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7" r:id="rId2"/>
    <p:sldId id="394" r:id="rId3"/>
    <p:sldId id="471" r:id="rId4"/>
    <p:sldId id="486" r:id="rId5"/>
    <p:sldId id="487" r:id="rId6"/>
    <p:sldId id="472" r:id="rId7"/>
    <p:sldId id="492" r:id="rId8"/>
    <p:sldId id="473" r:id="rId9"/>
    <p:sldId id="490" r:id="rId10"/>
    <p:sldId id="491" r:id="rId11"/>
    <p:sldId id="474" r:id="rId12"/>
    <p:sldId id="475" r:id="rId13"/>
    <p:sldId id="476" r:id="rId14"/>
    <p:sldId id="499" r:id="rId15"/>
    <p:sldId id="504" r:id="rId16"/>
    <p:sldId id="500" r:id="rId17"/>
    <p:sldId id="502" r:id="rId18"/>
    <p:sldId id="477" r:id="rId19"/>
    <p:sldId id="478" r:id="rId20"/>
    <p:sldId id="503" r:id="rId21"/>
    <p:sldId id="479" r:id="rId22"/>
    <p:sldId id="495" r:id="rId23"/>
    <p:sldId id="467" r:id="rId24"/>
    <p:sldId id="505" r:id="rId25"/>
    <p:sldId id="482" r:id="rId2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87" autoAdjust="0"/>
  </p:normalViewPr>
  <p:slideViewPr>
    <p:cSldViewPr>
      <p:cViewPr varScale="1">
        <p:scale>
          <a:sx n="92" d="100"/>
          <a:sy n="92" d="100"/>
        </p:scale>
        <p:origin x="-102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86E05FA6-A9AD-EF4E-873B-08A8E5D42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16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B5193F8-6B74-4F49-A79B-0BFB28A880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635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1339CE-9DBF-0D4C-A578-F8199BB88AF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26FC14-4079-6248-B822-A290616EEBE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501423B-92FC-E64E-B12E-2A266361F3C8}" type="slidenum">
              <a:rPr lang="pt-PT" sz="1300" u="none"/>
              <a:pPr eaLnBrk="1" hangingPunct="1"/>
              <a:t>9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CE7A91F-175D-B247-8BB8-BA997E8886BA}" type="slidenum">
              <a:rPr lang="pt-PT" sz="1300" u="none"/>
              <a:pPr eaLnBrk="1" hangingPunct="1"/>
              <a:t>10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E3BA89-CE2A-0F43-A4C8-7CE3F6314E67}" type="slidenum">
              <a:rPr lang="pt-PT" sz="1300" u="none"/>
              <a:pPr eaLnBrk="1" hangingPunct="1"/>
              <a:t>22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022A01C-4B71-654D-8766-F04B6A46B020}" type="slidenum">
              <a:rPr lang="pt-PT" sz="1300" u="none"/>
              <a:pPr eaLnBrk="1" hangingPunct="1"/>
              <a:t>23</a:t>
            </a:fld>
            <a:endParaRPr lang="pt-PT" sz="13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3892B-84F8-504A-ACAC-A108EC7566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89249-89C3-7640-8B15-AF0B87CC09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3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D82FE-794E-AC47-BD4E-2B7393F55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FBD28-E8BB-A546-A56C-9F54974D62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2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42149-6200-3642-9075-462CB24A40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77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9ACBE-FC5F-2640-BD93-B0ABE4073E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0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27376-04FD-5F4D-8675-CBA05AB7F1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3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6F66E-2908-FF48-A5C4-4FAF894605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4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F7FC4-CF4D-6042-AC49-EF9B1E92BE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5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1599-83E2-1549-ADE7-025973B202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1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CE28A-9988-E749-84BF-DCE7BDF30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8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D5DBA82-B77B-9941-BA24-AAEE356BB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A5641F6D-D66F-464C-B708-F0146888BA8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err="1" smtClean="0">
                <a:cs typeface="+mj-cs"/>
              </a:rPr>
              <a:t>Belman</a:t>
            </a:r>
            <a:r>
              <a:rPr lang="pt-PT" dirty="0" smtClean="0">
                <a:cs typeface="+mj-cs"/>
              </a:rPr>
              <a:t>-Ford </a:t>
            </a:r>
            <a:r>
              <a:rPr lang="pt-PT" dirty="0" err="1" smtClean="0">
                <a:cs typeface="+mj-cs"/>
              </a:rPr>
              <a:t>Routing</a:t>
            </a: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Exemplo de evoluç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ão </a:t>
            </a:r>
            <a:r>
              <a:rPr lang="pt-PT" altLang="ja-JP" dirty="0">
                <a:latin typeface="+mn-lt"/>
                <a:ea typeface="ヒラギノ角ゴ Pro W3" charset="0"/>
                <a:cs typeface="Tw Cen MT"/>
              </a:rPr>
              <a:t>da 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vis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ão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 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de </a:t>
            </a:r>
            <a:r>
              <a:rPr lang="pt-PT" altLang="ja-JP" dirty="0">
                <a:latin typeface="+mn-lt"/>
                <a:ea typeface="ヒラギノ角ゴ Pro W3" charset="0"/>
                <a:cs typeface="Tw Cen MT"/>
              </a:rPr>
              <a:t>A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9360" y="1478844"/>
            <a:ext cx="2439262" cy="990600"/>
            <a:chOff x="221892" y="2209800"/>
            <a:chExt cx="2439262" cy="990600"/>
          </a:xfrm>
        </p:grpSpPr>
        <p:sp>
          <p:nvSpPr>
            <p:cNvPr id="211042" name="Rectangle 53"/>
            <p:cNvSpPr>
              <a:spLocks noChangeArrowheads="1"/>
            </p:cNvSpPr>
            <p:nvPr/>
          </p:nvSpPr>
          <p:spPr bwMode="auto">
            <a:xfrm>
              <a:off x="708025" y="2216150"/>
              <a:ext cx="1890713" cy="9779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43" name="Line 54"/>
            <p:cNvSpPr>
              <a:spLocks noChangeShapeType="1"/>
            </p:cNvSpPr>
            <p:nvPr/>
          </p:nvSpPr>
          <p:spPr bwMode="auto">
            <a:xfrm>
              <a:off x="701675" y="2582863"/>
              <a:ext cx="19034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44" name="Rectangle 55"/>
            <p:cNvSpPr>
              <a:spLocks noChangeArrowheads="1"/>
            </p:cNvSpPr>
            <p:nvPr/>
          </p:nvSpPr>
          <p:spPr bwMode="auto">
            <a:xfrm>
              <a:off x="657695" y="2297113"/>
              <a:ext cx="875359" cy="248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from A to</a:t>
              </a:r>
            </a:p>
          </p:txBody>
        </p:sp>
        <p:sp>
          <p:nvSpPr>
            <p:cNvPr id="211045" name="Line 56"/>
            <p:cNvSpPr>
              <a:spLocks noChangeShapeType="1"/>
            </p:cNvSpPr>
            <p:nvPr/>
          </p:nvSpPr>
          <p:spPr bwMode="auto">
            <a:xfrm>
              <a:off x="1463675" y="2209800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46" name="Rectangle 57"/>
            <p:cNvSpPr>
              <a:spLocks noChangeArrowheads="1"/>
            </p:cNvSpPr>
            <p:nvPr/>
          </p:nvSpPr>
          <p:spPr bwMode="auto">
            <a:xfrm>
              <a:off x="1431332" y="2297113"/>
              <a:ext cx="780650" cy="248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next hop</a:t>
              </a:r>
            </a:p>
          </p:txBody>
        </p:sp>
        <p:sp>
          <p:nvSpPr>
            <p:cNvPr id="211047" name="Line 58"/>
            <p:cNvSpPr>
              <a:spLocks noChangeShapeType="1"/>
            </p:cNvSpPr>
            <p:nvPr/>
          </p:nvSpPr>
          <p:spPr bwMode="auto">
            <a:xfrm>
              <a:off x="2149475" y="2209800"/>
              <a:ext cx="0" cy="990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48" name="Rectangle 59"/>
            <p:cNvSpPr>
              <a:spLocks noChangeArrowheads="1"/>
            </p:cNvSpPr>
            <p:nvPr/>
          </p:nvSpPr>
          <p:spPr bwMode="auto">
            <a:xfrm>
              <a:off x="2193422" y="2297113"/>
              <a:ext cx="467732" cy="248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cost</a:t>
              </a:r>
            </a:p>
          </p:txBody>
        </p:sp>
        <p:sp>
          <p:nvSpPr>
            <p:cNvPr id="211049" name="Rectangle 60"/>
            <p:cNvSpPr>
              <a:spLocks noChangeArrowheads="1"/>
            </p:cNvSpPr>
            <p:nvPr/>
          </p:nvSpPr>
          <p:spPr bwMode="auto">
            <a:xfrm>
              <a:off x="997642" y="2592388"/>
              <a:ext cx="289129" cy="55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</p:txBody>
        </p:sp>
        <p:sp>
          <p:nvSpPr>
            <p:cNvPr id="211050" name="Rectangle 61"/>
            <p:cNvSpPr>
              <a:spLocks noChangeArrowheads="1"/>
            </p:cNvSpPr>
            <p:nvPr/>
          </p:nvSpPr>
          <p:spPr bwMode="auto">
            <a:xfrm>
              <a:off x="1524346" y="2592388"/>
              <a:ext cx="488258" cy="55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</p:txBody>
        </p:sp>
        <p:sp>
          <p:nvSpPr>
            <p:cNvPr id="211051" name="Rectangle 62"/>
            <p:cNvSpPr>
              <a:spLocks noChangeArrowheads="1"/>
            </p:cNvSpPr>
            <p:nvPr/>
          </p:nvSpPr>
          <p:spPr bwMode="auto">
            <a:xfrm>
              <a:off x="2202364" y="2592388"/>
              <a:ext cx="272047" cy="55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2</a:t>
              </a:r>
            </a:p>
          </p:txBody>
        </p:sp>
        <p:sp>
          <p:nvSpPr>
            <p:cNvPr id="210949" name="Rectangle 63"/>
            <p:cNvSpPr>
              <a:spLocks noChangeArrowheads="1"/>
            </p:cNvSpPr>
            <p:nvPr/>
          </p:nvSpPr>
          <p:spPr bwMode="auto">
            <a:xfrm>
              <a:off x="221892" y="2667000"/>
              <a:ext cx="375366" cy="248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(1)</a:t>
              </a:r>
            </a:p>
          </p:txBody>
        </p:sp>
      </p:grpSp>
      <p:grpSp>
        <p:nvGrpSpPr>
          <p:cNvPr id="210950" name="Group 64"/>
          <p:cNvGrpSpPr>
            <a:grpSpLocks/>
          </p:cNvGrpSpPr>
          <p:nvPr/>
        </p:nvGrpSpPr>
        <p:grpSpPr bwMode="auto">
          <a:xfrm>
            <a:off x="374648" y="3735388"/>
            <a:ext cx="2439988" cy="1600200"/>
            <a:chOff x="43" y="1787"/>
            <a:chExt cx="1537" cy="1008"/>
          </a:xfrm>
        </p:grpSpPr>
        <p:sp>
          <p:nvSpPr>
            <p:cNvPr id="211021" name="Rectangle 65"/>
            <p:cNvSpPr>
              <a:spLocks noChangeArrowheads="1"/>
            </p:cNvSpPr>
            <p:nvPr/>
          </p:nvSpPr>
          <p:spPr bwMode="auto">
            <a:xfrm>
              <a:off x="350" y="1791"/>
              <a:ext cx="1191" cy="1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22" name="Line 66"/>
            <p:cNvSpPr>
              <a:spLocks noChangeShapeType="1"/>
            </p:cNvSpPr>
            <p:nvPr/>
          </p:nvSpPr>
          <p:spPr bwMode="auto">
            <a:xfrm>
              <a:off x="346" y="2022"/>
              <a:ext cx="1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23" name="Rectangle 67"/>
            <p:cNvSpPr>
              <a:spLocks noChangeArrowheads="1"/>
            </p:cNvSpPr>
            <p:nvPr/>
          </p:nvSpPr>
          <p:spPr bwMode="auto">
            <a:xfrm>
              <a:off x="319" y="1842"/>
              <a:ext cx="55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from A to</a:t>
              </a:r>
            </a:p>
          </p:txBody>
        </p:sp>
        <p:sp>
          <p:nvSpPr>
            <p:cNvPr id="211024" name="Line 68"/>
            <p:cNvSpPr>
              <a:spLocks noChangeShapeType="1"/>
            </p:cNvSpPr>
            <p:nvPr/>
          </p:nvSpPr>
          <p:spPr bwMode="auto">
            <a:xfrm>
              <a:off x="826" y="1787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25" name="Rectangle 69"/>
            <p:cNvSpPr>
              <a:spLocks noChangeArrowheads="1"/>
            </p:cNvSpPr>
            <p:nvPr/>
          </p:nvSpPr>
          <p:spPr bwMode="auto">
            <a:xfrm>
              <a:off x="806" y="1842"/>
              <a:ext cx="49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next hop</a:t>
              </a:r>
            </a:p>
          </p:txBody>
        </p:sp>
        <p:sp>
          <p:nvSpPr>
            <p:cNvPr id="211026" name="Line 70"/>
            <p:cNvSpPr>
              <a:spLocks noChangeShapeType="1"/>
            </p:cNvSpPr>
            <p:nvPr/>
          </p:nvSpPr>
          <p:spPr bwMode="auto">
            <a:xfrm>
              <a:off x="1258" y="1787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27" name="Rectangle 71"/>
            <p:cNvSpPr>
              <a:spLocks noChangeArrowheads="1"/>
            </p:cNvSpPr>
            <p:nvPr/>
          </p:nvSpPr>
          <p:spPr bwMode="auto">
            <a:xfrm>
              <a:off x="1285" y="1842"/>
              <a:ext cx="29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cost</a:t>
              </a:r>
            </a:p>
          </p:txBody>
        </p:sp>
        <p:sp>
          <p:nvSpPr>
            <p:cNvPr id="211028" name="Rectangle 72"/>
            <p:cNvSpPr>
              <a:spLocks noChangeArrowheads="1"/>
            </p:cNvSpPr>
            <p:nvPr/>
          </p:nvSpPr>
          <p:spPr bwMode="auto">
            <a:xfrm>
              <a:off x="531" y="2028"/>
              <a:ext cx="185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H</a:t>
              </a:r>
            </a:p>
          </p:txBody>
        </p:sp>
        <p:sp>
          <p:nvSpPr>
            <p:cNvPr id="211029" name="Rectangle 73"/>
            <p:cNvSpPr>
              <a:spLocks noChangeArrowheads="1"/>
            </p:cNvSpPr>
            <p:nvPr/>
          </p:nvSpPr>
          <p:spPr bwMode="auto">
            <a:xfrm>
              <a:off x="865" y="2028"/>
              <a:ext cx="308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</p:txBody>
        </p:sp>
        <p:sp>
          <p:nvSpPr>
            <p:cNvPr id="211030" name="Rectangle 74"/>
            <p:cNvSpPr>
              <a:spLocks noChangeArrowheads="1"/>
            </p:cNvSpPr>
            <p:nvPr/>
          </p:nvSpPr>
          <p:spPr bwMode="auto">
            <a:xfrm>
              <a:off x="1288" y="2028"/>
              <a:ext cx="226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10</a:t>
              </a:r>
            </a:p>
          </p:txBody>
        </p:sp>
        <p:sp>
          <p:nvSpPr>
            <p:cNvPr id="211031" name="Rectangle 75"/>
            <p:cNvSpPr>
              <a:spLocks noChangeArrowheads="1"/>
            </p:cNvSpPr>
            <p:nvPr/>
          </p:nvSpPr>
          <p:spPr bwMode="auto">
            <a:xfrm>
              <a:off x="43" y="2256"/>
              <a:ext cx="23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(2)</a:t>
              </a:r>
            </a:p>
          </p:txBody>
        </p:sp>
      </p:grpSp>
      <p:grpSp>
        <p:nvGrpSpPr>
          <p:cNvPr id="210951" name="Group 76"/>
          <p:cNvGrpSpPr>
            <a:grpSpLocks/>
          </p:cNvGrpSpPr>
          <p:nvPr/>
        </p:nvGrpSpPr>
        <p:grpSpPr bwMode="auto">
          <a:xfrm>
            <a:off x="3476050" y="3719492"/>
            <a:ext cx="2439988" cy="1905001"/>
            <a:chOff x="43" y="2891"/>
            <a:chExt cx="1537" cy="1200"/>
          </a:xfrm>
        </p:grpSpPr>
        <p:sp>
          <p:nvSpPr>
            <p:cNvPr id="211010" name="Rectangle 77"/>
            <p:cNvSpPr>
              <a:spLocks noChangeArrowheads="1"/>
            </p:cNvSpPr>
            <p:nvPr/>
          </p:nvSpPr>
          <p:spPr bwMode="auto">
            <a:xfrm>
              <a:off x="350" y="2895"/>
              <a:ext cx="1191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11" name="Line 78"/>
            <p:cNvSpPr>
              <a:spLocks noChangeShapeType="1"/>
            </p:cNvSpPr>
            <p:nvPr/>
          </p:nvSpPr>
          <p:spPr bwMode="auto">
            <a:xfrm>
              <a:off x="346" y="3126"/>
              <a:ext cx="11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12" name="Rectangle 79"/>
            <p:cNvSpPr>
              <a:spLocks noChangeArrowheads="1"/>
            </p:cNvSpPr>
            <p:nvPr/>
          </p:nvSpPr>
          <p:spPr bwMode="auto">
            <a:xfrm>
              <a:off x="319" y="2946"/>
              <a:ext cx="55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from A to</a:t>
              </a:r>
            </a:p>
          </p:txBody>
        </p:sp>
        <p:sp>
          <p:nvSpPr>
            <p:cNvPr id="211013" name="Line 80"/>
            <p:cNvSpPr>
              <a:spLocks noChangeShapeType="1"/>
            </p:cNvSpPr>
            <p:nvPr/>
          </p:nvSpPr>
          <p:spPr bwMode="auto">
            <a:xfrm>
              <a:off x="826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14" name="Rectangle 81"/>
            <p:cNvSpPr>
              <a:spLocks noChangeArrowheads="1"/>
            </p:cNvSpPr>
            <p:nvPr/>
          </p:nvSpPr>
          <p:spPr bwMode="auto">
            <a:xfrm>
              <a:off x="806" y="2946"/>
              <a:ext cx="49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next hop</a:t>
              </a:r>
            </a:p>
          </p:txBody>
        </p:sp>
        <p:sp>
          <p:nvSpPr>
            <p:cNvPr id="211015" name="Line 82"/>
            <p:cNvSpPr>
              <a:spLocks noChangeShapeType="1"/>
            </p:cNvSpPr>
            <p:nvPr/>
          </p:nvSpPr>
          <p:spPr bwMode="auto">
            <a:xfrm>
              <a:off x="1258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16" name="Rectangle 83"/>
            <p:cNvSpPr>
              <a:spLocks noChangeArrowheads="1"/>
            </p:cNvSpPr>
            <p:nvPr/>
          </p:nvSpPr>
          <p:spPr bwMode="auto">
            <a:xfrm>
              <a:off x="1285" y="2946"/>
              <a:ext cx="29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cost</a:t>
              </a:r>
            </a:p>
          </p:txBody>
        </p:sp>
        <p:sp>
          <p:nvSpPr>
            <p:cNvPr id="211017" name="Rectangle 84"/>
            <p:cNvSpPr>
              <a:spLocks noChangeArrowheads="1"/>
            </p:cNvSpPr>
            <p:nvPr/>
          </p:nvSpPr>
          <p:spPr bwMode="auto">
            <a:xfrm>
              <a:off x="528" y="3132"/>
              <a:ext cx="190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H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D</a:t>
              </a:r>
            </a:p>
          </p:txBody>
        </p:sp>
        <p:sp>
          <p:nvSpPr>
            <p:cNvPr id="211018" name="Rectangle 85"/>
            <p:cNvSpPr>
              <a:spLocks noChangeArrowheads="1"/>
            </p:cNvSpPr>
            <p:nvPr/>
          </p:nvSpPr>
          <p:spPr bwMode="auto">
            <a:xfrm>
              <a:off x="865" y="3132"/>
              <a:ext cx="308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100" b="1" u="none">
                <a:latin typeface="+mn-lt"/>
              </a:endParaRPr>
            </a:p>
          </p:txBody>
        </p:sp>
        <p:sp>
          <p:nvSpPr>
            <p:cNvPr id="211019" name="Rectangle 86"/>
            <p:cNvSpPr>
              <a:spLocks noChangeArrowheads="1"/>
            </p:cNvSpPr>
            <p:nvPr/>
          </p:nvSpPr>
          <p:spPr bwMode="auto">
            <a:xfrm>
              <a:off x="1288" y="3132"/>
              <a:ext cx="226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5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10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12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100" b="1" u="none">
                <a:latin typeface="+mn-lt"/>
              </a:endParaRPr>
            </a:p>
          </p:txBody>
        </p:sp>
        <p:sp>
          <p:nvSpPr>
            <p:cNvPr id="211020" name="Rectangle 87"/>
            <p:cNvSpPr>
              <a:spLocks noChangeArrowheads="1"/>
            </p:cNvSpPr>
            <p:nvPr/>
          </p:nvSpPr>
          <p:spPr bwMode="auto">
            <a:xfrm>
              <a:off x="43" y="3408"/>
              <a:ext cx="23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(3)</a:t>
              </a:r>
            </a:p>
          </p:txBody>
        </p:sp>
      </p:grpSp>
      <p:grpSp>
        <p:nvGrpSpPr>
          <p:cNvPr id="210952" name="Group 88"/>
          <p:cNvGrpSpPr>
            <a:grpSpLocks/>
          </p:cNvGrpSpPr>
          <p:nvPr/>
        </p:nvGrpSpPr>
        <p:grpSpPr bwMode="auto">
          <a:xfrm>
            <a:off x="6002338" y="3705381"/>
            <a:ext cx="2441575" cy="1905001"/>
            <a:chOff x="1770" y="2891"/>
            <a:chExt cx="1538" cy="1200"/>
          </a:xfrm>
        </p:grpSpPr>
        <p:sp>
          <p:nvSpPr>
            <p:cNvPr id="210999" name="Rectangle 89"/>
            <p:cNvSpPr>
              <a:spLocks noChangeArrowheads="1"/>
            </p:cNvSpPr>
            <p:nvPr/>
          </p:nvSpPr>
          <p:spPr bwMode="auto">
            <a:xfrm>
              <a:off x="2077" y="2895"/>
              <a:ext cx="1192" cy="1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00" name="Line 90"/>
            <p:cNvSpPr>
              <a:spLocks noChangeShapeType="1"/>
            </p:cNvSpPr>
            <p:nvPr/>
          </p:nvSpPr>
          <p:spPr bwMode="auto">
            <a:xfrm>
              <a:off x="2073" y="312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01" name="Rectangle 91"/>
            <p:cNvSpPr>
              <a:spLocks noChangeArrowheads="1"/>
            </p:cNvSpPr>
            <p:nvPr/>
          </p:nvSpPr>
          <p:spPr bwMode="auto">
            <a:xfrm>
              <a:off x="2046" y="2946"/>
              <a:ext cx="55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from A to</a:t>
              </a:r>
            </a:p>
          </p:txBody>
        </p:sp>
        <p:sp>
          <p:nvSpPr>
            <p:cNvPr id="211002" name="Line 92"/>
            <p:cNvSpPr>
              <a:spLocks noChangeShapeType="1"/>
            </p:cNvSpPr>
            <p:nvPr/>
          </p:nvSpPr>
          <p:spPr bwMode="auto">
            <a:xfrm>
              <a:off x="2553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03" name="Rectangle 93"/>
            <p:cNvSpPr>
              <a:spLocks noChangeArrowheads="1"/>
            </p:cNvSpPr>
            <p:nvPr/>
          </p:nvSpPr>
          <p:spPr bwMode="auto">
            <a:xfrm>
              <a:off x="2533" y="2946"/>
              <a:ext cx="49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next hop</a:t>
              </a:r>
            </a:p>
          </p:txBody>
        </p:sp>
        <p:sp>
          <p:nvSpPr>
            <p:cNvPr id="211004" name="Line 94"/>
            <p:cNvSpPr>
              <a:spLocks noChangeShapeType="1"/>
            </p:cNvSpPr>
            <p:nvPr/>
          </p:nvSpPr>
          <p:spPr bwMode="auto">
            <a:xfrm>
              <a:off x="2985" y="2891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211005" name="Rectangle 95"/>
            <p:cNvSpPr>
              <a:spLocks noChangeArrowheads="1"/>
            </p:cNvSpPr>
            <p:nvPr/>
          </p:nvSpPr>
          <p:spPr bwMode="auto">
            <a:xfrm>
              <a:off x="3013" y="2946"/>
              <a:ext cx="29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cost</a:t>
              </a:r>
            </a:p>
          </p:txBody>
        </p:sp>
        <p:sp>
          <p:nvSpPr>
            <p:cNvPr id="211006" name="Rectangle 96"/>
            <p:cNvSpPr>
              <a:spLocks noChangeArrowheads="1"/>
            </p:cNvSpPr>
            <p:nvPr/>
          </p:nvSpPr>
          <p:spPr bwMode="auto">
            <a:xfrm>
              <a:off x="2255" y="3132"/>
              <a:ext cx="190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A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G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C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E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H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F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D</a:t>
              </a:r>
            </a:p>
          </p:txBody>
        </p:sp>
        <p:sp>
          <p:nvSpPr>
            <p:cNvPr id="211007" name="Rectangle 97"/>
            <p:cNvSpPr>
              <a:spLocks noChangeArrowheads="1"/>
            </p:cNvSpPr>
            <p:nvPr/>
          </p:nvSpPr>
          <p:spPr bwMode="auto">
            <a:xfrm>
              <a:off x="2592" y="3132"/>
              <a:ext cx="308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local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B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100" b="1" u="none">
                <a:latin typeface="+mn-lt"/>
              </a:endParaRPr>
            </a:p>
          </p:txBody>
        </p:sp>
        <p:sp>
          <p:nvSpPr>
            <p:cNvPr id="211008" name="Rectangle 98"/>
            <p:cNvSpPr>
              <a:spLocks noChangeArrowheads="1"/>
            </p:cNvSpPr>
            <p:nvPr/>
          </p:nvSpPr>
          <p:spPr bwMode="auto">
            <a:xfrm>
              <a:off x="3016" y="3132"/>
              <a:ext cx="226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0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5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2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9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4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8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6</a:t>
              </a:r>
            </a:p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10</a:t>
              </a:r>
            </a:p>
            <a:p>
              <a:pPr defTabSz="762000" eaLnBrk="0" hangingPunct="0">
                <a:lnSpc>
                  <a:spcPct val="90000"/>
                </a:lnSpc>
              </a:pPr>
              <a:endParaRPr lang="pt-PT" sz="1100" b="1" u="none">
                <a:latin typeface="+mn-lt"/>
              </a:endParaRPr>
            </a:p>
          </p:txBody>
        </p:sp>
        <p:sp>
          <p:nvSpPr>
            <p:cNvPr id="211009" name="Rectangle 99"/>
            <p:cNvSpPr>
              <a:spLocks noChangeArrowheads="1"/>
            </p:cNvSpPr>
            <p:nvPr/>
          </p:nvSpPr>
          <p:spPr bwMode="auto">
            <a:xfrm>
              <a:off x="1770" y="3408"/>
              <a:ext cx="23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100" b="1" u="none">
                  <a:latin typeface="+mn-lt"/>
                </a:rPr>
                <a:t>(4)</a:t>
              </a:r>
            </a:p>
          </p:txBody>
        </p:sp>
      </p:grpSp>
      <p:grpSp>
        <p:nvGrpSpPr>
          <p:cNvPr id="210953" name="Group 108"/>
          <p:cNvGrpSpPr>
            <a:grpSpLocks/>
          </p:cNvGrpSpPr>
          <p:nvPr/>
        </p:nvGrpSpPr>
        <p:grpSpPr bwMode="auto">
          <a:xfrm>
            <a:off x="3213100" y="1190625"/>
            <a:ext cx="5549900" cy="2314575"/>
            <a:chOff x="1297" y="2112"/>
            <a:chExt cx="3496" cy="1458"/>
          </a:xfrm>
        </p:grpSpPr>
        <p:sp>
          <p:nvSpPr>
            <p:cNvPr id="210961" name="Line 109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2" name="Line 110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3" name="Line 111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4" name="Line 112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5" name="Line 113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6" name="Line 114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7" name="Line 115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8" name="Line 116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9" name="Line 117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0" name="Line 118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1" name="Line 119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2" name="Rectangle 120"/>
            <p:cNvSpPr>
              <a:spLocks noChangeArrowheads="1"/>
            </p:cNvSpPr>
            <p:nvPr/>
          </p:nvSpPr>
          <p:spPr bwMode="auto">
            <a:xfrm>
              <a:off x="1297" y="2640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A</a:t>
              </a:r>
            </a:p>
          </p:txBody>
        </p:sp>
        <p:sp>
          <p:nvSpPr>
            <p:cNvPr id="210973" name="Rectangle 121"/>
            <p:cNvSpPr>
              <a:spLocks noChangeArrowheads="1"/>
            </p:cNvSpPr>
            <p:nvPr/>
          </p:nvSpPr>
          <p:spPr bwMode="auto">
            <a:xfrm>
              <a:off x="1824" y="2112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B</a:t>
              </a:r>
            </a:p>
          </p:txBody>
        </p:sp>
        <p:sp>
          <p:nvSpPr>
            <p:cNvPr id="210974" name="Rectangle 122"/>
            <p:cNvSpPr>
              <a:spLocks noChangeArrowheads="1"/>
            </p:cNvSpPr>
            <p:nvPr/>
          </p:nvSpPr>
          <p:spPr bwMode="auto">
            <a:xfrm>
              <a:off x="3984" y="2112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C</a:t>
              </a:r>
            </a:p>
          </p:txBody>
        </p:sp>
        <p:sp>
          <p:nvSpPr>
            <p:cNvPr id="210975" name="Rectangle 123"/>
            <p:cNvSpPr>
              <a:spLocks noChangeArrowheads="1"/>
            </p:cNvSpPr>
            <p:nvPr/>
          </p:nvSpPr>
          <p:spPr bwMode="auto">
            <a:xfrm>
              <a:off x="4608" y="2784"/>
              <a:ext cx="18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D</a:t>
              </a:r>
            </a:p>
          </p:txBody>
        </p:sp>
        <p:sp>
          <p:nvSpPr>
            <p:cNvPr id="210976" name="Rectangle 124"/>
            <p:cNvSpPr>
              <a:spLocks noChangeArrowheads="1"/>
            </p:cNvSpPr>
            <p:nvPr/>
          </p:nvSpPr>
          <p:spPr bwMode="auto">
            <a:xfrm>
              <a:off x="2352" y="2640"/>
              <a:ext cx="18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E</a:t>
              </a:r>
            </a:p>
          </p:txBody>
        </p:sp>
        <p:sp>
          <p:nvSpPr>
            <p:cNvPr id="210977" name="Rectangle 125"/>
            <p:cNvSpPr>
              <a:spLocks noChangeArrowheads="1"/>
            </p:cNvSpPr>
            <p:nvPr/>
          </p:nvSpPr>
          <p:spPr bwMode="auto">
            <a:xfrm>
              <a:off x="3792" y="2784"/>
              <a:ext cx="17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F</a:t>
              </a:r>
            </a:p>
          </p:txBody>
        </p:sp>
        <p:sp>
          <p:nvSpPr>
            <p:cNvPr id="210978" name="Rectangle 126"/>
            <p:cNvSpPr>
              <a:spLocks noChangeArrowheads="1"/>
            </p:cNvSpPr>
            <p:nvPr/>
          </p:nvSpPr>
          <p:spPr bwMode="auto">
            <a:xfrm>
              <a:off x="1920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G</a:t>
              </a:r>
            </a:p>
          </p:txBody>
        </p:sp>
        <p:sp>
          <p:nvSpPr>
            <p:cNvPr id="210979" name="Rectangle 127"/>
            <p:cNvSpPr>
              <a:spLocks noChangeArrowheads="1"/>
            </p:cNvSpPr>
            <p:nvPr/>
          </p:nvSpPr>
          <p:spPr bwMode="auto">
            <a:xfrm>
              <a:off x="4032" y="3408"/>
              <a:ext cx="19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H</a:t>
              </a:r>
            </a:p>
          </p:txBody>
        </p:sp>
        <p:sp>
          <p:nvSpPr>
            <p:cNvPr id="210980" name="Rectangle 128"/>
            <p:cNvSpPr>
              <a:spLocks noChangeArrowheads="1"/>
            </p:cNvSpPr>
            <p:nvPr/>
          </p:nvSpPr>
          <p:spPr bwMode="auto">
            <a:xfrm>
              <a:off x="1776" y="259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1" name="Rectangle 129"/>
            <p:cNvSpPr>
              <a:spLocks noChangeArrowheads="1"/>
            </p:cNvSpPr>
            <p:nvPr/>
          </p:nvSpPr>
          <p:spPr bwMode="auto">
            <a:xfrm>
              <a:off x="3120" y="220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7</a:t>
              </a:r>
            </a:p>
          </p:txBody>
        </p:sp>
        <p:sp>
          <p:nvSpPr>
            <p:cNvPr id="210982" name="Rectangle 130"/>
            <p:cNvSpPr>
              <a:spLocks noChangeArrowheads="1"/>
            </p:cNvSpPr>
            <p:nvPr/>
          </p:nvSpPr>
          <p:spPr bwMode="auto">
            <a:xfrm>
              <a:off x="4272" y="249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10983" name="Rectangle 131"/>
            <p:cNvSpPr>
              <a:spLocks noChangeArrowheads="1"/>
            </p:cNvSpPr>
            <p:nvPr/>
          </p:nvSpPr>
          <p:spPr bwMode="auto">
            <a:xfrm>
              <a:off x="4272" y="3072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4" name="Rectangle 132"/>
            <p:cNvSpPr>
              <a:spLocks noChangeArrowheads="1"/>
            </p:cNvSpPr>
            <p:nvPr/>
          </p:nvSpPr>
          <p:spPr bwMode="auto">
            <a:xfrm>
              <a:off x="3888" y="297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5" name="Rectangle 133"/>
            <p:cNvSpPr>
              <a:spLocks noChangeArrowheads="1"/>
            </p:cNvSpPr>
            <p:nvPr/>
          </p:nvSpPr>
          <p:spPr bwMode="auto">
            <a:xfrm>
              <a:off x="3744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3</a:t>
              </a:r>
            </a:p>
          </p:txBody>
        </p:sp>
        <p:sp>
          <p:nvSpPr>
            <p:cNvPr id="210986" name="Rectangle 134"/>
            <p:cNvSpPr>
              <a:spLocks noChangeArrowheads="1"/>
            </p:cNvSpPr>
            <p:nvPr/>
          </p:nvSpPr>
          <p:spPr bwMode="auto">
            <a:xfrm>
              <a:off x="2880" y="2736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87" name="Rectangle 135"/>
            <p:cNvSpPr>
              <a:spLocks noChangeArrowheads="1"/>
            </p:cNvSpPr>
            <p:nvPr/>
          </p:nvSpPr>
          <p:spPr bwMode="auto">
            <a:xfrm>
              <a:off x="3024" y="3168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4</a:t>
              </a:r>
            </a:p>
          </p:txBody>
        </p:sp>
        <p:sp>
          <p:nvSpPr>
            <p:cNvPr id="210988" name="Rectangle 136"/>
            <p:cNvSpPr>
              <a:spLocks noChangeArrowheads="1"/>
            </p:cNvSpPr>
            <p:nvPr/>
          </p:nvSpPr>
          <p:spPr bwMode="auto">
            <a:xfrm>
              <a:off x="2160" y="302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1</a:t>
              </a:r>
            </a:p>
          </p:txBody>
        </p:sp>
        <p:sp>
          <p:nvSpPr>
            <p:cNvPr id="210989" name="Rectangle 137"/>
            <p:cNvSpPr>
              <a:spLocks noChangeArrowheads="1"/>
            </p:cNvSpPr>
            <p:nvPr/>
          </p:nvSpPr>
          <p:spPr bwMode="auto">
            <a:xfrm>
              <a:off x="2160" y="2544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2</a:t>
              </a:r>
            </a:p>
          </p:txBody>
        </p:sp>
        <p:sp>
          <p:nvSpPr>
            <p:cNvPr id="210990" name="Rectangle 138"/>
            <p:cNvSpPr>
              <a:spLocks noChangeArrowheads="1"/>
            </p:cNvSpPr>
            <p:nvPr/>
          </p:nvSpPr>
          <p:spPr bwMode="auto">
            <a:xfrm>
              <a:off x="1632" y="3120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Times New Roman" charset="0"/>
                </a:rPr>
                <a:t>6</a:t>
              </a:r>
            </a:p>
          </p:txBody>
        </p:sp>
        <p:sp>
          <p:nvSpPr>
            <p:cNvPr id="210991" name="Oval 139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2" name="Oval 140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3" name="Oval 141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4" name="Oval 142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5" name="Oval 143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6" name="Oval 144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7" name="Oval 145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98" name="Oval 146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141610" y="2790825"/>
            <a:ext cx="35104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Anúncio de B = { (B,0), (C,7), (E,2) }</a:t>
            </a:r>
          </a:p>
          <a:p>
            <a:pPr eaLnBrk="1" hangingPunct="1"/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Anúncio de G = { (G,0), (E,1), (H,4) }</a:t>
            </a:r>
            <a:endParaRPr lang="pt-PT" sz="14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3707166" y="6039990"/>
            <a:ext cx="5145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Anúncio de B = { (B,0), (C,7), (E,2), (G,3), (F,4), (D,10)</a:t>
            </a:r>
            <a:r>
              <a:rPr lang="pt-PT" sz="1400" b="1" u="none" smtClean="0">
                <a:solidFill>
                  <a:srgbClr val="0000FF"/>
                </a:solidFill>
                <a:latin typeface="+mn-lt"/>
                <a:cs typeface="Tw Cen MT"/>
              </a:rPr>
              <a:t>, (H,6)</a:t>
            </a:r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 }</a:t>
            </a:r>
            <a:endParaRPr lang="pt-PT" sz="14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-4546" y="5624491"/>
            <a:ext cx="3970358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Anúncio de B = </a:t>
            </a:r>
          </a:p>
          <a:p>
            <a:pPr eaLnBrk="1" hangingPunct="1"/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{ (B,0), (C,7), (E,2), (G,3)</a:t>
            </a:r>
            <a:r>
              <a:rPr lang="pt-PT" sz="1400" b="1" u="none" smtClean="0">
                <a:solidFill>
                  <a:srgbClr val="0000FF"/>
                </a:solidFill>
                <a:latin typeface="+mn-lt"/>
                <a:cs typeface="Tw Cen MT"/>
              </a:rPr>
              <a:t>, (F,4), (D,10) </a:t>
            </a:r>
            <a:r>
              <a:rPr lang="pt-PT" sz="1400" u="none" smtClean="0">
                <a:solidFill>
                  <a:srgbClr val="0000FF"/>
                </a:solidFill>
                <a:latin typeface="+mn-lt"/>
                <a:cs typeface="Tw Cen MT"/>
              </a:rPr>
              <a:t>}</a:t>
            </a:r>
            <a:endParaRPr lang="pt-PT" sz="1400" u="none">
              <a:solidFill>
                <a:srgbClr val="0000FF"/>
              </a:solidFill>
              <a:latin typeface="+mn-l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86429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0" grpId="0"/>
      <p:bldP spid="1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BA583-3F43-D84A-BCCC-0480C3C010DA}" type="slidenum">
              <a:rPr lang="en-US"/>
              <a:pPr/>
              <a:t>11</a:t>
            </a:fld>
            <a:endParaRPr lang="en-US"/>
          </a:p>
        </p:txBody>
      </p:sp>
      <p:sp>
        <p:nvSpPr>
          <p:cNvPr id="1469442" name="Line 2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9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Example: Step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69444" name="Line 4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45" name="Line 5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46" name="Line 6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47" name="Line 7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48" name="Line 8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49" name="Line 9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50" name="Line 10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69451" name="Oval 11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A</a:t>
            </a:r>
          </a:p>
        </p:txBody>
      </p:sp>
      <p:sp>
        <p:nvSpPr>
          <p:cNvPr id="1469452" name="Oval 12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E</a:t>
            </a:r>
          </a:p>
        </p:txBody>
      </p:sp>
      <p:sp>
        <p:nvSpPr>
          <p:cNvPr id="1469453" name="Oval 13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F</a:t>
            </a:r>
          </a:p>
        </p:txBody>
      </p:sp>
      <p:sp>
        <p:nvSpPr>
          <p:cNvPr id="1469454" name="Oval 14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C</a:t>
            </a:r>
          </a:p>
        </p:txBody>
      </p:sp>
      <p:sp>
        <p:nvSpPr>
          <p:cNvPr id="1469455" name="Oval 15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D</a:t>
            </a:r>
          </a:p>
        </p:txBody>
      </p:sp>
      <p:sp>
        <p:nvSpPr>
          <p:cNvPr id="1469456" name="Oval 16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B</a:t>
            </a:r>
          </a:p>
        </p:txBody>
      </p:sp>
      <p:sp>
        <p:nvSpPr>
          <p:cNvPr id="1469457" name="Text Box 17"/>
          <p:cNvSpPr txBox="1">
            <a:spLocks noChangeArrowheads="1"/>
          </p:cNvSpPr>
          <p:nvPr/>
        </p:nvSpPr>
        <p:spPr bwMode="auto">
          <a:xfrm>
            <a:off x="4343400" y="2514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2</a:t>
            </a:r>
          </a:p>
        </p:txBody>
      </p:sp>
      <p:sp>
        <p:nvSpPr>
          <p:cNvPr id="1469458" name="Text Box 18"/>
          <p:cNvSpPr txBox="1">
            <a:spLocks noChangeArrowheads="1"/>
          </p:cNvSpPr>
          <p:nvPr/>
        </p:nvSpPr>
        <p:spPr bwMode="auto">
          <a:xfrm>
            <a:off x="5410200" y="1905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  <p:sp>
        <p:nvSpPr>
          <p:cNvPr id="1469459" name="Text Box 19"/>
          <p:cNvSpPr txBox="1">
            <a:spLocks noChangeArrowheads="1"/>
          </p:cNvSpPr>
          <p:nvPr/>
        </p:nvSpPr>
        <p:spPr bwMode="auto">
          <a:xfrm>
            <a:off x="5105400" y="274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6</a:t>
            </a:r>
          </a:p>
        </p:txBody>
      </p:sp>
      <p:sp>
        <p:nvSpPr>
          <p:cNvPr id="1469460" name="Text Box 20"/>
          <p:cNvSpPr txBox="1">
            <a:spLocks noChangeArrowheads="1"/>
          </p:cNvSpPr>
          <p:nvPr/>
        </p:nvSpPr>
        <p:spPr bwMode="auto">
          <a:xfrm>
            <a:off x="5638800" y="3352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4</a:t>
            </a:r>
          </a:p>
        </p:txBody>
      </p:sp>
      <p:sp>
        <p:nvSpPr>
          <p:cNvPr id="1469461" name="Text Box 21"/>
          <p:cNvSpPr txBox="1">
            <a:spLocks noChangeArrowheads="1"/>
          </p:cNvSpPr>
          <p:nvPr/>
        </p:nvSpPr>
        <p:spPr bwMode="auto">
          <a:xfrm>
            <a:off x="6553200" y="2971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69462" name="Text Box 22"/>
          <p:cNvSpPr txBox="1">
            <a:spLocks noChangeArrowheads="1"/>
          </p:cNvSpPr>
          <p:nvPr/>
        </p:nvSpPr>
        <p:spPr bwMode="auto">
          <a:xfrm>
            <a:off x="6705600" y="1981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69463" name="Text Box 23"/>
          <p:cNvSpPr txBox="1">
            <a:spLocks noChangeArrowheads="1"/>
          </p:cNvSpPr>
          <p:nvPr/>
        </p:nvSpPr>
        <p:spPr bwMode="auto">
          <a:xfrm>
            <a:off x="7924800" y="2362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69464" name="Text Box 24"/>
          <p:cNvSpPr txBox="1">
            <a:spLocks noChangeArrowheads="1"/>
          </p:cNvSpPr>
          <p:nvPr/>
        </p:nvSpPr>
        <p:spPr bwMode="auto">
          <a:xfrm>
            <a:off x="7391400" y="3200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  <p:graphicFrame>
        <p:nvGraphicFramePr>
          <p:cNvPr id="1469465" name="Group 25"/>
          <p:cNvGraphicFramePr>
            <a:graphicFrameLocks noGrp="1"/>
          </p:cNvGraphicFramePr>
          <p:nvPr/>
        </p:nvGraphicFramePr>
        <p:xfrm>
          <a:off x="685800" y="167005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9501" name="Group 61"/>
          <p:cNvGraphicFramePr>
            <a:graphicFrameLocks noGrp="1"/>
          </p:cNvGraphicFramePr>
          <p:nvPr/>
        </p:nvGraphicFramePr>
        <p:xfrm>
          <a:off x="2286000" y="167005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9537" name="Group 97"/>
          <p:cNvGraphicFramePr>
            <a:graphicFrameLocks noGrp="1"/>
          </p:cNvGraphicFramePr>
          <p:nvPr/>
        </p:nvGraphicFramePr>
        <p:xfrm>
          <a:off x="685800" y="4108450"/>
          <a:ext cx="1600200" cy="2438399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6350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9573" name="Group 133"/>
          <p:cNvGraphicFramePr>
            <a:graphicFrameLocks noGrp="1"/>
          </p:cNvGraphicFramePr>
          <p:nvPr/>
        </p:nvGraphicFramePr>
        <p:xfrm>
          <a:off x="2286000" y="410845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9609" name="Group 169"/>
          <p:cNvGraphicFramePr>
            <a:graphicFrameLocks noGrp="1"/>
          </p:cNvGraphicFramePr>
          <p:nvPr/>
        </p:nvGraphicFramePr>
        <p:xfrm>
          <a:off x="3886200" y="410845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9645" name="Group 205"/>
          <p:cNvGraphicFramePr>
            <a:graphicFrameLocks noGrp="1"/>
          </p:cNvGraphicFramePr>
          <p:nvPr/>
        </p:nvGraphicFramePr>
        <p:xfrm>
          <a:off x="5486400" y="410845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69681" name="Text Box 241"/>
          <p:cNvSpPr txBox="1">
            <a:spLocks noChangeArrowheads="1"/>
          </p:cNvSpPr>
          <p:nvPr/>
        </p:nvSpPr>
        <p:spPr bwMode="auto">
          <a:xfrm>
            <a:off x="914400" y="12954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Optimum 1-hop paths</a:t>
            </a:r>
          </a:p>
        </p:txBody>
      </p:sp>
    </p:spTree>
    <p:extLst>
      <p:ext uri="{BB962C8B-B14F-4D97-AF65-F5344CB8AC3E}">
        <p14:creationId xmlns:p14="http://schemas.microsoft.com/office/powerpoint/2010/main" val="345237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9B01B-B36D-EC46-A72D-8F6136E01EB9}" type="slidenum">
              <a:rPr lang="en-US"/>
              <a:pPr/>
              <a:t>12</a:t>
            </a:fld>
            <a:endParaRPr lang="en-US"/>
          </a:p>
        </p:txBody>
      </p:sp>
      <p:sp>
        <p:nvSpPr>
          <p:cNvPr id="1470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Example: Step 2</a:t>
            </a:r>
          </a:p>
        </p:txBody>
      </p:sp>
      <p:graphicFrame>
        <p:nvGraphicFramePr>
          <p:cNvPr id="1470467" name="Group 1027"/>
          <p:cNvGraphicFramePr>
            <a:graphicFrameLocks noGrp="1"/>
          </p:cNvGraphicFramePr>
          <p:nvPr/>
        </p:nvGraphicFramePr>
        <p:xfrm>
          <a:off x="685800" y="16764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0503" name="Group 1063"/>
          <p:cNvGraphicFramePr>
            <a:graphicFrameLocks noGrp="1"/>
          </p:cNvGraphicFramePr>
          <p:nvPr/>
        </p:nvGraphicFramePr>
        <p:xfrm>
          <a:off x="2286000" y="16764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0539" name="Group 1099"/>
          <p:cNvGraphicFramePr>
            <a:graphicFrameLocks noGrp="1"/>
          </p:cNvGraphicFramePr>
          <p:nvPr/>
        </p:nvGraphicFramePr>
        <p:xfrm>
          <a:off x="6858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0575" name="Group 1135"/>
          <p:cNvGraphicFramePr>
            <a:graphicFrameLocks noGrp="1"/>
          </p:cNvGraphicFramePr>
          <p:nvPr/>
        </p:nvGraphicFramePr>
        <p:xfrm>
          <a:off x="22860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0611" name="Group 1171"/>
          <p:cNvGraphicFramePr>
            <a:graphicFrameLocks noGrp="1"/>
          </p:cNvGraphicFramePr>
          <p:nvPr/>
        </p:nvGraphicFramePr>
        <p:xfrm>
          <a:off x="38862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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0647" name="Group 1207"/>
          <p:cNvGraphicFramePr>
            <a:graphicFrameLocks noGrp="1"/>
          </p:cNvGraphicFramePr>
          <p:nvPr/>
        </p:nvGraphicFramePr>
        <p:xfrm>
          <a:off x="54864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70683" name="Text Box 1243"/>
          <p:cNvSpPr txBox="1">
            <a:spLocks noChangeArrowheads="1"/>
          </p:cNvSpPr>
          <p:nvPr/>
        </p:nvSpPr>
        <p:spPr bwMode="auto">
          <a:xfrm>
            <a:off x="914400" y="12954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Optimum 2-hop paths</a:t>
            </a:r>
          </a:p>
        </p:txBody>
      </p:sp>
      <p:sp>
        <p:nvSpPr>
          <p:cNvPr id="1470684" name="Line 1244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70685" name="Line 1245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86" name="Line 1246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87" name="Line 1247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88" name="Line 1248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89" name="Line 1249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90" name="Line 1250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91" name="Line 1251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0692" name="Oval 1252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A</a:t>
            </a:r>
          </a:p>
        </p:txBody>
      </p:sp>
      <p:sp>
        <p:nvSpPr>
          <p:cNvPr id="1470693" name="Oval 1253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E</a:t>
            </a:r>
          </a:p>
        </p:txBody>
      </p:sp>
      <p:sp>
        <p:nvSpPr>
          <p:cNvPr id="1470694" name="Oval 1254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F</a:t>
            </a:r>
          </a:p>
        </p:txBody>
      </p:sp>
      <p:sp>
        <p:nvSpPr>
          <p:cNvPr id="1470695" name="Oval 1255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C</a:t>
            </a:r>
          </a:p>
        </p:txBody>
      </p:sp>
      <p:sp>
        <p:nvSpPr>
          <p:cNvPr id="1470696" name="Oval 1256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D</a:t>
            </a:r>
          </a:p>
        </p:txBody>
      </p:sp>
      <p:sp>
        <p:nvSpPr>
          <p:cNvPr id="1470697" name="Oval 1257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B</a:t>
            </a:r>
          </a:p>
        </p:txBody>
      </p:sp>
      <p:sp>
        <p:nvSpPr>
          <p:cNvPr id="1470698" name="Text Box 1258"/>
          <p:cNvSpPr txBox="1">
            <a:spLocks noChangeArrowheads="1"/>
          </p:cNvSpPr>
          <p:nvPr/>
        </p:nvSpPr>
        <p:spPr bwMode="auto">
          <a:xfrm>
            <a:off x="4343400" y="2514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2</a:t>
            </a:r>
          </a:p>
        </p:txBody>
      </p:sp>
      <p:sp>
        <p:nvSpPr>
          <p:cNvPr id="1470699" name="Text Box 1259"/>
          <p:cNvSpPr txBox="1">
            <a:spLocks noChangeArrowheads="1"/>
          </p:cNvSpPr>
          <p:nvPr/>
        </p:nvSpPr>
        <p:spPr bwMode="auto">
          <a:xfrm>
            <a:off x="5410200" y="1905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  <p:sp>
        <p:nvSpPr>
          <p:cNvPr id="1470700" name="Text Box 1260"/>
          <p:cNvSpPr txBox="1">
            <a:spLocks noChangeArrowheads="1"/>
          </p:cNvSpPr>
          <p:nvPr/>
        </p:nvSpPr>
        <p:spPr bwMode="auto">
          <a:xfrm>
            <a:off x="5105400" y="274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6</a:t>
            </a:r>
          </a:p>
        </p:txBody>
      </p:sp>
      <p:sp>
        <p:nvSpPr>
          <p:cNvPr id="1470701" name="Text Box 1261"/>
          <p:cNvSpPr txBox="1">
            <a:spLocks noChangeArrowheads="1"/>
          </p:cNvSpPr>
          <p:nvPr/>
        </p:nvSpPr>
        <p:spPr bwMode="auto">
          <a:xfrm>
            <a:off x="5638800" y="3352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4</a:t>
            </a:r>
          </a:p>
        </p:txBody>
      </p:sp>
      <p:sp>
        <p:nvSpPr>
          <p:cNvPr id="1470702" name="Text Box 1262"/>
          <p:cNvSpPr txBox="1">
            <a:spLocks noChangeArrowheads="1"/>
          </p:cNvSpPr>
          <p:nvPr/>
        </p:nvSpPr>
        <p:spPr bwMode="auto">
          <a:xfrm>
            <a:off x="6553200" y="2971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0703" name="Text Box 1263"/>
          <p:cNvSpPr txBox="1">
            <a:spLocks noChangeArrowheads="1"/>
          </p:cNvSpPr>
          <p:nvPr/>
        </p:nvSpPr>
        <p:spPr bwMode="auto">
          <a:xfrm>
            <a:off x="6705600" y="1981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0704" name="Text Box 1264"/>
          <p:cNvSpPr txBox="1">
            <a:spLocks noChangeArrowheads="1"/>
          </p:cNvSpPr>
          <p:nvPr/>
        </p:nvSpPr>
        <p:spPr bwMode="auto">
          <a:xfrm>
            <a:off x="7924800" y="2362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0705" name="Text Box 1265"/>
          <p:cNvSpPr txBox="1">
            <a:spLocks noChangeArrowheads="1"/>
          </p:cNvSpPr>
          <p:nvPr/>
        </p:nvSpPr>
        <p:spPr bwMode="auto">
          <a:xfrm>
            <a:off x="7391400" y="3200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67359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52DC5-0FA1-4542-9B5B-6E3EA47A382A}" type="slidenum">
              <a:rPr lang="en-US"/>
              <a:pPr/>
              <a:t>13</a:t>
            </a:fld>
            <a:endParaRPr lang="en-US"/>
          </a:p>
        </p:txBody>
      </p:sp>
      <p:sp>
        <p:nvSpPr>
          <p:cNvPr id="147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Example: Step 3</a:t>
            </a:r>
          </a:p>
        </p:txBody>
      </p:sp>
      <p:graphicFrame>
        <p:nvGraphicFramePr>
          <p:cNvPr id="1471491" name="Group 3"/>
          <p:cNvGraphicFramePr>
            <a:graphicFrameLocks noGrp="1"/>
          </p:cNvGraphicFramePr>
          <p:nvPr/>
        </p:nvGraphicFramePr>
        <p:xfrm>
          <a:off x="685800" y="16764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1527" name="Group 39"/>
          <p:cNvGraphicFramePr>
            <a:graphicFrameLocks noGrp="1"/>
          </p:cNvGraphicFramePr>
          <p:nvPr/>
        </p:nvGraphicFramePr>
        <p:xfrm>
          <a:off x="2286000" y="16764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1563" name="Group 75"/>
          <p:cNvGraphicFramePr>
            <a:graphicFrameLocks noGrp="1"/>
          </p:cNvGraphicFramePr>
          <p:nvPr/>
        </p:nvGraphicFramePr>
        <p:xfrm>
          <a:off x="6858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1599" name="Group 111"/>
          <p:cNvGraphicFramePr>
            <a:graphicFrameLocks noGrp="1"/>
          </p:cNvGraphicFramePr>
          <p:nvPr/>
        </p:nvGraphicFramePr>
        <p:xfrm>
          <a:off x="22860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1635" name="Group 147"/>
          <p:cNvGraphicFramePr>
            <a:graphicFrameLocks noGrp="1"/>
          </p:cNvGraphicFramePr>
          <p:nvPr/>
        </p:nvGraphicFramePr>
        <p:xfrm>
          <a:off x="38862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1671" name="Group 183"/>
          <p:cNvGraphicFramePr>
            <a:graphicFrameLocks noGrp="1"/>
          </p:cNvGraphicFramePr>
          <p:nvPr/>
        </p:nvGraphicFramePr>
        <p:xfrm>
          <a:off x="5486400" y="4102100"/>
          <a:ext cx="1600200" cy="2438399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Table for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71707" name="Text Box 219"/>
          <p:cNvSpPr txBox="1">
            <a:spLocks noChangeArrowheads="1"/>
          </p:cNvSpPr>
          <p:nvPr/>
        </p:nvSpPr>
        <p:spPr bwMode="auto">
          <a:xfrm>
            <a:off x="914400" y="12827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Optimum 3-hop paths</a:t>
            </a:r>
          </a:p>
        </p:txBody>
      </p:sp>
      <p:sp>
        <p:nvSpPr>
          <p:cNvPr id="1471708" name="Line 220"/>
          <p:cNvSpPr>
            <a:spLocks noChangeShapeType="1"/>
          </p:cNvSpPr>
          <p:nvPr/>
        </p:nvSpPr>
        <p:spPr bwMode="auto">
          <a:xfrm flipH="1">
            <a:off x="4572000" y="1981200"/>
            <a:ext cx="228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71709" name="Line 221"/>
          <p:cNvSpPr>
            <a:spLocks noChangeShapeType="1"/>
          </p:cNvSpPr>
          <p:nvPr/>
        </p:nvSpPr>
        <p:spPr bwMode="auto">
          <a:xfrm flipH="1" flipV="1">
            <a:off x="48006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0" name="Line 222"/>
          <p:cNvSpPr>
            <a:spLocks noChangeShapeType="1"/>
          </p:cNvSpPr>
          <p:nvPr/>
        </p:nvSpPr>
        <p:spPr bwMode="auto">
          <a:xfrm flipV="1">
            <a:off x="6248400" y="1981200"/>
            <a:ext cx="1447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1" name="Line 223"/>
          <p:cNvSpPr>
            <a:spLocks noChangeShapeType="1"/>
          </p:cNvSpPr>
          <p:nvPr/>
        </p:nvSpPr>
        <p:spPr bwMode="auto">
          <a:xfrm>
            <a:off x="7696200" y="1981200"/>
            <a:ext cx="5334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2" name="Line 224"/>
          <p:cNvSpPr>
            <a:spLocks noChangeShapeType="1"/>
          </p:cNvSpPr>
          <p:nvPr/>
        </p:nvSpPr>
        <p:spPr bwMode="auto">
          <a:xfrm flipV="1">
            <a:off x="6781800" y="3352800"/>
            <a:ext cx="1447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3" name="Line 225"/>
          <p:cNvSpPr>
            <a:spLocks noChangeShapeType="1"/>
          </p:cNvSpPr>
          <p:nvPr/>
        </p:nvSpPr>
        <p:spPr bwMode="auto">
          <a:xfrm flipH="1" flipV="1">
            <a:off x="6248400" y="2590800"/>
            <a:ext cx="533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4" name="Line 226"/>
          <p:cNvSpPr>
            <a:spLocks noChangeShapeType="1"/>
          </p:cNvSpPr>
          <p:nvPr/>
        </p:nvSpPr>
        <p:spPr bwMode="auto">
          <a:xfrm flipV="1">
            <a:off x="4648200" y="2590800"/>
            <a:ext cx="1600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5" name="Line 227"/>
          <p:cNvSpPr>
            <a:spLocks noChangeShapeType="1"/>
          </p:cNvSpPr>
          <p:nvPr/>
        </p:nvSpPr>
        <p:spPr bwMode="auto">
          <a:xfrm>
            <a:off x="4572000" y="3505200"/>
            <a:ext cx="2209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1716" name="Oval 228"/>
          <p:cNvSpPr>
            <a:spLocks noChangeArrowheads="1"/>
          </p:cNvSpPr>
          <p:nvPr/>
        </p:nvSpPr>
        <p:spPr bwMode="auto">
          <a:xfrm>
            <a:off x="4343400" y="3276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A</a:t>
            </a:r>
          </a:p>
        </p:txBody>
      </p:sp>
      <p:sp>
        <p:nvSpPr>
          <p:cNvPr id="1471717" name="Oval 229"/>
          <p:cNvSpPr>
            <a:spLocks noChangeArrowheads="1"/>
          </p:cNvSpPr>
          <p:nvPr/>
        </p:nvSpPr>
        <p:spPr bwMode="auto">
          <a:xfrm>
            <a:off x="45720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E</a:t>
            </a:r>
          </a:p>
        </p:txBody>
      </p:sp>
      <p:sp>
        <p:nvSpPr>
          <p:cNvPr id="1471718" name="Oval 230"/>
          <p:cNvSpPr>
            <a:spLocks noChangeArrowheads="1"/>
          </p:cNvSpPr>
          <p:nvPr/>
        </p:nvSpPr>
        <p:spPr bwMode="auto">
          <a:xfrm>
            <a:off x="6019800" y="2362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F</a:t>
            </a:r>
          </a:p>
        </p:txBody>
      </p:sp>
      <p:sp>
        <p:nvSpPr>
          <p:cNvPr id="1471719" name="Oval 231"/>
          <p:cNvSpPr>
            <a:spLocks noChangeArrowheads="1"/>
          </p:cNvSpPr>
          <p:nvPr/>
        </p:nvSpPr>
        <p:spPr bwMode="auto">
          <a:xfrm>
            <a:off x="7467600" y="17526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C</a:t>
            </a:r>
          </a:p>
        </p:txBody>
      </p:sp>
      <p:sp>
        <p:nvSpPr>
          <p:cNvPr id="1471720" name="Oval 232"/>
          <p:cNvSpPr>
            <a:spLocks noChangeArrowheads="1"/>
          </p:cNvSpPr>
          <p:nvPr/>
        </p:nvSpPr>
        <p:spPr bwMode="auto">
          <a:xfrm>
            <a:off x="8001000" y="31242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D</a:t>
            </a:r>
          </a:p>
        </p:txBody>
      </p:sp>
      <p:sp>
        <p:nvSpPr>
          <p:cNvPr id="1471721" name="Oval 233"/>
          <p:cNvSpPr>
            <a:spLocks noChangeArrowheads="1"/>
          </p:cNvSpPr>
          <p:nvPr/>
        </p:nvSpPr>
        <p:spPr bwMode="auto">
          <a:xfrm>
            <a:off x="6553200" y="3581400"/>
            <a:ext cx="457200" cy="45085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99"/>
                </a:solidFill>
              </a:rPr>
              <a:t>B</a:t>
            </a:r>
          </a:p>
        </p:txBody>
      </p:sp>
      <p:sp>
        <p:nvSpPr>
          <p:cNvPr id="1471722" name="Text Box 234"/>
          <p:cNvSpPr txBox="1">
            <a:spLocks noChangeArrowheads="1"/>
          </p:cNvSpPr>
          <p:nvPr/>
        </p:nvSpPr>
        <p:spPr bwMode="auto">
          <a:xfrm>
            <a:off x="4343400" y="2514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2</a:t>
            </a:r>
          </a:p>
        </p:txBody>
      </p:sp>
      <p:sp>
        <p:nvSpPr>
          <p:cNvPr id="1471723" name="Text Box 235"/>
          <p:cNvSpPr txBox="1">
            <a:spLocks noChangeArrowheads="1"/>
          </p:cNvSpPr>
          <p:nvPr/>
        </p:nvSpPr>
        <p:spPr bwMode="auto">
          <a:xfrm>
            <a:off x="5410200" y="1905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  <p:sp>
        <p:nvSpPr>
          <p:cNvPr id="1471724" name="Text Box 236"/>
          <p:cNvSpPr txBox="1">
            <a:spLocks noChangeArrowheads="1"/>
          </p:cNvSpPr>
          <p:nvPr/>
        </p:nvSpPr>
        <p:spPr bwMode="auto">
          <a:xfrm>
            <a:off x="5105400" y="274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6</a:t>
            </a:r>
          </a:p>
        </p:txBody>
      </p:sp>
      <p:sp>
        <p:nvSpPr>
          <p:cNvPr id="1471725" name="Text Box 237"/>
          <p:cNvSpPr txBox="1">
            <a:spLocks noChangeArrowheads="1"/>
          </p:cNvSpPr>
          <p:nvPr/>
        </p:nvSpPr>
        <p:spPr bwMode="auto">
          <a:xfrm>
            <a:off x="5638800" y="3352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4</a:t>
            </a:r>
          </a:p>
        </p:txBody>
      </p:sp>
      <p:sp>
        <p:nvSpPr>
          <p:cNvPr id="1471726" name="Text Box 238"/>
          <p:cNvSpPr txBox="1">
            <a:spLocks noChangeArrowheads="1"/>
          </p:cNvSpPr>
          <p:nvPr/>
        </p:nvSpPr>
        <p:spPr bwMode="auto">
          <a:xfrm>
            <a:off x="6553200" y="29718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1727" name="Text Box 239"/>
          <p:cNvSpPr txBox="1">
            <a:spLocks noChangeArrowheads="1"/>
          </p:cNvSpPr>
          <p:nvPr/>
        </p:nvSpPr>
        <p:spPr bwMode="auto">
          <a:xfrm>
            <a:off x="6705600" y="1981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1728" name="Text Box 240"/>
          <p:cNvSpPr txBox="1">
            <a:spLocks noChangeArrowheads="1"/>
          </p:cNvSpPr>
          <p:nvPr/>
        </p:nvSpPr>
        <p:spPr bwMode="auto">
          <a:xfrm>
            <a:off x="7924800" y="2362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1</a:t>
            </a:r>
          </a:p>
        </p:txBody>
      </p:sp>
      <p:sp>
        <p:nvSpPr>
          <p:cNvPr id="1471729" name="Text Box 241"/>
          <p:cNvSpPr txBox="1">
            <a:spLocks noChangeArrowheads="1"/>
          </p:cNvSpPr>
          <p:nvPr/>
        </p:nvSpPr>
        <p:spPr bwMode="auto">
          <a:xfrm>
            <a:off x="7391400" y="32004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48611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As boas n</a:t>
            </a:r>
            <a:r>
              <a:rPr lang="pt-PT" altLang="ja-JP" dirty="0">
                <a:ea typeface="ＭＳ Ｐゴシック" charset="0"/>
                <a:cs typeface="Tw Cen MT"/>
              </a:rPr>
              <a:t>ot</a:t>
            </a:r>
            <a:r>
              <a:rPr lang="pt-PT" altLang="ja-JP" dirty="0">
                <a:ea typeface="ヒラギノ角ゴ Pro W3" charset="0"/>
                <a:cs typeface="Tw Cen MT"/>
              </a:rPr>
              <a:t>ícias andam depressa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Quando o custo de um canal diminui, o algoritmo VD propaga as boas novas depressa de tal forma que o novo custo se propaga num número de iterações </a:t>
            </a:r>
            <a:r>
              <a:rPr lang="pt-PT" dirty="0" smtClean="0"/>
              <a:t> igual ao </a:t>
            </a:r>
            <a:r>
              <a:rPr lang="pt-PT" dirty="0" smtClean="0"/>
              <a:t>diâmetro da rede</a:t>
            </a:r>
          </a:p>
          <a:p>
            <a:pPr lvl="1"/>
            <a:r>
              <a:rPr lang="pt-PT" dirty="0" smtClean="0"/>
              <a:t>Se o canal BA passar de custo infinito (sem comunicação) para custo 1, os nós propagam depressa a informação de que A está acessível a toda a rede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11275" y="5105400"/>
            <a:ext cx="501650" cy="233363"/>
            <a:chOff x="3120" y="2318"/>
            <a:chExt cx="316" cy="147"/>
          </a:xfrm>
        </p:grpSpPr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12" name="Group 29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13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4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5349875" y="5105400"/>
            <a:ext cx="501650" cy="233363"/>
            <a:chOff x="3120" y="2318"/>
            <a:chExt cx="316" cy="147"/>
          </a:xfrm>
        </p:grpSpPr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25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26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7331075" y="5105400"/>
            <a:ext cx="501650" cy="233363"/>
            <a:chOff x="3120" y="2318"/>
            <a:chExt cx="316" cy="147"/>
          </a:xfrm>
        </p:grpSpPr>
        <p:sp>
          <p:nvSpPr>
            <p:cNvPr id="34" name="Oval 48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5" name="Line 49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7" name="Rectangle 51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38" name="Oval 52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39" name="Group 53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40" name="Group 57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41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2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3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47" name="Line 61"/>
          <p:cNvSpPr>
            <a:spLocks noChangeShapeType="1"/>
          </p:cNvSpPr>
          <p:nvPr/>
        </p:nvSpPr>
        <p:spPr bwMode="auto">
          <a:xfrm>
            <a:off x="1844675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8" name="Line 62"/>
          <p:cNvSpPr>
            <a:spLocks noChangeShapeType="1"/>
          </p:cNvSpPr>
          <p:nvPr/>
        </p:nvSpPr>
        <p:spPr bwMode="auto">
          <a:xfrm>
            <a:off x="39020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9" name="Text Box 64"/>
          <p:cNvSpPr txBox="1">
            <a:spLocks noChangeArrowheads="1"/>
          </p:cNvSpPr>
          <p:nvPr/>
        </p:nvSpPr>
        <p:spPr bwMode="auto">
          <a:xfrm>
            <a:off x="5491956" y="5410200"/>
            <a:ext cx="3140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B</a:t>
            </a: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7394201" y="5486400"/>
            <a:ext cx="3347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A</a:t>
            </a:r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3518921" y="5486400"/>
            <a:ext cx="312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C</a:t>
            </a:r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1378559" y="5486400"/>
            <a:ext cx="3327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D</a:t>
            </a:r>
          </a:p>
        </p:txBody>
      </p:sp>
      <p:grpSp>
        <p:nvGrpSpPr>
          <p:cNvPr id="54" name="Group 33"/>
          <p:cNvGrpSpPr>
            <a:grpSpLocks/>
          </p:cNvGrpSpPr>
          <p:nvPr/>
        </p:nvGrpSpPr>
        <p:grpSpPr bwMode="auto">
          <a:xfrm>
            <a:off x="3368675" y="5129212"/>
            <a:ext cx="501650" cy="233363"/>
            <a:chOff x="3120" y="2318"/>
            <a:chExt cx="316" cy="147"/>
          </a:xfrm>
        </p:grpSpPr>
        <p:sp>
          <p:nvSpPr>
            <p:cNvPr id="55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6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8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59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65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6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7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61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62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3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4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788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As boas n</a:t>
            </a:r>
            <a:r>
              <a:rPr lang="pt-PT" altLang="ja-JP" dirty="0">
                <a:ea typeface="ＭＳ Ｐゴシック" charset="0"/>
                <a:cs typeface="Tw Cen MT"/>
              </a:rPr>
              <a:t>ot</a:t>
            </a:r>
            <a:r>
              <a:rPr lang="pt-PT" altLang="ja-JP" dirty="0">
                <a:ea typeface="ヒラギノ角ゴ Pro W3" charset="0"/>
                <a:cs typeface="Tw Cen MT"/>
              </a:rPr>
              <a:t>ícias andam depressa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/>
              <a:t>Quando o custo de um canal diminui, o algoritmo VD propaga as boas novas depressa de tal forma que o novo custo se propaga num número de </a:t>
            </a:r>
            <a:r>
              <a:rPr lang="pt-PT" sz="2400" dirty="0" smtClean="0"/>
              <a:t>iterações </a:t>
            </a:r>
            <a:r>
              <a:rPr lang="pt-PT" sz="2400" dirty="0"/>
              <a:t>igual ao diâmetro da rede</a:t>
            </a:r>
          </a:p>
          <a:p>
            <a:pPr lvl="1"/>
            <a:r>
              <a:rPr lang="pt-PT" sz="2000" dirty="0"/>
              <a:t>Se o canal BA passar de custo infinito (sem comunicação) para custo 1, os nós propagam depressa a informação de que A está acessível a toda a rede</a:t>
            </a:r>
          </a:p>
          <a:p>
            <a:pPr lvl="1"/>
            <a:r>
              <a:rPr lang="pt-PT" sz="2000" dirty="0" smtClean="0"/>
              <a:t>Este comportamento chama-se “As boas notícias andam depressa” (</a:t>
            </a:r>
            <a:r>
              <a:rPr lang="pt-PT" sz="2000" i="1" dirty="0" err="1" smtClean="0"/>
              <a:t>good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news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travel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fast</a:t>
            </a:r>
            <a:r>
              <a:rPr lang="pt-PT" sz="20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11275" y="5105400"/>
            <a:ext cx="501650" cy="233363"/>
            <a:chOff x="3120" y="2318"/>
            <a:chExt cx="316" cy="147"/>
          </a:xfrm>
        </p:grpSpPr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12" name="Group 29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13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4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5349875" y="5105400"/>
            <a:ext cx="501650" cy="233363"/>
            <a:chOff x="3120" y="2318"/>
            <a:chExt cx="316" cy="147"/>
          </a:xfrm>
        </p:grpSpPr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25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26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7331075" y="5105400"/>
            <a:ext cx="501650" cy="233363"/>
            <a:chOff x="3120" y="2318"/>
            <a:chExt cx="316" cy="147"/>
          </a:xfrm>
        </p:grpSpPr>
        <p:sp>
          <p:nvSpPr>
            <p:cNvPr id="34" name="Oval 48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5" name="Line 49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7" name="Rectangle 51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38" name="Oval 52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39" name="Group 53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40" name="Group 57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41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2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3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47" name="Line 61"/>
          <p:cNvSpPr>
            <a:spLocks noChangeShapeType="1"/>
          </p:cNvSpPr>
          <p:nvPr/>
        </p:nvSpPr>
        <p:spPr bwMode="auto">
          <a:xfrm>
            <a:off x="1844675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8" name="Line 62"/>
          <p:cNvSpPr>
            <a:spLocks noChangeShapeType="1"/>
          </p:cNvSpPr>
          <p:nvPr/>
        </p:nvSpPr>
        <p:spPr bwMode="auto">
          <a:xfrm>
            <a:off x="39020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9" name="Text Box 64"/>
          <p:cNvSpPr txBox="1">
            <a:spLocks noChangeArrowheads="1"/>
          </p:cNvSpPr>
          <p:nvPr/>
        </p:nvSpPr>
        <p:spPr bwMode="auto">
          <a:xfrm>
            <a:off x="5491956" y="5410200"/>
            <a:ext cx="3140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B</a:t>
            </a: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7394201" y="5486400"/>
            <a:ext cx="3347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A</a:t>
            </a:r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3518921" y="5486400"/>
            <a:ext cx="312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C</a:t>
            </a:r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1378559" y="5486400"/>
            <a:ext cx="3327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D</a:t>
            </a:r>
          </a:p>
        </p:txBody>
      </p:sp>
      <p:grpSp>
        <p:nvGrpSpPr>
          <p:cNvPr id="54" name="Group 33"/>
          <p:cNvGrpSpPr>
            <a:grpSpLocks/>
          </p:cNvGrpSpPr>
          <p:nvPr/>
        </p:nvGrpSpPr>
        <p:grpSpPr bwMode="auto">
          <a:xfrm>
            <a:off x="3368675" y="5129212"/>
            <a:ext cx="501650" cy="233363"/>
            <a:chOff x="3120" y="2318"/>
            <a:chExt cx="316" cy="147"/>
          </a:xfrm>
        </p:grpSpPr>
        <p:sp>
          <p:nvSpPr>
            <p:cNvPr id="55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6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8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59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65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6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7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61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62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3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4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68" name="Line 63"/>
          <p:cNvSpPr>
            <a:spLocks noChangeShapeType="1"/>
          </p:cNvSpPr>
          <p:nvPr/>
        </p:nvSpPr>
        <p:spPr bwMode="auto">
          <a:xfrm>
            <a:off x="58832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4468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As </a:t>
            </a:r>
            <a:r>
              <a:rPr lang="pt-PT" dirty="0" smtClean="0">
                <a:ea typeface="ＭＳ Ｐゴシック" charset="0"/>
                <a:cs typeface="Tw Cen MT"/>
              </a:rPr>
              <a:t>más </a:t>
            </a:r>
            <a:r>
              <a:rPr lang="pt-PT" dirty="0">
                <a:ea typeface="ＭＳ Ｐゴシック" charset="0"/>
                <a:cs typeface="Tw Cen MT"/>
              </a:rPr>
              <a:t>n</a:t>
            </a:r>
            <a:r>
              <a:rPr lang="pt-PT" altLang="ja-JP" dirty="0">
                <a:ea typeface="ＭＳ Ｐゴシック" charset="0"/>
                <a:cs typeface="Tw Cen MT"/>
              </a:rPr>
              <a:t>ot</a:t>
            </a:r>
            <a:r>
              <a:rPr lang="pt-PT" altLang="ja-JP" dirty="0">
                <a:ea typeface="ヒラギノ角ゴ Pro W3" charset="0"/>
                <a:cs typeface="Tw Cen MT"/>
              </a:rPr>
              <a:t>ícias andam </a:t>
            </a:r>
            <a:r>
              <a:rPr lang="pt-PT" altLang="ja-JP" dirty="0" smtClean="0">
                <a:ea typeface="ヒラギノ角ゴ Pro W3" charset="0"/>
                <a:cs typeface="Tw Cen MT"/>
              </a:rPr>
              <a:t>devagar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Quando o custo de um canal aumenta, o algoritmo VD propaga a nova informação lentamente e de forma errada</a:t>
            </a:r>
          </a:p>
          <a:p>
            <a:pPr lvl="1"/>
            <a:r>
              <a:rPr lang="pt-PT" sz="2000" dirty="0" smtClean="0"/>
              <a:t>Por exemplo, se o canal BA passar de custo 1 a infinito os nós propagam devagar a informação a toda a rede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11275" y="5105400"/>
            <a:ext cx="501650" cy="233363"/>
            <a:chOff x="3120" y="2318"/>
            <a:chExt cx="316" cy="147"/>
          </a:xfrm>
        </p:grpSpPr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12" name="Group 29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13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4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5349875" y="5105400"/>
            <a:ext cx="501650" cy="233363"/>
            <a:chOff x="3120" y="2318"/>
            <a:chExt cx="316" cy="147"/>
          </a:xfrm>
        </p:grpSpPr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25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26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7331075" y="5105400"/>
            <a:ext cx="501650" cy="233363"/>
            <a:chOff x="3120" y="2318"/>
            <a:chExt cx="316" cy="147"/>
          </a:xfrm>
        </p:grpSpPr>
        <p:sp>
          <p:nvSpPr>
            <p:cNvPr id="34" name="Oval 48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5" name="Line 49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7" name="Rectangle 51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38" name="Oval 52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39" name="Group 53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40" name="Group 57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41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2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3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47" name="Line 61"/>
          <p:cNvSpPr>
            <a:spLocks noChangeShapeType="1"/>
          </p:cNvSpPr>
          <p:nvPr/>
        </p:nvSpPr>
        <p:spPr bwMode="auto">
          <a:xfrm>
            <a:off x="1844675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8" name="Line 62"/>
          <p:cNvSpPr>
            <a:spLocks noChangeShapeType="1"/>
          </p:cNvSpPr>
          <p:nvPr/>
        </p:nvSpPr>
        <p:spPr bwMode="auto">
          <a:xfrm>
            <a:off x="39020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9" name="Text Box 64"/>
          <p:cNvSpPr txBox="1">
            <a:spLocks noChangeArrowheads="1"/>
          </p:cNvSpPr>
          <p:nvPr/>
        </p:nvSpPr>
        <p:spPr bwMode="auto">
          <a:xfrm>
            <a:off x="5491956" y="5410200"/>
            <a:ext cx="3140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B</a:t>
            </a: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7394201" y="5486400"/>
            <a:ext cx="3347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A</a:t>
            </a:r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3518921" y="5486400"/>
            <a:ext cx="312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C</a:t>
            </a:r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1378559" y="5486400"/>
            <a:ext cx="3327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D</a:t>
            </a:r>
          </a:p>
        </p:txBody>
      </p:sp>
      <p:sp>
        <p:nvSpPr>
          <p:cNvPr id="53" name="Line 63"/>
          <p:cNvSpPr>
            <a:spLocks noChangeShapeType="1"/>
          </p:cNvSpPr>
          <p:nvPr/>
        </p:nvSpPr>
        <p:spPr bwMode="auto">
          <a:xfrm>
            <a:off x="58832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grpSp>
        <p:nvGrpSpPr>
          <p:cNvPr id="54" name="Group 33"/>
          <p:cNvGrpSpPr>
            <a:grpSpLocks/>
          </p:cNvGrpSpPr>
          <p:nvPr/>
        </p:nvGrpSpPr>
        <p:grpSpPr bwMode="auto">
          <a:xfrm>
            <a:off x="3368675" y="5129212"/>
            <a:ext cx="501650" cy="233363"/>
            <a:chOff x="3120" y="2318"/>
            <a:chExt cx="316" cy="147"/>
          </a:xfrm>
        </p:grpSpPr>
        <p:sp>
          <p:nvSpPr>
            <p:cNvPr id="55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6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8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59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65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6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7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61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62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3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4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8770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As </a:t>
            </a:r>
            <a:r>
              <a:rPr lang="pt-PT" dirty="0" smtClean="0">
                <a:ea typeface="ＭＳ Ｐゴシック" charset="0"/>
                <a:cs typeface="Tw Cen MT"/>
              </a:rPr>
              <a:t>más </a:t>
            </a:r>
            <a:r>
              <a:rPr lang="pt-PT" dirty="0">
                <a:ea typeface="ＭＳ Ｐゴシック" charset="0"/>
                <a:cs typeface="Tw Cen MT"/>
              </a:rPr>
              <a:t>n</a:t>
            </a:r>
            <a:r>
              <a:rPr lang="pt-PT" altLang="ja-JP" dirty="0">
                <a:ea typeface="ＭＳ Ｐゴシック" charset="0"/>
                <a:cs typeface="Tw Cen MT"/>
              </a:rPr>
              <a:t>ot</a:t>
            </a:r>
            <a:r>
              <a:rPr lang="pt-PT" altLang="ja-JP" dirty="0">
                <a:ea typeface="ヒラギノ角ゴ Pro W3" charset="0"/>
                <a:cs typeface="Tw Cen MT"/>
              </a:rPr>
              <a:t>ícias andam </a:t>
            </a:r>
            <a:r>
              <a:rPr lang="pt-PT" altLang="ja-JP" dirty="0" smtClean="0">
                <a:ea typeface="ヒラギノ角ゴ Pro W3" charset="0"/>
                <a:cs typeface="Tw Cen MT"/>
              </a:rPr>
              <a:t>devagar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/>
              <a:t>Quando o custo de um canal aumenta, o algoritmo VD propaga a nova informação lentamente e de forma errada</a:t>
            </a:r>
          </a:p>
          <a:p>
            <a:pPr lvl="1"/>
            <a:r>
              <a:rPr lang="pt-PT" sz="2000" dirty="0"/>
              <a:t>Por exemplo, se o canal BA passar de custo 1 a infinito os nós propagam devagar a informação a toda a rede</a:t>
            </a:r>
          </a:p>
          <a:p>
            <a:r>
              <a:rPr lang="pt-PT" sz="2400" dirty="0" smtClean="0"/>
              <a:t>Com efeito B acredita iterativamente que há um melhor caminho para A via C até se convencer que não</a:t>
            </a:r>
          </a:p>
          <a:p>
            <a:pPr lvl="1"/>
            <a:r>
              <a:rPr lang="pt-PT" sz="2000" dirty="0"/>
              <a:t>E</a:t>
            </a:r>
            <a:r>
              <a:rPr lang="pt-PT" sz="2000" dirty="0" smtClean="0"/>
              <a:t>ste comportamento chama-se “As más notícias andam devagar” (</a:t>
            </a:r>
            <a:r>
              <a:rPr lang="pt-PT" sz="2000" i="1" dirty="0" err="1" smtClean="0"/>
              <a:t>bad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news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travel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slowly</a:t>
            </a:r>
            <a:r>
              <a:rPr lang="pt-PT" sz="2000" dirty="0" smtClean="0"/>
              <a:t>) ou contagem para infinito (</a:t>
            </a:r>
            <a:r>
              <a:rPr lang="pt-PT" sz="2000" i="1" dirty="0" err="1" smtClean="0"/>
              <a:t>count</a:t>
            </a:r>
            <a:r>
              <a:rPr lang="pt-PT" sz="2000" i="1" dirty="0" smtClean="0"/>
              <a:t> to </a:t>
            </a:r>
            <a:r>
              <a:rPr lang="pt-PT" sz="2000" i="1" dirty="0" err="1" smtClean="0"/>
              <a:t>infinity</a:t>
            </a:r>
            <a:r>
              <a:rPr lang="pt-PT" sz="20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11275" y="5105400"/>
            <a:ext cx="501650" cy="233363"/>
            <a:chOff x="3120" y="2318"/>
            <a:chExt cx="316" cy="147"/>
          </a:xfrm>
        </p:grpSpPr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8" name="Line 22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12" name="Group 29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13" name="Line 3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4" name="Line 3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15" name="Line 3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5349875" y="5105400"/>
            <a:ext cx="501650" cy="233363"/>
            <a:chOff x="3120" y="2318"/>
            <a:chExt cx="316" cy="147"/>
          </a:xfrm>
        </p:grpSpPr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2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25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30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1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32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26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grpSp>
        <p:nvGrpSpPr>
          <p:cNvPr id="33" name="Group 47"/>
          <p:cNvGrpSpPr>
            <a:grpSpLocks/>
          </p:cNvGrpSpPr>
          <p:nvPr/>
        </p:nvGrpSpPr>
        <p:grpSpPr bwMode="auto">
          <a:xfrm>
            <a:off x="7331075" y="5105400"/>
            <a:ext cx="501650" cy="233363"/>
            <a:chOff x="3120" y="2318"/>
            <a:chExt cx="316" cy="147"/>
          </a:xfrm>
        </p:grpSpPr>
        <p:sp>
          <p:nvSpPr>
            <p:cNvPr id="34" name="Oval 48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5" name="Line 49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6" name="Line 50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37" name="Rectangle 51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38" name="Oval 52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39" name="Group 53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5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6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40" name="Group 57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41" name="Line 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2" name="Line 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43" name="Line 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47" name="Line 61"/>
          <p:cNvSpPr>
            <a:spLocks noChangeShapeType="1"/>
          </p:cNvSpPr>
          <p:nvPr/>
        </p:nvSpPr>
        <p:spPr bwMode="auto">
          <a:xfrm>
            <a:off x="1844675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8" name="Line 62"/>
          <p:cNvSpPr>
            <a:spLocks noChangeShapeType="1"/>
          </p:cNvSpPr>
          <p:nvPr/>
        </p:nvSpPr>
        <p:spPr bwMode="auto">
          <a:xfrm>
            <a:off x="39020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sp>
        <p:nvSpPr>
          <p:cNvPr id="49" name="Text Box 64"/>
          <p:cNvSpPr txBox="1">
            <a:spLocks noChangeArrowheads="1"/>
          </p:cNvSpPr>
          <p:nvPr/>
        </p:nvSpPr>
        <p:spPr bwMode="auto">
          <a:xfrm>
            <a:off x="5491956" y="5410200"/>
            <a:ext cx="3140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B</a:t>
            </a:r>
          </a:p>
        </p:txBody>
      </p:sp>
      <p:sp>
        <p:nvSpPr>
          <p:cNvPr id="50" name="Text Box 65"/>
          <p:cNvSpPr txBox="1">
            <a:spLocks noChangeArrowheads="1"/>
          </p:cNvSpPr>
          <p:nvPr/>
        </p:nvSpPr>
        <p:spPr bwMode="auto">
          <a:xfrm>
            <a:off x="7394201" y="5486400"/>
            <a:ext cx="3347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A</a:t>
            </a:r>
          </a:p>
        </p:txBody>
      </p:sp>
      <p:sp>
        <p:nvSpPr>
          <p:cNvPr id="51" name="Text Box 66"/>
          <p:cNvSpPr txBox="1">
            <a:spLocks noChangeArrowheads="1"/>
          </p:cNvSpPr>
          <p:nvPr/>
        </p:nvSpPr>
        <p:spPr bwMode="auto">
          <a:xfrm>
            <a:off x="3518921" y="5486400"/>
            <a:ext cx="312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C</a:t>
            </a:r>
          </a:p>
        </p:txBody>
      </p:sp>
      <p:sp>
        <p:nvSpPr>
          <p:cNvPr id="52" name="Text Box 67"/>
          <p:cNvSpPr txBox="1">
            <a:spLocks noChangeArrowheads="1"/>
          </p:cNvSpPr>
          <p:nvPr/>
        </p:nvSpPr>
        <p:spPr bwMode="auto">
          <a:xfrm>
            <a:off x="1378559" y="5486400"/>
            <a:ext cx="3327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1600" u="none">
                <a:latin typeface="+mn-lt"/>
                <a:cs typeface="Tw Cen MT"/>
              </a:rPr>
              <a:t>D</a:t>
            </a:r>
          </a:p>
        </p:txBody>
      </p:sp>
      <p:sp>
        <p:nvSpPr>
          <p:cNvPr id="53" name="Line 63"/>
          <p:cNvSpPr>
            <a:spLocks noChangeShapeType="1"/>
          </p:cNvSpPr>
          <p:nvPr/>
        </p:nvSpPr>
        <p:spPr bwMode="auto">
          <a:xfrm>
            <a:off x="5883275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  <a:cs typeface="Tw Cen MT"/>
            </a:endParaRPr>
          </a:p>
        </p:txBody>
      </p:sp>
      <p:grpSp>
        <p:nvGrpSpPr>
          <p:cNvPr id="54" name="Group 33"/>
          <p:cNvGrpSpPr>
            <a:grpSpLocks/>
          </p:cNvGrpSpPr>
          <p:nvPr/>
        </p:nvGrpSpPr>
        <p:grpSpPr bwMode="auto">
          <a:xfrm>
            <a:off x="3368675" y="5129212"/>
            <a:ext cx="501650" cy="233363"/>
            <a:chOff x="3120" y="2318"/>
            <a:chExt cx="316" cy="147"/>
          </a:xfrm>
        </p:grpSpPr>
        <p:sp>
          <p:nvSpPr>
            <p:cNvPr id="55" name="Oval 34"/>
            <p:cNvSpPr>
              <a:spLocks noChangeArrowheads="1"/>
            </p:cNvSpPr>
            <p:nvPr/>
          </p:nvSpPr>
          <p:spPr bwMode="auto">
            <a:xfrm>
              <a:off x="3123" y="2384"/>
              <a:ext cx="313" cy="8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6" name="Line 35"/>
            <p:cNvSpPr>
              <a:spLocks noChangeShapeType="1"/>
            </p:cNvSpPr>
            <p:nvPr/>
          </p:nvSpPr>
          <p:spPr bwMode="auto">
            <a:xfrm>
              <a:off x="3123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7" name="Line 36"/>
            <p:cNvSpPr>
              <a:spLocks noChangeShapeType="1"/>
            </p:cNvSpPr>
            <p:nvPr/>
          </p:nvSpPr>
          <p:spPr bwMode="auto">
            <a:xfrm>
              <a:off x="3436" y="237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sp>
          <p:nvSpPr>
            <p:cNvPr id="58" name="Rectangle 37"/>
            <p:cNvSpPr>
              <a:spLocks noChangeArrowheads="1"/>
            </p:cNvSpPr>
            <p:nvPr/>
          </p:nvSpPr>
          <p:spPr bwMode="auto">
            <a:xfrm>
              <a:off x="3123" y="2377"/>
              <a:ext cx="310" cy="4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GB" sz="1800" u="none">
                <a:latin typeface="+mn-lt"/>
                <a:cs typeface="Tw Cen MT"/>
              </a:endParaRPr>
            </a:p>
          </p:txBody>
        </p:sp>
        <p:sp>
          <p:nvSpPr>
            <p:cNvPr id="59" name="Oval 38"/>
            <p:cNvSpPr>
              <a:spLocks noChangeArrowheads="1"/>
            </p:cNvSpPr>
            <p:nvPr/>
          </p:nvSpPr>
          <p:spPr bwMode="auto">
            <a:xfrm>
              <a:off x="3120" y="2318"/>
              <a:ext cx="313" cy="9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  <a:cs typeface="Tw Cen MT"/>
              </a:endParaRPr>
            </a:p>
          </p:txBody>
        </p:sp>
        <p:grpSp>
          <p:nvGrpSpPr>
            <p:cNvPr id="60" name="Group 39"/>
            <p:cNvGrpSpPr>
              <a:grpSpLocks/>
            </p:cNvGrpSpPr>
            <p:nvPr/>
          </p:nvGrpSpPr>
          <p:grpSpPr bwMode="auto">
            <a:xfrm>
              <a:off x="3195" y="2339"/>
              <a:ext cx="156" cy="55"/>
              <a:chOff x="2848" y="848"/>
              <a:chExt cx="140" cy="98"/>
            </a:xfrm>
          </p:grpSpPr>
          <p:sp>
            <p:nvSpPr>
              <p:cNvPr id="65" name="Line 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6" name="Line 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7" name="Line 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  <p:grpSp>
          <p:nvGrpSpPr>
            <p:cNvPr id="61" name="Group 43"/>
            <p:cNvGrpSpPr>
              <a:grpSpLocks/>
            </p:cNvGrpSpPr>
            <p:nvPr/>
          </p:nvGrpSpPr>
          <p:grpSpPr bwMode="auto">
            <a:xfrm flipV="1">
              <a:off x="3195" y="2338"/>
              <a:ext cx="156" cy="56"/>
              <a:chOff x="2848" y="848"/>
              <a:chExt cx="140" cy="98"/>
            </a:xfrm>
          </p:grpSpPr>
          <p:sp>
            <p:nvSpPr>
              <p:cNvPr id="62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3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  <p:sp>
            <p:nvSpPr>
              <p:cNvPr id="64" name="Line 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  <a:cs typeface="Tw Cen MT"/>
                </a:endParaRPr>
              </a:p>
            </p:txBody>
          </p:sp>
        </p:grpSp>
      </p:grpSp>
      <p:sp>
        <p:nvSpPr>
          <p:cNvPr id="68" name="Explosion 1 67"/>
          <p:cNvSpPr/>
          <p:nvPr/>
        </p:nvSpPr>
        <p:spPr bwMode="auto">
          <a:xfrm>
            <a:off x="6156176" y="4869160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5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18411-6753-3544-8ACA-72BCD3C572FC}" type="slidenum">
              <a:rPr lang="en-US"/>
              <a:pPr/>
              <a:t>18</a:t>
            </a:fld>
            <a:endParaRPr lang="en-US"/>
          </a:p>
        </p:txBody>
      </p:sp>
      <p:sp>
        <p:nvSpPr>
          <p:cNvPr id="147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3250" cy="685800"/>
          </a:xfrm>
        </p:spPr>
        <p:txBody>
          <a:bodyPr/>
          <a:lstStyle/>
          <a:p>
            <a:r>
              <a:rPr lang="pt-PT" smtClean="0"/>
              <a:t>Outro exemplo</a:t>
            </a:r>
            <a:endParaRPr lang="pt-PT"/>
          </a:p>
        </p:txBody>
      </p:sp>
      <p:sp>
        <p:nvSpPr>
          <p:cNvPr id="1472515" name="Rectangle 3"/>
          <p:cNvSpPr>
            <a:spLocks noChangeArrowheads="1"/>
          </p:cNvSpPr>
          <p:nvPr/>
        </p:nvSpPr>
        <p:spPr bwMode="auto">
          <a:xfrm>
            <a:off x="539552" y="1196753"/>
            <a:ext cx="601662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23838" indent="-223838" algn="l" eaLnBrk="0" hangingPunct="0">
              <a:spcBef>
                <a:spcPct val="50000"/>
              </a:spcBef>
            </a:pPr>
            <a:r>
              <a:rPr lang="pt-PT" sz="2400" b="0" dirty="0" smtClean="0">
                <a:solidFill>
                  <a:srgbClr val="2E2EFF"/>
                </a:solidFill>
                <a:latin typeface="+mn-lt"/>
                <a:cs typeface="Arial" charset="0"/>
              </a:rPr>
              <a:t>Quando o custo de um canal muda:</a:t>
            </a:r>
            <a:endParaRPr lang="pt-PT" b="0" dirty="0" smtClean="0">
              <a:solidFill>
                <a:srgbClr val="2E2EFF"/>
              </a:solidFill>
              <a:latin typeface="+mn-lt"/>
              <a:cs typeface="Arial" charset="0"/>
            </a:endParaRP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dirty="0" smtClean="0">
                <a:solidFill>
                  <a:srgbClr val="2E2EFF"/>
                </a:solidFill>
                <a:latin typeface="+mn-lt"/>
                <a:cs typeface="Arial" charset="0"/>
              </a:rPr>
              <a:t>O nó detecta a alteração</a:t>
            </a: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dirty="0" err="1" smtClean="0">
                <a:solidFill>
                  <a:srgbClr val="2E2EFF"/>
                </a:solidFill>
                <a:latin typeface="+mn-lt"/>
                <a:cs typeface="Arial" charset="0"/>
              </a:rPr>
              <a:t>Actualiza</a:t>
            </a:r>
            <a:r>
              <a:rPr lang="pt-PT" b="0" dirty="0" smtClean="0">
                <a:solidFill>
                  <a:srgbClr val="2E2EFF"/>
                </a:solidFill>
                <a:latin typeface="+mn-lt"/>
                <a:cs typeface="Arial" charset="0"/>
              </a:rPr>
              <a:t> o vector de distâncias</a:t>
            </a: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dirty="0" smtClean="0">
                <a:solidFill>
                  <a:srgbClr val="2E2EFF"/>
                </a:solidFill>
                <a:latin typeface="+mn-lt"/>
                <a:cs typeface="Arial" charset="0"/>
              </a:rPr>
              <a:t>Se este se modificou, avisa os vizinhos</a:t>
            </a:r>
            <a:endParaRPr lang="pt-PT" sz="2400" b="0" dirty="0">
              <a:solidFill>
                <a:srgbClr val="2E2EFF"/>
              </a:solidFill>
              <a:latin typeface="+mn-lt"/>
              <a:cs typeface="Arial" charset="0"/>
            </a:endParaRPr>
          </a:p>
        </p:txBody>
      </p:sp>
      <p:grpSp>
        <p:nvGrpSpPr>
          <p:cNvPr id="1472516" name="Group 4"/>
          <p:cNvGrpSpPr>
            <a:grpSpLocks/>
          </p:cNvGrpSpPr>
          <p:nvPr/>
        </p:nvGrpSpPr>
        <p:grpSpPr bwMode="auto">
          <a:xfrm>
            <a:off x="6444208" y="1124744"/>
            <a:ext cx="2184400" cy="1314450"/>
            <a:chOff x="169" y="1316"/>
            <a:chExt cx="1376" cy="828"/>
          </a:xfrm>
        </p:grpSpPr>
        <p:sp>
          <p:nvSpPr>
            <p:cNvPr id="1472517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18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19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20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21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22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1472523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24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2525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2526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1472527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28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0">
                    <a:solidFill>
                      <a:srgbClr val="FFFF00"/>
                    </a:solidFill>
                    <a:latin typeface="Comic Sans MS" charset="0"/>
                  </a:rPr>
                  <a:t>X</a:t>
                </a:r>
                <a:endParaRPr lang="en-US" sz="2400" b="0">
                  <a:solidFill>
                    <a:srgbClr val="FFFF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472529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1472530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31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32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33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2534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2535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147253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25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Z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2538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1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2539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4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2540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50</a:t>
              </a:r>
              <a:endParaRPr lang="en-US" sz="2400" b="0">
                <a:latin typeface="Times New Roman" charset="0"/>
              </a:endParaRPr>
            </a:p>
          </p:txBody>
        </p:sp>
        <p:grpSp>
          <p:nvGrpSpPr>
            <p:cNvPr id="1472541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1472542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43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44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2545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2546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2547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1472548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254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Y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2550" name="Text Box 38"/>
            <p:cNvSpPr txBox="1">
              <a:spLocks noChangeArrowheads="1"/>
            </p:cNvSpPr>
            <p:nvPr/>
          </p:nvSpPr>
          <p:spPr bwMode="auto">
            <a:xfrm>
              <a:off x="383" y="131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2551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72552" name="Picture 40" descr="dv_go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5559425" cy="277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2553" name="Line 41"/>
          <p:cNvSpPr>
            <a:spLocks noChangeShapeType="1"/>
          </p:cNvSpPr>
          <p:nvPr/>
        </p:nvSpPr>
        <p:spPr bwMode="auto">
          <a:xfrm>
            <a:off x="7380312" y="3068960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2554" name="Text Box 42"/>
          <p:cNvSpPr txBox="1">
            <a:spLocks noChangeArrowheads="1"/>
          </p:cNvSpPr>
          <p:nvPr/>
        </p:nvSpPr>
        <p:spPr bwMode="auto">
          <a:xfrm>
            <a:off x="7671865" y="3645024"/>
            <a:ext cx="122061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pt-PT" sz="1600" b="0" dirty="0" smtClean="0">
                <a:solidFill>
                  <a:srgbClr val="2E2EFF"/>
                </a:solidFill>
                <a:latin typeface="+mn-lt"/>
              </a:rPr>
              <a:t>Algoritmo estabiliza</a:t>
            </a:r>
          </a:p>
        </p:txBody>
      </p:sp>
      <p:sp>
        <p:nvSpPr>
          <p:cNvPr id="1472555" name="Text Box 43"/>
          <p:cNvSpPr txBox="1">
            <a:spLocks noChangeArrowheads="1"/>
          </p:cNvSpPr>
          <p:nvPr/>
        </p:nvSpPr>
        <p:spPr bwMode="auto">
          <a:xfrm>
            <a:off x="611560" y="6021288"/>
            <a:ext cx="75608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pt-PT" altLang="ja-JP" dirty="0" smtClean="0">
                <a:solidFill>
                  <a:srgbClr val="2E2EFF"/>
                </a:solidFill>
                <a:latin typeface="+mn-lt"/>
              </a:rPr>
              <a:t>As boas notícias andam depressa “</a:t>
            </a:r>
            <a:r>
              <a:rPr lang="pt-PT" dirty="0" err="1" smtClean="0">
                <a:solidFill>
                  <a:srgbClr val="2E2EFF"/>
                </a:solidFill>
                <a:latin typeface="+mn-lt"/>
              </a:rPr>
              <a:t>good</a:t>
            </a:r>
            <a:r>
              <a:rPr lang="pt-PT" dirty="0">
                <a:solidFill>
                  <a:srgbClr val="2E2EFF"/>
                </a:solidFill>
                <a:latin typeface="+mn-lt"/>
              </a:rPr>
              <a:t> </a:t>
            </a:r>
            <a:r>
              <a:rPr lang="pt-PT" dirty="0" err="1" smtClean="0">
                <a:solidFill>
                  <a:srgbClr val="2E2EFF"/>
                </a:solidFill>
                <a:latin typeface="+mn-lt"/>
              </a:rPr>
              <a:t>news</a:t>
            </a:r>
            <a:r>
              <a:rPr lang="pt-PT" dirty="0">
                <a:solidFill>
                  <a:srgbClr val="2E2EFF"/>
                </a:solidFill>
                <a:latin typeface="+mn-lt"/>
              </a:rPr>
              <a:t> </a:t>
            </a:r>
            <a:r>
              <a:rPr lang="pt-PT" dirty="0" err="1" smtClean="0">
                <a:solidFill>
                  <a:srgbClr val="2E2EFF"/>
                </a:solidFill>
                <a:latin typeface="+mn-lt"/>
              </a:rPr>
              <a:t>travels</a:t>
            </a:r>
            <a:r>
              <a:rPr lang="pt-PT" dirty="0">
                <a:solidFill>
                  <a:srgbClr val="2E2EFF"/>
                </a:solidFill>
                <a:latin typeface="+mn-lt"/>
              </a:rPr>
              <a:t> </a:t>
            </a:r>
            <a:r>
              <a:rPr lang="pt-PT" dirty="0" err="1" smtClean="0">
                <a:solidFill>
                  <a:srgbClr val="2E2EFF"/>
                </a:solidFill>
                <a:latin typeface="+mn-lt"/>
              </a:rPr>
              <a:t>fast</a:t>
            </a:r>
            <a:r>
              <a:rPr lang="pt-PT" altLang="ja-JP" dirty="0" smtClean="0">
                <a:solidFill>
                  <a:srgbClr val="2E2EFF"/>
                </a:solidFill>
                <a:latin typeface="+mn-lt"/>
              </a:rPr>
              <a:t>”</a:t>
            </a:r>
            <a:endParaRPr lang="pt-PT" sz="1400" dirty="0">
              <a:solidFill>
                <a:srgbClr val="2E2E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899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4EFF0-1E97-CB4D-82BF-38F3C1C54D00}" type="slidenum">
              <a:rPr lang="en-US"/>
              <a:pPr/>
              <a:t>19</a:t>
            </a:fld>
            <a:endParaRPr lang="en-US"/>
          </a:p>
        </p:txBody>
      </p:sp>
      <p:sp>
        <p:nvSpPr>
          <p:cNvPr id="147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77238" cy="685800"/>
          </a:xfrm>
        </p:spPr>
        <p:txBody>
          <a:bodyPr/>
          <a:lstStyle/>
          <a:p>
            <a:r>
              <a:rPr lang="pt-PT" smtClean="0">
                <a:solidFill>
                  <a:srgbClr val="2E2EFF"/>
                </a:solidFill>
                <a:latin typeface="+mn-lt"/>
              </a:rPr>
              <a:t>Aumento do custo</a:t>
            </a:r>
            <a:endParaRPr lang="pt-PT">
              <a:solidFill>
                <a:srgbClr val="2E2EFF"/>
              </a:solidFill>
              <a:latin typeface="+mn-lt"/>
            </a:endParaRPr>
          </a:p>
        </p:txBody>
      </p:sp>
      <p:sp>
        <p:nvSpPr>
          <p:cNvPr id="1473539" name="Rectangle 3"/>
          <p:cNvSpPr>
            <a:spLocks noChangeArrowheads="1"/>
          </p:cNvSpPr>
          <p:nvPr/>
        </p:nvSpPr>
        <p:spPr bwMode="auto">
          <a:xfrm>
            <a:off x="576263" y="1277938"/>
            <a:ext cx="4931841" cy="184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23838" indent="-223838" algn="l" eaLnBrk="0" hangingPunct="0">
              <a:spcBef>
                <a:spcPct val="50000"/>
              </a:spcBef>
            </a:pPr>
            <a:r>
              <a:rPr lang="pt-PT" sz="2400" b="0" smtClean="0">
                <a:solidFill>
                  <a:srgbClr val="2E2EFF"/>
                </a:solidFill>
                <a:latin typeface="+mn-lt"/>
                <a:cs typeface="Arial" charset="0"/>
              </a:rPr>
              <a:t>Perante a alteração dos custos:</a:t>
            </a:r>
            <a:endParaRPr lang="pt-PT" b="0" smtClean="0">
              <a:solidFill>
                <a:srgbClr val="2E2EFF"/>
              </a:solidFill>
              <a:latin typeface="+mn-lt"/>
              <a:cs typeface="Arial" charset="0"/>
            </a:endParaRP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smtClean="0">
                <a:solidFill>
                  <a:srgbClr val="2E2EFF"/>
                </a:solidFill>
                <a:latin typeface="+mn-lt"/>
                <a:cs typeface="Arial" charset="0"/>
              </a:rPr>
              <a:t>Good news travels fast </a:t>
            </a: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smtClean="0">
                <a:solidFill>
                  <a:srgbClr val="2E2EFF"/>
                </a:solidFill>
                <a:latin typeface="+mn-lt"/>
                <a:cs typeface="Arial" charset="0"/>
              </a:rPr>
              <a:t>Bad news travels slow - </a:t>
            </a:r>
            <a:r>
              <a:rPr lang="pt-PT" altLang="ja-JP" b="0" smtClean="0">
                <a:solidFill>
                  <a:srgbClr val="2E2EFF"/>
                </a:solidFill>
                <a:latin typeface="+mn-lt"/>
                <a:cs typeface="Arial" charset="0"/>
              </a:rPr>
              <a:t>“</a:t>
            </a:r>
            <a:r>
              <a:rPr lang="pt-PT" b="0" smtClean="0">
                <a:solidFill>
                  <a:srgbClr val="2E2EFF"/>
                </a:solidFill>
                <a:latin typeface="+mn-lt"/>
                <a:cs typeface="Arial" charset="0"/>
              </a:rPr>
              <a:t>count to infinity</a:t>
            </a:r>
            <a:r>
              <a:rPr lang="pt-PT" altLang="ja-JP" b="0" smtClean="0">
                <a:solidFill>
                  <a:srgbClr val="2E2EFF"/>
                </a:solidFill>
                <a:latin typeface="+mn-lt"/>
                <a:cs typeface="Arial" charset="0"/>
              </a:rPr>
              <a:t>”</a:t>
            </a:r>
            <a:r>
              <a:rPr lang="pt-PT" b="0" smtClean="0">
                <a:solidFill>
                  <a:srgbClr val="2E2EFF"/>
                </a:solidFill>
                <a:latin typeface="+mn-lt"/>
                <a:cs typeface="Arial" charset="0"/>
              </a:rPr>
              <a:t> problem!</a:t>
            </a:r>
            <a:endParaRPr lang="pt-PT" b="0">
              <a:solidFill>
                <a:srgbClr val="2E2EFF"/>
              </a:solidFill>
              <a:latin typeface="+mn-lt"/>
              <a:cs typeface="Arial" charset="0"/>
            </a:endParaRPr>
          </a:p>
        </p:txBody>
      </p:sp>
      <p:grpSp>
        <p:nvGrpSpPr>
          <p:cNvPr id="1473540" name="Group 4"/>
          <p:cNvGrpSpPr>
            <a:grpSpLocks/>
          </p:cNvGrpSpPr>
          <p:nvPr/>
        </p:nvGrpSpPr>
        <p:grpSpPr bwMode="auto">
          <a:xfrm>
            <a:off x="5997575" y="1470025"/>
            <a:ext cx="2184400" cy="1314450"/>
            <a:chOff x="169" y="1316"/>
            <a:chExt cx="1376" cy="828"/>
          </a:xfrm>
        </p:grpSpPr>
        <p:sp>
          <p:nvSpPr>
            <p:cNvPr id="1473541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2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3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4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5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6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1473547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8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3549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3550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1473551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52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0">
                    <a:solidFill>
                      <a:srgbClr val="FFFF00"/>
                    </a:solidFill>
                    <a:latin typeface="Comic Sans MS" charset="0"/>
                  </a:rPr>
                  <a:t>X</a:t>
                </a:r>
                <a:endParaRPr lang="en-US" sz="2400" b="0">
                  <a:solidFill>
                    <a:srgbClr val="FFFF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473553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1473554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55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56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57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3558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3559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14735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356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Z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3562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1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3563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4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3564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50</a:t>
              </a:r>
              <a:endParaRPr lang="en-US" sz="2400" b="0">
                <a:latin typeface="Times New Roman" charset="0"/>
              </a:endParaRPr>
            </a:p>
          </p:txBody>
        </p:sp>
        <p:grpSp>
          <p:nvGrpSpPr>
            <p:cNvPr id="1473565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1473566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67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68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3569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3570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3571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14735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357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Y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3574" name="Text Box 38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3575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73576" name="Picture 40" descr="dv_b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3254375"/>
            <a:ext cx="7292975" cy="301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3577" name="Text Box 41"/>
          <p:cNvSpPr txBox="1">
            <a:spLocks noChangeArrowheads="1"/>
          </p:cNvSpPr>
          <p:nvPr/>
        </p:nvSpPr>
        <p:spPr bwMode="auto">
          <a:xfrm>
            <a:off x="6588224" y="2924944"/>
            <a:ext cx="227292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/>
            <a:r>
              <a:rPr lang="pt-PT" sz="1600" b="0" smtClean="0">
                <a:solidFill>
                  <a:srgbClr val="2E2EFF"/>
                </a:solidFill>
                <a:latin typeface="+mn-lt"/>
              </a:rPr>
              <a:t>Algoritmo não estabiliza</a:t>
            </a:r>
            <a:endParaRPr lang="pt-PT" sz="1600" b="0">
              <a:solidFill>
                <a:srgbClr val="2E2E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160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Em alternativa à técnica </a:t>
            </a:r>
            <a:r>
              <a:rPr lang="pt-PT" i="1" dirty="0" smtClean="0"/>
              <a:t>Link-</a:t>
            </a:r>
            <a:r>
              <a:rPr lang="pt-PT" i="1" dirty="0" err="1" smtClean="0"/>
              <a:t>State</a:t>
            </a:r>
            <a:r>
              <a:rPr lang="pt-PT" i="1" dirty="0" smtClean="0"/>
              <a:t> </a:t>
            </a:r>
            <a:r>
              <a:rPr lang="pt-PT" i="1" dirty="0" err="1" smtClean="0"/>
              <a:t>Routing</a:t>
            </a:r>
            <a:r>
              <a:rPr lang="pt-PT" dirty="0" smtClean="0"/>
              <a:t> é possível usar outro algoritmo distribuído de encaminhamento</a:t>
            </a:r>
          </a:p>
          <a:p>
            <a:pPr>
              <a:defRPr/>
            </a:pPr>
            <a:r>
              <a:rPr lang="pt-PT" dirty="0" smtClean="0"/>
              <a:t>O mesmo baseia-se na troca de informação entre vizinhos sobre a visibilidade da rede que cada um deles tem</a:t>
            </a:r>
          </a:p>
          <a:p>
            <a:pPr lvl="1">
              <a:defRPr/>
            </a:pPr>
            <a:r>
              <a:rPr lang="pt-PT" dirty="0" smtClean="0"/>
              <a:t>Em particular que destinos conhece e a que distancia</a:t>
            </a:r>
          </a:p>
          <a:p>
            <a:pPr>
              <a:defRPr/>
            </a:pPr>
            <a:r>
              <a:rPr lang="pt-PT" dirty="0" smtClean="0"/>
              <a:t>A partir da visão de cada vizinho, é possível um nó construir a sua própria visão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3EF1EFD1-3611-5E47-AE3D-AAFB2B4A1A1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dirty="0" smtClean="0"/>
              <a:t>Solução do problema “Contagem para infinito”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62128"/>
          </a:xfrm>
        </p:spPr>
        <p:txBody>
          <a:bodyPr/>
          <a:lstStyle/>
          <a:p>
            <a:r>
              <a:rPr lang="ja-JP" altLang="pt-PT" sz="2400" dirty="0" smtClean="0">
                <a:solidFill>
                  <a:srgbClr val="2E2EFF"/>
                </a:solidFill>
                <a:cs typeface="Tw Cen MT"/>
              </a:rPr>
              <a:t>“</a:t>
            </a:r>
            <a:r>
              <a:rPr lang="pt-PT" sz="2400" dirty="0">
                <a:solidFill>
                  <a:srgbClr val="2E2EFF"/>
                </a:solidFill>
                <a:cs typeface="Tw Cen MT"/>
              </a:rPr>
              <a:t>Infinito</a:t>
            </a:r>
            <a:r>
              <a:rPr lang="ja-JP" altLang="pt-PT" sz="2400" dirty="0">
                <a:solidFill>
                  <a:srgbClr val="2E2EFF"/>
                </a:solidFill>
                <a:cs typeface="Tw Cen MT"/>
              </a:rPr>
              <a:t>”</a:t>
            </a:r>
            <a:r>
              <a:rPr lang="pt-PT" sz="2400" dirty="0">
                <a:solidFill>
                  <a:srgbClr val="2E2EFF"/>
                </a:solidFill>
                <a:cs typeface="Tw Cen MT"/>
              </a:rPr>
              <a:t> é modelizada por um número relativamente baixo para aumentar a velocidade de convergência (tal soluç</a:t>
            </a:r>
            <a:r>
              <a:rPr lang="pt-PT" altLang="ja-JP" sz="2400" dirty="0">
                <a:solidFill>
                  <a:srgbClr val="2E2EFF"/>
                </a:solidFill>
                <a:ea typeface="ヒラギノ角ゴ Pro W3" charset="0"/>
                <a:cs typeface="Tw Cen MT"/>
              </a:rPr>
              <a:t>ão </a:t>
            </a:r>
            <a:r>
              <a:rPr lang="pt-PT" sz="2400" dirty="0">
                <a:solidFill>
                  <a:srgbClr val="2E2EFF"/>
                </a:solidFill>
                <a:ea typeface="ヒラギノ角ゴ Pro W3" charset="0"/>
                <a:cs typeface="Tw Cen MT"/>
              </a:rPr>
              <a:t>implica que este algoritmo não pode ser aplicado a situações em que o diâmetro da rede é muito grande</a:t>
            </a:r>
            <a:r>
              <a:rPr lang="pt-PT" sz="2400" dirty="0" smtClean="0">
                <a:solidFill>
                  <a:srgbClr val="2E2EFF"/>
                </a:solidFill>
                <a:ea typeface="ヒラギノ角ゴ Pro W3" charset="0"/>
                <a:cs typeface="Tw Cen MT"/>
              </a:rPr>
              <a:t>)</a:t>
            </a:r>
          </a:p>
          <a:p>
            <a:pPr lvl="1"/>
            <a:r>
              <a:rPr lang="pt-PT" sz="2000" dirty="0" smtClean="0">
                <a:solidFill>
                  <a:schemeClr val="tx1"/>
                </a:solidFill>
                <a:ea typeface="ヒラギノ角ゴ Pro W3" charset="0"/>
                <a:cs typeface="Tw Cen MT"/>
              </a:rPr>
              <a:t>Por exemplo, no protocolo RIP “infinito” = 16</a:t>
            </a:r>
          </a:p>
          <a:p>
            <a:pPr lvl="1"/>
            <a:endParaRPr lang="pt-PT" sz="2000" dirty="0" smtClean="0">
              <a:solidFill>
                <a:schemeClr val="tx1"/>
              </a:solidFill>
              <a:ea typeface="ヒラギノ角ゴ Pro W3" charset="0"/>
              <a:cs typeface="Tw Cen MT"/>
            </a:endParaRPr>
          </a:p>
          <a:p>
            <a:r>
              <a:rPr lang="en-GB" sz="2400" dirty="0" smtClean="0">
                <a:solidFill>
                  <a:srgbClr val="2E2EFF"/>
                </a:solidFill>
                <a:cs typeface="Tw Cen MT"/>
              </a:rPr>
              <a:t>“</a:t>
            </a:r>
            <a:r>
              <a:rPr lang="en-GB" sz="2400" dirty="0">
                <a:solidFill>
                  <a:srgbClr val="2E2EFF"/>
                </a:solidFill>
                <a:cs typeface="Tw Cen MT"/>
              </a:rPr>
              <a:t>Split horizon with poisoned reverse”</a:t>
            </a:r>
            <a:r>
              <a:rPr lang="pt-PT" sz="2400" dirty="0">
                <a:solidFill>
                  <a:srgbClr val="2E2EFF"/>
                </a:solidFill>
                <a:cs typeface="Tw Cen MT"/>
              </a:rPr>
              <a:t> – um nó R1 anuncia ao nó  R2 </a:t>
            </a:r>
            <a:r>
              <a:rPr lang="ja-JP" altLang="pt-PT" sz="2400" dirty="0">
                <a:solidFill>
                  <a:srgbClr val="2E2EFF"/>
                </a:solidFill>
                <a:cs typeface="Tw Cen MT"/>
              </a:rPr>
              <a:t>“</a:t>
            </a:r>
            <a:r>
              <a:rPr lang="pt-PT" sz="2400" dirty="0">
                <a:solidFill>
                  <a:srgbClr val="2E2EFF"/>
                </a:solidFill>
                <a:cs typeface="Tw Cen MT"/>
              </a:rPr>
              <a:t>distância infinita</a:t>
            </a:r>
            <a:r>
              <a:rPr lang="ja-JP" altLang="pt-PT" sz="2400" dirty="0">
                <a:solidFill>
                  <a:srgbClr val="2E2EFF"/>
                </a:solidFill>
                <a:cs typeface="Tw Cen MT"/>
              </a:rPr>
              <a:t>”</a:t>
            </a:r>
            <a:r>
              <a:rPr lang="pt-PT" sz="2400" dirty="0">
                <a:solidFill>
                  <a:srgbClr val="2E2EFF"/>
                </a:solidFill>
                <a:cs typeface="Tw Cen MT"/>
              </a:rPr>
              <a:t> para todos os destinos para os quais R1 usa R2 como melhor caminho, ou seja, R1 anuncia a R2 com dist</a:t>
            </a:r>
            <a:r>
              <a:rPr lang="pt-PT" altLang="ja-JP" sz="2400" dirty="0">
                <a:solidFill>
                  <a:srgbClr val="2E2EFF"/>
                </a:solidFill>
                <a:ea typeface="ヒラギノ角ゴ Pro W3" charset="0"/>
                <a:cs typeface="Tw Cen MT"/>
              </a:rPr>
              <a:t>ância infinito tudo aquilo que R1 acha que está por detrás de </a:t>
            </a:r>
            <a:r>
              <a:rPr lang="pt-PT" altLang="ja-JP" sz="2400" dirty="0" smtClean="0">
                <a:solidFill>
                  <a:srgbClr val="2E2EFF"/>
                </a:solidFill>
                <a:ea typeface="ヒラギノ角ゴ Pro W3" charset="0"/>
                <a:cs typeface="Tw Cen MT"/>
              </a:rPr>
              <a:t>R2. Por outras palavras, não tenho nada de novo a anunciar aos nós que uso para enviar pacotes para certo destino</a:t>
            </a:r>
            <a:endParaRPr lang="pt-PT" altLang="ja-JP" sz="2400" dirty="0">
              <a:solidFill>
                <a:srgbClr val="2E2EFF"/>
              </a:solidFill>
              <a:ea typeface="ヒラギノ角ゴ Pro W3" charset="0"/>
              <a:cs typeface="Tw Cen MT"/>
            </a:endParaRPr>
          </a:p>
          <a:p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3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D5528-D00C-4441-8F69-2647786C99D0}" type="slidenum">
              <a:rPr lang="en-US"/>
              <a:pPr/>
              <a:t>21</a:t>
            </a:fld>
            <a:endParaRPr lang="en-US"/>
          </a:p>
        </p:txBody>
      </p:sp>
      <p:sp>
        <p:nvSpPr>
          <p:cNvPr id="147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</a:rPr>
              <a:t>Vector de distâncias: Poison Reverse</a:t>
            </a:r>
            <a:endParaRPr lang="pt-PT">
              <a:latin typeface="+mn-lt"/>
            </a:endParaRPr>
          </a:p>
        </p:txBody>
      </p:sp>
      <p:sp>
        <p:nvSpPr>
          <p:cNvPr id="1477635" name="Rectangle 3"/>
          <p:cNvSpPr>
            <a:spLocks noChangeArrowheads="1"/>
          </p:cNvSpPr>
          <p:nvPr/>
        </p:nvSpPr>
        <p:spPr bwMode="auto">
          <a:xfrm>
            <a:off x="501650" y="1277938"/>
            <a:ext cx="594360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23838" indent="-223838" algn="l" eaLnBrk="0" hangingPunct="0">
              <a:spcBef>
                <a:spcPct val="50000"/>
              </a:spcBef>
            </a:pPr>
            <a:r>
              <a:rPr lang="pt-PT" sz="2400" b="0" dirty="0" smtClean="0">
                <a:solidFill>
                  <a:srgbClr val="2E2EFF"/>
                </a:solidFill>
                <a:latin typeface="+mn-lt"/>
                <a:cs typeface="Arial" charset="0"/>
              </a:rPr>
              <a:t>Se Z usa a rota via Y para chegar a X :</a:t>
            </a:r>
            <a:endParaRPr lang="pt-PT" b="0" dirty="0" smtClean="0">
              <a:solidFill>
                <a:srgbClr val="2E2EFF"/>
              </a:solidFill>
              <a:latin typeface="+mn-lt"/>
              <a:cs typeface="Arial" charset="0"/>
            </a:endParaRP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dirty="0" smtClean="0">
                <a:solidFill>
                  <a:srgbClr val="2E2EFF"/>
                </a:solidFill>
                <a:latin typeface="+mn-lt"/>
                <a:cs typeface="Arial" charset="0"/>
              </a:rPr>
              <a:t>Z diz a Y que a sua (a de Z) distancia para X é infinita (Y não usará Z para chegar a X)</a:t>
            </a:r>
          </a:p>
          <a:p>
            <a:pPr marL="223838" indent="-223838" algn="l" eaLnBrk="0" hangingPunct="0">
              <a:spcBef>
                <a:spcPct val="50000"/>
              </a:spcBef>
              <a:buFontTx/>
              <a:buChar char="•"/>
            </a:pPr>
            <a:r>
              <a:rPr lang="pt-PT" b="0" dirty="0" smtClean="0">
                <a:solidFill>
                  <a:srgbClr val="2E2EFF"/>
                </a:solidFill>
                <a:latin typeface="+mn-lt"/>
                <a:cs typeface="Arial" charset="0"/>
              </a:rPr>
              <a:t>No entanto o problema não fica totalmente resolvido em todos os casos</a:t>
            </a:r>
            <a:endParaRPr lang="pt-PT" b="0" dirty="0">
              <a:solidFill>
                <a:srgbClr val="2E2EFF"/>
              </a:solidFill>
              <a:latin typeface="+mn-lt"/>
              <a:cs typeface="Arial" charset="0"/>
            </a:endParaRPr>
          </a:p>
        </p:txBody>
      </p:sp>
      <p:grpSp>
        <p:nvGrpSpPr>
          <p:cNvPr id="1477636" name="Group 4"/>
          <p:cNvGrpSpPr>
            <a:grpSpLocks/>
          </p:cNvGrpSpPr>
          <p:nvPr/>
        </p:nvGrpSpPr>
        <p:grpSpPr bwMode="auto">
          <a:xfrm>
            <a:off x="6654800" y="1489075"/>
            <a:ext cx="2184400" cy="1314450"/>
            <a:chOff x="169" y="1316"/>
            <a:chExt cx="1376" cy="828"/>
          </a:xfrm>
        </p:grpSpPr>
        <p:sp>
          <p:nvSpPr>
            <p:cNvPr id="1477637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38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39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40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41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42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 b="0">
                <a:latin typeface="Times New Roman" charset="0"/>
              </a:endParaRPr>
            </a:p>
          </p:txBody>
        </p:sp>
        <p:sp>
          <p:nvSpPr>
            <p:cNvPr id="1477643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44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7645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77646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1477647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48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b="0">
                    <a:solidFill>
                      <a:srgbClr val="FFFF00"/>
                    </a:solidFill>
                    <a:latin typeface="Comic Sans MS" charset="0"/>
                  </a:rPr>
                  <a:t>X</a:t>
                </a:r>
                <a:endParaRPr lang="en-US" sz="2400" b="0">
                  <a:solidFill>
                    <a:srgbClr val="FFFF00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1477649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1477650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51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52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53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7654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7655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1477656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76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Z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7658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1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7659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4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7660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omic Sans MS" charset="0"/>
                </a:rPr>
                <a:t>50</a:t>
              </a:r>
              <a:endParaRPr lang="en-US" sz="2400" b="0">
                <a:latin typeface="Times New Roman" charset="0"/>
              </a:endParaRPr>
            </a:p>
          </p:txBody>
        </p:sp>
        <p:grpSp>
          <p:nvGrpSpPr>
            <p:cNvPr id="1477661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1477662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63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64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7665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2400" b="0">
                  <a:latin typeface="Times New Roman" charset="0"/>
                </a:endParaRPr>
              </a:p>
            </p:txBody>
          </p:sp>
          <p:sp>
            <p:nvSpPr>
              <p:cNvPr id="1477666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77667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1477668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766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b="0">
                      <a:solidFill>
                        <a:srgbClr val="FFFF00"/>
                      </a:solidFill>
                      <a:latin typeface="Comic Sans MS" charset="0"/>
                    </a:rPr>
                    <a:t>Y</a:t>
                  </a:r>
                  <a:endParaRPr lang="en-US" sz="2400" b="0">
                    <a:solidFill>
                      <a:srgbClr val="FFFF00"/>
                    </a:solidFill>
                    <a:latin typeface="Times New Roman" charset="0"/>
                  </a:endParaRPr>
                </a:p>
              </p:txBody>
            </p:sp>
          </p:grpSp>
        </p:grpSp>
        <p:sp>
          <p:nvSpPr>
            <p:cNvPr id="1477670" name="Text Box 38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 sz="2400" b="0">
                <a:latin typeface="Times New Roman" charset="0"/>
              </a:endParaRPr>
            </a:p>
          </p:txBody>
        </p:sp>
        <p:sp>
          <p:nvSpPr>
            <p:cNvPr id="1477671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77672" name="Picture 40" descr="dv_po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6775450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7673" name="Line 41"/>
          <p:cNvSpPr>
            <a:spLocks noChangeShapeType="1"/>
          </p:cNvSpPr>
          <p:nvPr/>
        </p:nvSpPr>
        <p:spPr bwMode="auto">
          <a:xfrm>
            <a:off x="7740352" y="3573016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7847856" y="3789040"/>
            <a:ext cx="1296144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pt-PT" sz="1600" b="0" smtClean="0">
                <a:solidFill>
                  <a:srgbClr val="2E2EFF"/>
                </a:solidFill>
                <a:latin typeface="+mn-lt"/>
              </a:rPr>
              <a:t>Algoritmo estabiliza</a:t>
            </a:r>
          </a:p>
        </p:txBody>
      </p:sp>
    </p:spTree>
    <p:extLst>
      <p:ext uri="{BB962C8B-B14F-4D97-AF65-F5344CB8AC3E}">
        <p14:creationId xmlns:p14="http://schemas.microsoft.com/office/powerpoint/2010/main" val="392562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274638"/>
            <a:ext cx="8614434" cy="1143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+mn-lt"/>
                <a:ea typeface="ＭＳ Ｐゴシック" charset="0"/>
                <a:cs typeface="Tw Cen MT"/>
              </a:rPr>
              <a:t>Garantia</a:t>
            </a:r>
            <a:r>
              <a:rPr lang="pt-PT" altLang="ja-JP" dirty="0">
                <a:latin typeface="+mn-lt"/>
                <a:ea typeface="ヒラギノ角ゴ Pro W3" charset="0"/>
                <a:cs typeface="Tw Cen MT"/>
              </a:rPr>
              <a:t> total de ausência de </a:t>
            </a:r>
            <a:r>
              <a:rPr lang="pt-PT" altLang="ja-JP" dirty="0" smtClean="0">
                <a:latin typeface="+mn-lt"/>
                <a:ea typeface="ヒラギノ角ゴ Pro W3" charset="0"/>
                <a:cs typeface="Tw Cen MT"/>
              </a:rPr>
              <a:t>ciclos?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233476" name="Rectangle 3"/>
          <p:cNvSpPr>
            <a:spLocks noChangeArrowheads="1"/>
          </p:cNvSpPr>
          <p:nvPr/>
        </p:nvSpPr>
        <p:spPr bwMode="auto">
          <a:xfrm>
            <a:off x="304800" y="1524000"/>
            <a:ext cx="8458200" cy="92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2000" b="0" u="none" dirty="0">
                <a:solidFill>
                  <a:srgbClr val="2E2EFF"/>
                </a:solidFill>
                <a:latin typeface="+mn-lt"/>
                <a:cs typeface="Tw Cen MT"/>
              </a:rPr>
              <a:t>Os anteriores mecanismos</a:t>
            </a:r>
            <a:r>
              <a:rPr lang="pt-PT" altLang="ja-JP" sz="2000" b="0" u="none" dirty="0">
                <a:solidFill>
                  <a:srgbClr val="2E2EFF"/>
                </a:solidFill>
                <a:latin typeface="+mn-lt"/>
                <a:ea typeface="ヒラギノ角ゴ Pro W3" charset="0"/>
                <a:cs typeface="Tw Cen MT"/>
              </a:rPr>
              <a:t> não garantem total ausência de problemas pois podem existir casos particulares em que os mesmos poderiam voltar a </a:t>
            </a:r>
            <a:r>
              <a:rPr lang="pt-PT" altLang="ja-JP" sz="2000" b="0" u="none" dirty="0" smtClean="0">
                <a:solidFill>
                  <a:srgbClr val="2E2EFF"/>
                </a:solidFill>
                <a:latin typeface="+mn-lt"/>
                <a:ea typeface="ヒラギノ角ゴ Pro W3" charset="0"/>
                <a:cs typeface="Tw Cen MT"/>
              </a:rPr>
              <a:t>aparecer como se exemplifica a seguir:</a:t>
            </a:r>
            <a:endParaRPr lang="pt-PT" sz="2000" b="0" u="none" dirty="0">
              <a:solidFill>
                <a:srgbClr val="2E2E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49763" y="2365166"/>
            <a:ext cx="3930650" cy="3589338"/>
            <a:chOff x="2484782" y="2368572"/>
            <a:chExt cx="3930650" cy="3589338"/>
          </a:xfrm>
        </p:grpSpPr>
        <p:sp>
          <p:nvSpPr>
            <p:cNvPr id="233478" name="Line 5"/>
            <p:cNvSpPr>
              <a:spLocks noChangeShapeType="1"/>
            </p:cNvSpPr>
            <p:nvPr/>
          </p:nvSpPr>
          <p:spPr bwMode="auto">
            <a:xfrm flipV="1">
              <a:off x="3322982" y="2898457"/>
              <a:ext cx="1066800" cy="984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Line 6"/>
            <p:cNvSpPr>
              <a:spLocks noChangeShapeType="1"/>
            </p:cNvSpPr>
            <p:nvPr/>
          </p:nvSpPr>
          <p:spPr bwMode="auto">
            <a:xfrm>
              <a:off x="4618382" y="2898457"/>
              <a:ext cx="1295400" cy="1211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0" name="Text Box 7"/>
            <p:cNvSpPr txBox="1">
              <a:spLocks noChangeArrowheads="1"/>
            </p:cNvSpPr>
            <p:nvPr/>
          </p:nvSpPr>
          <p:spPr bwMode="auto">
            <a:xfrm>
              <a:off x="3856382" y="2597242"/>
              <a:ext cx="323850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B</a:t>
              </a:r>
            </a:p>
          </p:txBody>
        </p:sp>
        <p:sp>
          <p:nvSpPr>
            <p:cNvPr id="233481" name="Text Box 8"/>
            <p:cNvSpPr txBox="1">
              <a:spLocks noChangeArrowheads="1"/>
            </p:cNvSpPr>
            <p:nvPr/>
          </p:nvSpPr>
          <p:spPr bwMode="auto">
            <a:xfrm>
              <a:off x="5837582" y="2974155"/>
              <a:ext cx="323850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A</a:t>
              </a:r>
            </a:p>
          </p:txBody>
        </p:sp>
        <p:sp>
          <p:nvSpPr>
            <p:cNvPr id="233482" name="Text Box 9"/>
            <p:cNvSpPr txBox="1">
              <a:spLocks noChangeArrowheads="1"/>
            </p:cNvSpPr>
            <p:nvPr/>
          </p:nvSpPr>
          <p:spPr bwMode="auto">
            <a:xfrm>
              <a:off x="2484782" y="3882528"/>
              <a:ext cx="319088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C</a:t>
              </a:r>
            </a:p>
          </p:txBody>
        </p:sp>
        <p:sp>
          <p:nvSpPr>
            <p:cNvPr id="233483" name="Text Box 10"/>
            <p:cNvSpPr txBox="1">
              <a:spLocks noChangeArrowheads="1"/>
            </p:cNvSpPr>
            <p:nvPr/>
          </p:nvSpPr>
          <p:spPr bwMode="auto">
            <a:xfrm>
              <a:off x="4389782" y="5622001"/>
              <a:ext cx="338138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D</a:t>
              </a:r>
            </a:p>
          </p:txBody>
        </p:sp>
        <p:sp>
          <p:nvSpPr>
            <p:cNvPr id="233484" name="Line 11"/>
            <p:cNvSpPr>
              <a:spLocks noChangeShapeType="1"/>
            </p:cNvSpPr>
            <p:nvPr/>
          </p:nvSpPr>
          <p:spPr bwMode="auto">
            <a:xfrm flipH="1">
              <a:off x="4770782" y="4185320"/>
              <a:ext cx="1219200" cy="1135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5" name="Line 12"/>
            <p:cNvSpPr>
              <a:spLocks noChangeShapeType="1"/>
            </p:cNvSpPr>
            <p:nvPr/>
          </p:nvSpPr>
          <p:spPr bwMode="auto">
            <a:xfrm>
              <a:off x="3246782" y="4109622"/>
              <a:ext cx="1219200" cy="1211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86" name="Text Box 13"/>
            <p:cNvSpPr txBox="1">
              <a:spLocks noChangeArrowheads="1"/>
            </p:cNvSpPr>
            <p:nvPr/>
          </p:nvSpPr>
          <p:spPr bwMode="auto">
            <a:xfrm>
              <a:off x="4846982" y="3429918"/>
              <a:ext cx="44595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 dirty="0" smtClean="0"/>
                <a:t>10</a:t>
              </a:r>
              <a:endParaRPr lang="pt-PT" sz="1600" b="1" u="none" dirty="0"/>
            </a:p>
          </p:txBody>
        </p:sp>
        <p:sp>
          <p:nvSpPr>
            <p:cNvPr id="233487" name="Text Box 15"/>
            <p:cNvSpPr txBox="1">
              <a:spLocks noChangeArrowheads="1"/>
            </p:cNvSpPr>
            <p:nvPr/>
          </p:nvSpPr>
          <p:spPr bwMode="auto">
            <a:xfrm>
              <a:off x="6066182" y="4336715"/>
              <a:ext cx="309563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E</a:t>
              </a:r>
            </a:p>
          </p:txBody>
        </p:sp>
        <p:sp>
          <p:nvSpPr>
            <p:cNvPr id="233488" name="Line 16"/>
            <p:cNvSpPr>
              <a:spLocks noChangeShapeType="1"/>
            </p:cNvSpPr>
            <p:nvPr/>
          </p:nvSpPr>
          <p:spPr bwMode="auto">
            <a:xfrm>
              <a:off x="4846982" y="2747061"/>
              <a:ext cx="762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3490" name="Group 32"/>
            <p:cNvGrpSpPr>
              <a:grpSpLocks/>
            </p:cNvGrpSpPr>
            <p:nvPr/>
          </p:nvGrpSpPr>
          <p:grpSpPr bwMode="auto">
            <a:xfrm>
              <a:off x="4313582" y="5320787"/>
              <a:ext cx="501650" cy="231825"/>
              <a:chOff x="3120" y="2318"/>
              <a:chExt cx="316" cy="147"/>
            </a:xfrm>
          </p:grpSpPr>
          <p:sp>
            <p:nvSpPr>
              <p:cNvPr id="233537" name="Oval 33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38" name="Line 34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39" name="Line 35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40" name="Rectangle 36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41" name="Oval 37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42" name="Group 38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47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8" name="Line 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9" name="Line 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43" name="Group 42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44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5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46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1" name="Group 46"/>
            <p:cNvGrpSpPr>
              <a:grpSpLocks/>
            </p:cNvGrpSpPr>
            <p:nvPr/>
          </p:nvGrpSpPr>
          <p:grpSpPr bwMode="auto">
            <a:xfrm>
              <a:off x="5913782" y="4033924"/>
              <a:ext cx="501650" cy="231825"/>
              <a:chOff x="3120" y="2318"/>
              <a:chExt cx="316" cy="147"/>
            </a:xfrm>
          </p:grpSpPr>
          <p:sp>
            <p:nvSpPr>
              <p:cNvPr id="233524" name="Oval 47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5" name="Line 48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6" name="Line 49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27" name="Rectangle 50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28" name="Oval 51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29" name="Group 52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34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5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6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30" name="Group 56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3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2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33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2" name="Group 60"/>
            <p:cNvGrpSpPr>
              <a:grpSpLocks/>
            </p:cNvGrpSpPr>
            <p:nvPr/>
          </p:nvGrpSpPr>
          <p:grpSpPr bwMode="auto">
            <a:xfrm>
              <a:off x="4237382" y="2671363"/>
              <a:ext cx="501650" cy="231825"/>
              <a:chOff x="3120" y="2318"/>
              <a:chExt cx="316" cy="147"/>
            </a:xfrm>
          </p:grpSpPr>
          <p:sp>
            <p:nvSpPr>
              <p:cNvPr id="233511" name="Oval 61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2" name="Line 62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3" name="Line 63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14" name="Rectangle 64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15" name="Oval 65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16" name="Group 66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21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2" name="Line 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3" name="Line 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17" name="Group 70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18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19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20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3493" name="Group 74"/>
            <p:cNvGrpSpPr>
              <a:grpSpLocks/>
            </p:cNvGrpSpPr>
            <p:nvPr/>
          </p:nvGrpSpPr>
          <p:grpSpPr bwMode="auto">
            <a:xfrm>
              <a:off x="5685182" y="2671363"/>
              <a:ext cx="501650" cy="231825"/>
              <a:chOff x="3120" y="2318"/>
              <a:chExt cx="316" cy="147"/>
            </a:xfrm>
          </p:grpSpPr>
          <p:sp>
            <p:nvSpPr>
              <p:cNvPr id="233498" name="Oval 75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99" name="Line 76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0" name="Line 77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1" name="Rectangle 78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233502" name="Oval 79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03" name="Group 80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233508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9" name="Line 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10" name="Line 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3504" name="Group 84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233505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6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07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33494" name="Text Box 103"/>
            <p:cNvSpPr txBox="1">
              <a:spLocks noChangeArrowheads="1"/>
            </p:cNvSpPr>
            <p:nvPr/>
          </p:nvSpPr>
          <p:spPr bwMode="auto">
            <a:xfrm>
              <a:off x="4999382" y="2368572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5" name="Text Box 105"/>
            <p:cNvSpPr txBox="1">
              <a:spLocks noChangeArrowheads="1"/>
            </p:cNvSpPr>
            <p:nvPr/>
          </p:nvSpPr>
          <p:spPr bwMode="auto">
            <a:xfrm>
              <a:off x="5304182" y="4792479"/>
              <a:ext cx="314325" cy="337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6" name="Text Box 106"/>
            <p:cNvSpPr txBox="1">
              <a:spLocks noChangeArrowheads="1"/>
            </p:cNvSpPr>
            <p:nvPr/>
          </p:nvSpPr>
          <p:spPr bwMode="auto">
            <a:xfrm>
              <a:off x="3551582" y="4715204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sp>
          <p:nvSpPr>
            <p:cNvPr id="233497" name="Text Box 107"/>
            <p:cNvSpPr txBox="1">
              <a:spLocks noChangeArrowheads="1"/>
            </p:cNvSpPr>
            <p:nvPr/>
          </p:nvSpPr>
          <p:spPr bwMode="auto">
            <a:xfrm>
              <a:off x="3627782" y="3092432"/>
              <a:ext cx="314325" cy="33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/>
                <a:t>5</a:t>
              </a:r>
            </a:p>
          </p:txBody>
        </p:sp>
        <p:grpSp>
          <p:nvGrpSpPr>
            <p:cNvPr id="90" name="Group 46"/>
            <p:cNvGrpSpPr>
              <a:grpSpLocks/>
            </p:cNvGrpSpPr>
            <p:nvPr/>
          </p:nvGrpSpPr>
          <p:grpSpPr bwMode="auto">
            <a:xfrm>
              <a:off x="2989906" y="3887007"/>
              <a:ext cx="501650" cy="231825"/>
              <a:chOff x="3120" y="2318"/>
              <a:chExt cx="316" cy="147"/>
            </a:xfrm>
          </p:grpSpPr>
          <p:sp>
            <p:nvSpPr>
              <p:cNvPr id="91" name="Oval 47"/>
              <p:cNvSpPr>
                <a:spLocks noChangeArrowheads="1"/>
              </p:cNvSpPr>
              <p:nvPr/>
            </p:nvSpPr>
            <p:spPr bwMode="auto">
              <a:xfrm>
                <a:off x="3123" y="2384"/>
                <a:ext cx="313" cy="81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48"/>
              <p:cNvSpPr>
                <a:spLocks noChangeShapeType="1"/>
              </p:cNvSpPr>
              <p:nvPr/>
            </p:nvSpPr>
            <p:spPr bwMode="auto">
              <a:xfrm>
                <a:off x="3123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49"/>
              <p:cNvSpPr>
                <a:spLocks noChangeShapeType="1"/>
              </p:cNvSpPr>
              <p:nvPr/>
            </p:nvSpPr>
            <p:spPr bwMode="auto">
              <a:xfrm>
                <a:off x="3436" y="237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50"/>
              <p:cNvSpPr>
                <a:spLocks noChangeArrowheads="1"/>
              </p:cNvSpPr>
              <p:nvPr/>
            </p:nvSpPr>
            <p:spPr bwMode="auto">
              <a:xfrm>
                <a:off x="3123" y="2377"/>
                <a:ext cx="310" cy="49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GB" sz="1800" u="none">
                  <a:latin typeface="Times New Roman" charset="0"/>
                </a:endParaRPr>
              </a:p>
            </p:txBody>
          </p:sp>
          <p:sp>
            <p:nvSpPr>
              <p:cNvPr id="95" name="Oval 51"/>
              <p:cNvSpPr>
                <a:spLocks noChangeArrowheads="1"/>
              </p:cNvSpPr>
              <p:nvPr/>
            </p:nvSpPr>
            <p:spPr bwMode="auto">
              <a:xfrm>
                <a:off x="3120" y="2318"/>
                <a:ext cx="313" cy="9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6" name="Group 52"/>
              <p:cNvGrpSpPr>
                <a:grpSpLocks/>
              </p:cNvGrpSpPr>
              <p:nvPr/>
            </p:nvGrpSpPr>
            <p:grpSpPr bwMode="auto">
              <a:xfrm>
                <a:off x="3195" y="2339"/>
                <a:ext cx="156" cy="55"/>
                <a:chOff x="2848" y="848"/>
                <a:chExt cx="140" cy="98"/>
              </a:xfrm>
            </p:grpSpPr>
            <p:sp>
              <p:nvSpPr>
                <p:cNvPr id="101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56"/>
              <p:cNvGrpSpPr>
                <a:grpSpLocks/>
              </p:cNvGrpSpPr>
              <p:nvPr/>
            </p:nvGrpSpPr>
            <p:grpSpPr bwMode="auto">
              <a:xfrm flipV="1">
                <a:off x="3195" y="2338"/>
                <a:ext cx="156" cy="56"/>
                <a:chOff x="2848" y="848"/>
                <a:chExt cx="140" cy="98"/>
              </a:xfrm>
            </p:grpSpPr>
            <p:sp>
              <p:nvSpPr>
                <p:cNvPr id="9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4" name="Rectangle 3"/>
          <p:cNvSpPr>
            <a:spLocks noChangeArrowheads="1"/>
          </p:cNvSpPr>
          <p:nvPr/>
        </p:nvSpPr>
        <p:spPr bwMode="auto">
          <a:xfrm>
            <a:off x="467544" y="2708920"/>
            <a:ext cx="4176464" cy="397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2000" b="0" u="none" dirty="0" smtClean="0">
                <a:solidFill>
                  <a:srgbClr val="2E2EFF"/>
                </a:solidFill>
                <a:latin typeface="+mn-lt"/>
                <a:cs typeface="Tw Cen MT"/>
              </a:rPr>
              <a:t>D recebe </a:t>
            </a:r>
            <a:r>
              <a:rPr lang="pt-PT" sz="2000" b="0" u="none" dirty="0" smtClean="0">
                <a:solidFill>
                  <a:srgbClr val="2E2EFF"/>
                </a:solidFill>
                <a:latin typeface="+mn-lt"/>
                <a:cs typeface="Tw Cen MT"/>
              </a:rPr>
              <a:t>de </a:t>
            </a:r>
            <a:r>
              <a:rPr lang="pt-PT" sz="2000" b="0" u="none" dirty="0" smtClean="0">
                <a:solidFill>
                  <a:srgbClr val="2E2EFF"/>
                </a:solidFill>
                <a:latin typeface="+mn-lt"/>
                <a:cs typeface="Tw Cen MT"/>
              </a:rPr>
              <a:t>E anúncios </a:t>
            </a:r>
            <a:r>
              <a:rPr lang="pt-PT" sz="2000" b="0" u="none" dirty="0" smtClean="0">
                <a:solidFill>
                  <a:srgbClr val="2E2EFF"/>
                </a:solidFill>
                <a:latin typeface="+mn-lt"/>
                <a:cs typeface="Tw Cen MT"/>
              </a:rPr>
              <a:t>de acessibilidade de A com custo </a:t>
            </a:r>
            <a:r>
              <a:rPr lang="pt-PT" b="0" dirty="0" smtClean="0">
                <a:solidFill>
                  <a:srgbClr val="2E2EFF"/>
                </a:solidFill>
                <a:latin typeface="+mn-lt"/>
                <a:cs typeface="Tw Cen MT"/>
              </a:rPr>
              <a:t>15 (</a:t>
            </a:r>
            <a:r>
              <a:rPr lang="pt-PT" b="0" i="1" dirty="0" err="1" smtClean="0">
                <a:solidFill>
                  <a:srgbClr val="2E2EFF"/>
                </a:solidFill>
                <a:latin typeface="+mn-lt"/>
                <a:cs typeface="Tw Cen MT"/>
              </a:rPr>
              <a:t>split</a:t>
            </a:r>
            <a:r>
              <a:rPr lang="pt-PT" b="0" i="1" dirty="0" smtClean="0">
                <a:solidFill>
                  <a:srgbClr val="2E2EFF"/>
                </a:solidFill>
                <a:latin typeface="+mn-lt"/>
                <a:cs typeface="Tw Cen MT"/>
              </a:rPr>
              <a:t> </a:t>
            </a:r>
            <a:r>
              <a:rPr lang="pt-PT" b="0" i="1" dirty="0" err="1" smtClean="0">
                <a:solidFill>
                  <a:srgbClr val="2E2EFF"/>
                </a:solidFill>
                <a:latin typeface="+mn-lt"/>
                <a:cs typeface="Tw Cen MT"/>
              </a:rPr>
              <a:t>horizon</a:t>
            </a:r>
            <a:r>
              <a:rPr lang="pt-PT" b="0" i="1" dirty="0" smtClean="0">
                <a:solidFill>
                  <a:srgbClr val="2E2EFF"/>
                </a:solidFill>
                <a:latin typeface="+mn-lt"/>
                <a:cs typeface="Tw Cen MT"/>
              </a:rPr>
              <a:t> </a:t>
            </a:r>
            <a:r>
              <a:rPr lang="pt-PT" b="0" dirty="0" smtClean="0">
                <a:solidFill>
                  <a:srgbClr val="2E2EFF"/>
                </a:solidFill>
                <a:latin typeface="+mn-lt"/>
                <a:cs typeface="Tw Cen MT"/>
              </a:rPr>
              <a:t>n</a:t>
            </a:r>
            <a:r>
              <a:rPr lang="pt-PT" b="0" dirty="0" smtClean="0">
                <a:solidFill>
                  <a:srgbClr val="2E2EFF"/>
                </a:solidFill>
                <a:latin typeface="+mn-lt"/>
                <a:cs typeface="Tw Cen MT"/>
              </a:rPr>
              <a:t>ão bloqueia este anúncio pois E usa B para chegar a A)</a:t>
            </a:r>
            <a:endParaRPr lang="pt-PT" b="0" dirty="0">
              <a:solidFill>
                <a:srgbClr val="2E2E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</a:pPr>
            <a:endParaRPr lang="pt-PT" sz="2000" b="0" u="none" dirty="0" smtClean="0">
              <a:solidFill>
                <a:srgbClr val="2E2EFF"/>
              </a:solidFill>
              <a:latin typeface="+mn-lt"/>
              <a:cs typeface="Tw Cen MT"/>
            </a:endParaRPr>
          </a:p>
          <a:p>
            <a:pPr algn="l" defTabSz="762000" eaLnBrk="0" hangingPunct="0">
              <a:lnSpc>
                <a:spcPct val="90000"/>
              </a:lnSpc>
            </a:pPr>
            <a:r>
              <a:rPr lang="pt-PT" b="0" dirty="0" smtClean="0">
                <a:solidFill>
                  <a:srgbClr val="2E2EFF"/>
                </a:solidFill>
                <a:latin typeface="+mn-lt"/>
                <a:cs typeface="Tw Cen MT"/>
              </a:rPr>
              <a:t>Caso a ligaç</a:t>
            </a:r>
            <a:r>
              <a:rPr lang="pt-PT" b="0" dirty="0" smtClean="0">
                <a:solidFill>
                  <a:srgbClr val="2E2EFF"/>
                </a:solidFill>
                <a:latin typeface="+mn-lt"/>
                <a:cs typeface="Tw Cen MT"/>
              </a:rPr>
              <a:t>ão AB vá abaixo, D pode receber essa informação de C, mas antes de a também receber de E, pode anunciar a C a acessibilidade de A através de si (o caminho via E que D ainda não sabe que está também inacessível).</a:t>
            </a:r>
            <a:endParaRPr lang="pt-PT" sz="2000" b="0" u="none" dirty="0">
              <a:solidFill>
                <a:srgbClr val="2E2EFF"/>
              </a:solidFill>
              <a:latin typeface="+mn-l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564420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24806"/>
          </a:xfrm>
        </p:spPr>
        <p:txBody>
          <a:bodyPr>
            <a:normAutofit/>
          </a:bodyPr>
          <a:lstStyle/>
          <a:p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Análise do algoritmo VD</a:t>
            </a:r>
            <a:endParaRPr lang="en-US" sz="40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237571" name="Content Placeholder 2"/>
          <p:cNvSpPr>
            <a:spLocks noGrp="1"/>
          </p:cNvSpPr>
          <p:nvPr>
            <p:ph idx="1"/>
          </p:nvPr>
        </p:nvSpPr>
        <p:spPr>
          <a:xfrm>
            <a:off x="395536" y="1200423"/>
            <a:ext cx="8208912" cy="5093254"/>
          </a:xfrm>
        </p:spPr>
        <p:txBody>
          <a:bodyPr>
            <a:noAutofit/>
          </a:bodyPr>
          <a:lstStyle/>
          <a:p>
            <a:r>
              <a:rPr lang="pt-PT" sz="2000" dirty="0" smtClean="0">
                <a:ea typeface="ＭＳ Ｐゴシック" charset="0"/>
                <a:cs typeface="Tw Cen MT"/>
              </a:rPr>
              <a:t>Se a rede estiver estável, o algoritmo </a:t>
            </a:r>
            <a:r>
              <a:rPr lang="ja-JP" altLang="pt-PT" sz="2000" dirty="0">
                <a:ea typeface="ＭＳ Ｐゴシック" charset="0"/>
                <a:cs typeface="Tw Cen MT"/>
              </a:rPr>
              <a:t>“</a:t>
            </a:r>
            <a:r>
              <a:rPr lang="pt-PT" sz="2000" dirty="0">
                <a:ea typeface="ＭＳ Ｐゴシック" charset="0"/>
                <a:cs typeface="Tw Cen MT"/>
              </a:rPr>
              <a:t>vector de dist</a:t>
            </a:r>
            <a:r>
              <a:rPr lang="pt-PT" altLang="ja-JP" sz="2000" dirty="0">
                <a:ea typeface="ヒラギノ角ゴ Pro W3" charset="0"/>
                <a:cs typeface="Tw Cen MT"/>
              </a:rPr>
              <a:t>âncias</a:t>
            </a:r>
            <a:r>
              <a:rPr lang="ja-JP" altLang="pt-PT" sz="2000" dirty="0"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ea typeface="ＭＳ Ｐゴシック" charset="0"/>
                <a:cs typeface="Tw Cen MT"/>
              </a:rPr>
              <a:t> calcula de forma distribuída e </a:t>
            </a:r>
            <a:r>
              <a:rPr lang="pt-PT" sz="2000" dirty="0" err="1">
                <a:ea typeface="ＭＳ Ｐゴシック" charset="0"/>
                <a:cs typeface="Tw Cen MT"/>
              </a:rPr>
              <a:t>correcta</a:t>
            </a:r>
            <a:r>
              <a:rPr lang="pt-PT" sz="2000" dirty="0">
                <a:ea typeface="ＭＳ Ｐゴシック" charset="0"/>
                <a:cs typeface="Tw Cen MT"/>
              </a:rPr>
              <a:t> o caminho óptimo para cada destino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Os nós </a:t>
            </a:r>
            <a:r>
              <a:rPr lang="pt-PT" sz="2000" dirty="0">
                <a:ea typeface="ＭＳ Ｐゴシック" charset="0"/>
                <a:cs typeface="Tw Cen MT"/>
              </a:rPr>
              <a:t>passam aos seus vizinhos parte do estado das suas tabelas de encaminhamento </a:t>
            </a:r>
            <a:r>
              <a:rPr lang="pt-PT" sz="2000" dirty="0" smtClean="0">
                <a:ea typeface="ＭＳ Ｐゴシック" charset="0"/>
                <a:cs typeface="Tw Cen MT"/>
              </a:rPr>
              <a:t>em </a:t>
            </a:r>
            <a:r>
              <a:rPr lang="pt-PT" sz="2000" dirty="0">
                <a:ea typeface="ＭＳ Ｐゴシック" charset="0"/>
                <a:cs typeface="Tw Cen MT"/>
              </a:rPr>
              <a:t>anúncios que </a:t>
            </a:r>
            <a:r>
              <a:rPr lang="pt-PT" sz="2000" dirty="0" smtClean="0">
                <a:ea typeface="ＭＳ Ｐゴシック" charset="0"/>
                <a:cs typeface="Tw Cen MT"/>
              </a:rPr>
              <a:t>lhes permitem aprender que existem melhores caminhos que os que já conheciam</a:t>
            </a:r>
            <a:endParaRPr lang="pt-PT" sz="2000" dirty="0">
              <a:ea typeface="ＭＳ Ｐゴシック" charset="0"/>
              <a:cs typeface="Tw Cen MT"/>
            </a:endParaRPr>
          </a:p>
          <a:p>
            <a:r>
              <a:rPr lang="pt-PT" sz="2000" dirty="0" smtClean="0">
                <a:ea typeface="ＭＳ Ｐゴシック" charset="0"/>
                <a:cs typeface="Tw Cen MT"/>
              </a:rPr>
              <a:t>Cada nó </a:t>
            </a:r>
            <a:r>
              <a:rPr lang="pt-PT" sz="2000" dirty="0">
                <a:ea typeface="ＭＳ Ｐゴシック" charset="0"/>
                <a:cs typeface="Tw Cen MT"/>
              </a:rPr>
              <a:t>passa muita informação, mas apenas aos seus vizinhos e o cálculo para </a:t>
            </a:r>
            <a:r>
              <a:rPr lang="pt-PT" sz="2000" dirty="0" err="1">
                <a:ea typeface="ＭＳ Ｐゴシック" charset="0"/>
                <a:cs typeface="Tw Cen MT"/>
              </a:rPr>
              <a:t>actualização</a:t>
            </a:r>
            <a:r>
              <a:rPr lang="pt-PT" sz="2000" dirty="0">
                <a:ea typeface="ＭＳ Ｐゴシック" charset="0"/>
                <a:cs typeface="Tw Cen MT"/>
              </a:rPr>
              <a:t> das tabelas é trivial.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O algoritmo caracteriza-se pela simplicidade</a:t>
            </a:r>
            <a:r>
              <a:rPr lang="pt-PT" sz="2000" dirty="0">
                <a:ea typeface="ＭＳ Ｐゴシック" charset="0"/>
                <a:cs typeface="Tw Cen MT"/>
              </a:rPr>
              <a:t>, baixa ocupação de memória, </a:t>
            </a:r>
            <a:r>
              <a:rPr lang="pt-PT" sz="2000" dirty="0" smtClean="0">
                <a:ea typeface="ＭＳ Ｐゴシック" charset="0"/>
                <a:cs typeface="Tw Cen MT"/>
              </a:rPr>
              <a:t>e poucos </a:t>
            </a:r>
            <a:r>
              <a:rPr lang="pt-PT" sz="2000" dirty="0">
                <a:ea typeface="ＭＳ Ｐゴシック" charset="0"/>
                <a:cs typeface="Tw Cen MT"/>
              </a:rPr>
              <a:t>tipos de mensagens</a:t>
            </a:r>
          </a:p>
          <a:p>
            <a:r>
              <a:rPr lang="pt-PT" sz="2000" dirty="0">
                <a:ea typeface="ＭＳ Ｐゴシック" charset="0"/>
                <a:cs typeface="Tw Cen MT"/>
              </a:rPr>
              <a:t>Cada nó processa o algoritmo de forma assíncrona e </a:t>
            </a:r>
            <a:r>
              <a:rPr lang="pt-PT" sz="2000" dirty="0" smtClean="0">
                <a:ea typeface="ＭＳ Ｐゴシック" charset="0"/>
                <a:cs typeface="Tw Cen MT"/>
              </a:rPr>
              <a:t>autónoma de onde resulta um ambiente </a:t>
            </a:r>
            <a:r>
              <a:rPr lang="pt-PT" sz="2000" dirty="0">
                <a:ea typeface="ＭＳ Ｐゴシック" charset="0"/>
                <a:cs typeface="Tw Cen MT"/>
              </a:rPr>
              <a:t>fácil de </a:t>
            </a:r>
            <a:r>
              <a:rPr lang="pt-PT" sz="2000" dirty="0" smtClean="0">
                <a:ea typeface="ＭＳ Ｐゴシック" charset="0"/>
                <a:cs typeface="Tw Cen MT"/>
              </a:rPr>
              <a:t>administrar</a:t>
            </a:r>
            <a:endParaRPr lang="pt-PT" sz="2000" dirty="0">
              <a:ea typeface="ＭＳ Ｐゴシック" charset="0"/>
              <a:cs typeface="Tw Cen MT"/>
            </a:endParaRPr>
          </a:p>
          <a:p>
            <a:endParaRPr lang="pt-PT" sz="2000" dirty="0">
              <a:ea typeface="ＭＳ Ｐゴシック" charset="0"/>
              <a:cs typeface="Tw Cen MT"/>
            </a:endParaRPr>
          </a:p>
          <a:p>
            <a:endParaRPr lang="pt-PT" sz="2000" dirty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Font typeface="Arial" charset="0"/>
              <a:buChar char="•"/>
            </a:pPr>
            <a:endParaRPr lang="pt-PT" sz="2000" dirty="0">
              <a:ea typeface="ＭＳ Ｐゴシック" charset="0"/>
              <a:cs typeface="Tw Cen MT"/>
            </a:endParaRPr>
          </a:p>
          <a:p>
            <a:endParaRPr lang="pt-PT" sz="3200" dirty="0">
              <a:ea typeface="ＭＳ Ｐゴシック" charset="0"/>
              <a:cs typeface="Tw Cen MT"/>
            </a:endParaRPr>
          </a:p>
          <a:p>
            <a:endParaRPr lang="en-US" sz="3200" dirty="0"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34233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Conclusões sobre o algoritmo VD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altLang="ja-JP" dirty="0">
                <a:ea typeface="ヒラギノ角ゴ Pro W3" charset="0"/>
                <a:cs typeface="Tw Cen MT"/>
              </a:rPr>
              <a:t>É </a:t>
            </a:r>
            <a:r>
              <a:rPr lang="pt-PT" altLang="ja-JP" dirty="0" smtClean="0">
                <a:ea typeface="ヒラギノ角ゴ Pro W3" charset="0"/>
                <a:cs typeface="Tw Cen MT"/>
              </a:rPr>
              <a:t>um</a:t>
            </a:r>
            <a:r>
              <a:rPr lang="pt-PT" dirty="0" smtClean="0">
                <a:ea typeface="ＭＳ Ｐゴシック" charset="0"/>
                <a:cs typeface="Tw Cen MT"/>
              </a:rPr>
              <a:t> </a:t>
            </a:r>
            <a:r>
              <a:rPr lang="pt-PT" dirty="0">
                <a:ea typeface="ＭＳ Ｐゴシック" charset="0"/>
                <a:cs typeface="Tw Cen MT"/>
              </a:rPr>
              <a:t>algoritmo muito simples do ponto de vista </a:t>
            </a:r>
            <a:r>
              <a:rPr lang="pt-PT" dirty="0" smtClean="0">
                <a:ea typeface="ＭＳ Ｐゴシック" charset="0"/>
                <a:cs typeface="Tw Cen MT"/>
              </a:rPr>
              <a:t>computacional</a:t>
            </a:r>
          </a:p>
          <a:p>
            <a:pPr lvl="1"/>
            <a:r>
              <a:rPr lang="pt-PT" dirty="0" smtClean="0">
                <a:ea typeface="ＭＳ Ｐゴシック" charset="0"/>
                <a:cs typeface="Tw Cen MT"/>
              </a:rPr>
              <a:t>Converge rapidamente face a “boas notícias”</a:t>
            </a:r>
          </a:p>
          <a:p>
            <a:pPr lvl="1"/>
            <a:r>
              <a:rPr lang="pt-PT" dirty="0" smtClean="0">
                <a:ea typeface="ＭＳ Ｐゴシック" charset="0"/>
                <a:cs typeface="Tw Cen MT"/>
              </a:rPr>
              <a:t>Mas tem o problema da “contagem para infinito”</a:t>
            </a:r>
          </a:p>
          <a:p>
            <a:r>
              <a:rPr lang="pt-PT" dirty="0" smtClean="0">
                <a:ea typeface="ＭＳ Ｐゴシック" charset="0"/>
                <a:cs typeface="Tw Cen MT"/>
              </a:rPr>
              <a:t>Solução adequada a redes simples e de pequeno diâmetro</a:t>
            </a:r>
          </a:p>
          <a:p>
            <a:r>
              <a:rPr lang="pt-PT" dirty="0" smtClean="0">
                <a:ea typeface="ＭＳ Ｐゴシック" charset="0"/>
                <a:cs typeface="Tw Cen MT"/>
              </a:rPr>
              <a:t>Algoritmicamente é trivial e requer muito poucos recursos de memória ou computacionais</a:t>
            </a:r>
          </a:p>
          <a:p>
            <a:r>
              <a:rPr lang="pt-PT" dirty="0" smtClean="0">
                <a:ea typeface="ＭＳ Ｐゴシック" charset="0"/>
                <a:cs typeface="Tw Cen MT"/>
              </a:rPr>
              <a:t>A sua simplicidade compensa em parte as deficiências de convergência</a:t>
            </a:r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56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B77EC-DFA8-2A43-952A-98D0A198FDF1}" type="slidenum">
              <a:rPr lang="en-US"/>
              <a:pPr/>
              <a:t>25</a:t>
            </a:fld>
            <a:endParaRPr lang="en-US"/>
          </a:p>
        </p:txBody>
      </p:sp>
      <p:sp>
        <p:nvSpPr>
          <p:cNvPr id="147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</a:rPr>
              <a:t>Conclusões</a:t>
            </a:r>
            <a:endParaRPr lang="pt-PT">
              <a:latin typeface="+mn-lt"/>
            </a:endParaRPr>
          </a:p>
        </p:txBody>
      </p:sp>
      <p:sp>
        <p:nvSpPr>
          <p:cNvPr id="147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O encaminhamento baseia-se em algoritmos distribuídos</a:t>
            </a:r>
          </a:p>
          <a:p>
            <a:pPr lvl="1"/>
            <a:r>
              <a:rPr lang="pt-PT" dirty="0" smtClean="0"/>
              <a:t>Para reagir a alterações da configuração da rede e</a:t>
            </a:r>
          </a:p>
          <a:p>
            <a:pPr lvl="1"/>
            <a:r>
              <a:rPr lang="pt-PT" dirty="0" smtClean="0"/>
              <a:t>Computar os caminhos mais curtos</a:t>
            </a:r>
          </a:p>
          <a:p>
            <a:r>
              <a:rPr lang="pt-PT" dirty="0" smtClean="0"/>
              <a:t>Dois algoritmos principais</a:t>
            </a:r>
          </a:p>
          <a:p>
            <a:pPr lvl="1"/>
            <a:r>
              <a:rPr lang="pt-PT" i="1" dirty="0" err="1" smtClean="0"/>
              <a:t>Dijkstra</a:t>
            </a:r>
            <a:r>
              <a:rPr lang="pt-PT" i="1" dirty="0" smtClean="0"/>
              <a:t> </a:t>
            </a:r>
            <a:r>
              <a:rPr lang="pt-PT" i="1" dirty="0" smtClean="0">
                <a:sym typeface="Wingdings" charset="0"/>
              </a:rPr>
              <a:t> link-</a:t>
            </a:r>
            <a:r>
              <a:rPr lang="pt-PT" i="1" dirty="0" err="1" smtClean="0">
                <a:sym typeface="Wingdings" charset="0"/>
              </a:rPr>
              <a:t>state</a:t>
            </a:r>
            <a:r>
              <a:rPr lang="pt-PT" i="1" dirty="0" smtClean="0">
                <a:sym typeface="Wingdings" charset="0"/>
              </a:rPr>
              <a:t> </a:t>
            </a:r>
            <a:r>
              <a:rPr lang="pt-PT" i="1" dirty="0" err="1" smtClean="0">
                <a:sym typeface="Wingdings" charset="0"/>
              </a:rPr>
              <a:t>routing</a:t>
            </a:r>
            <a:r>
              <a:rPr lang="pt-PT" i="1" dirty="0" smtClean="0">
                <a:sym typeface="Wingdings" charset="0"/>
              </a:rPr>
              <a:t> </a:t>
            </a:r>
            <a:r>
              <a:rPr lang="pt-PT" dirty="0" smtClean="0">
                <a:sym typeface="Wingdings" charset="0"/>
              </a:rPr>
              <a:t>(e.g., OSPF e IS-IS)</a:t>
            </a:r>
          </a:p>
          <a:p>
            <a:pPr lvl="1"/>
            <a:r>
              <a:rPr lang="pt-PT" i="1" dirty="0" err="1" smtClean="0">
                <a:sym typeface="Wingdings" charset="0"/>
              </a:rPr>
              <a:t>Bellman</a:t>
            </a:r>
            <a:r>
              <a:rPr lang="pt-PT" i="1" dirty="0" smtClean="0">
                <a:sym typeface="Wingdings" charset="0"/>
              </a:rPr>
              <a:t>-Ford  </a:t>
            </a:r>
            <a:r>
              <a:rPr lang="pt-PT" i="1" dirty="0" err="1" smtClean="0">
                <a:sym typeface="Wingdings" charset="0"/>
              </a:rPr>
              <a:t>distance</a:t>
            </a:r>
            <a:r>
              <a:rPr lang="pt-PT" i="1" dirty="0" smtClean="0">
                <a:sym typeface="Wingdings" charset="0"/>
              </a:rPr>
              <a:t> vector </a:t>
            </a:r>
            <a:r>
              <a:rPr lang="pt-PT" i="1" dirty="0" err="1" smtClean="0">
                <a:sym typeface="Wingdings" charset="0"/>
              </a:rPr>
              <a:t>routing</a:t>
            </a:r>
            <a:r>
              <a:rPr lang="pt-PT" i="1" dirty="0" smtClean="0">
                <a:sym typeface="Wingdings" charset="0"/>
              </a:rPr>
              <a:t> </a:t>
            </a:r>
            <a:r>
              <a:rPr lang="pt-PT" dirty="0" smtClean="0">
                <a:sym typeface="Wingdings" charset="0"/>
              </a:rPr>
              <a:t>(e.g., RIP)</a:t>
            </a:r>
          </a:p>
          <a:p>
            <a:r>
              <a:rPr lang="pt-PT" dirty="0" smtClean="0"/>
              <a:t>Convergência</a:t>
            </a:r>
          </a:p>
          <a:p>
            <a:pPr lvl="1"/>
            <a:r>
              <a:rPr lang="pt-PT" dirty="0" smtClean="0"/>
              <a:t>Transitar de uma topologia para outra</a:t>
            </a:r>
          </a:p>
          <a:p>
            <a:pPr lvl="1"/>
            <a:r>
              <a:rPr lang="pt-PT" dirty="0" smtClean="0"/>
              <a:t>Durante a transição podem surgir inconsistências e perdem-se pacotes</a:t>
            </a:r>
          </a:p>
        </p:txBody>
      </p:sp>
    </p:spTree>
    <p:extLst>
      <p:ext uri="{BB962C8B-B14F-4D97-AF65-F5344CB8AC3E}">
        <p14:creationId xmlns:p14="http://schemas.microsoft.com/office/powerpoint/2010/main" val="296360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ABED-E9FB-4B49-8170-22E9C2EDC307}" type="slidenum">
              <a:rPr lang="en-US"/>
              <a:pPr/>
              <a:t>3</a:t>
            </a:fld>
            <a:endParaRPr lang="en-US"/>
          </a:p>
        </p:txBody>
      </p:sp>
      <p:sp>
        <p:nvSpPr>
          <p:cNvPr id="143770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</a:rPr>
              <a:t>Algoritmo Bellman-Ford</a:t>
            </a:r>
            <a:endParaRPr lang="pt-PT">
              <a:latin typeface="+mn-lt"/>
            </a:endParaRPr>
          </a:p>
        </p:txBody>
      </p:sp>
      <p:sp>
        <p:nvSpPr>
          <p:cNvPr id="143770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610600" cy="5486400"/>
          </a:xfrm>
        </p:spPr>
        <p:txBody>
          <a:bodyPr/>
          <a:lstStyle/>
          <a:p>
            <a:r>
              <a:rPr lang="pt-PT" sz="2000" dirty="0" smtClean="0"/>
              <a:t>Filosofia de base do algoritmo</a:t>
            </a:r>
          </a:p>
          <a:p>
            <a:pPr lvl="1"/>
            <a:r>
              <a:rPr lang="pt-PT" sz="1800" dirty="0" smtClean="0"/>
              <a:t>Se todos os nós comunicarem aos vizinhos os nós que conhecem, então</a:t>
            </a:r>
          </a:p>
          <a:p>
            <a:pPr lvl="1"/>
            <a:r>
              <a:rPr lang="pt-PT" sz="1800" dirty="0" smtClean="0"/>
              <a:t>Todos os nós passam a conhecer todos os destinos existentes na rede</a:t>
            </a:r>
          </a:p>
          <a:p>
            <a:pPr lvl="1"/>
            <a:r>
              <a:rPr lang="pt-PT" sz="1800" dirty="0"/>
              <a:t>e</a:t>
            </a:r>
            <a:r>
              <a:rPr lang="pt-PT" sz="1800" dirty="0" smtClean="0"/>
              <a:t> também o vizinho que está mais perto de cada destino</a:t>
            </a:r>
          </a:p>
          <a:p>
            <a:r>
              <a:rPr lang="pt-PT" sz="2000" dirty="0" smtClean="0"/>
              <a:t>Basta que quando um nó recebe informação de outro</a:t>
            </a:r>
          </a:p>
          <a:p>
            <a:pPr lvl="1"/>
            <a:r>
              <a:rPr lang="pt-PT" sz="1800" dirty="0" smtClean="0"/>
              <a:t>Selecione qual o vizinho que permite chegar a cada destino mais depressa</a:t>
            </a:r>
          </a:p>
          <a:p>
            <a:r>
              <a:rPr lang="pt-PT" sz="2000" dirty="0" smtClean="0"/>
              <a:t>Para tal cada nó deve ter um vector de distâncias de si até aos outros nós da rede</a:t>
            </a:r>
          </a:p>
          <a:p>
            <a:pPr lvl="1"/>
            <a:r>
              <a:rPr lang="pt-PT" sz="1800" dirty="0" err="1" smtClean="0"/>
              <a:t>d</a:t>
            </a:r>
            <a:r>
              <a:rPr lang="pt-PT" sz="1800" baseline="-25000" dirty="0" err="1" smtClean="0"/>
              <a:t>x</a:t>
            </a:r>
            <a:r>
              <a:rPr lang="pt-PT" sz="1800" dirty="0"/>
              <a:t>(y) = custo do melhor caminho até y que x </a:t>
            </a:r>
            <a:r>
              <a:rPr lang="pt-PT" sz="1800" dirty="0" smtClean="0"/>
              <a:t>estima</a:t>
            </a:r>
          </a:p>
          <a:p>
            <a:pPr lvl="1"/>
            <a:r>
              <a:rPr lang="pt-PT" sz="1800" dirty="0" smtClean="0"/>
              <a:t>Esse vector é transmitido aos vizinhos</a:t>
            </a:r>
          </a:p>
          <a:p>
            <a:pPr lvl="1"/>
            <a:r>
              <a:rPr lang="pt-PT" sz="1800" dirty="0" smtClean="0"/>
              <a:t>E </a:t>
            </a:r>
            <a:r>
              <a:rPr lang="pt-PT" sz="1800" dirty="0" err="1" smtClean="0"/>
              <a:t>actualizado</a:t>
            </a:r>
            <a:r>
              <a:rPr lang="pt-PT" sz="1800" dirty="0" smtClean="0"/>
              <a:t> com o vector recebido dos vizinhos</a:t>
            </a:r>
          </a:p>
          <a:p>
            <a:pPr lvl="1"/>
            <a:r>
              <a:rPr lang="pt-PT" sz="1800" dirty="0" smtClean="0"/>
              <a:t> </a:t>
            </a:r>
            <a:r>
              <a:rPr lang="pt-PT" sz="1800" dirty="0" err="1" smtClean="0"/>
              <a:t>d</a:t>
            </a:r>
            <a:r>
              <a:rPr lang="pt-PT" sz="1800" baseline="-25000" dirty="0" err="1" smtClean="0"/>
              <a:t>x</a:t>
            </a:r>
            <a:r>
              <a:rPr lang="pt-PT" sz="1800" dirty="0" smtClean="0"/>
              <a:t>(y) = min {c(</a:t>
            </a:r>
            <a:r>
              <a:rPr lang="pt-PT" sz="1800" dirty="0" err="1" smtClean="0"/>
              <a:t>x,v</a:t>
            </a:r>
            <a:r>
              <a:rPr lang="pt-PT" sz="1800" dirty="0" smtClean="0"/>
              <a:t>) + </a:t>
            </a:r>
            <a:r>
              <a:rPr lang="pt-PT" sz="1800" dirty="0" err="1" smtClean="0"/>
              <a:t>d</a:t>
            </a:r>
            <a:r>
              <a:rPr lang="pt-PT" sz="1800" baseline="-25000" dirty="0" err="1" smtClean="0"/>
              <a:t>v</a:t>
            </a:r>
            <a:r>
              <a:rPr lang="pt-PT" sz="1800" dirty="0" smtClean="0"/>
              <a:t>(y)} considerando todos os vizinhos v de x</a:t>
            </a:r>
          </a:p>
          <a:p>
            <a:r>
              <a:rPr lang="pt-PT" sz="2000" dirty="0" smtClean="0"/>
              <a:t>Naturalmente cada nó sabe a distância a cada um dos seus vizinhos ( c(</a:t>
            </a:r>
            <a:r>
              <a:rPr lang="pt-PT" sz="2000" dirty="0" err="1" smtClean="0"/>
              <a:t>x,v</a:t>
            </a:r>
            <a:r>
              <a:rPr lang="pt-PT" sz="2000" dirty="0" smtClean="0"/>
              <a:t>) ) e para além do vector de distâncias guarda qual o vizinho que está no melhor caminho para cada destino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6470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ABED-E9FB-4B49-8170-22E9C2EDC307}" type="slidenum">
              <a:rPr lang="en-US"/>
              <a:pPr/>
              <a:t>4</a:t>
            </a:fld>
            <a:endParaRPr lang="en-US"/>
          </a:p>
        </p:txBody>
      </p:sp>
      <p:sp>
        <p:nvSpPr>
          <p:cNvPr id="143770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>
                <a:latin typeface="+mn-lt"/>
              </a:rPr>
              <a:t>Algoritmo Bellman-Ford</a:t>
            </a:r>
            <a:endParaRPr lang="pt-PT">
              <a:latin typeface="+mn-lt"/>
            </a:endParaRPr>
          </a:p>
        </p:txBody>
      </p:sp>
      <p:sp>
        <p:nvSpPr>
          <p:cNvPr id="143770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dirty="0" smtClean="0"/>
              <a:t>Exemplo no nó u</a:t>
            </a:r>
          </a:p>
          <a:p>
            <a:pPr lvl="1"/>
            <a:r>
              <a:rPr lang="pt-PT" sz="2000" dirty="0" err="1" smtClean="0"/>
              <a:t>d</a:t>
            </a:r>
            <a:r>
              <a:rPr lang="pt-PT" sz="2000" baseline="-25000" dirty="0" err="1" smtClean="0"/>
              <a:t>u</a:t>
            </a:r>
            <a:r>
              <a:rPr lang="pt-PT" sz="2000" dirty="0" smtClean="0"/>
              <a:t>(y) = custo do melhor caminho até y que </a:t>
            </a:r>
            <a:r>
              <a:rPr lang="pt-PT" sz="2000" dirty="0"/>
              <a:t>u</a:t>
            </a:r>
            <a:r>
              <a:rPr lang="pt-PT" sz="2000" dirty="0" smtClean="0"/>
              <a:t> conhece</a:t>
            </a:r>
          </a:p>
          <a:p>
            <a:pPr lvl="1"/>
            <a:r>
              <a:rPr lang="pt-PT" sz="2000" dirty="0" err="1"/>
              <a:t>d</a:t>
            </a:r>
            <a:r>
              <a:rPr lang="pt-PT" sz="2000" baseline="-25000" dirty="0" err="1"/>
              <a:t>u</a:t>
            </a:r>
            <a:r>
              <a:rPr lang="pt-PT" sz="2000" dirty="0"/>
              <a:t>(y) = </a:t>
            </a:r>
            <a:r>
              <a:rPr lang="pt-PT" sz="2000" dirty="0" smtClean="0"/>
              <a:t>min {c(</a:t>
            </a:r>
            <a:r>
              <a:rPr lang="pt-PT" sz="2000" dirty="0" err="1"/>
              <a:t>u</a:t>
            </a:r>
            <a:r>
              <a:rPr lang="pt-PT" sz="2000" dirty="0" err="1" smtClean="0"/>
              <a:t>,v</a:t>
            </a:r>
            <a:r>
              <a:rPr lang="pt-PT" sz="2000" dirty="0" smtClean="0"/>
              <a:t>) + </a:t>
            </a:r>
            <a:r>
              <a:rPr lang="pt-PT" sz="2000" dirty="0" err="1" smtClean="0"/>
              <a:t>d</a:t>
            </a:r>
            <a:r>
              <a:rPr lang="pt-PT" sz="2000" baseline="-25000" dirty="0" err="1"/>
              <a:t>v</a:t>
            </a:r>
            <a:r>
              <a:rPr lang="pt-PT" sz="2000" dirty="0" smtClean="0"/>
              <a:t>(y)} considerando todos os vizinhos v de x</a:t>
            </a:r>
            <a:endParaRPr lang="pt-PT" sz="2000" dirty="0"/>
          </a:p>
        </p:txBody>
      </p:sp>
      <p:grpSp>
        <p:nvGrpSpPr>
          <p:cNvPr id="2" name="Group 1"/>
          <p:cNvGrpSpPr/>
          <p:nvPr/>
        </p:nvGrpSpPr>
        <p:grpSpPr>
          <a:xfrm>
            <a:off x="2123728" y="3789040"/>
            <a:ext cx="4565650" cy="2625725"/>
            <a:chOff x="577850" y="3798888"/>
            <a:chExt cx="4565650" cy="2625725"/>
          </a:xfrm>
        </p:grpSpPr>
        <p:sp>
          <p:nvSpPr>
            <p:cNvPr id="1437773" name="Oval 1101"/>
            <p:cNvSpPr>
              <a:spLocks noChangeArrowheads="1"/>
            </p:cNvSpPr>
            <p:nvPr/>
          </p:nvSpPr>
          <p:spPr bwMode="auto">
            <a:xfrm>
              <a:off x="973138" y="478948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4" name="Oval 1102"/>
            <p:cNvSpPr>
              <a:spLocks noChangeArrowheads="1"/>
            </p:cNvSpPr>
            <p:nvPr/>
          </p:nvSpPr>
          <p:spPr bwMode="auto">
            <a:xfrm>
              <a:off x="1835150" y="5461000"/>
              <a:ext cx="287338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5" name="Oval 1103"/>
            <p:cNvSpPr>
              <a:spLocks noChangeArrowheads="1"/>
            </p:cNvSpPr>
            <p:nvPr/>
          </p:nvSpPr>
          <p:spPr bwMode="auto">
            <a:xfrm>
              <a:off x="1930400" y="4202113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6" name="Oval 1104"/>
            <p:cNvSpPr>
              <a:spLocks noChangeArrowheads="1"/>
            </p:cNvSpPr>
            <p:nvPr/>
          </p:nvSpPr>
          <p:spPr bwMode="auto">
            <a:xfrm>
              <a:off x="2697163" y="4873625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7" name="Oval 1105"/>
            <p:cNvSpPr>
              <a:spLocks noChangeArrowheads="1"/>
            </p:cNvSpPr>
            <p:nvPr/>
          </p:nvSpPr>
          <p:spPr bwMode="auto">
            <a:xfrm>
              <a:off x="3559175" y="5461000"/>
              <a:ext cx="287338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8" name="Oval 1106"/>
            <p:cNvSpPr>
              <a:spLocks noChangeArrowheads="1"/>
            </p:cNvSpPr>
            <p:nvPr/>
          </p:nvSpPr>
          <p:spPr bwMode="auto">
            <a:xfrm>
              <a:off x="3559175" y="4202113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79" name="Oval 1107"/>
            <p:cNvSpPr>
              <a:spLocks noChangeArrowheads="1"/>
            </p:cNvSpPr>
            <p:nvPr/>
          </p:nvSpPr>
          <p:spPr bwMode="auto">
            <a:xfrm>
              <a:off x="2792413" y="5965825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0" name="Oval 1108"/>
            <p:cNvSpPr>
              <a:spLocks noChangeArrowheads="1"/>
            </p:cNvSpPr>
            <p:nvPr/>
          </p:nvSpPr>
          <p:spPr bwMode="auto">
            <a:xfrm>
              <a:off x="4516438" y="478948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1" name="Line 1109"/>
            <p:cNvSpPr>
              <a:spLocks noChangeShapeType="1"/>
            </p:cNvSpPr>
            <p:nvPr/>
          </p:nvSpPr>
          <p:spPr bwMode="auto">
            <a:xfrm flipV="1">
              <a:off x="1260475" y="4368800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2" name="Line 1110"/>
            <p:cNvSpPr>
              <a:spLocks noChangeShapeType="1"/>
            </p:cNvSpPr>
            <p:nvPr/>
          </p:nvSpPr>
          <p:spPr bwMode="auto">
            <a:xfrm>
              <a:off x="1204913" y="5029200"/>
              <a:ext cx="623887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3" name="Line 1111"/>
            <p:cNvSpPr>
              <a:spLocks noChangeShapeType="1"/>
            </p:cNvSpPr>
            <p:nvPr/>
          </p:nvSpPr>
          <p:spPr bwMode="auto">
            <a:xfrm>
              <a:off x="2170113" y="4383088"/>
              <a:ext cx="574675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4" name="Line 1112"/>
            <p:cNvSpPr>
              <a:spLocks noChangeShapeType="1"/>
            </p:cNvSpPr>
            <p:nvPr/>
          </p:nvSpPr>
          <p:spPr bwMode="auto">
            <a:xfrm>
              <a:off x="2074863" y="5629275"/>
              <a:ext cx="717550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5" name="Line 1113"/>
            <p:cNvSpPr>
              <a:spLocks noChangeShapeType="1"/>
            </p:cNvSpPr>
            <p:nvPr/>
          </p:nvSpPr>
          <p:spPr bwMode="auto">
            <a:xfrm flipV="1">
              <a:off x="2106613" y="5083175"/>
              <a:ext cx="638175" cy="420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6" name="Line 1114"/>
            <p:cNvSpPr>
              <a:spLocks noChangeShapeType="1"/>
            </p:cNvSpPr>
            <p:nvPr/>
          </p:nvSpPr>
          <p:spPr bwMode="auto">
            <a:xfrm>
              <a:off x="2936875" y="5097463"/>
              <a:ext cx="654050" cy="392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7" name="Line 1115"/>
            <p:cNvSpPr>
              <a:spLocks noChangeShapeType="1"/>
            </p:cNvSpPr>
            <p:nvPr/>
          </p:nvSpPr>
          <p:spPr bwMode="auto">
            <a:xfrm flipV="1">
              <a:off x="3032125" y="5672138"/>
              <a:ext cx="590550" cy="334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8" name="Line 1116"/>
            <p:cNvSpPr>
              <a:spLocks noChangeShapeType="1"/>
            </p:cNvSpPr>
            <p:nvPr/>
          </p:nvSpPr>
          <p:spPr bwMode="auto">
            <a:xfrm flipV="1">
              <a:off x="2984500" y="4914900"/>
              <a:ext cx="1531938" cy="984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89" name="Line 1117"/>
            <p:cNvSpPr>
              <a:spLocks noChangeShapeType="1"/>
            </p:cNvSpPr>
            <p:nvPr/>
          </p:nvSpPr>
          <p:spPr bwMode="auto">
            <a:xfrm>
              <a:off x="2185988" y="4313238"/>
              <a:ext cx="1373187" cy="142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90" name="Line 1118"/>
            <p:cNvSpPr>
              <a:spLocks noChangeShapeType="1"/>
            </p:cNvSpPr>
            <p:nvPr/>
          </p:nvSpPr>
          <p:spPr bwMode="auto">
            <a:xfrm>
              <a:off x="3830638" y="4411663"/>
              <a:ext cx="766762" cy="419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91" name="Text Box 1119"/>
            <p:cNvSpPr txBox="1">
              <a:spLocks noChangeArrowheads="1"/>
            </p:cNvSpPr>
            <p:nvPr/>
          </p:nvSpPr>
          <p:spPr bwMode="auto">
            <a:xfrm>
              <a:off x="1303338" y="4148138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1437792" name="Text Box 1120"/>
            <p:cNvSpPr txBox="1">
              <a:spLocks noChangeArrowheads="1"/>
            </p:cNvSpPr>
            <p:nvPr/>
          </p:nvSpPr>
          <p:spPr bwMode="auto">
            <a:xfrm>
              <a:off x="2660650" y="3798888"/>
              <a:ext cx="3349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1437793" name="Text Box 1121"/>
            <p:cNvSpPr txBox="1">
              <a:spLocks noChangeArrowheads="1"/>
            </p:cNvSpPr>
            <p:nvPr/>
          </p:nvSpPr>
          <p:spPr bwMode="auto">
            <a:xfrm>
              <a:off x="1416050" y="4821238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1437794" name="Text Box 1122"/>
            <p:cNvSpPr txBox="1">
              <a:spLocks noChangeArrowheads="1"/>
            </p:cNvSpPr>
            <p:nvPr/>
          </p:nvSpPr>
          <p:spPr bwMode="auto">
            <a:xfrm>
              <a:off x="2420938" y="4246563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1437795" name="Text Box 1123"/>
            <p:cNvSpPr txBox="1">
              <a:spLocks noChangeArrowheads="1"/>
            </p:cNvSpPr>
            <p:nvPr/>
          </p:nvSpPr>
          <p:spPr bwMode="auto">
            <a:xfrm>
              <a:off x="2117725" y="4891088"/>
              <a:ext cx="3349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1437796" name="Text Box 1124"/>
            <p:cNvSpPr txBox="1">
              <a:spLocks noChangeArrowheads="1"/>
            </p:cNvSpPr>
            <p:nvPr/>
          </p:nvSpPr>
          <p:spPr bwMode="auto">
            <a:xfrm>
              <a:off x="3395663" y="4484688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1437797" name="Text Box 1125"/>
            <p:cNvSpPr txBox="1">
              <a:spLocks noChangeArrowheads="1"/>
            </p:cNvSpPr>
            <p:nvPr/>
          </p:nvSpPr>
          <p:spPr bwMode="auto">
            <a:xfrm>
              <a:off x="4097338" y="4078288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1437798" name="Text Box 1126"/>
            <p:cNvSpPr txBox="1">
              <a:spLocks noChangeArrowheads="1"/>
            </p:cNvSpPr>
            <p:nvPr/>
          </p:nvSpPr>
          <p:spPr bwMode="auto">
            <a:xfrm>
              <a:off x="2070100" y="5703888"/>
              <a:ext cx="3381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1437799" name="Text Box 1127"/>
            <p:cNvSpPr txBox="1">
              <a:spLocks noChangeArrowheads="1"/>
            </p:cNvSpPr>
            <p:nvPr/>
          </p:nvSpPr>
          <p:spPr bwMode="auto">
            <a:xfrm>
              <a:off x="2919413" y="5164138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1437800" name="Text Box 1128"/>
            <p:cNvSpPr txBox="1">
              <a:spLocks noChangeArrowheads="1"/>
            </p:cNvSpPr>
            <p:nvPr/>
          </p:nvSpPr>
          <p:spPr bwMode="auto">
            <a:xfrm>
              <a:off x="3316288" y="5730875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1437801" name="Text Box 1129"/>
            <p:cNvSpPr txBox="1">
              <a:spLocks noChangeArrowheads="1"/>
            </p:cNvSpPr>
            <p:nvPr/>
          </p:nvSpPr>
          <p:spPr bwMode="auto">
            <a:xfrm>
              <a:off x="577850" y="4683125"/>
              <a:ext cx="3397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1437802" name="Text Box 1130"/>
            <p:cNvSpPr txBox="1">
              <a:spLocks noChangeArrowheads="1"/>
            </p:cNvSpPr>
            <p:nvPr/>
          </p:nvSpPr>
          <p:spPr bwMode="auto">
            <a:xfrm>
              <a:off x="1851025" y="3813175"/>
              <a:ext cx="3206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1437803" name="Text Box 1131"/>
            <p:cNvSpPr txBox="1">
              <a:spLocks noChangeArrowheads="1"/>
            </p:cNvSpPr>
            <p:nvPr/>
          </p:nvSpPr>
          <p:spPr bwMode="auto">
            <a:xfrm>
              <a:off x="1774825" y="5681663"/>
              <a:ext cx="3889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1437804" name="Text Box 1132"/>
            <p:cNvSpPr txBox="1">
              <a:spLocks noChangeArrowheads="1"/>
            </p:cNvSpPr>
            <p:nvPr/>
          </p:nvSpPr>
          <p:spPr bwMode="auto">
            <a:xfrm>
              <a:off x="2749550" y="4516438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1437805" name="Text Box 1133"/>
            <p:cNvSpPr txBox="1">
              <a:spLocks noChangeArrowheads="1"/>
            </p:cNvSpPr>
            <p:nvPr/>
          </p:nvSpPr>
          <p:spPr bwMode="auto">
            <a:xfrm>
              <a:off x="3557588" y="3824288"/>
              <a:ext cx="3206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1437806" name="Text Box 1134"/>
            <p:cNvSpPr txBox="1">
              <a:spLocks noChangeArrowheads="1"/>
            </p:cNvSpPr>
            <p:nvPr/>
          </p:nvSpPr>
          <p:spPr bwMode="auto">
            <a:xfrm>
              <a:off x="4832350" y="4670425"/>
              <a:ext cx="311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1437807" name="Text Box 1135"/>
            <p:cNvSpPr txBox="1">
              <a:spLocks noChangeArrowheads="1"/>
            </p:cNvSpPr>
            <p:nvPr/>
          </p:nvSpPr>
          <p:spPr bwMode="auto">
            <a:xfrm>
              <a:off x="2998788" y="6027738"/>
              <a:ext cx="325437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1437808" name="Text Box 1136"/>
            <p:cNvSpPr txBox="1">
              <a:spLocks noChangeArrowheads="1"/>
            </p:cNvSpPr>
            <p:nvPr/>
          </p:nvSpPr>
          <p:spPr bwMode="auto">
            <a:xfrm>
              <a:off x="3892550" y="5360988"/>
              <a:ext cx="2682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t</a:t>
              </a:r>
            </a:p>
          </p:txBody>
        </p:sp>
      </p:grpSp>
      <p:sp>
        <p:nvSpPr>
          <p:cNvPr id="1437809" name="Text Box 1137"/>
          <p:cNvSpPr txBox="1">
            <a:spLocks noChangeArrowheads="1"/>
          </p:cNvSpPr>
          <p:nvPr/>
        </p:nvSpPr>
        <p:spPr bwMode="auto">
          <a:xfrm>
            <a:off x="971600" y="2924944"/>
            <a:ext cx="698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lang="pt-PT" sz="2800" b="0" dirty="0" err="1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pt-PT" sz="2800" b="0" baseline="-25000" dirty="0" err="1" smtClean="0">
                <a:solidFill>
                  <a:srgbClr val="0000FF"/>
                </a:solidFill>
                <a:latin typeface="+mn-lt"/>
              </a:rPr>
              <a:t>u</a:t>
            </a:r>
            <a:r>
              <a:rPr lang="pt-PT" sz="2800" b="0" dirty="0" smtClean="0">
                <a:solidFill>
                  <a:srgbClr val="0000FF"/>
                </a:solidFill>
                <a:latin typeface="+mn-lt"/>
              </a:rPr>
              <a:t>(z) = min{c(</a:t>
            </a:r>
            <a:r>
              <a:rPr lang="pt-PT" sz="2800" b="0" dirty="0" err="1" smtClean="0">
                <a:solidFill>
                  <a:srgbClr val="0000FF"/>
                </a:solidFill>
                <a:latin typeface="+mn-lt"/>
              </a:rPr>
              <a:t>u,v</a:t>
            </a:r>
            <a:r>
              <a:rPr lang="pt-PT" sz="2800" b="0" dirty="0" smtClean="0">
                <a:solidFill>
                  <a:srgbClr val="0000FF"/>
                </a:solidFill>
                <a:latin typeface="+mn-lt"/>
              </a:rPr>
              <a:t>) + </a:t>
            </a:r>
            <a:r>
              <a:rPr lang="pt-PT" sz="2800" b="0" dirty="0" err="1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pt-PT" sz="2800" b="0" baseline="-25000" dirty="0" err="1" smtClean="0">
                <a:solidFill>
                  <a:srgbClr val="0000FF"/>
                </a:solidFill>
                <a:latin typeface="+mn-lt"/>
              </a:rPr>
              <a:t>v</a:t>
            </a:r>
            <a:r>
              <a:rPr lang="pt-PT" sz="2800" b="0" dirty="0" smtClean="0">
                <a:solidFill>
                  <a:srgbClr val="0000FF"/>
                </a:solidFill>
                <a:latin typeface="+mn-lt"/>
              </a:rPr>
              <a:t>(z), c(</a:t>
            </a:r>
            <a:r>
              <a:rPr lang="pt-PT" sz="2800" b="0" dirty="0" err="1" smtClean="0">
                <a:solidFill>
                  <a:srgbClr val="0000FF"/>
                </a:solidFill>
                <a:latin typeface="+mn-lt"/>
              </a:rPr>
              <a:t>u,w</a:t>
            </a:r>
            <a:r>
              <a:rPr lang="pt-PT" sz="2800" b="0" dirty="0" smtClean="0">
                <a:solidFill>
                  <a:srgbClr val="0000FF"/>
                </a:solidFill>
                <a:latin typeface="+mn-lt"/>
              </a:rPr>
              <a:t>) + </a:t>
            </a:r>
            <a:r>
              <a:rPr lang="pt-PT" sz="2800" b="0" dirty="0" err="1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pt-PT" sz="2800" b="0" baseline="-25000" dirty="0" err="1" smtClean="0">
                <a:solidFill>
                  <a:srgbClr val="0000FF"/>
                </a:solidFill>
                <a:latin typeface="+mn-lt"/>
              </a:rPr>
              <a:t>w</a:t>
            </a:r>
            <a:r>
              <a:rPr lang="pt-PT" sz="2800" b="0" dirty="0" smtClean="0">
                <a:solidFill>
                  <a:srgbClr val="0000FF"/>
                </a:solidFill>
                <a:latin typeface="+mn-lt"/>
              </a:rPr>
              <a:t>(z)}</a:t>
            </a:r>
            <a:endParaRPr lang="pt-PT" sz="2400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9406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dirty="0" smtClean="0"/>
              <a:t>Convergência para o caminho mais curto</a:t>
            </a:r>
            <a:endParaRPr lang="pt-P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FBD28-E8BB-A546-A56C-9F54974D627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95536" y="2060848"/>
            <a:ext cx="8458200" cy="3124200"/>
            <a:chOff x="381000" y="3200400"/>
            <a:chExt cx="8458200" cy="3124200"/>
          </a:xfrm>
        </p:grpSpPr>
        <p:sp>
          <p:nvSpPr>
            <p:cNvPr id="5" name="Text Box 160"/>
            <p:cNvSpPr txBox="1">
              <a:spLocks noChangeArrowheads="1"/>
            </p:cNvSpPr>
            <p:nvPr/>
          </p:nvSpPr>
          <p:spPr bwMode="auto">
            <a:xfrm>
              <a:off x="381000" y="4786313"/>
              <a:ext cx="2590800" cy="1292225"/>
            </a:xfrm>
            <a:prstGeom prst="rect">
              <a:avLst/>
            </a:prstGeom>
            <a:solidFill>
              <a:schemeClr val="accent6">
                <a:lumMod val="10000"/>
                <a:lumOff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marL="342900" indent="-3429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u="none" dirty="0">
                  <a:latin typeface="+mn-lt"/>
                </a:rPr>
                <a:t>TABELA DE ENCAM. </a:t>
              </a:r>
              <a:r>
                <a:rPr lang="en-US" sz="1400" u="none" dirty="0" err="1" smtClean="0">
                  <a:latin typeface="+mn-lt"/>
                </a:rPr>
                <a:t>em</a:t>
              </a:r>
              <a:r>
                <a:rPr lang="en-US" sz="1400" u="none" dirty="0" smtClean="0">
                  <a:latin typeface="+mn-lt"/>
                </a:rPr>
                <a:t> X</a:t>
              </a:r>
              <a:endParaRPr lang="en-US" sz="1800" b="1" u="none" dirty="0">
                <a:latin typeface="+mn-lt"/>
              </a:endParaRPr>
            </a:p>
            <a:p>
              <a:pPr eaLnBrk="1" hangingPunct="1"/>
              <a:r>
                <a:rPr lang="en-US" sz="1600" b="1" u="none" dirty="0" err="1">
                  <a:latin typeface="+mn-lt"/>
                </a:rPr>
                <a:t>Dest</a:t>
              </a:r>
              <a:r>
                <a:rPr lang="en-US" sz="1600" b="1" u="none" dirty="0">
                  <a:latin typeface="+mn-lt"/>
                </a:rPr>
                <a:t>. Via.  </a:t>
              </a:r>
              <a:r>
                <a:rPr lang="en-US" sz="1600" b="1" u="none" dirty="0" err="1">
                  <a:latin typeface="+mn-lt"/>
                </a:rPr>
                <a:t>Custo</a:t>
              </a:r>
              <a:endParaRPr lang="en-US" sz="1600" b="1" u="none" dirty="0">
                <a:latin typeface="+mn-lt"/>
              </a:endParaRPr>
            </a:p>
            <a:p>
              <a:pPr eaLnBrk="1" hangingPunct="1"/>
              <a:r>
                <a:rPr lang="en-US" sz="1600" b="1" u="none" dirty="0">
                  <a:latin typeface="+mn-lt"/>
                </a:rPr>
                <a:t>X      X      0</a:t>
              </a:r>
            </a:p>
            <a:p>
              <a:pPr eaLnBrk="1" hangingPunct="1"/>
              <a:r>
                <a:rPr lang="en-US" sz="1600" b="1" u="none" dirty="0">
                  <a:latin typeface="+mn-lt"/>
                </a:rPr>
                <a:t>Y      Y      c1</a:t>
              </a:r>
            </a:p>
            <a:p>
              <a:pPr eaLnBrk="1" hangingPunct="1"/>
              <a:r>
                <a:rPr lang="en-US" sz="1600" b="1" u="none" dirty="0">
                  <a:latin typeface="+mn-lt"/>
                </a:rPr>
                <a:t>Z      Z      c2</a:t>
              </a: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124200" y="36576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pt-PT" sz="1800" u="none">
                  <a:latin typeface="+mn-lt"/>
                </a:rPr>
                <a:t>X</a:t>
              </a: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038600" y="34290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pt-PT" sz="1800" u="none">
                  <a:latin typeface="+mn-lt"/>
                </a:rPr>
                <a:t>Y</a:t>
              </a: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4724400" y="4114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pt-PT" sz="1800" u="none">
                  <a:latin typeface="+mn-lt"/>
                </a:rPr>
                <a:t>Z</a:t>
              </a:r>
            </a:p>
          </p:txBody>
        </p:sp>
        <p:cxnSp>
          <p:nvCxnSpPr>
            <p:cNvPr id="9" name="Straight Connector 11"/>
            <p:cNvCxnSpPr>
              <a:cxnSpLocks noChangeShapeType="1"/>
              <a:stCxn id="6" idx="6"/>
              <a:endCxn id="7" idx="2"/>
            </p:cNvCxnSpPr>
            <p:nvPr/>
          </p:nvCxnSpPr>
          <p:spPr bwMode="auto">
            <a:xfrm flipV="1">
              <a:off x="3581400" y="3657600"/>
              <a:ext cx="4572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12"/>
            <p:cNvCxnSpPr>
              <a:cxnSpLocks noChangeShapeType="1"/>
              <a:stCxn id="7" idx="5"/>
              <a:endCxn id="8" idx="1"/>
            </p:cNvCxnSpPr>
            <p:nvPr/>
          </p:nvCxnSpPr>
          <p:spPr bwMode="auto">
            <a:xfrm rot="16200000" flipH="1">
              <a:off x="4429125" y="3819525"/>
              <a:ext cx="361950" cy="36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5"/>
            <p:cNvCxnSpPr>
              <a:cxnSpLocks noChangeShapeType="1"/>
              <a:stCxn id="6" idx="5"/>
            </p:cNvCxnSpPr>
            <p:nvPr/>
          </p:nvCxnSpPr>
          <p:spPr bwMode="auto">
            <a:xfrm rot="16200000" flipH="1">
              <a:off x="3971925" y="3590925"/>
              <a:ext cx="295275" cy="1209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Box 21"/>
            <p:cNvSpPr txBox="1">
              <a:spLocks noChangeArrowheads="1"/>
            </p:cNvSpPr>
            <p:nvPr/>
          </p:nvSpPr>
          <p:spPr bwMode="auto">
            <a:xfrm>
              <a:off x="3491893" y="3352800"/>
              <a:ext cx="444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+mn-lt"/>
                </a:rPr>
                <a:t>c1</a:t>
              </a:r>
            </a:p>
          </p:txBody>
        </p:sp>
        <p:sp>
          <p:nvSpPr>
            <p:cNvPr id="13" name="Oval 22"/>
            <p:cNvSpPr>
              <a:spLocks noChangeArrowheads="1"/>
            </p:cNvSpPr>
            <p:nvPr/>
          </p:nvSpPr>
          <p:spPr bwMode="auto">
            <a:xfrm>
              <a:off x="5257800" y="3352800"/>
              <a:ext cx="457200" cy="457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pt-PT" sz="1800" u="none">
                  <a:latin typeface="+mn-lt"/>
                </a:rPr>
                <a:t>W</a:t>
              </a:r>
            </a:p>
          </p:txBody>
        </p:sp>
        <p:cxnSp>
          <p:nvCxnSpPr>
            <p:cNvPr id="14" name="Straight Connector 23"/>
            <p:cNvCxnSpPr>
              <a:cxnSpLocks noChangeShapeType="1"/>
              <a:endCxn id="13" idx="2"/>
            </p:cNvCxnSpPr>
            <p:nvPr/>
          </p:nvCxnSpPr>
          <p:spPr bwMode="auto">
            <a:xfrm flipV="1">
              <a:off x="4495800" y="3581400"/>
              <a:ext cx="7620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Box 30"/>
            <p:cNvSpPr txBox="1">
              <a:spLocks noChangeArrowheads="1"/>
            </p:cNvSpPr>
            <p:nvPr/>
          </p:nvSpPr>
          <p:spPr bwMode="auto">
            <a:xfrm>
              <a:off x="4482493" y="3657600"/>
              <a:ext cx="444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+mn-lt"/>
                </a:rPr>
                <a:t>c3</a:t>
              </a:r>
            </a:p>
          </p:txBody>
        </p:sp>
        <p:sp>
          <p:nvSpPr>
            <p:cNvPr id="16" name="TextBox 31"/>
            <p:cNvSpPr txBox="1">
              <a:spLocks noChangeArrowheads="1"/>
            </p:cNvSpPr>
            <p:nvPr/>
          </p:nvSpPr>
          <p:spPr bwMode="auto">
            <a:xfrm>
              <a:off x="3796693" y="4191000"/>
              <a:ext cx="444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+mn-lt"/>
                </a:rPr>
                <a:t>c2</a:t>
              </a:r>
            </a:p>
          </p:txBody>
        </p:sp>
        <p:sp>
          <p:nvSpPr>
            <p:cNvPr id="17" name="TextBox 32"/>
            <p:cNvSpPr txBox="1">
              <a:spLocks noChangeArrowheads="1"/>
            </p:cNvSpPr>
            <p:nvPr/>
          </p:nvSpPr>
          <p:spPr bwMode="auto">
            <a:xfrm>
              <a:off x="4711093" y="3200400"/>
              <a:ext cx="44412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>
                  <a:latin typeface="+mn-lt"/>
                </a:rPr>
                <a:t>c4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24200" y="4938713"/>
              <a:ext cx="2322513" cy="10763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1" u="none" dirty="0">
                  <a:latin typeface="+mn-lt"/>
                  <a:cs typeface="Comic Sans MS" charset="0"/>
                </a:rPr>
                <a:t>Anúncio de Y para X:</a:t>
              </a:r>
            </a:p>
            <a:p>
              <a:pPr eaLnBrk="1" hangingPunct="1"/>
              <a:r>
                <a:rPr lang="pt-PT" sz="1600" u="none" dirty="0">
                  <a:latin typeface="+mn-lt"/>
                  <a:cs typeface="Comic Sans MS" charset="0"/>
                </a:rPr>
                <a:t>Y     X     Z    W</a:t>
              </a:r>
            </a:p>
            <a:p>
              <a:pPr eaLnBrk="1" hangingPunct="1"/>
              <a:r>
                <a:rPr lang="pt-PT" sz="1600" u="none" dirty="0">
                  <a:latin typeface="+mn-lt"/>
                  <a:cs typeface="Comic Sans MS" charset="0"/>
                </a:rPr>
                <a:t>0     c1   c3    c4</a:t>
              </a:r>
            </a:p>
            <a:p>
              <a:pPr eaLnBrk="1" hangingPunct="1"/>
              <a:endParaRPr lang="pt-PT" sz="1600" dirty="0">
                <a:latin typeface="+mn-lt"/>
                <a:cs typeface="Comic Sans MS" charset="0"/>
              </a:endParaRPr>
            </a:p>
          </p:txBody>
        </p:sp>
        <p:sp>
          <p:nvSpPr>
            <p:cNvPr id="19" name="Text Box 160"/>
            <p:cNvSpPr txBox="1">
              <a:spLocks noChangeArrowheads="1"/>
            </p:cNvSpPr>
            <p:nvPr/>
          </p:nvSpPr>
          <p:spPr bwMode="auto">
            <a:xfrm>
              <a:off x="5638800" y="4786313"/>
              <a:ext cx="3200400" cy="1538287"/>
            </a:xfrm>
            <a:prstGeom prst="rect">
              <a:avLst/>
            </a:prstGeom>
            <a:solidFill>
              <a:schemeClr val="accent6">
                <a:lumMod val="10000"/>
                <a:lumOff val="9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marL="342900" indent="-3429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u="none" dirty="0">
                  <a:latin typeface="+mn-lt"/>
                </a:rPr>
                <a:t>NOVA TABELA DE ENCAM. </a:t>
              </a:r>
              <a:r>
                <a:rPr lang="en-US" sz="1400" u="none" dirty="0" err="1" smtClean="0">
                  <a:latin typeface="+mn-lt"/>
                </a:rPr>
                <a:t>em</a:t>
              </a:r>
              <a:r>
                <a:rPr lang="en-US" sz="1400" u="none" dirty="0" smtClean="0">
                  <a:latin typeface="+mn-lt"/>
                </a:rPr>
                <a:t> X</a:t>
              </a:r>
              <a:endParaRPr lang="en-US" sz="1800" b="1" u="none" dirty="0">
                <a:latin typeface="+mn-lt"/>
              </a:endParaRPr>
            </a:p>
            <a:p>
              <a:pPr eaLnBrk="1" hangingPunct="1"/>
              <a:r>
                <a:rPr lang="en-US" sz="1600" b="1" u="none" dirty="0" err="1">
                  <a:latin typeface="+mn-lt"/>
                </a:rPr>
                <a:t>Dest</a:t>
              </a:r>
              <a:r>
                <a:rPr lang="en-US" sz="1600" b="1" u="none" dirty="0">
                  <a:latin typeface="+mn-lt"/>
                </a:rPr>
                <a:t>. Via.  </a:t>
              </a:r>
              <a:r>
                <a:rPr lang="en-US" sz="1600" b="1" u="none" dirty="0" err="1">
                  <a:latin typeface="+mn-lt"/>
                </a:rPr>
                <a:t>Custo</a:t>
              </a:r>
              <a:endParaRPr lang="en-US" sz="1600" b="1" u="none" dirty="0">
                <a:latin typeface="+mn-lt"/>
              </a:endParaRPr>
            </a:p>
            <a:p>
              <a:pPr eaLnBrk="1" hangingPunct="1"/>
              <a:r>
                <a:rPr lang="en-US" sz="1600" b="1" u="none" dirty="0">
                  <a:latin typeface="+mn-lt"/>
                </a:rPr>
                <a:t>X      X      0</a:t>
              </a:r>
            </a:p>
            <a:p>
              <a:pPr eaLnBrk="1" hangingPunct="1"/>
              <a:r>
                <a:rPr lang="en-US" sz="1600" b="1" u="none" dirty="0">
                  <a:latin typeface="+mn-lt"/>
                </a:rPr>
                <a:t>Y      Y      c1</a:t>
              </a:r>
            </a:p>
            <a:p>
              <a:pPr eaLnBrk="1" hangingPunct="1"/>
              <a:r>
                <a:rPr lang="en-US" sz="1600" b="1" u="none" dirty="0" smtClean="0">
                  <a:latin typeface="+mn-lt"/>
                </a:rPr>
                <a:t>	Z      </a:t>
              </a:r>
              <a:r>
                <a:rPr lang="en-US" sz="1600" b="1" u="none" dirty="0">
                  <a:latin typeface="+mn-lt"/>
                </a:rPr>
                <a:t>Y      c1+c3</a:t>
              </a:r>
            </a:p>
            <a:p>
              <a:pPr eaLnBrk="1" hangingPunct="1"/>
              <a:r>
                <a:rPr lang="en-US" sz="1600" b="1" u="none" dirty="0" smtClean="0">
                  <a:latin typeface="+mn-lt"/>
                </a:rPr>
                <a:t>	W     </a:t>
              </a:r>
              <a:r>
                <a:rPr lang="en-US" sz="1600" b="1" u="none" dirty="0">
                  <a:latin typeface="+mn-lt"/>
                </a:rPr>
                <a:t>Y      c1+c4</a:t>
              </a:r>
            </a:p>
          </p:txBody>
        </p:sp>
        <p:cxnSp>
          <p:nvCxnSpPr>
            <p:cNvPr id="20" name="Straight Connector 42"/>
            <p:cNvCxnSpPr>
              <a:cxnSpLocks noChangeShapeType="1"/>
            </p:cNvCxnSpPr>
            <p:nvPr/>
          </p:nvCxnSpPr>
          <p:spPr bwMode="auto">
            <a:xfrm>
              <a:off x="2590800" y="3886200"/>
              <a:ext cx="533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44"/>
            <p:cNvCxnSpPr>
              <a:cxnSpLocks noChangeShapeType="1"/>
            </p:cNvCxnSpPr>
            <p:nvPr/>
          </p:nvCxnSpPr>
          <p:spPr bwMode="auto">
            <a:xfrm flipV="1">
              <a:off x="5715000" y="3352800"/>
              <a:ext cx="6858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46"/>
            <p:cNvCxnSpPr>
              <a:cxnSpLocks noChangeShapeType="1"/>
            </p:cNvCxnSpPr>
            <p:nvPr/>
          </p:nvCxnSpPr>
          <p:spPr bwMode="auto">
            <a:xfrm>
              <a:off x="5715000" y="3657600"/>
              <a:ext cx="533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8"/>
            <p:cNvCxnSpPr>
              <a:cxnSpLocks noChangeShapeType="1"/>
            </p:cNvCxnSpPr>
            <p:nvPr/>
          </p:nvCxnSpPr>
          <p:spPr bwMode="auto">
            <a:xfrm>
              <a:off x="5181600" y="4343400"/>
              <a:ext cx="533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51"/>
            <p:cNvCxnSpPr>
              <a:cxnSpLocks noChangeShapeType="1"/>
            </p:cNvCxnSpPr>
            <p:nvPr/>
          </p:nvCxnSpPr>
          <p:spPr bwMode="auto">
            <a:xfrm rot="16200000" flipH="1">
              <a:off x="4037806" y="3277394"/>
              <a:ext cx="153988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Box 53"/>
            <p:cNvSpPr txBox="1">
              <a:spLocks noChangeArrowheads="1"/>
            </p:cNvSpPr>
            <p:nvPr/>
          </p:nvSpPr>
          <p:spPr bwMode="auto">
            <a:xfrm>
              <a:off x="6468967" y="3505200"/>
              <a:ext cx="196895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b="0" u="none" dirty="0">
                  <a:solidFill>
                    <a:srgbClr val="0000FF"/>
                  </a:solidFill>
                  <a:latin typeface="+mn-lt"/>
                  <a:cs typeface="Tw Cen MT"/>
                </a:rPr>
                <a:t>Supondo que</a:t>
              </a:r>
            </a:p>
            <a:p>
              <a:pPr eaLnBrk="1" hangingPunct="1"/>
              <a:r>
                <a:rPr lang="en-US" b="0" u="none" dirty="0">
                  <a:solidFill>
                    <a:srgbClr val="0000FF"/>
                  </a:solidFill>
                  <a:latin typeface="+mn-lt"/>
                  <a:cs typeface="Tw Cen MT"/>
                </a:rPr>
                <a:t>c</a:t>
              </a:r>
              <a:r>
                <a:rPr lang="pt-PT" b="0" u="none" dirty="0">
                  <a:solidFill>
                    <a:srgbClr val="0000FF"/>
                  </a:solidFill>
                  <a:latin typeface="+mn-lt"/>
                  <a:cs typeface="Tw Cen MT"/>
                </a:rPr>
                <a:t>1+c3 &lt; c2</a:t>
              </a: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flipV="1">
              <a:off x="3581400" y="3657600"/>
              <a:ext cx="457200" cy="2286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miter lim="800000"/>
              <a:headEnd type="stealth" w="med" len="med"/>
              <a:tailEnd type="none" w="med" len="med"/>
            </a:ln>
            <a:effectLst/>
          </p:spPr>
        </p:cxnSp>
        <p:sp>
          <p:nvSpPr>
            <p:cNvPr id="27" name="Oval 5"/>
            <p:cNvSpPr>
              <a:spLocks noChangeArrowheads="1"/>
            </p:cNvSpPr>
            <p:nvPr/>
          </p:nvSpPr>
          <p:spPr bwMode="auto">
            <a:xfrm>
              <a:off x="3124200" y="3657600"/>
              <a:ext cx="457200" cy="4572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pt-PT" sz="1800" u="none"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0062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B89D-7FF0-5645-9562-08E755E7DEF1}" type="slidenum">
              <a:rPr lang="en-US"/>
              <a:pPr/>
              <a:t>6</a:t>
            </a:fld>
            <a:endParaRPr lang="en-US"/>
          </a:p>
        </p:txBody>
      </p:sp>
      <p:sp>
        <p:nvSpPr>
          <p:cNvPr id="146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Algoritmo Vector de Distâncias</a:t>
            </a:r>
            <a:endParaRPr lang="pt-PT"/>
          </a:p>
        </p:txBody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400" dirty="0" smtClean="0"/>
              <a:t>c(</a:t>
            </a:r>
            <a:r>
              <a:rPr lang="pt-PT" sz="2400" dirty="0" err="1" smtClean="0"/>
              <a:t>x,v</a:t>
            </a:r>
            <a:r>
              <a:rPr lang="pt-PT" sz="2400" dirty="0" smtClean="0"/>
              <a:t>) = cada nó x mantém o custo dos canais de si para cada um dos seus vizinhos v</a:t>
            </a:r>
          </a:p>
          <a:p>
            <a:r>
              <a:rPr lang="pt-PT" sz="2400" dirty="0" err="1" smtClean="0"/>
              <a:t>D</a:t>
            </a:r>
            <a:r>
              <a:rPr lang="pt-PT" sz="2400" baseline="-25000" dirty="0" err="1" smtClean="0"/>
              <a:t>x</a:t>
            </a:r>
            <a:r>
              <a:rPr lang="pt-PT" sz="2400" dirty="0" smtClean="0"/>
              <a:t>(y) = cada nó x mantém uma estimativa do custo do menor caminho de si para todos os destinos y</a:t>
            </a:r>
          </a:p>
          <a:p>
            <a:pPr lvl="1"/>
            <a:r>
              <a:rPr lang="pt-PT" sz="2000" dirty="0" smtClean="0">
                <a:solidFill>
                  <a:schemeClr val="tx1"/>
                </a:solidFill>
              </a:rPr>
              <a:t>Vector de distâncias 	</a:t>
            </a:r>
            <a:r>
              <a:rPr lang="pt-PT" sz="2000" b="1" dirty="0" err="1" smtClean="0">
                <a:solidFill>
                  <a:schemeClr val="tx1"/>
                </a:solidFill>
              </a:rPr>
              <a:t>D</a:t>
            </a:r>
            <a:r>
              <a:rPr lang="pt-PT" sz="2000" baseline="-25000" dirty="0" err="1" smtClean="0">
                <a:solidFill>
                  <a:schemeClr val="tx1"/>
                </a:solidFill>
              </a:rPr>
              <a:t>x</a:t>
            </a:r>
            <a:r>
              <a:rPr lang="pt-PT" sz="2000" dirty="0" smtClean="0">
                <a:solidFill>
                  <a:schemeClr val="tx1"/>
                </a:solidFill>
              </a:rPr>
              <a:t> = [</a:t>
            </a:r>
            <a:r>
              <a:rPr lang="pt-PT" sz="2000" dirty="0" err="1" smtClean="0">
                <a:solidFill>
                  <a:schemeClr val="tx1"/>
                </a:solidFill>
              </a:rPr>
              <a:t>D</a:t>
            </a:r>
            <a:r>
              <a:rPr lang="pt-PT" sz="2000" baseline="-25000" dirty="0" err="1" smtClean="0">
                <a:solidFill>
                  <a:schemeClr val="tx1"/>
                </a:solidFill>
              </a:rPr>
              <a:t>x</a:t>
            </a:r>
            <a:r>
              <a:rPr lang="pt-PT" sz="2000" dirty="0" smtClean="0">
                <a:solidFill>
                  <a:schemeClr val="tx1"/>
                </a:solidFill>
              </a:rPr>
              <a:t>(y): y </a:t>
            </a:r>
            <a:r>
              <a:rPr lang="pt-PT" sz="2000" dirty="0" err="1" smtClean="0">
                <a:solidFill>
                  <a:schemeClr val="tx1"/>
                </a:solidFill>
              </a:rPr>
              <a:t>є</a:t>
            </a:r>
            <a:r>
              <a:rPr lang="pt-PT" sz="2000" dirty="0" smtClean="0">
                <a:solidFill>
                  <a:schemeClr val="tx1"/>
                </a:solidFill>
              </a:rPr>
              <a:t> </a:t>
            </a:r>
            <a:r>
              <a:rPr lang="pt-PT" sz="2000" dirty="0" smtClean="0">
                <a:solidFill>
                  <a:schemeClr val="tx1"/>
                </a:solidFill>
              </a:rPr>
              <a:t>N - n</a:t>
            </a:r>
            <a:r>
              <a:rPr lang="pt-PT" sz="2000" dirty="0" smtClean="0">
                <a:solidFill>
                  <a:schemeClr val="tx1"/>
                </a:solidFill>
              </a:rPr>
              <a:t>ós da rede</a:t>
            </a:r>
            <a:r>
              <a:rPr lang="pt-PT" sz="2000" dirty="0" smtClean="0">
                <a:solidFill>
                  <a:schemeClr val="tx1"/>
                </a:solidFill>
              </a:rPr>
              <a:t> </a:t>
            </a:r>
            <a:r>
              <a:rPr lang="pt-PT" sz="2000" dirty="0" smtClean="0">
                <a:solidFill>
                  <a:schemeClr val="tx1"/>
                </a:solidFill>
              </a:rPr>
              <a:t>]</a:t>
            </a:r>
          </a:p>
          <a:p>
            <a:r>
              <a:rPr lang="pt-PT" sz="2400" dirty="0" smtClean="0"/>
              <a:t>Cada nó tem uma cópia do vector de distâncias dos seus vizinhos</a:t>
            </a:r>
          </a:p>
          <a:p>
            <a:pPr lvl="1"/>
            <a:r>
              <a:rPr lang="pt-PT" sz="2000" dirty="0" smtClean="0">
                <a:solidFill>
                  <a:srgbClr val="000000"/>
                </a:solidFill>
              </a:rPr>
              <a:t>Para cada vizinho v  	</a:t>
            </a:r>
            <a:r>
              <a:rPr lang="pt-PT" sz="2000" b="1" dirty="0" err="1" smtClean="0">
                <a:solidFill>
                  <a:srgbClr val="000000"/>
                </a:solidFill>
              </a:rPr>
              <a:t>D</a:t>
            </a:r>
            <a:r>
              <a:rPr lang="pt-PT" sz="2000" baseline="-25000" dirty="0" err="1" smtClean="0">
                <a:solidFill>
                  <a:srgbClr val="000000"/>
                </a:solidFill>
              </a:rPr>
              <a:t>v</a:t>
            </a:r>
            <a:r>
              <a:rPr lang="pt-PT" sz="2000" dirty="0" smtClean="0">
                <a:solidFill>
                  <a:srgbClr val="000000"/>
                </a:solidFill>
              </a:rPr>
              <a:t> = [</a:t>
            </a:r>
            <a:r>
              <a:rPr lang="pt-PT" sz="2000" dirty="0" err="1" smtClean="0">
                <a:solidFill>
                  <a:srgbClr val="000000"/>
                </a:solidFill>
              </a:rPr>
              <a:t>D</a:t>
            </a:r>
            <a:r>
              <a:rPr lang="pt-PT" sz="2000" baseline="-25000" dirty="0" err="1" smtClean="0">
                <a:solidFill>
                  <a:srgbClr val="000000"/>
                </a:solidFill>
              </a:rPr>
              <a:t>v</a:t>
            </a:r>
            <a:r>
              <a:rPr lang="pt-PT" sz="2000" dirty="0" smtClean="0">
                <a:solidFill>
                  <a:srgbClr val="000000"/>
                </a:solidFill>
              </a:rPr>
              <a:t>(y): y </a:t>
            </a:r>
            <a:r>
              <a:rPr lang="pt-PT" sz="2000" dirty="0" err="1" smtClean="0">
                <a:solidFill>
                  <a:srgbClr val="000000"/>
                </a:solidFill>
              </a:rPr>
              <a:t>є</a:t>
            </a:r>
            <a:r>
              <a:rPr lang="pt-PT" sz="2000" dirty="0" smtClean="0">
                <a:solidFill>
                  <a:srgbClr val="000000"/>
                </a:solidFill>
              </a:rPr>
              <a:t> </a:t>
            </a:r>
            <a:r>
              <a:rPr lang="pt-PT" sz="2000" dirty="0" smtClean="0">
                <a:solidFill>
                  <a:srgbClr val="000000"/>
                </a:solidFill>
              </a:rPr>
              <a:t>N </a:t>
            </a:r>
            <a:r>
              <a:rPr lang="pt-PT" sz="2000" dirty="0" smtClean="0">
                <a:solidFill>
                  <a:schemeClr val="tx1"/>
                </a:solidFill>
              </a:rPr>
              <a:t>- </a:t>
            </a:r>
            <a:r>
              <a:rPr lang="pt-PT" sz="2000" dirty="0">
                <a:solidFill>
                  <a:schemeClr val="tx1"/>
                </a:solidFill>
              </a:rPr>
              <a:t>nós da rede </a:t>
            </a:r>
            <a:r>
              <a:rPr lang="pt-PT" sz="2000" dirty="0" smtClean="0">
                <a:solidFill>
                  <a:srgbClr val="000000"/>
                </a:solidFill>
              </a:rPr>
              <a:t> </a:t>
            </a:r>
            <a:r>
              <a:rPr lang="pt-PT" sz="2000" dirty="0" smtClean="0">
                <a:solidFill>
                  <a:srgbClr val="000000"/>
                </a:solidFill>
              </a:rPr>
              <a:t>]</a:t>
            </a:r>
          </a:p>
          <a:p>
            <a:r>
              <a:rPr lang="pt-PT" sz="2400" dirty="0" smtClean="0"/>
              <a:t>Com essa informação pode então calcular qual o seu vizinho que está mais perto de cada destino e </a:t>
            </a:r>
            <a:r>
              <a:rPr lang="pt-PT" sz="2400" dirty="0" err="1" smtClean="0"/>
              <a:t>actualizar</a:t>
            </a:r>
            <a:r>
              <a:rPr lang="pt-PT" sz="2400" dirty="0" smtClean="0"/>
              <a:t> o seu vector de distâncias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709932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53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B89D-7FF0-5645-9562-08E755E7DEF1}" type="slidenum">
              <a:rPr lang="en-US"/>
              <a:pPr/>
              <a:t>7</a:t>
            </a:fld>
            <a:endParaRPr lang="en-US"/>
          </a:p>
        </p:txBody>
      </p:sp>
      <p:sp>
        <p:nvSpPr>
          <p:cNvPr id="146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Funcionamento iterativo do algoritmo</a:t>
            </a:r>
            <a:endParaRPr lang="pt-PT" dirty="0"/>
          </a:p>
        </p:txBody>
      </p:sp>
      <p:sp>
        <p:nvSpPr>
          <p:cNvPr id="146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610600" cy="5162128"/>
          </a:xfrm>
        </p:spPr>
        <p:txBody>
          <a:bodyPr/>
          <a:lstStyle/>
          <a:p>
            <a:r>
              <a:rPr lang="pt-PT" dirty="0" smtClean="0"/>
              <a:t>Cada nó x envia o seu vector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x</a:t>
            </a:r>
            <a:r>
              <a:rPr lang="pt-PT" dirty="0" smtClean="0"/>
              <a:t> para os vizinhos </a:t>
            </a:r>
            <a:r>
              <a:rPr lang="pt-PT" dirty="0" smtClean="0"/>
              <a:t>quando</a:t>
            </a:r>
            <a:endParaRPr lang="pt-PT" dirty="0" smtClean="0"/>
          </a:p>
          <a:p>
            <a:pPr lvl="1"/>
            <a:r>
              <a:rPr lang="pt-PT" dirty="0"/>
              <a:t>C</a:t>
            </a:r>
            <a:r>
              <a:rPr lang="pt-PT" dirty="0" smtClean="0"/>
              <a:t>omputou o seu vector de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x</a:t>
            </a:r>
            <a:r>
              <a:rPr lang="pt-PT" dirty="0" smtClean="0"/>
              <a:t> e este modificou-se</a:t>
            </a:r>
          </a:p>
          <a:p>
            <a:pPr lvl="1"/>
            <a:r>
              <a:rPr lang="pt-PT" dirty="0"/>
              <a:t>O custo para os vizinhos alterou-</a:t>
            </a:r>
            <a:r>
              <a:rPr lang="pt-PT" dirty="0" smtClean="0"/>
              <a:t>se</a:t>
            </a:r>
          </a:p>
          <a:p>
            <a:r>
              <a:rPr lang="pt-PT" dirty="0" smtClean="0"/>
              <a:t>Quando um nó x recebe os anúncios dos seus vizinhos, usa-os para </a:t>
            </a:r>
            <a:r>
              <a:rPr lang="pt-PT" dirty="0" err="1" smtClean="0"/>
              <a:t>actualizar</a:t>
            </a:r>
            <a:r>
              <a:rPr lang="pt-PT" dirty="0" smtClean="0"/>
              <a:t> o </a:t>
            </a:r>
            <a:r>
              <a:rPr lang="pt-PT" dirty="0"/>
              <a:t>seu vector </a:t>
            </a:r>
            <a:r>
              <a:rPr lang="pt-PT" dirty="0" err="1" smtClean="0"/>
              <a:t>D</a:t>
            </a:r>
            <a:r>
              <a:rPr lang="pt-PT" baseline="-25000" dirty="0" err="1"/>
              <a:t>x</a:t>
            </a:r>
            <a:endParaRPr lang="pt-PT" dirty="0" smtClean="0"/>
          </a:p>
          <a:p>
            <a:pPr lvl="1"/>
            <a:r>
              <a:rPr lang="pt-PT" dirty="0" err="1" smtClean="0">
                <a:solidFill>
                  <a:schemeClr val="tx1"/>
                </a:solidFill>
              </a:rPr>
              <a:t>D</a:t>
            </a:r>
            <a:r>
              <a:rPr lang="pt-PT" baseline="-25000" dirty="0" err="1" smtClean="0">
                <a:solidFill>
                  <a:schemeClr val="tx1"/>
                </a:solidFill>
              </a:rPr>
              <a:t>x</a:t>
            </a:r>
            <a:r>
              <a:rPr lang="pt-PT" dirty="0" smtClean="0">
                <a:solidFill>
                  <a:schemeClr val="tx1"/>
                </a:solidFill>
              </a:rPr>
              <a:t>(y) ← </a:t>
            </a:r>
            <a:r>
              <a:rPr lang="pt-PT" dirty="0" err="1" smtClean="0">
                <a:solidFill>
                  <a:schemeClr val="tx1"/>
                </a:solidFill>
              </a:rPr>
              <a:t>min</a:t>
            </a:r>
            <a:r>
              <a:rPr lang="pt-PT" baseline="-25000" dirty="0" err="1" smtClean="0">
                <a:solidFill>
                  <a:schemeClr val="tx1"/>
                </a:solidFill>
              </a:rPr>
              <a:t>v</a:t>
            </a:r>
            <a:r>
              <a:rPr lang="pt-PT" baseline="-25000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</a:rPr>
              <a:t>{c(</a:t>
            </a:r>
            <a:r>
              <a:rPr lang="pt-PT" dirty="0" err="1" smtClean="0">
                <a:solidFill>
                  <a:schemeClr val="tx1"/>
                </a:solidFill>
              </a:rPr>
              <a:t>x,v</a:t>
            </a:r>
            <a:r>
              <a:rPr lang="pt-PT" dirty="0" smtClean="0">
                <a:solidFill>
                  <a:schemeClr val="tx1"/>
                </a:solidFill>
              </a:rPr>
              <a:t>) + </a:t>
            </a:r>
            <a:r>
              <a:rPr lang="pt-PT" dirty="0" err="1" smtClean="0">
                <a:solidFill>
                  <a:schemeClr val="tx1"/>
                </a:solidFill>
              </a:rPr>
              <a:t>D</a:t>
            </a:r>
            <a:r>
              <a:rPr lang="pt-PT" baseline="-25000" dirty="0" err="1" smtClean="0">
                <a:solidFill>
                  <a:schemeClr val="tx1"/>
                </a:solidFill>
              </a:rPr>
              <a:t>v</a:t>
            </a:r>
            <a:r>
              <a:rPr lang="pt-PT" dirty="0" smtClean="0">
                <a:solidFill>
                  <a:schemeClr val="tx1"/>
                </a:solidFill>
              </a:rPr>
              <a:t>(y)}    para cada nó y ∊ </a:t>
            </a:r>
            <a:r>
              <a:rPr lang="pt-PT" dirty="0" smtClean="0">
                <a:solidFill>
                  <a:schemeClr val="tx1"/>
                </a:solidFill>
              </a:rPr>
              <a:t>N, os n</a:t>
            </a:r>
            <a:r>
              <a:rPr lang="pt-PT" dirty="0" smtClean="0">
                <a:solidFill>
                  <a:schemeClr val="tx1"/>
                </a:solidFill>
              </a:rPr>
              <a:t>ós da rede</a:t>
            </a:r>
            <a:endParaRPr lang="pt-PT" dirty="0" smtClean="0">
              <a:solidFill>
                <a:schemeClr val="tx1"/>
              </a:solidFill>
            </a:endParaRPr>
          </a:p>
          <a:p>
            <a:r>
              <a:rPr lang="pt-PT" dirty="0" smtClean="0"/>
              <a:t>Com o </a:t>
            </a:r>
            <a:r>
              <a:rPr lang="pt-PT" dirty="0" smtClean="0"/>
              <a:t>tempo, </a:t>
            </a:r>
            <a:r>
              <a:rPr lang="pt-PT" dirty="0" err="1" smtClean="0"/>
              <a:t>D</a:t>
            </a:r>
            <a:r>
              <a:rPr lang="pt-PT" baseline="-25000" dirty="0" err="1" smtClean="0"/>
              <a:t>x</a:t>
            </a:r>
            <a:r>
              <a:rPr lang="pt-PT" dirty="0" smtClean="0"/>
              <a:t> converge para os menores custos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9021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53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004C0-7D56-6B4D-B632-0A183F6C700B}" type="slidenum">
              <a:rPr lang="en-US"/>
              <a:pPr/>
              <a:t>8</a:t>
            </a:fld>
            <a:endParaRPr lang="en-US"/>
          </a:p>
        </p:txBody>
      </p:sp>
      <p:sp>
        <p:nvSpPr>
          <p:cNvPr id="146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382000" cy="959768"/>
          </a:xfrm>
        </p:spPr>
        <p:txBody>
          <a:bodyPr/>
          <a:lstStyle/>
          <a:p>
            <a:r>
              <a:rPr lang="pt-PT" dirty="0" smtClean="0">
                <a:latin typeface="+mn-lt"/>
              </a:rPr>
              <a:t>Funcionamento distribuído</a:t>
            </a:r>
            <a:endParaRPr lang="pt-PT" sz="4400" dirty="0">
              <a:latin typeface="+mn-lt"/>
            </a:endParaRPr>
          </a:p>
        </p:txBody>
      </p:sp>
      <p:grpSp>
        <p:nvGrpSpPr>
          <p:cNvPr id="1467396" name="Group 4"/>
          <p:cNvGrpSpPr>
            <a:grpSpLocks/>
          </p:cNvGrpSpPr>
          <p:nvPr/>
        </p:nvGrpSpPr>
        <p:grpSpPr bwMode="auto">
          <a:xfrm>
            <a:off x="2699792" y="1413346"/>
            <a:ext cx="5287118" cy="4278313"/>
            <a:chOff x="3354" y="909"/>
            <a:chExt cx="2251" cy="2695"/>
          </a:xfrm>
        </p:grpSpPr>
        <p:sp>
          <p:nvSpPr>
            <p:cNvPr id="1467397" name="Text Box 5"/>
            <p:cNvSpPr txBox="1">
              <a:spLocks noChangeArrowheads="1"/>
            </p:cNvSpPr>
            <p:nvPr/>
          </p:nvSpPr>
          <p:spPr bwMode="auto">
            <a:xfrm>
              <a:off x="3385" y="909"/>
              <a:ext cx="2220" cy="2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pt-PT" sz="2400" b="0" dirty="0" smtClean="0">
                <a:latin typeface="+mn-lt"/>
              </a:endParaRPr>
            </a:p>
            <a:p>
              <a:pPr algn="l" eaLnBrk="0" hangingPunct="0">
                <a:spcBef>
                  <a:spcPct val="50000"/>
                </a:spcBef>
              </a:pPr>
              <a:r>
                <a:rPr lang="pt-PT" sz="2400" dirty="0" smtClean="0">
                  <a:solidFill>
                    <a:schemeClr val="accent6">
                      <a:lumMod val="50000"/>
                      <a:lumOff val="50000"/>
                    </a:schemeClr>
                  </a:solidFill>
                  <a:latin typeface="+mn-lt"/>
                </a:rPr>
                <a:t>Esperar</a:t>
              </a:r>
              <a:r>
                <a:rPr lang="pt-PT" b="0" dirty="0" smtClean="0">
                  <a:latin typeface="+mn-lt"/>
                </a:rPr>
                <a:t> por alguma alteração do custo de um canal ou por mensagem com um VD</a:t>
              </a:r>
            </a:p>
            <a:p>
              <a:pPr algn="l" eaLnBrk="0" hangingPunct="0">
                <a:spcBef>
                  <a:spcPct val="50000"/>
                </a:spcBef>
              </a:pPr>
              <a:endParaRPr lang="pt-PT" b="0" dirty="0" smtClean="0">
                <a:latin typeface="+mn-lt"/>
              </a:endParaRPr>
            </a:p>
            <a:p>
              <a:pPr algn="l" eaLnBrk="0" hangingPunct="0">
                <a:spcBef>
                  <a:spcPct val="50000"/>
                </a:spcBef>
              </a:pPr>
              <a:r>
                <a:rPr lang="pt-PT" sz="2400" dirty="0" smtClean="0">
                  <a:solidFill>
                    <a:srgbClr val="2E2EFF"/>
                  </a:solidFill>
                  <a:latin typeface="+mn-lt"/>
                </a:rPr>
                <a:t>Recalcular</a:t>
              </a:r>
              <a:r>
                <a:rPr lang="pt-PT" b="0" dirty="0" smtClean="0">
                  <a:latin typeface="+mn-lt"/>
                </a:rPr>
                <a:t> vector de distâncias VD local</a:t>
              </a:r>
            </a:p>
            <a:p>
              <a:pPr algn="l" eaLnBrk="0" hangingPunct="0">
                <a:spcBef>
                  <a:spcPct val="50000"/>
                </a:spcBef>
              </a:pPr>
              <a:endParaRPr lang="pt-PT" b="0" dirty="0" smtClean="0">
                <a:latin typeface="+mn-lt"/>
              </a:endParaRPr>
            </a:p>
            <a:p>
              <a:pPr algn="l" eaLnBrk="0" hangingPunct="0">
                <a:spcBef>
                  <a:spcPct val="50000"/>
                </a:spcBef>
              </a:pPr>
              <a:r>
                <a:rPr lang="pt-PT" sz="2400" dirty="0" smtClean="0">
                  <a:solidFill>
                    <a:srgbClr val="2E2EFF"/>
                  </a:solidFill>
                  <a:latin typeface="+mn-lt"/>
                </a:rPr>
                <a:t>Se</a:t>
              </a:r>
              <a:r>
                <a:rPr lang="pt-PT" b="0" dirty="0" smtClean="0">
                  <a:latin typeface="+mn-lt"/>
                </a:rPr>
                <a:t> alguma entrada do VD se modificou, </a:t>
              </a:r>
              <a:r>
                <a:rPr lang="pt-PT" sz="2400" dirty="0" smtClean="0">
                  <a:solidFill>
                    <a:srgbClr val="2E2EFF"/>
                  </a:solidFill>
                  <a:latin typeface="+mn-lt"/>
                </a:rPr>
                <a:t>Enviá-lo </a:t>
              </a:r>
              <a:r>
                <a:rPr lang="pt-PT" dirty="0" smtClean="0">
                  <a:solidFill>
                    <a:srgbClr val="2E2EFF"/>
                  </a:solidFill>
                  <a:latin typeface="+mn-lt"/>
                </a:rPr>
                <a:t> </a:t>
              </a:r>
              <a:r>
                <a:rPr lang="pt-PT" b="0" dirty="0" smtClean="0">
                  <a:latin typeface="+mn-lt"/>
                </a:rPr>
                <a:t>para os vizinhos </a:t>
              </a:r>
              <a:endParaRPr lang="pt-PT" sz="2400" b="0" dirty="0" smtClean="0">
                <a:latin typeface="+mn-lt"/>
              </a:endParaRPr>
            </a:p>
            <a:p>
              <a:pPr eaLnBrk="0" hangingPunct="0">
                <a:spcBef>
                  <a:spcPct val="50000"/>
                </a:spcBef>
              </a:pPr>
              <a:endParaRPr lang="pt-PT" sz="2400" b="0" dirty="0">
                <a:latin typeface="+mn-lt"/>
              </a:endParaRPr>
            </a:p>
          </p:txBody>
        </p:sp>
        <p:sp>
          <p:nvSpPr>
            <p:cNvPr id="1467398" name="Line 6"/>
            <p:cNvSpPr>
              <a:spLocks noChangeShapeType="1"/>
            </p:cNvSpPr>
            <p:nvPr/>
          </p:nvSpPr>
          <p:spPr bwMode="auto">
            <a:xfrm>
              <a:off x="4344" y="1776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>
                <a:latin typeface="+mn-lt"/>
              </a:endParaRPr>
            </a:p>
          </p:txBody>
        </p:sp>
        <p:sp>
          <p:nvSpPr>
            <p:cNvPr id="1467399" name="Line 7"/>
            <p:cNvSpPr>
              <a:spLocks noChangeShapeType="1"/>
            </p:cNvSpPr>
            <p:nvPr/>
          </p:nvSpPr>
          <p:spPr bwMode="auto">
            <a:xfrm>
              <a:off x="4338" y="2418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>
                <a:latin typeface="+mn-lt"/>
              </a:endParaRPr>
            </a:p>
          </p:txBody>
        </p:sp>
        <p:sp>
          <p:nvSpPr>
            <p:cNvPr id="1467400" name="Freeform 8"/>
            <p:cNvSpPr>
              <a:spLocks/>
            </p:cNvSpPr>
            <p:nvPr/>
          </p:nvSpPr>
          <p:spPr bwMode="auto">
            <a:xfrm>
              <a:off x="3354" y="1212"/>
              <a:ext cx="978" cy="2256"/>
            </a:xfrm>
            <a:custGeom>
              <a:avLst/>
              <a:gdLst>
                <a:gd name="T0" fmla="*/ 960 w 978"/>
                <a:gd name="T1" fmla="*/ 2010 h 2256"/>
                <a:gd name="T2" fmla="*/ 961 w 978"/>
                <a:gd name="T3" fmla="*/ 2256 h 2256"/>
                <a:gd name="T4" fmla="*/ 0 w 978"/>
                <a:gd name="T5" fmla="*/ 2256 h 2256"/>
                <a:gd name="T6" fmla="*/ 0 w 978"/>
                <a:gd name="T7" fmla="*/ 0 h 2256"/>
                <a:gd name="T8" fmla="*/ 978 w 978"/>
                <a:gd name="T9" fmla="*/ 0 h 2256"/>
                <a:gd name="T10" fmla="*/ 978 w 978"/>
                <a:gd name="T11" fmla="*/ 155 h 2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8" h="2256">
                  <a:moveTo>
                    <a:pt x="960" y="2010"/>
                  </a:moveTo>
                  <a:lnTo>
                    <a:pt x="961" y="2256"/>
                  </a:lnTo>
                  <a:lnTo>
                    <a:pt x="0" y="2256"/>
                  </a:lnTo>
                  <a:lnTo>
                    <a:pt x="0" y="0"/>
                  </a:lnTo>
                  <a:lnTo>
                    <a:pt x="978" y="0"/>
                  </a:lnTo>
                  <a:lnTo>
                    <a:pt x="978" y="155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PT">
                <a:latin typeface="+mn-lt"/>
              </a:endParaRPr>
            </a:p>
          </p:txBody>
        </p:sp>
      </p:grpSp>
      <p:sp>
        <p:nvSpPr>
          <p:cNvPr id="1467401" name="Text Box 9"/>
          <p:cNvSpPr txBox="1">
            <a:spLocks noChangeArrowheads="1"/>
          </p:cNvSpPr>
          <p:nvPr/>
        </p:nvSpPr>
        <p:spPr bwMode="auto">
          <a:xfrm>
            <a:off x="2379897" y="1102197"/>
            <a:ext cx="1878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PT" sz="2400" b="0" dirty="0" smtClean="0">
                <a:solidFill>
                  <a:srgbClr val="0000FF"/>
                </a:solidFill>
                <a:latin typeface="+mn-lt"/>
              </a:rPr>
              <a:t>Em cada nó:</a:t>
            </a:r>
            <a:endParaRPr lang="pt-PT" sz="2400" b="0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940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86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Exemplo de uma iteraç</a:t>
            </a:r>
            <a:r>
              <a:rPr lang="pt-PT" altLang="ja-JP" sz="4000" dirty="0" smtClean="0">
                <a:latin typeface="+mn-lt"/>
                <a:ea typeface="ヒラギノ角ゴ Pro W3" charset="0"/>
                <a:cs typeface="Tw Cen MT"/>
              </a:rPr>
              <a:t>ão</a:t>
            </a:r>
            <a:endParaRPr lang="pt-PT" sz="4000" dirty="0">
              <a:latin typeface="+mn-lt"/>
              <a:ea typeface="ＭＳ Ｐゴシック" charset="0"/>
              <a:cs typeface="Tw Cen MT"/>
            </a:endParaRPr>
          </a:p>
        </p:txBody>
      </p:sp>
      <p:grpSp>
        <p:nvGrpSpPr>
          <p:cNvPr id="208900" name="Group 148"/>
          <p:cNvGrpSpPr>
            <a:grpSpLocks/>
          </p:cNvGrpSpPr>
          <p:nvPr/>
        </p:nvGrpSpPr>
        <p:grpSpPr bwMode="auto">
          <a:xfrm>
            <a:off x="1792288" y="1349376"/>
            <a:ext cx="5554663" cy="2319338"/>
            <a:chOff x="1295" y="2112"/>
            <a:chExt cx="3499" cy="1461"/>
          </a:xfrm>
        </p:grpSpPr>
        <p:sp>
          <p:nvSpPr>
            <p:cNvPr id="208944" name="Line 149"/>
            <p:cNvSpPr>
              <a:spLocks noChangeShapeType="1"/>
            </p:cNvSpPr>
            <p:nvPr/>
          </p:nvSpPr>
          <p:spPr bwMode="auto">
            <a:xfrm flipH="1">
              <a:off x="1600" y="2352"/>
              <a:ext cx="392" cy="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45" name="Line 150"/>
            <p:cNvSpPr>
              <a:spLocks noChangeShapeType="1"/>
            </p:cNvSpPr>
            <p:nvPr/>
          </p:nvSpPr>
          <p:spPr bwMode="auto">
            <a:xfrm>
              <a:off x="1978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46" name="Line 151"/>
            <p:cNvSpPr>
              <a:spLocks noChangeShapeType="1"/>
            </p:cNvSpPr>
            <p:nvPr/>
          </p:nvSpPr>
          <p:spPr bwMode="auto">
            <a:xfrm flipH="1">
              <a:off x="1978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47" name="Line 152"/>
            <p:cNvSpPr>
              <a:spLocks noChangeShapeType="1"/>
            </p:cNvSpPr>
            <p:nvPr/>
          </p:nvSpPr>
          <p:spPr bwMode="auto">
            <a:xfrm>
              <a:off x="160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48" name="Line 153"/>
            <p:cNvSpPr>
              <a:spLocks noChangeShapeType="1"/>
            </p:cNvSpPr>
            <p:nvPr/>
          </p:nvSpPr>
          <p:spPr bwMode="auto">
            <a:xfrm flipH="1">
              <a:off x="3712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49" name="Line 154"/>
            <p:cNvSpPr>
              <a:spLocks noChangeShapeType="1"/>
            </p:cNvSpPr>
            <p:nvPr/>
          </p:nvSpPr>
          <p:spPr bwMode="auto">
            <a:xfrm>
              <a:off x="4090" y="2371"/>
              <a:ext cx="378" cy="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0" name="Line 155"/>
            <p:cNvSpPr>
              <a:spLocks noChangeShapeType="1"/>
            </p:cNvSpPr>
            <p:nvPr/>
          </p:nvSpPr>
          <p:spPr bwMode="auto">
            <a:xfrm flipH="1">
              <a:off x="4090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1" name="Line 156"/>
            <p:cNvSpPr>
              <a:spLocks noChangeShapeType="1"/>
            </p:cNvSpPr>
            <p:nvPr/>
          </p:nvSpPr>
          <p:spPr bwMode="auto">
            <a:xfrm>
              <a:off x="3712" y="2871"/>
              <a:ext cx="378" cy="4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2" name="Line 157"/>
            <p:cNvSpPr>
              <a:spLocks noChangeShapeType="1"/>
            </p:cNvSpPr>
            <p:nvPr/>
          </p:nvSpPr>
          <p:spPr bwMode="auto">
            <a:xfrm>
              <a:off x="2362" y="2891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3" name="Line 158"/>
            <p:cNvSpPr>
              <a:spLocks noChangeShapeType="1"/>
            </p:cNvSpPr>
            <p:nvPr/>
          </p:nvSpPr>
          <p:spPr bwMode="auto">
            <a:xfrm>
              <a:off x="1978" y="236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4" name="Line 159"/>
            <p:cNvSpPr>
              <a:spLocks noChangeShapeType="1"/>
            </p:cNvSpPr>
            <p:nvPr/>
          </p:nvSpPr>
          <p:spPr bwMode="auto">
            <a:xfrm>
              <a:off x="1978" y="3323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55" name="Rectangle 160"/>
            <p:cNvSpPr>
              <a:spLocks noChangeArrowheads="1"/>
            </p:cNvSpPr>
            <p:nvPr/>
          </p:nvSpPr>
          <p:spPr bwMode="auto">
            <a:xfrm>
              <a:off x="1295" y="2640"/>
              <a:ext cx="1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A</a:t>
              </a:r>
            </a:p>
          </p:txBody>
        </p:sp>
        <p:sp>
          <p:nvSpPr>
            <p:cNvPr id="208956" name="Rectangle 161"/>
            <p:cNvSpPr>
              <a:spLocks noChangeArrowheads="1"/>
            </p:cNvSpPr>
            <p:nvPr/>
          </p:nvSpPr>
          <p:spPr bwMode="auto">
            <a:xfrm>
              <a:off x="1825" y="2112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B</a:t>
              </a:r>
            </a:p>
          </p:txBody>
        </p:sp>
        <p:sp>
          <p:nvSpPr>
            <p:cNvPr id="208957" name="Rectangle 162"/>
            <p:cNvSpPr>
              <a:spLocks noChangeArrowheads="1"/>
            </p:cNvSpPr>
            <p:nvPr/>
          </p:nvSpPr>
          <p:spPr bwMode="auto">
            <a:xfrm>
              <a:off x="3988" y="2112"/>
              <a:ext cx="17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C</a:t>
              </a:r>
            </a:p>
          </p:txBody>
        </p:sp>
        <p:sp>
          <p:nvSpPr>
            <p:cNvPr id="208958" name="Rectangle 163"/>
            <p:cNvSpPr>
              <a:spLocks noChangeArrowheads="1"/>
            </p:cNvSpPr>
            <p:nvPr/>
          </p:nvSpPr>
          <p:spPr bwMode="auto">
            <a:xfrm>
              <a:off x="4607" y="2784"/>
              <a:ext cx="18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D</a:t>
              </a:r>
            </a:p>
          </p:txBody>
        </p:sp>
        <p:sp>
          <p:nvSpPr>
            <p:cNvPr id="208959" name="Rectangle 164"/>
            <p:cNvSpPr>
              <a:spLocks noChangeArrowheads="1"/>
            </p:cNvSpPr>
            <p:nvPr/>
          </p:nvSpPr>
          <p:spPr bwMode="auto">
            <a:xfrm>
              <a:off x="2353" y="2640"/>
              <a:ext cx="1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E</a:t>
              </a:r>
            </a:p>
          </p:txBody>
        </p:sp>
        <p:sp>
          <p:nvSpPr>
            <p:cNvPr id="208960" name="Rectangle 165"/>
            <p:cNvSpPr>
              <a:spLocks noChangeArrowheads="1"/>
            </p:cNvSpPr>
            <p:nvPr/>
          </p:nvSpPr>
          <p:spPr bwMode="auto">
            <a:xfrm>
              <a:off x="3792" y="278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F</a:t>
              </a:r>
            </a:p>
          </p:txBody>
        </p:sp>
        <p:sp>
          <p:nvSpPr>
            <p:cNvPr id="208961" name="Rectangle 166"/>
            <p:cNvSpPr>
              <a:spLocks noChangeArrowheads="1"/>
            </p:cNvSpPr>
            <p:nvPr/>
          </p:nvSpPr>
          <p:spPr bwMode="auto">
            <a:xfrm>
              <a:off x="1924" y="3408"/>
              <a:ext cx="18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G</a:t>
              </a:r>
            </a:p>
          </p:txBody>
        </p:sp>
        <p:sp>
          <p:nvSpPr>
            <p:cNvPr id="208962" name="Rectangle 167"/>
            <p:cNvSpPr>
              <a:spLocks noChangeArrowheads="1"/>
            </p:cNvSpPr>
            <p:nvPr/>
          </p:nvSpPr>
          <p:spPr bwMode="auto">
            <a:xfrm>
              <a:off x="4032" y="3408"/>
              <a:ext cx="1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H</a:t>
              </a:r>
            </a:p>
          </p:txBody>
        </p:sp>
        <p:sp>
          <p:nvSpPr>
            <p:cNvPr id="208963" name="Rectangle 168"/>
            <p:cNvSpPr>
              <a:spLocks noChangeArrowheads="1"/>
            </p:cNvSpPr>
            <p:nvPr/>
          </p:nvSpPr>
          <p:spPr bwMode="auto">
            <a:xfrm>
              <a:off x="1770" y="259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2</a:t>
              </a:r>
            </a:p>
          </p:txBody>
        </p:sp>
        <p:sp>
          <p:nvSpPr>
            <p:cNvPr id="208964" name="Rectangle 169"/>
            <p:cNvSpPr>
              <a:spLocks noChangeArrowheads="1"/>
            </p:cNvSpPr>
            <p:nvPr/>
          </p:nvSpPr>
          <p:spPr bwMode="auto">
            <a:xfrm>
              <a:off x="3114" y="220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7</a:t>
              </a:r>
            </a:p>
          </p:txBody>
        </p:sp>
        <p:sp>
          <p:nvSpPr>
            <p:cNvPr id="208965" name="Rectangle 170"/>
            <p:cNvSpPr>
              <a:spLocks noChangeArrowheads="1"/>
            </p:cNvSpPr>
            <p:nvPr/>
          </p:nvSpPr>
          <p:spPr bwMode="auto">
            <a:xfrm>
              <a:off x="4266" y="249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3</a:t>
              </a:r>
            </a:p>
          </p:txBody>
        </p:sp>
        <p:sp>
          <p:nvSpPr>
            <p:cNvPr id="208966" name="Rectangle 171"/>
            <p:cNvSpPr>
              <a:spLocks noChangeArrowheads="1"/>
            </p:cNvSpPr>
            <p:nvPr/>
          </p:nvSpPr>
          <p:spPr bwMode="auto">
            <a:xfrm>
              <a:off x="4266" y="3072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2</a:t>
              </a:r>
            </a:p>
          </p:txBody>
        </p:sp>
        <p:sp>
          <p:nvSpPr>
            <p:cNvPr id="208967" name="Rectangle 172"/>
            <p:cNvSpPr>
              <a:spLocks noChangeArrowheads="1"/>
            </p:cNvSpPr>
            <p:nvPr/>
          </p:nvSpPr>
          <p:spPr bwMode="auto">
            <a:xfrm>
              <a:off x="3882" y="297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2</a:t>
              </a:r>
            </a:p>
          </p:txBody>
        </p:sp>
        <p:sp>
          <p:nvSpPr>
            <p:cNvPr id="208968" name="Rectangle 173"/>
            <p:cNvSpPr>
              <a:spLocks noChangeArrowheads="1"/>
            </p:cNvSpPr>
            <p:nvPr/>
          </p:nvSpPr>
          <p:spPr bwMode="auto">
            <a:xfrm>
              <a:off x="3738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3</a:t>
              </a:r>
            </a:p>
          </p:txBody>
        </p:sp>
        <p:sp>
          <p:nvSpPr>
            <p:cNvPr id="208969" name="Rectangle 174"/>
            <p:cNvSpPr>
              <a:spLocks noChangeArrowheads="1"/>
            </p:cNvSpPr>
            <p:nvPr/>
          </p:nvSpPr>
          <p:spPr bwMode="auto">
            <a:xfrm>
              <a:off x="2874" y="2736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2</a:t>
              </a:r>
            </a:p>
          </p:txBody>
        </p:sp>
        <p:sp>
          <p:nvSpPr>
            <p:cNvPr id="208970" name="Rectangle 175"/>
            <p:cNvSpPr>
              <a:spLocks noChangeArrowheads="1"/>
            </p:cNvSpPr>
            <p:nvPr/>
          </p:nvSpPr>
          <p:spPr bwMode="auto">
            <a:xfrm>
              <a:off x="3018" y="3168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4</a:t>
              </a:r>
            </a:p>
          </p:txBody>
        </p:sp>
        <p:sp>
          <p:nvSpPr>
            <p:cNvPr id="208971" name="Rectangle 176"/>
            <p:cNvSpPr>
              <a:spLocks noChangeArrowheads="1"/>
            </p:cNvSpPr>
            <p:nvPr/>
          </p:nvSpPr>
          <p:spPr bwMode="auto">
            <a:xfrm>
              <a:off x="2154" y="302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1</a:t>
              </a:r>
            </a:p>
          </p:txBody>
        </p:sp>
        <p:sp>
          <p:nvSpPr>
            <p:cNvPr id="208972" name="Rectangle 177"/>
            <p:cNvSpPr>
              <a:spLocks noChangeArrowheads="1"/>
            </p:cNvSpPr>
            <p:nvPr/>
          </p:nvSpPr>
          <p:spPr bwMode="auto">
            <a:xfrm>
              <a:off x="2154" y="2544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2</a:t>
              </a:r>
            </a:p>
          </p:txBody>
        </p:sp>
        <p:sp>
          <p:nvSpPr>
            <p:cNvPr id="208973" name="Rectangle 178"/>
            <p:cNvSpPr>
              <a:spLocks noChangeArrowheads="1"/>
            </p:cNvSpPr>
            <p:nvPr/>
          </p:nvSpPr>
          <p:spPr bwMode="auto">
            <a:xfrm>
              <a:off x="1626" y="3120"/>
              <a:ext cx="17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PT" sz="1200" b="1" u="none">
                  <a:latin typeface="+mn-lt"/>
                </a:rPr>
                <a:t>6</a:t>
              </a:r>
            </a:p>
          </p:txBody>
        </p:sp>
        <p:sp>
          <p:nvSpPr>
            <p:cNvPr id="208974" name="Oval 179"/>
            <p:cNvSpPr>
              <a:spLocks noChangeArrowheads="1"/>
            </p:cNvSpPr>
            <p:nvPr/>
          </p:nvSpPr>
          <p:spPr bwMode="auto">
            <a:xfrm>
              <a:off x="1551" y="2819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75" name="Oval 180"/>
            <p:cNvSpPr>
              <a:spLocks noChangeArrowheads="1"/>
            </p:cNvSpPr>
            <p:nvPr/>
          </p:nvSpPr>
          <p:spPr bwMode="auto">
            <a:xfrm>
              <a:off x="1920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76" name="Oval 181"/>
            <p:cNvSpPr>
              <a:spLocks noChangeArrowheads="1"/>
            </p:cNvSpPr>
            <p:nvPr/>
          </p:nvSpPr>
          <p:spPr bwMode="auto">
            <a:xfrm>
              <a:off x="2304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77" name="Oval 182"/>
            <p:cNvSpPr>
              <a:spLocks noChangeArrowheads="1"/>
            </p:cNvSpPr>
            <p:nvPr/>
          </p:nvSpPr>
          <p:spPr bwMode="auto">
            <a:xfrm>
              <a:off x="1920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78" name="Oval 183"/>
            <p:cNvSpPr>
              <a:spLocks noChangeArrowheads="1"/>
            </p:cNvSpPr>
            <p:nvPr/>
          </p:nvSpPr>
          <p:spPr bwMode="auto">
            <a:xfrm>
              <a:off x="4032" y="230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79" name="Oval 184"/>
            <p:cNvSpPr>
              <a:spLocks noChangeArrowheads="1"/>
            </p:cNvSpPr>
            <p:nvPr/>
          </p:nvSpPr>
          <p:spPr bwMode="auto">
            <a:xfrm>
              <a:off x="3648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80" name="Oval 185"/>
            <p:cNvSpPr>
              <a:spLocks noChangeArrowheads="1"/>
            </p:cNvSpPr>
            <p:nvPr/>
          </p:nvSpPr>
          <p:spPr bwMode="auto">
            <a:xfrm>
              <a:off x="4416" y="2832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8981" name="Oval 186"/>
            <p:cNvSpPr>
              <a:spLocks noChangeArrowheads="1"/>
            </p:cNvSpPr>
            <p:nvPr/>
          </p:nvSpPr>
          <p:spPr bwMode="auto">
            <a:xfrm>
              <a:off x="4032" y="3264"/>
              <a:ext cx="99" cy="104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208901" name="Group 82"/>
          <p:cNvGrpSpPr>
            <a:grpSpLocks/>
          </p:cNvGrpSpPr>
          <p:nvPr/>
        </p:nvGrpSpPr>
        <p:grpSpPr bwMode="auto">
          <a:xfrm>
            <a:off x="179512" y="3861048"/>
            <a:ext cx="3085640" cy="2234952"/>
            <a:chOff x="179512" y="3556248"/>
            <a:chExt cx="3085640" cy="2234952"/>
          </a:xfrm>
        </p:grpSpPr>
        <p:grpSp>
          <p:nvGrpSpPr>
            <p:cNvPr id="208932" name="Group 79"/>
            <p:cNvGrpSpPr>
              <a:grpSpLocks/>
            </p:cNvGrpSpPr>
            <p:nvPr/>
          </p:nvGrpSpPr>
          <p:grpSpPr bwMode="auto">
            <a:xfrm>
              <a:off x="581495" y="4191000"/>
              <a:ext cx="2005046" cy="1600200"/>
              <a:chOff x="1278408" y="4113213"/>
              <a:chExt cx="2005046" cy="1600200"/>
            </a:xfrm>
          </p:grpSpPr>
          <p:sp>
            <p:nvSpPr>
              <p:cNvPr id="208934" name="Rectangle 42"/>
              <p:cNvSpPr>
                <a:spLocks noChangeArrowheads="1"/>
              </p:cNvSpPr>
              <p:nvPr/>
            </p:nvSpPr>
            <p:spPr bwMode="auto">
              <a:xfrm>
                <a:off x="1328738" y="4119563"/>
                <a:ext cx="1890712" cy="15875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35" name="Line 43"/>
              <p:cNvSpPr>
                <a:spLocks noChangeShapeType="1"/>
              </p:cNvSpPr>
              <p:nvPr/>
            </p:nvSpPr>
            <p:spPr bwMode="auto">
              <a:xfrm>
                <a:off x="1322388" y="4486275"/>
                <a:ext cx="19034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36" name="Rectangle 44"/>
              <p:cNvSpPr>
                <a:spLocks noChangeArrowheads="1"/>
              </p:cNvSpPr>
              <p:nvPr/>
            </p:nvSpPr>
            <p:spPr bwMode="auto">
              <a:xfrm>
                <a:off x="1278408" y="4200525"/>
                <a:ext cx="875359" cy="248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from A to</a:t>
                </a:r>
              </a:p>
            </p:txBody>
          </p:sp>
          <p:sp>
            <p:nvSpPr>
              <p:cNvPr id="208937" name="Line 45"/>
              <p:cNvSpPr>
                <a:spLocks noChangeShapeType="1"/>
              </p:cNvSpPr>
              <p:nvPr/>
            </p:nvSpPr>
            <p:spPr bwMode="auto">
              <a:xfrm>
                <a:off x="2084388" y="4113213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38" name="Rectangle 46"/>
              <p:cNvSpPr>
                <a:spLocks noChangeArrowheads="1"/>
              </p:cNvSpPr>
              <p:nvPr/>
            </p:nvSpPr>
            <p:spPr bwMode="auto">
              <a:xfrm>
                <a:off x="2052044" y="4200525"/>
                <a:ext cx="780650" cy="248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next hop</a:t>
                </a:r>
              </a:p>
            </p:txBody>
          </p:sp>
          <p:sp>
            <p:nvSpPr>
              <p:cNvPr id="208939" name="Line 47"/>
              <p:cNvSpPr>
                <a:spLocks noChangeShapeType="1"/>
              </p:cNvSpPr>
              <p:nvPr/>
            </p:nvSpPr>
            <p:spPr bwMode="auto">
              <a:xfrm>
                <a:off x="2770188" y="4113213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40" name="Rectangle 48"/>
              <p:cNvSpPr>
                <a:spLocks noChangeArrowheads="1"/>
              </p:cNvSpPr>
              <p:nvPr/>
            </p:nvSpPr>
            <p:spPr bwMode="auto">
              <a:xfrm>
                <a:off x="2815722" y="4200525"/>
                <a:ext cx="467732" cy="248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cost</a:t>
                </a:r>
              </a:p>
            </p:txBody>
          </p:sp>
          <p:sp>
            <p:nvSpPr>
              <p:cNvPr id="208941" name="Rectangle 49"/>
              <p:cNvSpPr>
                <a:spLocks noChangeArrowheads="1"/>
              </p:cNvSpPr>
              <p:nvPr/>
            </p:nvSpPr>
            <p:spPr bwMode="auto">
              <a:xfrm>
                <a:off x="1611943" y="4495800"/>
                <a:ext cx="301953" cy="100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H</a:t>
                </a:r>
              </a:p>
            </p:txBody>
          </p:sp>
          <p:sp>
            <p:nvSpPr>
              <p:cNvPr id="208942" name="Rectangle 50"/>
              <p:cNvSpPr>
                <a:spLocks noChangeArrowheads="1"/>
              </p:cNvSpPr>
              <p:nvPr/>
            </p:nvSpPr>
            <p:spPr bwMode="auto">
              <a:xfrm>
                <a:off x="2145059" y="4495800"/>
                <a:ext cx="488258" cy="100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local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 dirty="0">
                    <a:latin typeface="+mn-lt"/>
                  </a:rPr>
                  <a:t>G</a:t>
                </a:r>
              </a:p>
            </p:txBody>
          </p:sp>
          <p:sp>
            <p:nvSpPr>
              <p:cNvPr id="208943" name="Rectangle 51"/>
              <p:cNvSpPr>
                <a:spLocks noChangeArrowheads="1"/>
              </p:cNvSpPr>
              <p:nvPr/>
            </p:nvSpPr>
            <p:spPr bwMode="auto">
              <a:xfrm>
                <a:off x="2819715" y="4495800"/>
                <a:ext cx="358146" cy="10098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9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10</a:t>
                </a:r>
              </a:p>
            </p:txBody>
          </p:sp>
        </p:grpSp>
        <p:sp>
          <p:nvSpPr>
            <p:cNvPr id="208933" name="TextBox 76"/>
            <p:cNvSpPr txBox="1">
              <a:spLocks noChangeArrowheads="1"/>
            </p:cNvSpPr>
            <p:nvPr/>
          </p:nvSpPr>
          <p:spPr bwMode="auto">
            <a:xfrm>
              <a:off x="179512" y="3556248"/>
              <a:ext cx="30856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 dirty="0" smtClean="0">
                  <a:solidFill>
                    <a:srgbClr val="0000FF"/>
                  </a:solidFill>
                  <a:latin typeface="+mn-lt"/>
                </a:rPr>
                <a:t>Tabela de </a:t>
              </a:r>
              <a:r>
                <a:rPr lang="pt-PT" sz="1800" u="none" dirty="0" smtClean="0">
                  <a:solidFill>
                    <a:srgbClr val="0000FF"/>
                  </a:solidFill>
                  <a:latin typeface="+mn-lt"/>
                </a:rPr>
                <a:t>encaminhamento de A</a:t>
              </a:r>
              <a:endParaRPr lang="pt-PT" sz="1800" u="none" dirty="0">
                <a:solidFill>
                  <a:srgbClr val="0000FF"/>
                </a:solidFill>
                <a:latin typeface="+mn-lt"/>
              </a:endParaRPr>
            </a:p>
          </p:txBody>
        </p: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5868144" y="3789040"/>
            <a:ext cx="2977480" cy="2422491"/>
            <a:chOff x="5877813" y="3835559"/>
            <a:chExt cx="2977480" cy="2422366"/>
          </a:xfrm>
        </p:grpSpPr>
        <p:grpSp>
          <p:nvGrpSpPr>
            <p:cNvPr id="208915" name="Group 84"/>
            <p:cNvGrpSpPr>
              <a:grpSpLocks/>
            </p:cNvGrpSpPr>
            <p:nvPr/>
          </p:nvGrpSpPr>
          <p:grpSpPr bwMode="auto">
            <a:xfrm>
              <a:off x="5877813" y="4352925"/>
              <a:ext cx="2977480" cy="1905000"/>
              <a:chOff x="5268213" y="4113213"/>
              <a:chExt cx="2977480" cy="1905000"/>
            </a:xfrm>
          </p:grpSpPr>
          <p:sp>
            <p:nvSpPr>
              <p:cNvPr id="208917" name="Rectangle 60"/>
              <p:cNvSpPr>
                <a:spLocks noChangeArrowheads="1"/>
              </p:cNvSpPr>
              <p:nvPr/>
            </p:nvSpPr>
            <p:spPr bwMode="auto">
              <a:xfrm>
                <a:off x="5268213" y="4851400"/>
                <a:ext cx="326837" cy="346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800" b="1" u="none">
                    <a:latin typeface="+mn-lt"/>
                  </a:rPr>
                  <a:t>=</a:t>
                </a:r>
              </a:p>
            </p:txBody>
          </p:sp>
          <p:sp>
            <p:nvSpPr>
              <p:cNvPr id="208918" name="Rectangle 62"/>
              <p:cNvSpPr>
                <a:spLocks noChangeArrowheads="1"/>
              </p:cNvSpPr>
              <p:nvPr/>
            </p:nvSpPr>
            <p:spPr bwMode="auto">
              <a:xfrm>
                <a:off x="5746750" y="4119563"/>
                <a:ext cx="1892300" cy="1892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19" name="Line 63"/>
              <p:cNvSpPr>
                <a:spLocks noChangeShapeType="1"/>
              </p:cNvSpPr>
              <p:nvPr/>
            </p:nvSpPr>
            <p:spPr bwMode="auto">
              <a:xfrm>
                <a:off x="5740400" y="4486275"/>
                <a:ext cx="19050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20" name="Rectangle 64"/>
              <p:cNvSpPr>
                <a:spLocks noChangeArrowheads="1"/>
              </p:cNvSpPr>
              <p:nvPr/>
            </p:nvSpPr>
            <p:spPr bwMode="auto">
              <a:xfrm>
                <a:off x="5696420" y="4200525"/>
                <a:ext cx="875359" cy="248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from A to</a:t>
                </a:r>
              </a:p>
            </p:txBody>
          </p:sp>
          <p:sp>
            <p:nvSpPr>
              <p:cNvPr id="208921" name="Line 65"/>
              <p:cNvSpPr>
                <a:spLocks noChangeShapeType="1"/>
              </p:cNvSpPr>
              <p:nvPr/>
            </p:nvSpPr>
            <p:spPr bwMode="auto">
              <a:xfrm>
                <a:off x="65024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22" name="Rectangle 66"/>
              <p:cNvSpPr>
                <a:spLocks noChangeArrowheads="1"/>
              </p:cNvSpPr>
              <p:nvPr/>
            </p:nvSpPr>
            <p:spPr bwMode="auto">
              <a:xfrm>
                <a:off x="6470057" y="4200525"/>
                <a:ext cx="780650" cy="248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next hop</a:t>
                </a:r>
              </a:p>
            </p:txBody>
          </p:sp>
          <p:sp>
            <p:nvSpPr>
              <p:cNvPr id="208923" name="Line 67"/>
              <p:cNvSpPr>
                <a:spLocks noChangeShapeType="1"/>
              </p:cNvSpPr>
              <p:nvPr/>
            </p:nvSpPr>
            <p:spPr bwMode="auto">
              <a:xfrm>
                <a:off x="71882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24" name="Rectangle 68"/>
              <p:cNvSpPr>
                <a:spLocks noChangeArrowheads="1"/>
              </p:cNvSpPr>
              <p:nvPr/>
            </p:nvSpPr>
            <p:spPr bwMode="auto">
              <a:xfrm>
                <a:off x="7233734" y="4200525"/>
                <a:ext cx="467732" cy="248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cost</a:t>
                </a:r>
              </a:p>
            </p:txBody>
          </p:sp>
          <p:sp>
            <p:nvSpPr>
              <p:cNvPr id="208925" name="Rectangle 69"/>
              <p:cNvSpPr>
                <a:spLocks noChangeArrowheads="1"/>
              </p:cNvSpPr>
              <p:nvPr/>
            </p:nvSpPr>
            <p:spPr bwMode="auto">
              <a:xfrm>
                <a:off x="6029955" y="4495883"/>
                <a:ext cx="301953" cy="13145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H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262673"/>
                    </a:solidFill>
                    <a:latin typeface="+mn-lt"/>
                  </a:rPr>
                  <a:t>F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chemeClr val="tx2"/>
                    </a:solidFill>
                    <a:latin typeface="+mn-lt"/>
                  </a:rPr>
                  <a:t>D</a:t>
                </a:r>
              </a:p>
            </p:txBody>
          </p:sp>
          <p:sp>
            <p:nvSpPr>
              <p:cNvPr id="208926" name="Rectangle 70"/>
              <p:cNvSpPr>
                <a:spLocks noChangeArrowheads="1"/>
              </p:cNvSpPr>
              <p:nvPr/>
            </p:nvSpPr>
            <p:spPr bwMode="auto">
              <a:xfrm>
                <a:off x="6566246" y="4495800"/>
                <a:ext cx="488258" cy="1466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local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chemeClr val="tx2"/>
                    </a:solidFill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chemeClr val="tx2"/>
                    </a:solidFill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100" b="1" u="none">
                  <a:latin typeface="+mn-lt"/>
                </a:endParaRPr>
              </a:p>
            </p:txBody>
          </p:sp>
          <p:sp>
            <p:nvSpPr>
              <p:cNvPr id="208927" name="Rectangle 71"/>
              <p:cNvSpPr>
                <a:spLocks noChangeArrowheads="1"/>
              </p:cNvSpPr>
              <p:nvPr/>
            </p:nvSpPr>
            <p:spPr bwMode="auto">
              <a:xfrm>
                <a:off x="7237727" y="4495800"/>
                <a:ext cx="358146" cy="14668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5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9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rgbClr val="C00000"/>
                    </a:solidFill>
                    <a:latin typeface="+mn-lt"/>
                  </a:rPr>
                  <a:t>8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chemeClr val="tx2"/>
                    </a:solidFill>
                    <a:latin typeface="+mn-lt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solidFill>
                      <a:schemeClr val="tx2"/>
                    </a:solidFill>
                    <a:latin typeface="+mn-lt"/>
                  </a:rPr>
                  <a:t>10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100" b="1" u="none">
                  <a:latin typeface="+mn-lt"/>
                </a:endParaRPr>
              </a:p>
            </p:txBody>
          </p:sp>
          <p:sp>
            <p:nvSpPr>
              <p:cNvPr id="208928" name="Right Arrow 72"/>
              <p:cNvSpPr>
                <a:spLocks noChangeArrowheads="1"/>
              </p:cNvSpPr>
              <p:nvPr/>
            </p:nvSpPr>
            <p:spPr bwMode="auto">
              <a:xfrm flipH="1">
                <a:off x="7788493" y="5251945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29" name="Right Arrow 73"/>
              <p:cNvSpPr>
                <a:spLocks noChangeArrowheads="1"/>
              </p:cNvSpPr>
              <p:nvPr/>
            </p:nvSpPr>
            <p:spPr bwMode="auto">
              <a:xfrm flipH="1">
                <a:off x="7788493" y="5611967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30" name="Right Arrow 74"/>
              <p:cNvSpPr>
                <a:spLocks noChangeArrowheads="1"/>
              </p:cNvSpPr>
              <p:nvPr/>
            </p:nvSpPr>
            <p:spPr bwMode="auto">
              <a:xfrm flipH="1">
                <a:off x="7788493" y="5467958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pt-PT" sz="1800">
                  <a:latin typeface="+mn-lt"/>
                </a:endParaRPr>
              </a:p>
            </p:txBody>
          </p:sp>
          <p:sp>
            <p:nvSpPr>
              <p:cNvPr id="208931" name="Right Arrow 75"/>
              <p:cNvSpPr>
                <a:spLocks noChangeArrowheads="1"/>
              </p:cNvSpPr>
              <p:nvPr/>
            </p:nvSpPr>
            <p:spPr bwMode="auto">
              <a:xfrm flipH="1">
                <a:off x="7788493" y="4675911"/>
                <a:ext cx="457200" cy="1524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pt-PT" sz="1800">
                  <a:latin typeface="+mn-lt"/>
                </a:endParaRPr>
              </a:p>
            </p:txBody>
          </p:sp>
        </p:grpSp>
        <p:sp>
          <p:nvSpPr>
            <p:cNvPr id="208916" name="TextBox 78"/>
            <p:cNvSpPr txBox="1">
              <a:spLocks noChangeArrowheads="1"/>
            </p:cNvSpPr>
            <p:nvPr/>
          </p:nvSpPr>
          <p:spPr bwMode="auto">
            <a:xfrm>
              <a:off x="6263817" y="3835559"/>
              <a:ext cx="2162521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800" u="none" dirty="0" smtClean="0">
                  <a:solidFill>
                    <a:srgbClr val="0000FF"/>
                  </a:solidFill>
                  <a:latin typeface="+mn-lt"/>
                </a:rPr>
                <a:t>Nova tabela de A</a:t>
              </a:r>
              <a:endParaRPr lang="pt-PT" sz="1800" u="none" dirty="0">
                <a:solidFill>
                  <a:srgbClr val="0000FF"/>
                </a:solidFill>
                <a:latin typeface="+mn-lt"/>
              </a:endParaRPr>
            </a:p>
          </p:txBody>
        </p:sp>
      </p:grp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2209800" y="1752600"/>
            <a:ext cx="3226296" cy="4516438"/>
            <a:chOff x="2209800" y="1752600"/>
            <a:chExt cx="3226296" cy="4516438"/>
          </a:xfrm>
        </p:grpSpPr>
        <p:grpSp>
          <p:nvGrpSpPr>
            <p:cNvPr id="208904" name="Group 83"/>
            <p:cNvGrpSpPr>
              <a:grpSpLocks/>
            </p:cNvGrpSpPr>
            <p:nvPr/>
          </p:nvGrpSpPr>
          <p:grpSpPr bwMode="auto">
            <a:xfrm>
              <a:off x="3125088" y="3573017"/>
              <a:ext cx="2311008" cy="2696021"/>
              <a:chOff x="3125088" y="3322192"/>
              <a:chExt cx="2311008" cy="2696021"/>
            </a:xfrm>
          </p:grpSpPr>
          <p:sp>
            <p:nvSpPr>
              <p:cNvPr id="208906" name="Rectangle 52"/>
              <p:cNvSpPr>
                <a:spLocks noChangeArrowheads="1"/>
              </p:cNvSpPr>
              <p:nvPr/>
            </p:nvSpPr>
            <p:spPr bwMode="auto">
              <a:xfrm>
                <a:off x="3841750" y="4119563"/>
                <a:ext cx="1282700" cy="18923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>
                  <a:latin typeface="+mn-lt"/>
                </a:endParaRPr>
              </a:p>
            </p:txBody>
          </p:sp>
          <p:sp>
            <p:nvSpPr>
              <p:cNvPr id="208907" name="Line 53"/>
              <p:cNvSpPr>
                <a:spLocks noChangeShapeType="1"/>
              </p:cNvSpPr>
              <p:nvPr/>
            </p:nvSpPr>
            <p:spPr bwMode="auto">
              <a:xfrm>
                <a:off x="3835400" y="4486275"/>
                <a:ext cx="1295400" cy="7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>
                  <a:latin typeface="+mn-lt"/>
                </a:endParaRPr>
              </a:p>
            </p:txBody>
          </p:sp>
          <p:sp>
            <p:nvSpPr>
              <p:cNvPr id="208908" name="Rectangle 54"/>
              <p:cNvSpPr>
                <a:spLocks noChangeArrowheads="1"/>
              </p:cNvSpPr>
              <p:nvPr/>
            </p:nvSpPr>
            <p:spPr bwMode="auto">
              <a:xfrm>
                <a:off x="3794581" y="4200525"/>
                <a:ext cx="861101" cy="248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from B to</a:t>
                </a:r>
              </a:p>
            </p:txBody>
          </p:sp>
          <p:sp>
            <p:nvSpPr>
              <p:cNvPr id="208909" name="Line 55"/>
              <p:cNvSpPr>
                <a:spLocks noChangeShapeType="1"/>
              </p:cNvSpPr>
              <p:nvPr/>
            </p:nvSpPr>
            <p:spPr bwMode="auto">
              <a:xfrm>
                <a:off x="4597400" y="4113213"/>
                <a:ext cx="0" cy="1905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>
                  <a:latin typeface="+mn-lt"/>
                </a:endParaRPr>
              </a:p>
            </p:txBody>
          </p:sp>
          <p:sp>
            <p:nvSpPr>
              <p:cNvPr id="208910" name="Rectangle 56"/>
              <p:cNvSpPr>
                <a:spLocks noChangeArrowheads="1"/>
              </p:cNvSpPr>
              <p:nvPr/>
            </p:nvSpPr>
            <p:spPr bwMode="auto">
              <a:xfrm>
                <a:off x="4642934" y="4200525"/>
                <a:ext cx="467732" cy="248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cost</a:t>
                </a:r>
              </a:p>
            </p:txBody>
          </p:sp>
          <p:sp>
            <p:nvSpPr>
              <p:cNvPr id="208911" name="Rectangle 57"/>
              <p:cNvSpPr>
                <a:spLocks noChangeArrowheads="1"/>
              </p:cNvSpPr>
              <p:nvPr/>
            </p:nvSpPr>
            <p:spPr bwMode="auto">
              <a:xfrm>
                <a:off x="4124955" y="4495800"/>
                <a:ext cx="301953" cy="13145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B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A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E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C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G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F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H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D</a:t>
                </a:r>
              </a:p>
            </p:txBody>
          </p:sp>
          <p:sp>
            <p:nvSpPr>
              <p:cNvPr id="208912" name="Rectangle 58"/>
              <p:cNvSpPr>
                <a:spLocks noChangeArrowheads="1"/>
              </p:cNvSpPr>
              <p:nvPr/>
            </p:nvSpPr>
            <p:spPr bwMode="auto">
              <a:xfrm>
                <a:off x="4650041" y="4495800"/>
                <a:ext cx="275717" cy="14669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0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2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7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3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4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6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100" b="1" u="none">
                    <a:latin typeface="+mn-lt"/>
                  </a:rPr>
                  <a:t>8</a:t>
                </a:r>
              </a:p>
              <a:p>
                <a:pPr defTabSz="762000" eaLnBrk="0" hangingPunct="0">
                  <a:lnSpc>
                    <a:spcPct val="90000"/>
                  </a:lnSpc>
                </a:pPr>
                <a:endParaRPr lang="pt-PT" sz="1100" b="1" u="none">
                  <a:latin typeface="+mn-lt"/>
                </a:endParaRPr>
              </a:p>
            </p:txBody>
          </p:sp>
          <p:sp>
            <p:nvSpPr>
              <p:cNvPr id="208913" name="Rectangle 59"/>
              <p:cNvSpPr>
                <a:spLocks noChangeArrowheads="1"/>
              </p:cNvSpPr>
              <p:nvPr/>
            </p:nvSpPr>
            <p:spPr bwMode="auto">
              <a:xfrm>
                <a:off x="3125088" y="4851400"/>
                <a:ext cx="326837" cy="3468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pt-PT" sz="1800" b="1" u="none">
                    <a:latin typeface="+mn-lt"/>
                  </a:rPr>
                  <a:t>+</a:t>
                </a:r>
              </a:p>
            </p:txBody>
          </p:sp>
          <p:sp>
            <p:nvSpPr>
              <p:cNvPr id="208914" name="TextBox 77"/>
              <p:cNvSpPr txBox="1">
                <a:spLocks noChangeArrowheads="1"/>
              </p:cNvSpPr>
              <p:nvPr/>
            </p:nvSpPr>
            <p:spPr bwMode="auto">
              <a:xfrm>
                <a:off x="3264728" y="3322192"/>
                <a:ext cx="217136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pt-PT" sz="1800" u="none" dirty="0" smtClean="0">
                    <a:solidFill>
                      <a:srgbClr val="0000FF"/>
                    </a:solidFill>
                    <a:latin typeface="+mn-lt"/>
                  </a:rPr>
                  <a:t>Anúncio </a:t>
                </a:r>
                <a:r>
                  <a:rPr lang="pt-PT" sz="1800" u="none" dirty="0" smtClean="0">
                    <a:solidFill>
                      <a:srgbClr val="0000FF"/>
                    </a:solidFill>
                    <a:latin typeface="+mn-lt"/>
                  </a:rPr>
                  <a:t>recebido</a:t>
                </a:r>
              </a:p>
              <a:p>
                <a:pPr eaLnBrk="1" hangingPunct="1"/>
                <a:r>
                  <a:rPr lang="pt-PT" sz="1800" u="none" dirty="0" smtClean="0">
                    <a:solidFill>
                      <a:srgbClr val="0000FF"/>
                    </a:solidFill>
                    <a:latin typeface="+mn-lt"/>
                  </a:rPr>
                  <a:t>de </a:t>
                </a:r>
                <a:r>
                  <a:rPr lang="pt-PT" sz="1800" u="none" dirty="0" smtClean="0">
                    <a:solidFill>
                      <a:srgbClr val="0000FF"/>
                    </a:solidFill>
                    <a:latin typeface="+mn-lt"/>
                  </a:rPr>
                  <a:t>B</a:t>
                </a:r>
                <a:endParaRPr lang="pt-PT" sz="1800" u="none" dirty="0">
                  <a:solidFill>
                    <a:srgbClr val="0000FF"/>
                  </a:solidFill>
                  <a:latin typeface="+mn-lt"/>
                </a:endParaRPr>
              </a:p>
            </p:txBody>
          </p:sp>
        </p:grpSp>
        <p:cxnSp>
          <p:nvCxnSpPr>
            <p:cNvPr id="208905" name="Straight Arrow Connector 81"/>
            <p:cNvCxnSpPr>
              <a:cxnSpLocks noChangeShapeType="1"/>
            </p:cNvCxnSpPr>
            <p:nvPr/>
          </p:nvCxnSpPr>
          <p:spPr bwMode="auto">
            <a:xfrm rot="5400000">
              <a:off x="2171700" y="1790700"/>
              <a:ext cx="457200" cy="381000"/>
            </a:xfrm>
            <a:prstGeom prst="straightConnector1">
              <a:avLst/>
            </a:prstGeom>
            <a:noFill/>
            <a:ln w="63500">
              <a:solidFill>
                <a:srgbClr val="C00000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06235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11505</TotalTime>
  <Words>2507</Words>
  <Application>Microsoft Macintosh PowerPoint</Application>
  <PresentationFormat>On-screen Show (4:3)</PresentationFormat>
  <Paragraphs>890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cs426</vt:lpstr>
      <vt:lpstr> Redes de Computadores   Belman-Ford Routing </vt:lpstr>
      <vt:lpstr>Objectivos da lição</vt:lpstr>
      <vt:lpstr>Algoritmo Bellman-Ford</vt:lpstr>
      <vt:lpstr>Algoritmo Bellman-Ford</vt:lpstr>
      <vt:lpstr>Convergência para o caminho mais curto</vt:lpstr>
      <vt:lpstr>Algoritmo Vector de Distâncias</vt:lpstr>
      <vt:lpstr>Funcionamento iterativo do algoritmo</vt:lpstr>
      <vt:lpstr>Funcionamento distribuído</vt:lpstr>
      <vt:lpstr>Exemplo de uma iteração</vt:lpstr>
      <vt:lpstr>Exemplo de evolução da visão de A</vt:lpstr>
      <vt:lpstr>Distance Vector Example: Step 1</vt:lpstr>
      <vt:lpstr>Distance Vector Example: Step 2</vt:lpstr>
      <vt:lpstr>Distance Vector Example: Step 3</vt:lpstr>
      <vt:lpstr>As boas notícias andam depressa</vt:lpstr>
      <vt:lpstr>As boas notícias andam depressa</vt:lpstr>
      <vt:lpstr>As más notícias andam devagar</vt:lpstr>
      <vt:lpstr>As más notícias andam devagar</vt:lpstr>
      <vt:lpstr>Outro exemplo</vt:lpstr>
      <vt:lpstr>Aumento do custo</vt:lpstr>
      <vt:lpstr>Solução do problema “Contagem para infinito”</vt:lpstr>
      <vt:lpstr>Vector de distâncias: Poison Reverse</vt:lpstr>
      <vt:lpstr>Garantia total de ausência de ciclos?</vt:lpstr>
      <vt:lpstr>Análise do algoritmo VD</vt:lpstr>
      <vt:lpstr>Conclusões sobre o algoritmo VD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714</cp:revision>
  <dcterms:created xsi:type="dcterms:W3CDTF">2001-07-06T14:58:21Z</dcterms:created>
  <dcterms:modified xsi:type="dcterms:W3CDTF">2013-05-29T22:25:58Z</dcterms:modified>
</cp:coreProperties>
</file>