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257" r:id="rId2"/>
    <p:sldId id="394" r:id="rId3"/>
    <p:sldId id="501" r:id="rId4"/>
    <p:sldId id="502" r:id="rId5"/>
    <p:sldId id="503" r:id="rId6"/>
    <p:sldId id="504" r:id="rId7"/>
    <p:sldId id="505" r:id="rId8"/>
    <p:sldId id="506" r:id="rId9"/>
    <p:sldId id="434" r:id="rId10"/>
    <p:sldId id="435" r:id="rId11"/>
    <p:sldId id="436" r:id="rId12"/>
    <p:sldId id="437" r:id="rId13"/>
    <p:sldId id="438" r:id="rId14"/>
    <p:sldId id="507" r:id="rId15"/>
    <p:sldId id="508" r:id="rId16"/>
    <p:sldId id="423" r:id="rId17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FFFF99"/>
    <a:srgbClr val="FFCC99"/>
    <a:srgbClr val="FF3300"/>
    <a:srgbClr val="CCFFFF"/>
    <a:srgbClr val="FFCC00"/>
    <a:srgbClr val="DCA6FF"/>
    <a:srgbClr val="E9C6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39" autoAdjust="0"/>
  </p:normalViewPr>
  <p:slideViewPr>
    <p:cSldViewPr>
      <p:cViewPr varScale="1">
        <p:scale>
          <a:sx n="88" d="100"/>
          <a:sy n="88" d="100"/>
        </p:scale>
        <p:origin x="-113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cs typeface="+mn-cs"/>
              </a:defRPr>
            </a:lvl1pPr>
          </a:lstStyle>
          <a:p>
            <a:pPr>
              <a:defRPr/>
            </a:pPr>
            <a:fld id="{618F579C-8E34-5740-BE54-C992214256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431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83EC92D8-E17E-3C47-97CA-19F1617902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535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66403D2-3FD1-AE4C-814E-328098D1124C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0AF7B0B-7285-974B-9550-A3E2FE43E260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048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4857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9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682B4BED-3C25-2047-A171-EFC32A12BBD0}" type="slidenum">
              <a:rPr lang="pt-PT" sz="1300" u="none"/>
              <a:pPr eaLnBrk="1" hangingPunct="1"/>
              <a:t>9</a:t>
            </a:fld>
            <a:endParaRPr lang="pt-PT" sz="1300" u="non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1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1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DF42380A-F75D-D547-9238-5E30EB48D6BF}" type="slidenum">
              <a:rPr lang="pt-PT" sz="1300" u="none"/>
              <a:pPr eaLnBrk="1" hangingPunct="1"/>
              <a:t>10</a:t>
            </a:fld>
            <a:endParaRPr lang="pt-PT" sz="1300" u="non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32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3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B2B20CE-EE58-0348-A151-6675C5697345}" type="slidenum">
              <a:rPr lang="pt-PT" sz="1300" u="none"/>
              <a:pPr eaLnBrk="1" hangingPunct="1"/>
              <a:t>11</a:t>
            </a:fld>
            <a:endParaRPr lang="pt-PT" sz="1300" u="non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53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5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6764ECE-6D63-2F47-862C-E3CB187C8F73}" type="slidenum">
              <a:rPr lang="pt-PT" sz="1300" u="none"/>
              <a:pPr eaLnBrk="1" hangingPunct="1"/>
              <a:t>12</a:t>
            </a:fld>
            <a:endParaRPr lang="pt-PT" sz="1300" u="non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73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7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845E4FA-BD12-8143-B15B-3F4C229CE924}" type="slidenum">
              <a:rPr lang="pt-PT" sz="1300" u="none"/>
              <a:pPr eaLnBrk="1" hangingPunct="1"/>
              <a:t>13</a:t>
            </a:fld>
            <a:endParaRPr lang="pt-PT" sz="1300" u="non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7AFE2772-FAB3-2449-883E-963F73616579}" type="slidenum">
              <a:rPr lang="en-US" sz="1300" b="0" smtClean="0">
                <a:latin typeface="Times New Roman" charset="0"/>
              </a:rPr>
              <a:pPr eaLnBrk="1" hangingPunct="1">
                <a:defRPr/>
              </a:pPr>
              <a:t>16</a:t>
            </a:fld>
            <a:endParaRPr lang="en-US" sz="1300" b="0" smtClean="0">
              <a:latin typeface="Times New Roman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t-PT" noProof="0" smtClean="0"/>
              <a:t>Click to edit Master title style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pt-PT" noProof="0" smtClean="0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29400" y="60960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4418C-55F2-9F4F-81F2-10B8E2129E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342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C04A1-5B7B-AC4B-80DB-153B6D3200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821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381000"/>
            <a:ext cx="2152650" cy="6324600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81000"/>
            <a:ext cx="6305550" cy="6324600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AB2E95-8082-7340-ADD5-13E4FE670C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519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title</a:t>
            </a:r>
            <a:r>
              <a:rPr lang="pt-PT" dirty="0" smtClean="0"/>
              <a:t> </a:t>
            </a:r>
            <a:r>
              <a:rPr lang="pt-PT" dirty="0" err="1" smtClean="0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text</a:t>
            </a:r>
            <a:r>
              <a:rPr lang="pt-PT" dirty="0" smtClean="0"/>
              <a:t> </a:t>
            </a:r>
            <a:r>
              <a:rPr lang="pt-PT" dirty="0" err="1" smtClean="0"/>
              <a:t>styles</a:t>
            </a:r>
            <a:endParaRPr lang="pt-PT" dirty="0" smtClean="0"/>
          </a:p>
          <a:p>
            <a:pPr lvl="1"/>
            <a:r>
              <a:rPr lang="pt-PT" dirty="0" err="1" smtClean="0"/>
              <a:t>Second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2"/>
            <a:r>
              <a:rPr lang="pt-PT" dirty="0" err="1" smtClean="0"/>
              <a:t>Third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3"/>
            <a:r>
              <a:rPr lang="pt-PT" dirty="0" err="1" smtClean="0"/>
              <a:t>Fourth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4"/>
            <a:r>
              <a:rPr lang="pt-PT" dirty="0" err="1" smtClean="0"/>
              <a:t>Fifth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A9CDC-A860-3344-A30C-B53008D6F6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371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title</a:t>
            </a:r>
            <a:r>
              <a:rPr lang="pt-PT" dirty="0" smtClean="0"/>
              <a:t> </a:t>
            </a:r>
            <a:r>
              <a:rPr lang="pt-PT" dirty="0" err="1" smtClean="0"/>
              <a:t>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text</a:t>
            </a:r>
            <a:r>
              <a:rPr lang="pt-PT" dirty="0" smtClean="0"/>
              <a:t> </a:t>
            </a:r>
            <a:r>
              <a:rPr lang="pt-PT" dirty="0" err="1" smtClean="0"/>
              <a:t>styles</a:t>
            </a:r>
            <a:endParaRPr lang="pt-PT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F50FD1-03F8-5C4A-9F47-2763F812DA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601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229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229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70D7D-7753-B248-BF35-EF2113FEF3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806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9BEBD-6218-AA40-A3B1-6272492240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160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3A193-6B8B-A845-8447-62BAC2ECFC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436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94D0B-AE59-E947-AA3F-05924391BD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262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5B14B-169C-1C41-9C78-2DD8DC0CCE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225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5D00C-C702-3F40-A3E2-04BD614445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140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81000"/>
            <a:ext cx="8382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 smtClean="0"/>
              <a:t>Click to edit Master title style</a:t>
            </a:r>
            <a:endParaRPr lang="pt-PT" noProof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6106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 smtClean="0"/>
              <a:t>Click to edit Master text styles</a:t>
            </a:r>
          </a:p>
          <a:p>
            <a:pPr lvl="1"/>
            <a:r>
              <a:rPr lang="pt-PT" noProof="0" smtClean="0"/>
              <a:t>Second level</a:t>
            </a:r>
          </a:p>
          <a:p>
            <a:pPr lvl="2"/>
            <a:r>
              <a:rPr lang="pt-PT" noProof="0" smtClean="0"/>
              <a:t>Third level</a:t>
            </a:r>
          </a:p>
          <a:p>
            <a:pPr lvl="3"/>
            <a:r>
              <a:rPr lang="pt-PT" noProof="0" smtClean="0"/>
              <a:t>Fourth level</a:t>
            </a:r>
          </a:p>
          <a:p>
            <a:pPr lvl="4"/>
            <a:r>
              <a:rPr lang="pt-PT" noProof="0" smtClean="0"/>
              <a:t>Fifth level</a:t>
            </a:r>
            <a:endParaRPr lang="pt-PT" noProof="0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248400"/>
            <a:ext cx="91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F2778DAF-A21C-EE43-81B5-E043CE269E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9pPr>
    </p:titleStyle>
    <p:bodyStyle>
      <a:lvl1pPr marL="223838" indent="-223838" algn="l" rtl="0" eaLnBrk="0" fontAlgn="base" hangingPunct="0">
        <a:spcBef>
          <a:spcPct val="50000"/>
        </a:spcBef>
        <a:spcAft>
          <a:spcPct val="0"/>
        </a:spcAft>
        <a:buChar char="•"/>
        <a:defRPr sz="2800">
          <a:solidFill>
            <a:srgbClr val="0000FF"/>
          </a:solidFill>
          <a:latin typeface="+mn-lt"/>
          <a:ea typeface="+mn-ea"/>
          <a:cs typeface="+mn-cs"/>
        </a:defRPr>
      </a:lvl1pPr>
      <a:lvl2pPr marL="563563" indent="-223838" algn="l" rtl="0" eaLnBrk="0" fontAlgn="base" hangingPunct="0">
        <a:spcBef>
          <a:spcPct val="10000"/>
        </a:spcBef>
        <a:spcAft>
          <a:spcPct val="0"/>
        </a:spcAft>
        <a:buFont typeface="Helvetica" charset="0"/>
        <a:buChar char="–"/>
        <a:defRPr sz="2400">
          <a:solidFill>
            <a:schemeClr val="tx2"/>
          </a:solidFill>
          <a:latin typeface="+mn-lt"/>
          <a:ea typeface="Arial" charset="0"/>
          <a:cs typeface="+mn-cs"/>
        </a:defRPr>
      </a:lvl2pPr>
      <a:lvl3pPr marL="911225" indent="-233363" algn="l" rtl="0" eaLnBrk="0" fontAlgn="base" hangingPunct="0">
        <a:spcBef>
          <a:spcPct val="10000"/>
        </a:spcBef>
        <a:spcAft>
          <a:spcPct val="0"/>
        </a:spcAft>
        <a:buFont typeface="Wingdings" charset="0"/>
        <a:buChar char=""/>
        <a:defRPr sz="2000">
          <a:solidFill>
            <a:schemeClr val="tx2"/>
          </a:solidFill>
          <a:latin typeface="+mn-lt"/>
          <a:ea typeface="Arial" charset="0"/>
          <a:cs typeface="+mn-cs"/>
        </a:defRPr>
      </a:lvl3pPr>
      <a:lvl4pPr marL="1258888" indent="-233363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4pPr>
      <a:lvl5pPr marL="15970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5pPr>
      <a:lvl6pPr marL="20542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6pPr>
      <a:lvl7pPr marL="25114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7pPr>
      <a:lvl8pPr marL="29686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8pPr>
      <a:lvl9pPr marL="34258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AFFAF3DA-665A-344C-9C2B-04EFDEA3BFF7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77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2590800"/>
          </a:xfrm>
        </p:spPr>
        <p:txBody>
          <a:bodyPr/>
          <a:lstStyle/>
          <a:p>
            <a:pPr>
              <a:defRPr/>
            </a:pPr>
            <a:r>
              <a:rPr lang="pt-PT" dirty="0" smtClean="0">
                <a:cs typeface="+mj-cs"/>
              </a:rPr>
              <a:t/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>Redes de Computadores</a:t>
            </a:r>
            <a:br>
              <a:rPr lang="pt-PT" dirty="0" smtClean="0">
                <a:cs typeface="+mj-cs"/>
              </a:rPr>
            </a:br>
            <a:r>
              <a:rPr lang="pt-PT" smtClean="0">
                <a:cs typeface="+mj-cs"/>
              </a:rPr>
              <a:t/>
            </a:r>
            <a:br>
              <a:rPr lang="pt-PT" smtClean="0">
                <a:cs typeface="+mj-cs"/>
              </a:rPr>
            </a:br>
            <a:r>
              <a:rPr lang="pt-PT">
                <a:cs typeface="+mj-cs"/>
              </a:rPr>
              <a:t>O</a:t>
            </a:r>
            <a:r>
              <a:rPr lang="pt-PT" smtClean="0">
                <a:cs typeface="+mj-cs"/>
              </a:rPr>
              <a:t> </a:t>
            </a:r>
            <a:r>
              <a:rPr lang="pt-PT" dirty="0" smtClean="0">
                <a:cs typeface="+mj-cs"/>
              </a:rPr>
              <a:t>caminho </a:t>
            </a:r>
            <a:r>
              <a:rPr lang="pt-PT" smtClean="0">
                <a:cs typeface="+mj-cs"/>
              </a:rPr>
              <a:t>mais curto</a:t>
            </a:r>
            <a:r>
              <a:rPr lang="pt-PT" dirty="0" smtClean="0">
                <a:cs typeface="+mj-cs"/>
              </a:rPr>
              <a:t/>
            </a:r>
            <a:br>
              <a:rPr lang="pt-PT" dirty="0" smtClean="0">
                <a:cs typeface="+mj-cs"/>
              </a:rPr>
            </a:br>
            <a:endParaRPr lang="pt-PT" dirty="0" smtClean="0">
              <a:cs typeface="+mj-cs"/>
            </a:endParaRPr>
          </a:p>
        </p:txBody>
      </p:sp>
      <p:sp>
        <p:nvSpPr>
          <p:cNvPr id="5775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2971800"/>
            <a:ext cx="7680325" cy="3265488"/>
          </a:xfrm>
        </p:spPr>
        <p:txBody>
          <a:bodyPr/>
          <a:lstStyle/>
          <a:p>
            <a:pPr>
              <a:defRPr/>
            </a:pPr>
            <a:endParaRPr lang="pt-PT" sz="2400" dirty="0" smtClean="0"/>
          </a:p>
          <a:p>
            <a:pPr>
              <a:defRPr/>
            </a:pPr>
            <a:endParaRPr lang="pt-PT" sz="2400" dirty="0" smtClean="0"/>
          </a:p>
          <a:p>
            <a:pPr>
              <a:defRPr/>
            </a:pPr>
            <a:r>
              <a:rPr lang="pt-PT" sz="2400" dirty="0" smtClean="0"/>
              <a:t>Jos</a:t>
            </a:r>
            <a:r>
              <a:rPr lang="pt-PT" altLang="ja-JP" sz="2400" dirty="0" smtClean="0"/>
              <a:t>é Legatheaux Martins</a:t>
            </a:r>
          </a:p>
          <a:p>
            <a:pPr>
              <a:defRPr/>
            </a:pPr>
            <a:endParaRPr lang="pt-PT" altLang="ja-JP" sz="2400" dirty="0" smtClean="0"/>
          </a:p>
          <a:p>
            <a:pPr>
              <a:defRPr/>
            </a:pPr>
            <a:r>
              <a:rPr lang="pt-PT" altLang="ja-JP" sz="2400" dirty="0" smtClean="0"/>
              <a:t>Departamento de Informática da</a:t>
            </a:r>
          </a:p>
          <a:p>
            <a:pPr>
              <a:defRPr/>
            </a:pPr>
            <a:r>
              <a:rPr lang="pt-PT" altLang="ja-JP" sz="2400" dirty="0" smtClean="0"/>
              <a:t>FCT/UNL</a:t>
            </a:r>
            <a:endParaRPr lang="pt-PT" sz="2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971600" y="1412776"/>
            <a:ext cx="7527925" cy="4829175"/>
            <a:chOff x="533400" y="1506538"/>
            <a:chExt cx="7527925" cy="4829175"/>
          </a:xfrm>
        </p:grpSpPr>
        <p:sp>
          <p:nvSpPr>
            <p:cNvPr id="180228" name="Oval 3"/>
            <p:cNvSpPr>
              <a:spLocks noChangeArrowheads="1"/>
            </p:cNvSpPr>
            <p:nvPr/>
          </p:nvSpPr>
          <p:spPr bwMode="auto">
            <a:xfrm>
              <a:off x="2527300" y="2635250"/>
              <a:ext cx="146050" cy="1524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29" name="Line 7"/>
            <p:cNvSpPr>
              <a:spLocks noChangeShapeType="1"/>
            </p:cNvSpPr>
            <p:nvPr/>
          </p:nvSpPr>
          <p:spPr bwMode="auto">
            <a:xfrm flipH="1">
              <a:off x="2600325" y="19177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30" name="Line 8"/>
            <p:cNvSpPr>
              <a:spLocks noChangeShapeType="1"/>
            </p:cNvSpPr>
            <p:nvPr/>
          </p:nvSpPr>
          <p:spPr bwMode="auto">
            <a:xfrm>
              <a:off x="3200400" y="19177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31" name="Line 9"/>
            <p:cNvSpPr>
              <a:spLocks noChangeShapeType="1"/>
            </p:cNvSpPr>
            <p:nvPr/>
          </p:nvSpPr>
          <p:spPr bwMode="auto">
            <a:xfrm flipH="1">
              <a:off x="3200400" y="27114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32" name="Line 10"/>
            <p:cNvSpPr>
              <a:spLocks noChangeShapeType="1"/>
            </p:cNvSpPr>
            <p:nvPr/>
          </p:nvSpPr>
          <p:spPr bwMode="auto">
            <a:xfrm>
              <a:off x="2600325" y="27114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33" name="Line 15"/>
            <p:cNvSpPr>
              <a:spLocks noChangeShapeType="1"/>
            </p:cNvSpPr>
            <p:nvPr/>
          </p:nvSpPr>
          <p:spPr bwMode="auto">
            <a:xfrm flipH="1">
              <a:off x="5953125" y="19177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34" name="Line 16"/>
            <p:cNvSpPr>
              <a:spLocks noChangeShapeType="1"/>
            </p:cNvSpPr>
            <p:nvPr/>
          </p:nvSpPr>
          <p:spPr bwMode="auto">
            <a:xfrm>
              <a:off x="6553200" y="19177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35" name="Line 17"/>
            <p:cNvSpPr>
              <a:spLocks noChangeShapeType="1"/>
            </p:cNvSpPr>
            <p:nvPr/>
          </p:nvSpPr>
          <p:spPr bwMode="auto">
            <a:xfrm flipH="1">
              <a:off x="6553200" y="27114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36" name="Line 18"/>
            <p:cNvSpPr>
              <a:spLocks noChangeShapeType="1"/>
            </p:cNvSpPr>
            <p:nvPr/>
          </p:nvSpPr>
          <p:spPr bwMode="auto">
            <a:xfrm>
              <a:off x="5953125" y="27114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37" name="Line 19"/>
            <p:cNvSpPr>
              <a:spLocks noChangeShapeType="1"/>
            </p:cNvSpPr>
            <p:nvPr/>
          </p:nvSpPr>
          <p:spPr bwMode="auto">
            <a:xfrm>
              <a:off x="3810000" y="2743200"/>
              <a:ext cx="2133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38" name="Line 20"/>
            <p:cNvSpPr>
              <a:spLocks noChangeShapeType="1"/>
            </p:cNvSpPr>
            <p:nvPr/>
          </p:nvSpPr>
          <p:spPr bwMode="auto">
            <a:xfrm>
              <a:off x="3200400" y="1905000"/>
              <a:ext cx="3352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39" name="Line 21"/>
            <p:cNvSpPr>
              <a:spLocks noChangeShapeType="1"/>
            </p:cNvSpPr>
            <p:nvPr/>
          </p:nvSpPr>
          <p:spPr bwMode="auto">
            <a:xfrm>
              <a:off x="3200400" y="3429000"/>
              <a:ext cx="3352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40" name="Rectangle 22"/>
            <p:cNvSpPr>
              <a:spLocks noChangeArrowheads="1"/>
            </p:cNvSpPr>
            <p:nvPr/>
          </p:nvSpPr>
          <p:spPr bwMode="auto">
            <a:xfrm>
              <a:off x="2119313" y="2344738"/>
              <a:ext cx="471487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 dirty="0">
                  <a:latin typeface="Times New Roman" charset="0"/>
                </a:rPr>
                <a:t>A(0)</a:t>
              </a:r>
            </a:p>
          </p:txBody>
        </p:sp>
        <p:sp>
          <p:nvSpPr>
            <p:cNvPr id="180241" name="Rectangle 23"/>
            <p:cNvSpPr>
              <a:spLocks noChangeArrowheads="1"/>
            </p:cNvSpPr>
            <p:nvPr/>
          </p:nvSpPr>
          <p:spPr bwMode="auto">
            <a:xfrm>
              <a:off x="2955925" y="1506538"/>
              <a:ext cx="649288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B (2,A)</a:t>
              </a:r>
            </a:p>
          </p:txBody>
        </p:sp>
        <p:sp>
          <p:nvSpPr>
            <p:cNvPr id="180242" name="Rectangle 24"/>
            <p:cNvSpPr>
              <a:spLocks noChangeArrowheads="1"/>
            </p:cNvSpPr>
            <p:nvPr/>
          </p:nvSpPr>
          <p:spPr bwMode="auto">
            <a:xfrm>
              <a:off x="6384925" y="1506538"/>
              <a:ext cx="649288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C (9,B)</a:t>
              </a:r>
            </a:p>
          </p:txBody>
        </p:sp>
        <p:sp>
          <p:nvSpPr>
            <p:cNvPr id="180243" name="Rectangle 25"/>
            <p:cNvSpPr>
              <a:spLocks noChangeArrowheads="1"/>
            </p:cNvSpPr>
            <p:nvPr/>
          </p:nvSpPr>
          <p:spPr bwMode="auto">
            <a:xfrm>
              <a:off x="7373938" y="2573338"/>
              <a:ext cx="611187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D (inf)</a:t>
              </a:r>
            </a:p>
          </p:txBody>
        </p:sp>
        <p:sp>
          <p:nvSpPr>
            <p:cNvPr id="180244" name="Rectangle 26"/>
            <p:cNvSpPr>
              <a:spLocks noChangeArrowheads="1"/>
            </p:cNvSpPr>
            <p:nvPr/>
          </p:nvSpPr>
          <p:spPr bwMode="auto">
            <a:xfrm>
              <a:off x="3794125" y="2344738"/>
              <a:ext cx="641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E (4,B)</a:t>
              </a:r>
            </a:p>
          </p:txBody>
        </p:sp>
        <p:sp>
          <p:nvSpPr>
            <p:cNvPr id="180245" name="Rectangle 27"/>
            <p:cNvSpPr>
              <a:spLocks noChangeArrowheads="1"/>
            </p:cNvSpPr>
            <p:nvPr/>
          </p:nvSpPr>
          <p:spPr bwMode="auto">
            <a:xfrm>
              <a:off x="6080125" y="2573338"/>
              <a:ext cx="595313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F (inf)</a:t>
              </a:r>
            </a:p>
          </p:txBody>
        </p:sp>
        <p:sp>
          <p:nvSpPr>
            <p:cNvPr id="180246" name="Rectangle 28"/>
            <p:cNvSpPr>
              <a:spLocks noChangeArrowheads="1"/>
            </p:cNvSpPr>
            <p:nvPr/>
          </p:nvSpPr>
          <p:spPr bwMode="auto">
            <a:xfrm>
              <a:off x="3108325" y="3563938"/>
              <a:ext cx="6667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G (6,A)</a:t>
              </a:r>
            </a:p>
          </p:txBody>
        </p:sp>
        <p:sp>
          <p:nvSpPr>
            <p:cNvPr id="180247" name="Rectangle 29"/>
            <p:cNvSpPr>
              <a:spLocks noChangeArrowheads="1"/>
            </p:cNvSpPr>
            <p:nvPr/>
          </p:nvSpPr>
          <p:spPr bwMode="auto">
            <a:xfrm>
              <a:off x="6461125" y="3563938"/>
              <a:ext cx="620713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H (inf)</a:t>
              </a:r>
            </a:p>
          </p:txBody>
        </p:sp>
        <p:sp>
          <p:nvSpPr>
            <p:cNvPr id="180248" name="Rectangle 30"/>
            <p:cNvSpPr>
              <a:spLocks noChangeArrowheads="1"/>
            </p:cNvSpPr>
            <p:nvPr/>
          </p:nvSpPr>
          <p:spPr bwMode="auto">
            <a:xfrm>
              <a:off x="2879725" y="22685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0249" name="Rectangle 31"/>
            <p:cNvSpPr>
              <a:spLocks noChangeArrowheads="1"/>
            </p:cNvSpPr>
            <p:nvPr/>
          </p:nvSpPr>
          <p:spPr bwMode="auto">
            <a:xfrm>
              <a:off x="5013325" y="16589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7</a:t>
              </a:r>
            </a:p>
          </p:txBody>
        </p:sp>
        <p:sp>
          <p:nvSpPr>
            <p:cNvPr id="180250" name="Rectangle 32"/>
            <p:cNvSpPr>
              <a:spLocks noChangeArrowheads="1"/>
            </p:cNvSpPr>
            <p:nvPr/>
          </p:nvSpPr>
          <p:spPr bwMode="auto">
            <a:xfrm>
              <a:off x="6842125" y="21161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3</a:t>
              </a:r>
            </a:p>
          </p:txBody>
        </p:sp>
        <p:sp>
          <p:nvSpPr>
            <p:cNvPr id="180251" name="Rectangle 33"/>
            <p:cNvSpPr>
              <a:spLocks noChangeArrowheads="1"/>
            </p:cNvSpPr>
            <p:nvPr/>
          </p:nvSpPr>
          <p:spPr bwMode="auto">
            <a:xfrm>
              <a:off x="6842125" y="30305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0252" name="Rectangle 34"/>
            <p:cNvSpPr>
              <a:spLocks noChangeArrowheads="1"/>
            </p:cNvSpPr>
            <p:nvPr/>
          </p:nvSpPr>
          <p:spPr bwMode="auto">
            <a:xfrm>
              <a:off x="6232525" y="28781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0253" name="Rectangle 35"/>
            <p:cNvSpPr>
              <a:spLocks noChangeArrowheads="1"/>
            </p:cNvSpPr>
            <p:nvPr/>
          </p:nvSpPr>
          <p:spPr bwMode="auto">
            <a:xfrm>
              <a:off x="6003925" y="21923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3</a:t>
              </a:r>
            </a:p>
          </p:txBody>
        </p:sp>
        <p:sp>
          <p:nvSpPr>
            <p:cNvPr id="180254" name="Rectangle 36"/>
            <p:cNvSpPr>
              <a:spLocks noChangeArrowheads="1"/>
            </p:cNvSpPr>
            <p:nvPr/>
          </p:nvSpPr>
          <p:spPr bwMode="auto">
            <a:xfrm>
              <a:off x="4632325" y="24971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0255" name="Rectangle 37"/>
            <p:cNvSpPr>
              <a:spLocks noChangeArrowheads="1"/>
            </p:cNvSpPr>
            <p:nvPr/>
          </p:nvSpPr>
          <p:spPr bwMode="auto">
            <a:xfrm>
              <a:off x="4860925" y="31829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4</a:t>
              </a:r>
            </a:p>
          </p:txBody>
        </p:sp>
        <p:sp>
          <p:nvSpPr>
            <p:cNvPr id="180256" name="Rectangle 38"/>
            <p:cNvSpPr>
              <a:spLocks noChangeArrowheads="1"/>
            </p:cNvSpPr>
            <p:nvPr/>
          </p:nvSpPr>
          <p:spPr bwMode="auto">
            <a:xfrm>
              <a:off x="3489325" y="29543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1</a:t>
              </a:r>
            </a:p>
          </p:txBody>
        </p:sp>
        <p:sp>
          <p:nvSpPr>
            <p:cNvPr id="180257" name="Rectangle 39"/>
            <p:cNvSpPr>
              <a:spLocks noChangeArrowheads="1"/>
            </p:cNvSpPr>
            <p:nvPr/>
          </p:nvSpPr>
          <p:spPr bwMode="auto">
            <a:xfrm>
              <a:off x="3489325" y="21923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0258" name="Rectangle 40"/>
            <p:cNvSpPr>
              <a:spLocks noChangeArrowheads="1"/>
            </p:cNvSpPr>
            <p:nvPr/>
          </p:nvSpPr>
          <p:spPr bwMode="auto">
            <a:xfrm>
              <a:off x="2651125" y="31067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6</a:t>
              </a:r>
            </a:p>
          </p:txBody>
        </p:sp>
        <p:sp>
          <p:nvSpPr>
            <p:cNvPr id="180259" name="Oval 41"/>
            <p:cNvSpPr>
              <a:spLocks noChangeArrowheads="1"/>
            </p:cNvSpPr>
            <p:nvPr/>
          </p:nvSpPr>
          <p:spPr bwMode="auto">
            <a:xfrm>
              <a:off x="2444750" y="25971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60" name="Oval 42"/>
            <p:cNvSpPr>
              <a:spLocks noChangeArrowheads="1"/>
            </p:cNvSpPr>
            <p:nvPr/>
          </p:nvSpPr>
          <p:spPr bwMode="auto">
            <a:xfrm>
              <a:off x="3054350" y="17589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61" name="Line 43"/>
            <p:cNvSpPr>
              <a:spLocks noChangeShapeType="1"/>
            </p:cNvSpPr>
            <p:nvPr/>
          </p:nvSpPr>
          <p:spPr bwMode="auto">
            <a:xfrm>
              <a:off x="3276600" y="2667000"/>
              <a:ext cx="304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62" name="Oval 44"/>
            <p:cNvSpPr>
              <a:spLocks noChangeArrowheads="1"/>
            </p:cNvSpPr>
            <p:nvPr/>
          </p:nvSpPr>
          <p:spPr bwMode="auto">
            <a:xfrm>
              <a:off x="3663950" y="25971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63" name="Oval 45"/>
            <p:cNvSpPr>
              <a:spLocks noChangeArrowheads="1"/>
            </p:cNvSpPr>
            <p:nvPr/>
          </p:nvSpPr>
          <p:spPr bwMode="auto">
            <a:xfrm>
              <a:off x="2603500" y="5149850"/>
              <a:ext cx="146050" cy="1524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64" name="Line 49"/>
            <p:cNvSpPr>
              <a:spLocks noChangeShapeType="1"/>
            </p:cNvSpPr>
            <p:nvPr/>
          </p:nvSpPr>
          <p:spPr bwMode="auto">
            <a:xfrm flipH="1">
              <a:off x="2676525" y="44323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65" name="Line 50"/>
            <p:cNvSpPr>
              <a:spLocks noChangeShapeType="1"/>
            </p:cNvSpPr>
            <p:nvPr/>
          </p:nvSpPr>
          <p:spPr bwMode="auto">
            <a:xfrm>
              <a:off x="3276600" y="44323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66" name="Line 51"/>
            <p:cNvSpPr>
              <a:spLocks noChangeShapeType="1"/>
            </p:cNvSpPr>
            <p:nvPr/>
          </p:nvSpPr>
          <p:spPr bwMode="auto">
            <a:xfrm flipH="1">
              <a:off x="3276600" y="52260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67" name="Line 52"/>
            <p:cNvSpPr>
              <a:spLocks noChangeShapeType="1"/>
            </p:cNvSpPr>
            <p:nvPr/>
          </p:nvSpPr>
          <p:spPr bwMode="auto">
            <a:xfrm>
              <a:off x="2676525" y="52260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68" name="Line 57"/>
            <p:cNvSpPr>
              <a:spLocks noChangeShapeType="1"/>
            </p:cNvSpPr>
            <p:nvPr/>
          </p:nvSpPr>
          <p:spPr bwMode="auto">
            <a:xfrm flipH="1">
              <a:off x="6029325" y="44323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69" name="Line 58"/>
            <p:cNvSpPr>
              <a:spLocks noChangeShapeType="1"/>
            </p:cNvSpPr>
            <p:nvPr/>
          </p:nvSpPr>
          <p:spPr bwMode="auto">
            <a:xfrm>
              <a:off x="6629400" y="44323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70" name="Line 59"/>
            <p:cNvSpPr>
              <a:spLocks noChangeShapeType="1"/>
            </p:cNvSpPr>
            <p:nvPr/>
          </p:nvSpPr>
          <p:spPr bwMode="auto">
            <a:xfrm flipH="1">
              <a:off x="6629400" y="52260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71" name="Line 60"/>
            <p:cNvSpPr>
              <a:spLocks noChangeShapeType="1"/>
            </p:cNvSpPr>
            <p:nvPr/>
          </p:nvSpPr>
          <p:spPr bwMode="auto">
            <a:xfrm>
              <a:off x="6029325" y="52260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72" name="Line 61"/>
            <p:cNvSpPr>
              <a:spLocks noChangeShapeType="1"/>
            </p:cNvSpPr>
            <p:nvPr/>
          </p:nvSpPr>
          <p:spPr bwMode="auto">
            <a:xfrm>
              <a:off x="3886200" y="5257800"/>
              <a:ext cx="2133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73" name="Line 62"/>
            <p:cNvSpPr>
              <a:spLocks noChangeShapeType="1"/>
            </p:cNvSpPr>
            <p:nvPr/>
          </p:nvSpPr>
          <p:spPr bwMode="auto">
            <a:xfrm>
              <a:off x="3276600" y="4419600"/>
              <a:ext cx="3352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74" name="Line 63"/>
            <p:cNvSpPr>
              <a:spLocks noChangeShapeType="1"/>
            </p:cNvSpPr>
            <p:nvPr/>
          </p:nvSpPr>
          <p:spPr bwMode="auto">
            <a:xfrm>
              <a:off x="3276600" y="5943600"/>
              <a:ext cx="3352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75" name="Rectangle 64"/>
            <p:cNvSpPr>
              <a:spLocks noChangeArrowheads="1"/>
            </p:cNvSpPr>
            <p:nvPr/>
          </p:nvSpPr>
          <p:spPr bwMode="auto">
            <a:xfrm>
              <a:off x="2195513" y="4859338"/>
              <a:ext cx="471487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A(0)</a:t>
              </a:r>
            </a:p>
          </p:txBody>
        </p:sp>
        <p:sp>
          <p:nvSpPr>
            <p:cNvPr id="180276" name="Rectangle 65"/>
            <p:cNvSpPr>
              <a:spLocks noChangeArrowheads="1"/>
            </p:cNvSpPr>
            <p:nvPr/>
          </p:nvSpPr>
          <p:spPr bwMode="auto">
            <a:xfrm>
              <a:off x="3032125" y="4021138"/>
              <a:ext cx="649288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B (2,A)</a:t>
              </a:r>
            </a:p>
          </p:txBody>
        </p:sp>
        <p:sp>
          <p:nvSpPr>
            <p:cNvPr id="180277" name="Rectangle 66"/>
            <p:cNvSpPr>
              <a:spLocks noChangeArrowheads="1"/>
            </p:cNvSpPr>
            <p:nvPr/>
          </p:nvSpPr>
          <p:spPr bwMode="auto">
            <a:xfrm>
              <a:off x="6461125" y="4021138"/>
              <a:ext cx="649288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C (9,B)</a:t>
              </a:r>
            </a:p>
          </p:txBody>
        </p:sp>
        <p:sp>
          <p:nvSpPr>
            <p:cNvPr id="180278" name="Rectangle 67"/>
            <p:cNvSpPr>
              <a:spLocks noChangeArrowheads="1"/>
            </p:cNvSpPr>
            <p:nvPr/>
          </p:nvSpPr>
          <p:spPr bwMode="auto">
            <a:xfrm>
              <a:off x="7450138" y="5087938"/>
              <a:ext cx="611187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D (inf)</a:t>
              </a:r>
            </a:p>
          </p:txBody>
        </p:sp>
        <p:sp>
          <p:nvSpPr>
            <p:cNvPr id="180279" name="Rectangle 68"/>
            <p:cNvSpPr>
              <a:spLocks noChangeArrowheads="1"/>
            </p:cNvSpPr>
            <p:nvPr/>
          </p:nvSpPr>
          <p:spPr bwMode="auto">
            <a:xfrm>
              <a:off x="3870325" y="4859338"/>
              <a:ext cx="641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E (4,B)</a:t>
              </a:r>
            </a:p>
          </p:txBody>
        </p:sp>
        <p:sp>
          <p:nvSpPr>
            <p:cNvPr id="180280" name="Rectangle 69"/>
            <p:cNvSpPr>
              <a:spLocks noChangeArrowheads="1"/>
            </p:cNvSpPr>
            <p:nvPr/>
          </p:nvSpPr>
          <p:spPr bwMode="auto">
            <a:xfrm>
              <a:off x="6156325" y="5087938"/>
              <a:ext cx="633413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F (6,E)</a:t>
              </a:r>
            </a:p>
          </p:txBody>
        </p:sp>
        <p:sp>
          <p:nvSpPr>
            <p:cNvPr id="180281" name="Rectangle 70"/>
            <p:cNvSpPr>
              <a:spLocks noChangeArrowheads="1"/>
            </p:cNvSpPr>
            <p:nvPr/>
          </p:nvSpPr>
          <p:spPr bwMode="auto">
            <a:xfrm>
              <a:off x="3184525" y="6078538"/>
              <a:ext cx="658813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G (5,E)</a:t>
              </a:r>
            </a:p>
          </p:txBody>
        </p:sp>
        <p:sp>
          <p:nvSpPr>
            <p:cNvPr id="180282" name="Rectangle 71"/>
            <p:cNvSpPr>
              <a:spLocks noChangeArrowheads="1"/>
            </p:cNvSpPr>
            <p:nvPr/>
          </p:nvSpPr>
          <p:spPr bwMode="auto">
            <a:xfrm>
              <a:off x="6537325" y="6078538"/>
              <a:ext cx="620713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H (inf)</a:t>
              </a:r>
            </a:p>
          </p:txBody>
        </p:sp>
        <p:sp>
          <p:nvSpPr>
            <p:cNvPr id="180283" name="Rectangle 72"/>
            <p:cNvSpPr>
              <a:spLocks noChangeArrowheads="1"/>
            </p:cNvSpPr>
            <p:nvPr/>
          </p:nvSpPr>
          <p:spPr bwMode="auto">
            <a:xfrm>
              <a:off x="2955925" y="47831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0284" name="Rectangle 73"/>
            <p:cNvSpPr>
              <a:spLocks noChangeArrowheads="1"/>
            </p:cNvSpPr>
            <p:nvPr/>
          </p:nvSpPr>
          <p:spPr bwMode="auto">
            <a:xfrm>
              <a:off x="5089525" y="41735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7</a:t>
              </a:r>
            </a:p>
          </p:txBody>
        </p:sp>
        <p:sp>
          <p:nvSpPr>
            <p:cNvPr id="180285" name="Rectangle 74"/>
            <p:cNvSpPr>
              <a:spLocks noChangeArrowheads="1"/>
            </p:cNvSpPr>
            <p:nvPr/>
          </p:nvSpPr>
          <p:spPr bwMode="auto">
            <a:xfrm>
              <a:off x="6918325" y="46307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3</a:t>
              </a:r>
            </a:p>
          </p:txBody>
        </p:sp>
        <p:sp>
          <p:nvSpPr>
            <p:cNvPr id="180286" name="Rectangle 75"/>
            <p:cNvSpPr>
              <a:spLocks noChangeArrowheads="1"/>
            </p:cNvSpPr>
            <p:nvPr/>
          </p:nvSpPr>
          <p:spPr bwMode="auto">
            <a:xfrm>
              <a:off x="6918325" y="55451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0287" name="Rectangle 76"/>
            <p:cNvSpPr>
              <a:spLocks noChangeArrowheads="1"/>
            </p:cNvSpPr>
            <p:nvPr/>
          </p:nvSpPr>
          <p:spPr bwMode="auto">
            <a:xfrm>
              <a:off x="6308725" y="53927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0288" name="Rectangle 77"/>
            <p:cNvSpPr>
              <a:spLocks noChangeArrowheads="1"/>
            </p:cNvSpPr>
            <p:nvPr/>
          </p:nvSpPr>
          <p:spPr bwMode="auto">
            <a:xfrm>
              <a:off x="6080125" y="47069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3</a:t>
              </a:r>
            </a:p>
          </p:txBody>
        </p:sp>
        <p:sp>
          <p:nvSpPr>
            <p:cNvPr id="180289" name="Rectangle 78"/>
            <p:cNvSpPr>
              <a:spLocks noChangeArrowheads="1"/>
            </p:cNvSpPr>
            <p:nvPr/>
          </p:nvSpPr>
          <p:spPr bwMode="auto">
            <a:xfrm>
              <a:off x="4708525" y="50117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0290" name="Rectangle 79"/>
            <p:cNvSpPr>
              <a:spLocks noChangeArrowheads="1"/>
            </p:cNvSpPr>
            <p:nvPr/>
          </p:nvSpPr>
          <p:spPr bwMode="auto">
            <a:xfrm>
              <a:off x="4937125" y="56975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4</a:t>
              </a:r>
            </a:p>
          </p:txBody>
        </p:sp>
        <p:sp>
          <p:nvSpPr>
            <p:cNvPr id="180291" name="Rectangle 80"/>
            <p:cNvSpPr>
              <a:spLocks noChangeArrowheads="1"/>
            </p:cNvSpPr>
            <p:nvPr/>
          </p:nvSpPr>
          <p:spPr bwMode="auto">
            <a:xfrm>
              <a:off x="3565525" y="54689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1</a:t>
              </a:r>
            </a:p>
          </p:txBody>
        </p:sp>
        <p:sp>
          <p:nvSpPr>
            <p:cNvPr id="180292" name="Rectangle 81"/>
            <p:cNvSpPr>
              <a:spLocks noChangeArrowheads="1"/>
            </p:cNvSpPr>
            <p:nvPr/>
          </p:nvSpPr>
          <p:spPr bwMode="auto">
            <a:xfrm>
              <a:off x="3565525" y="47069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0293" name="Rectangle 82"/>
            <p:cNvSpPr>
              <a:spLocks noChangeArrowheads="1"/>
            </p:cNvSpPr>
            <p:nvPr/>
          </p:nvSpPr>
          <p:spPr bwMode="auto">
            <a:xfrm>
              <a:off x="2727325" y="56213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6</a:t>
              </a:r>
            </a:p>
          </p:txBody>
        </p:sp>
        <p:sp>
          <p:nvSpPr>
            <p:cNvPr id="180294" name="Oval 83"/>
            <p:cNvSpPr>
              <a:spLocks noChangeArrowheads="1"/>
            </p:cNvSpPr>
            <p:nvPr/>
          </p:nvSpPr>
          <p:spPr bwMode="auto">
            <a:xfrm>
              <a:off x="2520950" y="51117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95" name="Oval 84"/>
            <p:cNvSpPr>
              <a:spLocks noChangeArrowheads="1"/>
            </p:cNvSpPr>
            <p:nvPr/>
          </p:nvSpPr>
          <p:spPr bwMode="auto">
            <a:xfrm>
              <a:off x="3130550" y="42735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96" name="Line 85"/>
            <p:cNvSpPr>
              <a:spLocks noChangeShapeType="1"/>
            </p:cNvSpPr>
            <p:nvPr/>
          </p:nvSpPr>
          <p:spPr bwMode="auto">
            <a:xfrm>
              <a:off x="2743200" y="6096000"/>
              <a:ext cx="304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97" name="Oval 86"/>
            <p:cNvSpPr>
              <a:spLocks noChangeArrowheads="1"/>
            </p:cNvSpPr>
            <p:nvPr/>
          </p:nvSpPr>
          <p:spPr bwMode="auto">
            <a:xfrm>
              <a:off x="3740150" y="51117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98" name="Oval 87"/>
            <p:cNvSpPr>
              <a:spLocks noChangeArrowheads="1"/>
            </p:cNvSpPr>
            <p:nvPr/>
          </p:nvSpPr>
          <p:spPr bwMode="auto">
            <a:xfrm>
              <a:off x="3130550" y="57975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80299" name="Group 88"/>
            <p:cNvGrpSpPr>
              <a:grpSpLocks/>
            </p:cNvGrpSpPr>
            <p:nvPr/>
          </p:nvGrpSpPr>
          <p:grpSpPr bwMode="auto">
            <a:xfrm>
              <a:off x="1601788" y="3506788"/>
              <a:ext cx="1373187" cy="2514600"/>
              <a:chOff x="1056" y="2065"/>
              <a:chExt cx="865" cy="1584"/>
            </a:xfrm>
          </p:grpSpPr>
          <p:sp>
            <p:nvSpPr>
              <p:cNvPr id="180323" name="Arc 89"/>
              <p:cNvSpPr>
                <a:spLocks/>
              </p:cNvSpPr>
              <p:nvPr/>
            </p:nvSpPr>
            <p:spPr bwMode="auto">
              <a:xfrm>
                <a:off x="1057" y="2065"/>
                <a:ext cx="864" cy="7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0" y="21600"/>
                    </a:moveTo>
                    <a:cubicBezTo>
                      <a:pt x="0" y="9680"/>
                      <a:pt x="9655" y="13"/>
                      <a:pt x="21575" y="0"/>
                    </a:cubicBezTo>
                  </a:path>
                  <a:path w="21600" h="21600" stroke="0" extrusionOk="0">
                    <a:moveTo>
                      <a:pt x="0" y="21600"/>
                    </a:moveTo>
                    <a:cubicBezTo>
                      <a:pt x="0" y="9680"/>
                      <a:pt x="9655" y="13"/>
                      <a:pt x="21575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38100" cap="rnd">
                <a:solidFill>
                  <a:srgbClr val="C0000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324" name="Arc 90"/>
              <p:cNvSpPr>
                <a:spLocks/>
              </p:cNvSpPr>
              <p:nvPr/>
            </p:nvSpPr>
            <p:spPr bwMode="auto">
              <a:xfrm rot="10800000">
                <a:off x="1056" y="2857"/>
                <a:ext cx="864" cy="792"/>
              </a:xfrm>
              <a:custGeom>
                <a:avLst/>
                <a:gdLst>
                  <a:gd name="T0" fmla="*/ 0 w 21625"/>
                  <a:gd name="T1" fmla="*/ 0 h 21600"/>
                  <a:gd name="T2" fmla="*/ 0 w 21625"/>
                  <a:gd name="T3" fmla="*/ 0 h 21600"/>
                  <a:gd name="T4" fmla="*/ 0 w 21625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25"/>
                  <a:gd name="T10" fmla="*/ 0 h 21600"/>
                  <a:gd name="T11" fmla="*/ 21625 w 21625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25" h="21600" fill="none" extrusionOk="0">
                    <a:moveTo>
                      <a:pt x="0" y="0"/>
                    </a:moveTo>
                    <a:cubicBezTo>
                      <a:pt x="8" y="0"/>
                      <a:pt x="16" y="-1"/>
                      <a:pt x="25" y="0"/>
                    </a:cubicBezTo>
                    <a:cubicBezTo>
                      <a:pt x="11954" y="0"/>
                      <a:pt x="21625" y="9670"/>
                      <a:pt x="21625" y="21600"/>
                    </a:cubicBezTo>
                  </a:path>
                  <a:path w="21625" h="21600" stroke="0" extrusionOk="0">
                    <a:moveTo>
                      <a:pt x="0" y="0"/>
                    </a:moveTo>
                    <a:cubicBezTo>
                      <a:pt x="8" y="0"/>
                      <a:pt x="16" y="-1"/>
                      <a:pt x="25" y="0"/>
                    </a:cubicBezTo>
                    <a:cubicBezTo>
                      <a:pt x="11954" y="0"/>
                      <a:pt x="21625" y="9670"/>
                      <a:pt x="21625" y="21600"/>
                    </a:cubicBezTo>
                    <a:lnTo>
                      <a:pt x="25" y="21600"/>
                    </a:lnTo>
                    <a:close/>
                  </a:path>
                </a:pathLst>
              </a:custGeom>
              <a:noFill/>
              <a:ln w="38100" cap="rnd">
                <a:solidFill>
                  <a:srgbClr val="C0000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80300" name="Rectangle 91"/>
            <p:cNvSpPr>
              <a:spLocks noChangeArrowheads="1"/>
            </p:cNvSpPr>
            <p:nvPr/>
          </p:nvSpPr>
          <p:spPr bwMode="auto">
            <a:xfrm>
              <a:off x="533400" y="3886200"/>
              <a:ext cx="1265238" cy="284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400" b="1" u="none">
                  <a:solidFill>
                    <a:srgbClr val="C00000"/>
                  </a:solidFill>
                  <a:latin typeface="Times New Roman" charset="0"/>
                </a:rPr>
                <a:t>Novo mínimo:</a:t>
              </a:r>
              <a:endParaRPr lang="pt-PT" sz="1200" b="1" u="none">
                <a:solidFill>
                  <a:srgbClr val="C00000"/>
                </a:solidFill>
                <a:latin typeface="Times New Roman" charset="0"/>
              </a:endParaRPr>
            </a:p>
          </p:txBody>
        </p:sp>
        <p:sp>
          <p:nvSpPr>
            <p:cNvPr id="180302" name="Oval 4"/>
            <p:cNvSpPr>
              <a:spLocks noChangeArrowheads="1"/>
            </p:cNvSpPr>
            <p:nvPr/>
          </p:nvSpPr>
          <p:spPr bwMode="auto">
            <a:xfrm>
              <a:off x="3121025" y="3335338"/>
              <a:ext cx="158750" cy="16351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303" name="Oval 5"/>
            <p:cNvSpPr>
              <a:spLocks noChangeArrowheads="1"/>
            </p:cNvSpPr>
            <p:nvPr/>
          </p:nvSpPr>
          <p:spPr bwMode="auto">
            <a:xfrm>
              <a:off x="3721100" y="2628900"/>
              <a:ext cx="158750" cy="165100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304" name="Oval 6"/>
            <p:cNvSpPr>
              <a:spLocks noChangeArrowheads="1"/>
            </p:cNvSpPr>
            <p:nvPr/>
          </p:nvSpPr>
          <p:spPr bwMode="auto">
            <a:xfrm>
              <a:off x="3121025" y="1835150"/>
              <a:ext cx="158750" cy="163513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305" name="Oval 11"/>
            <p:cNvSpPr>
              <a:spLocks noChangeArrowheads="1"/>
            </p:cNvSpPr>
            <p:nvPr/>
          </p:nvSpPr>
          <p:spPr bwMode="auto">
            <a:xfrm>
              <a:off x="5873750" y="2628900"/>
              <a:ext cx="158750" cy="165100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306" name="Oval 12"/>
            <p:cNvSpPr>
              <a:spLocks noChangeArrowheads="1"/>
            </p:cNvSpPr>
            <p:nvPr/>
          </p:nvSpPr>
          <p:spPr bwMode="auto">
            <a:xfrm>
              <a:off x="6473825" y="3335338"/>
              <a:ext cx="158750" cy="16351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307" name="Oval 13"/>
            <p:cNvSpPr>
              <a:spLocks noChangeArrowheads="1"/>
            </p:cNvSpPr>
            <p:nvPr/>
          </p:nvSpPr>
          <p:spPr bwMode="auto">
            <a:xfrm>
              <a:off x="7073900" y="2628900"/>
              <a:ext cx="158750" cy="165100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308" name="Oval 14"/>
            <p:cNvSpPr>
              <a:spLocks noChangeArrowheads="1"/>
            </p:cNvSpPr>
            <p:nvPr/>
          </p:nvSpPr>
          <p:spPr bwMode="auto">
            <a:xfrm>
              <a:off x="6473825" y="1835150"/>
              <a:ext cx="158750" cy="163513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309" name="Oval 46"/>
            <p:cNvSpPr>
              <a:spLocks noChangeArrowheads="1"/>
            </p:cNvSpPr>
            <p:nvPr/>
          </p:nvSpPr>
          <p:spPr bwMode="auto">
            <a:xfrm>
              <a:off x="3197225" y="5849938"/>
              <a:ext cx="158750" cy="16351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310" name="Oval 47"/>
            <p:cNvSpPr>
              <a:spLocks noChangeArrowheads="1"/>
            </p:cNvSpPr>
            <p:nvPr/>
          </p:nvSpPr>
          <p:spPr bwMode="auto">
            <a:xfrm>
              <a:off x="3797300" y="5143500"/>
              <a:ext cx="158750" cy="165100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311" name="Oval 48"/>
            <p:cNvSpPr>
              <a:spLocks noChangeArrowheads="1"/>
            </p:cNvSpPr>
            <p:nvPr/>
          </p:nvSpPr>
          <p:spPr bwMode="auto">
            <a:xfrm>
              <a:off x="3197225" y="4349750"/>
              <a:ext cx="158750" cy="163513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312" name="Oval 53"/>
            <p:cNvSpPr>
              <a:spLocks noChangeArrowheads="1"/>
            </p:cNvSpPr>
            <p:nvPr/>
          </p:nvSpPr>
          <p:spPr bwMode="auto">
            <a:xfrm>
              <a:off x="5949950" y="5143500"/>
              <a:ext cx="158750" cy="165100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313" name="Oval 54"/>
            <p:cNvSpPr>
              <a:spLocks noChangeArrowheads="1"/>
            </p:cNvSpPr>
            <p:nvPr/>
          </p:nvSpPr>
          <p:spPr bwMode="auto">
            <a:xfrm>
              <a:off x="6550025" y="5849938"/>
              <a:ext cx="158750" cy="16351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314" name="Oval 55"/>
            <p:cNvSpPr>
              <a:spLocks noChangeArrowheads="1"/>
            </p:cNvSpPr>
            <p:nvPr/>
          </p:nvSpPr>
          <p:spPr bwMode="auto">
            <a:xfrm>
              <a:off x="7150100" y="5143500"/>
              <a:ext cx="158750" cy="165100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315" name="Oval 56"/>
            <p:cNvSpPr>
              <a:spLocks noChangeArrowheads="1"/>
            </p:cNvSpPr>
            <p:nvPr/>
          </p:nvSpPr>
          <p:spPr bwMode="auto">
            <a:xfrm>
              <a:off x="6550025" y="4349750"/>
              <a:ext cx="158750" cy="163513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316" name="Right Arrow 97"/>
            <p:cNvSpPr>
              <a:spLocks noChangeArrowheads="1"/>
            </p:cNvSpPr>
            <p:nvPr/>
          </p:nvSpPr>
          <p:spPr bwMode="auto">
            <a:xfrm>
              <a:off x="3200400" y="2514600"/>
              <a:ext cx="381000" cy="3048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C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0318" name="Right Arrow 98"/>
            <p:cNvSpPr>
              <a:spLocks noChangeArrowheads="1"/>
            </p:cNvSpPr>
            <p:nvPr/>
          </p:nvSpPr>
          <p:spPr bwMode="auto">
            <a:xfrm>
              <a:off x="2667000" y="5943600"/>
              <a:ext cx="381000" cy="3048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C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Mais duas iterações</a:t>
            </a:r>
            <a:endParaRPr lang="pt-PT" dirty="0"/>
          </a:p>
        </p:txBody>
      </p:sp>
      <p:grpSp>
        <p:nvGrpSpPr>
          <p:cNvPr id="4" name="Group 3"/>
          <p:cNvGrpSpPr/>
          <p:nvPr/>
        </p:nvGrpSpPr>
        <p:grpSpPr>
          <a:xfrm>
            <a:off x="107504" y="5445224"/>
            <a:ext cx="2295600" cy="1287148"/>
            <a:chOff x="395536" y="1124744"/>
            <a:chExt cx="2295600" cy="1287148"/>
          </a:xfrm>
        </p:grpSpPr>
        <p:sp>
          <p:nvSpPr>
            <p:cNvPr id="96" name="Rectangle 88"/>
            <p:cNvSpPr>
              <a:spLocks noChangeArrowheads="1"/>
            </p:cNvSpPr>
            <p:nvPr/>
          </p:nvSpPr>
          <p:spPr bwMode="auto">
            <a:xfrm>
              <a:off x="395536" y="1124744"/>
              <a:ext cx="2295600" cy="1287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defTabSz="762000" eaLnBrk="0" hangingPunct="0">
                <a:lnSpc>
                  <a:spcPct val="90000"/>
                </a:lnSpc>
              </a:pPr>
              <a:r>
                <a:rPr lang="pt-PT" sz="1400" u="none" dirty="0" smtClean="0">
                  <a:latin typeface="+mn-lt"/>
                  <a:cs typeface="Tw Cen MT"/>
                </a:rPr>
                <a:t>Legenda:</a:t>
              </a:r>
              <a:endParaRPr lang="pt-PT" sz="1200" u="none" dirty="0" smtClean="0">
                <a:latin typeface="+mn-lt"/>
                <a:cs typeface="Tw Cen MT"/>
              </a:endParaRPr>
            </a:p>
            <a:p>
              <a:pPr algn="l" defTabSz="762000" eaLnBrk="0" hangingPunct="0">
                <a:lnSpc>
                  <a:spcPct val="90000"/>
                </a:lnSpc>
              </a:pPr>
              <a:endParaRPr lang="pt-PT" sz="1200" dirty="0">
                <a:latin typeface="+mn-lt"/>
                <a:cs typeface="Tw Cen MT"/>
              </a:endParaRPr>
            </a:p>
            <a:p>
              <a:pPr algn="l" defTabSz="762000" eaLnBrk="0" hangingPunct="0">
                <a:lnSpc>
                  <a:spcPct val="90000"/>
                </a:lnSpc>
              </a:pPr>
              <a:r>
                <a:rPr lang="pt-PT" sz="1200" u="none" dirty="0" smtClean="0">
                  <a:latin typeface="+mn-lt"/>
                  <a:cs typeface="Tw Cen MT"/>
                </a:rPr>
                <a:t>	Nó </a:t>
              </a:r>
              <a:r>
                <a:rPr lang="pt-PT" sz="1200" u="none" dirty="0">
                  <a:latin typeface="+mn-lt"/>
                  <a:cs typeface="Tw Cen MT"/>
                </a:rPr>
                <a:t>pertence a </a:t>
              </a:r>
              <a:r>
                <a:rPr lang="pt-PT" sz="1200" u="none" dirty="0" smtClean="0">
                  <a:latin typeface="+mn-lt"/>
                  <a:cs typeface="Tw Cen MT"/>
                </a:rPr>
                <a:t>N</a:t>
              </a:r>
              <a:r>
                <a:rPr lang="ja-JP" altLang="pt-PT" sz="1200" u="none" dirty="0" smtClean="0">
                  <a:latin typeface="+mn-lt"/>
                  <a:cs typeface="Tw Cen MT"/>
                </a:rPr>
                <a:t>‘</a:t>
              </a:r>
              <a:endParaRPr lang="pt-PT" altLang="ja-JP" sz="1200" dirty="0">
                <a:latin typeface="+mn-lt"/>
                <a:cs typeface="Tw Cen MT"/>
              </a:endParaRPr>
            </a:p>
            <a:p>
              <a:pPr algn="l" defTabSz="762000" eaLnBrk="0" hangingPunct="0">
                <a:lnSpc>
                  <a:spcPct val="90000"/>
                </a:lnSpc>
              </a:pPr>
              <a:endParaRPr lang="pt-PT" sz="1200" dirty="0">
                <a:latin typeface="+mn-lt"/>
                <a:cs typeface="Tw Cen MT"/>
              </a:endParaRPr>
            </a:p>
            <a:p>
              <a:pPr algn="l" defTabSz="762000" eaLnBrk="0" hangingPunct="0">
                <a:lnSpc>
                  <a:spcPct val="90000"/>
                </a:lnSpc>
              </a:pPr>
              <a:r>
                <a:rPr lang="pt-PT" sz="1200" dirty="0">
                  <a:latin typeface="+mn-lt"/>
                  <a:cs typeface="Tw Cen MT"/>
                </a:rPr>
                <a:t>	</a:t>
              </a:r>
              <a:r>
                <a:rPr lang="pt-PT" sz="1200" u="none" dirty="0" smtClean="0">
                  <a:latin typeface="+mn-lt"/>
                  <a:cs typeface="Tw Cen MT"/>
                </a:rPr>
                <a:t>Base </a:t>
              </a:r>
              <a:r>
                <a:rPr lang="pt-PT" sz="1200" u="none" dirty="0">
                  <a:latin typeface="+mn-lt"/>
                  <a:cs typeface="Tw Cen MT"/>
                </a:rPr>
                <a:t>da </a:t>
              </a:r>
              <a:r>
                <a:rPr lang="pt-PT" sz="1200" u="none" dirty="0" smtClean="0">
                  <a:latin typeface="+mn-lt"/>
                  <a:cs typeface="Tw Cen MT"/>
                </a:rPr>
                <a:t>iteração</a:t>
              </a:r>
            </a:p>
            <a:p>
              <a:pPr algn="l" defTabSz="762000" eaLnBrk="0" hangingPunct="0">
                <a:lnSpc>
                  <a:spcPct val="90000"/>
                </a:lnSpc>
              </a:pPr>
              <a:endParaRPr lang="pt-PT" sz="1200" u="none" dirty="0" smtClean="0">
                <a:latin typeface="+mn-lt"/>
                <a:cs typeface="Tw Cen MT"/>
              </a:endParaRPr>
            </a:p>
            <a:p>
              <a:pPr algn="l" defTabSz="762000" eaLnBrk="0" hangingPunct="0">
                <a:lnSpc>
                  <a:spcPct val="90000"/>
                </a:lnSpc>
              </a:pPr>
              <a:r>
                <a:rPr lang="pt-PT" sz="1200" dirty="0" smtClean="0">
                  <a:latin typeface="+mn-lt"/>
                  <a:cs typeface="Tw Cen MT"/>
                </a:rPr>
                <a:t>Nó (distancia, prévio)</a:t>
              </a:r>
              <a:endParaRPr lang="pt-PT" sz="1200" u="none" dirty="0">
                <a:latin typeface="+mn-lt"/>
                <a:cs typeface="Tw Cen MT"/>
              </a:endParaRPr>
            </a:p>
          </p:txBody>
        </p:sp>
        <p:sp>
          <p:nvSpPr>
            <p:cNvPr id="97" name="Oval 87"/>
            <p:cNvSpPr>
              <a:spLocks noChangeArrowheads="1"/>
            </p:cNvSpPr>
            <p:nvPr/>
          </p:nvSpPr>
          <p:spPr bwMode="auto">
            <a:xfrm>
              <a:off x="683568" y="1484784"/>
              <a:ext cx="291457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98" name="Right Arrow 90"/>
            <p:cNvSpPr>
              <a:spLocks noChangeArrowheads="1"/>
            </p:cNvSpPr>
            <p:nvPr/>
          </p:nvSpPr>
          <p:spPr bwMode="auto">
            <a:xfrm>
              <a:off x="683568" y="1772816"/>
              <a:ext cx="380162" cy="3048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C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>
                <a:latin typeface="+mn-lt"/>
                <a:cs typeface="Tw Cen MT"/>
              </a:endParaRPr>
            </a:p>
          </p:txBody>
        </p:sp>
      </p:grpSp>
      <p:sp>
        <p:nvSpPr>
          <p:cNvPr id="100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696200" y="6248400"/>
            <a:ext cx="914400" cy="381000"/>
          </a:xfrm>
        </p:spPr>
        <p:txBody>
          <a:bodyPr/>
          <a:lstStyle/>
          <a:p>
            <a:pPr>
              <a:defRPr/>
            </a:pPr>
            <a:fld id="{1EEA9CDC-A860-3344-A30C-B53008D6F62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9622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195736" y="1340768"/>
            <a:ext cx="6035675" cy="5057775"/>
            <a:chOff x="2119313" y="1354138"/>
            <a:chExt cx="6035675" cy="5057775"/>
          </a:xfrm>
        </p:grpSpPr>
        <p:sp>
          <p:nvSpPr>
            <p:cNvPr id="182276" name="Oval 3"/>
            <p:cNvSpPr>
              <a:spLocks noChangeArrowheads="1"/>
            </p:cNvSpPr>
            <p:nvPr/>
          </p:nvSpPr>
          <p:spPr bwMode="auto">
            <a:xfrm>
              <a:off x="2374900" y="2482850"/>
              <a:ext cx="146050" cy="1524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277" name="Line 7"/>
            <p:cNvSpPr>
              <a:spLocks noChangeShapeType="1"/>
            </p:cNvSpPr>
            <p:nvPr/>
          </p:nvSpPr>
          <p:spPr bwMode="auto">
            <a:xfrm flipH="1">
              <a:off x="2447925" y="17653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278" name="Line 8"/>
            <p:cNvSpPr>
              <a:spLocks noChangeShapeType="1"/>
            </p:cNvSpPr>
            <p:nvPr/>
          </p:nvSpPr>
          <p:spPr bwMode="auto">
            <a:xfrm>
              <a:off x="3048000" y="17653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279" name="Line 9"/>
            <p:cNvSpPr>
              <a:spLocks noChangeShapeType="1"/>
            </p:cNvSpPr>
            <p:nvPr/>
          </p:nvSpPr>
          <p:spPr bwMode="auto">
            <a:xfrm flipH="1">
              <a:off x="3048000" y="25590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280" name="Line 10"/>
            <p:cNvSpPr>
              <a:spLocks noChangeShapeType="1"/>
            </p:cNvSpPr>
            <p:nvPr/>
          </p:nvSpPr>
          <p:spPr bwMode="auto">
            <a:xfrm>
              <a:off x="2447925" y="25590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281" name="Line 15"/>
            <p:cNvSpPr>
              <a:spLocks noChangeShapeType="1"/>
            </p:cNvSpPr>
            <p:nvPr/>
          </p:nvSpPr>
          <p:spPr bwMode="auto">
            <a:xfrm flipH="1">
              <a:off x="5800725" y="17653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282" name="Line 16"/>
            <p:cNvSpPr>
              <a:spLocks noChangeShapeType="1"/>
            </p:cNvSpPr>
            <p:nvPr/>
          </p:nvSpPr>
          <p:spPr bwMode="auto">
            <a:xfrm>
              <a:off x="6400800" y="17653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283" name="Line 17"/>
            <p:cNvSpPr>
              <a:spLocks noChangeShapeType="1"/>
            </p:cNvSpPr>
            <p:nvPr/>
          </p:nvSpPr>
          <p:spPr bwMode="auto">
            <a:xfrm flipH="1">
              <a:off x="6400800" y="25590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284" name="Line 18"/>
            <p:cNvSpPr>
              <a:spLocks noChangeShapeType="1"/>
            </p:cNvSpPr>
            <p:nvPr/>
          </p:nvSpPr>
          <p:spPr bwMode="auto">
            <a:xfrm>
              <a:off x="5800725" y="25590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285" name="Line 19"/>
            <p:cNvSpPr>
              <a:spLocks noChangeShapeType="1"/>
            </p:cNvSpPr>
            <p:nvPr/>
          </p:nvSpPr>
          <p:spPr bwMode="auto">
            <a:xfrm>
              <a:off x="3657600" y="2590800"/>
              <a:ext cx="2133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286" name="Line 20"/>
            <p:cNvSpPr>
              <a:spLocks noChangeShapeType="1"/>
            </p:cNvSpPr>
            <p:nvPr/>
          </p:nvSpPr>
          <p:spPr bwMode="auto">
            <a:xfrm>
              <a:off x="3048000" y="1752600"/>
              <a:ext cx="3352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287" name="Line 21"/>
            <p:cNvSpPr>
              <a:spLocks noChangeShapeType="1"/>
            </p:cNvSpPr>
            <p:nvPr/>
          </p:nvSpPr>
          <p:spPr bwMode="auto">
            <a:xfrm>
              <a:off x="3048000" y="3276600"/>
              <a:ext cx="3352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288" name="Rectangle 22"/>
            <p:cNvSpPr>
              <a:spLocks noChangeArrowheads="1"/>
            </p:cNvSpPr>
            <p:nvPr/>
          </p:nvSpPr>
          <p:spPr bwMode="auto">
            <a:xfrm>
              <a:off x="2119313" y="2192338"/>
              <a:ext cx="471487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A(0)</a:t>
              </a:r>
            </a:p>
          </p:txBody>
        </p:sp>
        <p:sp>
          <p:nvSpPr>
            <p:cNvPr id="182289" name="Rectangle 23"/>
            <p:cNvSpPr>
              <a:spLocks noChangeArrowheads="1"/>
            </p:cNvSpPr>
            <p:nvPr/>
          </p:nvSpPr>
          <p:spPr bwMode="auto">
            <a:xfrm>
              <a:off x="2803525" y="1354138"/>
              <a:ext cx="649288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B (2,A)</a:t>
              </a:r>
            </a:p>
          </p:txBody>
        </p:sp>
        <p:sp>
          <p:nvSpPr>
            <p:cNvPr id="182290" name="Rectangle 24"/>
            <p:cNvSpPr>
              <a:spLocks noChangeArrowheads="1"/>
            </p:cNvSpPr>
            <p:nvPr/>
          </p:nvSpPr>
          <p:spPr bwMode="auto">
            <a:xfrm>
              <a:off x="6232525" y="1354138"/>
              <a:ext cx="649288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C (9,B)</a:t>
              </a:r>
            </a:p>
          </p:txBody>
        </p:sp>
        <p:sp>
          <p:nvSpPr>
            <p:cNvPr id="182291" name="Rectangle 25"/>
            <p:cNvSpPr>
              <a:spLocks noChangeArrowheads="1"/>
            </p:cNvSpPr>
            <p:nvPr/>
          </p:nvSpPr>
          <p:spPr bwMode="auto">
            <a:xfrm>
              <a:off x="7221538" y="2420938"/>
              <a:ext cx="611187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D (inf)</a:t>
              </a:r>
            </a:p>
          </p:txBody>
        </p:sp>
        <p:sp>
          <p:nvSpPr>
            <p:cNvPr id="182292" name="Rectangle 26"/>
            <p:cNvSpPr>
              <a:spLocks noChangeArrowheads="1"/>
            </p:cNvSpPr>
            <p:nvPr/>
          </p:nvSpPr>
          <p:spPr bwMode="auto">
            <a:xfrm>
              <a:off x="3641725" y="2192338"/>
              <a:ext cx="641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E (4,B)</a:t>
              </a:r>
            </a:p>
          </p:txBody>
        </p:sp>
        <p:sp>
          <p:nvSpPr>
            <p:cNvPr id="182293" name="Rectangle 27"/>
            <p:cNvSpPr>
              <a:spLocks noChangeArrowheads="1"/>
            </p:cNvSpPr>
            <p:nvPr/>
          </p:nvSpPr>
          <p:spPr bwMode="auto">
            <a:xfrm>
              <a:off x="5927725" y="2420938"/>
              <a:ext cx="633413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F (6,E)</a:t>
              </a:r>
            </a:p>
          </p:txBody>
        </p:sp>
        <p:sp>
          <p:nvSpPr>
            <p:cNvPr id="182294" name="Rectangle 28"/>
            <p:cNvSpPr>
              <a:spLocks noChangeArrowheads="1"/>
            </p:cNvSpPr>
            <p:nvPr/>
          </p:nvSpPr>
          <p:spPr bwMode="auto">
            <a:xfrm>
              <a:off x="2955925" y="3411538"/>
              <a:ext cx="658813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G (5,E)</a:t>
              </a:r>
            </a:p>
          </p:txBody>
        </p:sp>
        <p:sp>
          <p:nvSpPr>
            <p:cNvPr id="182295" name="Rectangle 29"/>
            <p:cNvSpPr>
              <a:spLocks noChangeArrowheads="1"/>
            </p:cNvSpPr>
            <p:nvPr/>
          </p:nvSpPr>
          <p:spPr bwMode="auto">
            <a:xfrm>
              <a:off x="6308725" y="3411538"/>
              <a:ext cx="674688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H (9,G)</a:t>
              </a:r>
            </a:p>
          </p:txBody>
        </p:sp>
        <p:sp>
          <p:nvSpPr>
            <p:cNvPr id="182296" name="Rectangle 30"/>
            <p:cNvSpPr>
              <a:spLocks noChangeArrowheads="1"/>
            </p:cNvSpPr>
            <p:nvPr/>
          </p:nvSpPr>
          <p:spPr bwMode="auto">
            <a:xfrm>
              <a:off x="2727325" y="21161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2297" name="Rectangle 31"/>
            <p:cNvSpPr>
              <a:spLocks noChangeArrowheads="1"/>
            </p:cNvSpPr>
            <p:nvPr/>
          </p:nvSpPr>
          <p:spPr bwMode="auto">
            <a:xfrm>
              <a:off x="4860925" y="15065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7</a:t>
              </a:r>
            </a:p>
          </p:txBody>
        </p:sp>
        <p:sp>
          <p:nvSpPr>
            <p:cNvPr id="182298" name="Rectangle 32"/>
            <p:cNvSpPr>
              <a:spLocks noChangeArrowheads="1"/>
            </p:cNvSpPr>
            <p:nvPr/>
          </p:nvSpPr>
          <p:spPr bwMode="auto">
            <a:xfrm>
              <a:off x="6689725" y="19637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3</a:t>
              </a:r>
            </a:p>
          </p:txBody>
        </p:sp>
        <p:sp>
          <p:nvSpPr>
            <p:cNvPr id="182299" name="Rectangle 33"/>
            <p:cNvSpPr>
              <a:spLocks noChangeArrowheads="1"/>
            </p:cNvSpPr>
            <p:nvPr/>
          </p:nvSpPr>
          <p:spPr bwMode="auto">
            <a:xfrm>
              <a:off x="6689725" y="28781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2300" name="Rectangle 34"/>
            <p:cNvSpPr>
              <a:spLocks noChangeArrowheads="1"/>
            </p:cNvSpPr>
            <p:nvPr/>
          </p:nvSpPr>
          <p:spPr bwMode="auto">
            <a:xfrm>
              <a:off x="6080125" y="27257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2301" name="Rectangle 35"/>
            <p:cNvSpPr>
              <a:spLocks noChangeArrowheads="1"/>
            </p:cNvSpPr>
            <p:nvPr/>
          </p:nvSpPr>
          <p:spPr bwMode="auto">
            <a:xfrm>
              <a:off x="5851525" y="20399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3</a:t>
              </a:r>
            </a:p>
          </p:txBody>
        </p:sp>
        <p:sp>
          <p:nvSpPr>
            <p:cNvPr id="182302" name="Rectangle 36"/>
            <p:cNvSpPr>
              <a:spLocks noChangeArrowheads="1"/>
            </p:cNvSpPr>
            <p:nvPr/>
          </p:nvSpPr>
          <p:spPr bwMode="auto">
            <a:xfrm>
              <a:off x="4479925" y="23447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2303" name="Rectangle 37"/>
            <p:cNvSpPr>
              <a:spLocks noChangeArrowheads="1"/>
            </p:cNvSpPr>
            <p:nvPr/>
          </p:nvSpPr>
          <p:spPr bwMode="auto">
            <a:xfrm>
              <a:off x="4708525" y="30305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4</a:t>
              </a:r>
            </a:p>
          </p:txBody>
        </p:sp>
        <p:sp>
          <p:nvSpPr>
            <p:cNvPr id="182304" name="Rectangle 38"/>
            <p:cNvSpPr>
              <a:spLocks noChangeArrowheads="1"/>
            </p:cNvSpPr>
            <p:nvPr/>
          </p:nvSpPr>
          <p:spPr bwMode="auto">
            <a:xfrm>
              <a:off x="3336925" y="28019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1</a:t>
              </a:r>
            </a:p>
          </p:txBody>
        </p:sp>
        <p:sp>
          <p:nvSpPr>
            <p:cNvPr id="182305" name="Rectangle 39"/>
            <p:cNvSpPr>
              <a:spLocks noChangeArrowheads="1"/>
            </p:cNvSpPr>
            <p:nvPr/>
          </p:nvSpPr>
          <p:spPr bwMode="auto">
            <a:xfrm>
              <a:off x="3336925" y="20399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2306" name="Rectangle 40"/>
            <p:cNvSpPr>
              <a:spLocks noChangeArrowheads="1"/>
            </p:cNvSpPr>
            <p:nvPr/>
          </p:nvSpPr>
          <p:spPr bwMode="auto">
            <a:xfrm>
              <a:off x="2498725" y="29543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6</a:t>
              </a:r>
            </a:p>
          </p:txBody>
        </p:sp>
        <p:sp>
          <p:nvSpPr>
            <p:cNvPr id="182307" name="Oval 41"/>
            <p:cNvSpPr>
              <a:spLocks noChangeArrowheads="1"/>
            </p:cNvSpPr>
            <p:nvPr/>
          </p:nvSpPr>
          <p:spPr bwMode="auto">
            <a:xfrm>
              <a:off x="2292350" y="24447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08" name="Oval 42"/>
            <p:cNvSpPr>
              <a:spLocks noChangeArrowheads="1"/>
            </p:cNvSpPr>
            <p:nvPr/>
          </p:nvSpPr>
          <p:spPr bwMode="auto">
            <a:xfrm>
              <a:off x="2901950" y="16065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09" name="Line 43"/>
            <p:cNvSpPr>
              <a:spLocks noChangeShapeType="1"/>
            </p:cNvSpPr>
            <p:nvPr/>
          </p:nvSpPr>
          <p:spPr bwMode="auto">
            <a:xfrm>
              <a:off x="5257800" y="2438400"/>
              <a:ext cx="304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10" name="Oval 44"/>
            <p:cNvSpPr>
              <a:spLocks noChangeArrowheads="1"/>
            </p:cNvSpPr>
            <p:nvPr/>
          </p:nvSpPr>
          <p:spPr bwMode="auto">
            <a:xfrm>
              <a:off x="3511550" y="24447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11" name="Oval 45"/>
            <p:cNvSpPr>
              <a:spLocks noChangeArrowheads="1"/>
            </p:cNvSpPr>
            <p:nvPr/>
          </p:nvSpPr>
          <p:spPr bwMode="auto">
            <a:xfrm>
              <a:off x="2901950" y="31305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" name="Group 46"/>
            <p:cNvGrpSpPr>
              <a:grpSpLocks/>
            </p:cNvGrpSpPr>
            <p:nvPr/>
          </p:nvGrpSpPr>
          <p:grpSpPr bwMode="auto">
            <a:xfrm>
              <a:off x="6627813" y="3278188"/>
              <a:ext cx="1527175" cy="2743200"/>
              <a:chOff x="4318" y="1825"/>
              <a:chExt cx="962" cy="1728"/>
            </a:xfrm>
            <a:noFill/>
          </p:grpSpPr>
          <p:sp>
            <p:nvSpPr>
              <p:cNvPr id="82020" name="Arc 47"/>
              <p:cNvSpPr>
                <a:spLocks/>
              </p:cNvSpPr>
              <p:nvPr/>
            </p:nvSpPr>
            <p:spPr bwMode="auto">
              <a:xfrm>
                <a:off x="4318" y="1825"/>
                <a:ext cx="961" cy="864"/>
              </a:xfrm>
              <a:custGeom>
                <a:avLst/>
                <a:gdLst>
                  <a:gd name="T0" fmla="*/ 0 w 21623"/>
                  <a:gd name="T1" fmla="*/ 0 h 21600"/>
                  <a:gd name="T2" fmla="*/ 0 w 21623"/>
                  <a:gd name="T3" fmla="*/ 0 h 21600"/>
                  <a:gd name="T4" fmla="*/ 0 w 21623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23"/>
                  <a:gd name="T10" fmla="*/ 0 h 21600"/>
                  <a:gd name="T11" fmla="*/ 21623 w 21623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23" h="21600" fill="none" extrusionOk="0">
                    <a:moveTo>
                      <a:pt x="0" y="0"/>
                    </a:moveTo>
                    <a:cubicBezTo>
                      <a:pt x="7" y="0"/>
                      <a:pt x="15" y="-1"/>
                      <a:pt x="23" y="0"/>
                    </a:cubicBezTo>
                    <a:cubicBezTo>
                      <a:pt x="11952" y="0"/>
                      <a:pt x="21623" y="9670"/>
                      <a:pt x="21623" y="21600"/>
                    </a:cubicBezTo>
                  </a:path>
                  <a:path w="21623" h="21600" stroke="0" extrusionOk="0">
                    <a:moveTo>
                      <a:pt x="0" y="0"/>
                    </a:moveTo>
                    <a:cubicBezTo>
                      <a:pt x="7" y="0"/>
                      <a:pt x="15" y="-1"/>
                      <a:pt x="23" y="0"/>
                    </a:cubicBezTo>
                    <a:cubicBezTo>
                      <a:pt x="11952" y="0"/>
                      <a:pt x="21623" y="9670"/>
                      <a:pt x="21623" y="21600"/>
                    </a:cubicBezTo>
                    <a:lnTo>
                      <a:pt x="23" y="21600"/>
                    </a:lnTo>
                    <a:close/>
                  </a:path>
                </a:pathLst>
              </a:custGeom>
              <a:grpFill/>
              <a:ln w="38100" cap="rnd">
                <a:solidFill>
                  <a:srgbClr val="C00000"/>
                </a:solidFill>
                <a:prstDash val="sysDot"/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  <a:cs typeface="+mn-cs"/>
                </a:endParaRPr>
              </a:p>
            </p:txBody>
          </p:sp>
          <p:sp>
            <p:nvSpPr>
              <p:cNvPr id="82021" name="Arc 48"/>
              <p:cNvSpPr>
                <a:spLocks/>
              </p:cNvSpPr>
              <p:nvPr/>
            </p:nvSpPr>
            <p:spPr bwMode="auto">
              <a:xfrm rot="10800000">
                <a:off x="4320" y="2689"/>
                <a:ext cx="960" cy="86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0" y="21600"/>
                    </a:moveTo>
                    <a:cubicBezTo>
                      <a:pt x="0" y="9679"/>
                      <a:pt x="9656" y="12"/>
                      <a:pt x="21577" y="0"/>
                    </a:cubicBezTo>
                  </a:path>
                  <a:path w="21600" h="21600" stroke="0" extrusionOk="0">
                    <a:moveTo>
                      <a:pt x="0" y="21600"/>
                    </a:moveTo>
                    <a:cubicBezTo>
                      <a:pt x="0" y="9679"/>
                      <a:pt x="9656" y="12"/>
                      <a:pt x="21577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grpFill/>
              <a:ln w="38100" cap="rnd">
                <a:solidFill>
                  <a:srgbClr val="C00000"/>
                </a:solidFill>
                <a:prstDash val="sysDot"/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  <a:cs typeface="+mn-cs"/>
                </a:endParaRPr>
              </a:p>
            </p:txBody>
          </p:sp>
        </p:grpSp>
        <p:sp>
          <p:nvSpPr>
            <p:cNvPr id="182313" name="Oval 49"/>
            <p:cNvSpPr>
              <a:spLocks noChangeArrowheads="1"/>
            </p:cNvSpPr>
            <p:nvPr/>
          </p:nvSpPr>
          <p:spPr bwMode="auto">
            <a:xfrm>
              <a:off x="5645150" y="24447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14" name="Oval 50"/>
            <p:cNvSpPr>
              <a:spLocks noChangeArrowheads="1"/>
            </p:cNvSpPr>
            <p:nvPr/>
          </p:nvSpPr>
          <p:spPr bwMode="auto">
            <a:xfrm>
              <a:off x="2451100" y="5226050"/>
              <a:ext cx="146050" cy="1524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15" name="Line 54"/>
            <p:cNvSpPr>
              <a:spLocks noChangeShapeType="1"/>
            </p:cNvSpPr>
            <p:nvPr/>
          </p:nvSpPr>
          <p:spPr bwMode="auto">
            <a:xfrm flipH="1">
              <a:off x="2524125" y="45085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16" name="Line 55"/>
            <p:cNvSpPr>
              <a:spLocks noChangeShapeType="1"/>
            </p:cNvSpPr>
            <p:nvPr/>
          </p:nvSpPr>
          <p:spPr bwMode="auto">
            <a:xfrm>
              <a:off x="3124200" y="45085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17" name="Line 56"/>
            <p:cNvSpPr>
              <a:spLocks noChangeShapeType="1"/>
            </p:cNvSpPr>
            <p:nvPr/>
          </p:nvSpPr>
          <p:spPr bwMode="auto">
            <a:xfrm flipH="1">
              <a:off x="3124200" y="53022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18" name="Line 57"/>
            <p:cNvSpPr>
              <a:spLocks noChangeShapeType="1"/>
            </p:cNvSpPr>
            <p:nvPr/>
          </p:nvSpPr>
          <p:spPr bwMode="auto">
            <a:xfrm>
              <a:off x="2524125" y="53022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19" name="Line 62"/>
            <p:cNvSpPr>
              <a:spLocks noChangeShapeType="1"/>
            </p:cNvSpPr>
            <p:nvPr/>
          </p:nvSpPr>
          <p:spPr bwMode="auto">
            <a:xfrm flipH="1">
              <a:off x="5876925" y="45085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20" name="Line 63"/>
            <p:cNvSpPr>
              <a:spLocks noChangeShapeType="1"/>
            </p:cNvSpPr>
            <p:nvPr/>
          </p:nvSpPr>
          <p:spPr bwMode="auto">
            <a:xfrm>
              <a:off x="6477000" y="45085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21" name="Line 64"/>
            <p:cNvSpPr>
              <a:spLocks noChangeShapeType="1"/>
            </p:cNvSpPr>
            <p:nvPr/>
          </p:nvSpPr>
          <p:spPr bwMode="auto">
            <a:xfrm flipH="1">
              <a:off x="6477000" y="53022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22" name="Line 65"/>
            <p:cNvSpPr>
              <a:spLocks noChangeShapeType="1"/>
            </p:cNvSpPr>
            <p:nvPr/>
          </p:nvSpPr>
          <p:spPr bwMode="auto">
            <a:xfrm>
              <a:off x="5876925" y="53022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23" name="Line 66"/>
            <p:cNvSpPr>
              <a:spLocks noChangeShapeType="1"/>
            </p:cNvSpPr>
            <p:nvPr/>
          </p:nvSpPr>
          <p:spPr bwMode="auto">
            <a:xfrm>
              <a:off x="3733800" y="5334000"/>
              <a:ext cx="2133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24" name="Line 67"/>
            <p:cNvSpPr>
              <a:spLocks noChangeShapeType="1"/>
            </p:cNvSpPr>
            <p:nvPr/>
          </p:nvSpPr>
          <p:spPr bwMode="auto">
            <a:xfrm>
              <a:off x="3124200" y="4495800"/>
              <a:ext cx="3352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25" name="Line 68"/>
            <p:cNvSpPr>
              <a:spLocks noChangeShapeType="1"/>
            </p:cNvSpPr>
            <p:nvPr/>
          </p:nvSpPr>
          <p:spPr bwMode="auto">
            <a:xfrm>
              <a:off x="3124200" y="6019800"/>
              <a:ext cx="3352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26" name="Rectangle 69"/>
            <p:cNvSpPr>
              <a:spLocks noChangeArrowheads="1"/>
            </p:cNvSpPr>
            <p:nvPr/>
          </p:nvSpPr>
          <p:spPr bwMode="auto">
            <a:xfrm>
              <a:off x="2119313" y="4935538"/>
              <a:ext cx="471487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A(0)</a:t>
              </a:r>
            </a:p>
          </p:txBody>
        </p:sp>
        <p:sp>
          <p:nvSpPr>
            <p:cNvPr id="182327" name="Rectangle 70"/>
            <p:cNvSpPr>
              <a:spLocks noChangeArrowheads="1"/>
            </p:cNvSpPr>
            <p:nvPr/>
          </p:nvSpPr>
          <p:spPr bwMode="auto">
            <a:xfrm>
              <a:off x="2879725" y="4097338"/>
              <a:ext cx="649288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B (2,A)</a:t>
              </a:r>
            </a:p>
          </p:txBody>
        </p:sp>
        <p:sp>
          <p:nvSpPr>
            <p:cNvPr id="182328" name="Rectangle 71"/>
            <p:cNvSpPr>
              <a:spLocks noChangeArrowheads="1"/>
            </p:cNvSpPr>
            <p:nvPr/>
          </p:nvSpPr>
          <p:spPr bwMode="auto">
            <a:xfrm>
              <a:off x="6308725" y="4097338"/>
              <a:ext cx="649288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C (9,B)</a:t>
              </a:r>
            </a:p>
          </p:txBody>
        </p:sp>
        <p:sp>
          <p:nvSpPr>
            <p:cNvPr id="182329" name="Rectangle 72"/>
            <p:cNvSpPr>
              <a:spLocks noChangeArrowheads="1"/>
            </p:cNvSpPr>
            <p:nvPr/>
          </p:nvSpPr>
          <p:spPr bwMode="auto">
            <a:xfrm>
              <a:off x="7297738" y="5164138"/>
              <a:ext cx="611187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D (inf)</a:t>
              </a:r>
            </a:p>
          </p:txBody>
        </p:sp>
        <p:sp>
          <p:nvSpPr>
            <p:cNvPr id="182330" name="Rectangle 73"/>
            <p:cNvSpPr>
              <a:spLocks noChangeArrowheads="1"/>
            </p:cNvSpPr>
            <p:nvPr/>
          </p:nvSpPr>
          <p:spPr bwMode="auto">
            <a:xfrm>
              <a:off x="3717925" y="4935538"/>
              <a:ext cx="641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E (4,B)</a:t>
              </a:r>
            </a:p>
          </p:txBody>
        </p:sp>
        <p:sp>
          <p:nvSpPr>
            <p:cNvPr id="182331" name="Rectangle 74"/>
            <p:cNvSpPr>
              <a:spLocks noChangeArrowheads="1"/>
            </p:cNvSpPr>
            <p:nvPr/>
          </p:nvSpPr>
          <p:spPr bwMode="auto">
            <a:xfrm>
              <a:off x="6003925" y="5164138"/>
              <a:ext cx="633413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F (6,E)</a:t>
              </a:r>
            </a:p>
          </p:txBody>
        </p:sp>
        <p:sp>
          <p:nvSpPr>
            <p:cNvPr id="182332" name="Rectangle 75"/>
            <p:cNvSpPr>
              <a:spLocks noChangeArrowheads="1"/>
            </p:cNvSpPr>
            <p:nvPr/>
          </p:nvSpPr>
          <p:spPr bwMode="auto">
            <a:xfrm>
              <a:off x="3032125" y="6154738"/>
              <a:ext cx="658813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G (5,E)</a:t>
              </a:r>
            </a:p>
          </p:txBody>
        </p:sp>
        <p:sp>
          <p:nvSpPr>
            <p:cNvPr id="182333" name="Rectangle 76"/>
            <p:cNvSpPr>
              <a:spLocks noChangeArrowheads="1"/>
            </p:cNvSpPr>
            <p:nvPr/>
          </p:nvSpPr>
          <p:spPr bwMode="auto">
            <a:xfrm>
              <a:off x="6384925" y="6154738"/>
              <a:ext cx="649288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H (8,F)</a:t>
              </a:r>
            </a:p>
          </p:txBody>
        </p:sp>
        <p:sp>
          <p:nvSpPr>
            <p:cNvPr id="182334" name="Rectangle 77"/>
            <p:cNvSpPr>
              <a:spLocks noChangeArrowheads="1"/>
            </p:cNvSpPr>
            <p:nvPr/>
          </p:nvSpPr>
          <p:spPr bwMode="auto">
            <a:xfrm>
              <a:off x="2803525" y="48593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2335" name="Rectangle 78"/>
            <p:cNvSpPr>
              <a:spLocks noChangeArrowheads="1"/>
            </p:cNvSpPr>
            <p:nvPr/>
          </p:nvSpPr>
          <p:spPr bwMode="auto">
            <a:xfrm>
              <a:off x="4937125" y="42497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7</a:t>
              </a:r>
            </a:p>
          </p:txBody>
        </p:sp>
        <p:sp>
          <p:nvSpPr>
            <p:cNvPr id="182336" name="Rectangle 79"/>
            <p:cNvSpPr>
              <a:spLocks noChangeArrowheads="1"/>
            </p:cNvSpPr>
            <p:nvPr/>
          </p:nvSpPr>
          <p:spPr bwMode="auto">
            <a:xfrm>
              <a:off x="6765925" y="47069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3</a:t>
              </a:r>
            </a:p>
          </p:txBody>
        </p:sp>
        <p:sp>
          <p:nvSpPr>
            <p:cNvPr id="182337" name="Rectangle 80"/>
            <p:cNvSpPr>
              <a:spLocks noChangeArrowheads="1"/>
            </p:cNvSpPr>
            <p:nvPr/>
          </p:nvSpPr>
          <p:spPr bwMode="auto">
            <a:xfrm>
              <a:off x="6765925" y="56213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2338" name="Rectangle 81"/>
            <p:cNvSpPr>
              <a:spLocks noChangeArrowheads="1"/>
            </p:cNvSpPr>
            <p:nvPr/>
          </p:nvSpPr>
          <p:spPr bwMode="auto">
            <a:xfrm>
              <a:off x="6156325" y="54689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2339" name="Rectangle 82"/>
            <p:cNvSpPr>
              <a:spLocks noChangeArrowheads="1"/>
            </p:cNvSpPr>
            <p:nvPr/>
          </p:nvSpPr>
          <p:spPr bwMode="auto">
            <a:xfrm>
              <a:off x="5927725" y="47831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3</a:t>
              </a:r>
            </a:p>
          </p:txBody>
        </p:sp>
        <p:sp>
          <p:nvSpPr>
            <p:cNvPr id="182340" name="Rectangle 83"/>
            <p:cNvSpPr>
              <a:spLocks noChangeArrowheads="1"/>
            </p:cNvSpPr>
            <p:nvPr/>
          </p:nvSpPr>
          <p:spPr bwMode="auto">
            <a:xfrm>
              <a:off x="4556125" y="50879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2341" name="Rectangle 84"/>
            <p:cNvSpPr>
              <a:spLocks noChangeArrowheads="1"/>
            </p:cNvSpPr>
            <p:nvPr/>
          </p:nvSpPr>
          <p:spPr bwMode="auto">
            <a:xfrm>
              <a:off x="4784725" y="57737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4</a:t>
              </a:r>
            </a:p>
          </p:txBody>
        </p:sp>
        <p:sp>
          <p:nvSpPr>
            <p:cNvPr id="182342" name="Rectangle 85"/>
            <p:cNvSpPr>
              <a:spLocks noChangeArrowheads="1"/>
            </p:cNvSpPr>
            <p:nvPr/>
          </p:nvSpPr>
          <p:spPr bwMode="auto">
            <a:xfrm>
              <a:off x="3413125" y="55451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1</a:t>
              </a:r>
            </a:p>
          </p:txBody>
        </p:sp>
        <p:sp>
          <p:nvSpPr>
            <p:cNvPr id="182343" name="Rectangle 86"/>
            <p:cNvSpPr>
              <a:spLocks noChangeArrowheads="1"/>
            </p:cNvSpPr>
            <p:nvPr/>
          </p:nvSpPr>
          <p:spPr bwMode="auto">
            <a:xfrm>
              <a:off x="3413125" y="47831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2344" name="Rectangle 87"/>
            <p:cNvSpPr>
              <a:spLocks noChangeArrowheads="1"/>
            </p:cNvSpPr>
            <p:nvPr/>
          </p:nvSpPr>
          <p:spPr bwMode="auto">
            <a:xfrm>
              <a:off x="2574925" y="56975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6</a:t>
              </a:r>
            </a:p>
          </p:txBody>
        </p:sp>
        <p:sp>
          <p:nvSpPr>
            <p:cNvPr id="182345" name="Oval 88"/>
            <p:cNvSpPr>
              <a:spLocks noChangeArrowheads="1"/>
            </p:cNvSpPr>
            <p:nvPr/>
          </p:nvSpPr>
          <p:spPr bwMode="auto">
            <a:xfrm>
              <a:off x="2368550" y="51879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46" name="Oval 89"/>
            <p:cNvSpPr>
              <a:spLocks noChangeArrowheads="1"/>
            </p:cNvSpPr>
            <p:nvPr/>
          </p:nvSpPr>
          <p:spPr bwMode="auto">
            <a:xfrm>
              <a:off x="2978150" y="43497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47" name="Line 90"/>
            <p:cNvSpPr>
              <a:spLocks noChangeShapeType="1"/>
            </p:cNvSpPr>
            <p:nvPr/>
          </p:nvSpPr>
          <p:spPr bwMode="auto">
            <a:xfrm>
              <a:off x="5715000" y="6172200"/>
              <a:ext cx="304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48" name="Oval 91"/>
            <p:cNvSpPr>
              <a:spLocks noChangeArrowheads="1"/>
            </p:cNvSpPr>
            <p:nvPr/>
          </p:nvSpPr>
          <p:spPr bwMode="auto">
            <a:xfrm>
              <a:off x="3587750" y="51879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49" name="Oval 92"/>
            <p:cNvSpPr>
              <a:spLocks noChangeArrowheads="1"/>
            </p:cNvSpPr>
            <p:nvPr/>
          </p:nvSpPr>
          <p:spPr bwMode="auto">
            <a:xfrm>
              <a:off x="2978150" y="58737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50" name="Oval 93"/>
            <p:cNvSpPr>
              <a:spLocks noChangeArrowheads="1"/>
            </p:cNvSpPr>
            <p:nvPr/>
          </p:nvSpPr>
          <p:spPr bwMode="auto">
            <a:xfrm>
              <a:off x="5721350" y="51879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51" name="Oval 94"/>
            <p:cNvSpPr>
              <a:spLocks noChangeArrowheads="1"/>
            </p:cNvSpPr>
            <p:nvPr/>
          </p:nvSpPr>
          <p:spPr bwMode="auto">
            <a:xfrm>
              <a:off x="6330950" y="58737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52" name="Rectangle 95"/>
            <p:cNvSpPr>
              <a:spLocks noChangeArrowheads="1"/>
            </p:cNvSpPr>
            <p:nvPr/>
          </p:nvSpPr>
          <p:spPr bwMode="auto">
            <a:xfrm>
              <a:off x="6781800" y="4364038"/>
              <a:ext cx="1265238" cy="284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400" b="1" u="none">
                  <a:solidFill>
                    <a:srgbClr val="C00000"/>
                  </a:solidFill>
                  <a:latin typeface="Times New Roman" charset="0"/>
                </a:rPr>
                <a:t>Novo mínimo:</a:t>
              </a:r>
              <a:endParaRPr lang="pt-PT" sz="1200" b="1" u="none">
                <a:solidFill>
                  <a:srgbClr val="C00000"/>
                </a:solidFill>
                <a:latin typeface="Times New Roman" charset="0"/>
              </a:endParaRPr>
            </a:p>
          </p:txBody>
        </p:sp>
        <p:sp>
          <p:nvSpPr>
            <p:cNvPr id="182353" name="Oval 4"/>
            <p:cNvSpPr>
              <a:spLocks noChangeArrowheads="1"/>
            </p:cNvSpPr>
            <p:nvPr/>
          </p:nvSpPr>
          <p:spPr bwMode="auto">
            <a:xfrm>
              <a:off x="2968625" y="3182938"/>
              <a:ext cx="158750" cy="16351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54" name="Oval 5"/>
            <p:cNvSpPr>
              <a:spLocks noChangeArrowheads="1"/>
            </p:cNvSpPr>
            <p:nvPr/>
          </p:nvSpPr>
          <p:spPr bwMode="auto">
            <a:xfrm>
              <a:off x="3568700" y="2476500"/>
              <a:ext cx="158750" cy="165100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55" name="Oval 6"/>
            <p:cNvSpPr>
              <a:spLocks noChangeArrowheads="1"/>
            </p:cNvSpPr>
            <p:nvPr/>
          </p:nvSpPr>
          <p:spPr bwMode="auto">
            <a:xfrm>
              <a:off x="2968625" y="1682750"/>
              <a:ext cx="158750" cy="163513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56" name="Oval 11"/>
            <p:cNvSpPr>
              <a:spLocks noChangeArrowheads="1"/>
            </p:cNvSpPr>
            <p:nvPr/>
          </p:nvSpPr>
          <p:spPr bwMode="auto">
            <a:xfrm>
              <a:off x="5721350" y="2476500"/>
              <a:ext cx="158750" cy="165100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57" name="Oval 12"/>
            <p:cNvSpPr>
              <a:spLocks noChangeArrowheads="1"/>
            </p:cNvSpPr>
            <p:nvPr/>
          </p:nvSpPr>
          <p:spPr bwMode="auto">
            <a:xfrm>
              <a:off x="6321425" y="3182938"/>
              <a:ext cx="158750" cy="16351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58" name="Oval 13"/>
            <p:cNvSpPr>
              <a:spLocks noChangeArrowheads="1"/>
            </p:cNvSpPr>
            <p:nvPr/>
          </p:nvSpPr>
          <p:spPr bwMode="auto">
            <a:xfrm>
              <a:off x="6921500" y="2476500"/>
              <a:ext cx="158750" cy="165100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59" name="Oval 14"/>
            <p:cNvSpPr>
              <a:spLocks noChangeArrowheads="1"/>
            </p:cNvSpPr>
            <p:nvPr/>
          </p:nvSpPr>
          <p:spPr bwMode="auto">
            <a:xfrm>
              <a:off x="6321425" y="1682750"/>
              <a:ext cx="158750" cy="163513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60" name="Oval 51"/>
            <p:cNvSpPr>
              <a:spLocks noChangeArrowheads="1"/>
            </p:cNvSpPr>
            <p:nvPr/>
          </p:nvSpPr>
          <p:spPr bwMode="auto">
            <a:xfrm>
              <a:off x="3044825" y="5926138"/>
              <a:ext cx="158750" cy="16351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61" name="Oval 52"/>
            <p:cNvSpPr>
              <a:spLocks noChangeArrowheads="1"/>
            </p:cNvSpPr>
            <p:nvPr/>
          </p:nvSpPr>
          <p:spPr bwMode="auto">
            <a:xfrm>
              <a:off x="3644900" y="5219700"/>
              <a:ext cx="158750" cy="165100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62" name="Oval 53"/>
            <p:cNvSpPr>
              <a:spLocks noChangeArrowheads="1"/>
            </p:cNvSpPr>
            <p:nvPr/>
          </p:nvSpPr>
          <p:spPr bwMode="auto">
            <a:xfrm>
              <a:off x="3044825" y="4425950"/>
              <a:ext cx="158750" cy="163513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63" name="Oval 58"/>
            <p:cNvSpPr>
              <a:spLocks noChangeArrowheads="1"/>
            </p:cNvSpPr>
            <p:nvPr/>
          </p:nvSpPr>
          <p:spPr bwMode="auto">
            <a:xfrm>
              <a:off x="5797550" y="5219700"/>
              <a:ext cx="158750" cy="165100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64" name="Oval 59"/>
            <p:cNvSpPr>
              <a:spLocks noChangeArrowheads="1"/>
            </p:cNvSpPr>
            <p:nvPr/>
          </p:nvSpPr>
          <p:spPr bwMode="auto">
            <a:xfrm>
              <a:off x="6397625" y="5926138"/>
              <a:ext cx="158750" cy="16351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65" name="Oval 60"/>
            <p:cNvSpPr>
              <a:spLocks noChangeArrowheads="1"/>
            </p:cNvSpPr>
            <p:nvPr/>
          </p:nvSpPr>
          <p:spPr bwMode="auto">
            <a:xfrm>
              <a:off x="6997700" y="5219700"/>
              <a:ext cx="158750" cy="165100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66" name="Oval 61"/>
            <p:cNvSpPr>
              <a:spLocks noChangeArrowheads="1"/>
            </p:cNvSpPr>
            <p:nvPr/>
          </p:nvSpPr>
          <p:spPr bwMode="auto">
            <a:xfrm>
              <a:off x="6397625" y="4425950"/>
              <a:ext cx="158750" cy="163513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68" name="Right Arrow 101"/>
            <p:cNvSpPr>
              <a:spLocks noChangeArrowheads="1"/>
            </p:cNvSpPr>
            <p:nvPr/>
          </p:nvSpPr>
          <p:spPr bwMode="auto">
            <a:xfrm>
              <a:off x="5257800" y="2286000"/>
              <a:ext cx="381000" cy="3048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C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2370" name="Right Arrow 102"/>
            <p:cNvSpPr>
              <a:spLocks noChangeArrowheads="1"/>
            </p:cNvSpPr>
            <p:nvPr/>
          </p:nvSpPr>
          <p:spPr bwMode="auto">
            <a:xfrm>
              <a:off x="5715000" y="6019800"/>
              <a:ext cx="381000" cy="3048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C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03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382000" cy="685800"/>
          </a:xfrm>
        </p:spPr>
        <p:txBody>
          <a:bodyPr/>
          <a:lstStyle/>
          <a:p>
            <a:r>
              <a:rPr lang="pt-PT" dirty="0" smtClean="0"/>
              <a:t>Mais duas iterações</a:t>
            </a:r>
            <a:endParaRPr lang="pt-PT" dirty="0"/>
          </a:p>
        </p:txBody>
      </p:sp>
      <p:grpSp>
        <p:nvGrpSpPr>
          <p:cNvPr id="104" name="Group 103"/>
          <p:cNvGrpSpPr/>
          <p:nvPr/>
        </p:nvGrpSpPr>
        <p:grpSpPr>
          <a:xfrm>
            <a:off x="179512" y="5445224"/>
            <a:ext cx="2295600" cy="1287148"/>
            <a:chOff x="395536" y="1124744"/>
            <a:chExt cx="2295600" cy="1287148"/>
          </a:xfrm>
        </p:grpSpPr>
        <p:sp>
          <p:nvSpPr>
            <p:cNvPr id="105" name="Rectangle 88"/>
            <p:cNvSpPr>
              <a:spLocks noChangeArrowheads="1"/>
            </p:cNvSpPr>
            <p:nvPr/>
          </p:nvSpPr>
          <p:spPr bwMode="auto">
            <a:xfrm>
              <a:off x="395536" y="1124744"/>
              <a:ext cx="2295600" cy="1287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defTabSz="762000" eaLnBrk="0" hangingPunct="0">
                <a:lnSpc>
                  <a:spcPct val="90000"/>
                </a:lnSpc>
              </a:pPr>
              <a:r>
                <a:rPr lang="pt-PT" sz="1400" u="none" dirty="0" smtClean="0">
                  <a:latin typeface="+mn-lt"/>
                  <a:cs typeface="Tw Cen MT"/>
                </a:rPr>
                <a:t>Legenda:</a:t>
              </a:r>
              <a:endParaRPr lang="pt-PT" sz="1200" u="none" dirty="0" smtClean="0">
                <a:latin typeface="+mn-lt"/>
                <a:cs typeface="Tw Cen MT"/>
              </a:endParaRPr>
            </a:p>
            <a:p>
              <a:pPr algn="l" defTabSz="762000" eaLnBrk="0" hangingPunct="0">
                <a:lnSpc>
                  <a:spcPct val="90000"/>
                </a:lnSpc>
              </a:pPr>
              <a:endParaRPr lang="pt-PT" sz="1200" dirty="0">
                <a:latin typeface="+mn-lt"/>
                <a:cs typeface="Tw Cen MT"/>
              </a:endParaRPr>
            </a:p>
            <a:p>
              <a:pPr algn="l" defTabSz="762000" eaLnBrk="0" hangingPunct="0">
                <a:lnSpc>
                  <a:spcPct val="90000"/>
                </a:lnSpc>
              </a:pPr>
              <a:r>
                <a:rPr lang="pt-PT" sz="1200" u="none" dirty="0" smtClean="0">
                  <a:latin typeface="+mn-lt"/>
                  <a:cs typeface="Tw Cen MT"/>
                </a:rPr>
                <a:t>	Nó </a:t>
              </a:r>
              <a:r>
                <a:rPr lang="pt-PT" sz="1200" u="none" dirty="0">
                  <a:latin typeface="+mn-lt"/>
                  <a:cs typeface="Tw Cen MT"/>
                </a:rPr>
                <a:t>pertence a </a:t>
              </a:r>
              <a:r>
                <a:rPr lang="pt-PT" sz="1200" u="none" dirty="0" smtClean="0">
                  <a:latin typeface="+mn-lt"/>
                  <a:cs typeface="Tw Cen MT"/>
                </a:rPr>
                <a:t>N</a:t>
              </a:r>
              <a:r>
                <a:rPr lang="ja-JP" altLang="pt-PT" sz="1200" u="none" dirty="0" smtClean="0">
                  <a:latin typeface="+mn-lt"/>
                  <a:cs typeface="Tw Cen MT"/>
                </a:rPr>
                <a:t>‘</a:t>
              </a:r>
              <a:endParaRPr lang="pt-PT" altLang="ja-JP" sz="1200" dirty="0">
                <a:latin typeface="+mn-lt"/>
                <a:cs typeface="Tw Cen MT"/>
              </a:endParaRPr>
            </a:p>
            <a:p>
              <a:pPr algn="l" defTabSz="762000" eaLnBrk="0" hangingPunct="0">
                <a:lnSpc>
                  <a:spcPct val="90000"/>
                </a:lnSpc>
              </a:pPr>
              <a:endParaRPr lang="pt-PT" sz="1200" dirty="0">
                <a:latin typeface="+mn-lt"/>
                <a:cs typeface="Tw Cen MT"/>
              </a:endParaRPr>
            </a:p>
            <a:p>
              <a:pPr algn="l" defTabSz="762000" eaLnBrk="0" hangingPunct="0">
                <a:lnSpc>
                  <a:spcPct val="90000"/>
                </a:lnSpc>
              </a:pPr>
              <a:r>
                <a:rPr lang="pt-PT" sz="1200" dirty="0">
                  <a:latin typeface="+mn-lt"/>
                  <a:cs typeface="Tw Cen MT"/>
                </a:rPr>
                <a:t>	</a:t>
              </a:r>
              <a:r>
                <a:rPr lang="pt-PT" sz="1200" u="none" dirty="0" smtClean="0">
                  <a:latin typeface="+mn-lt"/>
                  <a:cs typeface="Tw Cen MT"/>
                </a:rPr>
                <a:t>Base </a:t>
              </a:r>
              <a:r>
                <a:rPr lang="pt-PT" sz="1200" u="none" dirty="0">
                  <a:latin typeface="+mn-lt"/>
                  <a:cs typeface="Tw Cen MT"/>
                </a:rPr>
                <a:t>da </a:t>
              </a:r>
              <a:r>
                <a:rPr lang="pt-PT" sz="1200" u="none" dirty="0" smtClean="0">
                  <a:latin typeface="+mn-lt"/>
                  <a:cs typeface="Tw Cen MT"/>
                </a:rPr>
                <a:t>iteração</a:t>
              </a:r>
            </a:p>
            <a:p>
              <a:pPr algn="l" defTabSz="762000" eaLnBrk="0" hangingPunct="0">
                <a:lnSpc>
                  <a:spcPct val="90000"/>
                </a:lnSpc>
              </a:pPr>
              <a:endParaRPr lang="pt-PT" sz="1200" u="none" dirty="0" smtClean="0">
                <a:latin typeface="+mn-lt"/>
                <a:cs typeface="Tw Cen MT"/>
              </a:endParaRPr>
            </a:p>
            <a:p>
              <a:pPr algn="l" defTabSz="762000" eaLnBrk="0" hangingPunct="0">
                <a:lnSpc>
                  <a:spcPct val="90000"/>
                </a:lnSpc>
              </a:pPr>
              <a:r>
                <a:rPr lang="pt-PT" sz="1200" dirty="0" smtClean="0">
                  <a:latin typeface="+mn-lt"/>
                  <a:cs typeface="Tw Cen MT"/>
                </a:rPr>
                <a:t>Nó (distancia, prévio)</a:t>
              </a:r>
              <a:endParaRPr lang="pt-PT" sz="1200" u="none" dirty="0">
                <a:latin typeface="+mn-lt"/>
                <a:cs typeface="Tw Cen MT"/>
              </a:endParaRPr>
            </a:p>
          </p:txBody>
        </p:sp>
        <p:sp>
          <p:nvSpPr>
            <p:cNvPr id="106" name="Oval 87"/>
            <p:cNvSpPr>
              <a:spLocks noChangeArrowheads="1"/>
            </p:cNvSpPr>
            <p:nvPr/>
          </p:nvSpPr>
          <p:spPr bwMode="auto">
            <a:xfrm>
              <a:off x="683568" y="1484784"/>
              <a:ext cx="291457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107" name="Right Arrow 90"/>
            <p:cNvSpPr>
              <a:spLocks noChangeArrowheads="1"/>
            </p:cNvSpPr>
            <p:nvPr/>
          </p:nvSpPr>
          <p:spPr bwMode="auto">
            <a:xfrm>
              <a:off x="683568" y="1772816"/>
              <a:ext cx="380162" cy="3048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C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>
                <a:latin typeface="+mn-lt"/>
                <a:cs typeface="Tw Cen MT"/>
              </a:endParaRPr>
            </a:p>
          </p:txBody>
        </p:sp>
      </p:grpSp>
      <p:sp>
        <p:nvSpPr>
          <p:cNvPr id="108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696200" y="6248400"/>
            <a:ext cx="914400" cy="381000"/>
          </a:xfrm>
        </p:spPr>
        <p:txBody>
          <a:bodyPr/>
          <a:lstStyle/>
          <a:p>
            <a:pPr>
              <a:defRPr/>
            </a:pPr>
            <a:fld id="{1EEA9CDC-A860-3344-A30C-B53008D6F62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976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555776" y="1268760"/>
            <a:ext cx="5845175" cy="4829175"/>
            <a:chOff x="2640013" y="1506538"/>
            <a:chExt cx="5845175" cy="4829175"/>
          </a:xfrm>
        </p:grpSpPr>
        <p:sp>
          <p:nvSpPr>
            <p:cNvPr id="184324" name="Oval 3"/>
            <p:cNvSpPr>
              <a:spLocks noChangeArrowheads="1"/>
            </p:cNvSpPr>
            <p:nvPr/>
          </p:nvSpPr>
          <p:spPr bwMode="auto">
            <a:xfrm>
              <a:off x="2971800" y="2635250"/>
              <a:ext cx="146050" cy="1524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25" name="Line 7"/>
            <p:cNvSpPr>
              <a:spLocks noChangeShapeType="1"/>
            </p:cNvSpPr>
            <p:nvPr/>
          </p:nvSpPr>
          <p:spPr bwMode="auto">
            <a:xfrm flipH="1">
              <a:off x="3044825" y="19177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26" name="Line 8"/>
            <p:cNvSpPr>
              <a:spLocks noChangeShapeType="1"/>
            </p:cNvSpPr>
            <p:nvPr/>
          </p:nvSpPr>
          <p:spPr bwMode="auto">
            <a:xfrm>
              <a:off x="3644900" y="19177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27" name="Line 9"/>
            <p:cNvSpPr>
              <a:spLocks noChangeShapeType="1"/>
            </p:cNvSpPr>
            <p:nvPr/>
          </p:nvSpPr>
          <p:spPr bwMode="auto">
            <a:xfrm flipH="1">
              <a:off x="3644900" y="27114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28" name="Line 10"/>
            <p:cNvSpPr>
              <a:spLocks noChangeShapeType="1"/>
            </p:cNvSpPr>
            <p:nvPr/>
          </p:nvSpPr>
          <p:spPr bwMode="auto">
            <a:xfrm>
              <a:off x="3044825" y="27114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29" name="Line 15"/>
            <p:cNvSpPr>
              <a:spLocks noChangeShapeType="1"/>
            </p:cNvSpPr>
            <p:nvPr/>
          </p:nvSpPr>
          <p:spPr bwMode="auto">
            <a:xfrm flipH="1">
              <a:off x="6397625" y="19177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30" name="Line 16"/>
            <p:cNvSpPr>
              <a:spLocks noChangeShapeType="1"/>
            </p:cNvSpPr>
            <p:nvPr/>
          </p:nvSpPr>
          <p:spPr bwMode="auto">
            <a:xfrm>
              <a:off x="6997700" y="19177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31" name="Line 17"/>
            <p:cNvSpPr>
              <a:spLocks noChangeShapeType="1"/>
            </p:cNvSpPr>
            <p:nvPr/>
          </p:nvSpPr>
          <p:spPr bwMode="auto">
            <a:xfrm flipH="1">
              <a:off x="6997700" y="27114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32" name="Line 18"/>
            <p:cNvSpPr>
              <a:spLocks noChangeShapeType="1"/>
            </p:cNvSpPr>
            <p:nvPr/>
          </p:nvSpPr>
          <p:spPr bwMode="auto">
            <a:xfrm>
              <a:off x="6397625" y="27114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33" name="Line 19"/>
            <p:cNvSpPr>
              <a:spLocks noChangeShapeType="1"/>
            </p:cNvSpPr>
            <p:nvPr/>
          </p:nvSpPr>
          <p:spPr bwMode="auto">
            <a:xfrm>
              <a:off x="4254500" y="2743200"/>
              <a:ext cx="2133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34" name="Line 20"/>
            <p:cNvSpPr>
              <a:spLocks noChangeShapeType="1"/>
            </p:cNvSpPr>
            <p:nvPr/>
          </p:nvSpPr>
          <p:spPr bwMode="auto">
            <a:xfrm>
              <a:off x="3644900" y="1905000"/>
              <a:ext cx="3352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35" name="Line 21"/>
            <p:cNvSpPr>
              <a:spLocks noChangeShapeType="1"/>
            </p:cNvSpPr>
            <p:nvPr/>
          </p:nvSpPr>
          <p:spPr bwMode="auto">
            <a:xfrm>
              <a:off x="3644900" y="3429000"/>
              <a:ext cx="3352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36" name="Rectangle 22"/>
            <p:cNvSpPr>
              <a:spLocks noChangeArrowheads="1"/>
            </p:cNvSpPr>
            <p:nvPr/>
          </p:nvSpPr>
          <p:spPr bwMode="auto">
            <a:xfrm>
              <a:off x="2640013" y="2344738"/>
              <a:ext cx="471487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A(0)</a:t>
              </a:r>
            </a:p>
          </p:txBody>
        </p:sp>
        <p:sp>
          <p:nvSpPr>
            <p:cNvPr id="184337" name="Rectangle 23"/>
            <p:cNvSpPr>
              <a:spLocks noChangeArrowheads="1"/>
            </p:cNvSpPr>
            <p:nvPr/>
          </p:nvSpPr>
          <p:spPr bwMode="auto">
            <a:xfrm>
              <a:off x="3400425" y="1506538"/>
              <a:ext cx="649288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B (2,A)</a:t>
              </a:r>
            </a:p>
          </p:txBody>
        </p:sp>
        <p:sp>
          <p:nvSpPr>
            <p:cNvPr id="184338" name="Rectangle 24"/>
            <p:cNvSpPr>
              <a:spLocks noChangeArrowheads="1"/>
            </p:cNvSpPr>
            <p:nvPr/>
          </p:nvSpPr>
          <p:spPr bwMode="auto">
            <a:xfrm>
              <a:off x="6829425" y="1506538"/>
              <a:ext cx="649288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C (9,B)</a:t>
              </a:r>
            </a:p>
          </p:txBody>
        </p:sp>
        <p:sp>
          <p:nvSpPr>
            <p:cNvPr id="184339" name="Rectangle 25"/>
            <p:cNvSpPr>
              <a:spLocks noChangeArrowheads="1"/>
            </p:cNvSpPr>
            <p:nvPr/>
          </p:nvSpPr>
          <p:spPr bwMode="auto">
            <a:xfrm>
              <a:off x="7742238" y="2573338"/>
              <a:ext cx="7429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D (10,H)</a:t>
              </a:r>
            </a:p>
          </p:txBody>
        </p:sp>
        <p:sp>
          <p:nvSpPr>
            <p:cNvPr id="184340" name="Rectangle 26"/>
            <p:cNvSpPr>
              <a:spLocks noChangeArrowheads="1"/>
            </p:cNvSpPr>
            <p:nvPr/>
          </p:nvSpPr>
          <p:spPr bwMode="auto">
            <a:xfrm>
              <a:off x="4238625" y="2344738"/>
              <a:ext cx="641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E (4,B)</a:t>
              </a:r>
            </a:p>
          </p:txBody>
        </p:sp>
        <p:sp>
          <p:nvSpPr>
            <p:cNvPr id="184341" name="Rectangle 27"/>
            <p:cNvSpPr>
              <a:spLocks noChangeArrowheads="1"/>
            </p:cNvSpPr>
            <p:nvPr/>
          </p:nvSpPr>
          <p:spPr bwMode="auto">
            <a:xfrm>
              <a:off x="6524625" y="2573338"/>
              <a:ext cx="633413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F (6,E)</a:t>
              </a:r>
            </a:p>
          </p:txBody>
        </p:sp>
        <p:sp>
          <p:nvSpPr>
            <p:cNvPr id="184342" name="Rectangle 28"/>
            <p:cNvSpPr>
              <a:spLocks noChangeArrowheads="1"/>
            </p:cNvSpPr>
            <p:nvPr/>
          </p:nvSpPr>
          <p:spPr bwMode="auto">
            <a:xfrm>
              <a:off x="3552825" y="3563938"/>
              <a:ext cx="658813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G (5,E)</a:t>
              </a:r>
            </a:p>
          </p:txBody>
        </p:sp>
        <p:sp>
          <p:nvSpPr>
            <p:cNvPr id="184343" name="Rectangle 29"/>
            <p:cNvSpPr>
              <a:spLocks noChangeArrowheads="1"/>
            </p:cNvSpPr>
            <p:nvPr/>
          </p:nvSpPr>
          <p:spPr bwMode="auto">
            <a:xfrm>
              <a:off x="6905625" y="3563938"/>
              <a:ext cx="649288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H (8,F)</a:t>
              </a:r>
            </a:p>
          </p:txBody>
        </p:sp>
        <p:sp>
          <p:nvSpPr>
            <p:cNvPr id="184344" name="Rectangle 30"/>
            <p:cNvSpPr>
              <a:spLocks noChangeArrowheads="1"/>
            </p:cNvSpPr>
            <p:nvPr/>
          </p:nvSpPr>
          <p:spPr bwMode="auto">
            <a:xfrm>
              <a:off x="3324225" y="22685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4345" name="Rectangle 31"/>
            <p:cNvSpPr>
              <a:spLocks noChangeArrowheads="1"/>
            </p:cNvSpPr>
            <p:nvPr/>
          </p:nvSpPr>
          <p:spPr bwMode="auto">
            <a:xfrm>
              <a:off x="5457825" y="16589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7</a:t>
              </a:r>
            </a:p>
          </p:txBody>
        </p:sp>
        <p:sp>
          <p:nvSpPr>
            <p:cNvPr id="184346" name="Rectangle 32"/>
            <p:cNvSpPr>
              <a:spLocks noChangeArrowheads="1"/>
            </p:cNvSpPr>
            <p:nvPr/>
          </p:nvSpPr>
          <p:spPr bwMode="auto">
            <a:xfrm>
              <a:off x="7286625" y="21161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3</a:t>
              </a:r>
            </a:p>
          </p:txBody>
        </p:sp>
        <p:sp>
          <p:nvSpPr>
            <p:cNvPr id="184347" name="Rectangle 33"/>
            <p:cNvSpPr>
              <a:spLocks noChangeArrowheads="1"/>
            </p:cNvSpPr>
            <p:nvPr/>
          </p:nvSpPr>
          <p:spPr bwMode="auto">
            <a:xfrm>
              <a:off x="7286625" y="30305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4348" name="Rectangle 34"/>
            <p:cNvSpPr>
              <a:spLocks noChangeArrowheads="1"/>
            </p:cNvSpPr>
            <p:nvPr/>
          </p:nvSpPr>
          <p:spPr bwMode="auto">
            <a:xfrm>
              <a:off x="6677025" y="28781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4349" name="Rectangle 35"/>
            <p:cNvSpPr>
              <a:spLocks noChangeArrowheads="1"/>
            </p:cNvSpPr>
            <p:nvPr/>
          </p:nvSpPr>
          <p:spPr bwMode="auto">
            <a:xfrm>
              <a:off x="6448425" y="21923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3</a:t>
              </a:r>
            </a:p>
          </p:txBody>
        </p:sp>
        <p:sp>
          <p:nvSpPr>
            <p:cNvPr id="184350" name="Rectangle 36"/>
            <p:cNvSpPr>
              <a:spLocks noChangeArrowheads="1"/>
            </p:cNvSpPr>
            <p:nvPr/>
          </p:nvSpPr>
          <p:spPr bwMode="auto">
            <a:xfrm>
              <a:off x="5076825" y="24971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4351" name="Rectangle 37"/>
            <p:cNvSpPr>
              <a:spLocks noChangeArrowheads="1"/>
            </p:cNvSpPr>
            <p:nvPr/>
          </p:nvSpPr>
          <p:spPr bwMode="auto">
            <a:xfrm>
              <a:off x="5305425" y="31829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4</a:t>
              </a:r>
            </a:p>
          </p:txBody>
        </p:sp>
        <p:sp>
          <p:nvSpPr>
            <p:cNvPr id="184352" name="Rectangle 38"/>
            <p:cNvSpPr>
              <a:spLocks noChangeArrowheads="1"/>
            </p:cNvSpPr>
            <p:nvPr/>
          </p:nvSpPr>
          <p:spPr bwMode="auto">
            <a:xfrm>
              <a:off x="3933825" y="29543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1</a:t>
              </a:r>
            </a:p>
          </p:txBody>
        </p:sp>
        <p:sp>
          <p:nvSpPr>
            <p:cNvPr id="184353" name="Rectangle 39"/>
            <p:cNvSpPr>
              <a:spLocks noChangeArrowheads="1"/>
            </p:cNvSpPr>
            <p:nvPr/>
          </p:nvSpPr>
          <p:spPr bwMode="auto">
            <a:xfrm>
              <a:off x="3933825" y="21923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4354" name="Rectangle 40"/>
            <p:cNvSpPr>
              <a:spLocks noChangeArrowheads="1"/>
            </p:cNvSpPr>
            <p:nvPr/>
          </p:nvSpPr>
          <p:spPr bwMode="auto">
            <a:xfrm>
              <a:off x="3095625" y="31067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6</a:t>
              </a:r>
            </a:p>
          </p:txBody>
        </p:sp>
        <p:sp>
          <p:nvSpPr>
            <p:cNvPr id="184355" name="Oval 41"/>
            <p:cNvSpPr>
              <a:spLocks noChangeArrowheads="1"/>
            </p:cNvSpPr>
            <p:nvPr/>
          </p:nvSpPr>
          <p:spPr bwMode="auto">
            <a:xfrm>
              <a:off x="2889250" y="25971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56" name="Oval 42"/>
            <p:cNvSpPr>
              <a:spLocks noChangeArrowheads="1"/>
            </p:cNvSpPr>
            <p:nvPr/>
          </p:nvSpPr>
          <p:spPr bwMode="auto">
            <a:xfrm>
              <a:off x="3498850" y="17589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57" name="Line 43"/>
            <p:cNvSpPr>
              <a:spLocks noChangeShapeType="1"/>
            </p:cNvSpPr>
            <p:nvPr/>
          </p:nvSpPr>
          <p:spPr bwMode="auto">
            <a:xfrm>
              <a:off x="6464300" y="1828800"/>
              <a:ext cx="304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58" name="Oval 44"/>
            <p:cNvSpPr>
              <a:spLocks noChangeArrowheads="1"/>
            </p:cNvSpPr>
            <p:nvPr/>
          </p:nvSpPr>
          <p:spPr bwMode="auto">
            <a:xfrm>
              <a:off x="4108450" y="25971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59" name="Oval 45"/>
            <p:cNvSpPr>
              <a:spLocks noChangeArrowheads="1"/>
            </p:cNvSpPr>
            <p:nvPr/>
          </p:nvSpPr>
          <p:spPr bwMode="auto">
            <a:xfrm>
              <a:off x="3498850" y="32829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60" name="Oval 46"/>
            <p:cNvSpPr>
              <a:spLocks noChangeArrowheads="1"/>
            </p:cNvSpPr>
            <p:nvPr/>
          </p:nvSpPr>
          <p:spPr bwMode="auto">
            <a:xfrm>
              <a:off x="6242050" y="25971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61" name="Oval 47"/>
            <p:cNvSpPr>
              <a:spLocks noChangeArrowheads="1"/>
            </p:cNvSpPr>
            <p:nvPr/>
          </p:nvSpPr>
          <p:spPr bwMode="auto">
            <a:xfrm>
              <a:off x="6851650" y="32829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62" name="Oval 48"/>
            <p:cNvSpPr>
              <a:spLocks noChangeArrowheads="1"/>
            </p:cNvSpPr>
            <p:nvPr/>
          </p:nvSpPr>
          <p:spPr bwMode="auto">
            <a:xfrm>
              <a:off x="6851650" y="17589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63" name="Oval 49"/>
            <p:cNvSpPr>
              <a:spLocks noChangeArrowheads="1"/>
            </p:cNvSpPr>
            <p:nvPr/>
          </p:nvSpPr>
          <p:spPr bwMode="auto">
            <a:xfrm>
              <a:off x="2971800" y="5149850"/>
              <a:ext cx="146050" cy="1524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64" name="Line 53"/>
            <p:cNvSpPr>
              <a:spLocks noChangeShapeType="1"/>
            </p:cNvSpPr>
            <p:nvPr/>
          </p:nvSpPr>
          <p:spPr bwMode="auto">
            <a:xfrm flipH="1">
              <a:off x="3044825" y="44323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65" name="Line 54"/>
            <p:cNvSpPr>
              <a:spLocks noChangeShapeType="1"/>
            </p:cNvSpPr>
            <p:nvPr/>
          </p:nvSpPr>
          <p:spPr bwMode="auto">
            <a:xfrm>
              <a:off x="3644900" y="44323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66" name="Line 55"/>
            <p:cNvSpPr>
              <a:spLocks noChangeShapeType="1"/>
            </p:cNvSpPr>
            <p:nvPr/>
          </p:nvSpPr>
          <p:spPr bwMode="auto">
            <a:xfrm flipH="1">
              <a:off x="3644900" y="52260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67" name="Line 56"/>
            <p:cNvSpPr>
              <a:spLocks noChangeShapeType="1"/>
            </p:cNvSpPr>
            <p:nvPr/>
          </p:nvSpPr>
          <p:spPr bwMode="auto">
            <a:xfrm>
              <a:off x="3044825" y="52260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68" name="Line 61"/>
            <p:cNvSpPr>
              <a:spLocks noChangeShapeType="1"/>
            </p:cNvSpPr>
            <p:nvPr/>
          </p:nvSpPr>
          <p:spPr bwMode="auto">
            <a:xfrm flipH="1">
              <a:off x="6397625" y="44323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69" name="Line 62"/>
            <p:cNvSpPr>
              <a:spLocks noChangeShapeType="1"/>
            </p:cNvSpPr>
            <p:nvPr/>
          </p:nvSpPr>
          <p:spPr bwMode="auto">
            <a:xfrm>
              <a:off x="6997700" y="4432300"/>
              <a:ext cx="600075" cy="793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70" name="Line 63"/>
            <p:cNvSpPr>
              <a:spLocks noChangeShapeType="1"/>
            </p:cNvSpPr>
            <p:nvPr/>
          </p:nvSpPr>
          <p:spPr bwMode="auto">
            <a:xfrm flipH="1">
              <a:off x="6997700" y="52260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71" name="Line 64"/>
            <p:cNvSpPr>
              <a:spLocks noChangeShapeType="1"/>
            </p:cNvSpPr>
            <p:nvPr/>
          </p:nvSpPr>
          <p:spPr bwMode="auto">
            <a:xfrm>
              <a:off x="6397625" y="5226050"/>
              <a:ext cx="600075" cy="704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72" name="Line 65"/>
            <p:cNvSpPr>
              <a:spLocks noChangeShapeType="1"/>
            </p:cNvSpPr>
            <p:nvPr/>
          </p:nvSpPr>
          <p:spPr bwMode="auto">
            <a:xfrm>
              <a:off x="4254500" y="5257800"/>
              <a:ext cx="2133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73" name="Line 66"/>
            <p:cNvSpPr>
              <a:spLocks noChangeShapeType="1"/>
            </p:cNvSpPr>
            <p:nvPr/>
          </p:nvSpPr>
          <p:spPr bwMode="auto">
            <a:xfrm>
              <a:off x="3644900" y="4419600"/>
              <a:ext cx="3352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74" name="Line 67"/>
            <p:cNvSpPr>
              <a:spLocks noChangeShapeType="1"/>
            </p:cNvSpPr>
            <p:nvPr/>
          </p:nvSpPr>
          <p:spPr bwMode="auto">
            <a:xfrm>
              <a:off x="3644900" y="5943600"/>
              <a:ext cx="3352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75" name="Rectangle 68"/>
            <p:cNvSpPr>
              <a:spLocks noChangeArrowheads="1"/>
            </p:cNvSpPr>
            <p:nvPr/>
          </p:nvSpPr>
          <p:spPr bwMode="auto">
            <a:xfrm>
              <a:off x="2640013" y="4859338"/>
              <a:ext cx="471487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A(0)</a:t>
              </a:r>
            </a:p>
          </p:txBody>
        </p:sp>
        <p:sp>
          <p:nvSpPr>
            <p:cNvPr id="184376" name="Rectangle 69"/>
            <p:cNvSpPr>
              <a:spLocks noChangeArrowheads="1"/>
            </p:cNvSpPr>
            <p:nvPr/>
          </p:nvSpPr>
          <p:spPr bwMode="auto">
            <a:xfrm>
              <a:off x="3400425" y="4021138"/>
              <a:ext cx="649288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B (2,A)</a:t>
              </a:r>
            </a:p>
          </p:txBody>
        </p:sp>
        <p:sp>
          <p:nvSpPr>
            <p:cNvPr id="184377" name="Rectangle 70"/>
            <p:cNvSpPr>
              <a:spLocks noChangeArrowheads="1"/>
            </p:cNvSpPr>
            <p:nvPr/>
          </p:nvSpPr>
          <p:spPr bwMode="auto">
            <a:xfrm>
              <a:off x="6829425" y="4021138"/>
              <a:ext cx="649288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C (9,B)</a:t>
              </a:r>
            </a:p>
          </p:txBody>
        </p:sp>
        <p:sp>
          <p:nvSpPr>
            <p:cNvPr id="184378" name="Rectangle 71"/>
            <p:cNvSpPr>
              <a:spLocks noChangeArrowheads="1"/>
            </p:cNvSpPr>
            <p:nvPr/>
          </p:nvSpPr>
          <p:spPr bwMode="auto">
            <a:xfrm>
              <a:off x="7742238" y="5087938"/>
              <a:ext cx="7429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D (10,H)</a:t>
              </a:r>
            </a:p>
          </p:txBody>
        </p:sp>
        <p:sp>
          <p:nvSpPr>
            <p:cNvPr id="184379" name="Rectangle 72"/>
            <p:cNvSpPr>
              <a:spLocks noChangeArrowheads="1"/>
            </p:cNvSpPr>
            <p:nvPr/>
          </p:nvSpPr>
          <p:spPr bwMode="auto">
            <a:xfrm>
              <a:off x="4238625" y="4859338"/>
              <a:ext cx="641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E (4,B)</a:t>
              </a:r>
            </a:p>
          </p:txBody>
        </p:sp>
        <p:sp>
          <p:nvSpPr>
            <p:cNvPr id="184380" name="Rectangle 73"/>
            <p:cNvSpPr>
              <a:spLocks noChangeArrowheads="1"/>
            </p:cNvSpPr>
            <p:nvPr/>
          </p:nvSpPr>
          <p:spPr bwMode="auto">
            <a:xfrm>
              <a:off x="6524625" y="5087938"/>
              <a:ext cx="633413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F (6,E)</a:t>
              </a:r>
            </a:p>
          </p:txBody>
        </p:sp>
        <p:sp>
          <p:nvSpPr>
            <p:cNvPr id="184381" name="Rectangle 74"/>
            <p:cNvSpPr>
              <a:spLocks noChangeArrowheads="1"/>
            </p:cNvSpPr>
            <p:nvPr/>
          </p:nvSpPr>
          <p:spPr bwMode="auto">
            <a:xfrm>
              <a:off x="3552825" y="6078538"/>
              <a:ext cx="658813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G (5,E)</a:t>
              </a:r>
            </a:p>
          </p:txBody>
        </p:sp>
        <p:sp>
          <p:nvSpPr>
            <p:cNvPr id="184382" name="Rectangle 75"/>
            <p:cNvSpPr>
              <a:spLocks noChangeArrowheads="1"/>
            </p:cNvSpPr>
            <p:nvPr/>
          </p:nvSpPr>
          <p:spPr bwMode="auto">
            <a:xfrm>
              <a:off x="6905625" y="6078538"/>
              <a:ext cx="649288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H (8,F)</a:t>
              </a:r>
            </a:p>
          </p:txBody>
        </p:sp>
        <p:sp>
          <p:nvSpPr>
            <p:cNvPr id="184383" name="Rectangle 76"/>
            <p:cNvSpPr>
              <a:spLocks noChangeArrowheads="1"/>
            </p:cNvSpPr>
            <p:nvPr/>
          </p:nvSpPr>
          <p:spPr bwMode="auto">
            <a:xfrm>
              <a:off x="3324225" y="47831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4384" name="Rectangle 77"/>
            <p:cNvSpPr>
              <a:spLocks noChangeArrowheads="1"/>
            </p:cNvSpPr>
            <p:nvPr/>
          </p:nvSpPr>
          <p:spPr bwMode="auto">
            <a:xfrm>
              <a:off x="5457825" y="41735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7</a:t>
              </a:r>
            </a:p>
          </p:txBody>
        </p:sp>
        <p:sp>
          <p:nvSpPr>
            <p:cNvPr id="184385" name="Rectangle 78"/>
            <p:cNvSpPr>
              <a:spLocks noChangeArrowheads="1"/>
            </p:cNvSpPr>
            <p:nvPr/>
          </p:nvSpPr>
          <p:spPr bwMode="auto">
            <a:xfrm>
              <a:off x="7286625" y="46307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3</a:t>
              </a:r>
            </a:p>
          </p:txBody>
        </p:sp>
        <p:sp>
          <p:nvSpPr>
            <p:cNvPr id="184386" name="Rectangle 79"/>
            <p:cNvSpPr>
              <a:spLocks noChangeArrowheads="1"/>
            </p:cNvSpPr>
            <p:nvPr/>
          </p:nvSpPr>
          <p:spPr bwMode="auto">
            <a:xfrm>
              <a:off x="7286625" y="55451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4387" name="Rectangle 80"/>
            <p:cNvSpPr>
              <a:spLocks noChangeArrowheads="1"/>
            </p:cNvSpPr>
            <p:nvPr/>
          </p:nvSpPr>
          <p:spPr bwMode="auto">
            <a:xfrm>
              <a:off x="6677025" y="53927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4388" name="Rectangle 81"/>
            <p:cNvSpPr>
              <a:spLocks noChangeArrowheads="1"/>
            </p:cNvSpPr>
            <p:nvPr/>
          </p:nvSpPr>
          <p:spPr bwMode="auto">
            <a:xfrm>
              <a:off x="6448425" y="47069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3</a:t>
              </a:r>
            </a:p>
          </p:txBody>
        </p:sp>
        <p:sp>
          <p:nvSpPr>
            <p:cNvPr id="184389" name="Rectangle 82"/>
            <p:cNvSpPr>
              <a:spLocks noChangeArrowheads="1"/>
            </p:cNvSpPr>
            <p:nvPr/>
          </p:nvSpPr>
          <p:spPr bwMode="auto">
            <a:xfrm>
              <a:off x="5076825" y="50117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4390" name="Rectangle 83"/>
            <p:cNvSpPr>
              <a:spLocks noChangeArrowheads="1"/>
            </p:cNvSpPr>
            <p:nvPr/>
          </p:nvSpPr>
          <p:spPr bwMode="auto">
            <a:xfrm>
              <a:off x="5305425" y="56975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4</a:t>
              </a:r>
            </a:p>
          </p:txBody>
        </p:sp>
        <p:sp>
          <p:nvSpPr>
            <p:cNvPr id="184391" name="Rectangle 84"/>
            <p:cNvSpPr>
              <a:spLocks noChangeArrowheads="1"/>
            </p:cNvSpPr>
            <p:nvPr/>
          </p:nvSpPr>
          <p:spPr bwMode="auto">
            <a:xfrm>
              <a:off x="3933825" y="54689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1</a:t>
              </a:r>
            </a:p>
          </p:txBody>
        </p:sp>
        <p:sp>
          <p:nvSpPr>
            <p:cNvPr id="184392" name="Rectangle 85"/>
            <p:cNvSpPr>
              <a:spLocks noChangeArrowheads="1"/>
            </p:cNvSpPr>
            <p:nvPr/>
          </p:nvSpPr>
          <p:spPr bwMode="auto">
            <a:xfrm>
              <a:off x="3933825" y="47069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4393" name="Rectangle 86"/>
            <p:cNvSpPr>
              <a:spLocks noChangeArrowheads="1"/>
            </p:cNvSpPr>
            <p:nvPr/>
          </p:nvSpPr>
          <p:spPr bwMode="auto">
            <a:xfrm>
              <a:off x="3095625" y="5621338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6</a:t>
              </a:r>
            </a:p>
          </p:txBody>
        </p:sp>
        <p:sp>
          <p:nvSpPr>
            <p:cNvPr id="184394" name="Oval 87"/>
            <p:cNvSpPr>
              <a:spLocks noChangeArrowheads="1"/>
            </p:cNvSpPr>
            <p:nvPr/>
          </p:nvSpPr>
          <p:spPr bwMode="auto">
            <a:xfrm>
              <a:off x="2889250" y="51117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95" name="Oval 88"/>
            <p:cNvSpPr>
              <a:spLocks noChangeArrowheads="1"/>
            </p:cNvSpPr>
            <p:nvPr/>
          </p:nvSpPr>
          <p:spPr bwMode="auto">
            <a:xfrm>
              <a:off x="3498850" y="42735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96" name="Oval 89"/>
            <p:cNvSpPr>
              <a:spLocks noChangeArrowheads="1"/>
            </p:cNvSpPr>
            <p:nvPr/>
          </p:nvSpPr>
          <p:spPr bwMode="auto">
            <a:xfrm>
              <a:off x="4108450" y="51117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97" name="Oval 90"/>
            <p:cNvSpPr>
              <a:spLocks noChangeArrowheads="1"/>
            </p:cNvSpPr>
            <p:nvPr/>
          </p:nvSpPr>
          <p:spPr bwMode="auto">
            <a:xfrm>
              <a:off x="3498850" y="57975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98" name="Oval 91"/>
            <p:cNvSpPr>
              <a:spLocks noChangeArrowheads="1"/>
            </p:cNvSpPr>
            <p:nvPr/>
          </p:nvSpPr>
          <p:spPr bwMode="auto">
            <a:xfrm>
              <a:off x="6242050" y="51117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99" name="Oval 92"/>
            <p:cNvSpPr>
              <a:spLocks noChangeArrowheads="1"/>
            </p:cNvSpPr>
            <p:nvPr/>
          </p:nvSpPr>
          <p:spPr bwMode="auto">
            <a:xfrm>
              <a:off x="6851650" y="57975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00" name="Oval 93"/>
            <p:cNvSpPr>
              <a:spLocks noChangeArrowheads="1"/>
            </p:cNvSpPr>
            <p:nvPr/>
          </p:nvSpPr>
          <p:spPr bwMode="auto">
            <a:xfrm>
              <a:off x="6851650" y="4273550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01" name="Oval 94"/>
            <p:cNvSpPr>
              <a:spLocks noChangeArrowheads="1"/>
            </p:cNvSpPr>
            <p:nvPr/>
          </p:nvSpPr>
          <p:spPr bwMode="auto">
            <a:xfrm>
              <a:off x="7461250" y="5111750"/>
              <a:ext cx="290513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02" name="Oval 4"/>
            <p:cNvSpPr>
              <a:spLocks noChangeArrowheads="1"/>
            </p:cNvSpPr>
            <p:nvPr/>
          </p:nvSpPr>
          <p:spPr bwMode="auto">
            <a:xfrm>
              <a:off x="3565525" y="3335338"/>
              <a:ext cx="158750" cy="16351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03" name="Oval 5"/>
            <p:cNvSpPr>
              <a:spLocks noChangeArrowheads="1"/>
            </p:cNvSpPr>
            <p:nvPr/>
          </p:nvSpPr>
          <p:spPr bwMode="auto">
            <a:xfrm>
              <a:off x="4165600" y="2628900"/>
              <a:ext cx="158750" cy="165100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04" name="Oval 6"/>
            <p:cNvSpPr>
              <a:spLocks noChangeArrowheads="1"/>
            </p:cNvSpPr>
            <p:nvPr/>
          </p:nvSpPr>
          <p:spPr bwMode="auto">
            <a:xfrm>
              <a:off x="3565525" y="1835150"/>
              <a:ext cx="158750" cy="163513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05" name="Oval 11"/>
            <p:cNvSpPr>
              <a:spLocks noChangeArrowheads="1"/>
            </p:cNvSpPr>
            <p:nvPr/>
          </p:nvSpPr>
          <p:spPr bwMode="auto">
            <a:xfrm>
              <a:off x="6318250" y="2628900"/>
              <a:ext cx="158750" cy="165100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06" name="Oval 12"/>
            <p:cNvSpPr>
              <a:spLocks noChangeArrowheads="1"/>
            </p:cNvSpPr>
            <p:nvPr/>
          </p:nvSpPr>
          <p:spPr bwMode="auto">
            <a:xfrm>
              <a:off x="6918325" y="3335338"/>
              <a:ext cx="158750" cy="16351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07" name="Oval 13"/>
            <p:cNvSpPr>
              <a:spLocks noChangeArrowheads="1"/>
            </p:cNvSpPr>
            <p:nvPr/>
          </p:nvSpPr>
          <p:spPr bwMode="auto">
            <a:xfrm>
              <a:off x="7518400" y="2628900"/>
              <a:ext cx="158750" cy="165100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08" name="Oval 14"/>
            <p:cNvSpPr>
              <a:spLocks noChangeArrowheads="1"/>
            </p:cNvSpPr>
            <p:nvPr/>
          </p:nvSpPr>
          <p:spPr bwMode="auto">
            <a:xfrm>
              <a:off x="6918325" y="1835150"/>
              <a:ext cx="158750" cy="163513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09" name="Oval 50"/>
            <p:cNvSpPr>
              <a:spLocks noChangeArrowheads="1"/>
            </p:cNvSpPr>
            <p:nvPr/>
          </p:nvSpPr>
          <p:spPr bwMode="auto">
            <a:xfrm>
              <a:off x="3565525" y="5849938"/>
              <a:ext cx="158750" cy="16351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10" name="Oval 51"/>
            <p:cNvSpPr>
              <a:spLocks noChangeArrowheads="1"/>
            </p:cNvSpPr>
            <p:nvPr/>
          </p:nvSpPr>
          <p:spPr bwMode="auto">
            <a:xfrm>
              <a:off x="4165600" y="5143500"/>
              <a:ext cx="158750" cy="165100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11" name="Oval 52"/>
            <p:cNvSpPr>
              <a:spLocks noChangeArrowheads="1"/>
            </p:cNvSpPr>
            <p:nvPr/>
          </p:nvSpPr>
          <p:spPr bwMode="auto">
            <a:xfrm>
              <a:off x="3565525" y="4349750"/>
              <a:ext cx="158750" cy="163513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12" name="Oval 57"/>
            <p:cNvSpPr>
              <a:spLocks noChangeArrowheads="1"/>
            </p:cNvSpPr>
            <p:nvPr/>
          </p:nvSpPr>
          <p:spPr bwMode="auto">
            <a:xfrm>
              <a:off x="6318250" y="5143500"/>
              <a:ext cx="158750" cy="165100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13" name="Oval 58"/>
            <p:cNvSpPr>
              <a:spLocks noChangeArrowheads="1"/>
            </p:cNvSpPr>
            <p:nvPr/>
          </p:nvSpPr>
          <p:spPr bwMode="auto">
            <a:xfrm>
              <a:off x="6918325" y="5849938"/>
              <a:ext cx="158750" cy="16351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14" name="Oval 59"/>
            <p:cNvSpPr>
              <a:spLocks noChangeArrowheads="1"/>
            </p:cNvSpPr>
            <p:nvPr/>
          </p:nvSpPr>
          <p:spPr bwMode="auto">
            <a:xfrm>
              <a:off x="7518400" y="5143500"/>
              <a:ext cx="158750" cy="165100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15" name="Oval 60"/>
            <p:cNvSpPr>
              <a:spLocks noChangeArrowheads="1"/>
            </p:cNvSpPr>
            <p:nvPr/>
          </p:nvSpPr>
          <p:spPr bwMode="auto">
            <a:xfrm>
              <a:off x="6918325" y="4349750"/>
              <a:ext cx="158750" cy="163513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18" name="Right Arrow 100"/>
            <p:cNvSpPr>
              <a:spLocks noChangeArrowheads="1"/>
            </p:cNvSpPr>
            <p:nvPr/>
          </p:nvSpPr>
          <p:spPr bwMode="auto">
            <a:xfrm>
              <a:off x="6464300" y="1600200"/>
              <a:ext cx="381000" cy="3048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C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Mais duas iterações</a:t>
            </a:r>
            <a:endParaRPr lang="pt-PT" dirty="0"/>
          </a:p>
        </p:txBody>
      </p:sp>
      <p:grpSp>
        <p:nvGrpSpPr>
          <p:cNvPr id="97" name="Group 96"/>
          <p:cNvGrpSpPr/>
          <p:nvPr/>
        </p:nvGrpSpPr>
        <p:grpSpPr>
          <a:xfrm>
            <a:off x="179512" y="5445224"/>
            <a:ext cx="2295600" cy="1287148"/>
            <a:chOff x="395536" y="1124744"/>
            <a:chExt cx="2295600" cy="1287148"/>
          </a:xfrm>
        </p:grpSpPr>
        <p:sp>
          <p:nvSpPr>
            <p:cNvPr id="98" name="Rectangle 88"/>
            <p:cNvSpPr>
              <a:spLocks noChangeArrowheads="1"/>
            </p:cNvSpPr>
            <p:nvPr/>
          </p:nvSpPr>
          <p:spPr bwMode="auto">
            <a:xfrm>
              <a:off x="395536" y="1124744"/>
              <a:ext cx="2295600" cy="1287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defTabSz="762000" eaLnBrk="0" hangingPunct="0">
                <a:lnSpc>
                  <a:spcPct val="90000"/>
                </a:lnSpc>
              </a:pPr>
              <a:r>
                <a:rPr lang="pt-PT" sz="1400" u="none" dirty="0" smtClean="0">
                  <a:latin typeface="+mn-lt"/>
                  <a:cs typeface="Tw Cen MT"/>
                </a:rPr>
                <a:t>Legenda:</a:t>
              </a:r>
              <a:endParaRPr lang="pt-PT" sz="1200" u="none" dirty="0" smtClean="0">
                <a:latin typeface="+mn-lt"/>
                <a:cs typeface="Tw Cen MT"/>
              </a:endParaRPr>
            </a:p>
            <a:p>
              <a:pPr algn="l" defTabSz="762000" eaLnBrk="0" hangingPunct="0">
                <a:lnSpc>
                  <a:spcPct val="90000"/>
                </a:lnSpc>
              </a:pPr>
              <a:endParaRPr lang="pt-PT" sz="1200" dirty="0">
                <a:latin typeface="+mn-lt"/>
                <a:cs typeface="Tw Cen MT"/>
              </a:endParaRPr>
            </a:p>
            <a:p>
              <a:pPr algn="l" defTabSz="762000" eaLnBrk="0" hangingPunct="0">
                <a:lnSpc>
                  <a:spcPct val="90000"/>
                </a:lnSpc>
              </a:pPr>
              <a:r>
                <a:rPr lang="pt-PT" sz="1200" u="none" dirty="0" smtClean="0">
                  <a:latin typeface="+mn-lt"/>
                  <a:cs typeface="Tw Cen MT"/>
                </a:rPr>
                <a:t>	Nó </a:t>
              </a:r>
              <a:r>
                <a:rPr lang="pt-PT" sz="1200" u="none" dirty="0">
                  <a:latin typeface="+mn-lt"/>
                  <a:cs typeface="Tw Cen MT"/>
                </a:rPr>
                <a:t>pertence a </a:t>
              </a:r>
              <a:r>
                <a:rPr lang="pt-PT" sz="1200" u="none" dirty="0" smtClean="0">
                  <a:latin typeface="+mn-lt"/>
                  <a:cs typeface="Tw Cen MT"/>
                </a:rPr>
                <a:t>N</a:t>
              </a:r>
              <a:r>
                <a:rPr lang="ja-JP" altLang="pt-PT" sz="1200" u="none" dirty="0" smtClean="0">
                  <a:latin typeface="+mn-lt"/>
                  <a:cs typeface="Tw Cen MT"/>
                </a:rPr>
                <a:t>‘</a:t>
              </a:r>
              <a:endParaRPr lang="pt-PT" altLang="ja-JP" sz="1200" dirty="0">
                <a:latin typeface="+mn-lt"/>
                <a:cs typeface="Tw Cen MT"/>
              </a:endParaRPr>
            </a:p>
            <a:p>
              <a:pPr algn="l" defTabSz="762000" eaLnBrk="0" hangingPunct="0">
                <a:lnSpc>
                  <a:spcPct val="90000"/>
                </a:lnSpc>
              </a:pPr>
              <a:endParaRPr lang="pt-PT" sz="1200" dirty="0">
                <a:latin typeface="+mn-lt"/>
                <a:cs typeface="Tw Cen MT"/>
              </a:endParaRPr>
            </a:p>
            <a:p>
              <a:pPr algn="l" defTabSz="762000" eaLnBrk="0" hangingPunct="0">
                <a:lnSpc>
                  <a:spcPct val="90000"/>
                </a:lnSpc>
              </a:pPr>
              <a:r>
                <a:rPr lang="pt-PT" sz="1200" dirty="0">
                  <a:latin typeface="+mn-lt"/>
                  <a:cs typeface="Tw Cen MT"/>
                </a:rPr>
                <a:t>	</a:t>
              </a:r>
              <a:r>
                <a:rPr lang="pt-PT" sz="1200" u="none" dirty="0" smtClean="0">
                  <a:latin typeface="+mn-lt"/>
                  <a:cs typeface="Tw Cen MT"/>
                </a:rPr>
                <a:t>Base </a:t>
              </a:r>
              <a:r>
                <a:rPr lang="pt-PT" sz="1200" u="none" dirty="0">
                  <a:latin typeface="+mn-lt"/>
                  <a:cs typeface="Tw Cen MT"/>
                </a:rPr>
                <a:t>da </a:t>
              </a:r>
              <a:r>
                <a:rPr lang="pt-PT" sz="1200" u="none" dirty="0" smtClean="0">
                  <a:latin typeface="+mn-lt"/>
                  <a:cs typeface="Tw Cen MT"/>
                </a:rPr>
                <a:t>iteração</a:t>
              </a:r>
            </a:p>
            <a:p>
              <a:pPr algn="l" defTabSz="762000" eaLnBrk="0" hangingPunct="0">
                <a:lnSpc>
                  <a:spcPct val="90000"/>
                </a:lnSpc>
              </a:pPr>
              <a:endParaRPr lang="pt-PT" sz="1200" u="none" dirty="0" smtClean="0">
                <a:latin typeface="+mn-lt"/>
                <a:cs typeface="Tw Cen MT"/>
              </a:endParaRPr>
            </a:p>
            <a:p>
              <a:pPr algn="l" defTabSz="762000" eaLnBrk="0" hangingPunct="0">
                <a:lnSpc>
                  <a:spcPct val="90000"/>
                </a:lnSpc>
              </a:pPr>
              <a:r>
                <a:rPr lang="pt-PT" sz="1200" dirty="0" smtClean="0">
                  <a:latin typeface="+mn-lt"/>
                  <a:cs typeface="Tw Cen MT"/>
                </a:rPr>
                <a:t>Nó (distancia, prévio)</a:t>
              </a:r>
              <a:endParaRPr lang="pt-PT" sz="1200" u="none" dirty="0">
                <a:latin typeface="+mn-lt"/>
                <a:cs typeface="Tw Cen MT"/>
              </a:endParaRPr>
            </a:p>
          </p:txBody>
        </p:sp>
        <p:sp>
          <p:nvSpPr>
            <p:cNvPr id="99" name="Oval 87"/>
            <p:cNvSpPr>
              <a:spLocks noChangeArrowheads="1"/>
            </p:cNvSpPr>
            <p:nvPr/>
          </p:nvSpPr>
          <p:spPr bwMode="auto">
            <a:xfrm>
              <a:off x="683568" y="1484784"/>
              <a:ext cx="291457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100" name="Right Arrow 90"/>
            <p:cNvSpPr>
              <a:spLocks noChangeArrowheads="1"/>
            </p:cNvSpPr>
            <p:nvPr/>
          </p:nvSpPr>
          <p:spPr bwMode="auto">
            <a:xfrm>
              <a:off x="683568" y="1772816"/>
              <a:ext cx="380162" cy="3048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C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>
                <a:latin typeface="+mn-lt"/>
                <a:cs typeface="Tw Cen MT"/>
              </a:endParaRPr>
            </a:p>
          </p:txBody>
        </p:sp>
      </p:grpSp>
      <p:sp>
        <p:nvSpPr>
          <p:cNvPr id="101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696200" y="6248400"/>
            <a:ext cx="914400" cy="381000"/>
          </a:xfrm>
        </p:spPr>
        <p:txBody>
          <a:bodyPr/>
          <a:lstStyle/>
          <a:p>
            <a:pPr>
              <a:defRPr/>
            </a:pPr>
            <a:fld id="{1EEA9CDC-A860-3344-A30C-B53008D6F62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513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pt-PT" sz="4000" dirty="0" smtClean="0">
                <a:latin typeface="+mn-lt"/>
                <a:ea typeface="ＭＳ Ｐゴシック" charset="0"/>
                <a:cs typeface="Tw Cen MT"/>
              </a:rPr>
              <a:t>Árvore </a:t>
            </a:r>
            <a:r>
              <a:rPr lang="pt-PT" sz="4000" dirty="0">
                <a:latin typeface="+mn-lt"/>
                <a:ea typeface="ＭＳ Ｐゴシック" charset="0"/>
                <a:cs typeface="Tw Cen MT"/>
              </a:rPr>
              <a:t>de caminhos m</a:t>
            </a:r>
            <a:r>
              <a:rPr lang="pt-PT" altLang="ja-JP" sz="4000" dirty="0">
                <a:latin typeface="+mn-lt"/>
                <a:ea typeface="ヒラギノ角ゴ Pro W3" charset="0"/>
                <a:cs typeface="Tw Cen MT"/>
              </a:rPr>
              <a:t>ínimos</a:t>
            </a:r>
            <a:endParaRPr lang="pt-PT" sz="4000" dirty="0">
              <a:latin typeface="+mn-lt"/>
              <a:ea typeface="ＭＳ Ｐゴシック" charset="0"/>
              <a:cs typeface="Tw Cen MT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691680" y="1916832"/>
            <a:ext cx="5845175" cy="2314575"/>
            <a:chOff x="1788315" y="2353959"/>
            <a:chExt cx="5845175" cy="2314575"/>
          </a:xfrm>
        </p:grpSpPr>
        <p:sp>
          <p:nvSpPr>
            <p:cNvPr id="186372" name="Oval 42"/>
            <p:cNvSpPr>
              <a:spLocks noChangeArrowheads="1"/>
            </p:cNvSpPr>
            <p:nvPr/>
          </p:nvSpPr>
          <p:spPr bwMode="auto">
            <a:xfrm>
              <a:off x="2120103" y="3482671"/>
              <a:ext cx="146050" cy="1524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73" name="Line 43"/>
            <p:cNvSpPr>
              <a:spLocks noChangeShapeType="1"/>
            </p:cNvSpPr>
            <p:nvPr/>
          </p:nvSpPr>
          <p:spPr bwMode="auto">
            <a:xfrm flipH="1">
              <a:off x="2193128" y="2765121"/>
              <a:ext cx="600075" cy="7937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74" name="Line 44"/>
            <p:cNvSpPr>
              <a:spLocks noChangeShapeType="1"/>
            </p:cNvSpPr>
            <p:nvPr/>
          </p:nvSpPr>
          <p:spPr bwMode="auto">
            <a:xfrm>
              <a:off x="2793203" y="2765121"/>
              <a:ext cx="600075" cy="7937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75" name="Line 45"/>
            <p:cNvSpPr>
              <a:spLocks noChangeShapeType="1"/>
            </p:cNvSpPr>
            <p:nvPr/>
          </p:nvSpPr>
          <p:spPr bwMode="auto">
            <a:xfrm flipH="1">
              <a:off x="2793203" y="3558871"/>
              <a:ext cx="600075" cy="7048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79" name="Line 49"/>
            <p:cNvSpPr>
              <a:spLocks noChangeShapeType="1"/>
            </p:cNvSpPr>
            <p:nvPr/>
          </p:nvSpPr>
          <p:spPr bwMode="auto">
            <a:xfrm flipH="1">
              <a:off x="6146003" y="3558871"/>
              <a:ext cx="600075" cy="7048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80" name="Line 50"/>
            <p:cNvSpPr>
              <a:spLocks noChangeShapeType="1"/>
            </p:cNvSpPr>
            <p:nvPr/>
          </p:nvSpPr>
          <p:spPr bwMode="auto">
            <a:xfrm>
              <a:off x="5545928" y="3558871"/>
              <a:ext cx="600075" cy="7048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81" name="Line 51"/>
            <p:cNvSpPr>
              <a:spLocks noChangeShapeType="1"/>
            </p:cNvSpPr>
            <p:nvPr/>
          </p:nvSpPr>
          <p:spPr bwMode="auto">
            <a:xfrm>
              <a:off x="3402803" y="3590621"/>
              <a:ext cx="21336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82" name="Line 52"/>
            <p:cNvSpPr>
              <a:spLocks noChangeShapeType="1"/>
            </p:cNvSpPr>
            <p:nvPr/>
          </p:nvSpPr>
          <p:spPr bwMode="auto">
            <a:xfrm>
              <a:off x="2793203" y="2752421"/>
              <a:ext cx="33528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84" name="Rectangle 54"/>
            <p:cNvSpPr>
              <a:spLocks noChangeArrowheads="1"/>
            </p:cNvSpPr>
            <p:nvPr/>
          </p:nvSpPr>
          <p:spPr bwMode="auto">
            <a:xfrm>
              <a:off x="1788315" y="3192159"/>
              <a:ext cx="471488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A(0)</a:t>
              </a:r>
            </a:p>
          </p:txBody>
        </p:sp>
        <p:sp>
          <p:nvSpPr>
            <p:cNvPr id="186385" name="Rectangle 55"/>
            <p:cNvSpPr>
              <a:spLocks noChangeArrowheads="1"/>
            </p:cNvSpPr>
            <p:nvPr/>
          </p:nvSpPr>
          <p:spPr bwMode="auto">
            <a:xfrm>
              <a:off x="2548728" y="2353959"/>
              <a:ext cx="649287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B (2,A)</a:t>
              </a:r>
            </a:p>
          </p:txBody>
        </p:sp>
        <p:sp>
          <p:nvSpPr>
            <p:cNvPr id="186386" name="Rectangle 56"/>
            <p:cNvSpPr>
              <a:spLocks noChangeArrowheads="1"/>
            </p:cNvSpPr>
            <p:nvPr/>
          </p:nvSpPr>
          <p:spPr bwMode="auto">
            <a:xfrm>
              <a:off x="5977728" y="2353959"/>
              <a:ext cx="649287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C (9,B)</a:t>
              </a:r>
            </a:p>
          </p:txBody>
        </p:sp>
        <p:sp>
          <p:nvSpPr>
            <p:cNvPr id="186387" name="Rectangle 57"/>
            <p:cNvSpPr>
              <a:spLocks noChangeArrowheads="1"/>
            </p:cNvSpPr>
            <p:nvPr/>
          </p:nvSpPr>
          <p:spPr bwMode="auto">
            <a:xfrm>
              <a:off x="6890540" y="3420759"/>
              <a:ext cx="7429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D (10,H)</a:t>
              </a:r>
            </a:p>
          </p:txBody>
        </p:sp>
        <p:sp>
          <p:nvSpPr>
            <p:cNvPr id="186388" name="Rectangle 58"/>
            <p:cNvSpPr>
              <a:spLocks noChangeArrowheads="1"/>
            </p:cNvSpPr>
            <p:nvPr/>
          </p:nvSpPr>
          <p:spPr bwMode="auto">
            <a:xfrm>
              <a:off x="3386928" y="3192159"/>
              <a:ext cx="641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E (4,B)</a:t>
              </a:r>
            </a:p>
          </p:txBody>
        </p:sp>
        <p:sp>
          <p:nvSpPr>
            <p:cNvPr id="186389" name="Rectangle 59"/>
            <p:cNvSpPr>
              <a:spLocks noChangeArrowheads="1"/>
            </p:cNvSpPr>
            <p:nvPr/>
          </p:nvSpPr>
          <p:spPr bwMode="auto">
            <a:xfrm>
              <a:off x="5672928" y="3420759"/>
              <a:ext cx="633412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F (6,E)</a:t>
              </a:r>
            </a:p>
          </p:txBody>
        </p:sp>
        <p:sp>
          <p:nvSpPr>
            <p:cNvPr id="186390" name="Rectangle 60"/>
            <p:cNvSpPr>
              <a:spLocks noChangeArrowheads="1"/>
            </p:cNvSpPr>
            <p:nvPr/>
          </p:nvSpPr>
          <p:spPr bwMode="auto">
            <a:xfrm>
              <a:off x="2701128" y="4411359"/>
              <a:ext cx="658812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G (5,E)</a:t>
              </a:r>
            </a:p>
          </p:txBody>
        </p:sp>
        <p:sp>
          <p:nvSpPr>
            <p:cNvPr id="186391" name="Rectangle 61"/>
            <p:cNvSpPr>
              <a:spLocks noChangeArrowheads="1"/>
            </p:cNvSpPr>
            <p:nvPr/>
          </p:nvSpPr>
          <p:spPr bwMode="auto">
            <a:xfrm>
              <a:off x="6053928" y="4411359"/>
              <a:ext cx="649287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H (8,F)</a:t>
              </a:r>
            </a:p>
          </p:txBody>
        </p:sp>
        <p:sp>
          <p:nvSpPr>
            <p:cNvPr id="186392" name="Rectangle 62"/>
            <p:cNvSpPr>
              <a:spLocks noChangeArrowheads="1"/>
            </p:cNvSpPr>
            <p:nvPr/>
          </p:nvSpPr>
          <p:spPr bwMode="auto">
            <a:xfrm>
              <a:off x="2472528" y="3115959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6393" name="Rectangle 63"/>
            <p:cNvSpPr>
              <a:spLocks noChangeArrowheads="1"/>
            </p:cNvSpPr>
            <p:nvPr/>
          </p:nvSpPr>
          <p:spPr bwMode="auto">
            <a:xfrm>
              <a:off x="4606128" y="2506359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7</a:t>
              </a:r>
            </a:p>
          </p:txBody>
        </p:sp>
        <p:sp>
          <p:nvSpPr>
            <p:cNvPr id="186395" name="Rectangle 65"/>
            <p:cNvSpPr>
              <a:spLocks noChangeArrowheads="1"/>
            </p:cNvSpPr>
            <p:nvPr/>
          </p:nvSpPr>
          <p:spPr bwMode="auto">
            <a:xfrm>
              <a:off x="6434928" y="3877959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6396" name="Rectangle 66"/>
            <p:cNvSpPr>
              <a:spLocks noChangeArrowheads="1"/>
            </p:cNvSpPr>
            <p:nvPr/>
          </p:nvSpPr>
          <p:spPr bwMode="auto">
            <a:xfrm>
              <a:off x="5825328" y="3725559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6398" name="Rectangle 68"/>
            <p:cNvSpPr>
              <a:spLocks noChangeArrowheads="1"/>
            </p:cNvSpPr>
            <p:nvPr/>
          </p:nvSpPr>
          <p:spPr bwMode="auto">
            <a:xfrm>
              <a:off x="4225128" y="3344559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6400" name="Rectangle 70"/>
            <p:cNvSpPr>
              <a:spLocks noChangeArrowheads="1"/>
            </p:cNvSpPr>
            <p:nvPr/>
          </p:nvSpPr>
          <p:spPr bwMode="auto">
            <a:xfrm>
              <a:off x="3082128" y="3801759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1</a:t>
              </a:r>
            </a:p>
          </p:txBody>
        </p:sp>
        <p:sp>
          <p:nvSpPr>
            <p:cNvPr id="186401" name="Rectangle 71"/>
            <p:cNvSpPr>
              <a:spLocks noChangeArrowheads="1"/>
            </p:cNvSpPr>
            <p:nvPr/>
          </p:nvSpPr>
          <p:spPr bwMode="auto">
            <a:xfrm>
              <a:off x="3082128" y="3039759"/>
              <a:ext cx="2603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86403" name="Oval 73"/>
            <p:cNvSpPr>
              <a:spLocks noChangeArrowheads="1"/>
            </p:cNvSpPr>
            <p:nvPr/>
          </p:nvSpPr>
          <p:spPr bwMode="auto">
            <a:xfrm>
              <a:off x="2037553" y="3444571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04" name="Oval 74"/>
            <p:cNvSpPr>
              <a:spLocks noChangeArrowheads="1"/>
            </p:cNvSpPr>
            <p:nvPr/>
          </p:nvSpPr>
          <p:spPr bwMode="auto">
            <a:xfrm>
              <a:off x="2647153" y="2606371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05" name="Oval 75"/>
            <p:cNvSpPr>
              <a:spLocks noChangeArrowheads="1"/>
            </p:cNvSpPr>
            <p:nvPr/>
          </p:nvSpPr>
          <p:spPr bwMode="auto">
            <a:xfrm>
              <a:off x="3256753" y="3444571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06" name="Oval 76"/>
            <p:cNvSpPr>
              <a:spLocks noChangeArrowheads="1"/>
            </p:cNvSpPr>
            <p:nvPr/>
          </p:nvSpPr>
          <p:spPr bwMode="auto">
            <a:xfrm>
              <a:off x="2647153" y="4130371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07" name="Oval 77"/>
            <p:cNvSpPr>
              <a:spLocks noChangeArrowheads="1"/>
            </p:cNvSpPr>
            <p:nvPr/>
          </p:nvSpPr>
          <p:spPr bwMode="auto">
            <a:xfrm>
              <a:off x="5390353" y="3444571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08" name="Oval 78"/>
            <p:cNvSpPr>
              <a:spLocks noChangeArrowheads="1"/>
            </p:cNvSpPr>
            <p:nvPr/>
          </p:nvSpPr>
          <p:spPr bwMode="auto">
            <a:xfrm>
              <a:off x="5999953" y="4130371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09" name="Oval 79"/>
            <p:cNvSpPr>
              <a:spLocks noChangeArrowheads="1"/>
            </p:cNvSpPr>
            <p:nvPr/>
          </p:nvSpPr>
          <p:spPr bwMode="auto">
            <a:xfrm>
              <a:off x="5999953" y="2606371"/>
              <a:ext cx="292100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10" name="Oval 80"/>
            <p:cNvSpPr>
              <a:spLocks noChangeArrowheads="1"/>
            </p:cNvSpPr>
            <p:nvPr/>
          </p:nvSpPr>
          <p:spPr bwMode="auto">
            <a:xfrm>
              <a:off x="6609553" y="3444571"/>
              <a:ext cx="290512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11" name="Oval 88"/>
            <p:cNvSpPr>
              <a:spLocks noChangeArrowheads="1"/>
            </p:cNvSpPr>
            <p:nvPr/>
          </p:nvSpPr>
          <p:spPr bwMode="auto">
            <a:xfrm>
              <a:off x="2713828" y="4182759"/>
              <a:ext cx="158750" cy="16351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12" name="Oval 89"/>
            <p:cNvSpPr>
              <a:spLocks noChangeArrowheads="1"/>
            </p:cNvSpPr>
            <p:nvPr/>
          </p:nvSpPr>
          <p:spPr bwMode="auto">
            <a:xfrm>
              <a:off x="3313903" y="3476321"/>
              <a:ext cx="158750" cy="165100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13" name="Oval 90"/>
            <p:cNvSpPr>
              <a:spLocks noChangeArrowheads="1"/>
            </p:cNvSpPr>
            <p:nvPr/>
          </p:nvSpPr>
          <p:spPr bwMode="auto">
            <a:xfrm>
              <a:off x="2713828" y="2682571"/>
              <a:ext cx="158750" cy="163513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14" name="Oval 91"/>
            <p:cNvSpPr>
              <a:spLocks noChangeArrowheads="1"/>
            </p:cNvSpPr>
            <p:nvPr/>
          </p:nvSpPr>
          <p:spPr bwMode="auto">
            <a:xfrm>
              <a:off x="5466553" y="3476321"/>
              <a:ext cx="158750" cy="165100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15" name="Oval 92"/>
            <p:cNvSpPr>
              <a:spLocks noChangeArrowheads="1"/>
            </p:cNvSpPr>
            <p:nvPr/>
          </p:nvSpPr>
          <p:spPr bwMode="auto">
            <a:xfrm>
              <a:off x="6066628" y="4182759"/>
              <a:ext cx="158750" cy="163512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16" name="Oval 93"/>
            <p:cNvSpPr>
              <a:spLocks noChangeArrowheads="1"/>
            </p:cNvSpPr>
            <p:nvPr/>
          </p:nvSpPr>
          <p:spPr bwMode="auto">
            <a:xfrm>
              <a:off x="6666703" y="3476321"/>
              <a:ext cx="158750" cy="165100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17" name="Oval 94"/>
            <p:cNvSpPr>
              <a:spLocks noChangeArrowheads="1"/>
            </p:cNvSpPr>
            <p:nvPr/>
          </p:nvSpPr>
          <p:spPr bwMode="auto">
            <a:xfrm>
              <a:off x="6066628" y="2682571"/>
              <a:ext cx="158750" cy="163513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" name="Content Placeholder 2"/>
          <p:cNvSpPr txBox="1">
            <a:spLocks/>
          </p:cNvSpPr>
          <p:nvPr/>
        </p:nvSpPr>
        <p:spPr>
          <a:xfrm>
            <a:off x="323528" y="4941168"/>
            <a:ext cx="8610600" cy="1561728"/>
          </a:xfrm>
          <a:prstGeom prst="rect">
            <a:avLst/>
          </a:prstGeom>
        </p:spPr>
        <p:txBody>
          <a:bodyPr/>
          <a:lstStyle>
            <a:lvl1pPr marL="223838" indent="-223838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lvl1pPr>
            <a:lvl2pPr marL="563563" indent="-223838" algn="l" rtl="0" eaLnBrk="0" fontAlgn="base" hangingPunct="0">
              <a:spcBef>
                <a:spcPct val="10000"/>
              </a:spcBef>
              <a:spcAft>
                <a:spcPct val="0"/>
              </a:spcAft>
              <a:buFont typeface="Helvetica" charset="0"/>
              <a:buChar char="–"/>
              <a:defRPr sz="24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2pPr>
            <a:lvl3pPr marL="911225" indent="-233363" algn="l" rtl="0" eaLnBrk="0" fontAlgn="base" hangingPunct="0">
              <a:spcBef>
                <a:spcPct val="10000"/>
              </a:spcBef>
              <a:spcAft>
                <a:spcPct val="0"/>
              </a:spcAft>
              <a:buFont typeface="Wingdings" charset="0"/>
              <a:buChar char="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3pPr>
            <a:lvl4pPr marL="1258888" indent="-233363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4pPr>
            <a:lvl5pPr marL="15970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5pPr>
            <a:lvl6pPr marL="20542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6pPr>
            <a:lvl7pPr marL="25114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7pPr>
            <a:lvl8pPr marL="29686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8pPr>
            <a:lvl9pPr marL="34258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9pPr>
          </a:lstStyle>
          <a:p>
            <a:r>
              <a:rPr lang="pt-PT" sz="2400" dirty="0" smtClean="0"/>
              <a:t>O conjunto dos caminhos determinado pelo algoritmo é uma árvore de cobertura de caminhos mais curtos com raiz no nó origem</a:t>
            </a:r>
          </a:p>
          <a:p>
            <a:pPr marL="0" indent="0">
              <a:buNone/>
            </a:pPr>
            <a:endParaRPr lang="pt-PT" sz="2400" dirty="0"/>
          </a:p>
        </p:txBody>
      </p:sp>
      <p:sp>
        <p:nvSpPr>
          <p:cNvPr id="43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696200" y="6248400"/>
            <a:ext cx="914400" cy="381000"/>
          </a:xfrm>
        </p:spPr>
        <p:txBody>
          <a:bodyPr/>
          <a:lstStyle/>
          <a:p>
            <a:pPr>
              <a:defRPr/>
            </a:pPr>
            <a:fld id="{1EEA9CDC-A860-3344-A30C-B53008D6F62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703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Custo do algoritmo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Em cada iteração é necessário testar todos os nós W que ainda não estão em N´</a:t>
            </a:r>
          </a:p>
          <a:p>
            <a:r>
              <a:rPr lang="pt-PT" dirty="0" smtClean="0"/>
              <a:t>Se n for o número de nós, envolve n(n+1)/2 comparações</a:t>
            </a:r>
          </a:p>
          <a:p>
            <a:r>
              <a:rPr lang="pt-PT" dirty="0" smtClean="0"/>
              <a:t>Daqui resulta uma complexidade </a:t>
            </a:r>
            <a:r>
              <a:rPr lang="pt-PT" i="1" dirty="0" smtClean="0"/>
              <a:t>O(n)</a:t>
            </a:r>
          </a:p>
          <a:p>
            <a:r>
              <a:rPr lang="pt-PT" dirty="0" smtClean="0"/>
              <a:t>Conseguem-se implementações mais optimizadas com custo </a:t>
            </a:r>
            <a:r>
              <a:rPr lang="pt-PT" i="1" dirty="0" smtClean="0"/>
              <a:t>O(n log n)</a:t>
            </a:r>
          </a:p>
          <a:p>
            <a:r>
              <a:rPr lang="pt-PT" dirty="0" smtClean="0"/>
              <a:t>De qualquer forma é um algoritmo pesado e que necessita de informação completa sobre a rede</a:t>
            </a:r>
          </a:p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EA9CDC-A860-3344-A30C-B53008D6F62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0203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Função de custo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sz="2400" dirty="0" smtClean="0"/>
              <a:t>O custo pode ser constante e inversamente proporcional à capacidade dos canais</a:t>
            </a:r>
          </a:p>
          <a:p>
            <a:pPr lvl="1"/>
            <a:r>
              <a:rPr lang="pt-PT" sz="2000" dirty="0" smtClean="0"/>
              <a:t>E.g., custo = 1 para 10 </a:t>
            </a:r>
            <a:r>
              <a:rPr lang="pt-PT" sz="2000" dirty="0" err="1" smtClean="0"/>
              <a:t>Gbps</a:t>
            </a:r>
            <a:r>
              <a:rPr lang="pt-PT" sz="2000" dirty="0" smtClean="0"/>
              <a:t>, = 10 para 1 </a:t>
            </a:r>
            <a:r>
              <a:rPr lang="pt-PT" sz="2000" dirty="0" err="1" smtClean="0"/>
              <a:t>Gbps</a:t>
            </a:r>
            <a:r>
              <a:rPr lang="pt-PT" sz="2000" dirty="0" smtClean="0"/>
              <a:t>, = 100 para 100 Mbps, = 1000 para 10 </a:t>
            </a:r>
            <a:r>
              <a:rPr lang="pt-PT" sz="2000" dirty="0"/>
              <a:t>M</a:t>
            </a:r>
            <a:r>
              <a:rPr lang="pt-PT" sz="2000" dirty="0" smtClean="0"/>
              <a:t>bps</a:t>
            </a:r>
            <a:endParaRPr lang="pt-PT" sz="2000" dirty="0" smtClean="0"/>
          </a:p>
          <a:p>
            <a:r>
              <a:rPr lang="pt-PT" sz="2400" dirty="0" smtClean="0"/>
              <a:t>Também seria possível imaginar uma função de custo variável função da carga do canal</a:t>
            </a:r>
          </a:p>
          <a:p>
            <a:pPr lvl="1"/>
            <a:r>
              <a:rPr lang="pt-PT" sz="2000" dirty="0" smtClean="0"/>
              <a:t>Esse tipo de soluções não são adoptadas pois podem levar a oscilações. Exemplo:</a:t>
            </a:r>
            <a:endParaRPr lang="pt-PT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EA9CDC-A860-3344-A30C-B53008D6F62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reeform 61"/>
          <p:cNvSpPr>
            <a:spLocks/>
          </p:cNvSpPr>
          <p:nvPr/>
        </p:nvSpPr>
        <p:spPr bwMode="auto">
          <a:xfrm>
            <a:off x="2573803" y="4449738"/>
            <a:ext cx="1944687" cy="1355725"/>
          </a:xfrm>
          <a:custGeom>
            <a:avLst/>
            <a:gdLst>
              <a:gd name="T0" fmla="*/ 0 w 1225"/>
              <a:gd name="T1" fmla="*/ 2147483647 h 854"/>
              <a:gd name="T2" fmla="*/ 2147483647 w 1225"/>
              <a:gd name="T3" fmla="*/ 2147483647 h 854"/>
              <a:gd name="T4" fmla="*/ 2147483647 w 1225"/>
              <a:gd name="T5" fmla="*/ 2147483647 h 854"/>
              <a:gd name="T6" fmla="*/ 2147483647 w 1225"/>
              <a:gd name="T7" fmla="*/ 2147483647 h 854"/>
              <a:gd name="T8" fmla="*/ 2147483647 w 1225"/>
              <a:gd name="T9" fmla="*/ 2147483647 h 854"/>
              <a:gd name="T10" fmla="*/ 2147483647 w 1225"/>
              <a:gd name="T11" fmla="*/ 2147483647 h 854"/>
              <a:gd name="T12" fmla="*/ 2147483647 w 1225"/>
              <a:gd name="T13" fmla="*/ 2147483647 h 854"/>
              <a:gd name="T14" fmla="*/ 2147483647 w 1225"/>
              <a:gd name="T15" fmla="*/ 2147483647 h 854"/>
              <a:gd name="T16" fmla="*/ 2147483647 w 1225"/>
              <a:gd name="T17" fmla="*/ 2147483647 h 854"/>
              <a:gd name="T18" fmla="*/ 0 w 1225"/>
              <a:gd name="T19" fmla="*/ 2147483647 h 85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225"/>
              <a:gd name="T31" fmla="*/ 0 h 854"/>
              <a:gd name="T32" fmla="*/ 1225 w 1225"/>
              <a:gd name="T33" fmla="*/ 854 h 85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225" h="854">
                <a:moveTo>
                  <a:pt x="0" y="387"/>
                </a:moveTo>
                <a:cubicBezTo>
                  <a:pt x="0" y="243"/>
                  <a:pt x="87" y="223"/>
                  <a:pt x="168" y="162"/>
                </a:cubicBezTo>
                <a:cubicBezTo>
                  <a:pt x="249" y="101"/>
                  <a:pt x="377" y="40"/>
                  <a:pt x="486" y="18"/>
                </a:cubicBezTo>
                <a:cubicBezTo>
                  <a:pt x="615" y="6"/>
                  <a:pt x="684" y="0"/>
                  <a:pt x="822" y="30"/>
                </a:cubicBezTo>
                <a:cubicBezTo>
                  <a:pt x="960" y="60"/>
                  <a:pt x="1099" y="169"/>
                  <a:pt x="1152" y="267"/>
                </a:cubicBezTo>
                <a:cubicBezTo>
                  <a:pt x="1213" y="351"/>
                  <a:pt x="1225" y="452"/>
                  <a:pt x="1188" y="537"/>
                </a:cubicBezTo>
                <a:cubicBezTo>
                  <a:pt x="1151" y="622"/>
                  <a:pt x="1050" y="730"/>
                  <a:pt x="927" y="780"/>
                </a:cubicBezTo>
                <a:cubicBezTo>
                  <a:pt x="804" y="830"/>
                  <a:pt x="572" y="854"/>
                  <a:pt x="447" y="837"/>
                </a:cubicBezTo>
                <a:cubicBezTo>
                  <a:pt x="322" y="820"/>
                  <a:pt x="251" y="750"/>
                  <a:pt x="177" y="675"/>
                </a:cubicBezTo>
                <a:cubicBezTo>
                  <a:pt x="103" y="600"/>
                  <a:pt x="0" y="531"/>
                  <a:pt x="0" y="387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6" name="Freeform 62"/>
          <p:cNvSpPr>
            <a:spLocks/>
          </p:cNvSpPr>
          <p:nvPr/>
        </p:nvSpPr>
        <p:spPr bwMode="auto">
          <a:xfrm>
            <a:off x="2973853" y="4787875"/>
            <a:ext cx="390525" cy="209550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grpSp>
        <p:nvGrpSpPr>
          <p:cNvPr id="7" name="Group 63"/>
          <p:cNvGrpSpPr>
            <a:grpSpLocks/>
          </p:cNvGrpSpPr>
          <p:nvPr/>
        </p:nvGrpSpPr>
        <p:grpSpPr bwMode="auto">
          <a:xfrm>
            <a:off x="3280240" y="4476725"/>
            <a:ext cx="501650" cy="400050"/>
            <a:chOff x="1747" y="3194"/>
            <a:chExt cx="316" cy="252"/>
          </a:xfrm>
        </p:grpSpPr>
        <p:sp>
          <p:nvSpPr>
            <p:cNvPr id="8" name="Oval 64"/>
            <p:cNvSpPr>
              <a:spLocks noChangeArrowheads="1"/>
            </p:cNvSpPr>
            <p:nvPr/>
          </p:nvSpPr>
          <p:spPr bwMode="auto">
            <a:xfrm>
              <a:off x="1750" y="3308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9" name="Line 65"/>
            <p:cNvSpPr>
              <a:spLocks noChangeShapeType="1"/>
            </p:cNvSpPr>
            <p:nvPr/>
          </p:nvSpPr>
          <p:spPr bwMode="auto">
            <a:xfrm>
              <a:off x="1750" y="330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0" name="Line 66"/>
            <p:cNvSpPr>
              <a:spLocks noChangeShapeType="1"/>
            </p:cNvSpPr>
            <p:nvPr/>
          </p:nvSpPr>
          <p:spPr bwMode="auto">
            <a:xfrm>
              <a:off x="2063" y="330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1" name="Rectangle 67"/>
            <p:cNvSpPr>
              <a:spLocks noChangeArrowheads="1"/>
            </p:cNvSpPr>
            <p:nvPr/>
          </p:nvSpPr>
          <p:spPr bwMode="auto">
            <a:xfrm>
              <a:off x="1750" y="3301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u="none">
                <a:latin typeface="Tw Cen MT"/>
                <a:cs typeface="Tw Cen MT"/>
              </a:endParaRPr>
            </a:p>
          </p:txBody>
        </p:sp>
        <p:sp>
          <p:nvSpPr>
            <p:cNvPr id="12" name="Oval 68"/>
            <p:cNvSpPr>
              <a:spLocks noChangeArrowheads="1"/>
            </p:cNvSpPr>
            <p:nvPr/>
          </p:nvSpPr>
          <p:spPr bwMode="auto">
            <a:xfrm>
              <a:off x="1747" y="3242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grpSp>
          <p:nvGrpSpPr>
            <p:cNvPr id="13" name="Group 69"/>
            <p:cNvGrpSpPr>
              <a:grpSpLocks/>
            </p:cNvGrpSpPr>
            <p:nvPr/>
          </p:nvGrpSpPr>
          <p:grpSpPr bwMode="auto">
            <a:xfrm>
              <a:off x="1792" y="3194"/>
              <a:ext cx="214" cy="252"/>
              <a:chOff x="2950" y="2429"/>
              <a:chExt cx="217" cy="252"/>
            </a:xfrm>
          </p:grpSpPr>
          <p:sp>
            <p:nvSpPr>
              <p:cNvPr id="14" name="Rectangle 70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5" name="Text Box 71"/>
              <p:cNvSpPr txBox="1">
                <a:spLocks noChangeArrowheads="1"/>
              </p:cNvSpPr>
              <p:nvPr/>
            </p:nvSpPr>
            <p:spPr bwMode="auto">
              <a:xfrm>
                <a:off x="2950" y="2429"/>
                <a:ext cx="217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 u="none">
                    <a:latin typeface="Tw Cen MT"/>
                    <a:cs typeface="Tw Cen MT"/>
                  </a:rPr>
                  <a:t>A</a:t>
                </a:r>
                <a:endParaRPr lang="en-US" u="none">
                  <a:latin typeface="Tw Cen MT"/>
                  <a:cs typeface="Tw Cen MT"/>
                </a:endParaRPr>
              </a:p>
            </p:txBody>
          </p:sp>
        </p:grpSp>
      </p:grpSp>
      <p:grpSp>
        <p:nvGrpSpPr>
          <p:cNvPr id="16" name="Group 72"/>
          <p:cNvGrpSpPr>
            <a:grpSpLocks/>
          </p:cNvGrpSpPr>
          <p:nvPr/>
        </p:nvGrpSpPr>
        <p:grpSpPr bwMode="auto">
          <a:xfrm>
            <a:off x="2632540" y="4881538"/>
            <a:ext cx="501650" cy="400050"/>
            <a:chOff x="2221" y="3575"/>
            <a:chExt cx="316" cy="252"/>
          </a:xfrm>
        </p:grpSpPr>
        <p:sp>
          <p:nvSpPr>
            <p:cNvPr id="17" name="Oval 73"/>
            <p:cNvSpPr>
              <a:spLocks noChangeArrowheads="1"/>
            </p:cNvSpPr>
            <p:nvPr/>
          </p:nvSpPr>
          <p:spPr bwMode="auto">
            <a:xfrm>
              <a:off x="2224" y="369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" name="Line 74"/>
            <p:cNvSpPr>
              <a:spLocks noChangeShapeType="1"/>
            </p:cNvSpPr>
            <p:nvPr/>
          </p:nvSpPr>
          <p:spPr bwMode="auto">
            <a:xfrm>
              <a:off x="2224" y="368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9" name="Line 75"/>
            <p:cNvSpPr>
              <a:spLocks noChangeShapeType="1"/>
            </p:cNvSpPr>
            <p:nvPr/>
          </p:nvSpPr>
          <p:spPr bwMode="auto">
            <a:xfrm>
              <a:off x="2537" y="368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0" name="Rectangle 76"/>
            <p:cNvSpPr>
              <a:spLocks noChangeArrowheads="1"/>
            </p:cNvSpPr>
            <p:nvPr/>
          </p:nvSpPr>
          <p:spPr bwMode="auto">
            <a:xfrm>
              <a:off x="2224" y="3688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u="none">
                <a:latin typeface="Tw Cen MT"/>
                <a:cs typeface="Tw Cen MT"/>
              </a:endParaRPr>
            </a:p>
          </p:txBody>
        </p:sp>
        <p:sp>
          <p:nvSpPr>
            <p:cNvPr id="21" name="Oval 77"/>
            <p:cNvSpPr>
              <a:spLocks noChangeArrowheads="1"/>
            </p:cNvSpPr>
            <p:nvPr/>
          </p:nvSpPr>
          <p:spPr bwMode="auto">
            <a:xfrm>
              <a:off x="2221" y="362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grpSp>
          <p:nvGrpSpPr>
            <p:cNvPr id="22" name="Group 78"/>
            <p:cNvGrpSpPr>
              <a:grpSpLocks/>
            </p:cNvGrpSpPr>
            <p:nvPr/>
          </p:nvGrpSpPr>
          <p:grpSpPr bwMode="auto">
            <a:xfrm>
              <a:off x="2281" y="3575"/>
              <a:ext cx="214" cy="252"/>
              <a:chOff x="2950" y="2429"/>
              <a:chExt cx="217" cy="252"/>
            </a:xfrm>
          </p:grpSpPr>
          <p:sp>
            <p:nvSpPr>
              <p:cNvPr id="23" name="Rectangle 7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24" name="Text Box 80"/>
              <p:cNvSpPr txBox="1">
                <a:spLocks noChangeArrowheads="1"/>
              </p:cNvSpPr>
              <p:nvPr/>
            </p:nvSpPr>
            <p:spPr bwMode="auto">
              <a:xfrm>
                <a:off x="2950" y="2429"/>
                <a:ext cx="217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 u="none">
                    <a:latin typeface="Tw Cen MT"/>
                    <a:cs typeface="Tw Cen MT"/>
                  </a:rPr>
                  <a:t>D</a:t>
                </a:r>
                <a:endParaRPr lang="en-US" u="none">
                  <a:latin typeface="Tw Cen MT"/>
                  <a:cs typeface="Tw Cen MT"/>
                </a:endParaRPr>
              </a:p>
            </p:txBody>
          </p:sp>
        </p:grpSp>
      </p:grpSp>
      <p:grpSp>
        <p:nvGrpSpPr>
          <p:cNvPr id="25" name="Group 81"/>
          <p:cNvGrpSpPr>
            <a:grpSpLocks/>
          </p:cNvGrpSpPr>
          <p:nvPr/>
        </p:nvGrpSpPr>
        <p:grpSpPr bwMode="auto">
          <a:xfrm>
            <a:off x="3267540" y="5343500"/>
            <a:ext cx="500063" cy="400050"/>
            <a:chOff x="2903" y="2888"/>
            <a:chExt cx="315" cy="252"/>
          </a:xfrm>
        </p:grpSpPr>
        <p:grpSp>
          <p:nvGrpSpPr>
            <p:cNvPr id="26" name="Group 82"/>
            <p:cNvGrpSpPr>
              <a:grpSpLocks/>
            </p:cNvGrpSpPr>
            <p:nvPr/>
          </p:nvGrpSpPr>
          <p:grpSpPr bwMode="auto">
            <a:xfrm>
              <a:off x="2903" y="2938"/>
              <a:ext cx="315" cy="144"/>
              <a:chOff x="2903" y="2938"/>
              <a:chExt cx="315" cy="144"/>
            </a:xfrm>
          </p:grpSpPr>
          <p:sp>
            <p:nvSpPr>
              <p:cNvPr id="30" name="Oval 83"/>
              <p:cNvSpPr>
                <a:spLocks noChangeArrowheads="1"/>
              </p:cNvSpPr>
              <p:nvPr/>
            </p:nvSpPr>
            <p:spPr bwMode="auto">
              <a:xfrm>
                <a:off x="2903" y="3001"/>
                <a:ext cx="312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31" name="Line 84"/>
              <p:cNvSpPr>
                <a:spLocks noChangeShapeType="1"/>
              </p:cNvSpPr>
              <p:nvPr/>
            </p:nvSpPr>
            <p:spPr bwMode="auto">
              <a:xfrm>
                <a:off x="2903" y="299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32" name="Line 85"/>
              <p:cNvSpPr>
                <a:spLocks noChangeShapeType="1"/>
              </p:cNvSpPr>
              <p:nvPr/>
            </p:nvSpPr>
            <p:spPr bwMode="auto">
              <a:xfrm>
                <a:off x="3215" y="299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33" name="Rectangle 86"/>
              <p:cNvSpPr>
                <a:spLocks noChangeArrowheads="1"/>
              </p:cNvSpPr>
              <p:nvPr/>
            </p:nvSpPr>
            <p:spPr bwMode="auto">
              <a:xfrm>
                <a:off x="2903" y="2994"/>
                <a:ext cx="309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w Cen MT"/>
                  <a:cs typeface="Tw Cen MT"/>
                </a:endParaRPr>
              </a:p>
            </p:txBody>
          </p:sp>
          <p:sp>
            <p:nvSpPr>
              <p:cNvPr id="34" name="Oval 87"/>
              <p:cNvSpPr>
                <a:spLocks noChangeArrowheads="1"/>
              </p:cNvSpPr>
              <p:nvPr/>
            </p:nvSpPr>
            <p:spPr bwMode="auto">
              <a:xfrm>
                <a:off x="2906" y="2938"/>
                <a:ext cx="312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</p:grpSp>
        <p:grpSp>
          <p:nvGrpSpPr>
            <p:cNvPr id="27" name="Group 88"/>
            <p:cNvGrpSpPr>
              <a:grpSpLocks/>
            </p:cNvGrpSpPr>
            <p:nvPr/>
          </p:nvGrpSpPr>
          <p:grpSpPr bwMode="auto">
            <a:xfrm>
              <a:off x="2958" y="2888"/>
              <a:ext cx="216" cy="252"/>
              <a:chOff x="2948" y="2429"/>
              <a:chExt cx="219" cy="252"/>
            </a:xfrm>
          </p:grpSpPr>
          <p:sp>
            <p:nvSpPr>
              <p:cNvPr id="28" name="Rectangle 8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29" name="Text Box 90"/>
              <p:cNvSpPr txBox="1">
                <a:spLocks noChangeArrowheads="1"/>
              </p:cNvSpPr>
              <p:nvPr/>
            </p:nvSpPr>
            <p:spPr bwMode="auto">
              <a:xfrm>
                <a:off x="2948" y="2429"/>
                <a:ext cx="219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 u="none">
                    <a:latin typeface="Tw Cen MT"/>
                    <a:cs typeface="Tw Cen MT"/>
                  </a:rPr>
                  <a:t>C</a:t>
                </a:r>
                <a:endParaRPr lang="en-US" u="none">
                  <a:latin typeface="Tw Cen MT"/>
                  <a:cs typeface="Tw Cen MT"/>
                </a:endParaRPr>
              </a:p>
            </p:txBody>
          </p:sp>
        </p:grpSp>
      </p:grpSp>
      <p:grpSp>
        <p:nvGrpSpPr>
          <p:cNvPr id="35" name="Group 91"/>
          <p:cNvGrpSpPr>
            <a:grpSpLocks/>
          </p:cNvGrpSpPr>
          <p:nvPr/>
        </p:nvGrpSpPr>
        <p:grpSpPr bwMode="auto">
          <a:xfrm>
            <a:off x="3921590" y="4895825"/>
            <a:ext cx="501650" cy="400050"/>
            <a:chOff x="2217" y="2888"/>
            <a:chExt cx="316" cy="252"/>
          </a:xfrm>
        </p:grpSpPr>
        <p:sp>
          <p:nvSpPr>
            <p:cNvPr id="36" name="Oval 92"/>
            <p:cNvSpPr>
              <a:spLocks noChangeArrowheads="1"/>
            </p:cNvSpPr>
            <p:nvPr/>
          </p:nvSpPr>
          <p:spPr bwMode="auto">
            <a:xfrm>
              <a:off x="2220" y="30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37" name="Line 93"/>
            <p:cNvSpPr>
              <a:spLocks noChangeShapeType="1"/>
            </p:cNvSpPr>
            <p:nvPr/>
          </p:nvSpPr>
          <p:spPr bwMode="auto">
            <a:xfrm>
              <a:off x="2220" y="29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38" name="Line 94"/>
            <p:cNvSpPr>
              <a:spLocks noChangeShapeType="1"/>
            </p:cNvSpPr>
            <p:nvPr/>
          </p:nvSpPr>
          <p:spPr bwMode="auto">
            <a:xfrm>
              <a:off x="2533" y="29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39" name="Rectangle 95"/>
            <p:cNvSpPr>
              <a:spLocks noChangeArrowheads="1"/>
            </p:cNvSpPr>
            <p:nvPr/>
          </p:nvSpPr>
          <p:spPr bwMode="auto">
            <a:xfrm>
              <a:off x="2220" y="2998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u="none">
                <a:latin typeface="Tw Cen MT"/>
                <a:cs typeface="Tw Cen MT"/>
              </a:endParaRPr>
            </a:p>
          </p:txBody>
        </p:sp>
        <p:sp>
          <p:nvSpPr>
            <p:cNvPr id="40" name="Oval 96"/>
            <p:cNvSpPr>
              <a:spLocks noChangeArrowheads="1"/>
            </p:cNvSpPr>
            <p:nvPr/>
          </p:nvSpPr>
          <p:spPr bwMode="auto">
            <a:xfrm>
              <a:off x="2217" y="29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grpSp>
          <p:nvGrpSpPr>
            <p:cNvPr id="41" name="Group 97"/>
            <p:cNvGrpSpPr>
              <a:grpSpLocks/>
            </p:cNvGrpSpPr>
            <p:nvPr/>
          </p:nvGrpSpPr>
          <p:grpSpPr bwMode="auto">
            <a:xfrm>
              <a:off x="2279" y="2888"/>
              <a:ext cx="197" cy="252"/>
              <a:chOff x="2958" y="2429"/>
              <a:chExt cx="200" cy="252"/>
            </a:xfrm>
          </p:grpSpPr>
          <p:sp>
            <p:nvSpPr>
              <p:cNvPr id="42" name="Rectangle 9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43" name="Text Box 99"/>
              <p:cNvSpPr txBox="1">
                <a:spLocks noChangeArrowheads="1"/>
              </p:cNvSpPr>
              <p:nvPr/>
            </p:nvSpPr>
            <p:spPr bwMode="auto">
              <a:xfrm>
                <a:off x="2958" y="2429"/>
                <a:ext cx="20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 u="none">
                    <a:latin typeface="Tw Cen MT"/>
                    <a:cs typeface="Tw Cen MT"/>
                  </a:rPr>
                  <a:t>B</a:t>
                </a:r>
                <a:endParaRPr lang="en-US" u="none">
                  <a:latin typeface="Tw Cen MT"/>
                  <a:cs typeface="Tw Cen MT"/>
                </a:endParaRPr>
              </a:p>
            </p:txBody>
          </p:sp>
        </p:grpSp>
      </p:grpSp>
      <p:sp>
        <p:nvSpPr>
          <p:cNvPr id="44" name="Text Box 100"/>
          <p:cNvSpPr txBox="1">
            <a:spLocks noChangeArrowheads="1"/>
          </p:cNvSpPr>
          <p:nvPr/>
        </p:nvSpPr>
        <p:spPr bwMode="auto">
          <a:xfrm>
            <a:off x="2703785" y="4614838"/>
            <a:ext cx="5814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latin typeface="Tw Cen MT"/>
                <a:cs typeface="Tw Cen MT"/>
              </a:rPr>
              <a:t>2+e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45" name="Freeform 101"/>
          <p:cNvSpPr>
            <a:spLocks/>
          </p:cNvSpPr>
          <p:nvPr/>
        </p:nvSpPr>
        <p:spPr bwMode="auto">
          <a:xfrm flipH="1">
            <a:off x="3659653" y="4787875"/>
            <a:ext cx="338137" cy="204788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46" name="Freeform 102"/>
          <p:cNvSpPr>
            <a:spLocks/>
          </p:cNvSpPr>
          <p:nvPr/>
        </p:nvSpPr>
        <p:spPr bwMode="auto">
          <a:xfrm flipH="1" flipV="1">
            <a:off x="3673940" y="5202213"/>
            <a:ext cx="314325" cy="228600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47" name="Freeform 103"/>
          <p:cNvSpPr>
            <a:spLocks/>
          </p:cNvSpPr>
          <p:nvPr/>
        </p:nvSpPr>
        <p:spPr bwMode="auto">
          <a:xfrm flipV="1">
            <a:off x="3035765" y="5192688"/>
            <a:ext cx="323850" cy="247650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48" name="Text Box 104"/>
          <p:cNvSpPr txBox="1">
            <a:spLocks noChangeArrowheads="1"/>
          </p:cNvSpPr>
          <p:nvPr/>
        </p:nvSpPr>
        <p:spPr bwMode="auto">
          <a:xfrm>
            <a:off x="3878728" y="4648175"/>
            <a:ext cx="32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latin typeface="Tw Cen MT"/>
                <a:cs typeface="Tw Cen MT"/>
              </a:rPr>
              <a:t>0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49" name="Text Box 105"/>
          <p:cNvSpPr txBox="1">
            <a:spLocks noChangeArrowheads="1"/>
          </p:cNvSpPr>
          <p:nvPr/>
        </p:nvSpPr>
        <p:spPr bwMode="auto">
          <a:xfrm>
            <a:off x="3789828" y="5195863"/>
            <a:ext cx="323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latin typeface="Tw Cen MT"/>
                <a:cs typeface="Tw Cen MT"/>
              </a:rPr>
              <a:t>0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50" name="Text Box 106"/>
          <p:cNvSpPr txBox="1">
            <a:spLocks noChangeArrowheads="1"/>
          </p:cNvSpPr>
          <p:nvPr/>
        </p:nvSpPr>
        <p:spPr bwMode="auto">
          <a:xfrm>
            <a:off x="2918290" y="5219675"/>
            <a:ext cx="32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latin typeface="Tw Cen MT"/>
                <a:cs typeface="Tw Cen MT"/>
              </a:rPr>
              <a:t>0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51" name="Freeform 107"/>
          <p:cNvSpPr>
            <a:spLocks/>
          </p:cNvSpPr>
          <p:nvPr/>
        </p:nvSpPr>
        <p:spPr bwMode="auto">
          <a:xfrm flipH="1" flipV="1">
            <a:off x="3578690" y="5159350"/>
            <a:ext cx="314325" cy="228600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52" name="Freeform 108"/>
          <p:cNvSpPr>
            <a:spLocks/>
          </p:cNvSpPr>
          <p:nvPr/>
        </p:nvSpPr>
        <p:spPr bwMode="auto">
          <a:xfrm flipH="1">
            <a:off x="3126253" y="5168875"/>
            <a:ext cx="304800" cy="219075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53" name="Text Box 109"/>
          <p:cNvSpPr txBox="1">
            <a:spLocks noChangeArrowheads="1"/>
          </p:cNvSpPr>
          <p:nvPr/>
        </p:nvSpPr>
        <p:spPr bwMode="auto">
          <a:xfrm>
            <a:off x="3123679" y="4991075"/>
            <a:ext cx="5814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latin typeface="Tw Cen MT"/>
                <a:cs typeface="Tw Cen MT"/>
              </a:rPr>
              <a:t>1+e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54" name="Text Box 110"/>
          <p:cNvSpPr txBox="1">
            <a:spLocks noChangeArrowheads="1"/>
          </p:cNvSpPr>
          <p:nvPr/>
        </p:nvSpPr>
        <p:spPr bwMode="auto">
          <a:xfrm>
            <a:off x="3552056" y="4981550"/>
            <a:ext cx="3120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latin typeface="Tw Cen MT"/>
                <a:cs typeface="Tw Cen MT"/>
              </a:rPr>
              <a:t>1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55" name="Freeform 111"/>
          <p:cNvSpPr>
            <a:spLocks/>
          </p:cNvSpPr>
          <p:nvPr/>
        </p:nvSpPr>
        <p:spPr bwMode="auto">
          <a:xfrm>
            <a:off x="4726453" y="4459263"/>
            <a:ext cx="1944687" cy="1355725"/>
          </a:xfrm>
          <a:custGeom>
            <a:avLst/>
            <a:gdLst>
              <a:gd name="T0" fmla="*/ 0 w 1225"/>
              <a:gd name="T1" fmla="*/ 2147483647 h 854"/>
              <a:gd name="T2" fmla="*/ 2147483647 w 1225"/>
              <a:gd name="T3" fmla="*/ 2147483647 h 854"/>
              <a:gd name="T4" fmla="*/ 2147483647 w 1225"/>
              <a:gd name="T5" fmla="*/ 2147483647 h 854"/>
              <a:gd name="T6" fmla="*/ 2147483647 w 1225"/>
              <a:gd name="T7" fmla="*/ 2147483647 h 854"/>
              <a:gd name="T8" fmla="*/ 2147483647 w 1225"/>
              <a:gd name="T9" fmla="*/ 2147483647 h 854"/>
              <a:gd name="T10" fmla="*/ 2147483647 w 1225"/>
              <a:gd name="T11" fmla="*/ 2147483647 h 854"/>
              <a:gd name="T12" fmla="*/ 2147483647 w 1225"/>
              <a:gd name="T13" fmla="*/ 2147483647 h 854"/>
              <a:gd name="T14" fmla="*/ 2147483647 w 1225"/>
              <a:gd name="T15" fmla="*/ 2147483647 h 854"/>
              <a:gd name="T16" fmla="*/ 2147483647 w 1225"/>
              <a:gd name="T17" fmla="*/ 2147483647 h 854"/>
              <a:gd name="T18" fmla="*/ 0 w 1225"/>
              <a:gd name="T19" fmla="*/ 2147483647 h 85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225"/>
              <a:gd name="T31" fmla="*/ 0 h 854"/>
              <a:gd name="T32" fmla="*/ 1225 w 1225"/>
              <a:gd name="T33" fmla="*/ 854 h 85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225" h="854">
                <a:moveTo>
                  <a:pt x="0" y="387"/>
                </a:moveTo>
                <a:cubicBezTo>
                  <a:pt x="0" y="243"/>
                  <a:pt x="87" y="223"/>
                  <a:pt x="168" y="162"/>
                </a:cubicBezTo>
                <a:cubicBezTo>
                  <a:pt x="249" y="101"/>
                  <a:pt x="377" y="40"/>
                  <a:pt x="486" y="18"/>
                </a:cubicBezTo>
                <a:cubicBezTo>
                  <a:pt x="615" y="6"/>
                  <a:pt x="684" y="0"/>
                  <a:pt x="822" y="30"/>
                </a:cubicBezTo>
                <a:cubicBezTo>
                  <a:pt x="960" y="60"/>
                  <a:pt x="1099" y="169"/>
                  <a:pt x="1152" y="267"/>
                </a:cubicBezTo>
                <a:cubicBezTo>
                  <a:pt x="1213" y="351"/>
                  <a:pt x="1225" y="452"/>
                  <a:pt x="1188" y="537"/>
                </a:cubicBezTo>
                <a:cubicBezTo>
                  <a:pt x="1151" y="622"/>
                  <a:pt x="1050" y="730"/>
                  <a:pt x="927" y="780"/>
                </a:cubicBezTo>
                <a:cubicBezTo>
                  <a:pt x="804" y="830"/>
                  <a:pt x="572" y="854"/>
                  <a:pt x="447" y="837"/>
                </a:cubicBezTo>
                <a:cubicBezTo>
                  <a:pt x="322" y="820"/>
                  <a:pt x="251" y="750"/>
                  <a:pt x="177" y="675"/>
                </a:cubicBezTo>
                <a:cubicBezTo>
                  <a:pt x="103" y="600"/>
                  <a:pt x="0" y="531"/>
                  <a:pt x="0" y="387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56" name="Freeform 112"/>
          <p:cNvSpPr>
            <a:spLocks/>
          </p:cNvSpPr>
          <p:nvPr/>
        </p:nvSpPr>
        <p:spPr bwMode="auto">
          <a:xfrm>
            <a:off x="5126503" y="4797400"/>
            <a:ext cx="390525" cy="209550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grpSp>
        <p:nvGrpSpPr>
          <p:cNvPr id="57" name="Group 113"/>
          <p:cNvGrpSpPr>
            <a:grpSpLocks/>
          </p:cNvGrpSpPr>
          <p:nvPr/>
        </p:nvGrpSpPr>
        <p:grpSpPr bwMode="auto">
          <a:xfrm>
            <a:off x="5432890" y="4486250"/>
            <a:ext cx="501650" cy="400050"/>
            <a:chOff x="1747" y="3194"/>
            <a:chExt cx="316" cy="252"/>
          </a:xfrm>
        </p:grpSpPr>
        <p:sp>
          <p:nvSpPr>
            <p:cNvPr id="58" name="Oval 114"/>
            <p:cNvSpPr>
              <a:spLocks noChangeArrowheads="1"/>
            </p:cNvSpPr>
            <p:nvPr/>
          </p:nvSpPr>
          <p:spPr bwMode="auto">
            <a:xfrm>
              <a:off x="1750" y="3308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59" name="Line 115"/>
            <p:cNvSpPr>
              <a:spLocks noChangeShapeType="1"/>
            </p:cNvSpPr>
            <p:nvPr/>
          </p:nvSpPr>
          <p:spPr bwMode="auto">
            <a:xfrm>
              <a:off x="1750" y="330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60" name="Line 116"/>
            <p:cNvSpPr>
              <a:spLocks noChangeShapeType="1"/>
            </p:cNvSpPr>
            <p:nvPr/>
          </p:nvSpPr>
          <p:spPr bwMode="auto">
            <a:xfrm>
              <a:off x="2063" y="330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61" name="Rectangle 117"/>
            <p:cNvSpPr>
              <a:spLocks noChangeArrowheads="1"/>
            </p:cNvSpPr>
            <p:nvPr/>
          </p:nvSpPr>
          <p:spPr bwMode="auto">
            <a:xfrm>
              <a:off x="1750" y="3301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u="none">
                <a:latin typeface="Tw Cen MT"/>
                <a:cs typeface="Tw Cen MT"/>
              </a:endParaRPr>
            </a:p>
          </p:txBody>
        </p:sp>
        <p:sp>
          <p:nvSpPr>
            <p:cNvPr id="62" name="Oval 118"/>
            <p:cNvSpPr>
              <a:spLocks noChangeArrowheads="1"/>
            </p:cNvSpPr>
            <p:nvPr/>
          </p:nvSpPr>
          <p:spPr bwMode="auto">
            <a:xfrm>
              <a:off x="1747" y="3242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grpSp>
          <p:nvGrpSpPr>
            <p:cNvPr id="63" name="Group 119"/>
            <p:cNvGrpSpPr>
              <a:grpSpLocks/>
            </p:cNvGrpSpPr>
            <p:nvPr/>
          </p:nvGrpSpPr>
          <p:grpSpPr bwMode="auto">
            <a:xfrm>
              <a:off x="1792" y="3194"/>
              <a:ext cx="214" cy="252"/>
              <a:chOff x="2950" y="2429"/>
              <a:chExt cx="217" cy="252"/>
            </a:xfrm>
          </p:grpSpPr>
          <p:sp>
            <p:nvSpPr>
              <p:cNvPr id="64" name="Rectangle 120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65" name="Text Box 121"/>
              <p:cNvSpPr txBox="1">
                <a:spLocks noChangeArrowheads="1"/>
              </p:cNvSpPr>
              <p:nvPr/>
            </p:nvSpPr>
            <p:spPr bwMode="auto">
              <a:xfrm>
                <a:off x="2950" y="2429"/>
                <a:ext cx="217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 u="none">
                    <a:latin typeface="Tw Cen MT"/>
                    <a:cs typeface="Tw Cen MT"/>
                  </a:rPr>
                  <a:t>A</a:t>
                </a:r>
                <a:endParaRPr lang="en-US" u="none">
                  <a:latin typeface="Tw Cen MT"/>
                  <a:cs typeface="Tw Cen MT"/>
                </a:endParaRPr>
              </a:p>
            </p:txBody>
          </p:sp>
        </p:grpSp>
      </p:grpSp>
      <p:grpSp>
        <p:nvGrpSpPr>
          <p:cNvPr id="66" name="Group 122"/>
          <p:cNvGrpSpPr>
            <a:grpSpLocks/>
          </p:cNvGrpSpPr>
          <p:nvPr/>
        </p:nvGrpSpPr>
        <p:grpSpPr bwMode="auto">
          <a:xfrm>
            <a:off x="4785190" y="4891063"/>
            <a:ext cx="501650" cy="400050"/>
            <a:chOff x="2221" y="3575"/>
            <a:chExt cx="316" cy="252"/>
          </a:xfrm>
        </p:grpSpPr>
        <p:sp>
          <p:nvSpPr>
            <p:cNvPr id="67" name="Oval 123"/>
            <p:cNvSpPr>
              <a:spLocks noChangeArrowheads="1"/>
            </p:cNvSpPr>
            <p:nvPr/>
          </p:nvSpPr>
          <p:spPr bwMode="auto">
            <a:xfrm>
              <a:off x="2224" y="369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68" name="Line 124"/>
            <p:cNvSpPr>
              <a:spLocks noChangeShapeType="1"/>
            </p:cNvSpPr>
            <p:nvPr/>
          </p:nvSpPr>
          <p:spPr bwMode="auto">
            <a:xfrm>
              <a:off x="2224" y="368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69" name="Line 125"/>
            <p:cNvSpPr>
              <a:spLocks noChangeShapeType="1"/>
            </p:cNvSpPr>
            <p:nvPr/>
          </p:nvSpPr>
          <p:spPr bwMode="auto">
            <a:xfrm>
              <a:off x="2537" y="368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70" name="Rectangle 126"/>
            <p:cNvSpPr>
              <a:spLocks noChangeArrowheads="1"/>
            </p:cNvSpPr>
            <p:nvPr/>
          </p:nvSpPr>
          <p:spPr bwMode="auto">
            <a:xfrm>
              <a:off x="2224" y="3688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u="none">
                <a:latin typeface="Tw Cen MT"/>
                <a:cs typeface="Tw Cen MT"/>
              </a:endParaRPr>
            </a:p>
          </p:txBody>
        </p:sp>
        <p:sp>
          <p:nvSpPr>
            <p:cNvPr id="71" name="Oval 127"/>
            <p:cNvSpPr>
              <a:spLocks noChangeArrowheads="1"/>
            </p:cNvSpPr>
            <p:nvPr/>
          </p:nvSpPr>
          <p:spPr bwMode="auto">
            <a:xfrm>
              <a:off x="2221" y="362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grpSp>
          <p:nvGrpSpPr>
            <p:cNvPr id="72" name="Group 128"/>
            <p:cNvGrpSpPr>
              <a:grpSpLocks/>
            </p:cNvGrpSpPr>
            <p:nvPr/>
          </p:nvGrpSpPr>
          <p:grpSpPr bwMode="auto">
            <a:xfrm>
              <a:off x="2281" y="3575"/>
              <a:ext cx="214" cy="252"/>
              <a:chOff x="2950" y="2429"/>
              <a:chExt cx="217" cy="252"/>
            </a:xfrm>
          </p:grpSpPr>
          <p:sp>
            <p:nvSpPr>
              <p:cNvPr id="73" name="Rectangle 12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74" name="Text Box 130"/>
              <p:cNvSpPr txBox="1">
                <a:spLocks noChangeArrowheads="1"/>
              </p:cNvSpPr>
              <p:nvPr/>
            </p:nvSpPr>
            <p:spPr bwMode="auto">
              <a:xfrm>
                <a:off x="2950" y="2429"/>
                <a:ext cx="217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 u="none">
                    <a:latin typeface="Tw Cen MT"/>
                    <a:cs typeface="Tw Cen MT"/>
                  </a:rPr>
                  <a:t>D</a:t>
                </a:r>
                <a:endParaRPr lang="en-US" u="none">
                  <a:latin typeface="Tw Cen MT"/>
                  <a:cs typeface="Tw Cen MT"/>
                </a:endParaRPr>
              </a:p>
            </p:txBody>
          </p:sp>
        </p:grpSp>
      </p:grpSp>
      <p:grpSp>
        <p:nvGrpSpPr>
          <p:cNvPr id="75" name="Group 131"/>
          <p:cNvGrpSpPr>
            <a:grpSpLocks/>
          </p:cNvGrpSpPr>
          <p:nvPr/>
        </p:nvGrpSpPr>
        <p:grpSpPr bwMode="auto">
          <a:xfrm>
            <a:off x="5420190" y="5353025"/>
            <a:ext cx="500063" cy="400050"/>
            <a:chOff x="2903" y="2888"/>
            <a:chExt cx="315" cy="252"/>
          </a:xfrm>
        </p:grpSpPr>
        <p:grpSp>
          <p:nvGrpSpPr>
            <p:cNvPr id="76" name="Group 132"/>
            <p:cNvGrpSpPr>
              <a:grpSpLocks/>
            </p:cNvGrpSpPr>
            <p:nvPr/>
          </p:nvGrpSpPr>
          <p:grpSpPr bwMode="auto">
            <a:xfrm>
              <a:off x="2903" y="2938"/>
              <a:ext cx="315" cy="144"/>
              <a:chOff x="2903" y="2938"/>
              <a:chExt cx="315" cy="144"/>
            </a:xfrm>
          </p:grpSpPr>
          <p:sp>
            <p:nvSpPr>
              <p:cNvPr id="80" name="Oval 133"/>
              <p:cNvSpPr>
                <a:spLocks noChangeArrowheads="1"/>
              </p:cNvSpPr>
              <p:nvPr/>
            </p:nvSpPr>
            <p:spPr bwMode="auto">
              <a:xfrm>
                <a:off x="2903" y="3001"/>
                <a:ext cx="312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81" name="Line 134"/>
              <p:cNvSpPr>
                <a:spLocks noChangeShapeType="1"/>
              </p:cNvSpPr>
              <p:nvPr/>
            </p:nvSpPr>
            <p:spPr bwMode="auto">
              <a:xfrm>
                <a:off x="2903" y="299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82" name="Line 135"/>
              <p:cNvSpPr>
                <a:spLocks noChangeShapeType="1"/>
              </p:cNvSpPr>
              <p:nvPr/>
            </p:nvSpPr>
            <p:spPr bwMode="auto">
              <a:xfrm>
                <a:off x="3215" y="299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83" name="Rectangle 136"/>
              <p:cNvSpPr>
                <a:spLocks noChangeArrowheads="1"/>
              </p:cNvSpPr>
              <p:nvPr/>
            </p:nvSpPr>
            <p:spPr bwMode="auto">
              <a:xfrm>
                <a:off x="2903" y="2994"/>
                <a:ext cx="309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w Cen MT"/>
                  <a:cs typeface="Tw Cen MT"/>
                </a:endParaRPr>
              </a:p>
            </p:txBody>
          </p:sp>
          <p:sp>
            <p:nvSpPr>
              <p:cNvPr id="84" name="Oval 137"/>
              <p:cNvSpPr>
                <a:spLocks noChangeArrowheads="1"/>
              </p:cNvSpPr>
              <p:nvPr/>
            </p:nvSpPr>
            <p:spPr bwMode="auto">
              <a:xfrm>
                <a:off x="2906" y="2938"/>
                <a:ext cx="312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</p:grpSp>
        <p:grpSp>
          <p:nvGrpSpPr>
            <p:cNvPr id="77" name="Group 138"/>
            <p:cNvGrpSpPr>
              <a:grpSpLocks/>
            </p:cNvGrpSpPr>
            <p:nvPr/>
          </p:nvGrpSpPr>
          <p:grpSpPr bwMode="auto">
            <a:xfrm>
              <a:off x="2958" y="2888"/>
              <a:ext cx="216" cy="252"/>
              <a:chOff x="2948" y="2429"/>
              <a:chExt cx="219" cy="252"/>
            </a:xfrm>
          </p:grpSpPr>
          <p:sp>
            <p:nvSpPr>
              <p:cNvPr id="78" name="Rectangle 13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79" name="Text Box 140"/>
              <p:cNvSpPr txBox="1">
                <a:spLocks noChangeArrowheads="1"/>
              </p:cNvSpPr>
              <p:nvPr/>
            </p:nvSpPr>
            <p:spPr bwMode="auto">
              <a:xfrm>
                <a:off x="2948" y="2429"/>
                <a:ext cx="219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 u="none">
                    <a:latin typeface="Tw Cen MT"/>
                    <a:cs typeface="Tw Cen MT"/>
                  </a:rPr>
                  <a:t>C</a:t>
                </a:r>
                <a:endParaRPr lang="en-US" u="none">
                  <a:latin typeface="Tw Cen MT"/>
                  <a:cs typeface="Tw Cen MT"/>
                </a:endParaRPr>
              </a:p>
            </p:txBody>
          </p:sp>
        </p:grpSp>
      </p:grpSp>
      <p:grpSp>
        <p:nvGrpSpPr>
          <p:cNvPr id="85" name="Group 141"/>
          <p:cNvGrpSpPr>
            <a:grpSpLocks/>
          </p:cNvGrpSpPr>
          <p:nvPr/>
        </p:nvGrpSpPr>
        <p:grpSpPr bwMode="auto">
          <a:xfrm>
            <a:off x="6074240" y="4905350"/>
            <a:ext cx="501650" cy="400050"/>
            <a:chOff x="2217" y="2888"/>
            <a:chExt cx="316" cy="252"/>
          </a:xfrm>
        </p:grpSpPr>
        <p:sp>
          <p:nvSpPr>
            <p:cNvPr id="86" name="Oval 142"/>
            <p:cNvSpPr>
              <a:spLocks noChangeArrowheads="1"/>
            </p:cNvSpPr>
            <p:nvPr/>
          </p:nvSpPr>
          <p:spPr bwMode="auto">
            <a:xfrm>
              <a:off x="2220" y="30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87" name="Line 143"/>
            <p:cNvSpPr>
              <a:spLocks noChangeShapeType="1"/>
            </p:cNvSpPr>
            <p:nvPr/>
          </p:nvSpPr>
          <p:spPr bwMode="auto">
            <a:xfrm>
              <a:off x="2220" y="29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88" name="Line 144"/>
            <p:cNvSpPr>
              <a:spLocks noChangeShapeType="1"/>
            </p:cNvSpPr>
            <p:nvPr/>
          </p:nvSpPr>
          <p:spPr bwMode="auto">
            <a:xfrm>
              <a:off x="2533" y="29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89" name="Rectangle 145"/>
            <p:cNvSpPr>
              <a:spLocks noChangeArrowheads="1"/>
            </p:cNvSpPr>
            <p:nvPr/>
          </p:nvSpPr>
          <p:spPr bwMode="auto">
            <a:xfrm>
              <a:off x="2220" y="2998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u="none">
                <a:latin typeface="Tw Cen MT"/>
                <a:cs typeface="Tw Cen MT"/>
              </a:endParaRPr>
            </a:p>
          </p:txBody>
        </p:sp>
        <p:sp>
          <p:nvSpPr>
            <p:cNvPr id="90" name="Oval 146"/>
            <p:cNvSpPr>
              <a:spLocks noChangeArrowheads="1"/>
            </p:cNvSpPr>
            <p:nvPr/>
          </p:nvSpPr>
          <p:spPr bwMode="auto">
            <a:xfrm>
              <a:off x="2217" y="29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grpSp>
          <p:nvGrpSpPr>
            <p:cNvPr id="91" name="Group 147"/>
            <p:cNvGrpSpPr>
              <a:grpSpLocks/>
            </p:cNvGrpSpPr>
            <p:nvPr/>
          </p:nvGrpSpPr>
          <p:grpSpPr bwMode="auto">
            <a:xfrm>
              <a:off x="2279" y="2888"/>
              <a:ext cx="197" cy="252"/>
              <a:chOff x="2958" y="2429"/>
              <a:chExt cx="200" cy="252"/>
            </a:xfrm>
          </p:grpSpPr>
          <p:sp>
            <p:nvSpPr>
              <p:cNvPr id="92" name="Rectangle 14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93" name="Text Box 149"/>
              <p:cNvSpPr txBox="1">
                <a:spLocks noChangeArrowheads="1"/>
              </p:cNvSpPr>
              <p:nvPr/>
            </p:nvSpPr>
            <p:spPr bwMode="auto">
              <a:xfrm>
                <a:off x="2958" y="2429"/>
                <a:ext cx="20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 u="none">
                    <a:latin typeface="Tw Cen MT"/>
                    <a:cs typeface="Tw Cen MT"/>
                  </a:rPr>
                  <a:t>B</a:t>
                </a:r>
                <a:endParaRPr lang="en-US" u="none">
                  <a:latin typeface="Tw Cen MT"/>
                  <a:cs typeface="Tw Cen MT"/>
                </a:endParaRPr>
              </a:p>
            </p:txBody>
          </p:sp>
        </p:grpSp>
      </p:grpSp>
      <p:sp>
        <p:nvSpPr>
          <p:cNvPr id="94" name="Text Box 150"/>
          <p:cNvSpPr txBox="1">
            <a:spLocks noChangeArrowheads="1"/>
          </p:cNvSpPr>
          <p:nvPr/>
        </p:nvSpPr>
        <p:spPr bwMode="auto">
          <a:xfrm>
            <a:off x="4985215" y="4624363"/>
            <a:ext cx="323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latin typeface="Tw Cen MT"/>
                <a:cs typeface="Tw Cen MT"/>
              </a:rPr>
              <a:t>0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95" name="Freeform 151"/>
          <p:cNvSpPr>
            <a:spLocks/>
          </p:cNvSpPr>
          <p:nvPr/>
        </p:nvSpPr>
        <p:spPr bwMode="auto">
          <a:xfrm flipH="1">
            <a:off x="5812303" y="4797400"/>
            <a:ext cx="338137" cy="204788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96" name="Freeform 152"/>
          <p:cNvSpPr>
            <a:spLocks/>
          </p:cNvSpPr>
          <p:nvPr/>
        </p:nvSpPr>
        <p:spPr bwMode="auto">
          <a:xfrm flipH="1" flipV="1">
            <a:off x="5826590" y="5211738"/>
            <a:ext cx="314325" cy="228600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97" name="Freeform 153"/>
          <p:cNvSpPr>
            <a:spLocks/>
          </p:cNvSpPr>
          <p:nvPr/>
        </p:nvSpPr>
        <p:spPr bwMode="auto">
          <a:xfrm flipV="1">
            <a:off x="5188415" y="5202213"/>
            <a:ext cx="323850" cy="247650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98" name="Text Box 154"/>
          <p:cNvSpPr txBox="1">
            <a:spLocks noChangeArrowheads="1"/>
          </p:cNvSpPr>
          <p:nvPr/>
        </p:nvSpPr>
        <p:spPr bwMode="auto">
          <a:xfrm>
            <a:off x="5904185" y="4657700"/>
            <a:ext cx="5814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latin typeface="Tw Cen MT"/>
                <a:cs typeface="Tw Cen MT"/>
              </a:rPr>
              <a:t>2+e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99" name="Text Box 155"/>
          <p:cNvSpPr txBox="1">
            <a:spLocks noChangeArrowheads="1"/>
          </p:cNvSpPr>
          <p:nvPr/>
        </p:nvSpPr>
        <p:spPr bwMode="auto">
          <a:xfrm>
            <a:off x="5814492" y="5243488"/>
            <a:ext cx="5814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latin typeface="Tw Cen MT"/>
                <a:cs typeface="Tw Cen MT"/>
              </a:rPr>
              <a:t>1+e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100" name="Text Box 156"/>
          <p:cNvSpPr txBox="1">
            <a:spLocks noChangeArrowheads="1"/>
          </p:cNvSpPr>
          <p:nvPr/>
        </p:nvSpPr>
        <p:spPr bwMode="auto">
          <a:xfrm>
            <a:off x="5076056" y="5229200"/>
            <a:ext cx="3120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latin typeface="Tw Cen MT"/>
                <a:cs typeface="Tw Cen MT"/>
              </a:rPr>
              <a:t>1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101" name="Freeform 157"/>
          <p:cNvSpPr>
            <a:spLocks/>
          </p:cNvSpPr>
          <p:nvPr/>
        </p:nvSpPr>
        <p:spPr bwMode="auto">
          <a:xfrm flipH="1" flipV="1">
            <a:off x="5731340" y="5168875"/>
            <a:ext cx="314325" cy="228600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02" name="Freeform 158"/>
          <p:cNvSpPr>
            <a:spLocks/>
          </p:cNvSpPr>
          <p:nvPr/>
        </p:nvSpPr>
        <p:spPr bwMode="auto">
          <a:xfrm flipH="1">
            <a:off x="5278903" y="5178400"/>
            <a:ext cx="304800" cy="219075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03" name="Text Box 159"/>
          <p:cNvSpPr txBox="1">
            <a:spLocks noChangeArrowheads="1"/>
          </p:cNvSpPr>
          <p:nvPr/>
        </p:nvSpPr>
        <p:spPr bwMode="auto">
          <a:xfrm>
            <a:off x="5404315" y="5000600"/>
            <a:ext cx="32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latin typeface="Tw Cen MT"/>
                <a:cs typeface="Tw Cen MT"/>
              </a:rPr>
              <a:t>0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104" name="Text Box 160"/>
          <p:cNvSpPr txBox="1">
            <a:spLocks noChangeArrowheads="1"/>
          </p:cNvSpPr>
          <p:nvPr/>
        </p:nvSpPr>
        <p:spPr bwMode="auto">
          <a:xfrm>
            <a:off x="5699590" y="4991075"/>
            <a:ext cx="32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latin typeface="Tw Cen MT"/>
                <a:cs typeface="Tw Cen MT"/>
              </a:rPr>
              <a:t>0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105" name="Freeform 161"/>
          <p:cNvSpPr>
            <a:spLocks/>
          </p:cNvSpPr>
          <p:nvPr/>
        </p:nvSpPr>
        <p:spPr bwMode="auto">
          <a:xfrm>
            <a:off x="6821953" y="4478313"/>
            <a:ext cx="1944687" cy="1355725"/>
          </a:xfrm>
          <a:custGeom>
            <a:avLst/>
            <a:gdLst>
              <a:gd name="T0" fmla="*/ 0 w 1225"/>
              <a:gd name="T1" fmla="*/ 2147483647 h 854"/>
              <a:gd name="T2" fmla="*/ 2147483647 w 1225"/>
              <a:gd name="T3" fmla="*/ 2147483647 h 854"/>
              <a:gd name="T4" fmla="*/ 2147483647 w 1225"/>
              <a:gd name="T5" fmla="*/ 2147483647 h 854"/>
              <a:gd name="T6" fmla="*/ 2147483647 w 1225"/>
              <a:gd name="T7" fmla="*/ 2147483647 h 854"/>
              <a:gd name="T8" fmla="*/ 2147483647 w 1225"/>
              <a:gd name="T9" fmla="*/ 2147483647 h 854"/>
              <a:gd name="T10" fmla="*/ 2147483647 w 1225"/>
              <a:gd name="T11" fmla="*/ 2147483647 h 854"/>
              <a:gd name="T12" fmla="*/ 2147483647 w 1225"/>
              <a:gd name="T13" fmla="*/ 2147483647 h 854"/>
              <a:gd name="T14" fmla="*/ 2147483647 w 1225"/>
              <a:gd name="T15" fmla="*/ 2147483647 h 854"/>
              <a:gd name="T16" fmla="*/ 2147483647 w 1225"/>
              <a:gd name="T17" fmla="*/ 2147483647 h 854"/>
              <a:gd name="T18" fmla="*/ 0 w 1225"/>
              <a:gd name="T19" fmla="*/ 2147483647 h 85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225"/>
              <a:gd name="T31" fmla="*/ 0 h 854"/>
              <a:gd name="T32" fmla="*/ 1225 w 1225"/>
              <a:gd name="T33" fmla="*/ 854 h 85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225" h="854">
                <a:moveTo>
                  <a:pt x="0" y="387"/>
                </a:moveTo>
                <a:cubicBezTo>
                  <a:pt x="0" y="243"/>
                  <a:pt x="87" y="223"/>
                  <a:pt x="168" y="162"/>
                </a:cubicBezTo>
                <a:cubicBezTo>
                  <a:pt x="249" y="101"/>
                  <a:pt x="377" y="40"/>
                  <a:pt x="486" y="18"/>
                </a:cubicBezTo>
                <a:cubicBezTo>
                  <a:pt x="615" y="6"/>
                  <a:pt x="684" y="0"/>
                  <a:pt x="822" y="30"/>
                </a:cubicBezTo>
                <a:cubicBezTo>
                  <a:pt x="960" y="60"/>
                  <a:pt x="1099" y="169"/>
                  <a:pt x="1152" y="267"/>
                </a:cubicBezTo>
                <a:cubicBezTo>
                  <a:pt x="1213" y="351"/>
                  <a:pt x="1225" y="452"/>
                  <a:pt x="1188" y="537"/>
                </a:cubicBezTo>
                <a:cubicBezTo>
                  <a:pt x="1151" y="622"/>
                  <a:pt x="1050" y="730"/>
                  <a:pt x="927" y="780"/>
                </a:cubicBezTo>
                <a:cubicBezTo>
                  <a:pt x="804" y="830"/>
                  <a:pt x="572" y="854"/>
                  <a:pt x="447" y="837"/>
                </a:cubicBezTo>
                <a:cubicBezTo>
                  <a:pt x="322" y="820"/>
                  <a:pt x="251" y="750"/>
                  <a:pt x="177" y="675"/>
                </a:cubicBezTo>
                <a:cubicBezTo>
                  <a:pt x="103" y="600"/>
                  <a:pt x="0" y="531"/>
                  <a:pt x="0" y="387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06" name="Freeform 162"/>
          <p:cNvSpPr>
            <a:spLocks/>
          </p:cNvSpPr>
          <p:nvPr/>
        </p:nvSpPr>
        <p:spPr bwMode="auto">
          <a:xfrm>
            <a:off x="7222003" y="4816450"/>
            <a:ext cx="390525" cy="209550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grpSp>
        <p:nvGrpSpPr>
          <p:cNvPr id="107" name="Group 163"/>
          <p:cNvGrpSpPr>
            <a:grpSpLocks/>
          </p:cNvGrpSpPr>
          <p:nvPr/>
        </p:nvGrpSpPr>
        <p:grpSpPr bwMode="auto">
          <a:xfrm>
            <a:off x="7528390" y="4505300"/>
            <a:ext cx="501650" cy="400050"/>
            <a:chOff x="1747" y="3194"/>
            <a:chExt cx="316" cy="252"/>
          </a:xfrm>
        </p:grpSpPr>
        <p:sp>
          <p:nvSpPr>
            <p:cNvPr id="108" name="Oval 164"/>
            <p:cNvSpPr>
              <a:spLocks noChangeArrowheads="1"/>
            </p:cNvSpPr>
            <p:nvPr/>
          </p:nvSpPr>
          <p:spPr bwMode="auto">
            <a:xfrm>
              <a:off x="1750" y="3308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09" name="Line 165"/>
            <p:cNvSpPr>
              <a:spLocks noChangeShapeType="1"/>
            </p:cNvSpPr>
            <p:nvPr/>
          </p:nvSpPr>
          <p:spPr bwMode="auto">
            <a:xfrm>
              <a:off x="1750" y="330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10" name="Line 166"/>
            <p:cNvSpPr>
              <a:spLocks noChangeShapeType="1"/>
            </p:cNvSpPr>
            <p:nvPr/>
          </p:nvSpPr>
          <p:spPr bwMode="auto">
            <a:xfrm>
              <a:off x="2063" y="330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11" name="Rectangle 167"/>
            <p:cNvSpPr>
              <a:spLocks noChangeArrowheads="1"/>
            </p:cNvSpPr>
            <p:nvPr/>
          </p:nvSpPr>
          <p:spPr bwMode="auto">
            <a:xfrm>
              <a:off x="1750" y="3301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u="none">
                <a:latin typeface="Tw Cen MT"/>
                <a:cs typeface="Tw Cen MT"/>
              </a:endParaRPr>
            </a:p>
          </p:txBody>
        </p:sp>
        <p:sp>
          <p:nvSpPr>
            <p:cNvPr id="112" name="Oval 168"/>
            <p:cNvSpPr>
              <a:spLocks noChangeArrowheads="1"/>
            </p:cNvSpPr>
            <p:nvPr/>
          </p:nvSpPr>
          <p:spPr bwMode="auto">
            <a:xfrm>
              <a:off x="1747" y="3242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grpSp>
          <p:nvGrpSpPr>
            <p:cNvPr id="113" name="Group 169"/>
            <p:cNvGrpSpPr>
              <a:grpSpLocks/>
            </p:cNvGrpSpPr>
            <p:nvPr/>
          </p:nvGrpSpPr>
          <p:grpSpPr bwMode="auto">
            <a:xfrm>
              <a:off x="1792" y="3194"/>
              <a:ext cx="214" cy="252"/>
              <a:chOff x="2950" y="2429"/>
              <a:chExt cx="217" cy="252"/>
            </a:xfrm>
          </p:grpSpPr>
          <p:sp>
            <p:nvSpPr>
              <p:cNvPr id="114" name="Rectangle 170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15" name="Text Box 171"/>
              <p:cNvSpPr txBox="1">
                <a:spLocks noChangeArrowheads="1"/>
              </p:cNvSpPr>
              <p:nvPr/>
            </p:nvSpPr>
            <p:spPr bwMode="auto">
              <a:xfrm>
                <a:off x="2950" y="2429"/>
                <a:ext cx="217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 u="none">
                    <a:latin typeface="Tw Cen MT"/>
                    <a:cs typeface="Tw Cen MT"/>
                  </a:rPr>
                  <a:t>A</a:t>
                </a:r>
                <a:endParaRPr lang="en-US" u="none">
                  <a:latin typeface="Tw Cen MT"/>
                  <a:cs typeface="Tw Cen MT"/>
                </a:endParaRPr>
              </a:p>
            </p:txBody>
          </p:sp>
        </p:grpSp>
      </p:grpSp>
      <p:grpSp>
        <p:nvGrpSpPr>
          <p:cNvPr id="116" name="Group 172"/>
          <p:cNvGrpSpPr>
            <a:grpSpLocks/>
          </p:cNvGrpSpPr>
          <p:nvPr/>
        </p:nvGrpSpPr>
        <p:grpSpPr bwMode="auto">
          <a:xfrm>
            <a:off x="6880690" y="4910113"/>
            <a:ext cx="501650" cy="400050"/>
            <a:chOff x="2221" y="3575"/>
            <a:chExt cx="316" cy="252"/>
          </a:xfrm>
        </p:grpSpPr>
        <p:sp>
          <p:nvSpPr>
            <p:cNvPr id="117" name="Oval 173"/>
            <p:cNvSpPr>
              <a:spLocks noChangeArrowheads="1"/>
            </p:cNvSpPr>
            <p:nvPr/>
          </p:nvSpPr>
          <p:spPr bwMode="auto">
            <a:xfrm>
              <a:off x="2224" y="369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18" name="Line 174"/>
            <p:cNvSpPr>
              <a:spLocks noChangeShapeType="1"/>
            </p:cNvSpPr>
            <p:nvPr/>
          </p:nvSpPr>
          <p:spPr bwMode="auto">
            <a:xfrm>
              <a:off x="2224" y="368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19" name="Line 175"/>
            <p:cNvSpPr>
              <a:spLocks noChangeShapeType="1"/>
            </p:cNvSpPr>
            <p:nvPr/>
          </p:nvSpPr>
          <p:spPr bwMode="auto">
            <a:xfrm>
              <a:off x="2537" y="368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20" name="Rectangle 176"/>
            <p:cNvSpPr>
              <a:spLocks noChangeArrowheads="1"/>
            </p:cNvSpPr>
            <p:nvPr/>
          </p:nvSpPr>
          <p:spPr bwMode="auto">
            <a:xfrm>
              <a:off x="2224" y="3688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u="none">
                <a:latin typeface="Tw Cen MT"/>
                <a:cs typeface="Tw Cen MT"/>
              </a:endParaRPr>
            </a:p>
          </p:txBody>
        </p:sp>
        <p:sp>
          <p:nvSpPr>
            <p:cNvPr id="121" name="Oval 177"/>
            <p:cNvSpPr>
              <a:spLocks noChangeArrowheads="1"/>
            </p:cNvSpPr>
            <p:nvPr/>
          </p:nvSpPr>
          <p:spPr bwMode="auto">
            <a:xfrm>
              <a:off x="2221" y="362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grpSp>
          <p:nvGrpSpPr>
            <p:cNvPr id="122" name="Group 178"/>
            <p:cNvGrpSpPr>
              <a:grpSpLocks/>
            </p:cNvGrpSpPr>
            <p:nvPr/>
          </p:nvGrpSpPr>
          <p:grpSpPr bwMode="auto">
            <a:xfrm>
              <a:off x="2281" y="3575"/>
              <a:ext cx="214" cy="252"/>
              <a:chOff x="2950" y="2429"/>
              <a:chExt cx="217" cy="252"/>
            </a:xfrm>
          </p:grpSpPr>
          <p:sp>
            <p:nvSpPr>
              <p:cNvPr id="123" name="Rectangle 17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24" name="Text Box 180"/>
              <p:cNvSpPr txBox="1">
                <a:spLocks noChangeArrowheads="1"/>
              </p:cNvSpPr>
              <p:nvPr/>
            </p:nvSpPr>
            <p:spPr bwMode="auto">
              <a:xfrm>
                <a:off x="2950" y="2429"/>
                <a:ext cx="217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 u="none">
                    <a:latin typeface="Tw Cen MT"/>
                    <a:cs typeface="Tw Cen MT"/>
                  </a:rPr>
                  <a:t>D</a:t>
                </a:r>
                <a:endParaRPr lang="en-US" u="none">
                  <a:latin typeface="Tw Cen MT"/>
                  <a:cs typeface="Tw Cen MT"/>
                </a:endParaRPr>
              </a:p>
            </p:txBody>
          </p:sp>
        </p:grpSp>
      </p:grpSp>
      <p:grpSp>
        <p:nvGrpSpPr>
          <p:cNvPr id="125" name="Group 181"/>
          <p:cNvGrpSpPr>
            <a:grpSpLocks/>
          </p:cNvGrpSpPr>
          <p:nvPr/>
        </p:nvGrpSpPr>
        <p:grpSpPr bwMode="auto">
          <a:xfrm>
            <a:off x="7515690" y="5372075"/>
            <a:ext cx="500063" cy="400050"/>
            <a:chOff x="2903" y="2888"/>
            <a:chExt cx="315" cy="252"/>
          </a:xfrm>
        </p:grpSpPr>
        <p:grpSp>
          <p:nvGrpSpPr>
            <p:cNvPr id="126" name="Group 182"/>
            <p:cNvGrpSpPr>
              <a:grpSpLocks/>
            </p:cNvGrpSpPr>
            <p:nvPr/>
          </p:nvGrpSpPr>
          <p:grpSpPr bwMode="auto">
            <a:xfrm>
              <a:off x="2903" y="2938"/>
              <a:ext cx="315" cy="144"/>
              <a:chOff x="2903" y="2938"/>
              <a:chExt cx="315" cy="144"/>
            </a:xfrm>
          </p:grpSpPr>
          <p:sp>
            <p:nvSpPr>
              <p:cNvPr id="130" name="Oval 183"/>
              <p:cNvSpPr>
                <a:spLocks noChangeArrowheads="1"/>
              </p:cNvSpPr>
              <p:nvPr/>
            </p:nvSpPr>
            <p:spPr bwMode="auto">
              <a:xfrm>
                <a:off x="2903" y="3001"/>
                <a:ext cx="312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31" name="Line 184"/>
              <p:cNvSpPr>
                <a:spLocks noChangeShapeType="1"/>
              </p:cNvSpPr>
              <p:nvPr/>
            </p:nvSpPr>
            <p:spPr bwMode="auto">
              <a:xfrm>
                <a:off x="2903" y="299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32" name="Line 185"/>
              <p:cNvSpPr>
                <a:spLocks noChangeShapeType="1"/>
              </p:cNvSpPr>
              <p:nvPr/>
            </p:nvSpPr>
            <p:spPr bwMode="auto">
              <a:xfrm>
                <a:off x="3215" y="299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33" name="Rectangle 186"/>
              <p:cNvSpPr>
                <a:spLocks noChangeArrowheads="1"/>
              </p:cNvSpPr>
              <p:nvPr/>
            </p:nvSpPr>
            <p:spPr bwMode="auto">
              <a:xfrm>
                <a:off x="2903" y="2994"/>
                <a:ext cx="309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w Cen MT"/>
                  <a:cs typeface="Tw Cen MT"/>
                </a:endParaRPr>
              </a:p>
            </p:txBody>
          </p:sp>
          <p:sp>
            <p:nvSpPr>
              <p:cNvPr id="134" name="Oval 187"/>
              <p:cNvSpPr>
                <a:spLocks noChangeArrowheads="1"/>
              </p:cNvSpPr>
              <p:nvPr/>
            </p:nvSpPr>
            <p:spPr bwMode="auto">
              <a:xfrm>
                <a:off x="2906" y="2938"/>
                <a:ext cx="312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</p:grpSp>
        <p:grpSp>
          <p:nvGrpSpPr>
            <p:cNvPr id="127" name="Group 188"/>
            <p:cNvGrpSpPr>
              <a:grpSpLocks/>
            </p:cNvGrpSpPr>
            <p:nvPr/>
          </p:nvGrpSpPr>
          <p:grpSpPr bwMode="auto">
            <a:xfrm>
              <a:off x="2958" y="2888"/>
              <a:ext cx="216" cy="252"/>
              <a:chOff x="2948" y="2429"/>
              <a:chExt cx="219" cy="252"/>
            </a:xfrm>
          </p:grpSpPr>
          <p:sp>
            <p:nvSpPr>
              <p:cNvPr id="128" name="Rectangle 18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29" name="Text Box 190"/>
              <p:cNvSpPr txBox="1">
                <a:spLocks noChangeArrowheads="1"/>
              </p:cNvSpPr>
              <p:nvPr/>
            </p:nvSpPr>
            <p:spPr bwMode="auto">
              <a:xfrm>
                <a:off x="2948" y="2429"/>
                <a:ext cx="219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 u="none">
                    <a:latin typeface="Tw Cen MT"/>
                    <a:cs typeface="Tw Cen MT"/>
                  </a:rPr>
                  <a:t>C</a:t>
                </a:r>
                <a:endParaRPr lang="en-US" u="none">
                  <a:latin typeface="Tw Cen MT"/>
                  <a:cs typeface="Tw Cen MT"/>
                </a:endParaRPr>
              </a:p>
            </p:txBody>
          </p:sp>
        </p:grpSp>
      </p:grpSp>
      <p:grpSp>
        <p:nvGrpSpPr>
          <p:cNvPr id="135" name="Group 191"/>
          <p:cNvGrpSpPr>
            <a:grpSpLocks/>
          </p:cNvGrpSpPr>
          <p:nvPr/>
        </p:nvGrpSpPr>
        <p:grpSpPr bwMode="auto">
          <a:xfrm>
            <a:off x="8169740" y="4924400"/>
            <a:ext cx="501650" cy="400050"/>
            <a:chOff x="2217" y="2888"/>
            <a:chExt cx="316" cy="252"/>
          </a:xfrm>
        </p:grpSpPr>
        <p:sp>
          <p:nvSpPr>
            <p:cNvPr id="136" name="Oval 192"/>
            <p:cNvSpPr>
              <a:spLocks noChangeArrowheads="1"/>
            </p:cNvSpPr>
            <p:nvPr/>
          </p:nvSpPr>
          <p:spPr bwMode="auto">
            <a:xfrm>
              <a:off x="2220" y="30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37" name="Line 193"/>
            <p:cNvSpPr>
              <a:spLocks noChangeShapeType="1"/>
            </p:cNvSpPr>
            <p:nvPr/>
          </p:nvSpPr>
          <p:spPr bwMode="auto">
            <a:xfrm>
              <a:off x="2220" y="29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38" name="Line 194"/>
            <p:cNvSpPr>
              <a:spLocks noChangeShapeType="1"/>
            </p:cNvSpPr>
            <p:nvPr/>
          </p:nvSpPr>
          <p:spPr bwMode="auto">
            <a:xfrm>
              <a:off x="2533" y="29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39" name="Rectangle 195"/>
            <p:cNvSpPr>
              <a:spLocks noChangeArrowheads="1"/>
            </p:cNvSpPr>
            <p:nvPr/>
          </p:nvSpPr>
          <p:spPr bwMode="auto">
            <a:xfrm>
              <a:off x="2220" y="2998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u="none">
                <a:latin typeface="Tw Cen MT"/>
                <a:cs typeface="Tw Cen MT"/>
              </a:endParaRPr>
            </a:p>
          </p:txBody>
        </p:sp>
        <p:sp>
          <p:nvSpPr>
            <p:cNvPr id="140" name="Oval 196"/>
            <p:cNvSpPr>
              <a:spLocks noChangeArrowheads="1"/>
            </p:cNvSpPr>
            <p:nvPr/>
          </p:nvSpPr>
          <p:spPr bwMode="auto">
            <a:xfrm>
              <a:off x="2217" y="29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grpSp>
          <p:nvGrpSpPr>
            <p:cNvPr id="141" name="Group 197"/>
            <p:cNvGrpSpPr>
              <a:grpSpLocks/>
            </p:cNvGrpSpPr>
            <p:nvPr/>
          </p:nvGrpSpPr>
          <p:grpSpPr bwMode="auto">
            <a:xfrm>
              <a:off x="2279" y="2888"/>
              <a:ext cx="197" cy="252"/>
              <a:chOff x="2958" y="2429"/>
              <a:chExt cx="200" cy="252"/>
            </a:xfrm>
          </p:grpSpPr>
          <p:sp>
            <p:nvSpPr>
              <p:cNvPr id="142" name="Rectangle 19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43" name="Text Box 199"/>
              <p:cNvSpPr txBox="1">
                <a:spLocks noChangeArrowheads="1"/>
              </p:cNvSpPr>
              <p:nvPr/>
            </p:nvSpPr>
            <p:spPr bwMode="auto">
              <a:xfrm>
                <a:off x="2958" y="2429"/>
                <a:ext cx="20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 u="none">
                    <a:latin typeface="Tw Cen MT"/>
                    <a:cs typeface="Tw Cen MT"/>
                  </a:rPr>
                  <a:t>B</a:t>
                </a:r>
                <a:endParaRPr lang="en-US" u="none">
                  <a:latin typeface="Tw Cen MT"/>
                  <a:cs typeface="Tw Cen MT"/>
                </a:endParaRPr>
              </a:p>
            </p:txBody>
          </p:sp>
        </p:grpSp>
      </p:grpSp>
      <p:sp>
        <p:nvSpPr>
          <p:cNvPr id="144" name="Text Box 200"/>
          <p:cNvSpPr txBox="1">
            <a:spLocks noChangeArrowheads="1"/>
          </p:cNvSpPr>
          <p:nvPr/>
        </p:nvSpPr>
        <p:spPr bwMode="auto">
          <a:xfrm>
            <a:off x="6951935" y="4643413"/>
            <a:ext cx="5814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latin typeface="Tw Cen MT"/>
                <a:cs typeface="Tw Cen MT"/>
              </a:rPr>
              <a:t>2+e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145" name="Freeform 201"/>
          <p:cNvSpPr>
            <a:spLocks/>
          </p:cNvSpPr>
          <p:nvPr/>
        </p:nvSpPr>
        <p:spPr bwMode="auto">
          <a:xfrm flipH="1">
            <a:off x="7907803" y="4816450"/>
            <a:ext cx="338137" cy="204788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46" name="Freeform 202"/>
          <p:cNvSpPr>
            <a:spLocks/>
          </p:cNvSpPr>
          <p:nvPr/>
        </p:nvSpPr>
        <p:spPr bwMode="auto">
          <a:xfrm flipH="1" flipV="1">
            <a:off x="7922090" y="5230788"/>
            <a:ext cx="314325" cy="228600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47" name="Freeform 203"/>
          <p:cNvSpPr>
            <a:spLocks/>
          </p:cNvSpPr>
          <p:nvPr/>
        </p:nvSpPr>
        <p:spPr bwMode="auto">
          <a:xfrm flipV="1">
            <a:off x="7283915" y="5221263"/>
            <a:ext cx="323850" cy="247650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48" name="Text Box 204"/>
          <p:cNvSpPr txBox="1">
            <a:spLocks noChangeArrowheads="1"/>
          </p:cNvSpPr>
          <p:nvPr/>
        </p:nvSpPr>
        <p:spPr bwMode="auto">
          <a:xfrm>
            <a:off x="8126878" y="4676750"/>
            <a:ext cx="32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latin typeface="Tw Cen MT"/>
                <a:cs typeface="Tw Cen MT"/>
              </a:rPr>
              <a:t>0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149" name="Text Box 205"/>
          <p:cNvSpPr txBox="1">
            <a:spLocks noChangeArrowheads="1"/>
          </p:cNvSpPr>
          <p:nvPr/>
        </p:nvSpPr>
        <p:spPr bwMode="auto">
          <a:xfrm>
            <a:off x="8049068" y="5224438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latin typeface="Tw Cen MT"/>
                <a:cs typeface="Tw Cen MT"/>
              </a:rPr>
              <a:t>e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150" name="Text Box 206"/>
          <p:cNvSpPr txBox="1">
            <a:spLocks noChangeArrowheads="1"/>
          </p:cNvSpPr>
          <p:nvPr/>
        </p:nvSpPr>
        <p:spPr bwMode="auto">
          <a:xfrm>
            <a:off x="7166440" y="5248250"/>
            <a:ext cx="32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latin typeface="Tw Cen MT"/>
                <a:cs typeface="Tw Cen MT"/>
              </a:rPr>
              <a:t>0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151" name="Freeform 207"/>
          <p:cNvSpPr>
            <a:spLocks/>
          </p:cNvSpPr>
          <p:nvPr/>
        </p:nvSpPr>
        <p:spPr bwMode="auto">
          <a:xfrm flipH="1" flipV="1">
            <a:off x="7826840" y="5187925"/>
            <a:ext cx="314325" cy="228600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52" name="Freeform 208"/>
          <p:cNvSpPr>
            <a:spLocks/>
          </p:cNvSpPr>
          <p:nvPr/>
        </p:nvSpPr>
        <p:spPr bwMode="auto">
          <a:xfrm flipH="1">
            <a:off x="7374403" y="5197450"/>
            <a:ext cx="304800" cy="219075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53" name="Text Box 209"/>
          <p:cNvSpPr txBox="1">
            <a:spLocks noChangeArrowheads="1"/>
          </p:cNvSpPr>
          <p:nvPr/>
        </p:nvSpPr>
        <p:spPr bwMode="auto">
          <a:xfrm>
            <a:off x="7371829" y="5019650"/>
            <a:ext cx="5814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latin typeface="Tw Cen MT"/>
                <a:cs typeface="Tw Cen MT"/>
              </a:rPr>
              <a:t>1+e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154" name="Text Box 210"/>
          <p:cNvSpPr txBox="1">
            <a:spLocks noChangeArrowheads="1"/>
          </p:cNvSpPr>
          <p:nvPr/>
        </p:nvSpPr>
        <p:spPr bwMode="auto">
          <a:xfrm>
            <a:off x="7800206" y="5010125"/>
            <a:ext cx="3120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latin typeface="Tw Cen MT"/>
                <a:cs typeface="Tw Cen MT"/>
              </a:rPr>
              <a:t>1</a:t>
            </a:r>
            <a:endParaRPr lang="en-US" u="none">
              <a:latin typeface="Tw Cen MT"/>
              <a:cs typeface="Tw Cen MT"/>
            </a:endParaRPr>
          </a:p>
        </p:txBody>
      </p:sp>
      <p:grpSp>
        <p:nvGrpSpPr>
          <p:cNvPr id="155" name="Group 223"/>
          <p:cNvGrpSpPr>
            <a:grpSpLocks/>
          </p:cNvGrpSpPr>
          <p:nvPr/>
        </p:nvGrpSpPr>
        <p:grpSpPr bwMode="auto">
          <a:xfrm>
            <a:off x="275456" y="4402113"/>
            <a:ext cx="2030059" cy="2089210"/>
            <a:chOff x="348016" y="4141788"/>
            <a:chExt cx="2030059" cy="2089210"/>
          </a:xfrm>
        </p:grpSpPr>
        <p:sp>
          <p:nvSpPr>
            <p:cNvPr id="156" name="Freeform 5"/>
            <p:cNvSpPr>
              <a:spLocks/>
            </p:cNvSpPr>
            <p:nvPr/>
          </p:nvSpPr>
          <p:spPr bwMode="auto">
            <a:xfrm>
              <a:off x="406400" y="4141788"/>
              <a:ext cx="1971675" cy="1355725"/>
            </a:xfrm>
            <a:custGeom>
              <a:avLst/>
              <a:gdLst>
                <a:gd name="T0" fmla="*/ 2147483647 w 1242"/>
                <a:gd name="T1" fmla="*/ 2147483647 h 854"/>
                <a:gd name="T2" fmla="*/ 2147483647 w 1242"/>
                <a:gd name="T3" fmla="*/ 2147483647 h 854"/>
                <a:gd name="T4" fmla="*/ 2147483647 w 1242"/>
                <a:gd name="T5" fmla="*/ 2147483647 h 854"/>
                <a:gd name="T6" fmla="*/ 2147483647 w 1242"/>
                <a:gd name="T7" fmla="*/ 2147483647 h 854"/>
                <a:gd name="T8" fmla="*/ 2147483647 w 1242"/>
                <a:gd name="T9" fmla="*/ 2147483647 h 854"/>
                <a:gd name="T10" fmla="*/ 2147483647 w 1242"/>
                <a:gd name="T11" fmla="*/ 2147483647 h 854"/>
                <a:gd name="T12" fmla="*/ 2147483647 w 1242"/>
                <a:gd name="T13" fmla="*/ 2147483647 h 854"/>
                <a:gd name="T14" fmla="*/ 2147483647 w 1242"/>
                <a:gd name="T15" fmla="*/ 2147483647 h 854"/>
                <a:gd name="T16" fmla="*/ 2147483647 w 1242"/>
                <a:gd name="T17" fmla="*/ 2147483647 h 854"/>
                <a:gd name="T18" fmla="*/ 2147483647 w 1242"/>
                <a:gd name="T19" fmla="*/ 2147483647 h 85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42"/>
                <a:gd name="T31" fmla="*/ 0 h 854"/>
                <a:gd name="T32" fmla="*/ 1242 w 1242"/>
                <a:gd name="T33" fmla="*/ 854 h 85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42" h="854">
                  <a:moveTo>
                    <a:pt x="1" y="381"/>
                  </a:moveTo>
                  <a:cubicBezTo>
                    <a:pt x="0" y="296"/>
                    <a:pt x="88" y="222"/>
                    <a:pt x="169" y="162"/>
                  </a:cubicBezTo>
                  <a:cubicBezTo>
                    <a:pt x="250" y="102"/>
                    <a:pt x="378" y="40"/>
                    <a:pt x="487" y="18"/>
                  </a:cubicBezTo>
                  <a:cubicBezTo>
                    <a:pt x="616" y="6"/>
                    <a:pt x="685" y="0"/>
                    <a:pt x="823" y="30"/>
                  </a:cubicBezTo>
                  <a:cubicBezTo>
                    <a:pt x="961" y="60"/>
                    <a:pt x="1121" y="165"/>
                    <a:pt x="1183" y="261"/>
                  </a:cubicBezTo>
                  <a:cubicBezTo>
                    <a:pt x="1242" y="357"/>
                    <a:pt x="1219" y="523"/>
                    <a:pt x="1177" y="609"/>
                  </a:cubicBezTo>
                  <a:cubicBezTo>
                    <a:pt x="1135" y="695"/>
                    <a:pt x="1049" y="742"/>
                    <a:pt x="928" y="780"/>
                  </a:cubicBezTo>
                  <a:cubicBezTo>
                    <a:pt x="807" y="818"/>
                    <a:pt x="573" y="854"/>
                    <a:pt x="448" y="837"/>
                  </a:cubicBezTo>
                  <a:cubicBezTo>
                    <a:pt x="323" y="820"/>
                    <a:pt x="252" y="751"/>
                    <a:pt x="178" y="675"/>
                  </a:cubicBezTo>
                  <a:cubicBezTo>
                    <a:pt x="104" y="599"/>
                    <a:pt x="2" y="466"/>
                    <a:pt x="1" y="381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57" name="Freeform 6"/>
            <p:cNvSpPr>
              <a:spLocks/>
            </p:cNvSpPr>
            <p:nvPr/>
          </p:nvSpPr>
          <p:spPr bwMode="auto">
            <a:xfrm>
              <a:off x="808038" y="4479925"/>
              <a:ext cx="390525" cy="209550"/>
            </a:xfrm>
            <a:custGeom>
              <a:avLst/>
              <a:gdLst>
                <a:gd name="T0" fmla="*/ 0 w 342"/>
                <a:gd name="T1" fmla="*/ 2147483647 h 186"/>
                <a:gd name="T2" fmla="*/ 2147483647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grpSp>
          <p:nvGrpSpPr>
            <p:cNvPr id="158" name="Group 7"/>
            <p:cNvGrpSpPr>
              <a:grpSpLocks/>
            </p:cNvGrpSpPr>
            <p:nvPr/>
          </p:nvGrpSpPr>
          <p:grpSpPr bwMode="auto">
            <a:xfrm>
              <a:off x="1114425" y="4168775"/>
              <a:ext cx="501650" cy="400050"/>
              <a:chOff x="1747" y="3194"/>
              <a:chExt cx="316" cy="252"/>
            </a:xfrm>
          </p:grpSpPr>
          <p:sp>
            <p:nvSpPr>
              <p:cNvPr id="205" name="Oval 8"/>
              <p:cNvSpPr>
                <a:spLocks noChangeArrowheads="1"/>
              </p:cNvSpPr>
              <p:nvPr/>
            </p:nvSpPr>
            <p:spPr bwMode="auto">
              <a:xfrm>
                <a:off x="1750" y="330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206" name="Line 9"/>
              <p:cNvSpPr>
                <a:spLocks noChangeShapeType="1"/>
              </p:cNvSpPr>
              <p:nvPr/>
            </p:nvSpPr>
            <p:spPr bwMode="auto">
              <a:xfrm>
                <a:off x="1750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207" name="Line 10"/>
              <p:cNvSpPr>
                <a:spLocks noChangeShapeType="1"/>
              </p:cNvSpPr>
              <p:nvPr/>
            </p:nvSpPr>
            <p:spPr bwMode="auto">
              <a:xfrm>
                <a:off x="2063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208" name="Rectangle 11"/>
              <p:cNvSpPr>
                <a:spLocks noChangeArrowheads="1"/>
              </p:cNvSpPr>
              <p:nvPr/>
            </p:nvSpPr>
            <p:spPr bwMode="auto">
              <a:xfrm>
                <a:off x="1750" y="330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w Cen MT"/>
                  <a:cs typeface="Tw Cen MT"/>
                </a:endParaRPr>
              </a:p>
            </p:txBody>
          </p:sp>
          <p:sp>
            <p:nvSpPr>
              <p:cNvPr id="209" name="Oval 12"/>
              <p:cNvSpPr>
                <a:spLocks noChangeArrowheads="1"/>
              </p:cNvSpPr>
              <p:nvPr/>
            </p:nvSpPr>
            <p:spPr bwMode="auto">
              <a:xfrm>
                <a:off x="1747" y="324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grpSp>
            <p:nvGrpSpPr>
              <p:cNvPr id="210" name="Group 13"/>
              <p:cNvGrpSpPr>
                <a:grpSpLocks/>
              </p:cNvGrpSpPr>
              <p:nvPr/>
            </p:nvGrpSpPr>
            <p:grpSpPr bwMode="auto">
              <a:xfrm>
                <a:off x="1792" y="3194"/>
                <a:ext cx="214" cy="252"/>
                <a:chOff x="2950" y="2429"/>
                <a:chExt cx="217" cy="252"/>
              </a:xfrm>
            </p:grpSpPr>
            <p:sp>
              <p:nvSpPr>
                <p:cNvPr id="211" name="Rectangle 14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Tw Cen MT"/>
                    <a:cs typeface="Tw Cen MT"/>
                  </a:endParaRPr>
                </a:p>
              </p:txBody>
            </p:sp>
            <p:sp>
              <p:nvSpPr>
                <p:cNvPr id="212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2950" y="2429"/>
                  <a:ext cx="217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 u="none">
                      <a:latin typeface="Tw Cen MT"/>
                      <a:cs typeface="Tw Cen MT"/>
                    </a:rPr>
                    <a:t>A</a:t>
                  </a:r>
                  <a:endParaRPr lang="en-US" u="none">
                    <a:latin typeface="Tw Cen MT"/>
                    <a:cs typeface="Tw Cen MT"/>
                  </a:endParaRPr>
                </a:p>
              </p:txBody>
            </p:sp>
          </p:grpSp>
        </p:grpSp>
        <p:grpSp>
          <p:nvGrpSpPr>
            <p:cNvPr id="159" name="Group 16"/>
            <p:cNvGrpSpPr>
              <a:grpSpLocks/>
            </p:cNvGrpSpPr>
            <p:nvPr/>
          </p:nvGrpSpPr>
          <p:grpSpPr bwMode="auto">
            <a:xfrm>
              <a:off x="466725" y="4573588"/>
              <a:ext cx="501650" cy="400050"/>
              <a:chOff x="2221" y="3575"/>
              <a:chExt cx="316" cy="252"/>
            </a:xfrm>
          </p:grpSpPr>
          <p:sp>
            <p:nvSpPr>
              <p:cNvPr id="197" name="Oval 17"/>
              <p:cNvSpPr>
                <a:spLocks noChangeArrowheads="1"/>
              </p:cNvSpPr>
              <p:nvPr/>
            </p:nvSpPr>
            <p:spPr bwMode="auto">
              <a:xfrm>
                <a:off x="2224" y="369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98" name="Line 18"/>
              <p:cNvSpPr>
                <a:spLocks noChangeShapeType="1"/>
              </p:cNvSpPr>
              <p:nvPr/>
            </p:nvSpPr>
            <p:spPr bwMode="auto">
              <a:xfrm>
                <a:off x="2224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99" name="Line 19"/>
              <p:cNvSpPr>
                <a:spLocks noChangeShapeType="1"/>
              </p:cNvSpPr>
              <p:nvPr/>
            </p:nvSpPr>
            <p:spPr bwMode="auto">
              <a:xfrm>
                <a:off x="2537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200" name="Rectangle 20"/>
              <p:cNvSpPr>
                <a:spLocks noChangeArrowheads="1"/>
              </p:cNvSpPr>
              <p:nvPr/>
            </p:nvSpPr>
            <p:spPr bwMode="auto">
              <a:xfrm>
                <a:off x="2224" y="368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w Cen MT"/>
                  <a:cs typeface="Tw Cen MT"/>
                </a:endParaRPr>
              </a:p>
            </p:txBody>
          </p:sp>
          <p:sp>
            <p:nvSpPr>
              <p:cNvPr id="201" name="Oval 21"/>
              <p:cNvSpPr>
                <a:spLocks noChangeArrowheads="1"/>
              </p:cNvSpPr>
              <p:nvPr/>
            </p:nvSpPr>
            <p:spPr bwMode="auto">
              <a:xfrm>
                <a:off x="2221" y="362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grpSp>
            <p:nvGrpSpPr>
              <p:cNvPr id="202" name="Group 22"/>
              <p:cNvGrpSpPr>
                <a:grpSpLocks/>
              </p:cNvGrpSpPr>
              <p:nvPr/>
            </p:nvGrpSpPr>
            <p:grpSpPr bwMode="auto">
              <a:xfrm>
                <a:off x="2281" y="3575"/>
                <a:ext cx="214" cy="252"/>
                <a:chOff x="2950" y="2429"/>
                <a:chExt cx="217" cy="252"/>
              </a:xfrm>
            </p:grpSpPr>
            <p:sp>
              <p:nvSpPr>
                <p:cNvPr id="203" name="Rectangle 23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Tw Cen MT"/>
                    <a:cs typeface="Tw Cen MT"/>
                  </a:endParaRPr>
                </a:p>
              </p:txBody>
            </p:sp>
            <p:sp>
              <p:nvSpPr>
                <p:cNvPr id="204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2950" y="2429"/>
                  <a:ext cx="217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 u="none">
                      <a:latin typeface="Tw Cen MT"/>
                      <a:cs typeface="Tw Cen MT"/>
                    </a:rPr>
                    <a:t>D</a:t>
                  </a:r>
                  <a:endParaRPr lang="en-US" u="none">
                    <a:latin typeface="Tw Cen MT"/>
                    <a:cs typeface="Tw Cen MT"/>
                  </a:endParaRPr>
                </a:p>
              </p:txBody>
            </p:sp>
          </p:grpSp>
        </p:grpSp>
        <p:grpSp>
          <p:nvGrpSpPr>
            <p:cNvPr id="160" name="Group 25"/>
            <p:cNvGrpSpPr>
              <a:grpSpLocks/>
            </p:cNvGrpSpPr>
            <p:nvPr/>
          </p:nvGrpSpPr>
          <p:grpSpPr bwMode="auto">
            <a:xfrm>
              <a:off x="1101725" y="5035550"/>
              <a:ext cx="500063" cy="400050"/>
              <a:chOff x="2903" y="2888"/>
              <a:chExt cx="315" cy="252"/>
            </a:xfrm>
          </p:grpSpPr>
          <p:grpSp>
            <p:nvGrpSpPr>
              <p:cNvPr id="188" name="Group 26"/>
              <p:cNvGrpSpPr>
                <a:grpSpLocks/>
              </p:cNvGrpSpPr>
              <p:nvPr/>
            </p:nvGrpSpPr>
            <p:grpSpPr bwMode="auto">
              <a:xfrm>
                <a:off x="2903" y="2938"/>
                <a:ext cx="315" cy="144"/>
                <a:chOff x="2903" y="2938"/>
                <a:chExt cx="315" cy="144"/>
              </a:xfrm>
            </p:grpSpPr>
            <p:sp>
              <p:nvSpPr>
                <p:cNvPr id="192" name="Oval 27"/>
                <p:cNvSpPr>
                  <a:spLocks noChangeArrowheads="1"/>
                </p:cNvSpPr>
                <p:nvPr/>
              </p:nvSpPr>
              <p:spPr bwMode="auto">
                <a:xfrm>
                  <a:off x="2903" y="3001"/>
                  <a:ext cx="312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w Cen MT"/>
                    <a:cs typeface="Tw Cen MT"/>
                  </a:endParaRPr>
                </a:p>
              </p:txBody>
            </p:sp>
            <p:sp>
              <p:nvSpPr>
                <p:cNvPr id="193" name="Line 28"/>
                <p:cNvSpPr>
                  <a:spLocks noChangeShapeType="1"/>
                </p:cNvSpPr>
                <p:nvPr/>
              </p:nvSpPr>
              <p:spPr bwMode="auto">
                <a:xfrm>
                  <a:off x="2903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Tw Cen MT"/>
                    <a:cs typeface="Tw Cen MT"/>
                  </a:endParaRPr>
                </a:p>
              </p:txBody>
            </p:sp>
            <p:sp>
              <p:nvSpPr>
                <p:cNvPr id="194" name="Line 29"/>
                <p:cNvSpPr>
                  <a:spLocks noChangeShapeType="1"/>
                </p:cNvSpPr>
                <p:nvPr/>
              </p:nvSpPr>
              <p:spPr bwMode="auto">
                <a:xfrm>
                  <a:off x="3215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Tw Cen MT"/>
                    <a:cs typeface="Tw Cen MT"/>
                  </a:endParaRPr>
                </a:p>
              </p:txBody>
            </p:sp>
            <p:sp>
              <p:nvSpPr>
                <p:cNvPr id="195" name="Rectangle 30"/>
                <p:cNvSpPr>
                  <a:spLocks noChangeArrowheads="1"/>
                </p:cNvSpPr>
                <p:nvPr/>
              </p:nvSpPr>
              <p:spPr bwMode="auto">
                <a:xfrm>
                  <a:off x="2903" y="2994"/>
                  <a:ext cx="309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en-US" u="none">
                    <a:latin typeface="Tw Cen MT"/>
                    <a:cs typeface="Tw Cen MT"/>
                  </a:endParaRPr>
                </a:p>
              </p:txBody>
            </p:sp>
            <p:sp>
              <p:nvSpPr>
                <p:cNvPr id="196" name="Oval 31"/>
                <p:cNvSpPr>
                  <a:spLocks noChangeArrowheads="1"/>
                </p:cNvSpPr>
                <p:nvPr/>
              </p:nvSpPr>
              <p:spPr bwMode="auto">
                <a:xfrm>
                  <a:off x="2906" y="2938"/>
                  <a:ext cx="312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w Cen MT"/>
                    <a:cs typeface="Tw Cen MT"/>
                  </a:endParaRPr>
                </a:p>
              </p:txBody>
            </p:sp>
          </p:grpSp>
          <p:grpSp>
            <p:nvGrpSpPr>
              <p:cNvPr id="189" name="Group 32"/>
              <p:cNvGrpSpPr>
                <a:grpSpLocks/>
              </p:cNvGrpSpPr>
              <p:nvPr/>
            </p:nvGrpSpPr>
            <p:grpSpPr bwMode="auto">
              <a:xfrm>
                <a:off x="2958" y="2888"/>
                <a:ext cx="216" cy="252"/>
                <a:chOff x="2948" y="2429"/>
                <a:chExt cx="219" cy="252"/>
              </a:xfrm>
            </p:grpSpPr>
            <p:sp>
              <p:nvSpPr>
                <p:cNvPr id="190" name="Rectangle 33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Tw Cen MT"/>
                    <a:cs typeface="Tw Cen MT"/>
                  </a:endParaRPr>
                </a:p>
              </p:txBody>
            </p:sp>
            <p:sp>
              <p:nvSpPr>
                <p:cNvPr id="191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2948" y="2429"/>
                  <a:ext cx="219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 u="none">
                      <a:latin typeface="Tw Cen MT"/>
                      <a:cs typeface="Tw Cen MT"/>
                    </a:rPr>
                    <a:t>C</a:t>
                  </a:r>
                  <a:endParaRPr lang="en-US" u="none">
                    <a:latin typeface="Tw Cen MT"/>
                    <a:cs typeface="Tw Cen MT"/>
                  </a:endParaRPr>
                </a:p>
              </p:txBody>
            </p:sp>
          </p:grpSp>
        </p:grpSp>
        <p:grpSp>
          <p:nvGrpSpPr>
            <p:cNvPr id="161" name="Group 35"/>
            <p:cNvGrpSpPr>
              <a:grpSpLocks/>
            </p:cNvGrpSpPr>
            <p:nvPr/>
          </p:nvGrpSpPr>
          <p:grpSpPr bwMode="auto">
            <a:xfrm>
              <a:off x="1755775" y="4587875"/>
              <a:ext cx="501650" cy="400050"/>
              <a:chOff x="2217" y="2888"/>
              <a:chExt cx="316" cy="252"/>
            </a:xfrm>
          </p:grpSpPr>
          <p:sp>
            <p:nvSpPr>
              <p:cNvPr id="180" name="Oval 36"/>
              <p:cNvSpPr>
                <a:spLocks noChangeArrowheads="1"/>
              </p:cNvSpPr>
              <p:nvPr/>
            </p:nvSpPr>
            <p:spPr bwMode="auto">
              <a:xfrm>
                <a:off x="2220" y="300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81" name="Line 37"/>
              <p:cNvSpPr>
                <a:spLocks noChangeShapeType="1"/>
              </p:cNvSpPr>
              <p:nvPr/>
            </p:nvSpPr>
            <p:spPr bwMode="auto">
              <a:xfrm>
                <a:off x="2220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82" name="Line 38"/>
              <p:cNvSpPr>
                <a:spLocks noChangeShapeType="1"/>
              </p:cNvSpPr>
              <p:nvPr/>
            </p:nvSpPr>
            <p:spPr bwMode="auto">
              <a:xfrm>
                <a:off x="2533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183" name="Rectangle 39"/>
              <p:cNvSpPr>
                <a:spLocks noChangeArrowheads="1"/>
              </p:cNvSpPr>
              <p:nvPr/>
            </p:nvSpPr>
            <p:spPr bwMode="auto">
              <a:xfrm>
                <a:off x="2220" y="299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w Cen MT"/>
                  <a:cs typeface="Tw Cen MT"/>
                </a:endParaRPr>
              </a:p>
            </p:txBody>
          </p:sp>
          <p:sp>
            <p:nvSpPr>
              <p:cNvPr id="184" name="Oval 40"/>
              <p:cNvSpPr>
                <a:spLocks noChangeArrowheads="1"/>
              </p:cNvSpPr>
              <p:nvPr/>
            </p:nvSpPr>
            <p:spPr bwMode="auto">
              <a:xfrm>
                <a:off x="2217" y="293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grpSp>
            <p:nvGrpSpPr>
              <p:cNvPr id="185" name="Group 41"/>
              <p:cNvGrpSpPr>
                <a:grpSpLocks/>
              </p:cNvGrpSpPr>
              <p:nvPr/>
            </p:nvGrpSpPr>
            <p:grpSpPr bwMode="auto">
              <a:xfrm>
                <a:off x="2279" y="2888"/>
                <a:ext cx="197" cy="252"/>
                <a:chOff x="2958" y="2429"/>
                <a:chExt cx="200" cy="252"/>
              </a:xfrm>
            </p:grpSpPr>
            <p:sp>
              <p:nvSpPr>
                <p:cNvPr id="186" name="Rectangle 42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Tw Cen MT"/>
                    <a:cs typeface="Tw Cen MT"/>
                  </a:endParaRPr>
                </a:p>
              </p:txBody>
            </p:sp>
            <p:sp>
              <p:nvSpPr>
                <p:cNvPr id="187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2958" y="2429"/>
                  <a:ext cx="200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 u="none">
                      <a:latin typeface="Tw Cen MT"/>
                      <a:cs typeface="Tw Cen MT"/>
                    </a:rPr>
                    <a:t>B</a:t>
                  </a:r>
                  <a:endParaRPr lang="en-US" u="none">
                    <a:latin typeface="Tw Cen MT"/>
                    <a:cs typeface="Tw Cen MT"/>
                  </a:endParaRPr>
                </a:p>
              </p:txBody>
            </p:sp>
          </p:grpSp>
        </p:grpSp>
        <p:sp>
          <p:nvSpPr>
            <p:cNvPr id="162" name="Text Box 44"/>
            <p:cNvSpPr txBox="1">
              <a:spLocks noChangeArrowheads="1"/>
            </p:cNvSpPr>
            <p:nvPr/>
          </p:nvSpPr>
          <p:spPr bwMode="auto">
            <a:xfrm>
              <a:off x="794104" y="4287838"/>
              <a:ext cx="31203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u="none">
                  <a:latin typeface="Tw Cen MT"/>
                  <a:cs typeface="Tw Cen MT"/>
                </a:rPr>
                <a:t>1</a:t>
              </a:r>
              <a:endParaRPr lang="en-US" u="none">
                <a:latin typeface="Tw Cen MT"/>
                <a:cs typeface="Tw Cen MT"/>
              </a:endParaRPr>
            </a:p>
          </p:txBody>
        </p:sp>
        <p:sp>
          <p:nvSpPr>
            <p:cNvPr id="163" name="Freeform 45"/>
            <p:cNvSpPr>
              <a:spLocks/>
            </p:cNvSpPr>
            <p:nvPr/>
          </p:nvSpPr>
          <p:spPr bwMode="auto">
            <a:xfrm flipH="1">
              <a:off x="1493838" y="4479925"/>
              <a:ext cx="338137" cy="204788"/>
            </a:xfrm>
            <a:custGeom>
              <a:avLst/>
              <a:gdLst>
                <a:gd name="T0" fmla="*/ 0 w 342"/>
                <a:gd name="T1" fmla="*/ 2147483647 h 186"/>
                <a:gd name="T2" fmla="*/ 2147483647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64" name="Freeform 46"/>
            <p:cNvSpPr>
              <a:spLocks/>
            </p:cNvSpPr>
            <p:nvPr/>
          </p:nvSpPr>
          <p:spPr bwMode="auto">
            <a:xfrm flipH="1" flipV="1">
              <a:off x="1508125" y="4894263"/>
              <a:ext cx="314325" cy="228600"/>
            </a:xfrm>
            <a:custGeom>
              <a:avLst/>
              <a:gdLst>
                <a:gd name="T0" fmla="*/ 0 w 342"/>
                <a:gd name="T1" fmla="*/ 2147483647 h 186"/>
                <a:gd name="T2" fmla="*/ 2147483647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65" name="Freeform 47"/>
            <p:cNvSpPr>
              <a:spLocks/>
            </p:cNvSpPr>
            <p:nvPr/>
          </p:nvSpPr>
          <p:spPr bwMode="auto">
            <a:xfrm flipV="1">
              <a:off x="869950" y="4884738"/>
              <a:ext cx="323850" cy="247650"/>
            </a:xfrm>
            <a:custGeom>
              <a:avLst/>
              <a:gdLst>
                <a:gd name="T0" fmla="*/ 0 w 342"/>
                <a:gd name="T1" fmla="*/ 2147483647 h 186"/>
                <a:gd name="T2" fmla="*/ 2147483647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66" name="Text Box 48"/>
            <p:cNvSpPr txBox="1">
              <a:spLocks noChangeArrowheads="1"/>
            </p:cNvSpPr>
            <p:nvPr/>
          </p:nvSpPr>
          <p:spPr bwMode="auto">
            <a:xfrm>
              <a:off x="1584927" y="4340225"/>
              <a:ext cx="58140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u="none">
                  <a:latin typeface="Tw Cen MT"/>
                  <a:cs typeface="Tw Cen MT"/>
                </a:rPr>
                <a:t>1+e</a:t>
              </a:r>
              <a:endParaRPr lang="en-US" u="none">
                <a:latin typeface="Tw Cen MT"/>
                <a:cs typeface="Tw Cen MT"/>
              </a:endParaRPr>
            </a:p>
          </p:txBody>
        </p:sp>
        <p:sp>
          <p:nvSpPr>
            <p:cNvPr id="167" name="Text Box 49"/>
            <p:cNvSpPr txBox="1">
              <a:spLocks noChangeArrowheads="1"/>
            </p:cNvSpPr>
            <p:nvPr/>
          </p:nvSpPr>
          <p:spPr bwMode="auto">
            <a:xfrm>
              <a:off x="1635103" y="4887913"/>
              <a:ext cx="30008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u="none">
                  <a:latin typeface="Tw Cen MT"/>
                  <a:cs typeface="Tw Cen MT"/>
                </a:rPr>
                <a:t>e</a:t>
              </a:r>
              <a:endParaRPr lang="en-US" u="none">
                <a:latin typeface="Tw Cen MT"/>
                <a:cs typeface="Tw Cen MT"/>
              </a:endParaRPr>
            </a:p>
          </p:txBody>
        </p:sp>
        <p:sp>
          <p:nvSpPr>
            <p:cNvPr id="168" name="Text Box 50"/>
            <p:cNvSpPr txBox="1">
              <a:spLocks noChangeArrowheads="1"/>
            </p:cNvSpPr>
            <p:nvPr/>
          </p:nvSpPr>
          <p:spPr bwMode="auto">
            <a:xfrm>
              <a:off x="752475" y="4911725"/>
              <a:ext cx="3238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u="none">
                  <a:latin typeface="Tw Cen MT"/>
                  <a:cs typeface="Tw Cen MT"/>
                </a:rPr>
                <a:t>0</a:t>
              </a:r>
              <a:endParaRPr lang="en-US" u="none">
                <a:latin typeface="Tw Cen MT"/>
                <a:cs typeface="Tw Cen MT"/>
              </a:endParaRPr>
            </a:p>
          </p:txBody>
        </p:sp>
        <p:sp>
          <p:nvSpPr>
            <p:cNvPr id="169" name="Line 51"/>
            <p:cNvSpPr>
              <a:spLocks noChangeShapeType="1"/>
            </p:cNvSpPr>
            <p:nvPr/>
          </p:nvSpPr>
          <p:spPr bwMode="auto">
            <a:xfrm flipV="1">
              <a:off x="1341438" y="5351463"/>
              <a:ext cx="0" cy="40005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70" name="Text Box 52"/>
            <p:cNvSpPr txBox="1">
              <a:spLocks noChangeArrowheads="1"/>
            </p:cNvSpPr>
            <p:nvPr/>
          </p:nvSpPr>
          <p:spPr bwMode="auto">
            <a:xfrm>
              <a:off x="1101703" y="5564188"/>
              <a:ext cx="30008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u="none">
                  <a:latin typeface="Tw Cen MT"/>
                  <a:cs typeface="Tw Cen MT"/>
                </a:rPr>
                <a:t>e</a:t>
              </a:r>
              <a:endParaRPr lang="en-US" u="none">
                <a:latin typeface="Tw Cen MT"/>
                <a:cs typeface="Tw Cen MT"/>
              </a:endParaRPr>
            </a:p>
          </p:txBody>
        </p:sp>
        <p:sp>
          <p:nvSpPr>
            <p:cNvPr id="171" name="Line 53"/>
            <p:cNvSpPr>
              <a:spLocks noChangeShapeType="1"/>
            </p:cNvSpPr>
            <p:nvPr/>
          </p:nvSpPr>
          <p:spPr bwMode="auto">
            <a:xfrm flipH="1" flipV="1">
              <a:off x="522288" y="4884738"/>
              <a:ext cx="4762" cy="338137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72" name="Text Box 54"/>
            <p:cNvSpPr txBox="1">
              <a:spLocks noChangeArrowheads="1"/>
            </p:cNvSpPr>
            <p:nvPr/>
          </p:nvSpPr>
          <p:spPr bwMode="auto">
            <a:xfrm>
              <a:off x="348016" y="5178425"/>
              <a:ext cx="31203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u="none">
                  <a:latin typeface="Tw Cen MT"/>
                  <a:cs typeface="Tw Cen MT"/>
                </a:rPr>
                <a:t>1</a:t>
              </a:r>
              <a:endParaRPr lang="en-US" u="none">
                <a:latin typeface="Tw Cen MT"/>
                <a:cs typeface="Tw Cen MT"/>
              </a:endParaRPr>
            </a:p>
          </p:txBody>
        </p:sp>
        <p:sp>
          <p:nvSpPr>
            <p:cNvPr id="173" name="Line 55"/>
            <p:cNvSpPr>
              <a:spLocks noChangeShapeType="1"/>
            </p:cNvSpPr>
            <p:nvPr/>
          </p:nvSpPr>
          <p:spPr bwMode="auto">
            <a:xfrm flipV="1">
              <a:off x="2041525" y="4918075"/>
              <a:ext cx="0" cy="428625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74" name="Text Box 56"/>
            <p:cNvSpPr txBox="1">
              <a:spLocks noChangeArrowheads="1"/>
            </p:cNvSpPr>
            <p:nvPr/>
          </p:nvSpPr>
          <p:spPr bwMode="auto">
            <a:xfrm>
              <a:off x="1881541" y="5283200"/>
              <a:ext cx="31203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u="none">
                  <a:latin typeface="Tw Cen MT"/>
                  <a:cs typeface="Tw Cen MT"/>
                </a:rPr>
                <a:t>1</a:t>
              </a:r>
              <a:endParaRPr lang="en-US" u="none">
                <a:latin typeface="Tw Cen MT"/>
                <a:cs typeface="Tw Cen MT"/>
              </a:endParaRPr>
            </a:p>
          </p:txBody>
        </p:sp>
        <p:sp>
          <p:nvSpPr>
            <p:cNvPr id="175" name="Freeform 57"/>
            <p:cNvSpPr>
              <a:spLocks/>
            </p:cNvSpPr>
            <p:nvPr/>
          </p:nvSpPr>
          <p:spPr bwMode="auto">
            <a:xfrm flipH="1" flipV="1">
              <a:off x="1412875" y="4851400"/>
              <a:ext cx="314325" cy="228600"/>
            </a:xfrm>
            <a:custGeom>
              <a:avLst/>
              <a:gdLst>
                <a:gd name="T0" fmla="*/ 0 w 342"/>
                <a:gd name="T1" fmla="*/ 2147483647 h 186"/>
                <a:gd name="T2" fmla="*/ 2147483647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76" name="Freeform 58"/>
            <p:cNvSpPr>
              <a:spLocks/>
            </p:cNvSpPr>
            <p:nvPr/>
          </p:nvSpPr>
          <p:spPr bwMode="auto">
            <a:xfrm flipH="1">
              <a:off x="960438" y="4860925"/>
              <a:ext cx="304800" cy="219075"/>
            </a:xfrm>
            <a:custGeom>
              <a:avLst/>
              <a:gdLst>
                <a:gd name="T0" fmla="*/ 0 w 342"/>
                <a:gd name="T1" fmla="*/ 2147483647 h 186"/>
                <a:gd name="T2" fmla="*/ 2147483647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77" name="Text Box 59"/>
            <p:cNvSpPr txBox="1">
              <a:spLocks noChangeArrowheads="1"/>
            </p:cNvSpPr>
            <p:nvPr/>
          </p:nvSpPr>
          <p:spPr bwMode="auto">
            <a:xfrm>
              <a:off x="1038225" y="4692650"/>
              <a:ext cx="3238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u="none">
                  <a:latin typeface="Tw Cen MT"/>
                  <a:cs typeface="Tw Cen MT"/>
                </a:rPr>
                <a:t>0</a:t>
              </a:r>
              <a:endParaRPr lang="en-US" u="none">
                <a:latin typeface="Tw Cen MT"/>
                <a:cs typeface="Tw Cen MT"/>
              </a:endParaRPr>
            </a:p>
          </p:txBody>
        </p:sp>
        <p:sp>
          <p:nvSpPr>
            <p:cNvPr id="178" name="Text Box 60"/>
            <p:cNvSpPr txBox="1">
              <a:spLocks noChangeArrowheads="1"/>
            </p:cNvSpPr>
            <p:nvPr/>
          </p:nvSpPr>
          <p:spPr bwMode="auto">
            <a:xfrm>
              <a:off x="1381125" y="4673600"/>
              <a:ext cx="3238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u="none">
                  <a:latin typeface="Tw Cen MT"/>
                  <a:cs typeface="Tw Cen MT"/>
                </a:rPr>
                <a:t>0</a:t>
              </a:r>
              <a:endParaRPr lang="en-US" u="none">
                <a:latin typeface="Tw Cen MT"/>
                <a:cs typeface="Tw Cen MT"/>
              </a:endParaRPr>
            </a:p>
          </p:txBody>
        </p:sp>
        <p:sp>
          <p:nvSpPr>
            <p:cNvPr id="179" name="Text Box 211"/>
            <p:cNvSpPr txBox="1">
              <a:spLocks noChangeArrowheads="1"/>
            </p:cNvSpPr>
            <p:nvPr/>
          </p:nvSpPr>
          <p:spPr bwMode="auto">
            <a:xfrm>
              <a:off x="713625" y="5830888"/>
              <a:ext cx="137151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u="none">
                  <a:latin typeface="Tw Cen MT"/>
                  <a:cs typeface="Tw Cen MT"/>
                </a:rPr>
                <a:t>inicialmente</a:t>
              </a:r>
              <a:endParaRPr lang="en-US" u="none">
                <a:latin typeface="Tw Cen MT"/>
                <a:cs typeface="Tw Cen MT"/>
              </a:endParaRPr>
            </a:p>
          </p:txBody>
        </p:sp>
      </p:grpSp>
      <p:sp>
        <p:nvSpPr>
          <p:cNvPr id="213" name="Text Box 212"/>
          <p:cNvSpPr txBox="1">
            <a:spLocks noChangeArrowheads="1"/>
          </p:cNvSpPr>
          <p:nvPr/>
        </p:nvSpPr>
        <p:spPr bwMode="auto">
          <a:xfrm>
            <a:off x="2938085" y="6051525"/>
            <a:ext cx="15161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2000" u="none" dirty="0">
                <a:latin typeface="Tw Cen MT"/>
                <a:cs typeface="Tw Cen MT"/>
              </a:rPr>
              <a:t>… </a:t>
            </a:r>
            <a:r>
              <a:rPr lang="en-US" sz="2000" u="none" dirty="0" err="1">
                <a:latin typeface="Tw Cen MT"/>
                <a:cs typeface="Tw Cen MT"/>
              </a:rPr>
              <a:t>recalcular</a:t>
            </a:r>
            <a:endParaRPr lang="en-US" u="none" dirty="0">
              <a:latin typeface="Tw Cen MT"/>
              <a:cs typeface="Tw Cen MT"/>
            </a:endParaRPr>
          </a:p>
        </p:txBody>
      </p:sp>
      <p:sp>
        <p:nvSpPr>
          <p:cNvPr id="214" name="Line 215"/>
          <p:cNvSpPr>
            <a:spLocks noChangeShapeType="1"/>
          </p:cNvSpPr>
          <p:nvPr/>
        </p:nvSpPr>
        <p:spPr bwMode="auto">
          <a:xfrm flipV="1">
            <a:off x="3526303" y="5668938"/>
            <a:ext cx="0" cy="2476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15" name="Line 216"/>
          <p:cNvSpPr>
            <a:spLocks noChangeShapeType="1"/>
          </p:cNvSpPr>
          <p:nvPr/>
        </p:nvSpPr>
        <p:spPr bwMode="auto">
          <a:xfrm flipV="1">
            <a:off x="2859553" y="5211738"/>
            <a:ext cx="0" cy="2476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16" name="Line 217"/>
          <p:cNvSpPr>
            <a:spLocks noChangeShapeType="1"/>
          </p:cNvSpPr>
          <p:nvPr/>
        </p:nvSpPr>
        <p:spPr bwMode="auto">
          <a:xfrm flipV="1">
            <a:off x="4193053" y="5216500"/>
            <a:ext cx="0" cy="2476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17" name="Line 218"/>
          <p:cNvSpPr>
            <a:spLocks noChangeShapeType="1"/>
          </p:cNvSpPr>
          <p:nvPr/>
        </p:nvSpPr>
        <p:spPr bwMode="auto">
          <a:xfrm flipV="1">
            <a:off x="5026490" y="5221263"/>
            <a:ext cx="0" cy="2476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18" name="Line 219"/>
          <p:cNvSpPr>
            <a:spLocks noChangeShapeType="1"/>
          </p:cNvSpPr>
          <p:nvPr/>
        </p:nvSpPr>
        <p:spPr bwMode="auto">
          <a:xfrm flipV="1">
            <a:off x="5688478" y="5668938"/>
            <a:ext cx="0" cy="2476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19" name="Line 220"/>
          <p:cNvSpPr>
            <a:spLocks noChangeShapeType="1"/>
          </p:cNvSpPr>
          <p:nvPr/>
        </p:nvSpPr>
        <p:spPr bwMode="auto">
          <a:xfrm flipV="1">
            <a:off x="6350465" y="5221263"/>
            <a:ext cx="0" cy="2476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20" name="Line 221"/>
          <p:cNvSpPr>
            <a:spLocks noChangeShapeType="1"/>
          </p:cNvSpPr>
          <p:nvPr/>
        </p:nvSpPr>
        <p:spPr bwMode="auto">
          <a:xfrm flipV="1">
            <a:off x="7136278" y="5240313"/>
            <a:ext cx="0" cy="2476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21" name="Line 222"/>
          <p:cNvSpPr>
            <a:spLocks noChangeShapeType="1"/>
          </p:cNvSpPr>
          <p:nvPr/>
        </p:nvSpPr>
        <p:spPr bwMode="auto">
          <a:xfrm flipV="1">
            <a:off x="7788740" y="5687988"/>
            <a:ext cx="0" cy="2476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22" name="Line 223"/>
          <p:cNvSpPr>
            <a:spLocks noChangeShapeType="1"/>
          </p:cNvSpPr>
          <p:nvPr/>
        </p:nvSpPr>
        <p:spPr bwMode="auto">
          <a:xfrm flipV="1">
            <a:off x="8441203" y="5249838"/>
            <a:ext cx="0" cy="2476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23" name="Text Box 224"/>
          <p:cNvSpPr txBox="1">
            <a:spLocks noChangeArrowheads="1"/>
          </p:cNvSpPr>
          <p:nvPr/>
        </p:nvSpPr>
        <p:spPr bwMode="auto">
          <a:xfrm>
            <a:off x="5001835" y="6051525"/>
            <a:ext cx="15161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2000" u="none">
                <a:latin typeface="Tw Cen MT"/>
                <a:cs typeface="Tw Cen MT"/>
              </a:rPr>
              <a:t>… recalcular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224" name="Text Box 225"/>
          <p:cNvSpPr txBox="1">
            <a:spLocks noChangeArrowheads="1"/>
          </p:cNvSpPr>
          <p:nvPr/>
        </p:nvSpPr>
        <p:spPr bwMode="auto">
          <a:xfrm>
            <a:off x="7059235" y="6051525"/>
            <a:ext cx="15161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2000" u="none">
                <a:latin typeface="Tw Cen MT"/>
                <a:cs typeface="Tw Cen MT"/>
              </a:rPr>
              <a:t>… recalcular</a:t>
            </a:r>
            <a:endParaRPr lang="en-US" u="none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4508149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PT" dirty="0" smtClean="0">
                <a:ea typeface="ＭＳ Ｐゴシック" charset="0"/>
              </a:rPr>
              <a:t>Conclusões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341438"/>
            <a:ext cx="8228013" cy="4679950"/>
          </a:xfrm>
        </p:spPr>
        <p:txBody>
          <a:bodyPr/>
          <a:lstStyle/>
          <a:p>
            <a:pPr eaLnBrk="1" hangingPunct="1"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Numa rede em malha é necessário escolher os caminhos seguidos pelos pacotes</a:t>
            </a:r>
            <a:endParaRPr lang="pt-PT" sz="1100" dirty="0" smtClean="0">
              <a:ea typeface="ＭＳ Ｐゴシック" charset="0"/>
            </a:endParaRPr>
          </a:p>
          <a:p>
            <a:pPr lvl="1" eaLnBrk="1" hangingPunct="1">
              <a:defRPr/>
            </a:pPr>
            <a:endParaRPr lang="pt-PT" sz="1100" dirty="0" smtClean="0">
              <a:ea typeface="ＭＳ Ｐゴシック" charset="0"/>
            </a:endParaRPr>
          </a:p>
          <a:p>
            <a:pPr eaLnBrk="1" hangingPunct="1"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O algoritmo de </a:t>
            </a:r>
            <a:r>
              <a:rPr lang="pt-PT" sz="2400" dirty="0" err="1" smtClean="0">
                <a:ea typeface="ＭＳ Ｐゴシック" charset="0"/>
                <a:cs typeface="ＭＳ Ｐゴシック" charset="0"/>
              </a:rPr>
              <a:t>Dijkstra</a:t>
            </a:r>
            <a:r>
              <a:rPr lang="pt-PT" sz="2400" dirty="0" smtClean="0">
                <a:ea typeface="ＭＳ Ｐゴシック" charset="0"/>
                <a:cs typeface="ＭＳ Ｐゴシック" charset="0"/>
              </a:rPr>
              <a:t>, um algoritmo clássico de optimização em teoria dos grafos, fornece uma solução que permite determinar um caminho mais curto</a:t>
            </a:r>
          </a:p>
          <a:p>
            <a:pPr lvl="1" eaLnBrk="1" hangingPunct="1">
              <a:defRPr/>
            </a:pPr>
            <a:r>
              <a:rPr lang="pt-PT" sz="2000" dirty="0" smtClean="0">
                <a:ea typeface="ＭＳ Ｐゴシック" charset="0"/>
              </a:rPr>
              <a:t>Baseia-se na modelização da rede como um grafo</a:t>
            </a:r>
          </a:p>
          <a:p>
            <a:pPr lvl="1" eaLnBrk="1" hangingPunct="1">
              <a:defRPr/>
            </a:pPr>
            <a:r>
              <a:rPr lang="pt-PT" sz="2000" dirty="0" smtClean="0">
                <a:ea typeface="ＭＳ Ｐゴシック" charset="0"/>
              </a:rPr>
              <a:t>Determina uma árvore de cobertura de caminhos mais curtos com base na origem</a:t>
            </a:r>
          </a:p>
          <a:p>
            <a:pPr lvl="1" eaLnBrk="1" hangingPunct="1">
              <a:defRPr/>
            </a:pPr>
            <a:r>
              <a:rPr lang="pt-PT" sz="2000" dirty="0" smtClean="0">
                <a:ea typeface="ＭＳ Ｐゴシック" charset="0"/>
              </a:rPr>
              <a:t>Tem uma complexidade aceitável para os computadores modernos</a:t>
            </a:r>
          </a:p>
          <a:p>
            <a:pPr lvl="1" eaLnBrk="1" hangingPunct="1">
              <a:defRPr/>
            </a:pPr>
            <a:r>
              <a:rPr lang="pt-PT" sz="2000" dirty="0" smtClean="0">
                <a:ea typeface="ＭＳ Ｐゴシック" charset="0"/>
              </a:rPr>
              <a:t>Exige uma visão completa </a:t>
            </a:r>
            <a:r>
              <a:rPr lang="pt-PT" sz="2000" smtClean="0">
                <a:ea typeface="ＭＳ Ｐゴシック" charset="0"/>
              </a:rPr>
              <a:t>da rede</a:t>
            </a:r>
            <a:endParaRPr lang="pt-PT" sz="2000" dirty="0" smtClean="0">
              <a:ea typeface="ＭＳ Ｐゴシック" charset="0"/>
            </a:endParaRPr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B17F0DA9-BCC6-2549-A84D-9DE01BD32E73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mtClean="0">
                <a:cs typeface="+mj-cs"/>
              </a:rPr>
              <a:t>Objectivos da lição</a:t>
            </a:r>
          </a:p>
        </p:txBody>
      </p:sp>
      <p:sp>
        <p:nvSpPr>
          <p:cNvPr id="1047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5378450"/>
          </a:xfrm>
        </p:spPr>
        <p:txBody>
          <a:bodyPr/>
          <a:lstStyle/>
          <a:p>
            <a:pPr>
              <a:defRPr/>
            </a:pPr>
            <a:r>
              <a:rPr lang="pt-PT" sz="2400" dirty="0" smtClean="0"/>
              <a:t>O encaminhamento na Internet tem de resolver o problema de determinar o caminho que um pacote deve seguir desde o computador de origem até ao destino</a:t>
            </a:r>
          </a:p>
          <a:p>
            <a:pPr>
              <a:defRPr/>
            </a:pPr>
            <a:r>
              <a:rPr lang="pt-PT" sz="2400" dirty="0" smtClean="0"/>
              <a:t>Numa rede em que existem vários caminhos possíveis existem muitas alternativas</a:t>
            </a:r>
          </a:p>
          <a:p>
            <a:pPr>
              <a:defRPr/>
            </a:pPr>
            <a:r>
              <a:rPr lang="pt-PT" sz="2400" dirty="0" smtClean="0"/>
              <a:t>Nesta lição vamos conhecer uma solução simples, denominada Encaminhamento pelo Caminho Mais Curto e baseada num algoritmo de teoria dos grafos</a:t>
            </a:r>
          </a:p>
          <a:p>
            <a:pPr>
              <a:defRPr/>
            </a:pPr>
            <a:endParaRPr lang="pt-PT" sz="2400" dirty="0" smtClean="0"/>
          </a:p>
          <a:p>
            <a:pPr>
              <a:defRPr/>
            </a:pPr>
            <a:endParaRPr lang="pt-PT" sz="2400" dirty="0" smtClean="0"/>
          </a:p>
          <a:p>
            <a:pPr marL="339725" lvl="1" indent="0">
              <a:buFont typeface="Helvetica" charset="0"/>
              <a:buNone/>
              <a:defRPr/>
            </a:pPr>
            <a:endParaRPr lang="pt-PT" sz="1800" dirty="0" smtClean="0"/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4C880E6D-D3A8-2043-8435-99CC8E7EBEC1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Encaminhamento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5090120"/>
          </a:xfrm>
        </p:spPr>
        <p:txBody>
          <a:bodyPr/>
          <a:lstStyle/>
          <a:p>
            <a:r>
              <a:rPr lang="pt-PT" sz="2400" dirty="0" smtClean="0"/>
              <a:t>Uma rede pode ser modelizada por um grafo, isto é, por um conjunto de nós e um conjunto de arcos, os canais, que interligam os nós</a:t>
            </a:r>
          </a:p>
          <a:p>
            <a:r>
              <a:rPr lang="pt-PT" sz="2400" dirty="0" smtClean="0"/>
              <a:t>O problema do encaminhamento é o seguinte: dados quaisquer dois nós X e Y que caminho devem seguir os pacotes com origem em X e destino Y?</a:t>
            </a:r>
          </a:p>
          <a:p>
            <a:r>
              <a:rPr lang="pt-PT" sz="2400" dirty="0" smtClean="0"/>
              <a:t>Se existe mais do que um caminho possível, qual deles escolher?</a:t>
            </a:r>
          </a:p>
          <a:p>
            <a:pPr lvl="1"/>
            <a:r>
              <a:rPr lang="pt-PT" sz="2000" dirty="0" smtClean="0"/>
              <a:t>Um grafo em que entre quaisquer dois nós X e Y só existe um caminho único é uma árvore</a:t>
            </a:r>
          </a:p>
          <a:p>
            <a:pPr lvl="1"/>
            <a:r>
              <a:rPr lang="pt-PT" sz="2000" dirty="0" smtClean="0"/>
              <a:t>No caso geral o grafo tem a configuração de uma malha e disponibiliza caminhos alternativos</a:t>
            </a:r>
            <a:endParaRPr lang="pt-PT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EA9CDC-A860-3344-A30C-B53008D6F62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833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Modelização de redes com grafos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717032"/>
            <a:ext cx="8610600" cy="2785864"/>
          </a:xfrm>
        </p:spPr>
        <p:txBody>
          <a:bodyPr/>
          <a:lstStyle/>
          <a:p>
            <a:r>
              <a:rPr lang="pt-PT" sz="2000" dirty="0" smtClean="0"/>
              <a:t>Os nós do grafo são os equipamentos de comutação de pacotes da rede, os nós de comutação, os arcos são os canais</a:t>
            </a:r>
          </a:p>
          <a:p>
            <a:r>
              <a:rPr lang="pt-PT" sz="2000" dirty="0" smtClean="0"/>
              <a:t>Custo de um canal é um valor positivo que permite comparar arcos e caminhos</a:t>
            </a:r>
          </a:p>
          <a:p>
            <a:r>
              <a:rPr lang="pt-PT" sz="2000" dirty="0" smtClean="0"/>
              <a:t>A função que a cada canal associa um custo costuma designar-se por métrica do encaminhamento</a:t>
            </a:r>
          </a:p>
          <a:p>
            <a:r>
              <a:rPr lang="pt-PT" sz="2000" dirty="0" smtClean="0"/>
              <a:t>Os arcos dizem-se simétricos se o custo é independente da direção do tráfego</a:t>
            </a:r>
            <a:endParaRPr lang="pt-PT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EA9CDC-A860-3344-A30C-B53008D6F62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pSp>
        <p:nvGrpSpPr>
          <p:cNvPr id="5" name="Group 80"/>
          <p:cNvGrpSpPr>
            <a:grpSpLocks/>
          </p:cNvGrpSpPr>
          <p:nvPr/>
        </p:nvGrpSpPr>
        <p:grpSpPr bwMode="auto">
          <a:xfrm>
            <a:off x="1787525" y="1295401"/>
            <a:ext cx="5553076" cy="2319338"/>
            <a:chOff x="1291" y="2112"/>
            <a:chExt cx="3498" cy="1461"/>
          </a:xfrm>
        </p:grpSpPr>
        <p:sp>
          <p:nvSpPr>
            <p:cNvPr id="6" name="Line 81"/>
            <p:cNvSpPr>
              <a:spLocks noChangeShapeType="1"/>
            </p:cNvSpPr>
            <p:nvPr/>
          </p:nvSpPr>
          <p:spPr bwMode="auto">
            <a:xfrm flipH="1">
              <a:off x="1600" y="2352"/>
              <a:ext cx="392" cy="5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+mn-lt"/>
                <a:cs typeface="Tw Cen MT"/>
              </a:endParaRPr>
            </a:p>
          </p:txBody>
        </p:sp>
        <p:sp>
          <p:nvSpPr>
            <p:cNvPr id="7" name="Line 82"/>
            <p:cNvSpPr>
              <a:spLocks noChangeShapeType="1"/>
            </p:cNvSpPr>
            <p:nvPr/>
          </p:nvSpPr>
          <p:spPr bwMode="auto">
            <a:xfrm>
              <a:off x="1978" y="2371"/>
              <a:ext cx="378" cy="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+mn-lt"/>
                <a:cs typeface="Tw Cen MT"/>
              </a:endParaRPr>
            </a:p>
          </p:txBody>
        </p:sp>
        <p:sp>
          <p:nvSpPr>
            <p:cNvPr id="8" name="Line 83"/>
            <p:cNvSpPr>
              <a:spLocks noChangeShapeType="1"/>
            </p:cNvSpPr>
            <p:nvPr/>
          </p:nvSpPr>
          <p:spPr bwMode="auto">
            <a:xfrm flipH="1">
              <a:off x="1978" y="2871"/>
              <a:ext cx="378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+mn-lt"/>
                <a:cs typeface="Tw Cen MT"/>
              </a:endParaRPr>
            </a:p>
          </p:txBody>
        </p:sp>
        <p:sp>
          <p:nvSpPr>
            <p:cNvPr id="9" name="Line 84"/>
            <p:cNvSpPr>
              <a:spLocks noChangeShapeType="1"/>
            </p:cNvSpPr>
            <p:nvPr/>
          </p:nvSpPr>
          <p:spPr bwMode="auto">
            <a:xfrm>
              <a:off x="1600" y="2871"/>
              <a:ext cx="378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+mn-lt"/>
                <a:cs typeface="Tw Cen MT"/>
              </a:endParaRPr>
            </a:p>
          </p:txBody>
        </p:sp>
        <p:sp>
          <p:nvSpPr>
            <p:cNvPr id="10" name="Line 85"/>
            <p:cNvSpPr>
              <a:spLocks noChangeShapeType="1"/>
            </p:cNvSpPr>
            <p:nvPr/>
          </p:nvSpPr>
          <p:spPr bwMode="auto">
            <a:xfrm flipH="1">
              <a:off x="3712" y="2371"/>
              <a:ext cx="378" cy="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+mn-lt"/>
                <a:cs typeface="Tw Cen MT"/>
              </a:endParaRPr>
            </a:p>
          </p:txBody>
        </p:sp>
        <p:sp>
          <p:nvSpPr>
            <p:cNvPr id="11" name="Line 86"/>
            <p:cNvSpPr>
              <a:spLocks noChangeShapeType="1"/>
            </p:cNvSpPr>
            <p:nvPr/>
          </p:nvSpPr>
          <p:spPr bwMode="auto">
            <a:xfrm>
              <a:off x="4090" y="2371"/>
              <a:ext cx="378" cy="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+mn-lt"/>
                <a:cs typeface="Tw Cen MT"/>
              </a:endParaRPr>
            </a:p>
          </p:txBody>
        </p:sp>
        <p:sp>
          <p:nvSpPr>
            <p:cNvPr id="12" name="Line 87"/>
            <p:cNvSpPr>
              <a:spLocks noChangeShapeType="1"/>
            </p:cNvSpPr>
            <p:nvPr/>
          </p:nvSpPr>
          <p:spPr bwMode="auto">
            <a:xfrm flipH="1">
              <a:off x="4090" y="2871"/>
              <a:ext cx="378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+mn-lt"/>
                <a:cs typeface="Tw Cen MT"/>
              </a:endParaRPr>
            </a:p>
          </p:txBody>
        </p:sp>
        <p:sp>
          <p:nvSpPr>
            <p:cNvPr id="13" name="Line 88"/>
            <p:cNvSpPr>
              <a:spLocks noChangeShapeType="1"/>
            </p:cNvSpPr>
            <p:nvPr/>
          </p:nvSpPr>
          <p:spPr bwMode="auto">
            <a:xfrm>
              <a:off x="3712" y="2871"/>
              <a:ext cx="378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+mn-lt"/>
                <a:cs typeface="Tw Cen MT"/>
              </a:endParaRPr>
            </a:p>
          </p:txBody>
        </p:sp>
        <p:sp>
          <p:nvSpPr>
            <p:cNvPr id="14" name="Line 89"/>
            <p:cNvSpPr>
              <a:spLocks noChangeShapeType="1"/>
            </p:cNvSpPr>
            <p:nvPr/>
          </p:nvSpPr>
          <p:spPr bwMode="auto">
            <a:xfrm>
              <a:off x="2362" y="2891"/>
              <a:ext cx="13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+mn-lt"/>
                <a:cs typeface="Tw Cen MT"/>
              </a:endParaRPr>
            </a:p>
          </p:txBody>
        </p:sp>
        <p:sp>
          <p:nvSpPr>
            <p:cNvPr id="15" name="Line 90"/>
            <p:cNvSpPr>
              <a:spLocks noChangeShapeType="1"/>
            </p:cNvSpPr>
            <p:nvPr/>
          </p:nvSpPr>
          <p:spPr bwMode="auto">
            <a:xfrm>
              <a:off x="1978" y="2363"/>
              <a:ext cx="21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+mn-lt"/>
                <a:cs typeface="Tw Cen MT"/>
              </a:endParaRPr>
            </a:p>
          </p:txBody>
        </p:sp>
        <p:sp>
          <p:nvSpPr>
            <p:cNvPr id="16" name="Line 91"/>
            <p:cNvSpPr>
              <a:spLocks noChangeShapeType="1"/>
            </p:cNvSpPr>
            <p:nvPr/>
          </p:nvSpPr>
          <p:spPr bwMode="auto">
            <a:xfrm>
              <a:off x="1978" y="3323"/>
              <a:ext cx="21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+mn-lt"/>
                <a:cs typeface="Tw Cen MT"/>
              </a:endParaRPr>
            </a:p>
          </p:txBody>
        </p:sp>
        <p:sp>
          <p:nvSpPr>
            <p:cNvPr id="17" name="Rectangle 92"/>
            <p:cNvSpPr>
              <a:spLocks noChangeArrowheads="1"/>
            </p:cNvSpPr>
            <p:nvPr/>
          </p:nvSpPr>
          <p:spPr bwMode="auto">
            <a:xfrm>
              <a:off x="1291" y="2640"/>
              <a:ext cx="188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+mn-lt"/>
                  <a:cs typeface="Tw Cen MT"/>
                </a:rPr>
                <a:t>A</a:t>
              </a:r>
            </a:p>
          </p:txBody>
        </p:sp>
        <p:sp>
          <p:nvSpPr>
            <p:cNvPr id="18" name="Rectangle 93"/>
            <p:cNvSpPr>
              <a:spLocks noChangeArrowheads="1"/>
            </p:cNvSpPr>
            <p:nvPr/>
          </p:nvSpPr>
          <p:spPr bwMode="auto">
            <a:xfrm>
              <a:off x="1818" y="2112"/>
              <a:ext cx="178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+mn-lt"/>
                  <a:cs typeface="Tw Cen MT"/>
                </a:rPr>
                <a:t>B</a:t>
              </a:r>
            </a:p>
          </p:txBody>
        </p:sp>
        <p:sp>
          <p:nvSpPr>
            <p:cNvPr id="19" name="Rectangle 94"/>
            <p:cNvSpPr>
              <a:spLocks noChangeArrowheads="1"/>
            </p:cNvSpPr>
            <p:nvPr/>
          </p:nvSpPr>
          <p:spPr bwMode="auto">
            <a:xfrm>
              <a:off x="3984" y="2112"/>
              <a:ext cx="17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+mn-lt"/>
                  <a:cs typeface="Tw Cen MT"/>
                </a:rPr>
                <a:t>C</a:t>
              </a:r>
            </a:p>
          </p:txBody>
        </p:sp>
        <p:sp>
          <p:nvSpPr>
            <p:cNvPr id="20" name="Rectangle 95"/>
            <p:cNvSpPr>
              <a:spLocks noChangeArrowheads="1"/>
            </p:cNvSpPr>
            <p:nvPr/>
          </p:nvSpPr>
          <p:spPr bwMode="auto">
            <a:xfrm>
              <a:off x="4602" y="2784"/>
              <a:ext cx="18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+mn-lt"/>
                  <a:cs typeface="Tw Cen MT"/>
                </a:rPr>
                <a:t>D</a:t>
              </a:r>
            </a:p>
          </p:txBody>
        </p:sp>
        <p:sp>
          <p:nvSpPr>
            <p:cNvPr id="21" name="Rectangle 96"/>
            <p:cNvSpPr>
              <a:spLocks noChangeArrowheads="1"/>
            </p:cNvSpPr>
            <p:nvPr/>
          </p:nvSpPr>
          <p:spPr bwMode="auto">
            <a:xfrm>
              <a:off x="2343" y="2640"/>
              <a:ext cx="178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+mn-lt"/>
                  <a:cs typeface="Tw Cen MT"/>
                </a:rPr>
                <a:t>E</a:t>
              </a:r>
            </a:p>
          </p:txBody>
        </p:sp>
        <p:sp>
          <p:nvSpPr>
            <p:cNvPr id="22" name="Rectangle 97"/>
            <p:cNvSpPr>
              <a:spLocks noChangeArrowheads="1"/>
            </p:cNvSpPr>
            <p:nvPr/>
          </p:nvSpPr>
          <p:spPr bwMode="auto">
            <a:xfrm>
              <a:off x="3784" y="2784"/>
              <a:ext cx="17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+mn-lt"/>
                  <a:cs typeface="Tw Cen MT"/>
                </a:rPr>
                <a:t>F</a:t>
              </a:r>
            </a:p>
          </p:txBody>
        </p:sp>
        <p:sp>
          <p:nvSpPr>
            <p:cNvPr id="23" name="Rectangle 98"/>
            <p:cNvSpPr>
              <a:spLocks noChangeArrowheads="1"/>
            </p:cNvSpPr>
            <p:nvPr/>
          </p:nvSpPr>
          <p:spPr bwMode="auto">
            <a:xfrm>
              <a:off x="1925" y="3408"/>
              <a:ext cx="183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+mn-lt"/>
                  <a:cs typeface="Tw Cen MT"/>
                </a:rPr>
                <a:t>G</a:t>
              </a:r>
            </a:p>
          </p:txBody>
        </p:sp>
        <p:sp>
          <p:nvSpPr>
            <p:cNvPr id="24" name="Rectangle 99"/>
            <p:cNvSpPr>
              <a:spLocks noChangeArrowheads="1"/>
            </p:cNvSpPr>
            <p:nvPr/>
          </p:nvSpPr>
          <p:spPr bwMode="auto">
            <a:xfrm>
              <a:off x="4024" y="3408"/>
              <a:ext cx="192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+mn-lt"/>
                  <a:cs typeface="Tw Cen MT"/>
                </a:rPr>
                <a:t>H</a:t>
              </a:r>
            </a:p>
          </p:txBody>
        </p:sp>
        <p:sp>
          <p:nvSpPr>
            <p:cNvPr id="25" name="Rectangle 100"/>
            <p:cNvSpPr>
              <a:spLocks noChangeArrowheads="1"/>
            </p:cNvSpPr>
            <p:nvPr/>
          </p:nvSpPr>
          <p:spPr bwMode="auto">
            <a:xfrm>
              <a:off x="1773" y="2592"/>
              <a:ext cx="17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+mn-lt"/>
                  <a:cs typeface="Tw Cen MT"/>
                </a:rPr>
                <a:t>2</a:t>
              </a:r>
            </a:p>
          </p:txBody>
        </p:sp>
        <p:sp>
          <p:nvSpPr>
            <p:cNvPr id="26" name="Rectangle 101"/>
            <p:cNvSpPr>
              <a:spLocks noChangeArrowheads="1"/>
            </p:cNvSpPr>
            <p:nvPr/>
          </p:nvSpPr>
          <p:spPr bwMode="auto">
            <a:xfrm>
              <a:off x="3117" y="2208"/>
              <a:ext cx="17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+mn-lt"/>
                  <a:cs typeface="Tw Cen MT"/>
                </a:rPr>
                <a:t>7</a:t>
              </a:r>
            </a:p>
          </p:txBody>
        </p:sp>
        <p:sp>
          <p:nvSpPr>
            <p:cNvPr id="27" name="Rectangle 102"/>
            <p:cNvSpPr>
              <a:spLocks noChangeArrowheads="1"/>
            </p:cNvSpPr>
            <p:nvPr/>
          </p:nvSpPr>
          <p:spPr bwMode="auto">
            <a:xfrm>
              <a:off x="4269" y="2496"/>
              <a:ext cx="17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+mn-lt"/>
                  <a:cs typeface="Tw Cen MT"/>
                </a:rPr>
                <a:t>3</a:t>
              </a:r>
            </a:p>
          </p:txBody>
        </p:sp>
        <p:sp>
          <p:nvSpPr>
            <p:cNvPr id="28" name="Rectangle 103"/>
            <p:cNvSpPr>
              <a:spLocks noChangeArrowheads="1"/>
            </p:cNvSpPr>
            <p:nvPr/>
          </p:nvSpPr>
          <p:spPr bwMode="auto">
            <a:xfrm>
              <a:off x="4269" y="3072"/>
              <a:ext cx="17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+mn-lt"/>
                  <a:cs typeface="Tw Cen MT"/>
                </a:rPr>
                <a:t>2</a:t>
              </a:r>
            </a:p>
          </p:txBody>
        </p:sp>
        <p:sp>
          <p:nvSpPr>
            <p:cNvPr id="29" name="Rectangle 104"/>
            <p:cNvSpPr>
              <a:spLocks noChangeArrowheads="1"/>
            </p:cNvSpPr>
            <p:nvPr/>
          </p:nvSpPr>
          <p:spPr bwMode="auto">
            <a:xfrm>
              <a:off x="3885" y="2976"/>
              <a:ext cx="17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+mn-lt"/>
                  <a:cs typeface="Tw Cen MT"/>
                </a:rPr>
                <a:t>2</a:t>
              </a:r>
            </a:p>
          </p:txBody>
        </p:sp>
        <p:sp>
          <p:nvSpPr>
            <p:cNvPr id="30" name="Rectangle 105"/>
            <p:cNvSpPr>
              <a:spLocks noChangeArrowheads="1"/>
            </p:cNvSpPr>
            <p:nvPr/>
          </p:nvSpPr>
          <p:spPr bwMode="auto">
            <a:xfrm>
              <a:off x="3741" y="2544"/>
              <a:ext cx="17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+mn-lt"/>
                  <a:cs typeface="Tw Cen MT"/>
                </a:rPr>
                <a:t>3</a:t>
              </a:r>
            </a:p>
          </p:txBody>
        </p:sp>
        <p:sp>
          <p:nvSpPr>
            <p:cNvPr id="31" name="Rectangle 106"/>
            <p:cNvSpPr>
              <a:spLocks noChangeArrowheads="1"/>
            </p:cNvSpPr>
            <p:nvPr/>
          </p:nvSpPr>
          <p:spPr bwMode="auto">
            <a:xfrm>
              <a:off x="2877" y="2736"/>
              <a:ext cx="17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+mn-lt"/>
                  <a:cs typeface="Tw Cen MT"/>
                </a:rPr>
                <a:t>2</a:t>
              </a:r>
            </a:p>
          </p:txBody>
        </p:sp>
        <p:sp>
          <p:nvSpPr>
            <p:cNvPr id="32" name="Rectangle 107"/>
            <p:cNvSpPr>
              <a:spLocks noChangeArrowheads="1"/>
            </p:cNvSpPr>
            <p:nvPr/>
          </p:nvSpPr>
          <p:spPr bwMode="auto">
            <a:xfrm>
              <a:off x="3024" y="3168"/>
              <a:ext cx="179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+mn-lt"/>
                  <a:cs typeface="Tw Cen MT"/>
                </a:rPr>
                <a:t>4</a:t>
              </a:r>
            </a:p>
          </p:txBody>
        </p:sp>
        <p:sp>
          <p:nvSpPr>
            <p:cNvPr id="33" name="Rectangle 108"/>
            <p:cNvSpPr>
              <a:spLocks noChangeArrowheads="1"/>
            </p:cNvSpPr>
            <p:nvPr/>
          </p:nvSpPr>
          <p:spPr bwMode="auto">
            <a:xfrm>
              <a:off x="2157" y="3024"/>
              <a:ext cx="17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+mn-lt"/>
                  <a:cs typeface="Tw Cen MT"/>
                </a:rPr>
                <a:t>1</a:t>
              </a:r>
            </a:p>
          </p:txBody>
        </p:sp>
        <p:sp>
          <p:nvSpPr>
            <p:cNvPr id="34" name="Rectangle 109"/>
            <p:cNvSpPr>
              <a:spLocks noChangeArrowheads="1"/>
            </p:cNvSpPr>
            <p:nvPr/>
          </p:nvSpPr>
          <p:spPr bwMode="auto">
            <a:xfrm>
              <a:off x="2157" y="2544"/>
              <a:ext cx="17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+mn-lt"/>
                  <a:cs typeface="Tw Cen MT"/>
                </a:rPr>
                <a:t>2</a:t>
              </a:r>
            </a:p>
          </p:txBody>
        </p:sp>
        <p:sp>
          <p:nvSpPr>
            <p:cNvPr id="35" name="Rectangle 110"/>
            <p:cNvSpPr>
              <a:spLocks noChangeArrowheads="1"/>
            </p:cNvSpPr>
            <p:nvPr/>
          </p:nvSpPr>
          <p:spPr bwMode="auto">
            <a:xfrm>
              <a:off x="1629" y="3120"/>
              <a:ext cx="17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+mn-lt"/>
                  <a:cs typeface="Tw Cen MT"/>
                </a:rPr>
                <a:t>6</a:t>
              </a:r>
            </a:p>
          </p:txBody>
        </p:sp>
        <p:sp>
          <p:nvSpPr>
            <p:cNvPr id="36" name="Oval 111"/>
            <p:cNvSpPr>
              <a:spLocks noChangeArrowheads="1"/>
            </p:cNvSpPr>
            <p:nvPr/>
          </p:nvSpPr>
          <p:spPr bwMode="auto">
            <a:xfrm>
              <a:off x="1551" y="2819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+mn-lt"/>
                <a:cs typeface="Tw Cen MT"/>
              </a:endParaRPr>
            </a:p>
          </p:txBody>
        </p:sp>
        <p:sp>
          <p:nvSpPr>
            <p:cNvPr id="37" name="Oval 112"/>
            <p:cNvSpPr>
              <a:spLocks noChangeArrowheads="1"/>
            </p:cNvSpPr>
            <p:nvPr/>
          </p:nvSpPr>
          <p:spPr bwMode="auto">
            <a:xfrm>
              <a:off x="1920" y="2304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+mn-lt"/>
                <a:cs typeface="Tw Cen MT"/>
              </a:endParaRPr>
            </a:p>
          </p:txBody>
        </p:sp>
        <p:sp>
          <p:nvSpPr>
            <p:cNvPr id="38" name="Oval 113"/>
            <p:cNvSpPr>
              <a:spLocks noChangeArrowheads="1"/>
            </p:cNvSpPr>
            <p:nvPr/>
          </p:nvSpPr>
          <p:spPr bwMode="auto">
            <a:xfrm>
              <a:off x="2304" y="2832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+mn-lt"/>
                <a:cs typeface="Tw Cen MT"/>
              </a:endParaRPr>
            </a:p>
          </p:txBody>
        </p:sp>
        <p:sp>
          <p:nvSpPr>
            <p:cNvPr id="39" name="Oval 114"/>
            <p:cNvSpPr>
              <a:spLocks noChangeArrowheads="1"/>
            </p:cNvSpPr>
            <p:nvPr/>
          </p:nvSpPr>
          <p:spPr bwMode="auto">
            <a:xfrm>
              <a:off x="1920" y="3264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+mn-lt"/>
                <a:cs typeface="Tw Cen MT"/>
              </a:endParaRPr>
            </a:p>
          </p:txBody>
        </p:sp>
        <p:sp>
          <p:nvSpPr>
            <p:cNvPr id="40" name="Oval 115"/>
            <p:cNvSpPr>
              <a:spLocks noChangeArrowheads="1"/>
            </p:cNvSpPr>
            <p:nvPr/>
          </p:nvSpPr>
          <p:spPr bwMode="auto">
            <a:xfrm>
              <a:off x="4032" y="2304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+mn-lt"/>
                <a:cs typeface="Tw Cen MT"/>
              </a:endParaRPr>
            </a:p>
          </p:txBody>
        </p:sp>
        <p:sp>
          <p:nvSpPr>
            <p:cNvPr id="41" name="Oval 116"/>
            <p:cNvSpPr>
              <a:spLocks noChangeArrowheads="1"/>
            </p:cNvSpPr>
            <p:nvPr/>
          </p:nvSpPr>
          <p:spPr bwMode="auto">
            <a:xfrm>
              <a:off x="3648" y="2832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+mn-lt"/>
                <a:cs typeface="Tw Cen MT"/>
              </a:endParaRPr>
            </a:p>
          </p:txBody>
        </p:sp>
        <p:sp>
          <p:nvSpPr>
            <p:cNvPr id="42" name="Oval 117"/>
            <p:cNvSpPr>
              <a:spLocks noChangeArrowheads="1"/>
            </p:cNvSpPr>
            <p:nvPr/>
          </p:nvSpPr>
          <p:spPr bwMode="auto">
            <a:xfrm>
              <a:off x="4416" y="2832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+mn-lt"/>
                <a:cs typeface="Tw Cen MT"/>
              </a:endParaRPr>
            </a:p>
          </p:txBody>
        </p:sp>
        <p:sp>
          <p:nvSpPr>
            <p:cNvPr id="43" name="Oval 118"/>
            <p:cNvSpPr>
              <a:spLocks noChangeArrowheads="1"/>
            </p:cNvSpPr>
            <p:nvPr/>
          </p:nvSpPr>
          <p:spPr bwMode="auto">
            <a:xfrm>
              <a:off x="4032" y="3264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+mn-lt"/>
                <a:cs typeface="Tw Cen M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35871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Que caminho escolher ?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861048"/>
            <a:ext cx="8610600" cy="2785864"/>
          </a:xfrm>
        </p:spPr>
        <p:txBody>
          <a:bodyPr/>
          <a:lstStyle/>
          <a:p>
            <a:r>
              <a:rPr lang="pt-PT" sz="2400" dirty="0" smtClean="0"/>
              <a:t>Uma solução possível e que privilegia o ponto de vista do emissor e do receptor é escolher o caminho de menor custo, também conhecido pelo caminho mais curto</a:t>
            </a:r>
          </a:p>
          <a:p>
            <a:r>
              <a:rPr lang="pt-PT" sz="2400" dirty="0" smtClean="0"/>
              <a:t>É a opção natural quando o objectivo é tentar minimizar o tempo que os pacotes permanecem dentro da rede</a:t>
            </a:r>
          </a:p>
          <a:p>
            <a:r>
              <a:rPr lang="pt-PT" sz="2400" dirty="0" smtClean="0"/>
              <a:t>Tem uma solução clássica em teoria dos grafos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EA9CDC-A860-3344-A30C-B53008D6F62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pSp>
        <p:nvGrpSpPr>
          <p:cNvPr id="5" name="Group 80"/>
          <p:cNvGrpSpPr>
            <a:grpSpLocks/>
          </p:cNvGrpSpPr>
          <p:nvPr/>
        </p:nvGrpSpPr>
        <p:grpSpPr bwMode="auto">
          <a:xfrm>
            <a:off x="1787525" y="1295401"/>
            <a:ext cx="5553076" cy="2319338"/>
            <a:chOff x="1291" y="2112"/>
            <a:chExt cx="3498" cy="1461"/>
          </a:xfrm>
        </p:grpSpPr>
        <p:sp>
          <p:nvSpPr>
            <p:cNvPr id="6" name="Line 81"/>
            <p:cNvSpPr>
              <a:spLocks noChangeShapeType="1"/>
            </p:cNvSpPr>
            <p:nvPr/>
          </p:nvSpPr>
          <p:spPr bwMode="auto">
            <a:xfrm flipH="1">
              <a:off x="1600" y="2352"/>
              <a:ext cx="392" cy="5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+mn-lt"/>
                <a:cs typeface="Tw Cen MT"/>
              </a:endParaRPr>
            </a:p>
          </p:txBody>
        </p:sp>
        <p:sp>
          <p:nvSpPr>
            <p:cNvPr id="7" name="Line 82"/>
            <p:cNvSpPr>
              <a:spLocks noChangeShapeType="1"/>
            </p:cNvSpPr>
            <p:nvPr/>
          </p:nvSpPr>
          <p:spPr bwMode="auto">
            <a:xfrm>
              <a:off x="1978" y="2371"/>
              <a:ext cx="378" cy="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+mn-lt"/>
                <a:cs typeface="Tw Cen MT"/>
              </a:endParaRPr>
            </a:p>
          </p:txBody>
        </p:sp>
        <p:sp>
          <p:nvSpPr>
            <p:cNvPr id="8" name="Line 83"/>
            <p:cNvSpPr>
              <a:spLocks noChangeShapeType="1"/>
            </p:cNvSpPr>
            <p:nvPr/>
          </p:nvSpPr>
          <p:spPr bwMode="auto">
            <a:xfrm flipH="1">
              <a:off x="1978" y="2871"/>
              <a:ext cx="378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+mn-lt"/>
                <a:cs typeface="Tw Cen MT"/>
              </a:endParaRPr>
            </a:p>
          </p:txBody>
        </p:sp>
        <p:sp>
          <p:nvSpPr>
            <p:cNvPr id="9" name="Line 84"/>
            <p:cNvSpPr>
              <a:spLocks noChangeShapeType="1"/>
            </p:cNvSpPr>
            <p:nvPr/>
          </p:nvSpPr>
          <p:spPr bwMode="auto">
            <a:xfrm>
              <a:off x="1600" y="2871"/>
              <a:ext cx="378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+mn-lt"/>
                <a:cs typeface="Tw Cen MT"/>
              </a:endParaRPr>
            </a:p>
          </p:txBody>
        </p:sp>
        <p:sp>
          <p:nvSpPr>
            <p:cNvPr id="10" name="Line 85"/>
            <p:cNvSpPr>
              <a:spLocks noChangeShapeType="1"/>
            </p:cNvSpPr>
            <p:nvPr/>
          </p:nvSpPr>
          <p:spPr bwMode="auto">
            <a:xfrm flipH="1">
              <a:off x="3712" y="2371"/>
              <a:ext cx="378" cy="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+mn-lt"/>
                <a:cs typeface="Tw Cen MT"/>
              </a:endParaRPr>
            </a:p>
          </p:txBody>
        </p:sp>
        <p:sp>
          <p:nvSpPr>
            <p:cNvPr id="11" name="Line 86"/>
            <p:cNvSpPr>
              <a:spLocks noChangeShapeType="1"/>
            </p:cNvSpPr>
            <p:nvPr/>
          </p:nvSpPr>
          <p:spPr bwMode="auto">
            <a:xfrm>
              <a:off x="4090" y="2371"/>
              <a:ext cx="378" cy="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+mn-lt"/>
                <a:cs typeface="Tw Cen MT"/>
              </a:endParaRPr>
            </a:p>
          </p:txBody>
        </p:sp>
        <p:sp>
          <p:nvSpPr>
            <p:cNvPr id="12" name="Line 87"/>
            <p:cNvSpPr>
              <a:spLocks noChangeShapeType="1"/>
            </p:cNvSpPr>
            <p:nvPr/>
          </p:nvSpPr>
          <p:spPr bwMode="auto">
            <a:xfrm flipH="1">
              <a:off x="4090" y="2871"/>
              <a:ext cx="378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+mn-lt"/>
                <a:cs typeface="Tw Cen MT"/>
              </a:endParaRPr>
            </a:p>
          </p:txBody>
        </p:sp>
        <p:sp>
          <p:nvSpPr>
            <p:cNvPr id="13" name="Line 88"/>
            <p:cNvSpPr>
              <a:spLocks noChangeShapeType="1"/>
            </p:cNvSpPr>
            <p:nvPr/>
          </p:nvSpPr>
          <p:spPr bwMode="auto">
            <a:xfrm>
              <a:off x="3712" y="2871"/>
              <a:ext cx="378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+mn-lt"/>
                <a:cs typeface="Tw Cen MT"/>
              </a:endParaRPr>
            </a:p>
          </p:txBody>
        </p:sp>
        <p:sp>
          <p:nvSpPr>
            <p:cNvPr id="14" name="Line 89"/>
            <p:cNvSpPr>
              <a:spLocks noChangeShapeType="1"/>
            </p:cNvSpPr>
            <p:nvPr/>
          </p:nvSpPr>
          <p:spPr bwMode="auto">
            <a:xfrm>
              <a:off x="2362" y="2891"/>
              <a:ext cx="13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+mn-lt"/>
                <a:cs typeface="Tw Cen MT"/>
              </a:endParaRPr>
            </a:p>
          </p:txBody>
        </p:sp>
        <p:sp>
          <p:nvSpPr>
            <p:cNvPr id="15" name="Line 90"/>
            <p:cNvSpPr>
              <a:spLocks noChangeShapeType="1"/>
            </p:cNvSpPr>
            <p:nvPr/>
          </p:nvSpPr>
          <p:spPr bwMode="auto">
            <a:xfrm>
              <a:off x="1978" y="2363"/>
              <a:ext cx="21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+mn-lt"/>
                <a:cs typeface="Tw Cen MT"/>
              </a:endParaRPr>
            </a:p>
          </p:txBody>
        </p:sp>
        <p:sp>
          <p:nvSpPr>
            <p:cNvPr id="16" name="Line 91"/>
            <p:cNvSpPr>
              <a:spLocks noChangeShapeType="1"/>
            </p:cNvSpPr>
            <p:nvPr/>
          </p:nvSpPr>
          <p:spPr bwMode="auto">
            <a:xfrm>
              <a:off x="1978" y="3323"/>
              <a:ext cx="21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+mn-lt"/>
                <a:cs typeface="Tw Cen MT"/>
              </a:endParaRPr>
            </a:p>
          </p:txBody>
        </p:sp>
        <p:sp>
          <p:nvSpPr>
            <p:cNvPr id="17" name="Rectangle 92"/>
            <p:cNvSpPr>
              <a:spLocks noChangeArrowheads="1"/>
            </p:cNvSpPr>
            <p:nvPr/>
          </p:nvSpPr>
          <p:spPr bwMode="auto">
            <a:xfrm>
              <a:off x="1291" y="2640"/>
              <a:ext cx="188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+mn-lt"/>
                  <a:cs typeface="Tw Cen MT"/>
                </a:rPr>
                <a:t>A</a:t>
              </a:r>
            </a:p>
          </p:txBody>
        </p:sp>
        <p:sp>
          <p:nvSpPr>
            <p:cNvPr id="18" name="Rectangle 93"/>
            <p:cNvSpPr>
              <a:spLocks noChangeArrowheads="1"/>
            </p:cNvSpPr>
            <p:nvPr/>
          </p:nvSpPr>
          <p:spPr bwMode="auto">
            <a:xfrm>
              <a:off x="1818" y="2112"/>
              <a:ext cx="178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+mn-lt"/>
                  <a:cs typeface="Tw Cen MT"/>
                </a:rPr>
                <a:t>B</a:t>
              </a:r>
            </a:p>
          </p:txBody>
        </p:sp>
        <p:sp>
          <p:nvSpPr>
            <p:cNvPr id="19" name="Rectangle 94"/>
            <p:cNvSpPr>
              <a:spLocks noChangeArrowheads="1"/>
            </p:cNvSpPr>
            <p:nvPr/>
          </p:nvSpPr>
          <p:spPr bwMode="auto">
            <a:xfrm>
              <a:off x="3984" y="2112"/>
              <a:ext cx="17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+mn-lt"/>
                  <a:cs typeface="Tw Cen MT"/>
                </a:rPr>
                <a:t>C</a:t>
              </a:r>
            </a:p>
          </p:txBody>
        </p:sp>
        <p:sp>
          <p:nvSpPr>
            <p:cNvPr id="20" name="Rectangle 95"/>
            <p:cNvSpPr>
              <a:spLocks noChangeArrowheads="1"/>
            </p:cNvSpPr>
            <p:nvPr/>
          </p:nvSpPr>
          <p:spPr bwMode="auto">
            <a:xfrm>
              <a:off x="4602" y="2784"/>
              <a:ext cx="18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+mn-lt"/>
                  <a:cs typeface="Tw Cen MT"/>
                </a:rPr>
                <a:t>D</a:t>
              </a:r>
            </a:p>
          </p:txBody>
        </p:sp>
        <p:sp>
          <p:nvSpPr>
            <p:cNvPr id="21" name="Rectangle 96"/>
            <p:cNvSpPr>
              <a:spLocks noChangeArrowheads="1"/>
            </p:cNvSpPr>
            <p:nvPr/>
          </p:nvSpPr>
          <p:spPr bwMode="auto">
            <a:xfrm>
              <a:off x="2343" y="2640"/>
              <a:ext cx="178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+mn-lt"/>
                  <a:cs typeface="Tw Cen MT"/>
                </a:rPr>
                <a:t>E</a:t>
              </a:r>
            </a:p>
          </p:txBody>
        </p:sp>
        <p:sp>
          <p:nvSpPr>
            <p:cNvPr id="22" name="Rectangle 97"/>
            <p:cNvSpPr>
              <a:spLocks noChangeArrowheads="1"/>
            </p:cNvSpPr>
            <p:nvPr/>
          </p:nvSpPr>
          <p:spPr bwMode="auto">
            <a:xfrm>
              <a:off x="3784" y="2784"/>
              <a:ext cx="17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+mn-lt"/>
                  <a:cs typeface="Tw Cen MT"/>
                </a:rPr>
                <a:t>F</a:t>
              </a:r>
            </a:p>
          </p:txBody>
        </p:sp>
        <p:sp>
          <p:nvSpPr>
            <p:cNvPr id="23" name="Rectangle 98"/>
            <p:cNvSpPr>
              <a:spLocks noChangeArrowheads="1"/>
            </p:cNvSpPr>
            <p:nvPr/>
          </p:nvSpPr>
          <p:spPr bwMode="auto">
            <a:xfrm>
              <a:off x="1925" y="3408"/>
              <a:ext cx="183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+mn-lt"/>
                  <a:cs typeface="Tw Cen MT"/>
                </a:rPr>
                <a:t>G</a:t>
              </a:r>
            </a:p>
          </p:txBody>
        </p:sp>
        <p:sp>
          <p:nvSpPr>
            <p:cNvPr id="24" name="Rectangle 99"/>
            <p:cNvSpPr>
              <a:spLocks noChangeArrowheads="1"/>
            </p:cNvSpPr>
            <p:nvPr/>
          </p:nvSpPr>
          <p:spPr bwMode="auto">
            <a:xfrm>
              <a:off x="4024" y="3408"/>
              <a:ext cx="192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+mn-lt"/>
                  <a:cs typeface="Tw Cen MT"/>
                </a:rPr>
                <a:t>H</a:t>
              </a:r>
            </a:p>
          </p:txBody>
        </p:sp>
        <p:sp>
          <p:nvSpPr>
            <p:cNvPr id="25" name="Rectangle 100"/>
            <p:cNvSpPr>
              <a:spLocks noChangeArrowheads="1"/>
            </p:cNvSpPr>
            <p:nvPr/>
          </p:nvSpPr>
          <p:spPr bwMode="auto">
            <a:xfrm>
              <a:off x="1773" y="2592"/>
              <a:ext cx="17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+mn-lt"/>
                  <a:cs typeface="Tw Cen MT"/>
                </a:rPr>
                <a:t>2</a:t>
              </a:r>
            </a:p>
          </p:txBody>
        </p:sp>
        <p:sp>
          <p:nvSpPr>
            <p:cNvPr id="26" name="Rectangle 101"/>
            <p:cNvSpPr>
              <a:spLocks noChangeArrowheads="1"/>
            </p:cNvSpPr>
            <p:nvPr/>
          </p:nvSpPr>
          <p:spPr bwMode="auto">
            <a:xfrm>
              <a:off x="3117" y="2208"/>
              <a:ext cx="17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+mn-lt"/>
                  <a:cs typeface="Tw Cen MT"/>
                </a:rPr>
                <a:t>7</a:t>
              </a:r>
            </a:p>
          </p:txBody>
        </p:sp>
        <p:sp>
          <p:nvSpPr>
            <p:cNvPr id="27" name="Rectangle 102"/>
            <p:cNvSpPr>
              <a:spLocks noChangeArrowheads="1"/>
            </p:cNvSpPr>
            <p:nvPr/>
          </p:nvSpPr>
          <p:spPr bwMode="auto">
            <a:xfrm>
              <a:off x="4269" y="2496"/>
              <a:ext cx="17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+mn-lt"/>
                  <a:cs typeface="Tw Cen MT"/>
                </a:rPr>
                <a:t>3</a:t>
              </a:r>
            </a:p>
          </p:txBody>
        </p:sp>
        <p:sp>
          <p:nvSpPr>
            <p:cNvPr id="28" name="Rectangle 103"/>
            <p:cNvSpPr>
              <a:spLocks noChangeArrowheads="1"/>
            </p:cNvSpPr>
            <p:nvPr/>
          </p:nvSpPr>
          <p:spPr bwMode="auto">
            <a:xfrm>
              <a:off x="4269" y="3072"/>
              <a:ext cx="17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+mn-lt"/>
                  <a:cs typeface="Tw Cen MT"/>
                </a:rPr>
                <a:t>2</a:t>
              </a:r>
            </a:p>
          </p:txBody>
        </p:sp>
        <p:sp>
          <p:nvSpPr>
            <p:cNvPr id="29" name="Rectangle 104"/>
            <p:cNvSpPr>
              <a:spLocks noChangeArrowheads="1"/>
            </p:cNvSpPr>
            <p:nvPr/>
          </p:nvSpPr>
          <p:spPr bwMode="auto">
            <a:xfrm>
              <a:off x="3885" y="2976"/>
              <a:ext cx="17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+mn-lt"/>
                  <a:cs typeface="Tw Cen MT"/>
                </a:rPr>
                <a:t>2</a:t>
              </a:r>
            </a:p>
          </p:txBody>
        </p:sp>
        <p:sp>
          <p:nvSpPr>
            <p:cNvPr id="30" name="Rectangle 105"/>
            <p:cNvSpPr>
              <a:spLocks noChangeArrowheads="1"/>
            </p:cNvSpPr>
            <p:nvPr/>
          </p:nvSpPr>
          <p:spPr bwMode="auto">
            <a:xfrm>
              <a:off x="3741" y="2544"/>
              <a:ext cx="17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+mn-lt"/>
                  <a:cs typeface="Tw Cen MT"/>
                </a:rPr>
                <a:t>3</a:t>
              </a:r>
            </a:p>
          </p:txBody>
        </p:sp>
        <p:sp>
          <p:nvSpPr>
            <p:cNvPr id="31" name="Rectangle 106"/>
            <p:cNvSpPr>
              <a:spLocks noChangeArrowheads="1"/>
            </p:cNvSpPr>
            <p:nvPr/>
          </p:nvSpPr>
          <p:spPr bwMode="auto">
            <a:xfrm>
              <a:off x="2877" y="2736"/>
              <a:ext cx="17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+mn-lt"/>
                  <a:cs typeface="Tw Cen MT"/>
                </a:rPr>
                <a:t>2</a:t>
              </a:r>
            </a:p>
          </p:txBody>
        </p:sp>
        <p:sp>
          <p:nvSpPr>
            <p:cNvPr id="32" name="Rectangle 107"/>
            <p:cNvSpPr>
              <a:spLocks noChangeArrowheads="1"/>
            </p:cNvSpPr>
            <p:nvPr/>
          </p:nvSpPr>
          <p:spPr bwMode="auto">
            <a:xfrm>
              <a:off x="3024" y="3168"/>
              <a:ext cx="179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+mn-lt"/>
                  <a:cs typeface="Tw Cen MT"/>
                </a:rPr>
                <a:t>4</a:t>
              </a:r>
            </a:p>
          </p:txBody>
        </p:sp>
        <p:sp>
          <p:nvSpPr>
            <p:cNvPr id="33" name="Rectangle 108"/>
            <p:cNvSpPr>
              <a:spLocks noChangeArrowheads="1"/>
            </p:cNvSpPr>
            <p:nvPr/>
          </p:nvSpPr>
          <p:spPr bwMode="auto">
            <a:xfrm>
              <a:off x="2157" y="3024"/>
              <a:ext cx="17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+mn-lt"/>
                  <a:cs typeface="Tw Cen MT"/>
                </a:rPr>
                <a:t>1</a:t>
              </a:r>
            </a:p>
          </p:txBody>
        </p:sp>
        <p:sp>
          <p:nvSpPr>
            <p:cNvPr id="34" name="Rectangle 109"/>
            <p:cNvSpPr>
              <a:spLocks noChangeArrowheads="1"/>
            </p:cNvSpPr>
            <p:nvPr/>
          </p:nvSpPr>
          <p:spPr bwMode="auto">
            <a:xfrm>
              <a:off x="2157" y="2544"/>
              <a:ext cx="17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+mn-lt"/>
                  <a:cs typeface="Tw Cen MT"/>
                </a:rPr>
                <a:t>2</a:t>
              </a:r>
            </a:p>
          </p:txBody>
        </p:sp>
        <p:sp>
          <p:nvSpPr>
            <p:cNvPr id="35" name="Rectangle 110"/>
            <p:cNvSpPr>
              <a:spLocks noChangeArrowheads="1"/>
            </p:cNvSpPr>
            <p:nvPr/>
          </p:nvSpPr>
          <p:spPr bwMode="auto">
            <a:xfrm>
              <a:off x="1629" y="3120"/>
              <a:ext cx="17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u="none">
                  <a:solidFill>
                    <a:srgbClr val="000000"/>
                  </a:solidFill>
                  <a:latin typeface="+mn-lt"/>
                  <a:cs typeface="Tw Cen MT"/>
                </a:rPr>
                <a:t>6</a:t>
              </a:r>
            </a:p>
          </p:txBody>
        </p:sp>
        <p:sp>
          <p:nvSpPr>
            <p:cNvPr id="36" name="Oval 111"/>
            <p:cNvSpPr>
              <a:spLocks noChangeArrowheads="1"/>
            </p:cNvSpPr>
            <p:nvPr/>
          </p:nvSpPr>
          <p:spPr bwMode="auto">
            <a:xfrm>
              <a:off x="1551" y="2819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+mn-lt"/>
                <a:cs typeface="Tw Cen MT"/>
              </a:endParaRPr>
            </a:p>
          </p:txBody>
        </p:sp>
        <p:sp>
          <p:nvSpPr>
            <p:cNvPr id="37" name="Oval 112"/>
            <p:cNvSpPr>
              <a:spLocks noChangeArrowheads="1"/>
            </p:cNvSpPr>
            <p:nvPr/>
          </p:nvSpPr>
          <p:spPr bwMode="auto">
            <a:xfrm>
              <a:off x="1920" y="2304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+mn-lt"/>
                <a:cs typeface="Tw Cen MT"/>
              </a:endParaRPr>
            </a:p>
          </p:txBody>
        </p:sp>
        <p:sp>
          <p:nvSpPr>
            <p:cNvPr id="38" name="Oval 113"/>
            <p:cNvSpPr>
              <a:spLocks noChangeArrowheads="1"/>
            </p:cNvSpPr>
            <p:nvPr/>
          </p:nvSpPr>
          <p:spPr bwMode="auto">
            <a:xfrm>
              <a:off x="2304" y="2832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+mn-lt"/>
                <a:cs typeface="Tw Cen MT"/>
              </a:endParaRPr>
            </a:p>
          </p:txBody>
        </p:sp>
        <p:sp>
          <p:nvSpPr>
            <p:cNvPr id="39" name="Oval 114"/>
            <p:cNvSpPr>
              <a:spLocks noChangeArrowheads="1"/>
            </p:cNvSpPr>
            <p:nvPr/>
          </p:nvSpPr>
          <p:spPr bwMode="auto">
            <a:xfrm>
              <a:off x="1920" y="3264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+mn-lt"/>
                <a:cs typeface="Tw Cen MT"/>
              </a:endParaRPr>
            </a:p>
          </p:txBody>
        </p:sp>
        <p:sp>
          <p:nvSpPr>
            <p:cNvPr id="40" name="Oval 115"/>
            <p:cNvSpPr>
              <a:spLocks noChangeArrowheads="1"/>
            </p:cNvSpPr>
            <p:nvPr/>
          </p:nvSpPr>
          <p:spPr bwMode="auto">
            <a:xfrm>
              <a:off x="4032" y="2304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+mn-lt"/>
                <a:cs typeface="Tw Cen MT"/>
              </a:endParaRPr>
            </a:p>
          </p:txBody>
        </p:sp>
        <p:sp>
          <p:nvSpPr>
            <p:cNvPr id="41" name="Oval 116"/>
            <p:cNvSpPr>
              <a:spLocks noChangeArrowheads="1"/>
            </p:cNvSpPr>
            <p:nvPr/>
          </p:nvSpPr>
          <p:spPr bwMode="auto">
            <a:xfrm>
              <a:off x="3648" y="2832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+mn-lt"/>
                <a:cs typeface="Tw Cen MT"/>
              </a:endParaRPr>
            </a:p>
          </p:txBody>
        </p:sp>
        <p:sp>
          <p:nvSpPr>
            <p:cNvPr id="42" name="Oval 117"/>
            <p:cNvSpPr>
              <a:spLocks noChangeArrowheads="1"/>
            </p:cNvSpPr>
            <p:nvPr/>
          </p:nvSpPr>
          <p:spPr bwMode="auto">
            <a:xfrm>
              <a:off x="4416" y="2832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+mn-lt"/>
                <a:cs typeface="Tw Cen MT"/>
              </a:endParaRPr>
            </a:p>
          </p:txBody>
        </p:sp>
        <p:sp>
          <p:nvSpPr>
            <p:cNvPr id="43" name="Oval 118"/>
            <p:cNvSpPr>
              <a:spLocks noChangeArrowheads="1"/>
            </p:cNvSpPr>
            <p:nvPr/>
          </p:nvSpPr>
          <p:spPr bwMode="auto">
            <a:xfrm>
              <a:off x="4032" y="3264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+mn-lt"/>
                <a:cs typeface="Tw Cen M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81600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SPF – </a:t>
            </a:r>
            <a:r>
              <a:rPr lang="pt-PT" i="1" dirty="0" err="1" smtClean="0"/>
              <a:t>Shortest</a:t>
            </a:r>
            <a:r>
              <a:rPr lang="pt-PT" i="1" dirty="0" smtClean="0"/>
              <a:t> </a:t>
            </a:r>
            <a:r>
              <a:rPr lang="pt-PT" i="1" dirty="0" err="1" smtClean="0"/>
              <a:t>Path</a:t>
            </a:r>
            <a:r>
              <a:rPr lang="pt-PT" i="1" dirty="0" smtClean="0"/>
              <a:t> </a:t>
            </a:r>
            <a:r>
              <a:rPr lang="pt-PT" i="1" dirty="0" err="1" smtClean="0"/>
              <a:t>Routing</a:t>
            </a:r>
            <a:endParaRPr lang="pt-PT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Problema clássico de optimização em teoria dos grafos</a:t>
            </a:r>
          </a:p>
          <a:p>
            <a:r>
              <a:rPr lang="pt-PT" dirty="0" smtClean="0"/>
              <a:t>Algoritmo clássico – </a:t>
            </a:r>
            <a:r>
              <a:rPr lang="pt-PT" dirty="0" err="1" smtClean="0"/>
              <a:t>Dijkstra</a:t>
            </a:r>
            <a:endParaRPr lang="pt-PT" dirty="0" smtClean="0"/>
          </a:p>
          <a:p>
            <a:r>
              <a:rPr lang="pt-PT" dirty="0" smtClean="0"/>
              <a:t>Dado um nó origem, A por exemplo, determina o caminho mais curto para todos os outros nós</a:t>
            </a:r>
          </a:p>
          <a:p>
            <a:r>
              <a:rPr lang="pt-PT" dirty="0" smtClean="0"/>
              <a:t>Notação</a:t>
            </a:r>
          </a:p>
          <a:p>
            <a:pPr lvl="1"/>
            <a:r>
              <a:rPr lang="pt-PT" dirty="0" err="1"/>
              <a:t>c</a:t>
            </a:r>
            <a:r>
              <a:rPr lang="pt-PT" dirty="0" err="1" smtClean="0"/>
              <a:t>ost</a:t>
            </a:r>
            <a:r>
              <a:rPr lang="pt-PT" dirty="0" smtClean="0"/>
              <a:t> ( X, </a:t>
            </a:r>
            <a:r>
              <a:rPr lang="pt-PT" dirty="0"/>
              <a:t>Y</a:t>
            </a:r>
            <a:r>
              <a:rPr lang="pt-PT" dirty="0" smtClean="0"/>
              <a:t> ) – custo do arco que liga </a:t>
            </a:r>
            <a:r>
              <a:rPr lang="pt-PT" dirty="0" err="1" smtClean="0"/>
              <a:t>directamente</a:t>
            </a:r>
            <a:r>
              <a:rPr lang="pt-PT" dirty="0" smtClean="0"/>
              <a:t> os nós X e Y; </a:t>
            </a:r>
            <a:r>
              <a:rPr lang="pt-PT" dirty="0" err="1" smtClean="0"/>
              <a:t>cost</a:t>
            </a:r>
            <a:r>
              <a:rPr lang="pt-PT" dirty="0" smtClean="0"/>
              <a:t>(</a:t>
            </a:r>
            <a:r>
              <a:rPr lang="pt-PT" dirty="0"/>
              <a:t>X</a:t>
            </a:r>
            <a:r>
              <a:rPr lang="pt-PT" dirty="0" smtClean="0"/>
              <a:t>,</a:t>
            </a:r>
            <a:r>
              <a:rPr lang="pt-PT" dirty="0"/>
              <a:t>Y</a:t>
            </a:r>
            <a:r>
              <a:rPr lang="pt-PT" dirty="0" smtClean="0"/>
              <a:t>) = </a:t>
            </a:r>
            <a:r>
              <a:rPr lang="pt-PT" dirty="0" smtClean="0">
                <a:solidFill>
                  <a:srgbClr val="000000"/>
                </a:solidFill>
                <a:ea typeface="ＭＳ Ｐゴシック" charset="0"/>
                <a:cs typeface="Tw Cen MT"/>
              </a:rPr>
              <a:t>∞ se não existe um arco entre </a:t>
            </a:r>
            <a:r>
              <a:rPr lang="pt-PT" dirty="0"/>
              <a:t>X e </a:t>
            </a:r>
            <a:r>
              <a:rPr lang="pt-PT" dirty="0" smtClean="0"/>
              <a:t>Y, senão é igual ao custo desse arco</a:t>
            </a:r>
          </a:p>
          <a:p>
            <a:pPr lvl="1"/>
            <a:r>
              <a:rPr lang="pt-PT" dirty="0" err="1" smtClean="0">
                <a:solidFill>
                  <a:srgbClr val="000000"/>
                </a:solidFill>
                <a:ea typeface="ＭＳ Ｐゴシック" charset="0"/>
                <a:cs typeface="Tw Cen MT"/>
              </a:rPr>
              <a:t>Distance</a:t>
            </a:r>
            <a:r>
              <a:rPr lang="pt-PT" dirty="0" smtClean="0">
                <a:solidFill>
                  <a:srgbClr val="000000"/>
                </a:solidFill>
                <a:ea typeface="ＭＳ Ｐゴシック" charset="0"/>
                <a:cs typeface="Tw Cen MT"/>
              </a:rPr>
              <a:t> (V) - ∑ dos custos do caminho de A a V</a:t>
            </a:r>
            <a:endParaRPr lang="pt-PT" dirty="0" smtClean="0"/>
          </a:p>
          <a:p>
            <a:pPr marL="339725" lvl="1" indent="0">
              <a:buNone/>
            </a:pPr>
            <a:endParaRPr lang="pt-PT" dirty="0" smtClean="0">
              <a:solidFill>
                <a:srgbClr val="000000"/>
              </a:solidFill>
              <a:ea typeface="ＭＳ Ｐゴシック" charset="0"/>
              <a:cs typeface="Tw Cen MT"/>
            </a:endParaRPr>
          </a:p>
          <a:p>
            <a:pPr lvl="1"/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EA9CDC-A860-3344-A30C-B53008D6F62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64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Variáveis e inicialização</a:t>
            </a:r>
            <a:endParaRPr lang="pt-PT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sz="2000" dirty="0" smtClean="0"/>
              <a:t>N conjunto de nós</a:t>
            </a:r>
          </a:p>
          <a:p>
            <a:pPr lvl="1"/>
            <a:r>
              <a:rPr lang="pt-PT" sz="1800" dirty="0" smtClean="0"/>
              <a:t>A nó inicial</a:t>
            </a:r>
          </a:p>
          <a:p>
            <a:r>
              <a:rPr lang="pt-PT" sz="2000" dirty="0" smtClean="0"/>
              <a:t>N´conjunto de nós para os quais já se conhece o caminho mais curto a partir de A</a:t>
            </a:r>
          </a:p>
          <a:p>
            <a:pPr lvl="1"/>
            <a:r>
              <a:rPr lang="pt-PT" sz="1800" dirty="0" smtClean="0"/>
              <a:t>Inicialmente N´ = {A}</a:t>
            </a:r>
            <a:endParaRPr lang="pt-PT" sz="1800" dirty="0"/>
          </a:p>
          <a:p>
            <a:pPr lvl="1"/>
            <a:r>
              <a:rPr lang="pt-PT" sz="1800" dirty="0" smtClean="0"/>
              <a:t>No fim N = N´</a:t>
            </a:r>
          </a:p>
          <a:p>
            <a:r>
              <a:rPr lang="pt-PT" sz="2000" dirty="0" err="1" smtClean="0"/>
              <a:t>cost</a:t>
            </a:r>
            <a:r>
              <a:rPr lang="pt-PT" sz="2000" dirty="0" smtClean="0"/>
              <a:t> ( X, </a:t>
            </a:r>
            <a:r>
              <a:rPr lang="pt-PT" sz="2000" dirty="0"/>
              <a:t>Y</a:t>
            </a:r>
            <a:r>
              <a:rPr lang="pt-PT" sz="2000" dirty="0" smtClean="0"/>
              <a:t> ) – custo do arco que liga </a:t>
            </a:r>
            <a:r>
              <a:rPr lang="pt-PT" sz="2000" dirty="0" err="1" smtClean="0"/>
              <a:t>directamente</a:t>
            </a:r>
            <a:r>
              <a:rPr lang="pt-PT" sz="2000" dirty="0" smtClean="0"/>
              <a:t> os nós X e Y</a:t>
            </a:r>
            <a:endParaRPr lang="pt-PT" sz="2000" dirty="0"/>
          </a:p>
          <a:p>
            <a:pPr lvl="1"/>
            <a:r>
              <a:rPr lang="pt-PT" sz="1800" dirty="0" err="1" smtClean="0"/>
              <a:t>cost</a:t>
            </a:r>
            <a:r>
              <a:rPr lang="pt-PT" sz="1800" dirty="0" smtClean="0"/>
              <a:t>(</a:t>
            </a:r>
            <a:r>
              <a:rPr lang="pt-PT" sz="1800" dirty="0"/>
              <a:t>X</a:t>
            </a:r>
            <a:r>
              <a:rPr lang="pt-PT" sz="1800" dirty="0" smtClean="0"/>
              <a:t>,</a:t>
            </a:r>
            <a:r>
              <a:rPr lang="pt-PT" sz="1800" dirty="0"/>
              <a:t>Y</a:t>
            </a:r>
            <a:r>
              <a:rPr lang="pt-PT" sz="1800" dirty="0" smtClean="0"/>
              <a:t>) = </a:t>
            </a:r>
            <a:r>
              <a:rPr lang="pt-PT" sz="1800" dirty="0" smtClean="0">
                <a:ea typeface="ＭＳ Ｐゴシック" charset="0"/>
                <a:cs typeface="Tw Cen MT"/>
              </a:rPr>
              <a:t>∞ se não existe um arco entre </a:t>
            </a:r>
            <a:r>
              <a:rPr lang="pt-PT" sz="1800" dirty="0"/>
              <a:t>X e </a:t>
            </a:r>
            <a:r>
              <a:rPr lang="pt-PT" sz="1800" dirty="0" smtClean="0"/>
              <a:t>Y, senão é igual ao custo desse arco</a:t>
            </a:r>
          </a:p>
          <a:p>
            <a:r>
              <a:rPr lang="pt-PT" sz="2000" dirty="0" err="1" smtClean="0">
                <a:ea typeface="ＭＳ Ｐゴシック" charset="0"/>
                <a:cs typeface="Tw Cen MT"/>
              </a:rPr>
              <a:t>Distance</a:t>
            </a:r>
            <a:r>
              <a:rPr lang="pt-PT" sz="2000" dirty="0" smtClean="0">
                <a:ea typeface="ＭＳ Ｐゴシック" charset="0"/>
                <a:cs typeface="Tw Cen MT"/>
              </a:rPr>
              <a:t> (V) - ∑ dos custos dos arcos do caminho de A a V</a:t>
            </a:r>
          </a:p>
          <a:p>
            <a:pPr lvl="1"/>
            <a:r>
              <a:rPr lang="pt-PT" sz="1800" dirty="0" smtClean="0">
                <a:ea typeface="ＭＳ Ｐゴシック" charset="0"/>
                <a:cs typeface="Tw Cen MT"/>
              </a:rPr>
              <a:t>Inicialmente, </a:t>
            </a:r>
            <a:r>
              <a:rPr lang="pt-PT" sz="1800" dirty="0" err="1" smtClean="0">
                <a:ea typeface="ＭＳ Ｐゴシック" charset="0"/>
                <a:cs typeface="Tw Cen MT"/>
              </a:rPr>
              <a:t>distance</a:t>
            </a:r>
            <a:r>
              <a:rPr lang="pt-PT" sz="1800" dirty="0" smtClean="0">
                <a:ea typeface="ＭＳ Ｐゴシック" charset="0"/>
                <a:cs typeface="Tw Cen MT"/>
              </a:rPr>
              <a:t>(V) = </a:t>
            </a:r>
            <a:r>
              <a:rPr lang="pt-PT" sz="1800" dirty="0" err="1" smtClean="0">
                <a:ea typeface="ＭＳ Ｐゴシック" charset="0"/>
                <a:cs typeface="Tw Cen MT"/>
              </a:rPr>
              <a:t>cost</a:t>
            </a:r>
            <a:r>
              <a:rPr lang="pt-PT" sz="1800" dirty="0" smtClean="0">
                <a:ea typeface="ＭＳ Ｐゴシック" charset="0"/>
                <a:cs typeface="Tw Cen MT"/>
              </a:rPr>
              <a:t>(A,V) se existe um arco que liga A a V, ou</a:t>
            </a:r>
            <a:r>
              <a:rPr lang="pt-PT" sz="1800" dirty="0" smtClean="0"/>
              <a:t> </a:t>
            </a:r>
            <a:r>
              <a:rPr lang="pt-PT" sz="1800" dirty="0">
                <a:ea typeface="ＭＳ Ｐゴシック" charset="0"/>
                <a:cs typeface="Tw Cen MT"/>
              </a:rPr>
              <a:t>∞ se não existe </a:t>
            </a:r>
            <a:endParaRPr lang="pt-PT" sz="1800" dirty="0" smtClean="0">
              <a:ea typeface="ＭＳ Ｐゴシック" charset="0"/>
              <a:cs typeface="Tw Cen MT"/>
            </a:endParaRPr>
          </a:p>
          <a:p>
            <a:r>
              <a:rPr lang="pt-PT" sz="2000" dirty="0" smtClean="0"/>
              <a:t>P(V) – predecessor de V, nó que precede V no caminho escolhido de A para V</a:t>
            </a:r>
          </a:p>
          <a:p>
            <a:pPr marL="339725" lvl="1" indent="0">
              <a:buNone/>
            </a:pPr>
            <a:endParaRPr lang="pt-PT" sz="1800" dirty="0" smtClean="0">
              <a:solidFill>
                <a:srgbClr val="000000"/>
              </a:solidFill>
              <a:ea typeface="ＭＳ Ｐゴシック" charset="0"/>
              <a:cs typeface="Tw Cen MT"/>
            </a:endParaRPr>
          </a:p>
          <a:p>
            <a:pPr lvl="1"/>
            <a:endParaRPr lang="pt-PT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EA9CDC-A860-3344-A30C-B53008D6F62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732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Algoritmo de </a:t>
            </a:r>
            <a:r>
              <a:rPr lang="pt-PT" dirty="0" err="1" smtClean="0"/>
              <a:t>Dijkstra</a:t>
            </a:r>
            <a:endParaRPr lang="pt-P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63A193-6B8B-A845-8447-62BAC2ECFC2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51520" y="1268760"/>
            <a:ext cx="8568952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371600" indent="-4572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marL="0" indent="0" algn="l"/>
            <a:r>
              <a:rPr lang="pt-PT" b="0" u="none" dirty="0" err="1" smtClean="0">
                <a:solidFill>
                  <a:srgbClr val="0000FF"/>
                </a:solidFill>
                <a:latin typeface="+mn-lt"/>
                <a:ea typeface="Arial" charset="0"/>
                <a:cs typeface="Tw Cen MT"/>
              </a:rPr>
              <a:t>while</a:t>
            </a:r>
            <a:r>
              <a:rPr lang="pt-PT" b="0" u="none" dirty="0" smtClean="0">
                <a:solidFill>
                  <a:srgbClr val="0000FF"/>
                </a:solidFill>
                <a:latin typeface="+mn-lt"/>
                <a:ea typeface="Arial" charset="0"/>
                <a:cs typeface="Tw Cen MT"/>
              </a:rPr>
              <a:t>  ( </a:t>
            </a:r>
            <a:r>
              <a:rPr lang="pt-PT" b="0" u="none" dirty="0" smtClean="0">
                <a:solidFill>
                  <a:srgbClr val="0000FF"/>
                </a:solidFill>
                <a:latin typeface="+mn-lt"/>
                <a:ea typeface="ヒラギノ角ゴ Pro W3" charset="0"/>
                <a:cs typeface="Tw Cen MT"/>
              </a:rPr>
              <a:t>N ≠ N´ ) { </a:t>
            </a:r>
            <a:endParaRPr lang="pt-PT" b="0" u="none" dirty="0">
              <a:solidFill>
                <a:srgbClr val="0000FF"/>
              </a:solidFill>
              <a:latin typeface="+mn-lt"/>
              <a:ea typeface="Arial" charset="0"/>
              <a:cs typeface="Tw Cen MT"/>
            </a:endParaRPr>
          </a:p>
          <a:p>
            <a:pPr marL="0" indent="0" algn="l"/>
            <a:r>
              <a:rPr lang="pt-PT" b="0" u="none" dirty="0">
                <a:solidFill>
                  <a:srgbClr val="0000FF"/>
                </a:solidFill>
                <a:latin typeface="+mn-lt"/>
                <a:ea typeface="Arial" charset="0"/>
                <a:cs typeface="Tw Cen MT"/>
              </a:rPr>
              <a:t> </a:t>
            </a:r>
            <a:r>
              <a:rPr lang="pt-PT" b="0" u="none" dirty="0" smtClean="0">
                <a:solidFill>
                  <a:srgbClr val="0000FF"/>
                </a:solidFill>
                <a:latin typeface="+mn-lt"/>
                <a:ea typeface="Arial" charset="0"/>
                <a:cs typeface="Tw Cen MT"/>
              </a:rPr>
              <a:t>   Encontrar </a:t>
            </a:r>
            <a:r>
              <a:rPr lang="pt-PT" b="0" u="none" dirty="0">
                <a:solidFill>
                  <a:srgbClr val="0000FF"/>
                </a:solidFill>
                <a:latin typeface="+mn-lt"/>
                <a:ea typeface="Arial" charset="0"/>
                <a:cs typeface="Tw Cen MT"/>
              </a:rPr>
              <a:t>W</a:t>
            </a:r>
            <a:r>
              <a:rPr lang="pt-PT" b="0" u="none" dirty="0" smtClean="0">
                <a:solidFill>
                  <a:srgbClr val="0000FF"/>
                </a:solidFill>
                <a:latin typeface="+mn-lt"/>
                <a:ea typeface="Arial" charset="0"/>
                <a:cs typeface="Tw Cen MT"/>
              </a:rPr>
              <a:t> não pertencente a N</a:t>
            </a:r>
            <a:r>
              <a:rPr lang="pt-PT" b="0" u="none" dirty="0" smtClean="0">
                <a:solidFill>
                  <a:srgbClr val="0000FF"/>
                </a:solidFill>
                <a:latin typeface="+mn-lt"/>
                <a:cs typeface="Tw Cen MT"/>
              </a:rPr>
              <a:t>´</a:t>
            </a:r>
            <a:r>
              <a:rPr lang="pt-PT" b="0" u="none" dirty="0" smtClean="0">
                <a:solidFill>
                  <a:srgbClr val="0000FF"/>
                </a:solidFill>
                <a:latin typeface="+mn-lt"/>
                <a:ea typeface="Arial" charset="0"/>
                <a:cs typeface="Tw Cen MT"/>
              </a:rPr>
              <a:t> </a:t>
            </a:r>
            <a:r>
              <a:rPr lang="pt-PT" b="0" u="none" dirty="0">
                <a:solidFill>
                  <a:srgbClr val="0000FF"/>
                </a:solidFill>
                <a:latin typeface="+mn-lt"/>
                <a:ea typeface="Arial" charset="0"/>
                <a:cs typeface="Tw Cen MT"/>
              </a:rPr>
              <a:t>tal que </a:t>
            </a:r>
            <a:endParaRPr lang="pt-PT" b="0" u="none" dirty="0" smtClean="0">
              <a:solidFill>
                <a:srgbClr val="0000FF"/>
              </a:solidFill>
              <a:latin typeface="+mn-lt"/>
              <a:ea typeface="Arial" charset="0"/>
              <a:cs typeface="Tw Cen MT"/>
            </a:endParaRPr>
          </a:p>
          <a:p>
            <a:pPr marL="0" indent="0" algn="l"/>
            <a:r>
              <a:rPr lang="pt-PT" b="0" u="none" dirty="0">
                <a:solidFill>
                  <a:srgbClr val="0000FF"/>
                </a:solidFill>
                <a:latin typeface="+mn-lt"/>
                <a:ea typeface="Arial" charset="0"/>
                <a:cs typeface="Tw Cen MT"/>
              </a:rPr>
              <a:t>	</a:t>
            </a:r>
            <a:r>
              <a:rPr lang="pt-PT" b="0" u="none" dirty="0" err="1" smtClean="0">
                <a:solidFill>
                  <a:srgbClr val="0000FF"/>
                </a:solidFill>
                <a:latin typeface="+mn-lt"/>
                <a:ea typeface="Arial" charset="0"/>
                <a:cs typeface="Tw Cen MT"/>
              </a:rPr>
              <a:t>distance</a:t>
            </a:r>
            <a:r>
              <a:rPr lang="pt-PT" b="0" u="none" dirty="0" smtClean="0">
                <a:solidFill>
                  <a:srgbClr val="0000FF"/>
                </a:solidFill>
                <a:latin typeface="+mn-lt"/>
                <a:ea typeface="Arial" charset="0"/>
                <a:cs typeface="Tw Cen MT"/>
              </a:rPr>
              <a:t>(</a:t>
            </a:r>
            <a:r>
              <a:rPr lang="pt-PT" b="0" u="none" dirty="0">
                <a:solidFill>
                  <a:srgbClr val="0000FF"/>
                </a:solidFill>
                <a:latin typeface="+mn-lt"/>
                <a:ea typeface="Arial" charset="0"/>
                <a:cs typeface="Tw Cen MT"/>
              </a:rPr>
              <a:t>W</a:t>
            </a:r>
            <a:r>
              <a:rPr lang="pt-PT" b="0" u="none" dirty="0" smtClean="0">
                <a:solidFill>
                  <a:srgbClr val="0000FF"/>
                </a:solidFill>
                <a:latin typeface="+mn-lt"/>
                <a:ea typeface="Arial" charset="0"/>
                <a:cs typeface="Tw Cen MT"/>
              </a:rPr>
              <a:t>) </a:t>
            </a:r>
            <a:r>
              <a:rPr lang="pt-PT" altLang="ja-JP" b="0" u="none" dirty="0">
                <a:solidFill>
                  <a:srgbClr val="0000FF"/>
                </a:solidFill>
                <a:latin typeface="+mn-lt"/>
                <a:ea typeface="ヒラギノ角ゴ Pro W3" charset="0"/>
                <a:cs typeface="Tw Cen MT"/>
              </a:rPr>
              <a:t>é um</a:t>
            </a:r>
            <a:r>
              <a:rPr lang="pt-PT" b="0" u="none" dirty="0">
                <a:solidFill>
                  <a:srgbClr val="0000FF"/>
                </a:solidFill>
                <a:latin typeface="+mn-lt"/>
                <a:ea typeface="ヒラギノ角ゴ Pro W3" charset="0"/>
                <a:cs typeface="Tw Cen MT"/>
              </a:rPr>
              <a:t> m</a:t>
            </a:r>
            <a:r>
              <a:rPr lang="pt-PT" altLang="ja-JP" b="0" u="none" dirty="0">
                <a:solidFill>
                  <a:srgbClr val="0000FF"/>
                </a:solidFill>
                <a:latin typeface="+mn-lt"/>
                <a:ea typeface="ヒラギノ角ゴ Pro W3" charset="0"/>
                <a:cs typeface="Tw Cen MT"/>
              </a:rPr>
              <a:t>í</a:t>
            </a:r>
            <a:r>
              <a:rPr lang="pt-PT" b="0" u="none" dirty="0">
                <a:solidFill>
                  <a:srgbClr val="0000FF"/>
                </a:solidFill>
                <a:latin typeface="+mn-lt"/>
                <a:ea typeface="ヒラギノ角ゴ Pro W3" charset="0"/>
                <a:cs typeface="Tw Cen MT"/>
              </a:rPr>
              <a:t>nimo </a:t>
            </a:r>
          </a:p>
          <a:p>
            <a:pPr marL="0" indent="0" algn="l"/>
            <a:r>
              <a:rPr lang="pt-PT" b="0" u="none" dirty="0" smtClean="0">
                <a:solidFill>
                  <a:srgbClr val="0000FF"/>
                </a:solidFill>
                <a:latin typeface="+mn-lt"/>
                <a:ea typeface="ヒラギノ角ゴ Pro W3" charset="0"/>
                <a:cs typeface="Tw Cen MT"/>
              </a:rPr>
              <a:t>    Juntar </a:t>
            </a:r>
            <a:r>
              <a:rPr lang="pt-PT" b="0" u="none" dirty="0">
                <a:solidFill>
                  <a:srgbClr val="0000FF"/>
                </a:solidFill>
                <a:latin typeface="+mn-lt"/>
                <a:ea typeface="ヒラギノ角ゴ Pro W3" charset="0"/>
                <a:cs typeface="Tw Cen MT"/>
              </a:rPr>
              <a:t>W</a:t>
            </a:r>
            <a:r>
              <a:rPr lang="pt-PT" b="0" u="none" dirty="0" smtClean="0">
                <a:solidFill>
                  <a:srgbClr val="0000FF"/>
                </a:solidFill>
                <a:latin typeface="+mn-lt"/>
                <a:ea typeface="ヒラギノ角ゴ Pro W3" charset="0"/>
                <a:cs typeface="Tw Cen MT"/>
              </a:rPr>
              <a:t> </a:t>
            </a:r>
            <a:r>
              <a:rPr lang="pt-PT" b="0" u="none" dirty="0">
                <a:solidFill>
                  <a:srgbClr val="0000FF"/>
                </a:solidFill>
                <a:latin typeface="+mn-lt"/>
                <a:ea typeface="ヒラギノ角ゴ Pro W3" charset="0"/>
                <a:cs typeface="Tw Cen MT"/>
              </a:rPr>
              <a:t>a </a:t>
            </a:r>
            <a:r>
              <a:rPr lang="pt-PT" b="0" u="none" dirty="0" smtClean="0">
                <a:solidFill>
                  <a:srgbClr val="0000FF"/>
                </a:solidFill>
                <a:latin typeface="+mn-lt"/>
                <a:ea typeface="ヒラギノ角ゴ Pro W3" charset="0"/>
                <a:cs typeface="Tw Cen MT"/>
              </a:rPr>
              <a:t>N</a:t>
            </a:r>
            <a:r>
              <a:rPr lang="pt-PT" b="0" u="none" dirty="0">
                <a:solidFill>
                  <a:srgbClr val="0000FF"/>
                </a:solidFill>
                <a:latin typeface="+mn-lt"/>
                <a:cs typeface="Tw Cen MT"/>
              </a:rPr>
              <a:t>´</a:t>
            </a:r>
            <a:r>
              <a:rPr lang="pt-PT" b="0" u="none" dirty="0" smtClean="0">
                <a:solidFill>
                  <a:srgbClr val="0000FF"/>
                </a:solidFill>
                <a:latin typeface="+mn-lt"/>
                <a:ea typeface="Arial" charset="0"/>
                <a:cs typeface="Tw Cen MT"/>
              </a:rPr>
              <a:t> </a:t>
            </a:r>
            <a:r>
              <a:rPr lang="pt-PT" sz="2000" b="0" u="none" dirty="0" smtClean="0">
                <a:solidFill>
                  <a:srgbClr val="000000"/>
                </a:solidFill>
                <a:latin typeface="+mn-lt"/>
                <a:ea typeface="Arial" charset="0"/>
                <a:cs typeface="Tw Cen MT"/>
              </a:rPr>
              <a:t>// não existe nenhum caminho mais curto para W</a:t>
            </a:r>
            <a:endParaRPr lang="pt-PT" b="0" u="none" dirty="0" smtClean="0">
              <a:solidFill>
                <a:srgbClr val="000000"/>
              </a:solidFill>
              <a:latin typeface="+mn-lt"/>
              <a:ea typeface="Arial" charset="0"/>
              <a:cs typeface="Tw Cen MT"/>
            </a:endParaRPr>
          </a:p>
          <a:p>
            <a:pPr marL="0" indent="0" algn="l"/>
            <a:r>
              <a:rPr lang="pt-PT" b="0" u="none" dirty="0">
                <a:solidFill>
                  <a:srgbClr val="0000FF"/>
                </a:solidFill>
                <a:latin typeface="+mn-lt"/>
                <a:ea typeface="Arial" charset="0"/>
                <a:cs typeface="Tw Cen MT"/>
              </a:rPr>
              <a:t> </a:t>
            </a:r>
            <a:r>
              <a:rPr lang="pt-PT" b="0" u="none" dirty="0" smtClean="0">
                <a:solidFill>
                  <a:srgbClr val="0000FF"/>
                </a:solidFill>
                <a:latin typeface="+mn-lt"/>
                <a:ea typeface="Arial" charset="0"/>
                <a:cs typeface="Tw Cen MT"/>
              </a:rPr>
              <a:t>   </a:t>
            </a:r>
            <a:r>
              <a:rPr lang="pt-PT" b="0" u="none" dirty="0" err="1" smtClean="0">
                <a:solidFill>
                  <a:srgbClr val="0000FF"/>
                </a:solidFill>
                <a:latin typeface="+mn-lt"/>
                <a:ea typeface="Arial" charset="0"/>
                <a:cs typeface="Tw Cen MT"/>
              </a:rPr>
              <a:t>Actualizar</a:t>
            </a:r>
            <a:r>
              <a:rPr lang="pt-PT" b="0" u="none" dirty="0" smtClean="0">
                <a:solidFill>
                  <a:srgbClr val="0000FF"/>
                </a:solidFill>
                <a:latin typeface="+mn-lt"/>
                <a:ea typeface="Arial" charset="0"/>
                <a:cs typeface="Tw Cen MT"/>
              </a:rPr>
              <a:t> </a:t>
            </a:r>
            <a:r>
              <a:rPr lang="pt-PT" b="0" u="none" dirty="0" err="1" smtClean="0">
                <a:solidFill>
                  <a:srgbClr val="0000FF"/>
                </a:solidFill>
                <a:latin typeface="+mn-lt"/>
                <a:ea typeface="Arial" charset="0"/>
                <a:cs typeface="Tw Cen MT"/>
              </a:rPr>
              <a:t>distance</a:t>
            </a:r>
            <a:r>
              <a:rPr lang="pt-PT" b="0" u="none" dirty="0" smtClean="0">
                <a:solidFill>
                  <a:srgbClr val="0000FF"/>
                </a:solidFill>
                <a:latin typeface="+mn-lt"/>
                <a:ea typeface="Arial" charset="0"/>
                <a:cs typeface="Tw Cen MT"/>
              </a:rPr>
              <a:t>(</a:t>
            </a:r>
            <a:r>
              <a:rPr lang="pt-PT" b="0" u="none" dirty="0">
                <a:solidFill>
                  <a:srgbClr val="0000FF"/>
                </a:solidFill>
                <a:latin typeface="+mn-lt"/>
                <a:ea typeface="Arial" charset="0"/>
                <a:cs typeface="Tw Cen MT"/>
              </a:rPr>
              <a:t>V</a:t>
            </a:r>
            <a:r>
              <a:rPr lang="pt-PT" b="0" u="none" dirty="0" smtClean="0">
                <a:solidFill>
                  <a:srgbClr val="0000FF"/>
                </a:solidFill>
                <a:latin typeface="+mn-lt"/>
                <a:ea typeface="Arial" charset="0"/>
                <a:cs typeface="Tw Cen MT"/>
              </a:rPr>
              <a:t>) </a:t>
            </a:r>
            <a:r>
              <a:rPr lang="pt-PT" b="0" u="none" dirty="0">
                <a:solidFill>
                  <a:srgbClr val="0000FF"/>
                </a:solidFill>
                <a:latin typeface="+mn-lt"/>
                <a:ea typeface="Arial" charset="0"/>
                <a:cs typeface="Tw Cen MT"/>
              </a:rPr>
              <a:t>para todos os n</a:t>
            </a:r>
            <a:r>
              <a:rPr lang="pt-PT" altLang="ja-JP" b="0" u="none" dirty="0">
                <a:solidFill>
                  <a:srgbClr val="0000FF"/>
                </a:solidFill>
                <a:latin typeface="+mn-lt"/>
                <a:ea typeface="ヒラギノ角ゴ Pro W3" charset="0"/>
                <a:cs typeface="Tw Cen MT"/>
              </a:rPr>
              <a:t>ós V</a:t>
            </a:r>
            <a:r>
              <a:rPr lang="pt-PT" b="0" u="none" dirty="0" smtClean="0">
                <a:solidFill>
                  <a:srgbClr val="0000FF"/>
                </a:solidFill>
                <a:latin typeface="+mn-lt"/>
                <a:ea typeface="ヒラギノ角ゴ Pro W3" charset="0"/>
                <a:cs typeface="Tw Cen MT"/>
              </a:rPr>
              <a:t> </a:t>
            </a:r>
          </a:p>
          <a:p>
            <a:pPr marL="0" indent="0" algn="l"/>
            <a:r>
              <a:rPr lang="pt-PT" b="0" u="none" dirty="0">
                <a:solidFill>
                  <a:srgbClr val="0000FF"/>
                </a:solidFill>
                <a:latin typeface="+mn-lt"/>
                <a:ea typeface="ヒラギノ角ゴ Pro W3" charset="0"/>
                <a:cs typeface="Tw Cen MT"/>
              </a:rPr>
              <a:t>	</a:t>
            </a:r>
            <a:r>
              <a:rPr lang="pt-PT" b="0" u="none" dirty="0" smtClean="0">
                <a:solidFill>
                  <a:srgbClr val="0000FF"/>
                </a:solidFill>
                <a:latin typeface="+mn-lt"/>
                <a:ea typeface="ヒラギノ角ゴ Pro W3" charset="0"/>
                <a:cs typeface="Tw Cen MT"/>
              </a:rPr>
              <a:t>adjacentes </a:t>
            </a:r>
            <a:r>
              <a:rPr lang="pt-PT" b="0" u="none" dirty="0">
                <a:solidFill>
                  <a:srgbClr val="0000FF"/>
                </a:solidFill>
                <a:latin typeface="+mn-lt"/>
                <a:ea typeface="ヒラギノ角ゴ Pro W3" charset="0"/>
                <a:cs typeface="Tw Cen MT"/>
              </a:rPr>
              <a:t>a </a:t>
            </a:r>
            <a:r>
              <a:rPr lang="pt-PT" b="0" u="none" dirty="0" smtClean="0">
                <a:solidFill>
                  <a:srgbClr val="0000FF"/>
                </a:solidFill>
                <a:latin typeface="+mn-lt"/>
                <a:ea typeface="ヒラギノ角ゴ Pro W3" charset="0"/>
                <a:cs typeface="Tw Cen MT"/>
              </a:rPr>
              <a:t>W e </a:t>
            </a:r>
            <a:r>
              <a:rPr lang="pt-PT" b="0" u="none" dirty="0">
                <a:solidFill>
                  <a:srgbClr val="0000FF"/>
                </a:solidFill>
                <a:latin typeface="+mn-lt"/>
                <a:ea typeface="ヒラギノ角ゴ Pro W3" charset="0"/>
                <a:cs typeface="Tw Cen MT"/>
              </a:rPr>
              <a:t>que </a:t>
            </a:r>
            <a:r>
              <a:rPr lang="pt-PT" b="0" u="none" dirty="0" smtClean="0">
                <a:solidFill>
                  <a:srgbClr val="0000FF"/>
                </a:solidFill>
                <a:latin typeface="+mn-lt"/>
                <a:ea typeface="ヒラギノ角ゴ Pro W3" charset="0"/>
                <a:cs typeface="Tw Cen MT"/>
              </a:rPr>
              <a:t>ainda n</a:t>
            </a:r>
            <a:r>
              <a:rPr lang="pt-PT" altLang="ja-JP" b="0" u="none" dirty="0" smtClean="0">
                <a:solidFill>
                  <a:srgbClr val="0000FF"/>
                </a:solidFill>
                <a:latin typeface="+mn-lt"/>
                <a:ea typeface="ヒラギノ角ゴ Pro W3" charset="0"/>
                <a:cs typeface="Tw Cen MT"/>
              </a:rPr>
              <a:t>ão pertencem </a:t>
            </a:r>
          </a:p>
          <a:p>
            <a:pPr marL="0" indent="0" algn="l"/>
            <a:r>
              <a:rPr lang="pt-PT" altLang="ja-JP" b="0" u="none" dirty="0">
                <a:solidFill>
                  <a:srgbClr val="0000FF"/>
                </a:solidFill>
                <a:latin typeface="+mn-lt"/>
                <a:ea typeface="ヒラギノ角ゴ Pro W3" charset="0"/>
                <a:cs typeface="Tw Cen MT"/>
              </a:rPr>
              <a:t>	</a:t>
            </a:r>
            <a:r>
              <a:rPr lang="pt-PT" altLang="ja-JP" b="0" u="none" dirty="0" smtClean="0">
                <a:solidFill>
                  <a:srgbClr val="0000FF"/>
                </a:solidFill>
                <a:latin typeface="+mn-lt"/>
                <a:ea typeface="ヒラギノ角ゴ Pro W3" charset="0"/>
                <a:cs typeface="Tw Cen MT"/>
              </a:rPr>
              <a:t>a</a:t>
            </a:r>
            <a:r>
              <a:rPr lang="pt-PT" b="0" u="none" dirty="0" smtClean="0">
                <a:solidFill>
                  <a:srgbClr val="0000FF"/>
                </a:solidFill>
                <a:latin typeface="+mn-lt"/>
                <a:ea typeface="ヒラギノ角ゴ Pro W3" charset="0"/>
                <a:cs typeface="Tw Cen MT"/>
              </a:rPr>
              <a:t> N</a:t>
            </a:r>
            <a:r>
              <a:rPr lang="pt-PT" b="0" u="none" dirty="0" smtClean="0">
                <a:solidFill>
                  <a:srgbClr val="0000FF"/>
                </a:solidFill>
                <a:latin typeface="+mn-lt"/>
                <a:cs typeface="Tw Cen MT"/>
              </a:rPr>
              <a:t>´</a:t>
            </a:r>
            <a:r>
              <a:rPr lang="pt-PT" b="0" u="none" dirty="0" smtClean="0">
                <a:solidFill>
                  <a:srgbClr val="0000FF"/>
                </a:solidFill>
                <a:latin typeface="+mn-lt"/>
                <a:ea typeface="Arial" charset="0"/>
                <a:cs typeface="Tw Cen MT"/>
              </a:rPr>
              <a:t> usando</a:t>
            </a:r>
            <a:r>
              <a:rPr lang="pt-PT" b="0" u="none" dirty="0">
                <a:solidFill>
                  <a:srgbClr val="0000FF"/>
                </a:solidFill>
                <a:latin typeface="+mn-lt"/>
                <a:ea typeface="Arial" charset="0"/>
                <a:cs typeface="Tw Cen MT"/>
              </a:rPr>
              <a:t>:</a:t>
            </a:r>
          </a:p>
          <a:p>
            <a:pPr marL="0" indent="0" algn="l"/>
            <a:r>
              <a:rPr lang="pt-PT" b="0" u="none" dirty="0" smtClean="0">
                <a:solidFill>
                  <a:srgbClr val="0000FF"/>
                </a:solidFill>
                <a:latin typeface="+mn-lt"/>
                <a:ea typeface="Arial" charset="0"/>
                <a:cs typeface="Tw Cen MT"/>
              </a:rPr>
              <a:t>	</a:t>
            </a:r>
            <a:r>
              <a:rPr lang="pt-PT" b="0" u="none" dirty="0" err="1" smtClean="0">
                <a:solidFill>
                  <a:srgbClr val="0000FF"/>
                </a:solidFill>
                <a:latin typeface="+mn-lt"/>
                <a:ea typeface="Arial" charset="0"/>
                <a:cs typeface="Tw Cen MT"/>
              </a:rPr>
              <a:t>distance</a:t>
            </a:r>
            <a:r>
              <a:rPr lang="pt-PT" b="0" u="none" dirty="0" smtClean="0">
                <a:solidFill>
                  <a:srgbClr val="0000FF"/>
                </a:solidFill>
                <a:latin typeface="+mn-lt"/>
                <a:ea typeface="Arial" charset="0"/>
                <a:cs typeface="Tw Cen MT"/>
              </a:rPr>
              <a:t>(</a:t>
            </a:r>
            <a:r>
              <a:rPr lang="pt-PT" b="0" u="none" dirty="0">
                <a:solidFill>
                  <a:srgbClr val="0000FF"/>
                </a:solidFill>
                <a:latin typeface="+mn-lt"/>
                <a:ea typeface="Arial" charset="0"/>
                <a:cs typeface="Tw Cen MT"/>
              </a:rPr>
              <a:t>V</a:t>
            </a:r>
            <a:r>
              <a:rPr lang="pt-PT" b="0" u="none" dirty="0" smtClean="0">
                <a:solidFill>
                  <a:srgbClr val="0000FF"/>
                </a:solidFill>
                <a:latin typeface="+mn-lt"/>
                <a:ea typeface="Arial" charset="0"/>
                <a:cs typeface="Tw Cen MT"/>
              </a:rPr>
              <a:t>) </a:t>
            </a:r>
            <a:r>
              <a:rPr lang="pt-PT" b="0" u="none" dirty="0">
                <a:solidFill>
                  <a:srgbClr val="0000FF"/>
                </a:solidFill>
                <a:latin typeface="+mn-lt"/>
                <a:ea typeface="Arial" charset="0"/>
                <a:cs typeface="Tw Cen MT"/>
              </a:rPr>
              <a:t>= min( </a:t>
            </a:r>
            <a:r>
              <a:rPr lang="pt-PT" b="0" u="none" dirty="0" err="1" smtClean="0">
                <a:solidFill>
                  <a:srgbClr val="0000FF"/>
                </a:solidFill>
                <a:latin typeface="+mn-lt"/>
                <a:ea typeface="Arial" charset="0"/>
                <a:cs typeface="Tw Cen MT"/>
              </a:rPr>
              <a:t>distance</a:t>
            </a:r>
            <a:r>
              <a:rPr lang="pt-PT" b="0" u="none" dirty="0" smtClean="0">
                <a:solidFill>
                  <a:srgbClr val="0000FF"/>
                </a:solidFill>
                <a:latin typeface="+mn-lt"/>
                <a:ea typeface="Arial" charset="0"/>
                <a:cs typeface="Tw Cen MT"/>
              </a:rPr>
              <a:t>(</a:t>
            </a:r>
            <a:r>
              <a:rPr lang="pt-PT" b="0" u="none" dirty="0">
                <a:solidFill>
                  <a:srgbClr val="0000FF"/>
                </a:solidFill>
                <a:latin typeface="+mn-lt"/>
                <a:ea typeface="Arial" charset="0"/>
                <a:cs typeface="Tw Cen MT"/>
              </a:rPr>
              <a:t>V</a:t>
            </a:r>
            <a:r>
              <a:rPr lang="pt-PT" b="0" u="none" dirty="0" smtClean="0">
                <a:solidFill>
                  <a:srgbClr val="0000FF"/>
                </a:solidFill>
                <a:latin typeface="+mn-lt"/>
                <a:ea typeface="Arial" charset="0"/>
                <a:cs typeface="Tw Cen MT"/>
              </a:rPr>
              <a:t>)</a:t>
            </a:r>
            <a:r>
              <a:rPr lang="pt-PT" b="0" u="none" dirty="0">
                <a:solidFill>
                  <a:srgbClr val="0000FF"/>
                </a:solidFill>
                <a:latin typeface="+mn-lt"/>
                <a:ea typeface="Arial" charset="0"/>
                <a:cs typeface="Tw Cen MT"/>
              </a:rPr>
              <a:t>, </a:t>
            </a:r>
            <a:endParaRPr lang="pt-PT" b="0" u="none" dirty="0" smtClean="0">
              <a:solidFill>
                <a:srgbClr val="0000FF"/>
              </a:solidFill>
              <a:latin typeface="+mn-lt"/>
              <a:ea typeface="Arial" charset="0"/>
              <a:cs typeface="Tw Cen MT"/>
            </a:endParaRPr>
          </a:p>
          <a:p>
            <a:pPr marL="0" indent="0" algn="l"/>
            <a:r>
              <a:rPr lang="pt-PT" b="0" u="none" dirty="0" smtClean="0">
                <a:solidFill>
                  <a:srgbClr val="0000FF"/>
                </a:solidFill>
                <a:latin typeface="+mn-lt"/>
                <a:ea typeface="Arial" charset="0"/>
                <a:cs typeface="Tw Cen MT"/>
              </a:rPr>
              <a:t>				</a:t>
            </a:r>
            <a:r>
              <a:rPr lang="pt-PT" b="0" u="none" dirty="0" err="1" smtClean="0">
                <a:solidFill>
                  <a:srgbClr val="0000FF"/>
                </a:solidFill>
                <a:latin typeface="+mn-lt"/>
                <a:ea typeface="Arial" charset="0"/>
                <a:cs typeface="Tw Cen MT"/>
              </a:rPr>
              <a:t>distance</a:t>
            </a:r>
            <a:r>
              <a:rPr lang="pt-PT" b="0" u="none" dirty="0" smtClean="0">
                <a:solidFill>
                  <a:srgbClr val="0000FF"/>
                </a:solidFill>
                <a:latin typeface="+mn-lt"/>
                <a:ea typeface="Arial" charset="0"/>
                <a:cs typeface="Tw Cen MT"/>
              </a:rPr>
              <a:t>(</a:t>
            </a:r>
            <a:r>
              <a:rPr lang="pt-PT" b="0" u="none" dirty="0">
                <a:solidFill>
                  <a:srgbClr val="0000FF"/>
                </a:solidFill>
                <a:latin typeface="+mn-lt"/>
                <a:ea typeface="Arial" charset="0"/>
                <a:cs typeface="Tw Cen MT"/>
              </a:rPr>
              <a:t>W</a:t>
            </a:r>
            <a:r>
              <a:rPr lang="pt-PT" b="0" u="none" dirty="0" smtClean="0">
                <a:solidFill>
                  <a:srgbClr val="0000FF"/>
                </a:solidFill>
                <a:latin typeface="+mn-lt"/>
                <a:ea typeface="Arial" charset="0"/>
                <a:cs typeface="Tw Cen MT"/>
              </a:rPr>
              <a:t>) </a:t>
            </a:r>
            <a:r>
              <a:rPr lang="pt-PT" b="0" u="none" dirty="0">
                <a:solidFill>
                  <a:srgbClr val="0000FF"/>
                </a:solidFill>
                <a:latin typeface="+mn-lt"/>
                <a:ea typeface="Arial" charset="0"/>
                <a:cs typeface="Tw Cen MT"/>
              </a:rPr>
              <a:t>+ </a:t>
            </a:r>
            <a:r>
              <a:rPr lang="pt-PT" b="0" u="none" dirty="0" err="1" smtClean="0">
                <a:solidFill>
                  <a:srgbClr val="0000FF"/>
                </a:solidFill>
                <a:latin typeface="+mn-lt"/>
                <a:ea typeface="Arial" charset="0"/>
                <a:cs typeface="Tw Cen MT"/>
              </a:rPr>
              <a:t>cost</a:t>
            </a:r>
            <a:r>
              <a:rPr lang="pt-PT" b="0" u="none" dirty="0" smtClean="0">
                <a:solidFill>
                  <a:srgbClr val="0000FF"/>
                </a:solidFill>
                <a:latin typeface="+mn-lt"/>
                <a:ea typeface="Arial" charset="0"/>
                <a:cs typeface="Tw Cen MT"/>
              </a:rPr>
              <a:t>(W,V) )</a:t>
            </a:r>
          </a:p>
          <a:p>
            <a:pPr marL="0" indent="0" algn="l"/>
            <a:endParaRPr lang="pt-PT" b="0" u="none" dirty="0">
              <a:solidFill>
                <a:srgbClr val="0000FF"/>
              </a:solidFill>
              <a:latin typeface="+mn-lt"/>
              <a:ea typeface="Arial" charset="0"/>
              <a:cs typeface="Tw Cen MT"/>
            </a:endParaRPr>
          </a:p>
          <a:p>
            <a:pPr marL="0" indent="0" algn="l"/>
            <a:r>
              <a:rPr lang="pt-PT" sz="2000" b="0" u="none" dirty="0" smtClean="0">
                <a:latin typeface="+mn-lt"/>
                <a:ea typeface="Arial" charset="0"/>
                <a:cs typeface="Tw Cen MT"/>
              </a:rPr>
              <a:t>//</a:t>
            </a:r>
            <a:r>
              <a:rPr lang="pt-PT" sz="2000" b="0" u="none" dirty="0">
                <a:latin typeface="+mn-lt"/>
                <a:ea typeface="Arial" charset="0"/>
                <a:cs typeface="Tw Cen MT"/>
              </a:rPr>
              <a:t>	O</a:t>
            </a:r>
            <a:r>
              <a:rPr lang="pt-PT" sz="2000" b="0" u="none" dirty="0" smtClean="0">
                <a:latin typeface="+mn-lt"/>
                <a:ea typeface="Arial" charset="0"/>
                <a:cs typeface="Tw Cen MT"/>
              </a:rPr>
              <a:t> </a:t>
            </a:r>
            <a:r>
              <a:rPr lang="pt-PT" sz="2000" b="0" u="none" dirty="0">
                <a:latin typeface="+mn-lt"/>
                <a:ea typeface="Arial" charset="0"/>
                <a:cs typeface="Tw Cen MT"/>
              </a:rPr>
              <a:t>novo custo para </a:t>
            </a:r>
            <a:r>
              <a:rPr lang="pt-PT" sz="2000" b="0" u="none" dirty="0" smtClean="0">
                <a:latin typeface="+mn-lt"/>
                <a:ea typeface="Arial" charset="0"/>
                <a:cs typeface="Tw Cen MT"/>
              </a:rPr>
              <a:t>V </a:t>
            </a:r>
            <a:r>
              <a:rPr lang="pt-PT" altLang="ja-JP" sz="2000" b="0" u="none" dirty="0">
                <a:latin typeface="+mn-lt"/>
                <a:ea typeface="ヒラギノ角ゴ Pro W3" charset="0"/>
                <a:cs typeface="Tw Cen MT"/>
              </a:rPr>
              <a:t>é o </a:t>
            </a:r>
            <a:r>
              <a:rPr lang="pt-PT" altLang="ja-JP" sz="2000" b="0" u="none" dirty="0" smtClean="0">
                <a:latin typeface="+mn-lt"/>
                <a:ea typeface="ヒラギノ角ゴ Pro W3" charset="0"/>
                <a:cs typeface="Tw Cen MT"/>
              </a:rPr>
              <a:t>antigo</a:t>
            </a:r>
            <a:r>
              <a:rPr lang="pt-PT" sz="2000" b="0" u="none" dirty="0" smtClean="0">
                <a:latin typeface="+mn-lt"/>
                <a:ea typeface="ヒラギノ角ゴ Pro W3" charset="0"/>
                <a:cs typeface="Tw Cen MT"/>
              </a:rPr>
              <a:t> </a:t>
            </a:r>
            <a:r>
              <a:rPr lang="pt-PT" sz="2000" b="0" u="none" dirty="0" err="1" smtClean="0">
                <a:latin typeface="+mn-lt"/>
                <a:ea typeface="ヒラギノ角ゴ Pro W3" charset="0"/>
                <a:cs typeface="Tw Cen MT"/>
              </a:rPr>
              <a:t>distance</a:t>
            </a:r>
            <a:r>
              <a:rPr lang="pt-PT" sz="2000" b="0" u="none" dirty="0" smtClean="0">
                <a:latin typeface="+mn-lt"/>
                <a:ea typeface="ヒラギノ角ゴ Pro W3" charset="0"/>
                <a:cs typeface="Tw Cen MT"/>
              </a:rPr>
              <a:t>(</a:t>
            </a:r>
            <a:r>
              <a:rPr lang="pt-PT" sz="2000" b="0" u="none" dirty="0">
                <a:latin typeface="+mn-lt"/>
                <a:ea typeface="ヒラギノ角ゴ Pro W3" charset="0"/>
                <a:cs typeface="Tw Cen MT"/>
              </a:rPr>
              <a:t>V</a:t>
            </a:r>
            <a:r>
              <a:rPr lang="pt-PT" sz="2000" b="0" u="none" dirty="0" smtClean="0">
                <a:latin typeface="+mn-lt"/>
                <a:ea typeface="ヒラギノ角ゴ Pro W3" charset="0"/>
                <a:cs typeface="Tw Cen MT"/>
              </a:rPr>
              <a:t>) </a:t>
            </a:r>
            <a:r>
              <a:rPr lang="pt-PT" sz="2000" b="0" u="none" dirty="0">
                <a:latin typeface="+mn-lt"/>
                <a:ea typeface="ヒラギノ角ゴ Pro W3" charset="0"/>
                <a:cs typeface="Tw Cen MT"/>
              </a:rPr>
              <a:t>ou o </a:t>
            </a:r>
            <a:r>
              <a:rPr lang="pt-PT" sz="2000" b="0" u="none" dirty="0" smtClean="0">
                <a:latin typeface="+mn-lt"/>
                <a:ea typeface="ヒラギノ角ゴ Pro W3" charset="0"/>
                <a:cs typeface="Tw Cen MT"/>
              </a:rPr>
              <a:t>novo</a:t>
            </a:r>
            <a:r>
              <a:rPr lang="pt-PT" altLang="ja-JP" sz="2000" b="0" u="none" dirty="0" smtClean="0">
                <a:latin typeface="+mn-lt"/>
                <a:ea typeface="ヒラギノ角ゴ Pro W3" charset="0"/>
                <a:cs typeface="Tw Cen MT"/>
              </a:rPr>
              <a:t> </a:t>
            </a:r>
          </a:p>
          <a:p>
            <a:pPr marL="0" indent="0" algn="l"/>
            <a:r>
              <a:rPr lang="pt-PT" altLang="ja-JP" sz="2000" b="0" u="none" dirty="0" smtClean="0">
                <a:latin typeface="+mn-lt"/>
                <a:ea typeface="ヒラギノ角ゴ Pro W3" charset="0"/>
                <a:cs typeface="Tw Cen MT"/>
              </a:rPr>
              <a:t>//</a:t>
            </a:r>
            <a:r>
              <a:rPr lang="pt-PT" altLang="ja-JP" sz="2000" b="0" u="none" dirty="0">
                <a:latin typeface="+mn-lt"/>
                <a:ea typeface="ヒラギノ角ゴ Pro W3" charset="0"/>
                <a:cs typeface="Tw Cen MT"/>
              </a:rPr>
              <a:t>	</a:t>
            </a:r>
            <a:r>
              <a:rPr lang="pt-PT" altLang="ja-JP" sz="2000" b="0" u="none" dirty="0" smtClean="0">
                <a:latin typeface="+mn-lt"/>
                <a:ea typeface="ヒラギノ角ゴ Pro W3" charset="0"/>
                <a:cs typeface="Tw Cen MT"/>
              </a:rPr>
              <a:t>via W </a:t>
            </a:r>
            <a:r>
              <a:rPr lang="pt-PT" sz="2000" b="0" u="none" dirty="0" smtClean="0">
                <a:latin typeface="+mn-lt"/>
                <a:ea typeface="ヒラギノ角ゴ Pro W3" charset="0"/>
                <a:cs typeface="Tw Cen MT"/>
              </a:rPr>
              <a:t>caso este seja inferior; não existe nenhum </a:t>
            </a:r>
          </a:p>
          <a:p>
            <a:pPr marL="0" indent="0" algn="l"/>
            <a:r>
              <a:rPr lang="pt-PT" sz="2000" b="0" u="none" dirty="0" smtClean="0">
                <a:latin typeface="+mn-lt"/>
                <a:ea typeface="ヒラギノ角ゴ Pro W3" charset="0"/>
                <a:cs typeface="Tw Cen MT"/>
              </a:rPr>
              <a:t>// 	outro caminho para V mais curto visto que não existe</a:t>
            </a:r>
          </a:p>
          <a:p>
            <a:pPr marL="0" indent="0" algn="l"/>
            <a:r>
              <a:rPr lang="pt-PT" sz="2000" b="0" u="none" dirty="0" smtClean="0">
                <a:latin typeface="+mn-lt"/>
                <a:ea typeface="ヒラギノ角ゴ Pro W3" charset="0"/>
                <a:cs typeface="Tw Cen MT"/>
              </a:rPr>
              <a:t>//	nenhum outro caminho mais curto para W</a:t>
            </a:r>
            <a:endParaRPr lang="pt-PT" b="0" u="none" dirty="0" smtClean="0">
              <a:solidFill>
                <a:srgbClr val="0000FF"/>
              </a:solidFill>
              <a:latin typeface="+mn-lt"/>
              <a:ea typeface="ヒラギノ角ゴ Pro W3" charset="0"/>
              <a:cs typeface="Tw Cen MT"/>
            </a:endParaRPr>
          </a:p>
          <a:p>
            <a:pPr marL="0" indent="0" algn="l"/>
            <a:r>
              <a:rPr lang="pt-PT" b="0" u="none" dirty="0" smtClean="0">
                <a:solidFill>
                  <a:srgbClr val="0000FF"/>
                </a:solidFill>
                <a:latin typeface="+mn-lt"/>
                <a:ea typeface="ヒラギノ角ゴ Pro W3" charset="0"/>
                <a:cs typeface="Tw Cen MT"/>
              </a:rPr>
              <a:t>}</a:t>
            </a:r>
            <a:endParaRPr lang="pt-PT" b="0" u="none" dirty="0">
              <a:solidFill>
                <a:srgbClr val="0000FF"/>
              </a:solidFill>
              <a:latin typeface="+mn-lt"/>
              <a:ea typeface="Arial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2905417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pt-PT" sz="4000" dirty="0" smtClean="0">
                <a:latin typeface="+mn-lt"/>
                <a:ea typeface="ＭＳ Ｐゴシック" charset="0"/>
                <a:cs typeface="Tw Cen MT"/>
              </a:rPr>
              <a:t>Exemplo com origem em A</a:t>
            </a:r>
            <a:endParaRPr lang="pt-PT" sz="4000" dirty="0">
              <a:latin typeface="+mn-lt"/>
              <a:ea typeface="ＭＳ Ｐゴシック" charset="0"/>
              <a:cs typeface="Tw Cen MT"/>
            </a:endParaRPr>
          </a:p>
        </p:txBody>
      </p:sp>
      <p:sp>
        <p:nvSpPr>
          <p:cNvPr id="178180" name="Rectangle 25"/>
          <p:cNvSpPr>
            <a:spLocks noChangeArrowheads="1"/>
          </p:cNvSpPr>
          <p:nvPr/>
        </p:nvSpPr>
        <p:spPr bwMode="auto">
          <a:xfrm>
            <a:off x="2673350" y="2258743"/>
            <a:ext cx="293688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200" b="1" u="none">
                <a:latin typeface="Times New Roman" charset="0"/>
              </a:rPr>
              <a:t>A</a:t>
            </a:r>
          </a:p>
        </p:txBody>
      </p:sp>
      <p:grpSp>
        <p:nvGrpSpPr>
          <p:cNvPr id="178182" name="Group 90"/>
          <p:cNvGrpSpPr>
            <a:grpSpLocks/>
          </p:cNvGrpSpPr>
          <p:nvPr/>
        </p:nvGrpSpPr>
        <p:grpSpPr bwMode="auto">
          <a:xfrm>
            <a:off x="2819400" y="1417638"/>
            <a:ext cx="5867400" cy="4976812"/>
            <a:chOff x="1666" y="801"/>
            <a:chExt cx="3696" cy="3042"/>
          </a:xfrm>
        </p:grpSpPr>
        <p:sp>
          <p:nvSpPr>
            <p:cNvPr id="178186" name="Line 9"/>
            <p:cNvSpPr>
              <a:spLocks noChangeShapeType="1"/>
            </p:cNvSpPr>
            <p:nvPr/>
          </p:nvSpPr>
          <p:spPr bwMode="auto">
            <a:xfrm flipH="1">
              <a:off x="1922" y="1060"/>
              <a:ext cx="378" cy="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187" name="Line 10"/>
            <p:cNvSpPr>
              <a:spLocks noChangeShapeType="1"/>
            </p:cNvSpPr>
            <p:nvPr/>
          </p:nvSpPr>
          <p:spPr bwMode="auto">
            <a:xfrm>
              <a:off x="2300" y="1060"/>
              <a:ext cx="378" cy="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188" name="Line 11"/>
            <p:cNvSpPr>
              <a:spLocks noChangeShapeType="1"/>
            </p:cNvSpPr>
            <p:nvPr/>
          </p:nvSpPr>
          <p:spPr bwMode="auto">
            <a:xfrm flipH="1">
              <a:off x="2300" y="1560"/>
              <a:ext cx="378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189" name="Line 12"/>
            <p:cNvSpPr>
              <a:spLocks noChangeShapeType="1"/>
            </p:cNvSpPr>
            <p:nvPr/>
          </p:nvSpPr>
          <p:spPr bwMode="auto">
            <a:xfrm>
              <a:off x="1922" y="1560"/>
              <a:ext cx="378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190" name="Line 18"/>
            <p:cNvSpPr>
              <a:spLocks noChangeShapeType="1"/>
            </p:cNvSpPr>
            <p:nvPr/>
          </p:nvSpPr>
          <p:spPr bwMode="auto">
            <a:xfrm flipH="1">
              <a:off x="4034" y="1060"/>
              <a:ext cx="378" cy="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191" name="Line 19"/>
            <p:cNvSpPr>
              <a:spLocks noChangeShapeType="1"/>
            </p:cNvSpPr>
            <p:nvPr/>
          </p:nvSpPr>
          <p:spPr bwMode="auto">
            <a:xfrm>
              <a:off x="4412" y="1060"/>
              <a:ext cx="377" cy="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192" name="Line 20"/>
            <p:cNvSpPr>
              <a:spLocks noChangeShapeType="1"/>
            </p:cNvSpPr>
            <p:nvPr/>
          </p:nvSpPr>
          <p:spPr bwMode="auto">
            <a:xfrm flipH="1">
              <a:off x="4412" y="1560"/>
              <a:ext cx="377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193" name="Line 21"/>
            <p:cNvSpPr>
              <a:spLocks noChangeShapeType="1"/>
            </p:cNvSpPr>
            <p:nvPr/>
          </p:nvSpPr>
          <p:spPr bwMode="auto">
            <a:xfrm>
              <a:off x="4034" y="1560"/>
              <a:ext cx="378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194" name="Line 22"/>
            <p:cNvSpPr>
              <a:spLocks noChangeShapeType="1"/>
            </p:cNvSpPr>
            <p:nvPr/>
          </p:nvSpPr>
          <p:spPr bwMode="auto">
            <a:xfrm>
              <a:off x="2684" y="1580"/>
              <a:ext cx="13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195" name="Line 23"/>
            <p:cNvSpPr>
              <a:spLocks noChangeShapeType="1"/>
            </p:cNvSpPr>
            <p:nvPr/>
          </p:nvSpPr>
          <p:spPr bwMode="auto">
            <a:xfrm>
              <a:off x="2300" y="1052"/>
              <a:ext cx="21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196" name="Line 24"/>
            <p:cNvSpPr>
              <a:spLocks noChangeShapeType="1"/>
            </p:cNvSpPr>
            <p:nvPr/>
          </p:nvSpPr>
          <p:spPr bwMode="auto">
            <a:xfrm>
              <a:off x="2300" y="2012"/>
              <a:ext cx="21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197" name="Rectangle 26"/>
            <p:cNvSpPr>
              <a:spLocks noChangeArrowheads="1"/>
            </p:cNvSpPr>
            <p:nvPr/>
          </p:nvSpPr>
          <p:spPr bwMode="auto">
            <a:xfrm>
              <a:off x="2146" y="801"/>
              <a:ext cx="180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B</a:t>
              </a:r>
            </a:p>
          </p:txBody>
        </p:sp>
        <p:sp>
          <p:nvSpPr>
            <p:cNvPr id="178198" name="Rectangle 27"/>
            <p:cNvSpPr>
              <a:spLocks noChangeArrowheads="1"/>
            </p:cNvSpPr>
            <p:nvPr/>
          </p:nvSpPr>
          <p:spPr bwMode="auto">
            <a:xfrm>
              <a:off x="4306" y="801"/>
              <a:ext cx="185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C</a:t>
              </a:r>
            </a:p>
          </p:txBody>
        </p:sp>
        <p:sp>
          <p:nvSpPr>
            <p:cNvPr id="178199" name="Rectangle 28"/>
            <p:cNvSpPr>
              <a:spLocks noChangeArrowheads="1"/>
            </p:cNvSpPr>
            <p:nvPr/>
          </p:nvSpPr>
          <p:spPr bwMode="auto">
            <a:xfrm>
              <a:off x="4929" y="1473"/>
              <a:ext cx="185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D</a:t>
              </a:r>
            </a:p>
          </p:txBody>
        </p:sp>
        <p:sp>
          <p:nvSpPr>
            <p:cNvPr id="178200" name="Rectangle 29"/>
            <p:cNvSpPr>
              <a:spLocks noChangeArrowheads="1"/>
            </p:cNvSpPr>
            <p:nvPr/>
          </p:nvSpPr>
          <p:spPr bwMode="auto">
            <a:xfrm>
              <a:off x="2674" y="1329"/>
              <a:ext cx="180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E</a:t>
              </a:r>
            </a:p>
          </p:txBody>
        </p:sp>
        <p:sp>
          <p:nvSpPr>
            <p:cNvPr id="178201" name="Rectangle 30"/>
            <p:cNvSpPr>
              <a:spLocks noChangeArrowheads="1"/>
            </p:cNvSpPr>
            <p:nvPr/>
          </p:nvSpPr>
          <p:spPr bwMode="auto">
            <a:xfrm>
              <a:off x="4114" y="1473"/>
              <a:ext cx="175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F</a:t>
              </a:r>
            </a:p>
          </p:txBody>
        </p:sp>
        <p:sp>
          <p:nvSpPr>
            <p:cNvPr id="178202" name="Rectangle 31"/>
            <p:cNvSpPr>
              <a:spLocks noChangeArrowheads="1"/>
            </p:cNvSpPr>
            <p:nvPr/>
          </p:nvSpPr>
          <p:spPr bwMode="auto">
            <a:xfrm>
              <a:off x="2242" y="2097"/>
              <a:ext cx="191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G</a:t>
              </a:r>
            </a:p>
          </p:txBody>
        </p:sp>
        <p:sp>
          <p:nvSpPr>
            <p:cNvPr id="178203" name="Rectangle 32"/>
            <p:cNvSpPr>
              <a:spLocks noChangeArrowheads="1"/>
            </p:cNvSpPr>
            <p:nvPr/>
          </p:nvSpPr>
          <p:spPr bwMode="auto">
            <a:xfrm>
              <a:off x="4354" y="2097"/>
              <a:ext cx="191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H</a:t>
              </a:r>
            </a:p>
          </p:txBody>
        </p:sp>
        <p:sp>
          <p:nvSpPr>
            <p:cNvPr id="178204" name="Rectangle 33"/>
            <p:cNvSpPr>
              <a:spLocks noChangeArrowheads="1"/>
            </p:cNvSpPr>
            <p:nvPr/>
          </p:nvSpPr>
          <p:spPr bwMode="auto">
            <a:xfrm>
              <a:off x="2098" y="1281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78205" name="Rectangle 34"/>
            <p:cNvSpPr>
              <a:spLocks noChangeArrowheads="1"/>
            </p:cNvSpPr>
            <p:nvPr/>
          </p:nvSpPr>
          <p:spPr bwMode="auto">
            <a:xfrm>
              <a:off x="3442" y="897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7</a:t>
              </a:r>
            </a:p>
          </p:txBody>
        </p:sp>
        <p:sp>
          <p:nvSpPr>
            <p:cNvPr id="178206" name="Rectangle 35"/>
            <p:cNvSpPr>
              <a:spLocks noChangeArrowheads="1"/>
            </p:cNvSpPr>
            <p:nvPr/>
          </p:nvSpPr>
          <p:spPr bwMode="auto">
            <a:xfrm>
              <a:off x="4594" y="1185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3</a:t>
              </a:r>
            </a:p>
          </p:txBody>
        </p:sp>
        <p:sp>
          <p:nvSpPr>
            <p:cNvPr id="178207" name="Rectangle 36"/>
            <p:cNvSpPr>
              <a:spLocks noChangeArrowheads="1"/>
            </p:cNvSpPr>
            <p:nvPr/>
          </p:nvSpPr>
          <p:spPr bwMode="auto">
            <a:xfrm>
              <a:off x="4594" y="1761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78208" name="Rectangle 37"/>
            <p:cNvSpPr>
              <a:spLocks noChangeArrowheads="1"/>
            </p:cNvSpPr>
            <p:nvPr/>
          </p:nvSpPr>
          <p:spPr bwMode="auto">
            <a:xfrm>
              <a:off x="4210" y="1665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78209" name="Rectangle 38"/>
            <p:cNvSpPr>
              <a:spLocks noChangeArrowheads="1"/>
            </p:cNvSpPr>
            <p:nvPr/>
          </p:nvSpPr>
          <p:spPr bwMode="auto">
            <a:xfrm>
              <a:off x="4066" y="1233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3</a:t>
              </a:r>
            </a:p>
          </p:txBody>
        </p:sp>
        <p:sp>
          <p:nvSpPr>
            <p:cNvPr id="178210" name="Rectangle 39"/>
            <p:cNvSpPr>
              <a:spLocks noChangeArrowheads="1"/>
            </p:cNvSpPr>
            <p:nvPr/>
          </p:nvSpPr>
          <p:spPr bwMode="auto">
            <a:xfrm>
              <a:off x="3202" y="1425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78211" name="Rectangle 40"/>
            <p:cNvSpPr>
              <a:spLocks noChangeArrowheads="1"/>
            </p:cNvSpPr>
            <p:nvPr/>
          </p:nvSpPr>
          <p:spPr bwMode="auto">
            <a:xfrm>
              <a:off x="3346" y="1857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4</a:t>
              </a:r>
            </a:p>
          </p:txBody>
        </p:sp>
        <p:sp>
          <p:nvSpPr>
            <p:cNvPr id="178212" name="Rectangle 41"/>
            <p:cNvSpPr>
              <a:spLocks noChangeArrowheads="1"/>
            </p:cNvSpPr>
            <p:nvPr/>
          </p:nvSpPr>
          <p:spPr bwMode="auto">
            <a:xfrm>
              <a:off x="2482" y="1713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1</a:t>
              </a:r>
            </a:p>
          </p:txBody>
        </p:sp>
        <p:sp>
          <p:nvSpPr>
            <p:cNvPr id="178213" name="Rectangle 42"/>
            <p:cNvSpPr>
              <a:spLocks noChangeArrowheads="1"/>
            </p:cNvSpPr>
            <p:nvPr/>
          </p:nvSpPr>
          <p:spPr bwMode="auto">
            <a:xfrm>
              <a:off x="2482" y="1233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78214" name="Rectangle 43"/>
            <p:cNvSpPr>
              <a:spLocks noChangeArrowheads="1"/>
            </p:cNvSpPr>
            <p:nvPr/>
          </p:nvSpPr>
          <p:spPr bwMode="auto">
            <a:xfrm>
              <a:off x="1954" y="1809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6</a:t>
              </a:r>
            </a:p>
          </p:txBody>
        </p:sp>
        <p:sp>
          <p:nvSpPr>
            <p:cNvPr id="178215" name="Oval 44"/>
            <p:cNvSpPr>
              <a:spLocks noChangeArrowheads="1"/>
            </p:cNvSpPr>
            <p:nvPr/>
          </p:nvSpPr>
          <p:spPr bwMode="auto">
            <a:xfrm>
              <a:off x="1924" y="3096"/>
              <a:ext cx="92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16" name="Line 48"/>
            <p:cNvSpPr>
              <a:spLocks noChangeShapeType="1"/>
            </p:cNvSpPr>
            <p:nvPr/>
          </p:nvSpPr>
          <p:spPr bwMode="auto">
            <a:xfrm flipH="1">
              <a:off x="1970" y="2644"/>
              <a:ext cx="378" cy="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17" name="Line 49"/>
            <p:cNvSpPr>
              <a:spLocks noChangeShapeType="1"/>
            </p:cNvSpPr>
            <p:nvPr/>
          </p:nvSpPr>
          <p:spPr bwMode="auto">
            <a:xfrm>
              <a:off x="2348" y="2644"/>
              <a:ext cx="378" cy="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18" name="Line 50"/>
            <p:cNvSpPr>
              <a:spLocks noChangeShapeType="1"/>
            </p:cNvSpPr>
            <p:nvPr/>
          </p:nvSpPr>
          <p:spPr bwMode="auto">
            <a:xfrm flipH="1">
              <a:off x="2348" y="3144"/>
              <a:ext cx="378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19" name="Line 51"/>
            <p:cNvSpPr>
              <a:spLocks noChangeShapeType="1"/>
            </p:cNvSpPr>
            <p:nvPr/>
          </p:nvSpPr>
          <p:spPr bwMode="auto">
            <a:xfrm>
              <a:off x="1970" y="3144"/>
              <a:ext cx="378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20" name="Line 56"/>
            <p:cNvSpPr>
              <a:spLocks noChangeShapeType="1"/>
            </p:cNvSpPr>
            <p:nvPr/>
          </p:nvSpPr>
          <p:spPr bwMode="auto">
            <a:xfrm flipH="1">
              <a:off x="4082" y="2644"/>
              <a:ext cx="378" cy="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21" name="Line 57"/>
            <p:cNvSpPr>
              <a:spLocks noChangeShapeType="1"/>
            </p:cNvSpPr>
            <p:nvPr/>
          </p:nvSpPr>
          <p:spPr bwMode="auto">
            <a:xfrm>
              <a:off x="4460" y="2644"/>
              <a:ext cx="377" cy="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22" name="Line 58"/>
            <p:cNvSpPr>
              <a:spLocks noChangeShapeType="1"/>
            </p:cNvSpPr>
            <p:nvPr/>
          </p:nvSpPr>
          <p:spPr bwMode="auto">
            <a:xfrm flipH="1">
              <a:off x="4460" y="3144"/>
              <a:ext cx="377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23" name="Line 59"/>
            <p:cNvSpPr>
              <a:spLocks noChangeShapeType="1"/>
            </p:cNvSpPr>
            <p:nvPr/>
          </p:nvSpPr>
          <p:spPr bwMode="auto">
            <a:xfrm>
              <a:off x="4082" y="3144"/>
              <a:ext cx="378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24" name="Line 60"/>
            <p:cNvSpPr>
              <a:spLocks noChangeShapeType="1"/>
            </p:cNvSpPr>
            <p:nvPr/>
          </p:nvSpPr>
          <p:spPr bwMode="auto">
            <a:xfrm>
              <a:off x="2732" y="3164"/>
              <a:ext cx="13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25" name="Line 61"/>
            <p:cNvSpPr>
              <a:spLocks noChangeShapeType="1"/>
            </p:cNvSpPr>
            <p:nvPr/>
          </p:nvSpPr>
          <p:spPr bwMode="auto">
            <a:xfrm>
              <a:off x="2348" y="2636"/>
              <a:ext cx="21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26" name="Line 62"/>
            <p:cNvSpPr>
              <a:spLocks noChangeShapeType="1"/>
            </p:cNvSpPr>
            <p:nvPr/>
          </p:nvSpPr>
          <p:spPr bwMode="auto">
            <a:xfrm>
              <a:off x="2348" y="3596"/>
              <a:ext cx="21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27" name="Rectangle 63"/>
            <p:cNvSpPr>
              <a:spLocks noChangeArrowheads="1"/>
            </p:cNvSpPr>
            <p:nvPr/>
          </p:nvSpPr>
          <p:spPr bwMode="auto">
            <a:xfrm>
              <a:off x="1666" y="2913"/>
              <a:ext cx="397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A(0,{})</a:t>
              </a:r>
            </a:p>
          </p:txBody>
        </p:sp>
        <p:sp>
          <p:nvSpPr>
            <p:cNvPr id="178228" name="Rectangle 64"/>
            <p:cNvSpPr>
              <a:spLocks noChangeArrowheads="1"/>
            </p:cNvSpPr>
            <p:nvPr/>
          </p:nvSpPr>
          <p:spPr bwMode="auto">
            <a:xfrm>
              <a:off x="2194" y="2385"/>
              <a:ext cx="409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B (2,A)</a:t>
              </a:r>
            </a:p>
          </p:txBody>
        </p:sp>
        <p:sp>
          <p:nvSpPr>
            <p:cNvPr id="178229" name="Rectangle 65"/>
            <p:cNvSpPr>
              <a:spLocks noChangeArrowheads="1"/>
            </p:cNvSpPr>
            <p:nvPr/>
          </p:nvSpPr>
          <p:spPr bwMode="auto">
            <a:xfrm>
              <a:off x="4354" y="2385"/>
              <a:ext cx="385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C (inf)</a:t>
              </a:r>
            </a:p>
          </p:txBody>
        </p:sp>
        <p:sp>
          <p:nvSpPr>
            <p:cNvPr id="178230" name="Rectangle 66"/>
            <p:cNvSpPr>
              <a:spLocks noChangeArrowheads="1"/>
            </p:cNvSpPr>
            <p:nvPr/>
          </p:nvSpPr>
          <p:spPr bwMode="auto">
            <a:xfrm>
              <a:off x="4977" y="3057"/>
              <a:ext cx="385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D (inf)</a:t>
              </a:r>
            </a:p>
          </p:txBody>
        </p:sp>
        <p:sp>
          <p:nvSpPr>
            <p:cNvPr id="178231" name="Rectangle 67"/>
            <p:cNvSpPr>
              <a:spLocks noChangeArrowheads="1"/>
            </p:cNvSpPr>
            <p:nvPr/>
          </p:nvSpPr>
          <p:spPr bwMode="auto">
            <a:xfrm>
              <a:off x="2736" y="2928"/>
              <a:ext cx="380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E (inf)</a:t>
              </a:r>
            </a:p>
          </p:txBody>
        </p:sp>
        <p:sp>
          <p:nvSpPr>
            <p:cNvPr id="178232" name="Rectangle 68"/>
            <p:cNvSpPr>
              <a:spLocks noChangeArrowheads="1"/>
            </p:cNvSpPr>
            <p:nvPr/>
          </p:nvSpPr>
          <p:spPr bwMode="auto">
            <a:xfrm>
              <a:off x="4162" y="3057"/>
              <a:ext cx="375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F (inf)</a:t>
              </a:r>
            </a:p>
          </p:txBody>
        </p:sp>
        <p:sp>
          <p:nvSpPr>
            <p:cNvPr id="178233" name="Rectangle 69"/>
            <p:cNvSpPr>
              <a:spLocks noChangeArrowheads="1"/>
            </p:cNvSpPr>
            <p:nvPr/>
          </p:nvSpPr>
          <p:spPr bwMode="auto">
            <a:xfrm>
              <a:off x="2290" y="3681"/>
              <a:ext cx="420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G (6,A)</a:t>
              </a:r>
            </a:p>
          </p:txBody>
        </p:sp>
        <p:sp>
          <p:nvSpPr>
            <p:cNvPr id="178234" name="Rectangle 70"/>
            <p:cNvSpPr>
              <a:spLocks noChangeArrowheads="1"/>
            </p:cNvSpPr>
            <p:nvPr/>
          </p:nvSpPr>
          <p:spPr bwMode="auto">
            <a:xfrm>
              <a:off x="4402" y="3681"/>
              <a:ext cx="391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H (inf)</a:t>
              </a:r>
            </a:p>
          </p:txBody>
        </p:sp>
        <p:sp>
          <p:nvSpPr>
            <p:cNvPr id="178235" name="Rectangle 71"/>
            <p:cNvSpPr>
              <a:spLocks noChangeArrowheads="1"/>
            </p:cNvSpPr>
            <p:nvPr/>
          </p:nvSpPr>
          <p:spPr bwMode="auto">
            <a:xfrm>
              <a:off x="2146" y="2865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78236" name="Rectangle 72"/>
            <p:cNvSpPr>
              <a:spLocks noChangeArrowheads="1"/>
            </p:cNvSpPr>
            <p:nvPr/>
          </p:nvSpPr>
          <p:spPr bwMode="auto">
            <a:xfrm>
              <a:off x="3490" y="2481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7</a:t>
              </a:r>
            </a:p>
          </p:txBody>
        </p:sp>
        <p:sp>
          <p:nvSpPr>
            <p:cNvPr id="178237" name="Rectangle 73"/>
            <p:cNvSpPr>
              <a:spLocks noChangeArrowheads="1"/>
            </p:cNvSpPr>
            <p:nvPr/>
          </p:nvSpPr>
          <p:spPr bwMode="auto">
            <a:xfrm>
              <a:off x="4642" y="2769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3</a:t>
              </a:r>
            </a:p>
          </p:txBody>
        </p:sp>
        <p:sp>
          <p:nvSpPr>
            <p:cNvPr id="178238" name="Rectangle 74"/>
            <p:cNvSpPr>
              <a:spLocks noChangeArrowheads="1"/>
            </p:cNvSpPr>
            <p:nvPr/>
          </p:nvSpPr>
          <p:spPr bwMode="auto">
            <a:xfrm>
              <a:off x="4642" y="3345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78239" name="Rectangle 75"/>
            <p:cNvSpPr>
              <a:spLocks noChangeArrowheads="1"/>
            </p:cNvSpPr>
            <p:nvPr/>
          </p:nvSpPr>
          <p:spPr bwMode="auto">
            <a:xfrm>
              <a:off x="4258" y="3249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78240" name="Rectangle 76"/>
            <p:cNvSpPr>
              <a:spLocks noChangeArrowheads="1"/>
            </p:cNvSpPr>
            <p:nvPr/>
          </p:nvSpPr>
          <p:spPr bwMode="auto">
            <a:xfrm>
              <a:off x="4114" y="2817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3</a:t>
              </a:r>
            </a:p>
          </p:txBody>
        </p:sp>
        <p:sp>
          <p:nvSpPr>
            <p:cNvPr id="178241" name="Rectangle 77"/>
            <p:cNvSpPr>
              <a:spLocks noChangeArrowheads="1"/>
            </p:cNvSpPr>
            <p:nvPr/>
          </p:nvSpPr>
          <p:spPr bwMode="auto">
            <a:xfrm>
              <a:off x="3250" y="3009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78242" name="Rectangle 78"/>
            <p:cNvSpPr>
              <a:spLocks noChangeArrowheads="1"/>
            </p:cNvSpPr>
            <p:nvPr/>
          </p:nvSpPr>
          <p:spPr bwMode="auto">
            <a:xfrm>
              <a:off x="3394" y="3441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4</a:t>
              </a:r>
            </a:p>
          </p:txBody>
        </p:sp>
        <p:sp>
          <p:nvSpPr>
            <p:cNvPr id="178243" name="Rectangle 79"/>
            <p:cNvSpPr>
              <a:spLocks noChangeArrowheads="1"/>
            </p:cNvSpPr>
            <p:nvPr/>
          </p:nvSpPr>
          <p:spPr bwMode="auto">
            <a:xfrm>
              <a:off x="2530" y="3297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1</a:t>
              </a:r>
            </a:p>
          </p:txBody>
        </p:sp>
        <p:sp>
          <p:nvSpPr>
            <p:cNvPr id="178244" name="Rectangle 80"/>
            <p:cNvSpPr>
              <a:spLocks noChangeArrowheads="1"/>
            </p:cNvSpPr>
            <p:nvPr/>
          </p:nvSpPr>
          <p:spPr bwMode="auto">
            <a:xfrm>
              <a:off x="2530" y="2817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178245" name="Rectangle 81"/>
            <p:cNvSpPr>
              <a:spLocks noChangeArrowheads="1"/>
            </p:cNvSpPr>
            <p:nvPr/>
          </p:nvSpPr>
          <p:spPr bwMode="auto">
            <a:xfrm>
              <a:off x="2002" y="3393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6</a:t>
              </a:r>
            </a:p>
          </p:txBody>
        </p:sp>
        <p:sp>
          <p:nvSpPr>
            <p:cNvPr id="178246" name="Oval 82"/>
            <p:cNvSpPr>
              <a:spLocks noChangeArrowheads="1"/>
            </p:cNvSpPr>
            <p:nvPr/>
          </p:nvSpPr>
          <p:spPr bwMode="auto">
            <a:xfrm>
              <a:off x="1872" y="3072"/>
              <a:ext cx="184" cy="18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47" name="Oval 83"/>
            <p:cNvSpPr>
              <a:spLocks noChangeArrowheads="1"/>
            </p:cNvSpPr>
            <p:nvPr/>
          </p:nvSpPr>
          <p:spPr bwMode="auto">
            <a:xfrm>
              <a:off x="2256" y="2544"/>
              <a:ext cx="184" cy="18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48" name="Oval 5"/>
            <p:cNvSpPr>
              <a:spLocks noChangeArrowheads="1"/>
            </p:cNvSpPr>
            <p:nvPr/>
          </p:nvSpPr>
          <p:spPr bwMode="auto">
            <a:xfrm>
              <a:off x="1872" y="1508"/>
              <a:ext cx="100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49" name="Oval 6"/>
            <p:cNvSpPr>
              <a:spLocks noChangeArrowheads="1"/>
            </p:cNvSpPr>
            <p:nvPr/>
          </p:nvSpPr>
          <p:spPr bwMode="auto">
            <a:xfrm>
              <a:off x="2250" y="1953"/>
              <a:ext cx="100" cy="103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50" name="Oval 7"/>
            <p:cNvSpPr>
              <a:spLocks noChangeArrowheads="1"/>
            </p:cNvSpPr>
            <p:nvPr/>
          </p:nvSpPr>
          <p:spPr bwMode="auto">
            <a:xfrm>
              <a:off x="2628" y="1508"/>
              <a:ext cx="100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51" name="Oval 8"/>
            <p:cNvSpPr>
              <a:spLocks noChangeArrowheads="1"/>
            </p:cNvSpPr>
            <p:nvPr/>
          </p:nvSpPr>
          <p:spPr bwMode="auto">
            <a:xfrm>
              <a:off x="2250" y="1008"/>
              <a:ext cx="100" cy="103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52" name="Oval 14"/>
            <p:cNvSpPr>
              <a:spLocks noChangeArrowheads="1"/>
            </p:cNvSpPr>
            <p:nvPr/>
          </p:nvSpPr>
          <p:spPr bwMode="auto">
            <a:xfrm>
              <a:off x="3984" y="1508"/>
              <a:ext cx="100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53" name="Oval 15"/>
            <p:cNvSpPr>
              <a:spLocks noChangeArrowheads="1"/>
            </p:cNvSpPr>
            <p:nvPr/>
          </p:nvSpPr>
          <p:spPr bwMode="auto">
            <a:xfrm>
              <a:off x="4362" y="1953"/>
              <a:ext cx="100" cy="103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54" name="Oval 16"/>
            <p:cNvSpPr>
              <a:spLocks noChangeArrowheads="1"/>
            </p:cNvSpPr>
            <p:nvPr/>
          </p:nvSpPr>
          <p:spPr bwMode="auto">
            <a:xfrm>
              <a:off x="4739" y="1508"/>
              <a:ext cx="100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55" name="Oval 17"/>
            <p:cNvSpPr>
              <a:spLocks noChangeArrowheads="1"/>
            </p:cNvSpPr>
            <p:nvPr/>
          </p:nvSpPr>
          <p:spPr bwMode="auto">
            <a:xfrm>
              <a:off x="4362" y="1008"/>
              <a:ext cx="100" cy="103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56" name="Oval 45"/>
            <p:cNvSpPr>
              <a:spLocks noChangeArrowheads="1"/>
            </p:cNvSpPr>
            <p:nvPr/>
          </p:nvSpPr>
          <p:spPr bwMode="auto">
            <a:xfrm>
              <a:off x="2298" y="3537"/>
              <a:ext cx="100" cy="103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57" name="Oval 46"/>
            <p:cNvSpPr>
              <a:spLocks noChangeArrowheads="1"/>
            </p:cNvSpPr>
            <p:nvPr/>
          </p:nvSpPr>
          <p:spPr bwMode="auto">
            <a:xfrm>
              <a:off x="2676" y="3092"/>
              <a:ext cx="100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58" name="Oval 47"/>
            <p:cNvSpPr>
              <a:spLocks noChangeArrowheads="1"/>
            </p:cNvSpPr>
            <p:nvPr/>
          </p:nvSpPr>
          <p:spPr bwMode="auto">
            <a:xfrm>
              <a:off x="2298" y="2592"/>
              <a:ext cx="100" cy="103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59" name="Oval 52"/>
            <p:cNvSpPr>
              <a:spLocks noChangeArrowheads="1"/>
            </p:cNvSpPr>
            <p:nvPr/>
          </p:nvSpPr>
          <p:spPr bwMode="auto">
            <a:xfrm>
              <a:off x="4032" y="3092"/>
              <a:ext cx="100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60" name="Oval 53"/>
            <p:cNvSpPr>
              <a:spLocks noChangeArrowheads="1"/>
            </p:cNvSpPr>
            <p:nvPr/>
          </p:nvSpPr>
          <p:spPr bwMode="auto">
            <a:xfrm>
              <a:off x="4410" y="3537"/>
              <a:ext cx="100" cy="103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61" name="Oval 54"/>
            <p:cNvSpPr>
              <a:spLocks noChangeArrowheads="1"/>
            </p:cNvSpPr>
            <p:nvPr/>
          </p:nvSpPr>
          <p:spPr bwMode="auto">
            <a:xfrm>
              <a:off x="4787" y="3092"/>
              <a:ext cx="100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62" name="Oval 55"/>
            <p:cNvSpPr>
              <a:spLocks noChangeArrowheads="1"/>
            </p:cNvSpPr>
            <p:nvPr/>
          </p:nvSpPr>
          <p:spPr bwMode="auto">
            <a:xfrm>
              <a:off x="4410" y="2592"/>
              <a:ext cx="100" cy="103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251520" y="3068960"/>
            <a:ext cx="2742337" cy="1675973"/>
            <a:chOff x="251520" y="3140968"/>
            <a:chExt cx="2742337" cy="1675973"/>
          </a:xfrm>
        </p:grpSpPr>
        <p:sp>
          <p:nvSpPr>
            <p:cNvPr id="178265" name="Rectangle 88"/>
            <p:cNvSpPr>
              <a:spLocks noChangeArrowheads="1"/>
            </p:cNvSpPr>
            <p:nvPr/>
          </p:nvSpPr>
          <p:spPr bwMode="auto">
            <a:xfrm>
              <a:off x="251520" y="3140968"/>
              <a:ext cx="2742337" cy="16759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defTabSz="762000" eaLnBrk="0" hangingPunct="0">
                <a:lnSpc>
                  <a:spcPct val="90000"/>
                </a:lnSpc>
              </a:pPr>
              <a:r>
                <a:rPr lang="pt-PT" sz="1800" u="none" dirty="0" smtClean="0">
                  <a:latin typeface="+mn-lt"/>
                  <a:cs typeface="Tw Cen MT"/>
                </a:rPr>
                <a:t>Legenda:</a:t>
              </a:r>
              <a:endParaRPr lang="pt-PT" sz="1600" u="none" dirty="0" smtClean="0">
                <a:latin typeface="+mn-lt"/>
                <a:cs typeface="Tw Cen MT"/>
              </a:endParaRPr>
            </a:p>
            <a:p>
              <a:pPr algn="l" defTabSz="762000" eaLnBrk="0" hangingPunct="0">
                <a:lnSpc>
                  <a:spcPct val="90000"/>
                </a:lnSpc>
              </a:pPr>
              <a:endParaRPr lang="pt-PT" sz="1600" dirty="0">
                <a:latin typeface="+mn-lt"/>
                <a:cs typeface="Tw Cen MT"/>
              </a:endParaRPr>
            </a:p>
            <a:p>
              <a:pPr algn="l" defTabSz="762000" eaLnBrk="0" hangingPunct="0">
                <a:lnSpc>
                  <a:spcPct val="90000"/>
                </a:lnSpc>
              </a:pPr>
              <a:r>
                <a:rPr lang="pt-PT" sz="1600" u="none" dirty="0" smtClean="0">
                  <a:latin typeface="+mn-lt"/>
                  <a:cs typeface="Tw Cen MT"/>
                </a:rPr>
                <a:t>	Nó </a:t>
              </a:r>
              <a:r>
                <a:rPr lang="pt-PT" sz="1600" u="none" dirty="0">
                  <a:latin typeface="+mn-lt"/>
                  <a:cs typeface="Tw Cen MT"/>
                </a:rPr>
                <a:t>pertence a </a:t>
              </a:r>
              <a:r>
                <a:rPr lang="pt-PT" sz="1600" u="none" dirty="0" smtClean="0">
                  <a:latin typeface="+mn-lt"/>
                  <a:cs typeface="Tw Cen MT"/>
                </a:rPr>
                <a:t>N</a:t>
              </a:r>
              <a:r>
                <a:rPr lang="ja-JP" altLang="pt-PT" sz="1600" u="none" dirty="0" smtClean="0">
                  <a:latin typeface="+mn-lt"/>
                  <a:cs typeface="Tw Cen MT"/>
                </a:rPr>
                <a:t>‘</a:t>
              </a:r>
              <a:endParaRPr lang="pt-PT" altLang="ja-JP" sz="1600" dirty="0">
                <a:latin typeface="+mn-lt"/>
                <a:cs typeface="Tw Cen MT"/>
              </a:endParaRPr>
            </a:p>
            <a:p>
              <a:pPr algn="l" defTabSz="762000" eaLnBrk="0" hangingPunct="0">
                <a:lnSpc>
                  <a:spcPct val="90000"/>
                </a:lnSpc>
              </a:pPr>
              <a:endParaRPr lang="pt-PT" sz="1600" dirty="0">
                <a:latin typeface="+mn-lt"/>
                <a:cs typeface="Tw Cen MT"/>
              </a:endParaRPr>
            </a:p>
            <a:p>
              <a:pPr algn="l" defTabSz="762000" eaLnBrk="0" hangingPunct="0">
                <a:lnSpc>
                  <a:spcPct val="90000"/>
                </a:lnSpc>
              </a:pPr>
              <a:r>
                <a:rPr lang="pt-PT" sz="1600" dirty="0">
                  <a:latin typeface="+mn-lt"/>
                  <a:cs typeface="Tw Cen MT"/>
                </a:rPr>
                <a:t>	</a:t>
              </a:r>
              <a:r>
                <a:rPr lang="pt-PT" sz="1600" u="none" dirty="0" smtClean="0">
                  <a:latin typeface="+mn-lt"/>
                  <a:cs typeface="Tw Cen MT"/>
                </a:rPr>
                <a:t>Base </a:t>
              </a:r>
              <a:r>
                <a:rPr lang="pt-PT" sz="1600" u="none" dirty="0">
                  <a:latin typeface="+mn-lt"/>
                  <a:cs typeface="Tw Cen MT"/>
                </a:rPr>
                <a:t>da </a:t>
              </a:r>
              <a:r>
                <a:rPr lang="pt-PT" sz="1600" u="none" dirty="0" smtClean="0">
                  <a:latin typeface="+mn-lt"/>
                  <a:cs typeface="Tw Cen MT"/>
                </a:rPr>
                <a:t>iteração</a:t>
              </a:r>
            </a:p>
            <a:p>
              <a:pPr algn="l" defTabSz="762000" eaLnBrk="0" hangingPunct="0">
                <a:lnSpc>
                  <a:spcPct val="90000"/>
                </a:lnSpc>
              </a:pPr>
              <a:endParaRPr lang="pt-PT" sz="1600" u="none" dirty="0" smtClean="0">
                <a:latin typeface="+mn-lt"/>
                <a:cs typeface="Tw Cen MT"/>
              </a:endParaRPr>
            </a:p>
            <a:p>
              <a:pPr algn="l" defTabSz="762000" eaLnBrk="0" hangingPunct="0">
                <a:lnSpc>
                  <a:spcPct val="90000"/>
                </a:lnSpc>
              </a:pPr>
              <a:r>
                <a:rPr lang="pt-PT" sz="1600" dirty="0" smtClean="0">
                  <a:latin typeface="+mn-lt"/>
                  <a:cs typeface="Tw Cen MT"/>
                </a:rPr>
                <a:t>Nó (distancia, prévio)</a:t>
              </a:r>
              <a:endParaRPr lang="pt-PT" sz="1600" u="none" dirty="0">
                <a:latin typeface="+mn-lt"/>
                <a:cs typeface="Tw Cen MT"/>
              </a:endParaRPr>
            </a:p>
          </p:txBody>
        </p:sp>
        <p:sp>
          <p:nvSpPr>
            <p:cNvPr id="178264" name="Oval 87"/>
            <p:cNvSpPr>
              <a:spLocks noChangeArrowheads="1"/>
            </p:cNvSpPr>
            <p:nvPr/>
          </p:nvSpPr>
          <p:spPr bwMode="auto">
            <a:xfrm>
              <a:off x="570358" y="3612593"/>
              <a:ext cx="291457" cy="292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800">
                <a:latin typeface="+mn-lt"/>
                <a:cs typeface="Tw Cen MT"/>
              </a:endParaRPr>
            </a:p>
          </p:txBody>
        </p:sp>
        <p:sp>
          <p:nvSpPr>
            <p:cNvPr id="178183" name="Right Arrow 90"/>
            <p:cNvSpPr>
              <a:spLocks noChangeArrowheads="1"/>
            </p:cNvSpPr>
            <p:nvPr/>
          </p:nvSpPr>
          <p:spPr bwMode="auto">
            <a:xfrm>
              <a:off x="570357" y="4093344"/>
              <a:ext cx="380162" cy="3048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C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 sz="2800">
                <a:latin typeface="+mn-lt"/>
                <a:cs typeface="Tw Cen MT"/>
              </a:endParaRPr>
            </a:p>
          </p:txBody>
        </p:sp>
      </p:grpSp>
      <p:sp>
        <p:nvSpPr>
          <p:cNvPr id="92" name="Right Arrow 91"/>
          <p:cNvSpPr>
            <a:spLocks noChangeArrowheads="1"/>
          </p:cNvSpPr>
          <p:nvPr/>
        </p:nvSpPr>
        <p:spPr bwMode="auto">
          <a:xfrm>
            <a:off x="3305175" y="4187555"/>
            <a:ext cx="3810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7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696200" y="6248400"/>
            <a:ext cx="914400" cy="381000"/>
          </a:xfrm>
        </p:spPr>
        <p:txBody>
          <a:bodyPr/>
          <a:lstStyle/>
          <a:p>
            <a:pPr>
              <a:defRPr/>
            </a:pPr>
            <a:fld id="{1EEA9CDC-A860-3344-A30C-B53008D6F62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703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</p:bldLst>
  </p:timing>
</p:sld>
</file>

<file path=ppt/theme/theme1.xml><?xml version="1.0" encoding="utf-8"?>
<a:theme xmlns:a="http://schemas.openxmlformats.org/drawingml/2006/main" name="cs426">
  <a:themeElements>
    <a:clrScheme name="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F47A00"/>
      </a:accent1>
      <a:accent2>
        <a:srgbClr val="000066"/>
      </a:accent2>
      <a:accent3>
        <a:srgbClr val="FFFFFF"/>
      </a:accent3>
      <a:accent4>
        <a:srgbClr val="000000"/>
      </a:accent4>
      <a:accent5>
        <a:srgbClr val="F8BEAA"/>
      </a:accent5>
      <a:accent6>
        <a:srgbClr val="00005C"/>
      </a:accent6>
      <a:hlink>
        <a:srgbClr val="A50021"/>
      </a:hlink>
      <a:folHlink>
        <a:srgbClr val="008000"/>
      </a:folHlink>
    </a:clrScheme>
    <a:fontScheme name="cs426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ourier New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ourier New" charset="0"/>
            <a:ea typeface="ＭＳ Ｐゴシック" charset="0"/>
          </a:defRPr>
        </a:defPPr>
      </a:lstStyle>
    </a:lnDef>
  </a:objectDefaults>
  <a:extraClrSchemeLst>
    <a:extraClrScheme>
      <a:clrScheme name="cs42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426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D:\Funk\Courses\cs217\cs426.pot</Template>
  <TotalTime>11400</TotalTime>
  <Words>1430</Words>
  <Application>Microsoft Macintosh PowerPoint</Application>
  <PresentationFormat>On-screen Show (4:3)</PresentationFormat>
  <Paragraphs>392</Paragraphs>
  <Slides>16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cs426</vt:lpstr>
      <vt:lpstr> Redes de Computadores  O caminho mais curto </vt:lpstr>
      <vt:lpstr>Objectivos da lição</vt:lpstr>
      <vt:lpstr>Encaminhamento</vt:lpstr>
      <vt:lpstr>Modelização de redes com grafos</vt:lpstr>
      <vt:lpstr>Que caminho escolher ?</vt:lpstr>
      <vt:lpstr>SPF – Shortest Path Routing</vt:lpstr>
      <vt:lpstr>Variáveis e inicialização</vt:lpstr>
      <vt:lpstr>Algoritmo de Dijkstra</vt:lpstr>
      <vt:lpstr>Exemplo com origem em A</vt:lpstr>
      <vt:lpstr>Mais duas iterações</vt:lpstr>
      <vt:lpstr>Mais duas iterações</vt:lpstr>
      <vt:lpstr>Mais duas iterações</vt:lpstr>
      <vt:lpstr>Árvore de caminhos mínimos</vt:lpstr>
      <vt:lpstr>Custo do algoritmo</vt:lpstr>
      <vt:lpstr>Função de custo</vt:lpstr>
      <vt:lpstr>Conclusões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José Legatheaux Martins</cp:lastModifiedBy>
  <cp:revision>640</cp:revision>
  <cp:lastPrinted>2013-05-22T20:50:07Z</cp:lastPrinted>
  <dcterms:created xsi:type="dcterms:W3CDTF">2001-07-06T14:58:21Z</dcterms:created>
  <dcterms:modified xsi:type="dcterms:W3CDTF">2013-05-22T20:50:31Z</dcterms:modified>
</cp:coreProperties>
</file>