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2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13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14.xml" ContentType="application/vnd.openxmlformats-officedocument.presentationml.notesSlide+xml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7" r:id="rId2"/>
    <p:sldId id="394" r:id="rId3"/>
    <p:sldId id="515" r:id="rId4"/>
    <p:sldId id="426" r:id="rId5"/>
    <p:sldId id="518" r:id="rId6"/>
    <p:sldId id="507" r:id="rId7"/>
    <p:sldId id="516" r:id="rId8"/>
    <p:sldId id="517" r:id="rId9"/>
    <p:sldId id="508" r:id="rId10"/>
    <p:sldId id="514" r:id="rId11"/>
    <p:sldId id="519" r:id="rId12"/>
    <p:sldId id="520" r:id="rId13"/>
    <p:sldId id="511" r:id="rId14"/>
    <p:sldId id="512" r:id="rId15"/>
    <p:sldId id="465" r:id="rId16"/>
    <p:sldId id="467" r:id="rId17"/>
    <p:sldId id="504" r:id="rId18"/>
    <p:sldId id="505" r:id="rId19"/>
    <p:sldId id="506" r:id="rId20"/>
    <p:sldId id="472" r:id="rId21"/>
    <p:sldId id="473" r:id="rId22"/>
    <p:sldId id="474" r:id="rId23"/>
    <p:sldId id="521" r:id="rId24"/>
    <p:sldId id="522" r:id="rId25"/>
    <p:sldId id="524" r:id="rId26"/>
    <p:sldId id="479" r:id="rId27"/>
    <p:sldId id="525" r:id="rId28"/>
    <p:sldId id="526" r:id="rId29"/>
    <p:sldId id="527" r:id="rId30"/>
    <p:sldId id="528" r:id="rId31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6" autoAdjust="0"/>
    <p:restoredTop sz="97137" autoAdjust="0"/>
  </p:normalViewPr>
  <p:slideViewPr>
    <p:cSldViewPr>
      <p:cViewPr varScale="1">
        <p:scale>
          <a:sx n="118" d="100"/>
          <a:sy n="118" d="100"/>
        </p:scale>
        <p:origin x="-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3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618F579C-8E34-5740-BE54-C99221425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3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3EC92D8-E17E-3C47-97CA-19F161790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535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6403D2-3FD1-AE4C-814E-328098D1124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CB751C-156D-964A-B4A7-728EC757FC99}" type="slidenum">
              <a:rPr lang="pt-PT" sz="1300" u="none"/>
              <a:pPr eaLnBrk="1" hangingPunct="1"/>
              <a:t>20</a:t>
            </a:fld>
            <a:endParaRPr lang="pt-PT" sz="1300" u="none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EE9EA76-6A41-B34D-BA44-6615A13966E3}" type="slidenum">
              <a:rPr lang="pt-PT" sz="1300" u="none"/>
              <a:pPr eaLnBrk="1" hangingPunct="1"/>
              <a:t>21</a:t>
            </a:fld>
            <a:endParaRPr lang="pt-PT" sz="1300" u="none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948D6F7-508A-324A-A4B4-1D0E26282C2D}" type="slidenum">
              <a:rPr lang="pt-PT" sz="1300" u="none"/>
              <a:pPr eaLnBrk="1" hangingPunct="1"/>
              <a:t>22</a:t>
            </a:fld>
            <a:endParaRPr lang="pt-PT" sz="1300" u="none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948D6F7-508A-324A-A4B4-1D0E26282C2D}" type="slidenum">
              <a:rPr lang="pt-PT" sz="1300" u="none"/>
              <a:pPr eaLnBrk="1" hangingPunct="1"/>
              <a:t>23</a:t>
            </a:fld>
            <a:endParaRPr lang="pt-PT" sz="1300" u="none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948D6F7-508A-324A-A4B4-1D0E26282C2D}" type="slidenum">
              <a:rPr lang="pt-PT" sz="1300" u="none"/>
              <a:pPr eaLnBrk="1" hangingPunct="1"/>
              <a:t>24</a:t>
            </a:fld>
            <a:endParaRPr lang="pt-PT" sz="1300" u="none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DA9A7A2-E71E-7548-AACD-66A2ED1D00D1}" type="slidenum">
              <a:rPr lang="pt-PT" sz="1300" u="none"/>
              <a:pPr eaLnBrk="1" hangingPunct="1"/>
              <a:t>26</a:t>
            </a:fld>
            <a:endParaRPr lang="pt-PT" sz="1300" u="none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3B5B8FF-FD79-E346-BF58-47E685CFDFED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30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AF7B0B-7285-974B-9550-A3E2FE43E26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883" indent="-28572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2898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05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21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37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53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869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585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945C6EA-7870-8A41-980C-72EF118682B0}" type="slidenum">
              <a:rPr lang="pt-PT" sz="1300" u="none"/>
              <a:pPr eaLnBrk="1" hangingPunct="1">
                <a:defRPr/>
              </a:pPr>
              <a:t>3</a:t>
            </a:fld>
            <a:endParaRPr lang="pt-PT" sz="1300" u="none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482296B-25D5-E245-B266-9B660276DB0A}" type="slidenum">
              <a:rPr lang="pt-PT" sz="1300" u="none"/>
              <a:pPr eaLnBrk="1" hangingPunct="1"/>
              <a:t>4</a:t>
            </a:fld>
            <a:endParaRPr lang="pt-PT" sz="1300" u="non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6F54DF1-1AFA-704E-BCFF-115D5F549DF9}" type="slidenum">
              <a:rPr lang="en-US" sz="1300" b="0">
                <a:latin typeface="Times New Roman" charset="0"/>
              </a:rPr>
              <a:pPr eaLnBrk="1" hangingPunct="1"/>
              <a:t>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8889B7E-8BF0-4740-88A9-6AFAE754BE4F}" type="slidenum">
              <a:rPr lang="en-US" sz="1300" b="0">
                <a:latin typeface="Times New Roman" charset="0"/>
              </a:rPr>
              <a:pPr eaLnBrk="1" hangingPunct="1"/>
              <a:t>13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F20CD3B-92AE-CC4E-90D2-720F549212E3}" type="slidenum">
              <a:rPr lang="en-US" sz="1300" b="0">
                <a:latin typeface="Times New Roman" charset="0"/>
              </a:rPr>
              <a:pPr eaLnBrk="1" hangingPunct="1"/>
              <a:t>14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E0C8D1C-FDC7-FC48-AED5-7A0239368943}" type="slidenum">
              <a:rPr lang="pt-PT" sz="1300" u="none"/>
              <a:pPr eaLnBrk="1" hangingPunct="1"/>
              <a:t>15</a:t>
            </a:fld>
            <a:endParaRPr lang="pt-PT" sz="1300" u="none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D3A0705-439F-4F48-9A6F-80C9CBB8E94D}" type="slidenum">
              <a:rPr lang="pt-PT" sz="1300" u="none"/>
              <a:pPr eaLnBrk="1" hangingPunct="1"/>
              <a:t>16</a:t>
            </a:fld>
            <a:endParaRPr lang="pt-PT" sz="1300" u="none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4418C-55F2-9F4F-81F2-10B8E2129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4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C04A1-5B7B-AC4B-80DB-153B6D3200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2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B2E95-8082-7340-ADD5-13E4FE670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19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EDFB5-4BC3-4D47-9755-F46A1A0A2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6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A9CDC-A860-3344-A30C-B53008D6F6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7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0FD1-03F8-5C4A-9F47-2763F812D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70D7D-7753-B248-BF35-EF2113FEF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0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9BEBD-6218-AA40-A3B1-6272492240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3A193-6B8B-A845-8447-62BAC2ECFC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3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4D0B-AE59-E947-AA3F-05924391B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6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5B14B-169C-1C41-9C78-2DD8DC0CCE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2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D00C-C702-3F40-A3E2-04BD614445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F2778DAF-A21C-EE43-81B5-E043CE269E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11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8" Type="http://schemas.openxmlformats.org/officeDocument/2006/relationships/oleObject" Target="../embeddings/oleObject11.bin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Relationship Id="rId11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Relationship Id="rId11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8" Type="http://schemas.openxmlformats.org/officeDocument/2006/relationships/oleObject" Target="../embeddings/oleObject25.bin"/><Relationship Id="rId9" Type="http://schemas.openxmlformats.org/officeDocument/2006/relationships/oleObject" Target="../embeddings/oleObject26.bin"/><Relationship Id="rId10" Type="http://schemas.openxmlformats.org/officeDocument/2006/relationships/oleObject" Target="../embeddings/oleObject27.bin"/><Relationship Id="rId11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AFFAF3DA-665A-344C-9C2B-04EFDEA3BFF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O protocolo IP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75241-6272-7B4C-A9CF-EA1BA45C725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Formato de um pacote IP</a:t>
            </a:r>
            <a:endParaRPr lang="pt-PT"/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1476375" y="1557338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1476375" y="4859338"/>
            <a:ext cx="6003925" cy="635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1477963" y="5484813"/>
            <a:ext cx="6002337" cy="8255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 flipV="1">
            <a:off x="1504950" y="2286000"/>
            <a:ext cx="5980113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3" name="Line 7"/>
          <p:cNvSpPr>
            <a:spLocks noChangeShapeType="1"/>
          </p:cNvSpPr>
          <p:nvPr/>
        </p:nvSpPr>
        <p:spPr bwMode="auto">
          <a:xfrm flipV="1">
            <a:off x="1500188" y="2989263"/>
            <a:ext cx="6002337" cy="14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484313" y="3619500"/>
            <a:ext cx="6019800" cy="174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5" name="Line 9"/>
          <p:cNvSpPr>
            <a:spLocks noChangeShapeType="1"/>
          </p:cNvSpPr>
          <p:nvPr/>
        </p:nvSpPr>
        <p:spPr bwMode="auto">
          <a:xfrm>
            <a:off x="4441825" y="1550988"/>
            <a:ext cx="17463" cy="2105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6" name="Line 10"/>
          <p:cNvSpPr>
            <a:spLocks noChangeShapeType="1"/>
          </p:cNvSpPr>
          <p:nvPr/>
        </p:nvSpPr>
        <p:spPr bwMode="auto">
          <a:xfrm>
            <a:off x="2968625" y="16176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7" name="Line 11"/>
          <p:cNvSpPr>
            <a:spLocks noChangeShapeType="1"/>
          </p:cNvSpPr>
          <p:nvPr/>
        </p:nvSpPr>
        <p:spPr bwMode="auto">
          <a:xfrm>
            <a:off x="2244725" y="16176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68" name="Rectangle 12"/>
          <p:cNvSpPr>
            <a:spLocks noChangeArrowheads="1"/>
          </p:cNvSpPr>
          <p:nvPr/>
        </p:nvSpPr>
        <p:spPr bwMode="auto">
          <a:xfrm>
            <a:off x="1401763" y="1666875"/>
            <a:ext cx="92551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Version</a:t>
            </a:r>
          </a:p>
        </p:txBody>
      </p:sp>
      <p:sp>
        <p:nvSpPr>
          <p:cNvPr id="685069" name="Rectangle 13"/>
          <p:cNvSpPr>
            <a:spLocks noChangeArrowheads="1"/>
          </p:cNvSpPr>
          <p:nvPr/>
        </p:nvSpPr>
        <p:spPr bwMode="auto">
          <a:xfrm>
            <a:off x="2178050" y="1589088"/>
            <a:ext cx="868363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Header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Length</a:t>
            </a:r>
            <a:endParaRPr lang="en-US" sz="16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0" name="Rectangle 14"/>
          <p:cNvSpPr>
            <a:spLocks noChangeArrowheads="1"/>
          </p:cNvSpPr>
          <p:nvPr/>
        </p:nvSpPr>
        <p:spPr bwMode="auto">
          <a:xfrm>
            <a:off x="2968625" y="1644650"/>
            <a:ext cx="15144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8-bit Type of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Service (TOS)</a:t>
            </a:r>
          </a:p>
        </p:txBody>
      </p:sp>
      <p:sp>
        <p:nvSpPr>
          <p:cNvPr id="685071" name="Rectangle 15"/>
          <p:cNvSpPr>
            <a:spLocks noChangeArrowheads="1"/>
          </p:cNvSpPr>
          <p:nvPr/>
        </p:nvSpPr>
        <p:spPr bwMode="auto">
          <a:xfrm>
            <a:off x="4602163" y="1760538"/>
            <a:ext cx="2755162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latin typeface="Arial" charset="0"/>
              </a:rPr>
              <a:t>16-bit Total Length (Bytes)</a:t>
            </a:r>
            <a:endParaRPr lang="en-US" sz="1400">
              <a:latin typeface="Arial" charset="0"/>
            </a:endParaRPr>
          </a:p>
        </p:txBody>
      </p:sp>
      <p:sp>
        <p:nvSpPr>
          <p:cNvPr id="685072" name="Rectangle 16"/>
          <p:cNvSpPr>
            <a:spLocks noChangeArrowheads="1"/>
          </p:cNvSpPr>
          <p:nvPr/>
        </p:nvSpPr>
        <p:spPr bwMode="auto">
          <a:xfrm>
            <a:off x="1954213" y="2490788"/>
            <a:ext cx="2047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3" name="Line 17"/>
          <p:cNvSpPr>
            <a:spLocks noChangeShapeType="1"/>
          </p:cNvSpPr>
          <p:nvPr/>
        </p:nvSpPr>
        <p:spPr bwMode="auto">
          <a:xfrm>
            <a:off x="5102225" y="2316163"/>
            <a:ext cx="1588" cy="658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74" name="Rectangle 18"/>
          <p:cNvSpPr>
            <a:spLocks noChangeArrowheads="1"/>
          </p:cNvSpPr>
          <p:nvPr/>
        </p:nvSpPr>
        <p:spPr bwMode="auto">
          <a:xfrm>
            <a:off x="4419600" y="2376488"/>
            <a:ext cx="7112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6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5" name="Rectangle 19"/>
          <p:cNvSpPr>
            <a:spLocks noChangeArrowheads="1"/>
          </p:cNvSpPr>
          <p:nvPr/>
        </p:nvSpPr>
        <p:spPr bwMode="auto">
          <a:xfrm>
            <a:off x="5105400" y="2508250"/>
            <a:ext cx="23526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76" name="Line 20"/>
          <p:cNvSpPr>
            <a:spLocks noChangeShapeType="1"/>
          </p:cNvSpPr>
          <p:nvPr/>
        </p:nvSpPr>
        <p:spPr bwMode="auto">
          <a:xfrm>
            <a:off x="3032125" y="3014663"/>
            <a:ext cx="1588" cy="6016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77" name="Rectangle 21"/>
          <p:cNvSpPr>
            <a:spLocks noChangeArrowheads="1"/>
          </p:cNvSpPr>
          <p:nvPr/>
        </p:nvSpPr>
        <p:spPr bwMode="auto">
          <a:xfrm>
            <a:off x="1554163" y="3049588"/>
            <a:ext cx="1449387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685078" name="Rectangle 22"/>
          <p:cNvSpPr>
            <a:spLocks noChangeArrowheads="1"/>
          </p:cNvSpPr>
          <p:nvPr/>
        </p:nvSpPr>
        <p:spPr bwMode="auto">
          <a:xfrm>
            <a:off x="3009900" y="3146425"/>
            <a:ext cx="1505020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dirty="0">
                <a:latin typeface="Arial" charset="0"/>
              </a:rPr>
              <a:t>8-bit Protocol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685079" name="Rectangle 23"/>
          <p:cNvSpPr>
            <a:spLocks noChangeArrowheads="1"/>
          </p:cNvSpPr>
          <p:nvPr/>
        </p:nvSpPr>
        <p:spPr bwMode="auto">
          <a:xfrm>
            <a:off x="4719638" y="3163888"/>
            <a:ext cx="2551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1487488" y="4283075"/>
            <a:ext cx="601503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81" name="Rectangle 25"/>
          <p:cNvSpPr>
            <a:spLocks noChangeArrowheads="1"/>
          </p:cNvSpPr>
          <p:nvPr/>
        </p:nvSpPr>
        <p:spPr bwMode="auto">
          <a:xfrm>
            <a:off x="2771800" y="3717032"/>
            <a:ext cx="3808886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2400" dirty="0">
                <a:solidFill>
                  <a:srgbClr val="3333FF"/>
                </a:solidFill>
                <a:latin typeface="Arial" charset="0"/>
              </a:rPr>
              <a:t>32-bit Source IP Address</a:t>
            </a:r>
            <a:endParaRPr lang="en-US" dirty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685082" name="Rectangle 26"/>
          <p:cNvSpPr>
            <a:spLocks noChangeArrowheads="1"/>
          </p:cNvSpPr>
          <p:nvPr/>
        </p:nvSpPr>
        <p:spPr bwMode="auto">
          <a:xfrm>
            <a:off x="2601937" y="4342507"/>
            <a:ext cx="444127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2400">
                <a:solidFill>
                  <a:srgbClr val="3333FF"/>
                </a:solidFill>
                <a:latin typeface="Arial" charset="0"/>
              </a:rPr>
              <a:t>32-bit Destination IP Address</a:t>
            </a:r>
            <a:endParaRPr lang="en-US" b="0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685083" name="Rectangle 27"/>
          <p:cNvSpPr>
            <a:spLocks noChangeArrowheads="1"/>
          </p:cNvSpPr>
          <p:nvPr/>
        </p:nvSpPr>
        <p:spPr bwMode="auto">
          <a:xfrm>
            <a:off x="3779838" y="5013325"/>
            <a:ext cx="15605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Options (if any)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4" name="Rectangle 28"/>
          <p:cNvSpPr>
            <a:spLocks noChangeArrowheads="1"/>
          </p:cNvSpPr>
          <p:nvPr/>
        </p:nvSpPr>
        <p:spPr bwMode="auto">
          <a:xfrm>
            <a:off x="3789363" y="5753100"/>
            <a:ext cx="16541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Data or Payload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85085" name="Line 29"/>
          <p:cNvSpPr>
            <a:spLocks noChangeShapeType="1"/>
          </p:cNvSpPr>
          <p:nvPr/>
        </p:nvSpPr>
        <p:spPr bwMode="auto">
          <a:xfrm>
            <a:off x="7813675" y="1555750"/>
            <a:ext cx="1588" cy="140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85086" name="Rectangle 30"/>
          <p:cNvSpPr>
            <a:spLocks noChangeArrowheads="1"/>
          </p:cNvSpPr>
          <p:nvPr/>
        </p:nvSpPr>
        <p:spPr bwMode="auto">
          <a:xfrm>
            <a:off x="7564438" y="3038475"/>
            <a:ext cx="9810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pPr algn="l" eaLnBrk="0" hangingPunct="0">
              <a:defRPr/>
            </a:pPr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header</a:t>
            </a:r>
          </a:p>
        </p:txBody>
      </p:sp>
      <p:sp>
        <p:nvSpPr>
          <p:cNvPr id="685087" name="Line 31"/>
          <p:cNvSpPr>
            <a:spLocks noChangeShapeType="1"/>
          </p:cNvSpPr>
          <p:nvPr/>
        </p:nvSpPr>
        <p:spPr bwMode="auto">
          <a:xfrm>
            <a:off x="7813675" y="3662363"/>
            <a:ext cx="1588" cy="13144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632" name="Text Box 10"/>
          <p:cNvSpPr txBox="1">
            <a:spLocks noChangeArrowheads="1"/>
          </p:cNvSpPr>
          <p:nvPr/>
        </p:nvSpPr>
        <p:spPr bwMode="auto">
          <a:xfrm>
            <a:off x="4186238" y="1144588"/>
            <a:ext cx="81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latin typeface="Tw Cen MT" charset="0"/>
                <a:cs typeface="Tw Cen MT" charset="0"/>
              </a:rPr>
              <a:t>32 bits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25633" name="Line 11"/>
          <p:cNvSpPr>
            <a:spLocks noChangeShapeType="1"/>
          </p:cNvSpPr>
          <p:nvPr/>
        </p:nvSpPr>
        <p:spPr bwMode="auto">
          <a:xfrm>
            <a:off x="5076825" y="1341438"/>
            <a:ext cx="2374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12"/>
          <p:cNvSpPr>
            <a:spLocks noChangeShapeType="1"/>
          </p:cNvSpPr>
          <p:nvPr/>
        </p:nvSpPr>
        <p:spPr bwMode="auto">
          <a:xfrm rot="10800000">
            <a:off x="1476375" y="1341438"/>
            <a:ext cx="26193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1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Campo de cabeçalho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Versão (4 bits)</a:t>
            </a:r>
          </a:p>
          <a:p>
            <a:pPr lvl="1"/>
            <a:r>
              <a:rPr lang="pt-PT" sz="2000" dirty="0" smtClean="0"/>
              <a:t>Geralmente é a versão 4, a mudar para 6</a:t>
            </a:r>
          </a:p>
          <a:p>
            <a:pPr lvl="1"/>
            <a:r>
              <a:rPr lang="pt-PT" sz="2000" dirty="0" smtClean="0"/>
              <a:t>É necessário para saber como interpretar o resto</a:t>
            </a:r>
          </a:p>
          <a:p>
            <a:r>
              <a:rPr lang="pt-PT" sz="2400" dirty="0" err="1" smtClean="0"/>
              <a:t>Header</a:t>
            </a:r>
            <a:r>
              <a:rPr lang="pt-PT" sz="2400" dirty="0" smtClean="0"/>
              <a:t> </a:t>
            </a:r>
            <a:r>
              <a:rPr lang="pt-PT" sz="2400" dirty="0" err="1" smtClean="0"/>
              <a:t>length</a:t>
            </a:r>
            <a:r>
              <a:rPr lang="pt-PT" sz="2400" dirty="0" smtClean="0"/>
              <a:t> (4 bits)</a:t>
            </a:r>
          </a:p>
          <a:p>
            <a:pPr lvl="1"/>
            <a:r>
              <a:rPr lang="pt-PT" sz="2000" dirty="0" smtClean="0"/>
              <a:t>Número de palavras de 32 bits que formam o cabeçalho</a:t>
            </a:r>
          </a:p>
          <a:p>
            <a:pPr lvl="1"/>
            <a:r>
              <a:rPr lang="pt-PT" sz="2000" dirty="0" smtClean="0"/>
              <a:t>geralmente vale 5 (20 bytes)</a:t>
            </a:r>
          </a:p>
          <a:p>
            <a:r>
              <a:rPr lang="pt-PT" sz="2400" dirty="0" smtClean="0"/>
              <a:t>Tipo de serviço (8 bits)</a:t>
            </a:r>
          </a:p>
          <a:p>
            <a:pPr lvl="1"/>
            <a:r>
              <a:rPr lang="pt-PT" sz="2000" dirty="0" smtClean="0"/>
              <a:t>Prioridade  a dar ao pacote (geralmente é por classes)</a:t>
            </a:r>
          </a:p>
          <a:p>
            <a:pPr lvl="1"/>
            <a:r>
              <a:rPr lang="pt-PT" sz="2000" dirty="0" smtClean="0"/>
              <a:t>O </a:t>
            </a:r>
            <a:r>
              <a:rPr lang="pt-PT" sz="2000" i="1" dirty="0" err="1" smtClean="0"/>
              <a:t>router</a:t>
            </a:r>
            <a:r>
              <a:rPr lang="pt-PT" sz="2000" dirty="0" smtClean="0"/>
              <a:t> pode ignorar este campo</a:t>
            </a:r>
          </a:p>
          <a:p>
            <a:r>
              <a:rPr lang="pt-PT" sz="2400" dirty="0" smtClean="0"/>
              <a:t>Total </a:t>
            </a:r>
            <a:r>
              <a:rPr lang="pt-PT" sz="2400" dirty="0" err="1" smtClean="0"/>
              <a:t>length</a:t>
            </a:r>
            <a:r>
              <a:rPr lang="pt-PT" sz="2400" dirty="0" smtClean="0"/>
              <a:t> (16 bits)</a:t>
            </a:r>
          </a:p>
          <a:p>
            <a:pPr lvl="1"/>
            <a:r>
              <a:rPr lang="pt-PT" sz="2000" dirty="0" smtClean="0"/>
              <a:t>O maior pacote pode ter 64 K bytes mas em geral usa-se um muito menor pois quase todos os canais impõem um valor mais baixo ao maior </a:t>
            </a:r>
            <a:r>
              <a:rPr lang="pt-PT" sz="2000" i="1" dirty="0" err="1" smtClean="0"/>
              <a:t>frame</a:t>
            </a:r>
            <a:r>
              <a:rPr lang="pt-PT" sz="2000" dirty="0" smtClean="0"/>
              <a:t> que aceitam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8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Campo de cabeçalho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dirty="0" smtClean="0"/>
              <a:t>Fragmentação (32 bits)</a:t>
            </a:r>
          </a:p>
          <a:p>
            <a:pPr lvl="1"/>
            <a:r>
              <a:rPr lang="pt-PT" sz="2000" dirty="0" smtClean="0"/>
              <a:t>Na versão 4 permite subdividir no interior da rede um pacote em fragmentos quando o mesmo não cabe no canal</a:t>
            </a:r>
          </a:p>
          <a:p>
            <a:pPr lvl="1"/>
            <a:r>
              <a:rPr lang="pt-PT" sz="2000" dirty="0" smtClean="0"/>
              <a:t>O destinatário final deve recompor o pacote original</a:t>
            </a:r>
          </a:p>
          <a:p>
            <a:r>
              <a:rPr lang="pt-PT" sz="2400" dirty="0" smtClean="0"/>
              <a:t>TTL – Time to </a:t>
            </a:r>
            <a:r>
              <a:rPr lang="pt-PT" sz="2400" dirty="0" err="1" smtClean="0"/>
              <a:t>Live</a:t>
            </a:r>
            <a:r>
              <a:rPr lang="pt-PT" sz="2400" dirty="0" smtClean="0"/>
              <a:t> (8 bits)</a:t>
            </a:r>
          </a:p>
          <a:p>
            <a:pPr lvl="1"/>
            <a:r>
              <a:rPr lang="pt-PT" sz="2000" dirty="0" smtClean="0"/>
              <a:t>Número de </a:t>
            </a:r>
            <a:r>
              <a:rPr lang="pt-PT" sz="2000" i="1" dirty="0" err="1" smtClean="0"/>
              <a:t>routers</a:t>
            </a:r>
            <a:r>
              <a:rPr lang="pt-PT" sz="2000" dirty="0" smtClean="0"/>
              <a:t> máximo a atravessar</a:t>
            </a:r>
          </a:p>
          <a:p>
            <a:pPr lvl="1"/>
            <a:r>
              <a:rPr lang="pt-PT" sz="2000" dirty="0" smtClean="0"/>
              <a:t>Funciona como um mecanismo de proteção contra caminhos demasiado longos ou infinitos introduzidos por erros</a:t>
            </a:r>
          </a:p>
          <a:p>
            <a:r>
              <a:rPr lang="pt-PT" sz="2400" dirty="0" smtClean="0"/>
              <a:t>Protocolo (8 bits)</a:t>
            </a:r>
          </a:p>
          <a:p>
            <a:pPr lvl="1"/>
            <a:r>
              <a:rPr lang="pt-PT" sz="2000" dirty="0"/>
              <a:t>T</a:t>
            </a:r>
            <a:r>
              <a:rPr lang="pt-PT" sz="2000" dirty="0" smtClean="0"/>
              <a:t>ipo do </a:t>
            </a:r>
            <a:r>
              <a:rPr lang="pt-PT" sz="2000" i="1" dirty="0" err="1" smtClean="0"/>
              <a:t>payload</a:t>
            </a:r>
            <a:r>
              <a:rPr lang="pt-PT" sz="2000" dirty="0" smtClean="0"/>
              <a:t> (suporta a </a:t>
            </a:r>
            <a:r>
              <a:rPr lang="pt-PT" sz="2000" i="1" dirty="0" err="1" smtClean="0"/>
              <a:t>desmultiplexagem</a:t>
            </a:r>
            <a:r>
              <a:rPr lang="pt-PT" sz="2000" dirty="0" smtClean="0"/>
              <a:t> a nível superior)</a:t>
            </a:r>
          </a:p>
          <a:p>
            <a:r>
              <a:rPr lang="pt-PT" sz="2400" dirty="0" err="1" smtClean="0"/>
              <a:t>Header</a:t>
            </a:r>
            <a:r>
              <a:rPr lang="pt-PT" sz="2400" dirty="0" smtClean="0"/>
              <a:t> </a:t>
            </a:r>
            <a:r>
              <a:rPr lang="pt-PT" sz="2400" dirty="0" err="1" smtClean="0"/>
              <a:t>Checksum</a:t>
            </a:r>
            <a:r>
              <a:rPr lang="pt-PT" sz="2400" dirty="0" smtClean="0"/>
              <a:t> (16 </a:t>
            </a:r>
            <a:r>
              <a:rPr lang="pt-PT" sz="2400" dirty="0"/>
              <a:t>bits)</a:t>
            </a:r>
          </a:p>
          <a:p>
            <a:r>
              <a:rPr lang="pt-PT" sz="2400" dirty="0" err="1" smtClean="0"/>
              <a:t>Options</a:t>
            </a:r>
            <a:r>
              <a:rPr lang="pt-PT" sz="2400" dirty="0" smtClean="0"/>
              <a:t> (</a:t>
            </a:r>
            <a:r>
              <a:rPr lang="pt-PT" sz="2400" dirty="0" err="1" smtClean="0"/>
              <a:t>variavél</a:t>
            </a:r>
            <a:r>
              <a:rPr lang="pt-PT" sz="2400" dirty="0" smtClean="0"/>
              <a:t>)</a:t>
            </a:r>
            <a:endParaRPr lang="pt-PT" sz="2400" dirty="0"/>
          </a:p>
          <a:p>
            <a:pPr lvl="1"/>
            <a:r>
              <a:rPr lang="pt-PT" sz="2000" i="1" dirty="0" err="1" smtClean="0"/>
              <a:t>Source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route</a:t>
            </a:r>
            <a:r>
              <a:rPr lang="pt-PT" sz="2000" i="1" dirty="0" smtClean="0"/>
              <a:t>, record </a:t>
            </a:r>
            <a:r>
              <a:rPr lang="pt-PT" sz="2000" i="1" dirty="0" err="1" smtClean="0"/>
              <a:t>route</a:t>
            </a:r>
            <a:r>
              <a:rPr lang="pt-PT" sz="2000" dirty="0" smtClean="0"/>
              <a:t>, ...</a:t>
            </a:r>
            <a:endParaRPr lang="pt-PT" sz="2000" dirty="0"/>
          </a:p>
          <a:p>
            <a:pPr lvl="1"/>
            <a:endParaRPr lang="pt-PT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1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IP Header: </a:t>
            </a:r>
            <a:r>
              <a:rPr lang="en-US" dirty="0" smtClean="0">
                <a:latin typeface="Calibri" charset="0"/>
                <a:ea typeface="ＭＳ Ｐゴシック" charset="0"/>
              </a:rPr>
              <a:t>Payload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Protocol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D56E12D-CD47-6643-BDE6-52D1C08AF76D}" type="slidenum">
              <a:rPr 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92165" name="Text Box 6"/>
          <p:cNvSpPr txBox="1">
            <a:spLocks noChangeArrowheads="1"/>
          </p:cNvSpPr>
          <p:nvPr/>
        </p:nvSpPr>
        <p:spPr bwMode="auto">
          <a:xfrm>
            <a:off x="1763688" y="2660650"/>
            <a:ext cx="19589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IP header</a:t>
            </a:r>
          </a:p>
        </p:txBody>
      </p:sp>
      <p:sp>
        <p:nvSpPr>
          <p:cNvPr id="92166" name="Text Box 7"/>
          <p:cNvSpPr txBox="1">
            <a:spLocks noChangeArrowheads="1"/>
          </p:cNvSpPr>
          <p:nvPr/>
        </p:nvSpPr>
        <p:spPr bwMode="auto">
          <a:xfrm>
            <a:off x="5335563" y="2660650"/>
            <a:ext cx="2035175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IP header</a:t>
            </a:r>
          </a:p>
        </p:txBody>
      </p:sp>
      <p:sp>
        <p:nvSpPr>
          <p:cNvPr id="92167" name="Text Box 8"/>
          <p:cNvSpPr txBox="1">
            <a:spLocks noChangeArrowheads="1"/>
          </p:cNvSpPr>
          <p:nvPr/>
        </p:nvSpPr>
        <p:spPr bwMode="auto">
          <a:xfrm>
            <a:off x="1763688" y="3044825"/>
            <a:ext cx="1957388" cy="3968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TCP header</a:t>
            </a:r>
          </a:p>
        </p:txBody>
      </p:sp>
      <p:sp>
        <p:nvSpPr>
          <p:cNvPr id="92168" name="Text Box 9"/>
          <p:cNvSpPr txBox="1">
            <a:spLocks noChangeArrowheads="1"/>
          </p:cNvSpPr>
          <p:nvPr/>
        </p:nvSpPr>
        <p:spPr bwMode="auto">
          <a:xfrm>
            <a:off x="5335563" y="3044825"/>
            <a:ext cx="2033588" cy="39687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UDP header</a:t>
            </a:r>
          </a:p>
        </p:txBody>
      </p:sp>
      <p:sp>
        <p:nvSpPr>
          <p:cNvPr id="92169" name="Rectangle 10"/>
          <p:cNvSpPr>
            <a:spLocks noChangeArrowheads="1"/>
          </p:cNvSpPr>
          <p:nvPr/>
        </p:nvSpPr>
        <p:spPr bwMode="auto">
          <a:xfrm>
            <a:off x="1763688" y="3429000"/>
            <a:ext cx="1958975" cy="1190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Rectangle 11"/>
          <p:cNvSpPr>
            <a:spLocks noChangeArrowheads="1"/>
          </p:cNvSpPr>
          <p:nvPr/>
        </p:nvSpPr>
        <p:spPr bwMode="auto">
          <a:xfrm>
            <a:off x="5297463" y="3429000"/>
            <a:ext cx="2073275" cy="11906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1" name="Text Box 13"/>
          <p:cNvSpPr txBox="1">
            <a:spLocks noChangeArrowheads="1"/>
          </p:cNvSpPr>
          <p:nvPr/>
        </p:nvSpPr>
        <p:spPr bwMode="auto">
          <a:xfrm>
            <a:off x="1801788" y="2084387"/>
            <a:ext cx="170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protocol=6</a:t>
            </a:r>
          </a:p>
        </p:txBody>
      </p:sp>
      <p:sp>
        <p:nvSpPr>
          <p:cNvPr id="92172" name="Text Box 14"/>
          <p:cNvSpPr txBox="1">
            <a:spLocks noChangeArrowheads="1"/>
          </p:cNvSpPr>
          <p:nvPr/>
        </p:nvSpPr>
        <p:spPr bwMode="auto">
          <a:xfrm>
            <a:off x="5395888" y="2160587"/>
            <a:ext cx="1860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protocol=17</a:t>
            </a:r>
          </a:p>
        </p:txBody>
      </p:sp>
    </p:spTree>
    <p:extLst>
      <p:ext uri="{BB962C8B-B14F-4D97-AF65-F5344CB8AC3E}">
        <p14:creationId xmlns:p14="http://schemas.microsoft.com/office/powerpoint/2010/main" val="188836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654267"/>
          </a:xfrm>
        </p:spPr>
        <p:txBody>
          <a:bodyPr/>
          <a:lstStyle/>
          <a:p>
            <a:r>
              <a:rPr lang="pt-PT" i="1" dirty="0" err="1" smtClean="0">
                <a:latin typeface="+mn-lt"/>
                <a:ea typeface="ＭＳ Ｐゴシック" charset="0"/>
                <a:cs typeface="ＭＳ Ｐゴシック" charset="0"/>
              </a:rPr>
              <a:t>Header</a:t>
            </a:r>
            <a:r>
              <a:rPr lang="pt-PT" i="1" dirty="0" smtClean="0"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pt-PT" i="1" dirty="0" err="1" smtClean="0">
                <a:latin typeface="+mn-lt"/>
                <a:ea typeface="ＭＳ Ｐゴシック" charset="0"/>
                <a:cs typeface="ＭＳ Ｐゴシック" charset="0"/>
              </a:rPr>
              <a:t>Checksum</a:t>
            </a:r>
            <a:endParaRPr lang="pt-PT" i="1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5234136"/>
          </a:xfrm>
        </p:spPr>
        <p:txBody>
          <a:bodyPr/>
          <a:lstStyle/>
          <a:p>
            <a:r>
              <a:rPr lang="pt-PT" dirty="0" err="1" smtClean="0">
                <a:ea typeface="ＭＳ Ｐゴシック" charset="0"/>
                <a:cs typeface="ＭＳ Ｐゴシック" charset="0"/>
              </a:rPr>
              <a:t>Checksum</a:t>
            </a:r>
            <a:r>
              <a:rPr lang="pt-PT" dirty="0" smtClean="0">
                <a:ea typeface="ＭＳ Ｐゴシック" charset="0"/>
                <a:cs typeface="ＭＳ Ｐゴシック" charset="0"/>
              </a:rPr>
              <a:t> (16 bits)</a:t>
            </a:r>
          </a:p>
          <a:p>
            <a:pPr lvl="1"/>
            <a:r>
              <a:rPr lang="pt-PT" dirty="0" smtClean="0">
                <a:ea typeface="ＭＳ Ｐゴシック" charset="0"/>
              </a:rPr>
              <a:t>Soma de todas as palavras de 16-bit do cabeçalho</a:t>
            </a:r>
          </a:p>
          <a:p>
            <a:pPr lvl="1"/>
            <a:r>
              <a:rPr lang="pt-PT" dirty="0" smtClean="0">
                <a:ea typeface="ＭＳ Ｐゴシック" charset="0"/>
              </a:rPr>
              <a:t>Se o cabeçalho se corromper num canal as somas diferem na </a:t>
            </a:r>
            <a:r>
              <a:rPr lang="pt-PT" dirty="0" err="1" smtClean="0">
                <a:ea typeface="ＭＳ Ｐゴシック" charset="0"/>
              </a:rPr>
              <a:t>emissaõ</a:t>
            </a:r>
            <a:r>
              <a:rPr lang="pt-PT" dirty="0" smtClean="0">
                <a:ea typeface="ＭＳ Ｐゴシック" charset="0"/>
              </a:rPr>
              <a:t> e na recepção</a:t>
            </a:r>
          </a:p>
          <a:p>
            <a:pPr lvl="1"/>
            <a:r>
              <a:rPr lang="pt-PT" dirty="0" smtClean="0">
                <a:ea typeface="ＭＳ Ｐゴシック" charset="0"/>
              </a:rPr>
              <a:t>O que permite não tratar pacotes com cabeçalho corrompido</a:t>
            </a:r>
            <a:endParaRPr lang="pt-PT" dirty="0">
              <a:ea typeface="ＭＳ Ｐゴシック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A7EE956-8CCF-4A45-81C0-2F917267F6B9}" type="slidenum">
              <a:rPr 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844804" name="Text Box 4"/>
          <p:cNvSpPr txBox="1">
            <a:spLocks noChangeArrowheads="1"/>
          </p:cNvSpPr>
          <p:nvPr/>
        </p:nvSpPr>
        <p:spPr bwMode="auto">
          <a:xfrm>
            <a:off x="1181504" y="3933825"/>
            <a:ext cx="113266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0" dirty="0">
                <a:latin typeface="+mn-lt"/>
              </a:rPr>
              <a:t>  134</a:t>
            </a:r>
          </a:p>
          <a:p>
            <a:pPr eaLnBrk="1" hangingPunct="1"/>
            <a:r>
              <a:rPr lang="en-US" sz="2800" b="0" dirty="0">
                <a:latin typeface="+mn-lt"/>
              </a:rPr>
              <a:t>+ 212</a:t>
            </a:r>
          </a:p>
          <a:p>
            <a:pPr eaLnBrk="1" hangingPunct="1"/>
            <a:endParaRPr lang="en-US" sz="2800" b="0" dirty="0">
              <a:latin typeface="+mn-lt"/>
            </a:endParaRPr>
          </a:p>
          <a:p>
            <a:pPr eaLnBrk="1" hangingPunct="1"/>
            <a:r>
              <a:rPr lang="en-US" sz="2800" b="0" dirty="0">
                <a:latin typeface="+mn-lt"/>
              </a:rPr>
              <a:t>= 346</a:t>
            </a:r>
          </a:p>
        </p:txBody>
      </p:sp>
      <p:sp>
        <p:nvSpPr>
          <p:cNvPr id="844805" name="Text Box 5"/>
          <p:cNvSpPr txBox="1">
            <a:spLocks noChangeArrowheads="1"/>
          </p:cNvSpPr>
          <p:nvPr/>
        </p:nvSpPr>
        <p:spPr bwMode="auto">
          <a:xfrm>
            <a:off x="6788554" y="3932238"/>
            <a:ext cx="113266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0">
                <a:latin typeface="+mn-lt"/>
              </a:rPr>
              <a:t>  134</a:t>
            </a:r>
          </a:p>
          <a:p>
            <a:pPr eaLnBrk="1" hangingPunct="1"/>
            <a:r>
              <a:rPr lang="en-US" sz="2800" b="0">
                <a:latin typeface="+mn-lt"/>
              </a:rPr>
              <a:t>+ 21</a:t>
            </a:r>
            <a:r>
              <a:rPr lang="en-US" sz="2800" b="0">
                <a:solidFill>
                  <a:srgbClr val="FF3300"/>
                </a:solidFill>
                <a:latin typeface="+mn-lt"/>
              </a:rPr>
              <a:t>6</a:t>
            </a:r>
          </a:p>
          <a:p>
            <a:pPr eaLnBrk="1" hangingPunct="1"/>
            <a:endParaRPr lang="en-US" sz="2800" b="0">
              <a:latin typeface="+mn-lt"/>
            </a:endParaRPr>
          </a:p>
          <a:p>
            <a:pPr eaLnBrk="1" hangingPunct="1"/>
            <a:r>
              <a:rPr lang="en-US" sz="2800" b="0">
                <a:latin typeface="+mn-lt"/>
              </a:rPr>
              <a:t>= 350</a:t>
            </a:r>
          </a:p>
        </p:txBody>
      </p:sp>
      <p:sp>
        <p:nvSpPr>
          <p:cNvPr id="844806" name="Line 6"/>
          <p:cNvSpPr>
            <a:spLocks noChangeShapeType="1"/>
          </p:cNvSpPr>
          <p:nvPr/>
        </p:nvSpPr>
        <p:spPr bwMode="auto">
          <a:xfrm>
            <a:off x="969963" y="5084763"/>
            <a:ext cx="16906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807" name="Line 7"/>
          <p:cNvSpPr>
            <a:spLocks noChangeShapeType="1"/>
          </p:cNvSpPr>
          <p:nvPr/>
        </p:nvSpPr>
        <p:spPr bwMode="auto">
          <a:xfrm>
            <a:off x="6386513" y="5046663"/>
            <a:ext cx="16906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809" name="AutoShape 9"/>
          <p:cNvSpPr>
            <a:spLocks noChangeArrowheads="1"/>
          </p:cNvSpPr>
          <p:nvPr/>
        </p:nvSpPr>
        <p:spPr bwMode="auto">
          <a:xfrm>
            <a:off x="3505200" y="4586288"/>
            <a:ext cx="1958975" cy="728662"/>
          </a:xfrm>
          <a:prstGeom prst="rightArrow">
            <a:avLst>
              <a:gd name="adj1" fmla="val 50000"/>
              <a:gd name="adj2" fmla="val 6721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4810" name="Text Box 10"/>
          <p:cNvSpPr txBox="1">
            <a:spLocks noChangeArrowheads="1"/>
          </p:cNvSpPr>
          <p:nvPr/>
        </p:nvSpPr>
        <p:spPr bwMode="auto">
          <a:xfrm>
            <a:off x="4952861" y="3886200"/>
            <a:ext cx="18862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0">
                <a:solidFill>
                  <a:srgbClr val="FF3300"/>
                </a:solidFill>
                <a:latin typeface="+mn-lt"/>
              </a:rPr>
              <a:t>Mismatch!</a:t>
            </a:r>
          </a:p>
        </p:txBody>
      </p:sp>
    </p:spTree>
    <p:extLst>
      <p:ext uri="{BB962C8B-B14F-4D97-AF65-F5344CB8AC3E}">
        <p14:creationId xmlns:p14="http://schemas.microsoft.com/office/powerpoint/2010/main" val="3287008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804" grpId="0"/>
      <p:bldP spid="844805" grpId="0"/>
      <p:bldP spid="844806" grpId="0" animBg="1"/>
      <p:bldP spid="844807" grpId="0" animBg="1"/>
      <p:bldP spid="844809" grpId="0" animBg="1"/>
      <p:bldP spid="8448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88776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Encaminhamento ou </a:t>
            </a:r>
            <a:r>
              <a:rPr lang="pt-PT" sz="4000" i="1" dirty="0" err="1" smtClean="0">
                <a:latin typeface="+mn-lt"/>
                <a:ea typeface="ＭＳ Ｐゴシック" charset="0"/>
                <a:cs typeface="Tw Cen MT"/>
              </a:rPr>
              <a:t>Routing</a:t>
            </a:r>
            <a:endParaRPr lang="pt-PT" sz="4000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2632075" y="58674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2560638" y="5943600"/>
            <a:ext cx="281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467544" y="1412776"/>
            <a:ext cx="8382000" cy="288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25" tIns="23812" rIns="60325" bIns="23812">
            <a:spAutoFit/>
          </a:bodyPr>
          <a:lstStyle/>
          <a:p>
            <a:pPr algn="l"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Cada </a:t>
            </a:r>
            <a:r>
              <a:rPr lang="pt-PT" sz="2400" b="0" u="none" dirty="0">
                <a:solidFill>
                  <a:srgbClr val="0000FF"/>
                </a:solidFill>
                <a:latin typeface="+mn-lt"/>
                <a:cs typeface="Tw Cen MT"/>
              </a:rPr>
              <a:t>computador </a:t>
            </a:r>
            <a:r>
              <a:rPr lang="pt-PT" sz="2400" b="0" dirty="0" smtClean="0">
                <a:solidFill>
                  <a:srgbClr val="0000FF"/>
                </a:solidFill>
                <a:latin typeface="+mn-lt"/>
                <a:cs typeface="Tw Cen MT"/>
              </a:rPr>
              <a:t>e cada</a:t>
            </a: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 </a:t>
            </a:r>
            <a:r>
              <a:rPr lang="pt-PT" sz="2400" b="0" i="1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router</a:t>
            </a: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 tem </a:t>
            </a:r>
            <a:r>
              <a:rPr lang="pt-PT" sz="2400" b="0" u="none" dirty="0">
                <a:solidFill>
                  <a:srgbClr val="0000FF"/>
                </a:solidFill>
                <a:latin typeface="+mn-lt"/>
                <a:cs typeface="Tw Cen MT"/>
              </a:rPr>
              <a:t>que possuir tabelas de encaminhamento ou </a:t>
            </a: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de </a:t>
            </a:r>
            <a:r>
              <a:rPr lang="pt-PT" sz="2400" b="0" i="1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routing</a:t>
            </a:r>
            <a:r>
              <a:rPr lang="pt-PT" sz="2400" b="0" i="1" u="none" dirty="0" smtClean="0">
                <a:solidFill>
                  <a:srgbClr val="0000FF"/>
                </a:solidFill>
                <a:latin typeface="+mn-lt"/>
                <a:cs typeface="Tw Cen MT"/>
              </a:rPr>
              <a:t> / </a:t>
            </a:r>
            <a:r>
              <a:rPr lang="pt-PT" sz="2400" b="0" i="1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forwarding</a:t>
            </a:r>
            <a:endParaRPr lang="pt-PT" sz="2400" b="0" i="1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23900" eaLnBrk="0" hangingPunct="0">
              <a:lnSpc>
                <a:spcPct val="85000"/>
              </a:lnSpc>
              <a:buFont typeface="Wingdings" charset="0"/>
              <a:buChar char="§"/>
            </a:pPr>
            <a:endParaRPr lang="pt-PT" sz="24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As </a:t>
            </a:r>
            <a:r>
              <a:rPr lang="pt-PT" sz="2400" b="0" u="none" dirty="0">
                <a:solidFill>
                  <a:srgbClr val="0000FF"/>
                </a:solidFill>
                <a:latin typeface="+mn-lt"/>
                <a:cs typeface="Tw Cen MT"/>
              </a:rPr>
              <a:t>tabelas de encaminhamento </a:t>
            </a: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relacionam prefixos </a:t>
            </a:r>
            <a:r>
              <a:rPr lang="pt-PT" sz="2400" b="0" u="none" dirty="0">
                <a:solidFill>
                  <a:srgbClr val="0000FF"/>
                </a:solidFill>
                <a:latin typeface="+mn-lt"/>
                <a:cs typeface="Tw Cen MT"/>
              </a:rPr>
              <a:t>de rede IP destino com interfaces ou endereços IP de </a:t>
            </a:r>
            <a:r>
              <a:rPr lang="pt-PT" sz="2400" b="0" i="1" u="none" dirty="0" err="1">
                <a:solidFill>
                  <a:srgbClr val="0000FF"/>
                </a:solidFill>
                <a:latin typeface="+mn-lt"/>
                <a:cs typeface="Tw Cen MT"/>
              </a:rPr>
              <a:t>routers</a:t>
            </a:r>
            <a:endParaRPr lang="pt-PT" sz="2400" b="0" i="1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23900" eaLnBrk="0" hangingPunct="0">
              <a:lnSpc>
                <a:spcPct val="85000"/>
              </a:lnSpc>
              <a:buFont typeface="Wingdings" charset="0"/>
              <a:buNone/>
            </a:pPr>
            <a:endParaRPr lang="pt-PT" sz="24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 defTabSz="723900" eaLnBrk="0" hangingPunct="0">
              <a:lnSpc>
                <a:spcPct val="85000"/>
              </a:lnSpc>
              <a:buFont typeface="Wingdings" charset="0"/>
              <a:buNone/>
            </a:pPr>
            <a:r>
              <a:rPr lang="pt-PT" sz="24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A tabela contem prefixos IP associados à forma de encaminhamento a seguir para o prefixo</a:t>
            </a:r>
            <a:endParaRPr lang="pt-PT" sz="2400" b="0" u="none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71187"/>
              </p:ext>
            </p:extLst>
          </p:nvPr>
        </p:nvGraphicFramePr>
        <p:xfrm>
          <a:off x="832555" y="4734489"/>
          <a:ext cx="7450665" cy="1355098"/>
        </p:xfrm>
        <a:graphic>
          <a:graphicData uri="http://schemas.openxmlformats.org/drawingml/2006/table">
            <a:tbl>
              <a:tblPr/>
              <a:tblGrid>
                <a:gridCol w="2483555"/>
                <a:gridCol w="2483555"/>
                <a:gridCol w="2483555"/>
              </a:tblGrid>
              <a:tr h="85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Destino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Prefixo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IP, 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 (Next Hop)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Hops,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ou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custo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7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66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086725" cy="9144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Tabela </a:t>
            </a:r>
            <a:r>
              <a:rPr lang="pt-PT" sz="4800" dirty="0">
                <a:latin typeface="+mn-lt"/>
                <a:ea typeface="ＭＳ Ｐゴシック" charset="0"/>
                <a:cs typeface="Tw Cen MT"/>
              </a:rPr>
              <a:t>de encaminhamento</a:t>
            </a:r>
          </a:p>
        </p:txBody>
      </p:sp>
      <p:sp>
        <p:nvSpPr>
          <p:cNvPr id="96268" name="Rectangle 11"/>
          <p:cNvSpPr>
            <a:spLocks noChangeArrowheads="1"/>
          </p:cNvSpPr>
          <p:nvPr/>
        </p:nvSpPr>
        <p:spPr bwMode="auto">
          <a:xfrm>
            <a:off x="1043608" y="1815394"/>
            <a:ext cx="6768752" cy="84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2000" b="0" u="none" dirty="0">
                <a:latin typeface="+mn-lt"/>
                <a:cs typeface="Tw Cen MT"/>
              </a:rPr>
              <a:t>Acess</a:t>
            </a: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ível num computador através dos comandos: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	</a:t>
            </a:r>
            <a:endParaRPr lang="pt-PT" altLang="ja-JP" sz="2000" b="0" u="none" dirty="0" smtClean="0">
              <a:latin typeface="+mn-lt"/>
              <a:ea typeface="ヒラギノ角ゴ Pro W3" charset="0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altLang="ja-JP" sz="2000" b="0" u="none" dirty="0" err="1" smtClean="0">
                <a:latin typeface="+mn-lt"/>
                <a:ea typeface="ヒラギノ角ゴ Pro W3" charset="0"/>
                <a:cs typeface="Tw Cen MT"/>
              </a:rPr>
              <a:t>netstat</a:t>
            </a:r>
            <a:r>
              <a:rPr lang="pt-PT" altLang="ja-JP" sz="2000" b="0" u="none" dirty="0" smtClean="0">
                <a:latin typeface="+mn-lt"/>
                <a:ea typeface="ヒラギノ角ゴ Pro W3" charset="0"/>
                <a:cs typeface="Tw Cen MT"/>
              </a:rPr>
              <a:t> </a:t>
            </a: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-r  ou   </a:t>
            </a:r>
            <a:r>
              <a:rPr lang="pt-PT" altLang="ja-JP" sz="2000" b="0" u="none" dirty="0" err="1">
                <a:latin typeface="+mn-lt"/>
                <a:ea typeface="ヒラギノ角ゴ Pro W3" charset="0"/>
                <a:cs typeface="Tw Cen MT"/>
              </a:rPr>
              <a:t>route</a:t>
            </a:r>
            <a:r>
              <a:rPr lang="pt-PT" altLang="ja-JP" sz="2000" b="0" u="none" dirty="0">
                <a:latin typeface="+mn-lt"/>
                <a:ea typeface="ヒラギノ角ゴ Pro W3" charset="0"/>
                <a:cs typeface="Tw Cen MT"/>
              </a:rPr>
              <a:t>     por exemplo</a:t>
            </a:r>
            <a:endParaRPr lang="pt-PT" sz="2000" b="0" u="none" dirty="0">
              <a:latin typeface="+mn-lt"/>
              <a:ea typeface="ヒラギノ角ゴ Pro W3" charset="0"/>
              <a:cs typeface="Tw Cen M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07407"/>
              </p:ext>
            </p:extLst>
          </p:nvPr>
        </p:nvGraphicFramePr>
        <p:xfrm>
          <a:off x="412044" y="3134356"/>
          <a:ext cx="8506178" cy="2228850"/>
        </p:xfrm>
        <a:graphic>
          <a:graphicData uri="http://schemas.openxmlformats.org/drawingml/2006/table">
            <a:tbl>
              <a:tblPr/>
              <a:tblGrid>
                <a:gridCol w="1790774"/>
                <a:gridCol w="1903515"/>
                <a:gridCol w="1778000"/>
                <a:gridCol w="1509889"/>
                <a:gridCol w="1524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Rede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End 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Métrica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193.56.45.0/24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193.136.122/24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192.168.1.254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192.168.1.0/24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255.255.255.0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Direct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0.0.0.0/0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0.0.0.0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192.168.1.1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Eth0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00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Encaminhamento dito </a:t>
            </a:r>
            <a:r>
              <a:rPr lang="pt-PT" i="1" dirty="0" err="1" smtClean="0"/>
              <a:t>directo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Se a interface com o endereço IP de destino está ligada a um canal a que o computador ou o </a:t>
            </a:r>
            <a:r>
              <a:rPr lang="pt-PT" i="1" dirty="0" err="1" smtClean="0"/>
              <a:t>router</a:t>
            </a:r>
            <a:r>
              <a:rPr lang="pt-PT" dirty="0" smtClean="0"/>
              <a:t> estão </a:t>
            </a:r>
            <a:r>
              <a:rPr lang="pt-PT" dirty="0" err="1" smtClean="0"/>
              <a:t>dicetamente</a:t>
            </a:r>
            <a:r>
              <a:rPr lang="pt-PT" dirty="0" smtClean="0"/>
              <a:t> ligados</a:t>
            </a:r>
          </a:p>
          <a:p>
            <a:pPr lvl="1"/>
            <a:r>
              <a:rPr lang="pt-PT" dirty="0" smtClean="0"/>
              <a:t>O destino está numa </a:t>
            </a:r>
            <a:r>
              <a:rPr lang="pt-PT" i="1" dirty="0" err="1" smtClean="0"/>
              <a:t>subnet</a:t>
            </a:r>
            <a:r>
              <a:rPr lang="pt-PT" dirty="0" smtClean="0"/>
              <a:t> a que o computador ou </a:t>
            </a:r>
            <a:r>
              <a:rPr lang="pt-PT" i="1" dirty="0" err="1" smtClean="0"/>
              <a:t>router</a:t>
            </a:r>
            <a:r>
              <a:rPr lang="pt-PT" dirty="0" smtClean="0"/>
              <a:t> está ligado</a:t>
            </a:r>
          </a:p>
          <a:p>
            <a:pPr lvl="1"/>
            <a:r>
              <a:rPr lang="pt-PT" dirty="0" smtClean="0"/>
              <a:t>O encaminhamento diz-se </a:t>
            </a:r>
            <a:r>
              <a:rPr lang="pt-PT" dirty="0" err="1" smtClean="0"/>
              <a:t>directo</a:t>
            </a:r>
            <a:endParaRPr lang="pt-PT" dirty="0" smtClean="0"/>
          </a:p>
          <a:p>
            <a:pPr lvl="1"/>
            <a:r>
              <a:rPr lang="pt-PT" dirty="0" smtClean="0"/>
              <a:t>Tal reconhece-se pois o prefixo é o prefixo de uma </a:t>
            </a:r>
            <a:r>
              <a:rPr lang="pt-PT" i="1" dirty="0" err="1" smtClean="0"/>
              <a:t>subnet</a:t>
            </a:r>
            <a:r>
              <a:rPr lang="pt-PT" dirty="0" smtClean="0"/>
              <a:t> </a:t>
            </a:r>
            <a:r>
              <a:rPr lang="pt-PT" dirty="0" err="1" smtClean="0"/>
              <a:t>directamente</a:t>
            </a:r>
            <a:r>
              <a:rPr lang="pt-PT" dirty="0" smtClean="0"/>
              <a:t> ligada</a:t>
            </a:r>
          </a:p>
          <a:p>
            <a:pPr lvl="1"/>
            <a:r>
              <a:rPr lang="pt-PT" dirty="0" smtClean="0"/>
              <a:t>Se o canal for </a:t>
            </a:r>
            <a:r>
              <a:rPr lang="pt-PT" dirty="0" err="1" smtClean="0"/>
              <a:t>multi-ponto</a:t>
            </a:r>
            <a:r>
              <a:rPr lang="pt-PT" dirty="0" smtClean="0"/>
              <a:t> (tipicamente um canal baseado em </a:t>
            </a:r>
            <a:r>
              <a:rPr lang="pt-PT" i="1" dirty="0" err="1" smtClean="0"/>
              <a:t>broadcast</a:t>
            </a:r>
            <a:r>
              <a:rPr lang="pt-PT" dirty="0" smtClean="0"/>
              <a:t>) usa-se o protocolo ARP para conhecer o endereço canal do destino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Encaminhamento dito </a:t>
            </a:r>
            <a:r>
              <a:rPr lang="pt-PT" i="1" dirty="0" err="1" smtClean="0"/>
              <a:t>indirecto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Ocorre quando o destino do pacote não se encontra </a:t>
            </a:r>
            <a:r>
              <a:rPr lang="pt-PT" dirty="0" err="1" smtClean="0"/>
              <a:t>directamente</a:t>
            </a:r>
            <a:r>
              <a:rPr lang="pt-PT" dirty="0" smtClean="0"/>
              <a:t> ligado ao computador ou </a:t>
            </a:r>
            <a:r>
              <a:rPr lang="pt-PT" i="1" dirty="0" err="1" smtClean="0"/>
              <a:t>router</a:t>
            </a:r>
            <a:endParaRPr lang="pt-PT" i="1" dirty="0" smtClean="0"/>
          </a:p>
          <a:p>
            <a:pPr lvl="1"/>
            <a:r>
              <a:rPr lang="pt-PT" dirty="0" smtClean="0"/>
              <a:t>O endereço IP de destino não pertence a nenhum dos prefixos das </a:t>
            </a:r>
            <a:r>
              <a:rPr lang="pt-PT" i="1" dirty="0" err="1" smtClean="0"/>
              <a:t>subnets</a:t>
            </a:r>
            <a:r>
              <a:rPr lang="pt-PT" dirty="0" smtClean="0"/>
              <a:t> que estão </a:t>
            </a:r>
            <a:r>
              <a:rPr lang="pt-PT" dirty="0" err="1" smtClean="0"/>
              <a:t>directamente</a:t>
            </a:r>
            <a:r>
              <a:rPr lang="pt-PT" dirty="0" smtClean="0"/>
              <a:t> ligados ao computador ou </a:t>
            </a:r>
            <a:r>
              <a:rPr lang="pt-PT" i="1" dirty="0" err="1" smtClean="0"/>
              <a:t>router</a:t>
            </a:r>
            <a:endParaRPr lang="pt-PT" i="1" dirty="0" smtClean="0"/>
          </a:p>
          <a:p>
            <a:pPr lvl="1"/>
            <a:r>
              <a:rPr lang="pt-PT" dirty="0" smtClean="0"/>
              <a:t>O pacote tem de ser entregue a um </a:t>
            </a:r>
            <a:r>
              <a:rPr lang="pt-PT" i="1" dirty="0" err="1" smtClean="0"/>
              <a:t>router</a:t>
            </a:r>
            <a:r>
              <a:rPr lang="pt-PT" dirty="0" smtClean="0"/>
              <a:t> </a:t>
            </a:r>
            <a:r>
              <a:rPr lang="pt-PT" dirty="0" smtClean="0"/>
              <a:t>(acess</a:t>
            </a:r>
            <a:r>
              <a:rPr lang="pt-PT" dirty="0" smtClean="0"/>
              <a:t>ível </a:t>
            </a:r>
            <a:r>
              <a:rPr lang="pt-PT" dirty="0" smtClean="0"/>
              <a:t>por encaminhamento </a:t>
            </a:r>
            <a:r>
              <a:rPr lang="pt-PT" dirty="0" err="1" smtClean="0"/>
              <a:t>directo</a:t>
            </a:r>
            <a:r>
              <a:rPr lang="pt-PT" dirty="0" smtClean="0"/>
              <a:t>) que se aproxima do </a:t>
            </a:r>
            <a:r>
              <a:rPr lang="pt-PT" dirty="0" smtClean="0"/>
              <a:t>destino</a:t>
            </a:r>
          </a:p>
          <a:p>
            <a:pPr lvl="1"/>
            <a:r>
              <a:rPr lang="pt-PT" dirty="0" smtClean="0"/>
              <a:t>O endereço IP desse </a:t>
            </a:r>
            <a:r>
              <a:rPr lang="pt-PT" i="1" dirty="0" err="1" smtClean="0"/>
              <a:t>router</a:t>
            </a:r>
            <a:r>
              <a:rPr lang="pt-PT" dirty="0" smtClean="0"/>
              <a:t> vizinho tem de ser conhecido e o mesmo tem de ser </a:t>
            </a:r>
            <a:r>
              <a:rPr lang="pt-PT" dirty="0" err="1" smtClean="0"/>
              <a:t>directmente</a:t>
            </a:r>
            <a:r>
              <a:rPr lang="pt-PT" dirty="0" smtClean="0"/>
              <a:t> alcançável por uma das nossas interfaces</a:t>
            </a:r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89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Encaminhamento dito </a:t>
            </a:r>
            <a:r>
              <a:rPr lang="pt-PT" i="1" dirty="0" smtClean="0"/>
              <a:t>por defeito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Ocorre quando o destino do pacote só faz </a:t>
            </a:r>
            <a:r>
              <a:rPr lang="pt-PT" i="1" dirty="0" err="1" smtClean="0"/>
              <a:t>matching</a:t>
            </a:r>
            <a:r>
              <a:rPr lang="pt-PT" dirty="0" smtClean="0"/>
              <a:t> com o endereço por defeito, geralmente denotado prefixo IP de comprimento 0 ou 0.0.0.0/0</a:t>
            </a:r>
          </a:p>
          <a:p>
            <a:r>
              <a:rPr lang="pt-PT" dirty="0" smtClean="0"/>
              <a:t>O destino não se encontra </a:t>
            </a:r>
            <a:r>
              <a:rPr lang="pt-PT" dirty="0" err="1" smtClean="0"/>
              <a:t>directamente</a:t>
            </a:r>
            <a:r>
              <a:rPr lang="pt-PT" dirty="0" smtClean="0"/>
              <a:t> ligado ao computador ou </a:t>
            </a:r>
            <a:r>
              <a:rPr lang="pt-PT" i="1" dirty="0" err="1" smtClean="0"/>
              <a:t>router</a:t>
            </a:r>
            <a:endParaRPr lang="pt-PT" i="1" dirty="0" smtClean="0"/>
          </a:p>
          <a:p>
            <a:pPr lvl="1"/>
            <a:r>
              <a:rPr lang="pt-PT" dirty="0"/>
              <a:t>Trata-se de uma espécie de “</a:t>
            </a:r>
            <a:r>
              <a:rPr lang="pt-PT" dirty="0" err="1"/>
              <a:t>otherwise</a:t>
            </a:r>
            <a:r>
              <a:rPr lang="pt-PT" dirty="0"/>
              <a:t>”</a:t>
            </a:r>
          </a:p>
          <a:p>
            <a:pPr lvl="1"/>
            <a:r>
              <a:rPr lang="pt-PT" dirty="0" smtClean="0"/>
              <a:t>O pacote tem de ser entregue a um </a:t>
            </a:r>
            <a:r>
              <a:rPr lang="pt-PT" dirty="0" err="1" smtClean="0"/>
              <a:t>router</a:t>
            </a:r>
            <a:r>
              <a:rPr lang="pt-PT" dirty="0" smtClean="0"/>
              <a:t> </a:t>
            </a:r>
            <a:r>
              <a:rPr lang="pt-PT" dirty="0" err="1" smtClean="0"/>
              <a:t>directamente</a:t>
            </a:r>
            <a:r>
              <a:rPr lang="pt-PT" dirty="0" smtClean="0"/>
              <a:t> ligado que possa aproximar-se melhor </a:t>
            </a:r>
            <a:r>
              <a:rPr lang="pt-PT" dirty="0" smtClean="0"/>
              <a:t>de </a:t>
            </a:r>
            <a:r>
              <a:rPr lang="pt-PT" dirty="0" err="1" smtClean="0"/>
              <a:t>qualuqer</a:t>
            </a:r>
            <a:r>
              <a:rPr lang="pt-PT" dirty="0" smtClean="0"/>
              <a:t> </a:t>
            </a:r>
            <a:r>
              <a:rPr lang="pt-PT" dirty="0" smtClean="0"/>
              <a:t>destino</a:t>
            </a:r>
          </a:p>
          <a:p>
            <a:pPr lvl="1"/>
            <a:r>
              <a:rPr lang="pt-PT" dirty="0"/>
              <a:t>O</a:t>
            </a:r>
            <a:r>
              <a:rPr lang="pt-PT" dirty="0" smtClean="0"/>
              <a:t> endereço IP desse </a:t>
            </a:r>
            <a:r>
              <a:rPr lang="pt-PT" i="1" dirty="0" err="1" smtClean="0"/>
              <a:t>router</a:t>
            </a:r>
            <a:r>
              <a:rPr lang="pt-PT" dirty="0" smtClean="0"/>
              <a:t> vizinho, dito </a:t>
            </a:r>
            <a:r>
              <a:rPr lang="pt-PT" i="1" dirty="0" err="1" smtClean="0"/>
              <a:t>default</a:t>
            </a:r>
            <a:r>
              <a:rPr lang="pt-PT" i="1" dirty="0" smtClean="0"/>
              <a:t> </a:t>
            </a:r>
            <a:r>
              <a:rPr lang="pt-PT" i="1" dirty="0" err="1" smtClean="0"/>
              <a:t>router</a:t>
            </a:r>
            <a:r>
              <a:rPr lang="pt-PT" dirty="0" smtClean="0"/>
              <a:t>, tem de ser conhecido</a:t>
            </a:r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6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encaminhamento de pacotes na Internet é realizado pela colaboração dos sistemas terminais (computadores) e comutadores de pacotes</a:t>
            </a:r>
          </a:p>
          <a:p>
            <a:pPr>
              <a:defRPr/>
            </a:pPr>
            <a:r>
              <a:rPr lang="pt-PT" sz="2400" dirty="0" smtClean="0"/>
              <a:t>Para que seja possível esta colaboração são necessárias um conjunto de convenções, formatos e procedimentos comuns, reunidos no protocolo IP</a:t>
            </a:r>
          </a:p>
          <a:p>
            <a:pPr>
              <a:defRPr/>
            </a:pPr>
            <a:r>
              <a:rPr lang="pt-PT" sz="2400" dirty="0" smtClean="0"/>
              <a:t>Este protocolo é o principal protocolo usado no </a:t>
            </a:r>
            <a:r>
              <a:rPr lang="pt-PT" sz="2400" i="1" dirty="0" smtClean="0"/>
              <a:t>core</a:t>
            </a:r>
            <a:r>
              <a:rPr lang="pt-PT" sz="2400" dirty="0" smtClean="0"/>
              <a:t> da Internet e a sua descrição é o objecto desta lição.</a:t>
            </a:r>
          </a:p>
          <a:p>
            <a:pPr>
              <a:defRPr/>
            </a:pPr>
            <a:r>
              <a:rPr lang="pt-PT" sz="2400" dirty="0" smtClean="0"/>
              <a:t>Slides elaborados com alguns exemplos disponibilizados pelos autores do livro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 smtClean="0">
                <a:cs typeface="Times New Roman" charset="0"/>
              </a:rPr>
              <a:t>James F. </a:t>
            </a:r>
            <a:r>
              <a:rPr lang="pt-PT" sz="2000" dirty="0" err="1" smtClean="0">
                <a:cs typeface="Times New Roman" charset="0"/>
              </a:rPr>
              <a:t>Kurose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and</a:t>
            </a:r>
            <a:r>
              <a:rPr lang="pt-PT" sz="2000" dirty="0" smtClean="0">
                <a:cs typeface="Times New Roman" charset="0"/>
              </a:rPr>
              <a:t> Keith W. Ross, </a:t>
            </a:r>
            <a:r>
              <a:rPr lang="pt-PT" altLang="ja-JP" sz="2000" dirty="0" smtClean="0">
                <a:cs typeface="Times New Roman" charset="0"/>
              </a:rPr>
              <a:t>“</a:t>
            </a:r>
            <a:r>
              <a:rPr lang="pt-PT" sz="2000" dirty="0" err="1" smtClean="0">
                <a:cs typeface="Times New Roman" charset="0"/>
              </a:rPr>
              <a:t>Computer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Networking</a:t>
            </a:r>
            <a:r>
              <a:rPr lang="pt-PT" sz="2000" dirty="0" smtClean="0">
                <a:cs typeface="Times New Roman" charset="0"/>
              </a:rPr>
              <a:t> - A Top-</a:t>
            </a:r>
            <a:r>
              <a:rPr lang="pt-PT" sz="2000" dirty="0" err="1" smtClean="0">
                <a:cs typeface="Times New Roman" charset="0"/>
              </a:rPr>
              <a:t>Down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Approach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Featuring</a:t>
            </a:r>
            <a:r>
              <a:rPr lang="pt-PT" sz="2000" dirty="0" smtClean="0">
                <a:cs typeface="Times New Roman" charset="0"/>
              </a:rPr>
              <a:t> </a:t>
            </a:r>
            <a:r>
              <a:rPr lang="pt-PT" sz="2000" dirty="0" err="1" smtClean="0">
                <a:cs typeface="Times New Roman" charset="0"/>
              </a:rPr>
              <a:t>the</a:t>
            </a:r>
            <a:r>
              <a:rPr lang="pt-PT" sz="2000" dirty="0" smtClean="0">
                <a:cs typeface="Times New Roman" charset="0"/>
              </a:rPr>
              <a:t> Internet,</a:t>
            </a:r>
            <a:r>
              <a:rPr lang="pt-PT" altLang="ja-JP" sz="2000" dirty="0" smtClean="0">
                <a:cs typeface="Times New Roman" charset="0"/>
              </a:rPr>
              <a:t>”</a:t>
            </a:r>
            <a:r>
              <a:rPr lang="pt-PT" sz="2000" dirty="0" smtClean="0">
                <a:cs typeface="Times New Roman" charset="0"/>
              </a:rPr>
              <a:t> 6th </a:t>
            </a:r>
            <a:r>
              <a:rPr lang="pt-PT" sz="2000" dirty="0" err="1" smtClean="0">
                <a:cs typeface="Times New Roman" charset="0"/>
              </a:rPr>
              <a:t>Edition</a:t>
            </a:r>
            <a:r>
              <a:rPr lang="pt-PT" sz="2000" dirty="0" smtClean="0">
                <a:cs typeface="Times New Roman" charset="0"/>
              </a:rPr>
              <a:t>, 2012, </a:t>
            </a:r>
            <a:r>
              <a:rPr lang="pt-PT" sz="2000" dirty="0" err="1" smtClean="0">
                <a:cs typeface="Times New Roman" charset="0"/>
              </a:rPr>
              <a:t>Addison</a:t>
            </a:r>
            <a:r>
              <a:rPr lang="pt-PT" sz="2000" dirty="0" smtClean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C880E6D-D3A8-2043-8435-99CC8E7EBEC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" y="285044"/>
            <a:ext cx="8715375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5400" dirty="0">
                <a:latin typeface="+mn-lt"/>
                <a:ea typeface="ＭＳ Ｐゴシック" charset="0"/>
                <a:cs typeface="Tw Cen MT"/>
              </a:rPr>
              <a:t>Tratamento de um pacote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579438" y="5816600"/>
            <a:ext cx="1898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3041650" y="5751513"/>
            <a:ext cx="281305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228600" y="5816600"/>
            <a:ext cx="1898650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2970213" y="5816600"/>
            <a:ext cx="2814637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752297" y="1371600"/>
            <a:ext cx="1037932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O pacote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é para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ja-JP" altLang="pt-PT" sz="1700" b="0" u="none">
                <a:solidFill>
                  <a:srgbClr val="000000"/>
                </a:solidFill>
                <a:latin typeface="+mn-lt"/>
                <a:cs typeface="Tw Cen MT"/>
              </a:rPr>
              <a:t>“</a:t>
            </a: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mim</a:t>
            </a:r>
            <a:r>
              <a:rPr lang="ja-JP" altLang="pt-PT" sz="1700" b="0" u="none">
                <a:solidFill>
                  <a:srgbClr val="000000"/>
                </a:solidFill>
                <a:latin typeface="+mn-lt"/>
                <a:cs typeface="Tw Cen MT"/>
              </a:rPr>
              <a:t>”</a:t>
            </a: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 ?</a:t>
            </a:r>
          </a:p>
        </p:txBody>
      </p:sp>
      <p:sp>
        <p:nvSpPr>
          <p:cNvPr id="98313" name="Line 10"/>
          <p:cNvSpPr>
            <a:spLocks noChangeShapeType="1"/>
          </p:cNvSpPr>
          <p:nvPr/>
        </p:nvSpPr>
        <p:spPr bwMode="auto">
          <a:xfrm>
            <a:off x="1446213" y="1371600"/>
            <a:ext cx="0" cy="454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323528" y="5522915"/>
            <a:ext cx="2875800" cy="957346"/>
            <a:chOff x="580705" y="5522912"/>
            <a:chExt cx="2875915" cy="957565"/>
          </a:xfrm>
        </p:grpSpPr>
        <p:sp>
          <p:nvSpPr>
            <p:cNvPr id="98360" name="Rectangle 11"/>
            <p:cNvSpPr>
              <a:spLocks noChangeArrowheads="1"/>
            </p:cNvSpPr>
            <p:nvPr/>
          </p:nvSpPr>
          <p:spPr bwMode="auto">
            <a:xfrm>
              <a:off x="580705" y="6021401"/>
              <a:ext cx="2875915" cy="459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 dirty="0">
                  <a:solidFill>
                    <a:srgbClr val="000000"/>
                  </a:solidFill>
                  <a:latin typeface="Tw Cen MT"/>
                  <a:cs typeface="Tw Cen MT"/>
                </a:rPr>
                <a:t>Não encaminho: descarte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400" b="0" u="none" dirty="0">
                  <a:solidFill>
                    <a:srgbClr val="000000"/>
                  </a:solidFill>
                  <a:latin typeface="Tw Cen MT"/>
                  <a:cs typeface="Tw Cen MT"/>
                </a:rPr>
                <a:t>(possível geração de condição ICMP)</a:t>
              </a:r>
            </a:p>
          </p:txBody>
        </p:sp>
        <p:sp>
          <p:nvSpPr>
            <p:cNvPr id="98361" name="Rectangle 15"/>
            <p:cNvSpPr>
              <a:spLocks noChangeArrowheads="1"/>
            </p:cNvSpPr>
            <p:nvPr/>
          </p:nvSpPr>
          <p:spPr bwMode="auto">
            <a:xfrm>
              <a:off x="1143000" y="5522912"/>
              <a:ext cx="502618" cy="277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Tw Cen MT"/>
                  <a:cs typeface="Tw Cen MT"/>
                </a:rPr>
                <a:t>Não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446213" y="1981200"/>
            <a:ext cx="3151187" cy="276998"/>
            <a:chOff x="1717675" y="1981200"/>
            <a:chExt cx="3151188" cy="276998"/>
          </a:xfrm>
        </p:grpSpPr>
        <p:sp>
          <p:nvSpPr>
            <p:cNvPr id="98358" name="Line 16"/>
            <p:cNvSpPr>
              <a:spLocks noChangeShapeType="1"/>
            </p:cNvSpPr>
            <p:nvPr/>
          </p:nvSpPr>
          <p:spPr bwMode="auto">
            <a:xfrm>
              <a:off x="1717675" y="2257425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59" name="Rectangle 20"/>
            <p:cNvSpPr>
              <a:spLocks noChangeArrowheads="1"/>
            </p:cNvSpPr>
            <p:nvPr/>
          </p:nvSpPr>
          <p:spPr bwMode="auto">
            <a:xfrm>
              <a:off x="4027018" y="1981200"/>
              <a:ext cx="458421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 dirty="0">
                  <a:solidFill>
                    <a:srgbClr val="000000"/>
                  </a:solidFill>
                  <a:latin typeface="+mn-lt"/>
                  <a:cs typeface="Tw Cen MT"/>
                </a:rPr>
                <a:t>sim</a:t>
              </a: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446213" y="3048000"/>
            <a:ext cx="3151187" cy="282575"/>
            <a:chOff x="1717675" y="3048000"/>
            <a:chExt cx="3151188" cy="282575"/>
          </a:xfrm>
        </p:grpSpPr>
        <p:sp>
          <p:nvSpPr>
            <p:cNvPr id="98356" name="Line 17"/>
            <p:cNvSpPr>
              <a:spLocks noChangeShapeType="1"/>
            </p:cNvSpPr>
            <p:nvPr/>
          </p:nvSpPr>
          <p:spPr bwMode="auto">
            <a:xfrm>
              <a:off x="1717675" y="3330575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57" name="Rectangle 21"/>
            <p:cNvSpPr>
              <a:spLocks noChangeArrowheads="1"/>
            </p:cNvSpPr>
            <p:nvPr/>
          </p:nvSpPr>
          <p:spPr bwMode="auto">
            <a:xfrm>
              <a:off x="4003206" y="3048000"/>
              <a:ext cx="458421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sim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446213" y="4114800"/>
            <a:ext cx="3151187" cy="354013"/>
            <a:chOff x="1717675" y="4114800"/>
            <a:chExt cx="3151188" cy="354013"/>
          </a:xfrm>
        </p:grpSpPr>
        <p:sp>
          <p:nvSpPr>
            <p:cNvPr id="98354" name="Line 18"/>
            <p:cNvSpPr>
              <a:spLocks noChangeShapeType="1"/>
            </p:cNvSpPr>
            <p:nvPr/>
          </p:nvSpPr>
          <p:spPr bwMode="auto">
            <a:xfrm>
              <a:off x="1717675" y="4468813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55" name="Rectangle 22"/>
            <p:cNvSpPr>
              <a:spLocks noChangeArrowheads="1"/>
            </p:cNvSpPr>
            <p:nvPr/>
          </p:nvSpPr>
          <p:spPr bwMode="auto">
            <a:xfrm>
              <a:off x="4027018" y="4114800"/>
              <a:ext cx="458421" cy="276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sim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1490663" y="5294314"/>
            <a:ext cx="3151187" cy="276998"/>
            <a:chOff x="1762125" y="5294312"/>
            <a:chExt cx="3151188" cy="276999"/>
          </a:xfrm>
        </p:grpSpPr>
        <p:sp>
          <p:nvSpPr>
            <p:cNvPr id="98352" name="Line 19"/>
            <p:cNvSpPr>
              <a:spLocks noChangeShapeType="1"/>
            </p:cNvSpPr>
            <p:nvPr/>
          </p:nvSpPr>
          <p:spPr bwMode="auto">
            <a:xfrm>
              <a:off x="1762125" y="5562600"/>
              <a:ext cx="3151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53" name="Rectangle 23"/>
            <p:cNvSpPr>
              <a:spLocks noChangeArrowheads="1"/>
            </p:cNvSpPr>
            <p:nvPr/>
          </p:nvSpPr>
          <p:spPr bwMode="auto">
            <a:xfrm>
              <a:off x="4027018" y="5294312"/>
              <a:ext cx="45842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sim</a:t>
              </a:r>
            </a:p>
          </p:txBody>
        </p:sp>
      </p:grpSp>
      <p:sp>
        <p:nvSpPr>
          <p:cNvPr id="98319" name="Line 24"/>
          <p:cNvSpPr>
            <a:spLocks noChangeShapeType="1"/>
          </p:cNvSpPr>
          <p:nvPr/>
        </p:nvSpPr>
        <p:spPr bwMode="auto">
          <a:xfrm>
            <a:off x="1446213" y="1433513"/>
            <a:ext cx="0" cy="758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855411" y="4468813"/>
            <a:ext cx="3216527" cy="1054100"/>
            <a:chOff x="1126873" y="4468813"/>
            <a:chExt cx="3216527" cy="1053522"/>
          </a:xfrm>
        </p:grpSpPr>
        <p:sp>
          <p:nvSpPr>
            <p:cNvPr id="98349" name="Rectangle 9"/>
            <p:cNvSpPr>
              <a:spLocks noChangeArrowheads="1"/>
            </p:cNvSpPr>
            <p:nvPr/>
          </p:nvSpPr>
          <p:spPr bwMode="auto">
            <a:xfrm>
              <a:off x="1905000" y="48006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Tenho um 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encaminhamento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por defeito ?</a:t>
              </a:r>
            </a:p>
          </p:txBody>
        </p:sp>
        <p:sp>
          <p:nvSpPr>
            <p:cNvPr id="98350" name="Rectangle 14"/>
            <p:cNvSpPr>
              <a:spLocks noChangeArrowheads="1"/>
            </p:cNvSpPr>
            <p:nvPr/>
          </p:nvSpPr>
          <p:spPr bwMode="auto">
            <a:xfrm>
              <a:off x="1126873" y="4559300"/>
              <a:ext cx="534852" cy="276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Não</a:t>
              </a:r>
            </a:p>
          </p:txBody>
        </p:sp>
        <p:sp>
          <p:nvSpPr>
            <p:cNvPr id="98351" name="Line 27"/>
            <p:cNvSpPr>
              <a:spLocks noChangeShapeType="1"/>
            </p:cNvSpPr>
            <p:nvPr/>
          </p:nvSpPr>
          <p:spPr bwMode="auto">
            <a:xfrm>
              <a:off x="1717675" y="4468813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</p:grpSp>
      <p:sp>
        <p:nvSpPr>
          <p:cNvPr id="98333" name="Rectangle 28"/>
          <p:cNvSpPr>
            <a:spLocks noChangeArrowheads="1"/>
          </p:cNvSpPr>
          <p:nvPr/>
        </p:nvSpPr>
        <p:spPr bwMode="auto">
          <a:xfrm>
            <a:off x="4574535" y="1905000"/>
            <a:ext cx="810769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>
                <a:solidFill>
                  <a:srgbClr val="000000"/>
                </a:solidFill>
                <a:latin typeface="+mn-lt"/>
                <a:cs typeface="Tw Cen MT"/>
              </a:rPr>
              <a:t>fico 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>
                <a:solidFill>
                  <a:srgbClr val="000000"/>
                </a:solidFill>
                <a:latin typeface="+mn-lt"/>
                <a:cs typeface="Tw Cen MT"/>
              </a:rPr>
              <a:t>com 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>
                <a:solidFill>
                  <a:srgbClr val="000000"/>
                </a:solidFill>
                <a:latin typeface="+mn-lt"/>
                <a:cs typeface="Tw Cen MT"/>
              </a:rPr>
              <a:t>pacote</a:t>
            </a:r>
          </a:p>
        </p:txBody>
      </p:sp>
      <p:sp>
        <p:nvSpPr>
          <p:cNvPr id="98334" name="Rectangle 29"/>
          <p:cNvSpPr>
            <a:spLocks noChangeArrowheads="1"/>
          </p:cNvSpPr>
          <p:nvPr/>
        </p:nvSpPr>
        <p:spPr bwMode="auto">
          <a:xfrm>
            <a:off x="4651998" y="3048000"/>
            <a:ext cx="819285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 smtClean="0">
                <a:solidFill>
                  <a:srgbClr val="000000"/>
                </a:solidFill>
                <a:latin typeface="+mn-lt"/>
                <a:cs typeface="Tw Cen MT"/>
              </a:rPr>
              <a:t>envio</a:t>
            </a:r>
            <a:endParaRPr lang="pt-PT" sz="1700" b="0" u="none" dirty="0">
              <a:solidFill>
                <a:srgbClr val="000000"/>
              </a:solidFill>
              <a:latin typeface="+mn-l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>
                <a:solidFill>
                  <a:srgbClr val="000000"/>
                </a:solidFill>
                <a:latin typeface="+mn-lt"/>
                <a:cs typeface="Tw Cen MT"/>
              </a:rPr>
              <a:t>usando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 dirty="0">
                <a:solidFill>
                  <a:srgbClr val="000000"/>
                </a:solidFill>
                <a:latin typeface="+mn-lt"/>
                <a:cs typeface="Tw Cen MT"/>
              </a:rPr>
              <a:t>ARP</a:t>
            </a:r>
          </a:p>
        </p:txBody>
      </p:sp>
      <p:sp>
        <p:nvSpPr>
          <p:cNvPr id="98335" name="Rectangle 30"/>
          <p:cNvSpPr>
            <a:spLocks noChangeArrowheads="1"/>
          </p:cNvSpPr>
          <p:nvPr/>
        </p:nvSpPr>
        <p:spPr bwMode="auto">
          <a:xfrm>
            <a:off x="4630669" y="4114800"/>
            <a:ext cx="830356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Envio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para 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i="1" u="none">
                <a:solidFill>
                  <a:srgbClr val="000000"/>
                </a:solidFill>
                <a:latin typeface="+mn-lt"/>
                <a:cs typeface="Tw Cen MT"/>
              </a:rPr>
              <a:t>router</a:t>
            </a:r>
            <a:endParaRPr lang="pt-PT" sz="1700" b="0" u="none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98336" name="Rectangle 31"/>
          <p:cNvSpPr>
            <a:spLocks noChangeArrowheads="1"/>
          </p:cNvSpPr>
          <p:nvPr/>
        </p:nvSpPr>
        <p:spPr bwMode="auto">
          <a:xfrm>
            <a:off x="4568478" y="5256213"/>
            <a:ext cx="1535677" cy="72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sz="1700" b="0" u="none">
                <a:solidFill>
                  <a:srgbClr val="000000"/>
                </a:solidFill>
                <a:latin typeface="+mn-lt"/>
                <a:cs typeface="Tw Cen MT"/>
              </a:rPr>
              <a:t>Envio para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en-US" sz="1700" b="0" i="1" u="none">
                <a:solidFill>
                  <a:srgbClr val="000000"/>
                </a:solidFill>
                <a:latin typeface="+mn-lt"/>
                <a:cs typeface="Tw Cen MT"/>
              </a:rPr>
              <a:t>R</a:t>
            </a:r>
            <a:r>
              <a:rPr lang="pt-PT" sz="1700" b="0" i="1" u="none">
                <a:solidFill>
                  <a:srgbClr val="000000"/>
                </a:solidFill>
                <a:latin typeface="+mn-lt"/>
                <a:cs typeface="Tw Cen MT"/>
              </a:rPr>
              <a:t>outer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sz="1700" b="0" i="1" u="none">
                <a:solidFill>
                  <a:srgbClr val="000000"/>
                </a:solidFill>
                <a:latin typeface="+mn-lt"/>
                <a:cs typeface="Tw Cen MT"/>
              </a:rPr>
              <a:t>(default GW)</a:t>
            </a:r>
            <a:endParaRPr lang="pt-PT" sz="1700" b="0" u="none">
              <a:solidFill>
                <a:srgbClr val="000000"/>
              </a:solidFill>
              <a:latin typeface="+mn-lt"/>
              <a:cs typeface="Tw Cen MT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841123" y="2287588"/>
            <a:ext cx="3307015" cy="873125"/>
            <a:chOff x="1112586" y="2287588"/>
            <a:chExt cx="3307014" cy="872547"/>
          </a:xfrm>
        </p:grpSpPr>
        <p:sp>
          <p:nvSpPr>
            <p:cNvPr id="98338" name="Rectangle 12"/>
            <p:cNvSpPr>
              <a:spLocks noChangeArrowheads="1"/>
            </p:cNvSpPr>
            <p:nvPr/>
          </p:nvSpPr>
          <p:spPr bwMode="auto">
            <a:xfrm>
              <a:off x="1112586" y="2287588"/>
              <a:ext cx="534852" cy="276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Não</a:t>
              </a:r>
            </a:p>
          </p:txBody>
        </p:sp>
        <p:sp>
          <p:nvSpPr>
            <p:cNvPr id="98339" name="Line 25"/>
            <p:cNvSpPr>
              <a:spLocks noChangeShapeType="1"/>
            </p:cNvSpPr>
            <p:nvPr/>
          </p:nvSpPr>
          <p:spPr bwMode="auto">
            <a:xfrm>
              <a:off x="1717675" y="2319338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40" name="Rectangle 9"/>
            <p:cNvSpPr>
              <a:spLocks noChangeArrowheads="1"/>
            </p:cNvSpPr>
            <p:nvPr/>
          </p:nvSpPr>
          <p:spPr bwMode="auto">
            <a:xfrm>
              <a:off x="1981200" y="24384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 dirty="0">
                  <a:solidFill>
                    <a:srgbClr val="000000"/>
                  </a:solidFill>
                  <a:latin typeface="+mn-lt"/>
                  <a:cs typeface="Tw Cen MT"/>
                </a:rPr>
                <a:t>O pacote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 dirty="0">
                  <a:solidFill>
                    <a:srgbClr val="000000"/>
                  </a:solidFill>
                  <a:latin typeface="+mn-lt"/>
                  <a:cs typeface="Tw Cen MT"/>
                </a:rPr>
                <a:t>é para um </a:t>
              </a:r>
              <a:r>
                <a:rPr lang="pt-PT" sz="1700" b="0" u="none" dirty="0" smtClean="0">
                  <a:solidFill>
                    <a:srgbClr val="000000"/>
                  </a:solidFill>
                  <a:latin typeface="+mn-lt"/>
                  <a:cs typeface="Tw Cen MT"/>
                </a:rPr>
                <a:t>prefixo IP</a:t>
              </a:r>
              <a:endParaRPr lang="pt-PT" sz="1700" b="0" u="none" dirty="0">
                <a:solidFill>
                  <a:srgbClr val="000000"/>
                </a:solidFill>
                <a:latin typeface="+mn-lt"/>
                <a:cs typeface="Tw Cen MT"/>
              </a:endParaRP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 dirty="0" smtClean="0">
                  <a:solidFill>
                    <a:srgbClr val="000000"/>
                  </a:solidFill>
                  <a:latin typeface="+mn-lt"/>
                  <a:cs typeface="Tw Cen MT"/>
                </a:rPr>
                <a:t>A que estou ligado ?</a:t>
              </a:r>
              <a:endParaRPr lang="pt-PT" sz="1700" b="0" u="none" dirty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</p:grpSp>
      <p:grpSp>
        <p:nvGrpSpPr>
          <p:cNvPr id="13" name="Group 48"/>
          <p:cNvGrpSpPr>
            <a:grpSpLocks/>
          </p:cNvGrpSpPr>
          <p:nvPr/>
        </p:nvGrpSpPr>
        <p:grpSpPr bwMode="auto">
          <a:xfrm>
            <a:off x="855411" y="3330575"/>
            <a:ext cx="3216527" cy="973138"/>
            <a:chOff x="1126873" y="3330575"/>
            <a:chExt cx="3216527" cy="97256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126873" y="3362325"/>
              <a:ext cx="534852" cy="2768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Não</a:t>
              </a:r>
            </a:p>
          </p:txBody>
        </p:sp>
        <p:sp>
          <p:nvSpPr>
            <p:cNvPr id="15" name="Line 26"/>
            <p:cNvSpPr>
              <a:spLocks noChangeShapeType="1"/>
            </p:cNvSpPr>
            <p:nvPr/>
          </p:nvSpPr>
          <p:spPr bwMode="auto">
            <a:xfrm>
              <a:off x="1717675" y="3330575"/>
              <a:ext cx="0" cy="7588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solidFill>
                  <a:srgbClr val="000000"/>
                </a:solidFill>
                <a:latin typeface="+mn-lt"/>
                <a:cs typeface="Tw Cen MT"/>
              </a:endParaRPr>
            </a:p>
          </p:txBody>
        </p:sp>
        <p:sp>
          <p:nvSpPr>
            <p:cNvPr id="98337" name="Rectangle 9"/>
            <p:cNvSpPr>
              <a:spLocks noChangeArrowheads="1"/>
            </p:cNvSpPr>
            <p:nvPr/>
          </p:nvSpPr>
          <p:spPr bwMode="auto">
            <a:xfrm>
              <a:off x="1905000" y="3581400"/>
              <a:ext cx="2438400" cy="72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325" tIns="23812" rIns="60325" bIns="23812">
              <a:spAutoFit/>
            </a:bodyPr>
            <a:lstStyle/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Tenho algum 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encaminhamento</a:t>
              </a:r>
            </a:p>
            <a:p>
              <a:pPr defTabSz="723900" eaLnBrk="0" hangingPunct="0">
                <a:lnSpc>
                  <a:spcPct val="85000"/>
                </a:lnSpc>
              </a:pPr>
              <a:r>
                <a:rPr lang="pt-PT" sz="1700" b="0" u="none">
                  <a:solidFill>
                    <a:srgbClr val="000000"/>
                  </a:solidFill>
                  <a:latin typeface="+mn-lt"/>
                  <a:cs typeface="Tw Cen MT"/>
                </a:rPr>
                <a:t>específico ?</a:t>
              </a:r>
            </a:p>
          </p:txBody>
        </p:sp>
      </p:grpSp>
      <p:sp>
        <p:nvSpPr>
          <p:cNvPr id="98331" name="Left Brace 56"/>
          <p:cNvSpPr>
            <a:spLocks/>
          </p:cNvSpPr>
          <p:nvPr/>
        </p:nvSpPr>
        <p:spPr bwMode="auto">
          <a:xfrm>
            <a:off x="6400800" y="1752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98332" name="Left Brace 59"/>
          <p:cNvSpPr>
            <a:spLocks/>
          </p:cNvSpPr>
          <p:nvPr/>
        </p:nvSpPr>
        <p:spPr bwMode="auto">
          <a:xfrm>
            <a:off x="6400800" y="2895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16" name="Left Brace 60"/>
          <p:cNvSpPr>
            <a:spLocks/>
          </p:cNvSpPr>
          <p:nvPr/>
        </p:nvSpPr>
        <p:spPr bwMode="auto">
          <a:xfrm>
            <a:off x="6400800" y="41148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17" name="Left Brace 61"/>
          <p:cNvSpPr>
            <a:spLocks/>
          </p:cNvSpPr>
          <p:nvPr/>
        </p:nvSpPr>
        <p:spPr bwMode="auto">
          <a:xfrm>
            <a:off x="6400800" y="5181600"/>
            <a:ext cx="228600" cy="838200"/>
          </a:xfrm>
          <a:prstGeom prst="leftBrace">
            <a:avLst>
              <a:gd name="adj1" fmla="val 8335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b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6732241" y="1844824"/>
            <a:ext cx="1859584" cy="57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O d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cs typeface="Tw Cen MT"/>
              </a:rPr>
              <a:t>estinatário</a:t>
            </a:r>
            <a:endParaRPr lang="pt-PT" b="0" dirty="0">
              <a:solidFill>
                <a:srgbClr val="0000FF"/>
              </a:solidFill>
              <a:latin typeface="+mn-lt"/>
              <a:cs typeface="Tw Cen MT"/>
            </a:endParaRPr>
          </a:p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s</a:t>
            </a:r>
            <a:r>
              <a:rPr lang="pt-PT" b="0" u="none" dirty="0" smtClean="0">
                <a:solidFill>
                  <a:srgbClr val="0000FF"/>
                </a:solidFill>
                <a:latin typeface="+mn-lt"/>
                <a:cs typeface="Tw Cen MT"/>
              </a:rPr>
              <a:t>ou eu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58" name="Rectangle 33"/>
          <p:cNvSpPr>
            <a:spLocks noChangeArrowheads="1"/>
          </p:cNvSpPr>
          <p:nvPr/>
        </p:nvSpPr>
        <p:spPr bwMode="auto">
          <a:xfrm>
            <a:off x="6687159" y="3068960"/>
            <a:ext cx="2093772" cy="57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Encaminhamento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b="0" dirty="0" err="1" smtClean="0">
                <a:solidFill>
                  <a:srgbClr val="0000FF"/>
                </a:solidFill>
                <a:latin typeface="+mn-lt"/>
                <a:cs typeface="Tw Cen MT"/>
              </a:rPr>
              <a:t>directo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59" name="Rectangle 33"/>
          <p:cNvSpPr>
            <a:spLocks noChangeArrowheads="1"/>
          </p:cNvSpPr>
          <p:nvPr/>
        </p:nvSpPr>
        <p:spPr bwMode="auto">
          <a:xfrm>
            <a:off x="6732240" y="4221088"/>
            <a:ext cx="2093772" cy="57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Encaminhamento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b="0" dirty="0" err="1" smtClean="0">
                <a:solidFill>
                  <a:srgbClr val="0000FF"/>
                </a:solidFill>
                <a:latin typeface="+mn-lt"/>
                <a:cs typeface="Tw Cen MT"/>
              </a:rPr>
              <a:t>indirecto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60" name="Rectangle 33"/>
          <p:cNvSpPr>
            <a:spLocks noChangeArrowheads="1"/>
          </p:cNvSpPr>
          <p:nvPr/>
        </p:nvSpPr>
        <p:spPr bwMode="auto">
          <a:xfrm>
            <a:off x="6732240" y="5301208"/>
            <a:ext cx="2093772" cy="57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325" tIns="23812" rIns="60325" bIns="23812">
            <a:spAutoFit/>
          </a:bodyPr>
          <a:lstStyle/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Encaminhamento</a:t>
            </a:r>
          </a:p>
          <a:p>
            <a:pPr defTabSz="723900" eaLnBrk="0" hangingPunct="0">
              <a:lnSpc>
                <a:spcPct val="85000"/>
              </a:lnSpc>
            </a:pPr>
            <a:r>
              <a:rPr lang="pt-PT" b="0" dirty="0" smtClean="0">
                <a:solidFill>
                  <a:srgbClr val="0000FF"/>
                </a:solidFill>
                <a:latin typeface="+mn-lt"/>
                <a:cs typeface="Tw Cen MT"/>
              </a:rPr>
              <a:t>Por defeito</a:t>
            </a:r>
            <a:endParaRPr lang="pt-PT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6219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3" grpId="0"/>
      <p:bldP spid="98334" grpId="0"/>
      <p:bldP spid="98335" grpId="0"/>
      <p:bldP spid="983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99463" cy="703263"/>
          </a:xfrm>
        </p:spPr>
        <p:txBody>
          <a:bodyPr>
            <a:noAutofit/>
          </a:bodyPr>
          <a:lstStyle/>
          <a:p>
            <a:pPr eaLnBrk="1" hangingPunct="1"/>
            <a:r>
              <a:rPr lang="pt-PT" sz="4000" dirty="0">
                <a:latin typeface="+mn-lt"/>
                <a:ea typeface="ＭＳ Ｐゴシック" charset="0"/>
                <a:cs typeface="Tw Cen MT"/>
              </a:rPr>
              <a:t>E</a:t>
            </a:r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xemplo</a:t>
            </a:r>
            <a:endParaRPr lang="pt-PT" sz="40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00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3695700" cy="5238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2000">
                <a:ea typeface="ＭＳ Ｐゴシック" charset="0"/>
                <a:cs typeface="Tw Cen MT"/>
              </a:rPr>
              <a:t>Datagrama IP: </a:t>
            </a:r>
          </a:p>
        </p:txBody>
      </p:sp>
      <p:sp>
        <p:nvSpPr>
          <p:cNvPr id="100366" name="Freeform 84"/>
          <p:cNvSpPr>
            <a:spLocks/>
          </p:cNvSpPr>
          <p:nvPr/>
        </p:nvSpPr>
        <p:spPr bwMode="auto">
          <a:xfrm>
            <a:off x="4559335" y="1928284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grpSp>
        <p:nvGrpSpPr>
          <p:cNvPr id="100368" name="Group 65"/>
          <p:cNvGrpSpPr>
            <a:grpSpLocks/>
          </p:cNvGrpSpPr>
          <p:nvPr/>
        </p:nvGrpSpPr>
        <p:grpSpPr bwMode="auto">
          <a:xfrm>
            <a:off x="476250" y="1752600"/>
            <a:ext cx="3667125" cy="603250"/>
            <a:chOff x="408" y="2630"/>
            <a:chExt cx="2310" cy="380"/>
          </a:xfrm>
        </p:grpSpPr>
        <p:sp>
          <p:nvSpPr>
            <p:cNvPr id="100369" name="Rectangle 66"/>
            <p:cNvSpPr>
              <a:spLocks noChangeArrowheads="1"/>
            </p:cNvSpPr>
            <p:nvPr/>
          </p:nvSpPr>
          <p:spPr bwMode="auto">
            <a:xfrm>
              <a:off x="456" y="2646"/>
              <a:ext cx="2262" cy="3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>
                <a:latin typeface="+mn-lt"/>
                <a:cs typeface="Tw Cen MT"/>
              </a:endParaRPr>
            </a:p>
          </p:txBody>
        </p:sp>
        <p:grpSp>
          <p:nvGrpSpPr>
            <p:cNvPr id="100370" name="Group 67"/>
            <p:cNvGrpSpPr>
              <a:grpSpLocks/>
            </p:cNvGrpSpPr>
            <p:nvPr/>
          </p:nvGrpSpPr>
          <p:grpSpPr bwMode="auto">
            <a:xfrm>
              <a:off x="408" y="2630"/>
              <a:ext cx="2262" cy="380"/>
              <a:chOff x="1038" y="1424"/>
              <a:chExt cx="2262" cy="380"/>
            </a:xfrm>
          </p:grpSpPr>
          <p:sp>
            <p:nvSpPr>
              <p:cNvPr id="100371" name="Rectangle 68"/>
              <p:cNvSpPr>
                <a:spLocks noChangeArrowheads="1"/>
              </p:cNvSpPr>
              <p:nvPr/>
            </p:nvSpPr>
            <p:spPr bwMode="auto">
              <a:xfrm>
                <a:off x="1038" y="1470"/>
                <a:ext cx="2262" cy="31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0">
                  <a:latin typeface="+mn-lt"/>
                  <a:cs typeface="Tw Cen MT"/>
                </a:endParaRPr>
              </a:p>
            </p:txBody>
          </p:sp>
          <p:sp>
            <p:nvSpPr>
              <p:cNvPr id="100372" name="Text Box 69"/>
              <p:cNvSpPr txBox="1">
                <a:spLocks noChangeArrowheads="1"/>
              </p:cNvSpPr>
              <p:nvPr/>
            </p:nvSpPr>
            <p:spPr bwMode="auto">
              <a:xfrm>
                <a:off x="1053" y="1436"/>
                <a:ext cx="46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b="0" u="none">
                    <a:latin typeface="+mn-lt"/>
                    <a:cs typeface="Tw Cen MT"/>
                  </a:rPr>
                  <a:t>misc</a:t>
                </a:r>
              </a:p>
              <a:p>
                <a:pPr algn="ctr"/>
                <a:r>
                  <a:rPr lang="pt-PT" sz="1600" b="0" u="none">
                    <a:latin typeface="+mn-lt"/>
                    <a:cs typeface="Tw Cen MT"/>
                  </a:rPr>
                  <a:t>fields</a:t>
                </a:r>
              </a:p>
            </p:txBody>
          </p:sp>
          <p:sp>
            <p:nvSpPr>
              <p:cNvPr id="100373" name="Line 70"/>
              <p:cNvSpPr>
                <a:spLocks noChangeShapeType="1"/>
              </p:cNvSpPr>
              <p:nvPr/>
            </p:nvSpPr>
            <p:spPr bwMode="auto">
              <a:xfrm>
                <a:off x="1518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+mn-lt"/>
                  <a:cs typeface="Tw Cen MT"/>
                </a:endParaRPr>
              </a:p>
            </p:txBody>
          </p:sp>
          <p:sp>
            <p:nvSpPr>
              <p:cNvPr id="100374" name="Text Box 71"/>
              <p:cNvSpPr txBox="1">
                <a:spLocks noChangeArrowheads="1"/>
              </p:cNvSpPr>
              <p:nvPr/>
            </p:nvSpPr>
            <p:spPr bwMode="auto">
              <a:xfrm>
                <a:off x="1538" y="1424"/>
                <a:ext cx="573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source</a:t>
                </a:r>
                <a:endParaRPr lang="pt-PT" sz="16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  <a:p>
                <a:pPr algn="ctr"/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IP </a:t>
                </a:r>
                <a:r>
                  <a:rPr lang="pt-PT" sz="16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addr</a:t>
                </a:r>
                <a:endParaRPr lang="pt-PT" sz="16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0375" name="Text Box 72"/>
              <p:cNvSpPr txBox="1">
                <a:spLocks noChangeArrowheads="1"/>
              </p:cNvSpPr>
              <p:nvPr/>
            </p:nvSpPr>
            <p:spPr bwMode="auto">
              <a:xfrm>
                <a:off x="2114" y="1436"/>
                <a:ext cx="573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dest</a:t>
                </a:r>
                <a:endParaRPr lang="pt-PT" sz="16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  <a:p>
                <a:pPr algn="ctr"/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IP </a:t>
                </a:r>
                <a:r>
                  <a:rPr lang="pt-PT" sz="16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addr</a:t>
                </a:r>
                <a:endParaRPr lang="pt-PT" sz="16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0376" name="Line 73"/>
              <p:cNvSpPr>
                <a:spLocks noChangeShapeType="1"/>
              </p:cNvSpPr>
              <p:nvPr/>
            </p:nvSpPr>
            <p:spPr bwMode="auto">
              <a:xfrm>
                <a:off x="2124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+mn-lt"/>
                  <a:cs typeface="Tw Cen MT"/>
                </a:endParaRPr>
              </a:p>
            </p:txBody>
          </p:sp>
          <p:sp>
            <p:nvSpPr>
              <p:cNvPr id="100377" name="Line 74"/>
              <p:cNvSpPr>
                <a:spLocks noChangeShapeType="1"/>
              </p:cNvSpPr>
              <p:nvPr/>
            </p:nvSpPr>
            <p:spPr bwMode="auto">
              <a:xfrm>
                <a:off x="2712" y="1482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+mn-lt"/>
                  <a:cs typeface="Tw Cen MT"/>
                </a:endParaRPr>
              </a:p>
            </p:txBody>
          </p:sp>
          <p:sp>
            <p:nvSpPr>
              <p:cNvPr id="100378" name="Text Box 75"/>
              <p:cNvSpPr txBox="1">
                <a:spLocks noChangeArrowheads="1"/>
              </p:cNvSpPr>
              <p:nvPr/>
            </p:nvSpPr>
            <p:spPr bwMode="auto">
              <a:xfrm>
                <a:off x="2820" y="1532"/>
                <a:ext cx="397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pt-PT" sz="1600" b="0" u="none">
                    <a:latin typeface="+mn-lt"/>
                    <a:cs typeface="Tw Cen MT"/>
                  </a:rPr>
                  <a:t>data</a:t>
                </a:r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7" name="Group 86"/>
            <p:cNvGrpSpPr/>
            <p:nvPr/>
          </p:nvGrpSpPr>
          <p:grpSpPr>
            <a:xfrm>
              <a:off x="4788024" y="1395413"/>
              <a:ext cx="3691065" cy="1428810"/>
              <a:chOff x="4957815" y="1477963"/>
              <a:chExt cx="3691065" cy="1428810"/>
            </a:xfrm>
          </p:grpSpPr>
          <p:sp>
            <p:nvSpPr>
              <p:cNvPr id="149" name="Text Box 65"/>
              <p:cNvSpPr txBox="1">
                <a:spLocks noChangeArrowheads="1"/>
              </p:cNvSpPr>
              <p:nvPr/>
            </p:nvSpPr>
            <p:spPr bwMode="auto">
              <a:xfrm>
                <a:off x="5000826" y="1477963"/>
                <a:ext cx="36480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Dest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. Net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. 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next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router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H</a:t>
                </a:r>
                <a:r>
                  <a:rPr lang="pt-PT" sz="1800" b="0" u="none" dirty="0" err="1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ops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0" name="Text Box 66"/>
              <p:cNvSpPr txBox="1">
                <a:spLocks noChangeArrowheads="1"/>
              </p:cNvSpPr>
              <p:nvPr/>
            </p:nvSpPr>
            <p:spPr bwMode="auto">
              <a:xfrm>
                <a:off x="4957815" y="1855366"/>
                <a:ext cx="349837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 223.1.1      </a:t>
                </a:r>
                <a:r>
                  <a:rPr lang="pt-PT" sz="20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eth0              </a:t>
                </a:r>
                <a:r>
                  <a:rPr lang="pt-PT" sz="20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0</a:t>
                </a:r>
                <a:endParaRPr lang="pt-PT" sz="20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1" name="Text Box 67"/>
              <p:cNvSpPr txBox="1">
                <a:spLocks noChangeArrowheads="1"/>
              </p:cNvSpPr>
              <p:nvPr/>
            </p:nvSpPr>
            <p:spPr bwMode="auto">
              <a:xfrm>
                <a:off x="5125984" y="2173288"/>
                <a:ext cx="32912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223.1.2      223.1.1.4        </a:t>
                </a:r>
                <a:r>
                  <a:rPr lang="pt-PT" sz="20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20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2" name="Text Box 68"/>
              <p:cNvSpPr txBox="1">
                <a:spLocks noChangeArrowheads="1"/>
              </p:cNvSpPr>
              <p:nvPr/>
            </p:nvSpPr>
            <p:spPr bwMode="auto">
              <a:xfrm>
                <a:off x="5135509" y="2506663"/>
                <a:ext cx="329123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20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223.1.3      223.1.1.4        </a:t>
                </a:r>
                <a:r>
                  <a:rPr lang="pt-PT" sz="20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20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3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4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5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89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0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1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2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5551901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3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3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4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5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6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7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4232146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4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3178016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5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9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00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6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7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8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9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0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grpSp>
              <p:nvGrpSpPr>
                <p:cNvPr id="141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  <p:grpSp>
              <p:nvGrpSpPr>
                <p:cNvPr id="142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3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1" name="Text Box 29"/>
              <p:cNvSpPr txBox="1">
                <a:spLocks noChangeArrowheads="1"/>
              </p:cNvSpPr>
              <p:nvPr/>
            </p:nvSpPr>
            <p:spPr bwMode="auto">
              <a:xfrm>
                <a:off x="5053646" y="3246438"/>
                <a:ext cx="9925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223.1.1.1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2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3" name="Text Box 31"/>
              <p:cNvSpPr txBox="1">
                <a:spLocks noChangeArrowheads="1"/>
              </p:cNvSpPr>
              <p:nvPr/>
            </p:nvSpPr>
            <p:spPr bwMode="auto">
              <a:xfrm>
                <a:off x="5052405" y="38750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4" name="Text Box 32"/>
              <p:cNvSpPr txBox="1">
                <a:spLocks noChangeArrowheads="1"/>
              </p:cNvSpPr>
              <p:nvPr/>
            </p:nvSpPr>
            <p:spPr bwMode="auto">
              <a:xfrm>
                <a:off x="4923817" y="48275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223.1.1.3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5" name="Text Box 33"/>
              <p:cNvSpPr txBox="1">
                <a:spLocks noChangeArrowheads="1"/>
              </p:cNvSpPr>
              <p:nvPr/>
            </p:nvSpPr>
            <p:spPr bwMode="auto">
              <a:xfrm>
                <a:off x="5710685" y="4100513"/>
                <a:ext cx="103105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223.1.1.4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6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7" name="Text Box 35"/>
              <p:cNvSpPr txBox="1">
                <a:spLocks noChangeArrowheads="1"/>
              </p:cNvSpPr>
              <p:nvPr/>
            </p:nvSpPr>
            <p:spPr bwMode="auto">
              <a:xfrm>
                <a:off x="6774287" y="406241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223.1.2.9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8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09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7696834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6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0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1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0460595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7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2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3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4" name="Text Box 42"/>
              <p:cNvSpPr txBox="1">
                <a:spLocks noChangeArrowheads="1"/>
              </p:cNvSpPr>
              <p:nvPr/>
            </p:nvSpPr>
            <p:spPr bwMode="auto">
              <a:xfrm>
                <a:off x="7260062" y="466566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223.1.2.2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5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6" name="Text Box 44"/>
              <p:cNvSpPr txBox="1">
                <a:spLocks noChangeArrowheads="1"/>
              </p:cNvSpPr>
              <p:nvPr/>
            </p:nvSpPr>
            <p:spPr bwMode="auto">
              <a:xfrm>
                <a:off x="7017730" y="3662363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7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8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9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0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21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5832036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8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2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77761928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949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3" name="Text Box 51"/>
              <p:cNvSpPr txBox="1">
                <a:spLocks noChangeArrowheads="1"/>
              </p:cNvSpPr>
              <p:nvPr/>
            </p:nvSpPr>
            <p:spPr bwMode="auto">
              <a:xfrm>
                <a:off x="7183862" y="5327650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4" name="Text Box 52"/>
              <p:cNvSpPr txBox="1">
                <a:spLocks noChangeArrowheads="1"/>
              </p:cNvSpPr>
              <p:nvPr/>
            </p:nvSpPr>
            <p:spPr bwMode="auto">
              <a:xfrm>
                <a:off x="5023830" y="5365750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5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6" name="Text Box 54"/>
              <p:cNvSpPr txBox="1">
                <a:spLocks noChangeArrowheads="1"/>
              </p:cNvSpPr>
              <p:nvPr/>
            </p:nvSpPr>
            <p:spPr bwMode="auto">
              <a:xfrm>
                <a:off x="6052047" y="4818063"/>
                <a:ext cx="118494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223.1.3.27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27" name="Group 55"/>
              <p:cNvGrpSpPr>
                <a:grpSpLocks/>
              </p:cNvGrpSpPr>
              <p:nvPr/>
            </p:nvGrpSpPr>
            <p:grpSpPr bwMode="auto">
              <a:xfrm>
                <a:off x="4599023" y="3160713"/>
                <a:ext cx="371475" cy="400050"/>
                <a:chOff x="2812" y="1181"/>
                <a:chExt cx="234" cy="252"/>
              </a:xfrm>
            </p:grpSpPr>
            <p:sp>
              <p:nvSpPr>
                <p:cNvPr id="134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12" y="1181"/>
                  <a:ext cx="2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A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28" name="Group 58"/>
              <p:cNvGrpSpPr>
                <a:grpSpLocks/>
              </p:cNvGrpSpPr>
              <p:nvPr/>
            </p:nvGrpSpPr>
            <p:grpSpPr bwMode="auto">
              <a:xfrm>
                <a:off x="4587916" y="4398963"/>
                <a:ext cx="346076" cy="400050"/>
                <a:chOff x="2811" y="1181"/>
                <a:chExt cx="218" cy="252"/>
              </a:xfrm>
            </p:grpSpPr>
            <p:sp>
              <p:nvSpPr>
                <p:cNvPr id="132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3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11" y="1181"/>
                  <a:ext cx="21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B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29" name="Group 61"/>
              <p:cNvGrpSpPr>
                <a:grpSpLocks/>
              </p:cNvGrpSpPr>
              <p:nvPr/>
            </p:nvGrpSpPr>
            <p:grpSpPr bwMode="auto">
              <a:xfrm>
                <a:off x="8196305" y="4760913"/>
                <a:ext cx="344488" cy="400050"/>
                <a:chOff x="2810" y="1181"/>
                <a:chExt cx="217" cy="252"/>
              </a:xfrm>
            </p:grpSpPr>
            <p:sp>
              <p:nvSpPr>
                <p:cNvPr id="130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10" y="1181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E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0605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71675" y="231422"/>
            <a:ext cx="8399463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+mn-lt"/>
                <a:ea typeface="ＭＳ Ｐゴシック" charset="0"/>
                <a:cs typeface="Tw Cen MT"/>
              </a:rPr>
              <a:t>Encaminhamento </a:t>
            </a:r>
            <a:r>
              <a:rPr lang="pt-PT" dirty="0" err="1">
                <a:latin typeface="+mn-lt"/>
                <a:ea typeface="ＭＳ Ｐゴシック" charset="0"/>
                <a:cs typeface="Tw Cen MT"/>
              </a:rPr>
              <a:t>directo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02415" name="Freeform 73"/>
          <p:cNvSpPr>
            <a:spLocks/>
          </p:cNvSpPr>
          <p:nvPr/>
        </p:nvSpPr>
        <p:spPr bwMode="auto">
          <a:xfrm>
            <a:off x="4511653" y="1846616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6" name="Rectangle 74"/>
          <p:cNvSpPr>
            <a:spLocks noChangeArrowheads="1"/>
          </p:cNvSpPr>
          <p:nvPr/>
        </p:nvSpPr>
        <p:spPr bwMode="auto">
          <a:xfrm>
            <a:off x="533400" y="1762125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7" name="Rectangle 75"/>
          <p:cNvSpPr>
            <a:spLocks noChangeArrowheads="1"/>
          </p:cNvSpPr>
          <p:nvPr/>
        </p:nvSpPr>
        <p:spPr bwMode="auto">
          <a:xfrm>
            <a:off x="457200" y="1828800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8" name="Text Box 76"/>
          <p:cNvSpPr txBox="1">
            <a:spLocks noChangeArrowheads="1"/>
          </p:cNvSpPr>
          <p:nvPr/>
        </p:nvSpPr>
        <p:spPr bwMode="auto">
          <a:xfrm>
            <a:off x="453424" y="1752600"/>
            <a:ext cx="7378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misc</a:t>
            </a:r>
          </a:p>
          <a:p>
            <a:pPr algn="ctr"/>
            <a:r>
              <a:rPr lang="pt-PT" sz="1600" b="0" u="none">
                <a:latin typeface="+mn-lt"/>
                <a:cs typeface="Tw Cen MT"/>
              </a:rPr>
              <a:t>fields</a:t>
            </a:r>
          </a:p>
        </p:txBody>
      </p:sp>
      <p:sp>
        <p:nvSpPr>
          <p:cNvPr id="102419" name="Line 77"/>
          <p:cNvSpPr>
            <a:spLocks noChangeShapeType="1"/>
          </p:cNvSpPr>
          <p:nvPr/>
        </p:nvSpPr>
        <p:spPr bwMode="auto">
          <a:xfrm>
            <a:off x="12192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0" name="Text Box 78"/>
          <p:cNvSpPr txBox="1">
            <a:spLocks noChangeArrowheads="1"/>
          </p:cNvSpPr>
          <p:nvPr/>
        </p:nvSpPr>
        <p:spPr bwMode="auto">
          <a:xfrm>
            <a:off x="1231705" y="1936750"/>
            <a:ext cx="9925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solidFill>
                  <a:srgbClr val="000000"/>
                </a:solidFill>
                <a:latin typeface="+mn-lt"/>
                <a:cs typeface="Tw Cen MT"/>
              </a:rPr>
              <a:t>223.1.1.1</a:t>
            </a:r>
          </a:p>
        </p:txBody>
      </p:sp>
      <p:sp>
        <p:nvSpPr>
          <p:cNvPr id="102421" name="Text Box 79"/>
          <p:cNvSpPr txBox="1">
            <a:spLocks noChangeArrowheads="1"/>
          </p:cNvSpPr>
          <p:nvPr/>
        </p:nvSpPr>
        <p:spPr bwMode="auto">
          <a:xfrm>
            <a:off x="2235350" y="1936750"/>
            <a:ext cx="10236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solidFill>
                  <a:srgbClr val="000000"/>
                </a:solidFill>
                <a:latin typeface="+mn-lt"/>
                <a:cs typeface="Tw Cen MT"/>
              </a:rPr>
              <a:t>223.1.1.3</a:t>
            </a:r>
          </a:p>
        </p:txBody>
      </p:sp>
      <p:sp>
        <p:nvSpPr>
          <p:cNvPr id="102422" name="Line 80"/>
          <p:cNvSpPr>
            <a:spLocks noChangeShapeType="1"/>
          </p:cNvSpPr>
          <p:nvPr/>
        </p:nvSpPr>
        <p:spPr bwMode="auto">
          <a:xfrm>
            <a:off x="22098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3" name="Line 81"/>
          <p:cNvSpPr>
            <a:spLocks noChangeShapeType="1"/>
          </p:cNvSpPr>
          <p:nvPr/>
        </p:nvSpPr>
        <p:spPr bwMode="auto">
          <a:xfrm>
            <a:off x="3228975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4" name="Text Box 82"/>
          <p:cNvSpPr txBox="1">
            <a:spLocks noChangeArrowheads="1"/>
          </p:cNvSpPr>
          <p:nvPr/>
        </p:nvSpPr>
        <p:spPr bwMode="auto">
          <a:xfrm>
            <a:off x="3287881" y="1927225"/>
            <a:ext cx="62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data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113373" y="3046413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369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b="0" u="none">
                <a:latin typeface="+mn-lt"/>
                <a:cs typeface="Tw Cen MT"/>
              </a:rPr>
              <a:t>Datagrama IP: 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8" name="Group 87"/>
            <p:cNvGrpSpPr/>
            <p:nvPr/>
          </p:nvGrpSpPr>
          <p:grpSpPr>
            <a:xfrm>
              <a:off x="4831035" y="1395413"/>
              <a:ext cx="3648054" cy="1398032"/>
              <a:chOff x="5000826" y="1477963"/>
              <a:chExt cx="3648054" cy="1398032"/>
            </a:xfrm>
          </p:grpSpPr>
          <p:sp>
            <p:nvSpPr>
              <p:cNvPr id="150" name="Text Box 65"/>
              <p:cNvSpPr txBox="1">
                <a:spLocks noChangeArrowheads="1"/>
              </p:cNvSpPr>
              <p:nvPr/>
            </p:nvSpPr>
            <p:spPr bwMode="auto">
              <a:xfrm>
                <a:off x="5000826" y="1477963"/>
                <a:ext cx="36480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Dest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. Net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. 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next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router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H</a:t>
                </a:r>
                <a:r>
                  <a:rPr lang="pt-PT" sz="1800" b="0" u="none" dirty="0" err="1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ops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1" name="Text Box 66"/>
              <p:cNvSpPr txBox="1">
                <a:spLocks noChangeArrowheads="1"/>
              </p:cNvSpPr>
              <p:nvPr/>
            </p:nvSpPr>
            <p:spPr bwMode="auto">
              <a:xfrm>
                <a:off x="5245847" y="1855366"/>
                <a:ext cx="30980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      eth0       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0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2" name="Text Box 67"/>
              <p:cNvSpPr txBox="1">
                <a:spLocks noChangeArrowheads="1"/>
              </p:cNvSpPr>
              <p:nvPr/>
            </p:nvSpPr>
            <p:spPr bwMode="auto">
              <a:xfrm>
                <a:off x="5281313" y="2173288"/>
                <a:ext cx="298057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223.1.2      223.1.1.4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3" name="Text Box 68"/>
              <p:cNvSpPr txBox="1">
                <a:spLocks noChangeArrowheads="1"/>
              </p:cNvSpPr>
              <p:nvPr/>
            </p:nvSpPr>
            <p:spPr bwMode="auto">
              <a:xfrm>
                <a:off x="5290838" y="2506663"/>
                <a:ext cx="298057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223.1.3      223.1.1.4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4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5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6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90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1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2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39419526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67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4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5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6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58503639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68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16040856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69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01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7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8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9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0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1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grpSp>
              <p:nvGrpSpPr>
                <p:cNvPr id="142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  <p:grpSp>
              <p:nvGrpSpPr>
                <p:cNvPr id="143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4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2" name="Text Box 29"/>
              <p:cNvSpPr txBox="1">
                <a:spLocks noChangeArrowheads="1"/>
              </p:cNvSpPr>
              <p:nvPr/>
            </p:nvSpPr>
            <p:spPr bwMode="auto">
              <a:xfrm>
                <a:off x="5053646" y="3246438"/>
                <a:ext cx="9925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223.1.1.1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4" name="Text Box 31"/>
              <p:cNvSpPr txBox="1">
                <a:spLocks noChangeArrowheads="1"/>
              </p:cNvSpPr>
              <p:nvPr/>
            </p:nvSpPr>
            <p:spPr bwMode="auto">
              <a:xfrm>
                <a:off x="5052405" y="38750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5" name="Text Box 32"/>
              <p:cNvSpPr txBox="1">
                <a:spLocks noChangeArrowheads="1"/>
              </p:cNvSpPr>
              <p:nvPr/>
            </p:nvSpPr>
            <p:spPr bwMode="auto">
              <a:xfrm>
                <a:off x="4923817" y="48275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223.1.1.3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5710685" y="4100513"/>
                <a:ext cx="103105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223.1.1.4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6774287" y="406241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223.1.2.9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9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0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4103746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70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1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2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279150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71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4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5" name="Text Box 42"/>
              <p:cNvSpPr txBox="1">
                <a:spLocks noChangeArrowheads="1"/>
              </p:cNvSpPr>
              <p:nvPr/>
            </p:nvSpPr>
            <p:spPr bwMode="auto">
              <a:xfrm>
                <a:off x="7260062" y="466566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223.1.2.2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6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7" name="Text Box 44"/>
              <p:cNvSpPr txBox="1">
                <a:spLocks noChangeArrowheads="1"/>
              </p:cNvSpPr>
              <p:nvPr/>
            </p:nvSpPr>
            <p:spPr bwMode="auto">
              <a:xfrm>
                <a:off x="7017730" y="3662363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8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9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0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22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11465617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72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3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5966309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973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" name="Text Box 51"/>
              <p:cNvSpPr txBox="1">
                <a:spLocks noChangeArrowheads="1"/>
              </p:cNvSpPr>
              <p:nvPr/>
            </p:nvSpPr>
            <p:spPr bwMode="auto">
              <a:xfrm>
                <a:off x="7183862" y="5327650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5" name="Text Box 52"/>
              <p:cNvSpPr txBox="1">
                <a:spLocks noChangeArrowheads="1"/>
              </p:cNvSpPr>
              <p:nvPr/>
            </p:nvSpPr>
            <p:spPr bwMode="auto">
              <a:xfrm>
                <a:off x="5023830" y="5365750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7" name="Text Box 54"/>
              <p:cNvSpPr txBox="1">
                <a:spLocks noChangeArrowheads="1"/>
              </p:cNvSpPr>
              <p:nvPr/>
            </p:nvSpPr>
            <p:spPr bwMode="auto">
              <a:xfrm>
                <a:off x="6052047" y="4818063"/>
                <a:ext cx="118494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223.1.3.27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28" name="Group 55"/>
              <p:cNvGrpSpPr>
                <a:grpSpLocks/>
              </p:cNvGrpSpPr>
              <p:nvPr/>
            </p:nvGrpSpPr>
            <p:grpSpPr bwMode="auto">
              <a:xfrm>
                <a:off x="4599023" y="3160713"/>
                <a:ext cx="371475" cy="400050"/>
                <a:chOff x="2812" y="1181"/>
                <a:chExt cx="234" cy="252"/>
              </a:xfrm>
            </p:grpSpPr>
            <p:sp>
              <p:nvSpPr>
                <p:cNvPr id="135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12" y="1181"/>
                  <a:ext cx="2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A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29" name="Group 58"/>
              <p:cNvGrpSpPr>
                <a:grpSpLocks/>
              </p:cNvGrpSpPr>
              <p:nvPr/>
            </p:nvGrpSpPr>
            <p:grpSpPr bwMode="auto">
              <a:xfrm>
                <a:off x="4587916" y="4398963"/>
                <a:ext cx="346076" cy="400050"/>
                <a:chOff x="2811" y="1181"/>
                <a:chExt cx="218" cy="252"/>
              </a:xfrm>
            </p:grpSpPr>
            <p:sp>
              <p:nvSpPr>
                <p:cNvPr id="133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11" y="1181"/>
                  <a:ext cx="21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B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30" name="Group 61"/>
              <p:cNvGrpSpPr>
                <a:grpSpLocks/>
              </p:cNvGrpSpPr>
              <p:nvPr/>
            </p:nvGrpSpPr>
            <p:grpSpPr bwMode="auto">
              <a:xfrm>
                <a:off x="8196305" y="4760913"/>
                <a:ext cx="344488" cy="400050"/>
                <a:chOff x="2810" y="1181"/>
                <a:chExt cx="217" cy="252"/>
              </a:xfrm>
            </p:grpSpPr>
            <p:sp>
              <p:nvSpPr>
                <p:cNvPr id="131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10" y="1181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E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</p:grpSp>
      </p:grpSp>
      <p:sp>
        <p:nvSpPr>
          <p:cNvPr id="86" name="Content Placeholder 2"/>
          <p:cNvSpPr>
            <a:spLocks noGrp="1"/>
          </p:cNvSpPr>
          <p:nvPr>
            <p:ph sz="half" idx="1"/>
          </p:nvPr>
        </p:nvSpPr>
        <p:spPr>
          <a:xfrm>
            <a:off x="467544" y="2564904"/>
            <a:ext cx="3691136" cy="4010000"/>
          </a:xfrm>
        </p:spPr>
        <p:txBody>
          <a:bodyPr/>
          <a:lstStyle/>
          <a:p>
            <a:r>
              <a:rPr lang="pt-PT" sz="2000" dirty="0" smtClean="0"/>
              <a:t>Extrair o endereço de destino e procurar o </a:t>
            </a:r>
            <a:r>
              <a:rPr lang="pt-PT" sz="2000" i="1" dirty="0" err="1" smtClean="0"/>
              <a:t>longest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prefix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matching</a:t>
            </a:r>
            <a:r>
              <a:rPr lang="pt-PT" sz="2000" i="1" dirty="0" smtClean="0"/>
              <a:t> </a:t>
            </a:r>
            <a:r>
              <a:rPr lang="pt-PT" sz="2000" dirty="0" smtClean="0"/>
              <a:t>na tabela de encaminhamento</a:t>
            </a:r>
          </a:p>
          <a:p>
            <a:pPr lvl="1"/>
            <a:r>
              <a:rPr lang="pt-PT" sz="1800" dirty="0" smtClean="0"/>
              <a:t>Está numa </a:t>
            </a:r>
            <a:r>
              <a:rPr lang="pt-PT" sz="1800" i="1" dirty="0" err="1" smtClean="0"/>
              <a:t>subnet</a:t>
            </a:r>
            <a:r>
              <a:rPr lang="pt-PT" sz="1800" dirty="0" smtClean="0"/>
              <a:t> </a:t>
            </a:r>
            <a:r>
              <a:rPr lang="pt-PT" sz="1800" dirty="0" err="1" smtClean="0"/>
              <a:t>directamente</a:t>
            </a:r>
            <a:r>
              <a:rPr lang="pt-PT" sz="1800" dirty="0" smtClean="0"/>
              <a:t> ligada 223.1.1</a:t>
            </a:r>
          </a:p>
          <a:p>
            <a:pPr lvl="1"/>
            <a:r>
              <a:rPr lang="pt-PT" sz="1800" dirty="0" smtClean="0"/>
              <a:t>Usar ARP para determinar o endereço de canal (MAC </a:t>
            </a:r>
            <a:r>
              <a:rPr lang="pt-PT" sz="1800" dirty="0" err="1" smtClean="0"/>
              <a:t>Address</a:t>
            </a:r>
            <a:r>
              <a:rPr lang="pt-PT" sz="1800" dirty="0" smtClean="0"/>
              <a:t>)</a:t>
            </a:r>
          </a:p>
          <a:p>
            <a:pPr lvl="1"/>
            <a:r>
              <a:rPr lang="pt-PT" sz="1800" dirty="0" smtClean="0"/>
              <a:t>Enviá-lo </a:t>
            </a:r>
            <a:r>
              <a:rPr lang="pt-PT" sz="1800" dirty="0" err="1" smtClean="0"/>
              <a:t>directamente</a:t>
            </a:r>
            <a:r>
              <a:rPr lang="pt-PT" sz="1800" dirty="0" smtClean="0"/>
              <a:t> pela interface eth0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1374192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C 0.0092 0.00903 0.01059 0.0162 0.01163 0.0257 C 0.01215 0.03079 0.01423 0.03889 0.01423 0.03912 C 0.01597 0.06134 0.01892 0.08287 0.02031 0.10579 C 0.01736 0.11968 0.01892 0.10995 0.01753 0.13843 C 0.01666 0.15533 0.01649 0.14699 0.01493 0.15787 C 0.01354 0.16644 0.01336 0.16968 0.01093 0.17523 C 0.00937 0.18958 0.01146 0.17546 0.00833 0.18403 C 0.00764 0.18565 0.00764 0.18889 0.00694 0.19051 C 0.00347 0.20023 -0.00104 0.20556 -0.00417 0.21667 " pathEditMode="relative" rAng="0" ptsTypes="fffffffffA">
                                      <p:cBhvr>
                                        <p:cTn id="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71675" y="231422"/>
            <a:ext cx="8399463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+mn-lt"/>
                <a:ea typeface="ＭＳ Ｐゴシック" charset="0"/>
                <a:cs typeface="Tw Cen MT"/>
              </a:rPr>
              <a:t>Encaminhamento </a:t>
            </a:r>
            <a:r>
              <a:rPr lang="pt-PT" dirty="0" err="1" smtClean="0">
                <a:latin typeface="+mn-lt"/>
                <a:ea typeface="ＭＳ Ｐゴシック" charset="0"/>
                <a:cs typeface="Tw Cen MT"/>
              </a:rPr>
              <a:t>indirecto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02415" name="Freeform 73"/>
          <p:cNvSpPr>
            <a:spLocks/>
          </p:cNvSpPr>
          <p:nvPr/>
        </p:nvSpPr>
        <p:spPr bwMode="auto">
          <a:xfrm>
            <a:off x="4511653" y="1846616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6" name="Rectangle 74"/>
          <p:cNvSpPr>
            <a:spLocks noChangeArrowheads="1"/>
          </p:cNvSpPr>
          <p:nvPr/>
        </p:nvSpPr>
        <p:spPr bwMode="auto">
          <a:xfrm>
            <a:off x="533400" y="1762125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7" name="Rectangle 75"/>
          <p:cNvSpPr>
            <a:spLocks noChangeArrowheads="1"/>
          </p:cNvSpPr>
          <p:nvPr/>
        </p:nvSpPr>
        <p:spPr bwMode="auto">
          <a:xfrm>
            <a:off x="457200" y="1828800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8" name="Text Box 76"/>
          <p:cNvSpPr txBox="1">
            <a:spLocks noChangeArrowheads="1"/>
          </p:cNvSpPr>
          <p:nvPr/>
        </p:nvSpPr>
        <p:spPr bwMode="auto">
          <a:xfrm>
            <a:off x="453424" y="1752600"/>
            <a:ext cx="7378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misc</a:t>
            </a:r>
          </a:p>
          <a:p>
            <a:pPr algn="ctr"/>
            <a:r>
              <a:rPr lang="pt-PT" sz="1600" b="0" u="none">
                <a:latin typeface="+mn-lt"/>
                <a:cs typeface="Tw Cen MT"/>
              </a:rPr>
              <a:t>fields</a:t>
            </a:r>
          </a:p>
        </p:txBody>
      </p:sp>
      <p:sp>
        <p:nvSpPr>
          <p:cNvPr id="102419" name="Line 77"/>
          <p:cNvSpPr>
            <a:spLocks noChangeShapeType="1"/>
          </p:cNvSpPr>
          <p:nvPr/>
        </p:nvSpPr>
        <p:spPr bwMode="auto">
          <a:xfrm>
            <a:off x="12192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0" name="Text Box 78"/>
          <p:cNvSpPr txBox="1">
            <a:spLocks noChangeArrowheads="1"/>
          </p:cNvSpPr>
          <p:nvPr/>
        </p:nvSpPr>
        <p:spPr bwMode="auto">
          <a:xfrm>
            <a:off x="1231705" y="1936750"/>
            <a:ext cx="9925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solidFill>
                  <a:srgbClr val="000000"/>
                </a:solidFill>
                <a:latin typeface="+mn-lt"/>
                <a:cs typeface="Tw Cen MT"/>
              </a:rPr>
              <a:t>223.1.1.1</a:t>
            </a:r>
          </a:p>
        </p:txBody>
      </p:sp>
      <p:sp>
        <p:nvSpPr>
          <p:cNvPr id="102421" name="Text Box 79"/>
          <p:cNvSpPr txBox="1">
            <a:spLocks noChangeArrowheads="1"/>
          </p:cNvSpPr>
          <p:nvPr/>
        </p:nvSpPr>
        <p:spPr bwMode="auto">
          <a:xfrm>
            <a:off x="2218919" y="1936750"/>
            <a:ext cx="10564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 dirty="0" smtClean="0">
                <a:solidFill>
                  <a:srgbClr val="000000"/>
                </a:solidFill>
                <a:latin typeface="+mn-lt"/>
                <a:cs typeface="Tw Cen MT"/>
              </a:rPr>
              <a:t>223.1.2.2</a:t>
            </a:r>
            <a:endParaRPr lang="pt-PT" sz="1600" b="0" u="none" dirty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102422" name="Line 80"/>
          <p:cNvSpPr>
            <a:spLocks noChangeShapeType="1"/>
          </p:cNvSpPr>
          <p:nvPr/>
        </p:nvSpPr>
        <p:spPr bwMode="auto">
          <a:xfrm>
            <a:off x="22098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3" name="Line 81"/>
          <p:cNvSpPr>
            <a:spLocks noChangeShapeType="1"/>
          </p:cNvSpPr>
          <p:nvPr/>
        </p:nvSpPr>
        <p:spPr bwMode="auto">
          <a:xfrm>
            <a:off x="3228975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4" name="Text Box 82"/>
          <p:cNvSpPr txBox="1">
            <a:spLocks noChangeArrowheads="1"/>
          </p:cNvSpPr>
          <p:nvPr/>
        </p:nvSpPr>
        <p:spPr bwMode="auto">
          <a:xfrm>
            <a:off x="3287881" y="1927225"/>
            <a:ext cx="62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data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113373" y="3046413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369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b="0" u="none">
                <a:latin typeface="+mn-lt"/>
                <a:cs typeface="Tw Cen MT"/>
              </a:rPr>
              <a:t>Datagrama IP: 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8" name="Group 87"/>
            <p:cNvGrpSpPr/>
            <p:nvPr/>
          </p:nvGrpSpPr>
          <p:grpSpPr>
            <a:xfrm>
              <a:off x="4831035" y="1395413"/>
              <a:ext cx="3648054" cy="1398032"/>
              <a:chOff x="5000826" y="1477963"/>
              <a:chExt cx="3648054" cy="1398032"/>
            </a:xfrm>
          </p:grpSpPr>
          <p:sp>
            <p:nvSpPr>
              <p:cNvPr id="150" name="Text Box 65"/>
              <p:cNvSpPr txBox="1">
                <a:spLocks noChangeArrowheads="1"/>
              </p:cNvSpPr>
              <p:nvPr/>
            </p:nvSpPr>
            <p:spPr bwMode="auto">
              <a:xfrm>
                <a:off x="5000826" y="1477963"/>
                <a:ext cx="36480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Dest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. Net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. 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next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router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H</a:t>
                </a:r>
                <a:r>
                  <a:rPr lang="pt-PT" sz="1800" b="0" u="none" dirty="0" err="1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ops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1" name="Text Box 66"/>
              <p:cNvSpPr txBox="1">
                <a:spLocks noChangeArrowheads="1"/>
              </p:cNvSpPr>
              <p:nvPr/>
            </p:nvSpPr>
            <p:spPr bwMode="auto">
              <a:xfrm>
                <a:off x="5245847" y="1855366"/>
                <a:ext cx="30980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      eth0       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0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2" name="Text Box 67"/>
              <p:cNvSpPr txBox="1">
                <a:spLocks noChangeArrowheads="1"/>
              </p:cNvSpPr>
              <p:nvPr/>
            </p:nvSpPr>
            <p:spPr bwMode="auto">
              <a:xfrm>
                <a:off x="5281313" y="2173288"/>
                <a:ext cx="298057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223.1.2      223.1.1.4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3" name="Text Box 68"/>
              <p:cNvSpPr txBox="1">
                <a:spLocks noChangeArrowheads="1"/>
              </p:cNvSpPr>
              <p:nvPr/>
            </p:nvSpPr>
            <p:spPr bwMode="auto">
              <a:xfrm>
                <a:off x="5290838" y="2506663"/>
                <a:ext cx="298057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223.1.3      223.1.1.4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4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5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6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90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1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2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19353312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4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4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5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6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3627986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5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9142444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6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01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7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8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9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0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1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grpSp>
              <p:nvGrpSpPr>
                <p:cNvPr id="142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  <p:grpSp>
              <p:nvGrpSpPr>
                <p:cNvPr id="143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4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2" name="Text Box 29"/>
              <p:cNvSpPr txBox="1">
                <a:spLocks noChangeArrowheads="1"/>
              </p:cNvSpPr>
              <p:nvPr/>
            </p:nvSpPr>
            <p:spPr bwMode="auto">
              <a:xfrm>
                <a:off x="5053646" y="3246438"/>
                <a:ext cx="9925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223.1.1.1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4" name="Text Box 31"/>
              <p:cNvSpPr txBox="1">
                <a:spLocks noChangeArrowheads="1"/>
              </p:cNvSpPr>
              <p:nvPr/>
            </p:nvSpPr>
            <p:spPr bwMode="auto">
              <a:xfrm>
                <a:off x="5052405" y="38750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5" name="Text Box 32"/>
              <p:cNvSpPr txBox="1">
                <a:spLocks noChangeArrowheads="1"/>
              </p:cNvSpPr>
              <p:nvPr/>
            </p:nvSpPr>
            <p:spPr bwMode="auto">
              <a:xfrm>
                <a:off x="4923817" y="48275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223.1.1.3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5710685" y="4100513"/>
                <a:ext cx="103105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223.1.1.4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6774287" y="406241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223.1.2.9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9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0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31813688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7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1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2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2954874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8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4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5" name="Text Box 42"/>
              <p:cNvSpPr txBox="1">
                <a:spLocks noChangeArrowheads="1"/>
              </p:cNvSpPr>
              <p:nvPr/>
            </p:nvSpPr>
            <p:spPr bwMode="auto">
              <a:xfrm>
                <a:off x="7260062" y="466566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223.1.2.2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6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7" name="Text Box 44"/>
              <p:cNvSpPr txBox="1">
                <a:spLocks noChangeArrowheads="1"/>
              </p:cNvSpPr>
              <p:nvPr/>
            </p:nvSpPr>
            <p:spPr bwMode="auto">
              <a:xfrm>
                <a:off x="7017730" y="3662363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8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9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0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22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83969295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99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3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3923102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00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" name="Text Box 51"/>
              <p:cNvSpPr txBox="1">
                <a:spLocks noChangeArrowheads="1"/>
              </p:cNvSpPr>
              <p:nvPr/>
            </p:nvSpPr>
            <p:spPr bwMode="auto">
              <a:xfrm>
                <a:off x="7183862" y="5327650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5" name="Text Box 52"/>
              <p:cNvSpPr txBox="1">
                <a:spLocks noChangeArrowheads="1"/>
              </p:cNvSpPr>
              <p:nvPr/>
            </p:nvSpPr>
            <p:spPr bwMode="auto">
              <a:xfrm>
                <a:off x="5023830" y="5365750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7" name="Text Box 54"/>
              <p:cNvSpPr txBox="1">
                <a:spLocks noChangeArrowheads="1"/>
              </p:cNvSpPr>
              <p:nvPr/>
            </p:nvSpPr>
            <p:spPr bwMode="auto">
              <a:xfrm>
                <a:off x="6052047" y="4818063"/>
                <a:ext cx="118494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223.1.3.27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28" name="Group 55"/>
              <p:cNvGrpSpPr>
                <a:grpSpLocks/>
              </p:cNvGrpSpPr>
              <p:nvPr/>
            </p:nvGrpSpPr>
            <p:grpSpPr bwMode="auto">
              <a:xfrm>
                <a:off x="4599023" y="3160713"/>
                <a:ext cx="371475" cy="400050"/>
                <a:chOff x="2812" y="1181"/>
                <a:chExt cx="234" cy="252"/>
              </a:xfrm>
            </p:grpSpPr>
            <p:sp>
              <p:nvSpPr>
                <p:cNvPr id="135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12" y="1181"/>
                  <a:ext cx="2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A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29" name="Group 58"/>
              <p:cNvGrpSpPr>
                <a:grpSpLocks/>
              </p:cNvGrpSpPr>
              <p:nvPr/>
            </p:nvGrpSpPr>
            <p:grpSpPr bwMode="auto">
              <a:xfrm>
                <a:off x="4587916" y="4398963"/>
                <a:ext cx="346076" cy="400050"/>
                <a:chOff x="2811" y="1181"/>
                <a:chExt cx="218" cy="252"/>
              </a:xfrm>
            </p:grpSpPr>
            <p:sp>
              <p:nvSpPr>
                <p:cNvPr id="133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11" y="1181"/>
                  <a:ext cx="21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B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30" name="Group 61"/>
              <p:cNvGrpSpPr>
                <a:grpSpLocks/>
              </p:cNvGrpSpPr>
              <p:nvPr/>
            </p:nvGrpSpPr>
            <p:grpSpPr bwMode="auto">
              <a:xfrm>
                <a:off x="8196305" y="4760913"/>
                <a:ext cx="344488" cy="400050"/>
                <a:chOff x="2810" y="1181"/>
                <a:chExt cx="217" cy="252"/>
              </a:xfrm>
            </p:grpSpPr>
            <p:sp>
              <p:nvSpPr>
                <p:cNvPr id="131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10" y="1181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E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</p:grpSp>
      </p:grpSp>
      <p:sp>
        <p:nvSpPr>
          <p:cNvPr id="86" name="Content Placeholder 2"/>
          <p:cNvSpPr>
            <a:spLocks noGrp="1"/>
          </p:cNvSpPr>
          <p:nvPr>
            <p:ph sz="half" idx="1"/>
          </p:nvPr>
        </p:nvSpPr>
        <p:spPr>
          <a:xfrm>
            <a:off x="467544" y="2564904"/>
            <a:ext cx="3691136" cy="4010000"/>
          </a:xfrm>
        </p:spPr>
        <p:txBody>
          <a:bodyPr/>
          <a:lstStyle/>
          <a:p>
            <a:r>
              <a:rPr lang="pt-PT" sz="2000" dirty="0" smtClean="0"/>
              <a:t>Extrair o endereço de destino e procurar o </a:t>
            </a:r>
            <a:r>
              <a:rPr lang="pt-PT" sz="2000" i="1" dirty="0" err="1" smtClean="0"/>
              <a:t>longest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prefix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matching</a:t>
            </a:r>
            <a:r>
              <a:rPr lang="pt-PT" sz="2000" i="1" dirty="0" smtClean="0"/>
              <a:t> </a:t>
            </a:r>
            <a:r>
              <a:rPr lang="pt-PT" sz="2000" dirty="0" smtClean="0"/>
              <a:t>na tabela de encaminhamento</a:t>
            </a:r>
          </a:p>
          <a:p>
            <a:pPr lvl="1"/>
            <a:r>
              <a:rPr lang="pt-PT" sz="1800" dirty="0" smtClean="0"/>
              <a:t>Está numa </a:t>
            </a:r>
            <a:r>
              <a:rPr lang="pt-PT" sz="1800" i="1" dirty="0" err="1" smtClean="0"/>
              <a:t>subnet</a:t>
            </a:r>
            <a:r>
              <a:rPr lang="pt-PT" sz="1800" dirty="0" smtClean="0"/>
              <a:t> NÃO </a:t>
            </a:r>
            <a:r>
              <a:rPr lang="pt-PT" sz="1800" dirty="0" err="1" smtClean="0"/>
              <a:t>directamente</a:t>
            </a:r>
            <a:r>
              <a:rPr lang="pt-PT" sz="1800" dirty="0" smtClean="0"/>
              <a:t> ligada 223.1.2</a:t>
            </a:r>
          </a:p>
          <a:p>
            <a:pPr lvl="1"/>
            <a:r>
              <a:rPr lang="pt-PT" sz="1800" dirty="0" smtClean="0"/>
              <a:t>Deve seguir via 223.1.1.4</a:t>
            </a:r>
          </a:p>
          <a:p>
            <a:pPr lvl="1"/>
            <a:r>
              <a:rPr lang="pt-PT" sz="1800" dirty="0" smtClean="0"/>
              <a:t>Usar ARP para determinar o endereço de canal (MAC </a:t>
            </a:r>
            <a:r>
              <a:rPr lang="pt-PT" sz="1800" dirty="0" err="1" smtClean="0"/>
              <a:t>Address</a:t>
            </a:r>
            <a:r>
              <a:rPr lang="pt-PT" sz="1800" dirty="0" smtClean="0"/>
              <a:t>) do </a:t>
            </a:r>
            <a:r>
              <a:rPr lang="pt-PT" sz="1800" i="1" dirty="0" err="1" smtClean="0"/>
              <a:t>router</a:t>
            </a:r>
            <a:endParaRPr lang="pt-PT" sz="1800" i="1" dirty="0" smtClean="0"/>
          </a:p>
          <a:p>
            <a:pPr lvl="1"/>
            <a:r>
              <a:rPr lang="pt-PT" sz="1800" dirty="0" smtClean="0"/>
              <a:t>Enviá-lo para o </a:t>
            </a:r>
            <a:r>
              <a:rPr lang="pt-PT" sz="1800" i="1" dirty="0" err="1" smtClean="0"/>
              <a:t>router</a:t>
            </a:r>
            <a:r>
              <a:rPr lang="pt-PT" sz="1800" dirty="0" smtClean="0"/>
              <a:t> via a interface eth0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65767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C 0.0092 0.00903 0.01059 0.0162 0.01163 0.0257 C 0.01215 0.03079 0.01423 0.03889 0.01423 0.03912 C 0.01597 0.06134 0.01892 0.08287 0.02031 0.10579 C 0.01736 0.11968 0.01892 0.10995 0.01753 0.13843 C 0.01666 0.15533 0.01649 0.14699 0.01493 0.15787 C 0.01354 0.16644 0.01336 0.16968 0.01093 0.17523 C 0.00937 0.18958 0.01146 0.17546 0.00833 0.18403 C 0.00764 0.18565 0.00764 0.18889 0.00694 0.19051 C 0.00347 0.20023 -0.00104 0.20556 -0.00417 0.21667 " pathEditMode="relative" rAng="0" ptsTypes="fffffffffA">
                                      <p:cBhvr>
                                        <p:cTn id="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71675" y="231422"/>
            <a:ext cx="8399463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Continuação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02415" name="Freeform 73"/>
          <p:cNvSpPr>
            <a:spLocks/>
          </p:cNvSpPr>
          <p:nvPr/>
        </p:nvSpPr>
        <p:spPr bwMode="auto">
          <a:xfrm>
            <a:off x="6444208" y="2924944"/>
            <a:ext cx="295275" cy="1143000"/>
          </a:xfrm>
          <a:custGeom>
            <a:avLst/>
            <a:gdLst>
              <a:gd name="T0" fmla="*/ 2147483647 w 186"/>
              <a:gd name="T1" fmla="*/ 0 h 720"/>
              <a:gd name="T2" fmla="*/ 2147483647 w 186"/>
              <a:gd name="T3" fmla="*/ 2147483647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6" name="Rectangle 74"/>
          <p:cNvSpPr>
            <a:spLocks noChangeArrowheads="1"/>
          </p:cNvSpPr>
          <p:nvPr/>
        </p:nvSpPr>
        <p:spPr bwMode="auto">
          <a:xfrm>
            <a:off x="533400" y="1762125"/>
            <a:ext cx="3590925" cy="5048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7" name="Rectangle 75"/>
          <p:cNvSpPr>
            <a:spLocks noChangeArrowheads="1"/>
          </p:cNvSpPr>
          <p:nvPr/>
        </p:nvSpPr>
        <p:spPr bwMode="auto">
          <a:xfrm>
            <a:off x="457200" y="1828800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18" name="Text Box 76"/>
          <p:cNvSpPr txBox="1">
            <a:spLocks noChangeArrowheads="1"/>
          </p:cNvSpPr>
          <p:nvPr/>
        </p:nvSpPr>
        <p:spPr bwMode="auto">
          <a:xfrm>
            <a:off x="453424" y="1752600"/>
            <a:ext cx="7378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misc</a:t>
            </a:r>
          </a:p>
          <a:p>
            <a:pPr algn="ctr"/>
            <a:r>
              <a:rPr lang="pt-PT" sz="1600" b="0" u="none">
                <a:latin typeface="+mn-lt"/>
                <a:cs typeface="Tw Cen MT"/>
              </a:rPr>
              <a:t>fields</a:t>
            </a:r>
          </a:p>
        </p:txBody>
      </p:sp>
      <p:sp>
        <p:nvSpPr>
          <p:cNvPr id="102419" name="Line 77"/>
          <p:cNvSpPr>
            <a:spLocks noChangeShapeType="1"/>
          </p:cNvSpPr>
          <p:nvPr/>
        </p:nvSpPr>
        <p:spPr bwMode="auto">
          <a:xfrm>
            <a:off x="12192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0" name="Text Box 78"/>
          <p:cNvSpPr txBox="1">
            <a:spLocks noChangeArrowheads="1"/>
          </p:cNvSpPr>
          <p:nvPr/>
        </p:nvSpPr>
        <p:spPr bwMode="auto">
          <a:xfrm>
            <a:off x="1231705" y="1936750"/>
            <a:ext cx="99257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solidFill>
                  <a:srgbClr val="000000"/>
                </a:solidFill>
                <a:latin typeface="+mn-lt"/>
                <a:cs typeface="Tw Cen MT"/>
              </a:rPr>
              <a:t>223.1.1.1</a:t>
            </a:r>
          </a:p>
        </p:txBody>
      </p:sp>
      <p:sp>
        <p:nvSpPr>
          <p:cNvPr id="102421" name="Text Box 79"/>
          <p:cNvSpPr txBox="1">
            <a:spLocks noChangeArrowheads="1"/>
          </p:cNvSpPr>
          <p:nvPr/>
        </p:nvSpPr>
        <p:spPr bwMode="auto">
          <a:xfrm>
            <a:off x="2218919" y="1936750"/>
            <a:ext cx="10564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 dirty="0" smtClean="0">
                <a:solidFill>
                  <a:srgbClr val="000000"/>
                </a:solidFill>
                <a:latin typeface="+mn-lt"/>
                <a:cs typeface="Tw Cen MT"/>
              </a:rPr>
              <a:t>223.1.2.2</a:t>
            </a:r>
            <a:endParaRPr lang="pt-PT" sz="1600" b="0" u="none" dirty="0">
              <a:solidFill>
                <a:srgbClr val="000000"/>
              </a:solidFill>
              <a:latin typeface="+mn-lt"/>
              <a:cs typeface="Tw Cen MT"/>
            </a:endParaRPr>
          </a:p>
        </p:txBody>
      </p:sp>
      <p:sp>
        <p:nvSpPr>
          <p:cNvPr id="102422" name="Line 80"/>
          <p:cNvSpPr>
            <a:spLocks noChangeShapeType="1"/>
          </p:cNvSpPr>
          <p:nvPr/>
        </p:nvSpPr>
        <p:spPr bwMode="auto">
          <a:xfrm>
            <a:off x="220980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3" name="Line 81"/>
          <p:cNvSpPr>
            <a:spLocks noChangeShapeType="1"/>
          </p:cNvSpPr>
          <p:nvPr/>
        </p:nvSpPr>
        <p:spPr bwMode="auto">
          <a:xfrm>
            <a:off x="3228975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4" name="Text Box 82"/>
          <p:cNvSpPr txBox="1">
            <a:spLocks noChangeArrowheads="1"/>
          </p:cNvSpPr>
          <p:nvPr/>
        </p:nvSpPr>
        <p:spPr bwMode="auto">
          <a:xfrm>
            <a:off x="3287881" y="1927225"/>
            <a:ext cx="629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b="0" u="none">
                <a:latin typeface="+mn-lt"/>
                <a:cs typeface="Tw Cen MT"/>
              </a:rPr>
              <a:t>data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6588224" y="3933056"/>
            <a:ext cx="8382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b="0">
              <a:latin typeface="+mn-lt"/>
              <a:cs typeface="Tw Cen MT"/>
            </a:endParaRPr>
          </a:p>
        </p:txBody>
      </p:sp>
      <p:sp>
        <p:nvSpPr>
          <p:cNvPr id="10242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369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000" b="0" u="none">
                <a:latin typeface="+mn-lt"/>
                <a:cs typeface="Tw Cen MT"/>
              </a:rPr>
              <a:t>Datagrama IP: 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437098" y="1395413"/>
            <a:ext cx="4422776" cy="4852987"/>
            <a:chOff x="4437098" y="1395413"/>
            <a:chExt cx="4422776" cy="4852987"/>
          </a:xfrm>
        </p:grpSpPr>
        <p:grpSp>
          <p:nvGrpSpPr>
            <p:cNvPr id="88" name="Group 87"/>
            <p:cNvGrpSpPr/>
            <p:nvPr/>
          </p:nvGrpSpPr>
          <p:grpSpPr>
            <a:xfrm>
              <a:off x="4831035" y="1395413"/>
              <a:ext cx="3648054" cy="1398032"/>
              <a:chOff x="5000826" y="1477963"/>
              <a:chExt cx="3648054" cy="1398032"/>
            </a:xfrm>
          </p:grpSpPr>
          <p:sp>
            <p:nvSpPr>
              <p:cNvPr id="150" name="Text Box 65"/>
              <p:cNvSpPr txBox="1">
                <a:spLocks noChangeArrowheads="1"/>
              </p:cNvSpPr>
              <p:nvPr/>
            </p:nvSpPr>
            <p:spPr bwMode="auto">
              <a:xfrm>
                <a:off x="5000826" y="1477963"/>
                <a:ext cx="36480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Dest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. Net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. 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next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router</a:t>
                </a:r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  </a:t>
                </a:r>
                <a:r>
                  <a:rPr lang="pt-PT" sz="1800" b="0" u="none" dirty="0" err="1">
                    <a:solidFill>
                      <a:srgbClr val="000000"/>
                    </a:solidFill>
                    <a:latin typeface="+mn-lt"/>
                    <a:cs typeface="Tw Cen MT"/>
                  </a:rPr>
                  <a:t>H</a:t>
                </a:r>
                <a:r>
                  <a:rPr lang="pt-PT" sz="1800" b="0" u="none" dirty="0" err="1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ops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1" name="Text Box 66"/>
              <p:cNvSpPr txBox="1">
                <a:spLocks noChangeArrowheads="1"/>
              </p:cNvSpPr>
              <p:nvPr/>
            </p:nvSpPr>
            <p:spPr bwMode="auto">
              <a:xfrm>
                <a:off x="5245847" y="1855366"/>
                <a:ext cx="30980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      eth0         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 0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2" name="Text Box 67"/>
              <p:cNvSpPr txBox="1">
                <a:spLocks noChangeArrowheads="1"/>
              </p:cNvSpPr>
              <p:nvPr/>
            </p:nvSpPr>
            <p:spPr bwMode="auto">
              <a:xfrm>
                <a:off x="5222597" y="2173288"/>
                <a:ext cx="30980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eth1                0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3" name="Text Box 68"/>
              <p:cNvSpPr txBox="1">
                <a:spLocks noChangeArrowheads="1"/>
              </p:cNvSpPr>
              <p:nvPr/>
            </p:nvSpPr>
            <p:spPr bwMode="auto">
              <a:xfrm>
                <a:off x="5248123" y="2506663"/>
                <a:ext cx="306601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      </a:t>
                </a:r>
                <a:r>
                  <a:rPr lang="pt-PT" sz="1800" b="0" u="none" dirty="0" smtClean="0">
                    <a:solidFill>
                      <a:srgbClr val="000000"/>
                    </a:solidFill>
                    <a:latin typeface="+mn-lt"/>
                    <a:cs typeface="Tw Cen MT"/>
                  </a:rPr>
                  <a:t>eth2               0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4" name="Line 69"/>
              <p:cNvSpPr>
                <a:spLocks noChangeShapeType="1"/>
              </p:cNvSpPr>
              <p:nvPr/>
            </p:nvSpPr>
            <p:spPr bwMode="auto">
              <a:xfrm flipV="1">
                <a:off x="5238750" y="1857376"/>
                <a:ext cx="3390900" cy="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5" name="Line 70"/>
              <p:cNvSpPr>
                <a:spLocks noChangeShapeType="1"/>
              </p:cNvSpPr>
              <p:nvPr/>
            </p:nvSpPr>
            <p:spPr bwMode="auto">
              <a:xfrm>
                <a:off x="6391275" y="1619251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56" name="Line 71"/>
              <p:cNvSpPr>
                <a:spLocks noChangeShapeType="1"/>
              </p:cNvSpPr>
              <p:nvPr/>
            </p:nvSpPr>
            <p:spPr bwMode="auto">
              <a:xfrm>
                <a:off x="7772400" y="1609726"/>
                <a:ext cx="0" cy="11811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437098" y="3094038"/>
              <a:ext cx="4422776" cy="3154362"/>
              <a:chOff x="4437098" y="3094038"/>
              <a:chExt cx="4422776" cy="3154362"/>
            </a:xfrm>
          </p:grpSpPr>
          <p:sp>
            <p:nvSpPr>
              <p:cNvPr id="90" name="Freeform 4"/>
              <p:cNvSpPr>
                <a:spLocks/>
              </p:cNvSpPr>
              <p:nvPr/>
            </p:nvSpPr>
            <p:spPr bwMode="auto">
              <a:xfrm>
                <a:off x="4437098" y="3094038"/>
                <a:ext cx="1941513" cy="2049462"/>
              </a:xfrm>
              <a:custGeom>
                <a:avLst/>
                <a:gdLst>
                  <a:gd name="T0" fmla="*/ 1201 w 1223"/>
                  <a:gd name="T1" fmla="*/ 756 h 1291"/>
                  <a:gd name="T2" fmla="*/ 702 w 1223"/>
                  <a:gd name="T3" fmla="*/ 670 h 1291"/>
                  <a:gd name="T4" fmla="*/ 608 w 1223"/>
                  <a:gd name="T5" fmla="*/ 103 h 1291"/>
                  <a:gd name="T6" fmla="*/ 335 w 1223"/>
                  <a:gd name="T7" fmla="*/ 52 h 1291"/>
                  <a:gd name="T8" fmla="*/ 65 w 1223"/>
                  <a:gd name="T9" fmla="*/ 82 h 1291"/>
                  <a:gd name="T10" fmla="*/ 41 w 1223"/>
                  <a:gd name="T11" fmla="*/ 544 h 1291"/>
                  <a:gd name="T12" fmla="*/ 38 w 1223"/>
                  <a:gd name="T13" fmla="*/ 751 h 1291"/>
                  <a:gd name="T14" fmla="*/ 23 w 1223"/>
                  <a:gd name="T15" fmla="*/ 940 h 1291"/>
                  <a:gd name="T16" fmla="*/ 17 w 1223"/>
                  <a:gd name="T17" fmla="*/ 1114 h 1291"/>
                  <a:gd name="T18" fmla="*/ 128 w 1223"/>
                  <a:gd name="T19" fmla="*/ 1219 h 1291"/>
                  <a:gd name="T20" fmla="*/ 602 w 1223"/>
                  <a:gd name="T21" fmla="*/ 1243 h 1291"/>
                  <a:gd name="T22" fmla="*/ 686 w 1223"/>
                  <a:gd name="T23" fmla="*/ 930 h 1291"/>
                  <a:gd name="T24" fmla="*/ 1177 w 1223"/>
                  <a:gd name="T25" fmla="*/ 916 h 1291"/>
                  <a:gd name="T26" fmla="*/ 1201 w 1223"/>
                  <a:gd name="T27" fmla="*/ 756 h 129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23"/>
                  <a:gd name="T43" fmla="*/ 0 h 1291"/>
                  <a:gd name="T44" fmla="*/ 1223 w 1223"/>
                  <a:gd name="T45" fmla="*/ 1291 h 129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23" h="1291">
                    <a:moveTo>
                      <a:pt x="1201" y="756"/>
                    </a:moveTo>
                    <a:cubicBezTo>
                      <a:pt x="1180" y="640"/>
                      <a:pt x="798" y="744"/>
                      <a:pt x="702" y="670"/>
                    </a:cubicBezTo>
                    <a:cubicBezTo>
                      <a:pt x="603" y="561"/>
                      <a:pt x="669" y="206"/>
                      <a:pt x="608" y="103"/>
                    </a:cubicBezTo>
                    <a:cubicBezTo>
                      <a:pt x="547" y="0"/>
                      <a:pt x="425" y="55"/>
                      <a:pt x="335" y="52"/>
                    </a:cubicBezTo>
                    <a:cubicBezTo>
                      <a:pt x="245" y="49"/>
                      <a:pt x="114" y="0"/>
                      <a:pt x="65" y="82"/>
                    </a:cubicBezTo>
                    <a:cubicBezTo>
                      <a:pt x="16" y="164"/>
                      <a:pt x="45" y="433"/>
                      <a:pt x="41" y="544"/>
                    </a:cubicBezTo>
                    <a:cubicBezTo>
                      <a:pt x="37" y="655"/>
                      <a:pt x="41" y="685"/>
                      <a:pt x="38" y="751"/>
                    </a:cubicBezTo>
                    <a:cubicBezTo>
                      <a:pt x="35" y="817"/>
                      <a:pt x="26" y="880"/>
                      <a:pt x="23" y="940"/>
                    </a:cubicBezTo>
                    <a:cubicBezTo>
                      <a:pt x="20" y="1000"/>
                      <a:pt x="0" y="1068"/>
                      <a:pt x="17" y="1114"/>
                    </a:cubicBezTo>
                    <a:cubicBezTo>
                      <a:pt x="34" y="1160"/>
                      <a:pt x="31" y="1198"/>
                      <a:pt x="128" y="1219"/>
                    </a:cubicBezTo>
                    <a:cubicBezTo>
                      <a:pt x="225" y="1240"/>
                      <a:pt x="509" y="1291"/>
                      <a:pt x="602" y="1243"/>
                    </a:cubicBezTo>
                    <a:cubicBezTo>
                      <a:pt x="695" y="1195"/>
                      <a:pt x="590" y="984"/>
                      <a:pt x="686" y="930"/>
                    </a:cubicBezTo>
                    <a:cubicBezTo>
                      <a:pt x="782" y="876"/>
                      <a:pt x="1091" y="945"/>
                      <a:pt x="1177" y="916"/>
                    </a:cubicBezTo>
                    <a:cubicBezTo>
                      <a:pt x="1208" y="864"/>
                      <a:pt x="1223" y="871"/>
                      <a:pt x="1201" y="756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1" name="Freeform 5"/>
              <p:cNvSpPr>
                <a:spLocks/>
              </p:cNvSpPr>
              <p:nvPr/>
            </p:nvSpPr>
            <p:spPr bwMode="auto">
              <a:xfrm>
                <a:off x="6953286" y="3381375"/>
                <a:ext cx="1906588" cy="1958975"/>
              </a:xfrm>
              <a:custGeom>
                <a:avLst/>
                <a:gdLst>
                  <a:gd name="T0" fmla="*/ 25 w 1201"/>
                  <a:gd name="T1" fmla="*/ 709 h 1234"/>
                  <a:gd name="T2" fmla="*/ 526 w 1201"/>
                  <a:gd name="T3" fmla="*/ 780 h 1234"/>
                  <a:gd name="T4" fmla="*/ 613 w 1201"/>
                  <a:gd name="T5" fmla="*/ 1134 h 1234"/>
                  <a:gd name="T6" fmla="*/ 946 w 1201"/>
                  <a:gd name="T7" fmla="*/ 1230 h 1234"/>
                  <a:gd name="T8" fmla="*/ 1171 w 1201"/>
                  <a:gd name="T9" fmla="*/ 1107 h 1234"/>
                  <a:gd name="T10" fmla="*/ 1126 w 1201"/>
                  <a:gd name="T11" fmla="*/ 894 h 1234"/>
                  <a:gd name="T12" fmla="*/ 1114 w 1201"/>
                  <a:gd name="T13" fmla="*/ 693 h 1234"/>
                  <a:gd name="T14" fmla="*/ 1099 w 1201"/>
                  <a:gd name="T15" fmla="*/ 423 h 1234"/>
                  <a:gd name="T16" fmla="*/ 1141 w 1201"/>
                  <a:gd name="T17" fmla="*/ 216 h 1234"/>
                  <a:gd name="T18" fmla="*/ 1102 w 1201"/>
                  <a:gd name="T19" fmla="*/ 33 h 1234"/>
                  <a:gd name="T20" fmla="*/ 646 w 1201"/>
                  <a:gd name="T21" fmla="*/ 81 h 1234"/>
                  <a:gd name="T22" fmla="*/ 535 w 1201"/>
                  <a:gd name="T23" fmla="*/ 519 h 1234"/>
                  <a:gd name="T24" fmla="*/ 44 w 1201"/>
                  <a:gd name="T25" fmla="*/ 548 h 1234"/>
                  <a:gd name="T26" fmla="*/ 25 w 1201"/>
                  <a:gd name="T27" fmla="*/ 709 h 123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01"/>
                  <a:gd name="T43" fmla="*/ 0 h 1234"/>
                  <a:gd name="T44" fmla="*/ 1201 w 1201"/>
                  <a:gd name="T45" fmla="*/ 1234 h 123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01" h="1234">
                    <a:moveTo>
                      <a:pt x="25" y="709"/>
                    </a:moveTo>
                    <a:cubicBezTo>
                      <a:pt x="49" y="824"/>
                      <a:pt x="428" y="709"/>
                      <a:pt x="526" y="780"/>
                    </a:cubicBezTo>
                    <a:cubicBezTo>
                      <a:pt x="624" y="851"/>
                      <a:pt x="543" y="1059"/>
                      <a:pt x="613" y="1134"/>
                    </a:cubicBezTo>
                    <a:cubicBezTo>
                      <a:pt x="683" y="1209"/>
                      <a:pt x="853" y="1234"/>
                      <a:pt x="946" y="1230"/>
                    </a:cubicBezTo>
                    <a:cubicBezTo>
                      <a:pt x="1039" y="1226"/>
                      <a:pt x="1141" y="1163"/>
                      <a:pt x="1171" y="1107"/>
                    </a:cubicBezTo>
                    <a:cubicBezTo>
                      <a:pt x="1201" y="1051"/>
                      <a:pt x="1135" y="963"/>
                      <a:pt x="1126" y="894"/>
                    </a:cubicBezTo>
                    <a:cubicBezTo>
                      <a:pt x="1117" y="825"/>
                      <a:pt x="1119" y="772"/>
                      <a:pt x="1114" y="693"/>
                    </a:cubicBezTo>
                    <a:cubicBezTo>
                      <a:pt x="1109" y="614"/>
                      <a:pt x="1095" y="502"/>
                      <a:pt x="1099" y="423"/>
                    </a:cubicBezTo>
                    <a:cubicBezTo>
                      <a:pt x="1103" y="344"/>
                      <a:pt x="1141" y="281"/>
                      <a:pt x="1141" y="216"/>
                    </a:cubicBezTo>
                    <a:cubicBezTo>
                      <a:pt x="1141" y="151"/>
                      <a:pt x="1185" y="56"/>
                      <a:pt x="1102" y="33"/>
                    </a:cubicBezTo>
                    <a:cubicBezTo>
                      <a:pt x="1019" y="10"/>
                      <a:pt x="740" y="0"/>
                      <a:pt x="646" y="81"/>
                    </a:cubicBezTo>
                    <a:cubicBezTo>
                      <a:pt x="552" y="162"/>
                      <a:pt x="635" y="441"/>
                      <a:pt x="535" y="519"/>
                    </a:cubicBezTo>
                    <a:cubicBezTo>
                      <a:pt x="435" y="597"/>
                      <a:pt x="129" y="516"/>
                      <a:pt x="44" y="548"/>
                    </a:cubicBezTo>
                    <a:cubicBezTo>
                      <a:pt x="15" y="601"/>
                      <a:pt x="0" y="594"/>
                      <a:pt x="25" y="709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2" name="Freeform 6"/>
              <p:cNvSpPr>
                <a:spLocks/>
              </p:cNvSpPr>
              <p:nvPr/>
            </p:nvSpPr>
            <p:spPr bwMode="auto">
              <a:xfrm>
                <a:off x="5645186" y="4757738"/>
                <a:ext cx="2055813" cy="1490662"/>
              </a:xfrm>
              <a:custGeom>
                <a:avLst/>
                <a:gdLst>
                  <a:gd name="T0" fmla="*/ 600 w 1295"/>
                  <a:gd name="T1" fmla="*/ 30 h 939"/>
                  <a:gd name="T2" fmla="*/ 525 w 1295"/>
                  <a:gd name="T3" fmla="*/ 393 h 939"/>
                  <a:gd name="T4" fmla="*/ 81 w 1295"/>
                  <a:gd name="T5" fmla="*/ 471 h 939"/>
                  <a:gd name="T6" fmla="*/ 39 w 1295"/>
                  <a:gd name="T7" fmla="*/ 855 h 939"/>
                  <a:gd name="T8" fmla="*/ 207 w 1295"/>
                  <a:gd name="T9" fmla="*/ 927 h 939"/>
                  <a:gd name="T10" fmla="*/ 429 w 1295"/>
                  <a:gd name="T11" fmla="*/ 927 h 939"/>
                  <a:gd name="T12" fmla="*/ 705 w 1295"/>
                  <a:gd name="T13" fmla="*/ 891 h 939"/>
                  <a:gd name="T14" fmla="*/ 1227 w 1295"/>
                  <a:gd name="T15" fmla="*/ 849 h 939"/>
                  <a:gd name="T16" fmla="*/ 1113 w 1295"/>
                  <a:gd name="T17" fmla="*/ 459 h 939"/>
                  <a:gd name="T18" fmla="*/ 777 w 1295"/>
                  <a:gd name="T19" fmla="*/ 363 h 939"/>
                  <a:gd name="T20" fmla="*/ 762 w 1295"/>
                  <a:gd name="T21" fmla="*/ 42 h 939"/>
                  <a:gd name="T22" fmla="*/ 600 w 1295"/>
                  <a:gd name="T23" fmla="*/ 30 h 9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295"/>
                  <a:gd name="T37" fmla="*/ 0 h 939"/>
                  <a:gd name="T38" fmla="*/ 1295 w 1295"/>
                  <a:gd name="T39" fmla="*/ 939 h 9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295" h="939">
                    <a:moveTo>
                      <a:pt x="600" y="30"/>
                    </a:moveTo>
                    <a:cubicBezTo>
                      <a:pt x="486" y="60"/>
                      <a:pt x="610" y="247"/>
                      <a:pt x="525" y="393"/>
                    </a:cubicBezTo>
                    <a:cubicBezTo>
                      <a:pt x="439" y="467"/>
                      <a:pt x="162" y="394"/>
                      <a:pt x="81" y="471"/>
                    </a:cubicBezTo>
                    <a:cubicBezTo>
                      <a:pt x="0" y="548"/>
                      <a:pt x="18" y="779"/>
                      <a:pt x="39" y="855"/>
                    </a:cubicBezTo>
                    <a:cubicBezTo>
                      <a:pt x="60" y="931"/>
                      <a:pt x="142" y="915"/>
                      <a:pt x="207" y="927"/>
                    </a:cubicBezTo>
                    <a:cubicBezTo>
                      <a:pt x="272" y="939"/>
                      <a:pt x="346" y="933"/>
                      <a:pt x="429" y="927"/>
                    </a:cubicBezTo>
                    <a:cubicBezTo>
                      <a:pt x="512" y="921"/>
                      <a:pt x="572" y="904"/>
                      <a:pt x="705" y="891"/>
                    </a:cubicBezTo>
                    <a:cubicBezTo>
                      <a:pt x="838" y="878"/>
                      <a:pt x="1159" y="921"/>
                      <a:pt x="1227" y="849"/>
                    </a:cubicBezTo>
                    <a:cubicBezTo>
                      <a:pt x="1295" y="777"/>
                      <a:pt x="1188" y="540"/>
                      <a:pt x="1113" y="459"/>
                    </a:cubicBezTo>
                    <a:cubicBezTo>
                      <a:pt x="1038" y="378"/>
                      <a:pt x="835" y="432"/>
                      <a:pt x="777" y="363"/>
                    </a:cubicBezTo>
                    <a:cubicBezTo>
                      <a:pt x="719" y="294"/>
                      <a:pt x="791" y="97"/>
                      <a:pt x="762" y="42"/>
                    </a:cubicBezTo>
                    <a:cubicBezTo>
                      <a:pt x="708" y="15"/>
                      <a:pt x="714" y="0"/>
                      <a:pt x="600" y="30"/>
                    </a:cubicBezTo>
                    <a:close/>
                  </a:path>
                </a:pathLst>
              </a:cu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7526720"/>
                  </p:ext>
                </p:extLst>
              </p:nvPr>
            </p:nvGraphicFramePr>
            <p:xfrm>
              <a:off x="4514886" y="31988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2" name="Clip" r:id="rId4" imgW="1307948" imgH="1084823" progId="MS_ClipArt_Gallery.2">
                      <p:embed/>
                    </p:oleObj>
                  </mc:Choice>
                  <mc:Fallback>
                    <p:oleObj name="Clip" r:id="rId4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1988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4" name="Line 8"/>
              <p:cNvSpPr>
                <a:spLocks noChangeShapeType="1"/>
              </p:cNvSpPr>
              <p:nvPr/>
            </p:nvSpPr>
            <p:spPr bwMode="auto">
              <a:xfrm>
                <a:off x="5075273" y="3571875"/>
                <a:ext cx="277813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5" name="Line 9"/>
              <p:cNvSpPr>
                <a:spLocks noChangeShapeType="1"/>
              </p:cNvSpPr>
              <p:nvPr/>
            </p:nvSpPr>
            <p:spPr bwMode="auto">
              <a:xfrm flipH="1">
                <a:off x="5365786" y="355758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6" name="Line 10"/>
              <p:cNvSpPr>
                <a:spLocks noChangeShapeType="1"/>
              </p:cNvSpPr>
              <p:nvPr/>
            </p:nvSpPr>
            <p:spPr bwMode="auto">
              <a:xfrm flipV="1">
                <a:off x="5075273" y="4216400"/>
                <a:ext cx="277813" cy="31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5084798" y="4843463"/>
                <a:ext cx="27305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98" name="Object 1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21518276"/>
                  </p:ext>
                </p:extLst>
              </p:nvPr>
            </p:nvGraphicFramePr>
            <p:xfrm>
              <a:off x="4514886" y="38655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3" name="Clip" r:id="rId6" imgW="1307948" imgH="1084823" progId="MS_ClipArt_Gallery.2">
                      <p:embed/>
                    </p:oleObj>
                  </mc:Choice>
                  <mc:Fallback>
                    <p:oleObj name="Clip" r:id="rId6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38655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9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07035849"/>
                  </p:ext>
                </p:extLst>
              </p:nvPr>
            </p:nvGraphicFramePr>
            <p:xfrm>
              <a:off x="4514886" y="44751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4" name="Clip" r:id="rId7" imgW="1307948" imgH="1084823" progId="MS_ClipArt_Gallery.2">
                      <p:embed/>
                    </p:oleObj>
                  </mc:Choice>
                  <mc:Fallback>
                    <p:oleObj name="Clip" r:id="rId7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4886" y="44751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0" name="Line 14"/>
              <p:cNvSpPr>
                <a:spLocks noChangeShapeType="1"/>
              </p:cNvSpPr>
              <p:nvPr/>
            </p:nvSpPr>
            <p:spPr bwMode="auto">
              <a:xfrm>
                <a:off x="5365786" y="4414838"/>
                <a:ext cx="10350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01" name="Group 15"/>
              <p:cNvGrpSpPr>
                <a:grpSpLocks/>
              </p:cNvGrpSpPr>
              <p:nvPr/>
            </p:nvGrpSpPr>
            <p:grpSpPr bwMode="auto">
              <a:xfrm>
                <a:off x="6308761" y="4379913"/>
                <a:ext cx="711200" cy="381000"/>
                <a:chOff x="3600" y="219"/>
                <a:chExt cx="360" cy="175"/>
              </a:xfrm>
            </p:grpSpPr>
            <p:sp>
              <p:nvSpPr>
                <p:cNvPr id="137" name="Oval 16"/>
                <p:cNvSpPr>
                  <a:spLocks noChangeArrowheads="1"/>
                </p:cNvSpPr>
                <p:nvPr/>
              </p:nvSpPr>
              <p:spPr bwMode="auto">
                <a:xfrm>
                  <a:off x="3603" y="297"/>
                  <a:ext cx="357" cy="97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8" name="Line 17"/>
                <p:cNvSpPr>
                  <a:spLocks noChangeShapeType="1"/>
                </p:cNvSpPr>
                <p:nvPr/>
              </p:nvSpPr>
              <p:spPr bwMode="auto">
                <a:xfrm>
                  <a:off x="3603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9" name="Line 18"/>
                <p:cNvSpPr>
                  <a:spLocks noChangeShapeType="1"/>
                </p:cNvSpPr>
                <p:nvPr/>
              </p:nvSpPr>
              <p:spPr bwMode="auto">
                <a:xfrm>
                  <a:off x="3960" y="289"/>
                  <a:ext cx="0" cy="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0" name="Rectangle 19"/>
                <p:cNvSpPr>
                  <a:spLocks noChangeArrowheads="1"/>
                </p:cNvSpPr>
                <p:nvPr/>
              </p:nvSpPr>
              <p:spPr bwMode="auto">
                <a:xfrm>
                  <a:off x="3603" y="289"/>
                  <a:ext cx="354" cy="5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en-GB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41" name="Oval 20"/>
                <p:cNvSpPr>
                  <a:spLocks noChangeArrowheads="1"/>
                </p:cNvSpPr>
                <p:nvPr/>
              </p:nvSpPr>
              <p:spPr bwMode="auto">
                <a:xfrm>
                  <a:off x="3600" y="219"/>
                  <a:ext cx="357" cy="113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grpSp>
              <p:nvGrpSpPr>
                <p:cNvPr id="142" name="Group 21"/>
                <p:cNvGrpSpPr>
                  <a:grpSpLocks/>
                </p:cNvGrpSpPr>
                <p:nvPr/>
              </p:nvGrpSpPr>
              <p:grpSpPr bwMode="auto">
                <a:xfrm>
                  <a:off x="3686" y="244"/>
                  <a:ext cx="177" cy="66"/>
                  <a:chOff x="2848" y="848"/>
                  <a:chExt cx="140" cy="98"/>
                </a:xfrm>
              </p:grpSpPr>
              <p:sp>
                <p:nvSpPr>
                  <p:cNvPr id="14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  <p:grpSp>
              <p:nvGrpSpPr>
                <p:cNvPr id="143" name="Group 25"/>
                <p:cNvGrpSpPr>
                  <a:grpSpLocks/>
                </p:cNvGrpSpPr>
                <p:nvPr/>
              </p:nvGrpSpPr>
              <p:grpSpPr bwMode="auto">
                <a:xfrm flipV="1">
                  <a:off x="3686" y="243"/>
                  <a:ext cx="177" cy="66"/>
                  <a:chOff x="2848" y="848"/>
                  <a:chExt cx="140" cy="98"/>
                </a:xfrm>
              </p:grpSpPr>
              <p:sp>
                <p:nvSpPr>
                  <p:cNvPr id="144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  <p:sp>
                <p:nvSpPr>
                  <p:cNvPr id="14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b="0">
                      <a:solidFill>
                        <a:srgbClr val="000000"/>
                      </a:solidFill>
                      <a:latin typeface="+mn-lt"/>
                      <a:cs typeface="Tw Cen MT"/>
                    </a:endParaRPr>
                  </a:p>
                </p:txBody>
              </p:sp>
            </p:grpSp>
          </p:grpSp>
          <p:sp>
            <p:nvSpPr>
              <p:cNvPr id="102" name="Text Box 29"/>
              <p:cNvSpPr txBox="1">
                <a:spLocks noChangeArrowheads="1"/>
              </p:cNvSpPr>
              <p:nvPr/>
            </p:nvSpPr>
            <p:spPr bwMode="auto">
              <a:xfrm>
                <a:off x="5053646" y="3246438"/>
                <a:ext cx="9925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223.1.1.1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5121311" y="3967163"/>
                <a:ext cx="309563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4" name="Text Box 31"/>
              <p:cNvSpPr txBox="1">
                <a:spLocks noChangeArrowheads="1"/>
              </p:cNvSpPr>
              <p:nvPr/>
            </p:nvSpPr>
            <p:spPr bwMode="auto">
              <a:xfrm>
                <a:off x="5052405" y="38750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5" name="Text Box 32"/>
              <p:cNvSpPr txBox="1">
                <a:spLocks noChangeArrowheads="1"/>
              </p:cNvSpPr>
              <p:nvPr/>
            </p:nvSpPr>
            <p:spPr bwMode="auto">
              <a:xfrm>
                <a:off x="4923817" y="4827588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223.1.1.3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6" name="Text Box 33"/>
              <p:cNvSpPr txBox="1">
                <a:spLocks noChangeArrowheads="1"/>
              </p:cNvSpPr>
              <p:nvPr/>
            </p:nvSpPr>
            <p:spPr bwMode="auto">
              <a:xfrm>
                <a:off x="5710685" y="4100513"/>
                <a:ext cx="103105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223.1.1.4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7" name="Line 34"/>
              <p:cNvSpPr>
                <a:spLocks noChangeShapeType="1"/>
              </p:cNvSpPr>
              <p:nvPr/>
            </p:nvSpPr>
            <p:spPr bwMode="auto">
              <a:xfrm>
                <a:off x="6913599" y="4424363"/>
                <a:ext cx="1016000" cy="158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8" name="Text Box 35"/>
              <p:cNvSpPr txBox="1">
                <a:spLocks noChangeArrowheads="1"/>
              </p:cNvSpPr>
              <p:nvPr/>
            </p:nvSpPr>
            <p:spPr bwMode="auto">
              <a:xfrm>
                <a:off x="6774287" y="406241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223.1.2.9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09" name="Line 36"/>
              <p:cNvSpPr>
                <a:spLocks noChangeShapeType="1"/>
              </p:cNvSpPr>
              <p:nvPr/>
            </p:nvSpPr>
            <p:spPr bwMode="auto">
              <a:xfrm flipH="1">
                <a:off x="7937536" y="3729038"/>
                <a:ext cx="0" cy="12906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0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56079087"/>
                  </p:ext>
                </p:extLst>
              </p:nvPr>
            </p:nvGraphicFramePr>
            <p:xfrm>
              <a:off x="8115336" y="3436938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5" name="Clip" r:id="rId8" imgW="1307948" imgH="1084823" progId="MS_ClipArt_Gallery.2">
                      <p:embed/>
                    </p:oleObj>
                  </mc:Choice>
                  <mc:Fallback>
                    <p:oleObj name="Clip" r:id="rId8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15336" y="3436938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1" name="Line 38"/>
              <p:cNvSpPr>
                <a:spLocks noChangeShapeType="1"/>
              </p:cNvSpPr>
              <p:nvPr/>
            </p:nvSpPr>
            <p:spPr bwMode="auto">
              <a:xfrm>
                <a:off x="7937536" y="3733800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12" name="Object 3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7776961"/>
                  </p:ext>
                </p:extLst>
              </p:nvPr>
            </p:nvGraphicFramePr>
            <p:xfrm>
              <a:off x="8120099" y="481806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6" name="Clip" r:id="rId9" imgW="1307948" imgH="1084823" progId="MS_ClipArt_Gallery.2">
                      <p:embed/>
                    </p:oleObj>
                  </mc:Choice>
                  <mc:Fallback>
                    <p:oleObj name="Clip" r:id="rId9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20099" y="481806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" name="Line 40"/>
              <p:cNvSpPr>
                <a:spLocks noChangeShapeType="1"/>
              </p:cNvSpPr>
              <p:nvPr/>
            </p:nvSpPr>
            <p:spPr bwMode="auto">
              <a:xfrm>
                <a:off x="7937536" y="5005388"/>
                <a:ext cx="234950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4" name="Rectangle 41"/>
              <p:cNvSpPr>
                <a:spLocks noChangeArrowheads="1"/>
              </p:cNvSpPr>
              <p:nvPr/>
            </p:nvSpPr>
            <p:spPr bwMode="auto">
              <a:xfrm>
                <a:off x="7883561" y="4752975"/>
                <a:ext cx="1714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5" name="Text Box 42"/>
              <p:cNvSpPr txBox="1">
                <a:spLocks noChangeArrowheads="1"/>
              </p:cNvSpPr>
              <p:nvPr/>
            </p:nvSpPr>
            <p:spPr bwMode="auto">
              <a:xfrm>
                <a:off x="7260062" y="4665663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223.1.2.2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6" name="Rectangle 43"/>
              <p:cNvSpPr>
                <a:spLocks noChangeArrowheads="1"/>
              </p:cNvSpPr>
              <p:nvPr/>
            </p:nvSpPr>
            <p:spPr bwMode="auto">
              <a:xfrm>
                <a:off x="7897849" y="3781425"/>
                <a:ext cx="247650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7" name="Text Box 44"/>
              <p:cNvSpPr txBox="1">
                <a:spLocks noChangeArrowheads="1"/>
              </p:cNvSpPr>
              <p:nvPr/>
            </p:nvSpPr>
            <p:spPr bwMode="auto">
              <a:xfrm>
                <a:off x="7017730" y="3662363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223.1.2.1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8" name="Line 45"/>
              <p:cNvSpPr>
                <a:spLocks noChangeShapeType="1"/>
              </p:cNvSpPr>
              <p:nvPr/>
            </p:nvSpPr>
            <p:spPr bwMode="auto">
              <a:xfrm flipH="1">
                <a:off x="6675474" y="4762500"/>
                <a:ext cx="0" cy="71913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19" name="Line 46"/>
              <p:cNvSpPr>
                <a:spLocks noChangeShapeType="1"/>
              </p:cNvSpPr>
              <p:nvPr/>
            </p:nvSpPr>
            <p:spPr bwMode="auto">
              <a:xfrm flipH="1">
                <a:off x="6018248" y="5481638"/>
                <a:ext cx="11858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0" name="Line 47"/>
              <p:cNvSpPr>
                <a:spLocks noChangeShapeType="1"/>
              </p:cNvSpPr>
              <p:nvPr/>
            </p:nvSpPr>
            <p:spPr bwMode="auto">
              <a:xfrm flipH="1" flipV="1">
                <a:off x="6015073" y="5473700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 flipH="1" flipV="1">
                <a:off x="7191411" y="5478463"/>
                <a:ext cx="3175" cy="2413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aphicFrame>
            <p:nvGraphicFramePr>
              <p:cNvPr id="122" name="Object 4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5853077"/>
                  </p:ext>
                </p:extLst>
              </p:nvPr>
            </p:nvGraphicFramePr>
            <p:xfrm>
              <a:off x="6977099" y="5637213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7" name="Clip" r:id="rId10" imgW="1307948" imgH="1084823" progId="MS_ClipArt_Gallery.2">
                      <p:embed/>
                    </p:oleObj>
                  </mc:Choice>
                  <mc:Fallback>
                    <p:oleObj name="Clip" r:id="rId10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77099" y="5637213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3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90404794"/>
                  </p:ext>
                </p:extLst>
              </p:nvPr>
            </p:nvGraphicFramePr>
            <p:xfrm>
              <a:off x="5719798" y="5651500"/>
              <a:ext cx="584200" cy="463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458" name="Clip" r:id="rId11" imgW="1307948" imgH="1084823" progId="MS_ClipArt_Gallery.2">
                      <p:embed/>
                    </p:oleObj>
                  </mc:Choice>
                  <mc:Fallback>
                    <p:oleObj name="Clip" r:id="rId11" imgW="1307948" imgH="1084823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9798" y="5651500"/>
                            <a:ext cx="584200" cy="463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4" name="Text Box 51"/>
              <p:cNvSpPr txBox="1">
                <a:spLocks noChangeArrowheads="1"/>
              </p:cNvSpPr>
              <p:nvPr/>
            </p:nvSpPr>
            <p:spPr bwMode="auto">
              <a:xfrm>
                <a:off x="7183862" y="5327650"/>
                <a:ext cx="105649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5" name="Text Box 52"/>
              <p:cNvSpPr txBox="1">
                <a:spLocks noChangeArrowheads="1"/>
              </p:cNvSpPr>
              <p:nvPr/>
            </p:nvSpPr>
            <p:spPr bwMode="auto">
              <a:xfrm>
                <a:off x="5023830" y="5365750"/>
                <a:ext cx="1023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 dirty="0">
                    <a:solidFill>
                      <a:srgbClr val="000000"/>
                    </a:solidFill>
                    <a:latin typeface="+mn-lt"/>
                    <a:cs typeface="Tw Cen MT"/>
                  </a:rPr>
                  <a:t>223.1.3.1</a:t>
                </a:r>
                <a:endParaRPr lang="pt-PT" sz="1800" b="0" u="none" dirty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6" name="Rectangle 53"/>
              <p:cNvSpPr>
                <a:spLocks noChangeArrowheads="1"/>
              </p:cNvSpPr>
              <p:nvPr/>
            </p:nvSpPr>
            <p:spPr bwMode="auto">
              <a:xfrm>
                <a:off x="6611973" y="4895850"/>
                <a:ext cx="128588" cy="180975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sp>
            <p:nvSpPr>
              <p:cNvPr id="127" name="Text Box 54"/>
              <p:cNvSpPr txBox="1">
                <a:spLocks noChangeArrowheads="1"/>
              </p:cNvSpPr>
              <p:nvPr/>
            </p:nvSpPr>
            <p:spPr bwMode="auto">
              <a:xfrm>
                <a:off x="6052047" y="4818063"/>
                <a:ext cx="118494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600" b="0" u="none">
                    <a:solidFill>
                      <a:srgbClr val="000000"/>
                    </a:solidFill>
                    <a:latin typeface="+mn-lt"/>
                    <a:cs typeface="Tw Cen MT"/>
                  </a:rPr>
                  <a:t>223.1.3.27</a:t>
                </a:r>
                <a:endParaRPr lang="pt-PT" sz="1800" b="0" u="none">
                  <a:solidFill>
                    <a:srgbClr val="000000"/>
                  </a:solidFill>
                  <a:latin typeface="+mn-lt"/>
                  <a:cs typeface="Tw Cen MT"/>
                </a:endParaRPr>
              </a:p>
            </p:txBody>
          </p:sp>
          <p:grpSp>
            <p:nvGrpSpPr>
              <p:cNvPr id="128" name="Group 55"/>
              <p:cNvGrpSpPr>
                <a:grpSpLocks/>
              </p:cNvGrpSpPr>
              <p:nvPr/>
            </p:nvGrpSpPr>
            <p:grpSpPr bwMode="auto">
              <a:xfrm>
                <a:off x="4599023" y="3160713"/>
                <a:ext cx="371475" cy="400050"/>
                <a:chOff x="2812" y="1181"/>
                <a:chExt cx="234" cy="252"/>
              </a:xfrm>
            </p:grpSpPr>
            <p:sp>
              <p:nvSpPr>
                <p:cNvPr id="135" name="Rectangle 56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812" y="1181"/>
                  <a:ext cx="2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A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29" name="Group 58"/>
              <p:cNvGrpSpPr>
                <a:grpSpLocks/>
              </p:cNvGrpSpPr>
              <p:nvPr/>
            </p:nvGrpSpPr>
            <p:grpSpPr bwMode="auto">
              <a:xfrm>
                <a:off x="4587916" y="4398963"/>
                <a:ext cx="346076" cy="400050"/>
                <a:chOff x="2811" y="1181"/>
                <a:chExt cx="218" cy="252"/>
              </a:xfrm>
            </p:grpSpPr>
            <p:sp>
              <p:nvSpPr>
                <p:cNvPr id="133" name="Rectangle 59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811" y="1181"/>
                  <a:ext cx="218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B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  <p:grpSp>
            <p:nvGrpSpPr>
              <p:cNvPr id="130" name="Group 61"/>
              <p:cNvGrpSpPr>
                <a:grpSpLocks/>
              </p:cNvGrpSpPr>
              <p:nvPr/>
            </p:nvGrpSpPr>
            <p:grpSpPr bwMode="auto">
              <a:xfrm>
                <a:off x="8196305" y="4760913"/>
                <a:ext cx="344488" cy="400050"/>
                <a:chOff x="2810" y="1181"/>
                <a:chExt cx="217" cy="252"/>
              </a:xfrm>
            </p:grpSpPr>
            <p:sp>
              <p:nvSpPr>
                <p:cNvPr id="131" name="Rectangle 62"/>
                <p:cNvSpPr>
                  <a:spLocks noChangeArrowheads="1"/>
                </p:cNvSpPr>
                <p:nvPr/>
              </p:nvSpPr>
              <p:spPr bwMode="auto">
                <a:xfrm>
                  <a:off x="2886" y="1230"/>
                  <a:ext cx="114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b="0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  <p:sp>
              <p:nvSpPr>
                <p:cNvPr id="132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2810" y="1181"/>
                  <a:ext cx="217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2000" b="0" u="none">
                      <a:solidFill>
                        <a:srgbClr val="000000"/>
                      </a:solidFill>
                      <a:latin typeface="+mn-lt"/>
                      <a:cs typeface="Tw Cen MT"/>
                    </a:rPr>
                    <a:t>E</a:t>
                  </a:r>
                  <a:endParaRPr lang="pt-PT" sz="1800" b="0" u="none">
                    <a:solidFill>
                      <a:srgbClr val="000000"/>
                    </a:solidFill>
                    <a:latin typeface="+mn-lt"/>
                    <a:cs typeface="Tw Cen MT"/>
                  </a:endParaRPr>
                </a:p>
              </p:txBody>
            </p:sp>
          </p:grpSp>
        </p:grpSp>
      </p:grpSp>
      <p:sp>
        <p:nvSpPr>
          <p:cNvPr id="86" name="Content Placeholder 2"/>
          <p:cNvSpPr>
            <a:spLocks noGrp="1"/>
          </p:cNvSpPr>
          <p:nvPr>
            <p:ph sz="half" idx="1"/>
          </p:nvPr>
        </p:nvSpPr>
        <p:spPr>
          <a:xfrm>
            <a:off x="467544" y="2564904"/>
            <a:ext cx="3691136" cy="4010000"/>
          </a:xfrm>
        </p:spPr>
        <p:txBody>
          <a:bodyPr/>
          <a:lstStyle/>
          <a:p>
            <a:r>
              <a:rPr lang="pt-PT" sz="2000" dirty="0" smtClean="0"/>
              <a:t>O </a:t>
            </a:r>
            <a:r>
              <a:rPr lang="pt-PT" sz="2000" dirty="0" err="1" smtClean="0"/>
              <a:t>router</a:t>
            </a:r>
            <a:r>
              <a:rPr lang="pt-PT" sz="2000" dirty="0" smtClean="0"/>
              <a:t> extrai o endereço de destino e procurar o </a:t>
            </a:r>
            <a:r>
              <a:rPr lang="pt-PT" sz="2000" i="1" dirty="0" err="1" smtClean="0"/>
              <a:t>longest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prefix</a:t>
            </a:r>
            <a:r>
              <a:rPr lang="pt-PT" sz="2000" i="1" dirty="0" smtClean="0"/>
              <a:t> </a:t>
            </a:r>
            <a:r>
              <a:rPr lang="pt-PT" sz="2000" i="1" dirty="0" err="1" smtClean="0"/>
              <a:t>matching</a:t>
            </a:r>
            <a:r>
              <a:rPr lang="pt-PT" sz="2000" i="1" dirty="0" smtClean="0"/>
              <a:t> </a:t>
            </a:r>
            <a:r>
              <a:rPr lang="pt-PT" sz="2000" dirty="0" smtClean="0"/>
              <a:t>na tabela de encaminhamento</a:t>
            </a:r>
          </a:p>
          <a:p>
            <a:pPr lvl="1"/>
            <a:r>
              <a:rPr lang="pt-PT" sz="1800" dirty="0" smtClean="0"/>
              <a:t>Está numa </a:t>
            </a:r>
            <a:r>
              <a:rPr lang="pt-PT" sz="1800" i="1" dirty="0" err="1" smtClean="0"/>
              <a:t>subnet</a:t>
            </a:r>
            <a:r>
              <a:rPr lang="pt-PT" sz="1800" dirty="0" smtClean="0"/>
              <a:t> </a:t>
            </a:r>
            <a:r>
              <a:rPr lang="pt-PT" sz="1800" dirty="0" err="1" smtClean="0"/>
              <a:t>directamente</a:t>
            </a:r>
            <a:r>
              <a:rPr lang="pt-PT" sz="1800" dirty="0" smtClean="0"/>
              <a:t> ligada 223.1.2</a:t>
            </a:r>
          </a:p>
          <a:p>
            <a:pPr lvl="1"/>
            <a:r>
              <a:rPr lang="pt-PT" sz="1800" dirty="0" smtClean="0"/>
              <a:t>Deve seguir via eth1</a:t>
            </a:r>
          </a:p>
          <a:p>
            <a:pPr lvl="1"/>
            <a:r>
              <a:rPr lang="pt-PT" sz="1800" dirty="0" smtClean="0"/>
              <a:t>Usar ARP para determinar o endereço de canal (MAC </a:t>
            </a:r>
            <a:r>
              <a:rPr lang="pt-PT" sz="1800" dirty="0" err="1" smtClean="0"/>
              <a:t>Address</a:t>
            </a:r>
            <a:r>
              <a:rPr lang="pt-PT" sz="1800" dirty="0" smtClean="0"/>
              <a:t>) do destino</a:t>
            </a:r>
            <a:endParaRPr lang="pt-PT" sz="1800" i="1" dirty="0" smtClean="0"/>
          </a:p>
          <a:p>
            <a:pPr lvl="1"/>
            <a:r>
              <a:rPr lang="pt-PT" sz="1800" dirty="0" smtClean="0"/>
              <a:t>Enviá-lo via a interface eth1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270084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1.11111E-6 C 0.0092 0.00903 0.01059 0.0162 0.01163 0.0257 C 0.01215 0.03079 0.01423 0.03889 0.01423 0.03912 C 0.01597 0.06134 0.01892 0.08287 0.02031 0.10579 C 0.01736 0.11968 0.01892 0.10995 0.01753 0.13843 C 0.01666 0.15533 0.01649 0.14699 0.01493 0.15787 C 0.01354 0.16644 0.01336 0.16968 0.01093 0.17523 C 0.00937 0.18958 0.01146 0.17546 0.00833 0.18403 C 0.00764 0.18565 0.00764 0.18889 0.00694 0.19051 C 0.00347 0.20023 -0.00104 0.20556 -0.00417 0.21667 " pathEditMode="relative" rAng="0" ptsTypes="fffffffffA">
                                      <p:cBhvr>
                                        <p:cTn id="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65712-FE9E-DA46-87C2-CDD075FD949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Formato dos pacotes</a:t>
            </a:r>
            <a:r>
              <a:rPr lang="pt-PT" dirty="0"/>
              <a:t> </a:t>
            </a:r>
            <a:r>
              <a:rPr lang="pt-PT" dirty="0" smtClean="0"/>
              <a:t>ICMP</a:t>
            </a:r>
            <a:endParaRPr lang="pt-PT" dirty="0"/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907704" y="2924200"/>
            <a:ext cx="2447925" cy="533400"/>
          </a:xfrm>
          <a:prstGeom prst="rect">
            <a:avLst/>
          </a:prstGeom>
          <a:solidFill>
            <a:srgbClr val="FFCA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355629" y="2924200"/>
            <a:ext cx="244792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54279" name="Rectangle 26"/>
          <p:cNvSpPr>
            <a:spLocks noChangeArrowheads="1"/>
          </p:cNvSpPr>
          <p:nvPr/>
        </p:nvSpPr>
        <p:spPr bwMode="auto">
          <a:xfrm>
            <a:off x="1907704" y="4005287"/>
            <a:ext cx="4876800" cy="817563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24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3707557" y="4220790"/>
            <a:ext cx="14342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ICMP Data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4281" name="Rectangle 26"/>
          <p:cNvSpPr>
            <a:spLocks noChangeArrowheads="1"/>
          </p:cNvSpPr>
          <p:nvPr/>
        </p:nvSpPr>
        <p:spPr bwMode="auto">
          <a:xfrm>
            <a:off x="1907704" y="1628800"/>
            <a:ext cx="4876800" cy="1295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24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2699867" y="2132037"/>
            <a:ext cx="3509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b="0">
                <a:solidFill>
                  <a:srgbClr val="000000"/>
                </a:solidFill>
                <a:latin typeface="Arial" charset="0"/>
              </a:rPr>
              <a:t>IP Packet (e.g. IP addresses)</a:t>
            </a: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7090892" y="3211537"/>
            <a:ext cx="158056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8-byte</a:t>
            </a:r>
          </a:p>
          <a:p>
            <a:pPr algn="l" eaLnBrk="0" hangingPunct="0">
              <a:defRPr/>
            </a:pP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ICMP 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header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7235354" y="1628800"/>
            <a:ext cx="0" cy="287337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7019454" y="1987575"/>
            <a:ext cx="12223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IP header</a:t>
            </a:r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235354" y="2636862"/>
            <a:ext cx="0" cy="269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287" name="Text Box 10"/>
          <p:cNvSpPr txBox="1">
            <a:spLocks noChangeArrowheads="1"/>
          </p:cNvSpPr>
          <p:nvPr/>
        </p:nvSpPr>
        <p:spPr bwMode="auto">
          <a:xfrm>
            <a:off x="3990504" y="1277962"/>
            <a:ext cx="820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latin typeface="Tw Cen MT" charset="0"/>
                <a:cs typeface="Tw Cen MT" charset="0"/>
              </a:rPr>
              <a:t>32 bits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54288" name="Line 11"/>
          <p:cNvSpPr>
            <a:spLocks noChangeShapeType="1"/>
          </p:cNvSpPr>
          <p:nvPr/>
        </p:nvSpPr>
        <p:spPr bwMode="auto">
          <a:xfrm>
            <a:off x="4881092" y="1474812"/>
            <a:ext cx="1922462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2"/>
          <p:cNvSpPr>
            <a:spLocks noChangeShapeType="1"/>
          </p:cNvSpPr>
          <p:nvPr/>
        </p:nvSpPr>
        <p:spPr bwMode="auto">
          <a:xfrm rot="10800000">
            <a:off x="1834679" y="1484337"/>
            <a:ext cx="2065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4"/>
          <p:cNvSpPr>
            <a:spLocks noChangeArrowheads="1"/>
          </p:cNvSpPr>
          <p:nvPr/>
        </p:nvSpPr>
        <p:spPr bwMode="auto">
          <a:xfrm>
            <a:off x="1907704" y="3475062"/>
            <a:ext cx="2447925" cy="533400"/>
          </a:xfrm>
          <a:prstGeom prst="rect">
            <a:avLst/>
          </a:prstGeom>
          <a:solidFill>
            <a:srgbClr val="FFCA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355629" y="3475062"/>
            <a:ext cx="2441575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65" name="Text Box 22"/>
          <p:cNvSpPr txBox="1">
            <a:spLocks noChangeArrowheads="1"/>
          </p:cNvSpPr>
          <p:nvPr/>
        </p:nvSpPr>
        <p:spPr bwMode="auto">
          <a:xfrm>
            <a:off x="4715992" y="3546500"/>
            <a:ext cx="133983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Sequence</a:t>
            </a:r>
          </a:p>
        </p:txBody>
      </p:sp>
      <p:sp>
        <p:nvSpPr>
          <p:cNvPr id="31766" name="Text Box 23"/>
          <p:cNvSpPr txBox="1">
            <a:spLocks noChangeArrowheads="1"/>
          </p:cNvSpPr>
          <p:nvPr/>
        </p:nvSpPr>
        <p:spPr bwMode="auto">
          <a:xfrm>
            <a:off x="2555404" y="3546500"/>
            <a:ext cx="44114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ID</a:t>
            </a:r>
          </a:p>
        </p:txBody>
      </p:sp>
      <p:sp>
        <p:nvSpPr>
          <p:cNvPr id="45" name="Line 31"/>
          <p:cNvSpPr>
            <a:spLocks noChangeShapeType="1"/>
          </p:cNvSpPr>
          <p:nvPr/>
        </p:nvSpPr>
        <p:spPr bwMode="auto">
          <a:xfrm>
            <a:off x="7235354" y="3860825"/>
            <a:ext cx="0" cy="269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6" name="Line 29"/>
          <p:cNvSpPr>
            <a:spLocks noChangeShapeType="1"/>
          </p:cNvSpPr>
          <p:nvPr/>
        </p:nvSpPr>
        <p:spPr bwMode="auto">
          <a:xfrm>
            <a:off x="7235354" y="2995637"/>
            <a:ext cx="0" cy="28733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4298" name="Line 11"/>
          <p:cNvSpPr>
            <a:spLocks noChangeShapeType="1"/>
          </p:cNvSpPr>
          <p:nvPr/>
        </p:nvSpPr>
        <p:spPr bwMode="auto">
          <a:xfrm>
            <a:off x="6948017" y="29242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4859685" y="2996654"/>
            <a:ext cx="1396186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3347517" y="2996654"/>
            <a:ext cx="797815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Code</a:t>
            </a: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907357" y="2924646"/>
            <a:ext cx="1224136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2123381" y="2996654"/>
            <a:ext cx="74070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Type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half" idx="1"/>
          </p:nvPr>
        </p:nvSpPr>
        <p:spPr>
          <a:xfrm>
            <a:off x="539552" y="5085184"/>
            <a:ext cx="7920880" cy="1584176"/>
          </a:xfrm>
        </p:spPr>
        <p:txBody>
          <a:bodyPr/>
          <a:lstStyle/>
          <a:p>
            <a:r>
              <a:rPr lang="pt-PT" sz="2000" dirty="0" smtClean="0"/>
              <a:t>Pacotes especiais entre </a:t>
            </a:r>
            <a:r>
              <a:rPr lang="pt-PT" sz="2000" i="1" dirty="0" err="1" smtClean="0"/>
              <a:t>control</a:t>
            </a:r>
            <a:r>
              <a:rPr lang="pt-PT" sz="2000" i="1" dirty="0" smtClean="0"/>
              <a:t> planes </a:t>
            </a:r>
            <a:r>
              <a:rPr lang="pt-PT" sz="2000" dirty="0" smtClean="0"/>
              <a:t>(não há portas)</a:t>
            </a:r>
          </a:p>
          <a:p>
            <a:r>
              <a:rPr lang="pt-PT" sz="2000" dirty="0" smtClean="0"/>
              <a:t>Na parte de dados vão alguns bytes colocados pelo emissor que identificam a origem do erro (e.g. primeiros 8 bytes do pacotes que provocou o problema)</a:t>
            </a:r>
          </a:p>
        </p:txBody>
      </p:sp>
    </p:spTree>
    <p:extLst>
      <p:ext uri="{BB962C8B-B14F-4D97-AF65-F5344CB8AC3E}">
        <p14:creationId xmlns:p14="http://schemas.microsoft.com/office/powerpoint/2010/main" val="1584859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94266" y="431800"/>
            <a:ext cx="78486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>
                <a:latin typeface="+mn-lt"/>
                <a:ea typeface="ＭＳ Ｐゴシック" charset="0"/>
                <a:cs typeface="Tw Cen MT"/>
              </a:rPr>
              <a:t>Exemplos de mensagens ICMP</a:t>
            </a:r>
          </a:p>
        </p:txBody>
      </p:sp>
      <p:sp>
        <p:nvSpPr>
          <p:cNvPr id="145412" name="Text Box 5"/>
          <p:cNvSpPr txBox="1">
            <a:spLocks noChangeArrowheads="1"/>
          </p:cNvSpPr>
          <p:nvPr/>
        </p:nvSpPr>
        <p:spPr bwMode="auto">
          <a:xfrm>
            <a:off x="1679223" y="1524000"/>
            <a:ext cx="572911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w Cen MT"/>
              </a:rPr>
              <a:t>Type</a:t>
            </a:r>
            <a:r>
              <a:rPr lang="en-US" sz="2000" b="0" u="none" dirty="0">
                <a:latin typeface="+mn-lt"/>
                <a:cs typeface="Tw Cen MT"/>
              </a:rPr>
              <a:t>  </a:t>
            </a:r>
            <a:r>
              <a:rPr lang="en-US" sz="2000" b="0" dirty="0">
                <a:latin typeface="+mn-lt"/>
                <a:cs typeface="Tw Cen MT"/>
              </a:rPr>
              <a:t>Code</a:t>
            </a:r>
            <a:r>
              <a:rPr lang="en-US" sz="2000" b="0" u="none" dirty="0">
                <a:latin typeface="+mn-lt"/>
                <a:cs typeface="Tw Cen MT"/>
              </a:rPr>
              <a:t>  </a:t>
            </a:r>
            <a:r>
              <a:rPr lang="en-US" sz="2000" b="0" dirty="0">
                <a:latin typeface="+mn-lt"/>
                <a:cs typeface="Tw Cen MT"/>
              </a:rPr>
              <a:t>description</a:t>
            </a:r>
            <a:endParaRPr lang="en-US" sz="2000" b="0" u="none" dirty="0">
              <a:latin typeface="+mn-lt"/>
              <a:cs typeface="Tw Cen MT"/>
            </a:endParaRP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0        0         echo reply (ping)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3        0         </a:t>
            </a:r>
            <a:r>
              <a:rPr lang="en-US" sz="2000" b="0" u="none" dirty="0" err="1">
                <a:latin typeface="+mn-lt"/>
                <a:cs typeface="Tw Cen MT"/>
              </a:rPr>
              <a:t>dest</a:t>
            </a:r>
            <a:r>
              <a:rPr lang="en-US" sz="2000" b="0" u="none" dirty="0">
                <a:latin typeface="+mn-lt"/>
                <a:cs typeface="Tw Cen MT"/>
              </a:rPr>
              <a:t>. network unreachable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3        1         </a:t>
            </a:r>
            <a:r>
              <a:rPr lang="en-US" sz="2000" b="0" u="none" dirty="0" smtClean="0">
                <a:latin typeface="+mn-lt"/>
                <a:cs typeface="Tw Cen MT"/>
              </a:rPr>
              <a:t> </a:t>
            </a:r>
            <a:r>
              <a:rPr lang="en-US" sz="2000" b="0" u="none" dirty="0" err="1" smtClean="0">
                <a:latin typeface="+mn-lt"/>
                <a:cs typeface="Tw Cen MT"/>
              </a:rPr>
              <a:t>dest</a:t>
            </a:r>
            <a:r>
              <a:rPr lang="en-US" sz="2000" b="0" u="none" dirty="0" smtClean="0">
                <a:latin typeface="+mn-lt"/>
                <a:cs typeface="Tw Cen MT"/>
              </a:rPr>
              <a:t> </a:t>
            </a:r>
            <a:r>
              <a:rPr lang="en-US" sz="2000" b="0" u="none" dirty="0">
                <a:latin typeface="+mn-lt"/>
                <a:cs typeface="Tw Cen MT"/>
              </a:rPr>
              <a:t>host unreachable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3        2         </a:t>
            </a:r>
            <a:r>
              <a:rPr lang="en-US" sz="2000" b="0" u="none" dirty="0" err="1">
                <a:latin typeface="+mn-lt"/>
                <a:cs typeface="Tw Cen MT"/>
              </a:rPr>
              <a:t>dest</a:t>
            </a:r>
            <a:r>
              <a:rPr lang="en-US" sz="2000" b="0" u="none" dirty="0">
                <a:latin typeface="+mn-lt"/>
                <a:cs typeface="Tw Cen MT"/>
              </a:rPr>
              <a:t> protocol unreachable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3        3         </a:t>
            </a:r>
            <a:r>
              <a:rPr lang="en-US" sz="2000" b="0" u="none" dirty="0" err="1">
                <a:latin typeface="+mn-lt"/>
                <a:cs typeface="Tw Cen MT"/>
              </a:rPr>
              <a:t>dest</a:t>
            </a:r>
            <a:r>
              <a:rPr lang="en-US" sz="2000" b="0" u="none" dirty="0">
                <a:latin typeface="+mn-lt"/>
                <a:cs typeface="Tw Cen MT"/>
              </a:rPr>
              <a:t> port unreachable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3        6         </a:t>
            </a:r>
            <a:r>
              <a:rPr lang="en-US" sz="2000" b="0" u="none" dirty="0" err="1">
                <a:latin typeface="+mn-lt"/>
                <a:cs typeface="Tw Cen MT"/>
              </a:rPr>
              <a:t>dest</a:t>
            </a:r>
            <a:r>
              <a:rPr lang="en-US" sz="2000" b="0" u="none" dirty="0">
                <a:latin typeface="+mn-lt"/>
                <a:cs typeface="Tw Cen MT"/>
              </a:rPr>
              <a:t> network unknown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3        7         </a:t>
            </a:r>
            <a:r>
              <a:rPr lang="en-US" sz="2000" b="0" u="none" dirty="0" err="1">
                <a:latin typeface="+mn-lt"/>
                <a:cs typeface="Tw Cen MT"/>
              </a:rPr>
              <a:t>dest</a:t>
            </a:r>
            <a:r>
              <a:rPr lang="en-US" sz="2000" b="0" u="none" dirty="0">
                <a:latin typeface="+mn-lt"/>
                <a:cs typeface="Tw Cen MT"/>
              </a:rPr>
              <a:t> host unknown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4        0         source quench (congestion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                     control - not used)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8        0         echo request (ping)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9        0         route advertisement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10      0         router discovery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11      0         TTL expired</a:t>
            </a:r>
          </a:p>
          <a:p>
            <a:pPr algn="l"/>
            <a:r>
              <a:rPr lang="en-US" sz="2000" b="0" u="none" dirty="0">
                <a:latin typeface="+mn-lt"/>
                <a:cs typeface="Tw Cen MT"/>
              </a:rPr>
              <a:t>12      0         bad IP header</a:t>
            </a:r>
          </a:p>
          <a:p>
            <a:pPr algn="l"/>
            <a:endParaRPr lang="en-US" sz="2000" b="0" u="none" dirty="0">
              <a:latin typeface="+mn-l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431694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IP </a:t>
            </a:r>
            <a:r>
              <a:rPr lang="pt-PT" dirty="0" err="1" smtClean="0"/>
              <a:t>version</a:t>
            </a:r>
            <a:r>
              <a:rPr lang="pt-PT" dirty="0" smtClean="0"/>
              <a:t> 6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Motivação inicial – aumentar o espaço de endereçamento</a:t>
            </a:r>
          </a:p>
          <a:p>
            <a:r>
              <a:rPr lang="pt-PT" dirty="0" smtClean="0"/>
              <a:t>Motivações adicionais – simplificar o protocolo IP no que fosse possível</a:t>
            </a:r>
          </a:p>
          <a:p>
            <a:pPr lvl="1"/>
            <a:r>
              <a:rPr lang="pt-PT" dirty="0" smtClean="0"/>
              <a:t>Melhorar o tempo de processamento do cabeçalho (e.g. sem </a:t>
            </a:r>
            <a:r>
              <a:rPr lang="pt-PT" dirty="0" err="1" smtClean="0"/>
              <a:t>checksum</a:t>
            </a:r>
            <a:r>
              <a:rPr lang="pt-PT" dirty="0" smtClean="0"/>
              <a:t>)</a:t>
            </a:r>
          </a:p>
          <a:p>
            <a:pPr lvl="1"/>
            <a:r>
              <a:rPr lang="pt-PT" dirty="0" smtClean="0"/>
              <a:t>Dar relevo à qualidade de serviço (objectivo falhado)</a:t>
            </a:r>
          </a:p>
          <a:p>
            <a:pPr lvl="1"/>
            <a:r>
              <a:rPr lang="pt-PT" dirty="0" smtClean="0"/>
              <a:t>Tornar a implementação das opções de Mobile IP e Segurança obrigatórias (objectivos falhados)</a:t>
            </a:r>
          </a:p>
          <a:p>
            <a:pPr lvl="1"/>
            <a:r>
              <a:rPr lang="pt-PT" dirty="0" smtClean="0"/>
              <a:t>Introduzir novos tipos de endereçamento (e.g. IP </a:t>
            </a:r>
            <a:r>
              <a:rPr lang="pt-PT" dirty="0" err="1" smtClean="0"/>
              <a:t>Anycast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65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Espaço de endereçamento IPv6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 smtClean="0">
                <a:ea typeface="ＭＳ Ｐゴシック" charset="0"/>
                <a:cs typeface="Tw Cen MT"/>
              </a:rPr>
              <a:t>2</a:t>
            </a:r>
            <a:r>
              <a:rPr lang="pt-PT" sz="2000" baseline="30000" dirty="0" smtClean="0">
                <a:ea typeface="ＭＳ Ｐゴシック" charset="0"/>
                <a:cs typeface="Tw Cen MT"/>
              </a:rPr>
              <a:t>128</a:t>
            </a:r>
            <a:r>
              <a:rPr lang="pt-PT" sz="2000" dirty="0" smtClean="0">
                <a:ea typeface="ＭＳ Ｐゴシック" charset="0"/>
                <a:cs typeface="Tw Cen MT"/>
              </a:rPr>
              <a:t> endereços = 3.4 x 10</a:t>
            </a:r>
            <a:r>
              <a:rPr lang="pt-PT" sz="2000" baseline="30000" dirty="0" smtClean="0">
                <a:ea typeface="ＭＳ Ｐゴシック" charset="0"/>
                <a:cs typeface="Tw Cen MT"/>
              </a:rPr>
              <a:t>38</a:t>
            </a:r>
            <a:r>
              <a:rPr lang="pt-PT" sz="2000" dirty="0" smtClean="0">
                <a:ea typeface="ＭＳ Ｐゴシック" charset="0"/>
                <a:cs typeface="Tw Cen MT"/>
              </a:rPr>
              <a:t> endereços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340,282,366,920,938,463,463,374,607,431,768,211,456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5 x 10</a:t>
            </a:r>
            <a:r>
              <a:rPr lang="pt-PT" sz="2000" baseline="30000" dirty="0" smtClean="0">
                <a:ea typeface="ＭＳ Ｐゴシック" charset="0"/>
                <a:cs typeface="Tw Cen MT"/>
              </a:rPr>
              <a:t>28</a:t>
            </a:r>
            <a:r>
              <a:rPr lang="pt-PT" sz="2000" dirty="0" smtClean="0">
                <a:ea typeface="ＭＳ Ｐゴシック" charset="0"/>
                <a:cs typeface="Tw Cen MT"/>
              </a:rPr>
              <a:t>  endereços por pessoa ( 7 . 10</a:t>
            </a:r>
            <a:r>
              <a:rPr lang="pt-PT" sz="2000" baseline="30000" dirty="0" smtClean="0">
                <a:ea typeface="ＭＳ Ｐゴシック" charset="0"/>
                <a:cs typeface="Tw Cen MT"/>
              </a:rPr>
              <a:t>9</a:t>
            </a:r>
            <a:r>
              <a:rPr lang="pt-PT" sz="2000" dirty="0" smtClean="0">
                <a:ea typeface="ＭＳ Ｐゴシック" charset="0"/>
                <a:cs typeface="Tw Cen MT"/>
              </a:rPr>
              <a:t> é a população mundial </a:t>
            </a:r>
            <a:r>
              <a:rPr lang="pt-PT" sz="2000" dirty="0" err="1" smtClean="0">
                <a:ea typeface="ＭＳ Ｐゴシック" charset="0"/>
                <a:cs typeface="Tw Cen MT"/>
              </a:rPr>
              <a:t>actual</a:t>
            </a:r>
            <a:r>
              <a:rPr lang="pt-PT" sz="2000" dirty="0" smtClean="0">
                <a:ea typeface="ＭＳ Ｐゴシック" charset="0"/>
                <a:cs typeface="Tw Cen MT"/>
              </a:rPr>
              <a:t>)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Os maiores prefixos têm 64 bits – é possível fazer coincidir a parte final do endereço IP com um endereço MAC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Grande flexibilidade para introduzir convenções de encaminhamento em prefixos</a:t>
            </a:r>
          </a:p>
          <a:p>
            <a:r>
              <a:rPr lang="pt-PT" sz="2000" dirty="0" smtClean="0">
                <a:ea typeface="ＭＳ Ｐゴシック" charset="0"/>
                <a:cs typeface="Tw Cen MT"/>
              </a:rPr>
              <a:t>Pelo que é possível potenciar encaminhamento mais eficiente (e.g. Reservar prefixos para efeitos especiais)</a:t>
            </a:r>
          </a:p>
          <a:p>
            <a:r>
              <a:rPr lang="pt-PT" sz="2000" dirty="0" err="1" smtClean="0">
                <a:ea typeface="ＭＳ Ｐゴシック" charset="0"/>
                <a:cs typeface="Tw Cen MT"/>
              </a:rPr>
              <a:t>Multicasting</a:t>
            </a:r>
            <a:r>
              <a:rPr lang="pt-PT" sz="2000" dirty="0" smtClean="0">
                <a:ea typeface="ＭＳ Ｐゴシック" charset="0"/>
                <a:cs typeface="Tw Cen MT"/>
              </a:rPr>
              <a:t> – prefixo 11111111 ou FF:</a:t>
            </a:r>
          </a:p>
          <a:p>
            <a:r>
              <a:rPr lang="pt-PT" sz="2000" dirty="0" err="1" smtClean="0">
                <a:ea typeface="ＭＳ Ｐゴシック" charset="0"/>
                <a:cs typeface="Tw Cen MT"/>
              </a:rPr>
              <a:t>Anycasting</a:t>
            </a:r>
            <a:r>
              <a:rPr lang="pt-PT" sz="2000" dirty="0" smtClean="0">
                <a:ea typeface="ＭＳ Ｐゴシック" charset="0"/>
                <a:cs typeface="Tw Cen MT"/>
              </a:rPr>
              <a:t> – vários computadores com o mesmo endereço IP</a:t>
            </a:r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471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Pacote IPv6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610600" cy="1728192"/>
          </a:xfrm>
        </p:spPr>
        <p:txBody>
          <a:bodyPr/>
          <a:lstStyle/>
          <a:p>
            <a:r>
              <a:rPr lang="pt-PT" sz="2000" dirty="0" smtClean="0"/>
              <a:t>Com tamanho fixo mas sem </a:t>
            </a:r>
            <a:r>
              <a:rPr lang="pt-PT" sz="2000" dirty="0" err="1" smtClean="0"/>
              <a:t>checksum</a:t>
            </a:r>
            <a:r>
              <a:rPr lang="pt-PT" sz="2000" dirty="0" smtClean="0"/>
              <a:t>, fragmentação e opções</a:t>
            </a:r>
          </a:p>
          <a:p>
            <a:r>
              <a:rPr lang="pt-PT" sz="2000" dirty="0" smtClean="0"/>
              <a:t>Prioridade e </a:t>
            </a:r>
            <a:r>
              <a:rPr lang="pt-PT" sz="2000" dirty="0" err="1" smtClean="0"/>
              <a:t>flow</a:t>
            </a:r>
            <a:r>
              <a:rPr lang="pt-PT" sz="2000" dirty="0" smtClean="0"/>
              <a:t> </a:t>
            </a:r>
            <a:r>
              <a:rPr lang="pt-PT" sz="2000" dirty="0" err="1" smtClean="0"/>
              <a:t>label</a:t>
            </a:r>
            <a:r>
              <a:rPr lang="pt-PT" sz="2000" dirty="0" smtClean="0"/>
              <a:t> são para suportar a qualidade de serviço</a:t>
            </a:r>
          </a:p>
          <a:p>
            <a:r>
              <a:rPr lang="pt-PT" sz="2000" dirty="0" err="1" smtClean="0"/>
              <a:t>Next</a:t>
            </a:r>
            <a:r>
              <a:rPr lang="pt-PT" sz="2000" dirty="0" smtClean="0"/>
              <a:t> </a:t>
            </a:r>
            <a:r>
              <a:rPr lang="pt-PT" sz="2000" dirty="0" err="1" smtClean="0"/>
              <a:t>hdr</a:t>
            </a:r>
            <a:r>
              <a:rPr lang="pt-PT" sz="2000" dirty="0" smtClean="0"/>
              <a:t> = </a:t>
            </a:r>
            <a:r>
              <a:rPr lang="pt-PT" sz="2000" dirty="0" err="1" smtClean="0"/>
              <a:t>protocol</a:t>
            </a:r>
            <a:r>
              <a:rPr lang="pt-PT" sz="2000" dirty="0" smtClean="0"/>
              <a:t>, </a:t>
            </a:r>
            <a:r>
              <a:rPr lang="pt-PT" sz="2000" dirty="0" err="1" smtClean="0"/>
              <a:t>hop</a:t>
            </a:r>
            <a:r>
              <a:rPr lang="pt-PT" sz="2000" dirty="0" smtClean="0"/>
              <a:t> </a:t>
            </a:r>
            <a:r>
              <a:rPr lang="pt-PT" sz="2000" dirty="0" err="1" smtClean="0"/>
              <a:t>limit</a:t>
            </a:r>
            <a:r>
              <a:rPr lang="pt-PT" sz="2000" dirty="0" smtClean="0"/>
              <a:t> = TTL</a:t>
            </a:r>
          </a:p>
          <a:p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" name="Picture 3" descr="471 ipv6 header form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68760"/>
            <a:ext cx="4865688" cy="32797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</p:pic>
      <p:cxnSp>
        <p:nvCxnSpPr>
          <p:cNvPr id="6" name="Straight Arrow Connector 6"/>
          <p:cNvCxnSpPr>
            <a:cxnSpLocks noChangeShapeType="1"/>
          </p:cNvCxnSpPr>
          <p:nvPr/>
        </p:nvCxnSpPr>
        <p:spPr bwMode="auto">
          <a:xfrm rot="5400000">
            <a:off x="1160815" y="2324887"/>
            <a:ext cx="1905000" cy="1588"/>
          </a:xfrm>
          <a:prstGeom prst="straightConnector1">
            <a:avLst/>
          </a:prstGeom>
          <a:noFill/>
          <a:ln w="50800">
            <a:solidFill>
              <a:srgbClr val="C00000"/>
            </a:solidFill>
            <a:miter lim="800000"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683568" y="1916832"/>
            <a:ext cx="12223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</a:t>
            </a:r>
            <a:r>
              <a:rPr lang="en-US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0</a:t>
            </a: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-byte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IP header</a:t>
            </a:r>
          </a:p>
        </p:txBody>
      </p:sp>
    </p:spTree>
    <p:extLst>
      <p:ext uri="{BB962C8B-B14F-4D97-AF65-F5344CB8AC3E}">
        <p14:creationId xmlns:p14="http://schemas.microsoft.com/office/powerpoint/2010/main" val="98520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ea typeface="ＭＳ Ｐゴシック" charset="0"/>
              </a:rPr>
              <a:t>O Nível IP na pilha de protocolos</a:t>
            </a:r>
            <a:endParaRPr lang="pt-PT" i="1" dirty="0">
              <a:ea typeface="ＭＳ Ｐゴシック" charset="0"/>
            </a:endParaRPr>
          </a:p>
        </p:txBody>
      </p:sp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588963" y="141763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75" name="Rectangle 27"/>
          <p:cNvSpPr>
            <a:spLocks noChangeArrowheads="1"/>
          </p:cNvSpPr>
          <p:nvPr/>
        </p:nvSpPr>
        <p:spPr bwMode="auto">
          <a:xfrm>
            <a:off x="7543800" y="141763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20725" y="1524000"/>
            <a:ext cx="7910513" cy="5046663"/>
            <a:chOff x="720725" y="1524001"/>
            <a:chExt cx="7910513" cy="5046662"/>
          </a:xfrm>
        </p:grpSpPr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>
              <a:off x="1198563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24"/>
            <p:cNvSpPr>
              <a:spLocks noChangeShapeType="1"/>
            </p:cNvSpPr>
            <p:nvPr/>
          </p:nvSpPr>
          <p:spPr bwMode="auto">
            <a:xfrm>
              <a:off x="8153400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3"/>
            <p:cNvSpPr>
              <a:spLocks noChangeShapeType="1"/>
            </p:cNvSpPr>
            <p:nvPr/>
          </p:nvSpPr>
          <p:spPr bwMode="auto">
            <a:xfrm>
              <a:off x="1198563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Line 25"/>
            <p:cNvSpPr>
              <a:spLocks noChangeShapeType="1"/>
            </p:cNvSpPr>
            <p:nvPr/>
          </p:nvSpPr>
          <p:spPr bwMode="auto">
            <a:xfrm>
              <a:off x="8153400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Rectangle 10"/>
            <p:cNvSpPr>
              <a:spLocks noChangeArrowheads="1"/>
            </p:cNvSpPr>
            <p:nvPr/>
          </p:nvSpPr>
          <p:spPr bwMode="auto">
            <a:xfrm>
              <a:off x="720725" y="52292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87" name="Text Box 11"/>
            <p:cNvSpPr txBox="1">
              <a:spLocks noChangeArrowheads="1"/>
            </p:cNvSpPr>
            <p:nvPr/>
          </p:nvSpPr>
          <p:spPr bwMode="auto">
            <a:xfrm>
              <a:off x="730250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88" name="Rectangle 19"/>
            <p:cNvSpPr>
              <a:spLocks noChangeArrowheads="1"/>
            </p:cNvSpPr>
            <p:nvPr/>
          </p:nvSpPr>
          <p:spPr bwMode="auto">
            <a:xfrm>
              <a:off x="7710488" y="5189538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89" name="Text Box 23"/>
            <p:cNvSpPr txBox="1">
              <a:spLocks noChangeArrowheads="1"/>
            </p:cNvSpPr>
            <p:nvPr/>
          </p:nvSpPr>
          <p:spPr bwMode="auto">
            <a:xfrm>
              <a:off x="7735888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90" name="Rectangle 36"/>
            <p:cNvSpPr>
              <a:spLocks noChangeArrowheads="1"/>
            </p:cNvSpPr>
            <p:nvPr/>
          </p:nvSpPr>
          <p:spPr bwMode="auto">
            <a:xfrm>
              <a:off x="2357438" y="52292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1" name="Text Box 37"/>
            <p:cNvSpPr txBox="1">
              <a:spLocks noChangeArrowheads="1"/>
            </p:cNvSpPr>
            <p:nvPr/>
          </p:nvSpPr>
          <p:spPr bwMode="auto">
            <a:xfrm>
              <a:off x="2359025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grpSp>
          <p:nvGrpSpPr>
            <p:cNvPr id="28692" name="Group 38"/>
            <p:cNvGrpSpPr>
              <a:grpSpLocks/>
            </p:cNvGrpSpPr>
            <p:nvPr/>
          </p:nvGrpSpPr>
          <p:grpSpPr bwMode="auto">
            <a:xfrm>
              <a:off x="6256338" y="5203826"/>
              <a:ext cx="912812" cy="606425"/>
              <a:chOff x="323" y="3421"/>
              <a:chExt cx="580" cy="367"/>
            </a:xfrm>
          </p:grpSpPr>
          <p:sp>
            <p:nvSpPr>
              <p:cNvPr id="28749" name="Rectangle 39"/>
              <p:cNvSpPr>
                <a:spLocks noChangeArrowheads="1"/>
              </p:cNvSpPr>
              <p:nvPr/>
            </p:nvSpPr>
            <p:spPr bwMode="auto">
              <a:xfrm>
                <a:off x="323" y="3421"/>
                <a:ext cx="576" cy="36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50" name="Text Box 40"/>
              <p:cNvSpPr txBox="1">
                <a:spLocks noChangeArrowheads="1"/>
              </p:cNvSpPr>
              <p:nvPr/>
            </p:nvSpPr>
            <p:spPr bwMode="auto">
              <a:xfrm>
                <a:off x="334" y="3429"/>
                <a:ext cx="569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1600">
                    <a:latin typeface="Times New Roman" charset="0"/>
                  </a:rPr>
                  <a:t>Ethernet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>
                    <a:latin typeface="Times New Roman" charset="0"/>
                  </a:rPr>
                  <a:t>interface</a:t>
                </a:r>
              </a:p>
            </p:txBody>
          </p:sp>
        </p:grpSp>
        <p:sp>
          <p:nvSpPr>
            <p:cNvPr id="28693" name="Rectangle 44"/>
            <p:cNvSpPr>
              <a:spLocks noChangeArrowheads="1"/>
            </p:cNvSpPr>
            <p:nvPr/>
          </p:nvSpPr>
          <p:spPr bwMode="auto">
            <a:xfrm>
              <a:off x="3665538" y="52038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4" name="Text Box 45"/>
            <p:cNvSpPr txBox="1">
              <a:spLocks noChangeArrowheads="1"/>
            </p:cNvSpPr>
            <p:nvPr/>
          </p:nvSpPr>
          <p:spPr bwMode="auto">
            <a:xfrm>
              <a:off x="3687763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SONET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95" name="Rectangle 46"/>
            <p:cNvSpPr>
              <a:spLocks noChangeArrowheads="1"/>
            </p:cNvSpPr>
            <p:nvPr/>
          </p:nvSpPr>
          <p:spPr bwMode="auto">
            <a:xfrm>
              <a:off x="4940300" y="52165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6" name="Text Box 47"/>
            <p:cNvSpPr txBox="1">
              <a:spLocks noChangeArrowheads="1"/>
            </p:cNvSpPr>
            <p:nvPr/>
          </p:nvSpPr>
          <p:spPr bwMode="auto">
            <a:xfrm>
              <a:off x="4954588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SONET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grpSp>
          <p:nvGrpSpPr>
            <p:cNvPr id="28697" name="Group 79"/>
            <p:cNvGrpSpPr>
              <a:grpSpLocks/>
            </p:cNvGrpSpPr>
            <p:nvPr/>
          </p:nvGrpSpPr>
          <p:grpSpPr bwMode="auto">
            <a:xfrm>
              <a:off x="1198563" y="4592638"/>
              <a:ext cx="6954837" cy="663575"/>
              <a:chOff x="1198563" y="4879975"/>
              <a:chExt cx="6954837" cy="663575"/>
            </a:xfrm>
          </p:grpSpPr>
          <p:sp>
            <p:nvSpPr>
              <p:cNvPr id="28743" name="Line 14"/>
              <p:cNvSpPr>
                <a:spLocks noChangeShapeType="1"/>
              </p:cNvSpPr>
              <p:nvPr/>
            </p:nvSpPr>
            <p:spPr bwMode="auto">
              <a:xfrm>
                <a:off x="1198563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4" name="Line 26"/>
              <p:cNvSpPr>
                <a:spLocks noChangeShapeType="1"/>
              </p:cNvSpPr>
              <p:nvPr/>
            </p:nvSpPr>
            <p:spPr bwMode="auto">
              <a:xfrm>
                <a:off x="8153400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5" name="Line 42"/>
              <p:cNvSpPr>
                <a:spLocks noChangeShapeType="1"/>
              </p:cNvSpPr>
              <p:nvPr/>
            </p:nvSpPr>
            <p:spPr bwMode="auto">
              <a:xfrm flipH="1">
                <a:off x="2776538" y="4894263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6" name="Line 43"/>
              <p:cNvSpPr>
                <a:spLocks noChangeShapeType="1"/>
              </p:cNvSpPr>
              <p:nvPr/>
            </p:nvSpPr>
            <p:spPr bwMode="auto">
              <a:xfrm>
                <a:off x="3579813" y="4908550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7" name="Line 51"/>
              <p:cNvSpPr>
                <a:spLocks noChangeShapeType="1"/>
              </p:cNvSpPr>
              <p:nvPr/>
            </p:nvSpPr>
            <p:spPr bwMode="auto">
              <a:xfrm flipH="1">
                <a:off x="5353050" y="4921250"/>
                <a:ext cx="541338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8" name="Line 52"/>
              <p:cNvSpPr>
                <a:spLocks noChangeShapeType="1"/>
              </p:cNvSpPr>
              <p:nvPr/>
            </p:nvSpPr>
            <p:spPr bwMode="auto">
              <a:xfrm>
                <a:off x="6170613" y="4921250"/>
                <a:ext cx="527050" cy="595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8" name="Rectangle 53"/>
            <p:cNvSpPr>
              <a:spLocks noChangeArrowheads="1"/>
            </p:cNvSpPr>
            <p:nvPr/>
          </p:nvSpPr>
          <p:spPr bwMode="auto">
            <a:xfrm>
              <a:off x="2195513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9" name="Rectangle 54"/>
            <p:cNvSpPr>
              <a:spLocks noChangeArrowheads="1"/>
            </p:cNvSpPr>
            <p:nvPr/>
          </p:nvSpPr>
          <p:spPr bwMode="auto">
            <a:xfrm>
              <a:off x="4827588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0" name="Text Box 60"/>
            <p:cNvSpPr txBox="1">
              <a:spLocks noChangeArrowheads="1"/>
            </p:cNvSpPr>
            <p:nvPr/>
          </p:nvSpPr>
          <p:spPr bwMode="auto">
            <a:xfrm>
              <a:off x="2699792" y="3573017"/>
              <a:ext cx="13149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Times New Roman" charset="0"/>
                </a:rPr>
                <a:t>Nó (router)</a:t>
              </a:r>
            </a:p>
          </p:txBody>
        </p:sp>
        <p:grpSp>
          <p:nvGrpSpPr>
            <p:cNvPr id="28701" name="Group 74"/>
            <p:cNvGrpSpPr>
              <a:grpSpLocks/>
            </p:cNvGrpSpPr>
            <p:nvPr/>
          </p:nvGrpSpPr>
          <p:grpSpPr bwMode="auto">
            <a:xfrm>
              <a:off x="744538" y="1619251"/>
              <a:ext cx="7869237" cy="582612"/>
              <a:chOff x="744538" y="1906588"/>
              <a:chExt cx="7869237" cy="582612"/>
            </a:xfrm>
          </p:grpSpPr>
          <p:sp>
            <p:nvSpPr>
              <p:cNvPr id="28738" name="Rectangle 3"/>
              <p:cNvSpPr>
                <a:spLocks noChangeArrowheads="1"/>
              </p:cNvSpPr>
              <p:nvPr/>
            </p:nvSpPr>
            <p:spPr bwMode="auto">
              <a:xfrm>
                <a:off x="744538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9" name="Text Box 5"/>
              <p:cNvSpPr txBox="1">
                <a:spLocks noChangeArrowheads="1"/>
              </p:cNvSpPr>
              <p:nvPr/>
            </p:nvSpPr>
            <p:spPr bwMode="auto">
              <a:xfrm>
                <a:off x="857250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8740" name="Rectangle 16"/>
              <p:cNvSpPr>
                <a:spLocks noChangeArrowheads="1"/>
              </p:cNvSpPr>
              <p:nvPr/>
            </p:nvSpPr>
            <p:spPr bwMode="auto">
              <a:xfrm>
                <a:off x="7699375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41" name="Text Box 20"/>
              <p:cNvSpPr txBox="1">
                <a:spLocks noChangeArrowheads="1"/>
              </p:cNvSpPr>
              <p:nvPr/>
            </p:nvSpPr>
            <p:spPr bwMode="auto">
              <a:xfrm>
                <a:off x="7812088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8742" name="Line 62"/>
              <p:cNvSpPr>
                <a:spLocks noChangeShapeType="1"/>
              </p:cNvSpPr>
              <p:nvPr/>
            </p:nvSpPr>
            <p:spPr bwMode="auto">
              <a:xfrm>
                <a:off x="1670050" y="2203450"/>
                <a:ext cx="60642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2" name="Text Box 64"/>
            <p:cNvSpPr txBox="1">
              <a:spLocks noChangeArrowheads="1"/>
            </p:cNvSpPr>
            <p:nvPr/>
          </p:nvSpPr>
          <p:spPr bwMode="auto">
            <a:xfrm>
              <a:off x="3923548" y="1524001"/>
              <a:ext cx="19287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3300"/>
                  </a:solidFill>
                  <a:latin typeface="Times New Roman" charset="0"/>
                </a:rPr>
                <a:t>Mensagem HTTP</a:t>
              </a:r>
            </a:p>
          </p:txBody>
        </p:sp>
        <p:sp>
          <p:nvSpPr>
            <p:cNvPr id="28703" name="Rectangle 4"/>
            <p:cNvSpPr>
              <a:spLocks noChangeArrowheads="1"/>
            </p:cNvSpPr>
            <p:nvPr/>
          </p:nvSpPr>
          <p:spPr bwMode="auto">
            <a:xfrm>
              <a:off x="754063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4" name="Text Box 6"/>
            <p:cNvSpPr txBox="1">
              <a:spLocks noChangeArrowheads="1"/>
            </p:cNvSpPr>
            <p:nvPr/>
          </p:nvSpPr>
          <p:spPr bwMode="auto">
            <a:xfrm>
              <a:off x="941388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TCP</a:t>
              </a:r>
            </a:p>
          </p:txBody>
        </p:sp>
        <p:sp>
          <p:nvSpPr>
            <p:cNvPr id="28705" name="Rectangle 17"/>
            <p:cNvSpPr>
              <a:spLocks noChangeArrowheads="1"/>
            </p:cNvSpPr>
            <p:nvPr/>
          </p:nvSpPr>
          <p:spPr bwMode="auto">
            <a:xfrm>
              <a:off x="7708900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6" name="Text Box 21"/>
            <p:cNvSpPr txBox="1">
              <a:spLocks noChangeArrowheads="1"/>
            </p:cNvSpPr>
            <p:nvPr/>
          </p:nvSpPr>
          <p:spPr bwMode="auto">
            <a:xfrm>
              <a:off x="7896225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TCP</a:t>
              </a:r>
            </a:p>
          </p:txBody>
        </p:sp>
        <p:sp>
          <p:nvSpPr>
            <p:cNvPr id="28707" name="Line 63"/>
            <p:cNvSpPr>
              <a:spLocks noChangeShapeType="1"/>
            </p:cNvSpPr>
            <p:nvPr/>
          </p:nvSpPr>
          <p:spPr bwMode="auto">
            <a:xfrm>
              <a:off x="1698625" y="3106738"/>
              <a:ext cx="6040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Text Box 65"/>
            <p:cNvSpPr txBox="1">
              <a:spLocks noChangeArrowheads="1"/>
            </p:cNvSpPr>
            <p:nvPr/>
          </p:nvSpPr>
          <p:spPr bwMode="auto">
            <a:xfrm>
              <a:off x="4074074" y="2728913"/>
              <a:ext cx="16594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3300"/>
                  </a:solidFill>
                  <a:latin typeface="Times New Roman" charset="0"/>
                </a:rPr>
                <a:t>Segmento TCP</a:t>
              </a:r>
            </a:p>
          </p:txBody>
        </p:sp>
        <p:grpSp>
          <p:nvGrpSpPr>
            <p:cNvPr id="28709" name="Group 7"/>
            <p:cNvGrpSpPr>
              <a:grpSpLocks/>
            </p:cNvGrpSpPr>
            <p:nvPr/>
          </p:nvGrpSpPr>
          <p:grpSpPr bwMode="auto">
            <a:xfrm>
              <a:off x="739775" y="3998913"/>
              <a:ext cx="914400" cy="582613"/>
              <a:chOff x="323" y="2664"/>
              <a:chExt cx="576" cy="367"/>
            </a:xfrm>
          </p:grpSpPr>
          <p:sp>
            <p:nvSpPr>
              <p:cNvPr id="28736" name="Rectangle 8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7" name="Text Box 9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8710" name="Rectangle 18"/>
            <p:cNvSpPr>
              <a:spLocks noChangeArrowheads="1"/>
            </p:cNvSpPr>
            <p:nvPr/>
          </p:nvSpPr>
          <p:spPr bwMode="auto">
            <a:xfrm>
              <a:off x="7694613" y="3998913"/>
              <a:ext cx="914400" cy="58261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11" name="Text Box 22"/>
            <p:cNvSpPr txBox="1">
              <a:spLocks noChangeArrowheads="1"/>
            </p:cNvSpPr>
            <p:nvPr/>
          </p:nvSpPr>
          <p:spPr bwMode="auto">
            <a:xfrm>
              <a:off x="7991475" y="4114801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IP</a:t>
              </a:r>
            </a:p>
          </p:txBody>
        </p:sp>
        <p:grpSp>
          <p:nvGrpSpPr>
            <p:cNvPr id="28712" name="Group 30"/>
            <p:cNvGrpSpPr>
              <a:grpSpLocks/>
            </p:cNvGrpSpPr>
            <p:nvPr/>
          </p:nvGrpSpPr>
          <p:grpSpPr bwMode="auto">
            <a:xfrm>
              <a:off x="2955925" y="4027488"/>
              <a:ext cx="914400" cy="582613"/>
              <a:chOff x="323" y="2664"/>
              <a:chExt cx="576" cy="367"/>
            </a:xfrm>
          </p:grpSpPr>
          <p:sp>
            <p:nvSpPr>
              <p:cNvPr id="28734" name="Rectangle 31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5" name="Text Box 32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grpSp>
          <p:nvGrpSpPr>
            <p:cNvPr id="28713" name="Group 33"/>
            <p:cNvGrpSpPr>
              <a:grpSpLocks/>
            </p:cNvGrpSpPr>
            <p:nvPr/>
          </p:nvGrpSpPr>
          <p:grpSpPr bwMode="auto">
            <a:xfrm>
              <a:off x="5600700" y="4027488"/>
              <a:ext cx="914400" cy="582613"/>
              <a:chOff x="323" y="2664"/>
              <a:chExt cx="576" cy="367"/>
            </a:xfrm>
          </p:grpSpPr>
          <p:sp>
            <p:nvSpPr>
              <p:cNvPr id="28732" name="Rectangle 34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3" name="Text Box 35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8714" name="Line 66"/>
            <p:cNvSpPr>
              <a:spLocks noChangeShapeType="1"/>
            </p:cNvSpPr>
            <p:nvPr/>
          </p:nvSpPr>
          <p:spPr bwMode="auto">
            <a:xfrm flipV="1">
              <a:off x="1671638" y="4311651"/>
              <a:ext cx="1301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Line 67"/>
            <p:cNvSpPr>
              <a:spLocks noChangeShapeType="1"/>
            </p:cNvSpPr>
            <p:nvPr/>
          </p:nvSpPr>
          <p:spPr bwMode="auto">
            <a:xfrm flipV="1">
              <a:off x="3902075" y="4325938"/>
              <a:ext cx="1744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Line 68"/>
            <p:cNvSpPr>
              <a:spLocks noChangeShapeType="1"/>
            </p:cNvSpPr>
            <p:nvPr/>
          </p:nvSpPr>
          <p:spPr bwMode="auto">
            <a:xfrm flipV="1">
              <a:off x="6519863" y="4311651"/>
              <a:ext cx="1176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Text Box 69"/>
            <p:cNvSpPr txBox="1">
              <a:spLocks noChangeArrowheads="1"/>
            </p:cNvSpPr>
            <p:nvPr/>
          </p:nvSpPr>
          <p:spPr bwMode="auto">
            <a:xfrm>
              <a:off x="1825306" y="3984626"/>
              <a:ext cx="101822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FF3300"/>
                  </a:solidFill>
                  <a:latin typeface="Times New Roman" charset="0"/>
                </a:rPr>
                <a:t>Pacote IP</a:t>
              </a:r>
            </a:p>
          </p:txBody>
        </p:sp>
        <p:sp>
          <p:nvSpPr>
            <p:cNvPr id="28718" name="Text Box 71"/>
            <p:cNvSpPr txBox="1">
              <a:spLocks noChangeArrowheads="1"/>
            </p:cNvSpPr>
            <p:nvPr/>
          </p:nvSpPr>
          <p:spPr bwMode="auto">
            <a:xfrm>
              <a:off x="4249418" y="3998913"/>
              <a:ext cx="101822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FF3300"/>
                  </a:solidFill>
                  <a:latin typeface="Times New Roman" charset="0"/>
                </a:rPr>
                <a:t>Pacote IP</a:t>
              </a:r>
            </a:p>
          </p:txBody>
        </p:sp>
        <p:sp>
          <p:nvSpPr>
            <p:cNvPr id="28719" name="Line 48"/>
            <p:cNvSpPr>
              <a:spLocks noChangeShapeType="1"/>
            </p:cNvSpPr>
            <p:nvPr/>
          </p:nvSpPr>
          <p:spPr bwMode="auto">
            <a:xfrm flipH="1">
              <a:off x="6731000" y="5803901"/>
              <a:ext cx="0" cy="360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Line 50"/>
            <p:cNvSpPr>
              <a:spLocks noChangeShapeType="1"/>
            </p:cNvSpPr>
            <p:nvPr/>
          </p:nvSpPr>
          <p:spPr bwMode="auto">
            <a:xfrm>
              <a:off x="8183563" y="5807076"/>
              <a:ext cx="1587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Line 55"/>
            <p:cNvSpPr>
              <a:spLocks noChangeShapeType="1"/>
            </p:cNvSpPr>
            <p:nvPr/>
          </p:nvSpPr>
          <p:spPr bwMode="auto">
            <a:xfrm flipH="1">
              <a:off x="4105275" y="5805488"/>
              <a:ext cx="1588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22" name="Group 81"/>
            <p:cNvGrpSpPr>
              <a:grpSpLocks/>
            </p:cNvGrpSpPr>
            <p:nvPr/>
          </p:nvGrpSpPr>
          <p:grpSpPr bwMode="auto">
            <a:xfrm>
              <a:off x="858838" y="5815013"/>
              <a:ext cx="7742237" cy="755650"/>
              <a:chOff x="858838" y="6102350"/>
              <a:chExt cx="7742237" cy="755650"/>
            </a:xfrm>
          </p:grpSpPr>
          <p:sp>
            <p:nvSpPr>
              <p:cNvPr id="28723" name="Line 28"/>
              <p:cNvSpPr>
                <a:spLocks noChangeShapeType="1"/>
              </p:cNvSpPr>
              <p:nvPr/>
            </p:nvSpPr>
            <p:spPr bwMode="auto">
              <a:xfrm>
                <a:off x="1190625" y="6102350"/>
                <a:ext cx="0" cy="3730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4" name="Line 29"/>
              <p:cNvSpPr>
                <a:spLocks noChangeShapeType="1"/>
              </p:cNvSpPr>
              <p:nvPr/>
            </p:nvSpPr>
            <p:spPr bwMode="auto">
              <a:xfrm>
                <a:off x="858838" y="64754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5" name="Line 41"/>
              <p:cNvSpPr>
                <a:spLocks noChangeShapeType="1"/>
              </p:cNvSpPr>
              <p:nvPr/>
            </p:nvSpPr>
            <p:spPr bwMode="auto">
              <a:xfrm flipH="1">
                <a:off x="2795588" y="6130925"/>
                <a:ext cx="1587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6" name="Line 49"/>
              <p:cNvSpPr>
                <a:spLocks noChangeShapeType="1"/>
              </p:cNvSpPr>
              <p:nvPr/>
            </p:nvSpPr>
            <p:spPr bwMode="auto">
              <a:xfrm flipH="1">
                <a:off x="6273800" y="64373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7" name="Line 56"/>
              <p:cNvSpPr>
                <a:spLocks noChangeShapeType="1"/>
              </p:cNvSpPr>
              <p:nvPr/>
            </p:nvSpPr>
            <p:spPr bwMode="auto">
              <a:xfrm flipH="1">
                <a:off x="5365750" y="6105525"/>
                <a:ext cx="1588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8" name="Line 57"/>
              <p:cNvSpPr>
                <a:spLocks noChangeShapeType="1"/>
              </p:cNvSpPr>
              <p:nvPr/>
            </p:nvSpPr>
            <p:spPr bwMode="auto">
              <a:xfrm>
                <a:off x="4122738" y="6437313"/>
                <a:ext cx="124618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9" name="Text Box 72"/>
              <p:cNvSpPr txBox="1">
                <a:spLocks noChangeArrowheads="1"/>
              </p:cNvSpPr>
              <p:nvPr/>
            </p:nvSpPr>
            <p:spPr bwMode="auto">
              <a:xfrm>
                <a:off x="1166813" y="6491288"/>
                <a:ext cx="16891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Ethernet</a:t>
                </a:r>
                <a:r>
                  <a:rPr lang="en-US" sz="1800">
                    <a:solidFill>
                      <a:srgbClr val="FF9900"/>
                    </a:solidFill>
                    <a:latin typeface="Times New Roman" charset="0"/>
                  </a:rPr>
                  <a:t> </a:t>
                </a:r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frame</a:t>
                </a:r>
              </a:p>
            </p:txBody>
          </p:sp>
          <p:sp>
            <p:nvSpPr>
              <p:cNvPr id="28730" name="Text Box 73"/>
              <p:cNvSpPr txBox="1">
                <a:spLocks noChangeArrowheads="1"/>
              </p:cNvSpPr>
              <p:nvPr/>
            </p:nvSpPr>
            <p:spPr bwMode="auto">
              <a:xfrm>
                <a:off x="6723063" y="6419850"/>
                <a:ext cx="168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Ethernet frame</a:t>
                </a:r>
                <a:endParaRPr lang="en-US" sz="2400">
                  <a:solidFill>
                    <a:srgbClr val="FF3300"/>
                  </a:solidFill>
                  <a:latin typeface="Times New Roman" charset="0"/>
                </a:endParaRPr>
              </a:p>
            </p:txBody>
          </p:sp>
          <p:sp>
            <p:nvSpPr>
              <p:cNvPr id="28731" name="Text Box 74"/>
              <p:cNvSpPr txBox="1">
                <a:spLocks noChangeArrowheads="1"/>
              </p:cNvSpPr>
              <p:nvPr/>
            </p:nvSpPr>
            <p:spPr bwMode="auto">
              <a:xfrm>
                <a:off x="3948113" y="6491288"/>
                <a:ext cx="16002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SONET frame</a:t>
                </a:r>
              </a:p>
            </p:txBody>
          </p:sp>
        </p:grpSp>
      </p:grpSp>
      <p:sp>
        <p:nvSpPr>
          <p:cNvPr id="28677" name="Text Box 59"/>
          <p:cNvSpPr txBox="1">
            <a:spLocks noChangeArrowheads="1"/>
          </p:cNvSpPr>
          <p:nvPr/>
        </p:nvSpPr>
        <p:spPr bwMode="auto">
          <a:xfrm>
            <a:off x="468313" y="1052513"/>
            <a:ext cx="1449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3333FF"/>
                </a:solidFill>
                <a:latin typeface="Times New Roman" charset="0"/>
              </a:rPr>
              <a:t>Computador</a:t>
            </a:r>
          </a:p>
        </p:txBody>
      </p:sp>
      <p:sp>
        <p:nvSpPr>
          <p:cNvPr id="25614" name="Slide Number Placeholder 85"/>
          <p:cNvSpPr>
            <a:spLocks noGrp="1"/>
          </p:cNvSpPr>
          <p:nvPr>
            <p:ph type="sldNum" sz="quarter" idx="10"/>
          </p:nvPr>
        </p:nvSpPr>
        <p:spPr>
          <a:xfrm>
            <a:off x="6553200" y="6069013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fld id="{8FEC9ACC-D9A7-F64D-9691-46A75750DFF9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defRPr/>
              </a:pPr>
              <a:t>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8679" name="Text Box 71"/>
          <p:cNvSpPr txBox="1">
            <a:spLocks noChangeArrowheads="1"/>
          </p:cNvSpPr>
          <p:nvPr/>
        </p:nvSpPr>
        <p:spPr bwMode="auto">
          <a:xfrm>
            <a:off x="6659563" y="4005263"/>
            <a:ext cx="10191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3300"/>
                </a:solidFill>
                <a:latin typeface="Times New Roman" charset="0"/>
              </a:rPr>
              <a:t>Pacote IP</a:t>
            </a:r>
          </a:p>
        </p:txBody>
      </p:sp>
      <p:sp>
        <p:nvSpPr>
          <p:cNvPr id="28680" name="Text Box 59"/>
          <p:cNvSpPr txBox="1">
            <a:spLocks noChangeArrowheads="1"/>
          </p:cNvSpPr>
          <p:nvPr/>
        </p:nvSpPr>
        <p:spPr bwMode="auto">
          <a:xfrm>
            <a:off x="7451725" y="1052513"/>
            <a:ext cx="1450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3333FF"/>
                </a:solidFill>
                <a:latin typeface="Times New Roman" charset="0"/>
              </a:rPr>
              <a:t>Computador</a:t>
            </a:r>
          </a:p>
        </p:txBody>
      </p:sp>
      <p:sp>
        <p:nvSpPr>
          <p:cNvPr id="28681" name="Text Box 60"/>
          <p:cNvSpPr txBox="1">
            <a:spLocks noChangeArrowheads="1"/>
          </p:cNvSpPr>
          <p:nvPr/>
        </p:nvSpPr>
        <p:spPr bwMode="auto">
          <a:xfrm>
            <a:off x="5435600" y="3573463"/>
            <a:ext cx="131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Times New Roman" charset="0"/>
              </a:rPr>
              <a:t>Nó (router)</a:t>
            </a:r>
          </a:p>
        </p:txBody>
      </p:sp>
    </p:spTree>
    <p:extLst>
      <p:ext uri="{BB962C8B-B14F-4D97-AF65-F5344CB8AC3E}">
        <p14:creationId xmlns:p14="http://schemas.microsoft.com/office/powerpoint/2010/main" val="577252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8013" cy="4679950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protocolo IP está na base do funcionamento da interno da Internet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Define o formato dos pacotes </a:t>
            </a:r>
            <a:r>
              <a:rPr lang="pt-PT" sz="2000" dirty="0" smtClean="0">
                <a:ea typeface="ＭＳ Ｐゴシック" charset="0"/>
              </a:rPr>
              <a:t>IP e </a:t>
            </a:r>
            <a:r>
              <a:rPr lang="pt-PT" sz="2000" dirty="0" smtClean="0">
                <a:ea typeface="ＭＳ Ｐゴシック" charset="0"/>
              </a:rPr>
              <a:t>o significado dos diferentes campos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Define o espaço de endereçamento e como este deve ser interpretado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Define como os </a:t>
            </a:r>
            <a:r>
              <a:rPr lang="pt-PT" sz="2000" i="1" dirty="0" err="1" smtClean="0">
                <a:ea typeface="ＭＳ Ｐゴシック" charset="0"/>
              </a:rPr>
              <a:t>routers</a:t>
            </a:r>
            <a:r>
              <a:rPr lang="pt-PT" sz="2000" dirty="0" smtClean="0">
                <a:ea typeface="ＭＳ Ｐゴシック" charset="0"/>
              </a:rPr>
              <a:t> devem fazer o encaminhamento dos pacotes</a:t>
            </a:r>
            <a:endParaRPr lang="pt-PT" sz="11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>
                <a:ea typeface="ＭＳ Ｐゴシック" charset="0"/>
                <a:cs typeface="ＭＳ Ｐゴシック" charset="0"/>
              </a:rPr>
              <a:t>O protocolo IP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é crítico para a eficiência da Internet</a:t>
            </a:r>
            <a:endParaRPr lang="pt-PT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Tem duas versões fundamentais: IPv4 e IPv6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Cuja principal diferença </a:t>
            </a:r>
            <a:r>
              <a:rPr lang="pt-PT" sz="2000" smtClean="0">
                <a:ea typeface="ＭＳ Ｐゴシック" charset="0"/>
                <a:cs typeface="ＭＳ Ｐゴシック" charset="0"/>
              </a:rPr>
              <a:t>é </a:t>
            </a:r>
            <a:r>
              <a:rPr lang="pt-PT" sz="2000">
                <a:ea typeface="ＭＳ Ｐゴシック" charset="0"/>
                <a:cs typeface="ＭＳ Ｐゴシック" charset="0"/>
              </a:rPr>
              <a:t>o</a:t>
            </a:r>
            <a:r>
              <a:rPr lang="pt-PT" sz="2000" smtClean="0"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espaço de endereçamento</a:t>
            </a:r>
            <a:endParaRPr lang="pt-PT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7CE678B4-BDDF-4443-A882-B931B7BB788E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08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3" name="Group 2"/>
          <p:cNvGrpSpPr>
            <a:grpSpLocks/>
          </p:cNvGrpSpPr>
          <p:nvPr/>
        </p:nvGrpSpPr>
        <p:grpSpPr bwMode="auto">
          <a:xfrm>
            <a:off x="401075" y="1371600"/>
            <a:ext cx="6979237" cy="4776788"/>
            <a:chOff x="-206" y="129"/>
            <a:chExt cx="4088" cy="3304"/>
          </a:xfrm>
        </p:grpSpPr>
        <p:sp>
          <p:nvSpPr>
            <p:cNvPr id="30727" name="Freeform 3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28" name="Freeform 4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29" name="Rectangle 5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30" name="Oval 6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31" name="Freeform 7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0732" name="Group 8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30877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78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79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80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81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82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8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88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89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83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84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85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86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30733" name="Group 22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30864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65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66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67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68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69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74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75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76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70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7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72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73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30734" name="Group 36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30851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52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53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54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55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56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61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62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63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57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58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59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60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30735" name="Group 50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30838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39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40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41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42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43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48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49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50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44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4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46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47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30736" name="Group 64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30825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26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27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28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29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30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35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36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37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31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32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33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34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30737" name="Group 78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30812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13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14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15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+mn-lt"/>
                </a:endParaRPr>
              </a:p>
            </p:txBody>
          </p:sp>
          <p:sp>
            <p:nvSpPr>
              <p:cNvPr id="30816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30817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0822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23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24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30818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0819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20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30821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sp>
          <p:nvSpPr>
            <p:cNvPr id="30738" name="Freeform 92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39" name="Freeform 93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537 w 294"/>
                <a:gd name="T3" fmla="*/ 9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0" name="Freeform 94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20 h 174"/>
                <a:gd name="T2" fmla="*/ 962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1" name="Freeform 95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1 h 500"/>
                <a:gd name="T2" fmla="*/ 826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2" name="Freeform 96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34197 w 370"/>
                <a:gd name="T1" fmla="*/ 69432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3" name="Freeform 97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1 w 176"/>
                <a:gd name="T1" fmla="*/ 1 h 412"/>
                <a:gd name="T2" fmla="*/ 1 w 176"/>
                <a:gd name="T3" fmla="*/ 1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4" name="Rectangle 98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5" name="Rectangle 99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6" name="Line 100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47" name="Text Box 101"/>
            <p:cNvSpPr txBox="1">
              <a:spLocks noChangeArrowheads="1"/>
            </p:cNvSpPr>
            <p:nvPr/>
          </p:nvSpPr>
          <p:spPr bwMode="auto">
            <a:xfrm>
              <a:off x="2401" y="2183"/>
              <a:ext cx="174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latin typeface="+mn-lt"/>
                </a:rPr>
                <a:t>1</a:t>
              </a:r>
            </a:p>
          </p:txBody>
        </p:sp>
        <p:sp>
          <p:nvSpPr>
            <p:cNvPr id="30748" name="Text Box 102"/>
            <p:cNvSpPr txBox="1">
              <a:spLocks noChangeArrowheads="1"/>
            </p:cNvSpPr>
            <p:nvPr/>
          </p:nvSpPr>
          <p:spPr bwMode="auto">
            <a:xfrm>
              <a:off x="2347" y="2459"/>
              <a:ext cx="16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u="none">
                  <a:latin typeface="+mn-lt"/>
                </a:rPr>
                <a:t>2</a:t>
              </a:r>
            </a:p>
          </p:txBody>
        </p:sp>
        <p:sp>
          <p:nvSpPr>
            <p:cNvPr id="30749" name="Text Box 103"/>
            <p:cNvSpPr txBox="1">
              <a:spLocks noChangeArrowheads="1"/>
            </p:cNvSpPr>
            <p:nvPr/>
          </p:nvSpPr>
          <p:spPr bwMode="auto">
            <a:xfrm>
              <a:off x="2189" y="2505"/>
              <a:ext cx="166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u="none">
                  <a:latin typeface="+mn-lt"/>
                </a:rPr>
                <a:t>3</a:t>
              </a:r>
            </a:p>
          </p:txBody>
        </p:sp>
        <p:sp>
          <p:nvSpPr>
            <p:cNvPr id="30750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51" name="Text Box 105"/>
            <p:cNvSpPr txBox="1">
              <a:spLocks noChangeArrowheads="1"/>
            </p:cNvSpPr>
            <p:nvPr/>
          </p:nvSpPr>
          <p:spPr bwMode="auto">
            <a:xfrm>
              <a:off x="1494" y="2264"/>
              <a:ext cx="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u="none">
                  <a:latin typeface="+mn-lt"/>
                </a:rPr>
                <a:t>0111</a:t>
              </a:r>
            </a:p>
          </p:txBody>
        </p:sp>
        <p:sp>
          <p:nvSpPr>
            <p:cNvPr id="30752" name="Text Box 106"/>
            <p:cNvSpPr txBox="1">
              <a:spLocks noChangeArrowheads="1"/>
            </p:cNvSpPr>
            <p:nvPr/>
          </p:nvSpPr>
          <p:spPr bwMode="auto">
            <a:xfrm>
              <a:off x="-206" y="1816"/>
              <a:ext cx="2470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2000" b="0" u="none" dirty="0" smtClean="0">
                  <a:latin typeface="+mn-lt"/>
                  <a:cs typeface="Tw Cen MT"/>
                </a:rPr>
                <a:t>Endereço de destino no cabeçalho</a:t>
              </a:r>
              <a:endParaRPr lang="pt-PT" sz="2000" b="0" u="none" dirty="0">
                <a:latin typeface="+mn-lt"/>
                <a:cs typeface="Tw Cen MT"/>
              </a:endParaRPr>
            </a:p>
          </p:txBody>
        </p:sp>
        <p:sp>
          <p:nvSpPr>
            <p:cNvPr id="30753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54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u="none" dirty="0" smtClean="0">
                  <a:latin typeface="+mn-lt"/>
                </a:rPr>
                <a:t>Control plane</a:t>
              </a:r>
              <a:endParaRPr lang="en-US" sz="1400" u="none" dirty="0">
                <a:latin typeface="+mn-lt"/>
              </a:endParaRPr>
            </a:p>
          </p:txBody>
        </p:sp>
        <p:sp>
          <p:nvSpPr>
            <p:cNvPr id="30755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57" name="Text Box 111"/>
            <p:cNvSpPr txBox="1">
              <a:spLocks noChangeArrowheads="1"/>
            </p:cNvSpPr>
            <p:nvPr/>
          </p:nvSpPr>
          <p:spPr bwMode="auto">
            <a:xfrm>
              <a:off x="1183" y="805"/>
              <a:ext cx="7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u="none" dirty="0" err="1" smtClean="0">
                  <a:latin typeface="+mn-lt"/>
                </a:rPr>
                <a:t>Endereço</a:t>
              </a:r>
              <a:endParaRPr lang="en-US" sz="1200" u="none" dirty="0">
                <a:latin typeface="+mn-lt"/>
              </a:endParaRPr>
            </a:p>
          </p:txBody>
        </p:sp>
        <p:sp>
          <p:nvSpPr>
            <p:cNvPr id="30758" name="Text Box 112"/>
            <p:cNvSpPr txBox="1">
              <a:spLocks noChangeArrowheads="1"/>
            </p:cNvSpPr>
            <p:nvPr/>
          </p:nvSpPr>
          <p:spPr bwMode="auto">
            <a:xfrm>
              <a:off x="1815" y="805"/>
              <a:ext cx="7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u="none" dirty="0">
                  <a:latin typeface="+mn-lt"/>
                </a:rPr>
                <a:t>O</a:t>
              </a:r>
              <a:r>
                <a:rPr lang="en-US" sz="1200" u="none" dirty="0" smtClean="0">
                  <a:latin typeface="+mn-lt"/>
                </a:rPr>
                <a:t>utput </a:t>
              </a:r>
              <a:r>
                <a:rPr lang="en-US" sz="1200" u="none" dirty="0">
                  <a:latin typeface="+mn-lt"/>
                </a:rPr>
                <a:t>link</a:t>
              </a:r>
            </a:p>
          </p:txBody>
        </p:sp>
        <p:sp>
          <p:nvSpPr>
            <p:cNvPr id="30759" name="Line 113"/>
            <p:cNvSpPr>
              <a:spLocks noChangeShapeType="1"/>
            </p:cNvSpPr>
            <p:nvPr/>
          </p:nvSpPr>
          <p:spPr bwMode="auto">
            <a:xfrm>
              <a:off x="1886" y="814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0" name="Text Box 114"/>
            <p:cNvSpPr txBox="1">
              <a:spLocks noChangeArrowheads="1"/>
            </p:cNvSpPr>
            <p:nvPr/>
          </p:nvSpPr>
          <p:spPr bwMode="auto">
            <a:xfrm>
              <a:off x="1580" y="972"/>
              <a:ext cx="300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1" hangingPunct="1"/>
              <a:r>
                <a:rPr lang="en-US" sz="1200" u="none" dirty="0">
                  <a:latin typeface="+mn-lt"/>
                </a:rPr>
                <a:t>0100</a:t>
              </a:r>
            </a:p>
            <a:p>
              <a:pPr algn="r" eaLnBrk="1" hangingPunct="1"/>
              <a:r>
                <a:rPr lang="en-US" sz="1200" u="none" dirty="0">
                  <a:latin typeface="+mn-lt"/>
                </a:rPr>
                <a:t>0101</a:t>
              </a:r>
            </a:p>
            <a:p>
              <a:pPr algn="r" eaLnBrk="1" hangingPunct="1"/>
              <a:r>
                <a:rPr lang="en-US" sz="1200" u="none" dirty="0">
                  <a:latin typeface="+mn-lt"/>
                </a:rPr>
                <a:t>0111</a:t>
              </a:r>
            </a:p>
            <a:p>
              <a:pPr algn="r" eaLnBrk="1" hangingPunct="1"/>
              <a:r>
                <a:rPr lang="en-US" sz="1200" u="none" dirty="0">
                  <a:latin typeface="+mn-lt"/>
                </a:rPr>
                <a:t>1001</a:t>
              </a:r>
            </a:p>
          </p:txBody>
        </p:sp>
        <p:sp>
          <p:nvSpPr>
            <p:cNvPr id="30761" name="Text Box 115"/>
            <p:cNvSpPr txBox="1">
              <a:spLocks noChangeArrowheads="1"/>
            </p:cNvSpPr>
            <p:nvPr/>
          </p:nvSpPr>
          <p:spPr bwMode="auto">
            <a:xfrm>
              <a:off x="1944" y="972"/>
              <a:ext cx="149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200" u="none" dirty="0">
                  <a:latin typeface="+mn-lt"/>
                </a:rPr>
                <a:t>3</a:t>
              </a:r>
            </a:p>
            <a:p>
              <a:pPr algn="ctr" eaLnBrk="1" hangingPunct="1"/>
              <a:r>
                <a:rPr lang="en-US" sz="1200" u="none" dirty="0">
                  <a:latin typeface="+mn-lt"/>
                </a:rPr>
                <a:t>2</a:t>
              </a:r>
            </a:p>
            <a:p>
              <a:pPr algn="ctr" eaLnBrk="1" hangingPunct="1"/>
              <a:r>
                <a:rPr lang="en-US" sz="1200" u="none" dirty="0">
                  <a:latin typeface="+mn-lt"/>
                </a:rPr>
                <a:t>2</a:t>
              </a:r>
            </a:p>
            <a:p>
              <a:pPr algn="ctr" eaLnBrk="1" hangingPunct="1"/>
              <a:r>
                <a:rPr lang="en-US" sz="1200" u="none" dirty="0">
                  <a:latin typeface="+mn-lt"/>
                </a:rPr>
                <a:t>1</a:t>
              </a:r>
            </a:p>
          </p:txBody>
        </p:sp>
        <p:sp>
          <p:nvSpPr>
            <p:cNvPr id="30764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5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6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7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8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69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70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771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0772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30805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6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7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8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9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10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11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30773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30798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9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0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1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2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3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804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30774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30791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2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3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4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5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6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7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30775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30784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5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6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7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8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9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90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30776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30777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78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79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0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1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2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30783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0724" name="Text Box 166"/>
          <p:cNvSpPr txBox="1">
            <a:spLocks noChangeArrowheads="1"/>
          </p:cNvSpPr>
          <p:nvPr/>
        </p:nvSpPr>
        <p:spPr bwMode="auto">
          <a:xfrm>
            <a:off x="304800" y="30480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4000" i="1" u="none" dirty="0" smtClean="0">
                <a:solidFill>
                  <a:srgbClr val="0000FF"/>
                </a:solidFill>
                <a:latin typeface="+mn-lt"/>
                <a:cs typeface="Tw Cen MT"/>
              </a:rPr>
              <a:t>Data plane e </a:t>
            </a:r>
            <a:r>
              <a:rPr lang="pt-PT" sz="4000" i="1" u="none" dirty="0" err="1">
                <a:solidFill>
                  <a:srgbClr val="0000FF"/>
                </a:solidFill>
                <a:latin typeface="+mn-lt"/>
                <a:cs typeface="Tw Cen MT"/>
              </a:rPr>
              <a:t>C</a:t>
            </a:r>
            <a:r>
              <a:rPr lang="pt-PT" sz="4000" i="1" u="none" dirty="0" err="1" smtClean="0">
                <a:solidFill>
                  <a:srgbClr val="0000FF"/>
                </a:solidFill>
                <a:latin typeface="+mn-lt"/>
                <a:cs typeface="Tw Cen MT"/>
              </a:rPr>
              <a:t>ontrol</a:t>
            </a:r>
            <a:r>
              <a:rPr lang="pt-PT" sz="4000" i="1" u="none" dirty="0" smtClean="0">
                <a:solidFill>
                  <a:srgbClr val="0000FF"/>
                </a:solidFill>
                <a:latin typeface="+mn-lt"/>
                <a:cs typeface="Tw Cen MT"/>
              </a:rPr>
              <a:t> plane</a:t>
            </a:r>
            <a:endParaRPr lang="en-US" sz="4000" i="1" u="none" dirty="0">
              <a:solidFill>
                <a:srgbClr val="0000FF"/>
              </a:solidFill>
              <a:latin typeface="+mn-lt"/>
              <a:ea typeface="ヒラギノ角ゴ Pro W3" charset="0"/>
              <a:cs typeface="Tw Cen MT"/>
            </a:endParaRPr>
          </a:p>
        </p:txBody>
      </p:sp>
      <p:grpSp>
        <p:nvGrpSpPr>
          <p:cNvPr id="164" name="Group 176"/>
          <p:cNvGrpSpPr>
            <a:grpSpLocks/>
          </p:cNvGrpSpPr>
          <p:nvPr/>
        </p:nvGrpSpPr>
        <p:grpSpPr bwMode="auto">
          <a:xfrm>
            <a:off x="4283968" y="1196753"/>
            <a:ext cx="4626298" cy="2218622"/>
            <a:chOff x="2037" y="708"/>
            <a:chExt cx="3471" cy="1409"/>
          </a:xfrm>
        </p:grpSpPr>
        <p:sp>
          <p:nvSpPr>
            <p:cNvPr id="165" name="Text Box 174"/>
            <p:cNvSpPr txBox="1">
              <a:spLocks noChangeArrowheads="1"/>
            </p:cNvSpPr>
            <p:nvPr/>
          </p:nvSpPr>
          <p:spPr bwMode="auto">
            <a:xfrm>
              <a:off x="3474" y="708"/>
              <a:ext cx="2034" cy="1409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pt-PT" sz="1800" b="0" dirty="0" smtClean="0">
                  <a:latin typeface="Gill Sans MT" charset="0"/>
                  <a:cs typeface="+mn-cs"/>
                </a:rPr>
                <a:t>2</a:t>
              </a:r>
              <a:r>
                <a:rPr lang="pt-PT" sz="1800" b="0" baseline="30000" dirty="0" smtClean="0">
                  <a:latin typeface="Gill Sans MT" charset="0"/>
                  <a:cs typeface="+mn-cs"/>
                </a:rPr>
                <a:t>32</a:t>
              </a:r>
              <a:r>
                <a:rPr lang="pt-PT" sz="1800" b="0" dirty="0" smtClean="0">
                  <a:latin typeface="Gill Sans MT" charset="0"/>
                  <a:cs typeface="+mn-cs"/>
                </a:rPr>
                <a:t> ≈ 4 x 10</a:t>
              </a:r>
              <a:r>
                <a:rPr lang="pt-PT" sz="1800" b="0" baseline="30000" dirty="0" smtClean="0">
                  <a:latin typeface="Gill Sans MT" charset="0"/>
                  <a:cs typeface="+mn-cs"/>
                </a:rPr>
                <a:t>9</a:t>
              </a:r>
              <a:r>
                <a:rPr lang="pt-PT" sz="1800" b="0" dirty="0" smtClean="0">
                  <a:latin typeface="Gill Sans MT" charset="0"/>
                  <a:cs typeface="+mn-cs"/>
                </a:rPr>
                <a:t> endereços IP distintos, por isso a tabela é em termos de prefixos IP e não em termos de endereços individuais. </a:t>
              </a:r>
            </a:p>
            <a:p>
              <a:pPr algn="l">
                <a:lnSpc>
                  <a:spcPct val="85000"/>
                </a:lnSpc>
                <a:defRPr/>
              </a:pPr>
              <a:endParaRPr lang="pt-PT" sz="1800" b="0" dirty="0" smtClean="0">
                <a:latin typeface="Gill Sans MT" charset="0"/>
                <a:cs typeface="+mn-cs"/>
              </a:endParaRPr>
            </a:p>
            <a:p>
              <a:pPr algn="l">
                <a:lnSpc>
                  <a:spcPct val="85000"/>
                </a:lnSpc>
                <a:defRPr/>
              </a:pPr>
              <a:r>
                <a:rPr lang="pt-PT" sz="1800" b="0" dirty="0" smtClean="0">
                  <a:latin typeface="Gill Sans MT" charset="0"/>
                  <a:cs typeface="+mn-cs"/>
                </a:rPr>
                <a:t>Hoje em dia as maiores tabelas têm cerca de 500.000 prefixos distintos</a:t>
              </a:r>
            </a:p>
          </p:txBody>
        </p:sp>
        <p:sp>
          <p:nvSpPr>
            <p:cNvPr id="166" name="Line 175"/>
            <p:cNvSpPr>
              <a:spLocks noChangeShapeType="1"/>
            </p:cNvSpPr>
            <p:nvPr/>
          </p:nvSpPr>
          <p:spPr bwMode="auto">
            <a:xfrm flipH="1">
              <a:off x="2037" y="1229"/>
              <a:ext cx="1433" cy="66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pt-PT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577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Terminologia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400" i="1" dirty="0" smtClean="0"/>
              <a:t>Data plane </a:t>
            </a:r>
            <a:r>
              <a:rPr lang="pt-PT" sz="2400" dirty="0" smtClean="0"/>
              <a:t>(faceta dos dados ou dos pacotes)</a:t>
            </a:r>
          </a:p>
          <a:p>
            <a:pPr lvl="1"/>
            <a:r>
              <a:rPr lang="pt-PT" sz="2000" dirty="0" smtClean="0"/>
              <a:t>Trata da problemática da comutação de pacotes entre a interface de entrada e a interface de saída</a:t>
            </a:r>
          </a:p>
          <a:p>
            <a:pPr lvl="1"/>
            <a:r>
              <a:rPr lang="pt-PT" sz="2000" dirty="0" smtClean="0"/>
              <a:t>Baseia-se numa tabela de encaminhamento ou de comutação</a:t>
            </a:r>
          </a:p>
          <a:p>
            <a:pPr lvl="1"/>
            <a:r>
              <a:rPr lang="pt-PT" sz="2000" dirty="0" smtClean="0"/>
              <a:t>Em inglês diz-se </a:t>
            </a:r>
            <a:r>
              <a:rPr lang="pt-PT" sz="2000" i="1" dirty="0" err="1" smtClean="0">
                <a:solidFill>
                  <a:srgbClr val="0000FF"/>
                </a:solidFill>
              </a:rPr>
              <a:t>forwarding</a:t>
            </a:r>
            <a:r>
              <a:rPr lang="pt-PT" sz="2000" i="1" dirty="0" smtClean="0">
                <a:solidFill>
                  <a:srgbClr val="0000FF"/>
                </a:solidFill>
              </a:rPr>
              <a:t> </a:t>
            </a:r>
            <a:r>
              <a:rPr lang="pt-PT" sz="2000" i="1" dirty="0" err="1" smtClean="0">
                <a:solidFill>
                  <a:srgbClr val="0000FF"/>
                </a:solidFill>
              </a:rPr>
              <a:t>table</a:t>
            </a:r>
            <a:r>
              <a:rPr lang="pt-PT" sz="2000" dirty="0" smtClean="0"/>
              <a:t> e algumas vezes </a:t>
            </a:r>
            <a:r>
              <a:rPr lang="pt-PT" sz="2000" i="1" dirty="0" err="1" smtClean="0">
                <a:solidFill>
                  <a:srgbClr val="0000FF"/>
                </a:solidFill>
              </a:rPr>
              <a:t>switching</a:t>
            </a:r>
            <a:r>
              <a:rPr lang="pt-PT" sz="2000" i="1" dirty="0" smtClean="0">
                <a:solidFill>
                  <a:srgbClr val="0000FF"/>
                </a:solidFill>
              </a:rPr>
              <a:t> </a:t>
            </a:r>
            <a:r>
              <a:rPr lang="pt-PT" sz="2000" i="1" dirty="0" err="1" smtClean="0">
                <a:solidFill>
                  <a:srgbClr val="0000FF"/>
                </a:solidFill>
              </a:rPr>
              <a:t>table</a:t>
            </a:r>
            <a:endParaRPr lang="pt-PT" sz="2000" i="1" dirty="0" smtClean="0">
              <a:solidFill>
                <a:srgbClr val="0000FF"/>
              </a:solidFill>
            </a:endParaRPr>
          </a:p>
          <a:p>
            <a:r>
              <a:rPr lang="pt-PT" sz="2400" dirty="0" err="1" smtClean="0"/>
              <a:t>Control</a:t>
            </a:r>
            <a:r>
              <a:rPr lang="pt-PT" sz="2400" dirty="0" smtClean="0"/>
              <a:t> plane (faceta de controlo)</a:t>
            </a:r>
          </a:p>
          <a:p>
            <a:pPr lvl="1"/>
            <a:r>
              <a:rPr lang="pt-PT" sz="2000" dirty="0" smtClean="0"/>
              <a:t>Trata da problemática da configuração e controlo do equipamento de comutação (</a:t>
            </a:r>
            <a:r>
              <a:rPr lang="pt-PT" sz="2000" i="1" dirty="0" err="1" smtClean="0"/>
              <a:t>routers</a:t>
            </a:r>
            <a:r>
              <a:rPr lang="pt-PT" sz="2000" dirty="0" smtClean="0"/>
              <a:t>)</a:t>
            </a:r>
          </a:p>
          <a:p>
            <a:pPr lvl="1"/>
            <a:r>
              <a:rPr lang="pt-PT" sz="2000" dirty="0" smtClean="0"/>
              <a:t>Nomeadamente a sua configuração no que diz respeito à forma como faz </a:t>
            </a:r>
            <a:r>
              <a:rPr lang="pt-PT" sz="2000" i="1" dirty="0" err="1" smtClean="0"/>
              <a:t>forwarding</a:t>
            </a:r>
            <a:endParaRPr lang="pt-PT" sz="2000" i="1" dirty="0" smtClean="0"/>
          </a:p>
          <a:p>
            <a:pPr lvl="1"/>
            <a:r>
              <a:rPr lang="pt-PT" sz="2000" dirty="0" smtClean="0"/>
              <a:t>É assegurado por protocolos especiais de controlo e gestão que incluem os protocolos de encaminhamento ou </a:t>
            </a:r>
            <a:r>
              <a:rPr lang="pt-PT" sz="2000" i="1" dirty="0" err="1" smtClean="0">
                <a:solidFill>
                  <a:srgbClr val="0000FF"/>
                </a:solidFill>
              </a:rPr>
              <a:t>routing</a:t>
            </a:r>
            <a:r>
              <a:rPr lang="pt-PT" sz="2000" i="1" dirty="0" smtClean="0">
                <a:solidFill>
                  <a:srgbClr val="0000FF"/>
                </a:solidFill>
              </a:rPr>
              <a:t> </a:t>
            </a:r>
            <a:r>
              <a:rPr lang="pt-PT" sz="2000" i="1" dirty="0" err="1" smtClean="0">
                <a:solidFill>
                  <a:srgbClr val="0000FF"/>
                </a:solidFill>
              </a:rPr>
              <a:t>protocols</a:t>
            </a:r>
            <a:endParaRPr lang="pt-PT" sz="2000" i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EA9CDC-A860-3344-A30C-B53008D6F6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5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82000" cy="685800"/>
          </a:xfrm>
        </p:spPr>
        <p:txBody>
          <a:bodyPr/>
          <a:lstStyle/>
          <a:p>
            <a:r>
              <a:rPr lang="pt-PT" dirty="0">
                <a:ea typeface="ＭＳ Ｐゴシック" charset="0"/>
                <a:cs typeface="Tw Cen MT"/>
              </a:rPr>
              <a:t>Hierarquia de prefixos IP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10600" cy="1705744"/>
          </a:xfrm>
        </p:spPr>
        <p:txBody>
          <a:bodyPr/>
          <a:lstStyle/>
          <a:p>
            <a:r>
              <a:rPr lang="pt-PT" sz="2400" dirty="0" smtClean="0"/>
              <a:t>Os endereços são afectados a regiões, sub-redes, </a:t>
            </a:r>
            <a:r>
              <a:rPr lang="pt-PT" sz="2400" dirty="0" err="1" smtClean="0"/>
              <a:t>ISPs</a:t>
            </a:r>
            <a:r>
              <a:rPr lang="pt-PT" sz="2400" dirty="0" smtClean="0"/>
              <a:t>, etc. por blocos/prefixos hierárquicos</a:t>
            </a:r>
          </a:p>
          <a:p>
            <a:r>
              <a:rPr lang="pt-PT" sz="2400" dirty="0" smtClean="0"/>
              <a:t>Na Internet global há cerca de 500.000 prefixos distintos, mas cada um decompõe-se noutros não visíveis globalmente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0542-68C9-4A46-97AF-8A6412B6028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7888" y="4411663"/>
            <a:ext cx="128488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12.0.0.0/8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16200000">
            <a:off x="961231" y="4287044"/>
            <a:ext cx="2925763" cy="511175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70175" y="2974975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12.0.0.0/16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699792" y="5589240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12.254.0.0/16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70175" y="3287713"/>
            <a:ext cx="135183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12.1.0.0/16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70175" y="360045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12.2.0.0/16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670175" y="391160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12.3.0.0/16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16200000">
            <a:off x="3653631" y="3788569"/>
            <a:ext cx="1425575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192463" y="4198938"/>
            <a:ext cx="308578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3200" b="0" dirty="0" smtClean="0">
                <a:latin typeface="+mn-lt"/>
              </a:rPr>
              <a:t>:</a:t>
            </a:r>
            <a:endParaRPr lang="en-US" sz="3200" b="0" dirty="0">
              <a:latin typeface="+mn-lt"/>
            </a:endParaRPr>
          </a:p>
          <a:p>
            <a:pPr algn="l" eaLnBrk="0" hangingPunct="0"/>
            <a:r>
              <a:rPr lang="en-US" sz="3200" b="0" dirty="0">
                <a:latin typeface="+mn-lt"/>
              </a:rPr>
              <a:t>: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6200000">
            <a:off x="3795713" y="5568950"/>
            <a:ext cx="1738312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611688" y="3349625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12.3.0.0/24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611688" y="360045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12.3.1.0/24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210175" y="3811588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>
                <a:latin typeface="+mn-lt"/>
              </a:rPr>
              <a:t>:</a:t>
            </a:r>
          </a:p>
          <a:p>
            <a:pPr algn="l" eaLnBrk="0" hangingPunct="0"/>
            <a:r>
              <a:rPr lang="en-US" b="0">
                <a:latin typeface="+mn-lt"/>
              </a:rPr>
              <a:t>: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686300" y="4473575"/>
            <a:ext cx="170754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12.3.254.0/24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984750" y="4973638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12.253.0.0/19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984750" y="5222875"/>
            <a:ext cx="181146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12.253.32.0/19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984750" y="6284913"/>
            <a:ext cx="191538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12.253.160.0/19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5410200" y="5486400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>
                <a:latin typeface="+mn-lt"/>
              </a:rPr>
              <a:t>:</a:t>
            </a:r>
          </a:p>
          <a:p>
            <a:pPr algn="l" eaLnBrk="0" hangingPunct="0"/>
            <a:r>
              <a:rPr lang="en-US" b="0">
                <a:latin typeface="+mn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1526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82000" cy="685800"/>
          </a:xfrm>
        </p:spPr>
        <p:txBody>
          <a:bodyPr/>
          <a:lstStyle/>
          <a:p>
            <a:r>
              <a:rPr lang="pt-PT" dirty="0" smtClean="0">
                <a:ea typeface="ＭＳ Ｐゴシック" charset="0"/>
                <a:cs typeface="Tw Cen MT"/>
              </a:rPr>
              <a:t>A dimensão é uniforme 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10600" cy="1705744"/>
          </a:xfrm>
        </p:spPr>
        <p:txBody>
          <a:bodyPr/>
          <a:lstStyle/>
          <a:p>
            <a:r>
              <a:rPr lang="pt-PT" sz="2400" dirty="0" smtClean="0"/>
              <a:t>Não pois os subconjuntos não são todos da mesma dimensão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0542-68C9-4A46-97AF-8A6412B6028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7888" y="3691583"/>
            <a:ext cx="128488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12.0.0.0/8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16200000">
            <a:off x="961231" y="3566964"/>
            <a:ext cx="2925763" cy="511175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70175" y="2254895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12.0.0.0/16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699792" y="4869160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12.254.0.0/16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70175" y="2567633"/>
            <a:ext cx="135183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12.1.0.0/16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70175" y="288037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12.2.0.0/16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670175" y="319152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12.3.0.0/16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16200000">
            <a:off x="3653631" y="3068489"/>
            <a:ext cx="1425575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192463" y="3478858"/>
            <a:ext cx="308578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3200" b="0" dirty="0" smtClean="0">
                <a:latin typeface="+mn-lt"/>
              </a:rPr>
              <a:t>:</a:t>
            </a:r>
            <a:endParaRPr lang="en-US" sz="3200" b="0" dirty="0">
              <a:latin typeface="+mn-lt"/>
            </a:endParaRPr>
          </a:p>
          <a:p>
            <a:pPr algn="l" eaLnBrk="0" hangingPunct="0"/>
            <a:r>
              <a:rPr lang="en-US" sz="3200" b="0" dirty="0">
                <a:latin typeface="+mn-lt"/>
              </a:rPr>
              <a:t>: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6200000">
            <a:off x="3813622" y="4835450"/>
            <a:ext cx="1738312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611688" y="2629545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12.3.0.0/24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611688" y="288037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12.3.1.0/24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210175" y="3091508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686300" y="3753495"/>
            <a:ext cx="170754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12.3.254.0/24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984750" y="4253558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12.253.0.0/19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984750" y="4502795"/>
            <a:ext cx="181146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12.253.32.0/19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984750" y="5564833"/>
            <a:ext cx="191538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12.253.160.0/19</a:t>
            </a:r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 rot="16200000">
            <a:off x="6037337" y="2323703"/>
            <a:ext cx="1050925" cy="957262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5410200" y="4766320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>
                <a:latin typeface="+mn-lt"/>
              </a:rPr>
              <a:t>:</a:t>
            </a:r>
          </a:p>
          <a:p>
            <a:pPr algn="l" eaLnBrk="0" hangingPunct="0"/>
            <a:r>
              <a:rPr lang="en-US" b="0">
                <a:latin typeface="+mn-lt"/>
              </a:rPr>
              <a:t>: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7524328" y="2924944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7092280" y="2276872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</a:t>
            </a:r>
            <a:r>
              <a:rPr lang="en-US" sz="1800" b="0" dirty="0" smtClean="0">
                <a:latin typeface="+mn-lt"/>
              </a:rPr>
              <a:t>/29</a:t>
            </a:r>
            <a:endParaRPr lang="en-US" sz="1800" b="0" dirty="0">
              <a:latin typeface="+mn-lt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7092280" y="2564904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 smtClean="0">
                <a:latin typeface="+mn-lt"/>
              </a:rPr>
              <a:t>12.3.0.8/29</a:t>
            </a:r>
            <a:endParaRPr lang="en-US" sz="18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709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82000" cy="685800"/>
          </a:xfrm>
        </p:spPr>
        <p:txBody>
          <a:bodyPr/>
          <a:lstStyle/>
          <a:p>
            <a:r>
              <a:rPr lang="pt-PT" dirty="0" smtClean="0">
                <a:ea typeface="ＭＳ Ｐゴシック" charset="0"/>
                <a:cs typeface="Tw Cen MT"/>
              </a:rPr>
              <a:t>Os prefixos podem deslocar-se?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10600" cy="1705744"/>
          </a:xfrm>
        </p:spPr>
        <p:txBody>
          <a:bodyPr/>
          <a:lstStyle/>
          <a:p>
            <a:r>
              <a:rPr lang="pt-PT" sz="2400" dirty="0" smtClean="0"/>
              <a:t>Sim, se uma sub-rede conservar os seus endereços mas mudar de zona </a:t>
            </a:r>
            <a:r>
              <a:rPr lang="pt-PT" sz="2400" dirty="0" smtClean="0"/>
              <a:t>ou de </a:t>
            </a:r>
            <a:r>
              <a:rPr lang="pt-PT" sz="2400" dirty="0" smtClean="0"/>
              <a:t>sub-rede a que está ligada</a:t>
            </a: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EE0542-68C9-4A46-97AF-8A6412B6028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7888" y="3691583"/>
            <a:ext cx="128488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12.0.0.0/8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16200000">
            <a:off x="961231" y="3566964"/>
            <a:ext cx="2925763" cy="511175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70175" y="2254895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12.0.0.0/16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699792" y="4869160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12.254.0.0/16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70175" y="2567633"/>
            <a:ext cx="135183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12.1.0.0/16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70175" y="288037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12.2.0.0/16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670175" y="319152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12.3.0.0/16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 rot="16200000">
            <a:off x="3653631" y="3068489"/>
            <a:ext cx="1425575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192463" y="3478858"/>
            <a:ext cx="308578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3200" b="0" dirty="0" smtClean="0">
                <a:latin typeface="+mn-lt"/>
              </a:rPr>
              <a:t>:</a:t>
            </a:r>
            <a:endParaRPr lang="en-US" sz="3200" b="0" dirty="0">
              <a:latin typeface="+mn-lt"/>
            </a:endParaRPr>
          </a:p>
          <a:p>
            <a:pPr algn="l" eaLnBrk="0" hangingPunct="0"/>
            <a:r>
              <a:rPr lang="en-US" sz="3200" b="0" dirty="0">
                <a:latin typeface="+mn-lt"/>
              </a:rPr>
              <a:t>: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6200000">
            <a:off x="3813622" y="4835450"/>
            <a:ext cx="1738312" cy="509588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611688" y="2629545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12.3.0.0/24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611688" y="2880370"/>
            <a:ext cx="1388802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12.3.1.0/24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5210175" y="3091508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686300" y="3753495"/>
            <a:ext cx="170754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12.3.254.0/24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984750" y="4253558"/>
            <a:ext cx="1670579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12.253.0.0/19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984750" y="4502795"/>
            <a:ext cx="181146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12.253.32.0/19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4984750" y="5564833"/>
            <a:ext cx="191538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>
                <a:latin typeface="+mn-lt"/>
              </a:rPr>
              <a:t>12.253.160.0/19</a:t>
            </a:r>
          </a:p>
        </p:txBody>
      </p:sp>
      <p:sp>
        <p:nvSpPr>
          <p:cNvPr id="22" name="AutoShape 23"/>
          <p:cNvSpPr>
            <a:spLocks noChangeArrowheads="1"/>
          </p:cNvSpPr>
          <p:nvPr/>
        </p:nvSpPr>
        <p:spPr bwMode="auto">
          <a:xfrm rot="16200000">
            <a:off x="6037337" y="2323703"/>
            <a:ext cx="1050925" cy="957262"/>
          </a:xfrm>
          <a:prstGeom prst="triangle">
            <a:avLst>
              <a:gd name="adj" fmla="val 49995"/>
            </a:avLst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sz="1800" b="0">
              <a:latin typeface="+mn-lt"/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5410200" y="4766320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>
                <a:latin typeface="+mn-lt"/>
              </a:rPr>
              <a:t>:</a:t>
            </a:r>
          </a:p>
          <a:p>
            <a:pPr algn="l" eaLnBrk="0" hangingPunct="0"/>
            <a:r>
              <a:rPr lang="en-US" b="0">
                <a:latin typeface="+mn-lt"/>
              </a:rPr>
              <a:t>: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7524328" y="2924944"/>
            <a:ext cx="262592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  <a:p>
            <a:pPr algn="l" eaLnBrk="0" hangingPunct="0"/>
            <a:r>
              <a:rPr lang="en-US" b="0" dirty="0">
                <a:latin typeface="+mn-lt"/>
              </a:rPr>
              <a:t>: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7092280" y="2276872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>
                <a:latin typeface="+mn-lt"/>
              </a:rPr>
              <a:t>12.3.0.0</a:t>
            </a:r>
            <a:r>
              <a:rPr lang="en-US" sz="1800" b="0" dirty="0" smtClean="0">
                <a:latin typeface="+mn-lt"/>
              </a:rPr>
              <a:t>/29</a:t>
            </a:r>
            <a:endParaRPr lang="en-US" sz="1800" b="0" dirty="0">
              <a:latin typeface="+mn-lt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7092280" y="2564904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strike="sngStrike" dirty="0" smtClean="0">
                <a:solidFill>
                  <a:srgbClr val="0000FF"/>
                </a:solidFill>
                <a:latin typeface="+mn-lt"/>
              </a:rPr>
              <a:t>12.3.0.8/29</a:t>
            </a:r>
            <a:endParaRPr lang="en-US" sz="1800" b="0" strike="sngStrike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004048" y="5877272"/>
            <a:ext cx="1425771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 smtClean="0">
                <a:solidFill>
                  <a:srgbClr val="0000FF"/>
                </a:solidFill>
                <a:latin typeface="+mn-lt"/>
              </a:rPr>
              <a:t>12.3.0.8/29</a:t>
            </a:r>
            <a:endParaRPr lang="en-US" sz="1800" b="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683568" y="5877272"/>
            <a:ext cx="3632655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sz="1800" b="0" dirty="0" err="1" smtClean="0">
                <a:solidFill>
                  <a:srgbClr val="0000FF"/>
                </a:solidFill>
                <a:latin typeface="+mn-lt"/>
              </a:rPr>
              <a:t>Onde</a:t>
            </a:r>
            <a:r>
              <a:rPr lang="en-US" sz="1800" b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1800" b="0" dirty="0" err="1" smtClean="0">
                <a:solidFill>
                  <a:srgbClr val="0000FF"/>
                </a:solidFill>
                <a:latin typeface="+mn-lt"/>
              </a:rPr>
              <a:t>está</a:t>
            </a:r>
            <a:r>
              <a:rPr lang="en-US" sz="1800" b="0" dirty="0" smtClean="0">
                <a:solidFill>
                  <a:srgbClr val="0000FF"/>
                </a:solidFill>
                <a:latin typeface="+mn-lt"/>
              </a:rPr>
              <a:t> o </a:t>
            </a:r>
            <a:r>
              <a:rPr lang="en-US" sz="1800" b="0" dirty="0" err="1" smtClean="0">
                <a:solidFill>
                  <a:srgbClr val="0000FF"/>
                </a:solidFill>
                <a:latin typeface="+mn-lt"/>
              </a:rPr>
              <a:t>endereço</a:t>
            </a:r>
            <a:r>
              <a:rPr lang="en-US" sz="1800" b="0" dirty="0" smtClean="0">
                <a:solidFill>
                  <a:srgbClr val="0000FF"/>
                </a:solidFill>
                <a:latin typeface="+mn-lt"/>
              </a:rPr>
              <a:t> 12.3.0.5 ?</a:t>
            </a:r>
            <a:endParaRPr lang="en-US" sz="1800" b="0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2051720" y="4509120"/>
            <a:ext cx="288032" cy="115212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6667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Longest Prefix Match Forwarding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425824"/>
          </a:xfrm>
        </p:spPr>
        <p:txBody>
          <a:bodyPr/>
          <a:lstStyle/>
          <a:p>
            <a:r>
              <a:rPr lang="pt-PT" sz="2400" smtClean="0">
                <a:ea typeface="ＭＳ Ｐゴシック" charset="0"/>
                <a:cs typeface="ＭＳ Ｐゴシック" charset="0"/>
              </a:rPr>
              <a:t>Encaminhamento com base no endereço de destino</a:t>
            </a:r>
          </a:p>
          <a:p>
            <a:pPr lvl="1"/>
            <a:r>
              <a:rPr lang="pt-PT" sz="2000" smtClean="0">
                <a:ea typeface="ＭＳ Ｐゴシック" charset="0"/>
              </a:rPr>
              <a:t>Primeiro verifica-se quais as entradas da tabela de encaminhamento que fazem matching com o endereço de destino do pacote</a:t>
            </a:r>
          </a:p>
          <a:p>
            <a:pPr lvl="1"/>
            <a:r>
              <a:rPr lang="pt-PT" sz="2000" smtClean="0">
                <a:ea typeface="ＭＳ Ｐゴシック" charset="0"/>
              </a:rPr>
              <a:t>Destas escolhe-se a mais fina, isto é, a que corresponde a um prefixo mais longo</a:t>
            </a:r>
          </a:p>
          <a:p>
            <a:pPr lvl="1"/>
            <a:r>
              <a:rPr lang="pt-PT" sz="2000" smtClean="0">
                <a:ea typeface="ＭＳ Ｐゴシック" charset="0"/>
              </a:rPr>
              <a:t>Requer algoritmos especiais</a:t>
            </a:r>
            <a:endParaRPr lang="pt-PT" sz="2000">
              <a:ea typeface="ＭＳ Ｐゴシック" charset="0"/>
            </a:endParaRPr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3635896" y="4437112"/>
            <a:ext cx="2303886" cy="1631216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b="0" smtClean="0">
                <a:latin typeface="+mn-lt"/>
              </a:rPr>
              <a:t>4.0.0.0/8</a:t>
            </a:r>
          </a:p>
          <a:p>
            <a:pPr algn="l"/>
            <a:r>
              <a:rPr lang="pt-PT" b="0" smtClean="0">
                <a:latin typeface="+mn-lt"/>
              </a:rPr>
              <a:t>4.83.128.0/17</a:t>
            </a:r>
          </a:p>
          <a:p>
            <a:pPr algn="l"/>
            <a:r>
              <a:rPr lang="pt-PT" b="0" smtClean="0">
                <a:latin typeface="+mn-lt"/>
              </a:rPr>
              <a:t>12.3.0.0/16</a:t>
            </a:r>
          </a:p>
          <a:p>
            <a:pPr algn="l"/>
            <a:r>
              <a:rPr lang="pt-PT" b="0" smtClean="0">
                <a:solidFill>
                  <a:srgbClr val="0066FF"/>
                </a:solidFill>
                <a:latin typeface="+mn-lt"/>
              </a:rPr>
              <a:t>12.3.0.0/29</a:t>
            </a:r>
          </a:p>
          <a:p>
            <a:pPr algn="l"/>
            <a:r>
              <a:rPr lang="pt-PT" b="0" smtClean="0">
                <a:latin typeface="+mn-lt"/>
              </a:rPr>
              <a:t>126.255.103.0/24</a:t>
            </a:r>
            <a:endParaRPr lang="pt-PT" b="0">
              <a:latin typeface="+mn-lt"/>
            </a:endParaRPr>
          </a:p>
        </p:txBody>
      </p:sp>
      <p:sp>
        <p:nvSpPr>
          <p:cNvPr id="80902" name="Line 5"/>
          <p:cNvSpPr>
            <a:spLocks noChangeShapeType="1"/>
          </p:cNvSpPr>
          <p:nvPr/>
        </p:nvSpPr>
        <p:spPr bwMode="auto">
          <a:xfrm>
            <a:off x="2565921" y="5151487"/>
            <a:ext cx="106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b="0">
              <a:latin typeface="+mn-lt"/>
            </a:endParaRPr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848246" y="4953050"/>
            <a:ext cx="1117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pt-PT" b="0" smtClean="0">
                <a:solidFill>
                  <a:srgbClr val="0066FF"/>
                </a:solidFill>
                <a:latin typeface="+mn-lt"/>
              </a:rPr>
              <a:t>12.3.0.5</a:t>
            </a:r>
            <a:endParaRPr lang="pt-PT" b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80904" name="Text Box 7"/>
          <p:cNvSpPr txBox="1">
            <a:spLocks noChangeArrowheads="1"/>
          </p:cNvSpPr>
          <p:nvPr/>
        </p:nvSpPr>
        <p:spPr bwMode="auto">
          <a:xfrm>
            <a:off x="899592" y="4509120"/>
            <a:ext cx="10625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 smtClean="0">
                <a:latin typeface="+mn-lt"/>
              </a:rPr>
              <a:t>destino</a:t>
            </a:r>
            <a:endParaRPr lang="pt-PT" b="0">
              <a:latin typeface="+mn-lt"/>
            </a:endParaRPr>
          </a:p>
        </p:txBody>
      </p:sp>
      <p:sp>
        <p:nvSpPr>
          <p:cNvPr id="80905" name="Text Box 8"/>
          <p:cNvSpPr txBox="1">
            <a:spLocks noChangeArrowheads="1"/>
          </p:cNvSpPr>
          <p:nvPr/>
        </p:nvSpPr>
        <p:spPr bwMode="auto">
          <a:xfrm>
            <a:off x="3591012" y="3933056"/>
            <a:ext cx="2277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 i="1" smtClean="0">
                <a:solidFill>
                  <a:srgbClr val="0000FF"/>
                </a:solidFill>
                <a:latin typeface="+mn-lt"/>
              </a:rPr>
              <a:t>forwarding table</a:t>
            </a:r>
            <a:endParaRPr lang="pt-PT" b="0" i="1">
              <a:solidFill>
                <a:srgbClr val="0000FF"/>
              </a:solidFill>
              <a:latin typeface="+mn-lt"/>
            </a:endParaRPr>
          </a:p>
        </p:txBody>
      </p:sp>
      <p:sp>
        <p:nvSpPr>
          <p:cNvPr id="80906" name="Line 9"/>
          <p:cNvSpPr>
            <a:spLocks noChangeShapeType="1"/>
          </p:cNvSpPr>
          <p:nvPr/>
        </p:nvSpPr>
        <p:spPr bwMode="auto">
          <a:xfrm>
            <a:off x="5910783" y="5573762"/>
            <a:ext cx="1069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 b="0">
              <a:latin typeface="+mn-lt"/>
            </a:endParaRPr>
          </a:p>
        </p:txBody>
      </p:sp>
      <p:sp>
        <p:nvSpPr>
          <p:cNvPr id="80907" name="Rectangle 10"/>
          <p:cNvSpPr>
            <a:spLocks noChangeArrowheads="1"/>
          </p:cNvSpPr>
          <p:nvPr/>
        </p:nvSpPr>
        <p:spPr bwMode="auto">
          <a:xfrm>
            <a:off x="6923446" y="5297537"/>
            <a:ext cx="1791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sz="2400" b="0" smtClean="0">
                <a:solidFill>
                  <a:srgbClr val="0066FF"/>
                </a:solidFill>
                <a:latin typeface="+mn-lt"/>
              </a:rPr>
              <a:t>Serial0/0.1</a:t>
            </a:r>
            <a:endParaRPr lang="pt-PT" sz="2400" b="0">
              <a:solidFill>
                <a:srgbClr val="0066FF"/>
              </a:solidFill>
              <a:latin typeface="+mn-lt"/>
            </a:endParaRPr>
          </a:p>
        </p:txBody>
      </p:sp>
      <p:sp>
        <p:nvSpPr>
          <p:cNvPr id="80908" name="Text Box 11"/>
          <p:cNvSpPr txBox="1">
            <a:spLocks noChangeArrowheads="1"/>
          </p:cNvSpPr>
          <p:nvPr/>
        </p:nvSpPr>
        <p:spPr bwMode="auto">
          <a:xfrm>
            <a:off x="6516216" y="4869160"/>
            <a:ext cx="2431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 smtClean="0">
                <a:latin typeface="+mn-lt"/>
              </a:rPr>
              <a:t>Interface de saída</a:t>
            </a:r>
            <a:endParaRPr lang="pt-PT" b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347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11439</TotalTime>
  <Words>2253</Words>
  <Application>Microsoft Macintosh PowerPoint</Application>
  <PresentationFormat>On-screen Show (4:3)</PresentationFormat>
  <Paragraphs>543</Paragraphs>
  <Slides>30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cs426</vt:lpstr>
      <vt:lpstr>Clip</vt:lpstr>
      <vt:lpstr> Redes de Computadores   O protocolo IP </vt:lpstr>
      <vt:lpstr>Objectivos da lição</vt:lpstr>
      <vt:lpstr>O Nível IP na pilha de protocolos</vt:lpstr>
      <vt:lpstr>PowerPoint Presentation</vt:lpstr>
      <vt:lpstr>Terminologia</vt:lpstr>
      <vt:lpstr>Hierarquia de prefixos IP</vt:lpstr>
      <vt:lpstr>A dimensão é uniforme ?</vt:lpstr>
      <vt:lpstr>Os prefixos podem deslocar-se?</vt:lpstr>
      <vt:lpstr>Longest Prefix Match Forwarding</vt:lpstr>
      <vt:lpstr>Formato de um pacote IP</vt:lpstr>
      <vt:lpstr>Campo de cabeçalho (1)</vt:lpstr>
      <vt:lpstr>Campo de cabeçalho (2)</vt:lpstr>
      <vt:lpstr>IP Header: Payload Protocol</vt:lpstr>
      <vt:lpstr>Header Checksum</vt:lpstr>
      <vt:lpstr>Encaminhamento ou Routing</vt:lpstr>
      <vt:lpstr>Tabela de encaminhamento</vt:lpstr>
      <vt:lpstr>Encaminhamento dito directo</vt:lpstr>
      <vt:lpstr>Encaminhamento dito indirecto</vt:lpstr>
      <vt:lpstr>Encaminhamento dito por defeito</vt:lpstr>
      <vt:lpstr>Tratamento de um pacote</vt:lpstr>
      <vt:lpstr>Exemplo</vt:lpstr>
      <vt:lpstr>Encaminhamento directo</vt:lpstr>
      <vt:lpstr>Encaminhamento indirecto</vt:lpstr>
      <vt:lpstr>Continuação</vt:lpstr>
      <vt:lpstr>Formato dos pacotes ICMP</vt:lpstr>
      <vt:lpstr>Exemplos de mensagens ICMP</vt:lpstr>
      <vt:lpstr>IP version 6</vt:lpstr>
      <vt:lpstr>Espaço de endereçamento IPv6</vt:lpstr>
      <vt:lpstr>Pacote IPv6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701</cp:revision>
  <dcterms:created xsi:type="dcterms:W3CDTF">2001-07-06T14:58:21Z</dcterms:created>
  <dcterms:modified xsi:type="dcterms:W3CDTF">2013-05-06T16:38:42Z</dcterms:modified>
</cp:coreProperties>
</file>