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7" r:id="rId2"/>
    <p:sldId id="424" r:id="rId3"/>
    <p:sldId id="425" r:id="rId4"/>
    <p:sldId id="426" r:id="rId5"/>
    <p:sldId id="427" r:id="rId6"/>
    <p:sldId id="428" r:id="rId7"/>
    <p:sldId id="430" r:id="rId8"/>
    <p:sldId id="453" r:id="rId9"/>
    <p:sldId id="432" r:id="rId10"/>
    <p:sldId id="436" r:id="rId11"/>
    <p:sldId id="461" r:id="rId12"/>
    <p:sldId id="433" r:id="rId13"/>
    <p:sldId id="468" r:id="rId14"/>
    <p:sldId id="437" r:id="rId15"/>
    <p:sldId id="440" r:id="rId16"/>
    <p:sldId id="467" r:id="rId17"/>
    <p:sldId id="470" r:id="rId18"/>
    <p:sldId id="465" r:id="rId19"/>
    <p:sldId id="466" r:id="rId20"/>
    <p:sldId id="456" r:id="rId21"/>
    <p:sldId id="443" r:id="rId22"/>
    <p:sldId id="457" r:id="rId23"/>
    <p:sldId id="458" r:id="rId24"/>
    <p:sldId id="459" r:id="rId25"/>
    <p:sldId id="460" r:id="rId26"/>
    <p:sldId id="455" r:id="rId27"/>
    <p:sldId id="423" r:id="rId28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50120525-7041-C74F-B686-FB705A7EF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91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C926615A-607D-384C-BEAD-E146DC056F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38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1BFFF2-1516-8C42-B881-BEA3D370C6C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A96D6-2565-C340-9CC4-D063BCF0D09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CDDAF3-3822-854D-B6F3-BE31A269625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1AF86FF1-4BF4-F842-A988-5DB448AB90CC}" type="slidenum">
              <a:rPr lang="en-US" sz="1300">
                <a:latin typeface="Times New Roman" charset="0"/>
              </a:rPr>
              <a:pPr>
                <a:defRPr/>
              </a:pPr>
              <a:t>12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4BA5978-8F08-5145-A932-D8EF783A29F1}" type="slidenum">
              <a:rPr lang="pt-PT" sz="1300" u="none"/>
              <a:pPr eaLnBrk="1" hangingPunct="1">
                <a:defRPr/>
              </a:pPr>
              <a:t>14</a:t>
            </a:fld>
            <a:endParaRPr lang="pt-PT" sz="1300" u="non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53A7F99-C201-714C-B1BB-CB5314348590}" type="slidenum">
              <a:rPr lang="en-US" sz="1300" b="0">
                <a:latin typeface="Times New Roman" charset="0"/>
              </a:rPr>
              <a:pPr eaLnBrk="1" hangingPunct="1"/>
              <a:t>19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1D9235B-AE52-4842-97A0-4E9EB3E64A49}" type="slidenum">
              <a:rPr lang="pt-PT" sz="1300" u="none"/>
              <a:pPr eaLnBrk="1" hangingPunct="1">
                <a:defRPr/>
              </a:pPr>
              <a:t>21</a:t>
            </a:fld>
            <a:endParaRPr lang="pt-PT" sz="1300" u="non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C719E1E-211F-F342-B182-FB1E7D172F04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27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F6D7B-4765-F84E-A0FB-A5C2EC813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9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32267-6B41-524D-93EA-8429B89E74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73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20FCF-36FC-FB4A-A7A8-F162FB7A26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35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5375" cy="7620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86868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3848100"/>
            <a:ext cx="86868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Material de suporte às aulas de Redes de Computadores de J. Legatheaux Martins  –  Copyright DI - FCT/ UNL 	           –  Aplicaç</a:t>
            </a:r>
            <a:r>
              <a:rPr lang="pt-PT" altLang="ja-JP">
                <a:ea typeface="ヒラギノ角ゴ Pro W3" charset="0"/>
                <a:cs typeface="ヒラギノ角ゴ Pro W3" charset="0"/>
              </a:rPr>
              <a:t>ões Internet</a:t>
            </a:r>
            <a:r>
              <a:rPr lang="pt-PT">
                <a:ea typeface="ヒラギノ角ゴ Pro W3" charset="0"/>
                <a:cs typeface="ヒラギノ角ゴ Pro W3" charset="0"/>
              </a:rPr>
              <a:t>  /   </a:t>
            </a:r>
            <a:fld id="{95066D8F-D4F2-FD49-B021-B12425EDE03B}" type="slidenum">
              <a:rPr lang="pt-PT">
                <a:ea typeface="ヒラギノ角ゴ Pro W3" charset="0"/>
                <a:cs typeface="ヒラギノ角ゴ Pro W3" charset="0"/>
              </a:rPr>
              <a:pPr>
                <a:defRPr/>
              </a:pPr>
              <a:t>‹#›</a:t>
            </a:fld>
            <a:endParaRPr lang="pt-PT"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0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AF70F-7843-F440-A654-B0E3459C0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0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A40A-E847-6A48-A4AB-42C6F6718C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9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11585-8D3D-514A-8E21-4C9C89E63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3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FE111-B707-3749-9DF1-5CF1042BE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8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BBC9E-BE80-1247-B67C-D1AA8AEC8D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7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3078E-E08F-CE49-BF95-D77F627FC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6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08AF0-C2B3-354E-AEED-7650586705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BAAF3-1DAD-DF41-870F-D5EFBE2C1A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42E99472-D4CB-5C47-83C9-0F72AF9C8B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t.unl.pt" TargetMode="External"/><Relationship Id="rId4" Type="http://schemas.openxmlformats.org/officeDocument/2006/relationships/hyperlink" Target="http://www.fccn.pt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n.comm" TargetMode="External"/><Relationship Id="rId4" Type="http://schemas.openxmlformats.org/officeDocument/2006/relationships/hyperlink" Target="http://www.cnnn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ct.unl.p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ct.unl.pt" TargetMode="External"/><Relationship Id="rId3" Type="http://schemas.openxmlformats.org/officeDocument/2006/relationships/hyperlink" Target="http://WWW.FCT.UNL.P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6437E807-DC85-0549-8E49-9E44B3B8AAF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Nome e endereços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Exemplo em Java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2484438" y="3787775"/>
            <a:ext cx="6354762" cy="2678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import </a:t>
            </a:r>
            <a:r>
              <a:rPr lang="en-US" sz="1400" b="0" dirty="0" err="1">
                <a:latin typeface="+mn-lt"/>
                <a:cs typeface="Tw Cen MT"/>
              </a:rPr>
              <a:t>java.net.InetAddress</a:t>
            </a:r>
            <a:r>
              <a:rPr lang="en-US" sz="1400" b="0" dirty="0">
                <a:latin typeface="+mn-lt"/>
                <a:cs typeface="Tw Cen MT"/>
              </a:rPr>
              <a:t>;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public class </a:t>
            </a:r>
            <a:r>
              <a:rPr lang="en-US" sz="1400" b="0" dirty="0" err="1">
                <a:latin typeface="+mn-lt"/>
                <a:cs typeface="Tw Cen MT"/>
              </a:rPr>
              <a:t>GetHostnameByAddr</a:t>
            </a:r>
            <a:r>
              <a:rPr lang="en-US" sz="1400" b="0" dirty="0">
                <a:latin typeface="+mn-lt"/>
                <a:cs typeface="Tw Cen MT"/>
              </a:rPr>
              <a:t>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{                                                                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public static void main(String[] </a:t>
            </a:r>
            <a:r>
              <a:rPr lang="en-US" sz="1400" b="0" dirty="0" err="1">
                <a:latin typeface="+mn-lt"/>
                <a:cs typeface="Tw Cen MT"/>
              </a:rPr>
              <a:t>argv</a:t>
            </a:r>
            <a:r>
              <a:rPr lang="en-US" sz="1400" b="0" dirty="0">
                <a:latin typeface="+mn-lt"/>
                <a:cs typeface="Tw Cen MT"/>
              </a:rPr>
              <a:t>) throws Exception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{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     </a:t>
            </a:r>
            <a:r>
              <a:rPr lang="en-US" sz="1400" b="0" dirty="0" err="1">
                <a:latin typeface="+mn-lt"/>
                <a:cs typeface="Tw Cen MT"/>
              </a:rPr>
              <a:t>InetAddress</a:t>
            </a:r>
            <a:r>
              <a:rPr lang="en-US" sz="1400" b="0" dirty="0">
                <a:latin typeface="+mn-lt"/>
                <a:cs typeface="Tw Cen MT"/>
              </a:rPr>
              <a:t> </a:t>
            </a:r>
            <a:r>
              <a:rPr lang="en-US" sz="1400" b="0" dirty="0" err="1">
                <a:latin typeface="+mn-lt"/>
                <a:cs typeface="Tw Cen MT"/>
              </a:rPr>
              <a:t>addr</a:t>
            </a:r>
            <a:r>
              <a:rPr lang="en-US" sz="1400" b="0" dirty="0">
                <a:latin typeface="+mn-lt"/>
                <a:cs typeface="Tw Cen MT"/>
              </a:rPr>
              <a:t> = </a:t>
            </a:r>
            <a:r>
              <a:rPr lang="en-US" sz="1400" b="0" dirty="0" err="1">
                <a:latin typeface="+mn-lt"/>
                <a:cs typeface="Tw Cen MT"/>
              </a:rPr>
              <a:t>InetAddress.getByName</a:t>
            </a:r>
            <a:r>
              <a:rPr lang="en-US" sz="1400" b="0" dirty="0">
                <a:latin typeface="+mn-lt"/>
                <a:cs typeface="Tw Cen MT"/>
              </a:rPr>
              <a:t>(</a:t>
            </a:r>
            <a:r>
              <a:rPr lang="en-US" sz="1400" b="0" dirty="0" err="1">
                <a:latin typeface="+mn-lt"/>
                <a:cs typeface="Tw Cen MT"/>
              </a:rPr>
              <a:t>argv</a:t>
            </a:r>
            <a:r>
              <a:rPr lang="en-US" sz="1400" b="0" dirty="0">
                <a:latin typeface="+mn-lt"/>
                <a:cs typeface="Tw Cen MT"/>
              </a:rPr>
              <a:t>[0]); 		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     </a:t>
            </a:r>
            <a:r>
              <a:rPr lang="en-US" sz="1400" b="0" dirty="0" err="1">
                <a:latin typeface="+mn-lt"/>
                <a:cs typeface="Tw Cen MT"/>
              </a:rPr>
              <a:t>System.out.println</a:t>
            </a:r>
            <a:r>
              <a:rPr lang="en-US" sz="1400" b="0" dirty="0">
                <a:latin typeface="+mn-lt"/>
                <a:cs typeface="Tw Cen MT"/>
              </a:rPr>
              <a:t>("Host name: "+</a:t>
            </a:r>
            <a:r>
              <a:rPr lang="en-US" sz="1400" b="0" dirty="0" err="1">
                <a:latin typeface="+mn-lt"/>
                <a:cs typeface="Tw Cen MT"/>
              </a:rPr>
              <a:t>addr.getHostName</a:t>
            </a:r>
            <a:r>
              <a:rPr lang="en-US" sz="1400" b="0" dirty="0">
                <a:latin typeface="+mn-lt"/>
                <a:cs typeface="Tw Cen MT"/>
              </a:rPr>
              <a:t>());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     </a:t>
            </a:r>
            <a:r>
              <a:rPr lang="en-US" sz="1400" b="0" dirty="0" err="1">
                <a:latin typeface="+mn-lt"/>
                <a:cs typeface="Tw Cen MT"/>
              </a:rPr>
              <a:t>System.out.println</a:t>
            </a:r>
            <a:r>
              <a:rPr lang="en-US" sz="1400" b="0" dirty="0">
                <a:latin typeface="+mn-lt"/>
                <a:cs typeface="Tw Cen MT"/>
              </a:rPr>
              <a:t>("</a:t>
            </a:r>
            <a:r>
              <a:rPr lang="en-US" sz="1400" b="0" dirty="0" err="1">
                <a:latin typeface="+mn-lt"/>
                <a:cs typeface="Tw Cen MT"/>
              </a:rPr>
              <a:t>Ip</a:t>
            </a:r>
            <a:r>
              <a:rPr lang="en-US" sz="1400" b="0" dirty="0">
                <a:latin typeface="+mn-lt"/>
                <a:cs typeface="Tw Cen MT"/>
              </a:rPr>
              <a:t> address: "+ </a:t>
            </a:r>
            <a:r>
              <a:rPr lang="en-US" sz="1400" b="0" dirty="0" err="1">
                <a:latin typeface="+mn-lt"/>
                <a:cs typeface="Tw Cen MT"/>
              </a:rPr>
              <a:t>addr.getHostAddress</a:t>
            </a:r>
            <a:r>
              <a:rPr lang="en-US" sz="1400" b="0" dirty="0">
                <a:latin typeface="+mn-lt"/>
                <a:cs typeface="Tw Cen MT"/>
              </a:rPr>
              <a:t>());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}                                              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} </a:t>
            </a:r>
            <a:endParaRPr lang="pt-PT" sz="1400" b="0" dirty="0">
              <a:latin typeface="+mn-lt"/>
              <a:cs typeface="Tw Cen M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7213" y="1417638"/>
            <a:ext cx="6678612" cy="22463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import </a:t>
            </a:r>
            <a:r>
              <a:rPr lang="en-US" sz="1400" b="0" dirty="0" err="1">
                <a:latin typeface="+mn-lt"/>
                <a:cs typeface="Tw Cen MT"/>
              </a:rPr>
              <a:t>java.net.InetAddress</a:t>
            </a:r>
            <a:r>
              <a:rPr lang="en-US" sz="1400" b="0" dirty="0">
                <a:latin typeface="+mn-lt"/>
                <a:cs typeface="Tw Cen MT"/>
              </a:rPr>
              <a:t>;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public class </a:t>
            </a:r>
            <a:r>
              <a:rPr lang="en-US" sz="1400" b="0" dirty="0" err="1">
                <a:latin typeface="+mn-lt"/>
                <a:cs typeface="Tw Cen MT"/>
              </a:rPr>
              <a:t>FindAddr</a:t>
            </a:r>
            <a:r>
              <a:rPr lang="en-US" sz="1400" b="0" dirty="0">
                <a:latin typeface="+mn-lt"/>
                <a:cs typeface="Tw Cen MT"/>
              </a:rPr>
              <a:t>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{                                                                            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public static void main(String[] </a:t>
            </a:r>
            <a:r>
              <a:rPr lang="en-US" sz="1400" b="0" dirty="0" err="1">
                <a:latin typeface="+mn-lt"/>
                <a:cs typeface="Tw Cen MT"/>
              </a:rPr>
              <a:t>argv</a:t>
            </a:r>
            <a:r>
              <a:rPr lang="en-US" sz="1400" b="0" dirty="0">
                <a:latin typeface="+mn-lt"/>
                <a:cs typeface="Tw Cen MT"/>
              </a:rPr>
              <a:t>) throws Exception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{                                                                  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       </a:t>
            </a:r>
            <a:r>
              <a:rPr lang="en-US" sz="1400" b="0" dirty="0" err="1">
                <a:latin typeface="+mn-lt"/>
                <a:cs typeface="Tw Cen MT"/>
              </a:rPr>
              <a:t>InetAddress</a:t>
            </a:r>
            <a:r>
              <a:rPr lang="en-US" sz="1400" b="0" dirty="0">
                <a:latin typeface="+mn-lt"/>
                <a:cs typeface="Tw Cen MT"/>
              </a:rPr>
              <a:t> </a:t>
            </a:r>
            <a:r>
              <a:rPr lang="en-US" sz="1400" b="0" dirty="0" err="1">
                <a:latin typeface="+mn-lt"/>
                <a:cs typeface="Tw Cen MT"/>
              </a:rPr>
              <a:t>addr</a:t>
            </a:r>
            <a:r>
              <a:rPr lang="en-US" sz="1400" b="0" dirty="0">
                <a:latin typeface="+mn-lt"/>
                <a:cs typeface="Tw Cen MT"/>
              </a:rPr>
              <a:t> = </a:t>
            </a:r>
            <a:r>
              <a:rPr lang="en-US" sz="1400" b="0" dirty="0" err="1">
                <a:latin typeface="+mn-lt"/>
                <a:cs typeface="Tw Cen MT"/>
              </a:rPr>
              <a:t>InetAddress.getByName</a:t>
            </a:r>
            <a:r>
              <a:rPr lang="en-US" sz="1400" b="0" dirty="0">
                <a:latin typeface="+mn-lt"/>
                <a:cs typeface="Tw Cen MT"/>
              </a:rPr>
              <a:t>(</a:t>
            </a:r>
            <a:r>
              <a:rPr lang="en-US" sz="1400" b="0" dirty="0" err="1">
                <a:latin typeface="+mn-lt"/>
                <a:cs typeface="Tw Cen MT"/>
              </a:rPr>
              <a:t>argv</a:t>
            </a:r>
            <a:r>
              <a:rPr lang="en-US" sz="1400" b="0" dirty="0">
                <a:latin typeface="+mn-lt"/>
                <a:cs typeface="Tw Cen MT"/>
              </a:rPr>
              <a:t>[0]);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       </a:t>
            </a:r>
            <a:r>
              <a:rPr lang="en-US" sz="1400" b="0" dirty="0" err="1">
                <a:latin typeface="+mn-lt"/>
                <a:cs typeface="Tw Cen MT"/>
              </a:rPr>
              <a:t>System.out.println</a:t>
            </a:r>
            <a:r>
              <a:rPr lang="en-US" sz="1400" b="0" dirty="0">
                <a:latin typeface="+mn-lt"/>
                <a:cs typeface="Tw Cen MT"/>
              </a:rPr>
              <a:t>(</a:t>
            </a:r>
            <a:r>
              <a:rPr lang="en-US" sz="1400" b="0" dirty="0" err="1">
                <a:latin typeface="+mn-lt"/>
                <a:cs typeface="Tw Cen MT"/>
              </a:rPr>
              <a:t>addr.getHostAddress</a:t>
            </a:r>
            <a:r>
              <a:rPr lang="en-US" sz="1400" b="0" dirty="0">
                <a:latin typeface="+mn-lt"/>
                <a:cs typeface="Tw Cen MT"/>
              </a:rPr>
              <a:t>());                                                                          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     }                                                                                                                                                   </a:t>
            </a:r>
          </a:p>
          <a:p>
            <a:pPr algn="l">
              <a:defRPr/>
            </a:pPr>
            <a:r>
              <a:rPr lang="en-US" sz="1400" b="0" dirty="0">
                <a:latin typeface="+mn-lt"/>
                <a:cs typeface="Tw Cen MT"/>
              </a:rPr>
              <a:t>} </a:t>
            </a:r>
            <a:endParaRPr lang="pt-PT" sz="1400" b="0" dirty="0">
              <a:latin typeface="+mn-lt"/>
              <a:cs typeface="Tw Cen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"/>
          <p:cNvGrpSpPr>
            <a:grpSpLocks/>
          </p:cNvGrpSpPr>
          <p:nvPr/>
        </p:nvGrpSpPr>
        <p:grpSpPr bwMode="auto">
          <a:xfrm>
            <a:off x="395288" y="1125538"/>
            <a:ext cx="8370887" cy="2428875"/>
            <a:chOff x="191" y="576"/>
            <a:chExt cx="5463" cy="1706"/>
          </a:xfrm>
        </p:grpSpPr>
        <p:sp>
          <p:nvSpPr>
            <p:cNvPr id="64516" name="Text Box 3"/>
            <p:cNvSpPr txBox="1">
              <a:spLocks noChangeArrowheads="1"/>
            </p:cNvSpPr>
            <p:nvPr/>
          </p:nvSpPr>
          <p:spPr bwMode="auto">
            <a:xfrm>
              <a:off x="2198" y="576"/>
              <a:ext cx="1326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smtClean="0">
                  <a:latin typeface="+mn-lt"/>
                  <a:cs typeface="Tw Cen MT" charset="0"/>
                </a:rPr>
                <a:t>Root DNS Servers</a:t>
              </a:r>
            </a:p>
          </p:txBody>
        </p:sp>
        <p:sp>
          <p:nvSpPr>
            <p:cNvPr id="64517" name="Text Box 4"/>
            <p:cNvSpPr txBox="1">
              <a:spLocks noChangeArrowheads="1"/>
            </p:cNvSpPr>
            <p:nvPr/>
          </p:nvSpPr>
          <p:spPr bwMode="auto">
            <a:xfrm>
              <a:off x="503" y="1344"/>
              <a:ext cx="124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dirty="0" smtClean="0">
                  <a:latin typeface="+mn-lt"/>
                  <a:cs typeface="Tw Cen MT" charset="0"/>
                </a:rPr>
                <a:t>.com DNS servers</a:t>
              </a:r>
            </a:p>
          </p:txBody>
        </p:sp>
        <p:sp>
          <p:nvSpPr>
            <p:cNvPr id="64518" name="Text Box 5"/>
            <p:cNvSpPr txBox="1">
              <a:spLocks noChangeArrowheads="1"/>
            </p:cNvSpPr>
            <p:nvPr/>
          </p:nvSpPr>
          <p:spPr bwMode="auto">
            <a:xfrm>
              <a:off x="2284" y="1296"/>
              <a:ext cx="1207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smtClean="0">
                  <a:latin typeface="+mn-lt"/>
                  <a:cs typeface="Tw Cen MT" charset="0"/>
                </a:rPr>
                <a:t>.org DNS servers</a:t>
              </a:r>
            </a:p>
          </p:txBody>
        </p:sp>
        <p:sp>
          <p:nvSpPr>
            <p:cNvPr id="64519" name="Text Box 6"/>
            <p:cNvSpPr txBox="1">
              <a:spLocks noChangeArrowheads="1"/>
            </p:cNvSpPr>
            <p:nvPr/>
          </p:nvSpPr>
          <p:spPr bwMode="auto">
            <a:xfrm>
              <a:off x="4035" y="1296"/>
              <a:ext cx="1145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dirty="0" smtClean="0">
                  <a:latin typeface="+mn-lt"/>
                  <a:cs typeface="Tw Cen MT" charset="0"/>
                </a:rPr>
                <a:t>.</a:t>
              </a:r>
              <a:r>
                <a:rPr lang="pt-PT" sz="1600" b="0" dirty="0" err="1" smtClean="0">
                  <a:latin typeface="+mn-lt"/>
                  <a:cs typeface="Tw Cen MT" charset="0"/>
                </a:rPr>
                <a:t>pt</a:t>
              </a:r>
              <a:r>
                <a:rPr lang="pt-PT" sz="1600" b="0" dirty="0" smtClean="0">
                  <a:latin typeface="+mn-lt"/>
                  <a:cs typeface="Tw Cen MT" charset="0"/>
                </a:rPr>
                <a:t> DNS servers</a:t>
              </a:r>
            </a:p>
          </p:txBody>
        </p:sp>
        <p:sp>
          <p:nvSpPr>
            <p:cNvPr id="64520" name="Line 7"/>
            <p:cNvSpPr>
              <a:spLocks noChangeShapeType="1"/>
            </p:cNvSpPr>
            <p:nvPr/>
          </p:nvSpPr>
          <p:spPr bwMode="auto">
            <a:xfrm flipH="1">
              <a:off x="1344" y="863"/>
              <a:ext cx="1391" cy="42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  <p:sp>
          <p:nvSpPr>
            <p:cNvPr id="64521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  <p:sp>
          <p:nvSpPr>
            <p:cNvPr id="64522" name="Line 9"/>
            <p:cNvSpPr>
              <a:spLocks noChangeShapeType="1"/>
            </p:cNvSpPr>
            <p:nvPr/>
          </p:nvSpPr>
          <p:spPr bwMode="auto">
            <a:xfrm>
              <a:off x="3168" y="863"/>
              <a:ext cx="1440" cy="4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  <p:sp>
          <p:nvSpPr>
            <p:cNvPr id="64523" name="Text Box 10"/>
            <p:cNvSpPr txBox="1">
              <a:spLocks noChangeArrowheads="1"/>
            </p:cNvSpPr>
            <p:nvPr/>
          </p:nvSpPr>
          <p:spPr bwMode="auto">
            <a:xfrm>
              <a:off x="3839" y="1753"/>
              <a:ext cx="951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dirty="0" err="1">
                  <a:latin typeface="+mn-lt"/>
                  <a:cs typeface="Tw Cen MT" charset="0"/>
                </a:rPr>
                <a:t>u</a:t>
              </a:r>
              <a:r>
                <a:rPr lang="pt-PT" sz="1600" b="0" dirty="0" err="1" smtClean="0">
                  <a:latin typeface="+mn-lt"/>
                  <a:cs typeface="Tw Cen MT" charset="0"/>
                </a:rPr>
                <a:t>nl.pt</a:t>
              </a:r>
              <a:endParaRPr lang="pt-PT" sz="1600" b="0" dirty="0" smtClean="0">
                <a:latin typeface="+mn-lt"/>
                <a:cs typeface="Tw Cen MT" charset="0"/>
              </a:endParaRPr>
            </a:p>
            <a:p>
              <a:pPr eaLnBrk="1" hangingPunct="1">
                <a:defRPr/>
              </a:pPr>
              <a:r>
                <a:rPr lang="pt-PT" sz="1600" b="0" dirty="0" smtClean="0">
                  <a:latin typeface="+mn-lt"/>
                  <a:cs typeface="Tw Cen MT" charset="0"/>
                </a:rPr>
                <a:t>DNS servers</a:t>
              </a:r>
            </a:p>
          </p:txBody>
        </p:sp>
        <p:sp>
          <p:nvSpPr>
            <p:cNvPr id="64524" name="Text Box 11"/>
            <p:cNvSpPr txBox="1">
              <a:spLocks noChangeArrowheads="1"/>
            </p:cNvSpPr>
            <p:nvPr/>
          </p:nvSpPr>
          <p:spPr bwMode="auto">
            <a:xfrm>
              <a:off x="4703" y="1753"/>
              <a:ext cx="951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dirty="0" err="1" smtClean="0">
                  <a:latin typeface="+mn-lt"/>
                  <a:cs typeface="Tw Cen MT" charset="0"/>
                </a:rPr>
                <a:t>Cgd.pt</a:t>
              </a:r>
              <a:endParaRPr lang="pt-PT" sz="1600" b="0" dirty="0" smtClean="0">
                <a:latin typeface="+mn-lt"/>
                <a:cs typeface="Tw Cen MT" charset="0"/>
              </a:endParaRPr>
            </a:p>
            <a:p>
              <a:pPr eaLnBrk="1" hangingPunct="1">
                <a:defRPr/>
              </a:pPr>
              <a:r>
                <a:rPr lang="pt-PT" sz="1600" b="0" dirty="0" smtClean="0">
                  <a:latin typeface="+mn-lt"/>
                  <a:cs typeface="Tw Cen MT" charset="0"/>
                </a:rPr>
                <a:t>DNS servers</a:t>
              </a:r>
            </a:p>
          </p:txBody>
        </p:sp>
        <p:sp>
          <p:nvSpPr>
            <p:cNvPr id="64525" name="Line 12"/>
            <p:cNvSpPr>
              <a:spLocks noChangeShapeType="1"/>
            </p:cNvSpPr>
            <p:nvPr/>
          </p:nvSpPr>
          <p:spPr bwMode="auto">
            <a:xfrm flipH="1">
              <a:off x="4224" y="1537"/>
              <a:ext cx="336" cy="2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  <p:sp>
          <p:nvSpPr>
            <p:cNvPr id="64526" name="Line 13"/>
            <p:cNvSpPr>
              <a:spLocks noChangeShapeType="1"/>
            </p:cNvSpPr>
            <p:nvPr/>
          </p:nvSpPr>
          <p:spPr bwMode="auto">
            <a:xfrm>
              <a:off x="4848" y="1537"/>
              <a:ext cx="288" cy="2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  <p:sp>
          <p:nvSpPr>
            <p:cNvPr id="64527" name="Text Box 14"/>
            <p:cNvSpPr txBox="1">
              <a:spLocks noChangeArrowheads="1"/>
            </p:cNvSpPr>
            <p:nvPr/>
          </p:nvSpPr>
          <p:spPr bwMode="auto">
            <a:xfrm>
              <a:off x="191" y="1849"/>
              <a:ext cx="951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smtClean="0">
                  <a:latin typeface="+mn-lt"/>
                  <a:cs typeface="Tw Cen MT" charset="0"/>
                </a:rPr>
                <a:t>google.com</a:t>
              </a:r>
            </a:p>
            <a:p>
              <a:pPr eaLnBrk="1" hangingPunct="1">
                <a:defRPr/>
              </a:pPr>
              <a:r>
                <a:rPr lang="pt-PT" sz="1600" b="0" smtClean="0">
                  <a:latin typeface="+mn-lt"/>
                  <a:cs typeface="Tw Cen MT" charset="0"/>
                </a:rPr>
                <a:t>DNS servers</a:t>
              </a:r>
            </a:p>
          </p:txBody>
        </p:sp>
        <p:sp>
          <p:nvSpPr>
            <p:cNvPr id="64528" name="Text Box 15"/>
            <p:cNvSpPr txBox="1">
              <a:spLocks noChangeArrowheads="1"/>
            </p:cNvSpPr>
            <p:nvPr/>
          </p:nvSpPr>
          <p:spPr bwMode="auto">
            <a:xfrm>
              <a:off x="1215" y="1871"/>
              <a:ext cx="951" cy="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smtClean="0">
                  <a:latin typeface="+mn-lt"/>
                  <a:cs typeface="Tw Cen MT" charset="0"/>
                </a:rPr>
                <a:t>amazon.com</a:t>
              </a:r>
            </a:p>
            <a:p>
              <a:pPr eaLnBrk="1" hangingPunct="1">
                <a:defRPr/>
              </a:pPr>
              <a:r>
                <a:rPr lang="pt-PT" sz="1600" b="0" smtClean="0">
                  <a:latin typeface="+mn-lt"/>
                  <a:cs typeface="Tw Cen MT" charset="0"/>
                </a:rPr>
                <a:t>DNS servers</a:t>
              </a:r>
            </a:p>
          </p:txBody>
        </p:sp>
        <p:sp>
          <p:nvSpPr>
            <p:cNvPr id="64529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  <p:sp>
          <p:nvSpPr>
            <p:cNvPr id="64530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  <p:sp>
          <p:nvSpPr>
            <p:cNvPr id="64531" name="Text Box 18"/>
            <p:cNvSpPr txBox="1">
              <a:spLocks noChangeArrowheads="1"/>
            </p:cNvSpPr>
            <p:nvPr/>
          </p:nvSpPr>
          <p:spPr bwMode="auto">
            <a:xfrm>
              <a:off x="2495" y="1800"/>
              <a:ext cx="951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pt-PT" sz="1600" b="0" dirty="0" err="1" smtClean="0">
                  <a:latin typeface="+mn-lt"/>
                  <a:cs typeface="Tw Cen MT" charset="0"/>
                </a:rPr>
                <a:t>isoc.org</a:t>
              </a:r>
              <a:endParaRPr lang="pt-PT" sz="1600" b="0" dirty="0" smtClean="0">
                <a:latin typeface="+mn-lt"/>
                <a:cs typeface="Tw Cen MT" charset="0"/>
              </a:endParaRPr>
            </a:p>
            <a:p>
              <a:pPr eaLnBrk="1" hangingPunct="1">
                <a:defRPr/>
              </a:pPr>
              <a:r>
                <a:rPr lang="pt-PT" sz="1600" b="0" dirty="0" smtClean="0">
                  <a:latin typeface="+mn-lt"/>
                  <a:cs typeface="Tw Cen MT" charset="0"/>
                </a:rPr>
                <a:t>DNS servers</a:t>
              </a:r>
            </a:p>
          </p:txBody>
        </p:sp>
        <p:sp>
          <p:nvSpPr>
            <p:cNvPr id="64532" name="Line 19"/>
            <p:cNvSpPr>
              <a:spLocks noChangeShapeType="1"/>
            </p:cNvSpPr>
            <p:nvPr/>
          </p:nvSpPr>
          <p:spPr bwMode="auto">
            <a:xfrm>
              <a:off x="2928" y="1537"/>
              <a:ext cx="0" cy="2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 b="0">
                <a:latin typeface="+mn-lt"/>
              </a:endParaRPr>
            </a:p>
          </p:txBody>
        </p:sp>
      </p:grpSp>
      <p:sp>
        <p:nvSpPr>
          <p:cNvPr id="28676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382000" cy="10541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Tw Cen MT"/>
              </a:rPr>
              <a:t>Servidores dos domínios e resolução das perguntas</a:t>
            </a:r>
            <a:endParaRPr lang="pt-PT" sz="2400" dirty="0">
              <a:ea typeface="ＭＳ Ｐゴシック" charset="0"/>
              <a:cs typeface="Tw Cen M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50825" y="4005263"/>
            <a:ext cx="8686800" cy="2376487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Se o cliente quer conhecer o IP de um nome (e.g. </a:t>
            </a:r>
            <a:r>
              <a:rPr lang="pt-PT" sz="2400" dirty="0" err="1"/>
              <a:t>g</a:t>
            </a:r>
            <a:r>
              <a:rPr lang="pt-PT" sz="2400" dirty="0" err="1" smtClean="0"/>
              <a:t>oogle.com</a:t>
            </a:r>
            <a:r>
              <a:rPr lang="pt-PT" sz="2400" dirty="0" smtClean="0"/>
              <a:t>)</a:t>
            </a:r>
          </a:p>
          <a:p>
            <a:pPr lvl="1">
              <a:defRPr/>
            </a:pPr>
            <a:r>
              <a:rPr lang="pt-PT" sz="1800" dirty="0" smtClean="0"/>
              <a:t>Começa por contactar um dos </a:t>
            </a:r>
            <a:r>
              <a:rPr lang="pt-PT" sz="1800" i="1" dirty="0" err="1" smtClean="0"/>
              <a:t>root</a:t>
            </a:r>
            <a:r>
              <a:rPr lang="pt-PT" sz="1800" i="1" dirty="0" smtClean="0"/>
              <a:t> </a:t>
            </a:r>
            <a:r>
              <a:rPr lang="pt-PT" sz="1800" i="1" dirty="0" err="1" smtClean="0"/>
              <a:t>name</a:t>
            </a:r>
            <a:r>
              <a:rPr lang="pt-PT" sz="1800" i="1" dirty="0" smtClean="0"/>
              <a:t> server </a:t>
            </a:r>
            <a:r>
              <a:rPr lang="pt-PT" sz="1800" dirty="0" smtClean="0"/>
              <a:t>que lhe indicará o endereço IP de servidores de .com</a:t>
            </a:r>
          </a:p>
          <a:p>
            <a:pPr lvl="1">
              <a:defRPr/>
            </a:pPr>
            <a:r>
              <a:rPr lang="pt-PT" sz="1800" dirty="0" smtClean="0"/>
              <a:t>O cliente contacta um desses servidores e obterá o </a:t>
            </a:r>
            <a:r>
              <a:rPr lang="pt-PT" sz="1800" dirty="0" err="1" smtClean="0"/>
              <a:t>endereçoIP</a:t>
            </a:r>
            <a:r>
              <a:rPr lang="pt-PT" sz="1800" dirty="0" smtClean="0"/>
              <a:t> dos servidores de </a:t>
            </a:r>
            <a:r>
              <a:rPr lang="pt-PT" sz="1800" dirty="0" err="1" smtClean="0"/>
              <a:t>google.com</a:t>
            </a:r>
            <a:endParaRPr lang="pt-PT" sz="1800" dirty="0" smtClean="0"/>
          </a:p>
          <a:p>
            <a:pPr lvl="1">
              <a:defRPr/>
            </a:pPr>
            <a:r>
              <a:rPr lang="pt-PT" sz="1800" dirty="0" smtClean="0"/>
              <a:t>O servidor contactará finalmente um desses servidores servidores para obter a resposta pretendida</a:t>
            </a:r>
            <a:endParaRPr lang="pt-PT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5"/>
          <p:cNvSpPr txBox="1">
            <a:spLocks noChangeArrowheads="1"/>
          </p:cNvSpPr>
          <p:nvPr/>
        </p:nvSpPr>
        <p:spPr bwMode="auto">
          <a:xfrm>
            <a:off x="3551238" y="5237163"/>
            <a:ext cx="19161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requesting host</a:t>
            </a:r>
            <a:endParaRPr lang="en-US" sz="2400">
              <a:latin typeface="Arial" charset="0"/>
            </a:endParaRPr>
          </a:p>
          <a:p>
            <a:pPr eaLnBrk="1" hangingPunct="1"/>
            <a:r>
              <a:rPr lang="en-US" sz="1600" i="1">
                <a:solidFill>
                  <a:srgbClr val="000099"/>
                </a:solidFill>
                <a:latin typeface="Arial" charset="0"/>
              </a:rPr>
              <a:t>www.fccn.pt</a:t>
            </a:r>
          </a:p>
        </p:txBody>
      </p:sp>
      <p:sp>
        <p:nvSpPr>
          <p:cNvPr id="33794" name="Text Box 6"/>
          <p:cNvSpPr txBox="1">
            <a:spLocks noChangeArrowheads="1"/>
          </p:cNvSpPr>
          <p:nvPr/>
        </p:nvSpPr>
        <p:spPr bwMode="auto">
          <a:xfrm>
            <a:off x="6156325" y="6021388"/>
            <a:ext cx="1433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1">
                <a:latin typeface="Arial" charset="0"/>
              </a:rPr>
              <a:t>www.fccn.pt</a:t>
            </a:r>
          </a:p>
        </p:txBody>
      </p:sp>
      <p:sp>
        <p:nvSpPr>
          <p:cNvPr id="33795" name="Text Box 17"/>
          <p:cNvSpPr txBox="1">
            <a:spLocks noChangeArrowheads="1"/>
          </p:cNvSpPr>
          <p:nvPr/>
        </p:nvSpPr>
        <p:spPr bwMode="auto">
          <a:xfrm>
            <a:off x="6443663" y="1412875"/>
            <a:ext cx="2011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root DNS server</a:t>
            </a:r>
            <a:endParaRPr lang="en-US" sz="1600">
              <a:latin typeface="Arial" charset="0"/>
            </a:endParaRPr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4714875" y="3271838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 flipV="1">
            <a:off x="4829175" y="15763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5114925" y="2738438"/>
            <a:ext cx="1485900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114925" y="2909888"/>
            <a:ext cx="1419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038725" y="18049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4905375" y="3289300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grpSp>
        <p:nvGrpSpPr>
          <p:cNvPr id="33802" name="Group 24"/>
          <p:cNvGrpSpPr>
            <a:grpSpLocks/>
          </p:cNvGrpSpPr>
          <p:nvPr/>
        </p:nvGrpSpPr>
        <p:grpSpPr bwMode="auto">
          <a:xfrm>
            <a:off x="3548063" y="3417888"/>
            <a:ext cx="2019300" cy="615950"/>
            <a:chOff x="2793" y="2132"/>
            <a:chExt cx="1272" cy="388"/>
          </a:xfrm>
        </p:grpSpPr>
        <p:sp>
          <p:nvSpPr>
            <p:cNvPr id="33955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56" name="Text Box 26"/>
            <p:cNvSpPr txBox="1">
              <a:spLocks noChangeArrowheads="1"/>
            </p:cNvSpPr>
            <p:nvPr/>
          </p:nvSpPr>
          <p:spPr bwMode="auto">
            <a:xfrm>
              <a:off x="2793" y="2132"/>
              <a:ext cx="127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latin typeface="Arial" charset="0"/>
                </a:rPr>
                <a:t>local DNS server</a:t>
              </a:r>
              <a:endParaRPr lang="en-US" sz="2400">
                <a:latin typeface="Arial" charset="0"/>
              </a:endParaRPr>
            </a:p>
            <a:p>
              <a:pPr eaLnBrk="1" hangingPunct="1"/>
              <a:r>
                <a:rPr lang="en-US" sz="1600" i="1">
                  <a:solidFill>
                    <a:srgbClr val="000099"/>
                  </a:solidFill>
                  <a:latin typeface="Arial" charset="0"/>
                </a:rPr>
                <a:t>www.fccn.pt</a:t>
              </a:r>
            </a:p>
          </p:txBody>
        </p:sp>
      </p:grp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4425950" y="41275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1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02780" name="Text Box 28"/>
          <p:cNvSpPr txBox="1">
            <a:spLocks noChangeArrowheads="1"/>
          </p:cNvSpPr>
          <p:nvPr/>
        </p:nvSpPr>
        <p:spPr bwMode="auto">
          <a:xfrm>
            <a:off x="4968875" y="17938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2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5407025" y="2032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3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5721350" y="24415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4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5751513" y="29289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5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348413" y="39687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6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33809" name="Text Box 60"/>
          <p:cNvSpPr txBox="1">
            <a:spLocks noChangeArrowheads="1"/>
          </p:cNvSpPr>
          <p:nvPr/>
        </p:nvSpPr>
        <p:spPr bwMode="auto">
          <a:xfrm>
            <a:off x="5689600" y="4784725"/>
            <a:ext cx="2582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authoritative DNS server</a:t>
            </a:r>
            <a:endParaRPr lang="en-US" sz="2400">
              <a:latin typeface="Arial" charset="0"/>
            </a:endParaRPr>
          </a:p>
          <a:p>
            <a:pPr eaLnBrk="1" hangingPunct="1"/>
            <a:r>
              <a:rPr lang="en-US" sz="1600">
                <a:latin typeface="Arial" charset="0"/>
              </a:rPr>
              <a:t>fccn.pt</a:t>
            </a:r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5721350" y="3998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7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4978400" y="41465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CC0000"/>
                </a:solidFill>
                <a:latin typeface="Arial" charset="0"/>
              </a:rPr>
              <a:t>8</a:t>
            </a:r>
            <a:endParaRPr lang="en-US" sz="24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5048250" y="3070225"/>
            <a:ext cx="1493838" cy="1314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 flipV="1">
            <a:off x="5008563" y="3195638"/>
            <a:ext cx="1493837" cy="13017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3814" name="Text Box 65"/>
          <p:cNvSpPr txBox="1">
            <a:spLocks noChangeArrowheads="1"/>
          </p:cNvSpPr>
          <p:nvPr/>
        </p:nvSpPr>
        <p:spPr bwMode="auto">
          <a:xfrm>
            <a:off x="5980113" y="22082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PT DNS server</a:t>
            </a:r>
            <a:endParaRPr lang="en-US" sz="1600">
              <a:latin typeface="Arial" charset="0"/>
            </a:endParaRPr>
          </a:p>
        </p:txBody>
      </p:sp>
      <p:sp>
        <p:nvSpPr>
          <p:cNvPr id="61466" name="Rectangle 66"/>
          <p:cNvSpPr>
            <a:spLocks noGrp="1" noChangeArrowheads="1"/>
          </p:cNvSpPr>
          <p:nvPr>
            <p:ph type="title"/>
          </p:nvPr>
        </p:nvSpPr>
        <p:spPr>
          <a:xfrm>
            <a:off x="533400" y="217488"/>
            <a:ext cx="8070850" cy="690562"/>
          </a:xfrm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pt-PT" sz="4000" smtClean="0"/>
              <a:t>Resolução de um nome DNS</a:t>
            </a:r>
            <a:endParaRPr lang="pt-PT" sz="4000"/>
          </a:p>
        </p:txBody>
      </p:sp>
      <p:sp>
        <p:nvSpPr>
          <p:cNvPr id="61467" name="Rectangle 67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3240087" cy="4895850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O computador </a:t>
            </a:r>
            <a:r>
              <a:rPr lang="pt-PT" sz="2000" dirty="0" smtClean="0">
                <a:hlinkClick r:id="rId3"/>
              </a:rPr>
              <a:t>www.fct.unl.pt</a:t>
            </a:r>
            <a:r>
              <a:rPr lang="pt-PT" sz="2000" dirty="0" smtClean="0"/>
              <a:t> quer o endereço IP do computador </a:t>
            </a:r>
            <a:r>
              <a:rPr lang="pt-PT" sz="2000" dirty="0" smtClean="0">
                <a:hlinkClick r:id="rId4"/>
              </a:rPr>
              <a:t>www.fccn.pt</a:t>
            </a:r>
            <a:endParaRPr lang="pt-PT" sz="2000" dirty="0" smtClean="0"/>
          </a:p>
          <a:p>
            <a:pPr>
              <a:defRPr/>
            </a:pPr>
            <a:r>
              <a:rPr lang="pt-PT" sz="2000" dirty="0" smtClean="0"/>
              <a:t>O protocolo utiliza pedidos e respostas colocadas dentro de </a:t>
            </a:r>
            <a:r>
              <a:rPr lang="pt-PT" sz="2000" dirty="0" err="1" smtClean="0"/>
              <a:t>datagramas</a:t>
            </a:r>
            <a:r>
              <a:rPr lang="pt-PT" sz="2000" dirty="0" smtClean="0"/>
              <a:t> UDP</a:t>
            </a:r>
          </a:p>
          <a:p>
            <a:pPr>
              <a:defRPr/>
            </a:pPr>
            <a:r>
              <a:rPr lang="pt-PT" sz="2000" dirty="0" smtClean="0"/>
              <a:t>Em caso de falha, os clientes são responsáveis pela </a:t>
            </a:r>
            <a:r>
              <a:rPr lang="pt-PT" sz="2000" dirty="0" err="1" smtClean="0"/>
              <a:t>reemissão</a:t>
            </a:r>
            <a:r>
              <a:rPr lang="pt-PT" sz="2000" dirty="0" smtClean="0"/>
              <a:t> dos pedidos e por contactar servidores alternativos</a:t>
            </a:r>
          </a:p>
          <a:p>
            <a:pPr>
              <a:defRPr/>
            </a:pPr>
            <a:endParaRPr lang="pt-PT" sz="2000" dirty="0"/>
          </a:p>
        </p:txBody>
      </p:sp>
      <p:grpSp>
        <p:nvGrpSpPr>
          <p:cNvPr id="33817" name="Group 86"/>
          <p:cNvGrpSpPr>
            <a:grpSpLocks/>
          </p:cNvGrpSpPr>
          <p:nvPr/>
        </p:nvGrpSpPr>
        <p:grpSpPr bwMode="auto">
          <a:xfrm flipH="1">
            <a:off x="7740650" y="5661025"/>
            <a:ext cx="863600" cy="795338"/>
            <a:chOff x="-44" y="1473"/>
            <a:chExt cx="981" cy="1105"/>
          </a:xfrm>
        </p:grpSpPr>
        <p:pic>
          <p:nvPicPr>
            <p:cNvPr id="33953" name="Picture 87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954" name="Freeform 8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7350 w 356"/>
                <a:gd name="T3" fmla="*/ 15593 h 368"/>
                <a:gd name="T4" fmla="*/ 222251 w 356"/>
                <a:gd name="T5" fmla="*/ 324849 h 368"/>
                <a:gd name="T6" fmla="*/ 48981 w 356"/>
                <a:gd name="T7" fmla="*/ 40626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grpSp>
        <p:nvGrpSpPr>
          <p:cNvPr id="33818" name="Group 89"/>
          <p:cNvGrpSpPr>
            <a:grpSpLocks/>
          </p:cNvGrpSpPr>
          <p:nvPr/>
        </p:nvGrpSpPr>
        <p:grpSpPr bwMode="auto">
          <a:xfrm>
            <a:off x="4194175" y="4600575"/>
            <a:ext cx="925513" cy="795338"/>
            <a:chOff x="-44" y="1473"/>
            <a:chExt cx="981" cy="1105"/>
          </a:xfrm>
        </p:grpSpPr>
        <p:pic>
          <p:nvPicPr>
            <p:cNvPr id="33951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952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7350 w 356"/>
                <a:gd name="T3" fmla="*/ 15593 h 368"/>
                <a:gd name="T4" fmla="*/ 222251 w 356"/>
                <a:gd name="T5" fmla="*/ 324849 h 368"/>
                <a:gd name="T6" fmla="*/ 48981 w 356"/>
                <a:gd name="T7" fmla="*/ 40626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pt-PT"/>
            </a:p>
          </p:txBody>
        </p:sp>
      </p:grpSp>
      <p:grpSp>
        <p:nvGrpSpPr>
          <p:cNvPr id="33819" name="Group 125"/>
          <p:cNvGrpSpPr>
            <a:grpSpLocks/>
          </p:cNvGrpSpPr>
          <p:nvPr/>
        </p:nvGrpSpPr>
        <p:grpSpPr bwMode="auto">
          <a:xfrm>
            <a:off x="6654800" y="4098925"/>
            <a:ext cx="390525" cy="641350"/>
            <a:chOff x="4140" y="429"/>
            <a:chExt cx="1425" cy="2396"/>
          </a:xfrm>
        </p:grpSpPr>
        <p:sp>
          <p:nvSpPr>
            <p:cNvPr id="33919" name="Freeform 12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7 h 2742"/>
                <a:gd name="T4" fmla="*/ 2 w 354"/>
                <a:gd name="T5" fmla="*/ 48 h 2742"/>
                <a:gd name="T6" fmla="*/ 0 w 354"/>
                <a:gd name="T7" fmla="*/ 50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20" name="Rectangle 12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21" name="Freeform 12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5 h 2537"/>
                <a:gd name="T4" fmla="*/ 2 w 211"/>
                <a:gd name="T5" fmla="*/ 4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22" name="Freeform 12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5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23" name="Rectangle 13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924" name="Group 13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949" name="AutoShape 13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50" name="AutoShape 133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925" name="Rectangle 13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926" name="Group 13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3947" name="AutoShape 13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48" name="AutoShape 13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927" name="Rectangle 13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28" name="Rectangle 13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929" name="Group 14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945" name="AutoShape 1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46" name="AutoShape 14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930" name="Freeform 14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4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931" name="Group 14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943" name="AutoShape 14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44" name="AutoShape 146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932" name="Rectangle 14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33" name="Freeform 14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4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34" name="Freeform 14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6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35" name="Oval 15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36" name="Freeform 15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5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37" name="AutoShape 15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38" name="AutoShape 15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39" name="Oval 15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40" name="Oval 15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3941" name="Oval 15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42" name="Rectangle 15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33820" name="Group 158"/>
          <p:cNvGrpSpPr>
            <a:grpSpLocks/>
          </p:cNvGrpSpPr>
          <p:nvPr/>
        </p:nvGrpSpPr>
        <p:grpSpPr bwMode="auto">
          <a:xfrm>
            <a:off x="4651375" y="2586038"/>
            <a:ext cx="390525" cy="641350"/>
            <a:chOff x="4140" y="429"/>
            <a:chExt cx="1425" cy="2396"/>
          </a:xfrm>
        </p:grpSpPr>
        <p:sp>
          <p:nvSpPr>
            <p:cNvPr id="33887" name="Freeform 1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7 h 2742"/>
                <a:gd name="T4" fmla="*/ 2 w 354"/>
                <a:gd name="T5" fmla="*/ 48 h 2742"/>
                <a:gd name="T6" fmla="*/ 0 w 354"/>
                <a:gd name="T7" fmla="*/ 50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88" name="Rectangle 160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89" name="Freeform 1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5 h 2537"/>
                <a:gd name="T4" fmla="*/ 2 w 211"/>
                <a:gd name="T5" fmla="*/ 4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90" name="Freeform 1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5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91" name="Rectangle 163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92" name="Group 1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917" name="AutoShape 16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18" name="AutoShape 166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93" name="Rectangle 167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94" name="Group 1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3915" name="AutoShape 1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16" name="AutoShape 170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95" name="Rectangle 171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96" name="Rectangle 172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97" name="Group 1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913" name="AutoShape 17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14" name="AutoShape 175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98" name="Freeform 1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4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899" name="Group 1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911" name="AutoShape 178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912" name="AutoShape 179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900" name="Rectangle 180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01" name="Freeform 1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4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02" name="Freeform 1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6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03" name="Oval 183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04" name="Freeform 1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5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905" name="AutoShape 185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06" name="AutoShape 186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07" name="Oval 187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08" name="Oval 188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3909" name="Oval 189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910" name="Rectangle 190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33821" name="Group 224"/>
          <p:cNvGrpSpPr>
            <a:grpSpLocks/>
          </p:cNvGrpSpPr>
          <p:nvPr/>
        </p:nvGrpSpPr>
        <p:grpSpPr bwMode="auto">
          <a:xfrm>
            <a:off x="5805488" y="1323975"/>
            <a:ext cx="390525" cy="641350"/>
            <a:chOff x="4140" y="429"/>
            <a:chExt cx="1425" cy="2396"/>
          </a:xfrm>
        </p:grpSpPr>
        <p:sp>
          <p:nvSpPr>
            <p:cNvPr id="33855" name="Freeform 22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7 h 2742"/>
                <a:gd name="T4" fmla="*/ 2 w 354"/>
                <a:gd name="T5" fmla="*/ 48 h 2742"/>
                <a:gd name="T6" fmla="*/ 0 w 354"/>
                <a:gd name="T7" fmla="*/ 50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56" name="Rectangle 226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57" name="Freeform 22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5 h 2537"/>
                <a:gd name="T4" fmla="*/ 2 w 211"/>
                <a:gd name="T5" fmla="*/ 4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58" name="Freeform 22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5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59" name="Rectangle 229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60" name="Group 23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885" name="AutoShape 23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86" name="AutoShape 23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61" name="Rectangle 233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62" name="Group 23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3883" name="AutoShape 235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84" name="AutoShape 236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63" name="Rectangle 237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64" name="Rectangle 238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65" name="Group 23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881" name="AutoShape 24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82" name="AutoShape 24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66" name="Freeform 24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4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867" name="Group 24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879" name="AutoShape 244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80" name="AutoShape 245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68" name="Rectangle 246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69" name="Freeform 24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4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70" name="Freeform 24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6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71" name="Oval 249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72" name="Freeform 25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5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73" name="AutoShape 251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74" name="AutoShape 252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75" name="Oval 253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76" name="Oval 254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3877" name="Oval 255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78" name="Rectangle 256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33822" name="Group 257"/>
          <p:cNvGrpSpPr>
            <a:grpSpLocks/>
          </p:cNvGrpSpPr>
          <p:nvPr/>
        </p:nvGrpSpPr>
        <p:grpSpPr bwMode="auto">
          <a:xfrm>
            <a:off x="6621463" y="2576513"/>
            <a:ext cx="390525" cy="641350"/>
            <a:chOff x="4140" y="429"/>
            <a:chExt cx="1425" cy="2396"/>
          </a:xfrm>
        </p:grpSpPr>
        <p:sp>
          <p:nvSpPr>
            <p:cNvPr id="33823" name="Freeform 2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7 h 2742"/>
                <a:gd name="T4" fmla="*/ 2 w 354"/>
                <a:gd name="T5" fmla="*/ 48 h 2742"/>
                <a:gd name="T6" fmla="*/ 0 w 354"/>
                <a:gd name="T7" fmla="*/ 50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24" name="Rectangle 259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25" name="Freeform 2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5 h 2537"/>
                <a:gd name="T4" fmla="*/ 2 w 211"/>
                <a:gd name="T5" fmla="*/ 4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26" name="Freeform 2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5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27" name="Rectangle 262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28" name="Group 2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853" name="AutoShape 26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54" name="AutoShape 265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29" name="Rectangle 266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30" name="Group 2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3851" name="AutoShape 268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52" name="AutoShape 26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31" name="Rectangle 270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32" name="Rectangle 271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3833" name="Group 2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849" name="AutoShape 273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50" name="AutoShape 274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34" name="Freeform 2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4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835" name="Group 2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847" name="AutoShape 277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3848" name="AutoShape 278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33836" name="Rectangle 279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37" name="Freeform 2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4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38" name="Freeform 2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6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39" name="Oval 282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40" name="Freeform 2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5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33841" name="AutoShape 28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42" name="AutoShape 285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43" name="Oval 286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44" name="Oval 287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3845" name="Oval 288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33846" name="Rectangle 289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0" grpId="0" animBg="1"/>
      <p:bldP spid="202771" grpId="0" animBg="1"/>
      <p:bldP spid="202772" grpId="0" animBg="1"/>
      <p:bldP spid="202773" grpId="0" animBg="1"/>
      <p:bldP spid="202774" grpId="0" animBg="1"/>
      <p:bldP spid="202775" grpId="0" animBg="1"/>
      <p:bldP spid="202779" grpId="0"/>
      <p:bldP spid="202780" grpId="0"/>
      <p:bldP spid="202781" grpId="0"/>
      <p:bldP spid="202782" grpId="0"/>
      <p:bldP spid="202783" grpId="0"/>
      <p:bldP spid="202784" grpId="0"/>
      <p:bldP spid="202813" grpId="0"/>
      <p:bldP spid="202814" grpId="0"/>
      <p:bldP spid="202815" grpId="0" animBg="1"/>
      <p:bldP spid="2028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C3078E-E08F-CE49-BF95-D77F627FCC3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548680"/>
            <a:ext cx="7632848" cy="6017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100" dirty="0" err="1" smtClean="0"/>
              <a:t>jalm</a:t>
            </a:r>
            <a:r>
              <a:rPr lang="nl-NL" sz="1100" dirty="0"/>
              <a:t>$ </a:t>
            </a:r>
            <a:r>
              <a:rPr lang="nl-NL" sz="1100" dirty="0" err="1"/>
              <a:t>dig</a:t>
            </a:r>
            <a:r>
              <a:rPr lang="nl-NL" sz="1100" dirty="0"/>
              <a:t> . </a:t>
            </a:r>
            <a:r>
              <a:rPr lang="nl-NL" sz="1100" dirty="0" err="1"/>
              <a:t>any</a:t>
            </a:r>
            <a:endParaRPr lang="nl-NL" sz="1100" dirty="0"/>
          </a:p>
          <a:p>
            <a:pPr algn="l"/>
            <a:endParaRPr lang="nl-NL" sz="1100" dirty="0"/>
          </a:p>
          <a:p>
            <a:pPr algn="l"/>
            <a:r>
              <a:rPr lang="nl-NL" sz="1100" dirty="0"/>
              <a:t>; &lt;&lt;&gt;&gt; </a:t>
            </a:r>
            <a:r>
              <a:rPr lang="nl-NL" sz="1100" dirty="0" err="1"/>
              <a:t>DiG</a:t>
            </a:r>
            <a:r>
              <a:rPr lang="nl-NL" sz="1100" dirty="0"/>
              <a:t> 9.7.6-P1 &lt;&lt;&gt;&gt; . </a:t>
            </a:r>
            <a:r>
              <a:rPr lang="nl-NL" sz="1100" dirty="0" err="1"/>
              <a:t>any</a:t>
            </a:r>
            <a:endParaRPr lang="nl-NL" sz="1100" dirty="0"/>
          </a:p>
          <a:p>
            <a:pPr algn="l"/>
            <a:r>
              <a:rPr lang="nl-NL" sz="1100" dirty="0"/>
              <a:t>;; </a:t>
            </a:r>
            <a:r>
              <a:rPr lang="nl-NL" sz="1100" dirty="0" err="1"/>
              <a:t>global</a:t>
            </a:r>
            <a:r>
              <a:rPr lang="nl-NL" sz="1100" dirty="0"/>
              <a:t> options: +</a:t>
            </a:r>
            <a:r>
              <a:rPr lang="nl-NL" sz="1100" dirty="0" err="1"/>
              <a:t>cmd</a:t>
            </a:r>
            <a:endParaRPr lang="nl-NL" sz="1100" dirty="0"/>
          </a:p>
          <a:p>
            <a:pPr algn="l"/>
            <a:r>
              <a:rPr lang="nl-NL" sz="1100" dirty="0"/>
              <a:t>;; Got </a:t>
            </a:r>
            <a:r>
              <a:rPr lang="nl-NL" sz="1100" dirty="0" err="1"/>
              <a:t>answer</a:t>
            </a:r>
            <a:r>
              <a:rPr lang="nl-NL" sz="1100" dirty="0"/>
              <a:t>:</a:t>
            </a:r>
          </a:p>
          <a:p>
            <a:pPr algn="l"/>
            <a:r>
              <a:rPr lang="nl-NL" sz="1100" dirty="0"/>
              <a:t>;; -&gt;&gt;HEADER&lt;&lt;- </a:t>
            </a:r>
            <a:r>
              <a:rPr lang="nl-NL" sz="1100" dirty="0" err="1"/>
              <a:t>opcode</a:t>
            </a:r>
            <a:r>
              <a:rPr lang="nl-NL" sz="1100" dirty="0"/>
              <a:t>: QUERY, status: NOERROR, </a:t>
            </a:r>
            <a:r>
              <a:rPr lang="nl-NL" sz="1100" dirty="0" err="1"/>
              <a:t>id</a:t>
            </a:r>
            <a:r>
              <a:rPr lang="nl-NL" sz="1100" dirty="0"/>
              <a:t>: 52767</a:t>
            </a:r>
          </a:p>
          <a:p>
            <a:pPr algn="l"/>
            <a:r>
              <a:rPr lang="nl-NL" sz="1100" dirty="0"/>
              <a:t>;; </a:t>
            </a:r>
            <a:r>
              <a:rPr lang="nl-NL" sz="1100" dirty="0" err="1"/>
              <a:t>flags</a:t>
            </a:r>
            <a:r>
              <a:rPr lang="nl-NL" sz="1100" dirty="0"/>
              <a:t>: </a:t>
            </a:r>
            <a:r>
              <a:rPr lang="nl-NL" sz="1100" dirty="0" err="1"/>
              <a:t>qr</a:t>
            </a:r>
            <a:r>
              <a:rPr lang="nl-NL" sz="1100" dirty="0"/>
              <a:t> </a:t>
            </a:r>
            <a:r>
              <a:rPr lang="nl-NL" sz="1100" dirty="0" err="1"/>
              <a:t>rd</a:t>
            </a:r>
            <a:r>
              <a:rPr lang="nl-NL" sz="1100" dirty="0"/>
              <a:t> ra; QUERY: 1, ANSWER: 13, AUTHORITY: 0, ADDITIONAL: 13</a:t>
            </a:r>
          </a:p>
          <a:p>
            <a:pPr algn="l"/>
            <a:endParaRPr lang="nl-NL" sz="1100" dirty="0"/>
          </a:p>
          <a:p>
            <a:pPr algn="l"/>
            <a:r>
              <a:rPr lang="nl-NL" sz="1100" dirty="0"/>
              <a:t>;; QUESTION SECTION:</a:t>
            </a:r>
          </a:p>
          <a:p>
            <a:pPr algn="l"/>
            <a:r>
              <a:rPr lang="nl-NL" sz="1100" dirty="0"/>
              <a:t>;.				IN	ANY</a:t>
            </a:r>
          </a:p>
          <a:p>
            <a:pPr algn="l"/>
            <a:endParaRPr lang="nl-NL" sz="1100" dirty="0"/>
          </a:p>
          <a:p>
            <a:pPr algn="l"/>
            <a:r>
              <a:rPr lang="nl-NL" sz="1100" dirty="0"/>
              <a:t>;; ANSWER SECTION:</a:t>
            </a:r>
          </a:p>
          <a:p>
            <a:pPr algn="l"/>
            <a:r>
              <a:rPr lang="nl-NL" sz="1100" dirty="0"/>
              <a:t>.			83113	IN	NS	</a:t>
            </a:r>
            <a:r>
              <a:rPr lang="nl-NL" sz="1100" dirty="0" err="1"/>
              <a:t>k.root-servers.net</a:t>
            </a:r>
            <a:r>
              <a:rPr lang="nl-NL" sz="1100" dirty="0"/>
              <a:t>.</a:t>
            </a:r>
          </a:p>
          <a:p>
            <a:pPr algn="l"/>
            <a:r>
              <a:rPr lang="nl-NL" sz="1100" dirty="0"/>
              <a:t>.			83113	IN	NS	</a:t>
            </a:r>
            <a:r>
              <a:rPr lang="nl-NL" sz="1100" dirty="0" err="1"/>
              <a:t>e.root-servers.net</a:t>
            </a:r>
            <a:r>
              <a:rPr lang="nl-NL" sz="1100" dirty="0"/>
              <a:t>.</a:t>
            </a:r>
          </a:p>
          <a:p>
            <a:pPr algn="l"/>
            <a:r>
              <a:rPr lang="nl-NL" sz="1100" dirty="0"/>
              <a:t>.			83113	IN	NS	</a:t>
            </a:r>
            <a:r>
              <a:rPr lang="nl-NL" sz="1100" dirty="0" err="1"/>
              <a:t>g.root-servers.net</a:t>
            </a:r>
            <a:r>
              <a:rPr lang="nl-NL" sz="1100" dirty="0"/>
              <a:t>.</a:t>
            </a:r>
          </a:p>
          <a:p>
            <a:pPr algn="l"/>
            <a:r>
              <a:rPr lang="nl-NL" sz="1100" dirty="0"/>
              <a:t>.			83113	IN	NS	</a:t>
            </a:r>
            <a:r>
              <a:rPr lang="nl-NL" sz="1100" dirty="0" err="1"/>
              <a:t>d.root-servers.net</a:t>
            </a:r>
            <a:r>
              <a:rPr lang="nl-NL" sz="1100" dirty="0"/>
              <a:t>.</a:t>
            </a:r>
          </a:p>
          <a:p>
            <a:pPr algn="l"/>
            <a:r>
              <a:rPr lang="nl-NL" sz="1100" dirty="0"/>
              <a:t>.			83113	IN	NS	</a:t>
            </a:r>
            <a:r>
              <a:rPr lang="nl-NL" sz="1100" dirty="0" err="1"/>
              <a:t>a.root-servers.net</a:t>
            </a:r>
            <a:r>
              <a:rPr lang="nl-NL" sz="1100" dirty="0"/>
              <a:t>.</a:t>
            </a:r>
          </a:p>
          <a:p>
            <a:pPr algn="l"/>
            <a:r>
              <a:rPr lang="nl-NL" sz="1100" dirty="0" smtClean="0"/>
              <a:t>…………  </a:t>
            </a:r>
            <a:endParaRPr lang="nl-NL" sz="1100" dirty="0"/>
          </a:p>
          <a:p>
            <a:pPr algn="l"/>
            <a:r>
              <a:rPr lang="nl-NL" sz="1100" dirty="0" smtClean="0"/>
              <a:t>.</a:t>
            </a:r>
            <a:r>
              <a:rPr lang="nl-NL" sz="1100" dirty="0"/>
              <a:t>			83113	IN	NS	</a:t>
            </a:r>
            <a:r>
              <a:rPr lang="nl-NL" sz="1100" dirty="0" err="1"/>
              <a:t>j.root-servers.net</a:t>
            </a:r>
            <a:r>
              <a:rPr lang="nl-NL" sz="1100" dirty="0"/>
              <a:t>.</a:t>
            </a:r>
          </a:p>
          <a:p>
            <a:pPr algn="l"/>
            <a:r>
              <a:rPr lang="nl-NL" sz="1100" dirty="0"/>
              <a:t>.			83113	IN	NS	</a:t>
            </a:r>
            <a:r>
              <a:rPr lang="nl-NL" sz="1100" dirty="0" err="1"/>
              <a:t>b.root-servers.net</a:t>
            </a:r>
            <a:r>
              <a:rPr lang="nl-NL" sz="1100" dirty="0"/>
              <a:t>.</a:t>
            </a:r>
          </a:p>
          <a:p>
            <a:pPr algn="l"/>
            <a:r>
              <a:rPr lang="nl-NL" sz="1100" dirty="0"/>
              <a:t>.			83113	IN	NS	</a:t>
            </a:r>
            <a:r>
              <a:rPr lang="nl-NL" sz="1100" dirty="0" err="1"/>
              <a:t>l.root-servers.net</a:t>
            </a:r>
            <a:r>
              <a:rPr lang="nl-NL" sz="1100" dirty="0"/>
              <a:t>.</a:t>
            </a:r>
          </a:p>
          <a:p>
            <a:pPr algn="l"/>
            <a:endParaRPr lang="nl-NL" sz="1100" dirty="0"/>
          </a:p>
          <a:p>
            <a:pPr algn="l"/>
            <a:r>
              <a:rPr lang="nl-NL" sz="1100" dirty="0"/>
              <a:t>;; ADDITIONAL SECTION:</a:t>
            </a:r>
          </a:p>
          <a:p>
            <a:pPr algn="l"/>
            <a:r>
              <a:rPr lang="nl-NL" sz="1100" dirty="0" err="1"/>
              <a:t>i.root-servers.net</a:t>
            </a:r>
            <a:r>
              <a:rPr lang="nl-NL" sz="1100" dirty="0"/>
              <a:t>.	83113	IN	A	192.36.148.17</a:t>
            </a:r>
          </a:p>
          <a:p>
            <a:pPr algn="l"/>
            <a:r>
              <a:rPr lang="nl-NL" sz="1100" dirty="0" err="1"/>
              <a:t>l.root-servers.net</a:t>
            </a:r>
            <a:r>
              <a:rPr lang="nl-NL" sz="1100" dirty="0"/>
              <a:t>.	83113	IN	A	199.7.83.42</a:t>
            </a:r>
          </a:p>
          <a:p>
            <a:pPr algn="l"/>
            <a:r>
              <a:rPr lang="nl-NL" sz="1100" dirty="0" err="1"/>
              <a:t>h.root-servers.net</a:t>
            </a:r>
            <a:r>
              <a:rPr lang="nl-NL" sz="1100" dirty="0"/>
              <a:t>.	83113	IN	A	128.63.2.53</a:t>
            </a:r>
          </a:p>
          <a:p>
            <a:pPr algn="l"/>
            <a:r>
              <a:rPr lang="nl-NL" sz="1100" dirty="0" err="1"/>
              <a:t>a.root-servers.net</a:t>
            </a:r>
            <a:r>
              <a:rPr lang="nl-NL" sz="1100" dirty="0"/>
              <a:t>.	83113	IN	A	</a:t>
            </a:r>
            <a:r>
              <a:rPr lang="nl-NL" sz="1100" dirty="0" smtClean="0"/>
              <a:t>198.41.0.4</a:t>
            </a:r>
          </a:p>
          <a:p>
            <a:pPr algn="l"/>
            <a:r>
              <a:rPr lang="nl-NL" sz="1100" dirty="0"/>
              <a:t>…………  </a:t>
            </a:r>
          </a:p>
          <a:p>
            <a:pPr algn="l"/>
            <a:r>
              <a:rPr lang="nl-NL" sz="1100" dirty="0" err="1" smtClean="0"/>
              <a:t>m.root</a:t>
            </a:r>
            <a:r>
              <a:rPr lang="nl-NL" sz="1100" dirty="0" err="1"/>
              <a:t>-servers.net</a:t>
            </a:r>
            <a:r>
              <a:rPr lang="nl-NL" sz="1100" dirty="0"/>
              <a:t>.	83113	IN	A	202.12.27.33</a:t>
            </a:r>
          </a:p>
          <a:p>
            <a:pPr algn="l"/>
            <a:r>
              <a:rPr lang="nl-NL" sz="1100" dirty="0" err="1"/>
              <a:t>d.root-servers.net</a:t>
            </a:r>
            <a:r>
              <a:rPr lang="nl-NL" sz="1100" dirty="0"/>
              <a:t>.	83113	IN	A	199.7.91.13</a:t>
            </a:r>
          </a:p>
          <a:p>
            <a:pPr algn="l"/>
            <a:endParaRPr lang="nl-NL" sz="1100" dirty="0"/>
          </a:p>
          <a:p>
            <a:pPr algn="l"/>
            <a:r>
              <a:rPr lang="nl-NL" sz="1100" dirty="0"/>
              <a:t>;; Query time: 3 </a:t>
            </a:r>
            <a:r>
              <a:rPr lang="nl-NL" sz="1100" dirty="0" err="1"/>
              <a:t>msec</a:t>
            </a:r>
            <a:endParaRPr lang="nl-NL" sz="1100" dirty="0"/>
          </a:p>
          <a:p>
            <a:pPr algn="l"/>
            <a:r>
              <a:rPr lang="nl-NL" sz="1100" dirty="0"/>
              <a:t>;; SERVER: 10.130.16.33#53(10.130.16.33)</a:t>
            </a:r>
          </a:p>
          <a:p>
            <a:pPr algn="l"/>
            <a:r>
              <a:rPr lang="nl-NL" sz="1100" dirty="0"/>
              <a:t>;; WHEN: </a:t>
            </a:r>
            <a:r>
              <a:rPr lang="nl-NL" sz="1100" dirty="0" err="1"/>
              <a:t>Thu</a:t>
            </a:r>
            <a:r>
              <a:rPr lang="nl-NL" sz="1100" dirty="0"/>
              <a:t> Apr 18 16:01:29 2013</a:t>
            </a:r>
          </a:p>
          <a:p>
            <a:pPr algn="l"/>
            <a:r>
              <a:rPr lang="nl-NL" sz="1100" dirty="0"/>
              <a:t>;; MSG SIZE  </a:t>
            </a:r>
            <a:r>
              <a:rPr lang="nl-NL" sz="1100" dirty="0" err="1"/>
              <a:t>rcvd</a:t>
            </a:r>
            <a:r>
              <a:rPr lang="nl-NL" sz="1100" dirty="0"/>
              <a:t>: </a:t>
            </a:r>
            <a:r>
              <a:rPr lang="nl-NL" sz="1100" dirty="0" smtClean="0"/>
              <a:t>449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1899607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 err="1">
                <a:latin typeface="+mn-lt"/>
                <a:ea typeface="ＭＳ Ｐゴシック" charset="0"/>
                <a:cs typeface="Tw Cen MT"/>
              </a:rPr>
              <a:t>Root</a:t>
            </a:r>
            <a:r>
              <a:rPr lang="pt-PT" sz="4800" dirty="0">
                <a:latin typeface="+mn-lt"/>
                <a:ea typeface="ＭＳ Ｐゴシック" charset="0"/>
                <a:cs typeface="Tw Cen MT"/>
              </a:rPr>
              <a:t> </a:t>
            </a:r>
            <a:r>
              <a:rPr lang="pt-PT" sz="4800" dirty="0" err="1">
                <a:latin typeface="+mn-lt"/>
                <a:ea typeface="ＭＳ Ｐゴシック" charset="0"/>
                <a:cs typeface="Tw Cen MT"/>
              </a:rPr>
              <a:t>Name</a:t>
            </a:r>
            <a:r>
              <a:rPr lang="pt-PT" sz="4800" dirty="0">
                <a:latin typeface="+mn-lt"/>
                <a:ea typeface="ＭＳ Ｐゴシック" charset="0"/>
                <a:cs typeface="Tw Cen MT"/>
              </a:rPr>
              <a:t> </a:t>
            </a:r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Servers</a:t>
            </a:r>
            <a:endParaRPr lang="pt-PT" sz="48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401638" y="5761038"/>
            <a:ext cx="7767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800" b="0" u="none" dirty="0">
                <a:solidFill>
                  <a:srgbClr val="0000FF"/>
                </a:solidFill>
                <a:latin typeface="+mn-lt"/>
                <a:cs typeface="Tw Cen MT"/>
              </a:rPr>
              <a:t>Os </a:t>
            </a:r>
            <a:r>
              <a:rPr lang="pt-PT" sz="1800" b="0" i="1" u="none" dirty="0" err="1">
                <a:solidFill>
                  <a:srgbClr val="0000FF"/>
                </a:solidFill>
                <a:latin typeface="+mn-lt"/>
                <a:cs typeface="Tw Cen MT"/>
              </a:rPr>
              <a:t>Root</a:t>
            </a:r>
            <a:r>
              <a:rPr lang="pt-PT" sz="1800" b="0" i="1" u="none" dirty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1800" b="0" i="1" u="none" dirty="0" err="1">
                <a:solidFill>
                  <a:srgbClr val="0000FF"/>
                </a:solidFill>
                <a:latin typeface="+mn-lt"/>
                <a:cs typeface="Tw Cen MT"/>
              </a:rPr>
              <a:t>Name</a:t>
            </a:r>
            <a:r>
              <a:rPr lang="pt-PT" sz="1800" b="0" i="1" u="none" dirty="0">
                <a:solidFill>
                  <a:srgbClr val="0000FF"/>
                </a:solidFill>
                <a:latin typeface="+mn-lt"/>
                <a:cs typeface="Tw Cen MT"/>
              </a:rPr>
              <a:t> Servers</a:t>
            </a:r>
            <a:r>
              <a:rPr lang="pt-PT" sz="1800" b="0" u="none" dirty="0">
                <a:solidFill>
                  <a:srgbClr val="0000FF"/>
                </a:solidFill>
                <a:latin typeface="+mn-lt"/>
                <a:cs typeface="Tw Cen MT"/>
              </a:rPr>
              <a:t> são servidores com autoridade sobre a zona </a:t>
            </a:r>
            <a:r>
              <a:rPr lang="ja-JP" altLang="pt-PT" sz="1800" b="0" u="none" dirty="0">
                <a:solidFill>
                  <a:srgbClr val="0000FF"/>
                </a:solidFill>
                <a:latin typeface="+mn-lt"/>
                <a:cs typeface="Tw Cen MT"/>
              </a:rPr>
              <a:t>“</a:t>
            </a:r>
            <a:r>
              <a:rPr lang="pt-PT" sz="1800" b="0" u="none" dirty="0">
                <a:solidFill>
                  <a:srgbClr val="0000FF"/>
                </a:solidFill>
                <a:latin typeface="+mn-lt"/>
                <a:cs typeface="Tw Cen MT"/>
              </a:rPr>
              <a:t>.</a:t>
            </a:r>
            <a:r>
              <a:rPr lang="ja-JP" altLang="pt-PT" sz="1800" b="0" u="none" dirty="0">
                <a:solidFill>
                  <a:srgbClr val="0000FF"/>
                </a:solidFill>
                <a:latin typeface="+mn-lt"/>
                <a:cs typeface="Tw Cen MT"/>
              </a:rPr>
              <a:t>”</a:t>
            </a:r>
            <a:endParaRPr lang="pt-PT" sz="1800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39941" name="Rectangle 19"/>
          <p:cNvSpPr>
            <a:spLocks noChangeArrowheads="1"/>
          </p:cNvSpPr>
          <p:nvPr/>
        </p:nvSpPr>
        <p:spPr bwMode="auto">
          <a:xfrm>
            <a:off x="4367213" y="5024438"/>
            <a:ext cx="396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  <a:defRPr/>
            </a:pPr>
            <a:r>
              <a:rPr lang="en-US" sz="1600" b="0">
                <a:latin typeface="+mn-lt"/>
                <a:cs typeface="Tw Cen MT"/>
              </a:rPr>
              <a:t>    13 root name servers worldwide</a:t>
            </a:r>
            <a:endParaRPr lang="en-US" sz="1800" b="0">
              <a:latin typeface="+mn-lt"/>
              <a:cs typeface="Tw Cen MT"/>
            </a:endParaRPr>
          </a:p>
        </p:txBody>
      </p:sp>
      <p:sp>
        <p:nvSpPr>
          <p:cNvPr id="34820" name="AutoShape 20"/>
          <p:cNvSpPr>
            <a:spLocks noChangeAspect="1" noChangeArrowheads="1"/>
          </p:cNvSpPr>
          <p:nvPr/>
        </p:nvSpPr>
        <p:spPr bwMode="auto">
          <a:xfrm>
            <a:off x="1446213" y="1941513"/>
            <a:ext cx="6126162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PT">
              <a:latin typeface="Tw Cen MT" charset="0"/>
              <a:cs typeface="Tw Cen MT" charset="0"/>
            </a:endParaRPr>
          </a:p>
        </p:txBody>
      </p:sp>
      <p:pic>
        <p:nvPicPr>
          <p:cNvPr id="34821" name="Picture 21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2738438"/>
            <a:ext cx="4319587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Freeform 22"/>
          <p:cNvSpPr>
            <a:spLocks/>
          </p:cNvSpPr>
          <p:nvPr/>
        </p:nvSpPr>
        <p:spPr bwMode="auto">
          <a:xfrm>
            <a:off x="3144838" y="2085975"/>
            <a:ext cx="642937" cy="1235075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395884273 h 1893"/>
              <a:gd name="T4" fmla="*/ 429251580 w 963"/>
              <a:gd name="T5" fmla="*/ 805816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4823" name="Text Box 23"/>
          <p:cNvSpPr txBox="1">
            <a:spLocks noChangeArrowheads="1"/>
          </p:cNvSpPr>
          <p:nvPr/>
        </p:nvSpPr>
        <p:spPr bwMode="auto">
          <a:xfrm>
            <a:off x="1666875" y="4014788"/>
            <a:ext cx="2024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b USC-ISI Marina del Rey, CA</a:t>
            </a:r>
          </a:p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l  ICANN Los Angeles, CA</a:t>
            </a:r>
          </a:p>
          <a:p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34824" name="Freeform 24"/>
          <p:cNvSpPr>
            <a:spLocks/>
          </p:cNvSpPr>
          <p:nvPr/>
        </p:nvSpPr>
        <p:spPr bwMode="auto">
          <a:xfrm>
            <a:off x="2492375" y="3473450"/>
            <a:ext cx="762000" cy="546100"/>
          </a:xfrm>
          <a:custGeom>
            <a:avLst/>
            <a:gdLst>
              <a:gd name="T0" fmla="*/ 0 w 582"/>
              <a:gd name="T1" fmla="*/ 700059178 h 426"/>
              <a:gd name="T2" fmla="*/ 997670103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4825" name="Text Box 25"/>
          <p:cNvSpPr txBox="1">
            <a:spLocks noChangeArrowheads="1"/>
          </p:cNvSpPr>
          <p:nvPr/>
        </p:nvSpPr>
        <p:spPr bwMode="auto">
          <a:xfrm>
            <a:off x="1169988" y="2693988"/>
            <a:ext cx="194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e NASA Mt View, CA</a:t>
            </a:r>
          </a:p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f  Internet Software C. Palo</a:t>
            </a:r>
            <a:r>
              <a:rPr lang="en-US" sz="900">
                <a:solidFill>
                  <a:srgbClr val="000000"/>
                </a:solidFill>
                <a:latin typeface="Tw Cen MT" charset="0"/>
                <a:cs typeface="Tw Cen MT" charset="0"/>
              </a:rPr>
              <a:t> Alto, CA (and 36 other locations)</a:t>
            </a:r>
          </a:p>
          <a:p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34826" name="Freeform 26"/>
          <p:cNvSpPr>
            <a:spLocks/>
          </p:cNvSpPr>
          <p:nvPr/>
        </p:nvSpPr>
        <p:spPr bwMode="auto">
          <a:xfrm flipV="1">
            <a:off x="2389188" y="3228975"/>
            <a:ext cx="817562" cy="184150"/>
          </a:xfrm>
          <a:custGeom>
            <a:avLst/>
            <a:gdLst>
              <a:gd name="T0" fmla="*/ 0 w 582"/>
              <a:gd name="T1" fmla="*/ 79603809 h 426"/>
              <a:gd name="T2" fmla="*/ 114846951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4827" name="Text Box 27"/>
          <p:cNvSpPr txBox="1">
            <a:spLocks noChangeArrowheads="1"/>
          </p:cNvSpPr>
          <p:nvPr/>
        </p:nvSpPr>
        <p:spPr bwMode="auto">
          <a:xfrm>
            <a:off x="5262563" y="2333625"/>
            <a:ext cx="199707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r"/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i </a:t>
            </a:r>
            <a:r>
              <a:rPr lang="en-US" sz="1000">
                <a:latin typeface="Tw Cen MT" charset="0"/>
                <a:cs typeface="Tw Cen MT" charset="0"/>
              </a:rPr>
              <a:t>Autonomica,</a:t>
            </a:r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 Stockholm (plus     28 other locations)</a:t>
            </a:r>
          </a:p>
        </p:txBody>
      </p:sp>
      <p:sp>
        <p:nvSpPr>
          <p:cNvPr id="34828" name="Freeform 28"/>
          <p:cNvSpPr>
            <a:spLocks/>
          </p:cNvSpPr>
          <p:nvPr/>
        </p:nvSpPr>
        <p:spPr bwMode="auto">
          <a:xfrm>
            <a:off x="4897438" y="2428875"/>
            <a:ext cx="446087" cy="654050"/>
          </a:xfrm>
          <a:custGeom>
            <a:avLst/>
            <a:gdLst>
              <a:gd name="T0" fmla="*/ 298790546 w 666"/>
              <a:gd name="T1" fmla="*/ 0 h 1005"/>
              <a:gd name="T2" fmla="*/ 0 w 666"/>
              <a:gd name="T3" fmla="*/ 42565313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4829" name="Text Box 29"/>
          <p:cNvSpPr txBox="1">
            <a:spLocks noChangeArrowheads="1"/>
          </p:cNvSpPr>
          <p:nvPr/>
        </p:nvSpPr>
        <p:spPr bwMode="auto">
          <a:xfrm>
            <a:off x="5299075" y="2044700"/>
            <a:ext cx="25193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k RIPE London (also 16 other locations)</a:t>
            </a:r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34830" name="Freeform 30"/>
          <p:cNvSpPr>
            <a:spLocks/>
          </p:cNvSpPr>
          <p:nvPr/>
        </p:nvSpPr>
        <p:spPr bwMode="auto">
          <a:xfrm>
            <a:off x="4716463" y="2222500"/>
            <a:ext cx="615950" cy="946150"/>
          </a:xfrm>
          <a:custGeom>
            <a:avLst/>
            <a:gdLst>
              <a:gd name="T0" fmla="*/ 411490675 w 922"/>
              <a:gd name="T1" fmla="*/ 0 h 1448"/>
              <a:gd name="T2" fmla="*/ 0 w 922"/>
              <a:gd name="T3" fmla="*/ 618231922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4831" name="Text Box 31"/>
          <p:cNvSpPr txBox="1">
            <a:spLocks noChangeArrowheads="1"/>
          </p:cNvSpPr>
          <p:nvPr/>
        </p:nvSpPr>
        <p:spPr bwMode="auto">
          <a:xfrm>
            <a:off x="6702425" y="2640013"/>
            <a:ext cx="1766888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m WIDE Tokyo (also Seoul, Paris, SF)</a:t>
            </a:r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34832" name="Freeform 32"/>
          <p:cNvSpPr>
            <a:spLocks/>
          </p:cNvSpPr>
          <p:nvPr/>
        </p:nvSpPr>
        <p:spPr bwMode="auto">
          <a:xfrm>
            <a:off x="6540500" y="2959100"/>
            <a:ext cx="400050" cy="431800"/>
          </a:xfrm>
          <a:custGeom>
            <a:avLst/>
            <a:gdLst>
              <a:gd name="T0" fmla="*/ 635079375 w 252"/>
              <a:gd name="T1" fmla="*/ 0 h 462"/>
              <a:gd name="T2" fmla="*/ 0 w 252"/>
              <a:gd name="T3" fmla="*/ 403574113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4833" name="Text Box 33"/>
          <p:cNvSpPr txBox="1">
            <a:spLocks noChangeArrowheads="1"/>
          </p:cNvSpPr>
          <p:nvPr/>
        </p:nvSpPr>
        <p:spPr bwMode="auto">
          <a:xfrm>
            <a:off x="3127375" y="1727200"/>
            <a:ext cx="2598738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a Verisign, Dulles, VA</a:t>
            </a:r>
          </a:p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c Cogent, Herndon, VA (also LA)</a:t>
            </a:r>
          </a:p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d U Maryland College Park, MD</a:t>
            </a:r>
          </a:p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g US DoD Vienna, VA</a:t>
            </a:r>
          </a:p>
          <a:p>
            <a:r>
              <a:rPr lang="en-US" sz="1000">
                <a:solidFill>
                  <a:srgbClr val="000000"/>
                </a:solidFill>
                <a:latin typeface="Tw Cen MT" charset="0"/>
                <a:cs typeface="Tw Cen MT" charset="0"/>
              </a:rPr>
              <a:t>h ARL Aberdeen, MD</a:t>
            </a:r>
          </a:p>
          <a:p>
            <a:r>
              <a:rPr lang="en-US" sz="900">
                <a:solidFill>
                  <a:srgbClr val="000000"/>
                </a:solidFill>
                <a:latin typeface="Tw Cen MT" charset="0"/>
                <a:cs typeface="Tw Cen MT" charset="0"/>
              </a:rPr>
              <a:t>j  Verisign, ( 21 locations)</a:t>
            </a:r>
          </a:p>
          <a:p>
            <a:endParaRPr lang="en-US" sz="2400">
              <a:latin typeface="Tw Cen MT" charset="0"/>
              <a:cs typeface="Tw Cen MT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382000" cy="11366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sz="4400" dirty="0" smtClean="0">
                <a:latin typeface="+mn-lt"/>
                <a:ea typeface="ＭＳ Ｐゴシック" charset="0"/>
                <a:cs typeface="Tw Cen MT"/>
              </a:rPr>
              <a:t>A performance do </a:t>
            </a:r>
            <a:r>
              <a:rPr lang="pt-PT" sz="4400" dirty="0">
                <a:latin typeface="+mn-lt"/>
                <a:ea typeface="ＭＳ Ｐゴシック" charset="0"/>
                <a:cs typeface="Tw Cen MT"/>
              </a:rPr>
              <a:t>DNS baseia-se em </a:t>
            </a:r>
            <a:r>
              <a:rPr lang="pt-PT" sz="4400" i="1" dirty="0" err="1" smtClean="0">
                <a:latin typeface="+mn-lt"/>
                <a:ea typeface="ＭＳ Ｐゴシック" charset="0"/>
                <a:cs typeface="Tw Cen MT"/>
              </a:rPr>
              <a:t>caching</a:t>
            </a:r>
            <a:endParaRPr lang="pt-PT" sz="3200" i="1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7550"/>
            <a:ext cx="8382000" cy="44354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PT" sz="2400" dirty="0">
                <a:ea typeface="ＭＳ Ｐゴシック" charset="0"/>
                <a:cs typeface="Tw Cen MT"/>
              </a:rPr>
              <a:t>Todos os servidores localizam os servidores de </a:t>
            </a:r>
            <a:r>
              <a:rPr lang="pt-PT" sz="2400" i="1" dirty="0" err="1">
                <a:ea typeface="ＭＳ Ｐゴシック" charset="0"/>
                <a:cs typeface="Tw Cen MT"/>
              </a:rPr>
              <a:t>root</a:t>
            </a:r>
            <a:r>
              <a:rPr lang="pt-PT" sz="2400" dirty="0">
                <a:ea typeface="ＭＳ Ｐゴシック" charset="0"/>
                <a:cs typeface="Tw Cen MT"/>
              </a:rPr>
              <a:t> e fazem </a:t>
            </a:r>
            <a:r>
              <a:rPr lang="pt-PT" sz="2400" i="1" dirty="0" err="1">
                <a:ea typeface="ＭＳ Ｐゴシック" charset="0"/>
                <a:cs typeface="Tw Cen MT"/>
              </a:rPr>
              <a:t>caching</a:t>
            </a:r>
            <a:r>
              <a:rPr lang="pt-PT" sz="2400" dirty="0">
                <a:ea typeface="ＭＳ Ｐゴシック" charset="0"/>
                <a:cs typeface="Tw Cen MT"/>
              </a:rPr>
              <a:t> dos seus endereços</a:t>
            </a:r>
          </a:p>
          <a:p>
            <a:pPr eaLnBrk="1" hangingPunct="1">
              <a:defRPr/>
            </a:pPr>
            <a:r>
              <a:rPr lang="pt-PT" sz="2400" dirty="0">
                <a:ea typeface="ＭＳ Ｐゴシック" charset="0"/>
                <a:cs typeface="Tw Cen MT"/>
              </a:rPr>
              <a:t>Todos os servidores quando obt</a:t>
            </a:r>
            <a:r>
              <a:rPr lang="pt-PT" altLang="ja-JP" sz="2400" dirty="0">
                <a:ea typeface="ＭＳ Ｐゴシック" charset="0"/>
                <a:cs typeface="Tw Cen MT"/>
              </a:rPr>
              <a:t>êm uma resposta, mantêm-na em cache e dessa forma respondem imediatamente se aparecer um pedido semelhante</a:t>
            </a:r>
          </a:p>
          <a:p>
            <a:pPr eaLnBrk="1" hangingPunct="1">
              <a:defRPr/>
            </a:pPr>
            <a:r>
              <a:rPr lang="pt-PT" altLang="ja-JP" sz="2400" dirty="0" smtClean="0">
                <a:ea typeface="ＭＳ Ｐゴシック" charset="0"/>
                <a:cs typeface="Tw Cen MT"/>
              </a:rPr>
              <a:t>Uma </a:t>
            </a:r>
            <a:r>
              <a:rPr lang="pt-PT" altLang="ja-JP" sz="2400" dirty="0">
                <a:ea typeface="ＭＳ Ｐゴシック" charset="0"/>
                <a:cs typeface="Tw Cen MT"/>
              </a:rPr>
              <a:t>entrada é mantida na cache até um limite de tempo controlado pelo administrador do servidor responsável pelo nome </a:t>
            </a:r>
            <a:r>
              <a:rPr lang="pt-PT" altLang="ja-JP" sz="2400" i="1" dirty="0" err="1">
                <a:ea typeface="ＭＳ Ｐゴシック" charset="0"/>
                <a:cs typeface="Tw Cen MT"/>
              </a:rPr>
              <a:t>cached</a:t>
            </a:r>
            <a:r>
              <a:rPr lang="pt-PT" altLang="ja-JP" sz="2400" dirty="0">
                <a:ea typeface="ＭＳ Ｐゴシック" charset="0"/>
                <a:cs typeface="Tw Cen MT"/>
              </a:rPr>
              <a:t> através do atributo </a:t>
            </a:r>
            <a:r>
              <a:rPr lang="pt-PT" altLang="ja-JP" sz="2400" dirty="0" smtClean="0">
                <a:ea typeface="ＭＳ Ｐゴシック" charset="0"/>
                <a:cs typeface="Tw Cen MT"/>
              </a:rPr>
              <a:t>TTL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Tw Cen MT"/>
              </a:rPr>
              <a:t>As entradas </a:t>
            </a:r>
            <a:r>
              <a:rPr lang="pt-PT" sz="2400" i="1" dirty="0" err="1" smtClean="0">
                <a:ea typeface="ＭＳ Ｐゴシック" charset="0"/>
                <a:cs typeface="Tw Cen MT"/>
              </a:rPr>
              <a:t>cached</a:t>
            </a:r>
            <a:r>
              <a:rPr lang="pt-PT" sz="2400" dirty="0" smtClean="0">
                <a:ea typeface="ＭＳ Ｐゴシック" charset="0"/>
                <a:cs typeface="Tw Cen MT"/>
              </a:rPr>
              <a:t> podem estar </a:t>
            </a:r>
            <a:r>
              <a:rPr lang="pt-PT" sz="2400" dirty="0" err="1" smtClean="0">
                <a:ea typeface="ＭＳ Ｐゴシック" charset="0"/>
                <a:cs typeface="Tw Cen MT"/>
              </a:rPr>
              <a:t>desactualizadas</a:t>
            </a:r>
            <a:r>
              <a:rPr lang="pt-PT" sz="2400" dirty="0" smtClean="0">
                <a:ea typeface="ＭＳ Ｐゴシック" charset="0"/>
                <a:cs typeface="Tw Cen MT"/>
              </a:rPr>
              <a:t>!</a:t>
            </a:r>
            <a:endParaRPr lang="pt-PT" dirty="0">
              <a:ea typeface="ＭＳ Ｐゴシック" charset="0"/>
              <a:cs typeface="Tw Cen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Estratégia de </a:t>
            </a:r>
            <a:r>
              <a:rPr lang="pt-PT" i="1" dirty="0" err="1" smtClean="0"/>
              <a:t>caching</a:t>
            </a:r>
            <a:r>
              <a:rPr lang="pt-PT" i="1" dirty="0" smtClean="0"/>
              <a:t> </a:t>
            </a:r>
            <a:r>
              <a:rPr lang="pt-PT" dirty="0" smtClean="0"/>
              <a:t>e consistência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Sem </a:t>
            </a:r>
            <a:r>
              <a:rPr lang="pt-PT" sz="2400" i="1" dirty="0" err="1" smtClean="0"/>
              <a:t>caching</a:t>
            </a:r>
            <a:r>
              <a:rPr lang="pt-PT" sz="2400" dirty="0" smtClean="0"/>
              <a:t>, a resolução de nomes acrescentaria facilmente 1 segundo até que fosse possível começar um </a:t>
            </a:r>
            <a:r>
              <a:rPr lang="pt-PT" sz="2400" i="1" dirty="0" smtClean="0"/>
              <a:t>download</a:t>
            </a:r>
          </a:p>
          <a:p>
            <a:r>
              <a:rPr lang="pt-PT" sz="2400" dirty="0" smtClean="0"/>
              <a:t>Assim os </a:t>
            </a:r>
            <a:r>
              <a:rPr lang="pt-PT" sz="2400" i="1" dirty="0" smtClean="0"/>
              <a:t>local </a:t>
            </a:r>
            <a:r>
              <a:rPr lang="pt-PT" sz="2400" i="1" dirty="0" err="1" smtClean="0"/>
              <a:t>name</a:t>
            </a:r>
            <a:r>
              <a:rPr lang="pt-PT" sz="2400" i="1" dirty="0" smtClean="0"/>
              <a:t> servers </a:t>
            </a:r>
            <a:r>
              <a:rPr lang="pt-PT" sz="2400" dirty="0" smtClean="0"/>
              <a:t>e os </a:t>
            </a:r>
            <a:r>
              <a:rPr lang="pt-PT" sz="2400" i="1" dirty="0" smtClean="0"/>
              <a:t>browsers</a:t>
            </a:r>
            <a:r>
              <a:rPr lang="pt-PT" sz="2400" dirty="0" smtClean="0"/>
              <a:t> fazem </a:t>
            </a:r>
            <a:r>
              <a:rPr lang="pt-PT" sz="2400" i="1" dirty="0" err="1" smtClean="0"/>
              <a:t>caching</a:t>
            </a:r>
            <a:r>
              <a:rPr lang="pt-PT" sz="2400" dirty="0" smtClean="0"/>
              <a:t> intensivo dos endereços dos servidores mais populares</a:t>
            </a:r>
          </a:p>
          <a:p>
            <a:r>
              <a:rPr lang="pt-PT" sz="2400" dirty="0" smtClean="0"/>
              <a:t>Como garantir que as </a:t>
            </a:r>
            <a:r>
              <a:rPr lang="pt-PT" sz="2400" i="1" dirty="0" smtClean="0"/>
              <a:t>caches</a:t>
            </a:r>
            <a:r>
              <a:rPr lang="pt-PT" sz="2400" dirty="0" smtClean="0"/>
              <a:t> estão consistentes e </a:t>
            </a:r>
            <a:r>
              <a:rPr lang="pt-PT" sz="2400" dirty="0" err="1" smtClean="0"/>
              <a:t>actualizadas</a:t>
            </a:r>
            <a:r>
              <a:rPr lang="pt-PT" sz="2400" dirty="0" smtClean="0"/>
              <a:t>?</a:t>
            </a:r>
          </a:p>
          <a:p>
            <a:r>
              <a:rPr lang="pt-PT" sz="2400" dirty="0" smtClean="0"/>
              <a:t>Notificações explícitas seriam demasiado dispendiosas por isso a consistência baseia-se em envelhecimento (TTL)</a:t>
            </a:r>
          </a:p>
          <a:p>
            <a:r>
              <a:rPr lang="pt-PT" sz="2400" dirty="0" smtClean="0"/>
              <a:t>O TTL está incluído em todas as respostas e quando é ultrapassado a informação é suprimida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4AF70F-7843-F440-A654-B0E3459C035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31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</a:t>
            </a:r>
            <a:r>
              <a:rPr lang="pt-PT" i="1" dirty="0" err="1" smtClean="0"/>
              <a:t>aching</a:t>
            </a:r>
            <a:r>
              <a:rPr lang="pt-PT" i="1" dirty="0" smtClean="0"/>
              <a:t>, </a:t>
            </a:r>
            <a:r>
              <a:rPr lang="pt-PT" dirty="0" smtClean="0"/>
              <a:t>consistência e </a:t>
            </a:r>
            <a:r>
              <a:rPr lang="pt-PT" i="1" dirty="0" err="1" smtClean="0"/>
              <a:t>soft</a:t>
            </a:r>
            <a:r>
              <a:rPr lang="pt-PT" i="1" dirty="0" smtClean="0"/>
              <a:t> </a:t>
            </a:r>
            <a:r>
              <a:rPr lang="pt-PT" i="1" dirty="0" err="1" smtClean="0"/>
              <a:t>state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000" dirty="0" smtClean="0"/>
              <a:t>Notificações explícitas seriam demasiado dispendiosas</a:t>
            </a:r>
          </a:p>
          <a:p>
            <a:pPr lvl="1"/>
            <a:r>
              <a:rPr lang="pt-PT" sz="1800" dirty="0" smtClean="0"/>
              <a:t>Os servidores teriam de memorizar que caches tinham nomes seus memorizados para poderem notificá-las das alterações</a:t>
            </a:r>
          </a:p>
          <a:p>
            <a:pPr lvl="1"/>
            <a:r>
              <a:rPr lang="pt-PT" sz="1800" dirty="0" smtClean="0"/>
              <a:t>Que aconteceria a essas caches se o servidor tivesse um problema?</a:t>
            </a:r>
          </a:p>
          <a:p>
            <a:pPr lvl="1"/>
            <a:r>
              <a:rPr lang="pt-PT" sz="1800" dirty="0" smtClean="0"/>
              <a:t>Este sistema não escalaria</a:t>
            </a:r>
          </a:p>
          <a:p>
            <a:r>
              <a:rPr lang="pt-PT" sz="2000" dirty="0"/>
              <a:t>A</a:t>
            </a:r>
            <a:r>
              <a:rPr lang="pt-PT" sz="2000" dirty="0" smtClean="0"/>
              <a:t> consistência baseia-se em envelhecimento (com </a:t>
            </a:r>
            <a:r>
              <a:rPr lang="pt-PT" sz="2000" dirty="0" err="1" smtClean="0"/>
              <a:t>TTLs</a:t>
            </a:r>
            <a:r>
              <a:rPr lang="pt-PT" sz="2000" dirty="0" smtClean="0"/>
              <a:t>) pois</a:t>
            </a:r>
          </a:p>
          <a:p>
            <a:pPr lvl="1"/>
            <a:r>
              <a:rPr lang="pt-PT" sz="1800" dirty="0" smtClean="0"/>
              <a:t>A informação evolui muito lentamente (pelo menos na maioria dos casos)</a:t>
            </a:r>
          </a:p>
          <a:p>
            <a:pPr lvl="1"/>
            <a:r>
              <a:rPr lang="pt-PT" sz="1800" dirty="0" smtClean="0"/>
              <a:t>Quando se usa informação inconsistente isso pode ser detectado</a:t>
            </a:r>
          </a:p>
          <a:p>
            <a:pPr lvl="1"/>
            <a:r>
              <a:rPr lang="pt-PT" sz="1800" dirty="0" smtClean="0"/>
              <a:t>O custo da inconsistência é baixo</a:t>
            </a:r>
          </a:p>
          <a:p>
            <a:r>
              <a:rPr lang="pt-PT" sz="2000" dirty="0" smtClean="0"/>
              <a:t>O TTL de um dado é fixado pelo seu responsável original e está incluído em todas as respostas</a:t>
            </a:r>
          </a:p>
          <a:p>
            <a:r>
              <a:rPr lang="pt-PT" sz="2000" dirty="0"/>
              <a:t>Q</a:t>
            </a:r>
            <a:r>
              <a:rPr lang="pt-PT" sz="2000" dirty="0" smtClean="0"/>
              <a:t>uando o TTL expira a informação associada é suprimida das caches</a:t>
            </a:r>
          </a:p>
          <a:p>
            <a:r>
              <a:rPr lang="pt-PT" sz="2000" dirty="0" smtClean="0"/>
              <a:t>Este tipo de gestão de dados replicados designa-se por </a:t>
            </a:r>
            <a:r>
              <a:rPr lang="pt-PT" sz="2000" b="1" dirty="0" err="1" smtClean="0"/>
              <a:t>Soft</a:t>
            </a:r>
            <a:r>
              <a:rPr lang="pt-PT" sz="2000" b="1" dirty="0" smtClean="0"/>
              <a:t> </a:t>
            </a:r>
            <a:r>
              <a:rPr lang="pt-PT" sz="2000" b="1" dirty="0" err="1" smtClean="0"/>
              <a:t>State</a:t>
            </a:r>
            <a:endParaRPr lang="pt-PT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4AF70F-7843-F440-A654-B0E3459C035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99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>
                <a:latin typeface="+mn-lt"/>
                <a:ea typeface="ＭＳ Ｐゴシック" charset="0"/>
                <a:cs typeface="ＭＳ Ｐゴシック" charset="0"/>
              </a:rPr>
              <a:t>Que valor de TTL usar?</a:t>
            </a:r>
            <a:endParaRPr lang="pt-PT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 smtClean="0">
                <a:ea typeface="ＭＳ Ｐゴシック" charset="0"/>
                <a:cs typeface="ＭＳ Ｐゴシック" charset="0"/>
              </a:rPr>
              <a:t>Trade-offs</a:t>
            </a:r>
            <a:endParaRPr lang="pt-PT" dirty="0" smtClean="0"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dirty="0" smtClean="0">
                <a:ea typeface="ＭＳ Ｐゴシック" charset="0"/>
              </a:rPr>
              <a:t>Pequeno TTL: </a:t>
            </a:r>
            <a:r>
              <a:rPr lang="pt-PT" dirty="0" err="1" smtClean="0">
                <a:ea typeface="ＭＳ Ｐゴシック" charset="0"/>
              </a:rPr>
              <a:t>actualização</a:t>
            </a:r>
            <a:r>
              <a:rPr lang="pt-PT" dirty="0" smtClean="0">
                <a:ea typeface="ＭＳ Ｐゴシック" charset="0"/>
              </a:rPr>
              <a:t> rápida quando há alterações</a:t>
            </a:r>
          </a:p>
          <a:p>
            <a:pPr lvl="1"/>
            <a:r>
              <a:rPr lang="pt-PT" dirty="0" smtClean="0">
                <a:ea typeface="ＭＳ Ｐゴシック" charset="0"/>
              </a:rPr>
              <a:t>Grande TTL: maior </a:t>
            </a:r>
            <a:r>
              <a:rPr lang="pt-PT" i="1" dirty="0" err="1" smtClean="0">
                <a:ea typeface="ＭＳ Ｐゴシック" charset="0"/>
              </a:rPr>
              <a:t>hit</a:t>
            </a:r>
            <a:r>
              <a:rPr lang="pt-PT" i="1" dirty="0" smtClean="0">
                <a:ea typeface="ＭＳ Ｐゴシック" charset="0"/>
              </a:rPr>
              <a:t>-ratio </a:t>
            </a:r>
            <a:r>
              <a:rPr lang="pt-PT" dirty="0">
                <a:ea typeface="ＭＳ Ｐゴシック" charset="0"/>
              </a:rPr>
              <a:t>n</a:t>
            </a:r>
            <a:r>
              <a:rPr lang="pt-PT" dirty="0" smtClean="0">
                <a:ea typeface="ＭＳ Ｐゴシック" charset="0"/>
              </a:rPr>
              <a:t>a cache</a:t>
            </a:r>
          </a:p>
          <a:p>
            <a:r>
              <a:rPr lang="pt-PT" dirty="0" smtClean="0">
                <a:ea typeface="ＭＳ Ｐゴシック" charset="0"/>
                <a:cs typeface="ＭＳ Ｐゴシック" charset="0"/>
              </a:rPr>
              <a:t>Seguir a hierarquia</a:t>
            </a:r>
          </a:p>
          <a:p>
            <a:pPr lvl="1"/>
            <a:r>
              <a:rPr lang="pt-PT" dirty="0" smtClean="0">
                <a:ea typeface="ＭＳ Ｐゴシック" charset="0"/>
              </a:rPr>
              <a:t>TTL no topo da hierarquia: dias, semanas, meses</a:t>
            </a:r>
          </a:p>
          <a:p>
            <a:pPr lvl="1"/>
            <a:r>
              <a:rPr lang="pt-PT" dirty="0" smtClean="0">
                <a:ea typeface="ＭＳ Ｐゴシック" charset="0"/>
              </a:rPr>
              <a:t>TTL no fundo da hierarquia: segundos, minutos, horas</a:t>
            </a:r>
          </a:p>
          <a:p>
            <a:r>
              <a:rPr lang="pt-PT" dirty="0" smtClean="0">
                <a:ea typeface="ＭＳ Ｐゴシック" charset="0"/>
                <a:cs typeface="ＭＳ Ｐゴシック" charset="0"/>
              </a:rPr>
              <a:t>Problemas</a:t>
            </a:r>
          </a:p>
          <a:p>
            <a:pPr lvl="1"/>
            <a:r>
              <a:rPr lang="pt-PT" dirty="0" smtClean="0">
                <a:ea typeface="ＭＳ Ｐゴシック" charset="0"/>
              </a:rPr>
              <a:t>As CDN usam </a:t>
            </a:r>
            <a:r>
              <a:rPr lang="pt-PT" dirty="0" err="1" smtClean="0">
                <a:ea typeface="ＭＳ Ｐゴシック" charset="0"/>
              </a:rPr>
              <a:t>TTLs</a:t>
            </a:r>
            <a:r>
              <a:rPr lang="pt-PT" dirty="0" smtClean="0">
                <a:ea typeface="ＭＳ Ｐゴシック" charset="0"/>
              </a:rPr>
              <a:t> de alguns segundos para fazerem distribuição de carga</a:t>
            </a:r>
          </a:p>
          <a:p>
            <a:pPr lvl="1"/>
            <a:r>
              <a:rPr lang="pt-PT" dirty="0" smtClean="0">
                <a:ea typeface="ＭＳ Ｐゴシック" charset="0"/>
              </a:rPr>
              <a:t>Os browsers fazem </a:t>
            </a:r>
            <a:r>
              <a:rPr lang="pt-PT" i="1" dirty="0" err="1" smtClean="0">
                <a:ea typeface="ＭＳ Ｐゴシック" charset="0"/>
              </a:rPr>
              <a:t>caching</a:t>
            </a:r>
            <a:r>
              <a:rPr lang="pt-PT" dirty="0" smtClean="0">
                <a:ea typeface="ＭＳ Ｐゴシック" charset="0"/>
              </a:rPr>
              <a:t> durante alguns minutos</a:t>
            </a:r>
            <a:endParaRPr lang="pt-PT" dirty="0">
              <a:ea typeface="ＭＳ Ｐゴシック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2DF22EC-E628-8849-977E-637A8D910B7F}" type="slidenum">
              <a:rPr 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8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fld id="{30C0F7B3-FA5F-6B44-9877-D7BBFF72D60B}" type="slidenum">
              <a:rPr lang="en-US" sz="1200">
                <a:solidFill>
                  <a:srgbClr val="898989"/>
                </a:solidFill>
              </a:rPr>
              <a:pPr algn="l" eaLnBrk="1" hangingPunct="1"/>
              <a:t>19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>
                <a:latin typeface="+mn-lt"/>
                <a:ea typeface="ＭＳ Ｐゴシック" charset="0"/>
                <a:cs typeface="ＭＳ Ｐゴシック" charset="0"/>
              </a:rPr>
              <a:t>Negative Caching</a:t>
            </a:r>
            <a:endParaRPr lang="pt-PT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906963"/>
          </a:xfrm>
        </p:spPr>
        <p:txBody>
          <a:bodyPr/>
          <a:lstStyle/>
          <a:p>
            <a:r>
              <a:rPr lang="pt-PT" dirty="0" smtClean="0">
                <a:ea typeface="ＭＳ Ｐゴシック" charset="0"/>
                <a:cs typeface="ＭＳ Ｐゴシック" charset="0"/>
              </a:rPr>
              <a:t>Quando se dá um nome errado, o mesmo não pode ser resolvido na </a:t>
            </a:r>
            <a:r>
              <a:rPr lang="pt-PT" i="1" dirty="0" smtClean="0">
                <a:ea typeface="ＭＳ Ｐゴシック" charset="0"/>
                <a:cs typeface="ＭＳ Ｐゴシック" charset="0"/>
              </a:rPr>
              <a:t>cache</a:t>
            </a:r>
          </a:p>
          <a:p>
            <a:r>
              <a:rPr lang="pt-PT" dirty="0" smtClean="0">
                <a:ea typeface="ＭＳ Ｐゴシック" charset="0"/>
                <a:cs typeface="ＭＳ Ｐゴシック" charset="0"/>
              </a:rPr>
              <a:t>E portanto levam muito tempo a resolver</a:t>
            </a:r>
          </a:p>
          <a:p>
            <a:pPr lvl="1"/>
            <a:r>
              <a:rPr lang="pt-PT" dirty="0" smtClean="0">
                <a:ea typeface="ＭＳ Ｐゴシック" charset="0"/>
              </a:rPr>
              <a:t>Exemplos </a:t>
            </a:r>
            <a:r>
              <a:rPr lang="pt-PT" dirty="0" smtClean="0">
                <a:ea typeface="ＭＳ Ｐゴシック" charset="0"/>
                <a:hlinkClick r:id="rId3"/>
              </a:rPr>
              <a:t>www.cnn.comm</a:t>
            </a:r>
            <a:r>
              <a:rPr lang="pt-PT" dirty="0" smtClean="0">
                <a:ea typeface="ＭＳ Ｐゴシック" charset="0"/>
              </a:rPr>
              <a:t> e </a:t>
            </a:r>
            <a:r>
              <a:rPr lang="pt-PT" dirty="0" smtClean="0">
                <a:ea typeface="ＭＳ Ｐゴシック" charset="0"/>
                <a:hlinkClick r:id="rId4"/>
              </a:rPr>
              <a:t>www.cnnn.com</a:t>
            </a:r>
            <a:endParaRPr lang="pt-PT" dirty="0" smtClean="0">
              <a:ea typeface="ＭＳ Ｐゴシック" charset="0"/>
            </a:endParaRPr>
          </a:p>
          <a:p>
            <a:pPr lvl="1"/>
            <a:r>
              <a:rPr lang="pt-PT" dirty="0" smtClean="0">
                <a:ea typeface="ＭＳ Ｐゴシック" charset="0"/>
              </a:rPr>
              <a:t>Podem levar segundos para dar como resposta “nome desconhecido”</a:t>
            </a:r>
          </a:p>
          <a:p>
            <a:r>
              <a:rPr lang="pt-PT" dirty="0" smtClean="0">
                <a:ea typeface="ＭＳ Ｐゴシック" charset="0"/>
                <a:cs typeface="ＭＳ Ｐゴシック" charset="0"/>
              </a:rPr>
              <a:t>Portanto convém memorizar os nomes inexistentes</a:t>
            </a:r>
          </a:p>
          <a:p>
            <a:pPr lvl="1"/>
            <a:r>
              <a:rPr lang="pt-PT" dirty="0" smtClean="0">
                <a:ea typeface="ＭＳ Ｐゴシック" charset="0"/>
              </a:rPr>
              <a:t>… de forma a que no futuro o erro leve menos tempo a detectar</a:t>
            </a:r>
          </a:p>
          <a:p>
            <a:pPr lvl="1"/>
            <a:r>
              <a:rPr lang="pt-PT" dirty="0" smtClean="0">
                <a:ea typeface="ＭＳ Ｐゴシック" charset="0"/>
              </a:rPr>
              <a:t>Mas é melhor não memorizar por muito tempo e usar um TTL para expirar também os nomes não existentes</a:t>
            </a:r>
          </a:p>
        </p:txBody>
      </p:sp>
    </p:spTree>
    <p:extLst>
      <p:ext uri="{BB962C8B-B14F-4D97-AF65-F5344CB8AC3E}">
        <p14:creationId xmlns:p14="http://schemas.microsoft.com/office/powerpoint/2010/main" val="2016625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Nomes, identificadores e endereços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4B1311-DFEA-4849-AFAA-0013D0AF98E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17411" name="Group 10"/>
          <p:cNvGrpSpPr>
            <a:grpSpLocks/>
          </p:cNvGrpSpPr>
          <p:nvPr/>
        </p:nvGrpSpPr>
        <p:grpSpPr bwMode="auto">
          <a:xfrm>
            <a:off x="1908175" y="4365625"/>
            <a:ext cx="5327650" cy="2241550"/>
            <a:chOff x="1907704" y="3789040"/>
            <a:chExt cx="5328592" cy="2241310"/>
          </a:xfrm>
        </p:grpSpPr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1907704" y="5324251"/>
              <a:ext cx="5328592" cy="706099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pt-PT">
                  <a:solidFill>
                    <a:schemeClr val="bg1"/>
                  </a:solidFill>
                  <a:latin typeface="Arial" charset="0"/>
                </a:rPr>
                <a:t>Endereços</a:t>
              </a:r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1907704" y="4618153"/>
              <a:ext cx="5328592" cy="7085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pt-PT">
                  <a:latin typeface="Arial" charset="0"/>
                </a:rPr>
                <a:t>Identificadores</a:t>
              </a:r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1907704" y="3789040"/>
              <a:ext cx="5328592" cy="8266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pt-PT">
                  <a:latin typeface="Arial" charset="0"/>
                </a:rPr>
                <a:t>Nomes</a:t>
              </a:r>
            </a:p>
          </p:txBody>
        </p:sp>
      </p:grp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228012" cy="3095625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Nomes são formas de designação das entidades adequadas à manipulação pelos utilizadores</a:t>
            </a:r>
          </a:p>
          <a:p>
            <a:pPr>
              <a:defRPr/>
            </a:pPr>
            <a:r>
              <a:rPr lang="pt-PT" sz="2000" dirty="0" smtClean="0"/>
              <a:t>Identificadores são formas de designação não ambíguas, adequadas à manipulação automatizada através de algoritmos (e.g. </a:t>
            </a:r>
            <a:r>
              <a:rPr lang="en-US" sz="2000" dirty="0"/>
              <a:t>c</a:t>
            </a:r>
            <a:r>
              <a:rPr lang="pt-PT" sz="2000" dirty="0" err="1" smtClean="0"/>
              <a:t>haves</a:t>
            </a:r>
            <a:r>
              <a:rPr lang="pt-PT" sz="2000" dirty="0" smtClean="0"/>
              <a:t>)</a:t>
            </a:r>
          </a:p>
          <a:p>
            <a:pPr>
              <a:defRPr/>
            </a:pPr>
            <a:r>
              <a:rPr lang="pt-PT" sz="2000" dirty="0" smtClean="0"/>
              <a:t>Endereços são formas de designação dependentes da localização das entidades</a:t>
            </a:r>
          </a:p>
          <a:p>
            <a:pPr marL="0" indent="0">
              <a:buFontTx/>
              <a:buNone/>
              <a:defRPr/>
            </a:pPr>
            <a:r>
              <a:rPr lang="pt-PT" sz="2000" dirty="0" smtClean="0"/>
              <a:t>Trata-se no essencial de um modelo conceptual mas informal</a:t>
            </a:r>
          </a:p>
          <a:p>
            <a:pPr lvl="1">
              <a:defRPr/>
            </a:pPr>
            <a:endParaRPr lang="pt-PT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DNS Records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O DNS é uma base de dados distribuída de nomes e seus atributos</a:t>
            </a:r>
          </a:p>
          <a:p>
            <a:pPr>
              <a:defRPr/>
            </a:pPr>
            <a:r>
              <a:rPr lang="pt-PT" sz="2400" dirty="0" smtClean="0"/>
              <a:t>Cada atributo de um nome é dado por um RR (</a:t>
            </a:r>
            <a:r>
              <a:rPr lang="pt-PT" sz="2400" dirty="0" err="1" smtClean="0"/>
              <a:t>Resource</a:t>
            </a:r>
            <a:r>
              <a:rPr lang="pt-PT" sz="2400" dirty="0" smtClean="0"/>
              <a:t> Record)</a:t>
            </a:r>
          </a:p>
          <a:p>
            <a:pPr lvl="1">
              <a:defRPr/>
            </a:pPr>
            <a:r>
              <a:rPr lang="pt-PT" sz="2000" dirty="0" smtClean="0"/>
              <a:t>Formato dos </a:t>
            </a:r>
            <a:r>
              <a:rPr lang="pt-PT" sz="2000" dirty="0" err="1" smtClean="0"/>
              <a:t>RRs</a:t>
            </a:r>
            <a:r>
              <a:rPr lang="pt-PT" sz="2000" dirty="0" smtClean="0"/>
              <a:t>: (nome, valor, tipo, TTL)</a:t>
            </a:r>
          </a:p>
          <a:p>
            <a:pPr>
              <a:defRPr/>
            </a:pPr>
            <a:r>
              <a:rPr lang="pt-PT" sz="2400" dirty="0" smtClean="0"/>
              <a:t>Tipos de </a:t>
            </a:r>
            <a:r>
              <a:rPr lang="pt-PT" sz="2400" dirty="0" err="1" smtClean="0"/>
              <a:t>RRs</a:t>
            </a:r>
            <a:r>
              <a:rPr lang="pt-PT" sz="2400" dirty="0" smtClean="0"/>
              <a:t> mais comuns</a:t>
            </a:r>
          </a:p>
          <a:p>
            <a:pPr lvl="1">
              <a:defRPr/>
            </a:pPr>
            <a:r>
              <a:rPr lang="pt-PT" sz="2000" dirty="0" smtClean="0"/>
              <a:t>A  (</a:t>
            </a:r>
            <a:r>
              <a:rPr lang="pt-PT" sz="2000" dirty="0" err="1" smtClean="0"/>
              <a:t>host</a:t>
            </a:r>
            <a:r>
              <a:rPr lang="pt-PT" sz="2000" dirty="0" smtClean="0"/>
              <a:t> </a:t>
            </a:r>
            <a:r>
              <a:rPr lang="pt-PT" sz="2000" dirty="0" err="1" smtClean="0"/>
              <a:t>name</a:t>
            </a:r>
            <a:r>
              <a:rPr lang="pt-PT" sz="2000" dirty="0" smtClean="0"/>
              <a:t>, A, IP </a:t>
            </a:r>
            <a:r>
              <a:rPr lang="pt-PT" sz="2000" dirty="0" err="1" smtClean="0"/>
              <a:t>address</a:t>
            </a:r>
            <a:r>
              <a:rPr lang="pt-PT" sz="2000" dirty="0" smtClean="0"/>
              <a:t>, TTL)</a:t>
            </a:r>
          </a:p>
          <a:p>
            <a:pPr lvl="1">
              <a:defRPr/>
            </a:pPr>
            <a:r>
              <a:rPr lang="pt-PT" sz="2000" dirty="0" smtClean="0"/>
              <a:t>NS (</a:t>
            </a:r>
            <a:r>
              <a:rPr lang="pt-PT" sz="2000" dirty="0" err="1" smtClean="0"/>
              <a:t>domain</a:t>
            </a:r>
            <a:r>
              <a:rPr lang="pt-PT" sz="2000" dirty="0" smtClean="0"/>
              <a:t> </a:t>
            </a:r>
            <a:r>
              <a:rPr lang="pt-PT" sz="2000" dirty="0" err="1" smtClean="0"/>
              <a:t>name</a:t>
            </a:r>
            <a:r>
              <a:rPr lang="pt-PT" sz="2000" dirty="0" smtClean="0"/>
              <a:t>, NS, </a:t>
            </a:r>
            <a:r>
              <a:rPr lang="pt-PT" sz="2000" dirty="0" err="1" smtClean="0"/>
              <a:t>name</a:t>
            </a:r>
            <a:r>
              <a:rPr lang="pt-PT" sz="2000" dirty="0" smtClean="0"/>
              <a:t> server </a:t>
            </a:r>
            <a:r>
              <a:rPr lang="pt-PT" sz="2000" dirty="0" err="1" smtClean="0"/>
              <a:t>name</a:t>
            </a:r>
            <a:r>
              <a:rPr lang="pt-PT" sz="2000" dirty="0" smtClean="0"/>
              <a:t>, TTL)</a:t>
            </a:r>
          </a:p>
          <a:p>
            <a:pPr lvl="1">
              <a:defRPr/>
            </a:pPr>
            <a:r>
              <a:rPr lang="pt-PT" sz="2000" dirty="0" smtClean="0"/>
              <a:t>CNAME (</a:t>
            </a:r>
            <a:r>
              <a:rPr lang="pt-PT" sz="2000" dirty="0" err="1" smtClean="0"/>
              <a:t>name</a:t>
            </a:r>
            <a:r>
              <a:rPr lang="pt-PT" sz="2000" dirty="0" smtClean="0"/>
              <a:t>, CNAME, canonical </a:t>
            </a:r>
            <a:r>
              <a:rPr lang="pt-PT" sz="2000" dirty="0" err="1" smtClean="0"/>
              <a:t>name</a:t>
            </a:r>
            <a:r>
              <a:rPr lang="pt-PT" sz="2000" dirty="0" smtClean="0"/>
              <a:t>, TTL)</a:t>
            </a:r>
          </a:p>
          <a:p>
            <a:pPr lvl="1">
              <a:defRPr/>
            </a:pPr>
            <a:r>
              <a:rPr lang="pt-PT" sz="2000" dirty="0" smtClean="0"/>
              <a:t>MX (</a:t>
            </a:r>
            <a:r>
              <a:rPr lang="pt-PT" sz="2000" dirty="0" err="1" smtClean="0"/>
              <a:t>domain</a:t>
            </a:r>
            <a:r>
              <a:rPr lang="pt-PT" sz="2000" dirty="0" smtClean="0"/>
              <a:t> </a:t>
            </a:r>
            <a:r>
              <a:rPr lang="pt-PT" sz="2000" dirty="0" err="1" smtClean="0"/>
              <a:t>name</a:t>
            </a:r>
            <a:r>
              <a:rPr lang="pt-PT" sz="2000" dirty="0" smtClean="0"/>
              <a:t>, MX, </a:t>
            </a:r>
            <a:r>
              <a:rPr lang="pt-PT" sz="2000" dirty="0" err="1" smtClean="0"/>
              <a:t>priority</a:t>
            </a:r>
            <a:r>
              <a:rPr lang="pt-PT" sz="2000" dirty="0" smtClean="0"/>
              <a:t> </a:t>
            </a:r>
            <a:r>
              <a:rPr lang="pt-PT" sz="2000" dirty="0" err="1" smtClean="0"/>
              <a:t>and</a:t>
            </a:r>
            <a:r>
              <a:rPr lang="pt-PT" sz="2000" dirty="0" smtClean="0"/>
              <a:t> </a:t>
            </a:r>
            <a:r>
              <a:rPr lang="pt-PT" sz="2000" dirty="0" err="1" smtClean="0"/>
              <a:t>mail</a:t>
            </a:r>
            <a:r>
              <a:rPr lang="pt-PT" sz="2000" dirty="0" smtClean="0"/>
              <a:t> server </a:t>
            </a:r>
            <a:r>
              <a:rPr lang="pt-PT" sz="2000" dirty="0" err="1" smtClean="0"/>
              <a:t>name</a:t>
            </a:r>
            <a:r>
              <a:rPr lang="pt-PT" sz="2000" dirty="0" smtClean="0"/>
              <a:t>, TTL)</a:t>
            </a:r>
          </a:p>
          <a:p>
            <a:pPr lvl="1">
              <a:defRPr/>
            </a:pPr>
            <a:r>
              <a:rPr lang="pt-PT" sz="2000" dirty="0" smtClean="0"/>
              <a:t>TXT (</a:t>
            </a:r>
            <a:r>
              <a:rPr lang="pt-PT" sz="2000" dirty="0" err="1" smtClean="0"/>
              <a:t>name</a:t>
            </a:r>
            <a:r>
              <a:rPr lang="pt-PT" sz="2000" dirty="0" smtClean="0"/>
              <a:t>, TXT, </a:t>
            </a:r>
            <a:r>
              <a:rPr lang="pt-PT" sz="2000" dirty="0" err="1" smtClean="0"/>
              <a:t>comment</a:t>
            </a:r>
            <a:r>
              <a:rPr lang="pt-PT" sz="2000" dirty="0" smtClean="0"/>
              <a:t>, TTL)</a:t>
            </a:r>
          </a:p>
          <a:p>
            <a:pPr lvl="1">
              <a:defRPr/>
            </a:pPr>
            <a:endParaRPr lang="pt-PT" sz="2000" dirty="0" smtClean="0"/>
          </a:p>
          <a:p>
            <a:pPr lvl="1">
              <a:defRPr/>
            </a:pP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4A290C-18BE-2145-939D-E358070EAC1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5400" dirty="0">
                <a:latin typeface="+mn-lt"/>
                <a:ea typeface="ＭＳ Ｐゴシック" charset="0"/>
                <a:cs typeface="Tw Cen MT"/>
              </a:rPr>
              <a:t>Exemplo </a:t>
            </a:r>
            <a:r>
              <a:rPr lang="pt-PT" sz="5400" dirty="0" smtClean="0">
                <a:latin typeface="+mn-lt"/>
                <a:ea typeface="ＭＳ Ｐゴシック" charset="0"/>
                <a:cs typeface="Tw Cen MT"/>
              </a:rPr>
              <a:t>fictício</a:t>
            </a:r>
            <a:endParaRPr lang="pt-PT" sz="54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95288" y="1628775"/>
            <a:ext cx="8424862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 smtClean="0">
                <a:latin typeface="+mn-lt"/>
                <a:cs typeface="Tw Cen MT"/>
              </a:rPr>
              <a:t>fct.unl.pt</a:t>
            </a:r>
            <a:r>
              <a:rPr lang="en-US" sz="1800" b="0" dirty="0">
                <a:latin typeface="+mn-lt"/>
                <a:cs typeface="Tw Cen MT"/>
              </a:rPr>
              <a:t>	SOA	</a:t>
            </a:r>
            <a:r>
              <a:rPr lang="en-US" sz="1800" b="0" dirty="0" smtClean="0">
                <a:latin typeface="+mn-lt"/>
                <a:cs typeface="Tw Cen MT"/>
              </a:rPr>
              <a:t>ns1.fct.unl.pt  </a:t>
            </a:r>
            <a:r>
              <a:rPr lang="en-US" sz="1800" b="0" dirty="0" err="1" smtClean="0">
                <a:latin typeface="+mn-lt"/>
                <a:cs typeface="Tw Cen MT"/>
              </a:rPr>
              <a:t>root.fct</a:t>
            </a:r>
            <a:r>
              <a:rPr lang="en-US" sz="1800" b="0" dirty="0">
                <a:latin typeface="+mn-lt"/>
                <a:cs typeface="Tw Cen MT"/>
              </a:rPr>
              <a:t>. </a:t>
            </a:r>
            <a:r>
              <a:rPr lang="en-US" sz="1800" b="0" dirty="0" err="1">
                <a:latin typeface="+mn-lt"/>
                <a:cs typeface="Tw Cen MT"/>
              </a:rPr>
              <a:t>unl.pt</a:t>
            </a:r>
            <a:r>
              <a:rPr lang="en-US" sz="1800" b="0" dirty="0">
                <a:latin typeface="+mn-lt"/>
                <a:cs typeface="Tw Cen MT"/>
              </a:rPr>
              <a:t>  (200130113, 28800,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>
                <a:latin typeface="+mn-lt"/>
                <a:cs typeface="Tw Cen MT"/>
              </a:rPr>
              <a:t>						7200, 604800,  86400 );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fct.unl.pt</a:t>
            </a:r>
            <a:r>
              <a:rPr lang="en-US" sz="1800" b="0" dirty="0">
                <a:latin typeface="+mn-lt"/>
                <a:cs typeface="Tw Cen MT"/>
              </a:rPr>
              <a:t>	NS	ns1.</a:t>
            </a:r>
            <a:r>
              <a:rPr lang="en-US" sz="1800" b="0" dirty="0" smtClean="0">
                <a:latin typeface="+mn-lt"/>
                <a:cs typeface="Tw Cen MT"/>
              </a:rPr>
              <a:t>fct.unl.pt.</a:t>
            </a:r>
            <a:endParaRPr lang="en-US" sz="1800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fct.unl.pt</a:t>
            </a:r>
            <a:r>
              <a:rPr lang="en-US" sz="1800" b="0" dirty="0">
                <a:latin typeface="+mn-lt"/>
                <a:cs typeface="Tw Cen MT"/>
              </a:rPr>
              <a:t> 	NS	ns2.</a:t>
            </a:r>
            <a:r>
              <a:rPr lang="en-US" sz="1800" b="0" dirty="0" smtClean="0">
                <a:latin typeface="+mn-lt"/>
                <a:cs typeface="Tw Cen MT"/>
              </a:rPr>
              <a:t>unl.pt.</a:t>
            </a:r>
            <a:endParaRPr lang="en-US" sz="1800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fct.unl.pt</a:t>
            </a:r>
            <a:r>
              <a:rPr lang="en-US" sz="1800" b="0" dirty="0">
                <a:latin typeface="+mn-lt"/>
                <a:cs typeface="Tw Cen MT"/>
              </a:rPr>
              <a:t> 	TXT	“DI – FCT/UNL Portugal”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fct.unl.pt</a:t>
            </a:r>
            <a:r>
              <a:rPr lang="en-US" sz="1800" b="0" dirty="0">
                <a:latin typeface="+mn-lt"/>
                <a:cs typeface="Tw Cen MT"/>
              </a:rPr>
              <a:t> 	MX	20 </a:t>
            </a:r>
            <a:r>
              <a:rPr lang="en-US" sz="1800" b="0" dirty="0" err="1" smtClean="0">
                <a:latin typeface="+mn-lt"/>
                <a:cs typeface="Tw Cen MT"/>
              </a:rPr>
              <a:t>mail.fct.unl.pt</a:t>
            </a:r>
            <a:r>
              <a:rPr lang="en-US" sz="1800" b="0" dirty="0" smtClean="0">
                <a:latin typeface="+mn-lt"/>
                <a:cs typeface="Tw Cen MT"/>
              </a:rPr>
              <a:t>.</a:t>
            </a:r>
            <a:endParaRPr lang="en-US" sz="1800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fct.unl.pt</a:t>
            </a:r>
            <a:r>
              <a:rPr lang="en-US" sz="1800" b="0" dirty="0">
                <a:latin typeface="+mn-lt"/>
                <a:cs typeface="Tw Cen MT"/>
              </a:rPr>
              <a:t> 	MX	30 </a:t>
            </a:r>
            <a:r>
              <a:rPr lang="en-US" sz="1800" b="0" dirty="0" err="1" smtClean="0">
                <a:latin typeface="+mn-lt"/>
                <a:cs typeface="Tw Cen MT"/>
              </a:rPr>
              <a:t>mail.unl.pt</a:t>
            </a:r>
            <a:r>
              <a:rPr lang="en-US" sz="1800" b="0" dirty="0" smtClean="0">
                <a:latin typeface="+mn-lt"/>
                <a:cs typeface="Tw Cen MT"/>
              </a:rPr>
              <a:t>.</a:t>
            </a:r>
            <a:endParaRPr lang="en-US" sz="1800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>
                <a:latin typeface="+mn-lt"/>
                <a:cs typeface="Tw Cen MT"/>
              </a:rPr>
              <a:t>ns1.fct.unl.pt 	A	192.34.67.1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>
                <a:latin typeface="+mn-lt"/>
                <a:cs typeface="Tw Cen MT"/>
              </a:rPr>
              <a:t>ns2.fct.unl.pt	A	192.136.128.2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mail.fct.unl.pt</a:t>
            </a:r>
            <a:r>
              <a:rPr lang="en-US" sz="1800" b="0" dirty="0">
                <a:latin typeface="+mn-lt"/>
                <a:cs typeface="Tw Cen MT"/>
              </a:rPr>
              <a:t>   CNAME   </a:t>
            </a:r>
            <a:r>
              <a:rPr lang="en-US" sz="1800" b="0" dirty="0" smtClean="0">
                <a:latin typeface="+mn-lt"/>
                <a:cs typeface="Tw Cen MT"/>
              </a:rPr>
              <a:t>ns2.</a:t>
            </a:r>
            <a:r>
              <a:rPr lang="en-US" sz="1800" b="0" dirty="0" smtClean="0">
                <a:latin typeface="+mn-lt"/>
                <a:cs typeface="Tw Cen MT"/>
              </a:rPr>
              <a:t>fct.unl.pt.</a:t>
            </a:r>
            <a:endParaRPr lang="en-US" sz="1800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>
                <a:latin typeface="+mn-lt"/>
                <a:cs typeface="Tw Cen MT"/>
              </a:rPr>
              <a:t>;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>
                <a:latin typeface="+mn-lt"/>
                <a:cs typeface="Tw Cen MT"/>
              </a:rPr>
              <a:t>;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di.fct.unl.pt</a:t>
            </a:r>
            <a:r>
              <a:rPr lang="en-US" sz="1800" b="0" dirty="0">
                <a:latin typeface="+mn-lt"/>
                <a:cs typeface="Tw Cen MT"/>
              </a:rPr>
              <a:t>	NS	ns1.</a:t>
            </a:r>
            <a:r>
              <a:rPr lang="en-US" sz="1800" b="0" dirty="0" smtClean="0">
                <a:latin typeface="+mn-lt"/>
                <a:cs typeface="Tw Cen MT"/>
              </a:rPr>
              <a:t>fct.unl.pt.</a:t>
            </a:r>
            <a:endParaRPr lang="en-US" sz="1800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 err="1">
                <a:latin typeface="+mn-lt"/>
                <a:cs typeface="Tw Cen MT"/>
              </a:rPr>
              <a:t>di.fct.unl.pt</a:t>
            </a:r>
            <a:r>
              <a:rPr lang="en-US" sz="1800" b="0" dirty="0">
                <a:latin typeface="+mn-lt"/>
                <a:cs typeface="Tw Cen MT"/>
              </a:rPr>
              <a:t>	NS	ns2.</a:t>
            </a:r>
            <a:r>
              <a:rPr lang="en-US" sz="1800" b="0" dirty="0" smtClean="0">
                <a:latin typeface="+mn-lt"/>
                <a:cs typeface="Tw Cen MT"/>
              </a:rPr>
              <a:t>fct.unl.pt.</a:t>
            </a:r>
            <a:endParaRPr lang="en-US" sz="1800" b="0" dirty="0"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  <a:defRPr/>
            </a:pPr>
            <a:r>
              <a:rPr lang="en-US" sz="1800" b="0" dirty="0">
                <a:latin typeface="+mn-lt"/>
                <a:cs typeface="Tw Cen MT"/>
              </a:rPr>
              <a:t>……….</a:t>
            </a:r>
          </a:p>
          <a:p>
            <a:pPr algn="l" defTabSz="762000" eaLnBrk="0" hangingPunct="0">
              <a:lnSpc>
                <a:spcPct val="90000"/>
              </a:lnSpc>
              <a:defRPr/>
            </a:pPr>
            <a:endParaRPr lang="en-US" sz="1800" b="0" dirty="0">
              <a:latin typeface="+mn-lt"/>
              <a:cs typeface="Tw Cen MT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6732588" y="2565400"/>
            <a:ext cx="1398587" cy="1816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1600" b="0" u="none">
                <a:latin typeface="+mn-lt"/>
                <a:cs typeface="Tw Cen MT"/>
              </a:rPr>
              <a:t>Serial Number</a:t>
            </a:r>
          </a:p>
          <a:p>
            <a:pPr eaLnBrk="1" hangingPunct="1">
              <a:defRPr/>
            </a:pPr>
            <a:r>
              <a:rPr lang="pt-PT" sz="1600" b="0" u="none">
                <a:latin typeface="+mn-lt"/>
                <a:cs typeface="Tw Cen MT"/>
              </a:rPr>
              <a:t>Refresh</a:t>
            </a:r>
          </a:p>
          <a:p>
            <a:pPr eaLnBrk="1" hangingPunct="1">
              <a:defRPr/>
            </a:pPr>
            <a:r>
              <a:rPr lang="pt-PT" sz="1600" b="0" u="none">
                <a:latin typeface="+mn-lt"/>
                <a:cs typeface="Tw Cen MT"/>
              </a:rPr>
              <a:t>Retry</a:t>
            </a:r>
          </a:p>
          <a:p>
            <a:pPr eaLnBrk="1" hangingPunct="1">
              <a:defRPr/>
            </a:pPr>
            <a:r>
              <a:rPr lang="pt-PT" sz="1600" b="0" u="none">
                <a:latin typeface="+mn-lt"/>
                <a:cs typeface="Tw Cen MT"/>
              </a:rPr>
              <a:t>Expire</a:t>
            </a:r>
          </a:p>
          <a:p>
            <a:pPr eaLnBrk="1" hangingPunct="1">
              <a:defRPr/>
            </a:pPr>
            <a:r>
              <a:rPr lang="pt-PT" sz="1600" b="0" u="none">
                <a:latin typeface="+mn-lt"/>
                <a:cs typeface="Tw Cen MT"/>
              </a:rPr>
              <a:t>Minimum TTL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Mensagens do protocolo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É um protocolo cliente / servidor</a:t>
            </a:r>
          </a:p>
          <a:p>
            <a:pPr>
              <a:defRPr/>
            </a:pPr>
            <a:r>
              <a:rPr lang="pt-PT" dirty="0" smtClean="0"/>
              <a:t>Utiliza UDP</a:t>
            </a:r>
          </a:p>
          <a:p>
            <a:pPr>
              <a:defRPr/>
            </a:pPr>
            <a:r>
              <a:rPr lang="pt-PT" dirty="0" smtClean="0"/>
              <a:t>É pressuposto o cliente repetir o pedido se não obtém resposta</a:t>
            </a:r>
          </a:p>
          <a:p>
            <a:pPr>
              <a:defRPr/>
            </a:pPr>
            <a:r>
              <a:rPr lang="pt-PT" dirty="0" smtClean="0"/>
              <a:t>Após um certo número de tentativas falhadas dirige o pedido para um servidor alternativo</a:t>
            </a:r>
          </a:p>
          <a:p>
            <a:pPr>
              <a:defRPr/>
            </a:pPr>
            <a:r>
              <a:rPr lang="pt-PT" dirty="0" smtClean="0"/>
              <a:t>As mensagens de pedido e resposta têm o mesmo formato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186E58-D088-7440-8669-1A483468BB6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Formato das mensagens</a:t>
            </a:r>
            <a:endParaRPr lang="pt-P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C7B105-24B0-1348-A144-4C14C8A977C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pSp>
        <p:nvGrpSpPr>
          <p:cNvPr id="22531" name="Group 36"/>
          <p:cNvGrpSpPr>
            <a:grpSpLocks/>
          </p:cNvGrpSpPr>
          <p:nvPr/>
        </p:nvGrpSpPr>
        <p:grpSpPr bwMode="auto">
          <a:xfrm>
            <a:off x="4638675" y="1949450"/>
            <a:ext cx="3725863" cy="4184650"/>
            <a:chOff x="2672" y="1396"/>
            <a:chExt cx="2347" cy="2636"/>
          </a:xfrm>
        </p:grpSpPr>
        <p:sp>
          <p:nvSpPr>
            <p:cNvPr id="22541" name="Rectangle 33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42" name="Rectangle 12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2543" name="Line 13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44" name="Line 14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45" name="Line 15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46" name="Line 16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47" name="Line 17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48" name="Line 18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49" name="Line 19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50" name="Text Box 20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identification</a:t>
              </a:r>
            </a:p>
          </p:txBody>
        </p:sp>
        <p:sp>
          <p:nvSpPr>
            <p:cNvPr id="22551" name="Text Box 21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flags</a:t>
              </a:r>
            </a:p>
          </p:txBody>
        </p:sp>
        <p:sp>
          <p:nvSpPr>
            <p:cNvPr id="22552" name="Text Box 22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questions</a:t>
              </a:r>
            </a:p>
          </p:txBody>
        </p:sp>
        <p:sp>
          <p:nvSpPr>
            <p:cNvPr id="22553" name="Text Box 23"/>
            <p:cNvSpPr txBox="1">
              <a:spLocks noChangeArrowheads="1"/>
            </p:cNvSpPr>
            <p:nvPr/>
          </p:nvSpPr>
          <p:spPr bwMode="auto">
            <a:xfrm>
              <a:off x="2789" y="2417"/>
              <a:ext cx="20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questions (variable # of questions)</a:t>
              </a:r>
            </a:p>
          </p:txBody>
        </p:sp>
        <p:sp>
          <p:nvSpPr>
            <p:cNvPr id="22554" name="Text Box 26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additional RRs</a:t>
              </a:r>
            </a:p>
          </p:txBody>
        </p:sp>
        <p:sp>
          <p:nvSpPr>
            <p:cNvPr id="22555" name="Text Box 27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authority RRs</a:t>
              </a:r>
            </a:p>
          </p:txBody>
        </p:sp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answer RRs</a:t>
              </a:r>
            </a:p>
          </p:txBody>
        </p:sp>
        <p:sp>
          <p:nvSpPr>
            <p:cNvPr id="22557" name="Text Box 30"/>
            <p:cNvSpPr txBox="1">
              <a:spLocks noChangeArrowheads="1"/>
            </p:cNvSpPr>
            <p:nvPr/>
          </p:nvSpPr>
          <p:spPr bwMode="auto">
            <a:xfrm>
              <a:off x="2983" y="2848"/>
              <a:ext cx="16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answers (variable # of RRs)</a:t>
              </a:r>
            </a:p>
          </p:txBody>
        </p:sp>
        <p:sp>
          <p:nvSpPr>
            <p:cNvPr id="22558" name="Text Box 31"/>
            <p:cNvSpPr txBox="1">
              <a:spLocks noChangeArrowheads="1"/>
            </p:cNvSpPr>
            <p:nvPr/>
          </p:nvSpPr>
          <p:spPr bwMode="auto">
            <a:xfrm>
              <a:off x="3002" y="3280"/>
              <a:ext cx="1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authority (variable # of RRs)</a:t>
              </a:r>
            </a:p>
          </p:txBody>
        </p:sp>
        <p:sp>
          <p:nvSpPr>
            <p:cNvPr id="22559" name="Text Box 32"/>
            <p:cNvSpPr txBox="1">
              <a:spLocks noChangeArrowheads="1"/>
            </p:cNvSpPr>
            <p:nvPr/>
          </p:nvSpPr>
          <p:spPr bwMode="auto">
            <a:xfrm>
              <a:off x="2811" y="3700"/>
              <a:ext cx="20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additional info (variable # of RRs)</a:t>
              </a:r>
            </a:p>
          </p:txBody>
        </p:sp>
      </p:grpSp>
      <p:grpSp>
        <p:nvGrpSpPr>
          <p:cNvPr id="22532" name="Group 60"/>
          <p:cNvGrpSpPr>
            <a:grpSpLocks/>
          </p:cNvGrpSpPr>
          <p:nvPr/>
        </p:nvGrpSpPr>
        <p:grpSpPr bwMode="auto">
          <a:xfrm>
            <a:off x="4668838" y="1628775"/>
            <a:ext cx="1747837" cy="274638"/>
            <a:chOff x="2691" y="1194"/>
            <a:chExt cx="1101" cy="173"/>
          </a:xfrm>
        </p:grpSpPr>
        <p:sp>
          <p:nvSpPr>
            <p:cNvPr id="22538" name="Text Box 57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>
                  <a:latin typeface="Arial" charset="0"/>
                </a:rPr>
                <a:t>2 bytes</a:t>
              </a:r>
            </a:p>
          </p:txBody>
        </p:sp>
        <p:sp>
          <p:nvSpPr>
            <p:cNvPr id="22539" name="Line 58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40" name="Line 59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2533" name="Group 61"/>
          <p:cNvGrpSpPr>
            <a:grpSpLocks/>
          </p:cNvGrpSpPr>
          <p:nvPr/>
        </p:nvGrpSpPr>
        <p:grpSpPr bwMode="auto">
          <a:xfrm>
            <a:off x="6443663" y="1628775"/>
            <a:ext cx="1747837" cy="274638"/>
            <a:chOff x="2691" y="1194"/>
            <a:chExt cx="1101" cy="173"/>
          </a:xfrm>
        </p:grpSpPr>
        <p:sp>
          <p:nvSpPr>
            <p:cNvPr id="22535" name="Text Box 62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>
                  <a:latin typeface="Arial" charset="0"/>
                </a:rPr>
                <a:t>2 bytes</a:t>
              </a:r>
            </a:p>
          </p:txBody>
        </p:sp>
        <p:sp>
          <p:nvSpPr>
            <p:cNvPr id="22536" name="Line 63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2537" name="Line 64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395288" y="1916113"/>
            <a:ext cx="3906837" cy="4033837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400" b="0" dirty="0" err="1" smtClean="0">
                <a:solidFill>
                  <a:srgbClr val="FF0000"/>
                </a:solidFill>
              </a:rPr>
              <a:t>Identification</a:t>
            </a:r>
            <a:r>
              <a:rPr lang="pt-PT" sz="2400" b="0" dirty="0" smtClean="0"/>
              <a:t>: colocada pelo cliente para permitir relacionar pedidos com respostas</a:t>
            </a:r>
          </a:p>
          <a:p>
            <a:pPr>
              <a:defRPr/>
            </a:pPr>
            <a:r>
              <a:rPr lang="pt-PT" sz="2400" b="0" dirty="0" err="1" smtClean="0">
                <a:solidFill>
                  <a:srgbClr val="FF0000"/>
                </a:solidFill>
              </a:rPr>
              <a:t>Flags</a:t>
            </a:r>
            <a:r>
              <a:rPr lang="pt-PT" sz="2400" b="0" dirty="0" smtClean="0">
                <a:solidFill>
                  <a:srgbClr val="FF0000"/>
                </a:solidFill>
              </a:rPr>
              <a:t>:</a:t>
            </a:r>
          </a:p>
          <a:p>
            <a:pPr lvl="1">
              <a:defRPr/>
            </a:pPr>
            <a:r>
              <a:rPr lang="pt-PT" sz="2000" b="0" dirty="0" err="1" smtClean="0"/>
              <a:t>Query</a:t>
            </a:r>
            <a:r>
              <a:rPr lang="pt-PT" sz="2000" b="0" dirty="0" smtClean="0"/>
              <a:t> </a:t>
            </a:r>
            <a:r>
              <a:rPr lang="pt-PT" sz="2000" b="0" dirty="0" err="1" smtClean="0"/>
              <a:t>or</a:t>
            </a:r>
            <a:r>
              <a:rPr lang="pt-PT" sz="2000" b="0" dirty="0" smtClean="0"/>
              <a:t> </a:t>
            </a:r>
            <a:r>
              <a:rPr lang="pt-PT" sz="2000" b="0" dirty="0" err="1" smtClean="0"/>
              <a:t>reply</a:t>
            </a:r>
            <a:endParaRPr lang="pt-PT" sz="2000" b="0" dirty="0" smtClean="0"/>
          </a:p>
          <a:p>
            <a:pPr lvl="1">
              <a:defRPr/>
            </a:pPr>
            <a:r>
              <a:rPr lang="pt-PT" sz="2000" b="0" dirty="0" err="1" smtClean="0"/>
              <a:t>Reply</a:t>
            </a:r>
            <a:r>
              <a:rPr lang="pt-PT" sz="2000" b="0" dirty="0" smtClean="0"/>
              <a:t> </a:t>
            </a:r>
            <a:r>
              <a:rPr lang="pt-PT" sz="2000" b="0" dirty="0" err="1" smtClean="0"/>
              <a:t>is</a:t>
            </a:r>
            <a:r>
              <a:rPr lang="pt-PT" sz="2000" b="0" dirty="0" smtClean="0"/>
              <a:t> </a:t>
            </a:r>
            <a:r>
              <a:rPr lang="pt-PT" sz="2000" b="0" dirty="0" err="1" smtClean="0"/>
              <a:t>authoritative</a:t>
            </a:r>
            <a:endParaRPr lang="pt-PT" sz="2000" b="0" dirty="0" smtClean="0"/>
          </a:p>
          <a:p>
            <a:pPr lvl="1">
              <a:defRPr/>
            </a:pPr>
            <a:r>
              <a:rPr lang="pt-PT" sz="2000" b="0" dirty="0" err="1" smtClean="0"/>
              <a:t>Recursion</a:t>
            </a:r>
            <a:r>
              <a:rPr lang="pt-PT" sz="2000" b="0" dirty="0" smtClean="0"/>
              <a:t> </a:t>
            </a:r>
            <a:r>
              <a:rPr lang="pt-PT" sz="2000" b="0" dirty="0" err="1" smtClean="0"/>
              <a:t>desired</a:t>
            </a:r>
            <a:endParaRPr lang="pt-PT" sz="2000" b="0" dirty="0" smtClean="0"/>
          </a:p>
          <a:p>
            <a:pPr marL="339725" lvl="1" indent="0">
              <a:buFont typeface="Helvetica" charset="0"/>
              <a:buNone/>
              <a:defRPr/>
            </a:pPr>
            <a:endParaRPr lang="pt-PT" sz="2000" b="0" dirty="0" smtClean="0"/>
          </a:p>
          <a:p>
            <a:pPr lvl="1">
              <a:defRPr/>
            </a:pPr>
            <a:endParaRPr lang="pt-PT" sz="2000" b="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Continuação</a:t>
            </a:r>
            <a:endParaRPr lang="pt-P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D3F57-8340-0349-940F-657255D2F56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pSp>
        <p:nvGrpSpPr>
          <p:cNvPr id="23555" name="Group 36"/>
          <p:cNvGrpSpPr>
            <a:grpSpLocks/>
          </p:cNvGrpSpPr>
          <p:nvPr/>
        </p:nvGrpSpPr>
        <p:grpSpPr bwMode="auto">
          <a:xfrm>
            <a:off x="4638675" y="1949450"/>
            <a:ext cx="3725863" cy="4184650"/>
            <a:chOff x="2672" y="1396"/>
            <a:chExt cx="2347" cy="2636"/>
          </a:xfrm>
        </p:grpSpPr>
        <p:sp>
          <p:nvSpPr>
            <p:cNvPr id="23565" name="Rectangle 33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3566" name="Rectangle 12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3567" name="Line 13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68" name="Line 14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69" name="Line 15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70" name="Line 16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71" name="Line 17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72" name="Line 18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73" name="Line 19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74" name="Text Box 20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identification</a:t>
              </a:r>
            </a:p>
          </p:txBody>
        </p:sp>
        <p:sp>
          <p:nvSpPr>
            <p:cNvPr id="23575" name="Text Box 21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flags</a:t>
              </a:r>
            </a:p>
          </p:txBody>
        </p:sp>
        <p:sp>
          <p:nvSpPr>
            <p:cNvPr id="23576" name="Text Box 22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questions</a:t>
              </a:r>
            </a:p>
          </p:txBody>
        </p:sp>
        <p:sp>
          <p:nvSpPr>
            <p:cNvPr id="23577" name="Text Box 23"/>
            <p:cNvSpPr txBox="1">
              <a:spLocks noChangeArrowheads="1"/>
            </p:cNvSpPr>
            <p:nvPr/>
          </p:nvSpPr>
          <p:spPr bwMode="auto">
            <a:xfrm>
              <a:off x="2789" y="2417"/>
              <a:ext cx="20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questions (variable # of questions)</a:t>
              </a:r>
            </a:p>
          </p:txBody>
        </p:sp>
        <p:sp>
          <p:nvSpPr>
            <p:cNvPr id="23578" name="Text Box 26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additional RRs</a:t>
              </a:r>
            </a:p>
          </p:txBody>
        </p:sp>
        <p:sp>
          <p:nvSpPr>
            <p:cNvPr id="23579" name="Text Box 27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authority RRs</a:t>
              </a:r>
            </a:p>
          </p:txBody>
        </p:sp>
        <p:sp>
          <p:nvSpPr>
            <p:cNvPr id="23580" name="Text Box 28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# answer RRs</a:t>
              </a:r>
            </a:p>
          </p:txBody>
        </p:sp>
        <p:sp>
          <p:nvSpPr>
            <p:cNvPr id="23581" name="Text Box 30"/>
            <p:cNvSpPr txBox="1">
              <a:spLocks noChangeArrowheads="1"/>
            </p:cNvSpPr>
            <p:nvPr/>
          </p:nvSpPr>
          <p:spPr bwMode="auto">
            <a:xfrm>
              <a:off x="2983" y="2848"/>
              <a:ext cx="16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answers (variable # of RRs)</a:t>
              </a:r>
            </a:p>
          </p:txBody>
        </p:sp>
        <p:sp>
          <p:nvSpPr>
            <p:cNvPr id="23582" name="Text Box 31"/>
            <p:cNvSpPr txBox="1">
              <a:spLocks noChangeArrowheads="1"/>
            </p:cNvSpPr>
            <p:nvPr/>
          </p:nvSpPr>
          <p:spPr bwMode="auto">
            <a:xfrm>
              <a:off x="3002" y="3280"/>
              <a:ext cx="1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authority (variable # of RRs)</a:t>
              </a:r>
            </a:p>
          </p:txBody>
        </p:sp>
        <p:sp>
          <p:nvSpPr>
            <p:cNvPr id="23583" name="Text Box 32"/>
            <p:cNvSpPr txBox="1">
              <a:spLocks noChangeArrowheads="1"/>
            </p:cNvSpPr>
            <p:nvPr/>
          </p:nvSpPr>
          <p:spPr bwMode="auto">
            <a:xfrm>
              <a:off x="2811" y="3700"/>
              <a:ext cx="20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>
                  <a:latin typeface="Arial" charset="0"/>
                </a:rPr>
                <a:t>additional info (variable # of RRs)</a:t>
              </a:r>
            </a:p>
          </p:txBody>
        </p:sp>
      </p:grpSp>
      <p:grpSp>
        <p:nvGrpSpPr>
          <p:cNvPr id="23556" name="Group 60"/>
          <p:cNvGrpSpPr>
            <a:grpSpLocks/>
          </p:cNvGrpSpPr>
          <p:nvPr/>
        </p:nvGrpSpPr>
        <p:grpSpPr bwMode="auto">
          <a:xfrm>
            <a:off x="4668838" y="1628775"/>
            <a:ext cx="1747837" cy="274638"/>
            <a:chOff x="2691" y="1194"/>
            <a:chExt cx="1101" cy="173"/>
          </a:xfrm>
        </p:grpSpPr>
        <p:sp>
          <p:nvSpPr>
            <p:cNvPr id="23562" name="Text Box 57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>
                  <a:latin typeface="Arial" charset="0"/>
                </a:rPr>
                <a:t>2 bytes</a:t>
              </a:r>
            </a:p>
          </p:txBody>
        </p:sp>
        <p:sp>
          <p:nvSpPr>
            <p:cNvPr id="23563" name="Line 58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64" name="Line 59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grpSp>
        <p:nvGrpSpPr>
          <p:cNvPr id="23557" name="Group 61"/>
          <p:cNvGrpSpPr>
            <a:grpSpLocks/>
          </p:cNvGrpSpPr>
          <p:nvPr/>
        </p:nvGrpSpPr>
        <p:grpSpPr bwMode="auto">
          <a:xfrm>
            <a:off x="6443663" y="1628775"/>
            <a:ext cx="1747837" cy="274638"/>
            <a:chOff x="2691" y="1194"/>
            <a:chExt cx="1101" cy="173"/>
          </a:xfrm>
        </p:grpSpPr>
        <p:sp>
          <p:nvSpPr>
            <p:cNvPr id="23559" name="Text Box 62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>
                  <a:latin typeface="Arial" charset="0"/>
                </a:rPr>
                <a:t>2 bytes</a:t>
              </a:r>
            </a:p>
          </p:txBody>
        </p:sp>
        <p:sp>
          <p:nvSpPr>
            <p:cNvPr id="23560" name="Line 63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3561" name="Line 64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23558" name="Content Placeholder 2"/>
          <p:cNvSpPr txBox="1">
            <a:spLocks/>
          </p:cNvSpPr>
          <p:nvPr/>
        </p:nvSpPr>
        <p:spPr bwMode="auto">
          <a:xfrm>
            <a:off x="395288" y="1628775"/>
            <a:ext cx="3906837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pt-PT" sz="2400" b="0">
                <a:solidFill>
                  <a:srgbClr val="FF0000"/>
                </a:solidFill>
                <a:latin typeface="Comic Sans MS" charset="0"/>
                <a:cs typeface="Arial" charset="0"/>
              </a:rPr>
              <a:t>questions</a:t>
            </a:r>
            <a:r>
              <a:rPr lang="pt-PT" sz="2400" b="0">
                <a:solidFill>
                  <a:srgbClr val="0000FF"/>
                </a:solidFill>
                <a:latin typeface="Comic Sans MS" charset="0"/>
                <a:cs typeface="Arial" charset="0"/>
              </a:rPr>
              <a:t> = query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PT" sz="2400" b="0">
                <a:solidFill>
                  <a:srgbClr val="FF0000"/>
                </a:solidFill>
                <a:latin typeface="Comic Sans MS" charset="0"/>
                <a:cs typeface="Arial" charset="0"/>
              </a:rPr>
              <a:t>answers</a:t>
            </a:r>
            <a:r>
              <a:rPr lang="pt-PT" sz="2400" b="0">
                <a:solidFill>
                  <a:srgbClr val="0000FF"/>
                </a:solidFill>
                <a:latin typeface="Comic Sans MS" charset="0"/>
                <a:cs typeface="Arial" charset="0"/>
              </a:rPr>
              <a:t> = replies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PT" sz="2400" b="0">
                <a:solidFill>
                  <a:srgbClr val="FF0000"/>
                </a:solidFill>
                <a:latin typeface="Comic Sans MS" charset="0"/>
                <a:cs typeface="Arial" charset="0"/>
              </a:rPr>
              <a:t>authority</a:t>
            </a:r>
            <a:r>
              <a:rPr lang="pt-PT" sz="2400" b="0">
                <a:solidFill>
                  <a:srgbClr val="0000FF"/>
                </a:solidFill>
                <a:latin typeface="Comic Sans MS" charset="0"/>
                <a:cs typeface="Arial" charset="0"/>
              </a:rPr>
              <a:t> = RRs de servidores com autoridade sobre as respostas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pt-PT" sz="2400" b="0">
                <a:solidFill>
                  <a:srgbClr val="FF0000"/>
                </a:solidFill>
                <a:latin typeface="Comic Sans MS" charset="0"/>
                <a:cs typeface="Arial" charset="0"/>
              </a:rPr>
              <a:t>additionla info</a:t>
            </a:r>
            <a:r>
              <a:rPr lang="pt-PT" sz="2400" b="0">
                <a:solidFill>
                  <a:srgbClr val="0000FF"/>
                </a:solidFill>
                <a:latin typeface="Comic Sans MS" charset="0"/>
                <a:cs typeface="Arial" charset="0"/>
              </a:rPr>
              <a:t> = informações suplementares que podem ser úteis ao cliente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pt-PT" sz="2400" b="0">
              <a:solidFill>
                <a:srgbClr val="0000FF"/>
              </a:solidFill>
              <a:latin typeface="Comic Sans MS" charset="0"/>
              <a:cs typeface="Arial" charset="0"/>
            </a:endParaRP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endParaRPr lang="pt-PT" sz="2400" b="0">
              <a:solidFill>
                <a:schemeClr val="tx2"/>
              </a:solidFill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Exemplo de criação de um domínio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A existência do novo domínio é contratado com um </a:t>
            </a:r>
            <a:r>
              <a:rPr lang="pt-PT" sz="2400" dirty="0" err="1" smtClean="0">
                <a:solidFill>
                  <a:srgbClr val="000000"/>
                </a:solidFill>
              </a:rPr>
              <a:t>registrar</a:t>
            </a:r>
            <a:r>
              <a:rPr lang="pt-PT" sz="2400" dirty="0" smtClean="0">
                <a:solidFill>
                  <a:srgbClr val="000000"/>
                </a:solidFill>
              </a:rPr>
              <a:t> (e.g. </a:t>
            </a:r>
            <a:r>
              <a:rPr lang="pt-PT" sz="2400" dirty="0" err="1" smtClean="0">
                <a:solidFill>
                  <a:srgbClr val="000000"/>
                </a:solidFill>
              </a:rPr>
              <a:t>utopia.com</a:t>
            </a:r>
            <a:r>
              <a:rPr lang="pt-PT" sz="2400" dirty="0" smtClean="0">
                <a:solidFill>
                  <a:srgbClr val="000000"/>
                </a:solidFill>
              </a:rPr>
              <a:t>  com a </a:t>
            </a:r>
            <a:r>
              <a:rPr lang="pt-PT" sz="2400" dirty="0" err="1" smtClean="0">
                <a:solidFill>
                  <a:srgbClr val="000000"/>
                </a:solidFill>
              </a:rPr>
              <a:t>verisign.com</a:t>
            </a:r>
            <a:r>
              <a:rPr lang="pt-PT" sz="2400" dirty="0" smtClean="0">
                <a:solidFill>
                  <a:srgbClr val="000000"/>
                </a:solidFill>
              </a:rPr>
              <a:t>)</a:t>
            </a:r>
          </a:p>
          <a:p>
            <a:pPr>
              <a:defRPr/>
            </a:pPr>
            <a:r>
              <a:rPr lang="pt-PT" sz="2400" dirty="0" smtClean="0"/>
              <a:t>Para esse efeito são montados dois novos servidores e os seus </a:t>
            </a:r>
            <a:r>
              <a:rPr lang="pt-PT" sz="2400" dirty="0" err="1" smtClean="0"/>
              <a:t>RRs</a:t>
            </a:r>
            <a:r>
              <a:rPr lang="pt-PT" sz="2400" dirty="0" smtClean="0"/>
              <a:t> são colocados no domínio </a:t>
            </a:r>
            <a:r>
              <a:rPr lang="pt-PT" sz="2400" dirty="0" smtClean="0">
                <a:solidFill>
                  <a:srgbClr val="000000"/>
                </a:solidFill>
              </a:rPr>
              <a:t>.com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err="1" smtClean="0"/>
              <a:t>utopia.com</a:t>
            </a:r>
            <a:r>
              <a:rPr lang="en-US" sz="2000" dirty="0" smtClean="0"/>
              <a:t>, NS, dns1.utopia.com)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 smtClean="0"/>
              <a:t>(dns1.utopia.com, A, 212.212.212.1)</a:t>
            </a:r>
            <a:endParaRPr lang="pt-PT" sz="2000" dirty="0" smtClean="0"/>
          </a:p>
          <a:p>
            <a:pPr marL="339725" lvl="1" indent="0">
              <a:buFont typeface="Helvetica" charset="0"/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err="1" smtClean="0"/>
              <a:t>utopia.com</a:t>
            </a:r>
            <a:r>
              <a:rPr lang="en-US" sz="2000" dirty="0" smtClean="0"/>
              <a:t>, NS, dns2.utopia.com)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 smtClean="0"/>
              <a:t>(dns2.utopia.com, A, 211.211.211.2</a:t>
            </a:r>
            <a:r>
              <a:rPr lang="en-US" sz="2000" b="1" dirty="0" smtClean="0">
                <a:latin typeface="Courier New" charset="0"/>
              </a:rPr>
              <a:t>)</a:t>
            </a:r>
            <a:endParaRPr lang="pt-PT" sz="2000" dirty="0" smtClean="0"/>
          </a:p>
          <a:p>
            <a:pPr>
              <a:defRPr/>
            </a:pPr>
            <a:r>
              <a:rPr lang="pt-PT" sz="2400" dirty="0" smtClean="0"/>
              <a:t>Na tabela de servidor primário de </a:t>
            </a:r>
            <a:r>
              <a:rPr lang="pt-PT" sz="2400" dirty="0" err="1" smtClean="0">
                <a:solidFill>
                  <a:schemeClr val="tx1"/>
                </a:solidFill>
              </a:rPr>
              <a:t>utopia.com</a:t>
            </a:r>
            <a:r>
              <a:rPr lang="pt-PT" sz="2400" dirty="0" smtClean="0"/>
              <a:t> são inseridos os </a:t>
            </a:r>
            <a:r>
              <a:rPr lang="pt-PT" sz="2400" dirty="0" err="1" smtClean="0"/>
              <a:t>RRs</a:t>
            </a:r>
            <a:r>
              <a:rPr lang="pt-PT" sz="2400" dirty="0" smtClean="0"/>
              <a:t> para os nomes do domínio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err="1" smtClean="0"/>
              <a:t>mail.utopia.com</a:t>
            </a:r>
            <a:r>
              <a:rPr lang="en-US" sz="2000" dirty="0" smtClean="0"/>
              <a:t>, A, 212.212.212.2)</a:t>
            </a:r>
            <a:endParaRPr lang="pt-PT" sz="2000" dirty="0" smtClean="0"/>
          </a:p>
          <a:p>
            <a:pPr marL="339725" lvl="1" indent="0">
              <a:buFont typeface="Helvetica" charset="0"/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err="1" smtClean="0"/>
              <a:t>utopia.com</a:t>
            </a:r>
            <a:r>
              <a:rPr lang="en-US" sz="2000" dirty="0" smtClean="0"/>
              <a:t>, MX, 10 </a:t>
            </a:r>
            <a:r>
              <a:rPr lang="en-US" sz="2000" dirty="0" err="1" smtClean="0"/>
              <a:t>mail.utopia.com</a:t>
            </a:r>
            <a:r>
              <a:rPr lang="en-US" sz="2000" dirty="0" smtClean="0"/>
              <a:t>)</a:t>
            </a:r>
            <a:endParaRPr lang="pt-PT" sz="2000" dirty="0" smtClean="0"/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A67121-D656-8843-8234-AD3DD23DD35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Para interrogar o DNS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Usar o comando DIG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dirty="0" err="1" smtClean="0"/>
              <a:t>dig</a:t>
            </a:r>
            <a:r>
              <a:rPr lang="pt-PT" dirty="0" smtClean="0"/>
              <a:t> [@server </a:t>
            </a:r>
            <a:r>
              <a:rPr lang="pt-PT" dirty="0" err="1" smtClean="0"/>
              <a:t>name</a:t>
            </a:r>
            <a:r>
              <a:rPr lang="pt-PT" dirty="0" smtClean="0"/>
              <a:t>] </a:t>
            </a:r>
            <a:r>
              <a:rPr lang="pt-PT" dirty="0" err="1" smtClean="0"/>
              <a:t>name</a:t>
            </a:r>
            <a:r>
              <a:rPr lang="pt-PT" dirty="0" smtClean="0"/>
              <a:t> [RR </a:t>
            </a:r>
            <a:r>
              <a:rPr lang="pt-PT" dirty="0" err="1" smtClean="0"/>
              <a:t>type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ANY]</a:t>
            </a:r>
          </a:p>
          <a:p>
            <a:pPr>
              <a:defRPr/>
            </a:pPr>
            <a:endParaRPr lang="pt-PT" dirty="0"/>
          </a:p>
          <a:p>
            <a:pPr>
              <a:defRPr/>
            </a:pPr>
            <a:r>
              <a:rPr lang="pt-PT" dirty="0" smtClean="0"/>
              <a:t>Usar o comando </a:t>
            </a:r>
            <a:r>
              <a:rPr lang="pt-PT" dirty="0" err="1" smtClean="0"/>
              <a:t>nslookup</a:t>
            </a:r>
            <a:endParaRPr lang="pt-PT" dirty="0" smtClean="0"/>
          </a:p>
          <a:p>
            <a:pPr marL="339725" lvl="1" indent="0">
              <a:buFont typeface="Helvetica" charset="0"/>
              <a:buNone/>
              <a:defRPr/>
            </a:pPr>
            <a:r>
              <a:rPr lang="pt-PT" dirty="0" err="1"/>
              <a:t>n</a:t>
            </a:r>
            <a:r>
              <a:rPr lang="pt-PT" dirty="0" err="1" smtClean="0"/>
              <a:t>slookup</a:t>
            </a:r>
            <a:r>
              <a:rPr lang="pt-PT" dirty="0" smtClean="0"/>
              <a:t> [ </a:t>
            </a:r>
            <a:r>
              <a:rPr lang="pt-PT" dirty="0" err="1" smtClean="0"/>
              <a:t>name</a:t>
            </a:r>
            <a:r>
              <a:rPr lang="pt-PT" dirty="0" smtClean="0"/>
              <a:t> ]</a:t>
            </a:r>
          </a:p>
          <a:p>
            <a:pPr>
              <a:defRPr/>
            </a:pPr>
            <a:endParaRPr lang="pt-PT" dirty="0"/>
          </a:p>
          <a:p>
            <a:pPr>
              <a:defRPr/>
            </a:pPr>
            <a:r>
              <a:rPr lang="pt-PT" dirty="0" smtClean="0"/>
              <a:t>Ver o ficheiro /</a:t>
            </a:r>
            <a:r>
              <a:rPr lang="pt-PT" dirty="0" err="1" smtClean="0"/>
              <a:t>etc</a:t>
            </a:r>
            <a:r>
              <a:rPr lang="pt-PT" dirty="0" smtClean="0"/>
              <a:t>/</a:t>
            </a:r>
            <a:r>
              <a:rPr lang="pt-PT" dirty="0" err="1" smtClean="0"/>
              <a:t>resolv.conf</a:t>
            </a:r>
            <a:r>
              <a:rPr lang="pt-PT" dirty="0" smtClean="0"/>
              <a:t> em Unix*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0FD742-C28D-4540-A1E9-C8577D7927A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300219" cy="5328592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Para designar, localizar, .... recursos numa rede ou num sistema distribuído usam-se nomes, identificadores e endereços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Nomes, identificadores e endereços desempenham papéis diferentes e têm características distintas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Por vezes é necessário realizar a tradução de nomes em endereços, de nomes em identificadores, de endereços noutros endereços, etc.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Para esse efeito usam-se catálogos,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directories</a:t>
            </a:r>
            <a:r>
              <a:rPr lang="pt-PT" sz="24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or</a:t>
            </a:r>
            <a:r>
              <a:rPr lang="pt-PT" sz="24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registries</a:t>
            </a:r>
            <a:endParaRPr lang="pt-PT" sz="2400" i="1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DNS é um exemplo de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directory</a:t>
            </a:r>
            <a:r>
              <a:rPr lang="pt-PT" sz="24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or</a:t>
            </a:r>
            <a:r>
              <a:rPr lang="pt-PT" sz="2400" i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400" i="1" dirty="0" err="1" smtClean="0">
                <a:ea typeface="ＭＳ Ｐゴシック" charset="0"/>
                <a:cs typeface="ＭＳ Ｐゴシック" charset="0"/>
              </a:rPr>
              <a:t>registry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 distribuída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2AF4B93C-56E0-1641-963E-0B265D2E2BD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N</a:t>
            </a:r>
            <a:r>
              <a:rPr lang="pt-PT" dirty="0" smtClean="0"/>
              <a:t>omes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88AB8D-530D-A543-A717-2DE71AB55B3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750" y="1125538"/>
            <a:ext cx="8228013" cy="5256212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Exemplos de nomes</a:t>
            </a:r>
          </a:p>
          <a:p>
            <a:pPr lvl="1">
              <a:defRPr/>
            </a:pPr>
            <a:r>
              <a:rPr lang="en-US" sz="2000" dirty="0" smtClean="0"/>
              <a:t>O</a:t>
            </a:r>
            <a:r>
              <a:rPr lang="pt-PT" sz="2000" dirty="0" smtClean="0"/>
              <a:t> nome completo de uma pessoa</a:t>
            </a:r>
          </a:p>
          <a:p>
            <a:pPr lvl="1">
              <a:defRPr/>
            </a:pPr>
            <a:r>
              <a:rPr lang="pt-PT" sz="2000" dirty="0" smtClean="0"/>
              <a:t>O nome da mesma na agenda de um amigo</a:t>
            </a:r>
          </a:p>
          <a:p>
            <a:pPr lvl="1">
              <a:defRPr/>
            </a:pPr>
            <a:r>
              <a:rPr lang="pt-PT" sz="2000" dirty="0" smtClean="0"/>
              <a:t>O nome de um servidor: planetlab1.fct.unl.pt</a:t>
            </a:r>
          </a:p>
          <a:p>
            <a:pPr lvl="1">
              <a:defRPr/>
            </a:pPr>
            <a:r>
              <a:rPr lang="pt-PT" sz="2000" dirty="0" smtClean="0">
                <a:cs typeface="Times New Roman" charset="0"/>
              </a:rPr>
              <a:t>James F. </a:t>
            </a:r>
            <a:r>
              <a:rPr lang="pt-PT" sz="2000" dirty="0" err="1" smtClean="0">
                <a:cs typeface="Times New Roman" charset="0"/>
              </a:rPr>
              <a:t>Kurose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and</a:t>
            </a:r>
            <a:r>
              <a:rPr lang="pt-PT" sz="2000" dirty="0" smtClean="0">
                <a:cs typeface="Times New Roman" charset="0"/>
              </a:rPr>
              <a:t> Keith W. Ross, </a:t>
            </a:r>
            <a:r>
              <a:rPr lang="pt-PT" altLang="ja-JP" sz="2000" dirty="0" smtClean="0">
                <a:cs typeface="Times New Roman" charset="0"/>
              </a:rPr>
              <a:t>“</a:t>
            </a:r>
            <a:r>
              <a:rPr lang="pt-PT" sz="2000" dirty="0" err="1" smtClean="0">
                <a:cs typeface="Times New Roman" charset="0"/>
              </a:rPr>
              <a:t>Computer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Networking</a:t>
            </a:r>
            <a:r>
              <a:rPr lang="pt-PT" sz="2000" dirty="0" smtClean="0">
                <a:cs typeface="Times New Roman" charset="0"/>
              </a:rPr>
              <a:t> - A Top-</a:t>
            </a:r>
            <a:r>
              <a:rPr lang="pt-PT" sz="2000" dirty="0" err="1" smtClean="0">
                <a:cs typeface="Times New Roman" charset="0"/>
              </a:rPr>
              <a:t>Down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Approach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Featuring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the</a:t>
            </a:r>
            <a:r>
              <a:rPr lang="pt-PT" sz="2000" dirty="0" smtClean="0">
                <a:cs typeface="Times New Roman" charset="0"/>
              </a:rPr>
              <a:t> Internet,</a:t>
            </a:r>
            <a:r>
              <a:rPr lang="pt-PT" altLang="ja-JP" sz="2000" dirty="0" smtClean="0">
                <a:cs typeface="Times New Roman" charset="0"/>
              </a:rPr>
              <a:t>”</a:t>
            </a:r>
            <a:r>
              <a:rPr lang="pt-PT" sz="2000" dirty="0" smtClean="0">
                <a:cs typeface="Times New Roman" charset="0"/>
              </a:rPr>
              <a:t> 6th </a:t>
            </a:r>
            <a:r>
              <a:rPr lang="pt-PT" sz="2000" dirty="0" err="1" smtClean="0">
                <a:cs typeface="Times New Roman" charset="0"/>
              </a:rPr>
              <a:t>Edition</a:t>
            </a:r>
            <a:r>
              <a:rPr lang="pt-PT" sz="2000" dirty="0" smtClean="0">
                <a:cs typeface="Times New Roman" charset="0"/>
              </a:rPr>
              <a:t>, 2012, </a:t>
            </a:r>
            <a:r>
              <a:rPr lang="pt-PT" sz="2000" dirty="0" err="1" smtClean="0">
                <a:cs typeface="Times New Roman" charset="0"/>
              </a:rPr>
              <a:t>Addison</a:t>
            </a:r>
            <a:r>
              <a:rPr lang="pt-PT" sz="2000" dirty="0" smtClean="0">
                <a:cs typeface="Times New Roman" charset="0"/>
              </a:rPr>
              <a:t> Wesley (um nome por atributos)</a:t>
            </a:r>
            <a:endParaRPr lang="pt-PT" sz="2000" dirty="0" smtClean="0"/>
          </a:p>
          <a:p>
            <a:pPr lvl="1">
              <a:defRPr/>
            </a:pPr>
            <a:r>
              <a:rPr lang="pt-PT" sz="2000" dirty="0" smtClean="0"/>
              <a:t>Uma alcunha ou uma abreviatura é um nome contextual</a:t>
            </a:r>
          </a:p>
          <a:p>
            <a:pPr lvl="1">
              <a:defRPr/>
            </a:pPr>
            <a:r>
              <a:rPr lang="pt-PT" sz="2000" dirty="0" smtClean="0">
                <a:hlinkClick r:id="rId2"/>
              </a:rPr>
              <a:t>www.fct.unl.pt</a:t>
            </a:r>
            <a:r>
              <a:rPr lang="pt-PT" sz="2000" dirty="0" smtClean="0"/>
              <a:t> (um nome hierárquico)</a:t>
            </a:r>
          </a:p>
          <a:p>
            <a:pPr lvl="1">
              <a:defRPr/>
            </a:pPr>
            <a:r>
              <a:rPr lang="pt-PT" sz="2000" dirty="0" smtClean="0"/>
              <a:t>/</a:t>
            </a:r>
            <a:r>
              <a:rPr lang="pt-PT" sz="2000" dirty="0" err="1" smtClean="0"/>
              <a:t>Users</a:t>
            </a:r>
            <a:r>
              <a:rPr lang="pt-PT" sz="2000" dirty="0" smtClean="0"/>
              <a:t>/</a:t>
            </a:r>
            <a:r>
              <a:rPr lang="pt-PT" sz="2000" dirty="0" err="1" smtClean="0"/>
              <a:t>jlm</a:t>
            </a:r>
            <a:r>
              <a:rPr lang="pt-PT" sz="2000" dirty="0" smtClean="0"/>
              <a:t>/</a:t>
            </a:r>
            <a:r>
              <a:rPr lang="pt-PT" sz="2000" dirty="0" err="1" smtClean="0"/>
              <a:t>rc</a:t>
            </a:r>
            <a:r>
              <a:rPr lang="pt-PT" sz="2000" dirty="0" smtClean="0"/>
              <a:t>/lic8-principios.ppt (também)</a:t>
            </a:r>
          </a:p>
          <a:p>
            <a:pPr lvl="1">
              <a:defRPr/>
            </a:pPr>
            <a:r>
              <a:rPr lang="pt-PT" sz="2000" dirty="0" smtClean="0"/>
              <a:t>EDP (como símbolo na bolsa é um nome </a:t>
            </a:r>
            <a:r>
              <a:rPr lang="pt-PT" sz="2000" i="1" dirty="0" err="1" smtClean="0"/>
              <a:t>flat</a:t>
            </a:r>
            <a:r>
              <a:rPr lang="pt-PT" sz="2000" dirty="0" smtClean="0"/>
              <a:t>)</a:t>
            </a:r>
          </a:p>
          <a:p>
            <a:pPr>
              <a:defRPr/>
            </a:pPr>
            <a:r>
              <a:rPr lang="pt-PT" sz="2400" dirty="0" smtClean="0"/>
              <a:t>A estrutura de um nome está relacionada com o contexto de interpretação e condiciona o que se pode fazer com ele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/>
              <a:t>I</a:t>
            </a:r>
            <a:r>
              <a:rPr lang="pt-PT" dirty="0" smtClean="0"/>
              <a:t>dentificadores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FDA168-289E-2A4D-A92D-86165E684F5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750" y="1341438"/>
            <a:ext cx="8228013" cy="46799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Exemplos de identificadores</a:t>
            </a:r>
          </a:p>
          <a:p>
            <a:pPr lvl="1">
              <a:defRPr/>
            </a:pPr>
            <a:r>
              <a:rPr lang="pt-PT" sz="2000" dirty="0" smtClean="0"/>
              <a:t>O número de identificação fiscal</a:t>
            </a:r>
          </a:p>
          <a:p>
            <a:pPr lvl="1">
              <a:defRPr/>
            </a:pPr>
            <a:r>
              <a:rPr lang="pt-PT" sz="2000" dirty="0" smtClean="0"/>
              <a:t>O número do bilhete de identidade (identificadores únicos)</a:t>
            </a:r>
          </a:p>
          <a:p>
            <a:pPr lvl="1">
              <a:defRPr/>
            </a:pPr>
            <a:r>
              <a:rPr lang="en-US" sz="2000" dirty="0" smtClean="0"/>
              <a:t>U</a:t>
            </a:r>
            <a:r>
              <a:rPr lang="pt-PT" sz="2000" dirty="0" smtClean="0"/>
              <a:t>m número de telefone móvel (identificador reutilizável)</a:t>
            </a:r>
          </a:p>
          <a:p>
            <a:pPr lvl="1">
              <a:defRPr/>
            </a:pPr>
            <a:r>
              <a:rPr lang="pt-PT" sz="2000" dirty="0" smtClean="0"/>
              <a:t>Outros não são geralmente visíveis mas um exemplo é uma chave pública (um identificador com muita semântica)</a:t>
            </a:r>
          </a:p>
          <a:p>
            <a:pPr lvl="1">
              <a:defRPr/>
            </a:pPr>
            <a:r>
              <a:rPr lang="pt-PT" sz="2000" dirty="0" smtClean="0"/>
              <a:t>O endereço hardware de uma placa Ethernet (admitindo que não é alterado)</a:t>
            </a:r>
          </a:p>
          <a:p>
            <a:pPr lvl="1">
              <a:defRPr/>
            </a:pPr>
            <a:r>
              <a:rPr lang="pt-PT" sz="2000" dirty="0" smtClean="0"/>
              <a:t>Um identificador diz-se global se a sua interpretação é independente da localização</a:t>
            </a:r>
          </a:p>
          <a:p>
            <a:pPr lvl="1">
              <a:defRPr/>
            </a:pPr>
            <a:r>
              <a:rPr lang="pt-PT" sz="2000" dirty="0" smtClean="0"/>
              <a:t>Um identificador diz-se único se a sua interpretação é independente do tempo (isto é, é não reutilizado)</a:t>
            </a:r>
          </a:p>
          <a:p>
            <a:pPr>
              <a:defRPr/>
            </a:pPr>
            <a:r>
              <a:rPr lang="pt-PT" sz="2400" dirty="0" smtClean="0"/>
              <a:t>Os identificadores estão geralmente condicionados aos algoritmos que os usam</a:t>
            </a:r>
          </a:p>
          <a:p>
            <a:pPr marL="339725" lvl="1" indent="0">
              <a:buFont typeface="Helvetica" charset="0"/>
              <a:buNone/>
              <a:defRPr/>
            </a:pPr>
            <a:endParaRPr lang="pt-PT" sz="2000" dirty="0"/>
          </a:p>
          <a:p>
            <a:pPr lvl="1">
              <a:defRPr/>
            </a:pPr>
            <a:endParaRPr lang="pt-PT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Endereços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Exemplos de endereços</a:t>
            </a:r>
          </a:p>
          <a:p>
            <a:pPr lvl="1">
              <a:defRPr/>
            </a:pPr>
            <a:r>
              <a:rPr lang="pt-PT" dirty="0" smtClean="0"/>
              <a:t>Um endereço IP:     193.136.120.10 (hierárquicos)</a:t>
            </a:r>
          </a:p>
          <a:p>
            <a:pPr lvl="1">
              <a:defRPr/>
            </a:pPr>
            <a:r>
              <a:rPr lang="pt-PT" dirty="0" smtClean="0"/>
              <a:t>Uma porta IP: porta 80 (</a:t>
            </a:r>
            <a:r>
              <a:rPr lang="pt-PT" i="1" dirty="0" err="1" smtClean="0"/>
              <a:t>flat</a:t>
            </a:r>
            <a:r>
              <a:rPr lang="pt-PT" dirty="0" smtClean="0"/>
              <a:t>)</a:t>
            </a:r>
          </a:p>
          <a:p>
            <a:pPr lvl="1">
              <a:defRPr/>
            </a:pPr>
            <a:r>
              <a:rPr lang="pt-PT" dirty="0" smtClean="0"/>
              <a:t>Um endereço de memória (0x040004400)</a:t>
            </a:r>
          </a:p>
          <a:p>
            <a:pPr lvl="1">
              <a:defRPr/>
            </a:pPr>
            <a:r>
              <a:rPr lang="pt-PT" dirty="0" smtClean="0"/>
              <a:t>Coordenadas: X=32, Y=100, Z=88 (por </a:t>
            </a:r>
            <a:r>
              <a:rPr lang="pt-PT" dirty="0" err="1" smtClean="0"/>
              <a:t>tuplos</a:t>
            </a:r>
            <a:r>
              <a:rPr lang="pt-PT" dirty="0" smtClean="0"/>
              <a:t>)</a:t>
            </a:r>
          </a:p>
          <a:p>
            <a:pPr lvl="1">
              <a:defRPr/>
            </a:pPr>
            <a:r>
              <a:rPr lang="pt-PT" dirty="0" smtClean="0"/>
              <a:t>Coordenadas: Latitude=25.561W, Longitude=57.678N</a:t>
            </a:r>
          </a:p>
          <a:p>
            <a:pPr lvl="1">
              <a:defRPr/>
            </a:pPr>
            <a:r>
              <a:rPr lang="pt-PT" dirty="0" smtClean="0"/>
              <a:t>Quinta do Monte, Edifício II, Gabinete P3/1, Monte da Caparica (hierárquicos)</a:t>
            </a:r>
          </a:p>
          <a:p>
            <a:pPr>
              <a:defRPr/>
            </a:pPr>
            <a:r>
              <a:rPr lang="pt-PT" dirty="0" smtClean="0"/>
              <a:t>Os endereços têm geralmente uma estrutura ligada à localização daquilo a que dão acesso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12849D-DED7-BF42-8255-DE92F463289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pt-PT" dirty="0" err="1" smtClean="0"/>
              <a:t>Directórios</a:t>
            </a:r>
            <a:r>
              <a:rPr lang="pt-PT" dirty="0" smtClean="0"/>
              <a:t> / catálogos de nomes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25538"/>
            <a:ext cx="8610600" cy="548640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As aplicações e os sistemas necessitam de traduzir entre camadas de designação</a:t>
            </a:r>
          </a:p>
          <a:p>
            <a:pPr lvl="1">
              <a:defRPr/>
            </a:pPr>
            <a:r>
              <a:rPr lang="pt-PT" sz="2000" dirty="0" smtClean="0"/>
              <a:t>Por exemplo, traduzir um nome de um servidor no seu endereço IP</a:t>
            </a:r>
          </a:p>
          <a:p>
            <a:pPr lvl="1">
              <a:defRPr/>
            </a:pPr>
            <a:r>
              <a:rPr lang="pt-PT" sz="2000" dirty="0" smtClean="0"/>
              <a:t>Traduzir o identificador de um recurso no endereço de um servidor que dá acesso a uma sua réplica (uma cópia de um livro identificado pelo seu ISBN)</a:t>
            </a:r>
          </a:p>
          <a:p>
            <a:pPr lvl="1">
              <a:defRPr/>
            </a:pPr>
            <a:r>
              <a:rPr lang="pt-PT" sz="2000" dirty="0" smtClean="0"/>
              <a:t>Traduzir um endereço IP num endereço de placa </a:t>
            </a:r>
            <a:r>
              <a:rPr lang="pt-PT" sz="2000" dirty="0" err="1" smtClean="0"/>
              <a:t>ethernet</a:t>
            </a:r>
            <a:r>
              <a:rPr lang="pt-PT" sz="2000" dirty="0" smtClean="0"/>
              <a:t> (localização)</a:t>
            </a:r>
          </a:p>
          <a:p>
            <a:pPr lvl="1">
              <a:defRPr/>
            </a:pPr>
            <a:r>
              <a:rPr lang="pt-PT" sz="2000" dirty="0" smtClean="0"/>
              <a:t>Traduzir um número de telefone móvel (número do CHIP) no endereço da célula / canal onde o mesmo está</a:t>
            </a:r>
          </a:p>
          <a:p>
            <a:pPr>
              <a:defRPr/>
            </a:pPr>
            <a:r>
              <a:rPr lang="pt-PT" sz="2400" dirty="0" smtClean="0"/>
              <a:t>Para esse efeito usam-se </a:t>
            </a:r>
            <a:r>
              <a:rPr lang="pt-PT" sz="2400" dirty="0" err="1" smtClean="0"/>
              <a:t>directórios</a:t>
            </a:r>
            <a:r>
              <a:rPr lang="pt-PT" sz="2400" dirty="0" smtClean="0"/>
              <a:t> (</a:t>
            </a:r>
            <a:r>
              <a:rPr lang="pt-PT" sz="2400" i="1" dirty="0" err="1" smtClean="0"/>
              <a:t>directories</a:t>
            </a:r>
            <a:r>
              <a:rPr lang="pt-PT" sz="2400" dirty="0" smtClean="0"/>
              <a:t>) ou catálogos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9F8A87-D85E-924F-9323-12E5ED91CCA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956550" y="6308725"/>
            <a:ext cx="914400" cy="381000"/>
          </a:xfrm>
        </p:spPr>
        <p:txBody>
          <a:bodyPr/>
          <a:lstStyle/>
          <a:p>
            <a:pPr>
              <a:defRPr/>
            </a:pPr>
            <a:fld id="{8A0387FA-E2F1-3F4E-8909-E3E3A08D6230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en-US" dirty="0"/>
              <a:t>Domain Name System</a:t>
            </a:r>
          </a:p>
        </p:txBody>
      </p:sp>
      <p:sp>
        <p:nvSpPr>
          <p:cNvPr id="719875" name="Oval 3"/>
          <p:cNvSpPr>
            <a:spLocks noChangeArrowheads="1"/>
          </p:cNvSpPr>
          <p:nvPr/>
        </p:nvSpPr>
        <p:spPr bwMode="auto">
          <a:xfrm>
            <a:off x="395288" y="17732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76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>
                <a:latin typeface="Times New Roman" charset="0"/>
              </a:rPr>
              <a:t>com</a:t>
            </a:r>
          </a:p>
        </p:txBody>
      </p:sp>
      <p:sp>
        <p:nvSpPr>
          <p:cNvPr id="719877" name="Oval 5"/>
          <p:cNvSpPr>
            <a:spLocks noChangeArrowheads="1"/>
          </p:cNvSpPr>
          <p:nvPr/>
        </p:nvSpPr>
        <p:spPr bwMode="auto">
          <a:xfrm>
            <a:off x="1624013" y="17811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78" name="Text Box 6"/>
          <p:cNvSpPr txBox="1">
            <a:spLocks noChangeArrowheads="1"/>
          </p:cNvSpPr>
          <p:nvPr/>
        </p:nvSpPr>
        <p:spPr bwMode="auto">
          <a:xfrm>
            <a:off x="1633538" y="1852613"/>
            <a:ext cx="579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>
                <a:solidFill>
                  <a:srgbClr val="3366FF"/>
                </a:solidFill>
                <a:latin typeface="Times New Roman" charset="0"/>
              </a:rPr>
              <a:t>edu</a:t>
            </a:r>
          </a:p>
        </p:txBody>
      </p:sp>
      <p:grpSp>
        <p:nvGrpSpPr>
          <p:cNvPr id="28679" name="Group 7"/>
          <p:cNvGrpSpPr>
            <a:grpSpLocks/>
          </p:cNvGrpSpPr>
          <p:nvPr/>
        </p:nvGrpSpPr>
        <p:grpSpPr bwMode="auto">
          <a:xfrm>
            <a:off x="2514600" y="2024063"/>
            <a:ext cx="522288" cy="88900"/>
            <a:chOff x="1347" y="1706"/>
            <a:chExt cx="329" cy="56"/>
          </a:xfrm>
        </p:grpSpPr>
        <p:sp>
          <p:nvSpPr>
            <p:cNvPr id="719880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19881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19882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</p:grpSp>
      <p:sp>
        <p:nvSpPr>
          <p:cNvPr id="719883" name="Oval 11"/>
          <p:cNvSpPr>
            <a:spLocks noChangeArrowheads="1"/>
          </p:cNvSpPr>
          <p:nvPr/>
        </p:nvSpPr>
        <p:spPr bwMode="auto">
          <a:xfrm>
            <a:off x="3422650" y="17811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84" name="Text Box 12"/>
          <p:cNvSpPr txBox="1">
            <a:spLocks noChangeArrowheads="1"/>
          </p:cNvSpPr>
          <p:nvPr/>
        </p:nvSpPr>
        <p:spPr bwMode="auto">
          <a:xfrm>
            <a:off x="3462338" y="1852613"/>
            <a:ext cx="550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>
                <a:latin typeface="Times New Roman" charset="0"/>
              </a:rPr>
              <a:t>org</a:t>
            </a:r>
          </a:p>
        </p:txBody>
      </p:sp>
      <p:sp>
        <p:nvSpPr>
          <p:cNvPr id="719885" name="Rectangle 13"/>
          <p:cNvSpPr>
            <a:spLocks noChangeArrowheads="1"/>
          </p:cNvSpPr>
          <p:nvPr/>
        </p:nvSpPr>
        <p:spPr bwMode="auto">
          <a:xfrm>
            <a:off x="323850" y="1706563"/>
            <a:ext cx="3822700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86" name="Oval 14"/>
          <p:cNvSpPr>
            <a:spLocks noChangeArrowheads="1"/>
          </p:cNvSpPr>
          <p:nvPr/>
        </p:nvSpPr>
        <p:spPr bwMode="auto">
          <a:xfrm>
            <a:off x="4579938" y="17811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88" name="Oval 16"/>
          <p:cNvSpPr>
            <a:spLocks noChangeArrowheads="1"/>
          </p:cNvSpPr>
          <p:nvPr/>
        </p:nvSpPr>
        <p:spPr bwMode="auto">
          <a:xfrm>
            <a:off x="6418263" y="17811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89" name="Text Box 17"/>
          <p:cNvSpPr txBox="1">
            <a:spLocks noChangeArrowheads="1"/>
          </p:cNvSpPr>
          <p:nvPr/>
        </p:nvSpPr>
        <p:spPr bwMode="auto">
          <a:xfrm>
            <a:off x="7207250" y="1882775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uk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grpSp>
        <p:nvGrpSpPr>
          <p:cNvPr id="28686" name="Group 18"/>
          <p:cNvGrpSpPr>
            <a:grpSpLocks/>
          </p:cNvGrpSpPr>
          <p:nvPr/>
        </p:nvGrpSpPr>
        <p:grpSpPr bwMode="auto">
          <a:xfrm>
            <a:off x="5494338" y="2052638"/>
            <a:ext cx="522287" cy="88900"/>
            <a:chOff x="3703" y="1706"/>
            <a:chExt cx="329" cy="56"/>
          </a:xfrm>
        </p:grpSpPr>
        <p:sp>
          <p:nvSpPr>
            <p:cNvPr id="719891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19892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19893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</p:grpSp>
      <p:sp>
        <p:nvSpPr>
          <p:cNvPr id="719894" name="Oval 22"/>
          <p:cNvSpPr>
            <a:spLocks noChangeArrowheads="1"/>
          </p:cNvSpPr>
          <p:nvPr/>
        </p:nvSpPr>
        <p:spPr bwMode="auto">
          <a:xfrm>
            <a:off x="7162800" y="17811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96" name="Rectangle 24"/>
          <p:cNvSpPr>
            <a:spLocks noChangeArrowheads="1"/>
          </p:cNvSpPr>
          <p:nvPr/>
        </p:nvSpPr>
        <p:spPr bwMode="auto">
          <a:xfrm>
            <a:off x="4481513" y="1706563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97" name="Oval 25"/>
          <p:cNvSpPr>
            <a:spLocks noChangeArrowheads="1"/>
          </p:cNvSpPr>
          <p:nvPr/>
        </p:nvSpPr>
        <p:spPr bwMode="auto">
          <a:xfrm>
            <a:off x="8147050" y="17859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898" name="Text Box 26"/>
          <p:cNvSpPr txBox="1">
            <a:spLocks noChangeArrowheads="1"/>
          </p:cNvSpPr>
          <p:nvPr/>
        </p:nvSpPr>
        <p:spPr bwMode="auto">
          <a:xfrm>
            <a:off x="8101013" y="1844675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</a:rPr>
              <a:t>arpa</a:t>
            </a:r>
          </a:p>
        </p:txBody>
      </p:sp>
      <p:sp>
        <p:nvSpPr>
          <p:cNvPr id="719899" name="Oval 27"/>
          <p:cNvSpPr>
            <a:spLocks noChangeArrowheads="1"/>
          </p:cNvSpPr>
          <p:nvPr/>
        </p:nvSpPr>
        <p:spPr bwMode="auto">
          <a:xfrm>
            <a:off x="4819650" y="985838"/>
            <a:ext cx="563563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00" name="Text Box 28"/>
          <p:cNvSpPr txBox="1">
            <a:spLocks noChangeArrowheads="1"/>
          </p:cNvSpPr>
          <p:nvPr/>
        </p:nvSpPr>
        <p:spPr bwMode="auto">
          <a:xfrm>
            <a:off x="5580063" y="908050"/>
            <a:ext cx="6619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b="0" dirty="0" smtClean="0">
                <a:latin typeface="Times New Roman" charset="0"/>
              </a:rPr>
              <a:t> </a:t>
            </a:r>
            <a:r>
              <a:rPr lang="en-US" b="0" dirty="0">
                <a:latin typeface="Times New Roman" charset="0"/>
              </a:rPr>
              <a:t>root</a:t>
            </a:r>
          </a:p>
        </p:txBody>
      </p:sp>
      <p:sp>
        <p:nvSpPr>
          <p:cNvPr id="719901" name="Line 29"/>
          <p:cNvSpPr>
            <a:spLocks noChangeShapeType="1"/>
          </p:cNvSpPr>
          <p:nvPr/>
        </p:nvSpPr>
        <p:spPr bwMode="auto">
          <a:xfrm flipH="1">
            <a:off x="971550" y="1185863"/>
            <a:ext cx="3867150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02" name="Line 30"/>
          <p:cNvSpPr>
            <a:spLocks noChangeShapeType="1"/>
          </p:cNvSpPr>
          <p:nvPr/>
        </p:nvSpPr>
        <p:spPr bwMode="auto">
          <a:xfrm flipH="1">
            <a:off x="1928813" y="1282700"/>
            <a:ext cx="295116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03" name="Line 31"/>
          <p:cNvSpPr>
            <a:spLocks noChangeShapeType="1"/>
          </p:cNvSpPr>
          <p:nvPr/>
        </p:nvSpPr>
        <p:spPr bwMode="auto">
          <a:xfrm flipH="1">
            <a:off x="3703638" y="1352550"/>
            <a:ext cx="1204912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04" name="Line 32"/>
          <p:cNvSpPr>
            <a:spLocks noChangeShapeType="1"/>
          </p:cNvSpPr>
          <p:nvPr/>
        </p:nvSpPr>
        <p:spPr bwMode="auto">
          <a:xfrm flipH="1">
            <a:off x="4867275" y="1406525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05" name="Line 33"/>
          <p:cNvSpPr>
            <a:spLocks noChangeShapeType="1"/>
          </p:cNvSpPr>
          <p:nvPr/>
        </p:nvSpPr>
        <p:spPr bwMode="auto">
          <a:xfrm>
            <a:off x="5365750" y="1171575"/>
            <a:ext cx="3094038" cy="60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06" name="Line 34"/>
          <p:cNvSpPr>
            <a:spLocks noChangeShapeType="1"/>
          </p:cNvSpPr>
          <p:nvPr/>
        </p:nvSpPr>
        <p:spPr bwMode="auto">
          <a:xfrm>
            <a:off x="5324475" y="1282700"/>
            <a:ext cx="211931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07" name="Line 35"/>
          <p:cNvSpPr>
            <a:spLocks noChangeShapeType="1"/>
          </p:cNvSpPr>
          <p:nvPr/>
        </p:nvSpPr>
        <p:spPr bwMode="auto">
          <a:xfrm>
            <a:off x="5268913" y="1366838"/>
            <a:ext cx="1344612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08" name="Oval 36"/>
          <p:cNvSpPr>
            <a:spLocks noChangeArrowheads="1"/>
          </p:cNvSpPr>
          <p:nvPr/>
        </p:nvSpPr>
        <p:spPr bwMode="auto">
          <a:xfrm>
            <a:off x="1635125" y="27305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09" name="Oval 37"/>
          <p:cNvSpPr>
            <a:spLocks noChangeArrowheads="1"/>
          </p:cNvSpPr>
          <p:nvPr/>
        </p:nvSpPr>
        <p:spPr bwMode="auto">
          <a:xfrm>
            <a:off x="1177925" y="37084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0" name="Oval 38"/>
          <p:cNvSpPr>
            <a:spLocks noChangeArrowheads="1"/>
          </p:cNvSpPr>
          <p:nvPr/>
        </p:nvSpPr>
        <p:spPr bwMode="auto">
          <a:xfrm>
            <a:off x="2189163" y="37068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1" name="Oval 39"/>
          <p:cNvSpPr>
            <a:spLocks noChangeArrowheads="1"/>
          </p:cNvSpPr>
          <p:nvPr/>
        </p:nvSpPr>
        <p:spPr bwMode="auto">
          <a:xfrm>
            <a:off x="7170738" y="26955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2" name="Oval 40"/>
          <p:cNvSpPr>
            <a:spLocks noChangeArrowheads="1"/>
          </p:cNvSpPr>
          <p:nvPr/>
        </p:nvSpPr>
        <p:spPr bwMode="auto">
          <a:xfrm>
            <a:off x="7170738" y="36718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3" name="Oval 41"/>
          <p:cNvSpPr>
            <a:spLocks noChangeArrowheads="1"/>
          </p:cNvSpPr>
          <p:nvPr/>
        </p:nvSpPr>
        <p:spPr bwMode="auto">
          <a:xfrm>
            <a:off x="7170738" y="46355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4" name="Oval 42"/>
          <p:cNvSpPr>
            <a:spLocks noChangeArrowheads="1"/>
          </p:cNvSpPr>
          <p:nvPr/>
        </p:nvSpPr>
        <p:spPr bwMode="auto">
          <a:xfrm>
            <a:off x="2232025" y="46704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5" name="Oval 43"/>
          <p:cNvSpPr>
            <a:spLocks noChangeArrowheads="1"/>
          </p:cNvSpPr>
          <p:nvPr/>
        </p:nvSpPr>
        <p:spPr bwMode="auto">
          <a:xfrm>
            <a:off x="1177925" y="46704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6" name="Oval 44"/>
          <p:cNvSpPr>
            <a:spLocks noChangeArrowheads="1"/>
          </p:cNvSpPr>
          <p:nvPr/>
        </p:nvSpPr>
        <p:spPr bwMode="auto">
          <a:xfrm>
            <a:off x="8142237" y="2515692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7" name="Oval 45"/>
          <p:cNvSpPr>
            <a:spLocks noChangeArrowheads="1"/>
          </p:cNvSpPr>
          <p:nvPr/>
        </p:nvSpPr>
        <p:spPr bwMode="auto">
          <a:xfrm>
            <a:off x="8142237" y="327756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8" name="Oval 46"/>
          <p:cNvSpPr>
            <a:spLocks noChangeArrowheads="1"/>
          </p:cNvSpPr>
          <p:nvPr/>
        </p:nvSpPr>
        <p:spPr bwMode="auto">
          <a:xfrm>
            <a:off x="8142237" y="4095577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19" name="Text Box 47"/>
          <p:cNvSpPr txBox="1">
            <a:spLocks noChangeArrowheads="1"/>
          </p:cNvSpPr>
          <p:nvPr/>
        </p:nvSpPr>
        <p:spPr bwMode="auto">
          <a:xfrm>
            <a:off x="1649413" y="2794000"/>
            <a:ext cx="5572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3366FF"/>
                </a:solidFill>
                <a:latin typeface="Times New Roman" charset="0"/>
              </a:rPr>
              <a:t>mit</a:t>
            </a:r>
            <a:endParaRPr lang="en-US" dirty="0">
              <a:solidFill>
                <a:srgbClr val="3366FF"/>
              </a:solidFill>
              <a:latin typeface="Times New Roman" charset="0"/>
            </a:endParaRPr>
          </a:p>
        </p:txBody>
      </p:sp>
      <p:sp>
        <p:nvSpPr>
          <p:cNvPr id="719920" name="Text Box 48"/>
          <p:cNvSpPr txBox="1">
            <a:spLocks noChangeArrowheads="1"/>
          </p:cNvSpPr>
          <p:nvPr/>
        </p:nvSpPr>
        <p:spPr bwMode="auto">
          <a:xfrm>
            <a:off x="1135063" y="3790950"/>
            <a:ext cx="6842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rgbClr val="3366FF"/>
                </a:solidFill>
                <a:latin typeface="Times New Roman" charset="0"/>
              </a:rPr>
              <a:t>west</a:t>
            </a:r>
          </a:p>
        </p:txBody>
      </p:sp>
      <p:sp>
        <p:nvSpPr>
          <p:cNvPr id="719921" name="Text Box 49"/>
          <p:cNvSpPr txBox="1">
            <a:spLocks noChangeArrowheads="1"/>
          </p:cNvSpPr>
          <p:nvPr/>
        </p:nvSpPr>
        <p:spPr bwMode="auto">
          <a:xfrm>
            <a:off x="2195513" y="3789363"/>
            <a:ext cx="6207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rgbClr val="3366FF"/>
                </a:solidFill>
                <a:latin typeface="Times New Roman" charset="0"/>
              </a:rPr>
              <a:t>east</a:t>
            </a:r>
          </a:p>
        </p:txBody>
      </p:sp>
      <p:sp>
        <p:nvSpPr>
          <p:cNvPr id="719922" name="Text Box 50"/>
          <p:cNvSpPr txBox="1">
            <a:spLocks noChangeArrowheads="1"/>
          </p:cNvSpPr>
          <p:nvPr/>
        </p:nvSpPr>
        <p:spPr bwMode="auto">
          <a:xfrm>
            <a:off x="1219200" y="4719638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rgbClr val="3366FF"/>
                </a:solidFill>
                <a:latin typeface="Times New Roman" charset="0"/>
              </a:rPr>
              <a:t>foo</a:t>
            </a:r>
          </a:p>
        </p:txBody>
      </p:sp>
      <p:sp>
        <p:nvSpPr>
          <p:cNvPr id="719923" name="Text Box 51"/>
          <p:cNvSpPr txBox="1">
            <a:spLocks noChangeArrowheads="1"/>
          </p:cNvSpPr>
          <p:nvPr/>
        </p:nvSpPr>
        <p:spPr bwMode="auto">
          <a:xfrm>
            <a:off x="2273300" y="4719638"/>
            <a:ext cx="5270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rgbClr val="3366FF"/>
                </a:solidFill>
                <a:latin typeface="Times New Roman" charset="0"/>
              </a:rPr>
              <a:t>foo</a:t>
            </a:r>
          </a:p>
        </p:txBody>
      </p:sp>
      <p:sp>
        <p:nvSpPr>
          <p:cNvPr id="719924" name="Line 52"/>
          <p:cNvSpPr>
            <a:spLocks noChangeShapeType="1"/>
          </p:cNvSpPr>
          <p:nvPr/>
        </p:nvSpPr>
        <p:spPr bwMode="auto">
          <a:xfrm>
            <a:off x="1928813" y="2357438"/>
            <a:ext cx="1587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25" name="Line 53"/>
          <p:cNvSpPr>
            <a:spLocks noChangeShapeType="1"/>
          </p:cNvSpPr>
          <p:nvPr/>
        </p:nvSpPr>
        <p:spPr bwMode="auto">
          <a:xfrm flipH="1">
            <a:off x="1438275" y="3306763"/>
            <a:ext cx="360363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26" name="Line 54"/>
          <p:cNvSpPr>
            <a:spLocks noChangeShapeType="1"/>
          </p:cNvSpPr>
          <p:nvPr/>
        </p:nvSpPr>
        <p:spPr bwMode="auto">
          <a:xfrm>
            <a:off x="2012950" y="3292475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27" name="Line 55"/>
          <p:cNvSpPr>
            <a:spLocks noChangeShapeType="1"/>
          </p:cNvSpPr>
          <p:nvPr/>
        </p:nvSpPr>
        <p:spPr bwMode="auto">
          <a:xfrm>
            <a:off x="1458913" y="4289425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28" name="Line 56"/>
          <p:cNvSpPr>
            <a:spLocks noChangeShapeType="1"/>
          </p:cNvSpPr>
          <p:nvPr/>
        </p:nvSpPr>
        <p:spPr bwMode="auto">
          <a:xfrm>
            <a:off x="2484438" y="4275138"/>
            <a:ext cx="1587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29" name="Line 57"/>
          <p:cNvSpPr>
            <a:spLocks noChangeShapeType="1"/>
          </p:cNvSpPr>
          <p:nvPr/>
        </p:nvSpPr>
        <p:spPr bwMode="auto">
          <a:xfrm>
            <a:off x="7451725" y="2328863"/>
            <a:ext cx="1588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30" name="Line 58"/>
          <p:cNvSpPr>
            <a:spLocks noChangeShapeType="1"/>
          </p:cNvSpPr>
          <p:nvPr/>
        </p:nvSpPr>
        <p:spPr bwMode="auto">
          <a:xfrm>
            <a:off x="7453313" y="3257550"/>
            <a:ext cx="1587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31" name="Line 59"/>
          <p:cNvSpPr>
            <a:spLocks noChangeShapeType="1"/>
          </p:cNvSpPr>
          <p:nvPr/>
        </p:nvSpPr>
        <p:spPr bwMode="auto">
          <a:xfrm>
            <a:off x="7453313" y="4268788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32" name="Oval 60"/>
          <p:cNvSpPr>
            <a:spLocks noChangeArrowheads="1"/>
          </p:cNvSpPr>
          <p:nvPr/>
        </p:nvSpPr>
        <p:spPr bwMode="auto">
          <a:xfrm>
            <a:off x="8142237" y="4878661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933" name="Line 61"/>
          <p:cNvSpPr>
            <a:spLocks noChangeShapeType="1"/>
          </p:cNvSpPr>
          <p:nvPr/>
        </p:nvSpPr>
        <p:spPr bwMode="auto">
          <a:xfrm>
            <a:off x="8458200" y="2354263"/>
            <a:ext cx="2232" cy="1386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34" name="Line 62"/>
          <p:cNvSpPr>
            <a:spLocks noChangeShapeType="1"/>
          </p:cNvSpPr>
          <p:nvPr/>
        </p:nvSpPr>
        <p:spPr bwMode="auto">
          <a:xfrm>
            <a:off x="8455619" y="3065413"/>
            <a:ext cx="0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19937" name="Text Box 65"/>
          <p:cNvSpPr txBox="1">
            <a:spLocks noChangeArrowheads="1"/>
          </p:cNvSpPr>
          <p:nvPr/>
        </p:nvSpPr>
        <p:spPr bwMode="auto">
          <a:xfrm>
            <a:off x="7240588" y="2744788"/>
            <a:ext cx="423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>
                <a:solidFill>
                  <a:srgbClr val="0066FF"/>
                </a:solidFill>
                <a:latin typeface="Times New Roman" charset="0"/>
              </a:rPr>
              <a:t>ac</a:t>
            </a:r>
          </a:p>
        </p:txBody>
      </p:sp>
      <p:sp>
        <p:nvSpPr>
          <p:cNvPr id="719938" name="Text Box 66"/>
          <p:cNvSpPr txBox="1">
            <a:spLocks noChangeArrowheads="1"/>
          </p:cNvSpPr>
          <p:nvPr/>
        </p:nvSpPr>
        <p:spPr bwMode="auto">
          <a:xfrm>
            <a:off x="7135813" y="3756025"/>
            <a:ext cx="63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rgbClr val="0066FF"/>
                </a:solidFill>
                <a:latin typeface="Times New Roman" charset="0"/>
              </a:rPr>
              <a:t>cam</a:t>
            </a:r>
          </a:p>
        </p:txBody>
      </p:sp>
      <p:sp>
        <p:nvSpPr>
          <p:cNvPr id="719939" name="Text Box 67"/>
          <p:cNvSpPr txBox="1">
            <a:spLocks noChangeArrowheads="1"/>
          </p:cNvSpPr>
          <p:nvPr/>
        </p:nvSpPr>
        <p:spPr bwMode="auto">
          <a:xfrm>
            <a:off x="7240588" y="4713288"/>
            <a:ext cx="3984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cs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719940" name="Text Box 68"/>
          <p:cNvSpPr txBox="1">
            <a:spLocks noChangeArrowheads="1"/>
          </p:cNvSpPr>
          <p:nvPr/>
        </p:nvSpPr>
        <p:spPr bwMode="auto">
          <a:xfrm>
            <a:off x="8172400" y="2564904"/>
            <a:ext cx="5492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en-US" sz="1400">
                <a:solidFill>
                  <a:schemeClr val="tx2"/>
                </a:solidFill>
                <a:latin typeface="Times New Roman" charset="0"/>
              </a:rPr>
              <a:t>in-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en-US" sz="1400">
                <a:solidFill>
                  <a:schemeClr val="tx2"/>
                </a:solidFill>
                <a:latin typeface="Times New Roman" charset="0"/>
              </a:rPr>
              <a:t>addr</a:t>
            </a:r>
          </a:p>
        </p:txBody>
      </p:sp>
      <p:sp>
        <p:nvSpPr>
          <p:cNvPr id="719941" name="Text Box 69"/>
          <p:cNvSpPr txBox="1">
            <a:spLocks noChangeArrowheads="1"/>
          </p:cNvSpPr>
          <p:nvPr/>
        </p:nvSpPr>
        <p:spPr bwMode="auto">
          <a:xfrm>
            <a:off x="8167587" y="3353445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smtClean="0">
                <a:solidFill>
                  <a:schemeClr val="tx2"/>
                </a:solidFill>
                <a:latin typeface="Times New Roman" charset="0"/>
              </a:rPr>
              <a:t>193</a:t>
            </a:r>
            <a:endParaRPr lang="en-US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719942" name="Text Box 70"/>
          <p:cNvSpPr txBox="1">
            <a:spLocks noChangeArrowheads="1"/>
          </p:cNvSpPr>
          <p:nvPr/>
        </p:nvSpPr>
        <p:spPr bwMode="auto">
          <a:xfrm>
            <a:off x="8095579" y="4145533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smtClean="0">
                <a:solidFill>
                  <a:schemeClr val="tx2"/>
                </a:solidFill>
                <a:latin typeface="Times New Roman" charset="0"/>
              </a:rPr>
              <a:t>136</a:t>
            </a:r>
            <a:endParaRPr lang="en-US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719943" name="Text Box 71"/>
          <p:cNvSpPr txBox="1">
            <a:spLocks noChangeArrowheads="1"/>
          </p:cNvSpPr>
          <p:nvPr/>
        </p:nvSpPr>
        <p:spPr bwMode="auto">
          <a:xfrm>
            <a:off x="8095579" y="4937621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smtClean="0">
                <a:solidFill>
                  <a:schemeClr val="tx2"/>
                </a:solidFill>
                <a:latin typeface="Times New Roman" charset="0"/>
              </a:rPr>
              <a:t>120</a:t>
            </a:r>
            <a:endParaRPr lang="en-US" dirty="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719944" name="Text Box 72"/>
          <p:cNvSpPr txBox="1">
            <a:spLocks noChangeArrowheads="1"/>
          </p:cNvSpPr>
          <p:nvPr/>
        </p:nvSpPr>
        <p:spPr bwMode="auto">
          <a:xfrm>
            <a:off x="2336800" y="2439988"/>
            <a:ext cx="1852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b="0">
                <a:latin typeface="Times New Roman" charset="0"/>
              </a:rPr>
              <a:t>generic domains</a:t>
            </a:r>
          </a:p>
        </p:txBody>
      </p:sp>
      <p:sp>
        <p:nvSpPr>
          <p:cNvPr id="719945" name="Text Box 73"/>
          <p:cNvSpPr txBox="1">
            <a:spLocks noChangeArrowheads="1"/>
          </p:cNvSpPr>
          <p:nvPr/>
        </p:nvSpPr>
        <p:spPr bwMode="auto">
          <a:xfrm>
            <a:off x="5191125" y="2459038"/>
            <a:ext cx="1881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b="0" dirty="0">
                <a:latin typeface="Times New Roman" charset="0"/>
              </a:rPr>
              <a:t>country domains</a:t>
            </a:r>
          </a:p>
        </p:txBody>
      </p:sp>
      <p:sp>
        <p:nvSpPr>
          <p:cNvPr id="719946" name="Text Box 74"/>
          <p:cNvSpPr txBox="1">
            <a:spLocks noChangeArrowheads="1"/>
          </p:cNvSpPr>
          <p:nvPr/>
        </p:nvSpPr>
        <p:spPr bwMode="auto">
          <a:xfrm>
            <a:off x="1835150" y="5157788"/>
            <a:ext cx="19018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3366FF"/>
                </a:solidFill>
                <a:latin typeface="Times New Roman" charset="0"/>
              </a:rPr>
              <a:t>my.east.mit.edu</a:t>
            </a:r>
            <a:endParaRPr lang="en-US" dirty="0">
              <a:solidFill>
                <a:srgbClr val="3366FF"/>
              </a:solidFill>
              <a:latin typeface="Times New Roman" charset="0"/>
            </a:endParaRPr>
          </a:p>
        </p:txBody>
      </p:sp>
      <p:sp>
        <p:nvSpPr>
          <p:cNvPr id="719947" name="Text Box 75"/>
          <p:cNvSpPr txBox="1">
            <a:spLocks noChangeArrowheads="1"/>
          </p:cNvSpPr>
          <p:nvPr/>
        </p:nvSpPr>
        <p:spPr bwMode="auto">
          <a:xfrm>
            <a:off x="6516688" y="5157788"/>
            <a:ext cx="1574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cs.cam.ac.uk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719948" name="Text Box 76"/>
          <p:cNvSpPr txBox="1">
            <a:spLocks noChangeArrowheads="1"/>
          </p:cNvSpPr>
          <p:nvPr/>
        </p:nvSpPr>
        <p:spPr bwMode="auto">
          <a:xfrm>
            <a:off x="4067175" y="5661025"/>
            <a:ext cx="1660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chemeClr val="tx2"/>
                </a:solidFill>
                <a:latin typeface="Times New Roman" charset="0"/>
              </a:rPr>
              <a:t>193.136.120.1</a:t>
            </a:r>
          </a:p>
        </p:txBody>
      </p:sp>
      <p:sp>
        <p:nvSpPr>
          <p:cNvPr id="79" name="Text Box 17"/>
          <p:cNvSpPr txBox="1">
            <a:spLocks noChangeArrowheads="1"/>
          </p:cNvSpPr>
          <p:nvPr/>
        </p:nvSpPr>
        <p:spPr bwMode="auto">
          <a:xfrm>
            <a:off x="4591050" y="1852613"/>
            <a:ext cx="41592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pt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80" name="Oval 39"/>
          <p:cNvSpPr>
            <a:spLocks noChangeArrowheads="1"/>
          </p:cNvSpPr>
          <p:nvPr/>
        </p:nvSpPr>
        <p:spPr bwMode="auto">
          <a:xfrm>
            <a:off x="4543425" y="27463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81" name="Oval 40"/>
          <p:cNvSpPr>
            <a:spLocks noChangeArrowheads="1"/>
          </p:cNvSpPr>
          <p:nvPr/>
        </p:nvSpPr>
        <p:spPr bwMode="auto">
          <a:xfrm>
            <a:off x="4543425" y="37226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82" name="Oval 41"/>
          <p:cNvSpPr>
            <a:spLocks noChangeArrowheads="1"/>
          </p:cNvSpPr>
          <p:nvPr/>
        </p:nvSpPr>
        <p:spPr bwMode="auto">
          <a:xfrm>
            <a:off x="4543425" y="46863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83" name="Line 57"/>
          <p:cNvSpPr>
            <a:spLocks noChangeShapeType="1"/>
          </p:cNvSpPr>
          <p:nvPr/>
        </p:nvSpPr>
        <p:spPr bwMode="auto">
          <a:xfrm>
            <a:off x="4824413" y="2379663"/>
            <a:ext cx="1587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84" name="Line 58"/>
          <p:cNvSpPr>
            <a:spLocks noChangeShapeType="1"/>
          </p:cNvSpPr>
          <p:nvPr/>
        </p:nvSpPr>
        <p:spPr bwMode="auto">
          <a:xfrm>
            <a:off x="4826000" y="3308350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85" name="Line 59"/>
          <p:cNvSpPr>
            <a:spLocks noChangeShapeType="1"/>
          </p:cNvSpPr>
          <p:nvPr/>
        </p:nvSpPr>
        <p:spPr bwMode="auto">
          <a:xfrm>
            <a:off x="4826000" y="4319588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86" name="Text Box 65"/>
          <p:cNvSpPr txBox="1">
            <a:spLocks noChangeArrowheads="1"/>
          </p:cNvSpPr>
          <p:nvPr/>
        </p:nvSpPr>
        <p:spPr bwMode="auto">
          <a:xfrm>
            <a:off x="4543425" y="2819400"/>
            <a:ext cx="5413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unl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87" name="Text Box 66"/>
          <p:cNvSpPr txBox="1">
            <a:spLocks noChangeArrowheads="1"/>
          </p:cNvSpPr>
          <p:nvPr/>
        </p:nvSpPr>
        <p:spPr bwMode="auto">
          <a:xfrm>
            <a:off x="4614863" y="3827463"/>
            <a:ext cx="4810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fct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88" name="Text Box 67"/>
          <p:cNvSpPr txBox="1">
            <a:spLocks noChangeArrowheads="1"/>
          </p:cNvSpPr>
          <p:nvPr/>
        </p:nvSpPr>
        <p:spPr bwMode="auto">
          <a:xfrm>
            <a:off x="4471988" y="4764088"/>
            <a:ext cx="752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rgbClr val="0066FF"/>
                </a:solidFill>
                <a:latin typeface="Times New Roman" charset="0"/>
              </a:rPr>
              <a:t>www</a:t>
            </a:r>
          </a:p>
        </p:txBody>
      </p:sp>
      <p:sp>
        <p:nvSpPr>
          <p:cNvPr id="89" name="Text Box 75"/>
          <p:cNvSpPr txBox="1">
            <a:spLocks noChangeArrowheads="1"/>
          </p:cNvSpPr>
          <p:nvPr/>
        </p:nvSpPr>
        <p:spPr bwMode="auto">
          <a:xfrm>
            <a:off x="4067175" y="5157788"/>
            <a:ext cx="18002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www.fct.unl.pt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90" name="Oval 39"/>
          <p:cNvSpPr>
            <a:spLocks noChangeArrowheads="1"/>
          </p:cNvSpPr>
          <p:nvPr/>
        </p:nvSpPr>
        <p:spPr bwMode="auto">
          <a:xfrm>
            <a:off x="395288" y="27813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1" name="Oval 40"/>
          <p:cNvSpPr>
            <a:spLocks noChangeArrowheads="1"/>
          </p:cNvSpPr>
          <p:nvPr/>
        </p:nvSpPr>
        <p:spPr bwMode="auto">
          <a:xfrm>
            <a:off x="395288" y="465296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3" name="Line 58"/>
          <p:cNvSpPr>
            <a:spLocks noChangeShapeType="1"/>
          </p:cNvSpPr>
          <p:nvPr/>
        </p:nvSpPr>
        <p:spPr bwMode="auto">
          <a:xfrm>
            <a:off x="684213" y="335756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95" name="Text Box 65"/>
          <p:cNvSpPr txBox="1">
            <a:spLocks noChangeArrowheads="1"/>
          </p:cNvSpPr>
          <p:nvPr/>
        </p:nvSpPr>
        <p:spPr bwMode="auto">
          <a:xfrm>
            <a:off x="395288" y="2781300"/>
            <a:ext cx="8905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google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97" name="Text Box 67"/>
          <p:cNvSpPr txBox="1">
            <a:spLocks noChangeArrowheads="1"/>
          </p:cNvSpPr>
          <p:nvPr/>
        </p:nvSpPr>
        <p:spPr bwMode="auto">
          <a:xfrm>
            <a:off x="323850" y="4724400"/>
            <a:ext cx="7524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rgbClr val="0066FF"/>
                </a:solidFill>
                <a:latin typeface="Times New Roman" charset="0"/>
              </a:rPr>
              <a:t>www</a:t>
            </a:r>
          </a:p>
        </p:txBody>
      </p:sp>
      <p:sp>
        <p:nvSpPr>
          <p:cNvPr id="98" name="Line 52"/>
          <p:cNvSpPr>
            <a:spLocks noChangeShapeType="1"/>
          </p:cNvSpPr>
          <p:nvPr/>
        </p:nvSpPr>
        <p:spPr bwMode="auto">
          <a:xfrm>
            <a:off x="684213" y="2349500"/>
            <a:ext cx="1587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99" name="Text Box 75"/>
          <p:cNvSpPr txBox="1">
            <a:spLocks noChangeArrowheads="1"/>
          </p:cNvSpPr>
          <p:nvPr/>
        </p:nvSpPr>
        <p:spPr bwMode="auto">
          <a:xfrm>
            <a:off x="323850" y="5589588"/>
            <a:ext cx="20208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err="1">
                <a:solidFill>
                  <a:srgbClr val="0066FF"/>
                </a:solidFill>
                <a:latin typeface="Times New Roman" charset="0"/>
              </a:rPr>
              <a:t>www.google.com</a:t>
            </a:r>
            <a:endParaRPr lang="en-US" dirty="0">
              <a:solidFill>
                <a:srgbClr val="0066FF"/>
              </a:solidFill>
              <a:latin typeface="Times New Roman" charset="0"/>
            </a:endParaRPr>
          </a:p>
        </p:txBody>
      </p:sp>
      <p:sp>
        <p:nvSpPr>
          <p:cNvPr id="94" name="Line 62"/>
          <p:cNvSpPr>
            <a:spLocks noChangeShapeType="1"/>
          </p:cNvSpPr>
          <p:nvPr/>
        </p:nvSpPr>
        <p:spPr bwMode="auto">
          <a:xfrm>
            <a:off x="8455619" y="3857501"/>
            <a:ext cx="0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96" name="Line 62"/>
          <p:cNvSpPr>
            <a:spLocks noChangeShapeType="1"/>
          </p:cNvSpPr>
          <p:nvPr/>
        </p:nvSpPr>
        <p:spPr bwMode="auto">
          <a:xfrm>
            <a:off x="8455619" y="4649589"/>
            <a:ext cx="0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101" name="Oval 60"/>
          <p:cNvSpPr>
            <a:spLocks noChangeArrowheads="1"/>
          </p:cNvSpPr>
          <p:nvPr/>
        </p:nvSpPr>
        <p:spPr bwMode="auto">
          <a:xfrm>
            <a:off x="8147050" y="5674296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2" name="Text Box 71"/>
          <p:cNvSpPr txBox="1">
            <a:spLocks noChangeArrowheads="1"/>
          </p:cNvSpPr>
          <p:nvPr/>
        </p:nvSpPr>
        <p:spPr bwMode="auto">
          <a:xfrm>
            <a:off x="8316416" y="5733256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>
                <a:solidFill>
                  <a:schemeClr val="tx2"/>
                </a:solidFill>
                <a:latin typeface="Times New Roman" charset="0"/>
              </a:rPr>
              <a:t>1</a:t>
            </a:r>
          </a:p>
        </p:txBody>
      </p:sp>
      <p:sp>
        <p:nvSpPr>
          <p:cNvPr id="103" name="Line 62"/>
          <p:cNvSpPr>
            <a:spLocks noChangeShapeType="1"/>
          </p:cNvSpPr>
          <p:nvPr/>
        </p:nvSpPr>
        <p:spPr bwMode="auto">
          <a:xfrm>
            <a:off x="8460432" y="5445224"/>
            <a:ext cx="0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104" name="Text Box 71"/>
          <p:cNvSpPr txBox="1">
            <a:spLocks noChangeArrowheads="1"/>
          </p:cNvSpPr>
          <p:nvPr/>
        </p:nvSpPr>
        <p:spPr bwMode="auto">
          <a:xfrm>
            <a:off x="4932040" y="980728"/>
            <a:ext cx="2487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dirty="0" smtClean="0">
                <a:solidFill>
                  <a:schemeClr val="tx2"/>
                </a:solidFill>
                <a:latin typeface="Times New Roman" charset="0"/>
              </a:rPr>
              <a:t>.</a:t>
            </a:r>
            <a:endParaRPr lang="en-US" dirty="0">
              <a:solidFill>
                <a:schemeClr val="tx2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Sintaxe dos nomes DNS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Construídos </a:t>
            </a:r>
            <a:r>
              <a:rPr lang="pt-PT" sz="2400" dirty="0" smtClean="0"/>
              <a:t>hierarquicamente </a:t>
            </a:r>
            <a:r>
              <a:rPr lang="pt-PT" sz="2400" dirty="0" smtClean="0"/>
              <a:t>e de baixo para cima (</a:t>
            </a:r>
            <a:r>
              <a:rPr lang="pt-PT" sz="2400" dirty="0" smtClean="0">
                <a:hlinkClick r:id="rId2"/>
              </a:rPr>
              <a:t>www.fct.unl.pt</a:t>
            </a:r>
            <a:r>
              <a:rPr lang="pt-PT" sz="2400" dirty="0" smtClean="0"/>
              <a:t>)</a:t>
            </a:r>
          </a:p>
          <a:p>
            <a:pPr>
              <a:defRPr/>
            </a:pPr>
            <a:r>
              <a:rPr lang="pt-PT" sz="2400" dirty="0" smtClean="0"/>
              <a:t>As componentes do nome são separadas por “.”</a:t>
            </a:r>
          </a:p>
          <a:p>
            <a:pPr>
              <a:defRPr/>
            </a:pPr>
            <a:r>
              <a:rPr lang="pt-PT" sz="2400" dirty="0" smtClean="0"/>
              <a:t>Um </a:t>
            </a:r>
            <a:r>
              <a:rPr lang="pt-PT" sz="2400" i="1" dirty="0" err="1" smtClean="0"/>
              <a:t>fully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qualified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name</a:t>
            </a:r>
            <a:r>
              <a:rPr lang="pt-PT" sz="2400" i="1" dirty="0" smtClean="0"/>
              <a:t> </a:t>
            </a:r>
            <a:r>
              <a:rPr lang="pt-PT" sz="2400" dirty="0" smtClean="0"/>
              <a:t>termina com “.” que é o nome da raiz (</a:t>
            </a:r>
            <a:r>
              <a:rPr lang="pt-PT" sz="2400" dirty="0" smtClean="0">
                <a:hlinkClick r:id="rId2"/>
              </a:rPr>
              <a:t>www.fct.unl.pt</a:t>
            </a:r>
            <a:r>
              <a:rPr lang="pt-PT" sz="2400" dirty="0" smtClean="0"/>
              <a:t> </a:t>
            </a:r>
            <a:r>
              <a:rPr lang="pt-PT" sz="2400" dirty="0" smtClean="0"/>
              <a:t>== </a:t>
            </a:r>
            <a:r>
              <a:rPr lang="pt-PT" sz="2400" dirty="0" smtClean="0">
                <a:hlinkClick r:id="rId2"/>
              </a:rPr>
              <a:t>www.fct.unl.pt</a:t>
            </a:r>
            <a:r>
              <a:rPr lang="pt-PT" sz="2400" dirty="0" smtClean="0"/>
              <a:t>.)</a:t>
            </a:r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São </a:t>
            </a:r>
            <a:r>
              <a:rPr lang="pt-PT" sz="2400" i="1" dirty="0" smtClean="0"/>
              <a:t>case </a:t>
            </a:r>
            <a:r>
              <a:rPr lang="pt-PT" sz="2400" i="1" dirty="0" err="1" smtClean="0"/>
              <a:t>isensitive</a:t>
            </a:r>
            <a:r>
              <a:rPr lang="pt-PT" sz="2400" i="1" dirty="0" smtClean="0"/>
              <a:t> </a:t>
            </a:r>
            <a:r>
              <a:rPr lang="pt-PT" sz="2400" dirty="0" smtClean="0"/>
              <a:t>(</a:t>
            </a:r>
            <a:r>
              <a:rPr lang="pt-PT" sz="2400" dirty="0" smtClean="0">
                <a:hlinkClick r:id="rId2"/>
              </a:rPr>
              <a:t>www.fct.unl.pt</a:t>
            </a:r>
            <a:r>
              <a:rPr lang="pt-PT" sz="2400" dirty="0" smtClean="0"/>
              <a:t> == </a:t>
            </a:r>
            <a:r>
              <a:rPr lang="pt-PT" sz="2400" dirty="0" smtClean="0">
                <a:hlinkClick r:id="rId3"/>
              </a:rPr>
              <a:t>WWW.FCT.UNL.PT</a:t>
            </a:r>
            <a:r>
              <a:rPr lang="pt-PT" sz="2400" dirty="0" smtClean="0"/>
              <a:t>)</a:t>
            </a:r>
          </a:p>
          <a:p>
            <a:pPr>
              <a:defRPr/>
            </a:pPr>
            <a:r>
              <a:rPr lang="pt-PT" sz="2400" dirty="0" smtClean="0"/>
              <a:t>Cada domínio pode ter até 63 caracteres e um nome pode ter até 255 caracteres</a:t>
            </a:r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i="1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F18491-7CAB-2248-B8EC-0B722763025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2F94C6-6345-5444-8C7F-F5C3C8CC19C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DNS Resolver e</a:t>
            </a:r>
            <a:r>
              <a:rPr lang="en-US" sz="3200" dirty="0" smtClean="0"/>
              <a:t> </a:t>
            </a:r>
            <a:r>
              <a:rPr lang="en-US" sz="3200" dirty="0"/>
              <a:t>Local DNS Server</a:t>
            </a:r>
          </a:p>
        </p:txBody>
      </p:sp>
      <p:sp>
        <p:nvSpPr>
          <p:cNvPr id="721923" name="Rectangle 3"/>
          <p:cNvSpPr>
            <a:spLocks noChangeArrowheads="1"/>
          </p:cNvSpPr>
          <p:nvPr/>
        </p:nvSpPr>
        <p:spPr bwMode="auto">
          <a:xfrm>
            <a:off x="735013" y="3341688"/>
            <a:ext cx="1562100" cy="9731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fr-FR" sz="1600" b="0">
              <a:latin typeface="Times New Roman" charset="0"/>
            </a:endParaRPr>
          </a:p>
        </p:txBody>
      </p:sp>
      <p:sp>
        <p:nvSpPr>
          <p:cNvPr id="721924" name="Rectangle 4"/>
          <p:cNvSpPr>
            <a:spLocks noChangeArrowheads="1"/>
          </p:cNvSpPr>
          <p:nvPr/>
        </p:nvSpPr>
        <p:spPr bwMode="auto">
          <a:xfrm>
            <a:off x="738188" y="2386013"/>
            <a:ext cx="1562100" cy="957262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21925" name="Text Box 5"/>
          <p:cNvSpPr txBox="1">
            <a:spLocks noChangeArrowheads="1"/>
          </p:cNvSpPr>
          <p:nvPr/>
        </p:nvSpPr>
        <p:spPr bwMode="auto">
          <a:xfrm>
            <a:off x="858838" y="2549525"/>
            <a:ext cx="149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1800">
                <a:solidFill>
                  <a:schemeClr val="bg1"/>
                </a:solidFill>
                <a:latin typeface="Times New Roman" charset="0"/>
              </a:rPr>
              <a:t>Application</a:t>
            </a:r>
          </a:p>
        </p:txBody>
      </p:sp>
      <p:sp>
        <p:nvSpPr>
          <p:cNvPr id="721926" name="Text Box 6"/>
          <p:cNvSpPr txBox="1">
            <a:spLocks noChangeArrowheads="1"/>
          </p:cNvSpPr>
          <p:nvPr/>
        </p:nvSpPr>
        <p:spPr bwMode="auto">
          <a:xfrm>
            <a:off x="858838" y="3856038"/>
            <a:ext cx="1341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600">
                <a:solidFill>
                  <a:schemeClr val="bg1"/>
                </a:solidFill>
                <a:latin typeface="Times New Roman" charset="0"/>
              </a:rPr>
              <a:t>DNS resolver</a:t>
            </a:r>
          </a:p>
        </p:txBody>
      </p:sp>
      <p:sp>
        <p:nvSpPr>
          <p:cNvPr id="721927" name="Rectangle 7"/>
          <p:cNvSpPr>
            <a:spLocks noChangeArrowheads="1"/>
          </p:cNvSpPr>
          <p:nvPr/>
        </p:nvSpPr>
        <p:spPr bwMode="auto">
          <a:xfrm>
            <a:off x="4197350" y="2352675"/>
            <a:ext cx="1517650" cy="1941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21928" name="Text Box 8"/>
          <p:cNvSpPr txBox="1">
            <a:spLocks noChangeArrowheads="1"/>
          </p:cNvSpPr>
          <p:nvPr/>
        </p:nvSpPr>
        <p:spPr bwMode="auto">
          <a:xfrm>
            <a:off x="4360863" y="3405188"/>
            <a:ext cx="124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solidFill>
                  <a:schemeClr val="bg1"/>
                </a:solidFill>
                <a:latin typeface="Times New Roman" charset="0"/>
              </a:rPr>
              <a:t>Local DNS</a:t>
            </a:r>
          </a:p>
          <a:p>
            <a:pPr eaLnBrk="0" hangingPunct="0">
              <a:defRPr/>
            </a:pPr>
            <a:r>
              <a:rPr lang="en-US" sz="1800">
                <a:solidFill>
                  <a:schemeClr val="bg1"/>
                </a:solidFill>
                <a:latin typeface="Times New Roman" charset="0"/>
              </a:rPr>
              <a:t>server</a:t>
            </a:r>
          </a:p>
        </p:txBody>
      </p:sp>
      <p:sp>
        <p:nvSpPr>
          <p:cNvPr id="721929" name="Rectangle 9"/>
          <p:cNvSpPr>
            <a:spLocks noChangeArrowheads="1"/>
          </p:cNvSpPr>
          <p:nvPr/>
        </p:nvSpPr>
        <p:spPr bwMode="auto">
          <a:xfrm>
            <a:off x="4352925" y="2579688"/>
            <a:ext cx="1181100" cy="36512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grpSp>
        <p:nvGrpSpPr>
          <p:cNvPr id="721930" name="Group 10"/>
          <p:cNvGrpSpPr>
            <a:grpSpLocks/>
          </p:cNvGrpSpPr>
          <p:nvPr/>
        </p:nvGrpSpPr>
        <p:grpSpPr bwMode="auto">
          <a:xfrm>
            <a:off x="1019175" y="3132138"/>
            <a:ext cx="333375" cy="609600"/>
            <a:chOff x="642" y="1973"/>
            <a:chExt cx="210" cy="384"/>
          </a:xfrm>
        </p:grpSpPr>
        <p:sp>
          <p:nvSpPr>
            <p:cNvPr id="721931" name="Line 11"/>
            <p:cNvSpPr>
              <a:spLocks noChangeShapeType="1"/>
            </p:cNvSpPr>
            <p:nvPr/>
          </p:nvSpPr>
          <p:spPr bwMode="auto">
            <a:xfrm>
              <a:off x="642" y="1973"/>
              <a:ext cx="0" cy="3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21932" name="Text Box 12"/>
            <p:cNvSpPr txBox="1">
              <a:spLocks noChangeArrowheads="1"/>
            </p:cNvSpPr>
            <p:nvPr/>
          </p:nvSpPr>
          <p:spPr bwMode="auto">
            <a:xfrm>
              <a:off x="664" y="212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>
                  <a:latin typeface="Times New Roman" charset="0"/>
                </a:rPr>
                <a:t>1</a:t>
              </a:r>
            </a:p>
          </p:txBody>
        </p:sp>
      </p:grpSp>
      <p:grpSp>
        <p:nvGrpSpPr>
          <p:cNvPr id="721933" name="Group 13"/>
          <p:cNvGrpSpPr>
            <a:grpSpLocks/>
          </p:cNvGrpSpPr>
          <p:nvPr/>
        </p:nvGrpSpPr>
        <p:grpSpPr bwMode="auto">
          <a:xfrm>
            <a:off x="1912938" y="3113088"/>
            <a:ext cx="412750" cy="642937"/>
            <a:chOff x="1205" y="1961"/>
            <a:chExt cx="260" cy="405"/>
          </a:xfrm>
        </p:grpSpPr>
        <p:sp>
          <p:nvSpPr>
            <p:cNvPr id="721934" name="Line 14"/>
            <p:cNvSpPr>
              <a:spLocks noChangeShapeType="1"/>
            </p:cNvSpPr>
            <p:nvPr/>
          </p:nvSpPr>
          <p:spPr bwMode="auto">
            <a:xfrm flipV="1">
              <a:off x="1224" y="1961"/>
              <a:ext cx="0" cy="3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21935" name="Text Box 15"/>
            <p:cNvSpPr txBox="1">
              <a:spLocks noChangeArrowheads="1"/>
            </p:cNvSpPr>
            <p:nvPr/>
          </p:nvSpPr>
          <p:spPr bwMode="auto">
            <a:xfrm>
              <a:off x="1205" y="2135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>
                  <a:latin typeface="Times New Roman" charset="0"/>
                </a:rPr>
                <a:t>10</a:t>
              </a:r>
            </a:p>
          </p:txBody>
        </p:sp>
      </p:grpSp>
      <p:sp>
        <p:nvSpPr>
          <p:cNvPr id="721936" name="Text Box 16"/>
          <p:cNvSpPr txBox="1">
            <a:spLocks noChangeArrowheads="1"/>
          </p:cNvSpPr>
          <p:nvPr/>
        </p:nvSpPr>
        <p:spPr bwMode="auto">
          <a:xfrm>
            <a:off x="4386263" y="2579688"/>
            <a:ext cx="1103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1600" b="0">
                <a:solidFill>
                  <a:schemeClr val="bg1"/>
                </a:solidFill>
                <a:latin typeface="Times New Roman" charset="0"/>
              </a:rPr>
              <a:t>DNS cache</a:t>
            </a:r>
          </a:p>
        </p:txBody>
      </p:sp>
      <p:grpSp>
        <p:nvGrpSpPr>
          <p:cNvPr id="721937" name="Group 17"/>
          <p:cNvGrpSpPr>
            <a:grpSpLocks/>
          </p:cNvGrpSpPr>
          <p:nvPr/>
        </p:nvGrpSpPr>
        <p:grpSpPr bwMode="auto">
          <a:xfrm>
            <a:off x="2312988" y="3209925"/>
            <a:ext cx="1900237" cy="668338"/>
            <a:chOff x="1457" y="2022"/>
            <a:chExt cx="1197" cy="421"/>
          </a:xfrm>
        </p:grpSpPr>
        <p:sp>
          <p:nvSpPr>
            <p:cNvPr id="721938" name="Line 18"/>
            <p:cNvSpPr>
              <a:spLocks noChangeShapeType="1"/>
            </p:cNvSpPr>
            <p:nvPr/>
          </p:nvSpPr>
          <p:spPr bwMode="auto">
            <a:xfrm>
              <a:off x="1457" y="2259"/>
              <a:ext cx="11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>
                <a:latin typeface="+mn-lt"/>
              </a:endParaRPr>
            </a:p>
          </p:txBody>
        </p:sp>
        <p:sp>
          <p:nvSpPr>
            <p:cNvPr id="721939" name="Text Box 19"/>
            <p:cNvSpPr txBox="1">
              <a:spLocks noChangeArrowheads="1"/>
            </p:cNvSpPr>
            <p:nvPr/>
          </p:nvSpPr>
          <p:spPr bwMode="auto">
            <a:xfrm>
              <a:off x="1692" y="2022"/>
              <a:ext cx="77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 b="0">
                  <a:latin typeface="+mn-lt"/>
                </a:rPr>
                <a:t>DNS query</a:t>
              </a:r>
            </a:p>
          </p:txBody>
        </p:sp>
        <p:sp>
          <p:nvSpPr>
            <p:cNvPr id="721940" name="Text Box 20"/>
            <p:cNvSpPr txBox="1">
              <a:spLocks noChangeArrowheads="1"/>
            </p:cNvSpPr>
            <p:nvPr/>
          </p:nvSpPr>
          <p:spPr bwMode="auto">
            <a:xfrm>
              <a:off x="1513" y="2230"/>
              <a:ext cx="19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>
                  <a:latin typeface="+mn-lt"/>
                </a:rPr>
                <a:t>2</a:t>
              </a:r>
            </a:p>
          </p:txBody>
        </p:sp>
      </p:grpSp>
      <p:grpSp>
        <p:nvGrpSpPr>
          <p:cNvPr id="721941" name="Group 21"/>
          <p:cNvGrpSpPr>
            <a:grpSpLocks/>
          </p:cNvGrpSpPr>
          <p:nvPr/>
        </p:nvGrpSpPr>
        <p:grpSpPr bwMode="auto">
          <a:xfrm>
            <a:off x="2282825" y="3994150"/>
            <a:ext cx="1917700" cy="422275"/>
            <a:chOff x="1438" y="2516"/>
            <a:chExt cx="1208" cy="266"/>
          </a:xfrm>
        </p:grpSpPr>
        <p:sp>
          <p:nvSpPr>
            <p:cNvPr id="721942" name="Line 22"/>
            <p:cNvSpPr>
              <a:spLocks noChangeShapeType="1"/>
            </p:cNvSpPr>
            <p:nvPr/>
          </p:nvSpPr>
          <p:spPr bwMode="auto">
            <a:xfrm flipH="1">
              <a:off x="1438" y="2535"/>
              <a:ext cx="11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>
                <a:latin typeface="+mn-lt"/>
              </a:endParaRPr>
            </a:p>
          </p:txBody>
        </p:sp>
        <p:sp>
          <p:nvSpPr>
            <p:cNvPr id="721943" name="Text Box 23"/>
            <p:cNvSpPr txBox="1">
              <a:spLocks noChangeArrowheads="1"/>
            </p:cNvSpPr>
            <p:nvPr/>
          </p:nvSpPr>
          <p:spPr bwMode="auto">
            <a:xfrm>
              <a:off x="1485" y="2569"/>
              <a:ext cx="97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 b="0">
                  <a:latin typeface="+mn-lt"/>
                </a:rPr>
                <a:t>DNS response</a:t>
              </a:r>
            </a:p>
          </p:txBody>
        </p:sp>
        <p:sp>
          <p:nvSpPr>
            <p:cNvPr id="721944" name="Text Box 24"/>
            <p:cNvSpPr txBox="1">
              <a:spLocks noChangeArrowheads="1"/>
            </p:cNvSpPr>
            <p:nvPr/>
          </p:nvSpPr>
          <p:spPr bwMode="auto">
            <a:xfrm>
              <a:off x="2451" y="2516"/>
              <a:ext cx="19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>
                  <a:latin typeface="+mn-lt"/>
                </a:rPr>
                <a:t>9</a:t>
              </a:r>
            </a:p>
          </p:txBody>
        </p:sp>
      </p:grpSp>
      <p:grpSp>
        <p:nvGrpSpPr>
          <p:cNvPr id="721945" name="Group 25"/>
          <p:cNvGrpSpPr>
            <a:grpSpLocks/>
          </p:cNvGrpSpPr>
          <p:nvPr/>
        </p:nvGrpSpPr>
        <p:grpSpPr bwMode="auto">
          <a:xfrm>
            <a:off x="5718175" y="1069975"/>
            <a:ext cx="2805113" cy="1509713"/>
            <a:chOff x="3602" y="674"/>
            <a:chExt cx="1767" cy="951"/>
          </a:xfrm>
        </p:grpSpPr>
        <p:sp>
          <p:nvSpPr>
            <p:cNvPr id="721946" name="Line 26"/>
            <p:cNvSpPr>
              <a:spLocks noChangeShapeType="1"/>
            </p:cNvSpPr>
            <p:nvPr/>
          </p:nvSpPr>
          <p:spPr bwMode="auto">
            <a:xfrm flipV="1">
              <a:off x="3602" y="851"/>
              <a:ext cx="815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>
                <a:latin typeface="+mn-lt"/>
              </a:endParaRPr>
            </a:p>
          </p:txBody>
        </p:sp>
        <p:sp>
          <p:nvSpPr>
            <p:cNvPr id="721947" name="Text Box 27"/>
            <p:cNvSpPr txBox="1">
              <a:spLocks noChangeArrowheads="1"/>
            </p:cNvSpPr>
            <p:nvPr/>
          </p:nvSpPr>
          <p:spPr bwMode="auto">
            <a:xfrm>
              <a:off x="4456" y="674"/>
              <a:ext cx="9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 b="0">
                  <a:latin typeface="+mn-lt"/>
                </a:rPr>
                <a:t>Root server</a:t>
              </a:r>
            </a:p>
          </p:txBody>
        </p:sp>
        <p:sp>
          <p:nvSpPr>
            <p:cNvPr id="721948" name="Text Box 28"/>
            <p:cNvSpPr txBox="1">
              <a:spLocks noChangeArrowheads="1"/>
            </p:cNvSpPr>
            <p:nvPr/>
          </p:nvSpPr>
          <p:spPr bwMode="auto">
            <a:xfrm>
              <a:off x="3789" y="1089"/>
              <a:ext cx="19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>
                  <a:latin typeface="+mn-lt"/>
                </a:rPr>
                <a:t>3</a:t>
              </a:r>
            </a:p>
          </p:txBody>
        </p:sp>
      </p:grpSp>
      <p:grpSp>
        <p:nvGrpSpPr>
          <p:cNvPr id="721949" name="Group 29"/>
          <p:cNvGrpSpPr>
            <a:grpSpLocks/>
          </p:cNvGrpSpPr>
          <p:nvPr/>
        </p:nvGrpSpPr>
        <p:grpSpPr bwMode="auto">
          <a:xfrm>
            <a:off x="5716588" y="1652588"/>
            <a:ext cx="1293812" cy="1228725"/>
            <a:chOff x="3601" y="1041"/>
            <a:chExt cx="815" cy="774"/>
          </a:xfrm>
        </p:grpSpPr>
        <p:sp>
          <p:nvSpPr>
            <p:cNvPr id="721950" name="Line 30"/>
            <p:cNvSpPr>
              <a:spLocks noChangeShapeType="1"/>
            </p:cNvSpPr>
            <p:nvPr/>
          </p:nvSpPr>
          <p:spPr bwMode="auto">
            <a:xfrm flipH="1">
              <a:off x="3601" y="1041"/>
              <a:ext cx="815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21951" name="Text Box 31"/>
            <p:cNvSpPr txBox="1">
              <a:spLocks noChangeArrowheads="1"/>
            </p:cNvSpPr>
            <p:nvPr/>
          </p:nvSpPr>
          <p:spPr bwMode="auto">
            <a:xfrm>
              <a:off x="3984" y="137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>
                  <a:latin typeface="Times New Roman" charset="0"/>
                </a:rPr>
                <a:t>4</a:t>
              </a:r>
            </a:p>
          </p:txBody>
        </p:sp>
      </p:grpSp>
      <p:grpSp>
        <p:nvGrpSpPr>
          <p:cNvPr id="721952" name="Group 32"/>
          <p:cNvGrpSpPr>
            <a:grpSpLocks/>
          </p:cNvGrpSpPr>
          <p:nvPr/>
        </p:nvGrpSpPr>
        <p:grpSpPr bwMode="auto">
          <a:xfrm>
            <a:off x="5703888" y="2879725"/>
            <a:ext cx="3457575" cy="782638"/>
            <a:chOff x="3593" y="1814"/>
            <a:chExt cx="2178" cy="493"/>
          </a:xfrm>
        </p:grpSpPr>
        <p:sp>
          <p:nvSpPr>
            <p:cNvPr id="721953" name="Line 33"/>
            <p:cNvSpPr>
              <a:spLocks noChangeShapeType="1"/>
            </p:cNvSpPr>
            <p:nvPr/>
          </p:nvSpPr>
          <p:spPr bwMode="auto">
            <a:xfrm>
              <a:off x="3593" y="2025"/>
              <a:ext cx="1045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>
                <a:latin typeface="+mn-lt"/>
              </a:endParaRPr>
            </a:p>
          </p:txBody>
        </p:sp>
        <p:sp>
          <p:nvSpPr>
            <p:cNvPr id="721954" name="Text Box 34"/>
            <p:cNvSpPr txBox="1">
              <a:spLocks noChangeArrowheads="1"/>
            </p:cNvSpPr>
            <p:nvPr/>
          </p:nvSpPr>
          <p:spPr bwMode="auto">
            <a:xfrm>
              <a:off x="4705" y="1900"/>
              <a:ext cx="106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 b="0">
                  <a:latin typeface="+mn-lt"/>
                </a:rPr>
                <a:t>Top-level</a:t>
              </a:r>
            </a:p>
            <a:p>
              <a:pPr algn="l" eaLnBrk="0" hangingPunct="0">
                <a:defRPr/>
              </a:pPr>
              <a:r>
                <a:rPr lang="en-US" sz="1800" b="0">
                  <a:latin typeface="+mn-lt"/>
                </a:rPr>
                <a:t>domain server</a:t>
              </a:r>
            </a:p>
          </p:txBody>
        </p:sp>
        <p:sp>
          <p:nvSpPr>
            <p:cNvPr id="721955" name="Text Box 35"/>
            <p:cNvSpPr txBox="1">
              <a:spLocks noChangeArrowheads="1"/>
            </p:cNvSpPr>
            <p:nvPr/>
          </p:nvSpPr>
          <p:spPr bwMode="auto">
            <a:xfrm>
              <a:off x="4009" y="1814"/>
              <a:ext cx="19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>
                  <a:latin typeface="+mn-lt"/>
                </a:rPr>
                <a:t>5</a:t>
              </a:r>
            </a:p>
          </p:txBody>
        </p:sp>
      </p:grpSp>
      <p:grpSp>
        <p:nvGrpSpPr>
          <p:cNvPr id="721956" name="Group 36"/>
          <p:cNvGrpSpPr>
            <a:grpSpLocks/>
          </p:cNvGrpSpPr>
          <p:nvPr/>
        </p:nvGrpSpPr>
        <p:grpSpPr bwMode="auto">
          <a:xfrm>
            <a:off x="5700713" y="3381375"/>
            <a:ext cx="1658937" cy="366713"/>
            <a:chOff x="3591" y="2130"/>
            <a:chExt cx="1045" cy="231"/>
          </a:xfrm>
        </p:grpSpPr>
        <p:sp>
          <p:nvSpPr>
            <p:cNvPr id="721957" name="Line 37"/>
            <p:cNvSpPr>
              <a:spLocks noChangeShapeType="1"/>
            </p:cNvSpPr>
            <p:nvPr/>
          </p:nvSpPr>
          <p:spPr bwMode="auto">
            <a:xfrm flipH="1" flipV="1">
              <a:off x="3591" y="2141"/>
              <a:ext cx="1045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21958" name="Text Box 38"/>
            <p:cNvSpPr txBox="1">
              <a:spLocks noChangeArrowheads="1"/>
            </p:cNvSpPr>
            <p:nvPr/>
          </p:nvSpPr>
          <p:spPr bwMode="auto">
            <a:xfrm>
              <a:off x="4025" y="213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>
                  <a:latin typeface="Times New Roman" charset="0"/>
                </a:rPr>
                <a:t>6</a:t>
              </a:r>
            </a:p>
          </p:txBody>
        </p:sp>
      </p:grpSp>
      <p:grpSp>
        <p:nvGrpSpPr>
          <p:cNvPr id="721959" name="Group 39"/>
          <p:cNvGrpSpPr>
            <a:grpSpLocks/>
          </p:cNvGrpSpPr>
          <p:nvPr/>
        </p:nvGrpSpPr>
        <p:grpSpPr bwMode="auto">
          <a:xfrm>
            <a:off x="5729288" y="3705225"/>
            <a:ext cx="3079750" cy="1660525"/>
            <a:chOff x="3609" y="2334"/>
            <a:chExt cx="1940" cy="1046"/>
          </a:xfrm>
        </p:grpSpPr>
        <p:sp>
          <p:nvSpPr>
            <p:cNvPr id="721960" name="Line 40"/>
            <p:cNvSpPr>
              <a:spLocks noChangeShapeType="1"/>
            </p:cNvSpPr>
            <p:nvPr/>
          </p:nvSpPr>
          <p:spPr bwMode="auto">
            <a:xfrm>
              <a:off x="3609" y="2334"/>
              <a:ext cx="815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 sz="1800">
                <a:latin typeface="+mn-lt"/>
              </a:endParaRPr>
            </a:p>
          </p:txBody>
        </p:sp>
        <p:sp>
          <p:nvSpPr>
            <p:cNvPr id="721961" name="Text Box 41"/>
            <p:cNvSpPr txBox="1">
              <a:spLocks noChangeArrowheads="1"/>
            </p:cNvSpPr>
            <p:nvPr/>
          </p:nvSpPr>
          <p:spPr bwMode="auto">
            <a:xfrm>
              <a:off x="4483" y="2973"/>
              <a:ext cx="106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 b="0">
                  <a:latin typeface="+mn-lt"/>
                </a:rPr>
                <a:t>Second-level</a:t>
              </a:r>
            </a:p>
            <a:p>
              <a:pPr algn="l" eaLnBrk="0" hangingPunct="0">
                <a:defRPr/>
              </a:pPr>
              <a:r>
                <a:rPr lang="en-US" sz="1800" b="0">
                  <a:latin typeface="+mn-lt"/>
                </a:rPr>
                <a:t>domain server</a:t>
              </a:r>
            </a:p>
          </p:txBody>
        </p:sp>
        <p:sp>
          <p:nvSpPr>
            <p:cNvPr id="721962" name="Text Box 42"/>
            <p:cNvSpPr txBox="1">
              <a:spLocks noChangeArrowheads="1"/>
            </p:cNvSpPr>
            <p:nvPr/>
          </p:nvSpPr>
          <p:spPr bwMode="auto">
            <a:xfrm>
              <a:off x="3908" y="2454"/>
              <a:ext cx="19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600">
                  <a:latin typeface="+mn-lt"/>
                </a:rPr>
                <a:t>7</a:t>
              </a:r>
            </a:p>
          </p:txBody>
        </p:sp>
      </p:grpSp>
      <p:grpSp>
        <p:nvGrpSpPr>
          <p:cNvPr id="721963" name="Group 43"/>
          <p:cNvGrpSpPr>
            <a:grpSpLocks/>
          </p:cNvGrpSpPr>
          <p:nvPr/>
        </p:nvGrpSpPr>
        <p:grpSpPr bwMode="auto">
          <a:xfrm>
            <a:off x="5699125" y="3976688"/>
            <a:ext cx="1293813" cy="1228725"/>
            <a:chOff x="3590" y="2505"/>
            <a:chExt cx="815" cy="774"/>
          </a:xfrm>
        </p:grpSpPr>
        <p:sp>
          <p:nvSpPr>
            <p:cNvPr id="721964" name="Line 44"/>
            <p:cNvSpPr>
              <a:spLocks noChangeShapeType="1"/>
            </p:cNvSpPr>
            <p:nvPr/>
          </p:nvSpPr>
          <p:spPr bwMode="auto">
            <a:xfrm flipH="1" flipV="1">
              <a:off x="3590" y="2505"/>
              <a:ext cx="815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21965" name="Text Box 45"/>
            <p:cNvSpPr txBox="1">
              <a:spLocks noChangeArrowheads="1"/>
            </p:cNvSpPr>
            <p:nvPr/>
          </p:nvSpPr>
          <p:spPr bwMode="auto">
            <a:xfrm>
              <a:off x="3729" y="275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defRPr/>
              </a:pPr>
              <a:r>
                <a:rPr lang="en-US" sz="1800">
                  <a:latin typeface="Times New Roman" charset="0"/>
                </a:rPr>
                <a:t>8</a:t>
              </a:r>
            </a:p>
          </p:txBody>
        </p:sp>
      </p:grpSp>
      <p:sp>
        <p:nvSpPr>
          <p:cNvPr id="721966" name="Line 46"/>
          <p:cNvSpPr>
            <a:spLocks noChangeShapeType="1"/>
          </p:cNvSpPr>
          <p:nvPr/>
        </p:nvSpPr>
        <p:spPr bwMode="auto">
          <a:xfrm>
            <a:off x="1497013" y="4316413"/>
            <a:ext cx="0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21967" name="Line 47"/>
          <p:cNvSpPr>
            <a:spLocks noChangeShapeType="1"/>
          </p:cNvSpPr>
          <p:nvPr/>
        </p:nvSpPr>
        <p:spPr bwMode="auto">
          <a:xfrm>
            <a:off x="4983163" y="42973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21968" name="Line 48"/>
          <p:cNvSpPr>
            <a:spLocks noChangeShapeType="1"/>
          </p:cNvSpPr>
          <p:nvPr/>
        </p:nvSpPr>
        <p:spPr bwMode="auto">
          <a:xfrm>
            <a:off x="781050" y="483393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721969" name="Text Box 49"/>
          <p:cNvSpPr txBox="1">
            <a:spLocks noChangeArrowheads="1"/>
          </p:cNvSpPr>
          <p:nvPr/>
        </p:nvSpPr>
        <p:spPr bwMode="auto">
          <a:xfrm>
            <a:off x="755650" y="5589588"/>
            <a:ext cx="79200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pt-PT" sz="1800">
                <a:solidFill>
                  <a:srgbClr val="0000FF"/>
                </a:solidFill>
                <a:latin typeface="+mn-lt"/>
              </a:rPr>
              <a:t>O Caching é basedado num time-to-live (TTL) definido pelo servidor responsável pelo nome. Permite evitar estar sempre a contactar os servidores remotos.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11439</TotalTime>
  <Words>2141</Words>
  <Application>Microsoft Macintosh PowerPoint</Application>
  <PresentationFormat>On-screen Show (4:3)</PresentationFormat>
  <Paragraphs>399</Paragraphs>
  <Slides>27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cs426</vt:lpstr>
      <vt:lpstr> Redes de Computadores   Nome e endereços </vt:lpstr>
      <vt:lpstr>Nomes, identificadores e endereços</vt:lpstr>
      <vt:lpstr>Nomes</vt:lpstr>
      <vt:lpstr>Identificadores</vt:lpstr>
      <vt:lpstr>Endereços</vt:lpstr>
      <vt:lpstr>Directórios / catálogos de nomes</vt:lpstr>
      <vt:lpstr>Domain Name System</vt:lpstr>
      <vt:lpstr>Sintaxe dos nomes DNS</vt:lpstr>
      <vt:lpstr>DNS Resolver e Local DNS Server</vt:lpstr>
      <vt:lpstr>Exemplo em Java</vt:lpstr>
      <vt:lpstr>Servidores dos domínios e resolução das perguntas</vt:lpstr>
      <vt:lpstr>Resolução de um nome DNS</vt:lpstr>
      <vt:lpstr>PowerPoint Presentation</vt:lpstr>
      <vt:lpstr>Root Name Servers</vt:lpstr>
      <vt:lpstr>A performance do DNS baseia-se em caching</vt:lpstr>
      <vt:lpstr>Estratégia de caching e consistência</vt:lpstr>
      <vt:lpstr>Caching, consistência e soft state</vt:lpstr>
      <vt:lpstr>Que valor de TTL usar?</vt:lpstr>
      <vt:lpstr>Negative Caching</vt:lpstr>
      <vt:lpstr>DNS Records</vt:lpstr>
      <vt:lpstr>Exemplo fictício</vt:lpstr>
      <vt:lpstr>Mensagens do protocolo</vt:lpstr>
      <vt:lpstr>Formato das mensagens</vt:lpstr>
      <vt:lpstr>Continuação</vt:lpstr>
      <vt:lpstr>Exemplo de criação de um domínio</vt:lpstr>
      <vt:lpstr>Para interrogar o DNS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674</cp:revision>
  <dcterms:created xsi:type="dcterms:W3CDTF">2001-07-06T14:58:21Z</dcterms:created>
  <dcterms:modified xsi:type="dcterms:W3CDTF">2013-05-08T21:17:50Z</dcterms:modified>
</cp:coreProperties>
</file>