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257" r:id="rId2"/>
    <p:sldId id="394" r:id="rId3"/>
    <p:sldId id="425" r:id="rId4"/>
    <p:sldId id="486" r:id="rId5"/>
    <p:sldId id="426" r:id="rId6"/>
    <p:sldId id="427" r:id="rId7"/>
    <p:sldId id="476" r:id="rId8"/>
    <p:sldId id="428" r:id="rId9"/>
    <p:sldId id="478" r:id="rId10"/>
    <p:sldId id="429" r:id="rId11"/>
    <p:sldId id="430" r:id="rId12"/>
    <p:sldId id="479" r:id="rId13"/>
    <p:sldId id="487" r:id="rId14"/>
    <p:sldId id="488" r:id="rId15"/>
    <p:sldId id="493" r:id="rId16"/>
    <p:sldId id="489" r:id="rId17"/>
    <p:sldId id="481" r:id="rId18"/>
    <p:sldId id="482" r:id="rId19"/>
    <p:sldId id="483" r:id="rId20"/>
    <p:sldId id="485" r:id="rId21"/>
    <p:sldId id="490" r:id="rId22"/>
    <p:sldId id="444" r:id="rId23"/>
    <p:sldId id="491" r:id="rId24"/>
    <p:sldId id="492" r:id="rId25"/>
    <p:sldId id="494" r:id="rId26"/>
    <p:sldId id="455" r:id="rId27"/>
    <p:sldId id="495" r:id="rId28"/>
    <p:sldId id="499" r:id="rId29"/>
    <p:sldId id="497" r:id="rId30"/>
    <p:sldId id="500" r:id="rId31"/>
    <p:sldId id="498" r:id="rId32"/>
    <p:sldId id="469" r:id="rId33"/>
    <p:sldId id="470" r:id="rId34"/>
    <p:sldId id="423" r:id="rId35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5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fld id="{A15CC28C-2930-2344-A4E0-B236F83FDF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436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8831B893-AC69-224A-8CE1-6BC4BFD092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886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C66BE7-CE09-F349-95CE-10A60A99BB13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D0F259-D04C-514B-A256-0B94D4C11D0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F96FC287-0C1D-2240-8411-7EBFF6535C87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5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E8154C44-B517-9347-9BD8-36EAE34FDB45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6D6FDC45-F831-224F-AC9D-84420C68F8EC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8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EDB5E29D-BAA5-524B-8856-7DBD81B024F5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10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5EC79242-0483-0347-A59B-0C42F0B2601A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11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2C443744-E49D-8E44-B595-973BF414E3AB}" type="slidenum">
              <a:rPr lang="en-US" sz="1300" b="0" smtClean="0">
                <a:latin typeface="Times New Roman" charset="0"/>
              </a:rPr>
              <a:pPr eaLnBrk="1" hangingPunct="1">
                <a:defRPr/>
              </a:pPr>
              <a:t>34</a:t>
            </a:fld>
            <a:endParaRPr lang="en-US" sz="1300" b="0" smtClean="0">
              <a:latin typeface="Times New Roman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noProof="0" smtClean="0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 smtClean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69A51-57AC-DD4B-A40B-C40CA5A11C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528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72BAB-542D-3943-81E4-B2FE93EC8A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547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AFB51-33DC-404A-8EAF-CB2DB2873D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089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3B06A-24EC-FE49-9A06-1065A03188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24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CFB63-EDCB-594C-A7C6-24EDDB12FE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702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F7F93-48E9-AA49-A571-1BB72F3B47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998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69A42-B08D-C449-851B-82994D52A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528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928B0-3FF1-7C42-A95B-16943B7F8E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901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DFD56-B1C1-1B46-9C5A-C4FE7CD997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64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F68F5-8CEC-FB40-B62A-75880144CB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2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0006-7683-0041-BF38-B73A66DEA7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22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title style</a:t>
            </a:r>
            <a:endParaRPr lang="pt-PT" noProof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  <a:endParaRPr lang="pt-PT" noProof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991F73FB-2655-0844-816C-AF99C77E62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Arial" charset="0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Arial" charset="0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mage:AdditiveColorMixing.png" TargetMode="External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4" Type="http://schemas.openxmlformats.org/officeDocument/2006/relationships/image" Target="../media/image19.jpeg"/><Relationship Id="rId5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8D8374F6-DF1C-1246-A4B4-6D72DC194D2A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3271838"/>
          </a:xfrm>
        </p:spPr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Redes de Computadores</a:t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Transmissão de informação</a:t>
            </a:r>
            <a:r>
              <a:rPr lang="pt-PT" dirty="0">
                <a:cs typeface="+mj-cs"/>
              </a:rPr>
              <a:t/>
            </a:r>
            <a:br>
              <a:rPr lang="pt-PT" dirty="0">
                <a:cs typeface="+mj-cs"/>
              </a:rPr>
            </a:br>
            <a:r>
              <a:rPr lang="pt-PT" dirty="0" smtClean="0">
                <a:cs typeface="+mj-cs"/>
              </a:rPr>
              <a:t>áudio e vídeo</a:t>
            </a: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860800"/>
            <a:ext cx="7680325" cy="2376488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Jos</a:t>
            </a:r>
            <a:r>
              <a:rPr lang="pt-PT" altLang="ja-JP" sz="2400" dirty="0" smtClean="0"/>
              <a:t>é Legatheaux Martins</a:t>
            </a:r>
          </a:p>
          <a:p>
            <a:pPr>
              <a:defRPr/>
            </a:pPr>
            <a:endParaRPr lang="pt-PT" altLang="ja-JP" sz="2400" dirty="0" smtClean="0"/>
          </a:p>
          <a:p>
            <a:pPr>
              <a:defRPr/>
            </a:pPr>
            <a:r>
              <a:rPr lang="pt-PT" altLang="ja-JP" sz="2400" dirty="0" smtClean="0"/>
              <a:t>Departamento de Informática da</a:t>
            </a:r>
          </a:p>
          <a:p>
            <a:pPr>
              <a:defRPr/>
            </a:pPr>
            <a:r>
              <a:rPr lang="pt-PT" altLang="ja-JP" sz="2400" dirty="0" smtClean="0"/>
              <a:t>FCT/UNL</a:t>
            </a:r>
            <a:endParaRPr lang="pt-PT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latin typeface="+mn-lt"/>
                <a:ea typeface="ＭＳ Ｐゴシック" charset="0"/>
              </a:rPr>
              <a:t>Vídeo digital</a:t>
            </a:r>
            <a:endParaRPr lang="pt-PT">
              <a:latin typeface="+mn-lt"/>
              <a:ea typeface="ＭＳ Ｐゴシック" charset="0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Amostragem do sinal analógico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Capta imagens a um ritmo constante (e.g., 30 imagens por segundo)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Quantificação de cada amostra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A imagem é representada como um vector de </a:t>
            </a:r>
            <a:r>
              <a:rPr lang="pt-PT" sz="2000" dirty="0" err="1" smtClean="0">
                <a:ea typeface="ＭＳ Ｐゴシック" charset="0"/>
              </a:rPr>
              <a:t>pixels</a:t>
            </a:r>
            <a:endParaRPr lang="pt-PT" sz="2000" dirty="0" smtClean="0">
              <a:ea typeface="ＭＳ Ｐゴシック" charset="0"/>
            </a:endParaRP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Cada pixel é uma mistura de cores (</a:t>
            </a:r>
            <a:r>
              <a:rPr lang="pt-PT" sz="2000" dirty="0" err="1" smtClean="0">
                <a:ea typeface="ＭＳ Ｐゴシック" charset="0"/>
              </a:rPr>
              <a:t>red</a:t>
            </a:r>
            <a:r>
              <a:rPr lang="pt-PT" sz="2000" dirty="0" smtClean="0">
                <a:ea typeface="ＭＳ Ｐゴシック" charset="0"/>
              </a:rPr>
              <a:t>, </a:t>
            </a:r>
            <a:r>
              <a:rPr lang="pt-PT" sz="2000" dirty="0" err="1" smtClean="0">
                <a:ea typeface="ＭＳ Ｐゴシック" charset="0"/>
              </a:rPr>
              <a:t>blue</a:t>
            </a:r>
            <a:r>
              <a:rPr lang="pt-PT" sz="2000" dirty="0" smtClean="0">
                <a:ea typeface="ＭＳ Ｐゴシック" charset="0"/>
              </a:rPr>
              <a:t>, </a:t>
            </a:r>
            <a:r>
              <a:rPr lang="pt-PT" sz="2000" dirty="0" err="1" smtClean="0">
                <a:ea typeface="ＭＳ Ｐゴシック" charset="0"/>
              </a:rPr>
              <a:t>green</a:t>
            </a:r>
            <a:r>
              <a:rPr lang="pt-PT" sz="2000" dirty="0">
                <a:ea typeface="ＭＳ Ｐゴシック" charset="0"/>
              </a:rPr>
              <a:t> </a:t>
            </a:r>
            <a:r>
              <a:rPr lang="pt-PT" sz="2000" dirty="0" smtClean="0">
                <a:ea typeface="ＭＳ Ｐゴシック" charset="0"/>
              </a:rPr>
              <a:t>– RBG </a:t>
            </a:r>
            <a:r>
              <a:rPr lang="pt-PT" sz="2000" i="1" dirty="0" err="1" smtClean="0">
                <a:ea typeface="ＭＳ Ｐゴシック" charset="0"/>
              </a:rPr>
              <a:t>signal</a:t>
            </a:r>
            <a:r>
              <a:rPr lang="pt-PT" sz="2000" dirty="0" smtClean="0">
                <a:ea typeface="ＭＳ Ｐゴシック" charset="0"/>
              </a:rPr>
              <a:t>)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E.g., 24 bits, com 8 bits por cor</a:t>
            </a:r>
            <a:endParaRPr lang="pt-PT" sz="2000" dirty="0">
              <a:ea typeface="ＭＳ Ｐゴシック" charset="0"/>
            </a:endParaRPr>
          </a:p>
        </p:txBody>
      </p:sp>
      <p:pic>
        <p:nvPicPr>
          <p:cNvPr id="29699" name="Picture 4" descr="A Representation of additive color mixing.">
            <a:hlinkClick r:id="rId3" tooltip="A Representation of additive color mixing.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4005263"/>
            <a:ext cx="23812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47" b="18367"/>
          <a:stretch>
            <a:fillRect/>
          </a:stretch>
        </p:blipFill>
        <p:spPr bwMode="auto">
          <a:xfrm>
            <a:off x="1476375" y="4005263"/>
            <a:ext cx="2305050" cy="215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5F5E7C-38D8-A542-8159-4B9775252CD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382000" cy="685800"/>
          </a:xfrm>
        </p:spPr>
        <p:txBody>
          <a:bodyPr/>
          <a:lstStyle/>
          <a:p>
            <a:pPr>
              <a:defRPr/>
            </a:pPr>
            <a:r>
              <a:rPr lang="pt-PT" sz="3200" dirty="0" smtClean="0">
                <a:latin typeface="+mn-lt"/>
                <a:ea typeface="ＭＳ Ｐゴシック" charset="0"/>
              </a:rPr>
              <a:t>Compressão de vídeo: em cada imagem</a:t>
            </a:r>
            <a:endParaRPr lang="pt-PT" sz="3200" dirty="0">
              <a:latin typeface="+mn-lt"/>
              <a:ea typeface="ＭＳ Ｐゴシック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591550" cy="4906962"/>
          </a:xfrm>
        </p:spPr>
        <p:txBody>
          <a:bodyPr/>
          <a:lstStyle/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Compressão de uma imagem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Explora-se a redundância espacial (e.g., regiões com a mesma cor)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Suprimem-se detalhes que os humanos não distinguem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Exemplos de formatos / CODECS</a:t>
            </a:r>
          </a:p>
          <a:p>
            <a:pPr lvl="1">
              <a:defRPr/>
            </a:pPr>
            <a:r>
              <a:rPr lang="pt-PT" sz="2000" dirty="0" err="1" smtClean="0">
                <a:ea typeface="ＭＳ Ｐゴシック" charset="0"/>
              </a:rPr>
              <a:t>Joint</a:t>
            </a:r>
            <a:r>
              <a:rPr lang="pt-PT" sz="2000" dirty="0" smtClean="0">
                <a:ea typeface="ＭＳ Ｐゴシック" charset="0"/>
              </a:rPr>
              <a:t> </a:t>
            </a:r>
            <a:r>
              <a:rPr lang="pt-PT" sz="2000" dirty="0" err="1" smtClean="0">
                <a:ea typeface="ＭＳ Ｐゴシック" charset="0"/>
              </a:rPr>
              <a:t>Pictures</a:t>
            </a:r>
            <a:r>
              <a:rPr lang="pt-PT" sz="2000" dirty="0" smtClean="0">
                <a:ea typeface="ＭＳ Ｐゴシック" charset="0"/>
              </a:rPr>
              <a:t> </a:t>
            </a:r>
            <a:r>
              <a:rPr lang="pt-PT" sz="2000" dirty="0" err="1" smtClean="0">
                <a:ea typeface="ＭＳ Ｐゴシック" charset="0"/>
              </a:rPr>
              <a:t>Expert</a:t>
            </a:r>
            <a:r>
              <a:rPr lang="pt-PT" sz="2000" dirty="0" smtClean="0">
                <a:ea typeface="ＭＳ Ｐゴシック" charset="0"/>
              </a:rPr>
              <a:t> </a:t>
            </a:r>
            <a:r>
              <a:rPr lang="pt-PT" sz="2000" dirty="0" err="1" smtClean="0">
                <a:ea typeface="ＭＳ Ｐゴシック" charset="0"/>
              </a:rPr>
              <a:t>Group</a:t>
            </a:r>
            <a:r>
              <a:rPr lang="pt-PT" sz="2000" dirty="0" smtClean="0">
                <a:ea typeface="ＭＳ Ｐゴシック" charset="0"/>
              </a:rPr>
              <a:t> (JPEG)</a:t>
            </a:r>
          </a:p>
          <a:p>
            <a:pPr lvl="1">
              <a:defRPr/>
            </a:pPr>
            <a:r>
              <a:rPr lang="pt-PT" sz="2000" dirty="0" err="1" smtClean="0">
                <a:ea typeface="ＭＳ Ｐゴシック" charset="0"/>
              </a:rPr>
              <a:t>Graphical</a:t>
            </a:r>
            <a:r>
              <a:rPr lang="pt-PT" sz="2000" dirty="0" smtClean="0">
                <a:ea typeface="ＭＳ Ｐゴシック" charset="0"/>
              </a:rPr>
              <a:t> </a:t>
            </a:r>
            <a:r>
              <a:rPr lang="pt-PT" sz="2000" dirty="0" err="1" smtClean="0">
                <a:ea typeface="ＭＳ Ｐゴシック" charset="0"/>
              </a:rPr>
              <a:t>Interchange</a:t>
            </a:r>
            <a:r>
              <a:rPr lang="pt-PT" sz="2000" dirty="0" smtClean="0">
                <a:ea typeface="ＭＳ Ｐゴシック" charset="0"/>
              </a:rPr>
              <a:t> </a:t>
            </a:r>
            <a:r>
              <a:rPr lang="pt-PT" sz="2000" dirty="0" err="1" smtClean="0">
                <a:ea typeface="ＭＳ Ｐゴシック" charset="0"/>
              </a:rPr>
              <a:t>Format</a:t>
            </a:r>
            <a:r>
              <a:rPr lang="pt-PT" sz="2000" dirty="0" smtClean="0">
                <a:ea typeface="ＭＳ Ｐゴシック" charset="0"/>
              </a:rPr>
              <a:t> (GIF)</a:t>
            </a:r>
          </a:p>
          <a:p>
            <a:pPr lvl="1">
              <a:defRPr/>
            </a:pPr>
            <a:endParaRPr lang="pt-PT" sz="2000" dirty="0">
              <a:ea typeface="ＭＳ Ｐゴシック" charset="0"/>
            </a:endParaRPr>
          </a:p>
        </p:txBody>
      </p:sp>
      <p:pic>
        <p:nvPicPr>
          <p:cNvPr id="31747" name="Picture 5" descr="training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150" b="47948"/>
          <a:stretch>
            <a:fillRect/>
          </a:stretch>
        </p:blipFill>
        <p:spPr bwMode="auto">
          <a:xfrm>
            <a:off x="168275" y="4540250"/>
            <a:ext cx="287972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6" descr="training9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07" b="47948"/>
          <a:stretch>
            <a:fillRect/>
          </a:stretch>
        </p:blipFill>
        <p:spPr bwMode="auto">
          <a:xfrm>
            <a:off x="6084888" y="4508500"/>
            <a:ext cx="2897187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7" descr="training5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150" b="47948"/>
          <a:stretch>
            <a:fillRect/>
          </a:stretch>
        </p:blipFill>
        <p:spPr bwMode="auto">
          <a:xfrm>
            <a:off x="3143250" y="4540250"/>
            <a:ext cx="287972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273050" y="3933825"/>
            <a:ext cx="27051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dirty="0" err="1" smtClean="0">
                <a:latin typeface="+mn-lt"/>
              </a:rPr>
              <a:t>Sem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compressão</a:t>
            </a:r>
            <a:r>
              <a:rPr lang="en-US" sz="1600" dirty="0" smtClean="0">
                <a:latin typeface="+mn-lt"/>
              </a:rPr>
              <a:t>: 167 KB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424238" y="3933825"/>
            <a:ext cx="23082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dirty="0" smtClean="0">
                <a:latin typeface="+mn-lt"/>
              </a:rPr>
              <a:t>Boa </a:t>
            </a:r>
            <a:r>
              <a:rPr lang="en-US" sz="1600" dirty="0" err="1" smtClean="0">
                <a:latin typeface="+mn-lt"/>
              </a:rPr>
              <a:t>qualidade</a:t>
            </a:r>
            <a:r>
              <a:rPr lang="en-US" sz="1600" dirty="0" smtClean="0">
                <a:latin typeface="+mn-lt"/>
              </a:rPr>
              <a:t>: 46 KB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6426200" y="3933825"/>
            <a:ext cx="2127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dirty="0" err="1" smtClean="0">
                <a:latin typeface="+mn-lt"/>
              </a:rPr>
              <a:t>Má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qualidade</a:t>
            </a:r>
            <a:r>
              <a:rPr lang="en-US" sz="1600" dirty="0" smtClean="0">
                <a:latin typeface="+mn-lt"/>
              </a:rPr>
              <a:t>: 9 KB</a:t>
            </a:r>
          </a:p>
        </p:txBody>
      </p:sp>
      <p:sp>
        <p:nvSpPr>
          <p:cNvPr id="12" name="Slide Number Placeholder 3"/>
          <p:cNvSpPr txBox="1">
            <a:spLocks/>
          </p:cNvSpPr>
          <p:nvPr/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7F860CC7-8F24-734D-B6A1-59D72162E4F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88375" cy="685800"/>
          </a:xfrm>
        </p:spPr>
        <p:txBody>
          <a:bodyPr/>
          <a:lstStyle/>
          <a:p>
            <a:pPr>
              <a:defRPr/>
            </a:pPr>
            <a:r>
              <a:rPr lang="pt-PT" sz="3200" dirty="0" smtClean="0"/>
              <a:t>Compressão de vídeo com várias imagens</a:t>
            </a:r>
            <a:endParaRPr lang="pt-P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Compressão entre imagens</a:t>
            </a:r>
          </a:p>
          <a:p>
            <a:pPr lvl="1">
              <a:defRPr/>
            </a:pPr>
            <a:r>
              <a:rPr lang="pt-PT" sz="2000" dirty="0" smtClean="0"/>
              <a:t>Explora a redundância entre imagens</a:t>
            </a:r>
          </a:p>
          <a:p>
            <a:pPr>
              <a:defRPr/>
            </a:pPr>
            <a:r>
              <a:rPr lang="pt-PT" sz="2400" dirty="0" smtClean="0"/>
              <a:t>Exemplos de formatos/ CODECS</a:t>
            </a:r>
          </a:p>
          <a:p>
            <a:pPr lvl="1">
              <a:defRPr/>
            </a:pPr>
            <a:r>
              <a:rPr lang="pt-PT" sz="2000" dirty="0" smtClean="0"/>
              <a:t>MPEG 1 – qualidade de um CD-ROM (1 a 1,5 M </a:t>
            </a:r>
            <a:r>
              <a:rPr lang="pt-PT" sz="2000" dirty="0" err="1" smtClean="0"/>
              <a:t>bps</a:t>
            </a:r>
            <a:r>
              <a:rPr lang="pt-PT" sz="2000" dirty="0" smtClean="0"/>
              <a:t>)</a:t>
            </a:r>
          </a:p>
          <a:p>
            <a:pPr lvl="1">
              <a:defRPr/>
            </a:pPr>
            <a:r>
              <a:rPr lang="pt-PT" sz="2000" dirty="0" smtClean="0"/>
              <a:t>MPEG 4 – qualidade elevada, típica de um DVD (3 a 6 M </a:t>
            </a:r>
            <a:r>
              <a:rPr lang="pt-PT" sz="2000" dirty="0" err="1" smtClean="0"/>
              <a:t>bps</a:t>
            </a:r>
            <a:r>
              <a:rPr lang="pt-PT" sz="2000" dirty="0" smtClean="0"/>
              <a:t>)</a:t>
            </a:r>
          </a:p>
          <a:p>
            <a:pPr lvl="1">
              <a:defRPr/>
            </a:pPr>
            <a:endParaRPr lang="pt-PT" sz="2000" dirty="0" smtClean="0"/>
          </a:p>
          <a:p>
            <a:pPr lvl="1">
              <a:defRPr/>
            </a:pPr>
            <a:endParaRPr lang="pt-PT" sz="2000" dirty="0"/>
          </a:p>
        </p:txBody>
      </p:sp>
      <p:pic>
        <p:nvPicPr>
          <p:cNvPr id="33795" name="Picture 11"/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75" t="43388" r="14594" b="44893"/>
          <a:stretch>
            <a:fillRect/>
          </a:stretch>
        </p:blipFill>
        <p:spPr bwMode="auto">
          <a:xfrm>
            <a:off x="395288" y="3573463"/>
            <a:ext cx="8534400" cy="2587625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7885113" y="616585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3DE2E3FC-B919-2A42-B47D-3A4D89F286F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81075"/>
            <a:ext cx="8382000" cy="1871663"/>
          </a:xfrm>
        </p:spPr>
        <p:txBody>
          <a:bodyPr/>
          <a:lstStyle/>
          <a:p>
            <a:pPr>
              <a:defRPr/>
            </a:pPr>
            <a:r>
              <a:rPr lang="pt-PT" dirty="0" smtClean="0"/>
              <a:t>Transferência de informação multimédia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F2DF7-64E9-A043-BEDB-2748E254F59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34819" name="Picture 2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3141663"/>
            <a:ext cx="395922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Requisitos e alternativas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Informação j</a:t>
            </a:r>
            <a:r>
              <a:rPr lang="pt-PT" dirty="0" smtClean="0"/>
              <a:t>á disponível ou</a:t>
            </a:r>
            <a:r>
              <a:rPr lang="pt-PT" dirty="0" smtClean="0"/>
              <a:t> </a:t>
            </a:r>
            <a:r>
              <a:rPr lang="pt-PT" i="1" dirty="0" err="1" smtClean="0"/>
              <a:t>live</a:t>
            </a:r>
            <a:endParaRPr lang="pt-PT" dirty="0" smtClean="0"/>
          </a:p>
          <a:p>
            <a:pPr lvl="1">
              <a:defRPr/>
            </a:pPr>
            <a:r>
              <a:rPr lang="pt-PT" dirty="0" smtClean="0"/>
              <a:t>Transferir como se transfere um </a:t>
            </a:r>
            <a:r>
              <a:rPr lang="pt-PT" dirty="0" smtClean="0"/>
              <a:t>ficheiro, isto </a:t>
            </a:r>
            <a:r>
              <a:rPr lang="pt-PT" dirty="0" smtClean="0"/>
              <a:t>é transferindo primeiro tudo e só depois visualizar</a:t>
            </a:r>
            <a:r>
              <a:rPr lang="pt-PT" dirty="0" smtClean="0"/>
              <a:t>?</a:t>
            </a:r>
            <a:endParaRPr lang="pt-PT" dirty="0" smtClean="0"/>
          </a:p>
          <a:p>
            <a:pPr lvl="1">
              <a:defRPr/>
            </a:pPr>
            <a:r>
              <a:rPr lang="pt-PT" dirty="0"/>
              <a:t>O</a:t>
            </a:r>
            <a:r>
              <a:rPr lang="pt-PT" dirty="0" smtClean="0"/>
              <a:t>u vai-se mostrando conforme se </a:t>
            </a:r>
            <a:r>
              <a:rPr lang="pt-PT" dirty="0" smtClean="0"/>
              <a:t>recebe transferindo de avanço uma parte que acomoda variaç</a:t>
            </a:r>
            <a:r>
              <a:rPr lang="pt-PT" dirty="0" smtClean="0"/>
              <a:t>ões de qualidade</a:t>
            </a:r>
            <a:r>
              <a:rPr lang="pt-PT" dirty="0" smtClean="0"/>
              <a:t> </a:t>
            </a:r>
          </a:p>
          <a:p>
            <a:pPr lvl="1">
              <a:defRPr/>
            </a:pPr>
            <a:r>
              <a:rPr lang="pt-PT" dirty="0" smtClean="0"/>
              <a:t>E se a transfer</a:t>
            </a:r>
            <a:r>
              <a:rPr lang="pt-PT" dirty="0" smtClean="0"/>
              <a:t>ência é em</a:t>
            </a:r>
            <a:r>
              <a:rPr lang="pt-PT" dirty="0" smtClean="0"/>
              <a:t> </a:t>
            </a:r>
            <a:r>
              <a:rPr lang="pt-PT" i="1" dirty="0" smtClean="0"/>
              <a:t>tempo real </a:t>
            </a:r>
            <a:r>
              <a:rPr lang="pt-PT" dirty="0" smtClean="0"/>
              <a:t>? (isto </a:t>
            </a:r>
            <a:r>
              <a:rPr lang="pt-PT" dirty="0" smtClean="0"/>
              <a:t>é, o </a:t>
            </a:r>
            <a:r>
              <a:rPr lang="pt-PT" i="1" dirty="0" err="1" smtClean="0"/>
              <a:t>stream</a:t>
            </a:r>
            <a:r>
              <a:rPr lang="pt-PT" dirty="0" smtClean="0"/>
              <a:t> está agora a ser produzido)</a:t>
            </a:r>
            <a:endParaRPr lang="pt-PT" dirty="0" smtClean="0"/>
          </a:p>
          <a:p>
            <a:pPr>
              <a:defRPr/>
            </a:pPr>
            <a:r>
              <a:rPr lang="pt-PT" dirty="0" smtClean="0"/>
              <a:t>Com </a:t>
            </a:r>
            <a:r>
              <a:rPr lang="pt-PT" dirty="0" smtClean="0"/>
              <a:t>ou sem </a:t>
            </a:r>
            <a:r>
              <a:rPr lang="pt-PT" dirty="0" err="1" smtClean="0"/>
              <a:t>interactividade</a:t>
            </a:r>
            <a:endParaRPr lang="pt-PT" dirty="0" smtClean="0"/>
          </a:p>
          <a:p>
            <a:pPr lvl="1">
              <a:defRPr/>
            </a:pPr>
            <a:r>
              <a:rPr lang="pt-PT" dirty="0" smtClean="0"/>
              <a:t>De forma a suportar uma conversa ou um jogo</a:t>
            </a:r>
          </a:p>
          <a:p>
            <a:pPr>
              <a:defRPr/>
            </a:pPr>
            <a:r>
              <a:rPr lang="pt-PT" dirty="0" smtClean="0"/>
              <a:t>Um ou mais receptores</a:t>
            </a:r>
          </a:p>
          <a:p>
            <a:pPr lvl="1">
              <a:defRPr/>
            </a:pPr>
            <a:r>
              <a:rPr lang="pt-PT" dirty="0" smtClean="0"/>
              <a:t>Difusão ou </a:t>
            </a:r>
            <a:r>
              <a:rPr lang="pt-PT" i="1" dirty="0" err="1" smtClean="0"/>
              <a:t>broadcasting</a:t>
            </a:r>
            <a:endParaRPr lang="pt-PT" i="1" dirty="0" smtClean="0"/>
          </a:p>
          <a:p>
            <a:pPr>
              <a:defRPr/>
            </a:pP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78B321-8A2A-6C4B-899E-16F3E9A4C7B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Problemas colocados pela rede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Qualidade de serviço da rede</a:t>
            </a:r>
          </a:p>
          <a:p>
            <a:pPr lvl="1">
              <a:defRPr/>
            </a:pPr>
            <a:r>
              <a:rPr lang="pt-PT" dirty="0" smtClean="0"/>
              <a:t>Capacidade média de transferência </a:t>
            </a:r>
            <a:r>
              <a:rPr lang="pt-PT" i="1" dirty="0" err="1" smtClean="0"/>
              <a:t>end</a:t>
            </a:r>
            <a:r>
              <a:rPr lang="pt-PT" i="1" dirty="0" smtClean="0"/>
              <a:t>-to-</a:t>
            </a:r>
            <a:r>
              <a:rPr lang="pt-PT" i="1" dirty="0" err="1" smtClean="0"/>
              <a:t>end</a:t>
            </a:r>
            <a:endParaRPr lang="pt-PT" i="1" dirty="0" smtClean="0"/>
          </a:p>
          <a:p>
            <a:pPr lvl="1">
              <a:defRPr/>
            </a:pPr>
            <a:r>
              <a:rPr lang="pt-PT" dirty="0" smtClean="0"/>
              <a:t>Taxa de perca de pacotes </a:t>
            </a:r>
            <a:r>
              <a:rPr lang="pt-PT" i="1" dirty="0" err="1" smtClean="0"/>
              <a:t>end</a:t>
            </a:r>
            <a:r>
              <a:rPr lang="pt-PT" i="1" dirty="0" smtClean="0"/>
              <a:t>-to-</a:t>
            </a:r>
            <a:r>
              <a:rPr lang="pt-PT" i="1" dirty="0" err="1" smtClean="0"/>
              <a:t>end</a:t>
            </a:r>
            <a:endParaRPr lang="pt-PT" dirty="0" smtClean="0"/>
          </a:p>
          <a:p>
            <a:pPr lvl="1">
              <a:defRPr/>
            </a:pPr>
            <a:r>
              <a:rPr lang="pt-PT" dirty="0" smtClean="0"/>
              <a:t>Tempo de transito </a:t>
            </a:r>
            <a:r>
              <a:rPr lang="pt-PT" i="1" dirty="0" err="1" smtClean="0"/>
              <a:t>end</a:t>
            </a:r>
            <a:r>
              <a:rPr lang="pt-PT" i="1" dirty="0" smtClean="0"/>
              <a:t>-to-</a:t>
            </a:r>
            <a:r>
              <a:rPr lang="pt-PT" i="1" dirty="0" err="1" smtClean="0"/>
              <a:t>end</a:t>
            </a:r>
            <a:endParaRPr lang="pt-PT" dirty="0" smtClean="0"/>
          </a:p>
          <a:p>
            <a:pPr lvl="1">
              <a:defRPr/>
            </a:pPr>
            <a:r>
              <a:rPr lang="pt-PT" dirty="0" smtClean="0"/>
              <a:t>Variância do tempo de transito – </a:t>
            </a:r>
            <a:r>
              <a:rPr lang="pt-PT" i="1" dirty="0" err="1" smtClean="0"/>
              <a:t>jitter</a:t>
            </a:r>
            <a:endParaRPr lang="pt-PT" i="1" dirty="0" smtClean="0"/>
          </a:p>
          <a:p>
            <a:pPr>
              <a:defRPr/>
            </a:pPr>
            <a:r>
              <a:rPr lang="pt-PT" dirty="0"/>
              <a:t>P</a:t>
            </a:r>
            <a:r>
              <a:rPr lang="pt-PT" dirty="0" smtClean="0"/>
              <a:t>rotocolo de transporte</a:t>
            </a:r>
          </a:p>
          <a:p>
            <a:pPr lvl="1">
              <a:defRPr/>
            </a:pPr>
            <a:r>
              <a:rPr lang="pt-PT" dirty="0" smtClean="0"/>
              <a:t>TCP é fácil de usar mas não suporta </a:t>
            </a:r>
            <a:r>
              <a:rPr lang="pt-PT" dirty="0" err="1" smtClean="0"/>
              <a:t>directamente</a:t>
            </a:r>
            <a:r>
              <a:rPr lang="pt-PT" dirty="0" smtClean="0"/>
              <a:t> vários receptores</a:t>
            </a:r>
          </a:p>
          <a:p>
            <a:pPr lvl="1">
              <a:defRPr/>
            </a:pPr>
            <a:r>
              <a:rPr lang="pt-PT" dirty="0" smtClean="0"/>
              <a:t>Com TCP, as percas de pacotes traduzem-se em maior </a:t>
            </a:r>
            <a:r>
              <a:rPr lang="pt-PT" i="1" dirty="0" err="1" smtClean="0"/>
              <a:t>jitter</a:t>
            </a:r>
            <a:endParaRPr lang="pt-PT" dirty="0" smtClean="0"/>
          </a:p>
          <a:p>
            <a:pPr lvl="1">
              <a:defRPr/>
            </a:pPr>
            <a:r>
              <a:rPr lang="pt-PT" dirty="0" smtClean="0"/>
              <a:t>UDP é não fiável mas suporta vários </a:t>
            </a:r>
            <a:r>
              <a:rPr lang="pt-PT" dirty="0" smtClean="0"/>
              <a:t>receptores e as </a:t>
            </a:r>
            <a:r>
              <a:rPr lang="pt-PT" dirty="0" smtClean="0"/>
              <a:t>percas de pacotes não se traduzem em maior </a:t>
            </a:r>
            <a:r>
              <a:rPr lang="pt-PT" i="1" dirty="0" err="1" smtClean="0"/>
              <a:t>jitter</a:t>
            </a:r>
            <a:endParaRPr lang="pt-PT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F1177C-6FA6-5644-8148-B843409E209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Problemas de fundo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Capacidade média </a:t>
            </a:r>
            <a:r>
              <a:rPr lang="pt-PT" i="1" dirty="0" err="1" smtClean="0"/>
              <a:t>end</a:t>
            </a:r>
            <a:r>
              <a:rPr lang="pt-PT" i="1" dirty="0" smtClean="0"/>
              <a:t>-to-</a:t>
            </a:r>
            <a:r>
              <a:rPr lang="pt-PT" i="1" dirty="0" err="1" smtClean="0"/>
              <a:t>end</a:t>
            </a:r>
            <a:endParaRPr lang="pt-PT" i="1" dirty="0" smtClean="0"/>
          </a:p>
          <a:p>
            <a:pPr lvl="1">
              <a:defRPr/>
            </a:pPr>
            <a:r>
              <a:rPr lang="pt-PT" dirty="0" smtClean="0"/>
              <a:t>Quando há necessidade de alguma simultaneidade (</a:t>
            </a:r>
            <a:r>
              <a:rPr lang="pt-PT" i="1" dirty="0" smtClean="0"/>
              <a:t>tempo real</a:t>
            </a:r>
            <a:r>
              <a:rPr lang="pt-PT" dirty="0" smtClean="0"/>
              <a:t>) entre a transmissão e a utilização pelo receptor a codificação e ritmo da emissão têm de ser compatíveis com a capacidade média da rede</a:t>
            </a:r>
          </a:p>
          <a:p>
            <a:pPr>
              <a:defRPr/>
            </a:pPr>
            <a:r>
              <a:rPr lang="pt-PT" dirty="0" smtClean="0"/>
              <a:t>No mesmo cenário é também necessário compensar </a:t>
            </a:r>
            <a:r>
              <a:rPr lang="pt-PT" dirty="0" smtClean="0"/>
              <a:t>as  percas e o </a:t>
            </a:r>
            <a:r>
              <a:rPr lang="pt-PT" i="1" dirty="0" err="1" smtClean="0"/>
              <a:t>jitter</a:t>
            </a:r>
            <a:endParaRPr lang="pt-PT" i="1" dirty="0" smtClean="0"/>
          </a:p>
          <a:p>
            <a:pPr lvl="1">
              <a:defRPr/>
            </a:pPr>
            <a:r>
              <a:rPr lang="pt-PT" dirty="0" smtClean="0"/>
              <a:t>Senão a informação multimédia é processada e apresentada ao utilizador ao ritmo de chegada e com eventuais </a:t>
            </a:r>
            <a:r>
              <a:rPr lang="pt-PT" dirty="0" smtClean="0"/>
              <a:t>falhas ou variações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DB5CD5-51E0-3A4C-8D51-F5290543AAE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err="1" smtClean="0"/>
              <a:t>Jitter</a:t>
            </a:r>
            <a:r>
              <a:rPr lang="pt-PT" dirty="0" smtClean="0"/>
              <a:t>: solução típica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1273175"/>
          </a:xfrm>
        </p:spPr>
        <p:txBody>
          <a:bodyPr/>
          <a:lstStyle/>
          <a:p>
            <a:pPr>
              <a:defRPr/>
            </a:pPr>
            <a:r>
              <a:rPr lang="pt-PT" dirty="0" smtClean="0"/>
              <a:t>As aplicações com som ou vídeo usam </a:t>
            </a:r>
            <a:r>
              <a:rPr lang="pt-PT" i="1" dirty="0" err="1" smtClean="0"/>
              <a:t>buffers</a:t>
            </a:r>
            <a:r>
              <a:rPr lang="pt-PT" dirty="0" smtClean="0"/>
              <a:t> com dados de avanço para compensar o </a:t>
            </a:r>
            <a:r>
              <a:rPr lang="pt-PT" i="1" dirty="0" err="1" smtClean="0"/>
              <a:t>jitter</a:t>
            </a:r>
            <a:endParaRPr lang="pt-PT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EFF7D7-2CC4-CA49-81C8-422E3872119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37892" name="Picture 4" descr="Untitled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141663"/>
            <a:ext cx="8509000" cy="31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71550" y="2565400"/>
            <a:ext cx="129698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 err="1">
                <a:solidFill>
                  <a:prstClr val="black"/>
                </a:solidFill>
                <a:latin typeface="+mn-lt"/>
                <a:ea typeface="+mn-ea"/>
                <a:cs typeface="+mn-cs"/>
              </a:rPr>
              <a:t>Playing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350" y="2205038"/>
            <a:ext cx="1800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 err="1">
                <a:solidFill>
                  <a:prstClr val="black"/>
                </a:solidFill>
                <a:latin typeface="+mn-lt"/>
                <a:ea typeface="+mn-ea"/>
                <a:cs typeface="+mn-cs"/>
              </a:rPr>
              <a:t>Buffering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971550" y="2924175"/>
            <a:ext cx="1152525" cy="230505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1547813" y="2492375"/>
            <a:ext cx="1439862" cy="2808288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Funcionamento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4868863"/>
            <a:ext cx="8610600" cy="1512887"/>
          </a:xfrm>
        </p:spPr>
        <p:txBody>
          <a:bodyPr/>
          <a:lstStyle/>
          <a:p>
            <a:pPr>
              <a:defRPr/>
            </a:pPr>
            <a:r>
              <a:rPr lang="pt-PT" dirty="0" smtClean="0"/>
              <a:t>Os blocos de dados chegam com um ritmo variável ao </a:t>
            </a:r>
            <a:r>
              <a:rPr lang="pt-PT" i="1" dirty="0" err="1" smtClean="0"/>
              <a:t>buffer</a:t>
            </a:r>
            <a:endParaRPr lang="pt-PT" i="1" dirty="0" smtClean="0"/>
          </a:p>
          <a:p>
            <a:pPr>
              <a:defRPr/>
            </a:pPr>
            <a:r>
              <a:rPr lang="pt-PT" dirty="0" smtClean="0"/>
              <a:t>O </a:t>
            </a:r>
            <a:r>
              <a:rPr lang="pt-PT" i="1" dirty="0" err="1" smtClean="0"/>
              <a:t>player</a:t>
            </a:r>
            <a:r>
              <a:rPr lang="pt-PT" dirty="0" smtClean="0"/>
              <a:t> consome-os ao seu ritmo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D5BBD1-9C79-E143-9B55-A1B1A0E9A58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6" name="Picture 8"/>
          <p:cNvPicPr>
            <a:picLocks noChangeArrowheads="1"/>
          </p:cNvPicPr>
          <p:nvPr/>
        </p:nvPicPr>
        <p:blipFill>
          <a:blip r:embed="rId2">
            <a:lum bright="6000" contrast="-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484313"/>
            <a:ext cx="6096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5" name="Line 19"/>
          <p:cNvSpPr>
            <a:spLocks noChangeShapeType="1"/>
          </p:cNvSpPr>
          <p:nvPr/>
        </p:nvSpPr>
        <p:spPr bwMode="auto">
          <a:xfrm>
            <a:off x="2492375" y="3294063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grpSp>
        <p:nvGrpSpPr>
          <p:cNvPr id="38918" name="Group 65"/>
          <p:cNvGrpSpPr>
            <a:grpSpLocks/>
          </p:cNvGrpSpPr>
          <p:nvPr/>
        </p:nvGrpSpPr>
        <p:grpSpPr bwMode="auto">
          <a:xfrm>
            <a:off x="6516688" y="1196975"/>
            <a:ext cx="622300" cy="706438"/>
            <a:chOff x="877" y="1008"/>
            <a:chExt cx="2747" cy="2591"/>
          </a:xfrm>
        </p:grpSpPr>
        <p:pic>
          <p:nvPicPr>
            <p:cNvPr id="38945" name="Picture 66" descr="antenna_styliz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946" name="Picture 67" descr="laptop_keyboar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47" name="Freeform 68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1 w 2982"/>
                <a:gd name="T1" fmla="*/ 0 h 2442"/>
                <a:gd name="T2" fmla="*/ 0 w 2982"/>
                <a:gd name="T3" fmla="*/ 1 h 2442"/>
                <a:gd name="T4" fmla="*/ 6 w 2982"/>
                <a:gd name="T5" fmla="*/ 2 h 2442"/>
                <a:gd name="T6" fmla="*/ 7 w 2982"/>
                <a:gd name="T7" fmla="*/ 1 h 2442"/>
                <a:gd name="T8" fmla="*/ 1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pic>
          <p:nvPicPr>
            <p:cNvPr id="38948" name="Picture 69" descr="screen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49" name="Freeform 70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6 w 2528"/>
                <a:gd name="T3" fmla="*/ 1 h 455"/>
                <a:gd name="T4" fmla="*/ 6 w 2528"/>
                <a:gd name="T5" fmla="*/ 1 h 455"/>
                <a:gd name="T6" fmla="*/ 0 w 2528"/>
                <a:gd name="T7" fmla="*/ 1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8950" name="Freeform 71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1 w 702"/>
                <a:gd name="T1" fmla="*/ 0 h 1893"/>
                <a:gd name="T2" fmla="*/ 0 w 702"/>
                <a:gd name="T3" fmla="*/ 1 h 1893"/>
                <a:gd name="T4" fmla="*/ 1 w 702"/>
                <a:gd name="T5" fmla="*/ 1 h 1893"/>
                <a:gd name="T6" fmla="*/ 2 w 702"/>
                <a:gd name="T7" fmla="*/ 1 h 1893"/>
                <a:gd name="T8" fmla="*/ 1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8951" name="Freeform 72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2 w 756"/>
                <a:gd name="T1" fmla="*/ 0 h 2184"/>
                <a:gd name="T2" fmla="*/ 1 w 756"/>
                <a:gd name="T3" fmla="*/ 2 h 2184"/>
                <a:gd name="T4" fmla="*/ 0 w 756"/>
                <a:gd name="T5" fmla="*/ 2 h 2184"/>
                <a:gd name="T6" fmla="*/ 1 w 756"/>
                <a:gd name="T7" fmla="*/ 1 h 2184"/>
                <a:gd name="T8" fmla="*/ 2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8952" name="Freeform 73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1 h 738"/>
                <a:gd name="T4" fmla="*/ 6 w 2773"/>
                <a:gd name="T5" fmla="*/ 1 h 738"/>
                <a:gd name="T6" fmla="*/ 6 w 2773"/>
                <a:gd name="T7" fmla="*/ 1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8953" name="Freeform 74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5 w 637"/>
                <a:gd name="T1" fmla="*/ 0 h 1659"/>
                <a:gd name="T2" fmla="*/ 5 w 637"/>
                <a:gd name="T3" fmla="*/ 0 h 1659"/>
                <a:gd name="T4" fmla="*/ 1 w 637"/>
                <a:gd name="T5" fmla="*/ 30 h 1659"/>
                <a:gd name="T6" fmla="*/ 0 w 637"/>
                <a:gd name="T7" fmla="*/ 29 h 1659"/>
                <a:gd name="T8" fmla="*/ 5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8954" name="Freeform 75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 h 550"/>
                <a:gd name="T4" fmla="*/ 19 w 2216"/>
                <a:gd name="T5" fmla="*/ 10 h 550"/>
                <a:gd name="T6" fmla="*/ 19 w 2216"/>
                <a:gd name="T7" fmla="*/ 9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grpSp>
          <p:nvGrpSpPr>
            <p:cNvPr id="38955" name="Group 76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38962" name="Freeform 77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8963" name="Freeform 78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8964" name="Freeform 79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8965" name="Freeform 80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8966" name="Freeform 81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8967" name="Freeform 82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PT"/>
              </a:p>
            </p:txBody>
          </p:sp>
        </p:grpSp>
        <p:sp>
          <p:nvSpPr>
            <p:cNvPr id="38956" name="Freeform 83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4 h 792"/>
                <a:gd name="T2" fmla="*/ 4 w 990"/>
                <a:gd name="T3" fmla="*/ 0 h 792"/>
                <a:gd name="T4" fmla="*/ 4 w 990"/>
                <a:gd name="T5" fmla="*/ 1 h 792"/>
                <a:gd name="T6" fmla="*/ 0 w 990"/>
                <a:gd name="T7" fmla="*/ 4 h 792"/>
                <a:gd name="T8" fmla="*/ 1 w 990"/>
                <a:gd name="T9" fmla="*/ 4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8957" name="Freeform 84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9 w 2532"/>
                <a:gd name="T5" fmla="*/ 4 h 723"/>
                <a:gd name="T6" fmla="*/ 9 w 2532"/>
                <a:gd name="T7" fmla="*/ 4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8958" name="Freeform 85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1 w 26"/>
                <a:gd name="T1" fmla="*/ 1 h 147"/>
                <a:gd name="T2" fmla="*/ 1 w 26"/>
                <a:gd name="T3" fmla="*/ 1 h 147"/>
                <a:gd name="T4" fmla="*/ 0 w 26"/>
                <a:gd name="T5" fmla="*/ 1 h 147"/>
                <a:gd name="T6" fmla="*/ 1 w 26"/>
                <a:gd name="T7" fmla="*/ 0 h 147"/>
                <a:gd name="T8" fmla="*/ 1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8959" name="Freeform 86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4 w 1176"/>
                <a:gd name="T1" fmla="*/ 0 h 606"/>
                <a:gd name="T2" fmla="*/ 0 w 1176"/>
                <a:gd name="T3" fmla="*/ 3 h 606"/>
                <a:gd name="T4" fmla="*/ 1 w 1176"/>
                <a:gd name="T5" fmla="*/ 3 h 606"/>
                <a:gd name="T6" fmla="*/ 4 w 1176"/>
                <a:gd name="T7" fmla="*/ 1 h 606"/>
                <a:gd name="T8" fmla="*/ 4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8960" name="Freeform 87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4 w 2532"/>
                <a:gd name="T5" fmla="*/ 2 h 723"/>
                <a:gd name="T6" fmla="*/ 4 w 2532"/>
                <a:gd name="T7" fmla="*/ 2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8961" name="Freeform 88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4 h 723"/>
                <a:gd name="T6" fmla="*/ 0 w 2532"/>
                <a:gd name="T7" fmla="*/ 4 h 723"/>
                <a:gd name="T8" fmla="*/ 0 w 2532"/>
                <a:gd name="T9" fmla="*/ 1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48" name="Line 27"/>
          <p:cNvSpPr>
            <a:spLocks noChangeShapeType="1"/>
          </p:cNvSpPr>
          <p:nvPr/>
        </p:nvSpPr>
        <p:spPr bwMode="auto">
          <a:xfrm flipV="1">
            <a:off x="5508625" y="1628775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49" name="Line 27"/>
          <p:cNvSpPr>
            <a:spLocks noChangeShapeType="1"/>
          </p:cNvSpPr>
          <p:nvPr/>
        </p:nvSpPr>
        <p:spPr bwMode="auto">
          <a:xfrm flipV="1">
            <a:off x="3779838" y="1628775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grpSp>
        <p:nvGrpSpPr>
          <p:cNvPr id="38921" name="Group 201"/>
          <p:cNvGrpSpPr>
            <a:grpSpLocks/>
          </p:cNvGrpSpPr>
          <p:nvPr/>
        </p:nvGrpSpPr>
        <p:grpSpPr bwMode="auto">
          <a:xfrm>
            <a:off x="3132138" y="1268413"/>
            <a:ext cx="409575" cy="565150"/>
            <a:chOff x="375561" y="297711"/>
            <a:chExt cx="1252683" cy="2138362"/>
          </a:xfrm>
        </p:grpSpPr>
        <p:sp>
          <p:nvSpPr>
            <p:cNvPr id="51" name="Freeform 50"/>
            <p:cNvSpPr/>
            <p:nvPr/>
          </p:nvSpPr>
          <p:spPr>
            <a:xfrm>
              <a:off x="375561" y="297711"/>
              <a:ext cx="971072" cy="2138362"/>
            </a:xfrm>
            <a:custGeom>
              <a:avLst/>
              <a:gdLst>
                <a:gd name="connsiteX0" fmla="*/ 0 w 966787"/>
                <a:gd name="connsiteY0" fmla="*/ 0 h 2138362"/>
                <a:gd name="connsiteX1" fmla="*/ 0 w 966787"/>
                <a:gd name="connsiteY1" fmla="*/ 1190625 h 2138362"/>
                <a:gd name="connsiteX2" fmla="*/ 966787 w 966787"/>
                <a:gd name="connsiteY2" fmla="*/ 2138362 h 2138362"/>
                <a:gd name="connsiteX3" fmla="*/ 962025 w 966787"/>
                <a:gd name="connsiteY3" fmla="*/ 742950 h 2138362"/>
                <a:gd name="connsiteX4" fmla="*/ 0 w 966787"/>
                <a:gd name="connsiteY4" fmla="*/ 0 h 2138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6787" h="2138362">
                  <a:moveTo>
                    <a:pt x="0" y="0"/>
                  </a:moveTo>
                  <a:lnTo>
                    <a:pt x="0" y="1190625"/>
                  </a:lnTo>
                  <a:lnTo>
                    <a:pt x="966787" y="2138362"/>
                  </a:lnTo>
                  <a:cubicBezTo>
                    <a:pt x="965200" y="1673225"/>
                    <a:pt x="963612" y="1208087"/>
                    <a:pt x="962025" y="7429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375561" y="309724"/>
              <a:ext cx="1247826" cy="768849"/>
            </a:xfrm>
            <a:custGeom>
              <a:avLst/>
              <a:gdLst>
                <a:gd name="connsiteX0" fmla="*/ 0 w 966787"/>
                <a:gd name="connsiteY0" fmla="*/ 0 h 2138362"/>
                <a:gd name="connsiteX1" fmla="*/ 0 w 966787"/>
                <a:gd name="connsiteY1" fmla="*/ 1190625 h 2138362"/>
                <a:gd name="connsiteX2" fmla="*/ 966787 w 966787"/>
                <a:gd name="connsiteY2" fmla="*/ 2138362 h 2138362"/>
                <a:gd name="connsiteX3" fmla="*/ 962025 w 966787"/>
                <a:gd name="connsiteY3" fmla="*/ 742950 h 2138362"/>
                <a:gd name="connsiteX4" fmla="*/ 0 w 966787"/>
                <a:gd name="connsiteY4" fmla="*/ 0 h 2138362"/>
                <a:gd name="connsiteX0" fmla="*/ 928688 w 1895475"/>
                <a:gd name="connsiteY0" fmla="*/ 0 h 2138362"/>
                <a:gd name="connsiteX1" fmla="*/ 0 w 1895475"/>
                <a:gd name="connsiteY1" fmla="*/ 461963 h 2138362"/>
                <a:gd name="connsiteX2" fmla="*/ 1895475 w 1895475"/>
                <a:gd name="connsiteY2" fmla="*/ 2138362 h 2138362"/>
                <a:gd name="connsiteX3" fmla="*/ 1890713 w 1895475"/>
                <a:gd name="connsiteY3" fmla="*/ 742950 h 2138362"/>
                <a:gd name="connsiteX4" fmla="*/ 928688 w 1895475"/>
                <a:gd name="connsiteY4" fmla="*/ 0 h 213836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890713 w 1895475"/>
                <a:gd name="connsiteY3" fmla="*/ 342900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143000 w 1895475"/>
                <a:gd name="connsiteY3" fmla="*/ 776288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143000 w 1895475"/>
                <a:gd name="connsiteY3" fmla="*/ 776288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238250 w 1895475"/>
                <a:gd name="connsiteY3" fmla="*/ 814388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238250 w 1895475"/>
                <a:gd name="connsiteY3" fmla="*/ 814388 h 1738312"/>
                <a:gd name="connsiteX4" fmla="*/ 247650 w 1895475"/>
                <a:gd name="connsiteY4" fmla="*/ 0 h 1738312"/>
                <a:gd name="connsiteX0" fmla="*/ 247650 w 1238250"/>
                <a:gd name="connsiteY0" fmla="*/ 0 h 862012"/>
                <a:gd name="connsiteX1" fmla="*/ 0 w 1238250"/>
                <a:gd name="connsiteY1" fmla="*/ 61913 h 862012"/>
                <a:gd name="connsiteX2" fmla="*/ 947738 w 1238250"/>
                <a:gd name="connsiteY2" fmla="*/ 862012 h 862012"/>
                <a:gd name="connsiteX3" fmla="*/ 1238250 w 1238250"/>
                <a:gd name="connsiteY3" fmla="*/ 814388 h 862012"/>
                <a:gd name="connsiteX4" fmla="*/ 247650 w 1238250"/>
                <a:gd name="connsiteY4" fmla="*/ 0 h 862012"/>
                <a:gd name="connsiteX0" fmla="*/ 247650 w 1238250"/>
                <a:gd name="connsiteY0" fmla="*/ 0 h 823912"/>
                <a:gd name="connsiteX1" fmla="*/ 0 w 1238250"/>
                <a:gd name="connsiteY1" fmla="*/ 61913 h 823912"/>
                <a:gd name="connsiteX2" fmla="*/ 952500 w 1238250"/>
                <a:gd name="connsiteY2" fmla="*/ 823912 h 823912"/>
                <a:gd name="connsiteX3" fmla="*/ 1238250 w 1238250"/>
                <a:gd name="connsiteY3" fmla="*/ 814388 h 823912"/>
                <a:gd name="connsiteX4" fmla="*/ 247650 w 1238250"/>
                <a:gd name="connsiteY4" fmla="*/ 0 h 823912"/>
                <a:gd name="connsiteX0" fmla="*/ 247650 w 1238250"/>
                <a:gd name="connsiteY0" fmla="*/ 0 h 823912"/>
                <a:gd name="connsiteX1" fmla="*/ 0 w 1238250"/>
                <a:gd name="connsiteY1" fmla="*/ 61913 h 823912"/>
                <a:gd name="connsiteX2" fmla="*/ 952500 w 1238250"/>
                <a:gd name="connsiteY2" fmla="*/ 823912 h 823912"/>
                <a:gd name="connsiteX3" fmla="*/ 1238250 w 1238250"/>
                <a:gd name="connsiteY3" fmla="*/ 814388 h 823912"/>
                <a:gd name="connsiteX4" fmla="*/ 247650 w 1238250"/>
                <a:gd name="connsiteY4" fmla="*/ 0 h 823912"/>
                <a:gd name="connsiteX0" fmla="*/ 233363 w 1238250"/>
                <a:gd name="connsiteY0" fmla="*/ 0 h 766762"/>
                <a:gd name="connsiteX1" fmla="*/ 0 w 1238250"/>
                <a:gd name="connsiteY1" fmla="*/ 4763 h 766762"/>
                <a:gd name="connsiteX2" fmla="*/ 952500 w 1238250"/>
                <a:gd name="connsiteY2" fmla="*/ 766762 h 766762"/>
                <a:gd name="connsiteX3" fmla="*/ 1238250 w 1238250"/>
                <a:gd name="connsiteY3" fmla="*/ 757238 h 766762"/>
                <a:gd name="connsiteX4" fmla="*/ 233363 w 1238250"/>
                <a:gd name="connsiteY4" fmla="*/ 0 h 766762"/>
                <a:gd name="connsiteX0" fmla="*/ 233363 w 1238250"/>
                <a:gd name="connsiteY0" fmla="*/ 0 h 773376"/>
                <a:gd name="connsiteX1" fmla="*/ 0 w 1238250"/>
                <a:gd name="connsiteY1" fmla="*/ 4763 h 773376"/>
                <a:gd name="connsiteX2" fmla="*/ 952500 w 1238250"/>
                <a:gd name="connsiteY2" fmla="*/ 766762 h 773376"/>
                <a:gd name="connsiteX3" fmla="*/ 1238250 w 1238250"/>
                <a:gd name="connsiteY3" fmla="*/ 771525 h 773376"/>
                <a:gd name="connsiteX4" fmla="*/ 233363 w 1238250"/>
                <a:gd name="connsiteY4" fmla="*/ 0 h 773376"/>
                <a:gd name="connsiteX0" fmla="*/ 233363 w 1238250"/>
                <a:gd name="connsiteY0" fmla="*/ 0 h 766762"/>
                <a:gd name="connsiteX1" fmla="*/ 0 w 1238250"/>
                <a:gd name="connsiteY1" fmla="*/ 4763 h 766762"/>
                <a:gd name="connsiteX2" fmla="*/ 952500 w 1238250"/>
                <a:gd name="connsiteY2" fmla="*/ 766762 h 766762"/>
                <a:gd name="connsiteX3" fmla="*/ 1238250 w 1238250"/>
                <a:gd name="connsiteY3" fmla="*/ 757236 h 766762"/>
                <a:gd name="connsiteX4" fmla="*/ 233363 w 1238250"/>
                <a:gd name="connsiteY4" fmla="*/ 0 h 766762"/>
                <a:gd name="connsiteX0" fmla="*/ 233363 w 1238250"/>
                <a:gd name="connsiteY0" fmla="*/ 0 h 773375"/>
                <a:gd name="connsiteX1" fmla="*/ 0 w 1238250"/>
                <a:gd name="connsiteY1" fmla="*/ 4763 h 773375"/>
                <a:gd name="connsiteX2" fmla="*/ 952500 w 1238250"/>
                <a:gd name="connsiteY2" fmla="*/ 766762 h 773375"/>
                <a:gd name="connsiteX3" fmla="*/ 1238250 w 1238250"/>
                <a:gd name="connsiteY3" fmla="*/ 771523 h 773375"/>
                <a:gd name="connsiteX4" fmla="*/ 233363 w 1238250"/>
                <a:gd name="connsiteY4" fmla="*/ 0 h 773375"/>
                <a:gd name="connsiteX0" fmla="*/ 233363 w 1238250"/>
                <a:gd name="connsiteY0" fmla="*/ 0 h 771523"/>
                <a:gd name="connsiteX1" fmla="*/ 0 w 1238250"/>
                <a:gd name="connsiteY1" fmla="*/ 4763 h 771523"/>
                <a:gd name="connsiteX2" fmla="*/ 952500 w 1238250"/>
                <a:gd name="connsiteY2" fmla="*/ 766762 h 771523"/>
                <a:gd name="connsiteX3" fmla="*/ 1238250 w 1238250"/>
                <a:gd name="connsiteY3" fmla="*/ 771523 h 771523"/>
                <a:gd name="connsiteX4" fmla="*/ 233363 w 1238250"/>
                <a:gd name="connsiteY4" fmla="*/ 0 h 771523"/>
                <a:gd name="connsiteX0" fmla="*/ 233363 w 1238250"/>
                <a:gd name="connsiteY0" fmla="*/ 0 h 771523"/>
                <a:gd name="connsiteX1" fmla="*/ 0 w 1238250"/>
                <a:gd name="connsiteY1" fmla="*/ 23466 h 771523"/>
                <a:gd name="connsiteX2" fmla="*/ 952500 w 1238250"/>
                <a:gd name="connsiteY2" fmla="*/ 766762 h 771523"/>
                <a:gd name="connsiteX3" fmla="*/ 1238250 w 1238250"/>
                <a:gd name="connsiteY3" fmla="*/ 771523 h 771523"/>
                <a:gd name="connsiteX4" fmla="*/ 233363 w 1238250"/>
                <a:gd name="connsiteY4" fmla="*/ 0 h 771523"/>
                <a:gd name="connsiteX0" fmla="*/ 233363 w 1238250"/>
                <a:gd name="connsiteY0" fmla="*/ 0 h 757496"/>
                <a:gd name="connsiteX1" fmla="*/ 0 w 1238250"/>
                <a:gd name="connsiteY1" fmla="*/ 9439 h 757496"/>
                <a:gd name="connsiteX2" fmla="*/ 952500 w 1238250"/>
                <a:gd name="connsiteY2" fmla="*/ 752735 h 757496"/>
                <a:gd name="connsiteX3" fmla="*/ 1238250 w 1238250"/>
                <a:gd name="connsiteY3" fmla="*/ 757496 h 757496"/>
                <a:gd name="connsiteX4" fmla="*/ 233363 w 1238250"/>
                <a:gd name="connsiteY4" fmla="*/ 0 h 757496"/>
                <a:gd name="connsiteX0" fmla="*/ 233363 w 1238250"/>
                <a:gd name="connsiteY0" fmla="*/ 0 h 757496"/>
                <a:gd name="connsiteX1" fmla="*/ 0 w 1238250"/>
                <a:gd name="connsiteY1" fmla="*/ 9439 h 757496"/>
                <a:gd name="connsiteX2" fmla="*/ 952500 w 1238250"/>
                <a:gd name="connsiteY2" fmla="*/ 752735 h 757496"/>
                <a:gd name="connsiteX3" fmla="*/ 1238250 w 1238250"/>
                <a:gd name="connsiteY3" fmla="*/ 757496 h 757496"/>
                <a:gd name="connsiteX4" fmla="*/ 233363 w 1238250"/>
                <a:gd name="connsiteY4" fmla="*/ 0 h 757496"/>
                <a:gd name="connsiteX0" fmla="*/ 243561 w 1248448"/>
                <a:gd name="connsiteY0" fmla="*/ 573 h 758069"/>
                <a:gd name="connsiteX1" fmla="*/ 0 w 1248448"/>
                <a:gd name="connsiteY1" fmla="*/ 0 h 758069"/>
                <a:gd name="connsiteX2" fmla="*/ 962698 w 1248448"/>
                <a:gd name="connsiteY2" fmla="*/ 753308 h 758069"/>
                <a:gd name="connsiteX3" fmla="*/ 1248448 w 1248448"/>
                <a:gd name="connsiteY3" fmla="*/ 758069 h 758069"/>
                <a:gd name="connsiteX4" fmla="*/ 243561 w 1248448"/>
                <a:gd name="connsiteY4" fmla="*/ 573 h 758069"/>
                <a:gd name="connsiteX0" fmla="*/ 243561 w 1248448"/>
                <a:gd name="connsiteY0" fmla="*/ 573 h 758069"/>
                <a:gd name="connsiteX1" fmla="*/ 0 w 1248448"/>
                <a:gd name="connsiteY1" fmla="*/ 0 h 758069"/>
                <a:gd name="connsiteX2" fmla="*/ 962698 w 1248448"/>
                <a:gd name="connsiteY2" fmla="*/ 753308 h 758069"/>
                <a:gd name="connsiteX3" fmla="*/ 1248448 w 1248448"/>
                <a:gd name="connsiteY3" fmla="*/ 758069 h 758069"/>
                <a:gd name="connsiteX4" fmla="*/ 243561 w 1248448"/>
                <a:gd name="connsiteY4" fmla="*/ 573 h 758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8448" h="758069">
                  <a:moveTo>
                    <a:pt x="243561" y="573"/>
                  </a:moveTo>
                  <a:cubicBezTo>
                    <a:pt x="162374" y="382"/>
                    <a:pt x="235530" y="6639"/>
                    <a:pt x="0" y="0"/>
                  </a:cubicBezTo>
                  <a:lnTo>
                    <a:pt x="962698" y="753308"/>
                  </a:lnTo>
                  <a:cubicBezTo>
                    <a:pt x="1114838" y="758721"/>
                    <a:pt x="1045247" y="751718"/>
                    <a:pt x="1248448" y="758069"/>
                  </a:cubicBezTo>
                  <a:lnTo>
                    <a:pt x="243561" y="573"/>
                  </a:lnTo>
                  <a:close/>
                </a:path>
              </a:pathLst>
            </a:custGeom>
            <a:solidFill>
              <a:srgbClr val="00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332065" y="1066560"/>
              <a:ext cx="296179" cy="1363504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  <a:latin typeface="Gill Sans MT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1331913" y="1341438"/>
            <a:ext cx="18002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Pacote</a:t>
            </a:r>
          </a:p>
        </p:txBody>
      </p:sp>
      <p:sp>
        <p:nvSpPr>
          <p:cNvPr id="57" name="Line 27"/>
          <p:cNvSpPr>
            <a:spLocks noChangeShapeType="1"/>
          </p:cNvSpPr>
          <p:nvPr/>
        </p:nvSpPr>
        <p:spPr bwMode="auto">
          <a:xfrm flipV="1">
            <a:off x="5364163" y="3284538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grpSp>
        <p:nvGrpSpPr>
          <p:cNvPr id="38924" name="Group 25"/>
          <p:cNvGrpSpPr>
            <a:grpSpLocks/>
          </p:cNvGrpSpPr>
          <p:nvPr/>
        </p:nvGrpSpPr>
        <p:grpSpPr bwMode="auto">
          <a:xfrm>
            <a:off x="3708400" y="2997200"/>
            <a:ext cx="939800" cy="565150"/>
            <a:chOff x="1670312" y="2562997"/>
            <a:chExt cx="940317" cy="565219"/>
          </a:xfrm>
        </p:grpSpPr>
        <p:grpSp>
          <p:nvGrpSpPr>
            <p:cNvPr id="38932" name="Group 28"/>
            <p:cNvGrpSpPr>
              <a:grpSpLocks/>
            </p:cNvGrpSpPr>
            <p:nvPr/>
          </p:nvGrpSpPr>
          <p:grpSpPr bwMode="auto">
            <a:xfrm>
              <a:off x="1670312" y="2562997"/>
              <a:ext cx="929822" cy="565219"/>
              <a:chOff x="1670312" y="2562997"/>
              <a:chExt cx="929822" cy="565219"/>
            </a:xfrm>
          </p:grpSpPr>
          <p:sp>
            <p:nvSpPr>
              <p:cNvPr id="38934" name="Rectangle 30"/>
              <p:cNvSpPr>
                <a:spLocks noChangeArrowheads="1"/>
              </p:cNvSpPr>
              <p:nvPr/>
            </p:nvSpPr>
            <p:spPr bwMode="auto">
              <a:xfrm>
                <a:off x="1670312" y="2562997"/>
                <a:ext cx="929822" cy="563157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pt-PT"/>
              </a:p>
            </p:txBody>
          </p:sp>
          <p:cxnSp>
            <p:nvCxnSpPr>
              <p:cNvPr id="38935" name="Straight Connector 31"/>
              <p:cNvCxnSpPr>
                <a:cxnSpLocks noChangeShapeType="1"/>
              </p:cNvCxnSpPr>
              <p:nvPr/>
            </p:nvCxnSpPr>
            <p:spPr bwMode="auto">
              <a:xfrm flipH="1">
                <a:off x="1786358" y="2567533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936" name="Straight Connector 32"/>
              <p:cNvCxnSpPr>
                <a:cxnSpLocks noChangeShapeType="1"/>
              </p:cNvCxnSpPr>
              <p:nvPr/>
            </p:nvCxnSpPr>
            <p:spPr bwMode="auto">
              <a:xfrm flipH="1">
                <a:off x="1911544" y="2566974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937" name="Straight Connector 33"/>
              <p:cNvCxnSpPr>
                <a:cxnSpLocks noChangeShapeType="1"/>
              </p:cNvCxnSpPr>
              <p:nvPr/>
            </p:nvCxnSpPr>
            <p:spPr bwMode="auto">
              <a:xfrm flipH="1">
                <a:off x="2027659" y="2570323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938" name="Straight Connector 34"/>
              <p:cNvCxnSpPr>
                <a:cxnSpLocks noChangeShapeType="1"/>
              </p:cNvCxnSpPr>
              <p:nvPr/>
            </p:nvCxnSpPr>
            <p:spPr bwMode="auto">
              <a:xfrm flipH="1">
                <a:off x="2134843" y="2564600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939" name="Straight Connector 35"/>
              <p:cNvCxnSpPr>
                <a:cxnSpLocks noChangeShapeType="1"/>
              </p:cNvCxnSpPr>
              <p:nvPr/>
            </p:nvCxnSpPr>
            <p:spPr bwMode="auto">
              <a:xfrm flipH="1">
                <a:off x="2244397" y="2566693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940" name="Straight Connector 36"/>
              <p:cNvCxnSpPr>
                <a:cxnSpLocks noChangeShapeType="1"/>
              </p:cNvCxnSpPr>
              <p:nvPr/>
            </p:nvCxnSpPr>
            <p:spPr bwMode="auto">
              <a:xfrm flipH="1">
                <a:off x="2365675" y="2568786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941" name="Straight Connector 37"/>
              <p:cNvCxnSpPr>
                <a:cxnSpLocks noChangeShapeType="1"/>
              </p:cNvCxnSpPr>
              <p:nvPr/>
            </p:nvCxnSpPr>
            <p:spPr bwMode="auto">
              <a:xfrm flipH="1">
                <a:off x="2483045" y="2566971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8933" name="Rectangle 29"/>
            <p:cNvSpPr>
              <a:spLocks noChangeArrowheads="1"/>
            </p:cNvSpPr>
            <p:nvPr/>
          </p:nvSpPr>
          <p:spPr bwMode="auto">
            <a:xfrm>
              <a:off x="1916862" y="2571262"/>
              <a:ext cx="693767" cy="547076"/>
            </a:xfrm>
            <a:prstGeom prst="rect">
              <a:avLst/>
            </a:prstGeom>
            <a:solidFill>
              <a:srgbClr val="000099">
                <a:alpha val="7097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pt-PT"/>
            </a:p>
          </p:txBody>
        </p:sp>
      </p:grpSp>
      <p:sp>
        <p:nvSpPr>
          <p:cNvPr id="38925" name="Oval 27"/>
          <p:cNvSpPr>
            <a:spLocks noChangeArrowheads="1"/>
          </p:cNvSpPr>
          <p:nvPr/>
        </p:nvSpPr>
        <p:spPr bwMode="auto">
          <a:xfrm>
            <a:off x="4716463" y="2924175"/>
            <a:ext cx="631825" cy="62865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pt-PT"/>
          </a:p>
        </p:txBody>
      </p:sp>
      <p:sp>
        <p:nvSpPr>
          <p:cNvPr id="78" name="TextBox 77"/>
          <p:cNvSpPr txBox="1"/>
          <p:nvPr/>
        </p:nvSpPr>
        <p:spPr>
          <a:xfrm>
            <a:off x="1763713" y="3644900"/>
            <a:ext cx="1655762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Pacotes a chegarem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563938" y="3644900"/>
            <a:ext cx="1223962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i="1" kern="0" dirty="0" err="1">
                <a:solidFill>
                  <a:prstClr val="black"/>
                </a:solidFill>
                <a:latin typeface="+mn-lt"/>
                <a:ea typeface="+mn-ea"/>
                <a:cs typeface="+mn-cs"/>
              </a:rPr>
              <a:t>buffer</a:t>
            </a:r>
            <a:endParaRPr lang="pt-PT" sz="1400" b="0" i="1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356100" y="3644900"/>
            <a:ext cx="12239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i="1" kern="0" dirty="0" err="1">
                <a:solidFill>
                  <a:prstClr val="black"/>
                </a:solidFill>
                <a:latin typeface="+mn-lt"/>
                <a:ea typeface="+mn-ea"/>
                <a:cs typeface="+mn-cs"/>
              </a:rPr>
              <a:t>player</a:t>
            </a:r>
            <a:endParaRPr lang="pt-PT" sz="1400" b="0" i="1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6" name="Rectangle 350"/>
          <p:cNvSpPr>
            <a:spLocks noChangeArrowheads="1"/>
          </p:cNvSpPr>
          <p:nvPr/>
        </p:nvSpPr>
        <p:spPr bwMode="auto">
          <a:xfrm>
            <a:off x="6659563" y="2997200"/>
            <a:ext cx="668337" cy="573088"/>
          </a:xfrm>
          <a:prstGeom prst="rect">
            <a:avLst/>
          </a:prstGeom>
          <a:gradFill rotWithShape="0">
            <a:gsLst>
              <a:gs pos="0">
                <a:srgbClr val="99CCFF">
                  <a:gamma/>
                  <a:shade val="46275"/>
                  <a:invGamma/>
                </a:srgbClr>
              </a:gs>
              <a:gs pos="50000">
                <a:srgbClr val="99CCFF"/>
              </a:gs>
              <a:gs pos="100000">
                <a:srgbClr val="99CCFF">
                  <a:gamma/>
                  <a:shade val="46275"/>
                  <a:invGamma/>
                </a:srgbClr>
              </a:gs>
            </a:gsLst>
            <a:lin ang="5400000" scaled="1"/>
          </a:gradFill>
          <a:ln w="19050">
            <a:solidFill>
              <a:srgbClr val="5F5F5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372225" y="3644900"/>
            <a:ext cx="12239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écran</a:t>
            </a:r>
          </a:p>
        </p:txBody>
      </p:sp>
      <p:sp>
        <p:nvSpPr>
          <p:cNvPr id="89" name="Oval Callout 88"/>
          <p:cNvSpPr/>
          <p:nvPr/>
        </p:nvSpPr>
        <p:spPr bwMode="auto">
          <a:xfrm flipH="1" flipV="1">
            <a:off x="1547813" y="2060575"/>
            <a:ext cx="6119812" cy="2520950"/>
          </a:xfrm>
          <a:prstGeom prst="wedgeEllipseCallout">
            <a:avLst>
              <a:gd name="adj1" fmla="val -34929"/>
              <a:gd name="adj2" fmla="val 5788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 </a:t>
            </a:r>
            <a:r>
              <a:rPr lang="en-US" dirty="0" err="1"/>
              <a:t>p</a:t>
            </a:r>
            <a:r>
              <a:rPr lang="en-US" dirty="0" err="1" smtClean="0"/>
              <a:t>apel</a:t>
            </a:r>
            <a:r>
              <a:rPr lang="en-US" dirty="0" smtClean="0"/>
              <a:t> do </a:t>
            </a:r>
            <a:r>
              <a:rPr lang="en-US" i="1" dirty="0" smtClean="0"/>
              <a:t>buffer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71FDBD-47B6-704D-839B-1354C518240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0825" y="4652963"/>
            <a:ext cx="8610600" cy="1512887"/>
          </a:xfrm>
        </p:spPr>
        <p:txBody>
          <a:bodyPr/>
          <a:lstStyle/>
          <a:p>
            <a:pPr>
              <a:defRPr/>
            </a:pPr>
            <a:r>
              <a:rPr lang="pt-PT" sz="2000" dirty="0" smtClean="0"/>
              <a:t>O tempo de permanência no </a:t>
            </a:r>
            <a:r>
              <a:rPr lang="pt-PT" sz="2000" i="1" dirty="0" err="1" smtClean="0"/>
              <a:t>buffer</a:t>
            </a:r>
            <a:r>
              <a:rPr lang="pt-PT" sz="2000" dirty="0" smtClean="0"/>
              <a:t> é variável o que acomoda o </a:t>
            </a:r>
            <a:r>
              <a:rPr lang="pt-PT" sz="2000" i="1" dirty="0" err="1" smtClean="0"/>
              <a:t>jitter</a:t>
            </a:r>
            <a:endParaRPr lang="pt-PT" sz="2000" i="1" dirty="0" smtClean="0"/>
          </a:p>
          <a:p>
            <a:pPr>
              <a:defRPr/>
            </a:pPr>
            <a:r>
              <a:rPr lang="pt-PT" sz="2000" dirty="0" smtClean="0"/>
              <a:t>À diferença entre a recepção e utilização da informação chegada chama-se </a:t>
            </a:r>
            <a:r>
              <a:rPr lang="pt-PT" sz="2000" i="1" dirty="0" err="1" smtClean="0"/>
              <a:t>playout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delay</a:t>
            </a:r>
            <a:endParaRPr lang="pt-PT" sz="2000" i="1" dirty="0"/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1403350" y="3573463"/>
            <a:ext cx="69135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4388" y="3141663"/>
            <a:ext cx="1295400" cy="306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tempo</a:t>
            </a:r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 flipV="1">
            <a:off x="1403350" y="1557338"/>
            <a:ext cx="0" cy="2016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950" y="1916113"/>
            <a:ext cx="12954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Bytes enviados</a:t>
            </a:r>
          </a:p>
        </p:txBody>
      </p:sp>
      <p:sp>
        <p:nvSpPr>
          <p:cNvPr id="11" name="Line 19"/>
          <p:cNvSpPr>
            <a:spLocks noChangeShapeType="1"/>
          </p:cNvSpPr>
          <p:nvPr/>
        </p:nvSpPr>
        <p:spPr bwMode="auto">
          <a:xfrm flipV="1">
            <a:off x="1403350" y="1484313"/>
            <a:ext cx="1728788" cy="2089150"/>
          </a:xfrm>
          <a:prstGeom prst="line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2" name="Line 19"/>
          <p:cNvSpPr>
            <a:spLocks noChangeShapeType="1"/>
          </p:cNvSpPr>
          <p:nvPr/>
        </p:nvSpPr>
        <p:spPr bwMode="auto">
          <a:xfrm flipV="1">
            <a:off x="5292725" y="1484313"/>
            <a:ext cx="1727200" cy="2089150"/>
          </a:xfrm>
          <a:prstGeom prst="line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grpSp>
        <p:nvGrpSpPr>
          <p:cNvPr id="39946" name="Group 53"/>
          <p:cNvGrpSpPr>
            <a:grpSpLocks/>
          </p:cNvGrpSpPr>
          <p:nvPr/>
        </p:nvGrpSpPr>
        <p:grpSpPr bwMode="auto">
          <a:xfrm>
            <a:off x="3492500" y="1484313"/>
            <a:ext cx="2789238" cy="2060575"/>
            <a:chOff x="4067944" y="1513111"/>
            <a:chExt cx="2789238" cy="2060575"/>
          </a:xfrm>
        </p:grpSpPr>
        <p:grpSp>
          <p:nvGrpSpPr>
            <p:cNvPr id="39958" name="Group 106"/>
            <p:cNvGrpSpPr>
              <a:grpSpLocks/>
            </p:cNvGrpSpPr>
            <p:nvPr/>
          </p:nvGrpSpPr>
          <p:grpSpPr bwMode="auto">
            <a:xfrm>
              <a:off x="4067944" y="3345086"/>
              <a:ext cx="506413" cy="228600"/>
              <a:chOff x="672" y="1920"/>
              <a:chExt cx="145" cy="144"/>
            </a:xfrm>
          </p:grpSpPr>
          <p:sp>
            <p:nvSpPr>
              <p:cNvPr id="52" name="Line 107"/>
              <p:cNvSpPr>
                <a:spLocks noChangeShapeType="1"/>
              </p:cNvSpPr>
              <p:nvPr/>
            </p:nvSpPr>
            <p:spPr bwMode="auto">
              <a:xfrm>
                <a:off x="672" y="1920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  <p:sp>
            <p:nvSpPr>
              <p:cNvPr id="53" name="Line 108"/>
              <p:cNvSpPr>
                <a:spLocks noChangeShapeType="1"/>
              </p:cNvSpPr>
              <p:nvPr/>
            </p:nvSpPr>
            <p:spPr bwMode="auto">
              <a:xfrm rot="5400000">
                <a:off x="745" y="1848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</p:grpSp>
        <p:grpSp>
          <p:nvGrpSpPr>
            <p:cNvPr id="39959" name="Group 109"/>
            <p:cNvGrpSpPr>
              <a:grpSpLocks/>
            </p:cNvGrpSpPr>
            <p:nvPr/>
          </p:nvGrpSpPr>
          <p:grpSpPr bwMode="auto">
            <a:xfrm>
              <a:off x="4566419" y="3116486"/>
              <a:ext cx="115888" cy="228600"/>
              <a:chOff x="672" y="1920"/>
              <a:chExt cx="145" cy="144"/>
            </a:xfrm>
          </p:grpSpPr>
          <p:sp>
            <p:nvSpPr>
              <p:cNvPr id="50" name="Line 110"/>
              <p:cNvSpPr>
                <a:spLocks noChangeShapeType="1"/>
              </p:cNvSpPr>
              <p:nvPr/>
            </p:nvSpPr>
            <p:spPr bwMode="auto">
              <a:xfrm>
                <a:off x="672" y="1920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  <p:sp>
            <p:nvSpPr>
              <p:cNvPr id="51" name="Line 111"/>
              <p:cNvSpPr>
                <a:spLocks noChangeShapeType="1"/>
              </p:cNvSpPr>
              <p:nvPr/>
            </p:nvSpPr>
            <p:spPr bwMode="auto">
              <a:xfrm rot="5400000">
                <a:off x="745" y="1849"/>
                <a:ext cx="0" cy="141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</p:grpSp>
        <p:grpSp>
          <p:nvGrpSpPr>
            <p:cNvPr id="39960" name="Group 112"/>
            <p:cNvGrpSpPr>
              <a:grpSpLocks/>
            </p:cNvGrpSpPr>
            <p:nvPr/>
          </p:nvGrpSpPr>
          <p:grpSpPr bwMode="auto">
            <a:xfrm>
              <a:off x="4669607" y="2660874"/>
              <a:ext cx="200025" cy="457200"/>
              <a:chOff x="672" y="1776"/>
              <a:chExt cx="291" cy="288"/>
            </a:xfrm>
          </p:grpSpPr>
          <p:grpSp>
            <p:nvGrpSpPr>
              <p:cNvPr id="39977" name="Group 113"/>
              <p:cNvGrpSpPr>
                <a:grpSpLocks/>
              </p:cNvGrpSpPr>
              <p:nvPr/>
            </p:nvGrpSpPr>
            <p:grpSpPr bwMode="auto">
              <a:xfrm>
                <a:off x="672" y="1920"/>
                <a:ext cx="145" cy="144"/>
                <a:chOff x="672" y="1920"/>
                <a:chExt cx="145" cy="144"/>
              </a:xfrm>
            </p:grpSpPr>
            <p:sp>
              <p:nvSpPr>
                <p:cNvPr id="48" name="Line 114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n w="38100" cmpd="sng">
                      <a:solidFill>
                        <a:srgbClr val="000000"/>
                      </a:solidFill>
                      <a:prstDash val="sysDash"/>
                    </a:ln>
                    <a:latin typeface="Arial"/>
                    <a:cs typeface="Arial"/>
                  </a:endParaRPr>
                </a:p>
              </p:txBody>
            </p:sp>
            <p:sp>
              <p:nvSpPr>
                <p:cNvPr id="49" name="Line 115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7"/>
                  <a:ext cx="0" cy="145"/>
                </a:xfrm>
                <a:prstGeom prst="line">
                  <a:avLst/>
                </a:prstGeom>
                <a:noFill/>
                <a:ln w="1905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n w="38100" cmpd="sng">
                      <a:solidFill>
                        <a:srgbClr val="000000"/>
                      </a:solidFill>
                      <a:prstDash val="sysDash"/>
                    </a:ln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9978" name="Group 116"/>
              <p:cNvGrpSpPr>
                <a:grpSpLocks/>
              </p:cNvGrpSpPr>
              <p:nvPr/>
            </p:nvGrpSpPr>
            <p:grpSpPr bwMode="auto">
              <a:xfrm>
                <a:off x="818" y="1776"/>
                <a:ext cx="145" cy="144"/>
                <a:chOff x="672" y="1920"/>
                <a:chExt cx="145" cy="144"/>
              </a:xfrm>
            </p:grpSpPr>
            <p:sp>
              <p:nvSpPr>
                <p:cNvPr id="46" name="Line 117"/>
                <p:cNvSpPr>
                  <a:spLocks noChangeShapeType="1"/>
                </p:cNvSpPr>
                <p:nvPr/>
              </p:nvSpPr>
              <p:spPr bwMode="auto">
                <a:xfrm>
                  <a:off x="671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n w="38100" cmpd="sng">
                      <a:solidFill>
                        <a:srgbClr val="000000"/>
                      </a:solidFill>
                      <a:prstDash val="sysDash"/>
                    </a:ln>
                    <a:latin typeface="Arial"/>
                    <a:cs typeface="Arial"/>
                  </a:endParaRPr>
                </a:p>
              </p:txBody>
            </p:sp>
            <p:sp>
              <p:nvSpPr>
                <p:cNvPr id="47" name="Line 118"/>
                <p:cNvSpPr>
                  <a:spLocks noChangeShapeType="1"/>
                </p:cNvSpPr>
                <p:nvPr/>
              </p:nvSpPr>
              <p:spPr bwMode="auto">
                <a:xfrm rot="5400000">
                  <a:off x="744" y="1847"/>
                  <a:ext cx="0" cy="146"/>
                </a:xfrm>
                <a:prstGeom prst="line">
                  <a:avLst/>
                </a:prstGeom>
                <a:noFill/>
                <a:ln w="1905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n w="38100" cmpd="sng">
                      <a:solidFill>
                        <a:srgbClr val="000000"/>
                      </a:solidFill>
                      <a:prstDash val="sysDash"/>
                    </a:ln>
                    <a:latin typeface="Arial"/>
                    <a:cs typeface="Arial"/>
                  </a:endParaRPr>
                </a:p>
              </p:txBody>
            </p:sp>
          </p:grpSp>
        </p:grpSp>
        <p:grpSp>
          <p:nvGrpSpPr>
            <p:cNvPr id="39961" name="Group 119"/>
            <p:cNvGrpSpPr>
              <a:grpSpLocks/>
            </p:cNvGrpSpPr>
            <p:nvPr/>
          </p:nvGrpSpPr>
          <p:grpSpPr bwMode="auto">
            <a:xfrm>
              <a:off x="4866457" y="2197324"/>
              <a:ext cx="966788" cy="457200"/>
              <a:chOff x="672" y="1776"/>
              <a:chExt cx="291" cy="288"/>
            </a:xfrm>
          </p:grpSpPr>
          <p:grpSp>
            <p:nvGrpSpPr>
              <p:cNvPr id="39971" name="Group 120"/>
              <p:cNvGrpSpPr>
                <a:grpSpLocks/>
              </p:cNvGrpSpPr>
              <p:nvPr/>
            </p:nvGrpSpPr>
            <p:grpSpPr bwMode="auto">
              <a:xfrm>
                <a:off x="672" y="1920"/>
                <a:ext cx="145" cy="144"/>
                <a:chOff x="672" y="1920"/>
                <a:chExt cx="145" cy="144"/>
              </a:xfrm>
            </p:grpSpPr>
            <p:sp>
              <p:nvSpPr>
                <p:cNvPr id="42" name="Line 121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n w="38100" cmpd="sng">
                      <a:solidFill>
                        <a:srgbClr val="000000"/>
                      </a:solidFill>
                      <a:prstDash val="sysDash"/>
                    </a:ln>
                    <a:latin typeface="Arial"/>
                    <a:cs typeface="Arial"/>
                  </a:endParaRPr>
                </a:p>
              </p:txBody>
            </p:sp>
            <p:sp>
              <p:nvSpPr>
                <p:cNvPr id="43" name="Line 122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n w="38100" cmpd="sng">
                      <a:solidFill>
                        <a:srgbClr val="000000"/>
                      </a:solidFill>
                      <a:prstDash val="sysDash"/>
                    </a:ln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9972" name="Group 123"/>
              <p:cNvGrpSpPr>
                <a:grpSpLocks/>
              </p:cNvGrpSpPr>
              <p:nvPr/>
            </p:nvGrpSpPr>
            <p:grpSpPr bwMode="auto">
              <a:xfrm>
                <a:off x="818" y="1776"/>
                <a:ext cx="145" cy="144"/>
                <a:chOff x="672" y="1920"/>
                <a:chExt cx="145" cy="144"/>
              </a:xfrm>
            </p:grpSpPr>
            <p:sp>
              <p:nvSpPr>
                <p:cNvPr id="40" name="Line 124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n w="38100" cmpd="sng">
                      <a:solidFill>
                        <a:srgbClr val="000000"/>
                      </a:solidFill>
                      <a:prstDash val="sysDash"/>
                    </a:ln>
                    <a:latin typeface="Arial"/>
                    <a:cs typeface="Arial"/>
                  </a:endParaRPr>
                </a:p>
              </p:txBody>
            </p:sp>
            <p:sp>
              <p:nvSpPr>
                <p:cNvPr id="41" name="Line 125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n w="38100" cmpd="sng">
                      <a:solidFill>
                        <a:srgbClr val="000000"/>
                      </a:solidFill>
                      <a:prstDash val="sysDash"/>
                    </a:ln>
                    <a:latin typeface="Arial"/>
                    <a:cs typeface="Arial"/>
                  </a:endParaRPr>
                </a:p>
              </p:txBody>
            </p:sp>
          </p:grpSp>
        </p:grpSp>
        <p:grpSp>
          <p:nvGrpSpPr>
            <p:cNvPr id="39962" name="Group 126"/>
            <p:cNvGrpSpPr>
              <a:grpSpLocks/>
            </p:cNvGrpSpPr>
            <p:nvPr/>
          </p:nvGrpSpPr>
          <p:grpSpPr bwMode="auto">
            <a:xfrm>
              <a:off x="5825307" y="1979836"/>
              <a:ext cx="82550" cy="228600"/>
              <a:chOff x="672" y="1920"/>
              <a:chExt cx="145" cy="144"/>
            </a:xfrm>
          </p:grpSpPr>
          <p:sp>
            <p:nvSpPr>
              <p:cNvPr id="36" name="Line 127"/>
              <p:cNvSpPr>
                <a:spLocks noChangeShapeType="1"/>
              </p:cNvSpPr>
              <p:nvPr/>
            </p:nvSpPr>
            <p:spPr bwMode="auto">
              <a:xfrm>
                <a:off x="672" y="1920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  <p:sp>
            <p:nvSpPr>
              <p:cNvPr id="37" name="Line 128"/>
              <p:cNvSpPr>
                <a:spLocks noChangeShapeType="1"/>
              </p:cNvSpPr>
              <p:nvPr/>
            </p:nvSpPr>
            <p:spPr bwMode="auto">
              <a:xfrm rot="5400000">
                <a:off x="745" y="1849"/>
                <a:ext cx="0" cy="145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</p:grpSp>
        <p:grpSp>
          <p:nvGrpSpPr>
            <p:cNvPr id="39963" name="Group 131"/>
            <p:cNvGrpSpPr>
              <a:grpSpLocks/>
            </p:cNvGrpSpPr>
            <p:nvPr/>
          </p:nvGrpSpPr>
          <p:grpSpPr bwMode="auto">
            <a:xfrm>
              <a:off x="5899919" y="1741711"/>
              <a:ext cx="744538" cy="228600"/>
              <a:chOff x="672" y="1920"/>
              <a:chExt cx="145" cy="144"/>
            </a:xfrm>
          </p:grpSpPr>
          <p:sp>
            <p:nvSpPr>
              <p:cNvPr id="34" name="Line 132"/>
              <p:cNvSpPr>
                <a:spLocks noChangeShapeType="1"/>
              </p:cNvSpPr>
              <p:nvPr/>
            </p:nvSpPr>
            <p:spPr bwMode="auto">
              <a:xfrm>
                <a:off x="672" y="1920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  <p:sp>
            <p:nvSpPr>
              <p:cNvPr id="35" name="Line 133"/>
              <p:cNvSpPr>
                <a:spLocks noChangeShapeType="1"/>
              </p:cNvSpPr>
              <p:nvPr/>
            </p:nvSpPr>
            <p:spPr bwMode="auto">
              <a:xfrm rot="5400000">
                <a:off x="745" y="1848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</p:grpSp>
        <p:grpSp>
          <p:nvGrpSpPr>
            <p:cNvPr id="39964" name="Group 134"/>
            <p:cNvGrpSpPr>
              <a:grpSpLocks/>
            </p:cNvGrpSpPr>
            <p:nvPr/>
          </p:nvGrpSpPr>
          <p:grpSpPr bwMode="auto">
            <a:xfrm>
              <a:off x="6626994" y="1513111"/>
              <a:ext cx="230188" cy="228600"/>
              <a:chOff x="672" y="1920"/>
              <a:chExt cx="145" cy="144"/>
            </a:xfrm>
          </p:grpSpPr>
          <p:sp>
            <p:nvSpPr>
              <p:cNvPr id="32" name="Line 135"/>
              <p:cNvSpPr>
                <a:spLocks noChangeShapeType="1"/>
              </p:cNvSpPr>
              <p:nvPr/>
            </p:nvSpPr>
            <p:spPr bwMode="auto">
              <a:xfrm>
                <a:off x="672" y="1920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  <p:sp>
            <p:nvSpPr>
              <p:cNvPr id="33" name="Line 136"/>
              <p:cNvSpPr>
                <a:spLocks noChangeShapeType="1"/>
              </p:cNvSpPr>
              <p:nvPr/>
            </p:nvSpPr>
            <p:spPr bwMode="auto">
              <a:xfrm rot="5400000">
                <a:off x="745" y="1848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</p:grpSp>
      </p:grpSp>
      <p:sp>
        <p:nvSpPr>
          <p:cNvPr id="16" name="Line 153"/>
          <p:cNvSpPr>
            <a:spLocks noChangeShapeType="1"/>
          </p:cNvSpPr>
          <p:nvPr/>
        </p:nvSpPr>
        <p:spPr bwMode="auto">
          <a:xfrm>
            <a:off x="2195513" y="2636838"/>
            <a:ext cx="2016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/>
            </a:endParaRPr>
          </a:p>
        </p:txBody>
      </p:sp>
      <p:sp>
        <p:nvSpPr>
          <p:cNvPr id="55" name="Line 153"/>
          <p:cNvSpPr>
            <a:spLocks noChangeShapeType="1"/>
          </p:cNvSpPr>
          <p:nvPr/>
        </p:nvSpPr>
        <p:spPr bwMode="auto">
          <a:xfrm flipV="1">
            <a:off x="3059113" y="1628775"/>
            <a:ext cx="28813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419475" y="1125538"/>
            <a:ext cx="1657350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Tempo de transito variável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187450" y="3573463"/>
            <a:ext cx="1728788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Envio dos bytes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132138" y="3573463"/>
            <a:ext cx="1871662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Recepção dos bytes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48263" y="3573463"/>
            <a:ext cx="1871662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Utilização dos bytes</a:t>
            </a:r>
          </a:p>
        </p:txBody>
      </p:sp>
      <p:sp>
        <p:nvSpPr>
          <p:cNvPr id="60" name="Line 153"/>
          <p:cNvSpPr>
            <a:spLocks noChangeShapeType="1"/>
          </p:cNvSpPr>
          <p:nvPr/>
        </p:nvSpPr>
        <p:spPr bwMode="auto">
          <a:xfrm>
            <a:off x="4356100" y="2636838"/>
            <a:ext cx="16557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019925" y="1557338"/>
            <a:ext cx="1655763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ker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Tempo de permanência no </a:t>
            </a:r>
            <a:r>
              <a:rPr lang="pt-PT" sz="1400" b="0" i="1" ker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buffer</a:t>
            </a:r>
          </a:p>
        </p:txBody>
      </p:sp>
      <p:cxnSp>
        <p:nvCxnSpPr>
          <p:cNvPr id="63" name="Straight Arrow Connector 62"/>
          <p:cNvCxnSpPr/>
          <p:nvPr/>
        </p:nvCxnSpPr>
        <p:spPr bwMode="auto">
          <a:xfrm flipH="1">
            <a:off x="5651500" y="1989138"/>
            <a:ext cx="1441450" cy="576262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Line 153"/>
          <p:cNvSpPr>
            <a:spLocks noChangeShapeType="1"/>
          </p:cNvSpPr>
          <p:nvPr/>
        </p:nvSpPr>
        <p:spPr bwMode="auto">
          <a:xfrm>
            <a:off x="6156325" y="1628775"/>
            <a:ext cx="6477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/>
            </a:endParaRPr>
          </a:p>
        </p:txBody>
      </p:sp>
      <p:cxnSp>
        <p:nvCxnSpPr>
          <p:cNvPr id="66" name="Straight Arrow Connector 65"/>
          <p:cNvCxnSpPr>
            <a:stCxn id="61" idx="1"/>
          </p:cNvCxnSpPr>
          <p:nvPr/>
        </p:nvCxnSpPr>
        <p:spPr bwMode="auto">
          <a:xfrm flipH="1" flipV="1">
            <a:off x="6443663" y="1700213"/>
            <a:ext cx="576262" cy="225425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>Objectivos da lição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378450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A Internet permite a transmissão de informação digital áudio e vídeo</a:t>
            </a:r>
          </a:p>
          <a:p>
            <a:pPr>
              <a:defRPr/>
            </a:pPr>
            <a:r>
              <a:rPr lang="pt-PT" sz="2400" dirty="0" smtClean="0"/>
              <a:t>Internet não oferece garantias de qualidade de serviço</a:t>
            </a:r>
          </a:p>
          <a:p>
            <a:pPr>
              <a:defRPr/>
            </a:pPr>
            <a:r>
              <a:rPr lang="pt-PT" sz="2400" dirty="0" smtClean="0"/>
              <a:t>Mas </a:t>
            </a:r>
            <a:r>
              <a:rPr lang="pt-PT" sz="2400" dirty="0"/>
              <a:t>a</a:t>
            </a:r>
            <a:r>
              <a:rPr lang="pt-PT" sz="2400" dirty="0" smtClean="0"/>
              <a:t>s aplicações que utilizam informação multimédia têm requisitos especiais</a:t>
            </a:r>
          </a:p>
          <a:p>
            <a:pPr lvl="1">
              <a:defRPr/>
            </a:pPr>
            <a:r>
              <a:rPr lang="pt-PT" sz="2000" dirty="0" smtClean="0"/>
              <a:t>De quantidade de informação transferida</a:t>
            </a:r>
          </a:p>
          <a:p>
            <a:pPr lvl="1">
              <a:defRPr/>
            </a:pPr>
            <a:r>
              <a:rPr lang="pt-PT" sz="2000" dirty="0" smtClean="0"/>
              <a:t>De qualidade de serviço da rede</a:t>
            </a:r>
          </a:p>
          <a:p>
            <a:pPr>
              <a:defRPr/>
            </a:pPr>
            <a:r>
              <a:rPr lang="pt-PT" sz="2400" dirty="0" smtClean="0"/>
              <a:t>Como podemos suportar tais requisitos na Internet?</a:t>
            </a: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9ACD4BE-A490-2949-A1B2-890311691B6A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Escolha do valor do </a:t>
            </a:r>
            <a:r>
              <a:rPr lang="pt-PT" i="1" smtClean="0"/>
              <a:t>playout delay</a:t>
            </a:r>
            <a:endParaRPr lang="pt-PT" i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341438"/>
            <a:ext cx="8610600" cy="4945062"/>
          </a:xfrm>
        </p:spPr>
        <p:txBody>
          <a:bodyPr/>
          <a:lstStyle/>
          <a:p>
            <a:pPr>
              <a:defRPr/>
            </a:pPr>
            <a:r>
              <a:rPr lang="pt-PT" sz="3200" dirty="0" smtClean="0"/>
              <a:t>Quanto maior melhor ?</a:t>
            </a:r>
          </a:p>
          <a:p>
            <a:pPr lvl="1">
              <a:defRPr/>
            </a:pPr>
            <a:r>
              <a:rPr lang="pt-PT" sz="2800" dirty="0" smtClean="0"/>
              <a:t>Nas aplicações </a:t>
            </a:r>
            <a:r>
              <a:rPr lang="pt-PT" sz="2800" dirty="0" err="1" smtClean="0"/>
              <a:t>uni-direccionais</a:t>
            </a:r>
            <a:r>
              <a:rPr lang="pt-PT" sz="2800" dirty="0" smtClean="0"/>
              <a:t> (</a:t>
            </a:r>
            <a:r>
              <a:rPr lang="pt-PT" sz="2800" i="1" dirty="0" err="1" smtClean="0"/>
              <a:t>progressive</a:t>
            </a:r>
            <a:r>
              <a:rPr lang="pt-PT" sz="2800" i="1" dirty="0" smtClean="0"/>
              <a:t> </a:t>
            </a:r>
            <a:r>
              <a:rPr lang="pt-PT" sz="2800" i="1" dirty="0" err="1" smtClean="0"/>
              <a:t>streaming</a:t>
            </a:r>
            <a:r>
              <a:rPr lang="pt-PT" sz="2800" dirty="0" smtClean="0"/>
              <a:t>) um grande </a:t>
            </a:r>
            <a:r>
              <a:rPr lang="pt-PT" sz="2800" i="1" dirty="0" err="1" smtClean="0"/>
              <a:t>playout</a:t>
            </a:r>
            <a:r>
              <a:rPr lang="pt-PT" sz="2800" i="1" dirty="0" smtClean="0"/>
              <a:t> </a:t>
            </a:r>
            <a:r>
              <a:rPr lang="pt-PT" sz="2800" i="1" dirty="0" err="1" smtClean="0"/>
              <a:t>delay</a:t>
            </a:r>
            <a:r>
              <a:rPr lang="pt-PT" sz="2800" i="1" dirty="0" smtClean="0"/>
              <a:t> </a:t>
            </a:r>
            <a:r>
              <a:rPr lang="pt-PT" sz="2800" dirty="0" smtClean="0"/>
              <a:t>apenas provoca uma grande espera no início</a:t>
            </a:r>
          </a:p>
          <a:p>
            <a:pPr lvl="1">
              <a:defRPr/>
            </a:pPr>
            <a:r>
              <a:rPr lang="pt-PT" sz="2800" dirty="0" smtClean="0"/>
              <a:t>Se for pequeno provoca </a:t>
            </a:r>
            <a:r>
              <a:rPr lang="pt-PT" sz="2800" i="1" dirty="0" err="1" smtClean="0"/>
              <a:t>rebuffering</a:t>
            </a:r>
            <a:r>
              <a:rPr lang="pt-PT" sz="2800" dirty="0" smtClean="0"/>
              <a:t> frequente</a:t>
            </a:r>
          </a:p>
          <a:p>
            <a:pPr lvl="1">
              <a:defRPr/>
            </a:pPr>
            <a:r>
              <a:rPr lang="pt-PT" sz="2800" dirty="0" smtClean="0"/>
              <a:t>No limite poder-se-ia fazer o </a:t>
            </a:r>
            <a:r>
              <a:rPr lang="pt-PT" sz="2800" i="1" dirty="0" smtClean="0"/>
              <a:t>download</a:t>
            </a:r>
            <a:r>
              <a:rPr lang="pt-PT" sz="2800" dirty="0" smtClean="0"/>
              <a:t> integral do vídeo e só depois o visualizar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FE15DF-2289-7246-9785-3ACBD0258E4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E quanto à capacidade?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Para que o </a:t>
            </a:r>
            <a:r>
              <a:rPr lang="pt-PT" i="1" dirty="0" err="1" smtClean="0"/>
              <a:t>streaming</a:t>
            </a:r>
            <a:r>
              <a:rPr lang="pt-PT" dirty="0" smtClean="0"/>
              <a:t> ou outras aplicações </a:t>
            </a:r>
            <a:r>
              <a:rPr lang="pt-PT" i="1" dirty="0" smtClean="0"/>
              <a:t>tempo real</a:t>
            </a:r>
            <a:r>
              <a:rPr lang="pt-PT" dirty="0" smtClean="0"/>
              <a:t> funcionem é necessário que o ritmo de chegada de nova informação seja adequado</a:t>
            </a:r>
          </a:p>
          <a:p>
            <a:pPr>
              <a:defRPr/>
            </a:pPr>
            <a:r>
              <a:rPr lang="pt-PT" dirty="0" smtClean="0"/>
              <a:t>Tudo depende da capacidade requerida pelo </a:t>
            </a:r>
            <a:r>
              <a:rPr lang="pt-PT" i="1" dirty="0" err="1" smtClean="0"/>
              <a:t>stream</a:t>
            </a:r>
            <a:r>
              <a:rPr lang="pt-PT" dirty="0" smtClean="0"/>
              <a:t> e da capacidade disponível na rede</a:t>
            </a:r>
          </a:p>
          <a:p>
            <a:pPr>
              <a:defRPr/>
            </a:pPr>
            <a:r>
              <a:rPr lang="pt-PT" dirty="0" smtClean="0"/>
              <a:t>Se a rede não suporta a capacidade requerida</a:t>
            </a:r>
          </a:p>
          <a:p>
            <a:pPr lvl="1">
              <a:defRPr/>
            </a:pPr>
            <a:r>
              <a:rPr lang="pt-PT" dirty="0" smtClean="0"/>
              <a:t>É necessário alterar </a:t>
            </a:r>
            <a:r>
              <a:rPr lang="pt-PT" dirty="0"/>
              <a:t>a</a:t>
            </a:r>
            <a:r>
              <a:rPr lang="pt-PT" dirty="0" smtClean="0"/>
              <a:t> resolução e/ou </a:t>
            </a:r>
            <a:r>
              <a:rPr lang="pt-PT" dirty="0"/>
              <a:t>o</a:t>
            </a:r>
            <a:r>
              <a:rPr lang="pt-PT" dirty="0" smtClean="0"/>
              <a:t> algoritmo de compressão (CODEC)</a:t>
            </a:r>
          </a:p>
          <a:p>
            <a:pPr lvl="1">
              <a:defRPr/>
            </a:pPr>
            <a:r>
              <a:rPr lang="pt-PT" dirty="0" smtClean="0"/>
              <a:t>senão a qualidade de serviço será muito deficiente</a:t>
            </a:r>
          </a:p>
          <a:p>
            <a:pPr marL="339725" lvl="1" indent="0">
              <a:buFont typeface="Helvetica" charset="0"/>
              <a:buNone/>
              <a:defRPr/>
            </a:pPr>
            <a:endParaRPr lang="pt-P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C8744F-E383-E845-9270-50CB2CCD6B85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>
                <a:latin typeface="+mn-lt"/>
                <a:ea typeface="ＭＳ Ｐゴシック" charset="0"/>
              </a:rPr>
              <a:t>Exemplo: YouTube</a:t>
            </a:r>
            <a:endParaRPr lang="pt-PT" dirty="0">
              <a:latin typeface="+mn-lt"/>
              <a:ea typeface="ＭＳ Ｐゴシック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Vídeos codificados em flash</a:t>
            </a:r>
          </a:p>
          <a:p>
            <a:pPr lvl="1">
              <a:defRPr/>
            </a:pPr>
            <a:r>
              <a:rPr lang="pt-PT" dirty="0" smtClean="0">
                <a:ea typeface="ＭＳ Ｐゴシック" charset="0"/>
              </a:rPr>
              <a:t>Todos os vídeos </a:t>
            </a:r>
            <a:r>
              <a:rPr lang="pt-PT" i="1" dirty="0" err="1" smtClean="0">
                <a:ea typeface="ＭＳ Ｐゴシック" charset="0"/>
              </a:rPr>
              <a:t>uploaded</a:t>
            </a:r>
            <a:r>
              <a:rPr lang="pt-PT" dirty="0" smtClean="0">
                <a:ea typeface="ＭＳ Ｐゴシック" charset="0"/>
              </a:rPr>
              <a:t> são convertidos para flash</a:t>
            </a:r>
          </a:p>
          <a:p>
            <a:pPr lvl="1">
              <a:defRPr/>
            </a:pPr>
            <a:r>
              <a:rPr lang="pt-PT" dirty="0" smtClean="0">
                <a:ea typeface="ＭＳ Ｐゴシック" charset="0"/>
              </a:rPr>
              <a:t>Quase todos os browsers têm um </a:t>
            </a:r>
            <a:r>
              <a:rPr lang="pt-PT" i="1" dirty="0" smtClean="0">
                <a:ea typeface="ＭＳ Ｐゴシック" charset="0"/>
              </a:rPr>
              <a:t>plug-in flash</a:t>
            </a:r>
          </a:p>
          <a:p>
            <a:pPr lvl="1">
              <a:defRPr/>
            </a:pPr>
            <a:r>
              <a:rPr lang="pt-PT" dirty="0" smtClean="0">
                <a:ea typeface="ＭＳ Ｐゴシック" charset="0"/>
              </a:rPr>
              <a:t>… assim os utilizadores não têm de instalar software especial</a:t>
            </a:r>
          </a:p>
          <a:p>
            <a:pPr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HTTP/TCP</a:t>
            </a:r>
          </a:p>
          <a:p>
            <a:pPr lvl="1"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Norma suportada por todos os browsers</a:t>
            </a:r>
          </a:p>
          <a:p>
            <a:pPr lvl="1"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É cliente / servidor e atravessa os </a:t>
            </a:r>
            <a:r>
              <a:rPr lang="pt-PT" i="1" dirty="0" err="1" smtClean="0">
                <a:ea typeface="ＭＳ Ｐゴシック" charset="0"/>
                <a:cs typeface="ＭＳ Ｐゴシック" charset="0"/>
              </a:rPr>
              <a:t>firewalls</a:t>
            </a:r>
            <a:endParaRPr lang="pt-PT" i="1" dirty="0" smtClean="0">
              <a:ea typeface="ＭＳ Ｐゴシック" charset="0"/>
            </a:endParaRPr>
          </a:p>
          <a:p>
            <a:pPr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KISS - </a:t>
            </a:r>
            <a:r>
              <a:rPr lang="pt-PT" i="1" dirty="0" err="1" smtClean="0">
                <a:ea typeface="ＭＳ Ｐゴシック" charset="0"/>
                <a:cs typeface="ＭＳ Ｐゴシック" charset="0"/>
              </a:rPr>
              <a:t>Keep</a:t>
            </a:r>
            <a:r>
              <a:rPr lang="pt-PT" i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pt-PT" i="1" dirty="0" err="1" smtClean="0">
                <a:ea typeface="ＭＳ Ｐゴシック" charset="0"/>
                <a:cs typeface="ＭＳ Ｐゴシック" charset="0"/>
              </a:rPr>
              <a:t>It</a:t>
            </a:r>
            <a:r>
              <a:rPr lang="pt-PT" i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pt-PT" i="1" dirty="0" err="1" smtClean="0">
                <a:ea typeface="ＭＳ Ｐゴシック" charset="0"/>
                <a:cs typeface="ＭＳ Ｐゴシック" charset="0"/>
              </a:rPr>
              <a:t>Simple</a:t>
            </a:r>
            <a:r>
              <a:rPr lang="pt-PT" i="1" dirty="0" smtClean="0">
                <a:ea typeface="ＭＳ Ｐゴシック" charset="0"/>
                <a:cs typeface="ＭＳ Ｐゴシック" charset="0"/>
              </a:rPr>
              <a:t>, </a:t>
            </a:r>
            <a:r>
              <a:rPr lang="pt-PT" i="1" dirty="0" err="1" smtClean="0">
                <a:ea typeface="ＭＳ Ｐゴシック" charset="0"/>
                <a:cs typeface="ＭＳ Ｐゴシック" charset="0"/>
              </a:rPr>
              <a:t>Stupid</a:t>
            </a:r>
            <a:endParaRPr lang="pt-PT" i="1" dirty="0" smtClean="0">
              <a:ea typeface="ＭＳ Ｐゴシック" charset="0"/>
              <a:cs typeface="ＭＳ Ｐゴシック" charset="0"/>
            </a:endParaRPr>
          </a:p>
          <a:p>
            <a:pPr lvl="1">
              <a:defRPr/>
            </a:pPr>
            <a:r>
              <a:rPr lang="pt-PT" dirty="0" smtClean="0">
                <a:ea typeface="ＭＳ Ｐゴシック" charset="0"/>
              </a:rPr>
              <a:t>A simplicidade é fundamental para a generalização</a:t>
            </a:r>
          </a:p>
          <a:p>
            <a:pPr lvl="1">
              <a:defRPr/>
            </a:pPr>
            <a:r>
              <a:rPr lang="pt-PT" dirty="0" smtClean="0">
                <a:ea typeface="ＭＳ Ｐゴシック" charset="0"/>
              </a:rPr>
              <a:t>Utilizam-se as </a:t>
            </a:r>
            <a:r>
              <a:rPr lang="pt-PT" dirty="0" err="1" smtClean="0">
                <a:ea typeface="ＭＳ Ｐゴシック" charset="0"/>
              </a:rPr>
              <a:t>CDNs</a:t>
            </a:r>
            <a:r>
              <a:rPr lang="pt-PT" dirty="0" smtClean="0">
                <a:ea typeface="ＭＳ Ｐゴシック" charset="0"/>
              </a:rPr>
              <a:t> para difundir para muitos utilizadores</a:t>
            </a:r>
            <a:endParaRPr lang="pt-PT" dirty="0">
              <a:ea typeface="ＭＳ Ｐゴシック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615D56-B1F8-564E-9B9B-E50F4CE1AAE3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Como adaptar a resolução?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Os diferentes utilizadores têm diferentes capacidades de rede</a:t>
            </a:r>
          </a:p>
          <a:p>
            <a:pPr lvl="1">
              <a:defRPr/>
            </a:pPr>
            <a:r>
              <a:rPr lang="pt-PT" sz="2000" dirty="0" smtClean="0"/>
              <a:t>É aborrecido ter de estar a escolher a resolução</a:t>
            </a:r>
          </a:p>
          <a:p>
            <a:pPr lvl="1">
              <a:defRPr/>
            </a:pPr>
            <a:r>
              <a:rPr lang="pt-PT" sz="2000" dirty="0" smtClean="0"/>
              <a:t>A capacidade da rede pode variar no tempo</a:t>
            </a:r>
          </a:p>
          <a:p>
            <a:pPr>
              <a:defRPr/>
            </a:pPr>
            <a:r>
              <a:rPr lang="pt-PT" sz="2400" dirty="0" smtClean="0"/>
              <a:t>Porque não tentar variar e adaptar a resolução dinamicamente?</a:t>
            </a:r>
          </a:p>
          <a:p>
            <a:pPr>
              <a:defRPr/>
            </a:pPr>
            <a:r>
              <a:rPr lang="pt-PT" sz="2400" dirty="0" smtClean="0"/>
              <a:t>DASH </a:t>
            </a:r>
            <a:r>
              <a:rPr lang="en-GB" sz="2400" dirty="0" smtClean="0"/>
              <a:t>(Dynamic Adaptive Streaming over HTTP)</a:t>
            </a:r>
          </a:p>
          <a:p>
            <a:pPr lvl="1">
              <a:defRPr/>
            </a:pPr>
            <a:r>
              <a:rPr lang="pt-PT" sz="2000" dirty="0" smtClean="0"/>
              <a:t>Vídeo (</a:t>
            </a:r>
            <a:r>
              <a:rPr lang="pt-PT" sz="2000" i="1" dirty="0" err="1" smtClean="0"/>
              <a:t>live</a:t>
            </a:r>
            <a:r>
              <a:rPr lang="pt-PT" sz="2000" dirty="0" smtClean="0"/>
              <a:t> ou diferido) é partido em pedaços contendo uma sequência de informação multimédia (e.g. 2 a 10 segundos)</a:t>
            </a:r>
          </a:p>
          <a:p>
            <a:pPr lvl="1">
              <a:defRPr/>
            </a:pPr>
            <a:r>
              <a:rPr lang="pt-PT" sz="2000" dirty="0" smtClean="0"/>
              <a:t>Para cada período temporal existem diferentes pedaços para cada resolução</a:t>
            </a:r>
          </a:p>
          <a:p>
            <a:pPr lvl="1">
              <a:defRPr/>
            </a:pPr>
            <a:r>
              <a:rPr lang="pt-PT" sz="2000" dirty="0" smtClean="0"/>
              <a:t>Em função do tempo de </a:t>
            </a:r>
            <a:r>
              <a:rPr lang="pt-PT" sz="2000" i="1" dirty="0" smtClean="0"/>
              <a:t>download</a:t>
            </a:r>
            <a:r>
              <a:rPr lang="pt-PT" sz="2000" dirty="0" smtClean="0"/>
              <a:t> de cada pedaço, o </a:t>
            </a:r>
            <a:r>
              <a:rPr lang="pt-PT" sz="2000" i="1" dirty="0" err="1" smtClean="0"/>
              <a:t>player</a:t>
            </a:r>
            <a:r>
              <a:rPr lang="pt-PT" sz="2000" dirty="0" smtClean="0"/>
              <a:t> decide a resolução a usar para o pedaço seguinte </a:t>
            </a:r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FF2002-9121-E144-9386-3E56E9EC5C67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341438"/>
            <a:ext cx="8382000" cy="685800"/>
          </a:xfrm>
        </p:spPr>
        <p:txBody>
          <a:bodyPr/>
          <a:lstStyle/>
          <a:p>
            <a:pPr>
              <a:defRPr/>
            </a:pPr>
            <a:r>
              <a:rPr lang="pt-PT" dirty="0" err="1" smtClean="0"/>
              <a:t>Interactividade</a:t>
            </a:r>
            <a:r>
              <a:rPr lang="pt-PT" dirty="0" smtClean="0"/>
              <a:t> em tempo real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27CE1-28AC-9E4E-AF02-7B95BC6F3773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45059" name="Picture 4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2663825"/>
            <a:ext cx="259080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err="1" smtClean="0"/>
              <a:t>Interactividade</a:t>
            </a:r>
            <a:r>
              <a:rPr lang="pt-PT" dirty="0" smtClean="0"/>
              <a:t> em tempo real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Numa conversa frente a frente estamos habituados a ver e ouvir o interlocutor - o</a:t>
            </a:r>
            <a:r>
              <a:rPr lang="pt-PT" sz="2400" dirty="0" smtClean="0"/>
              <a:t> </a:t>
            </a:r>
            <a:r>
              <a:rPr lang="pt-PT" dirty="0" smtClean="0"/>
              <a:t>telefone simula esta situação</a:t>
            </a:r>
            <a:endParaRPr lang="pt-PT" dirty="0"/>
          </a:p>
          <a:p>
            <a:pPr>
              <a:defRPr/>
            </a:pPr>
            <a:r>
              <a:rPr lang="pt-PT" dirty="0" smtClean="0"/>
              <a:t>Mas o tempo de propagação e o </a:t>
            </a:r>
            <a:r>
              <a:rPr lang="pt-PT" i="1" dirty="0" err="1" smtClean="0"/>
              <a:t>jitter</a:t>
            </a:r>
            <a:r>
              <a:rPr lang="pt-PT" dirty="0" smtClean="0"/>
              <a:t> não devem ser perceptíveis</a:t>
            </a:r>
          </a:p>
          <a:p>
            <a:pPr lvl="1">
              <a:defRPr/>
            </a:pPr>
            <a:r>
              <a:rPr lang="pt-PT" dirty="0" smtClean="0"/>
              <a:t>Se o tempo de transito for inferior a 150 </a:t>
            </a:r>
            <a:r>
              <a:rPr lang="pt-PT" dirty="0" err="1" smtClean="0"/>
              <a:t>ms</a:t>
            </a:r>
            <a:r>
              <a:rPr lang="pt-PT" dirty="0" smtClean="0"/>
              <a:t> o mesmo não é perceptível</a:t>
            </a:r>
          </a:p>
          <a:p>
            <a:pPr lvl="1">
              <a:defRPr/>
            </a:pPr>
            <a:r>
              <a:rPr lang="pt-PT" dirty="0" smtClean="0"/>
              <a:t>Se for superior a 400 </a:t>
            </a:r>
            <a:r>
              <a:rPr lang="pt-PT" dirty="0" err="1" smtClean="0"/>
              <a:t>ms</a:t>
            </a:r>
            <a:r>
              <a:rPr lang="pt-PT" dirty="0" smtClean="0"/>
              <a:t> os interlocutores têm grande dificuldade</a:t>
            </a:r>
          </a:p>
          <a:p>
            <a:pPr>
              <a:defRPr/>
            </a:pPr>
            <a:r>
              <a:rPr lang="pt-PT" dirty="0" smtClean="0"/>
              <a:t>UDP ou TCP?</a:t>
            </a:r>
          </a:p>
          <a:p>
            <a:pPr lvl="1">
              <a:defRPr/>
            </a:pPr>
            <a:r>
              <a:rPr lang="pt-PT" dirty="0" smtClean="0"/>
              <a:t>UDP é não fiável mas não aumenta o tempo de transito nem o </a:t>
            </a:r>
            <a:r>
              <a:rPr lang="pt-PT" i="1" dirty="0" err="1" smtClean="0"/>
              <a:t>jitter</a:t>
            </a:r>
            <a:endParaRPr lang="pt-PT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4AF446-08DF-7847-8178-9EBB3883E31B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7772400" cy="871538"/>
          </a:xfrm>
        </p:spPr>
        <p:txBody>
          <a:bodyPr/>
          <a:lstStyle/>
          <a:p>
            <a:pPr>
              <a:defRPr/>
            </a:pPr>
            <a:r>
              <a:rPr lang="en-US" dirty="0"/>
              <a:t>IP Phone, Video Conference, ... </a:t>
            </a:r>
          </a:p>
        </p:txBody>
      </p:sp>
      <p:pic>
        <p:nvPicPr>
          <p:cNvPr id="46082" name="Picture 2" descr="images-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141663"/>
            <a:ext cx="3200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3" name="Picture 4" descr="images-1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3141663"/>
            <a:ext cx="1927225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4" name="Picture 5" descr="images-3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412875"/>
            <a:ext cx="4248150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5" name="Picture 7" descr="images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292600"/>
            <a:ext cx="37973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8FC320-2BB3-D648-AEA9-077A607C6D1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Soluções baseadas em UDP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Compensam o </a:t>
            </a:r>
            <a:r>
              <a:rPr lang="pt-PT" i="1" dirty="0" err="1" smtClean="0"/>
              <a:t>jitter</a:t>
            </a:r>
            <a:r>
              <a:rPr lang="pt-PT" dirty="0" smtClean="0"/>
              <a:t> com </a:t>
            </a:r>
            <a:r>
              <a:rPr lang="pt-PT" i="1" dirty="0" err="1" smtClean="0"/>
              <a:t>buffers</a:t>
            </a:r>
            <a:r>
              <a:rPr lang="pt-PT" dirty="0" smtClean="0"/>
              <a:t> e </a:t>
            </a:r>
            <a:r>
              <a:rPr lang="pt-PT" i="1" dirty="0" err="1" smtClean="0"/>
              <a:t>playout</a:t>
            </a:r>
            <a:r>
              <a:rPr lang="pt-PT" i="1" dirty="0" smtClean="0"/>
              <a:t> </a:t>
            </a:r>
            <a:r>
              <a:rPr lang="pt-PT" i="1" dirty="0" err="1" smtClean="0"/>
              <a:t>delays</a:t>
            </a:r>
            <a:endParaRPr lang="pt-PT" i="1" dirty="0" smtClean="0"/>
          </a:p>
          <a:p>
            <a:pPr>
              <a:defRPr/>
            </a:pPr>
            <a:r>
              <a:rPr lang="pt-PT" dirty="0" smtClean="0"/>
              <a:t>Compensam as percas de pacotes ao nível aplicação através de técnicas especiais de processamento de sinal </a:t>
            </a:r>
          </a:p>
          <a:p>
            <a:pPr lvl="1">
              <a:defRPr/>
            </a:pPr>
            <a:r>
              <a:rPr lang="pt-PT" dirty="0" smtClean="0"/>
              <a:t>Interpolação pelo receptor</a:t>
            </a:r>
          </a:p>
          <a:p>
            <a:pPr lvl="1">
              <a:defRPr/>
            </a:pPr>
            <a:r>
              <a:rPr lang="pt-PT" i="1" dirty="0" err="1" smtClean="0"/>
              <a:t>Forward</a:t>
            </a:r>
            <a:r>
              <a:rPr lang="pt-PT" i="1" dirty="0" smtClean="0"/>
              <a:t> error </a:t>
            </a:r>
            <a:r>
              <a:rPr lang="pt-PT" i="1" dirty="0" err="1" smtClean="0"/>
              <a:t>correction</a:t>
            </a:r>
            <a:r>
              <a:rPr lang="pt-PT" i="1" dirty="0" smtClean="0"/>
              <a:t> </a:t>
            </a:r>
            <a:r>
              <a:rPr lang="pt-PT" dirty="0" smtClean="0"/>
              <a:t>(envio de bits a pacotes com redundância)</a:t>
            </a:r>
          </a:p>
          <a:p>
            <a:pPr lvl="1">
              <a:defRPr/>
            </a:pPr>
            <a:r>
              <a:rPr lang="pt-PT" i="1" dirty="0" err="1" smtClean="0"/>
              <a:t>Interliving</a:t>
            </a:r>
            <a:r>
              <a:rPr lang="pt-PT" dirty="0" smtClean="0"/>
              <a:t> (enviar em cada pacote partes diferidas do </a:t>
            </a:r>
            <a:r>
              <a:rPr lang="pt-PT" i="1" dirty="0" err="1" smtClean="0"/>
              <a:t>stream</a:t>
            </a:r>
            <a:r>
              <a:rPr lang="pt-PT" dirty="0" smtClean="0"/>
              <a:t>)</a:t>
            </a:r>
          </a:p>
          <a:p>
            <a:pPr lvl="1">
              <a:defRPr/>
            </a:pPr>
            <a:r>
              <a:rPr lang="pt-PT" i="1" dirty="0" err="1" smtClean="0"/>
              <a:t>Interliving</a:t>
            </a:r>
            <a:r>
              <a:rPr lang="pt-PT" i="1" dirty="0" smtClean="0"/>
              <a:t> </a:t>
            </a:r>
            <a:r>
              <a:rPr lang="pt-PT" i="1" dirty="0" err="1" smtClean="0"/>
              <a:t>and</a:t>
            </a:r>
            <a:r>
              <a:rPr lang="pt-PT" i="1" dirty="0" smtClean="0"/>
              <a:t> </a:t>
            </a:r>
            <a:r>
              <a:rPr lang="pt-PT" i="1" dirty="0" err="1" smtClean="0"/>
              <a:t>multi-resolution</a:t>
            </a:r>
            <a:r>
              <a:rPr lang="pt-PT" i="1" dirty="0" smtClean="0"/>
              <a:t> </a:t>
            </a:r>
            <a:r>
              <a:rPr lang="pt-PT" dirty="0" smtClean="0"/>
              <a:t>(idem com diferentes resoluções)</a:t>
            </a:r>
          </a:p>
          <a:p>
            <a:pPr lvl="1">
              <a:defRPr/>
            </a:pPr>
            <a:endParaRPr lang="pt-PT" dirty="0" smtClean="0"/>
          </a:p>
          <a:p>
            <a:pPr lvl="1">
              <a:defRPr/>
            </a:pPr>
            <a:endParaRPr lang="pt-PT" dirty="0" smtClean="0"/>
          </a:p>
          <a:p>
            <a:pPr>
              <a:defRPr/>
            </a:pP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CF42B-07A2-5647-9C6F-19FC7820D90B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IP TV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Cada canal de televisão é difundido através de um </a:t>
            </a:r>
            <a:r>
              <a:rPr lang="pt-PT" sz="2400" i="1" dirty="0" err="1" smtClean="0"/>
              <a:t>stream</a:t>
            </a:r>
            <a:r>
              <a:rPr lang="pt-PT" sz="2400" dirty="0" smtClean="0"/>
              <a:t> UDP com resolução muito elevada (vários Mbps)</a:t>
            </a:r>
          </a:p>
          <a:p>
            <a:pPr>
              <a:defRPr/>
            </a:pPr>
            <a:r>
              <a:rPr lang="pt-PT" sz="2400" dirty="0" smtClean="0"/>
              <a:t>Esta capacidade só está disponível para os canais difundidos pelo operador para os seus clientes </a:t>
            </a:r>
            <a:r>
              <a:rPr lang="pt-PT" sz="2400" dirty="0" err="1" smtClean="0"/>
              <a:t>directos</a:t>
            </a:r>
            <a:r>
              <a:rPr lang="pt-PT" sz="2400" dirty="0" smtClean="0"/>
              <a:t> pois requer reserva e afectação de capacidade na rede</a:t>
            </a:r>
          </a:p>
          <a:p>
            <a:pPr>
              <a:defRPr/>
            </a:pPr>
            <a:r>
              <a:rPr lang="pt-PT" sz="2400" dirty="0" smtClean="0"/>
              <a:t>Cada </a:t>
            </a:r>
            <a:r>
              <a:rPr lang="pt-PT" sz="2400" i="1" dirty="0" err="1" smtClean="0"/>
              <a:t>stream</a:t>
            </a:r>
            <a:r>
              <a:rPr lang="pt-PT" sz="2400" dirty="0" smtClean="0"/>
              <a:t> é difundido para um grupo IP </a:t>
            </a:r>
            <a:r>
              <a:rPr lang="pt-PT" sz="2400" i="1" dirty="0" err="1"/>
              <a:t>M</a:t>
            </a:r>
            <a:r>
              <a:rPr lang="pt-PT" sz="2400" i="1" dirty="0" err="1" smtClean="0"/>
              <a:t>ulticast</a:t>
            </a:r>
            <a:r>
              <a:rPr lang="pt-PT" sz="2400" dirty="0" smtClean="0"/>
              <a:t> distinto</a:t>
            </a:r>
          </a:p>
          <a:p>
            <a:pPr>
              <a:defRPr/>
            </a:pPr>
            <a:r>
              <a:rPr lang="pt-PT" sz="2400" dirty="0" smtClean="0"/>
              <a:t>Utiliza as técnicas que vimos atrás</a:t>
            </a:r>
          </a:p>
          <a:p>
            <a:pPr>
              <a:defRPr/>
            </a:pPr>
            <a:r>
              <a:rPr lang="pt-PT" sz="2400" dirty="0" smtClean="0"/>
              <a:t>De alguma forma a TDT utiliza técnicas semelhantes mas o canal de difusão é </a:t>
            </a:r>
            <a:r>
              <a:rPr lang="pt-PT" sz="2400" i="1" dirty="0" err="1" smtClean="0"/>
              <a:t>broadcasting</a:t>
            </a:r>
            <a:r>
              <a:rPr lang="pt-PT" sz="2400" dirty="0" smtClean="0"/>
              <a:t> sem fios numa gama de frequências reservadas</a:t>
            </a: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51B1B7-B353-B24B-86F7-E1B6617857C5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RTP – Real Time </a:t>
            </a:r>
            <a:r>
              <a:rPr lang="pt-PT" dirty="0" err="1" smtClean="0"/>
              <a:t>Transport</a:t>
            </a:r>
            <a:r>
              <a:rPr lang="pt-PT" dirty="0" smtClean="0"/>
              <a:t> </a:t>
            </a:r>
            <a:r>
              <a:rPr lang="pt-PT" dirty="0" err="1" smtClean="0"/>
              <a:t>Protocol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70888" cy="2497138"/>
          </a:xfrm>
        </p:spPr>
        <p:txBody>
          <a:bodyPr/>
          <a:lstStyle/>
          <a:p>
            <a:pPr>
              <a:defRPr/>
            </a:pPr>
            <a:r>
              <a:rPr lang="pt-PT" dirty="0" smtClean="0"/>
              <a:t>Pacotes contendo informação multimédia transportados através de </a:t>
            </a:r>
            <a:r>
              <a:rPr lang="pt-PT" dirty="0" err="1" smtClean="0"/>
              <a:t>datagramas</a:t>
            </a:r>
            <a:r>
              <a:rPr lang="pt-PT" dirty="0" smtClean="0"/>
              <a:t> UDP</a:t>
            </a:r>
          </a:p>
          <a:p>
            <a:pPr>
              <a:defRPr/>
            </a:pPr>
            <a:r>
              <a:rPr lang="pt-PT" dirty="0" smtClean="0"/>
              <a:t>Formato normalizado para transmissão de informação multimédia em pacotes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35776-4DDB-0242-BF9A-1C1A9F2FB4D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pic>
        <p:nvPicPr>
          <p:cNvPr id="47108" name="Picture 4" descr="Rtp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3429000"/>
            <a:ext cx="3000375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fld id="{DBD1E226-8CD4-D24C-8754-282EE1B99C04}" type="slidenum">
              <a:rPr lang="en-US" sz="1200">
                <a:solidFill>
                  <a:srgbClr val="898989"/>
                </a:solidFill>
              </a:rPr>
              <a:pPr algn="l" eaLnBrk="1" hangingPunct="1">
                <a:defRPr/>
              </a:pPr>
              <a:t>3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3200" dirty="0" smtClean="0">
                <a:latin typeface="+mn-lt"/>
                <a:ea typeface="ＭＳ Ｐゴシック" charset="0"/>
              </a:rPr>
              <a:t>Os desafios da informação multimédia</a:t>
            </a:r>
            <a:endParaRPr lang="pt-PT" sz="3200" dirty="0">
              <a:latin typeface="+mn-lt"/>
              <a:ea typeface="ＭＳ Ｐゴシック" charset="0"/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Grande volume de dados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Quanto mais fidedigna for a informação multimédia, maior a quantidade de informação digital envolvida na transmissão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O volume de informação a transmitir não é constante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Em particular devido à utilização de compressão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Em alguns cenários não se toleram atrasos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Aplicações </a:t>
            </a:r>
            <a:r>
              <a:rPr lang="pt-PT" sz="2000" dirty="0" err="1" smtClean="0">
                <a:ea typeface="ＭＳ Ｐゴシック" charset="0"/>
              </a:rPr>
              <a:t>interactivas</a:t>
            </a:r>
            <a:r>
              <a:rPr lang="pt-PT" sz="2000" dirty="0" smtClean="0">
                <a:ea typeface="ＭＳ Ｐゴシック" charset="0"/>
              </a:rPr>
              <a:t> (e.g., </a:t>
            </a:r>
            <a:r>
              <a:rPr lang="pt-PT" sz="2000" dirty="0" err="1" smtClean="0">
                <a:ea typeface="ＭＳ Ｐゴシック" charset="0"/>
              </a:rPr>
              <a:t>VoIP</a:t>
            </a:r>
            <a:r>
              <a:rPr lang="pt-PT" sz="2000" dirty="0" smtClean="0">
                <a:ea typeface="ＭＳ Ｐゴシック" charset="0"/>
              </a:rPr>
              <a:t> e jogos)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Em alguns cenários não se tolera um </a:t>
            </a:r>
            <a:r>
              <a:rPr lang="pt-PT" sz="2400" i="1" dirty="0" err="1" smtClean="0">
                <a:ea typeface="ＭＳ Ｐゴシック" charset="0"/>
                <a:cs typeface="ＭＳ Ｐゴシック" charset="0"/>
              </a:rPr>
              <a:t>jitter</a:t>
            </a:r>
            <a:r>
              <a:rPr lang="pt-PT" sz="2400" dirty="0" smtClean="0">
                <a:ea typeface="ＭＳ Ｐゴシック" charset="0"/>
                <a:cs typeface="ＭＳ Ｐゴシック" charset="0"/>
              </a:rPr>
              <a:t> elevado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Em contrapartida este tipo de informação não requer fiabilidade absoluta pois geralmente os destinatários são os órgãos humanos (vista, ouvido, ...)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  <a:cs typeface="ＭＳ Ｐゴシック" charset="0"/>
              </a:rPr>
              <a:t>Que têm grande capacidade de adaptação</a:t>
            </a:r>
          </a:p>
          <a:p>
            <a:pPr lvl="1">
              <a:defRPr/>
            </a:pPr>
            <a:endParaRPr lang="pt-PT" sz="20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Real-Time Protocol (RTP)</a:t>
            </a:r>
            <a:endParaRPr lang="en-US" sz="3200"/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4257675" cy="4800600"/>
          </a:xfrm>
        </p:spPr>
        <p:txBody>
          <a:bodyPr/>
          <a:lstStyle/>
          <a:p>
            <a:pPr>
              <a:defRPr/>
            </a:pPr>
            <a:r>
              <a:rPr lang="pt-PT" sz="2400" dirty="0"/>
              <a:t>O RTP especifica a estrutura dos pacotes que cont</a:t>
            </a:r>
            <a:r>
              <a:rPr lang="pt-PT" altLang="ja-JP" sz="2400" dirty="0">
                <a:latin typeface="Arial"/>
                <a:ea typeface="ヒラギノ角ゴ Pro W3" charset="0"/>
                <a:cs typeface="ヒラギノ角ゴ Pro W3" charset="0"/>
              </a:rPr>
              <a:t>ém áudio e vídeo</a:t>
            </a:r>
            <a:endParaRPr lang="pt-PT" sz="2400" dirty="0"/>
          </a:p>
          <a:p>
            <a:pPr>
              <a:defRPr/>
            </a:pPr>
            <a:r>
              <a:rPr lang="pt-PT" sz="2400" dirty="0"/>
              <a:t>RFC 1889.</a:t>
            </a:r>
          </a:p>
          <a:p>
            <a:pPr>
              <a:defRPr/>
            </a:pPr>
            <a:r>
              <a:rPr lang="pt-PT" sz="2400" dirty="0"/>
              <a:t>Providencia</a:t>
            </a:r>
            <a:r>
              <a:rPr lang="pt-PT" sz="2000" dirty="0"/>
              <a:t> </a:t>
            </a:r>
          </a:p>
          <a:p>
            <a:pPr lvl="1">
              <a:defRPr/>
            </a:pPr>
            <a:r>
              <a:rPr lang="pt-PT" sz="2000" dirty="0"/>
              <a:t>Identificaç</a:t>
            </a:r>
            <a:r>
              <a:rPr lang="pt-PT" altLang="ja-JP" sz="2000" dirty="0">
                <a:ea typeface="ヒラギノ角ゴ Pro W3" charset="0"/>
                <a:cs typeface="ヒラギノ角ゴ Pro W3" charset="0"/>
              </a:rPr>
              <a:t>ão do tipo do conteúdo</a:t>
            </a:r>
            <a:endParaRPr lang="pt-PT" sz="2000" dirty="0"/>
          </a:p>
          <a:p>
            <a:pPr lvl="1">
              <a:defRPr/>
            </a:pPr>
            <a:r>
              <a:rPr lang="pt-PT" sz="2000" dirty="0"/>
              <a:t>N</a:t>
            </a:r>
            <a:r>
              <a:rPr lang="pt-PT" altLang="ja-JP" sz="2000" dirty="0">
                <a:latin typeface="Arial"/>
                <a:ea typeface="ヒラギノ角ゴ Pro W3" charset="0"/>
                <a:cs typeface="ヒラギノ角ゴ Pro W3" charset="0"/>
              </a:rPr>
              <a:t>úmeros de sequência</a:t>
            </a:r>
            <a:endParaRPr lang="pt-PT" sz="2000" dirty="0"/>
          </a:p>
          <a:p>
            <a:pPr lvl="1">
              <a:defRPr/>
            </a:pPr>
            <a:r>
              <a:rPr lang="pt-PT" sz="2000" dirty="0"/>
              <a:t>Etiquetas temporais (</a:t>
            </a:r>
            <a:r>
              <a:rPr lang="pt-PT" sz="2000" i="1" dirty="0" err="1"/>
              <a:t>timestamps</a:t>
            </a:r>
            <a:r>
              <a:rPr lang="pt-PT" sz="2000" dirty="0" smtClean="0"/>
              <a:t>)</a:t>
            </a:r>
          </a:p>
          <a:p>
            <a:pPr lvl="1">
              <a:defRPr/>
            </a:pPr>
            <a:r>
              <a:rPr lang="pt-PT" sz="1800" dirty="0" smtClean="0"/>
              <a:t>Identificação dos </a:t>
            </a:r>
            <a:r>
              <a:rPr lang="pt-PT" sz="1800" i="1" dirty="0" err="1" smtClean="0"/>
              <a:t>streams</a:t>
            </a:r>
            <a:endParaRPr lang="pt-PT" sz="1600" i="1" dirty="0"/>
          </a:p>
          <a:p>
            <a:pPr lvl="1">
              <a:defRPr/>
            </a:pPr>
            <a:endParaRPr lang="pt-PT" sz="1800" dirty="0"/>
          </a:p>
        </p:txBody>
      </p:sp>
      <p:sp>
        <p:nvSpPr>
          <p:cNvPr id="3665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7725" y="1371600"/>
            <a:ext cx="4257675" cy="4800600"/>
          </a:xfrm>
        </p:spPr>
        <p:txBody>
          <a:bodyPr/>
          <a:lstStyle/>
          <a:p>
            <a:pPr>
              <a:defRPr/>
            </a:pPr>
            <a:r>
              <a:rPr lang="pt-PT" sz="2400"/>
              <a:t>O RTP </a:t>
            </a:r>
            <a:r>
              <a:rPr lang="pt-PT" altLang="ja-JP" sz="2400">
                <a:latin typeface="Arial"/>
                <a:ea typeface="ヒラギノ角ゴ Pro W3" charset="0"/>
                <a:cs typeface="ヒラギノ角ゴ Pro W3" charset="0"/>
              </a:rPr>
              <a:t>é um protocolo aplicacional só conhecido dos sistemas finais</a:t>
            </a:r>
            <a:r>
              <a:rPr lang="pt-PT" sz="2400"/>
              <a:t>.</a:t>
            </a:r>
          </a:p>
          <a:p>
            <a:pPr>
              <a:defRPr/>
            </a:pPr>
            <a:r>
              <a:rPr lang="pt-PT" sz="2400"/>
              <a:t>Os pacotes ou datagramas RTP s</a:t>
            </a:r>
            <a:r>
              <a:rPr lang="pt-PT" altLang="ja-JP" sz="2400">
                <a:ea typeface="ヒラギノ角ゴ Pro W3" charset="0"/>
                <a:cs typeface="ヒラギノ角ゴ Pro W3" charset="0"/>
              </a:rPr>
              <a:t>ão transportados em segmentos UDP</a:t>
            </a:r>
            <a:endParaRPr lang="pt-PT" sz="2400"/>
          </a:p>
          <a:p>
            <a:pPr>
              <a:defRPr/>
            </a:pPr>
            <a:r>
              <a:rPr lang="pt-PT" sz="2400"/>
              <a:t>Interoperaç</a:t>
            </a:r>
            <a:r>
              <a:rPr lang="pt-PT" altLang="ja-JP" sz="2400">
                <a:ea typeface="ヒラギノ角ゴ Pro W3" charset="0"/>
                <a:cs typeface="ヒラギノ角ゴ Pro W3" charset="0"/>
              </a:rPr>
              <a:t>ão</a:t>
            </a:r>
            <a:r>
              <a:rPr lang="pt-PT" sz="2400"/>
              <a:t>: se duas aplicaç</a:t>
            </a:r>
            <a:r>
              <a:rPr lang="pt-PT" altLang="ja-JP" sz="2400">
                <a:ea typeface="ヒラギノ角ゴ Pro W3" charset="0"/>
                <a:cs typeface="ヒラギノ角ゴ Pro W3" charset="0"/>
              </a:rPr>
              <a:t>ões de IP Phone distintas usam RTP, devem poder funcionar em conjunto</a:t>
            </a:r>
            <a:endParaRPr lang="pt-PT" sz="20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DC7A4-F68C-0146-B71D-821416B2F96D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Cabeçalho RTP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14DA12-0548-9D4E-9E7C-BF23DFF01443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58371" name="Picture 4" descr="rtp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557338"/>
            <a:ext cx="721995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229600" cy="855663"/>
          </a:xfrm>
        </p:spPr>
        <p:txBody>
          <a:bodyPr/>
          <a:lstStyle/>
          <a:p>
            <a:pPr>
              <a:defRPr/>
            </a:pPr>
            <a:r>
              <a:rPr lang="pt-PT"/>
              <a:t>Cabeçalho RTP</a:t>
            </a:r>
          </a:p>
        </p:txBody>
      </p:sp>
      <p:sp>
        <p:nvSpPr>
          <p:cNvPr id="370691" name="Text Box 3"/>
          <p:cNvSpPr txBox="1">
            <a:spLocks noChangeArrowheads="1"/>
          </p:cNvSpPr>
          <p:nvPr/>
        </p:nvSpPr>
        <p:spPr bwMode="auto">
          <a:xfrm>
            <a:off x="323850" y="1341438"/>
            <a:ext cx="8526463" cy="397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Payload</a:t>
            </a: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Type</a:t>
            </a: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 (7 bits): </a:t>
            </a:r>
            <a:r>
              <a:rPr lang="pt-PT" sz="1800" b="0" dirty="0">
                <a:solidFill>
                  <a:srgbClr val="0000FF"/>
                </a:solidFill>
                <a:latin typeface="+mn-lt"/>
              </a:rPr>
              <a:t>Indica o tipo de codificaç</a:t>
            </a:r>
            <a:r>
              <a:rPr lang="pt-PT" altLang="ja-JP" sz="1800" b="0" dirty="0">
                <a:solidFill>
                  <a:srgbClr val="0000FF"/>
                </a:solidFill>
                <a:latin typeface="+mn-lt"/>
                <a:ea typeface="ヒラギノ角ゴ Pro W3" charset="0"/>
                <a:cs typeface="ヒラギノ角ゴ Pro W3" charset="0"/>
              </a:rPr>
              <a:t>ão (CODEC) usado. Se o emissor resolver alterá-lo, indica-o ao receptor mudando este campo.</a:t>
            </a:r>
            <a:r>
              <a:rPr lang="pt-PT" sz="1800" b="0" dirty="0">
                <a:solidFill>
                  <a:srgbClr val="0000FF"/>
                </a:solidFill>
                <a:latin typeface="+mn-lt"/>
              </a:rPr>
              <a:t> Exemplos:</a:t>
            </a:r>
          </a:p>
          <a:p>
            <a:pPr algn="l" eaLnBrk="0" hangingPunct="0">
              <a:defRPr/>
            </a:pP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	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Payload</a:t>
            </a: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type</a:t>
            </a: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 0: PCM mu-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law</a:t>
            </a: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, 64 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kbps</a:t>
            </a:r>
            <a:endParaRPr lang="pt-PT" sz="1800" b="0" i="1" dirty="0">
              <a:solidFill>
                <a:srgbClr val="0000FF"/>
              </a:solidFill>
              <a:latin typeface="+mn-lt"/>
            </a:endParaRPr>
          </a:p>
          <a:p>
            <a:pPr algn="l" eaLnBrk="0" hangingPunct="0">
              <a:defRPr/>
            </a:pP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	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Payload</a:t>
            </a: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type</a:t>
            </a: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 3, GSM, 13 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kbps</a:t>
            </a:r>
            <a:endParaRPr lang="pt-PT" sz="1800" b="0" i="1" dirty="0">
              <a:solidFill>
                <a:srgbClr val="0000FF"/>
              </a:solidFill>
              <a:latin typeface="+mn-lt"/>
            </a:endParaRPr>
          </a:p>
          <a:p>
            <a:pPr algn="l" eaLnBrk="0" hangingPunct="0">
              <a:defRPr/>
            </a:pP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	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Payload</a:t>
            </a: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type</a:t>
            </a: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 7, LPC, 2.4 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kbps</a:t>
            </a:r>
            <a:endParaRPr lang="pt-PT" sz="1800" b="0" i="1" dirty="0">
              <a:solidFill>
                <a:srgbClr val="0000FF"/>
              </a:solidFill>
              <a:latin typeface="+mn-lt"/>
            </a:endParaRPr>
          </a:p>
          <a:p>
            <a:pPr algn="l" eaLnBrk="0" hangingPunct="0">
              <a:defRPr/>
            </a:pP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	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Payload</a:t>
            </a: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type</a:t>
            </a: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 26, 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Motion</a:t>
            </a: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 JPEG</a:t>
            </a:r>
          </a:p>
          <a:p>
            <a:pPr algn="l" eaLnBrk="0" hangingPunct="0">
              <a:defRPr/>
            </a:pP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	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Payload</a:t>
            </a: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type</a:t>
            </a: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 31. H.261</a:t>
            </a:r>
          </a:p>
          <a:p>
            <a:pPr algn="l" eaLnBrk="0" hangingPunct="0">
              <a:defRPr/>
            </a:pP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	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Payload</a:t>
            </a: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type</a:t>
            </a: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 33, MPEG2 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video</a:t>
            </a:r>
            <a:endParaRPr lang="pt-PT" sz="1800" b="0" i="1" dirty="0">
              <a:solidFill>
                <a:srgbClr val="0000FF"/>
              </a:solidFill>
              <a:latin typeface="+mn-lt"/>
            </a:endParaRPr>
          </a:p>
          <a:p>
            <a:pPr lvl="1" algn="l" eaLnBrk="0" hangingPunct="0">
              <a:defRPr/>
            </a:pPr>
            <a:endParaRPr lang="pt-PT" sz="1800" b="0" dirty="0">
              <a:solidFill>
                <a:srgbClr val="0000FF"/>
              </a:solidFill>
              <a:latin typeface="+mn-lt"/>
            </a:endParaRPr>
          </a:p>
          <a:p>
            <a:pPr algn="l" eaLnBrk="0" hangingPunct="0">
              <a:defRPr/>
            </a:pP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Sequence</a:t>
            </a: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Number</a:t>
            </a:r>
            <a:r>
              <a:rPr lang="pt-PT" sz="1800" b="0" i="1" dirty="0">
                <a:solidFill>
                  <a:srgbClr val="0000FF"/>
                </a:solidFill>
                <a:latin typeface="+mn-lt"/>
              </a:rPr>
              <a:t> (16 bits)</a:t>
            </a:r>
            <a:r>
              <a:rPr lang="pt-PT" sz="1800" b="0" dirty="0">
                <a:solidFill>
                  <a:srgbClr val="0000FF"/>
                </a:solidFill>
                <a:latin typeface="+mn-lt"/>
              </a:rPr>
              <a:t>: incrementado em cada pacote enviado o que permite detectar a perca ou troca dos pacotes</a:t>
            </a:r>
          </a:p>
          <a:p>
            <a:pPr algn="l" eaLnBrk="0" hangingPunct="0">
              <a:defRPr/>
            </a:pPr>
            <a:endParaRPr lang="pt-PT" sz="1800" b="0" dirty="0">
              <a:solidFill>
                <a:srgbClr val="0000FF"/>
              </a:solidFill>
              <a:latin typeface="+mn-lt"/>
            </a:endParaRPr>
          </a:p>
          <a:p>
            <a:pPr algn="l" eaLnBrk="0" hangingPunct="0">
              <a:defRPr/>
            </a:pPr>
            <a:r>
              <a:rPr lang="pt-PT" sz="1800" b="0" dirty="0" err="1">
                <a:solidFill>
                  <a:srgbClr val="0000FF"/>
                </a:solidFill>
                <a:latin typeface="+mn-lt"/>
              </a:rPr>
              <a:t>Timestamp</a:t>
            </a:r>
            <a:r>
              <a:rPr lang="pt-PT" sz="1800" b="0" dirty="0">
                <a:solidFill>
                  <a:srgbClr val="0000FF"/>
                </a:solidFill>
                <a:latin typeface="+mn-lt"/>
              </a:rPr>
              <a:t>: posição temporal da informação no </a:t>
            </a:r>
            <a:r>
              <a:rPr lang="pt-PT" sz="1800" b="0" i="1" dirty="0" err="1">
                <a:solidFill>
                  <a:srgbClr val="0000FF"/>
                </a:solidFill>
                <a:latin typeface="+mn-lt"/>
              </a:rPr>
              <a:t>stream</a:t>
            </a:r>
            <a:endParaRPr lang="pt-PT" sz="1800" b="0" i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F4A0C9-B901-274F-86F8-A960273B2945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125538"/>
            <a:ext cx="8208962" cy="5256212"/>
          </a:xfrm>
        </p:spPr>
        <p:txBody>
          <a:bodyPr/>
          <a:lstStyle/>
          <a:p>
            <a:pPr>
              <a:defRPr/>
            </a:pPr>
            <a:r>
              <a:rPr lang="pt-PT" sz="2000" b="1" dirty="0" err="1"/>
              <a:t>Timestamp</a:t>
            </a:r>
            <a:r>
              <a:rPr lang="pt-PT" sz="2000" b="1" dirty="0"/>
              <a:t> </a:t>
            </a:r>
            <a:r>
              <a:rPr lang="pt-PT" sz="2000" b="1" dirty="0" err="1"/>
              <a:t>field</a:t>
            </a:r>
            <a:r>
              <a:rPr lang="pt-PT" sz="2000" b="1" dirty="0"/>
              <a:t> (32 bits).</a:t>
            </a:r>
            <a:r>
              <a:rPr lang="pt-PT" sz="2000" dirty="0"/>
              <a:t> </a:t>
            </a:r>
            <a:r>
              <a:rPr lang="pt-PT" sz="2000" dirty="0" err="1"/>
              <a:t>Reflecte</a:t>
            </a:r>
            <a:r>
              <a:rPr lang="pt-PT" sz="2000" dirty="0"/>
              <a:t> o momento em que os dados contidos no pacote foram gerados em termos do rel</a:t>
            </a:r>
            <a:r>
              <a:rPr lang="pt-PT" altLang="ja-JP" sz="2000" dirty="0">
                <a:latin typeface="Arial"/>
                <a:ea typeface="ヒラギノ角ゴ Pro W3" charset="0"/>
                <a:cs typeface="ヒラギノ角ゴ Pro W3" charset="0"/>
              </a:rPr>
              <a:t>ógio usado para realizar a amostragem para a digitalização</a:t>
            </a:r>
            <a:r>
              <a:rPr lang="pt-PT" altLang="ja-JP" sz="2000" dirty="0" smtClean="0">
                <a:latin typeface="Arial"/>
                <a:ea typeface="ヒラギノ角ゴ Pro W3" charset="0"/>
                <a:cs typeface="ヒラギノ角ゴ Pro W3" charset="0"/>
              </a:rPr>
              <a:t>:</a:t>
            </a:r>
            <a:endParaRPr lang="pt-PT" sz="2000" dirty="0"/>
          </a:p>
          <a:p>
            <a:pPr lvl="1">
              <a:defRPr/>
            </a:pPr>
            <a:r>
              <a:rPr lang="pt-PT" sz="2000" dirty="0"/>
              <a:t>Com som, o </a:t>
            </a:r>
            <a:r>
              <a:rPr lang="pt-PT" sz="2000" i="1" dirty="0" err="1"/>
              <a:t>timestamp</a:t>
            </a:r>
            <a:r>
              <a:rPr lang="pt-PT" sz="2000" i="1" dirty="0"/>
              <a:t> </a:t>
            </a:r>
            <a:r>
              <a:rPr lang="pt-PT" sz="2000" i="1" dirty="0" err="1"/>
              <a:t>clock</a:t>
            </a:r>
            <a:r>
              <a:rPr lang="pt-PT" sz="2000" dirty="0"/>
              <a:t> </a:t>
            </a:r>
            <a:r>
              <a:rPr lang="pt-PT" altLang="ja-JP" sz="2000" dirty="0">
                <a:latin typeface="Arial"/>
                <a:ea typeface="ヒラギノ角ゴ Pro W3" charset="0"/>
                <a:cs typeface="ヒラギノ角ゴ Pro W3" charset="0"/>
              </a:rPr>
              <a:t>é tipicamente incrementado de 1 por cada período de amostragem </a:t>
            </a:r>
            <a:r>
              <a:rPr lang="pt-PT" sz="2000" dirty="0"/>
              <a:t>(em cada 125 micro segundos quando se faz amostragem a 8 KHz ou 8.000 vezes por segundo</a:t>
            </a:r>
            <a:r>
              <a:rPr lang="pt-PT" sz="2000" dirty="0" smtClean="0"/>
              <a:t>)</a:t>
            </a:r>
            <a:endParaRPr lang="pt-PT" sz="2000" dirty="0"/>
          </a:p>
          <a:p>
            <a:pPr lvl="1">
              <a:defRPr/>
            </a:pPr>
            <a:r>
              <a:rPr lang="pt-PT" sz="2000" dirty="0"/>
              <a:t>Se cada pacote contiver 160 amostras, o valor deste campo </a:t>
            </a:r>
            <a:r>
              <a:rPr lang="pt-PT" altLang="ja-JP" sz="2000" dirty="0">
                <a:latin typeface="Arial"/>
                <a:ea typeface="ヒラギノ角ゴ Pro W3" charset="0"/>
                <a:cs typeface="ヒラギノ角ゴ Pro W3" charset="0"/>
              </a:rPr>
              <a:t>é incrementado de 160 em cada pacote</a:t>
            </a:r>
            <a:r>
              <a:rPr lang="pt-PT" sz="2000" dirty="0"/>
              <a:t>. O valor deste rel</a:t>
            </a:r>
            <a:r>
              <a:rPr lang="pt-PT" altLang="ja-JP" sz="2000" dirty="0">
                <a:latin typeface="Arial"/>
                <a:ea typeface="ヒラギノ角ゴ Pro W3" charset="0"/>
                <a:cs typeface="ヒラギノ角ゴ Pro W3" charset="0"/>
              </a:rPr>
              <a:t>ógio continua a ser incrementado mesmo que a fonte esteja </a:t>
            </a:r>
            <a:r>
              <a:rPr lang="pt-PT" altLang="ja-JP" sz="2000" dirty="0" err="1">
                <a:latin typeface="Arial"/>
                <a:ea typeface="ヒラギノ角ゴ Pro W3" charset="0"/>
                <a:cs typeface="ヒラギノ角ゴ Pro W3" charset="0"/>
              </a:rPr>
              <a:t>inactiva</a:t>
            </a:r>
            <a:r>
              <a:rPr lang="pt-PT" altLang="ja-JP" sz="2000" dirty="0">
                <a:latin typeface="Arial"/>
                <a:ea typeface="ヒラギノ角ゴ Pro W3" charset="0"/>
                <a:cs typeface="ヒラギノ角ゴ Pro W3" charset="0"/>
              </a:rPr>
              <a:t> e não emita pacotes.</a:t>
            </a:r>
          </a:p>
          <a:p>
            <a:pPr lvl="1">
              <a:defRPr/>
            </a:pPr>
            <a:endParaRPr lang="pt-PT" sz="2000" dirty="0"/>
          </a:p>
          <a:p>
            <a:pPr>
              <a:defRPr/>
            </a:pPr>
            <a:r>
              <a:rPr lang="pt-PT" sz="2000" b="1" dirty="0"/>
              <a:t>SSRC </a:t>
            </a:r>
            <a:r>
              <a:rPr lang="pt-PT" sz="2000" b="1" dirty="0" err="1"/>
              <a:t>field</a:t>
            </a:r>
            <a:r>
              <a:rPr lang="pt-PT" sz="2000" b="1" dirty="0"/>
              <a:t> (32 bits).</a:t>
            </a:r>
            <a:r>
              <a:rPr lang="pt-PT" sz="2000" dirty="0"/>
              <a:t> Identifica a fonte do </a:t>
            </a:r>
            <a:r>
              <a:rPr lang="pt-PT" sz="2000" i="1" dirty="0" err="1"/>
              <a:t>stream</a:t>
            </a:r>
            <a:r>
              <a:rPr lang="pt-PT" sz="2000" dirty="0"/>
              <a:t>. Uma sess</a:t>
            </a:r>
            <a:r>
              <a:rPr lang="pt-PT" altLang="ja-JP" sz="2000" dirty="0">
                <a:ea typeface="ヒラギノ角ゴ Pro W3" charset="0"/>
                <a:cs typeface="ヒラギノ角ゴ Pro W3" charset="0"/>
              </a:rPr>
              <a:t>ão RTP pode ter vários </a:t>
            </a:r>
            <a:r>
              <a:rPr lang="pt-PT" altLang="ja-JP" sz="2000" i="1" dirty="0" err="1">
                <a:ea typeface="ヒラギノ角ゴ Pro W3" charset="0"/>
                <a:cs typeface="ヒラギノ角ゴ Pro W3" charset="0"/>
              </a:rPr>
              <a:t>streams</a:t>
            </a:r>
            <a:r>
              <a:rPr lang="pt-PT" altLang="ja-JP" sz="2000" dirty="0">
                <a:ea typeface="ヒラギノ角ゴ Pro W3" charset="0"/>
                <a:cs typeface="ヒラギノ角ゴ Pro W3" charset="0"/>
              </a:rPr>
              <a:t> e cada um deve ter um valor de</a:t>
            </a:r>
            <a:r>
              <a:rPr lang="pt-PT" sz="2000" dirty="0"/>
              <a:t> SSRC diferente. </a:t>
            </a:r>
            <a:endParaRPr lang="pt-PT" sz="1600" dirty="0"/>
          </a:p>
          <a:p>
            <a:pPr>
              <a:defRPr/>
            </a:pPr>
            <a:endParaRPr lang="pt-PT" sz="2000" dirty="0"/>
          </a:p>
        </p:txBody>
      </p:sp>
      <p:sp>
        <p:nvSpPr>
          <p:cNvPr id="371716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855663"/>
          </a:xfrm>
        </p:spPr>
        <p:txBody>
          <a:bodyPr/>
          <a:lstStyle/>
          <a:p>
            <a:pPr>
              <a:defRPr/>
            </a:pPr>
            <a:r>
              <a:rPr lang="pt-PT"/>
              <a:t>Continuaç</a:t>
            </a:r>
            <a:r>
              <a:rPr lang="pt-PT" altLang="ja-JP">
                <a:ea typeface="ヒラギノ角ゴ Pro W3" charset="0"/>
                <a:cs typeface="ヒラギノ角ゴ Pro W3" charset="0"/>
              </a:rPr>
              <a:t>ão</a:t>
            </a:r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DEFEA0-89E5-844F-A769-D14D3934301B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dirty="0" smtClean="0">
                <a:ea typeface="ＭＳ Ｐゴシック" charset="0"/>
              </a:rPr>
              <a:t>Conclusões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8012" cy="4895850"/>
          </a:xfrm>
        </p:spPr>
        <p:txBody>
          <a:bodyPr/>
          <a:lstStyle/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A informação multimédia é volumosa e requere capacidade variável de transferência e também  características do tipo </a:t>
            </a:r>
            <a:r>
              <a:rPr lang="pt-PT" sz="2400" i="1" dirty="0" smtClean="0">
                <a:ea typeface="ＭＳ Ｐゴシック" charset="0"/>
                <a:cs typeface="ＭＳ Ｐゴシック" charset="0"/>
              </a:rPr>
              <a:t>tempo real</a:t>
            </a: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A Internet tem qualidade de serviço que nem sempre é adequada às necessidades das aplicações multimédia</a:t>
            </a: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No entanto, diversas técnicas podem ser usadas para compensar esses problemas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Técnicas de compressão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Utilização de </a:t>
            </a:r>
            <a:r>
              <a:rPr lang="pt-PT" sz="2000" dirty="0" err="1" smtClean="0">
                <a:ea typeface="ＭＳ Ｐゴシック" charset="0"/>
              </a:rPr>
              <a:t>playout</a:t>
            </a:r>
            <a:r>
              <a:rPr lang="pt-PT" sz="2000" dirty="0" smtClean="0">
                <a:ea typeface="ＭＳ Ｐゴシック" charset="0"/>
              </a:rPr>
              <a:t> </a:t>
            </a:r>
            <a:r>
              <a:rPr lang="pt-PT" sz="2000" dirty="0" err="1" smtClean="0">
                <a:ea typeface="ＭＳ Ｐゴシック" charset="0"/>
              </a:rPr>
              <a:t>delays</a:t>
            </a:r>
            <a:endParaRPr lang="pt-PT" sz="2000" dirty="0" smtClean="0">
              <a:ea typeface="ＭＳ Ｐゴシック" charset="0"/>
            </a:endParaRP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Adaptação dinâmica </a:t>
            </a:r>
            <a:r>
              <a:rPr lang="pt-PT" sz="2000" dirty="0" smtClean="0">
                <a:ea typeface="ＭＳ Ｐゴシック" charset="0"/>
              </a:rPr>
              <a:t>da resoluç</a:t>
            </a:r>
            <a:r>
              <a:rPr lang="pt-PT" sz="2000" dirty="0" smtClean="0">
                <a:ea typeface="ＭＳ Ｐゴシック" charset="0"/>
              </a:rPr>
              <a:t>ão </a:t>
            </a:r>
            <a:r>
              <a:rPr lang="pt-PT" sz="2000" dirty="0" smtClean="0">
                <a:ea typeface="ＭＳ Ｐゴシック" charset="0"/>
              </a:rPr>
              <a:t>à </a:t>
            </a:r>
            <a:r>
              <a:rPr lang="pt-PT" sz="2000" dirty="0" smtClean="0">
                <a:ea typeface="ＭＳ Ｐゴシック" charset="0"/>
              </a:rPr>
              <a:t>capacidade disponível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Utilização de UDP e compensação da qualidade de serviço ao nível aplicacional</a:t>
            </a:r>
          </a:p>
          <a:p>
            <a:pPr lvl="1" eaLnBrk="1" hangingPunct="1">
              <a:defRPr/>
            </a:pPr>
            <a:endParaRPr lang="pt-PT" sz="2000" dirty="0" smtClean="0">
              <a:ea typeface="ＭＳ Ｐゴシック" charset="0"/>
            </a:endParaRPr>
          </a:p>
          <a:p>
            <a:pPr lvl="1" eaLnBrk="1" hangingPunct="1">
              <a:defRPr/>
            </a:pPr>
            <a:endParaRPr lang="pt-PT" sz="1100" dirty="0" smtClean="0">
              <a:ea typeface="ＭＳ Ｐゴシック" charset="0"/>
            </a:endParaRPr>
          </a:p>
          <a:p>
            <a:pPr lvl="1" eaLnBrk="1" hangingPunct="1">
              <a:defRPr/>
            </a:pPr>
            <a:endParaRPr lang="pt-PT" sz="1100" dirty="0" smtClean="0">
              <a:ea typeface="ＭＳ Ｐゴシック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46A454-95F2-A944-B252-E671937D3655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268413"/>
            <a:ext cx="8382000" cy="1439862"/>
          </a:xfrm>
        </p:spPr>
        <p:txBody>
          <a:bodyPr/>
          <a:lstStyle/>
          <a:p>
            <a:pPr>
              <a:defRPr/>
            </a:pPr>
            <a:r>
              <a:rPr lang="pt-PT" dirty="0" smtClean="0"/>
              <a:t>Codificação da informação multimédia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11876A-CAF7-B04B-8506-CCBF9894CDD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20483" name="Picture 4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213100"/>
            <a:ext cx="5476875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latin typeface="+mn-lt"/>
                <a:ea typeface="ＭＳ Ｐゴシック" charset="0"/>
              </a:rPr>
              <a:t>Informação áudio digital</a:t>
            </a:r>
            <a:endParaRPr lang="pt-PT">
              <a:latin typeface="+mn-lt"/>
              <a:ea typeface="ＭＳ Ｐゴシック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534400" cy="3230562"/>
          </a:xfrm>
        </p:spPr>
        <p:txBody>
          <a:bodyPr/>
          <a:lstStyle/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Amostragem do sinal analógico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São recolhidas amostras a intervalos de tempo fixos</a:t>
            </a:r>
          </a:p>
          <a:p>
            <a:pPr lvl="1">
              <a:defRPr/>
            </a:pPr>
            <a:r>
              <a:rPr lang="pt-PT" sz="2000" dirty="0">
                <a:ea typeface="ＭＳ Ｐゴシック" charset="0"/>
              </a:rPr>
              <a:t>C</a:t>
            </a:r>
            <a:r>
              <a:rPr lang="pt-PT" sz="2000" dirty="0" smtClean="0">
                <a:ea typeface="ＭＳ Ｐゴシック" charset="0"/>
              </a:rPr>
              <a:t>ada uma produz um valor real arbitrário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Quantificação de cada amostra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Cada amostra é arredondada para um valor numa escala fixa de valores (# de valores distintos limitados)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Representados através de um número fixo de bits</a:t>
            </a:r>
            <a:endParaRPr lang="pt-PT" sz="2000" dirty="0">
              <a:ea typeface="ＭＳ Ｐゴシック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fld id="{FB0DE4CF-B753-7F4C-B3BB-ACB93DE3B618}" type="slidenum">
              <a:rPr lang="en-US" sz="1200">
                <a:solidFill>
                  <a:srgbClr val="898989"/>
                </a:solidFill>
              </a:rPr>
              <a:pPr algn="l" eaLnBrk="1" hangingPunct="1">
                <a:defRPr/>
              </a:pPr>
              <a:t>5</a:t>
            </a:fld>
            <a:endParaRPr lang="en-US" sz="1200">
              <a:solidFill>
                <a:srgbClr val="898989"/>
              </a:solidFill>
            </a:endParaRPr>
          </a:p>
        </p:txBody>
      </p:sp>
      <p:pic>
        <p:nvPicPr>
          <p:cNvPr id="2" name="Picture 4" descr="250px-Pc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25" y="4284663"/>
            <a:ext cx="4724400" cy="249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900738" y="5195888"/>
            <a:ext cx="23383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em 4 bits</a:t>
            </a:r>
          </a:p>
          <a:p>
            <a:pPr eaLnBrk="1" hangingPunct="1"/>
            <a:r>
              <a:rPr lang="en-US"/>
              <a:t>(valores 0-15)</a:t>
            </a:r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F4BFBBE-606F-624C-A02E-E3DA1FC2E52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latin typeface="+mn-lt"/>
                <a:ea typeface="ＭＳ Ｐゴシック" charset="0"/>
              </a:rPr>
              <a:t>Exemplos áudio</a:t>
            </a:r>
            <a:endParaRPr lang="pt-PT">
              <a:latin typeface="+mn-lt"/>
              <a:ea typeface="ＭＳ Ｐゴシック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1849438"/>
          </a:xfrm>
        </p:spPr>
        <p:txBody>
          <a:bodyPr/>
          <a:lstStyle/>
          <a:p>
            <a:pPr>
              <a:defRPr/>
            </a:pPr>
            <a:r>
              <a:rPr lang="pt-PT" sz="2400" smtClean="0">
                <a:ea typeface="ＭＳ Ｐゴシック" charset="0"/>
                <a:cs typeface="ＭＳ Ｐゴシック" charset="0"/>
              </a:rPr>
              <a:t>Voz (codificação PCM – Pulse Coded Modulation)</a:t>
            </a:r>
          </a:p>
          <a:p>
            <a:pPr lvl="1">
              <a:defRPr/>
            </a:pPr>
            <a:r>
              <a:rPr lang="pt-PT" sz="2000" smtClean="0">
                <a:ea typeface="ＭＳ Ｐゴシック" charset="0"/>
              </a:rPr>
              <a:t>Ritmo de amostragem: 8000 / s</a:t>
            </a:r>
          </a:p>
          <a:p>
            <a:pPr lvl="1">
              <a:defRPr/>
            </a:pPr>
            <a:r>
              <a:rPr lang="pt-PT" sz="2000" smtClean="0">
                <a:ea typeface="ＭＳ Ｐゴシック" charset="0"/>
              </a:rPr>
              <a:t>Codificação: 8 bits por amostra</a:t>
            </a:r>
          </a:p>
          <a:p>
            <a:pPr lvl="1">
              <a:defRPr/>
            </a:pPr>
            <a:r>
              <a:rPr lang="pt-PT" sz="2000" smtClean="0">
                <a:ea typeface="ＭＳ Ｐゴシック" charset="0"/>
              </a:rPr>
              <a:t>Resultado: 64 kbps</a:t>
            </a:r>
          </a:p>
        </p:txBody>
      </p:sp>
      <p:pic>
        <p:nvPicPr>
          <p:cNvPr id="2" name="Picture 7" descr="MMj0297025000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700213"/>
            <a:ext cx="2478087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2771775" y="4437063"/>
            <a:ext cx="5975350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4572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4572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4572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20000"/>
              </a:spcBef>
              <a:buFont typeface="Arial" charset="0"/>
              <a:buChar char="•"/>
              <a:defRPr/>
            </a:pPr>
            <a:r>
              <a:rPr lang="pt-PT" sz="2400" b="0" smtClean="0">
                <a:solidFill>
                  <a:srgbClr val="0000FF"/>
                </a:solidFill>
                <a:latin typeface="+mn-lt"/>
              </a:rPr>
              <a:t>Compact Disc (CD)</a:t>
            </a:r>
          </a:p>
          <a:p>
            <a:pPr lvl="1" algn="l">
              <a:spcBef>
                <a:spcPct val="20000"/>
              </a:spcBef>
              <a:buFont typeface="Arial" charset="0"/>
              <a:buChar char="–"/>
              <a:defRPr/>
            </a:pPr>
            <a:r>
              <a:rPr lang="pt-PT" b="0" smtClean="0">
                <a:latin typeface="+mn-lt"/>
              </a:rPr>
              <a:t>Ritmo de amostragem: 44.100 amostras /s</a:t>
            </a:r>
          </a:p>
          <a:p>
            <a:pPr lvl="1" algn="l">
              <a:spcBef>
                <a:spcPct val="20000"/>
              </a:spcBef>
              <a:buFont typeface="Arial" charset="0"/>
              <a:buChar char="–"/>
              <a:defRPr/>
            </a:pPr>
            <a:r>
              <a:rPr lang="pt-PT" b="0" smtClean="0">
                <a:latin typeface="+mn-lt"/>
              </a:rPr>
              <a:t>Codificação: 8 bits por amostra</a:t>
            </a:r>
          </a:p>
          <a:p>
            <a:pPr lvl="1" algn="l">
              <a:spcBef>
                <a:spcPct val="20000"/>
              </a:spcBef>
              <a:buFont typeface="Arial" charset="0"/>
              <a:buChar char="–"/>
              <a:defRPr/>
            </a:pPr>
            <a:r>
              <a:rPr lang="pt-PT" b="0" smtClean="0">
                <a:latin typeface="+mn-lt"/>
              </a:rPr>
              <a:t>Resultado: 705.6 kbps for mono, </a:t>
            </a:r>
            <a:br>
              <a:rPr lang="pt-PT" b="0" smtClean="0">
                <a:latin typeface="+mn-lt"/>
              </a:rPr>
            </a:br>
            <a:r>
              <a:rPr lang="pt-PT" b="0" smtClean="0">
                <a:latin typeface="+mn-lt"/>
              </a:rPr>
              <a:t>          1.411 Mbps for stereo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F98D0D-ED49-D540-9488-298D1A425E8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23558" name="Picture 1" descr="dvd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437063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11188" y="3573463"/>
            <a:ext cx="6840537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4572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4572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4572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marL="0" indent="0" algn="l">
              <a:spcBef>
                <a:spcPct val="20000"/>
              </a:spcBef>
              <a:defRPr/>
            </a:pPr>
            <a:r>
              <a:rPr lang="pt-PT" sz="2400" b="0" smtClean="0">
                <a:solidFill>
                  <a:srgbClr val="0000FF"/>
                </a:solidFill>
                <a:latin typeface="+mn-lt"/>
              </a:rPr>
              <a:t>Terminologia inglesa: sampling rate, rate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/>
              <a:t>Digitalizaç</a:t>
            </a:r>
            <a:r>
              <a:rPr lang="pt-PT" altLang="ja-JP">
                <a:ea typeface="ヒラギノ角ゴ Pro W3" charset="0"/>
                <a:cs typeface="ヒラギノ角ゴ Pro W3" charset="0"/>
              </a:rPr>
              <a:t>ão do som</a:t>
            </a:r>
            <a:endParaRPr lang="pt-PT"/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8458200" cy="4800600"/>
          </a:xfrm>
        </p:spPr>
        <p:txBody>
          <a:bodyPr/>
          <a:lstStyle/>
          <a:p>
            <a:pPr>
              <a:defRPr/>
            </a:pPr>
            <a:r>
              <a:rPr lang="pt-PT" sz="2000" dirty="0"/>
              <a:t>O sinal anal</a:t>
            </a:r>
            <a:r>
              <a:rPr lang="pt-PT" altLang="ja-JP" sz="2000" dirty="0">
                <a:latin typeface="Arial"/>
                <a:ea typeface="ヒラギノ角ゴ Pro W3" charset="0"/>
                <a:cs typeface="ヒラギノ角ゴ Pro W3" charset="0"/>
              </a:rPr>
              <a:t>ógico é amostrado (</a:t>
            </a:r>
            <a:r>
              <a:rPr lang="pt-PT" sz="2000" i="1" dirty="0" err="1"/>
              <a:t>sampled</a:t>
            </a:r>
            <a:r>
              <a:rPr lang="pt-PT" altLang="ja-JP" sz="2000" dirty="0">
                <a:ea typeface="ヒラギノ角ゴ Pro W3" charset="0"/>
                <a:cs typeface="ヒラギノ角ゴ Pro W3" charset="0"/>
              </a:rPr>
              <a:t>) a um ritmo constante</a:t>
            </a:r>
            <a:endParaRPr lang="pt-PT" sz="2000" dirty="0"/>
          </a:p>
          <a:p>
            <a:pPr lvl="1">
              <a:defRPr/>
            </a:pPr>
            <a:r>
              <a:rPr lang="pt-PT" sz="1800" dirty="0"/>
              <a:t>telefone: 8,000 amostras / s</a:t>
            </a:r>
          </a:p>
          <a:p>
            <a:pPr lvl="1">
              <a:defRPr/>
            </a:pPr>
            <a:r>
              <a:rPr lang="pt-PT" sz="1800" dirty="0"/>
              <a:t>CD: 44.100 amostras / s</a:t>
            </a:r>
          </a:p>
          <a:p>
            <a:pPr>
              <a:defRPr/>
            </a:pPr>
            <a:r>
              <a:rPr lang="pt-PT" sz="2000" dirty="0"/>
              <a:t>Cada amostra </a:t>
            </a:r>
            <a:r>
              <a:rPr lang="pt-PT" altLang="ja-JP" sz="2000" dirty="0">
                <a:latin typeface="Arial"/>
                <a:ea typeface="ヒラギノ角ゴ Pro W3" charset="0"/>
                <a:cs typeface="ヒラギノ角ゴ Pro W3" charset="0"/>
              </a:rPr>
              <a:t>é quantificada (aproximada por um valor)</a:t>
            </a:r>
            <a:endParaRPr lang="pt-PT" sz="2000" dirty="0"/>
          </a:p>
          <a:p>
            <a:pPr lvl="1">
              <a:defRPr/>
            </a:pPr>
            <a:r>
              <a:rPr lang="pt-PT" sz="1800" dirty="0"/>
              <a:t>Por exemplo 2</a:t>
            </a:r>
            <a:r>
              <a:rPr lang="pt-PT" sz="1800" baseline="30000" dirty="0"/>
              <a:t>8</a:t>
            </a:r>
            <a:r>
              <a:rPr lang="pt-PT" sz="1800" dirty="0"/>
              <a:t>=256 valores poss</a:t>
            </a:r>
            <a:r>
              <a:rPr lang="pt-PT" altLang="ja-JP" sz="1800" dirty="0">
                <a:latin typeface="Arial"/>
                <a:ea typeface="ヒラギノ角ゴ Pro W3" charset="0"/>
                <a:cs typeface="ヒラギノ角ゴ Pro W3" charset="0"/>
              </a:rPr>
              <a:t>íveis</a:t>
            </a:r>
            <a:endParaRPr lang="pt-PT" sz="1800" dirty="0"/>
          </a:p>
          <a:p>
            <a:pPr>
              <a:defRPr/>
            </a:pPr>
            <a:r>
              <a:rPr lang="pt-PT" sz="2000" dirty="0"/>
              <a:t>Cada valor </a:t>
            </a:r>
            <a:r>
              <a:rPr lang="pt-PT" altLang="ja-JP" sz="2000" dirty="0">
                <a:latin typeface="Arial"/>
                <a:ea typeface="ヒラギノ角ゴ Pro W3" charset="0"/>
                <a:cs typeface="ヒラギノ角ゴ Pro W3" charset="0"/>
              </a:rPr>
              <a:t>é representado em bits</a:t>
            </a:r>
            <a:endParaRPr lang="pt-PT" sz="2000" dirty="0"/>
          </a:p>
          <a:p>
            <a:pPr lvl="1">
              <a:defRPr/>
            </a:pPr>
            <a:r>
              <a:rPr lang="pt-PT" sz="1800" dirty="0"/>
              <a:t>8 bits permitem representar 256 valores poss</a:t>
            </a:r>
            <a:r>
              <a:rPr lang="pt-PT" altLang="ja-JP" sz="1800" dirty="0">
                <a:latin typeface="Arial"/>
                <a:ea typeface="ヒラギノ角ゴ Pro W3" charset="0"/>
                <a:cs typeface="ヒラギノ角ゴ Pro W3" charset="0"/>
              </a:rPr>
              <a:t>íveis</a:t>
            </a:r>
            <a:endParaRPr lang="pt-PT" sz="1800" dirty="0"/>
          </a:p>
          <a:p>
            <a:pPr>
              <a:defRPr/>
            </a:pPr>
            <a:r>
              <a:rPr lang="pt-PT" sz="2000" dirty="0"/>
              <a:t>Exemplo: 8.000 amostras / s, com 256 valores poss</a:t>
            </a:r>
            <a:r>
              <a:rPr lang="pt-PT" altLang="ja-JP" sz="2000" dirty="0">
                <a:latin typeface="Arial"/>
                <a:ea typeface="ヒラギノ角ゴ Pro W3" charset="0"/>
                <a:cs typeface="ヒラギノ角ゴ Pro W3" charset="0"/>
              </a:rPr>
              <a:t>íveis</a:t>
            </a:r>
            <a:r>
              <a:rPr lang="pt-PT" sz="2000" dirty="0"/>
              <a:t> cada, implica uma velocidade de transmiss</a:t>
            </a:r>
            <a:r>
              <a:rPr lang="pt-PT" altLang="ja-JP" sz="2000" dirty="0">
                <a:ea typeface="ヒラギノ角ゴ Pro W3" charset="0"/>
                <a:cs typeface="ヒラギノ角ゴ Pro W3" charset="0"/>
              </a:rPr>
              <a:t>ão de</a:t>
            </a:r>
            <a:r>
              <a:rPr lang="pt-PT" sz="2000" dirty="0"/>
              <a:t> 64,000 </a:t>
            </a:r>
            <a:r>
              <a:rPr lang="pt-PT" sz="2000" dirty="0" err="1"/>
              <a:t>bps</a:t>
            </a:r>
            <a:r>
              <a:rPr lang="pt-PT" sz="2000" dirty="0"/>
              <a:t> ou 64 </a:t>
            </a:r>
            <a:r>
              <a:rPr lang="pt-PT" sz="2000" dirty="0" err="1"/>
              <a:t>Kbps</a:t>
            </a:r>
            <a:endParaRPr lang="pt-PT" sz="2000" dirty="0"/>
          </a:p>
          <a:p>
            <a:pPr>
              <a:defRPr/>
            </a:pPr>
            <a:r>
              <a:rPr lang="pt-PT" sz="2000" dirty="0"/>
              <a:t>O receptor volta a realizar a convers</a:t>
            </a:r>
            <a:r>
              <a:rPr lang="pt-PT" altLang="ja-JP" sz="2000" dirty="0">
                <a:ea typeface="ヒラギノ角ゴ Pro W3" charset="0"/>
                <a:cs typeface="ヒラギノ角ゴ Pro W3" charset="0"/>
              </a:rPr>
              <a:t>ão para sinal analógico</a:t>
            </a:r>
            <a:endParaRPr lang="pt-PT" sz="2000" dirty="0"/>
          </a:p>
          <a:p>
            <a:pPr lvl="1">
              <a:defRPr/>
            </a:pPr>
            <a:r>
              <a:rPr lang="pt-PT" sz="1800" dirty="0"/>
              <a:t>Implica necessariamente alguma perda de informaç</a:t>
            </a:r>
            <a:r>
              <a:rPr lang="pt-PT" altLang="ja-JP" sz="1800" dirty="0">
                <a:ea typeface="ヒラギノ角ゴ Pro W3" charset="0"/>
                <a:cs typeface="ヒラギノ角ゴ Pro W3" charset="0"/>
              </a:rPr>
              <a:t>ão</a:t>
            </a:r>
            <a:endParaRPr lang="pt-PT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3C8D84-7B62-F74A-9691-DEC2708B6BE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fld id="{88AD9347-0CBD-7E47-B175-9AD9512D126C}" type="slidenum">
              <a:rPr lang="en-US" sz="1200">
                <a:solidFill>
                  <a:srgbClr val="898989"/>
                </a:solidFill>
              </a:rPr>
              <a:pPr algn="l" eaLnBrk="1" hangingPunct="1">
                <a:defRPr/>
              </a:pPr>
              <a:t>8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latin typeface="+mn-lt"/>
                <a:ea typeface="ＭＳ Ｐゴシック" charset="0"/>
              </a:rPr>
              <a:t>Compressão da informação áudio</a:t>
            </a:r>
            <a:endParaRPr lang="pt-PT">
              <a:latin typeface="+mn-lt"/>
              <a:ea typeface="ＭＳ Ｐゴシック" charset="0"/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A capacidade (</a:t>
            </a:r>
            <a:r>
              <a:rPr lang="pt-PT" i="1" dirty="0" smtClean="0">
                <a:ea typeface="ＭＳ Ｐゴシック" charset="0"/>
                <a:cs typeface="ＭＳ Ｐゴシック" charset="0"/>
              </a:rPr>
              <a:t>rate</a:t>
            </a:r>
            <a:r>
              <a:rPr lang="pt-PT" dirty="0" smtClean="0">
                <a:ea typeface="ＭＳ Ｐゴシック" charset="0"/>
                <a:cs typeface="ＭＳ Ｐゴシック" charset="0"/>
              </a:rPr>
              <a:t>) necessária para transmitir áudio pode ser reduzida através de compressão</a:t>
            </a:r>
          </a:p>
          <a:p>
            <a:pPr lvl="1"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A qual consiste em reduzir o número de bits transmitidos por unidade de tempo, reduzindo a resolução</a:t>
            </a:r>
          </a:p>
          <a:p>
            <a:pPr lvl="1"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Ou, melhor ainda, suprimindo os detalhes que o ouvido não ouve ou dispensa</a:t>
            </a:r>
          </a:p>
          <a:p>
            <a:pPr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Exemplos de formatos áudio comprimidos</a:t>
            </a:r>
          </a:p>
          <a:p>
            <a:pPr lvl="1">
              <a:defRPr/>
            </a:pPr>
            <a:r>
              <a:rPr lang="pt-PT" dirty="0" smtClean="0">
                <a:ea typeface="ＭＳ Ｐゴシック" charset="0"/>
              </a:rPr>
              <a:t>Voz: GSM (13 K </a:t>
            </a:r>
            <a:r>
              <a:rPr lang="pt-PT" dirty="0" err="1" smtClean="0">
                <a:ea typeface="ＭＳ Ｐゴシック" charset="0"/>
              </a:rPr>
              <a:t>bps</a:t>
            </a:r>
            <a:r>
              <a:rPr lang="pt-PT" dirty="0" smtClean="0">
                <a:ea typeface="ＭＳ Ｐゴシック" charset="0"/>
              </a:rPr>
              <a:t>), G.729 (8 K </a:t>
            </a:r>
            <a:r>
              <a:rPr lang="pt-PT" dirty="0" err="1" smtClean="0">
                <a:ea typeface="ＭＳ Ｐゴシック" charset="0"/>
              </a:rPr>
              <a:t>bps</a:t>
            </a:r>
            <a:r>
              <a:rPr lang="pt-PT" dirty="0" smtClean="0">
                <a:ea typeface="ＭＳ Ｐゴシック" charset="0"/>
              </a:rPr>
              <a:t>), e G.723.3 (6.4 e 5.3 K </a:t>
            </a:r>
            <a:r>
              <a:rPr lang="pt-PT" dirty="0" err="1" smtClean="0">
                <a:ea typeface="ＭＳ Ｐゴシック" charset="0"/>
              </a:rPr>
              <a:t>bps</a:t>
            </a:r>
            <a:r>
              <a:rPr lang="pt-PT" dirty="0" smtClean="0">
                <a:ea typeface="ＭＳ Ｐゴシック" charset="0"/>
              </a:rPr>
              <a:t>)</a:t>
            </a:r>
          </a:p>
          <a:p>
            <a:pPr lvl="1">
              <a:defRPr/>
            </a:pPr>
            <a:r>
              <a:rPr lang="pt-PT" dirty="0" smtClean="0">
                <a:ea typeface="ＭＳ Ｐゴシック" charset="0"/>
              </a:rPr>
              <a:t>Música: MPEG 1 </a:t>
            </a:r>
            <a:r>
              <a:rPr lang="pt-PT" dirty="0" err="1" smtClean="0">
                <a:ea typeface="ＭＳ Ｐゴシック" charset="0"/>
              </a:rPr>
              <a:t>layer</a:t>
            </a:r>
            <a:r>
              <a:rPr lang="pt-PT" dirty="0" smtClean="0">
                <a:ea typeface="ＭＳ Ｐゴシック" charset="0"/>
              </a:rPr>
              <a:t> 3 (MP3) de 96 a 256 K </a:t>
            </a:r>
            <a:r>
              <a:rPr lang="pt-PT" dirty="0" err="1" smtClean="0">
                <a:ea typeface="ＭＳ Ｐゴシック" charset="0"/>
              </a:rPr>
              <a:t>bps</a:t>
            </a:r>
            <a:endParaRPr lang="pt-PT" dirty="0">
              <a:ea typeface="ＭＳ Ｐゴシック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D88AFE2C-2F57-5249-BB98-F7882386B1F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762000"/>
          </a:xfrm>
        </p:spPr>
        <p:txBody>
          <a:bodyPr/>
          <a:lstStyle/>
          <a:p>
            <a:pPr>
              <a:defRPr/>
            </a:pPr>
            <a:r>
              <a:rPr lang="pt-PT" sz="3200" dirty="0"/>
              <a:t>CODECS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569325" cy="5399087"/>
          </a:xfrm>
        </p:spPr>
        <p:txBody>
          <a:bodyPr/>
          <a:lstStyle/>
          <a:p>
            <a:pPr>
              <a:defRPr/>
            </a:pPr>
            <a:r>
              <a:rPr lang="pt-PT" sz="1800" b="1" dirty="0"/>
              <a:t>Um CODEC é um dispositivo hardware com software, ou um circuito VLSI, que realiza a transformação do sinal analógico para uma codificaç</a:t>
            </a:r>
            <a:r>
              <a:rPr lang="pt-PT" altLang="ja-JP" sz="1800" b="1" dirty="0">
                <a:ea typeface="ヒラギノ角ゴ Pro W3" charset="0"/>
                <a:cs typeface="ヒラギノ角ゴ Pro W3" charset="0"/>
              </a:rPr>
              <a:t>ão </a:t>
            </a:r>
            <a:r>
              <a:rPr lang="pt-PT" sz="1800" b="1" dirty="0"/>
              <a:t>digital ou vice-versa (</a:t>
            </a:r>
            <a:r>
              <a:rPr lang="pt-PT" sz="1800" b="1" i="1" dirty="0" err="1"/>
              <a:t>code</a:t>
            </a:r>
            <a:r>
              <a:rPr lang="pt-PT" sz="1800" b="1" i="1" dirty="0"/>
              <a:t> / </a:t>
            </a:r>
            <a:r>
              <a:rPr lang="pt-PT" sz="1800" b="1" i="1" dirty="0" err="1"/>
              <a:t>decode</a:t>
            </a:r>
            <a:r>
              <a:rPr lang="pt-PT" sz="1800" b="1" dirty="0"/>
              <a:t>).</a:t>
            </a:r>
          </a:p>
          <a:p>
            <a:pPr>
              <a:defRPr/>
            </a:pPr>
            <a:endParaRPr lang="pt-PT" sz="1800" b="1" dirty="0"/>
          </a:p>
          <a:p>
            <a:pPr>
              <a:defRPr/>
            </a:pPr>
            <a:r>
              <a:rPr lang="pt-PT" sz="1800" b="1" dirty="0"/>
              <a:t>Há CODECS simples como os CODECS PCM dos telefones digitais ou das centrais telefónicas. Estes dispositivos apenas transformam o som codificado de forma analógica em digital e vice versa através de uma amostragem de 8 bits com uma frequência de amostragem de 8 KHz.</a:t>
            </a:r>
          </a:p>
          <a:p>
            <a:pPr>
              <a:defRPr/>
            </a:pPr>
            <a:endParaRPr lang="pt-PT" sz="1800" b="1" dirty="0"/>
          </a:p>
          <a:p>
            <a:pPr>
              <a:defRPr/>
            </a:pPr>
            <a:r>
              <a:rPr lang="pt-PT" sz="1800" b="1" dirty="0"/>
              <a:t>Há CODECS muito complexos como os CODECS MPEG-2 existentes nos DVDs, em placas para PC ou em software. Estes CODECS codificam / separam e comprimem / descomprimem vários canais de vídeo e de voz</a:t>
            </a:r>
          </a:p>
          <a:p>
            <a:pPr>
              <a:defRPr/>
            </a:pPr>
            <a:endParaRPr lang="pt-PT" sz="1800" b="1" dirty="0"/>
          </a:p>
          <a:p>
            <a:pPr>
              <a:defRPr/>
            </a:pPr>
            <a:r>
              <a:rPr lang="pt-PT" sz="1800" b="1" dirty="0"/>
              <a:t>Há CODECS públicos, isto é, normalizados, e CODECS proprietários, isto é patenteados e de utilizaç</a:t>
            </a:r>
            <a:r>
              <a:rPr lang="pt-PT" altLang="ja-JP" sz="1800" b="1" dirty="0">
                <a:ea typeface="ヒラギノ角ゴ Pro W3" charset="0"/>
                <a:cs typeface="ヒラギノ角ゴ Pro W3" charset="0"/>
              </a:rPr>
              <a:t>ão sujeita a pagamento</a:t>
            </a:r>
            <a:r>
              <a:rPr lang="pt-PT" sz="1800" b="1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DD37BB-477F-264D-B12D-F8DF688CF06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11513</TotalTime>
  <Words>2109</Words>
  <Application>Microsoft Macintosh PowerPoint</Application>
  <PresentationFormat>On-screen Show (4:3)</PresentationFormat>
  <Paragraphs>278</Paragraphs>
  <Slides>34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cs426</vt:lpstr>
      <vt:lpstr> Redes de Computadores  Transmissão de informação áudio e vídeo</vt:lpstr>
      <vt:lpstr>Objectivos da lição</vt:lpstr>
      <vt:lpstr>Os desafios da informação multimédia</vt:lpstr>
      <vt:lpstr>Codificação da informação multimédia</vt:lpstr>
      <vt:lpstr>Informação áudio digital</vt:lpstr>
      <vt:lpstr>Exemplos áudio</vt:lpstr>
      <vt:lpstr>Digitalização do som</vt:lpstr>
      <vt:lpstr>Compressão da informação áudio</vt:lpstr>
      <vt:lpstr>CODECS</vt:lpstr>
      <vt:lpstr>Vídeo digital</vt:lpstr>
      <vt:lpstr>Compressão de vídeo: em cada imagem</vt:lpstr>
      <vt:lpstr>Compressão de vídeo com várias imagens</vt:lpstr>
      <vt:lpstr>Transferência de informação multimédia</vt:lpstr>
      <vt:lpstr>Requisitos e alternativas</vt:lpstr>
      <vt:lpstr>Problemas colocados pela rede</vt:lpstr>
      <vt:lpstr>Problemas de fundo</vt:lpstr>
      <vt:lpstr>Jitter: solução típica</vt:lpstr>
      <vt:lpstr>Funcionamento</vt:lpstr>
      <vt:lpstr>O papel do buffer</vt:lpstr>
      <vt:lpstr>Escolha do valor do playout delay</vt:lpstr>
      <vt:lpstr>E quanto à capacidade?</vt:lpstr>
      <vt:lpstr>Exemplo: YouTube</vt:lpstr>
      <vt:lpstr>Como adaptar a resolução?</vt:lpstr>
      <vt:lpstr>Interactividade em tempo real</vt:lpstr>
      <vt:lpstr>Interactividade em tempo real</vt:lpstr>
      <vt:lpstr>IP Phone, Video Conference, ... </vt:lpstr>
      <vt:lpstr>Soluções baseadas em UDP</vt:lpstr>
      <vt:lpstr>IP TV</vt:lpstr>
      <vt:lpstr>RTP – Real Time Transport Protocol</vt:lpstr>
      <vt:lpstr>Real-Time Protocol (RTP)</vt:lpstr>
      <vt:lpstr>Cabeçalho RTP</vt:lpstr>
      <vt:lpstr>Cabeçalho RTP</vt:lpstr>
      <vt:lpstr>Continuação</vt:lpstr>
      <vt:lpstr>Conclusões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731</cp:revision>
  <dcterms:created xsi:type="dcterms:W3CDTF">2001-07-06T14:58:21Z</dcterms:created>
  <dcterms:modified xsi:type="dcterms:W3CDTF">2013-04-24T19:30:10Z</dcterms:modified>
</cp:coreProperties>
</file>