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7" r:id="rId2"/>
    <p:sldId id="394" r:id="rId3"/>
    <p:sldId id="479" r:id="rId4"/>
    <p:sldId id="508" r:id="rId5"/>
    <p:sldId id="507" r:id="rId6"/>
    <p:sldId id="509" r:id="rId7"/>
    <p:sldId id="510" r:id="rId8"/>
    <p:sldId id="512" r:id="rId9"/>
    <p:sldId id="511" r:id="rId10"/>
    <p:sldId id="513" r:id="rId11"/>
    <p:sldId id="514" r:id="rId12"/>
    <p:sldId id="515" r:id="rId13"/>
    <p:sldId id="522" r:id="rId14"/>
    <p:sldId id="524" r:id="rId15"/>
    <p:sldId id="525" r:id="rId16"/>
    <p:sldId id="538" r:id="rId17"/>
    <p:sldId id="528" r:id="rId18"/>
    <p:sldId id="529" r:id="rId19"/>
    <p:sldId id="530" r:id="rId20"/>
    <p:sldId id="531" r:id="rId21"/>
    <p:sldId id="532" r:id="rId22"/>
    <p:sldId id="533" r:id="rId23"/>
    <p:sldId id="534" r:id="rId24"/>
    <p:sldId id="535" r:id="rId25"/>
    <p:sldId id="536" r:id="rId26"/>
    <p:sldId id="537" r:id="rId27"/>
    <p:sldId id="527" r:id="rId28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2FFFF3"/>
    <a:srgbClr val="FFFF99"/>
    <a:srgbClr val="FFCC99"/>
    <a:srgbClr val="FF3300"/>
    <a:srgbClr val="CCFFFF"/>
    <a:srgbClr val="FFCC00"/>
    <a:srgbClr val="DCA6FF"/>
    <a:srgbClr val="E9C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026C1BE5-17A0-7D46-B5A1-4FB1C0492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5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D230AD2D-D15F-2545-8D0B-B8EB9FD1E2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87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4097A1-6A44-044D-85AA-E06A63DEBD13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5ABDC030-9623-8F4F-84CE-2D63E1AD32F1}" type="slidenum">
              <a:rPr lang="en-US" sz="1300">
                <a:latin typeface="Times New Roman" charset="0"/>
              </a:rPr>
              <a:pPr>
                <a:defRPr/>
              </a:pPr>
              <a:t>11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C4D64D1A-F5EB-9345-A75B-374DE49E8172}" type="slidenum">
              <a:rPr lang="en-US" sz="1300">
                <a:latin typeface="Times New Roman" charset="0"/>
              </a:rPr>
              <a:pPr>
                <a:defRPr/>
              </a:pPr>
              <a:t>12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D94854E9-4268-7340-AB95-9DF9CAB93B54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36E8B06A-1B39-DA4D-861B-583601A3C4A2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20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F118CE95-C6B5-C04B-A892-8B8CFAD6ACA6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22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282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225283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F1650CCA-76E0-B54D-8FEC-2A8AA4DAF4C4}" type="slidenum">
              <a:rPr lang="en-US" sz="1300">
                <a:latin typeface="Times New Roman" charset="0"/>
              </a:rPr>
              <a:pPr>
                <a:defRPr/>
              </a:pPr>
              <a:t>25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943E45-7259-DD49-8C60-AD453FA6CAF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0442F66-DD86-5C4C-A901-EDDD9BB089A6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4CCB862F-CE5F-204E-82B5-314CEB1D27E3}" type="slidenum">
              <a:rPr lang="en-US" sz="1300">
                <a:latin typeface="Times New Roman" charset="0"/>
              </a:rPr>
              <a:pPr>
                <a:defRPr/>
              </a:pPr>
              <a:t>5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23FA1204-0829-664C-853F-B74B82A879D3}" type="slidenum">
              <a:rPr lang="en-US" sz="1300">
                <a:latin typeface="Times New Roman" charset="0"/>
              </a:rPr>
              <a:pPr>
                <a:defRPr/>
              </a:pPr>
              <a:t>6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73370F68-2033-1C4E-A2B5-9BFADA641E19}" type="slidenum">
              <a:rPr lang="en-US" sz="1300">
                <a:latin typeface="Times New Roman" charset="0"/>
              </a:rPr>
              <a:pPr>
                <a:defRPr/>
              </a:pPr>
              <a:t>7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ADA6B0A4-2D40-9346-B88E-E1AE67755FBF}" type="slidenum">
              <a:rPr lang="en-US" sz="1300">
                <a:latin typeface="Times New Roman" charset="0"/>
              </a:rPr>
              <a:pPr>
                <a:defRPr/>
              </a:pPr>
              <a:t>8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E447594A-458C-9E41-BAD2-7C7325996F8F}" type="slidenum">
              <a:rPr lang="en-US" sz="1300">
                <a:latin typeface="Times New Roman" charset="0"/>
              </a:rPr>
              <a:pPr>
                <a:defRPr/>
              </a:pPr>
              <a:t>9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C766C2A8-046C-8E4D-A59E-A7BB31D18FDB}" type="slidenum">
              <a:rPr lang="en-US" sz="1300">
                <a:latin typeface="Times New Roman" charset="0"/>
              </a:rPr>
              <a:pPr>
                <a:defRPr/>
              </a:pPr>
              <a:t>10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F705F-22A7-1C4D-A7EC-495C39B475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8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BA69F-EEAB-8846-8016-2E8EF0E72B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68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3DFBC-9E69-D64D-B9F6-EAD264E4AE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35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032DA-1DC1-BF47-8D31-A43F9AB6D6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8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4BBAC-8F7E-3A46-9B57-E992B9DFB6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BF97E-94B4-0749-A97E-8039DFA5C1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3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031CE-787F-4843-9668-FD062EE70F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21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5DF2E-2FED-0842-AB92-2B36B1B35D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48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37F61-3418-E545-8AA6-6E072C77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3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8FC84-4D61-7542-AE75-E75D1E3D8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06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3E74-3D75-D54B-B57B-2928DD68CA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57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415BFB79-8AA3-E14E-88DB-0B57CEC862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0805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sz="3200" dirty="0" smtClean="0">
                <a:cs typeface="+mj-cs"/>
              </a:rPr>
              <a:t/>
            </a:r>
            <a:br>
              <a:rPr lang="pt-PT" sz="3200" dirty="0" smtClean="0">
                <a:cs typeface="+mj-cs"/>
              </a:rPr>
            </a:br>
            <a:r>
              <a:rPr lang="pt-PT" sz="3200" dirty="0" smtClean="0">
                <a:cs typeface="+mj-cs"/>
              </a:rPr>
              <a:t>Redes de Computadores</a:t>
            </a:r>
            <a:br>
              <a:rPr lang="pt-PT" sz="3200" dirty="0" smtClean="0">
                <a:cs typeface="+mj-cs"/>
              </a:rPr>
            </a:br>
            <a:r>
              <a:rPr lang="pt-PT" sz="3200" dirty="0" smtClean="0">
                <a:cs typeface="+mj-cs"/>
              </a:rPr>
              <a:t/>
            </a:r>
            <a:br>
              <a:rPr lang="pt-PT" sz="3200" dirty="0" smtClean="0">
                <a:cs typeface="+mj-cs"/>
              </a:rPr>
            </a:br>
            <a:r>
              <a:rPr lang="pt-PT" sz="3200" dirty="0" smtClean="0">
                <a:cs typeface="+mj-cs"/>
              </a:rPr>
              <a:t/>
            </a:r>
            <a:br>
              <a:rPr lang="pt-PT" sz="3200" dirty="0" smtClean="0">
                <a:cs typeface="+mj-cs"/>
              </a:rPr>
            </a:br>
            <a:r>
              <a:rPr lang="pt-PT" sz="3200" dirty="0" smtClean="0">
                <a:cs typeface="+mj-cs"/>
              </a:rPr>
              <a:t>Distribuição massiva de ficheiros por técnicas colaborativas (P2P)</a:t>
            </a:r>
            <a:br>
              <a:rPr lang="pt-PT" sz="3200" dirty="0" smtClean="0">
                <a:cs typeface="+mj-cs"/>
              </a:rPr>
            </a:br>
            <a:endParaRPr lang="pt-PT" sz="3200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88913"/>
            <a:ext cx="8337550" cy="954087"/>
          </a:xfrm>
        </p:spPr>
        <p:txBody>
          <a:bodyPr/>
          <a:lstStyle/>
          <a:p>
            <a:pPr>
              <a:defRPr/>
            </a:pPr>
            <a:r>
              <a:rPr lang="en-US" sz="4000" dirty="0" err="1" smtClean="0"/>
              <a:t>Blocos</a:t>
            </a:r>
            <a:r>
              <a:rPr lang="en-US" sz="4000" dirty="0" smtClean="0"/>
              <a:t> </a:t>
            </a:r>
            <a:r>
              <a:rPr lang="en-US" sz="4000" dirty="0" err="1" smtClean="0"/>
              <a:t>para</a:t>
            </a:r>
            <a:r>
              <a:rPr lang="en-US" sz="4000" dirty="0" smtClean="0"/>
              <a:t> a </a:t>
            </a:r>
            <a:r>
              <a:rPr lang="en-US" sz="4000" smtClean="0"/>
              <a:t>troca?</a:t>
            </a:r>
            <a:endParaRPr lang="en-US" sz="4000" i="1" dirty="0"/>
          </a:p>
        </p:txBody>
      </p:sp>
      <p:grpSp>
        <p:nvGrpSpPr>
          <p:cNvPr id="48130" name="Group 1"/>
          <p:cNvGrpSpPr>
            <a:grpSpLocks/>
          </p:cNvGrpSpPr>
          <p:nvPr/>
        </p:nvGrpSpPr>
        <p:grpSpPr bwMode="auto">
          <a:xfrm>
            <a:off x="1116013" y="1341438"/>
            <a:ext cx="6616700" cy="3648075"/>
            <a:chOff x="1115616" y="1489026"/>
            <a:chExt cx="6616700" cy="3648075"/>
          </a:xfrm>
        </p:grpSpPr>
        <p:sp>
          <p:nvSpPr>
            <p:cNvPr id="48144" name="Text Box 37"/>
            <p:cNvSpPr txBox="1">
              <a:spLocks noChangeArrowheads="1"/>
            </p:cNvSpPr>
            <p:nvPr/>
          </p:nvSpPr>
          <p:spPr bwMode="auto">
            <a:xfrm>
              <a:off x="1115616" y="2420888"/>
              <a:ext cx="1014412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tracker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8145" name="Line 21"/>
            <p:cNvSpPr>
              <a:spLocks noChangeShapeType="1"/>
            </p:cNvSpPr>
            <p:nvPr/>
          </p:nvSpPr>
          <p:spPr bwMode="auto">
            <a:xfrm>
              <a:off x="2699941" y="2281188"/>
              <a:ext cx="63500" cy="625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6" name="Line 25"/>
            <p:cNvSpPr>
              <a:spLocks noChangeShapeType="1"/>
            </p:cNvSpPr>
            <p:nvPr/>
          </p:nvSpPr>
          <p:spPr bwMode="auto">
            <a:xfrm>
              <a:off x="4108053" y="2098626"/>
              <a:ext cx="2551113" cy="1409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7" name="Line 26"/>
            <p:cNvSpPr>
              <a:spLocks noChangeShapeType="1"/>
            </p:cNvSpPr>
            <p:nvPr/>
          </p:nvSpPr>
          <p:spPr bwMode="auto">
            <a:xfrm>
              <a:off x="3904853" y="2249438"/>
              <a:ext cx="247650" cy="1816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8" name="Line 27"/>
            <p:cNvSpPr>
              <a:spLocks noChangeShapeType="1"/>
            </p:cNvSpPr>
            <p:nvPr/>
          </p:nvSpPr>
          <p:spPr bwMode="auto">
            <a:xfrm flipH="1" flipV="1">
              <a:off x="5544741" y="2009726"/>
              <a:ext cx="1168400" cy="306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9" name="Line 28"/>
            <p:cNvSpPr>
              <a:spLocks noChangeShapeType="1"/>
            </p:cNvSpPr>
            <p:nvPr/>
          </p:nvSpPr>
          <p:spPr bwMode="auto">
            <a:xfrm flipH="1">
              <a:off x="4728766" y="2546301"/>
              <a:ext cx="2039937" cy="1987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0" name="Line 29"/>
            <p:cNvSpPr>
              <a:spLocks noChangeShapeType="1"/>
            </p:cNvSpPr>
            <p:nvPr/>
          </p:nvSpPr>
          <p:spPr bwMode="auto">
            <a:xfrm flipH="1">
              <a:off x="4816078" y="4511626"/>
              <a:ext cx="739775" cy="163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1" name="Line 30"/>
            <p:cNvSpPr>
              <a:spLocks noChangeShapeType="1"/>
            </p:cNvSpPr>
            <p:nvPr/>
          </p:nvSpPr>
          <p:spPr bwMode="auto">
            <a:xfrm flipH="1">
              <a:off x="4335066" y="2208163"/>
              <a:ext cx="900112" cy="1676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2" name="Line 31"/>
            <p:cNvSpPr>
              <a:spLocks noChangeShapeType="1"/>
            </p:cNvSpPr>
            <p:nvPr/>
          </p:nvSpPr>
          <p:spPr bwMode="auto">
            <a:xfrm flipV="1">
              <a:off x="4500166" y="3594051"/>
              <a:ext cx="2120900" cy="48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3" name="Line 32"/>
            <p:cNvSpPr>
              <a:spLocks noChangeShapeType="1"/>
            </p:cNvSpPr>
            <p:nvPr/>
          </p:nvSpPr>
          <p:spPr bwMode="auto">
            <a:xfrm>
              <a:off x="5500291" y="2152601"/>
              <a:ext cx="1182687" cy="1276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4" name="Line 33"/>
            <p:cNvSpPr>
              <a:spLocks noChangeShapeType="1"/>
            </p:cNvSpPr>
            <p:nvPr/>
          </p:nvSpPr>
          <p:spPr bwMode="auto">
            <a:xfrm>
              <a:off x="5943203" y="4533851"/>
              <a:ext cx="376238" cy="2174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5" name="Line 34"/>
            <p:cNvSpPr>
              <a:spLocks noChangeShapeType="1"/>
            </p:cNvSpPr>
            <p:nvPr/>
          </p:nvSpPr>
          <p:spPr bwMode="auto">
            <a:xfrm>
              <a:off x="4828778" y="4829126"/>
              <a:ext cx="1490663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6" name="Line 38"/>
            <p:cNvSpPr>
              <a:spLocks noChangeShapeType="1"/>
            </p:cNvSpPr>
            <p:nvPr/>
          </p:nvSpPr>
          <p:spPr bwMode="auto">
            <a:xfrm flipH="1">
              <a:off x="6494066" y="3768676"/>
              <a:ext cx="263525" cy="93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8157" name="Picture 39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6553" y="3428951"/>
              <a:ext cx="474663" cy="511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158" name="Line 42"/>
            <p:cNvSpPr>
              <a:spLocks noChangeShapeType="1"/>
            </p:cNvSpPr>
            <p:nvPr/>
          </p:nvSpPr>
          <p:spPr bwMode="auto">
            <a:xfrm flipV="1">
              <a:off x="1979216" y="1985913"/>
              <a:ext cx="474662" cy="5064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159" name="Group 68"/>
            <p:cNvGrpSpPr>
              <a:grpSpLocks/>
            </p:cNvGrpSpPr>
            <p:nvPr/>
          </p:nvGrpSpPr>
          <p:grpSpPr bwMode="auto">
            <a:xfrm>
              <a:off x="3141266" y="2176413"/>
              <a:ext cx="3492500" cy="2163763"/>
              <a:chOff x="1752" y="2166"/>
              <a:chExt cx="2200" cy="1363"/>
            </a:xfrm>
          </p:grpSpPr>
          <p:sp>
            <p:nvSpPr>
              <p:cNvPr id="48221" name="Line 22"/>
              <p:cNvSpPr>
                <a:spLocks noChangeShapeType="1"/>
              </p:cNvSpPr>
              <p:nvPr/>
            </p:nvSpPr>
            <p:spPr bwMode="auto">
              <a:xfrm flipV="1">
                <a:off x="1752" y="2166"/>
                <a:ext cx="361" cy="5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22" name="Line 23"/>
              <p:cNvSpPr>
                <a:spLocks noChangeShapeType="1"/>
              </p:cNvSpPr>
              <p:nvPr/>
            </p:nvSpPr>
            <p:spPr bwMode="auto">
              <a:xfrm flipV="1">
                <a:off x="1770" y="2352"/>
                <a:ext cx="2182" cy="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23" name="Line 24"/>
              <p:cNvSpPr>
                <a:spLocks noChangeShapeType="1"/>
              </p:cNvSpPr>
              <p:nvPr/>
            </p:nvSpPr>
            <p:spPr bwMode="auto">
              <a:xfrm>
                <a:off x="1786" y="2820"/>
                <a:ext cx="1550" cy="7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8160" name="Group 104"/>
            <p:cNvGrpSpPr>
              <a:grpSpLocks/>
            </p:cNvGrpSpPr>
            <p:nvPr/>
          </p:nvGrpSpPr>
          <p:grpSpPr bwMode="auto">
            <a:xfrm>
              <a:off x="2438003" y="2925713"/>
              <a:ext cx="685800" cy="588963"/>
              <a:chOff x="-44" y="1473"/>
              <a:chExt cx="981" cy="1105"/>
            </a:xfrm>
          </p:grpSpPr>
          <p:pic>
            <p:nvPicPr>
              <p:cNvPr id="48219" name="Picture 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220" name="Freeform 10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161" name="Group 107"/>
            <p:cNvGrpSpPr>
              <a:grpSpLocks/>
            </p:cNvGrpSpPr>
            <p:nvPr/>
          </p:nvGrpSpPr>
          <p:grpSpPr bwMode="auto">
            <a:xfrm>
              <a:off x="3808016" y="3938538"/>
              <a:ext cx="728662" cy="620713"/>
              <a:chOff x="-44" y="1473"/>
              <a:chExt cx="981" cy="1105"/>
            </a:xfrm>
          </p:grpSpPr>
          <p:pic>
            <p:nvPicPr>
              <p:cNvPr id="48217" name="Picture 10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218" name="Freeform 10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162" name="Group 110"/>
            <p:cNvGrpSpPr>
              <a:grpSpLocks/>
            </p:cNvGrpSpPr>
            <p:nvPr/>
          </p:nvGrpSpPr>
          <p:grpSpPr bwMode="auto">
            <a:xfrm>
              <a:off x="4090591" y="4516388"/>
              <a:ext cx="728662" cy="620713"/>
              <a:chOff x="-44" y="1473"/>
              <a:chExt cx="981" cy="1105"/>
            </a:xfrm>
          </p:grpSpPr>
          <p:pic>
            <p:nvPicPr>
              <p:cNvPr id="48215" name="Picture 11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216" name="Freeform 11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163" name="Group 113"/>
            <p:cNvGrpSpPr>
              <a:grpSpLocks/>
            </p:cNvGrpSpPr>
            <p:nvPr/>
          </p:nvGrpSpPr>
          <p:grpSpPr bwMode="auto">
            <a:xfrm flipH="1">
              <a:off x="6724253" y="3362276"/>
              <a:ext cx="728663" cy="620712"/>
              <a:chOff x="-44" y="1473"/>
              <a:chExt cx="981" cy="1105"/>
            </a:xfrm>
          </p:grpSpPr>
          <p:pic>
            <p:nvPicPr>
              <p:cNvPr id="48213" name="Picture 11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214" name="Freeform 11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164" name="Group 119"/>
            <p:cNvGrpSpPr>
              <a:grpSpLocks/>
            </p:cNvGrpSpPr>
            <p:nvPr/>
          </p:nvGrpSpPr>
          <p:grpSpPr bwMode="auto">
            <a:xfrm flipH="1">
              <a:off x="6778228" y="2174826"/>
              <a:ext cx="728663" cy="620712"/>
              <a:chOff x="-44" y="1473"/>
              <a:chExt cx="981" cy="1105"/>
            </a:xfrm>
          </p:grpSpPr>
          <p:pic>
            <p:nvPicPr>
              <p:cNvPr id="48211" name="Picture 12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212" name="Freeform 12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165" name="Group 122"/>
            <p:cNvGrpSpPr>
              <a:grpSpLocks/>
            </p:cNvGrpSpPr>
            <p:nvPr/>
          </p:nvGrpSpPr>
          <p:grpSpPr bwMode="auto">
            <a:xfrm flipH="1">
              <a:off x="4981178" y="1641426"/>
              <a:ext cx="641350" cy="620712"/>
              <a:chOff x="-44" y="1473"/>
              <a:chExt cx="981" cy="1105"/>
            </a:xfrm>
          </p:grpSpPr>
          <p:pic>
            <p:nvPicPr>
              <p:cNvPr id="48209" name="Picture 12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210" name="Freeform 12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166" name="Group 125"/>
            <p:cNvGrpSpPr>
              <a:grpSpLocks/>
            </p:cNvGrpSpPr>
            <p:nvPr/>
          </p:nvGrpSpPr>
          <p:grpSpPr bwMode="auto">
            <a:xfrm>
              <a:off x="3371453" y="1631901"/>
              <a:ext cx="728663" cy="620712"/>
              <a:chOff x="-44" y="1473"/>
              <a:chExt cx="981" cy="1105"/>
            </a:xfrm>
          </p:grpSpPr>
          <p:pic>
            <p:nvPicPr>
              <p:cNvPr id="48207" name="Picture 12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208" name="Freeform 12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8167" name="Group 129"/>
            <p:cNvGrpSpPr>
              <a:grpSpLocks/>
            </p:cNvGrpSpPr>
            <p:nvPr/>
          </p:nvGrpSpPr>
          <p:grpSpPr bwMode="auto">
            <a:xfrm>
              <a:off x="5471716" y="4244926"/>
              <a:ext cx="490537" cy="412750"/>
              <a:chOff x="-44" y="1473"/>
              <a:chExt cx="981" cy="1105"/>
            </a:xfrm>
          </p:grpSpPr>
          <p:pic>
            <p:nvPicPr>
              <p:cNvPr id="48205" name="Picture 1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206" name="Freeform 1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8168" name="Text Box 37"/>
            <p:cNvSpPr txBox="1">
              <a:spLocks noChangeArrowheads="1"/>
            </p:cNvSpPr>
            <p:nvPr/>
          </p:nvSpPr>
          <p:spPr bwMode="auto">
            <a:xfrm>
              <a:off x="5508228" y="1489026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8169" name="Text Box 37"/>
            <p:cNvSpPr txBox="1">
              <a:spLocks noChangeArrowheads="1"/>
            </p:cNvSpPr>
            <p:nvPr/>
          </p:nvSpPr>
          <p:spPr bwMode="auto">
            <a:xfrm>
              <a:off x="5724128" y="3865513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8170" name="Text Box 37"/>
            <p:cNvSpPr txBox="1">
              <a:spLocks noChangeArrowheads="1"/>
            </p:cNvSpPr>
            <p:nvPr/>
          </p:nvSpPr>
          <p:spPr bwMode="auto">
            <a:xfrm>
              <a:off x="3092053" y="4440188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8171" name="Text Box 37"/>
            <p:cNvSpPr txBox="1">
              <a:spLocks noChangeArrowheads="1"/>
            </p:cNvSpPr>
            <p:nvPr/>
          </p:nvSpPr>
          <p:spPr bwMode="auto">
            <a:xfrm>
              <a:off x="6948091" y="3936951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grpSp>
          <p:nvGrpSpPr>
            <p:cNvPr id="48172" name="Group 71"/>
            <p:cNvGrpSpPr>
              <a:grpSpLocks/>
            </p:cNvGrpSpPr>
            <p:nvPr/>
          </p:nvGrpSpPr>
          <p:grpSpPr bwMode="auto">
            <a:xfrm>
              <a:off x="2555478" y="1560463"/>
              <a:ext cx="379413" cy="604838"/>
              <a:chOff x="4140" y="429"/>
              <a:chExt cx="1425" cy="2396"/>
            </a:xfrm>
          </p:grpSpPr>
          <p:sp>
            <p:nvSpPr>
              <p:cNvPr id="48173" name="Freeform 7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2 w 354"/>
                  <a:gd name="T3" fmla="*/ 4 h 2742"/>
                  <a:gd name="T4" fmla="*/ 2 w 354"/>
                  <a:gd name="T5" fmla="*/ 28 h 2742"/>
                  <a:gd name="T6" fmla="*/ 0 w 354"/>
                  <a:gd name="T7" fmla="*/ 2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4" name="Rectangle 73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9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8175" name="Freeform 7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 w 211"/>
                  <a:gd name="T3" fmla="*/ 3 h 2537"/>
                  <a:gd name="T4" fmla="*/ 2 w 211"/>
                  <a:gd name="T5" fmla="*/ 2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6" name="Freeform 7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3 h 226"/>
                  <a:gd name="T4" fmla="*/ 2 w 328"/>
                  <a:gd name="T5" fmla="*/ 3 h 226"/>
                  <a:gd name="T6" fmla="*/ 0 w 328"/>
                  <a:gd name="T7" fmla="*/ 3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7" name="Rectangle 76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8178" name="Group 7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203" name="AutoShape 78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9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8204" name="AutoShape 79"/>
                <p:cNvSpPr>
                  <a:spLocks noChangeArrowheads="1"/>
                </p:cNvSpPr>
                <p:nvPr/>
              </p:nvSpPr>
              <p:spPr bwMode="auto">
                <a:xfrm>
                  <a:off x="628" y="2586"/>
                  <a:ext cx="699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8179" name="Rectangle 80"/>
              <p:cNvSpPr>
                <a:spLocks noChangeArrowheads="1"/>
              </p:cNvSpPr>
              <p:nvPr/>
            </p:nvSpPr>
            <p:spPr bwMode="auto">
              <a:xfrm>
                <a:off x="4223" y="102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8180" name="Group 8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201" name="AutoShape 82"/>
                <p:cNvSpPr>
                  <a:spLocks noChangeArrowheads="1"/>
                </p:cNvSpPr>
                <p:nvPr/>
              </p:nvSpPr>
              <p:spPr bwMode="auto">
                <a:xfrm>
                  <a:off x="615" y="2569"/>
                  <a:ext cx="722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8202" name="AutoShape 83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8181" name="Rectangle 84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8182" name="Rectangle 85"/>
              <p:cNvSpPr>
                <a:spLocks noChangeArrowheads="1"/>
              </p:cNvSpPr>
              <p:nvPr/>
            </p:nvSpPr>
            <p:spPr bwMode="auto">
              <a:xfrm>
                <a:off x="4229" y="1655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8183" name="Group 8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199" name="AutoShape 87"/>
                <p:cNvSpPr>
                  <a:spLocks noChangeArrowheads="1"/>
                </p:cNvSpPr>
                <p:nvPr/>
              </p:nvSpPr>
              <p:spPr bwMode="auto">
                <a:xfrm>
                  <a:off x="616" y="2582"/>
                  <a:ext cx="72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8200" name="AutoShape 88"/>
                <p:cNvSpPr>
                  <a:spLocks noChangeArrowheads="1"/>
                </p:cNvSpPr>
                <p:nvPr/>
              </p:nvSpPr>
              <p:spPr bwMode="auto">
                <a:xfrm>
                  <a:off x="630" y="2588"/>
                  <a:ext cx="691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8184" name="Freeform 8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2 h 226"/>
                  <a:gd name="T4" fmla="*/ 2 w 328"/>
                  <a:gd name="T5" fmla="*/ 2 h 226"/>
                  <a:gd name="T6" fmla="*/ 0 w 328"/>
                  <a:gd name="T7" fmla="*/ 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8185" name="Group 9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197" name="AutoShape 91"/>
                <p:cNvSpPr>
                  <a:spLocks noChangeArrowheads="1"/>
                </p:cNvSpPr>
                <p:nvPr/>
              </p:nvSpPr>
              <p:spPr bwMode="auto">
                <a:xfrm>
                  <a:off x="611" y="2569"/>
                  <a:ext cx="728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8198" name="AutoShape 92"/>
                <p:cNvSpPr>
                  <a:spLocks noChangeArrowheads="1"/>
                </p:cNvSpPr>
                <p:nvPr/>
              </p:nvSpPr>
              <p:spPr bwMode="auto">
                <a:xfrm>
                  <a:off x="618" y="2588"/>
                  <a:ext cx="706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8186" name="Rectangle 9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2" cy="2289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8187" name="Freeform 9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2 w 296"/>
                  <a:gd name="T3" fmla="*/ 2 h 256"/>
                  <a:gd name="T4" fmla="*/ 2 w 296"/>
                  <a:gd name="T5" fmla="*/ 2 h 256"/>
                  <a:gd name="T6" fmla="*/ 0 w 296"/>
                  <a:gd name="T7" fmla="*/ 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88" name="Freeform 9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2 w 304"/>
                  <a:gd name="T3" fmla="*/ 3 h 288"/>
                  <a:gd name="T4" fmla="*/ 2 w 304"/>
                  <a:gd name="T5" fmla="*/ 3 h 288"/>
                  <a:gd name="T6" fmla="*/ 2 w 304"/>
                  <a:gd name="T7" fmla="*/ 3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89" name="Oval 96"/>
              <p:cNvSpPr>
                <a:spLocks noChangeArrowheads="1"/>
              </p:cNvSpPr>
              <p:nvPr/>
            </p:nvSpPr>
            <p:spPr bwMode="auto">
              <a:xfrm>
                <a:off x="5517" y="2611"/>
                <a:ext cx="48" cy="94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8190" name="Freeform 9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 h 240"/>
                  <a:gd name="T2" fmla="*/ 2 w 306"/>
                  <a:gd name="T3" fmla="*/ 3 h 240"/>
                  <a:gd name="T4" fmla="*/ 2 w 306"/>
                  <a:gd name="T5" fmla="*/ 3 h 240"/>
                  <a:gd name="T6" fmla="*/ 2 w 306"/>
                  <a:gd name="T7" fmla="*/ 0 h 240"/>
                  <a:gd name="T8" fmla="*/ 0 w 306"/>
                  <a:gd name="T9" fmla="*/ 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1" name="AutoShape 98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8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8192" name="AutoShape 99"/>
              <p:cNvSpPr>
                <a:spLocks noChangeArrowheads="1"/>
              </p:cNvSpPr>
              <p:nvPr/>
            </p:nvSpPr>
            <p:spPr bwMode="auto">
              <a:xfrm>
                <a:off x="4206" y="2712"/>
                <a:ext cx="1073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8193" name="Oval 100"/>
              <p:cNvSpPr>
                <a:spLocks noChangeArrowheads="1"/>
              </p:cNvSpPr>
              <p:nvPr/>
            </p:nvSpPr>
            <p:spPr bwMode="auto">
              <a:xfrm>
                <a:off x="4307" y="2385"/>
                <a:ext cx="161" cy="13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8194" name="Oval 101"/>
              <p:cNvSpPr>
                <a:spLocks noChangeArrowheads="1"/>
              </p:cNvSpPr>
              <p:nvPr/>
            </p:nvSpPr>
            <p:spPr bwMode="auto">
              <a:xfrm>
                <a:off x="4486" y="2385"/>
                <a:ext cx="161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8195" name="Oval 102"/>
              <p:cNvSpPr>
                <a:spLocks noChangeArrowheads="1"/>
              </p:cNvSpPr>
              <p:nvPr/>
            </p:nvSpPr>
            <p:spPr bwMode="auto">
              <a:xfrm>
                <a:off x="4665" y="2379"/>
                <a:ext cx="155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8196" name="Rectangle 103"/>
              <p:cNvSpPr>
                <a:spLocks noChangeArrowheads="1"/>
              </p:cNvSpPr>
              <p:nvPr/>
            </p:nvSpPr>
            <p:spPr bwMode="auto">
              <a:xfrm>
                <a:off x="5064" y="1838"/>
                <a:ext cx="83" cy="761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</p:grpSp>
      </p:grpSp>
      <p:cxnSp>
        <p:nvCxnSpPr>
          <p:cNvPr id="4" name="Straight Arrow Connector 3"/>
          <p:cNvCxnSpPr/>
          <p:nvPr/>
        </p:nvCxnSpPr>
        <p:spPr bwMode="auto">
          <a:xfrm>
            <a:off x="684213" y="58054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684213" y="62372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684213" y="53736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 Box 37"/>
          <p:cNvSpPr txBox="1">
            <a:spLocks noChangeArrowheads="1"/>
          </p:cNvSpPr>
          <p:nvPr/>
        </p:nvSpPr>
        <p:spPr bwMode="auto">
          <a:xfrm>
            <a:off x="1979613" y="60213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 pieces,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sp>
        <p:nvSpPr>
          <p:cNvPr id="96" name="Text Box 37"/>
          <p:cNvSpPr txBox="1">
            <a:spLocks noChangeArrowheads="1"/>
          </p:cNvSpPr>
          <p:nvPr/>
        </p:nvSpPr>
        <p:spPr bwMode="auto">
          <a:xfrm>
            <a:off x="1979613" y="5157788"/>
            <a:ext cx="36004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get-announce, peer-list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 bwMode="auto">
          <a:xfrm flipV="1">
            <a:off x="3203575" y="2349500"/>
            <a:ext cx="3455988" cy="6477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/>
          <p:nvPr/>
        </p:nvCxnSpPr>
        <p:spPr bwMode="auto">
          <a:xfrm>
            <a:off x="3203575" y="3141663"/>
            <a:ext cx="2376488" cy="10795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Arrow Connector 98"/>
          <p:cNvCxnSpPr>
            <a:endCxn id="48207" idx="2"/>
          </p:cNvCxnSpPr>
          <p:nvPr/>
        </p:nvCxnSpPr>
        <p:spPr bwMode="auto">
          <a:xfrm flipV="1">
            <a:off x="3203575" y="2105025"/>
            <a:ext cx="531813" cy="747713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Arrow Connector 99"/>
          <p:cNvCxnSpPr/>
          <p:nvPr/>
        </p:nvCxnSpPr>
        <p:spPr bwMode="auto">
          <a:xfrm flipH="1">
            <a:off x="3276600" y="2276475"/>
            <a:ext cx="3311525" cy="620713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/>
          <p:cNvCxnSpPr/>
          <p:nvPr/>
        </p:nvCxnSpPr>
        <p:spPr bwMode="auto">
          <a:xfrm flipH="1">
            <a:off x="3132138" y="2060575"/>
            <a:ext cx="503237" cy="69215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 flipH="1" flipV="1">
            <a:off x="3276600" y="2997200"/>
            <a:ext cx="2303463" cy="10795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57B1CC52-975D-3B4C-BDC7-4F041E1F3C1D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2" name="Text Box 37"/>
          <p:cNvSpPr txBox="1">
            <a:spLocks noChangeArrowheads="1"/>
          </p:cNvSpPr>
          <p:nvPr/>
        </p:nvSpPr>
        <p:spPr bwMode="auto">
          <a:xfrm>
            <a:off x="1979613" y="55895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shake-hand and available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88913"/>
            <a:ext cx="8337550" cy="954087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Transferência</a:t>
            </a:r>
            <a:r>
              <a:rPr lang="en-US" dirty="0" smtClean="0"/>
              <a:t> (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reciprocidade</a:t>
            </a:r>
            <a:r>
              <a:rPr lang="en-US" dirty="0" smtClean="0"/>
              <a:t>)</a:t>
            </a:r>
            <a:endParaRPr lang="en-US" i="1" dirty="0"/>
          </a:p>
        </p:txBody>
      </p:sp>
      <p:grpSp>
        <p:nvGrpSpPr>
          <p:cNvPr id="50178" name="Group 1"/>
          <p:cNvGrpSpPr>
            <a:grpSpLocks/>
          </p:cNvGrpSpPr>
          <p:nvPr/>
        </p:nvGrpSpPr>
        <p:grpSpPr bwMode="auto">
          <a:xfrm>
            <a:off x="1116013" y="1341438"/>
            <a:ext cx="6616700" cy="3648075"/>
            <a:chOff x="1115616" y="1489026"/>
            <a:chExt cx="6616700" cy="3648075"/>
          </a:xfrm>
        </p:grpSpPr>
        <p:sp>
          <p:nvSpPr>
            <p:cNvPr id="50191" name="Text Box 37"/>
            <p:cNvSpPr txBox="1">
              <a:spLocks noChangeArrowheads="1"/>
            </p:cNvSpPr>
            <p:nvPr/>
          </p:nvSpPr>
          <p:spPr bwMode="auto">
            <a:xfrm>
              <a:off x="1115616" y="2420888"/>
              <a:ext cx="1014412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tracker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50192" name="Line 21"/>
            <p:cNvSpPr>
              <a:spLocks noChangeShapeType="1"/>
            </p:cNvSpPr>
            <p:nvPr/>
          </p:nvSpPr>
          <p:spPr bwMode="auto">
            <a:xfrm>
              <a:off x="2699941" y="2281188"/>
              <a:ext cx="63500" cy="625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3" name="Line 25"/>
            <p:cNvSpPr>
              <a:spLocks noChangeShapeType="1"/>
            </p:cNvSpPr>
            <p:nvPr/>
          </p:nvSpPr>
          <p:spPr bwMode="auto">
            <a:xfrm>
              <a:off x="4108053" y="2098626"/>
              <a:ext cx="2551113" cy="1409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Line 26"/>
            <p:cNvSpPr>
              <a:spLocks noChangeShapeType="1"/>
            </p:cNvSpPr>
            <p:nvPr/>
          </p:nvSpPr>
          <p:spPr bwMode="auto">
            <a:xfrm>
              <a:off x="3904853" y="2249438"/>
              <a:ext cx="247650" cy="1816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5" name="Line 27"/>
            <p:cNvSpPr>
              <a:spLocks noChangeShapeType="1"/>
            </p:cNvSpPr>
            <p:nvPr/>
          </p:nvSpPr>
          <p:spPr bwMode="auto">
            <a:xfrm flipH="1" flipV="1">
              <a:off x="5544741" y="2009726"/>
              <a:ext cx="1168400" cy="306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6" name="Line 28"/>
            <p:cNvSpPr>
              <a:spLocks noChangeShapeType="1"/>
            </p:cNvSpPr>
            <p:nvPr/>
          </p:nvSpPr>
          <p:spPr bwMode="auto">
            <a:xfrm flipH="1">
              <a:off x="4728766" y="2546301"/>
              <a:ext cx="2039937" cy="1987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7" name="Line 29"/>
            <p:cNvSpPr>
              <a:spLocks noChangeShapeType="1"/>
            </p:cNvSpPr>
            <p:nvPr/>
          </p:nvSpPr>
          <p:spPr bwMode="auto">
            <a:xfrm flipH="1">
              <a:off x="4816078" y="4511626"/>
              <a:ext cx="739775" cy="163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8" name="Line 30"/>
            <p:cNvSpPr>
              <a:spLocks noChangeShapeType="1"/>
            </p:cNvSpPr>
            <p:nvPr/>
          </p:nvSpPr>
          <p:spPr bwMode="auto">
            <a:xfrm flipH="1">
              <a:off x="4335066" y="2208163"/>
              <a:ext cx="900112" cy="1676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9" name="Line 31"/>
            <p:cNvSpPr>
              <a:spLocks noChangeShapeType="1"/>
            </p:cNvSpPr>
            <p:nvPr/>
          </p:nvSpPr>
          <p:spPr bwMode="auto">
            <a:xfrm flipV="1">
              <a:off x="4500166" y="3594051"/>
              <a:ext cx="2120900" cy="48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0" name="Line 32"/>
            <p:cNvSpPr>
              <a:spLocks noChangeShapeType="1"/>
            </p:cNvSpPr>
            <p:nvPr/>
          </p:nvSpPr>
          <p:spPr bwMode="auto">
            <a:xfrm>
              <a:off x="5500291" y="2152601"/>
              <a:ext cx="1182687" cy="1276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1" name="Line 33"/>
            <p:cNvSpPr>
              <a:spLocks noChangeShapeType="1"/>
            </p:cNvSpPr>
            <p:nvPr/>
          </p:nvSpPr>
          <p:spPr bwMode="auto">
            <a:xfrm>
              <a:off x="5943203" y="4533851"/>
              <a:ext cx="376238" cy="2174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2" name="Line 34"/>
            <p:cNvSpPr>
              <a:spLocks noChangeShapeType="1"/>
            </p:cNvSpPr>
            <p:nvPr/>
          </p:nvSpPr>
          <p:spPr bwMode="auto">
            <a:xfrm>
              <a:off x="4828778" y="4829126"/>
              <a:ext cx="1490663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3" name="Line 38"/>
            <p:cNvSpPr>
              <a:spLocks noChangeShapeType="1"/>
            </p:cNvSpPr>
            <p:nvPr/>
          </p:nvSpPr>
          <p:spPr bwMode="auto">
            <a:xfrm flipH="1">
              <a:off x="6494066" y="3768676"/>
              <a:ext cx="263525" cy="93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0204" name="Picture 39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6553" y="3428951"/>
              <a:ext cx="474663" cy="511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205" name="Line 42"/>
            <p:cNvSpPr>
              <a:spLocks noChangeShapeType="1"/>
            </p:cNvSpPr>
            <p:nvPr/>
          </p:nvSpPr>
          <p:spPr bwMode="auto">
            <a:xfrm flipV="1">
              <a:off x="1979216" y="1985913"/>
              <a:ext cx="474662" cy="5064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0206" name="Group 68"/>
            <p:cNvGrpSpPr>
              <a:grpSpLocks/>
            </p:cNvGrpSpPr>
            <p:nvPr/>
          </p:nvGrpSpPr>
          <p:grpSpPr bwMode="auto">
            <a:xfrm>
              <a:off x="3141266" y="2176413"/>
              <a:ext cx="3492500" cy="2163763"/>
              <a:chOff x="1752" y="2166"/>
              <a:chExt cx="2200" cy="1363"/>
            </a:xfrm>
          </p:grpSpPr>
          <p:sp>
            <p:nvSpPr>
              <p:cNvPr id="50268" name="Line 22"/>
              <p:cNvSpPr>
                <a:spLocks noChangeShapeType="1"/>
              </p:cNvSpPr>
              <p:nvPr/>
            </p:nvSpPr>
            <p:spPr bwMode="auto">
              <a:xfrm flipV="1">
                <a:off x="1752" y="2166"/>
                <a:ext cx="361" cy="5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69" name="Line 23"/>
              <p:cNvSpPr>
                <a:spLocks noChangeShapeType="1"/>
              </p:cNvSpPr>
              <p:nvPr/>
            </p:nvSpPr>
            <p:spPr bwMode="auto">
              <a:xfrm flipV="1">
                <a:off x="1770" y="2352"/>
                <a:ext cx="2182" cy="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70" name="Line 24"/>
              <p:cNvSpPr>
                <a:spLocks noChangeShapeType="1"/>
              </p:cNvSpPr>
              <p:nvPr/>
            </p:nvSpPr>
            <p:spPr bwMode="auto">
              <a:xfrm>
                <a:off x="1786" y="2820"/>
                <a:ext cx="1550" cy="7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0207" name="Group 104"/>
            <p:cNvGrpSpPr>
              <a:grpSpLocks/>
            </p:cNvGrpSpPr>
            <p:nvPr/>
          </p:nvGrpSpPr>
          <p:grpSpPr bwMode="auto">
            <a:xfrm>
              <a:off x="2438003" y="2925713"/>
              <a:ext cx="685800" cy="588963"/>
              <a:chOff x="-44" y="1473"/>
              <a:chExt cx="981" cy="1105"/>
            </a:xfrm>
          </p:grpSpPr>
          <p:pic>
            <p:nvPicPr>
              <p:cNvPr id="50266" name="Picture 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0267" name="Freeform 10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0208" name="Group 107"/>
            <p:cNvGrpSpPr>
              <a:grpSpLocks/>
            </p:cNvGrpSpPr>
            <p:nvPr/>
          </p:nvGrpSpPr>
          <p:grpSpPr bwMode="auto">
            <a:xfrm>
              <a:off x="3808016" y="3938538"/>
              <a:ext cx="728662" cy="620713"/>
              <a:chOff x="-44" y="1473"/>
              <a:chExt cx="981" cy="1105"/>
            </a:xfrm>
          </p:grpSpPr>
          <p:pic>
            <p:nvPicPr>
              <p:cNvPr id="50264" name="Picture 10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0265" name="Freeform 10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0209" name="Group 110"/>
            <p:cNvGrpSpPr>
              <a:grpSpLocks/>
            </p:cNvGrpSpPr>
            <p:nvPr/>
          </p:nvGrpSpPr>
          <p:grpSpPr bwMode="auto">
            <a:xfrm>
              <a:off x="4090591" y="4516388"/>
              <a:ext cx="728662" cy="620713"/>
              <a:chOff x="-44" y="1473"/>
              <a:chExt cx="981" cy="1105"/>
            </a:xfrm>
          </p:grpSpPr>
          <p:pic>
            <p:nvPicPr>
              <p:cNvPr id="50262" name="Picture 11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0263" name="Freeform 11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0210" name="Group 113"/>
            <p:cNvGrpSpPr>
              <a:grpSpLocks/>
            </p:cNvGrpSpPr>
            <p:nvPr/>
          </p:nvGrpSpPr>
          <p:grpSpPr bwMode="auto">
            <a:xfrm flipH="1">
              <a:off x="6724253" y="3362276"/>
              <a:ext cx="728663" cy="620712"/>
              <a:chOff x="-44" y="1473"/>
              <a:chExt cx="981" cy="1105"/>
            </a:xfrm>
          </p:grpSpPr>
          <p:pic>
            <p:nvPicPr>
              <p:cNvPr id="50260" name="Picture 11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0261" name="Freeform 11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0211" name="Group 119"/>
            <p:cNvGrpSpPr>
              <a:grpSpLocks/>
            </p:cNvGrpSpPr>
            <p:nvPr/>
          </p:nvGrpSpPr>
          <p:grpSpPr bwMode="auto">
            <a:xfrm flipH="1">
              <a:off x="6778228" y="2174826"/>
              <a:ext cx="728663" cy="620712"/>
              <a:chOff x="-44" y="1473"/>
              <a:chExt cx="981" cy="1105"/>
            </a:xfrm>
          </p:grpSpPr>
          <p:pic>
            <p:nvPicPr>
              <p:cNvPr id="50258" name="Picture 12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0259" name="Freeform 12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0212" name="Group 122"/>
            <p:cNvGrpSpPr>
              <a:grpSpLocks/>
            </p:cNvGrpSpPr>
            <p:nvPr/>
          </p:nvGrpSpPr>
          <p:grpSpPr bwMode="auto">
            <a:xfrm flipH="1">
              <a:off x="4981178" y="1641426"/>
              <a:ext cx="641350" cy="620712"/>
              <a:chOff x="-44" y="1473"/>
              <a:chExt cx="981" cy="1105"/>
            </a:xfrm>
          </p:grpSpPr>
          <p:pic>
            <p:nvPicPr>
              <p:cNvPr id="50256" name="Picture 12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0257" name="Freeform 12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0213" name="Group 125"/>
            <p:cNvGrpSpPr>
              <a:grpSpLocks/>
            </p:cNvGrpSpPr>
            <p:nvPr/>
          </p:nvGrpSpPr>
          <p:grpSpPr bwMode="auto">
            <a:xfrm>
              <a:off x="3371453" y="1631901"/>
              <a:ext cx="728663" cy="620712"/>
              <a:chOff x="-44" y="1473"/>
              <a:chExt cx="981" cy="1105"/>
            </a:xfrm>
          </p:grpSpPr>
          <p:pic>
            <p:nvPicPr>
              <p:cNvPr id="50254" name="Picture 12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0255" name="Freeform 12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0214" name="Group 129"/>
            <p:cNvGrpSpPr>
              <a:grpSpLocks/>
            </p:cNvGrpSpPr>
            <p:nvPr/>
          </p:nvGrpSpPr>
          <p:grpSpPr bwMode="auto">
            <a:xfrm>
              <a:off x="5471716" y="4244926"/>
              <a:ext cx="490537" cy="412750"/>
              <a:chOff x="-44" y="1473"/>
              <a:chExt cx="981" cy="1105"/>
            </a:xfrm>
          </p:grpSpPr>
          <p:pic>
            <p:nvPicPr>
              <p:cNvPr id="50252" name="Picture 1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0253" name="Freeform 1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0215" name="Text Box 37"/>
            <p:cNvSpPr txBox="1">
              <a:spLocks noChangeArrowheads="1"/>
            </p:cNvSpPr>
            <p:nvPr/>
          </p:nvSpPr>
          <p:spPr bwMode="auto">
            <a:xfrm>
              <a:off x="5508228" y="1489026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50216" name="Text Box 37"/>
            <p:cNvSpPr txBox="1">
              <a:spLocks noChangeArrowheads="1"/>
            </p:cNvSpPr>
            <p:nvPr/>
          </p:nvSpPr>
          <p:spPr bwMode="auto">
            <a:xfrm>
              <a:off x="5724128" y="3865513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50217" name="Text Box 37"/>
            <p:cNvSpPr txBox="1">
              <a:spLocks noChangeArrowheads="1"/>
            </p:cNvSpPr>
            <p:nvPr/>
          </p:nvSpPr>
          <p:spPr bwMode="auto">
            <a:xfrm>
              <a:off x="3092053" y="4440188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50218" name="Text Box 37"/>
            <p:cNvSpPr txBox="1">
              <a:spLocks noChangeArrowheads="1"/>
            </p:cNvSpPr>
            <p:nvPr/>
          </p:nvSpPr>
          <p:spPr bwMode="auto">
            <a:xfrm>
              <a:off x="6948091" y="3936951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grpSp>
          <p:nvGrpSpPr>
            <p:cNvPr id="50219" name="Group 71"/>
            <p:cNvGrpSpPr>
              <a:grpSpLocks/>
            </p:cNvGrpSpPr>
            <p:nvPr/>
          </p:nvGrpSpPr>
          <p:grpSpPr bwMode="auto">
            <a:xfrm>
              <a:off x="2555478" y="1560463"/>
              <a:ext cx="379413" cy="604838"/>
              <a:chOff x="4140" y="429"/>
              <a:chExt cx="1425" cy="2396"/>
            </a:xfrm>
          </p:grpSpPr>
          <p:sp>
            <p:nvSpPr>
              <p:cNvPr id="50220" name="Freeform 7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2 w 354"/>
                  <a:gd name="T3" fmla="*/ 4 h 2742"/>
                  <a:gd name="T4" fmla="*/ 2 w 354"/>
                  <a:gd name="T5" fmla="*/ 28 h 2742"/>
                  <a:gd name="T6" fmla="*/ 0 w 354"/>
                  <a:gd name="T7" fmla="*/ 2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21" name="Rectangle 73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9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0222" name="Freeform 7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 w 211"/>
                  <a:gd name="T3" fmla="*/ 3 h 2537"/>
                  <a:gd name="T4" fmla="*/ 2 w 211"/>
                  <a:gd name="T5" fmla="*/ 2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23" name="Freeform 7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3 h 226"/>
                  <a:gd name="T4" fmla="*/ 2 w 328"/>
                  <a:gd name="T5" fmla="*/ 3 h 226"/>
                  <a:gd name="T6" fmla="*/ 0 w 328"/>
                  <a:gd name="T7" fmla="*/ 3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24" name="Rectangle 76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50225" name="Group 7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50250" name="AutoShape 78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9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50251" name="AutoShape 79"/>
                <p:cNvSpPr>
                  <a:spLocks noChangeArrowheads="1"/>
                </p:cNvSpPr>
                <p:nvPr/>
              </p:nvSpPr>
              <p:spPr bwMode="auto">
                <a:xfrm>
                  <a:off x="628" y="2586"/>
                  <a:ext cx="699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50226" name="Rectangle 80"/>
              <p:cNvSpPr>
                <a:spLocks noChangeArrowheads="1"/>
              </p:cNvSpPr>
              <p:nvPr/>
            </p:nvSpPr>
            <p:spPr bwMode="auto">
              <a:xfrm>
                <a:off x="4223" y="102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50227" name="Group 8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50248" name="AutoShape 82"/>
                <p:cNvSpPr>
                  <a:spLocks noChangeArrowheads="1"/>
                </p:cNvSpPr>
                <p:nvPr/>
              </p:nvSpPr>
              <p:spPr bwMode="auto">
                <a:xfrm>
                  <a:off x="615" y="2569"/>
                  <a:ext cx="722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50249" name="AutoShape 83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50228" name="Rectangle 84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0229" name="Rectangle 85"/>
              <p:cNvSpPr>
                <a:spLocks noChangeArrowheads="1"/>
              </p:cNvSpPr>
              <p:nvPr/>
            </p:nvSpPr>
            <p:spPr bwMode="auto">
              <a:xfrm>
                <a:off x="4229" y="1655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50230" name="Group 8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50246" name="AutoShape 87"/>
                <p:cNvSpPr>
                  <a:spLocks noChangeArrowheads="1"/>
                </p:cNvSpPr>
                <p:nvPr/>
              </p:nvSpPr>
              <p:spPr bwMode="auto">
                <a:xfrm>
                  <a:off x="616" y="2582"/>
                  <a:ext cx="72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50247" name="AutoShape 88"/>
                <p:cNvSpPr>
                  <a:spLocks noChangeArrowheads="1"/>
                </p:cNvSpPr>
                <p:nvPr/>
              </p:nvSpPr>
              <p:spPr bwMode="auto">
                <a:xfrm>
                  <a:off x="630" y="2588"/>
                  <a:ext cx="691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50231" name="Freeform 8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2 h 226"/>
                  <a:gd name="T4" fmla="*/ 2 w 328"/>
                  <a:gd name="T5" fmla="*/ 2 h 226"/>
                  <a:gd name="T6" fmla="*/ 0 w 328"/>
                  <a:gd name="T7" fmla="*/ 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0232" name="Group 9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50244" name="AutoShape 91"/>
                <p:cNvSpPr>
                  <a:spLocks noChangeArrowheads="1"/>
                </p:cNvSpPr>
                <p:nvPr/>
              </p:nvSpPr>
              <p:spPr bwMode="auto">
                <a:xfrm>
                  <a:off x="611" y="2569"/>
                  <a:ext cx="728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50245" name="AutoShape 92"/>
                <p:cNvSpPr>
                  <a:spLocks noChangeArrowheads="1"/>
                </p:cNvSpPr>
                <p:nvPr/>
              </p:nvSpPr>
              <p:spPr bwMode="auto">
                <a:xfrm>
                  <a:off x="618" y="2588"/>
                  <a:ext cx="706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50233" name="Rectangle 9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2" cy="2289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0234" name="Freeform 9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2 w 296"/>
                  <a:gd name="T3" fmla="*/ 2 h 256"/>
                  <a:gd name="T4" fmla="*/ 2 w 296"/>
                  <a:gd name="T5" fmla="*/ 2 h 256"/>
                  <a:gd name="T6" fmla="*/ 0 w 296"/>
                  <a:gd name="T7" fmla="*/ 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5" name="Freeform 9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2 w 304"/>
                  <a:gd name="T3" fmla="*/ 3 h 288"/>
                  <a:gd name="T4" fmla="*/ 2 w 304"/>
                  <a:gd name="T5" fmla="*/ 3 h 288"/>
                  <a:gd name="T6" fmla="*/ 2 w 304"/>
                  <a:gd name="T7" fmla="*/ 3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6" name="Oval 96"/>
              <p:cNvSpPr>
                <a:spLocks noChangeArrowheads="1"/>
              </p:cNvSpPr>
              <p:nvPr/>
            </p:nvSpPr>
            <p:spPr bwMode="auto">
              <a:xfrm>
                <a:off x="5517" y="2611"/>
                <a:ext cx="48" cy="94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0237" name="Freeform 9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 h 240"/>
                  <a:gd name="T2" fmla="*/ 2 w 306"/>
                  <a:gd name="T3" fmla="*/ 3 h 240"/>
                  <a:gd name="T4" fmla="*/ 2 w 306"/>
                  <a:gd name="T5" fmla="*/ 3 h 240"/>
                  <a:gd name="T6" fmla="*/ 2 w 306"/>
                  <a:gd name="T7" fmla="*/ 0 h 240"/>
                  <a:gd name="T8" fmla="*/ 0 w 306"/>
                  <a:gd name="T9" fmla="*/ 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8" name="AutoShape 98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8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0239" name="AutoShape 99"/>
              <p:cNvSpPr>
                <a:spLocks noChangeArrowheads="1"/>
              </p:cNvSpPr>
              <p:nvPr/>
            </p:nvSpPr>
            <p:spPr bwMode="auto">
              <a:xfrm>
                <a:off x="4206" y="2712"/>
                <a:ext cx="1073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0240" name="Oval 100"/>
              <p:cNvSpPr>
                <a:spLocks noChangeArrowheads="1"/>
              </p:cNvSpPr>
              <p:nvPr/>
            </p:nvSpPr>
            <p:spPr bwMode="auto">
              <a:xfrm>
                <a:off x="4307" y="2385"/>
                <a:ext cx="161" cy="13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0241" name="Oval 101"/>
              <p:cNvSpPr>
                <a:spLocks noChangeArrowheads="1"/>
              </p:cNvSpPr>
              <p:nvPr/>
            </p:nvSpPr>
            <p:spPr bwMode="auto">
              <a:xfrm>
                <a:off x="4486" y="2385"/>
                <a:ext cx="161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50242" name="Oval 102"/>
              <p:cNvSpPr>
                <a:spLocks noChangeArrowheads="1"/>
              </p:cNvSpPr>
              <p:nvPr/>
            </p:nvSpPr>
            <p:spPr bwMode="auto">
              <a:xfrm>
                <a:off x="4665" y="2379"/>
                <a:ext cx="155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0243" name="Rectangle 103"/>
              <p:cNvSpPr>
                <a:spLocks noChangeArrowheads="1"/>
              </p:cNvSpPr>
              <p:nvPr/>
            </p:nvSpPr>
            <p:spPr bwMode="auto">
              <a:xfrm>
                <a:off x="5064" y="1838"/>
                <a:ext cx="83" cy="761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</p:grpSp>
      </p:grpSp>
      <p:cxnSp>
        <p:nvCxnSpPr>
          <p:cNvPr id="4" name="Straight Arrow Connector 3"/>
          <p:cNvCxnSpPr/>
          <p:nvPr/>
        </p:nvCxnSpPr>
        <p:spPr bwMode="auto">
          <a:xfrm>
            <a:off x="684213" y="58054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684213" y="62372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684213" y="53736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 Box 37"/>
          <p:cNvSpPr txBox="1">
            <a:spLocks noChangeArrowheads="1"/>
          </p:cNvSpPr>
          <p:nvPr/>
        </p:nvSpPr>
        <p:spPr bwMode="auto">
          <a:xfrm>
            <a:off x="1979613" y="60213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 pieces,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sp>
        <p:nvSpPr>
          <p:cNvPr id="96" name="Text Box 37"/>
          <p:cNvSpPr txBox="1">
            <a:spLocks noChangeArrowheads="1"/>
          </p:cNvSpPr>
          <p:nvPr/>
        </p:nvSpPr>
        <p:spPr bwMode="auto">
          <a:xfrm>
            <a:off x="1979613" y="5157788"/>
            <a:ext cx="36004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get-announce, peer-list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 bwMode="auto">
          <a:xfrm flipH="1">
            <a:off x="3276600" y="2276475"/>
            <a:ext cx="3240088" cy="576263"/>
          </a:xfrm>
          <a:prstGeom prst="straightConnector1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/>
          <p:cNvCxnSpPr/>
          <p:nvPr/>
        </p:nvCxnSpPr>
        <p:spPr bwMode="auto">
          <a:xfrm flipH="1">
            <a:off x="3132138" y="2060575"/>
            <a:ext cx="431800" cy="692150"/>
          </a:xfrm>
          <a:prstGeom prst="straightConnector1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 flipH="1" flipV="1">
            <a:off x="3276600" y="2997200"/>
            <a:ext cx="2303463" cy="1079500"/>
          </a:xfrm>
          <a:prstGeom prst="straightConnector1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Arrow Connector 92"/>
          <p:cNvCxnSpPr/>
          <p:nvPr/>
        </p:nvCxnSpPr>
        <p:spPr bwMode="auto">
          <a:xfrm flipV="1">
            <a:off x="3348038" y="2420938"/>
            <a:ext cx="3240087" cy="576262"/>
          </a:xfrm>
          <a:prstGeom prst="straightConnector1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Arrow Connector 98"/>
          <p:cNvCxnSpPr/>
          <p:nvPr/>
        </p:nvCxnSpPr>
        <p:spPr bwMode="auto">
          <a:xfrm flipV="1">
            <a:off x="3276600" y="2060575"/>
            <a:ext cx="503238" cy="749300"/>
          </a:xfrm>
          <a:prstGeom prst="straightConnector1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361C1A5A-EC45-0D46-B995-8ECA1397A444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7" name="Text Box 37"/>
          <p:cNvSpPr txBox="1">
            <a:spLocks noChangeArrowheads="1"/>
          </p:cNvSpPr>
          <p:nvPr/>
        </p:nvSpPr>
        <p:spPr bwMode="auto">
          <a:xfrm>
            <a:off x="1979613" y="55895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shake-hand and available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88913"/>
            <a:ext cx="8337550" cy="954087"/>
          </a:xfrm>
        </p:spPr>
        <p:txBody>
          <a:bodyPr/>
          <a:lstStyle/>
          <a:p>
            <a:pPr>
              <a:defRPr/>
            </a:pPr>
            <a:r>
              <a:rPr lang="en-US" sz="4000" dirty="0" err="1" smtClean="0"/>
              <a:t>Aumento</a:t>
            </a:r>
            <a:r>
              <a:rPr lang="en-US" sz="4000" dirty="0" smtClean="0"/>
              <a:t> da </a:t>
            </a:r>
            <a:r>
              <a:rPr lang="en-US" sz="4000" dirty="0" err="1" smtClean="0"/>
              <a:t>diversidade</a:t>
            </a:r>
            <a:endParaRPr lang="en-US" sz="4000" i="1" dirty="0"/>
          </a:p>
        </p:txBody>
      </p:sp>
      <p:grpSp>
        <p:nvGrpSpPr>
          <p:cNvPr id="52226" name="Group 1"/>
          <p:cNvGrpSpPr>
            <a:grpSpLocks/>
          </p:cNvGrpSpPr>
          <p:nvPr/>
        </p:nvGrpSpPr>
        <p:grpSpPr bwMode="auto">
          <a:xfrm>
            <a:off x="1116013" y="1341438"/>
            <a:ext cx="6616700" cy="3648075"/>
            <a:chOff x="1115616" y="1489026"/>
            <a:chExt cx="6616700" cy="3648075"/>
          </a:xfrm>
        </p:grpSpPr>
        <p:sp>
          <p:nvSpPr>
            <p:cNvPr id="52242" name="Text Box 37"/>
            <p:cNvSpPr txBox="1">
              <a:spLocks noChangeArrowheads="1"/>
            </p:cNvSpPr>
            <p:nvPr/>
          </p:nvSpPr>
          <p:spPr bwMode="auto">
            <a:xfrm>
              <a:off x="1115616" y="2420888"/>
              <a:ext cx="1014412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tracker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52243" name="Line 21"/>
            <p:cNvSpPr>
              <a:spLocks noChangeShapeType="1"/>
            </p:cNvSpPr>
            <p:nvPr/>
          </p:nvSpPr>
          <p:spPr bwMode="auto">
            <a:xfrm>
              <a:off x="2699941" y="2281188"/>
              <a:ext cx="63500" cy="625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4" name="Line 25"/>
            <p:cNvSpPr>
              <a:spLocks noChangeShapeType="1"/>
            </p:cNvSpPr>
            <p:nvPr/>
          </p:nvSpPr>
          <p:spPr bwMode="auto">
            <a:xfrm>
              <a:off x="4108053" y="2098626"/>
              <a:ext cx="2551113" cy="1409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5" name="Line 26"/>
            <p:cNvSpPr>
              <a:spLocks noChangeShapeType="1"/>
            </p:cNvSpPr>
            <p:nvPr/>
          </p:nvSpPr>
          <p:spPr bwMode="auto">
            <a:xfrm>
              <a:off x="3904853" y="2249438"/>
              <a:ext cx="247650" cy="1816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6" name="Line 27"/>
            <p:cNvSpPr>
              <a:spLocks noChangeShapeType="1"/>
            </p:cNvSpPr>
            <p:nvPr/>
          </p:nvSpPr>
          <p:spPr bwMode="auto">
            <a:xfrm flipH="1" flipV="1">
              <a:off x="5544741" y="2009726"/>
              <a:ext cx="1168400" cy="306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7" name="Line 28"/>
            <p:cNvSpPr>
              <a:spLocks noChangeShapeType="1"/>
            </p:cNvSpPr>
            <p:nvPr/>
          </p:nvSpPr>
          <p:spPr bwMode="auto">
            <a:xfrm flipH="1">
              <a:off x="4728766" y="2546301"/>
              <a:ext cx="2039937" cy="1987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8" name="Line 29"/>
            <p:cNvSpPr>
              <a:spLocks noChangeShapeType="1"/>
            </p:cNvSpPr>
            <p:nvPr/>
          </p:nvSpPr>
          <p:spPr bwMode="auto">
            <a:xfrm flipH="1">
              <a:off x="4816078" y="4511626"/>
              <a:ext cx="739775" cy="163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Line 30"/>
            <p:cNvSpPr>
              <a:spLocks noChangeShapeType="1"/>
            </p:cNvSpPr>
            <p:nvPr/>
          </p:nvSpPr>
          <p:spPr bwMode="auto">
            <a:xfrm flipH="1">
              <a:off x="4335066" y="2208163"/>
              <a:ext cx="900112" cy="1676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Line 31"/>
            <p:cNvSpPr>
              <a:spLocks noChangeShapeType="1"/>
            </p:cNvSpPr>
            <p:nvPr/>
          </p:nvSpPr>
          <p:spPr bwMode="auto">
            <a:xfrm flipV="1">
              <a:off x="4500166" y="3594051"/>
              <a:ext cx="2120900" cy="48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1" name="Line 32"/>
            <p:cNvSpPr>
              <a:spLocks noChangeShapeType="1"/>
            </p:cNvSpPr>
            <p:nvPr/>
          </p:nvSpPr>
          <p:spPr bwMode="auto">
            <a:xfrm>
              <a:off x="5500291" y="2152601"/>
              <a:ext cx="1182687" cy="1276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2" name="Line 33"/>
            <p:cNvSpPr>
              <a:spLocks noChangeShapeType="1"/>
            </p:cNvSpPr>
            <p:nvPr/>
          </p:nvSpPr>
          <p:spPr bwMode="auto">
            <a:xfrm>
              <a:off x="5943203" y="4533851"/>
              <a:ext cx="376238" cy="2174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3" name="Line 34"/>
            <p:cNvSpPr>
              <a:spLocks noChangeShapeType="1"/>
            </p:cNvSpPr>
            <p:nvPr/>
          </p:nvSpPr>
          <p:spPr bwMode="auto">
            <a:xfrm>
              <a:off x="4828778" y="4829126"/>
              <a:ext cx="1490663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4" name="Line 38"/>
            <p:cNvSpPr>
              <a:spLocks noChangeShapeType="1"/>
            </p:cNvSpPr>
            <p:nvPr/>
          </p:nvSpPr>
          <p:spPr bwMode="auto">
            <a:xfrm flipH="1">
              <a:off x="6494066" y="3768676"/>
              <a:ext cx="263525" cy="93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2255" name="Picture 39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6553" y="3428951"/>
              <a:ext cx="474663" cy="511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56" name="Line 42"/>
            <p:cNvSpPr>
              <a:spLocks noChangeShapeType="1"/>
            </p:cNvSpPr>
            <p:nvPr/>
          </p:nvSpPr>
          <p:spPr bwMode="auto">
            <a:xfrm flipV="1">
              <a:off x="1979216" y="1985913"/>
              <a:ext cx="474662" cy="5064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257" name="Group 68"/>
            <p:cNvGrpSpPr>
              <a:grpSpLocks/>
            </p:cNvGrpSpPr>
            <p:nvPr/>
          </p:nvGrpSpPr>
          <p:grpSpPr bwMode="auto">
            <a:xfrm>
              <a:off x="3141266" y="2176413"/>
              <a:ext cx="3492500" cy="2163763"/>
              <a:chOff x="1752" y="2166"/>
              <a:chExt cx="2200" cy="1363"/>
            </a:xfrm>
          </p:grpSpPr>
          <p:sp>
            <p:nvSpPr>
              <p:cNvPr id="52319" name="Line 22"/>
              <p:cNvSpPr>
                <a:spLocks noChangeShapeType="1"/>
              </p:cNvSpPr>
              <p:nvPr/>
            </p:nvSpPr>
            <p:spPr bwMode="auto">
              <a:xfrm flipV="1">
                <a:off x="1752" y="2166"/>
                <a:ext cx="361" cy="5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20" name="Line 23"/>
              <p:cNvSpPr>
                <a:spLocks noChangeShapeType="1"/>
              </p:cNvSpPr>
              <p:nvPr/>
            </p:nvSpPr>
            <p:spPr bwMode="auto">
              <a:xfrm flipV="1">
                <a:off x="1770" y="2352"/>
                <a:ext cx="2182" cy="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21" name="Line 24"/>
              <p:cNvSpPr>
                <a:spLocks noChangeShapeType="1"/>
              </p:cNvSpPr>
              <p:nvPr/>
            </p:nvSpPr>
            <p:spPr bwMode="auto">
              <a:xfrm>
                <a:off x="1786" y="2820"/>
                <a:ext cx="1550" cy="7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58" name="Group 104"/>
            <p:cNvGrpSpPr>
              <a:grpSpLocks/>
            </p:cNvGrpSpPr>
            <p:nvPr/>
          </p:nvGrpSpPr>
          <p:grpSpPr bwMode="auto">
            <a:xfrm>
              <a:off x="2438003" y="2925713"/>
              <a:ext cx="685800" cy="588963"/>
              <a:chOff x="-44" y="1473"/>
              <a:chExt cx="981" cy="1105"/>
            </a:xfrm>
          </p:grpSpPr>
          <p:pic>
            <p:nvPicPr>
              <p:cNvPr id="52317" name="Picture 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318" name="Freeform 10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2259" name="Group 107"/>
            <p:cNvGrpSpPr>
              <a:grpSpLocks/>
            </p:cNvGrpSpPr>
            <p:nvPr/>
          </p:nvGrpSpPr>
          <p:grpSpPr bwMode="auto">
            <a:xfrm>
              <a:off x="3808016" y="3938538"/>
              <a:ext cx="728662" cy="620713"/>
              <a:chOff x="-44" y="1473"/>
              <a:chExt cx="981" cy="1105"/>
            </a:xfrm>
          </p:grpSpPr>
          <p:pic>
            <p:nvPicPr>
              <p:cNvPr id="52315" name="Picture 10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316" name="Freeform 10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2260" name="Group 110"/>
            <p:cNvGrpSpPr>
              <a:grpSpLocks/>
            </p:cNvGrpSpPr>
            <p:nvPr/>
          </p:nvGrpSpPr>
          <p:grpSpPr bwMode="auto">
            <a:xfrm>
              <a:off x="4090591" y="4516388"/>
              <a:ext cx="728662" cy="620713"/>
              <a:chOff x="-44" y="1473"/>
              <a:chExt cx="981" cy="1105"/>
            </a:xfrm>
          </p:grpSpPr>
          <p:pic>
            <p:nvPicPr>
              <p:cNvPr id="52313" name="Picture 11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314" name="Freeform 11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2261" name="Group 113"/>
            <p:cNvGrpSpPr>
              <a:grpSpLocks/>
            </p:cNvGrpSpPr>
            <p:nvPr/>
          </p:nvGrpSpPr>
          <p:grpSpPr bwMode="auto">
            <a:xfrm flipH="1">
              <a:off x="6724253" y="3362276"/>
              <a:ext cx="728663" cy="620712"/>
              <a:chOff x="-44" y="1473"/>
              <a:chExt cx="981" cy="1105"/>
            </a:xfrm>
          </p:grpSpPr>
          <p:pic>
            <p:nvPicPr>
              <p:cNvPr id="52311" name="Picture 11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312" name="Freeform 11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2262" name="Group 119"/>
            <p:cNvGrpSpPr>
              <a:grpSpLocks/>
            </p:cNvGrpSpPr>
            <p:nvPr/>
          </p:nvGrpSpPr>
          <p:grpSpPr bwMode="auto">
            <a:xfrm flipH="1">
              <a:off x="6778228" y="2174826"/>
              <a:ext cx="728663" cy="620712"/>
              <a:chOff x="-44" y="1473"/>
              <a:chExt cx="981" cy="1105"/>
            </a:xfrm>
          </p:grpSpPr>
          <p:pic>
            <p:nvPicPr>
              <p:cNvPr id="52309" name="Picture 12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310" name="Freeform 12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2263" name="Group 122"/>
            <p:cNvGrpSpPr>
              <a:grpSpLocks/>
            </p:cNvGrpSpPr>
            <p:nvPr/>
          </p:nvGrpSpPr>
          <p:grpSpPr bwMode="auto">
            <a:xfrm flipH="1">
              <a:off x="4981178" y="1641426"/>
              <a:ext cx="641350" cy="620712"/>
              <a:chOff x="-44" y="1473"/>
              <a:chExt cx="981" cy="1105"/>
            </a:xfrm>
          </p:grpSpPr>
          <p:pic>
            <p:nvPicPr>
              <p:cNvPr id="52307" name="Picture 12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308" name="Freeform 12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2264" name="Group 125"/>
            <p:cNvGrpSpPr>
              <a:grpSpLocks/>
            </p:cNvGrpSpPr>
            <p:nvPr/>
          </p:nvGrpSpPr>
          <p:grpSpPr bwMode="auto">
            <a:xfrm>
              <a:off x="3371453" y="1631901"/>
              <a:ext cx="728663" cy="620712"/>
              <a:chOff x="-44" y="1473"/>
              <a:chExt cx="981" cy="1105"/>
            </a:xfrm>
          </p:grpSpPr>
          <p:pic>
            <p:nvPicPr>
              <p:cNvPr id="52305" name="Picture 12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306" name="Freeform 12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2265" name="Group 129"/>
            <p:cNvGrpSpPr>
              <a:grpSpLocks/>
            </p:cNvGrpSpPr>
            <p:nvPr/>
          </p:nvGrpSpPr>
          <p:grpSpPr bwMode="auto">
            <a:xfrm>
              <a:off x="5471716" y="4244926"/>
              <a:ext cx="490537" cy="412750"/>
              <a:chOff x="-44" y="1473"/>
              <a:chExt cx="981" cy="1105"/>
            </a:xfrm>
          </p:grpSpPr>
          <p:pic>
            <p:nvPicPr>
              <p:cNvPr id="52303" name="Picture 1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304" name="Freeform 1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2266" name="Text Box 37"/>
            <p:cNvSpPr txBox="1">
              <a:spLocks noChangeArrowheads="1"/>
            </p:cNvSpPr>
            <p:nvPr/>
          </p:nvSpPr>
          <p:spPr bwMode="auto">
            <a:xfrm>
              <a:off x="5508228" y="1489026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52267" name="Text Box 37"/>
            <p:cNvSpPr txBox="1">
              <a:spLocks noChangeArrowheads="1"/>
            </p:cNvSpPr>
            <p:nvPr/>
          </p:nvSpPr>
          <p:spPr bwMode="auto">
            <a:xfrm>
              <a:off x="5724128" y="3865513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52268" name="Text Box 37"/>
            <p:cNvSpPr txBox="1">
              <a:spLocks noChangeArrowheads="1"/>
            </p:cNvSpPr>
            <p:nvPr/>
          </p:nvSpPr>
          <p:spPr bwMode="auto">
            <a:xfrm>
              <a:off x="3092053" y="4440188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52269" name="Text Box 37"/>
            <p:cNvSpPr txBox="1">
              <a:spLocks noChangeArrowheads="1"/>
            </p:cNvSpPr>
            <p:nvPr/>
          </p:nvSpPr>
          <p:spPr bwMode="auto">
            <a:xfrm>
              <a:off x="6948091" y="3936951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grpSp>
          <p:nvGrpSpPr>
            <p:cNvPr id="52270" name="Group 71"/>
            <p:cNvGrpSpPr>
              <a:grpSpLocks/>
            </p:cNvGrpSpPr>
            <p:nvPr/>
          </p:nvGrpSpPr>
          <p:grpSpPr bwMode="auto">
            <a:xfrm>
              <a:off x="2555478" y="1560463"/>
              <a:ext cx="379413" cy="604838"/>
              <a:chOff x="4140" y="429"/>
              <a:chExt cx="1425" cy="2396"/>
            </a:xfrm>
          </p:grpSpPr>
          <p:sp>
            <p:nvSpPr>
              <p:cNvPr id="52271" name="Freeform 7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2 w 354"/>
                  <a:gd name="T3" fmla="*/ 4 h 2742"/>
                  <a:gd name="T4" fmla="*/ 2 w 354"/>
                  <a:gd name="T5" fmla="*/ 28 h 2742"/>
                  <a:gd name="T6" fmla="*/ 0 w 354"/>
                  <a:gd name="T7" fmla="*/ 2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2" name="Rectangle 73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9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2273" name="Freeform 7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 w 211"/>
                  <a:gd name="T3" fmla="*/ 3 h 2537"/>
                  <a:gd name="T4" fmla="*/ 2 w 211"/>
                  <a:gd name="T5" fmla="*/ 2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4" name="Freeform 7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3 h 226"/>
                  <a:gd name="T4" fmla="*/ 2 w 328"/>
                  <a:gd name="T5" fmla="*/ 3 h 226"/>
                  <a:gd name="T6" fmla="*/ 0 w 328"/>
                  <a:gd name="T7" fmla="*/ 3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5" name="Rectangle 76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52276" name="Group 7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52301" name="AutoShape 78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9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52302" name="AutoShape 79"/>
                <p:cNvSpPr>
                  <a:spLocks noChangeArrowheads="1"/>
                </p:cNvSpPr>
                <p:nvPr/>
              </p:nvSpPr>
              <p:spPr bwMode="auto">
                <a:xfrm>
                  <a:off x="628" y="2586"/>
                  <a:ext cx="699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52277" name="Rectangle 80"/>
              <p:cNvSpPr>
                <a:spLocks noChangeArrowheads="1"/>
              </p:cNvSpPr>
              <p:nvPr/>
            </p:nvSpPr>
            <p:spPr bwMode="auto">
              <a:xfrm>
                <a:off x="4223" y="102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52278" name="Group 8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52299" name="AutoShape 82"/>
                <p:cNvSpPr>
                  <a:spLocks noChangeArrowheads="1"/>
                </p:cNvSpPr>
                <p:nvPr/>
              </p:nvSpPr>
              <p:spPr bwMode="auto">
                <a:xfrm>
                  <a:off x="615" y="2569"/>
                  <a:ext cx="722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52300" name="AutoShape 83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52279" name="Rectangle 84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2280" name="Rectangle 85"/>
              <p:cNvSpPr>
                <a:spLocks noChangeArrowheads="1"/>
              </p:cNvSpPr>
              <p:nvPr/>
            </p:nvSpPr>
            <p:spPr bwMode="auto">
              <a:xfrm>
                <a:off x="4229" y="1655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52281" name="Group 8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52297" name="AutoShape 87"/>
                <p:cNvSpPr>
                  <a:spLocks noChangeArrowheads="1"/>
                </p:cNvSpPr>
                <p:nvPr/>
              </p:nvSpPr>
              <p:spPr bwMode="auto">
                <a:xfrm>
                  <a:off x="616" y="2582"/>
                  <a:ext cx="72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52298" name="AutoShape 88"/>
                <p:cNvSpPr>
                  <a:spLocks noChangeArrowheads="1"/>
                </p:cNvSpPr>
                <p:nvPr/>
              </p:nvSpPr>
              <p:spPr bwMode="auto">
                <a:xfrm>
                  <a:off x="630" y="2588"/>
                  <a:ext cx="691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52282" name="Freeform 8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2 h 226"/>
                  <a:gd name="T4" fmla="*/ 2 w 328"/>
                  <a:gd name="T5" fmla="*/ 2 h 226"/>
                  <a:gd name="T6" fmla="*/ 0 w 328"/>
                  <a:gd name="T7" fmla="*/ 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2283" name="Group 9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52295" name="AutoShape 91"/>
                <p:cNvSpPr>
                  <a:spLocks noChangeArrowheads="1"/>
                </p:cNvSpPr>
                <p:nvPr/>
              </p:nvSpPr>
              <p:spPr bwMode="auto">
                <a:xfrm>
                  <a:off x="611" y="2569"/>
                  <a:ext cx="728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52296" name="AutoShape 92"/>
                <p:cNvSpPr>
                  <a:spLocks noChangeArrowheads="1"/>
                </p:cNvSpPr>
                <p:nvPr/>
              </p:nvSpPr>
              <p:spPr bwMode="auto">
                <a:xfrm>
                  <a:off x="618" y="2588"/>
                  <a:ext cx="706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52284" name="Rectangle 9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2" cy="2289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2285" name="Freeform 9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2 w 296"/>
                  <a:gd name="T3" fmla="*/ 2 h 256"/>
                  <a:gd name="T4" fmla="*/ 2 w 296"/>
                  <a:gd name="T5" fmla="*/ 2 h 256"/>
                  <a:gd name="T6" fmla="*/ 0 w 296"/>
                  <a:gd name="T7" fmla="*/ 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6" name="Freeform 9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2 w 304"/>
                  <a:gd name="T3" fmla="*/ 3 h 288"/>
                  <a:gd name="T4" fmla="*/ 2 w 304"/>
                  <a:gd name="T5" fmla="*/ 3 h 288"/>
                  <a:gd name="T6" fmla="*/ 2 w 304"/>
                  <a:gd name="T7" fmla="*/ 3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7" name="Oval 96"/>
              <p:cNvSpPr>
                <a:spLocks noChangeArrowheads="1"/>
              </p:cNvSpPr>
              <p:nvPr/>
            </p:nvSpPr>
            <p:spPr bwMode="auto">
              <a:xfrm>
                <a:off x="5517" y="2611"/>
                <a:ext cx="48" cy="94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2288" name="Freeform 9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 h 240"/>
                  <a:gd name="T2" fmla="*/ 2 w 306"/>
                  <a:gd name="T3" fmla="*/ 3 h 240"/>
                  <a:gd name="T4" fmla="*/ 2 w 306"/>
                  <a:gd name="T5" fmla="*/ 3 h 240"/>
                  <a:gd name="T6" fmla="*/ 2 w 306"/>
                  <a:gd name="T7" fmla="*/ 0 h 240"/>
                  <a:gd name="T8" fmla="*/ 0 w 306"/>
                  <a:gd name="T9" fmla="*/ 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9" name="AutoShape 98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8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2290" name="AutoShape 99"/>
              <p:cNvSpPr>
                <a:spLocks noChangeArrowheads="1"/>
              </p:cNvSpPr>
              <p:nvPr/>
            </p:nvSpPr>
            <p:spPr bwMode="auto">
              <a:xfrm>
                <a:off x="4206" y="2712"/>
                <a:ext cx="1073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2291" name="Oval 100"/>
              <p:cNvSpPr>
                <a:spLocks noChangeArrowheads="1"/>
              </p:cNvSpPr>
              <p:nvPr/>
            </p:nvSpPr>
            <p:spPr bwMode="auto">
              <a:xfrm>
                <a:off x="4307" y="2385"/>
                <a:ext cx="161" cy="13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2292" name="Oval 101"/>
              <p:cNvSpPr>
                <a:spLocks noChangeArrowheads="1"/>
              </p:cNvSpPr>
              <p:nvPr/>
            </p:nvSpPr>
            <p:spPr bwMode="auto">
              <a:xfrm>
                <a:off x="4486" y="2385"/>
                <a:ext cx="161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52293" name="Oval 102"/>
              <p:cNvSpPr>
                <a:spLocks noChangeArrowheads="1"/>
              </p:cNvSpPr>
              <p:nvPr/>
            </p:nvSpPr>
            <p:spPr bwMode="auto">
              <a:xfrm>
                <a:off x="4665" y="2379"/>
                <a:ext cx="155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52294" name="Rectangle 103"/>
              <p:cNvSpPr>
                <a:spLocks noChangeArrowheads="1"/>
              </p:cNvSpPr>
              <p:nvPr/>
            </p:nvSpPr>
            <p:spPr bwMode="auto">
              <a:xfrm>
                <a:off x="5064" y="1838"/>
                <a:ext cx="83" cy="761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</p:grpSp>
      </p:grpSp>
      <p:cxnSp>
        <p:nvCxnSpPr>
          <p:cNvPr id="4" name="Straight Arrow Connector 3"/>
          <p:cNvCxnSpPr/>
          <p:nvPr/>
        </p:nvCxnSpPr>
        <p:spPr bwMode="auto">
          <a:xfrm>
            <a:off x="684213" y="58054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684213" y="62372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684213" y="53736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 Box 37"/>
          <p:cNvSpPr txBox="1">
            <a:spLocks noChangeArrowheads="1"/>
          </p:cNvSpPr>
          <p:nvPr/>
        </p:nvSpPr>
        <p:spPr bwMode="auto">
          <a:xfrm>
            <a:off x="1979613" y="60213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 pieces,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sp>
        <p:nvSpPr>
          <p:cNvPr id="96" name="Text Box 37"/>
          <p:cNvSpPr txBox="1">
            <a:spLocks noChangeArrowheads="1"/>
          </p:cNvSpPr>
          <p:nvPr/>
        </p:nvSpPr>
        <p:spPr bwMode="auto">
          <a:xfrm>
            <a:off x="1979613" y="5157788"/>
            <a:ext cx="36004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get-announce, peer-list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cxnSp>
        <p:nvCxnSpPr>
          <p:cNvPr id="97" name="Straight Arrow Connector 96"/>
          <p:cNvCxnSpPr/>
          <p:nvPr/>
        </p:nvCxnSpPr>
        <p:spPr bwMode="auto">
          <a:xfrm>
            <a:off x="2843213" y="2133600"/>
            <a:ext cx="73025" cy="64770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Arrow Connector 101"/>
          <p:cNvCxnSpPr/>
          <p:nvPr/>
        </p:nvCxnSpPr>
        <p:spPr bwMode="auto">
          <a:xfrm flipH="1" flipV="1">
            <a:off x="2916238" y="2060575"/>
            <a:ext cx="71437" cy="64770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Arrow Connector 91"/>
          <p:cNvCxnSpPr/>
          <p:nvPr/>
        </p:nvCxnSpPr>
        <p:spPr bwMode="auto">
          <a:xfrm flipV="1">
            <a:off x="3203575" y="2349500"/>
            <a:ext cx="3455988" cy="6477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Arrow Connector 92"/>
          <p:cNvCxnSpPr/>
          <p:nvPr/>
        </p:nvCxnSpPr>
        <p:spPr bwMode="auto">
          <a:xfrm flipH="1">
            <a:off x="3276600" y="2276475"/>
            <a:ext cx="3311525" cy="620713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/>
          <p:nvPr/>
        </p:nvCxnSpPr>
        <p:spPr bwMode="auto">
          <a:xfrm flipH="1" flipV="1">
            <a:off x="3276600" y="2997200"/>
            <a:ext cx="2303463" cy="1079500"/>
          </a:xfrm>
          <a:prstGeom prst="straightConnector1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Arrow Connector 98"/>
          <p:cNvCxnSpPr/>
          <p:nvPr/>
        </p:nvCxnSpPr>
        <p:spPr bwMode="auto">
          <a:xfrm flipV="1">
            <a:off x="3276600" y="2060575"/>
            <a:ext cx="503238" cy="749300"/>
          </a:xfrm>
          <a:prstGeom prst="straightConnector1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Arrow Connector 99"/>
          <p:cNvCxnSpPr>
            <a:endCxn id="52250" idx="1"/>
          </p:cNvCxnSpPr>
          <p:nvPr/>
        </p:nvCxnSpPr>
        <p:spPr bwMode="auto">
          <a:xfrm>
            <a:off x="3348038" y="2997200"/>
            <a:ext cx="3273425" cy="449263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/>
          <p:cNvCxnSpPr/>
          <p:nvPr/>
        </p:nvCxnSpPr>
        <p:spPr bwMode="auto">
          <a:xfrm flipH="1" flipV="1">
            <a:off x="3348038" y="3068638"/>
            <a:ext cx="3311525" cy="504825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FADEB0A7-F3E7-1242-A302-89AFA5C14F75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03" name="Text Box 37"/>
          <p:cNvSpPr txBox="1">
            <a:spLocks noChangeArrowheads="1"/>
          </p:cNvSpPr>
          <p:nvPr/>
        </p:nvSpPr>
        <p:spPr bwMode="auto">
          <a:xfrm>
            <a:off x="1979613" y="55895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shake-hand and available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Ideias base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Ficheiro F</a:t>
            </a:r>
          </a:p>
          <a:p>
            <a:pPr lvl="1">
              <a:defRPr/>
            </a:pPr>
            <a:r>
              <a:rPr lang="pt-PT" sz="2000" dirty="0" smtClean="0"/>
              <a:t>Dividido em vários bocados (de que tamanho?)</a:t>
            </a:r>
          </a:p>
          <a:p>
            <a:pPr lvl="1">
              <a:defRPr/>
            </a:pPr>
            <a:r>
              <a:rPr lang="pt-PT" sz="2000" dirty="0" smtClean="0"/>
              <a:t>Que podem ser trocados com os parceiros</a:t>
            </a:r>
          </a:p>
          <a:p>
            <a:pPr lvl="1">
              <a:defRPr/>
            </a:pPr>
            <a:r>
              <a:rPr lang="pt-PT" sz="2000" dirty="0" smtClean="0"/>
              <a:t>Cada parceiro reconstrói e verifica a autenticidade de F pois conhece as chaves de autenticação dos blocos (.</a:t>
            </a:r>
            <a:r>
              <a:rPr lang="pt-PT" sz="2000" dirty="0" err="1" smtClean="0"/>
              <a:t>torrent</a:t>
            </a:r>
            <a:r>
              <a:rPr lang="pt-PT" sz="2000" dirty="0" smtClean="0"/>
              <a:t>)</a:t>
            </a:r>
          </a:p>
          <a:p>
            <a:pPr lvl="1">
              <a:defRPr/>
            </a:pPr>
            <a:r>
              <a:rPr lang="pt-PT" sz="2000" dirty="0" smtClean="0"/>
              <a:t>Se todos os parceiros estiverem a fazer </a:t>
            </a:r>
            <a:r>
              <a:rPr lang="pt-PT" sz="2000" i="1" dirty="0" err="1" smtClean="0"/>
              <a:t>upload</a:t>
            </a:r>
            <a:r>
              <a:rPr lang="pt-PT" sz="2000" dirty="0" smtClean="0"/>
              <a:t> à máxima capacidade o sistema está a usar a capacidade máxima (“a todo o vapor”)</a:t>
            </a:r>
          </a:p>
          <a:p>
            <a:pPr>
              <a:defRPr/>
            </a:pPr>
            <a:r>
              <a:rPr lang="pt-PT" sz="2400" dirty="0" err="1" smtClean="0"/>
              <a:t>Tracker</a:t>
            </a:r>
            <a:endParaRPr lang="pt-PT" sz="2400" dirty="0" smtClean="0"/>
          </a:p>
          <a:p>
            <a:pPr lvl="1">
              <a:defRPr/>
            </a:pPr>
            <a:r>
              <a:rPr lang="pt-PT" sz="2000" dirty="0" smtClean="0"/>
              <a:t>Servidor que tem o papel de apresentar parceiros uns aos outros</a:t>
            </a:r>
          </a:p>
          <a:p>
            <a:pPr lvl="1">
              <a:defRPr/>
            </a:pPr>
            <a:r>
              <a:rPr lang="pt-PT" sz="2000" dirty="0" smtClean="0"/>
              <a:t>Pode indicar subconjuntos aleatórios ou ser mais inteligente</a:t>
            </a:r>
          </a:p>
          <a:p>
            <a:pPr lvl="1">
              <a:defRPr/>
            </a:pPr>
            <a:r>
              <a:rPr lang="pt-PT" sz="2000" dirty="0" smtClean="0"/>
              <a:t>Geralmente indica um máximo de 50 parceiros</a:t>
            </a:r>
          </a:p>
          <a:p>
            <a:pPr lvl="1">
              <a:defRPr/>
            </a:pPr>
            <a:r>
              <a:rPr lang="pt-PT" sz="2000" dirty="0" smtClean="0"/>
              <a:t>Tem de ser contactado periodicamente de novo senão esquece-te</a:t>
            </a:r>
          </a:p>
          <a:p>
            <a:pPr lvl="1">
              <a:defRPr/>
            </a:pPr>
            <a:r>
              <a:rPr lang="pt-PT" sz="2000" dirty="0" smtClean="0"/>
              <a:t>Não participa de facto na transferência</a:t>
            </a:r>
            <a:endParaRPr lang="pt-PT" sz="200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361C1A5A-EC45-0D46-B995-8ECA1397A444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Por que ordem transferir os blocos?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Ordens possíveis</a:t>
            </a:r>
          </a:p>
          <a:p>
            <a:pPr lvl="1">
              <a:defRPr/>
            </a:pPr>
            <a:r>
              <a:rPr lang="pt-PT" sz="2000" dirty="0" smtClean="0"/>
              <a:t>1, 2, 3, ... N como um servidor WEB</a:t>
            </a:r>
          </a:p>
          <a:p>
            <a:pPr lvl="1">
              <a:defRPr/>
            </a:pPr>
            <a:r>
              <a:rPr lang="en-US" sz="2000" dirty="0" smtClean="0"/>
              <a:t>A</a:t>
            </a:r>
            <a:r>
              <a:rPr lang="pt-PT" sz="2000" dirty="0" err="1" smtClean="0"/>
              <a:t>leatoriamente</a:t>
            </a:r>
            <a:endParaRPr lang="pt-PT" sz="2000" dirty="0" smtClean="0"/>
          </a:p>
          <a:p>
            <a:pPr lvl="1">
              <a:defRPr/>
            </a:pPr>
            <a:r>
              <a:rPr lang="pt-PT" sz="2000" dirty="0" smtClean="0"/>
              <a:t>Mais inteligente</a:t>
            </a:r>
          </a:p>
          <a:p>
            <a:pPr>
              <a:defRPr/>
            </a:pPr>
            <a:r>
              <a:rPr lang="pt-PT" sz="2400" dirty="0" smtClean="0"/>
              <a:t>Tenho de me valorizar e ajudar o mais que possível</a:t>
            </a:r>
          </a:p>
          <a:p>
            <a:pPr lvl="1">
              <a:defRPr/>
            </a:pPr>
            <a:r>
              <a:rPr lang="pt-PT" sz="2000" dirty="0" smtClean="0"/>
              <a:t>Se fosse por ordem era um desastre pois não favorecia a diversidade e todos serializava as transferências</a:t>
            </a:r>
          </a:p>
          <a:p>
            <a:pPr lvl="1">
              <a:defRPr/>
            </a:pPr>
            <a:r>
              <a:rPr lang="pt-PT" sz="2000" dirty="0" smtClean="0"/>
              <a:t>Aleatoriamente é razoável mas não resolve facilmente os buracos comuns</a:t>
            </a:r>
          </a:p>
          <a:p>
            <a:pPr>
              <a:defRPr/>
            </a:pPr>
            <a:r>
              <a:rPr lang="pt-PT" sz="2400" dirty="0" smtClean="0"/>
              <a:t>Solução: </a:t>
            </a:r>
            <a:r>
              <a:rPr lang="pt-PT" sz="2400" i="1" dirty="0" err="1" smtClean="0"/>
              <a:t>rarest-first</a:t>
            </a:r>
            <a:endParaRPr lang="pt-PT" sz="2400" i="1" dirty="0" smtClean="0"/>
          </a:p>
          <a:p>
            <a:pPr lvl="1">
              <a:defRPr/>
            </a:pPr>
            <a:r>
              <a:rPr lang="pt-PT" sz="2000" dirty="0" smtClean="0"/>
              <a:t>Valoriza-me</a:t>
            </a:r>
          </a:p>
          <a:p>
            <a:pPr lvl="1">
              <a:defRPr/>
            </a:pPr>
            <a:r>
              <a:rPr lang="pt-PT" sz="2000" dirty="0" smtClean="0"/>
              <a:t>Evita fenómenos de fome se algum parceiro se vai embora</a:t>
            </a:r>
          </a:p>
          <a:p>
            <a:pPr lvl="1">
              <a:defRPr/>
            </a:pPr>
            <a:r>
              <a:rPr lang="pt-PT" sz="2000" dirty="0" smtClean="0"/>
              <a:t>Tende a equilibrar o mercado</a:t>
            </a:r>
          </a:p>
          <a:p>
            <a:pPr lvl="1">
              <a:defRPr/>
            </a:pPr>
            <a:endParaRPr lang="pt-PT" sz="2000" dirty="0" smtClean="0"/>
          </a:p>
          <a:p>
            <a:pPr lvl="1">
              <a:defRPr/>
            </a:pPr>
            <a:endParaRPr lang="pt-PT" sz="200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361C1A5A-EC45-0D46-B995-8ECA1397A444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Como combater os </a:t>
            </a:r>
            <a:r>
              <a:rPr lang="pt-PT" i="1" dirty="0" err="1" smtClean="0"/>
              <a:t>free-riders</a:t>
            </a:r>
            <a:r>
              <a:rPr lang="pt-PT" i="1" dirty="0" smtClean="0"/>
              <a:t> </a:t>
            </a:r>
            <a:r>
              <a:rPr lang="pt-PT" dirty="0" smtClean="0"/>
              <a:t>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000" dirty="0" smtClean="0"/>
              <a:t>O comportamento natural é não altruísta</a:t>
            </a:r>
          </a:p>
          <a:p>
            <a:pPr lvl="1">
              <a:defRPr/>
            </a:pPr>
            <a:r>
              <a:rPr lang="pt-PT" sz="1800" dirty="0" smtClean="0"/>
              <a:t>Quero ficheiros mas não me interessa perder tempo com os outros</a:t>
            </a:r>
          </a:p>
          <a:p>
            <a:pPr lvl="1">
              <a:defRPr/>
            </a:pPr>
            <a:r>
              <a:rPr lang="en-US" sz="1800" dirty="0" smtClean="0"/>
              <a:t>E</a:t>
            </a:r>
            <a:r>
              <a:rPr lang="pt-PT" sz="1800" dirty="0" smtClean="0"/>
              <a:t> limito a capacidade de </a:t>
            </a:r>
            <a:r>
              <a:rPr lang="pt-PT" sz="1800" i="1" dirty="0" err="1" smtClean="0"/>
              <a:t>uplink</a:t>
            </a:r>
            <a:endParaRPr lang="pt-PT" sz="1800" i="1" dirty="0" smtClean="0"/>
          </a:p>
          <a:p>
            <a:pPr>
              <a:defRPr/>
            </a:pPr>
            <a:r>
              <a:rPr lang="pt-PT" sz="2000" dirty="0" smtClean="0"/>
              <a:t>Alguns (poucos) acabam a funcionar como servidores</a:t>
            </a:r>
          </a:p>
          <a:p>
            <a:pPr>
              <a:defRPr/>
            </a:pPr>
            <a:r>
              <a:rPr lang="pt-PT" sz="2000" dirty="0" smtClean="0"/>
              <a:t>Solução: </a:t>
            </a:r>
            <a:r>
              <a:rPr lang="pt-PT" sz="2000" dirty="0" err="1" smtClean="0"/>
              <a:t>tit</a:t>
            </a:r>
            <a:r>
              <a:rPr lang="pt-PT" sz="2000" dirty="0" smtClean="0"/>
              <a:t>-for-</a:t>
            </a:r>
            <a:r>
              <a:rPr lang="pt-PT" sz="2000" dirty="0" err="1" smtClean="0"/>
              <a:t>tat</a:t>
            </a:r>
            <a:r>
              <a:rPr lang="pt-PT" sz="2000" dirty="0" smtClean="0"/>
              <a:t> (“</a:t>
            </a:r>
            <a:r>
              <a:rPr lang="pt-PT" sz="2000" i="1" dirty="0" smtClean="0"/>
              <a:t>olho por olho, dente por dente” </a:t>
            </a:r>
            <a:r>
              <a:rPr lang="pt-PT" sz="2000" dirty="0" smtClean="0"/>
              <a:t>ou</a:t>
            </a:r>
            <a:r>
              <a:rPr lang="pt-PT" sz="2000" i="1" dirty="0" smtClean="0"/>
              <a:t> “amor com amor se paga”</a:t>
            </a:r>
            <a:r>
              <a:rPr lang="pt-PT" sz="2000" dirty="0" smtClean="0"/>
              <a:t>)</a:t>
            </a:r>
          </a:p>
          <a:p>
            <a:pPr lvl="1">
              <a:defRPr/>
            </a:pPr>
            <a:r>
              <a:rPr lang="pt-PT" sz="1800" dirty="0" smtClean="0"/>
              <a:t>Só deixo os parceiros que me dão mais (mais depressa) receberem os meus blocos (</a:t>
            </a:r>
            <a:r>
              <a:rPr lang="en-US" sz="1800" dirty="0" smtClean="0">
                <a:ea typeface="ＭＳ Ｐゴシック" charset="0"/>
              </a:rPr>
              <a:t>Tit-for-tat: favor neighbors uploading at highest rate)</a:t>
            </a:r>
            <a:endParaRPr lang="pt-PT" sz="1800" dirty="0" smtClean="0"/>
          </a:p>
          <a:p>
            <a:pPr lvl="1">
              <a:defRPr/>
            </a:pPr>
            <a:r>
              <a:rPr lang="pt-PT" sz="1800" dirty="0" smtClean="0"/>
              <a:t>Mas ocasionalmente “dou umas borlas” (</a:t>
            </a:r>
            <a:r>
              <a:rPr lang="pt-PT" sz="1800" i="1" dirty="0" err="1" smtClean="0"/>
              <a:t>peer</a:t>
            </a:r>
            <a:r>
              <a:rPr lang="pt-PT" sz="1800" i="1" dirty="0" smtClean="0"/>
              <a:t> </a:t>
            </a:r>
            <a:r>
              <a:rPr lang="pt-PT" sz="1800" i="1" dirty="0" err="1" smtClean="0"/>
              <a:t>unchoking</a:t>
            </a:r>
            <a:r>
              <a:rPr lang="pt-PT" sz="1800" dirty="0" smtClean="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000" i="1" dirty="0">
                <a:ea typeface="ＭＳ Ｐゴシック" charset="0"/>
                <a:cs typeface="ＭＳ Ｐゴシック" charset="0"/>
              </a:rPr>
              <a:t>Optimistic </a:t>
            </a:r>
            <a:r>
              <a:rPr lang="en-US" sz="2000" i="1" dirty="0" err="1">
                <a:ea typeface="ＭＳ Ｐゴシック" charset="0"/>
                <a:cs typeface="ＭＳ Ｐゴシック" charset="0"/>
              </a:rPr>
              <a:t>unchoking</a:t>
            </a:r>
            <a:endParaRPr lang="en-US" sz="2000" i="1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800" dirty="0" smtClean="0">
                <a:ea typeface="ＭＳ Ｐゴシック" charset="0"/>
              </a:rPr>
              <a:t>De 30 </a:t>
            </a:r>
            <a:r>
              <a:rPr lang="en-US" sz="1800" dirty="0" err="1" smtClean="0">
                <a:ea typeface="ＭＳ Ｐゴシック" charset="0"/>
              </a:rPr>
              <a:t>em</a:t>
            </a:r>
            <a:r>
              <a:rPr lang="en-US" sz="1800" dirty="0" smtClean="0">
                <a:ea typeface="ＭＳ Ｐゴシック" charset="0"/>
              </a:rPr>
              <a:t> 30 </a:t>
            </a:r>
            <a:r>
              <a:rPr lang="en-US" sz="1800" dirty="0" err="1" smtClean="0">
                <a:ea typeface="ＭＳ Ｐゴシック" charset="0"/>
              </a:rPr>
              <a:t>segundos</a:t>
            </a:r>
            <a:r>
              <a:rPr lang="en-US" sz="1800" dirty="0" smtClean="0">
                <a:ea typeface="ＭＳ Ｐゴシック" charset="0"/>
              </a:rPr>
              <a:t> </a:t>
            </a:r>
            <a:r>
              <a:rPr lang="en-US" sz="1800" dirty="0" err="1" smtClean="0">
                <a:ea typeface="ＭＳ Ｐゴシック" charset="0"/>
              </a:rPr>
              <a:t>testo</a:t>
            </a:r>
            <a:r>
              <a:rPr lang="en-US" sz="1800" dirty="0" smtClean="0">
                <a:ea typeface="ＭＳ Ｐゴシック" charset="0"/>
              </a:rPr>
              <a:t> um novo </a:t>
            </a:r>
            <a:r>
              <a:rPr lang="en-US" sz="1800" dirty="0" err="1" smtClean="0">
                <a:ea typeface="ＭＳ Ｐゴシック" charset="0"/>
              </a:rPr>
              <a:t>parceiro</a:t>
            </a:r>
            <a:r>
              <a:rPr lang="en-US" sz="1800" dirty="0" smtClean="0">
                <a:ea typeface="ＭＳ Ｐゴシック" charset="0"/>
              </a:rPr>
              <a:t>, </a:t>
            </a:r>
            <a:r>
              <a:rPr lang="en-US" sz="1800" dirty="0" err="1" smtClean="0">
                <a:ea typeface="ＭＳ Ｐゴシック" charset="0"/>
              </a:rPr>
              <a:t>que</a:t>
            </a:r>
            <a:r>
              <a:rPr lang="en-US" sz="1800" dirty="0" smtClean="0">
                <a:ea typeface="ＭＳ Ｐゴシック" charset="0"/>
              </a:rPr>
              <a:t> se </a:t>
            </a:r>
            <a:r>
              <a:rPr lang="en-US" sz="1800" dirty="0" err="1" smtClean="0">
                <a:ea typeface="ＭＳ Ｐゴシック" charset="0"/>
              </a:rPr>
              <a:t>pode</a:t>
            </a:r>
            <a:r>
              <a:rPr lang="en-US" sz="1800" dirty="0" smtClean="0">
                <a:ea typeface="ＭＳ Ｐゴシック" charset="0"/>
              </a:rPr>
              <a:t> </a:t>
            </a:r>
            <a:r>
              <a:rPr lang="en-US" sz="1800" dirty="0" err="1" smtClean="0">
                <a:ea typeface="ＭＳ Ｐゴシック" charset="0"/>
              </a:rPr>
              <a:t>vir</a:t>
            </a:r>
            <a:r>
              <a:rPr lang="en-US" sz="1800" dirty="0" smtClean="0">
                <a:ea typeface="ＭＳ Ｐゴシック" charset="0"/>
              </a:rPr>
              <a:t> a </a:t>
            </a:r>
            <a:r>
              <a:rPr lang="en-US" sz="1800" dirty="0" err="1" smtClean="0">
                <a:ea typeface="ＭＳ Ｐゴシック" charset="0"/>
              </a:rPr>
              <a:t>revelar</a:t>
            </a:r>
            <a:r>
              <a:rPr lang="en-US" sz="1800" dirty="0" smtClean="0">
                <a:ea typeface="ＭＳ Ｐゴシック" charset="0"/>
              </a:rPr>
              <a:t> um </a:t>
            </a:r>
            <a:r>
              <a:rPr lang="en-US" sz="1800" dirty="0" err="1" smtClean="0">
                <a:ea typeface="ＭＳ Ｐゴシック" charset="0"/>
              </a:rPr>
              <a:t>melhor</a:t>
            </a:r>
            <a:r>
              <a:rPr lang="en-US" sz="1800" dirty="0" smtClean="0">
                <a:ea typeface="ＭＳ Ｐゴシック" charset="0"/>
              </a:rPr>
              <a:t> </a:t>
            </a:r>
            <a:r>
              <a:rPr lang="en-US" sz="1800" dirty="0" err="1" smtClean="0">
                <a:ea typeface="ＭＳ Ｐゴシック" charset="0"/>
              </a:rPr>
              <a:t>parceiro</a:t>
            </a:r>
            <a:endParaRPr lang="en-US" sz="1800" dirty="0"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800" dirty="0" smtClean="0">
                <a:ea typeface="ＭＳ Ｐゴシック" charset="0"/>
              </a:rPr>
              <a:t>E</a:t>
            </a:r>
            <a:r>
              <a:rPr lang="pt-PT" sz="1800" dirty="0" smtClean="0">
                <a:ea typeface="ＭＳ Ｐゴシック" charset="0"/>
              </a:rPr>
              <a:t> dou oportunidade os chegados de novo</a:t>
            </a:r>
            <a:endParaRPr lang="pt-PT" sz="1600" dirty="0" smtClean="0"/>
          </a:p>
          <a:p>
            <a:pPr lvl="1">
              <a:defRPr/>
            </a:pPr>
            <a:endParaRPr lang="pt-PT" sz="180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361C1A5A-EC45-0D46-B995-8ECA1397A444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Qual a melhor soluç</a:t>
            </a:r>
            <a:r>
              <a:rPr lang="pt-PT" dirty="0" smtClean="0"/>
              <a:t>ão?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P2P versus cliente servidor</a:t>
            </a:r>
          </a:p>
          <a:p>
            <a:r>
              <a:rPr lang="pt-PT" dirty="0" smtClean="0"/>
              <a:t>Que soluç</a:t>
            </a:r>
            <a:r>
              <a:rPr lang="pt-PT" dirty="0" smtClean="0"/>
              <a:t>ão é mais eficaz?</a:t>
            </a:r>
          </a:p>
          <a:p>
            <a:pPr lvl="1"/>
            <a:r>
              <a:rPr lang="pt-PT" dirty="0" smtClean="0"/>
              <a:t>Não vamos comparar outras facetas das duas aproximações (infraestrutura necessária, custo final, quem paga, ...)</a:t>
            </a:r>
          </a:p>
          <a:p>
            <a:endParaRPr lang="pt-PT" dirty="0"/>
          </a:p>
          <a:p>
            <a:r>
              <a:rPr lang="pt-PT" dirty="0" smtClean="0"/>
              <a:t>Precisamos de um modelo</a:t>
            </a:r>
          </a:p>
          <a:p>
            <a:pPr lvl="1"/>
            <a:r>
              <a:rPr lang="pt-PT" dirty="0" smtClean="0"/>
              <a:t>Todos os modelos estão errados mas alguns modelos são úteis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A032DA-1DC1-BF47-8D31-A43F9AB6D62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80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Precisamos de distribuir um ficheiro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000" dirty="0" smtClean="0"/>
              <a:t>Um servidor deve enviar um ficheiro com F bits para N computadores, cada um dos quais tem a capacidade de </a:t>
            </a:r>
            <a:r>
              <a:rPr lang="pt-PT" sz="2000" i="1" dirty="0" smtClean="0"/>
              <a:t>download</a:t>
            </a:r>
            <a:r>
              <a:rPr lang="pt-PT" sz="2000" dirty="0" smtClean="0"/>
              <a:t> </a:t>
            </a:r>
            <a:r>
              <a:rPr lang="pt-PT" sz="2000" dirty="0" err="1" smtClean="0"/>
              <a:t>d</a:t>
            </a:r>
            <a:r>
              <a:rPr lang="pt-PT" sz="2000" baseline="-25000" dirty="0" err="1" smtClean="0"/>
              <a:t>i</a:t>
            </a:r>
            <a:r>
              <a:rPr lang="pt-PT" sz="2000" dirty="0" smtClean="0"/>
              <a:t> e de </a:t>
            </a:r>
            <a:r>
              <a:rPr lang="pt-PT" sz="2000" i="1" dirty="0" err="1" smtClean="0"/>
              <a:t>upload</a:t>
            </a:r>
            <a:r>
              <a:rPr lang="pt-PT" sz="2000" dirty="0" smtClean="0"/>
              <a:t> u</a:t>
            </a:r>
            <a:r>
              <a:rPr lang="pt-PT" sz="2000" baseline="-25000" dirty="0" smtClean="0"/>
              <a:t>i</a:t>
            </a:r>
            <a:r>
              <a:rPr lang="pt-PT" sz="2000" dirty="0" smtClean="0"/>
              <a:t> ;o servidor tem de enviar F.N bits no total</a:t>
            </a:r>
            <a:endParaRPr lang="pt-PT" sz="2000" baseline="-25000" dirty="0" smtClean="0"/>
          </a:p>
          <a:p>
            <a:pPr>
              <a:defRPr/>
            </a:pPr>
            <a:r>
              <a:rPr lang="pt-PT" sz="2000" dirty="0" smtClean="0"/>
              <a:t>Por hipótese a Internet não impõe limites aos fluxos e o servidor tem capacidade de </a:t>
            </a:r>
            <a:r>
              <a:rPr lang="pt-PT" sz="2000" i="1" dirty="0" err="1" smtClean="0"/>
              <a:t>upload</a:t>
            </a:r>
            <a:r>
              <a:rPr lang="pt-PT" sz="2000" dirty="0" smtClean="0"/>
              <a:t> de </a:t>
            </a:r>
            <a:r>
              <a:rPr lang="pt-PT" sz="2000" dirty="0" err="1" smtClean="0"/>
              <a:t>u</a:t>
            </a:r>
            <a:r>
              <a:rPr lang="pt-PT" sz="2000" baseline="-25000" dirty="0" err="1" smtClean="0"/>
              <a:t>s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EDE21C-33A5-6D47-A966-B3F98EB2A64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250825" y="3141663"/>
            <a:ext cx="8613775" cy="3336925"/>
            <a:chOff x="254000" y="2725738"/>
            <a:chExt cx="8613775" cy="3335581"/>
          </a:xfrm>
        </p:grpSpPr>
        <p:sp>
          <p:nvSpPr>
            <p:cNvPr id="20485" name="Freeform 4"/>
            <p:cNvSpPr>
              <a:spLocks/>
            </p:cNvSpPr>
            <p:nvPr/>
          </p:nvSpPr>
          <p:spPr bwMode="auto">
            <a:xfrm>
              <a:off x="2284413" y="4087813"/>
              <a:ext cx="3775075" cy="1755775"/>
            </a:xfrm>
            <a:custGeom>
              <a:avLst/>
              <a:gdLst>
                <a:gd name="T0" fmla="*/ 2147483647 w 1292"/>
                <a:gd name="T1" fmla="*/ 2147483647 h 1255"/>
                <a:gd name="T2" fmla="*/ 2147483647 w 1292"/>
                <a:gd name="T3" fmla="*/ 2147483647 h 1255"/>
                <a:gd name="T4" fmla="*/ 2147483647 w 1292"/>
                <a:gd name="T5" fmla="*/ 2147483647 h 1255"/>
                <a:gd name="T6" fmla="*/ 2147483647 w 1292"/>
                <a:gd name="T7" fmla="*/ 2147483647 h 1255"/>
                <a:gd name="T8" fmla="*/ 2147483647 w 1292"/>
                <a:gd name="T9" fmla="*/ 2147483647 h 1255"/>
                <a:gd name="T10" fmla="*/ 2147483647 w 1292"/>
                <a:gd name="T11" fmla="*/ 2147483647 h 1255"/>
                <a:gd name="T12" fmla="*/ 2147483647 w 1292"/>
                <a:gd name="T13" fmla="*/ 2147483647 h 1255"/>
                <a:gd name="T14" fmla="*/ 2147483647 w 1292"/>
                <a:gd name="T15" fmla="*/ 2147483647 h 1255"/>
                <a:gd name="T16" fmla="*/ 2147483647 w 1292"/>
                <a:gd name="T17" fmla="*/ 2147483647 h 1255"/>
                <a:gd name="T18" fmla="*/ 2147483647 w 1292"/>
                <a:gd name="T19" fmla="*/ 2147483647 h 1255"/>
                <a:gd name="T20" fmla="*/ 2147483647 w 1292"/>
                <a:gd name="T21" fmla="*/ 2147483647 h 1255"/>
                <a:gd name="T22" fmla="*/ 2147483647 w 1292"/>
                <a:gd name="T23" fmla="*/ 2147483647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Line 14"/>
            <p:cNvSpPr>
              <a:spLocks noChangeShapeType="1"/>
            </p:cNvSpPr>
            <p:nvPr/>
          </p:nvSpPr>
          <p:spPr bwMode="auto">
            <a:xfrm>
              <a:off x="1819275" y="4051300"/>
              <a:ext cx="803275" cy="311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7" name="Text Box 15"/>
            <p:cNvSpPr txBox="1">
              <a:spLocks noChangeArrowheads="1"/>
            </p:cNvSpPr>
            <p:nvPr/>
          </p:nvSpPr>
          <p:spPr bwMode="auto">
            <a:xfrm>
              <a:off x="2081037" y="3849688"/>
              <a:ext cx="4321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i="1">
                  <a:latin typeface="Arial" charset="0"/>
                </a:rPr>
                <a:t>u</a:t>
              </a:r>
              <a:r>
                <a:rPr lang="en-US" sz="1800" b="0" i="1" baseline="-25000">
                  <a:latin typeface="Arial" charset="0"/>
                </a:rPr>
                <a:t>s</a:t>
              </a:r>
            </a:p>
          </p:txBody>
        </p:sp>
        <p:sp>
          <p:nvSpPr>
            <p:cNvPr id="20488" name="Line 39"/>
            <p:cNvSpPr>
              <a:spLocks noChangeShapeType="1"/>
            </p:cNvSpPr>
            <p:nvPr/>
          </p:nvSpPr>
          <p:spPr bwMode="auto">
            <a:xfrm>
              <a:off x="1376363" y="4962525"/>
              <a:ext cx="10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Line 40"/>
            <p:cNvSpPr>
              <a:spLocks noChangeShapeType="1"/>
            </p:cNvSpPr>
            <p:nvPr/>
          </p:nvSpPr>
          <p:spPr bwMode="auto">
            <a:xfrm flipH="1">
              <a:off x="1431925" y="5110163"/>
              <a:ext cx="1003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Text Box 41"/>
            <p:cNvSpPr txBox="1">
              <a:spLocks noChangeArrowheads="1"/>
            </p:cNvSpPr>
            <p:nvPr/>
          </p:nvSpPr>
          <p:spPr bwMode="auto">
            <a:xfrm>
              <a:off x="1665288" y="4573588"/>
              <a:ext cx="6096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i="1">
                  <a:latin typeface="Arial" charset="0"/>
                </a:rPr>
                <a:t>u</a:t>
              </a:r>
              <a:r>
                <a:rPr lang="en-US" sz="1800" b="0" i="1" baseline="-25000">
                  <a:latin typeface="Arial" charset="0"/>
                </a:rPr>
                <a:t>N</a:t>
              </a:r>
            </a:p>
          </p:txBody>
        </p:sp>
        <p:sp>
          <p:nvSpPr>
            <p:cNvPr id="20491" name="Text Box 42"/>
            <p:cNvSpPr txBox="1">
              <a:spLocks noChangeArrowheads="1"/>
            </p:cNvSpPr>
            <p:nvPr/>
          </p:nvSpPr>
          <p:spPr bwMode="auto">
            <a:xfrm>
              <a:off x="1646238" y="5087938"/>
              <a:ext cx="6096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i="1">
                  <a:latin typeface="Arial" charset="0"/>
                </a:rPr>
                <a:t>d</a:t>
              </a:r>
              <a:r>
                <a:rPr lang="en-US" sz="1800" b="0" i="1" baseline="-25000">
                  <a:latin typeface="Arial" charset="0"/>
                </a:rPr>
                <a:t>N</a:t>
              </a:r>
            </a:p>
          </p:txBody>
        </p:sp>
        <p:sp>
          <p:nvSpPr>
            <p:cNvPr id="20492" name="Text Box 43"/>
            <p:cNvSpPr txBox="1">
              <a:spLocks noChangeArrowheads="1"/>
            </p:cNvSpPr>
            <p:nvPr/>
          </p:nvSpPr>
          <p:spPr bwMode="auto">
            <a:xfrm>
              <a:off x="1146175" y="4071938"/>
              <a:ext cx="117316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Arial" charset="0"/>
                </a:rPr>
                <a:t>server</a:t>
              </a:r>
              <a:endParaRPr lang="en-US" sz="1800" b="0" baseline="-25000">
                <a:latin typeface="Arial" charset="0"/>
              </a:endParaRPr>
            </a:p>
          </p:txBody>
        </p:sp>
        <p:sp>
          <p:nvSpPr>
            <p:cNvPr id="20493" name="Text Box 44"/>
            <p:cNvSpPr txBox="1">
              <a:spLocks noChangeArrowheads="1"/>
            </p:cNvSpPr>
            <p:nvPr/>
          </p:nvSpPr>
          <p:spPr bwMode="auto">
            <a:xfrm>
              <a:off x="2813263" y="4598988"/>
              <a:ext cx="257132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chemeClr val="bg1"/>
                  </a:solidFill>
                  <a:latin typeface="Arial" charset="0"/>
                </a:rPr>
                <a:t>network (with abundant</a:t>
              </a:r>
            </a:p>
            <a:p>
              <a:pPr eaLnBrk="1" hangingPunct="1"/>
              <a:r>
                <a:rPr lang="en-US" sz="1800" b="0">
                  <a:solidFill>
                    <a:schemeClr val="bg1"/>
                  </a:solidFill>
                  <a:latin typeface="Arial" charset="0"/>
                </a:rPr>
                <a:t> bandwidth)</a:t>
              </a:r>
            </a:p>
          </p:txBody>
        </p:sp>
        <p:sp>
          <p:nvSpPr>
            <p:cNvPr id="20494" name="Text Box 47"/>
            <p:cNvSpPr txBox="1">
              <a:spLocks noChangeArrowheads="1"/>
            </p:cNvSpPr>
            <p:nvPr/>
          </p:nvSpPr>
          <p:spPr bwMode="auto">
            <a:xfrm>
              <a:off x="254000" y="3824288"/>
              <a:ext cx="1397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b="0" i="1">
                  <a:latin typeface="Arial" charset="0"/>
                </a:rPr>
                <a:t>file, size F</a:t>
              </a:r>
              <a:endParaRPr lang="en-US" sz="1600" b="0" i="1" baseline="-25000">
                <a:latin typeface="Arial" charset="0"/>
              </a:endParaRPr>
            </a:p>
          </p:txBody>
        </p:sp>
        <p:sp>
          <p:nvSpPr>
            <p:cNvPr id="20495" name="Text Box 49"/>
            <p:cNvSpPr txBox="1">
              <a:spLocks noChangeArrowheads="1"/>
            </p:cNvSpPr>
            <p:nvPr/>
          </p:nvSpPr>
          <p:spPr bwMode="auto">
            <a:xfrm>
              <a:off x="1492250" y="2725738"/>
              <a:ext cx="2014538" cy="570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u</a:t>
              </a:r>
              <a:r>
                <a:rPr lang="en-US" sz="1800" b="0" i="1" baseline="-25000">
                  <a:solidFill>
                    <a:srgbClr val="CC0000"/>
                  </a:solidFill>
                  <a:latin typeface="Arial" charset="0"/>
                </a:rPr>
                <a:t>s</a:t>
              </a: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:</a:t>
              </a:r>
              <a:r>
                <a:rPr lang="en-US" sz="1800" b="0">
                  <a:latin typeface="Arial" charset="0"/>
                </a:rPr>
                <a:t> server upload capacity</a:t>
              </a:r>
            </a:p>
          </p:txBody>
        </p:sp>
        <p:sp>
          <p:nvSpPr>
            <p:cNvPr id="20496" name="Text Box 50"/>
            <p:cNvSpPr txBox="1">
              <a:spLocks noChangeArrowheads="1"/>
            </p:cNvSpPr>
            <p:nvPr/>
          </p:nvSpPr>
          <p:spPr bwMode="auto">
            <a:xfrm>
              <a:off x="6276975" y="5491163"/>
              <a:ext cx="2590800" cy="570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u</a:t>
              </a:r>
              <a:r>
                <a:rPr lang="en-US" sz="1800" b="0" i="1" baseline="-25000">
                  <a:solidFill>
                    <a:srgbClr val="CC0000"/>
                  </a:solidFill>
                  <a:latin typeface="Arial" charset="0"/>
                </a:rPr>
                <a:t>i</a:t>
              </a: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:</a:t>
              </a:r>
              <a:r>
                <a:rPr lang="en-US" sz="1800" b="0">
                  <a:latin typeface="Arial" charset="0"/>
                </a:rPr>
                <a:t> peer i upload capacity</a:t>
              </a:r>
            </a:p>
          </p:txBody>
        </p:sp>
        <p:sp>
          <p:nvSpPr>
            <p:cNvPr id="20497" name="Text Box 51"/>
            <p:cNvSpPr txBox="1">
              <a:spLocks noChangeArrowheads="1"/>
            </p:cNvSpPr>
            <p:nvPr/>
          </p:nvSpPr>
          <p:spPr bwMode="auto">
            <a:xfrm>
              <a:off x="6357938" y="3622675"/>
              <a:ext cx="2122487" cy="570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d</a:t>
              </a:r>
              <a:r>
                <a:rPr lang="en-US" sz="1800" b="0" i="1" baseline="-25000">
                  <a:solidFill>
                    <a:srgbClr val="CC0000"/>
                  </a:solidFill>
                  <a:latin typeface="Arial" charset="0"/>
                </a:rPr>
                <a:t>i</a:t>
              </a: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:</a:t>
              </a:r>
              <a:r>
                <a:rPr lang="en-US" sz="1800" b="0">
                  <a:latin typeface="Arial" charset="0"/>
                </a:rPr>
                <a:t> peer i download capacity</a:t>
              </a:r>
            </a:p>
          </p:txBody>
        </p:sp>
        <p:sp>
          <p:nvSpPr>
            <p:cNvPr id="20498" name="AutoShape 327"/>
            <p:cNvSpPr>
              <a:spLocks noChangeArrowheads="1"/>
            </p:cNvSpPr>
            <p:nvPr/>
          </p:nvSpPr>
          <p:spPr bwMode="auto">
            <a:xfrm>
              <a:off x="763588" y="3270250"/>
              <a:ext cx="592137" cy="581025"/>
            </a:xfrm>
            <a:prstGeom prst="can">
              <a:avLst>
                <a:gd name="adj" fmla="val 20218"/>
              </a:avLst>
            </a:pr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 sz="2400" b="0">
                <a:latin typeface="Times New Roman" charset="0"/>
                <a:cs typeface="Arial" charset="0"/>
              </a:endParaRPr>
            </a:p>
          </p:txBody>
        </p:sp>
        <p:grpSp>
          <p:nvGrpSpPr>
            <p:cNvPr id="20499" name="Group 76"/>
            <p:cNvGrpSpPr>
              <a:grpSpLocks/>
            </p:cNvGrpSpPr>
            <p:nvPr/>
          </p:nvGrpSpPr>
          <p:grpSpPr bwMode="auto">
            <a:xfrm>
              <a:off x="3498850" y="3548063"/>
              <a:ext cx="2138363" cy="903287"/>
              <a:chOff x="2204" y="2030"/>
              <a:chExt cx="1347" cy="774"/>
            </a:xfrm>
          </p:grpSpPr>
          <p:sp>
            <p:nvSpPr>
              <p:cNvPr id="20552" name="Text Box 19"/>
              <p:cNvSpPr txBox="1">
                <a:spLocks noChangeArrowheads="1"/>
              </p:cNvSpPr>
              <p:nvPr/>
            </p:nvSpPr>
            <p:spPr bwMode="auto">
              <a:xfrm>
                <a:off x="2856" y="2271"/>
                <a:ext cx="38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b="0" i="1">
                    <a:latin typeface="Arial" charset="0"/>
                  </a:rPr>
                  <a:t>u</a:t>
                </a:r>
                <a:r>
                  <a:rPr lang="en-US" sz="1800" b="0" i="1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20553" name="Line 22"/>
              <p:cNvSpPr>
                <a:spLocks noChangeShapeType="1"/>
              </p:cNvSpPr>
              <p:nvPr/>
            </p:nvSpPr>
            <p:spPr bwMode="auto">
              <a:xfrm flipV="1">
                <a:off x="2997" y="2133"/>
                <a:ext cx="200" cy="6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4" name="Line 23"/>
              <p:cNvSpPr>
                <a:spLocks noChangeShapeType="1"/>
              </p:cNvSpPr>
              <p:nvPr/>
            </p:nvSpPr>
            <p:spPr bwMode="auto">
              <a:xfrm flipH="1">
                <a:off x="3082" y="2141"/>
                <a:ext cx="208" cy="6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5" name="Text Box 24"/>
              <p:cNvSpPr txBox="1">
                <a:spLocks noChangeArrowheads="1"/>
              </p:cNvSpPr>
              <p:nvPr/>
            </p:nvSpPr>
            <p:spPr bwMode="auto">
              <a:xfrm>
                <a:off x="3167" y="2332"/>
                <a:ext cx="38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b="0" i="1">
                    <a:latin typeface="Arial" charset="0"/>
                  </a:rPr>
                  <a:t>d</a:t>
                </a:r>
                <a:r>
                  <a:rPr lang="en-US" sz="1800" b="0" i="1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20556" name="Text Box 19"/>
              <p:cNvSpPr txBox="1">
                <a:spLocks noChangeArrowheads="1"/>
              </p:cNvSpPr>
              <p:nvPr/>
            </p:nvSpPr>
            <p:spPr bwMode="auto">
              <a:xfrm>
                <a:off x="2204" y="2167"/>
                <a:ext cx="384" cy="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b="0" i="1">
                    <a:latin typeface="Arial" charset="0"/>
                  </a:rPr>
                  <a:t>u</a:t>
                </a:r>
                <a:r>
                  <a:rPr lang="en-US" sz="1800" b="0" i="1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20557" name="Line 22"/>
              <p:cNvSpPr>
                <a:spLocks noChangeShapeType="1"/>
              </p:cNvSpPr>
              <p:nvPr/>
            </p:nvSpPr>
            <p:spPr bwMode="auto">
              <a:xfrm flipV="1">
                <a:off x="2345" y="2030"/>
                <a:ext cx="200" cy="6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8" name="Line 23"/>
              <p:cNvSpPr>
                <a:spLocks noChangeShapeType="1"/>
              </p:cNvSpPr>
              <p:nvPr/>
            </p:nvSpPr>
            <p:spPr bwMode="auto">
              <a:xfrm flipH="1">
                <a:off x="2430" y="2038"/>
                <a:ext cx="208" cy="6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9" name="Text Box 24"/>
              <p:cNvSpPr txBox="1">
                <a:spLocks noChangeArrowheads="1"/>
              </p:cNvSpPr>
              <p:nvPr/>
            </p:nvSpPr>
            <p:spPr bwMode="auto">
              <a:xfrm>
                <a:off x="2515" y="2229"/>
                <a:ext cx="38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b="0" i="1">
                    <a:latin typeface="Arial" charset="0"/>
                  </a:rPr>
                  <a:t>d</a:t>
                </a:r>
                <a:r>
                  <a:rPr lang="en-US" sz="1800" b="0" i="1" baseline="-25000">
                    <a:latin typeface="Arial" charset="0"/>
                  </a:rPr>
                  <a:t>1</a:t>
                </a:r>
              </a:p>
            </p:txBody>
          </p:sp>
        </p:grpSp>
        <p:sp>
          <p:nvSpPr>
            <p:cNvPr id="20500" name="Line 72"/>
            <p:cNvSpPr>
              <a:spLocks noChangeShapeType="1"/>
            </p:cNvSpPr>
            <p:nvPr/>
          </p:nvSpPr>
          <p:spPr bwMode="auto">
            <a:xfrm>
              <a:off x="6030913" y="4767263"/>
              <a:ext cx="11652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Line 73"/>
            <p:cNvSpPr>
              <a:spLocks noChangeShapeType="1"/>
            </p:cNvSpPr>
            <p:nvPr/>
          </p:nvSpPr>
          <p:spPr bwMode="auto">
            <a:xfrm>
              <a:off x="6038850" y="4919663"/>
              <a:ext cx="11652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Text Box 41"/>
            <p:cNvSpPr txBox="1">
              <a:spLocks noChangeArrowheads="1"/>
            </p:cNvSpPr>
            <p:nvPr/>
          </p:nvSpPr>
          <p:spPr bwMode="auto">
            <a:xfrm>
              <a:off x="6191250" y="4356100"/>
              <a:ext cx="609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i="1">
                  <a:latin typeface="Arial" charset="0"/>
                </a:rPr>
                <a:t>d</a:t>
              </a:r>
              <a:r>
                <a:rPr lang="en-US" sz="1800" b="0" i="1" baseline="-25000">
                  <a:latin typeface="Arial" charset="0"/>
                </a:rPr>
                <a:t>i</a:t>
              </a:r>
            </a:p>
          </p:txBody>
        </p:sp>
        <p:sp>
          <p:nvSpPr>
            <p:cNvPr id="20503" name="Text Box 41"/>
            <p:cNvSpPr txBox="1">
              <a:spLocks noChangeArrowheads="1"/>
            </p:cNvSpPr>
            <p:nvPr/>
          </p:nvSpPr>
          <p:spPr bwMode="auto">
            <a:xfrm>
              <a:off x="6215063" y="4889500"/>
              <a:ext cx="609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i="1">
                  <a:latin typeface="Arial" charset="0"/>
                </a:rPr>
                <a:t>u</a:t>
              </a:r>
              <a:r>
                <a:rPr lang="en-US" sz="1800" b="0" i="1" baseline="-25000">
                  <a:latin typeface="Arial" charset="0"/>
                </a:rPr>
                <a:t>i</a:t>
              </a:r>
            </a:p>
          </p:txBody>
        </p:sp>
        <p:sp>
          <p:nvSpPr>
            <p:cNvPr id="20504" name="Line 77"/>
            <p:cNvSpPr>
              <a:spLocks noChangeShapeType="1"/>
            </p:cNvSpPr>
            <p:nvPr/>
          </p:nvSpPr>
          <p:spPr bwMode="auto">
            <a:xfrm>
              <a:off x="2265363" y="3232150"/>
              <a:ext cx="0" cy="6635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Line 78"/>
            <p:cNvSpPr>
              <a:spLocks noChangeShapeType="1"/>
            </p:cNvSpPr>
            <p:nvPr/>
          </p:nvSpPr>
          <p:spPr bwMode="auto">
            <a:xfrm flipH="1">
              <a:off x="6478588" y="4146550"/>
              <a:ext cx="369887" cy="414338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79"/>
            <p:cNvSpPr>
              <a:spLocks noChangeShapeType="1"/>
            </p:cNvSpPr>
            <p:nvPr/>
          </p:nvSpPr>
          <p:spPr bwMode="auto">
            <a:xfrm flipH="1" flipV="1">
              <a:off x="6508750" y="5092700"/>
              <a:ext cx="369888" cy="414338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07" name="Group 81"/>
            <p:cNvGrpSpPr>
              <a:grpSpLocks/>
            </p:cNvGrpSpPr>
            <p:nvPr/>
          </p:nvGrpSpPr>
          <p:grpSpPr bwMode="auto">
            <a:xfrm>
              <a:off x="1535113" y="3332163"/>
              <a:ext cx="465137" cy="803275"/>
              <a:chOff x="4140" y="429"/>
              <a:chExt cx="1425" cy="2396"/>
            </a:xfrm>
          </p:grpSpPr>
          <p:sp>
            <p:nvSpPr>
              <p:cNvPr id="20520" name="Freeform 8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6 w 354"/>
                  <a:gd name="T3" fmla="*/ 13 h 2742"/>
                  <a:gd name="T4" fmla="*/ 6 w 354"/>
                  <a:gd name="T5" fmla="*/ 99 h 2742"/>
                  <a:gd name="T6" fmla="*/ 0 w 354"/>
                  <a:gd name="T7" fmla="*/ 103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1" name="Rectangle 83"/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6" cy="2282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0522" name="Freeform 8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4 w 211"/>
                  <a:gd name="T3" fmla="*/ 9 h 2537"/>
                  <a:gd name="T4" fmla="*/ 2 w 211"/>
                  <a:gd name="T5" fmla="*/ 94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3" name="Freeform 8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6 w 328"/>
                  <a:gd name="T3" fmla="*/ 6 h 226"/>
                  <a:gd name="T4" fmla="*/ 6 w 328"/>
                  <a:gd name="T5" fmla="*/ 9 h 226"/>
                  <a:gd name="T6" fmla="*/ 0 w 328"/>
                  <a:gd name="T7" fmla="*/ 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4" name="Rectangle 86"/>
              <p:cNvSpPr>
                <a:spLocks noChangeArrowheads="1"/>
              </p:cNvSpPr>
              <p:nvPr/>
            </p:nvSpPr>
            <p:spPr bwMode="auto">
              <a:xfrm>
                <a:off x="4213" y="694"/>
                <a:ext cx="59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grpSp>
            <p:nvGrpSpPr>
              <p:cNvPr id="20525" name="Group 8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0550" name="AutoShape 88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8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  <p:sp>
              <p:nvSpPr>
                <p:cNvPr id="20551" name="AutoShape 89"/>
                <p:cNvSpPr>
                  <a:spLocks noChangeArrowheads="1"/>
                </p:cNvSpPr>
                <p:nvPr/>
              </p:nvSpPr>
              <p:spPr bwMode="auto">
                <a:xfrm>
                  <a:off x="631" y="2584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</p:grpSp>
          <p:sp>
            <p:nvSpPr>
              <p:cNvPr id="20526" name="Rectangle 90"/>
              <p:cNvSpPr>
                <a:spLocks noChangeArrowheads="1"/>
              </p:cNvSpPr>
              <p:nvPr/>
            </p:nvSpPr>
            <p:spPr bwMode="auto">
              <a:xfrm>
                <a:off x="4223" y="1021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grpSp>
            <p:nvGrpSpPr>
              <p:cNvPr id="20527" name="Group 9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0548" name="AutoShape 92"/>
                <p:cNvSpPr>
                  <a:spLocks noChangeArrowheads="1"/>
                </p:cNvSpPr>
                <p:nvPr/>
              </p:nvSpPr>
              <p:spPr bwMode="auto">
                <a:xfrm>
                  <a:off x="615" y="2566"/>
                  <a:ext cx="722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  <p:sp>
              <p:nvSpPr>
                <p:cNvPr id="20549" name="AutoShape 93"/>
                <p:cNvSpPr>
                  <a:spLocks noChangeArrowheads="1"/>
                </p:cNvSpPr>
                <p:nvPr/>
              </p:nvSpPr>
              <p:spPr bwMode="auto">
                <a:xfrm>
                  <a:off x="633" y="2581"/>
                  <a:ext cx="686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</p:grpSp>
          <p:sp>
            <p:nvSpPr>
              <p:cNvPr id="20528" name="Rectangle 94"/>
              <p:cNvSpPr>
                <a:spLocks noChangeArrowheads="1"/>
              </p:cNvSpPr>
              <p:nvPr/>
            </p:nvSpPr>
            <p:spPr bwMode="auto">
              <a:xfrm>
                <a:off x="4218" y="1357"/>
                <a:ext cx="59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0529" name="Rectangle 95"/>
              <p:cNvSpPr>
                <a:spLocks noChangeArrowheads="1"/>
              </p:cNvSpPr>
              <p:nvPr/>
            </p:nvSpPr>
            <p:spPr bwMode="auto">
              <a:xfrm>
                <a:off x="4228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grpSp>
            <p:nvGrpSpPr>
              <p:cNvPr id="20530" name="Group 9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0546" name="AutoShape 97"/>
                <p:cNvSpPr>
                  <a:spLocks noChangeArrowheads="1"/>
                </p:cNvSpPr>
                <p:nvPr/>
              </p:nvSpPr>
              <p:spPr bwMode="auto">
                <a:xfrm>
                  <a:off x="612" y="2568"/>
                  <a:ext cx="727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  <p:sp>
              <p:nvSpPr>
                <p:cNvPr id="20547" name="AutoShape 98"/>
                <p:cNvSpPr>
                  <a:spLocks noChangeArrowheads="1"/>
                </p:cNvSpPr>
                <p:nvPr/>
              </p:nvSpPr>
              <p:spPr bwMode="auto">
                <a:xfrm>
                  <a:off x="630" y="2585"/>
                  <a:ext cx="691" cy="10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</p:grpSp>
          <p:sp>
            <p:nvSpPr>
              <p:cNvPr id="20531" name="Freeform 9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6 w 328"/>
                  <a:gd name="T3" fmla="*/ 5 h 226"/>
                  <a:gd name="T4" fmla="*/ 6 w 328"/>
                  <a:gd name="T5" fmla="*/ 8 h 226"/>
                  <a:gd name="T6" fmla="*/ 0 w 328"/>
                  <a:gd name="T7" fmla="*/ 3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32" name="Group 10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0544" name="AutoShape 101"/>
                <p:cNvSpPr>
                  <a:spLocks noChangeArrowheads="1"/>
                </p:cNvSpPr>
                <p:nvPr/>
              </p:nvSpPr>
              <p:spPr bwMode="auto">
                <a:xfrm>
                  <a:off x="613" y="2570"/>
                  <a:ext cx="727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  <p:sp>
              <p:nvSpPr>
                <p:cNvPr id="20545" name="AutoShape 102"/>
                <p:cNvSpPr>
                  <a:spLocks noChangeArrowheads="1"/>
                </p:cNvSpPr>
                <p:nvPr/>
              </p:nvSpPr>
              <p:spPr bwMode="auto">
                <a:xfrm>
                  <a:off x="631" y="2584"/>
                  <a:ext cx="691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</p:grpSp>
          <p:sp>
            <p:nvSpPr>
              <p:cNvPr id="20533" name="Rectangle 10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68" cy="2287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0534" name="Freeform 10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6 w 296"/>
                  <a:gd name="T3" fmla="*/ 5 h 256"/>
                  <a:gd name="T4" fmla="*/ 6 w 296"/>
                  <a:gd name="T5" fmla="*/ 9 h 256"/>
                  <a:gd name="T6" fmla="*/ 0 w 296"/>
                  <a:gd name="T7" fmla="*/ 3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5" name="Freeform 10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6 w 304"/>
                  <a:gd name="T3" fmla="*/ 7 h 288"/>
                  <a:gd name="T4" fmla="*/ 5 w 304"/>
                  <a:gd name="T5" fmla="*/ 11 h 288"/>
                  <a:gd name="T6" fmla="*/ 2 w 304"/>
                  <a:gd name="T7" fmla="*/ 5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6" name="Oval 106"/>
              <p:cNvSpPr>
                <a:spLocks noChangeArrowheads="1"/>
              </p:cNvSpPr>
              <p:nvPr/>
            </p:nvSpPr>
            <p:spPr bwMode="auto">
              <a:xfrm>
                <a:off x="5516" y="2612"/>
                <a:ext cx="49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0537" name="Freeform 10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 h 240"/>
                  <a:gd name="T2" fmla="*/ 2 w 306"/>
                  <a:gd name="T3" fmla="*/ 9 h 240"/>
                  <a:gd name="T4" fmla="*/ 6 w 306"/>
                  <a:gd name="T5" fmla="*/ 5 h 240"/>
                  <a:gd name="T6" fmla="*/ 6 w 306"/>
                  <a:gd name="T7" fmla="*/ 0 h 240"/>
                  <a:gd name="T8" fmla="*/ 0 w 306"/>
                  <a:gd name="T9" fmla="*/ 5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8" name="AutoShape 108"/>
              <p:cNvSpPr>
                <a:spLocks noChangeArrowheads="1"/>
              </p:cNvSpPr>
              <p:nvPr/>
            </p:nvSpPr>
            <p:spPr bwMode="auto">
              <a:xfrm>
                <a:off x="4140" y="2678"/>
                <a:ext cx="1201" cy="147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0539" name="AutoShape 109"/>
              <p:cNvSpPr>
                <a:spLocks noChangeArrowheads="1"/>
              </p:cNvSpPr>
              <p:nvPr/>
            </p:nvSpPr>
            <p:spPr bwMode="auto">
              <a:xfrm>
                <a:off x="4208" y="2711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0540" name="Oval 110"/>
              <p:cNvSpPr>
                <a:spLocks noChangeArrowheads="1"/>
              </p:cNvSpPr>
              <p:nvPr/>
            </p:nvSpPr>
            <p:spPr bwMode="auto">
              <a:xfrm>
                <a:off x="4310" y="2385"/>
                <a:ext cx="156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0541" name="Oval 111"/>
              <p:cNvSpPr>
                <a:spLocks noChangeArrowheads="1"/>
              </p:cNvSpPr>
              <p:nvPr/>
            </p:nvSpPr>
            <p:spPr bwMode="auto">
              <a:xfrm>
                <a:off x="4485" y="2385"/>
                <a:ext cx="160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sz="1800" b="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20542" name="Oval 112"/>
              <p:cNvSpPr>
                <a:spLocks noChangeArrowheads="1"/>
              </p:cNvSpPr>
              <p:nvPr/>
            </p:nvSpPr>
            <p:spPr bwMode="auto">
              <a:xfrm>
                <a:off x="4660" y="2380"/>
                <a:ext cx="160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0543" name="Rectangle 113"/>
              <p:cNvSpPr>
                <a:spLocks noChangeArrowheads="1"/>
              </p:cNvSpPr>
              <p:nvPr/>
            </p:nvSpPr>
            <p:spPr bwMode="auto">
              <a:xfrm>
                <a:off x="5064" y="1835"/>
                <a:ext cx="83" cy="762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</p:grpSp>
        <p:grpSp>
          <p:nvGrpSpPr>
            <p:cNvPr id="20508" name="Group 114"/>
            <p:cNvGrpSpPr>
              <a:grpSpLocks/>
            </p:cNvGrpSpPr>
            <p:nvPr/>
          </p:nvGrpSpPr>
          <p:grpSpPr bwMode="auto">
            <a:xfrm>
              <a:off x="444500" y="4635500"/>
              <a:ext cx="925513" cy="795338"/>
              <a:chOff x="-44" y="1473"/>
              <a:chExt cx="981" cy="1105"/>
            </a:xfrm>
          </p:grpSpPr>
          <p:pic>
            <p:nvPicPr>
              <p:cNvPr id="20518" name="Picture 11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519" name="Freeform 11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8127 w 356"/>
                  <a:gd name="T3" fmla="*/ 4362 h 368"/>
                  <a:gd name="T4" fmla="*/ 68956 w 356"/>
                  <a:gd name="T5" fmla="*/ 90881 h 368"/>
                  <a:gd name="T6" fmla="*/ 15197 w 356"/>
                  <a:gd name="T7" fmla="*/ 11365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09" name="Group 117"/>
            <p:cNvGrpSpPr>
              <a:grpSpLocks/>
            </p:cNvGrpSpPr>
            <p:nvPr/>
          </p:nvGrpSpPr>
          <p:grpSpPr bwMode="auto">
            <a:xfrm>
              <a:off x="3665538" y="2816225"/>
              <a:ext cx="925512" cy="795338"/>
              <a:chOff x="-44" y="1473"/>
              <a:chExt cx="981" cy="1105"/>
            </a:xfrm>
          </p:grpSpPr>
          <p:pic>
            <p:nvPicPr>
              <p:cNvPr id="20516" name="Picture 11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517" name="Freeform 11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8127 w 356"/>
                  <a:gd name="T3" fmla="*/ 4362 h 368"/>
                  <a:gd name="T4" fmla="*/ 68956 w 356"/>
                  <a:gd name="T5" fmla="*/ 90881 h 368"/>
                  <a:gd name="T6" fmla="*/ 15197 w 356"/>
                  <a:gd name="T7" fmla="*/ 11365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10" name="Group 120"/>
            <p:cNvGrpSpPr>
              <a:grpSpLocks/>
            </p:cNvGrpSpPr>
            <p:nvPr/>
          </p:nvGrpSpPr>
          <p:grpSpPr bwMode="auto">
            <a:xfrm>
              <a:off x="4710113" y="2957513"/>
              <a:ext cx="925512" cy="795337"/>
              <a:chOff x="-44" y="1473"/>
              <a:chExt cx="981" cy="1105"/>
            </a:xfrm>
          </p:grpSpPr>
          <p:pic>
            <p:nvPicPr>
              <p:cNvPr id="20514" name="Picture 12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515" name="Freeform 12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8127 w 356"/>
                  <a:gd name="T3" fmla="*/ 4362 h 368"/>
                  <a:gd name="T4" fmla="*/ 68956 w 356"/>
                  <a:gd name="T5" fmla="*/ 90881 h 368"/>
                  <a:gd name="T6" fmla="*/ 15197 w 356"/>
                  <a:gd name="T7" fmla="*/ 11365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11" name="Group 123"/>
            <p:cNvGrpSpPr>
              <a:grpSpLocks/>
            </p:cNvGrpSpPr>
            <p:nvPr/>
          </p:nvGrpSpPr>
          <p:grpSpPr bwMode="auto">
            <a:xfrm flipH="1">
              <a:off x="7180263" y="4405313"/>
              <a:ext cx="925512" cy="795337"/>
              <a:chOff x="-44" y="1473"/>
              <a:chExt cx="981" cy="1105"/>
            </a:xfrm>
          </p:grpSpPr>
          <p:pic>
            <p:nvPicPr>
              <p:cNvPr id="20512" name="Picture 12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513" name="Freeform 12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8127 w 356"/>
                  <a:gd name="T3" fmla="*/ 4362 h 368"/>
                  <a:gd name="T4" fmla="*/ 68956 w 356"/>
                  <a:gd name="T5" fmla="*/ 90881 h 368"/>
                  <a:gd name="T6" fmla="*/ 15197 w 356"/>
                  <a:gd name="T7" fmla="*/ 11365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68584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200" smtClean="0">
                <a:latin typeface="+mn-lt"/>
                <a:ea typeface="ＭＳ Ｐゴシック" charset="0"/>
              </a:rPr>
              <a:t>O Servidor envia para todos os clientes</a:t>
            </a:r>
            <a:endParaRPr lang="pt-PT" sz="3200">
              <a:latin typeface="+mn-lt"/>
              <a:ea typeface="ＭＳ Ｐゴシック" charset="0"/>
            </a:endParaRPr>
          </a:p>
        </p:txBody>
      </p:sp>
      <p:sp>
        <p:nvSpPr>
          <p:cNvPr id="1821700" name="Cloud"/>
          <p:cNvSpPr>
            <a:spLocks noChangeAspect="1" noEditPoints="1" noChangeArrowheads="1"/>
          </p:cNvSpPr>
          <p:nvPr/>
        </p:nvSpPr>
        <p:spPr bwMode="auto">
          <a:xfrm>
            <a:off x="3151188" y="2566988"/>
            <a:ext cx="3341687" cy="223996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2FFFF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ourier New" pitchFamily="1" charset="0"/>
              <a:ea typeface="+mn-ea"/>
              <a:cs typeface="+mn-cs"/>
            </a:endParaRPr>
          </a:p>
        </p:txBody>
      </p:sp>
      <p:sp>
        <p:nvSpPr>
          <p:cNvPr id="21507" name="Line 6"/>
          <p:cNvSpPr>
            <a:spLocks noChangeShapeType="1"/>
          </p:cNvSpPr>
          <p:nvPr/>
        </p:nvSpPr>
        <p:spPr bwMode="auto">
          <a:xfrm>
            <a:off x="1960563" y="2890838"/>
            <a:ext cx="1458912" cy="4222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Line 16"/>
          <p:cNvSpPr>
            <a:spLocks noChangeShapeType="1"/>
          </p:cNvSpPr>
          <p:nvPr/>
        </p:nvSpPr>
        <p:spPr bwMode="auto">
          <a:xfrm flipH="1">
            <a:off x="2382838" y="4389438"/>
            <a:ext cx="12287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Text Box 17"/>
          <p:cNvSpPr txBox="1">
            <a:spLocks noChangeArrowheads="1"/>
          </p:cNvSpPr>
          <p:nvPr/>
        </p:nvSpPr>
        <p:spPr bwMode="auto">
          <a:xfrm>
            <a:off x="2622550" y="4081463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d</a:t>
            </a:r>
            <a:r>
              <a:rPr lang="en-US" baseline="-250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821714" name="Document"/>
          <p:cNvSpPr>
            <a:spLocks noEditPoints="1" noChangeArrowheads="1"/>
          </p:cNvSpPr>
          <p:nvPr/>
        </p:nvSpPr>
        <p:spPr bwMode="auto">
          <a:xfrm>
            <a:off x="2613025" y="1508125"/>
            <a:ext cx="728663" cy="846138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ourier New" pitchFamily="1" charset="0"/>
              <a:ea typeface="+mn-ea"/>
              <a:cs typeface="+mn-cs"/>
            </a:endParaRPr>
          </a:p>
        </p:txBody>
      </p:sp>
      <p:sp>
        <p:nvSpPr>
          <p:cNvPr id="21511" name="Text Box 19"/>
          <p:cNvSpPr txBox="1">
            <a:spLocks noChangeArrowheads="1"/>
          </p:cNvSpPr>
          <p:nvPr/>
        </p:nvSpPr>
        <p:spPr bwMode="auto">
          <a:xfrm>
            <a:off x="3563938" y="1484313"/>
            <a:ext cx="2273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F bits</a:t>
            </a:r>
          </a:p>
        </p:txBody>
      </p:sp>
      <p:sp>
        <p:nvSpPr>
          <p:cNvPr id="21512" name="Line 20"/>
          <p:cNvSpPr>
            <a:spLocks noChangeShapeType="1"/>
          </p:cNvSpPr>
          <p:nvPr/>
        </p:nvSpPr>
        <p:spPr bwMode="auto">
          <a:xfrm>
            <a:off x="4687888" y="4735513"/>
            <a:ext cx="920750" cy="11509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21"/>
          <p:cNvSpPr>
            <a:spLocks noChangeShapeType="1"/>
          </p:cNvSpPr>
          <p:nvPr/>
        </p:nvSpPr>
        <p:spPr bwMode="auto">
          <a:xfrm>
            <a:off x="6108700" y="4159250"/>
            <a:ext cx="1497013" cy="844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22"/>
          <p:cNvSpPr>
            <a:spLocks noChangeShapeType="1"/>
          </p:cNvSpPr>
          <p:nvPr/>
        </p:nvSpPr>
        <p:spPr bwMode="auto">
          <a:xfrm flipV="1">
            <a:off x="6070600" y="2584450"/>
            <a:ext cx="1420813" cy="2682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Text Box 24"/>
          <p:cNvSpPr txBox="1">
            <a:spLocks noChangeArrowheads="1"/>
          </p:cNvSpPr>
          <p:nvPr/>
        </p:nvSpPr>
        <p:spPr bwMode="auto">
          <a:xfrm>
            <a:off x="4619625" y="5080000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d</a:t>
            </a:r>
            <a:r>
              <a:rPr lang="en-US" baseline="-250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1516" name="Text Box 25"/>
          <p:cNvSpPr txBox="1">
            <a:spLocks noChangeArrowheads="1"/>
          </p:cNvSpPr>
          <p:nvPr/>
        </p:nvSpPr>
        <p:spPr bwMode="auto">
          <a:xfrm>
            <a:off x="6654800" y="4005263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d</a:t>
            </a:r>
            <a:r>
              <a:rPr lang="en-US" baseline="-250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1517" name="Text Box 26"/>
          <p:cNvSpPr txBox="1">
            <a:spLocks noChangeArrowheads="1"/>
          </p:cNvSpPr>
          <p:nvPr/>
        </p:nvSpPr>
        <p:spPr bwMode="auto">
          <a:xfrm>
            <a:off x="6462713" y="2122488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d</a:t>
            </a:r>
            <a:r>
              <a:rPr lang="en-US" baseline="-250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1518" name="Text Box 27"/>
          <p:cNvSpPr txBox="1">
            <a:spLocks noChangeArrowheads="1"/>
          </p:cNvSpPr>
          <p:nvPr/>
        </p:nvSpPr>
        <p:spPr bwMode="auto">
          <a:xfrm>
            <a:off x="361950" y="3097213"/>
            <a:ext cx="2287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upload rate u</a:t>
            </a:r>
            <a:r>
              <a:rPr lang="en-US" baseline="-25000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21519" name="Text Box 28"/>
          <p:cNvSpPr txBox="1">
            <a:spLocks noChangeArrowheads="1"/>
          </p:cNvSpPr>
          <p:nvPr/>
        </p:nvSpPr>
        <p:spPr bwMode="auto">
          <a:xfrm>
            <a:off x="695325" y="5867400"/>
            <a:ext cx="2751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download rates d</a:t>
            </a:r>
            <a:r>
              <a:rPr lang="en-US" baseline="-25000">
                <a:solidFill>
                  <a:srgbClr val="FF3300"/>
                </a:solidFill>
              </a:rPr>
              <a:t>i</a:t>
            </a:r>
          </a:p>
        </p:txBody>
      </p:sp>
      <p:sp>
        <p:nvSpPr>
          <p:cNvPr id="21520" name="Text Box 30"/>
          <p:cNvSpPr txBox="1">
            <a:spLocks noChangeArrowheads="1"/>
          </p:cNvSpPr>
          <p:nvPr/>
        </p:nvSpPr>
        <p:spPr bwMode="auto">
          <a:xfrm>
            <a:off x="4071938" y="3352800"/>
            <a:ext cx="1490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Internet</a:t>
            </a:r>
          </a:p>
        </p:txBody>
      </p:sp>
      <p:grpSp>
        <p:nvGrpSpPr>
          <p:cNvPr id="21521" name="Group 781"/>
          <p:cNvGrpSpPr>
            <a:grpSpLocks/>
          </p:cNvGrpSpPr>
          <p:nvPr/>
        </p:nvGrpSpPr>
        <p:grpSpPr bwMode="auto">
          <a:xfrm>
            <a:off x="1547813" y="2133600"/>
            <a:ext cx="442912" cy="839788"/>
            <a:chOff x="4140" y="429"/>
            <a:chExt cx="1425" cy="2396"/>
          </a:xfrm>
        </p:grpSpPr>
        <p:sp>
          <p:nvSpPr>
            <p:cNvPr id="21535" name="Freeform 78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6 w 354"/>
                <a:gd name="T3" fmla="*/ 13 h 2742"/>
                <a:gd name="T4" fmla="*/ 6 w 354"/>
                <a:gd name="T5" fmla="*/ 99 h 2742"/>
                <a:gd name="T6" fmla="*/ 0 w 354"/>
                <a:gd name="T7" fmla="*/ 103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Rectangle 783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1537" name="Freeform 78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4 w 211"/>
                <a:gd name="T3" fmla="*/ 9 h 2537"/>
                <a:gd name="T4" fmla="*/ 2 w 211"/>
                <a:gd name="T5" fmla="*/ 94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Freeform 78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6 w 328"/>
                <a:gd name="T3" fmla="*/ 6 h 226"/>
                <a:gd name="T4" fmla="*/ 6 w 328"/>
                <a:gd name="T5" fmla="*/ 9 h 226"/>
                <a:gd name="T6" fmla="*/ 0 w 328"/>
                <a:gd name="T7" fmla="*/ 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9" name="Rectangle 786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1540" name="Group 78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1565" name="AutoShape 788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1566" name="AutoShape 789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1541" name="Rectangle 790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1542" name="Group 79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1563" name="AutoShape 792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1564" name="AutoShape 793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1543" name="Rectangle 794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1544" name="Rectangle 795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1545" name="Group 79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1561" name="AutoShape 797"/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1562" name="AutoShape 798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1546" name="Freeform 79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6 w 328"/>
                <a:gd name="T3" fmla="*/ 5 h 226"/>
                <a:gd name="T4" fmla="*/ 6 w 328"/>
                <a:gd name="T5" fmla="*/ 8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47" name="Group 80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1559" name="AutoShape 801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1560" name="AutoShape 802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1548" name="Rectangle 803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1549" name="Freeform 80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6 w 296"/>
                <a:gd name="T3" fmla="*/ 5 h 256"/>
                <a:gd name="T4" fmla="*/ 6 w 296"/>
                <a:gd name="T5" fmla="*/ 9 h 256"/>
                <a:gd name="T6" fmla="*/ 0 w 296"/>
                <a:gd name="T7" fmla="*/ 3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Freeform 80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6 w 304"/>
                <a:gd name="T3" fmla="*/ 7 h 288"/>
                <a:gd name="T4" fmla="*/ 5 w 304"/>
                <a:gd name="T5" fmla="*/ 11 h 288"/>
                <a:gd name="T6" fmla="*/ 2 w 304"/>
                <a:gd name="T7" fmla="*/ 5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Oval 806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1552" name="Freeform 80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 h 240"/>
                <a:gd name="T2" fmla="*/ 2 w 306"/>
                <a:gd name="T3" fmla="*/ 9 h 240"/>
                <a:gd name="T4" fmla="*/ 6 w 306"/>
                <a:gd name="T5" fmla="*/ 5 h 240"/>
                <a:gd name="T6" fmla="*/ 6 w 306"/>
                <a:gd name="T7" fmla="*/ 0 h 240"/>
                <a:gd name="T8" fmla="*/ 0 w 306"/>
                <a:gd name="T9" fmla="*/ 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AutoShape 808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1554" name="AutoShape 809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1555" name="Oval 810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1556" name="Oval 811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1557" name="Oval 812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1558" name="Rectangle 813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21522" name="Group 771"/>
          <p:cNvGrpSpPr>
            <a:grpSpLocks/>
          </p:cNvGrpSpPr>
          <p:nvPr/>
        </p:nvGrpSpPr>
        <p:grpSpPr bwMode="auto">
          <a:xfrm flipH="1">
            <a:off x="7308850" y="4797425"/>
            <a:ext cx="657225" cy="622300"/>
            <a:chOff x="2839" y="3501"/>
            <a:chExt cx="755" cy="803"/>
          </a:xfrm>
        </p:grpSpPr>
        <p:pic>
          <p:nvPicPr>
            <p:cNvPr id="21533" name="Picture 7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34" name="Freeform 773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1523" name="Group 771"/>
          <p:cNvGrpSpPr>
            <a:grpSpLocks/>
          </p:cNvGrpSpPr>
          <p:nvPr/>
        </p:nvGrpSpPr>
        <p:grpSpPr bwMode="auto">
          <a:xfrm flipH="1">
            <a:off x="7235825" y="2276475"/>
            <a:ext cx="658813" cy="622300"/>
            <a:chOff x="2839" y="3501"/>
            <a:chExt cx="755" cy="803"/>
          </a:xfrm>
        </p:grpSpPr>
        <p:pic>
          <p:nvPicPr>
            <p:cNvPr id="21531" name="Picture 7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32" name="Freeform 773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1524" name="Group 771"/>
          <p:cNvGrpSpPr>
            <a:grpSpLocks/>
          </p:cNvGrpSpPr>
          <p:nvPr/>
        </p:nvGrpSpPr>
        <p:grpSpPr bwMode="auto">
          <a:xfrm flipH="1">
            <a:off x="5364163" y="5661025"/>
            <a:ext cx="658812" cy="622300"/>
            <a:chOff x="2839" y="3501"/>
            <a:chExt cx="755" cy="803"/>
          </a:xfrm>
        </p:grpSpPr>
        <p:pic>
          <p:nvPicPr>
            <p:cNvPr id="21529" name="Picture 7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30" name="Freeform 773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1525" name="Group 771"/>
          <p:cNvGrpSpPr>
            <a:grpSpLocks/>
          </p:cNvGrpSpPr>
          <p:nvPr/>
        </p:nvGrpSpPr>
        <p:grpSpPr bwMode="auto">
          <a:xfrm flipH="1">
            <a:off x="1763713" y="4652963"/>
            <a:ext cx="658812" cy="622300"/>
            <a:chOff x="2839" y="3501"/>
            <a:chExt cx="755" cy="803"/>
          </a:xfrm>
        </p:grpSpPr>
        <p:pic>
          <p:nvPicPr>
            <p:cNvPr id="21527" name="Picture 7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28" name="Freeform 773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3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D7EF3419-5FC3-2943-A388-DB5DEA44ACCF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21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Calculo do tempo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O servidor tem de enviar um ficheiro com F bits para N clientes</a:t>
            </a:r>
          </a:p>
          <a:p>
            <a:pPr lvl="1">
              <a:defRPr/>
            </a:pPr>
            <a:r>
              <a:rPr lang="pt-PT" dirty="0" smtClean="0"/>
              <a:t>Tem de enviar N.F bits</a:t>
            </a:r>
          </a:p>
          <a:p>
            <a:pPr lvl="1">
              <a:defRPr/>
            </a:pPr>
            <a:r>
              <a:rPr lang="pt-PT" dirty="0" smtClean="0"/>
              <a:t>Leva pelo menos N.F / </a:t>
            </a:r>
            <a:r>
              <a:rPr lang="pt-PT" dirty="0" err="1" smtClean="0"/>
              <a:t>U</a:t>
            </a:r>
            <a:r>
              <a:rPr lang="pt-PT" baseline="-25000" dirty="0" err="1" smtClean="0"/>
              <a:t>s</a:t>
            </a:r>
            <a:r>
              <a:rPr lang="pt-PT" baseline="-25000" dirty="0" smtClean="0"/>
              <a:t> </a:t>
            </a:r>
            <a:r>
              <a:rPr lang="pt-PT" dirty="0" smtClean="0"/>
              <a:t>segundos</a:t>
            </a:r>
          </a:p>
          <a:p>
            <a:pPr>
              <a:defRPr/>
            </a:pPr>
            <a:r>
              <a:rPr lang="pt-PT" dirty="0" smtClean="0"/>
              <a:t>Cada cliente tem de receber F bits</a:t>
            </a:r>
          </a:p>
          <a:p>
            <a:pPr lvl="1">
              <a:defRPr/>
            </a:pPr>
            <a:r>
              <a:rPr lang="pt-PT" dirty="0" smtClean="0"/>
              <a:t>O mais lento leva F / </a:t>
            </a:r>
            <a:r>
              <a:rPr lang="pt-PT" dirty="0" err="1" smtClean="0"/>
              <a:t>d</a:t>
            </a:r>
            <a:r>
              <a:rPr lang="pt-PT" baseline="-25000" dirty="0" err="1" smtClean="0"/>
              <a:t>min</a:t>
            </a:r>
            <a:r>
              <a:rPr lang="pt-PT" baseline="-25000" dirty="0" smtClean="0"/>
              <a:t> </a:t>
            </a:r>
            <a:r>
              <a:rPr lang="pt-PT" dirty="0" smtClean="0"/>
              <a:t>segundos, com </a:t>
            </a:r>
            <a:r>
              <a:rPr lang="pt-PT" dirty="0" err="1" smtClean="0"/>
              <a:t>d</a:t>
            </a:r>
            <a:r>
              <a:rPr lang="pt-PT" baseline="-25000" dirty="0" err="1" smtClean="0"/>
              <a:t>min</a:t>
            </a:r>
            <a:r>
              <a:rPr lang="pt-PT" dirty="0" smtClean="0"/>
              <a:t> = min {</a:t>
            </a:r>
            <a:r>
              <a:rPr lang="pt-PT" dirty="0" err="1" smtClean="0"/>
              <a:t>d</a:t>
            </a:r>
            <a:r>
              <a:rPr lang="pt-PT" baseline="-25000" dirty="0" err="1" smtClean="0"/>
              <a:t>i</a:t>
            </a:r>
            <a:r>
              <a:rPr lang="pt-PT" dirty="0" smtClean="0"/>
              <a:t>}</a:t>
            </a:r>
          </a:p>
          <a:p>
            <a:pPr lvl="1">
              <a:defRPr/>
            </a:pPr>
            <a:endParaRPr lang="pt-PT" dirty="0"/>
          </a:p>
          <a:p>
            <a:pPr>
              <a:defRPr/>
            </a:pPr>
            <a:r>
              <a:rPr lang="en-US" dirty="0" smtClean="0"/>
              <a:t>T</a:t>
            </a:r>
            <a:r>
              <a:rPr lang="pt-PT" dirty="0" smtClean="0"/>
              <a:t>empo total igual a máximo ( N.F / </a:t>
            </a:r>
            <a:r>
              <a:rPr lang="pt-PT" dirty="0" err="1" smtClean="0"/>
              <a:t>U</a:t>
            </a:r>
            <a:r>
              <a:rPr lang="pt-PT" baseline="-25000" dirty="0" err="1" smtClean="0"/>
              <a:t>s</a:t>
            </a:r>
            <a:r>
              <a:rPr lang="pt-PT" baseline="-25000" dirty="0" smtClean="0"/>
              <a:t> </a:t>
            </a:r>
            <a:r>
              <a:rPr lang="pt-PT" dirty="0"/>
              <a:t> </a:t>
            </a:r>
            <a:r>
              <a:rPr lang="pt-PT" dirty="0" smtClean="0"/>
              <a:t>, F / </a:t>
            </a:r>
            <a:r>
              <a:rPr lang="pt-PT" dirty="0" err="1" smtClean="0"/>
              <a:t>d</a:t>
            </a:r>
            <a:r>
              <a:rPr lang="pt-PT" baseline="-25000" dirty="0" err="1" smtClean="0"/>
              <a:t>min</a:t>
            </a:r>
            <a:r>
              <a:rPr lang="pt-PT" baseline="-25000" dirty="0" smtClean="0"/>
              <a:t> </a:t>
            </a:r>
            <a:r>
              <a:rPr lang="pt-PT" dirty="0" smtClean="0"/>
              <a:t>)</a:t>
            </a:r>
          </a:p>
          <a:p>
            <a:pPr lvl="1">
              <a:defRPr/>
            </a:pPr>
            <a:r>
              <a:rPr lang="pt-PT" dirty="0" smtClean="0"/>
              <a:t>É normalmente proporcional ao número de clientes</a:t>
            </a:r>
            <a:endParaRPr lang="pt-PT" dirty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EE5F86D7-CB28-1C47-BF99-1CC827040E74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88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E96B15-C82D-614F-886B-E03977869E7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A distribuição de conteúdos é uma das aplicações centrais da Internet</a:t>
            </a:r>
          </a:p>
          <a:p>
            <a:pPr>
              <a:defRPr/>
            </a:pPr>
            <a:r>
              <a:rPr lang="pt-PT" sz="2400" dirty="0" smtClean="0"/>
              <a:t>Quando o número de interessados é muito grande, é necessária uma infraestrutura significativa (e.g. CDN)</a:t>
            </a:r>
          </a:p>
          <a:p>
            <a:pPr>
              <a:defRPr/>
            </a:pPr>
            <a:r>
              <a:rPr lang="pt-PT" sz="2400" dirty="0" smtClean="0"/>
              <a:t>Será possível arranjar uma solução mais barata, baseada na colaboração dos interessados? Sim, é possível. </a:t>
            </a:r>
          </a:p>
          <a:p>
            <a:pPr>
              <a:defRPr/>
            </a:pPr>
            <a:r>
              <a:rPr lang="pt-PT" sz="2400" dirty="0" smtClean="0"/>
              <a:t>Vamos ver o exemplo mais interessante do ponto de vista de um sistema distribuído sem hierarquia</a:t>
            </a:r>
          </a:p>
          <a:p>
            <a:pPr>
              <a:defRPr/>
            </a:pPr>
            <a:r>
              <a:rPr lang="pt-PT" sz="2400" dirty="0" smtClean="0"/>
              <a:t>Slides elaborados com alguns exemplos disponibilizados pelos autores do livro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pt-PT" sz="2000" dirty="0" smtClean="0">
                <a:cs typeface="Times New Roman" charset="0"/>
              </a:rPr>
              <a:t>James F. </a:t>
            </a:r>
            <a:r>
              <a:rPr lang="pt-PT" sz="2000" dirty="0" err="1" smtClean="0">
                <a:cs typeface="Times New Roman" charset="0"/>
              </a:rPr>
              <a:t>Kurose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and</a:t>
            </a:r>
            <a:r>
              <a:rPr lang="pt-PT" sz="2000" dirty="0" smtClean="0">
                <a:cs typeface="Times New Roman" charset="0"/>
              </a:rPr>
              <a:t> Keith W. Ross, </a:t>
            </a:r>
            <a:r>
              <a:rPr lang="pt-PT" altLang="ja-JP" sz="2000" dirty="0" smtClean="0">
                <a:cs typeface="Times New Roman" charset="0"/>
              </a:rPr>
              <a:t>“</a:t>
            </a:r>
            <a:r>
              <a:rPr lang="pt-PT" sz="2000" dirty="0" err="1" smtClean="0">
                <a:cs typeface="Times New Roman" charset="0"/>
              </a:rPr>
              <a:t>Computer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Networking</a:t>
            </a:r>
            <a:r>
              <a:rPr lang="pt-PT" sz="2000" dirty="0" smtClean="0">
                <a:cs typeface="Times New Roman" charset="0"/>
              </a:rPr>
              <a:t> - A Top-</a:t>
            </a:r>
            <a:r>
              <a:rPr lang="pt-PT" sz="2000" dirty="0" err="1" smtClean="0">
                <a:cs typeface="Times New Roman" charset="0"/>
              </a:rPr>
              <a:t>Down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Approach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Featuring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the</a:t>
            </a:r>
            <a:r>
              <a:rPr lang="pt-PT" sz="2000" dirty="0" smtClean="0">
                <a:cs typeface="Times New Roman" charset="0"/>
              </a:rPr>
              <a:t> Internet,</a:t>
            </a:r>
            <a:r>
              <a:rPr lang="pt-PT" altLang="ja-JP" sz="2000" dirty="0" smtClean="0">
                <a:cs typeface="Times New Roman" charset="0"/>
              </a:rPr>
              <a:t>”</a:t>
            </a:r>
            <a:r>
              <a:rPr lang="pt-PT" sz="2000" dirty="0" smtClean="0">
                <a:cs typeface="Times New Roman" charset="0"/>
              </a:rPr>
              <a:t> 6th </a:t>
            </a:r>
            <a:r>
              <a:rPr lang="pt-PT" sz="2000" dirty="0" err="1" smtClean="0">
                <a:cs typeface="Times New Roman" charset="0"/>
              </a:rPr>
              <a:t>Edition</a:t>
            </a:r>
            <a:r>
              <a:rPr lang="pt-PT" sz="2000" dirty="0" smtClean="0">
                <a:cs typeface="Times New Roman" charset="0"/>
              </a:rPr>
              <a:t>, 2012, </a:t>
            </a:r>
            <a:r>
              <a:rPr lang="pt-PT" sz="2000" dirty="0" err="1" smtClean="0">
                <a:cs typeface="Times New Roman" charset="0"/>
              </a:rPr>
              <a:t>Addison</a:t>
            </a:r>
            <a:r>
              <a:rPr lang="pt-PT" sz="2000" dirty="0" smtClean="0">
                <a:cs typeface="Times New Roman" charset="0"/>
              </a:rPr>
              <a:t> Wesley </a:t>
            </a:r>
          </a:p>
          <a:p>
            <a:pPr marL="339725" lvl="1" indent="0">
              <a:buFont typeface="Helvetica" charset="0"/>
              <a:buNone/>
              <a:defRPr/>
            </a:pPr>
            <a:endParaRPr lang="pt-PT" sz="1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latin typeface="+mn-lt"/>
                <a:ea typeface="ＭＳ Ｐゴシック" charset="0"/>
              </a:rPr>
              <a:t>Podemos fazer melhor ?</a:t>
            </a:r>
            <a:endParaRPr lang="pt-PT">
              <a:latin typeface="+mn-lt"/>
              <a:ea typeface="ＭＳ Ｐゴシック" charset="0"/>
            </a:endParaRPr>
          </a:p>
        </p:txBody>
      </p:sp>
      <p:sp>
        <p:nvSpPr>
          <p:cNvPr id="182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Incrementar </a:t>
            </a:r>
            <a:r>
              <a:rPr lang="pt-PT" sz="2400" dirty="0" err="1" smtClean="0">
                <a:ea typeface="ＭＳ Ｐゴシック" charset="0"/>
                <a:cs typeface="ＭＳ Ｐゴシック" charset="0"/>
              </a:rPr>
              <a:t>U</a:t>
            </a:r>
            <a:r>
              <a:rPr lang="pt-PT" sz="2400" baseline="-25000" dirty="0" err="1" smtClean="0">
                <a:ea typeface="ＭＳ Ｐゴシック" charset="0"/>
                <a:cs typeface="ＭＳ Ｐゴシック" charset="0"/>
              </a:rPr>
              <a:t>s</a:t>
            </a:r>
            <a:endParaRPr lang="pt-PT" sz="2400" dirty="0" smtClean="0"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Servidor com mais capacidade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Múltiplos servidores ou uma CDN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Quem paga ?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Alternativa: os receptores também ajudam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O ficheiro é partido em blocos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Logo que um participante tem blocos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… distribui os mesmos pelos outros participantes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De forma a diminuir a carga sobre o servidor</a:t>
            </a:r>
            <a:endParaRPr lang="pt-PT" sz="2000" dirty="0">
              <a:ea typeface="ＭＳ Ｐゴシック" charset="0"/>
            </a:endParaRPr>
          </a:p>
        </p:txBody>
      </p:sp>
      <p:pic>
        <p:nvPicPr>
          <p:cNvPr id="1827844" name="Picture 4" descr="j01958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365625"/>
            <a:ext cx="1773237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9501174F-E0CB-6B48-A01D-8B89A66AF6F0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960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784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2800" dirty="0" smtClean="0"/>
              <a:t>Quanto tempo leva se todos colaborarem ?</a:t>
            </a:r>
            <a:endParaRPr lang="pt-P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000" dirty="0" smtClean="0"/>
              <a:t>O servidor vai enviar um ficheiro com F bits para N computadores, cada um dos quais tem a capacidade de </a:t>
            </a:r>
            <a:r>
              <a:rPr lang="pt-PT" sz="2000" i="1" dirty="0" smtClean="0"/>
              <a:t>download</a:t>
            </a:r>
            <a:r>
              <a:rPr lang="pt-PT" sz="2000" dirty="0" smtClean="0"/>
              <a:t> </a:t>
            </a:r>
            <a:r>
              <a:rPr lang="pt-PT" sz="2000" dirty="0" err="1" smtClean="0"/>
              <a:t>d</a:t>
            </a:r>
            <a:r>
              <a:rPr lang="pt-PT" sz="2000" baseline="-25000" dirty="0" err="1" smtClean="0"/>
              <a:t>i</a:t>
            </a:r>
            <a:r>
              <a:rPr lang="pt-PT" sz="2000" dirty="0" smtClean="0"/>
              <a:t> e de </a:t>
            </a:r>
            <a:r>
              <a:rPr lang="pt-PT" sz="2000" i="1" dirty="0" err="1" smtClean="0"/>
              <a:t>upload</a:t>
            </a:r>
            <a:r>
              <a:rPr lang="pt-PT" sz="2000" dirty="0" smtClean="0"/>
              <a:t> u</a:t>
            </a:r>
            <a:r>
              <a:rPr lang="pt-PT" sz="2000" baseline="-25000" dirty="0" smtClean="0"/>
              <a:t>i</a:t>
            </a:r>
          </a:p>
          <a:p>
            <a:pPr>
              <a:defRPr/>
            </a:pPr>
            <a:r>
              <a:rPr lang="pt-PT" sz="2000" dirty="0" smtClean="0"/>
              <a:t>Por hipótese, cada um dos clientes logo que recebe um bloco colabora e envia-o para outros parceiros que ainda não tenham esse bloco</a:t>
            </a:r>
            <a:endParaRPr lang="pt-PT" sz="2000" dirty="0"/>
          </a:p>
        </p:txBody>
      </p:sp>
      <p:grpSp>
        <p:nvGrpSpPr>
          <p:cNvPr id="26627" name="Group 4"/>
          <p:cNvGrpSpPr>
            <a:grpSpLocks/>
          </p:cNvGrpSpPr>
          <p:nvPr/>
        </p:nvGrpSpPr>
        <p:grpSpPr bwMode="auto">
          <a:xfrm>
            <a:off x="323850" y="2924175"/>
            <a:ext cx="8613775" cy="3336925"/>
            <a:chOff x="254000" y="2725738"/>
            <a:chExt cx="8613775" cy="3335581"/>
          </a:xfrm>
        </p:grpSpPr>
        <p:sp>
          <p:nvSpPr>
            <p:cNvPr id="26629" name="Freeform 4"/>
            <p:cNvSpPr>
              <a:spLocks/>
            </p:cNvSpPr>
            <p:nvPr/>
          </p:nvSpPr>
          <p:spPr bwMode="auto">
            <a:xfrm>
              <a:off x="2284413" y="4087813"/>
              <a:ext cx="3775075" cy="1755775"/>
            </a:xfrm>
            <a:custGeom>
              <a:avLst/>
              <a:gdLst>
                <a:gd name="T0" fmla="*/ 2147483647 w 1292"/>
                <a:gd name="T1" fmla="*/ 2147483647 h 1255"/>
                <a:gd name="T2" fmla="*/ 2147483647 w 1292"/>
                <a:gd name="T3" fmla="*/ 2147483647 h 1255"/>
                <a:gd name="T4" fmla="*/ 2147483647 w 1292"/>
                <a:gd name="T5" fmla="*/ 2147483647 h 1255"/>
                <a:gd name="T6" fmla="*/ 2147483647 w 1292"/>
                <a:gd name="T7" fmla="*/ 2147483647 h 1255"/>
                <a:gd name="T8" fmla="*/ 2147483647 w 1292"/>
                <a:gd name="T9" fmla="*/ 2147483647 h 1255"/>
                <a:gd name="T10" fmla="*/ 2147483647 w 1292"/>
                <a:gd name="T11" fmla="*/ 2147483647 h 1255"/>
                <a:gd name="T12" fmla="*/ 2147483647 w 1292"/>
                <a:gd name="T13" fmla="*/ 2147483647 h 1255"/>
                <a:gd name="T14" fmla="*/ 2147483647 w 1292"/>
                <a:gd name="T15" fmla="*/ 2147483647 h 1255"/>
                <a:gd name="T16" fmla="*/ 2147483647 w 1292"/>
                <a:gd name="T17" fmla="*/ 2147483647 h 1255"/>
                <a:gd name="T18" fmla="*/ 2147483647 w 1292"/>
                <a:gd name="T19" fmla="*/ 2147483647 h 1255"/>
                <a:gd name="T20" fmla="*/ 2147483647 w 1292"/>
                <a:gd name="T21" fmla="*/ 2147483647 h 1255"/>
                <a:gd name="T22" fmla="*/ 2147483647 w 1292"/>
                <a:gd name="T23" fmla="*/ 2147483647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0" name="Line 14"/>
            <p:cNvSpPr>
              <a:spLocks noChangeShapeType="1"/>
            </p:cNvSpPr>
            <p:nvPr/>
          </p:nvSpPr>
          <p:spPr bwMode="auto">
            <a:xfrm>
              <a:off x="1819275" y="4051300"/>
              <a:ext cx="803275" cy="311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1" name="Text Box 15"/>
            <p:cNvSpPr txBox="1">
              <a:spLocks noChangeArrowheads="1"/>
            </p:cNvSpPr>
            <p:nvPr/>
          </p:nvSpPr>
          <p:spPr bwMode="auto">
            <a:xfrm>
              <a:off x="2081037" y="3849688"/>
              <a:ext cx="4321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i="1">
                  <a:latin typeface="Arial" charset="0"/>
                </a:rPr>
                <a:t>u</a:t>
              </a:r>
              <a:r>
                <a:rPr lang="en-US" sz="1800" b="0" i="1" baseline="-25000">
                  <a:latin typeface="Arial" charset="0"/>
                </a:rPr>
                <a:t>s</a:t>
              </a:r>
            </a:p>
          </p:txBody>
        </p:sp>
        <p:sp>
          <p:nvSpPr>
            <p:cNvPr id="26632" name="Line 39"/>
            <p:cNvSpPr>
              <a:spLocks noChangeShapeType="1"/>
            </p:cNvSpPr>
            <p:nvPr/>
          </p:nvSpPr>
          <p:spPr bwMode="auto">
            <a:xfrm>
              <a:off x="1376363" y="4962525"/>
              <a:ext cx="101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Line 40"/>
            <p:cNvSpPr>
              <a:spLocks noChangeShapeType="1"/>
            </p:cNvSpPr>
            <p:nvPr/>
          </p:nvSpPr>
          <p:spPr bwMode="auto">
            <a:xfrm flipH="1">
              <a:off x="1431925" y="5110163"/>
              <a:ext cx="1003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4" name="Text Box 41"/>
            <p:cNvSpPr txBox="1">
              <a:spLocks noChangeArrowheads="1"/>
            </p:cNvSpPr>
            <p:nvPr/>
          </p:nvSpPr>
          <p:spPr bwMode="auto">
            <a:xfrm>
              <a:off x="1665288" y="4573588"/>
              <a:ext cx="6096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i="1">
                  <a:latin typeface="Arial" charset="0"/>
                </a:rPr>
                <a:t>u</a:t>
              </a:r>
              <a:r>
                <a:rPr lang="en-US" sz="1800" b="0" i="1" baseline="-25000">
                  <a:latin typeface="Arial" charset="0"/>
                </a:rPr>
                <a:t>N</a:t>
              </a:r>
            </a:p>
          </p:txBody>
        </p:sp>
        <p:sp>
          <p:nvSpPr>
            <p:cNvPr id="26635" name="Text Box 42"/>
            <p:cNvSpPr txBox="1">
              <a:spLocks noChangeArrowheads="1"/>
            </p:cNvSpPr>
            <p:nvPr/>
          </p:nvSpPr>
          <p:spPr bwMode="auto">
            <a:xfrm>
              <a:off x="1646238" y="5087938"/>
              <a:ext cx="6096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i="1">
                  <a:latin typeface="Arial" charset="0"/>
                </a:rPr>
                <a:t>d</a:t>
              </a:r>
              <a:r>
                <a:rPr lang="en-US" sz="1800" b="0" i="1" baseline="-25000">
                  <a:latin typeface="Arial" charset="0"/>
                </a:rPr>
                <a:t>N</a:t>
              </a:r>
            </a:p>
          </p:txBody>
        </p:sp>
        <p:sp>
          <p:nvSpPr>
            <p:cNvPr id="26636" name="Text Box 43"/>
            <p:cNvSpPr txBox="1">
              <a:spLocks noChangeArrowheads="1"/>
            </p:cNvSpPr>
            <p:nvPr/>
          </p:nvSpPr>
          <p:spPr bwMode="auto">
            <a:xfrm>
              <a:off x="1146175" y="4071938"/>
              <a:ext cx="117316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Arial" charset="0"/>
                </a:rPr>
                <a:t>server</a:t>
              </a:r>
              <a:endParaRPr lang="en-US" sz="1800" b="0" baseline="-25000">
                <a:latin typeface="Arial" charset="0"/>
              </a:endParaRPr>
            </a:p>
          </p:txBody>
        </p:sp>
        <p:sp>
          <p:nvSpPr>
            <p:cNvPr id="26637" name="Text Box 44"/>
            <p:cNvSpPr txBox="1">
              <a:spLocks noChangeArrowheads="1"/>
            </p:cNvSpPr>
            <p:nvPr/>
          </p:nvSpPr>
          <p:spPr bwMode="auto">
            <a:xfrm>
              <a:off x="2813263" y="4598988"/>
              <a:ext cx="257132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chemeClr val="bg1"/>
                  </a:solidFill>
                  <a:latin typeface="Arial" charset="0"/>
                </a:rPr>
                <a:t>network (with abundant</a:t>
              </a:r>
            </a:p>
            <a:p>
              <a:pPr eaLnBrk="1" hangingPunct="1"/>
              <a:r>
                <a:rPr lang="en-US" sz="1800" b="0">
                  <a:solidFill>
                    <a:schemeClr val="bg1"/>
                  </a:solidFill>
                  <a:latin typeface="Arial" charset="0"/>
                </a:rPr>
                <a:t> bandwidth)</a:t>
              </a:r>
            </a:p>
          </p:txBody>
        </p:sp>
        <p:sp>
          <p:nvSpPr>
            <p:cNvPr id="26638" name="Text Box 47"/>
            <p:cNvSpPr txBox="1">
              <a:spLocks noChangeArrowheads="1"/>
            </p:cNvSpPr>
            <p:nvPr/>
          </p:nvSpPr>
          <p:spPr bwMode="auto">
            <a:xfrm>
              <a:off x="254000" y="3824288"/>
              <a:ext cx="1397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b="0" i="1">
                  <a:latin typeface="Arial" charset="0"/>
                </a:rPr>
                <a:t>file, size F</a:t>
              </a:r>
              <a:endParaRPr lang="en-US" sz="1600" b="0" i="1" baseline="-25000">
                <a:latin typeface="Arial" charset="0"/>
              </a:endParaRPr>
            </a:p>
          </p:txBody>
        </p:sp>
        <p:sp>
          <p:nvSpPr>
            <p:cNvPr id="26639" name="Text Box 49"/>
            <p:cNvSpPr txBox="1">
              <a:spLocks noChangeArrowheads="1"/>
            </p:cNvSpPr>
            <p:nvPr/>
          </p:nvSpPr>
          <p:spPr bwMode="auto">
            <a:xfrm>
              <a:off x="1492250" y="2725738"/>
              <a:ext cx="2014538" cy="570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u</a:t>
              </a:r>
              <a:r>
                <a:rPr lang="en-US" sz="1800" b="0" i="1" baseline="-25000">
                  <a:solidFill>
                    <a:srgbClr val="CC0000"/>
                  </a:solidFill>
                  <a:latin typeface="Arial" charset="0"/>
                </a:rPr>
                <a:t>s</a:t>
              </a: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:</a:t>
              </a:r>
              <a:r>
                <a:rPr lang="en-US" sz="1800" b="0">
                  <a:latin typeface="Arial" charset="0"/>
                </a:rPr>
                <a:t> server upload capacity</a:t>
              </a:r>
            </a:p>
          </p:txBody>
        </p:sp>
        <p:sp>
          <p:nvSpPr>
            <p:cNvPr id="26640" name="Text Box 50"/>
            <p:cNvSpPr txBox="1">
              <a:spLocks noChangeArrowheads="1"/>
            </p:cNvSpPr>
            <p:nvPr/>
          </p:nvSpPr>
          <p:spPr bwMode="auto">
            <a:xfrm>
              <a:off x="6276975" y="5491163"/>
              <a:ext cx="2590800" cy="570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u</a:t>
              </a:r>
              <a:r>
                <a:rPr lang="en-US" sz="1800" b="0" i="1" baseline="-25000">
                  <a:solidFill>
                    <a:srgbClr val="CC0000"/>
                  </a:solidFill>
                  <a:latin typeface="Arial" charset="0"/>
                </a:rPr>
                <a:t>i</a:t>
              </a: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:</a:t>
              </a:r>
              <a:r>
                <a:rPr lang="en-US" sz="1800" b="0">
                  <a:latin typeface="Arial" charset="0"/>
                </a:rPr>
                <a:t> peer i upload capacity</a:t>
              </a:r>
            </a:p>
          </p:txBody>
        </p:sp>
        <p:sp>
          <p:nvSpPr>
            <p:cNvPr id="26641" name="Text Box 51"/>
            <p:cNvSpPr txBox="1">
              <a:spLocks noChangeArrowheads="1"/>
            </p:cNvSpPr>
            <p:nvPr/>
          </p:nvSpPr>
          <p:spPr bwMode="auto">
            <a:xfrm>
              <a:off x="6357938" y="3622675"/>
              <a:ext cx="2122487" cy="570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d</a:t>
              </a:r>
              <a:r>
                <a:rPr lang="en-US" sz="1800" b="0" i="1" baseline="-25000">
                  <a:solidFill>
                    <a:srgbClr val="CC0000"/>
                  </a:solidFill>
                  <a:latin typeface="Arial" charset="0"/>
                </a:rPr>
                <a:t>i</a:t>
              </a:r>
              <a:r>
                <a:rPr lang="en-US" sz="1800" b="0" i="1">
                  <a:solidFill>
                    <a:srgbClr val="CC0000"/>
                  </a:solidFill>
                  <a:latin typeface="Arial" charset="0"/>
                </a:rPr>
                <a:t>:</a:t>
              </a:r>
              <a:r>
                <a:rPr lang="en-US" sz="1800" b="0">
                  <a:latin typeface="Arial" charset="0"/>
                </a:rPr>
                <a:t> peer i download capacity</a:t>
              </a:r>
            </a:p>
          </p:txBody>
        </p:sp>
        <p:sp>
          <p:nvSpPr>
            <p:cNvPr id="26642" name="AutoShape 327"/>
            <p:cNvSpPr>
              <a:spLocks noChangeArrowheads="1"/>
            </p:cNvSpPr>
            <p:nvPr/>
          </p:nvSpPr>
          <p:spPr bwMode="auto">
            <a:xfrm>
              <a:off x="763588" y="3270250"/>
              <a:ext cx="592137" cy="581025"/>
            </a:xfrm>
            <a:prstGeom prst="can">
              <a:avLst>
                <a:gd name="adj" fmla="val 20218"/>
              </a:avLst>
            </a:pr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 sz="2400" b="0">
                <a:latin typeface="Times New Roman" charset="0"/>
                <a:cs typeface="Arial" charset="0"/>
              </a:endParaRPr>
            </a:p>
          </p:txBody>
        </p:sp>
        <p:grpSp>
          <p:nvGrpSpPr>
            <p:cNvPr id="26643" name="Group 76"/>
            <p:cNvGrpSpPr>
              <a:grpSpLocks/>
            </p:cNvGrpSpPr>
            <p:nvPr/>
          </p:nvGrpSpPr>
          <p:grpSpPr bwMode="auto">
            <a:xfrm>
              <a:off x="3498850" y="3548063"/>
              <a:ext cx="2138363" cy="903287"/>
              <a:chOff x="2204" y="2030"/>
              <a:chExt cx="1347" cy="774"/>
            </a:xfrm>
          </p:grpSpPr>
          <p:sp>
            <p:nvSpPr>
              <p:cNvPr id="26696" name="Text Box 19"/>
              <p:cNvSpPr txBox="1">
                <a:spLocks noChangeArrowheads="1"/>
              </p:cNvSpPr>
              <p:nvPr/>
            </p:nvSpPr>
            <p:spPr bwMode="auto">
              <a:xfrm>
                <a:off x="2856" y="2271"/>
                <a:ext cx="38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b="0" i="1">
                    <a:latin typeface="Arial" charset="0"/>
                  </a:rPr>
                  <a:t>u</a:t>
                </a:r>
                <a:r>
                  <a:rPr lang="en-US" sz="1800" b="0" i="1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26697" name="Line 22"/>
              <p:cNvSpPr>
                <a:spLocks noChangeShapeType="1"/>
              </p:cNvSpPr>
              <p:nvPr/>
            </p:nvSpPr>
            <p:spPr bwMode="auto">
              <a:xfrm flipV="1">
                <a:off x="2997" y="2133"/>
                <a:ext cx="200" cy="6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8" name="Line 23"/>
              <p:cNvSpPr>
                <a:spLocks noChangeShapeType="1"/>
              </p:cNvSpPr>
              <p:nvPr/>
            </p:nvSpPr>
            <p:spPr bwMode="auto">
              <a:xfrm flipH="1">
                <a:off x="3082" y="2141"/>
                <a:ext cx="208" cy="6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9" name="Text Box 24"/>
              <p:cNvSpPr txBox="1">
                <a:spLocks noChangeArrowheads="1"/>
              </p:cNvSpPr>
              <p:nvPr/>
            </p:nvSpPr>
            <p:spPr bwMode="auto">
              <a:xfrm>
                <a:off x="3167" y="2332"/>
                <a:ext cx="38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b="0" i="1">
                    <a:latin typeface="Arial" charset="0"/>
                  </a:rPr>
                  <a:t>d</a:t>
                </a:r>
                <a:r>
                  <a:rPr lang="en-US" sz="1800" b="0" i="1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26700" name="Text Box 19"/>
              <p:cNvSpPr txBox="1">
                <a:spLocks noChangeArrowheads="1"/>
              </p:cNvSpPr>
              <p:nvPr/>
            </p:nvSpPr>
            <p:spPr bwMode="auto">
              <a:xfrm>
                <a:off x="2204" y="2167"/>
                <a:ext cx="384" cy="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b="0" i="1">
                    <a:latin typeface="Arial" charset="0"/>
                  </a:rPr>
                  <a:t>u</a:t>
                </a:r>
                <a:r>
                  <a:rPr lang="en-US" sz="1800" b="0" i="1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26701" name="Line 22"/>
              <p:cNvSpPr>
                <a:spLocks noChangeShapeType="1"/>
              </p:cNvSpPr>
              <p:nvPr/>
            </p:nvSpPr>
            <p:spPr bwMode="auto">
              <a:xfrm flipV="1">
                <a:off x="2345" y="2030"/>
                <a:ext cx="200" cy="6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2" name="Line 23"/>
              <p:cNvSpPr>
                <a:spLocks noChangeShapeType="1"/>
              </p:cNvSpPr>
              <p:nvPr/>
            </p:nvSpPr>
            <p:spPr bwMode="auto">
              <a:xfrm flipH="1">
                <a:off x="2430" y="2038"/>
                <a:ext cx="208" cy="6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3" name="Text Box 24"/>
              <p:cNvSpPr txBox="1">
                <a:spLocks noChangeArrowheads="1"/>
              </p:cNvSpPr>
              <p:nvPr/>
            </p:nvSpPr>
            <p:spPr bwMode="auto">
              <a:xfrm>
                <a:off x="2515" y="2229"/>
                <a:ext cx="38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b="0" i="1">
                    <a:latin typeface="Arial" charset="0"/>
                  </a:rPr>
                  <a:t>d</a:t>
                </a:r>
                <a:r>
                  <a:rPr lang="en-US" sz="1800" b="0" i="1" baseline="-25000">
                    <a:latin typeface="Arial" charset="0"/>
                  </a:rPr>
                  <a:t>1</a:t>
                </a:r>
              </a:p>
            </p:txBody>
          </p:sp>
        </p:grpSp>
        <p:sp>
          <p:nvSpPr>
            <p:cNvPr id="26644" name="Line 72"/>
            <p:cNvSpPr>
              <a:spLocks noChangeShapeType="1"/>
            </p:cNvSpPr>
            <p:nvPr/>
          </p:nvSpPr>
          <p:spPr bwMode="auto">
            <a:xfrm>
              <a:off x="6030913" y="4767263"/>
              <a:ext cx="11652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Line 73"/>
            <p:cNvSpPr>
              <a:spLocks noChangeShapeType="1"/>
            </p:cNvSpPr>
            <p:nvPr/>
          </p:nvSpPr>
          <p:spPr bwMode="auto">
            <a:xfrm>
              <a:off x="6038850" y="4919663"/>
              <a:ext cx="11652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Text Box 41"/>
            <p:cNvSpPr txBox="1">
              <a:spLocks noChangeArrowheads="1"/>
            </p:cNvSpPr>
            <p:nvPr/>
          </p:nvSpPr>
          <p:spPr bwMode="auto">
            <a:xfrm>
              <a:off x="6191250" y="4356100"/>
              <a:ext cx="609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i="1">
                  <a:latin typeface="Arial" charset="0"/>
                </a:rPr>
                <a:t>d</a:t>
              </a:r>
              <a:r>
                <a:rPr lang="en-US" sz="1800" b="0" i="1" baseline="-25000">
                  <a:latin typeface="Arial" charset="0"/>
                </a:rPr>
                <a:t>i</a:t>
              </a:r>
            </a:p>
          </p:txBody>
        </p:sp>
        <p:sp>
          <p:nvSpPr>
            <p:cNvPr id="26647" name="Text Box 41"/>
            <p:cNvSpPr txBox="1">
              <a:spLocks noChangeArrowheads="1"/>
            </p:cNvSpPr>
            <p:nvPr/>
          </p:nvSpPr>
          <p:spPr bwMode="auto">
            <a:xfrm>
              <a:off x="6215063" y="4889500"/>
              <a:ext cx="609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i="1">
                  <a:latin typeface="Arial" charset="0"/>
                </a:rPr>
                <a:t>u</a:t>
              </a:r>
              <a:r>
                <a:rPr lang="en-US" sz="1800" b="0" i="1" baseline="-25000">
                  <a:latin typeface="Arial" charset="0"/>
                </a:rPr>
                <a:t>i</a:t>
              </a:r>
            </a:p>
          </p:txBody>
        </p:sp>
        <p:sp>
          <p:nvSpPr>
            <p:cNvPr id="26648" name="Line 77"/>
            <p:cNvSpPr>
              <a:spLocks noChangeShapeType="1"/>
            </p:cNvSpPr>
            <p:nvPr/>
          </p:nvSpPr>
          <p:spPr bwMode="auto">
            <a:xfrm>
              <a:off x="2265363" y="3232150"/>
              <a:ext cx="0" cy="6635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9" name="Line 78"/>
            <p:cNvSpPr>
              <a:spLocks noChangeShapeType="1"/>
            </p:cNvSpPr>
            <p:nvPr/>
          </p:nvSpPr>
          <p:spPr bwMode="auto">
            <a:xfrm flipH="1">
              <a:off x="6478588" y="4146550"/>
              <a:ext cx="369887" cy="414338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0" name="Line 79"/>
            <p:cNvSpPr>
              <a:spLocks noChangeShapeType="1"/>
            </p:cNvSpPr>
            <p:nvPr/>
          </p:nvSpPr>
          <p:spPr bwMode="auto">
            <a:xfrm flipH="1" flipV="1">
              <a:off x="6508750" y="5092700"/>
              <a:ext cx="369888" cy="414338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51" name="Group 81"/>
            <p:cNvGrpSpPr>
              <a:grpSpLocks/>
            </p:cNvGrpSpPr>
            <p:nvPr/>
          </p:nvGrpSpPr>
          <p:grpSpPr bwMode="auto">
            <a:xfrm>
              <a:off x="1535113" y="3332163"/>
              <a:ext cx="465137" cy="803275"/>
              <a:chOff x="4140" y="429"/>
              <a:chExt cx="1425" cy="2396"/>
            </a:xfrm>
          </p:grpSpPr>
          <p:sp>
            <p:nvSpPr>
              <p:cNvPr id="26664" name="Freeform 8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6 w 354"/>
                  <a:gd name="T3" fmla="*/ 13 h 2742"/>
                  <a:gd name="T4" fmla="*/ 6 w 354"/>
                  <a:gd name="T5" fmla="*/ 99 h 2742"/>
                  <a:gd name="T6" fmla="*/ 0 w 354"/>
                  <a:gd name="T7" fmla="*/ 103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5" name="Rectangle 83"/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6" cy="2282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6666" name="Freeform 8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4 w 211"/>
                  <a:gd name="T3" fmla="*/ 9 h 2537"/>
                  <a:gd name="T4" fmla="*/ 2 w 211"/>
                  <a:gd name="T5" fmla="*/ 94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7" name="Freeform 8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6 w 328"/>
                  <a:gd name="T3" fmla="*/ 6 h 226"/>
                  <a:gd name="T4" fmla="*/ 6 w 328"/>
                  <a:gd name="T5" fmla="*/ 9 h 226"/>
                  <a:gd name="T6" fmla="*/ 0 w 328"/>
                  <a:gd name="T7" fmla="*/ 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8" name="Rectangle 86"/>
              <p:cNvSpPr>
                <a:spLocks noChangeArrowheads="1"/>
              </p:cNvSpPr>
              <p:nvPr/>
            </p:nvSpPr>
            <p:spPr bwMode="auto">
              <a:xfrm>
                <a:off x="4213" y="694"/>
                <a:ext cx="59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grpSp>
            <p:nvGrpSpPr>
              <p:cNvPr id="26669" name="Group 8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6694" name="AutoShape 88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8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  <p:sp>
              <p:nvSpPr>
                <p:cNvPr id="26695" name="AutoShape 89"/>
                <p:cNvSpPr>
                  <a:spLocks noChangeArrowheads="1"/>
                </p:cNvSpPr>
                <p:nvPr/>
              </p:nvSpPr>
              <p:spPr bwMode="auto">
                <a:xfrm>
                  <a:off x="631" y="2584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</p:grpSp>
          <p:sp>
            <p:nvSpPr>
              <p:cNvPr id="26670" name="Rectangle 90"/>
              <p:cNvSpPr>
                <a:spLocks noChangeArrowheads="1"/>
              </p:cNvSpPr>
              <p:nvPr/>
            </p:nvSpPr>
            <p:spPr bwMode="auto">
              <a:xfrm>
                <a:off x="4223" y="1021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grpSp>
            <p:nvGrpSpPr>
              <p:cNvPr id="26671" name="Group 9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6692" name="AutoShape 92"/>
                <p:cNvSpPr>
                  <a:spLocks noChangeArrowheads="1"/>
                </p:cNvSpPr>
                <p:nvPr/>
              </p:nvSpPr>
              <p:spPr bwMode="auto">
                <a:xfrm>
                  <a:off x="615" y="2566"/>
                  <a:ext cx="722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  <p:sp>
              <p:nvSpPr>
                <p:cNvPr id="26693" name="AutoShape 93"/>
                <p:cNvSpPr>
                  <a:spLocks noChangeArrowheads="1"/>
                </p:cNvSpPr>
                <p:nvPr/>
              </p:nvSpPr>
              <p:spPr bwMode="auto">
                <a:xfrm>
                  <a:off x="633" y="2581"/>
                  <a:ext cx="686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</p:grpSp>
          <p:sp>
            <p:nvSpPr>
              <p:cNvPr id="26672" name="Rectangle 94"/>
              <p:cNvSpPr>
                <a:spLocks noChangeArrowheads="1"/>
              </p:cNvSpPr>
              <p:nvPr/>
            </p:nvSpPr>
            <p:spPr bwMode="auto">
              <a:xfrm>
                <a:off x="4218" y="1357"/>
                <a:ext cx="59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6673" name="Rectangle 95"/>
              <p:cNvSpPr>
                <a:spLocks noChangeArrowheads="1"/>
              </p:cNvSpPr>
              <p:nvPr/>
            </p:nvSpPr>
            <p:spPr bwMode="auto">
              <a:xfrm>
                <a:off x="4228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grpSp>
            <p:nvGrpSpPr>
              <p:cNvPr id="26674" name="Group 9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26690" name="AutoShape 97"/>
                <p:cNvSpPr>
                  <a:spLocks noChangeArrowheads="1"/>
                </p:cNvSpPr>
                <p:nvPr/>
              </p:nvSpPr>
              <p:spPr bwMode="auto">
                <a:xfrm>
                  <a:off x="612" y="2568"/>
                  <a:ext cx="727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  <p:sp>
              <p:nvSpPr>
                <p:cNvPr id="26691" name="AutoShape 98"/>
                <p:cNvSpPr>
                  <a:spLocks noChangeArrowheads="1"/>
                </p:cNvSpPr>
                <p:nvPr/>
              </p:nvSpPr>
              <p:spPr bwMode="auto">
                <a:xfrm>
                  <a:off x="630" y="2585"/>
                  <a:ext cx="691" cy="10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</p:grpSp>
          <p:sp>
            <p:nvSpPr>
              <p:cNvPr id="26675" name="Freeform 9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6 w 328"/>
                  <a:gd name="T3" fmla="*/ 5 h 226"/>
                  <a:gd name="T4" fmla="*/ 6 w 328"/>
                  <a:gd name="T5" fmla="*/ 8 h 226"/>
                  <a:gd name="T6" fmla="*/ 0 w 328"/>
                  <a:gd name="T7" fmla="*/ 3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6676" name="Group 10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26688" name="AutoShape 101"/>
                <p:cNvSpPr>
                  <a:spLocks noChangeArrowheads="1"/>
                </p:cNvSpPr>
                <p:nvPr/>
              </p:nvSpPr>
              <p:spPr bwMode="auto">
                <a:xfrm>
                  <a:off x="613" y="2570"/>
                  <a:ext cx="727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  <p:sp>
              <p:nvSpPr>
                <p:cNvPr id="26689" name="AutoShape 102"/>
                <p:cNvSpPr>
                  <a:spLocks noChangeArrowheads="1"/>
                </p:cNvSpPr>
                <p:nvPr/>
              </p:nvSpPr>
              <p:spPr bwMode="auto">
                <a:xfrm>
                  <a:off x="631" y="2584"/>
                  <a:ext cx="691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 b="0"/>
                </a:p>
              </p:txBody>
            </p:sp>
          </p:grpSp>
          <p:sp>
            <p:nvSpPr>
              <p:cNvPr id="26677" name="Rectangle 10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68" cy="2287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6678" name="Freeform 10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6 w 296"/>
                  <a:gd name="T3" fmla="*/ 5 h 256"/>
                  <a:gd name="T4" fmla="*/ 6 w 296"/>
                  <a:gd name="T5" fmla="*/ 9 h 256"/>
                  <a:gd name="T6" fmla="*/ 0 w 296"/>
                  <a:gd name="T7" fmla="*/ 3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9" name="Freeform 10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6 w 304"/>
                  <a:gd name="T3" fmla="*/ 7 h 288"/>
                  <a:gd name="T4" fmla="*/ 5 w 304"/>
                  <a:gd name="T5" fmla="*/ 11 h 288"/>
                  <a:gd name="T6" fmla="*/ 2 w 304"/>
                  <a:gd name="T7" fmla="*/ 5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0" name="Oval 106"/>
              <p:cNvSpPr>
                <a:spLocks noChangeArrowheads="1"/>
              </p:cNvSpPr>
              <p:nvPr/>
            </p:nvSpPr>
            <p:spPr bwMode="auto">
              <a:xfrm>
                <a:off x="5516" y="2612"/>
                <a:ext cx="49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6681" name="Freeform 10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 h 240"/>
                  <a:gd name="T2" fmla="*/ 2 w 306"/>
                  <a:gd name="T3" fmla="*/ 9 h 240"/>
                  <a:gd name="T4" fmla="*/ 6 w 306"/>
                  <a:gd name="T5" fmla="*/ 5 h 240"/>
                  <a:gd name="T6" fmla="*/ 6 w 306"/>
                  <a:gd name="T7" fmla="*/ 0 h 240"/>
                  <a:gd name="T8" fmla="*/ 0 w 306"/>
                  <a:gd name="T9" fmla="*/ 5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2" name="AutoShape 108"/>
              <p:cNvSpPr>
                <a:spLocks noChangeArrowheads="1"/>
              </p:cNvSpPr>
              <p:nvPr/>
            </p:nvSpPr>
            <p:spPr bwMode="auto">
              <a:xfrm>
                <a:off x="4140" y="2678"/>
                <a:ext cx="1201" cy="147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6683" name="AutoShape 109"/>
              <p:cNvSpPr>
                <a:spLocks noChangeArrowheads="1"/>
              </p:cNvSpPr>
              <p:nvPr/>
            </p:nvSpPr>
            <p:spPr bwMode="auto">
              <a:xfrm>
                <a:off x="4208" y="2711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6684" name="Oval 110"/>
              <p:cNvSpPr>
                <a:spLocks noChangeArrowheads="1"/>
              </p:cNvSpPr>
              <p:nvPr/>
            </p:nvSpPr>
            <p:spPr bwMode="auto">
              <a:xfrm>
                <a:off x="4310" y="2385"/>
                <a:ext cx="156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6685" name="Oval 111"/>
              <p:cNvSpPr>
                <a:spLocks noChangeArrowheads="1"/>
              </p:cNvSpPr>
              <p:nvPr/>
            </p:nvSpPr>
            <p:spPr bwMode="auto">
              <a:xfrm>
                <a:off x="4485" y="2385"/>
                <a:ext cx="160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sz="1800" b="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26686" name="Oval 112"/>
              <p:cNvSpPr>
                <a:spLocks noChangeArrowheads="1"/>
              </p:cNvSpPr>
              <p:nvPr/>
            </p:nvSpPr>
            <p:spPr bwMode="auto">
              <a:xfrm>
                <a:off x="4660" y="2380"/>
                <a:ext cx="160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b="0"/>
              </a:p>
            </p:txBody>
          </p:sp>
          <p:sp>
            <p:nvSpPr>
              <p:cNvPr id="26687" name="Rectangle 113"/>
              <p:cNvSpPr>
                <a:spLocks noChangeArrowheads="1"/>
              </p:cNvSpPr>
              <p:nvPr/>
            </p:nvSpPr>
            <p:spPr bwMode="auto">
              <a:xfrm>
                <a:off x="5064" y="1835"/>
                <a:ext cx="83" cy="762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 b="0"/>
              </a:p>
            </p:txBody>
          </p:sp>
        </p:grpSp>
        <p:grpSp>
          <p:nvGrpSpPr>
            <p:cNvPr id="26652" name="Group 114"/>
            <p:cNvGrpSpPr>
              <a:grpSpLocks/>
            </p:cNvGrpSpPr>
            <p:nvPr/>
          </p:nvGrpSpPr>
          <p:grpSpPr bwMode="auto">
            <a:xfrm>
              <a:off x="444500" y="4635500"/>
              <a:ext cx="925513" cy="795338"/>
              <a:chOff x="-44" y="1473"/>
              <a:chExt cx="981" cy="1105"/>
            </a:xfrm>
          </p:grpSpPr>
          <p:pic>
            <p:nvPicPr>
              <p:cNvPr id="26662" name="Picture 11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63" name="Freeform 11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8127 w 356"/>
                  <a:gd name="T3" fmla="*/ 4362 h 368"/>
                  <a:gd name="T4" fmla="*/ 68956 w 356"/>
                  <a:gd name="T5" fmla="*/ 90881 h 368"/>
                  <a:gd name="T6" fmla="*/ 15197 w 356"/>
                  <a:gd name="T7" fmla="*/ 11365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6653" name="Group 117"/>
            <p:cNvGrpSpPr>
              <a:grpSpLocks/>
            </p:cNvGrpSpPr>
            <p:nvPr/>
          </p:nvGrpSpPr>
          <p:grpSpPr bwMode="auto">
            <a:xfrm>
              <a:off x="3665538" y="2816225"/>
              <a:ext cx="925512" cy="795338"/>
              <a:chOff x="-44" y="1473"/>
              <a:chExt cx="981" cy="1105"/>
            </a:xfrm>
          </p:grpSpPr>
          <p:pic>
            <p:nvPicPr>
              <p:cNvPr id="26660" name="Picture 11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61" name="Freeform 11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8127 w 356"/>
                  <a:gd name="T3" fmla="*/ 4362 h 368"/>
                  <a:gd name="T4" fmla="*/ 68956 w 356"/>
                  <a:gd name="T5" fmla="*/ 90881 h 368"/>
                  <a:gd name="T6" fmla="*/ 15197 w 356"/>
                  <a:gd name="T7" fmla="*/ 11365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6654" name="Group 120"/>
            <p:cNvGrpSpPr>
              <a:grpSpLocks/>
            </p:cNvGrpSpPr>
            <p:nvPr/>
          </p:nvGrpSpPr>
          <p:grpSpPr bwMode="auto">
            <a:xfrm>
              <a:off x="4710113" y="2957513"/>
              <a:ext cx="925512" cy="795337"/>
              <a:chOff x="-44" y="1473"/>
              <a:chExt cx="981" cy="1105"/>
            </a:xfrm>
          </p:grpSpPr>
          <p:pic>
            <p:nvPicPr>
              <p:cNvPr id="26658" name="Picture 12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59" name="Freeform 12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8127 w 356"/>
                  <a:gd name="T3" fmla="*/ 4362 h 368"/>
                  <a:gd name="T4" fmla="*/ 68956 w 356"/>
                  <a:gd name="T5" fmla="*/ 90881 h 368"/>
                  <a:gd name="T6" fmla="*/ 15197 w 356"/>
                  <a:gd name="T7" fmla="*/ 11365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6655" name="Group 123"/>
            <p:cNvGrpSpPr>
              <a:grpSpLocks/>
            </p:cNvGrpSpPr>
            <p:nvPr/>
          </p:nvGrpSpPr>
          <p:grpSpPr bwMode="auto">
            <a:xfrm flipH="1">
              <a:off x="7180263" y="4405313"/>
              <a:ext cx="925512" cy="795337"/>
              <a:chOff x="-44" y="1473"/>
              <a:chExt cx="981" cy="1105"/>
            </a:xfrm>
          </p:grpSpPr>
          <p:pic>
            <p:nvPicPr>
              <p:cNvPr id="26656" name="Picture 12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57" name="Freeform 12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8127 w 356"/>
                  <a:gd name="T3" fmla="*/ 4362 h 368"/>
                  <a:gd name="T4" fmla="*/ 68956 w 356"/>
                  <a:gd name="T5" fmla="*/ 90881 h 368"/>
                  <a:gd name="T6" fmla="*/ 15197 w 356"/>
                  <a:gd name="T7" fmla="*/ 11365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8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9A352C25-D900-3442-9243-84796340FC28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55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latin typeface="+mn-lt"/>
                <a:ea typeface="ＭＳ Ｐゴシック" charset="0"/>
              </a:rPr>
              <a:t>Os clientes também ajudam</a:t>
            </a:r>
            <a:endParaRPr lang="pt-PT" dirty="0">
              <a:latin typeface="+mn-lt"/>
              <a:ea typeface="ＭＳ Ｐゴシック" charset="0"/>
            </a:endParaRPr>
          </a:p>
        </p:txBody>
      </p:sp>
      <p:sp>
        <p:nvSpPr>
          <p:cNvPr id="1821700" name="Cloud"/>
          <p:cNvSpPr>
            <a:spLocks noChangeAspect="1" noEditPoints="1" noChangeArrowheads="1"/>
          </p:cNvSpPr>
          <p:nvPr/>
        </p:nvSpPr>
        <p:spPr bwMode="auto">
          <a:xfrm>
            <a:off x="3151188" y="2566988"/>
            <a:ext cx="3341687" cy="223996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2FFFF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ourier New" pitchFamily="1" charset="0"/>
              <a:ea typeface="+mn-ea"/>
              <a:cs typeface="+mn-cs"/>
            </a:endParaRPr>
          </a:p>
        </p:txBody>
      </p:sp>
      <p:sp>
        <p:nvSpPr>
          <p:cNvPr id="27651" name="Line 6"/>
          <p:cNvSpPr>
            <a:spLocks noChangeShapeType="1"/>
          </p:cNvSpPr>
          <p:nvPr/>
        </p:nvSpPr>
        <p:spPr bwMode="auto">
          <a:xfrm>
            <a:off x="1960563" y="2890838"/>
            <a:ext cx="1458912" cy="4222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Line 16"/>
          <p:cNvSpPr>
            <a:spLocks noChangeShapeType="1"/>
          </p:cNvSpPr>
          <p:nvPr/>
        </p:nvSpPr>
        <p:spPr bwMode="auto">
          <a:xfrm flipH="1">
            <a:off x="2382838" y="4389438"/>
            <a:ext cx="12287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Text Box 17"/>
          <p:cNvSpPr txBox="1">
            <a:spLocks noChangeArrowheads="1"/>
          </p:cNvSpPr>
          <p:nvPr/>
        </p:nvSpPr>
        <p:spPr bwMode="auto">
          <a:xfrm>
            <a:off x="2622550" y="4081463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d</a:t>
            </a:r>
            <a:r>
              <a:rPr lang="en-US" baseline="-250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821714" name="Document"/>
          <p:cNvSpPr>
            <a:spLocks noEditPoints="1" noChangeArrowheads="1"/>
          </p:cNvSpPr>
          <p:nvPr/>
        </p:nvSpPr>
        <p:spPr bwMode="auto">
          <a:xfrm>
            <a:off x="2613025" y="1508125"/>
            <a:ext cx="728663" cy="846138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ourier New" pitchFamily="1" charset="0"/>
              <a:ea typeface="+mn-ea"/>
              <a:cs typeface="+mn-cs"/>
            </a:endParaRPr>
          </a:p>
        </p:txBody>
      </p:sp>
      <p:sp>
        <p:nvSpPr>
          <p:cNvPr id="27655" name="Text Box 19"/>
          <p:cNvSpPr txBox="1">
            <a:spLocks noChangeArrowheads="1"/>
          </p:cNvSpPr>
          <p:nvPr/>
        </p:nvSpPr>
        <p:spPr bwMode="auto">
          <a:xfrm>
            <a:off x="3667125" y="1700213"/>
            <a:ext cx="11334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9900"/>
                </a:solidFill>
              </a:rPr>
              <a:t>F bits</a:t>
            </a:r>
          </a:p>
        </p:txBody>
      </p:sp>
      <p:sp>
        <p:nvSpPr>
          <p:cNvPr id="27656" name="Line 20"/>
          <p:cNvSpPr>
            <a:spLocks noChangeShapeType="1"/>
          </p:cNvSpPr>
          <p:nvPr/>
        </p:nvSpPr>
        <p:spPr bwMode="auto">
          <a:xfrm>
            <a:off x="4687888" y="4735513"/>
            <a:ext cx="920750" cy="11509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21"/>
          <p:cNvSpPr>
            <a:spLocks noChangeShapeType="1"/>
          </p:cNvSpPr>
          <p:nvPr/>
        </p:nvSpPr>
        <p:spPr bwMode="auto">
          <a:xfrm>
            <a:off x="6108700" y="4159250"/>
            <a:ext cx="1497013" cy="844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22"/>
          <p:cNvSpPr>
            <a:spLocks noChangeShapeType="1"/>
          </p:cNvSpPr>
          <p:nvPr/>
        </p:nvSpPr>
        <p:spPr bwMode="auto">
          <a:xfrm flipV="1">
            <a:off x="6070600" y="2584450"/>
            <a:ext cx="1420813" cy="2682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24"/>
          <p:cNvSpPr txBox="1">
            <a:spLocks noChangeArrowheads="1"/>
          </p:cNvSpPr>
          <p:nvPr/>
        </p:nvSpPr>
        <p:spPr bwMode="auto">
          <a:xfrm>
            <a:off x="4619625" y="5080000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d</a:t>
            </a:r>
            <a:r>
              <a:rPr lang="en-US" baseline="-250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7660" name="Text Box 25"/>
          <p:cNvSpPr txBox="1">
            <a:spLocks noChangeArrowheads="1"/>
          </p:cNvSpPr>
          <p:nvPr/>
        </p:nvSpPr>
        <p:spPr bwMode="auto">
          <a:xfrm>
            <a:off x="6654800" y="4005263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d</a:t>
            </a:r>
            <a:r>
              <a:rPr lang="en-US" baseline="-250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7661" name="Text Box 26"/>
          <p:cNvSpPr txBox="1">
            <a:spLocks noChangeArrowheads="1"/>
          </p:cNvSpPr>
          <p:nvPr/>
        </p:nvSpPr>
        <p:spPr bwMode="auto">
          <a:xfrm>
            <a:off x="6462713" y="2122488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d</a:t>
            </a:r>
            <a:r>
              <a:rPr lang="en-US" baseline="-250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7662" name="Text Box 27"/>
          <p:cNvSpPr txBox="1">
            <a:spLocks noChangeArrowheads="1"/>
          </p:cNvSpPr>
          <p:nvPr/>
        </p:nvSpPr>
        <p:spPr bwMode="auto">
          <a:xfrm>
            <a:off x="361950" y="3097213"/>
            <a:ext cx="2287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upload rate u</a:t>
            </a:r>
            <a:r>
              <a:rPr lang="en-US" baseline="-25000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27663" name="Text Box 30"/>
          <p:cNvSpPr txBox="1">
            <a:spLocks noChangeArrowheads="1"/>
          </p:cNvSpPr>
          <p:nvPr/>
        </p:nvSpPr>
        <p:spPr bwMode="auto">
          <a:xfrm>
            <a:off x="4071938" y="3352800"/>
            <a:ext cx="1490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Internet</a:t>
            </a:r>
          </a:p>
        </p:txBody>
      </p:sp>
      <p:grpSp>
        <p:nvGrpSpPr>
          <p:cNvPr id="27664" name="Group 781"/>
          <p:cNvGrpSpPr>
            <a:grpSpLocks/>
          </p:cNvGrpSpPr>
          <p:nvPr/>
        </p:nvGrpSpPr>
        <p:grpSpPr bwMode="auto">
          <a:xfrm>
            <a:off x="1547813" y="2133600"/>
            <a:ext cx="442912" cy="839788"/>
            <a:chOff x="4140" y="429"/>
            <a:chExt cx="1425" cy="2396"/>
          </a:xfrm>
        </p:grpSpPr>
        <p:sp>
          <p:nvSpPr>
            <p:cNvPr id="27688" name="Freeform 78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6 w 354"/>
                <a:gd name="T3" fmla="*/ 13 h 2742"/>
                <a:gd name="T4" fmla="*/ 6 w 354"/>
                <a:gd name="T5" fmla="*/ 99 h 2742"/>
                <a:gd name="T6" fmla="*/ 0 w 354"/>
                <a:gd name="T7" fmla="*/ 103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9" name="Rectangle 783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7690" name="Freeform 78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4 w 211"/>
                <a:gd name="T3" fmla="*/ 9 h 2537"/>
                <a:gd name="T4" fmla="*/ 2 w 211"/>
                <a:gd name="T5" fmla="*/ 94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1" name="Freeform 78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6 w 328"/>
                <a:gd name="T3" fmla="*/ 6 h 226"/>
                <a:gd name="T4" fmla="*/ 6 w 328"/>
                <a:gd name="T5" fmla="*/ 9 h 226"/>
                <a:gd name="T6" fmla="*/ 0 w 328"/>
                <a:gd name="T7" fmla="*/ 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2" name="Rectangle 786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7693" name="Group 78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7718" name="AutoShape 788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7719" name="AutoShape 789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7694" name="Rectangle 790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7695" name="Group 79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7716" name="AutoShape 792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7717" name="AutoShape 793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7696" name="Rectangle 794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7697" name="Rectangle 795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27698" name="Group 79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7714" name="AutoShape 797"/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7715" name="AutoShape 798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7699" name="Freeform 79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6 w 328"/>
                <a:gd name="T3" fmla="*/ 5 h 226"/>
                <a:gd name="T4" fmla="*/ 6 w 328"/>
                <a:gd name="T5" fmla="*/ 8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700" name="Group 80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7712" name="AutoShape 801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7713" name="AutoShape 802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27701" name="Rectangle 803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7702" name="Freeform 80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6 w 296"/>
                <a:gd name="T3" fmla="*/ 5 h 256"/>
                <a:gd name="T4" fmla="*/ 6 w 296"/>
                <a:gd name="T5" fmla="*/ 9 h 256"/>
                <a:gd name="T6" fmla="*/ 0 w 296"/>
                <a:gd name="T7" fmla="*/ 3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3" name="Freeform 80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6 w 304"/>
                <a:gd name="T3" fmla="*/ 7 h 288"/>
                <a:gd name="T4" fmla="*/ 5 w 304"/>
                <a:gd name="T5" fmla="*/ 11 h 288"/>
                <a:gd name="T6" fmla="*/ 2 w 304"/>
                <a:gd name="T7" fmla="*/ 5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4" name="Oval 806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7705" name="Freeform 80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 h 240"/>
                <a:gd name="T2" fmla="*/ 2 w 306"/>
                <a:gd name="T3" fmla="*/ 9 h 240"/>
                <a:gd name="T4" fmla="*/ 6 w 306"/>
                <a:gd name="T5" fmla="*/ 5 h 240"/>
                <a:gd name="T6" fmla="*/ 6 w 306"/>
                <a:gd name="T7" fmla="*/ 0 h 240"/>
                <a:gd name="T8" fmla="*/ 0 w 306"/>
                <a:gd name="T9" fmla="*/ 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6" name="AutoShape 808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7707" name="AutoShape 809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7708" name="Oval 810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7709" name="Oval 811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7710" name="Oval 812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7711" name="Rectangle 813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27665" name="Group 771"/>
          <p:cNvGrpSpPr>
            <a:grpSpLocks/>
          </p:cNvGrpSpPr>
          <p:nvPr/>
        </p:nvGrpSpPr>
        <p:grpSpPr bwMode="auto">
          <a:xfrm flipH="1">
            <a:off x="7308850" y="4797425"/>
            <a:ext cx="657225" cy="622300"/>
            <a:chOff x="2839" y="3501"/>
            <a:chExt cx="755" cy="803"/>
          </a:xfrm>
        </p:grpSpPr>
        <p:pic>
          <p:nvPicPr>
            <p:cNvPr id="27686" name="Picture 7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87" name="Freeform 773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666" name="Group 771"/>
          <p:cNvGrpSpPr>
            <a:grpSpLocks/>
          </p:cNvGrpSpPr>
          <p:nvPr/>
        </p:nvGrpSpPr>
        <p:grpSpPr bwMode="auto">
          <a:xfrm flipH="1">
            <a:off x="7235825" y="2276475"/>
            <a:ext cx="658813" cy="622300"/>
            <a:chOff x="2839" y="3501"/>
            <a:chExt cx="755" cy="803"/>
          </a:xfrm>
        </p:grpSpPr>
        <p:pic>
          <p:nvPicPr>
            <p:cNvPr id="27684" name="Picture 7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85" name="Freeform 773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667" name="Group 771"/>
          <p:cNvGrpSpPr>
            <a:grpSpLocks/>
          </p:cNvGrpSpPr>
          <p:nvPr/>
        </p:nvGrpSpPr>
        <p:grpSpPr bwMode="auto">
          <a:xfrm flipH="1">
            <a:off x="5364163" y="5661025"/>
            <a:ext cx="658812" cy="622300"/>
            <a:chOff x="2839" y="3501"/>
            <a:chExt cx="755" cy="803"/>
          </a:xfrm>
        </p:grpSpPr>
        <p:pic>
          <p:nvPicPr>
            <p:cNvPr id="27682" name="Picture 7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83" name="Freeform 773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668" name="Group 771"/>
          <p:cNvGrpSpPr>
            <a:grpSpLocks/>
          </p:cNvGrpSpPr>
          <p:nvPr/>
        </p:nvGrpSpPr>
        <p:grpSpPr bwMode="auto">
          <a:xfrm flipH="1">
            <a:off x="1763713" y="4652963"/>
            <a:ext cx="658812" cy="622300"/>
            <a:chOff x="2839" y="3501"/>
            <a:chExt cx="755" cy="803"/>
          </a:xfrm>
        </p:grpSpPr>
        <p:pic>
          <p:nvPicPr>
            <p:cNvPr id="27680" name="Picture 7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81" name="Freeform 773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539750" y="5876925"/>
            <a:ext cx="274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download rates d</a:t>
            </a:r>
            <a:r>
              <a:rPr lang="en-US" baseline="-25000">
                <a:solidFill>
                  <a:srgbClr val="FF3300"/>
                </a:solidFill>
              </a:rPr>
              <a:t>i</a:t>
            </a:r>
          </a:p>
        </p:txBody>
      </p:sp>
      <p:sp>
        <p:nvSpPr>
          <p:cNvPr id="27670" name="Line 23"/>
          <p:cNvSpPr>
            <a:spLocks noChangeShapeType="1"/>
          </p:cNvSpPr>
          <p:nvPr/>
        </p:nvSpPr>
        <p:spPr bwMode="auto">
          <a:xfrm flipV="1">
            <a:off x="2484438" y="4437063"/>
            <a:ext cx="1228725" cy="5746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Text Box 24"/>
          <p:cNvSpPr txBox="1">
            <a:spLocks noChangeArrowheads="1"/>
          </p:cNvSpPr>
          <p:nvPr/>
        </p:nvSpPr>
        <p:spPr bwMode="auto">
          <a:xfrm>
            <a:off x="3059113" y="4652963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u</a:t>
            </a:r>
            <a:r>
              <a:rPr lang="en-US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7672" name="Text Box 25"/>
          <p:cNvSpPr txBox="1">
            <a:spLocks noChangeArrowheads="1"/>
          </p:cNvSpPr>
          <p:nvPr/>
        </p:nvSpPr>
        <p:spPr bwMode="auto">
          <a:xfrm>
            <a:off x="5435600" y="4868863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u</a:t>
            </a:r>
            <a:r>
              <a:rPr lang="en-US" baseline="-25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7673" name="Line 26"/>
          <p:cNvSpPr>
            <a:spLocks noChangeShapeType="1"/>
          </p:cNvSpPr>
          <p:nvPr/>
        </p:nvSpPr>
        <p:spPr bwMode="auto">
          <a:xfrm flipH="1" flipV="1">
            <a:off x="4932363" y="4868863"/>
            <a:ext cx="576262" cy="7667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Line 27"/>
          <p:cNvSpPr>
            <a:spLocks noChangeShapeType="1"/>
          </p:cNvSpPr>
          <p:nvPr/>
        </p:nvSpPr>
        <p:spPr bwMode="auto">
          <a:xfrm flipH="1" flipV="1">
            <a:off x="5940425" y="4221163"/>
            <a:ext cx="1511300" cy="863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Text Box 28"/>
          <p:cNvSpPr txBox="1">
            <a:spLocks noChangeArrowheads="1"/>
          </p:cNvSpPr>
          <p:nvPr/>
        </p:nvSpPr>
        <p:spPr bwMode="auto">
          <a:xfrm>
            <a:off x="6300788" y="4581525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u</a:t>
            </a:r>
            <a:r>
              <a:rPr lang="en-US" baseline="-250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7676" name="Line 29"/>
          <p:cNvSpPr>
            <a:spLocks noChangeShapeType="1"/>
          </p:cNvSpPr>
          <p:nvPr/>
        </p:nvSpPr>
        <p:spPr bwMode="auto">
          <a:xfrm flipH="1">
            <a:off x="6227763" y="2781300"/>
            <a:ext cx="1008062" cy="1952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Text Box 30"/>
          <p:cNvSpPr txBox="1">
            <a:spLocks noChangeArrowheads="1"/>
          </p:cNvSpPr>
          <p:nvPr/>
        </p:nvSpPr>
        <p:spPr bwMode="auto">
          <a:xfrm>
            <a:off x="6732588" y="2852738"/>
            <a:ext cx="441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u</a:t>
            </a:r>
            <a:r>
              <a:rPr lang="en-US" baseline="-250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7678" name="Text Box 31"/>
          <p:cNvSpPr txBox="1">
            <a:spLocks noChangeArrowheads="1"/>
          </p:cNvSpPr>
          <p:nvPr/>
        </p:nvSpPr>
        <p:spPr bwMode="auto">
          <a:xfrm>
            <a:off x="539750" y="5516563"/>
            <a:ext cx="2441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upload rates u</a:t>
            </a:r>
            <a:r>
              <a:rPr lang="en-US" baseline="-2500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7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EA7802B0-0ABE-2948-967B-97A33C0F222A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866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Calculo do tempo (</a:t>
            </a:r>
            <a:r>
              <a:rPr lang="pt-PT" dirty="0"/>
              <a:t>1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Por hipótese simplificativa podemos considerar que cada bloco do ficheiro é muito pequeno</a:t>
            </a:r>
          </a:p>
          <a:p>
            <a:pPr>
              <a:defRPr/>
            </a:pPr>
            <a:r>
              <a:rPr lang="pt-PT" dirty="0" smtClean="0"/>
              <a:t>Uma cópia do ficheiro tem de ser entregue a alguns dos parceiros</a:t>
            </a:r>
          </a:p>
          <a:p>
            <a:pPr lvl="1">
              <a:defRPr/>
            </a:pPr>
            <a:r>
              <a:rPr lang="en-US" dirty="0" smtClean="0"/>
              <a:t>T</a:t>
            </a:r>
            <a:r>
              <a:rPr lang="pt-PT" dirty="0" err="1" smtClean="0"/>
              <a:t>al</a:t>
            </a:r>
            <a:r>
              <a:rPr lang="pt-PT" dirty="0" smtClean="0"/>
              <a:t> leva </a:t>
            </a:r>
            <a:r>
              <a:rPr lang="pt-PT" dirty="0"/>
              <a:t> </a:t>
            </a:r>
            <a:r>
              <a:rPr lang="pt-PT" dirty="0" smtClean="0"/>
              <a:t>F </a:t>
            </a:r>
            <a:r>
              <a:rPr lang="pt-PT" dirty="0"/>
              <a:t>/ </a:t>
            </a:r>
            <a:r>
              <a:rPr lang="pt-PT" dirty="0" err="1" smtClean="0"/>
              <a:t>u</a:t>
            </a:r>
            <a:r>
              <a:rPr lang="pt-PT" baseline="-25000" dirty="0" err="1" smtClean="0"/>
              <a:t>s</a:t>
            </a:r>
            <a:r>
              <a:rPr lang="pt-PT" baseline="-25000" dirty="0" smtClean="0"/>
              <a:t> </a:t>
            </a:r>
            <a:endParaRPr lang="pt-PT" dirty="0" smtClean="0"/>
          </a:p>
          <a:p>
            <a:pPr>
              <a:defRPr/>
            </a:pPr>
            <a:r>
              <a:rPr lang="pt-PT" dirty="0" smtClean="0"/>
              <a:t>Os F bits vão ser entregues aos N parceiros usando a capacidade total de </a:t>
            </a:r>
            <a:r>
              <a:rPr lang="pt-PT" i="1" dirty="0" err="1" smtClean="0"/>
              <a:t>upload</a:t>
            </a:r>
            <a:r>
              <a:rPr lang="pt-PT" i="1" dirty="0" smtClean="0"/>
              <a:t> </a:t>
            </a:r>
            <a:r>
              <a:rPr lang="pt-PT" dirty="0" smtClean="0"/>
              <a:t>ou seja</a:t>
            </a:r>
            <a:endParaRPr lang="pt-PT" i="1" dirty="0" smtClean="0"/>
          </a:p>
          <a:p>
            <a:pPr lvl="1">
              <a:defRPr/>
            </a:pPr>
            <a:r>
              <a:rPr lang="pt-PT" dirty="0" smtClean="0"/>
              <a:t>    </a:t>
            </a:r>
            <a:r>
              <a:rPr lang="pt-PT" dirty="0" err="1" smtClean="0"/>
              <a:t>u</a:t>
            </a:r>
            <a:r>
              <a:rPr lang="pt-PT" baseline="-25000" dirty="0" err="1" smtClean="0"/>
              <a:t>s</a:t>
            </a:r>
            <a:r>
              <a:rPr lang="pt-PT" dirty="0" smtClean="0"/>
              <a:t> + ∑ u</a:t>
            </a:r>
            <a:r>
              <a:rPr lang="pt-PT" baseline="-25000" dirty="0" smtClean="0"/>
              <a:t>i</a:t>
            </a:r>
            <a:r>
              <a:rPr lang="pt-PT" dirty="0" smtClean="0"/>
              <a:t>  (pois normalmente u</a:t>
            </a:r>
            <a:r>
              <a:rPr lang="pt-PT" baseline="-25000" dirty="0" smtClean="0"/>
              <a:t>i</a:t>
            </a:r>
            <a:r>
              <a:rPr lang="pt-PT" dirty="0" smtClean="0"/>
              <a:t> &lt; </a:t>
            </a:r>
            <a:r>
              <a:rPr lang="pt-PT" dirty="0" err="1" smtClean="0"/>
              <a:t>d</a:t>
            </a:r>
            <a:r>
              <a:rPr lang="pt-PT" baseline="-25000" dirty="0" err="1" smtClean="0"/>
              <a:t>i</a:t>
            </a:r>
            <a:r>
              <a:rPr lang="pt-PT" dirty="0" smtClean="0"/>
              <a:t> )</a:t>
            </a:r>
          </a:p>
          <a:p>
            <a:pPr>
              <a:defRPr/>
            </a:pPr>
            <a:r>
              <a:rPr lang="pt-PT" dirty="0" smtClean="0"/>
              <a:t>Cada cliente tem de receber F bits</a:t>
            </a:r>
          </a:p>
          <a:p>
            <a:pPr lvl="1">
              <a:defRPr/>
            </a:pPr>
            <a:r>
              <a:rPr lang="pt-PT" dirty="0" smtClean="0"/>
              <a:t>O mais lento leva F / </a:t>
            </a:r>
            <a:r>
              <a:rPr lang="pt-PT" dirty="0" err="1" smtClean="0"/>
              <a:t>d</a:t>
            </a:r>
            <a:r>
              <a:rPr lang="pt-PT" baseline="-25000" dirty="0" err="1" smtClean="0"/>
              <a:t>min</a:t>
            </a:r>
            <a:r>
              <a:rPr lang="pt-PT" baseline="-25000" dirty="0" smtClean="0"/>
              <a:t> </a:t>
            </a:r>
            <a:r>
              <a:rPr lang="pt-PT" dirty="0" smtClean="0"/>
              <a:t>segundos, com </a:t>
            </a:r>
            <a:r>
              <a:rPr lang="pt-PT" dirty="0" err="1" smtClean="0"/>
              <a:t>d</a:t>
            </a:r>
            <a:r>
              <a:rPr lang="pt-PT" baseline="-25000" dirty="0" err="1" smtClean="0"/>
              <a:t>min</a:t>
            </a:r>
            <a:r>
              <a:rPr lang="pt-PT" dirty="0" smtClean="0"/>
              <a:t> = min {</a:t>
            </a:r>
            <a:r>
              <a:rPr lang="pt-PT" dirty="0" err="1" smtClean="0"/>
              <a:t>d</a:t>
            </a:r>
            <a:r>
              <a:rPr lang="pt-PT" baseline="-25000" dirty="0" err="1" smtClean="0"/>
              <a:t>i</a:t>
            </a:r>
            <a:r>
              <a:rPr lang="pt-PT" dirty="0" smtClean="0"/>
              <a:t>}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98894BE8-F4B0-DD45-80F7-6B802E191239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696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Calculo do tempo (</a:t>
            </a:r>
            <a:r>
              <a:rPr lang="pt-PT" dirty="0"/>
              <a:t>2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</a:t>
            </a:r>
            <a:r>
              <a:rPr lang="pt-PT" dirty="0" smtClean="0"/>
              <a:t>empo total igual a máximo de ( F / </a:t>
            </a:r>
            <a:r>
              <a:rPr lang="pt-PT" dirty="0" err="1" smtClean="0"/>
              <a:t>U</a:t>
            </a:r>
            <a:r>
              <a:rPr lang="pt-PT" baseline="-25000" dirty="0" err="1" smtClean="0"/>
              <a:t>s</a:t>
            </a:r>
            <a:r>
              <a:rPr lang="pt-PT" baseline="-25000" dirty="0" smtClean="0"/>
              <a:t> </a:t>
            </a:r>
            <a:r>
              <a:rPr lang="pt-PT" dirty="0"/>
              <a:t> </a:t>
            </a:r>
            <a:r>
              <a:rPr lang="pt-PT" dirty="0" smtClean="0"/>
              <a:t>, F / </a:t>
            </a:r>
            <a:r>
              <a:rPr lang="pt-PT" dirty="0" err="1" smtClean="0"/>
              <a:t>d</a:t>
            </a:r>
            <a:r>
              <a:rPr lang="pt-PT" baseline="-25000" dirty="0" err="1" smtClean="0"/>
              <a:t>min</a:t>
            </a:r>
            <a:r>
              <a:rPr lang="pt-PT" baseline="-25000" dirty="0" smtClean="0"/>
              <a:t> </a:t>
            </a:r>
            <a:r>
              <a:rPr lang="pt-PT" dirty="0" smtClean="0"/>
              <a:t>, N.F / (</a:t>
            </a:r>
            <a:r>
              <a:rPr lang="pt-PT" dirty="0" err="1" smtClean="0"/>
              <a:t>U</a:t>
            </a:r>
            <a:r>
              <a:rPr lang="pt-PT" baseline="-25000" dirty="0" err="1" smtClean="0"/>
              <a:t>s</a:t>
            </a:r>
            <a:r>
              <a:rPr lang="pt-PT" dirty="0" smtClean="0"/>
              <a:t> + ∑ U</a:t>
            </a:r>
            <a:r>
              <a:rPr lang="pt-PT" baseline="-25000" dirty="0" smtClean="0"/>
              <a:t>i</a:t>
            </a:r>
            <a:r>
              <a:rPr lang="pt-PT" dirty="0" smtClean="0"/>
              <a:t> ) )</a:t>
            </a:r>
          </a:p>
          <a:p>
            <a:pPr lvl="1">
              <a:defRPr/>
            </a:pPr>
            <a:r>
              <a:rPr lang="pt-PT" dirty="0" smtClean="0"/>
              <a:t>Normalmente o termo dominante será o último</a:t>
            </a:r>
          </a:p>
          <a:p>
            <a:pPr lvl="1">
              <a:defRPr/>
            </a:pPr>
            <a:r>
              <a:rPr lang="pt-PT" dirty="0" smtClean="0"/>
              <a:t>Este termo cresce com N e diminui com N</a:t>
            </a:r>
          </a:p>
          <a:p>
            <a:pPr lvl="1">
              <a:defRPr/>
            </a:pPr>
            <a:r>
              <a:rPr lang="pt-PT" dirty="0" smtClean="0"/>
              <a:t>Isto é, mais parceiros significa mais cópias a distribuir, mas também significa mais parceiros a ajudar à distribuição</a:t>
            </a:r>
          </a:p>
          <a:p>
            <a:pPr lvl="1">
              <a:defRPr/>
            </a:pPr>
            <a:r>
              <a:rPr lang="pt-PT" dirty="0" smtClean="0"/>
              <a:t>Logo não cresce linearmente (como no caso cliente / servidor) mas </a:t>
            </a:r>
            <a:r>
              <a:rPr lang="pt-PT" dirty="0" err="1" smtClean="0"/>
              <a:t>sub</a:t>
            </a:r>
            <a:r>
              <a:rPr lang="pt-PT" dirty="0"/>
              <a:t>-</a:t>
            </a:r>
            <a:r>
              <a:rPr lang="pt-PT" dirty="0" smtClean="0"/>
              <a:t>linearmente</a:t>
            </a:r>
          </a:p>
          <a:p>
            <a:pPr>
              <a:defRPr/>
            </a:pPr>
            <a:r>
              <a:rPr lang="pt-PT" dirty="0" smtClean="0"/>
              <a:t>Estamos a colocar a hipótese simplificativa que cada participante tem sempre trabalho a fazer e que satura o seu canal de </a:t>
            </a:r>
            <a:r>
              <a:rPr lang="pt-PT" i="1" dirty="0" err="1" smtClean="0"/>
              <a:t>upload</a:t>
            </a:r>
            <a:endParaRPr lang="pt-PT" i="1" dirty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789AFFEE-2AF9-F647-AABC-CA5EB380A23C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667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5" name="Object 2"/>
          <p:cNvGraphicFramePr>
            <a:graphicFrameLocks noChangeAspect="1"/>
          </p:cNvGraphicFramePr>
          <p:nvPr/>
        </p:nvGraphicFramePr>
        <p:xfrm>
          <a:off x="1331913" y="2133600"/>
          <a:ext cx="6543675" cy="445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4" imgW="7734300" imgH="5295900" progId="Excel.Chart.8">
                  <p:embed/>
                </p:oleObj>
              </mc:Choice>
              <mc:Fallback>
                <p:oleObj name="Chart" r:id="rId4" imgW="7734300" imgH="52959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133600"/>
                        <a:ext cx="6543675" cy="445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31788" y="152400"/>
            <a:ext cx="85201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pt-PT" sz="4000">
                <a:solidFill>
                  <a:srgbClr val="0000FF"/>
                </a:solidFill>
                <a:latin typeface="+mn-lt"/>
              </a:rPr>
              <a:t>Comparação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568450" y="1268413"/>
            <a:ext cx="5892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400" dirty="0" smtClean="0">
                <a:latin typeface="+mn-lt"/>
              </a:rPr>
              <a:t>client upload rate =</a:t>
            </a:r>
            <a:r>
              <a:rPr lang="en-US" sz="2400" i="1" dirty="0" smtClean="0">
                <a:latin typeface="+mn-lt"/>
              </a:rPr>
              <a:t> u</a:t>
            </a:r>
            <a:r>
              <a:rPr lang="en-US" sz="2400" dirty="0" smtClean="0">
                <a:latin typeface="+mn-lt"/>
              </a:rPr>
              <a:t>,  </a:t>
            </a:r>
            <a:r>
              <a:rPr lang="en-US" sz="2400" i="1" dirty="0" smtClean="0">
                <a:latin typeface="+mn-lt"/>
              </a:rPr>
              <a:t>F/u </a:t>
            </a:r>
            <a:r>
              <a:rPr lang="en-US" sz="2400" dirty="0" smtClean="0">
                <a:latin typeface="+mn-lt"/>
              </a:rPr>
              <a:t>= 1 hour,  </a:t>
            </a:r>
          </a:p>
          <a:p>
            <a:pPr eaLnBrk="1" hangingPunct="1">
              <a:defRPr/>
            </a:pPr>
            <a:r>
              <a:rPr lang="en-US" sz="2400" i="1" dirty="0" smtClean="0">
                <a:latin typeface="+mn-lt"/>
              </a:rPr>
              <a:t>u</a:t>
            </a:r>
            <a:r>
              <a:rPr lang="en-US" sz="2400" i="1" baseline="-25000" dirty="0" smtClean="0">
                <a:latin typeface="+mn-lt"/>
              </a:rPr>
              <a:t>s</a:t>
            </a:r>
            <a:r>
              <a:rPr lang="en-US" sz="2400" i="1" dirty="0" smtClean="0">
                <a:latin typeface="+mn-lt"/>
              </a:rPr>
              <a:t> = 10 u,  </a:t>
            </a:r>
            <a:r>
              <a:rPr lang="en-US" sz="2400" i="1" dirty="0" err="1" smtClean="0">
                <a:latin typeface="+mn-lt"/>
              </a:rPr>
              <a:t>d</a:t>
            </a:r>
            <a:r>
              <a:rPr lang="en-US" sz="2400" i="1" baseline="-25000" dirty="0" err="1" smtClean="0">
                <a:latin typeface="+mn-lt"/>
              </a:rPr>
              <a:t>min</a:t>
            </a:r>
            <a:r>
              <a:rPr lang="en-US" sz="2400" i="1" dirty="0" smtClean="0">
                <a:latin typeface="+mn-lt"/>
              </a:rPr>
              <a:t> ≥ u</a:t>
            </a:r>
            <a:r>
              <a:rPr lang="en-US" sz="2400" i="1" baseline="-25000" dirty="0" smtClean="0">
                <a:latin typeface="+mn-lt"/>
              </a:rPr>
              <a:t>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68E03-F51B-0F46-A333-34BDC803D06D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66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O </a:t>
            </a:r>
            <a:r>
              <a:rPr lang="en-US" dirty="0" smtClean="0"/>
              <a:t>M</a:t>
            </a:r>
            <a:r>
              <a:rPr lang="pt-PT" dirty="0" err="1" smtClean="0"/>
              <a:t>odelo</a:t>
            </a:r>
            <a:r>
              <a:rPr lang="pt-PT" dirty="0" smtClean="0"/>
              <a:t> e a realidade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Os participantes não chegam todos ao mesmo tempo e vêm e vão, o seu número é variável</a:t>
            </a:r>
          </a:p>
          <a:p>
            <a:pPr>
              <a:defRPr/>
            </a:pPr>
            <a:r>
              <a:rPr lang="pt-PT" dirty="0" smtClean="0"/>
              <a:t>Tem de haver parceiros interessados num dado ficheiro em simultâneo</a:t>
            </a:r>
          </a:p>
          <a:p>
            <a:pPr>
              <a:defRPr/>
            </a:pPr>
            <a:r>
              <a:rPr lang="pt-PT" dirty="0" smtClean="0"/>
              <a:t>Têm de se conhecer uns aos outros</a:t>
            </a:r>
          </a:p>
          <a:p>
            <a:pPr>
              <a:defRPr/>
            </a:pPr>
            <a:r>
              <a:rPr lang="pt-PT" dirty="0" smtClean="0"/>
              <a:t>Têm de saber quais dos outros parceiros precisam de partes do ficheiro que eles já têm</a:t>
            </a:r>
          </a:p>
          <a:p>
            <a:pPr>
              <a:defRPr/>
            </a:pPr>
            <a:r>
              <a:rPr lang="pt-PT" dirty="0" smtClean="0"/>
              <a:t>Têm de combater os egoístas, os </a:t>
            </a:r>
            <a:r>
              <a:rPr lang="pt-PT" i="1" dirty="0" err="1" smtClean="0"/>
              <a:t>free</a:t>
            </a:r>
            <a:r>
              <a:rPr lang="pt-PT" i="1" dirty="0" smtClean="0"/>
              <a:t> </a:t>
            </a:r>
            <a:r>
              <a:rPr lang="pt-PT" i="1" dirty="0" err="1" smtClean="0"/>
              <a:t>riders</a:t>
            </a:r>
            <a:endParaRPr lang="pt-PT" i="1" dirty="0" smtClean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FC7EB216-4B52-9648-BBE8-E5AD28DE3D8F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0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Conclusões sobre os sistemas P2P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4915272" cy="5306144"/>
          </a:xfrm>
        </p:spPr>
        <p:txBody>
          <a:bodyPr/>
          <a:lstStyle/>
          <a:p>
            <a:r>
              <a:rPr lang="pt-PT" sz="1800" dirty="0" smtClean="0"/>
              <a:t>Vários parceiros a colaborarem de forma horizontal</a:t>
            </a:r>
          </a:p>
          <a:p>
            <a:r>
              <a:rPr lang="pt-PT" sz="1800" dirty="0" smtClean="0"/>
              <a:t>Nem sempre estão ligados mas podem arranjar-se formas de irem conhecendo os endereços uns dos outros</a:t>
            </a:r>
          </a:p>
          <a:p>
            <a:r>
              <a:rPr lang="pt-PT" sz="1800" dirty="0" smtClean="0"/>
              <a:t>Sistemas muito escaláveis e resistentes a ataques se tiverem muitos membros</a:t>
            </a:r>
          </a:p>
          <a:p>
            <a:r>
              <a:rPr lang="pt-PT" sz="1800" dirty="0" smtClean="0"/>
              <a:t>Não necessitam de infraestrutura visto que a capacidade global vem do conjunto dos participantes (</a:t>
            </a:r>
            <a:r>
              <a:rPr lang="pt-PT" sz="1800" i="1" dirty="0" smtClean="0"/>
              <a:t>união faz a força</a:t>
            </a:r>
            <a:r>
              <a:rPr lang="pt-PT" sz="1800" dirty="0" smtClean="0"/>
              <a:t>)</a:t>
            </a:r>
          </a:p>
          <a:p>
            <a:r>
              <a:rPr lang="pt-PT" sz="1800" dirty="0" smtClean="0"/>
              <a:t>Mas mais difíceis de gerir e de terem sucesso</a:t>
            </a:r>
          </a:p>
          <a:p>
            <a:r>
              <a:rPr lang="pt-PT" sz="1800" dirty="0" smtClean="0"/>
              <a:t>Exemplo notável de inovação ao nível </a:t>
            </a:r>
            <a:r>
              <a:rPr lang="pt-PT" sz="1800" i="1" dirty="0" err="1" smtClean="0"/>
              <a:t>end</a:t>
            </a:r>
            <a:r>
              <a:rPr lang="pt-PT" sz="1800" i="1" dirty="0" smtClean="0"/>
              <a:t>-to-</a:t>
            </a:r>
            <a:r>
              <a:rPr lang="pt-PT" sz="1800" i="1" dirty="0" err="1" smtClean="0"/>
              <a:t>end</a:t>
            </a:r>
            <a:endParaRPr lang="pt-PT" sz="1800" i="1" dirty="0" smtClean="0"/>
          </a:p>
          <a:p>
            <a:endParaRPr lang="pt-PT" sz="1800" dirty="0"/>
          </a:p>
        </p:txBody>
      </p:sp>
      <p:grpSp>
        <p:nvGrpSpPr>
          <p:cNvPr id="86" name="Group 85"/>
          <p:cNvGrpSpPr/>
          <p:nvPr/>
        </p:nvGrpSpPr>
        <p:grpSpPr>
          <a:xfrm>
            <a:off x="5220072" y="2585034"/>
            <a:ext cx="3405729" cy="2644166"/>
            <a:chOff x="5867625" y="2585034"/>
            <a:chExt cx="2758176" cy="2260463"/>
          </a:xfrm>
        </p:grpSpPr>
        <p:sp>
          <p:nvSpPr>
            <p:cNvPr id="8" name="Line 25"/>
            <p:cNvSpPr>
              <a:spLocks noChangeShapeType="1"/>
            </p:cNvSpPr>
            <p:nvPr/>
          </p:nvSpPr>
          <p:spPr bwMode="auto">
            <a:xfrm>
              <a:off x="6776364" y="2886020"/>
              <a:ext cx="1388158" cy="9090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26"/>
            <p:cNvSpPr>
              <a:spLocks noChangeShapeType="1"/>
            </p:cNvSpPr>
            <p:nvPr/>
          </p:nvSpPr>
          <p:spPr bwMode="auto">
            <a:xfrm>
              <a:off x="6665795" y="2983277"/>
              <a:ext cx="134756" cy="1171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27"/>
            <p:cNvSpPr>
              <a:spLocks noChangeShapeType="1"/>
            </p:cNvSpPr>
            <p:nvPr/>
          </p:nvSpPr>
          <p:spPr bwMode="auto">
            <a:xfrm flipH="1" flipV="1">
              <a:off x="7558121" y="2828689"/>
              <a:ext cx="635771" cy="1975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28"/>
            <p:cNvSpPr>
              <a:spLocks noChangeShapeType="1"/>
            </p:cNvSpPr>
            <p:nvPr/>
          </p:nvSpPr>
          <p:spPr bwMode="auto">
            <a:xfrm flipH="1">
              <a:off x="7114117" y="3174720"/>
              <a:ext cx="1110008" cy="12817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29"/>
            <p:cNvSpPr>
              <a:spLocks noChangeShapeType="1"/>
            </p:cNvSpPr>
            <p:nvPr/>
          </p:nvSpPr>
          <p:spPr bwMode="auto">
            <a:xfrm flipH="1">
              <a:off x="7161627" y="4442135"/>
              <a:ext cx="402540" cy="1054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30"/>
            <p:cNvSpPr>
              <a:spLocks noChangeShapeType="1"/>
            </p:cNvSpPr>
            <p:nvPr/>
          </p:nvSpPr>
          <p:spPr bwMode="auto">
            <a:xfrm flipH="1">
              <a:off x="6899890" y="2956659"/>
              <a:ext cx="489785" cy="10810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31"/>
            <p:cNvSpPr>
              <a:spLocks noChangeShapeType="1"/>
            </p:cNvSpPr>
            <p:nvPr/>
          </p:nvSpPr>
          <p:spPr bwMode="auto">
            <a:xfrm flipV="1">
              <a:off x="6989727" y="3850402"/>
              <a:ext cx="1154063" cy="311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32"/>
            <p:cNvSpPr>
              <a:spLocks noChangeShapeType="1"/>
            </p:cNvSpPr>
            <p:nvPr/>
          </p:nvSpPr>
          <p:spPr bwMode="auto">
            <a:xfrm>
              <a:off x="7533934" y="2920828"/>
              <a:ext cx="643545" cy="8231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33"/>
            <p:cNvSpPr>
              <a:spLocks noChangeShapeType="1"/>
            </p:cNvSpPr>
            <p:nvPr/>
          </p:nvSpPr>
          <p:spPr bwMode="auto">
            <a:xfrm>
              <a:off x="7774939" y="4456468"/>
              <a:ext cx="204726" cy="140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7168538" y="4646888"/>
              <a:ext cx="811127" cy="10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38"/>
            <p:cNvSpPr>
              <a:spLocks noChangeShapeType="1"/>
            </p:cNvSpPr>
            <p:nvPr/>
          </p:nvSpPr>
          <p:spPr bwMode="auto">
            <a:xfrm flipH="1">
              <a:off x="8074685" y="3963016"/>
              <a:ext cx="143394" cy="6060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" name="Group 68"/>
            <p:cNvGrpSpPr>
              <a:grpSpLocks/>
            </p:cNvGrpSpPr>
            <p:nvPr/>
          </p:nvGrpSpPr>
          <p:grpSpPr bwMode="auto">
            <a:xfrm>
              <a:off x="6250298" y="2936184"/>
              <a:ext cx="1900403" cy="1395386"/>
              <a:chOff x="1752" y="2166"/>
              <a:chExt cx="2200" cy="1363"/>
            </a:xfrm>
          </p:grpSpPr>
          <p:sp>
            <p:nvSpPr>
              <p:cNvPr id="83" name="Line 22"/>
              <p:cNvSpPr>
                <a:spLocks noChangeShapeType="1"/>
              </p:cNvSpPr>
              <p:nvPr/>
            </p:nvSpPr>
            <p:spPr bwMode="auto">
              <a:xfrm flipV="1">
                <a:off x="1752" y="2166"/>
                <a:ext cx="361" cy="5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23"/>
              <p:cNvSpPr>
                <a:spLocks noChangeShapeType="1"/>
              </p:cNvSpPr>
              <p:nvPr/>
            </p:nvSpPr>
            <p:spPr bwMode="auto">
              <a:xfrm flipV="1">
                <a:off x="1770" y="2352"/>
                <a:ext cx="2182" cy="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24"/>
              <p:cNvSpPr>
                <a:spLocks noChangeShapeType="1"/>
              </p:cNvSpPr>
              <p:nvPr/>
            </p:nvSpPr>
            <p:spPr bwMode="auto">
              <a:xfrm>
                <a:off x="1786" y="2820"/>
                <a:ext cx="1550" cy="7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" name="Group 104"/>
            <p:cNvGrpSpPr>
              <a:grpSpLocks/>
            </p:cNvGrpSpPr>
            <p:nvPr/>
          </p:nvGrpSpPr>
          <p:grpSpPr bwMode="auto">
            <a:xfrm>
              <a:off x="5867625" y="3419399"/>
              <a:ext cx="373170" cy="379815"/>
              <a:chOff x="-44" y="1473"/>
              <a:chExt cx="981" cy="1105"/>
            </a:xfrm>
          </p:grpSpPr>
          <p:pic>
            <p:nvPicPr>
              <p:cNvPr id="81" name="Picture 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" name="Freeform 10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3" name="Group 107"/>
            <p:cNvGrpSpPr>
              <a:grpSpLocks/>
            </p:cNvGrpSpPr>
            <p:nvPr/>
          </p:nvGrpSpPr>
          <p:grpSpPr bwMode="auto">
            <a:xfrm>
              <a:off x="6613102" y="4072558"/>
              <a:ext cx="396493" cy="400291"/>
              <a:chOff x="-44" y="1473"/>
              <a:chExt cx="981" cy="1105"/>
            </a:xfrm>
          </p:grpSpPr>
          <p:pic>
            <p:nvPicPr>
              <p:cNvPr id="79" name="Picture 10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0" name="Freeform 10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4" name="Group 110"/>
            <p:cNvGrpSpPr>
              <a:grpSpLocks/>
            </p:cNvGrpSpPr>
            <p:nvPr/>
          </p:nvGrpSpPr>
          <p:grpSpPr bwMode="auto">
            <a:xfrm>
              <a:off x="6766862" y="4445206"/>
              <a:ext cx="396493" cy="400291"/>
              <a:chOff x="-44" y="1473"/>
              <a:chExt cx="981" cy="1105"/>
            </a:xfrm>
          </p:grpSpPr>
          <p:pic>
            <p:nvPicPr>
              <p:cNvPr id="77" name="Picture 11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" name="Freeform 11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" name="Group 113"/>
            <p:cNvGrpSpPr>
              <a:grpSpLocks/>
            </p:cNvGrpSpPr>
            <p:nvPr/>
          </p:nvGrpSpPr>
          <p:grpSpPr bwMode="auto">
            <a:xfrm flipH="1">
              <a:off x="8199938" y="3700933"/>
              <a:ext cx="396493" cy="400290"/>
              <a:chOff x="-44" y="1473"/>
              <a:chExt cx="981" cy="1105"/>
            </a:xfrm>
          </p:grpSpPr>
          <p:pic>
            <p:nvPicPr>
              <p:cNvPr id="75" name="Picture 11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" name="Freeform 11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6" name="Group 119"/>
            <p:cNvGrpSpPr>
              <a:grpSpLocks/>
            </p:cNvGrpSpPr>
            <p:nvPr/>
          </p:nvGrpSpPr>
          <p:grpSpPr bwMode="auto">
            <a:xfrm flipH="1">
              <a:off x="8229308" y="2935160"/>
              <a:ext cx="396493" cy="400290"/>
              <a:chOff x="-44" y="1473"/>
              <a:chExt cx="981" cy="1105"/>
            </a:xfrm>
          </p:grpSpPr>
          <p:pic>
            <p:nvPicPr>
              <p:cNvPr id="73" name="Picture 12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4" name="Freeform 12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7" name="Group 122"/>
            <p:cNvGrpSpPr>
              <a:grpSpLocks/>
            </p:cNvGrpSpPr>
            <p:nvPr/>
          </p:nvGrpSpPr>
          <p:grpSpPr bwMode="auto">
            <a:xfrm flipH="1">
              <a:off x="7251464" y="2591177"/>
              <a:ext cx="348983" cy="400290"/>
              <a:chOff x="-44" y="1473"/>
              <a:chExt cx="981" cy="1105"/>
            </a:xfrm>
          </p:grpSpPr>
          <p:pic>
            <p:nvPicPr>
              <p:cNvPr id="71" name="Picture 12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" name="Freeform 12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8" name="Group 125"/>
            <p:cNvGrpSpPr>
              <a:grpSpLocks/>
            </p:cNvGrpSpPr>
            <p:nvPr/>
          </p:nvGrpSpPr>
          <p:grpSpPr bwMode="auto">
            <a:xfrm>
              <a:off x="6375551" y="2585034"/>
              <a:ext cx="396493" cy="400290"/>
              <a:chOff x="-44" y="1473"/>
              <a:chExt cx="981" cy="1105"/>
            </a:xfrm>
          </p:grpSpPr>
          <p:pic>
            <p:nvPicPr>
              <p:cNvPr id="69" name="Picture 12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0" name="Freeform 12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9" name="Group 129"/>
            <p:cNvGrpSpPr>
              <a:grpSpLocks/>
            </p:cNvGrpSpPr>
            <p:nvPr/>
          </p:nvGrpSpPr>
          <p:grpSpPr bwMode="auto">
            <a:xfrm>
              <a:off x="7518385" y="4270144"/>
              <a:ext cx="266920" cy="266178"/>
              <a:chOff x="-44" y="1473"/>
              <a:chExt cx="981" cy="1105"/>
            </a:xfrm>
          </p:grpSpPr>
          <p:pic>
            <p:nvPicPr>
              <p:cNvPr id="67" name="Picture 1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8" name="Freeform 1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87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361C1A5A-EC45-0D46-B995-8ECA1397A444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85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latin typeface="+mn-lt"/>
                <a:ea typeface="ＭＳ Ｐゴシック" charset="0"/>
              </a:rPr>
              <a:t>BitTorrent</a:t>
            </a:r>
            <a:endParaRPr lang="pt-PT">
              <a:latin typeface="+mn-lt"/>
              <a:ea typeface="ＭＳ Ｐゴシック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História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B. Cohen lançou o </a:t>
            </a:r>
            <a:r>
              <a:rPr lang="pt-PT" dirty="0" err="1" smtClean="0">
                <a:ea typeface="ＭＳ Ｐゴシック" charset="0"/>
              </a:rPr>
              <a:t>BitTorrent</a:t>
            </a:r>
            <a:r>
              <a:rPr lang="pt-PT" dirty="0" smtClean="0">
                <a:ea typeface="ＭＳ Ｐゴシック" charset="0"/>
              </a:rPr>
              <a:t> em 2002</a:t>
            </a:r>
          </a:p>
          <a:p>
            <a:pPr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Ê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nfase 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no problema do </a:t>
            </a:r>
            <a:r>
              <a:rPr lang="pt-PT" i="1" dirty="0" smtClean="0">
                <a:ea typeface="ＭＳ Ｐゴシック" charset="0"/>
                <a:cs typeface="ＭＳ Ｐゴシック" charset="0"/>
              </a:rPr>
              <a:t>download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 eficiente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Um só nó com o ficheiro mas muitos </a:t>
            </a:r>
            <a:r>
              <a:rPr lang="pt-PT" i="1" dirty="0" err="1" smtClean="0">
                <a:ea typeface="ＭＳ Ｐゴシック" charset="0"/>
              </a:rPr>
              <a:t>downloaders</a:t>
            </a:r>
            <a:endParaRPr lang="pt-PT" i="1" dirty="0" smtClean="0">
              <a:ea typeface="ＭＳ Ｐゴシック" charset="0"/>
            </a:endParaRPr>
          </a:p>
          <a:p>
            <a:pPr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Combater o </a:t>
            </a:r>
            <a:r>
              <a:rPr lang="pt-PT" i="1" dirty="0" err="1" smtClean="0">
                <a:ea typeface="ＭＳ Ｐゴシック" charset="0"/>
                <a:cs typeface="ＭＳ Ｐゴシック" charset="0"/>
              </a:rPr>
              <a:t>free-riding</a:t>
            </a:r>
            <a:endParaRPr lang="pt-PT" i="1" dirty="0" smtClean="0"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Incentivando os participantes a colaborarem</a:t>
            </a:r>
            <a:endParaRPr lang="pt-PT" dirty="0">
              <a:ea typeface="ＭＳ Ｐゴシック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fld id="{9FDDD69B-F209-964A-8C3E-721A6596B5E7}" type="slidenum">
              <a:rPr lang="en-US" sz="1200">
                <a:solidFill>
                  <a:srgbClr val="898989"/>
                </a:solidFill>
              </a:rPr>
              <a:pPr algn="l" eaLnBrk="1" hangingPunct="1">
                <a:defRPr/>
              </a:pPr>
              <a:t>3</a:t>
            </a:fld>
            <a:endParaRPr lang="en-US" sz="1200">
              <a:solidFill>
                <a:srgbClr val="898989"/>
              </a:solidFill>
            </a:endParaRPr>
          </a:p>
        </p:txBody>
      </p:sp>
      <p:pic>
        <p:nvPicPr>
          <p:cNvPr id="34820" name="Picture 5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181600"/>
            <a:ext cx="3221038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629400" y="60960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61D0A7C4-8514-3146-AB54-CE89A86CAEC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BitTorrent</a:t>
            </a:r>
            <a:r>
              <a:rPr lang="pt-PT" dirty="0" smtClean="0"/>
              <a:t> - conceitos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610600" cy="548640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Ficheiro</a:t>
            </a:r>
          </a:p>
          <a:p>
            <a:pPr lvl="1">
              <a:defRPr/>
            </a:pPr>
            <a:r>
              <a:rPr lang="en-US" sz="2000" dirty="0" smtClean="0"/>
              <a:t>O</a:t>
            </a:r>
            <a:r>
              <a:rPr lang="pt-PT" sz="2000" dirty="0" smtClean="0"/>
              <a:t> ficheiro a distribuir partido em blocos (e.g. 256 </a:t>
            </a:r>
            <a:r>
              <a:rPr lang="pt-PT" sz="2000" dirty="0" err="1" smtClean="0"/>
              <a:t>Kbytes</a:t>
            </a:r>
            <a:r>
              <a:rPr lang="pt-PT" sz="2000" dirty="0" smtClean="0"/>
              <a:t>)</a:t>
            </a:r>
          </a:p>
          <a:p>
            <a:pPr>
              <a:defRPr/>
            </a:pPr>
            <a:r>
              <a:rPr lang="pt-PT" sz="2400" dirty="0" smtClean="0"/>
              <a:t>Servidor com página WEB contendo o ficheiro .</a:t>
            </a:r>
            <a:r>
              <a:rPr lang="pt-PT" sz="2400" dirty="0" err="1" smtClean="0"/>
              <a:t>torrent</a:t>
            </a:r>
            <a:endParaRPr lang="pt-PT" sz="2400" dirty="0"/>
          </a:p>
          <a:p>
            <a:pPr lvl="1">
              <a:defRPr/>
            </a:pPr>
            <a:r>
              <a:rPr lang="en-US" sz="2000" dirty="0" smtClean="0"/>
              <a:t>D</a:t>
            </a:r>
            <a:r>
              <a:rPr lang="pt-PT" sz="2000" dirty="0" err="1" smtClean="0"/>
              <a:t>escrição</a:t>
            </a:r>
            <a:r>
              <a:rPr lang="pt-PT" sz="2000" dirty="0" smtClean="0"/>
              <a:t> do ficheiro, blocos, chaves, endereços de </a:t>
            </a:r>
            <a:r>
              <a:rPr lang="pt-PT" sz="2000" i="1" dirty="0" err="1" smtClean="0"/>
              <a:t>trackers</a:t>
            </a:r>
            <a:endParaRPr lang="pt-PT" sz="2000" i="1" dirty="0" smtClean="0"/>
          </a:p>
          <a:p>
            <a:pPr>
              <a:defRPr/>
            </a:pPr>
            <a:r>
              <a:rPr lang="pt-PT" sz="2400" i="1" dirty="0" err="1" smtClean="0"/>
              <a:t>Tracker</a:t>
            </a:r>
            <a:r>
              <a:rPr lang="pt-PT" sz="2400" dirty="0" smtClean="0"/>
              <a:t> </a:t>
            </a:r>
          </a:p>
          <a:p>
            <a:pPr lvl="1">
              <a:defRPr/>
            </a:pPr>
            <a:r>
              <a:rPr lang="pt-PT" sz="2000" dirty="0" smtClean="0"/>
              <a:t>servidor especial onde os participantes </a:t>
            </a:r>
            <a:r>
              <a:rPr lang="pt-PT" sz="2000" dirty="0" err="1" smtClean="0"/>
              <a:t>activos</a:t>
            </a:r>
            <a:r>
              <a:rPr lang="pt-PT" sz="2000" dirty="0" smtClean="0"/>
              <a:t> se registam e que fornece listas de participantes </a:t>
            </a:r>
            <a:r>
              <a:rPr lang="pt-PT" sz="2000" dirty="0" err="1" smtClean="0"/>
              <a:t>activos</a:t>
            </a:r>
            <a:endParaRPr lang="pt-PT" sz="2000" dirty="0" smtClean="0"/>
          </a:p>
          <a:p>
            <a:pPr>
              <a:defRPr/>
            </a:pPr>
            <a:r>
              <a:rPr lang="pt-PT" sz="2400" dirty="0" smtClean="0"/>
              <a:t>Participantes </a:t>
            </a:r>
            <a:r>
              <a:rPr lang="pt-PT" sz="2400" dirty="0" err="1" smtClean="0"/>
              <a:t>activos</a:t>
            </a:r>
            <a:endParaRPr lang="pt-PT" sz="2400" dirty="0" smtClean="0"/>
          </a:p>
          <a:p>
            <a:pPr lvl="1">
              <a:defRPr/>
            </a:pPr>
            <a:r>
              <a:rPr lang="en-US" sz="2000" i="1" dirty="0" smtClean="0"/>
              <a:t>S</a:t>
            </a:r>
            <a:r>
              <a:rPr lang="pt-PT" sz="2000" i="1" dirty="0" err="1" smtClean="0"/>
              <a:t>eeds</a:t>
            </a:r>
            <a:r>
              <a:rPr lang="pt-PT" sz="2000" dirty="0" smtClean="0"/>
              <a:t> (sementes) são participantes que têm uma cópia integral do ficheiro e que estão no sistema por altruísmo</a:t>
            </a:r>
          </a:p>
          <a:p>
            <a:pPr lvl="1">
              <a:defRPr/>
            </a:pPr>
            <a:r>
              <a:rPr lang="pt-PT" sz="2000" i="1" dirty="0" err="1" smtClean="0"/>
              <a:t>Leechs</a:t>
            </a:r>
            <a:r>
              <a:rPr lang="pt-PT" sz="2000" dirty="0" smtClean="0"/>
              <a:t> </a:t>
            </a:r>
            <a:r>
              <a:rPr lang="pt-PT" sz="2000" dirty="0"/>
              <a:t>(sanguessugas) </a:t>
            </a:r>
            <a:r>
              <a:rPr lang="pt-PT" sz="2000" dirty="0" smtClean="0"/>
              <a:t>são participantes que estão a obter o ficheiro</a:t>
            </a:r>
          </a:p>
          <a:p>
            <a:pPr lvl="1">
              <a:defRPr/>
            </a:pPr>
            <a:r>
              <a:rPr lang="pt-PT" sz="2000" dirty="0" smtClean="0"/>
              <a:t>Muitas vezes o conjunto dos participantes em </a:t>
            </a:r>
            <a:r>
              <a:rPr lang="pt-PT" sz="2000" dirty="0" err="1" smtClean="0"/>
              <a:t>actividade</a:t>
            </a:r>
            <a:r>
              <a:rPr lang="pt-PT" sz="2000" dirty="0" smtClean="0"/>
              <a:t> é designado por enxame (</a:t>
            </a:r>
            <a:r>
              <a:rPr lang="pt-PT" sz="2000" i="1" dirty="0" err="1" smtClean="0"/>
              <a:t>swarm</a:t>
            </a:r>
            <a:r>
              <a:rPr lang="pt-PT" sz="2000" dirty="0" smtClean="0"/>
              <a:t>)</a:t>
            </a:r>
          </a:p>
          <a:p>
            <a:pPr lvl="1">
              <a:defRPr/>
            </a:pPr>
            <a:endParaRPr lang="pt-PT" sz="20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F5A270E6-0652-8348-96E4-C659B462B95D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88913"/>
            <a:ext cx="8337550" cy="954087"/>
          </a:xfrm>
        </p:spPr>
        <p:txBody>
          <a:bodyPr/>
          <a:lstStyle/>
          <a:p>
            <a:pPr>
              <a:defRPr/>
            </a:pPr>
            <a:r>
              <a:rPr lang="en-US" sz="4000" dirty="0" err="1" smtClean="0"/>
              <a:t>Arquitectura</a:t>
            </a:r>
            <a:r>
              <a:rPr lang="en-US" sz="4000" dirty="0" smtClean="0"/>
              <a:t> do </a:t>
            </a:r>
            <a:r>
              <a:rPr lang="en-US" sz="4000" dirty="0" err="1" smtClean="0"/>
              <a:t>BitTorrent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7890" name="Text Box 37"/>
          <p:cNvSpPr txBox="1">
            <a:spLocks noChangeArrowheads="1"/>
          </p:cNvSpPr>
          <p:nvPr/>
        </p:nvSpPr>
        <p:spPr bwMode="auto">
          <a:xfrm>
            <a:off x="1116013" y="2705100"/>
            <a:ext cx="1014412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tracker</a:t>
            </a:r>
            <a:endParaRPr lang="en-US">
              <a:latin typeface="Gill Sans MT" charset="0"/>
            </a:endParaRPr>
          </a:p>
        </p:txBody>
      </p:sp>
      <p:sp>
        <p:nvSpPr>
          <p:cNvPr id="37891" name="Line 21"/>
          <p:cNvSpPr>
            <a:spLocks noChangeShapeType="1"/>
          </p:cNvSpPr>
          <p:nvPr/>
        </p:nvSpPr>
        <p:spPr bwMode="auto">
          <a:xfrm>
            <a:off x="2700338" y="2565400"/>
            <a:ext cx="63500" cy="6254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Line 25"/>
          <p:cNvSpPr>
            <a:spLocks noChangeShapeType="1"/>
          </p:cNvSpPr>
          <p:nvPr/>
        </p:nvSpPr>
        <p:spPr bwMode="auto">
          <a:xfrm>
            <a:off x="4108450" y="2382838"/>
            <a:ext cx="2551113" cy="140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26"/>
          <p:cNvSpPr>
            <a:spLocks noChangeShapeType="1"/>
          </p:cNvSpPr>
          <p:nvPr/>
        </p:nvSpPr>
        <p:spPr bwMode="auto">
          <a:xfrm>
            <a:off x="3905250" y="2533650"/>
            <a:ext cx="247650" cy="181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27"/>
          <p:cNvSpPr>
            <a:spLocks noChangeShapeType="1"/>
          </p:cNvSpPr>
          <p:nvPr/>
        </p:nvSpPr>
        <p:spPr bwMode="auto">
          <a:xfrm flipH="1" flipV="1">
            <a:off x="5545138" y="2293938"/>
            <a:ext cx="116840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Line 28"/>
          <p:cNvSpPr>
            <a:spLocks noChangeShapeType="1"/>
          </p:cNvSpPr>
          <p:nvPr/>
        </p:nvSpPr>
        <p:spPr bwMode="auto">
          <a:xfrm flipH="1">
            <a:off x="4729163" y="2830513"/>
            <a:ext cx="2039937" cy="198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Line 29"/>
          <p:cNvSpPr>
            <a:spLocks noChangeShapeType="1"/>
          </p:cNvSpPr>
          <p:nvPr/>
        </p:nvSpPr>
        <p:spPr bwMode="auto">
          <a:xfrm flipH="1">
            <a:off x="4816475" y="4795838"/>
            <a:ext cx="739775" cy="16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30"/>
          <p:cNvSpPr>
            <a:spLocks noChangeShapeType="1"/>
          </p:cNvSpPr>
          <p:nvPr/>
        </p:nvSpPr>
        <p:spPr bwMode="auto">
          <a:xfrm flipH="1">
            <a:off x="4335463" y="2492375"/>
            <a:ext cx="900112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31"/>
          <p:cNvSpPr>
            <a:spLocks noChangeShapeType="1"/>
          </p:cNvSpPr>
          <p:nvPr/>
        </p:nvSpPr>
        <p:spPr bwMode="auto">
          <a:xfrm flipV="1">
            <a:off x="4500563" y="3878263"/>
            <a:ext cx="2120900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32"/>
          <p:cNvSpPr>
            <a:spLocks noChangeShapeType="1"/>
          </p:cNvSpPr>
          <p:nvPr/>
        </p:nvSpPr>
        <p:spPr bwMode="auto">
          <a:xfrm>
            <a:off x="5500688" y="2436813"/>
            <a:ext cx="1182687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33"/>
          <p:cNvSpPr>
            <a:spLocks noChangeShapeType="1"/>
          </p:cNvSpPr>
          <p:nvPr/>
        </p:nvSpPr>
        <p:spPr bwMode="auto">
          <a:xfrm>
            <a:off x="5943600" y="4818063"/>
            <a:ext cx="376238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34"/>
          <p:cNvSpPr>
            <a:spLocks noChangeShapeType="1"/>
          </p:cNvSpPr>
          <p:nvPr/>
        </p:nvSpPr>
        <p:spPr bwMode="auto">
          <a:xfrm>
            <a:off x="4829175" y="5113338"/>
            <a:ext cx="14906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38"/>
          <p:cNvSpPr>
            <a:spLocks noChangeShapeType="1"/>
          </p:cNvSpPr>
          <p:nvPr/>
        </p:nvSpPr>
        <p:spPr bwMode="auto">
          <a:xfrm flipH="1">
            <a:off x="6494463" y="4052888"/>
            <a:ext cx="263525" cy="93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7903" name="Picture 39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3713163"/>
            <a:ext cx="4746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4" name="Line 42"/>
          <p:cNvSpPr>
            <a:spLocks noChangeShapeType="1"/>
          </p:cNvSpPr>
          <p:nvPr/>
        </p:nvSpPr>
        <p:spPr bwMode="auto">
          <a:xfrm flipV="1">
            <a:off x="1979613" y="2270125"/>
            <a:ext cx="474662" cy="50641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05" name="Group 68"/>
          <p:cNvGrpSpPr>
            <a:grpSpLocks/>
          </p:cNvGrpSpPr>
          <p:nvPr/>
        </p:nvGrpSpPr>
        <p:grpSpPr bwMode="auto">
          <a:xfrm>
            <a:off x="3141663" y="2460625"/>
            <a:ext cx="3492500" cy="2163763"/>
            <a:chOff x="1752" y="2166"/>
            <a:chExt cx="2200" cy="1363"/>
          </a:xfrm>
        </p:grpSpPr>
        <p:sp>
          <p:nvSpPr>
            <p:cNvPr id="38003" name="Line 22"/>
            <p:cNvSpPr>
              <a:spLocks noChangeShapeType="1"/>
            </p:cNvSpPr>
            <p:nvPr/>
          </p:nvSpPr>
          <p:spPr bwMode="auto">
            <a:xfrm flipV="1">
              <a:off x="1752" y="2166"/>
              <a:ext cx="361" cy="5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4" name="Line 23"/>
            <p:cNvSpPr>
              <a:spLocks noChangeShapeType="1"/>
            </p:cNvSpPr>
            <p:nvPr/>
          </p:nvSpPr>
          <p:spPr bwMode="auto">
            <a:xfrm flipV="1">
              <a:off x="1770" y="2352"/>
              <a:ext cx="2182" cy="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5" name="Line 24"/>
            <p:cNvSpPr>
              <a:spLocks noChangeShapeType="1"/>
            </p:cNvSpPr>
            <p:nvPr/>
          </p:nvSpPr>
          <p:spPr bwMode="auto">
            <a:xfrm>
              <a:off x="1786" y="2820"/>
              <a:ext cx="1550" cy="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906" name="Group 71"/>
          <p:cNvGrpSpPr>
            <a:grpSpLocks/>
          </p:cNvGrpSpPr>
          <p:nvPr/>
        </p:nvGrpSpPr>
        <p:grpSpPr bwMode="auto">
          <a:xfrm>
            <a:off x="1403350" y="4724400"/>
            <a:ext cx="379413" cy="604838"/>
            <a:chOff x="4140" y="429"/>
            <a:chExt cx="1425" cy="2396"/>
          </a:xfrm>
        </p:grpSpPr>
        <p:sp>
          <p:nvSpPr>
            <p:cNvPr id="37971" name="Freeform 7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2 w 354"/>
                <a:gd name="T3" fmla="*/ 4 h 2742"/>
                <a:gd name="T4" fmla="*/ 2 w 354"/>
                <a:gd name="T5" fmla="*/ 28 h 2742"/>
                <a:gd name="T6" fmla="*/ 0 w 354"/>
                <a:gd name="T7" fmla="*/ 2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72" name="Rectangle 73"/>
            <p:cNvSpPr>
              <a:spLocks noChangeArrowheads="1"/>
            </p:cNvSpPr>
            <p:nvPr/>
          </p:nvSpPr>
          <p:spPr bwMode="auto">
            <a:xfrm>
              <a:off x="4206" y="429"/>
              <a:ext cx="1049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73" name="Freeform 7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 w 211"/>
                <a:gd name="T3" fmla="*/ 3 h 2537"/>
                <a:gd name="T4" fmla="*/ 2 w 211"/>
                <a:gd name="T5" fmla="*/ 2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74" name="Freeform 7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3 h 226"/>
                <a:gd name="T4" fmla="*/ 2 w 328"/>
                <a:gd name="T5" fmla="*/ 3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75" name="Rectangle 76"/>
            <p:cNvSpPr>
              <a:spLocks noChangeArrowheads="1"/>
            </p:cNvSpPr>
            <p:nvPr/>
          </p:nvSpPr>
          <p:spPr bwMode="auto">
            <a:xfrm>
              <a:off x="4212" y="693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7976" name="Group 7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8001" name="AutoShape 78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9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8002" name="AutoShape 79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9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7977" name="Rectangle 80"/>
            <p:cNvSpPr>
              <a:spLocks noChangeArrowheads="1"/>
            </p:cNvSpPr>
            <p:nvPr/>
          </p:nvSpPr>
          <p:spPr bwMode="auto">
            <a:xfrm>
              <a:off x="4223" y="102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7978" name="Group 8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999" name="AutoShape 82"/>
              <p:cNvSpPr>
                <a:spLocks noChangeArrowheads="1"/>
              </p:cNvSpPr>
              <p:nvPr/>
            </p:nvSpPr>
            <p:spPr bwMode="auto">
              <a:xfrm>
                <a:off x="615" y="2569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8000" name="AutoShape 83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7979" name="Rectangle 84"/>
            <p:cNvSpPr>
              <a:spLocks noChangeArrowheads="1"/>
            </p:cNvSpPr>
            <p:nvPr/>
          </p:nvSpPr>
          <p:spPr bwMode="auto">
            <a:xfrm>
              <a:off x="4218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80" name="Rectangle 85"/>
            <p:cNvSpPr>
              <a:spLocks noChangeArrowheads="1"/>
            </p:cNvSpPr>
            <p:nvPr/>
          </p:nvSpPr>
          <p:spPr bwMode="auto">
            <a:xfrm>
              <a:off x="4229" y="1655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7981" name="Group 8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997" name="AutoShape 87"/>
              <p:cNvSpPr>
                <a:spLocks noChangeArrowheads="1"/>
              </p:cNvSpPr>
              <p:nvPr/>
            </p:nvSpPr>
            <p:spPr bwMode="auto">
              <a:xfrm>
                <a:off x="616" y="2582"/>
                <a:ext cx="72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7998" name="AutoShape 88"/>
              <p:cNvSpPr>
                <a:spLocks noChangeArrowheads="1"/>
              </p:cNvSpPr>
              <p:nvPr/>
            </p:nvSpPr>
            <p:spPr bwMode="auto">
              <a:xfrm>
                <a:off x="630" y="2588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7982" name="Freeform 8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2 h 226"/>
                <a:gd name="T4" fmla="*/ 2 w 328"/>
                <a:gd name="T5" fmla="*/ 2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983" name="Group 9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995" name="AutoShape 91"/>
              <p:cNvSpPr>
                <a:spLocks noChangeArrowheads="1"/>
              </p:cNvSpPr>
              <p:nvPr/>
            </p:nvSpPr>
            <p:spPr bwMode="auto">
              <a:xfrm>
                <a:off x="611" y="2569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7996" name="AutoShape 92"/>
              <p:cNvSpPr>
                <a:spLocks noChangeArrowheads="1"/>
              </p:cNvSpPr>
              <p:nvPr/>
            </p:nvSpPr>
            <p:spPr bwMode="auto">
              <a:xfrm>
                <a:off x="618" y="2588"/>
                <a:ext cx="706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7984" name="Rectangle 93"/>
            <p:cNvSpPr>
              <a:spLocks noChangeArrowheads="1"/>
            </p:cNvSpPr>
            <p:nvPr/>
          </p:nvSpPr>
          <p:spPr bwMode="auto">
            <a:xfrm>
              <a:off x="5249" y="429"/>
              <a:ext cx="72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85" name="Freeform 9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 w 296"/>
                <a:gd name="T3" fmla="*/ 2 h 256"/>
                <a:gd name="T4" fmla="*/ 2 w 296"/>
                <a:gd name="T5" fmla="*/ 2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86" name="Freeform 9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 w 304"/>
                <a:gd name="T3" fmla="*/ 3 h 288"/>
                <a:gd name="T4" fmla="*/ 2 w 304"/>
                <a:gd name="T5" fmla="*/ 3 h 288"/>
                <a:gd name="T6" fmla="*/ 2 w 304"/>
                <a:gd name="T7" fmla="*/ 3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Oval 96"/>
            <p:cNvSpPr>
              <a:spLocks noChangeArrowheads="1"/>
            </p:cNvSpPr>
            <p:nvPr/>
          </p:nvSpPr>
          <p:spPr bwMode="auto">
            <a:xfrm>
              <a:off x="5517" y="2611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88" name="Freeform 9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 h 240"/>
                <a:gd name="T2" fmla="*/ 2 w 306"/>
                <a:gd name="T3" fmla="*/ 3 h 240"/>
                <a:gd name="T4" fmla="*/ 2 w 306"/>
                <a:gd name="T5" fmla="*/ 3 h 240"/>
                <a:gd name="T6" fmla="*/ 2 w 306"/>
                <a:gd name="T7" fmla="*/ 0 h 240"/>
                <a:gd name="T8" fmla="*/ 0 w 306"/>
                <a:gd name="T9" fmla="*/ 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89" name="AutoShape 98"/>
            <p:cNvSpPr>
              <a:spLocks noChangeArrowheads="1"/>
            </p:cNvSpPr>
            <p:nvPr/>
          </p:nvSpPr>
          <p:spPr bwMode="auto">
            <a:xfrm>
              <a:off x="4140" y="2680"/>
              <a:ext cx="1198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90" name="AutoShape 99"/>
            <p:cNvSpPr>
              <a:spLocks noChangeArrowheads="1"/>
            </p:cNvSpPr>
            <p:nvPr/>
          </p:nvSpPr>
          <p:spPr bwMode="auto">
            <a:xfrm>
              <a:off x="4206" y="2712"/>
              <a:ext cx="1073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91" name="Oval 100"/>
            <p:cNvSpPr>
              <a:spLocks noChangeArrowheads="1"/>
            </p:cNvSpPr>
            <p:nvPr/>
          </p:nvSpPr>
          <p:spPr bwMode="auto">
            <a:xfrm>
              <a:off x="4307" y="2385"/>
              <a:ext cx="161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92" name="Oval 101"/>
            <p:cNvSpPr>
              <a:spLocks noChangeArrowheads="1"/>
            </p:cNvSpPr>
            <p:nvPr/>
          </p:nvSpPr>
          <p:spPr bwMode="auto">
            <a:xfrm>
              <a:off x="4486" y="2385"/>
              <a:ext cx="161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7993" name="Oval 102"/>
            <p:cNvSpPr>
              <a:spLocks noChangeArrowheads="1"/>
            </p:cNvSpPr>
            <p:nvPr/>
          </p:nvSpPr>
          <p:spPr bwMode="auto">
            <a:xfrm>
              <a:off x="4665" y="2379"/>
              <a:ext cx="155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94" name="Rectangle 103"/>
            <p:cNvSpPr>
              <a:spLocks noChangeArrowheads="1"/>
            </p:cNvSpPr>
            <p:nvPr/>
          </p:nvSpPr>
          <p:spPr bwMode="auto">
            <a:xfrm>
              <a:off x="5064" y="1838"/>
              <a:ext cx="83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37907" name="Group 104"/>
          <p:cNvGrpSpPr>
            <a:grpSpLocks/>
          </p:cNvGrpSpPr>
          <p:nvPr/>
        </p:nvGrpSpPr>
        <p:grpSpPr bwMode="auto">
          <a:xfrm>
            <a:off x="2438400" y="3209925"/>
            <a:ext cx="685800" cy="588963"/>
            <a:chOff x="-44" y="1473"/>
            <a:chExt cx="981" cy="1105"/>
          </a:xfrm>
        </p:grpSpPr>
        <p:pic>
          <p:nvPicPr>
            <p:cNvPr id="37969" name="Picture 10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70" name="Freeform 10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50670 w 356"/>
                <a:gd name="T3" fmla="*/ 40535 h 368"/>
                <a:gd name="T4" fmla="*/ 534623 w 356"/>
                <a:gd name="T5" fmla="*/ 844480 h 368"/>
                <a:gd name="T6" fmla="*/ 117823 w 356"/>
                <a:gd name="T7" fmla="*/ 105613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7908" name="Group 107"/>
          <p:cNvGrpSpPr>
            <a:grpSpLocks/>
          </p:cNvGrpSpPr>
          <p:nvPr/>
        </p:nvGrpSpPr>
        <p:grpSpPr bwMode="auto">
          <a:xfrm>
            <a:off x="3808413" y="4222750"/>
            <a:ext cx="728662" cy="620713"/>
            <a:chOff x="-44" y="1473"/>
            <a:chExt cx="981" cy="1105"/>
          </a:xfrm>
        </p:grpSpPr>
        <p:pic>
          <p:nvPicPr>
            <p:cNvPr id="37967" name="Picture 108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68" name="Freeform 10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50670 w 356"/>
                <a:gd name="T3" fmla="*/ 40535 h 368"/>
                <a:gd name="T4" fmla="*/ 534623 w 356"/>
                <a:gd name="T5" fmla="*/ 844480 h 368"/>
                <a:gd name="T6" fmla="*/ 117823 w 356"/>
                <a:gd name="T7" fmla="*/ 105613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7909" name="Group 110"/>
          <p:cNvGrpSpPr>
            <a:grpSpLocks/>
          </p:cNvGrpSpPr>
          <p:nvPr/>
        </p:nvGrpSpPr>
        <p:grpSpPr bwMode="auto">
          <a:xfrm>
            <a:off x="4090988" y="4800600"/>
            <a:ext cx="728662" cy="620713"/>
            <a:chOff x="-44" y="1473"/>
            <a:chExt cx="981" cy="1105"/>
          </a:xfrm>
        </p:grpSpPr>
        <p:pic>
          <p:nvPicPr>
            <p:cNvPr id="37965" name="Picture 11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66" name="Freeform 11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50670 w 356"/>
                <a:gd name="T3" fmla="*/ 40535 h 368"/>
                <a:gd name="T4" fmla="*/ 534623 w 356"/>
                <a:gd name="T5" fmla="*/ 844480 h 368"/>
                <a:gd name="T6" fmla="*/ 117823 w 356"/>
                <a:gd name="T7" fmla="*/ 105613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7910" name="Group 113"/>
          <p:cNvGrpSpPr>
            <a:grpSpLocks/>
          </p:cNvGrpSpPr>
          <p:nvPr/>
        </p:nvGrpSpPr>
        <p:grpSpPr bwMode="auto">
          <a:xfrm flipH="1">
            <a:off x="6724650" y="3646488"/>
            <a:ext cx="728663" cy="620712"/>
            <a:chOff x="-44" y="1473"/>
            <a:chExt cx="981" cy="1105"/>
          </a:xfrm>
        </p:grpSpPr>
        <p:pic>
          <p:nvPicPr>
            <p:cNvPr id="37963" name="Picture 11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64" name="Freeform 11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50670 w 356"/>
                <a:gd name="T3" fmla="*/ 40535 h 368"/>
                <a:gd name="T4" fmla="*/ 534623 w 356"/>
                <a:gd name="T5" fmla="*/ 844480 h 368"/>
                <a:gd name="T6" fmla="*/ 117823 w 356"/>
                <a:gd name="T7" fmla="*/ 105613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7911" name="Group 119"/>
          <p:cNvGrpSpPr>
            <a:grpSpLocks/>
          </p:cNvGrpSpPr>
          <p:nvPr/>
        </p:nvGrpSpPr>
        <p:grpSpPr bwMode="auto">
          <a:xfrm flipH="1">
            <a:off x="6778625" y="2459038"/>
            <a:ext cx="728663" cy="620712"/>
            <a:chOff x="-44" y="1473"/>
            <a:chExt cx="981" cy="1105"/>
          </a:xfrm>
        </p:grpSpPr>
        <p:pic>
          <p:nvPicPr>
            <p:cNvPr id="37961" name="Picture 12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62" name="Freeform 12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50670 w 356"/>
                <a:gd name="T3" fmla="*/ 40535 h 368"/>
                <a:gd name="T4" fmla="*/ 534623 w 356"/>
                <a:gd name="T5" fmla="*/ 844480 h 368"/>
                <a:gd name="T6" fmla="*/ 117823 w 356"/>
                <a:gd name="T7" fmla="*/ 105613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7912" name="Group 122"/>
          <p:cNvGrpSpPr>
            <a:grpSpLocks/>
          </p:cNvGrpSpPr>
          <p:nvPr/>
        </p:nvGrpSpPr>
        <p:grpSpPr bwMode="auto">
          <a:xfrm flipH="1">
            <a:off x="4981575" y="1925638"/>
            <a:ext cx="641350" cy="620712"/>
            <a:chOff x="-44" y="1473"/>
            <a:chExt cx="981" cy="1105"/>
          </a:xfrm>
        </p:grpSpPr>
        <p:pic>
          <p:nvPicPr>
            <p:cNvPr id="37959" name="Picture 123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60" name="Freeform 12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50670 w 356"/>
                <a:gd name="T3" fmla="*/ 40535 h 368"/>
                <a:gd name="T4" fmla="*/ 534623 w 356"/>
                <a:gd name="T5" fmla="*/ 844480 h 368"/>
                <a:gd name="T6" fmla="*/ 117823 w 356"/>
                <a:gd name="T7" fmla="*/ 105613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7913" name="Group 125"/>
          <p:cNvGrpSpPr>
            <a:grpSpLocks/>
          </p:cNvGrpSpPr>
          <p:nvPr/>
        </p:nvGrpSpPr>
        <p:grpSpPr bwMode="auto">
          <a:xfrm>
            <a:off x="3371850" y="1916113"/>
            <a:ext cx="728663" cy="620712"/>
            <a:chOff x="-44" y="1473"/>
            <a:chExt cx="981" cy="1105"/>
          </a:xfrm>
        </p:grpSpPr>
        <p:pic>
          <p:nvPicPr>
            <p:cNvPr id="37957" name="Picture 126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58" name="Freeform 12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50670 w 356"/>
                <a:gd name="T3" fmla="*/ 40535 h 368"/>
                <a:gd name="T4" fmla="*/ 534623 w 356"/>
                <a:gd name="T5" fmla="*/ 844480 h 368"/>
                <a:gd name="T6" fmla="*/ 117823 w 356"/>
                <a:gd name="T7" fmla="*/ 105613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7914" name="Group 129"/>
          <p:cNvGrpSpPr>
            <a:grpSpLocks/>
          </p:cNvGrpSpPr>
          <p:nvPr/>
        </p:nvGrpSpPr>
        <p:grpSpPr bwMode="auto">
          <a:xfrm>
            <a:off x="5472113" y="4529138"/>
            <a:ext cx="490537" cy="412750"/>
            <a:chOff x="-44" y="1473"/>
            <a:chExt cx="981" cy="1105"/>
          </a:xfrm>
        </p:grpSpPr>
        <p:pic>
          <p:nvPicPr>
            <p:cNvPr id="37955" name="Picture 130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956" name="Freeform 13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50670 w 356"/>
                <a:gd name="T3" fmla="*/ 40535 h 368"/>
                <a:gd name="T4" fmla="*/ 534623 w 356"/>
                <a:gd name="T5" fmla="*/ 844480 h 368"/>
                <a:gd name="T6" fmla="*/ 117823 w 356"/>
                <a:gd name="T7" fmla="*/ 105613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7915" name="Text Box 37"/>
          <p:cNvSpPr txBox="1">
            <a:spLocks noChangeArrowheads="1"/>
          </p:cNvSpPr>
          <p:nvPr/>
        </p:nvSpPr>
        <p:spPr bwMode="auto">
          <a:xfrm>
            <a:off x="5508625" y="1773238"/>
            <a:ext cx="7064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seed</a:t>
            </a:r>
            <a:endParaRPr lang="en-US">
              <a:latin typeface="Gill Sans MT" charset="0"/>
            </a:endParaRPr>
          </a:p>
        </p:txBody>
      </p:sp>
      <p:sp>
        <p:nvSpPr>
          <p:cNvPr id="37916" name="Text Box 37"/>
          <p:cNvSpPr txBox="1">
            <a:spLocks noChangeArrowheads="1"/>
          </p:cNvSpPr>
          <p:nvPr/>
        </p:nvSpPr>
        <p:spPr bwMode="auto">
          <a:xfrm>
            <a:off x="5724525" y="4149725"/>
            <a:ext cx="7064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seed</a:t>
            </a:r>
            <a:endParaRPr lang="en-US">
              <a:latin typeface="Gill Sans MT" charset="0"/>
            </a:endParaRPr>
          </a:p>
        </p:txBody>
      </p:sp>
      <p:sp>
        <p:nvSpPr>
          <p:cNvPr id="37917" name="Text Box 37"/>
          <p:cNvSpPr txBox="1">
            <a:spLocks noChangeArrowheads="1"/>
          </p:cNvSpPr>
          <p:nvPr/>
        </p:nvSpPr>
        <p:spPr bwMode="auto">
          <a:xfrm>
            <a:off x="3092450" y="4724400"/>
            <a:ext cx="7842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leech</a:t>
            </a:r>
            <a:endParaRPr lang="en-US">
              <a:latin typeface="Gill Sans MT" charset="0"/>
            </a:endParaRPr>
          </a:p>
        </p:txBody>
      </p:sp>
      <p:sp>
        <p:nvSpPr>
          <p:cNvPr id="37918" name="Text Box 37"/>
          <p:cNvSpPr txBox="1">
            <a:spLocks noChangeArrowheads="1"/>
          </p:cNvSpPr>
          <p:nvPr/>
        </p:nvSpPr>
        <p:spPr bwMode="auto">
          <a:xfrm>
            <a:off x="6948488" y="4221163"/>
            <a:ext cx="7842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leech</a:t>
            </a:r>
            <a:endParaRPr lang="en-US">
              <a:latin typeface="Gill Sans MT" charset="0"/>
            </a:endParaRPr>
          </a:p>
        </p:txBody>
      </p:sp>
      <p:grpSp>
        <p:nvGrpSpPr>
          <p:cNvPr id="37919" name="Group 71"/>
          <p:cNvGrpSpPr>
            <a:grpSpLocks/>
          </p:cNvGrpSpPr>
          <p:nvPr/>
        </p:nvGrpSpPr>
        <p:grpSpPr bwMode="auto">
          <a:xfrm>
            <a:off x="2555875" y="1844675"/>
            <a:ext cx="379413" cy="604838"/>
            <a:chOff x="4140" y="429"/>
            <a:chExt cx="1425" cy="2396"/>
          </a:xfrm>
        </p:grpSpPr>
        <p:sp>
          <p:nvSpPr>
            <p:cNvPr id="37923" name="Freeform 7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2 w 354"/>
                <a:gd name="T3" fmla="*/ 4 h 2742"/>
                <a:gd name="T4" fmla="*/ 2 w 354"/>
                <a:gd name="T5" fmla="*/ 28 h 2742"/>
                <a:gd name="T6" fmla="*/ 0 w 354"/>
                <a:gd name="T7" fmla="*/ 2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24" name="Rectangle 73"/>
            <p:cNvSpPr>
              <a:spLocks noChangeArrowheads="1"/>
            </p:cNvSpPr>
            <p:nvPr/>
          </p:nvSpPr>
          <p:spPr bwMode="auto">
            <a:xfrm>
              <a:off x="4206" y="429"/>
              <a:ext cx="1049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25" name="Freeform 7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 w 211"/>
                <a:gd name="T3" fmla="*/ 3 h 2537"/>
                <a:gd name="T4" fmla="*/ 2 w 211"/>
                <a:gd name="T5" fmla="*/ 2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26" name="Freeform 7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3 h 226"/>
                <a:gd name="T4" fmla="*/ 2 w 328"/>
                <a:gd name="T5" fmla="*/ 3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27" name="Rectangle 76"/>
            <p:cNvSpPr>
              <a:spLocks noChangeArrowheads="1"/>
            </p:cNvSpPr>
            <p:nvPr/>
          </p:nvSpPr>
          <p:spPr bwMode="auto">
            <a:xfrm>
              <a:off x="4212" y="693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7928" name="Group 7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953" name="AutoShape 78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9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7954" name="AutoShape 79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9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7929" name="Rectangle 80"/>
            <p:cNvSpPr>
              <a:spLocks noChangeArrowheads="1"/>
            </p:cNvSpPr>
            <p:nvPr/>
          </p:nvSpPr>
          <p:spPr bwMode="auto">
            <a:xfrm>
              <a:off x="4223" y="102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7930" name="Group 8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951" name="AutoShape 82"/>
              <p:cNvSpPr>
                <a:spLocks noChangeArrowheads="1"/>
              </p:cNvSpPr>
              <p:nvPr/>
            </p:nvSpPr>
            <p:spPr bwMode="auto">
              <a:xfrm>
                <a:off x="615" y="2569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7952" name="AutoShape 83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7931" name="Rectangle 84"/>
            <p:cNvSpPr>
              <a:spLocks noChangeArrowheads="1"/>
            </p:cNvSpPr>
            <p:nvPr/>
          </p:nvSpPr>
          <p:spPr bwMode="auto">
            <a:xfrm>
              <a:off x="4218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32" name="Rectangle 85"/>
            <p:cNvSpPr>
              <a:spLocks noChangeArrowheads="1"/>
            </p:cNvSpPr>
            <p:nvPr/>
          </p:nvSpPr>
          <p:spPr bwMode="auto">
            <a:xfrm>
              <a:off x="4229" y="1655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7933" name="Group 8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949" name="AutoShape 87"/>
              <p:cNvSpPr>
                <a:spLocks noChangeArrowheads="1"/>
              </p:cNvSpPr>
              <p:nvPr/>
            </p:nvSpPr>
            <p:spPr bwMode="auto">
              <a:xfrm>
                <a:off x="616" y="2582"/>
                <a:ext cx="72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7950" name="AutoShape 88"/>
              <p:cNvSpPr>
                <a:spLocks noChangeArrowheads="1"/>
              </p:cNvSpPr>
              <p:nvPr/>
            </p:nvSpPr>
            <p:spPr bwMode="auto">
              <a:xfrm>
                <a:off x="630" y="2588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7934" name="Freeform 8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2 h 226"/>
                <a:gd name="T4" fmla="*/ 2 w 328"/>
                <a:gd name="T5" fmla="*/ 2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935" name="Group 9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947" name="AutoShape 91"/>
              <p:cNvSpPr>
                <a:spLocks noChangeArrowheads="1"/>
              </p:cNvSpPr>
              <p:nvPr/>
            </p:nvSpPr>
            <p:spPr bwMode="auto">
              <a:xfrm>
                <a:off x="611" y="2569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7948" name="AutoShape 92"/>
              <p:cNvSpPr>
                <a:spLocks noChangeArrowheads="1"/>
              </p:cNvSpPr>
              <p:nvPr/>
            </p:nvSpPr>
            <p:spPr bwMode="auto">
              <a:xfrm>
                <a:off x="618" y="2588"/>
                <a:ext cx="706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7936" name="Rectangle 93"/>
            <p:cNvSpPr>
              <a:spLocks noChangeArrowheads="1"/>
            </p:cNvSpPr>
            <p:nvPr/>
          </p:nvSpPr>
          <p:spPr bwMode="auto">
            <a:xfrm>
              <a:off x="5249" y="429"/>
              <a:ext cx="72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37" name="Freeform 9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 w 296"/>
                <a:gd name="T3" fmla="*/ 2 h 256"/>
                <a:gd name="T4" fmla="*/ 2 w 296"/>
                <a:gd name="T5" fmla="*/ 2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38" name="Freeform 9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 w 304"/>
                <a:gd name="T3" fmla="*/ 3 h 288"/>
                <a:gd name="T4" fmla="*/ 2 w 304"/>
                <a:gd name="T5" fmla="*/ 3 h 288"/>
                <a:gd name="T6" fmla="*/ 2 w 304"/>
                <a:gd name="T7" fmla="*/ 3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39" name="Oval 96"/>
            <p:cNvSpPr>
              <a:spLocks noChangeArrowheads="1"/>
            </p:cNvSpPr>
            <p:nvPr/>
          </p:nvSpPr>
          <p:spPr bwMode="auto">
            <a:xfrm>
              <a:off x="5517" y="2611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40" name="Freeform 9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 h 240"/>
                <a:gd name="T2" fmla="*/ 2 w 306"/>
                <a:gd name="T3" fmla="*/ 3 h 240"/>
                <a:gd name="T4" fmla="*/ 2 w 306"/>
                <a:gd name="T5" fmla="*/ 3 h 240"/>
                <a:gd name="T6" fmla="*/ 2 w 306"/>
                <a:gd name="T7" fmla="*/ 0 h 240"/>
                <a:gd name="T8" fmla="*/ 0 w 306"/>
                <a:gd name="T9" fmla="*/ 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41" name="AutoShape 98"/>
            <p:cNvSpPr>
              <a:spLocks noChangeArrowheads="1"/>
            </p:cNvSpPr>
            <p:nvPr/>
          </p:nvSpPr>
          <p:spPr bwMode="auto">
            <a:xfrm>
              <a:off x="4140" y="2680"/>
              <a:ext cx="1198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42" name="AutoShape 99"/>
            <p:cNvSpPr>
              <a:spLocks noChangeArrowheads="1"/>
            </p:cNvSpPr>
            <p:nvPr/>
          </p:nvSpPr>
          <p:spPr bwMode="auto">
            <a:xfrm>
              <a:off x="4206" y="2712"/>
              <a:ext cx="1073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43" name="Oval 100"/>
            <p:cNvSpPr>
              <a:spLocks noChangeArrowheads="1"/>
            </p:cNvSpPr>
            <p:nvPr/>
          </p:nvSpPr>
          <p:spPr bwMode="auto">
            <a:xfrm>
              <a:off x="4307" y="2385"/>
              <a:ext cx="161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44" name="Oval 101"/>
            <p:cNvSpPr>
              <a:spLocks noChangeArrowheads="1"/>
            </p:cNvSpPr>
            <p:nvPr/>
          </p:nvSpPr>
          <p:spPr bwMode="auto">
            <a:xfrm>
              <a:off x="4486" y="2385"/>
              <a:ext cx="161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7945" name="Oval 102"/>
            <p:cNvSpPr>
              <a:spLocks noChangeArrowheads="1"/>
            </p:cNvSpPr>
            <p:nvPr/>
          </p:nvSpPr>
          <p:spPr bwMode="auto">
            <a:xfrm>
              <a:off x="4665" y="2379"/>
              <a:ext cx="155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7946" name="Rectangle 103"/>
            <p:cNvSpPr>
              <a:spLocks noChangeArrowheads="1"/>
            </p:cNvSpPr>
            <p:nvPr/>
          </p:nvSpPr>
          <p:spPr bwMode="auto">
            <a:xfrm>
              <a:off x="5064" y="1838"/>
              <a:ext cx="83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37920" name="AutoShape 4"/>
          <p:cNvSpPr>
            <a:spLocks noChangeArrowheads="1"/>
          </p:cNvSpPr>
          <p:nvPr/>
        </p:nvSpPr>
        <p:spPr bwMode="auto">
          <a:xfrm rot="10800000">
            <a:off x="684213" y="3789363"/>
            <a:ext cx="919162" cy="798512"/>
          </a:xfrm>
          <a:prstGeom prst="foldedCorner">
            <a:avLst>
              <a:gd name="adj" fmla="val 1787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r>
              <a:rPr lang="en-US" sz="1000" b="0">
                <a:latin typeface="Arial" charset="0"/>
              </a:rPr>
              <a:t>Web page </a:t>
            </a:r>
          </a:p>
          <a:p>
            <a:r>
              <a:rPr lang="en-US" sz="1000" b="0">
                <a:latin typeface="Arial" charset="0"/>
              </a:rPr>
              <a:t>with link </a:t>
            </a:r>
          </a:p>
          <a:p>
            <a:r>
              <a:rPr lang="en-US" sz="1000" b="0">
                <a:latin typeface="Arial" charset="0"/>
              </a:rPr>
              <a:t>to .torrent</a:t>
            </a:r>
          </a:p>
        </p:txBody>
      </p:sp>
      <p:sp>
        <p:nvSpPr>
          <p:cNvPr id="37921" name="Text Box 37"/>
          <p:cNvSpPr txBox="1">
            <a:spLocks noChangeArrowheads="1"/>
          </p:cNvSpPr>
          <p:nvPr/>
        </p:nvSpPr>
        <p:spPr bwMode="auto">
          <a:xfrm>
            <a:off x="969963" y="5373688"/>
            <a:ext cx="1449387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Web server</a:t>
            </a:r>
            <a:endParaRPr lang="en-US">
              <a:latin typeface="Gill Sans MT" charset="0"/>
            </a:endParaRPr>
          </a:p>
        </p:txBody>
      </p:sp>
      <p:sp>
        <p:nvSpPr>
          <p:cNvPr id="118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785C922F-CB1D-E84E-92EB-A5B68A054833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88913"/>
            <a:ext cx="8337550" cy="954087"/>
          </a:xfrm>
        </p:spPr>
        <p:txBody>
          <a:bodyPr/>
          <a:lstStyle/>
          <a:p>
            <a:pPr>
              <a:defRPr/>
            </a:pPr>
            <a:r>
              <a:rPr lang="en-US" sz="4000" dirty="0" err="1" smtClean="0"/>
              <a:t>Entrada</a:t>
            </a:r>
            <a:r>
              <a:rPr lang="en-US" sz="4000" dirty="0" smtClean="0"/>
              <a:t> de um novo </a:t>
            </a:r>
            <a:r>
              <a:rPr lang="en-US" sz="4000" i="1" dirty="0" smtClean="0"/>
              <a:t>leech</a:t>
            </a:r>
            <a:endParaRPr lang="en-US" sz="4000" i="1" dirty="0"/>
          </a:p>
        </p:txBody>
      </p:sp>
      <p:grpSp>
        <p:nvGrpSpPr>
          <p:cNvPr id="39938" name="Group 1"/>
          <p:cNvGrpSpPr>
            <a:grpSpLocks/>
          </p:cNvGrpSpPr>
          <p:nvPr/>
        </p:nvGrpSpPr>
        <p:grpSpPr bwMode="auto">
          <a:xfrm>
            <a:off x="1116013" y="1341438"/>
            <a:ext cx="6616700" cy="3648075"/>
            <a:chOff x="1115616" y="1489026"/>
            <a:chExt cx="6616700" cy="3648075"/>
          </a:xfrm>
        </p:grpSpPr>
        <p:sp>
          <p:nvSpPr>
            <p:cNvPr id="39948" name="Text Box 37"/>
            <p:cNvSpPr txBox="1">
              <a:spLocks noChangeArrowheads="1"/>
            </p:cNvSpPr>
            <p:nvPr/>
          </p:nvSpPr>
          <p:spPr bwMode="auto">
            <a:xfrm>
              <a:off x="1115616" y="2420888"/>
              <a:ext cx="1014412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tracker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39949" name="Line 21"/>
            <p:cNvSpPr>
              <a:spLocks noChangeShapeType="1"/>
            </p:cNvSpPr>
            <p:nvPr/>
          </p:nvSpPr>
          <p:spPr bwMode="auto">
            <a:xfrm>
              <a:off x="2699941" y="2281188"/>
              <a:ext cx="63500" cy="625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0" name="Line 25"/>
            <p:cNvSpPr>
              <a:spLocks noChangeShapeType="1"/>
            </p:cNvSpPr>
            <p:nvPr/>
          </p:nvSpPr>
          <p:spPr bwMode="auto">
            <a:xfrm>
              <a:off x="4108053" y="2098626"/>
              <a:ext cx="2551113" cy="1409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1" name="Line 26"/>
            <p:cNvSpPr>
              <a:spLocks noChangeShapeType="1"/>
            </p:cNvSpPr>
            <p:nvPr/>
          </p:nvSpPr>
          <p:spPr bwMode="auto">
            <a:xfrm>
              <a:off x="3904853" y="2249438"/>
              <a:ext cx="247650" cy="1816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2" name="Line 27"/>
            <p:cNvSpPr>
              <a:spLocks noChangeShapeType="1"/>
            </p:cNvSpPr>
            <p:nvPr/>
          </p:nvSpPr>
          <p:spPr bwMode="auto">
            <a:xfrm flipH="1" flipV="1">
              <a:off x="5544741" y="2009726"/>
              <a:ext cx="1168400" cy="306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3" name="Line 28"/>
            <p:cNvSpPr>
              <a:spLocks noChangeShapeType="1"/>
            </p:cNvSpPr>
            <p:nvPr/>
          </p:nvSpPr>
          <p:spPr bwMode="auto">
            <a:xfrm flipH="1">
              <a:off x="4728766" y="2546301"/>
              <a:ext cx="2039937" cy="1987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4" name="Line 29"/>
            <p:cNvSpPr>
              <a:spLocks noChangeShapeType="1"/>
            </p:cNvSpPr>
            <p:nvPr/>
          </p:nvSpPr>
          <p:spPr bwMode="auto">
            <a:xfrm flipH="1">
              <a:off x="4816078" y="4511626"/>
              <a:ext cx="739775" cy="163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5" name="Line 30"/>
            <p:cNvSpPr>
              <a:spLocks noChangeShapeType="1"/>
            </p:cNvSpPr>
            <p:nvPr/>
          </p:nvSpPr>
          <p:spPr bwMode="auto">
            <a:xfrm flipH="1">
              <a:off x="4335066" y="2208163"/>
              <a:ext cx="900112" cy="1676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6" name="Line 31"/>
            <p:cNvSpPr>
              <a:spLocks noChangeShapeType="1"/>
            </p:cNvSpPr>
            <p:nvPr/>
          </p:nvSpPr>
          <p:spPr bwMode="auto">
            <a:xfrm flipV="1">
              <a:off x="4500166" y="3594051"/>
              <a:ext cx="2120900" cy="48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Line 32"/>
            <p:cNvSpPr>
              <a:spLocks noChangeShapeType="1"/>
            </p:cNvSpPr>
            <p:nvPr/>
          </p:nvSpPr>
          <p:spPr bwMode="auto">
            <a:xfrm>
              <a:off x="5500291" y="2152601"/>
              <a:ext cx="1182687" cy="1276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33"/>
            <p:cNvSpPr>
              <a:spLocks noChangeShapeType="1"/>
            </p:cNvSpPr>
            <p:nvPr/>
          </p:nvSpPr>
          <p:spPr bwMode="auto">
            <a:xfrm>
              <a:off x="5943203" y="4533851"/>
              <a:ext cx="376238" cy="2174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34"/>
            <p:cNvSpPr>
              <a:spLocks noChangeShapeType="1"/>
            </p:cNvSpPr>
            <p:nvPr/>
          </p:nvSpPr>
          <p:spPr bwMode="auto">
            <a:xfrm>
              <a:off x="4828778" y="4829126"/>
              <a:ext cx="1490663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Line 38"/>
            <p:cNvSpPr>
              <a:spLocks noChangeShapeType="1"/>
            </p:cNvSpPr>
            <p:nvPr/>
          </p:nvSpPr>
          <p:spPr bwMode="auto">
            <a:xfrm flipH="1">
              <a:off x="6494066" y="3768676"/>
              <a:ext cx="263525" cy="93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9961" name="Picture 39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6553" y="3428951"/>
              <a:ext cx="474663" cy="511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62" name="Line 42"/>
            <p:cNvSpPr>
              <a:spLocks noChangeShapeType="1"/>
            </p:cNvSpPr>
            <p:nvPr/>
          </p:nvSpPr>
          <p:spPr bwMode="auto">
            <a:xfrm flipV="1">
              <a:off x="1979216" y="1985913"/>
              <a:ext cx="474662" cy="5064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963" name="Group 68"/>
            <p:cNvGrpSpPr>
              <a:grpSpLocks/>
            </p:cNvGrpSpPr>
            <p:nvPr/>
          </p:nvGrpSpPr>
          <p:grpSpPr bwMode="auto">
            <a:xfrm>
              <a:off x="3141266" y="2176413"/>
              <a:ext cx="3492500" cy="2163763"/>
              <a:chOff x="1752" y="2166"/>
              <a:chExt cx="2200" cy="1363"/>
            </a:xfrm>
          </p:grpSpPr>
          <p:sp>
            <p:nvSpPr>
              <p:cNvPr id="40025" name="Line 22"/>
              <p:cNvSpPr>
                <a:spLocks noChangeShapeType="1"/>
              </p:cNvSpPr>
              <p:nvPr/>
            </p:nvSpPr>
            <p:spPr bwMode="auto">
              <a:xfrm flipV="1">
                <a:off x="1752" y="2166"/>
                <a:ext cx="361" cy="5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6" name="Line 23"/>
              <p:cNvSpPr>
                <a:spLocks noChangeShapeType="1"/>
              </p:cNvSpPr>
              <p:nvPr/>
            </p:nvSpPr>
            <p:spPr bwMode="auto">
              <a:xfrm flipV="1">
                <a:off x="1770" y="2352"/>
                <a:ext cx="2182" cy="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7" name="Line 24"/>
              <p:cNvSpPr>
                <a:spLocks noChangeShapeType="1"/>
              </p:cNvSpPr>
              <p:nvPr/>
            </p:nvSpPr>
            <p:spPr bwMode="auto">
              <a:xfrm>
                <a:off x="1786" y="2820"/>
                <a:ext cx="1550" cy="7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64" name="Group 104"/>
            <p:cNvGrpSpPr>
              <a:grpSpLocks/>
            </p:cNvGrpSpPr>
            <p:nvPr/>
          </p:nvGrpSpPr>
          <p:grpSpPr bwMode="auto">
            <a:xfrm>
              <a:off x="2438003" y="2925713"/>
              <a:ext cx="685800" cy="588963"/>
              <a:chOff x="-44" y="1473"/>
              <a:chExt cx="981" cy="1105"/>
            </a:xfrm>
          </p:grpSpPr>
          <p:pic>
            <p:nvPicPr>
              <p:cNvPr id="40023" name="Picture 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24" name="Freeform 10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9965" name="Group 107"/>
            <p:cNvGrpSpPr>
              <a:grpSpLocks/>
            </p:cNvGrpSpPr>
            <p:nvPr/>
          </p:nvGrpSpPr>
          <p:grpSpPr bwMode="auto">
            <a:xfrm>
              <a:off x="3808016" y="3938538"/>
              <a:ext cx="728662" cy="620713"/>
              <a:chOff x="-44" y="1473"/>
              <a:chExt cx="981" cy="1105"/>
            </a:xfrm>
          </p:grpSpPr>
          <p:pic>
            <p:nvPicPr>
              <p:cNvPr id="40021" name="Picture 10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22" name="Freeform 10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9966" name="Group 110"/>
            <p:cNvGrpSpPr>
              <a:grpSpLocks/>
            </p:cNvGrpSpPr>
            <p:nvPr/>
          </p:nvGrpSpPr>
          <p:grpSpPr bwMode="auto">
            <a:xfrm>
              <a:off x="4090591" y="4516388"/>
              <a:ext cx="728662" cy="620713"/>
              <a:chOff x="-44" y="1473"/>
              <a:chExt cx="981" cy="1105"/>
            </a:xfrm>
          </p:grpSpPr>
          <p:pic>
            <p:nvPicPr>
              <p:cNvPr id="40019" name="Picture 11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20" name="Freeform 11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9967" name="Group 113"/>
            <p:cNvGrpSpPr>
              <a:grpSpLocks/>
            </p:cNvGrpSpPr>
            <p:nvPr/>
          </p:nvGrpSpPr>
          <p:grpSpPr bwMode="auto">
            <a:xfrm flipH="1">
              <a:off x="6724253" y="3362276"/>
              <a:ext cx="728663" cy="620712"/>
              <a:chOff x="-44" y="1473"/>
              <a:chExt cx="981" cy="1105"/>
            </a:xfrm>
          </p:grpSpPr>
          <p:pic>
            <p:nvPicPr>
              <p:cNvPr id="40017" name="Picture 11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18" name="Freeform 11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9968" name="Group 119"/>
            <p:cNvGrpSpPr>
              <a:grpSpLocks/>
            </p:cNvGrpSpPr>
            <p:nvPr/>
          </p:nvGrpSpPr>
          <p:grpSpPr bwMode="auto">
            <a:xfrm flipH="1">
              <a:off x="6778228" y="2174826"/>
              <a:ext cx="728663" cy="620712"/>
              <a:chOff x="-44" y="1473"/>
              <a:chExt cx="981" cy="1105"/>
            </a:xfrm>
          </p:grpSpPr>
          <p:pic>
            <p:nvPicPr>
              <p:cNvPr id="40015" name="Picture 12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16" name="Freeform 12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9969" name="Group 122"/>
            <p:cNvGrpSpPr>
              <a:grpSpLocks/>
            </p:cNvGrpSpPr>
            <p:nvPr/>
          </p:nvGrpSpPr>
          <p:grpSpPr bwMode="auto">
            <a:xfrm flipH="1">
              <a:off x="4981178" y="1641426"/>
              <a:ext cx="641350" cy="620712"/>
              <a:chOff x="-44" y="1473"/>
              <a:chExt cx="981" cy="1105"/>
            </a:xfrm>
          </p:grpSpPr>
          <p:pic>
            <p:nvPicPr>
              <p:cNvPr id="40013" name="Picture 12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14" name="Freeform 12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9970" name="Group 125"/>
            <p:cNvGrpSpPr>
              <a:grpSpLocks/>
            </p:cNvGrpSpPr>
            <p:nvPr/>
          </p:nvGrpSpPr>
          <p:grpSpPr bwMode="auto">
            <a:xfrm>
              <a:off x="3371453" y="1631901"/>
              <a:ext cx="728663" cy="620712"/>
              <a:chOff x="-44" y="1473"/>
              <a:chExt cx="981" cy="1105"/>
            </a:xfrm>
          </p:grpSpPr>
          <p:pic>
            <p:nvPicPr>
              <p:cNvPr id="40011" name="Picture 12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12" name="Freeform 12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9971" name="Group 129"/>
            <p:cNvGrpSpPr>
              <a:grpSpLocks/>
            </p:cNvGrpSpPr>
            <p:nvPr/>
          </p:nvGrpSpPr>
          <p:grpSpPr bwMode="auto">
            <a:xfrm>
              <a:off x="5471716" y="4244926"/>
              <a:ext cx="490537" cy="412750"/>
              <a:chOff x="-44" y="1473"/>
              <a:chExt cx="981" cy="1105"/>
            </a:xfrm>
          </p:grpSpPr>
          <p:pic>
            <p:nvPicPr>
              <p:cNvPr id="40009" name="Picture 1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10" name="Freeform 1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9972" name="Text Box 37"/>
            <p:cNvSpPr txBox="1">
              <a:spLocks noChangeArrowheads="1"/>
            </p:cNvSpPr>
            <p:nvPr/>
          </p:nvSpPr>
          <p:spPr bwMode="auto">
            <a:xfrm>
              <a:off x="5508228" y="1489026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39973" name="Text Box 37"/>
            <p:cNvSpPr txBox="1">
              <a:spLocks noChangeArrowheads="1"/>
            </p:cNvSpPr>
            <p:nvPr/>
          </p:nvSpPr>
          <p:spPr bwMode="auto">
            <a:xfrm>
              <a:off x="5724128" y="3865513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39974" name="Text Box 37"/>
            <p:cNvSpPr txBox="1">
              <a:spLocks noChangeArrowheads="1"/>
            </p:cNvSpPr>
            <p:nvPr/>
          </p:nvSpPr>
          <p:spPr bwMode="auto">
            <a:xfrm>
              <a:off x="3092053" y="4440188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39975" name="Text Box 37"/>
            <p:cNvSpPr txBox="1">
              <a:spLocks noChangeArrowheads="1"/>
            </p:cNvSpPr>
            <p:nvPr/>
          </p:nvSpPr>
          <p:spPr bwMode="auto">
            <a:xfrm>
              <a:off x="6948091" y="3936951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grpSp>
          <p:nvGrpSpPr>
            <p:cNvPr id="39976" name="Group 71"/>
            <p:cNvGrpSpPr>
              <a:grpSpLocks/>
            </p:cNvGrpSpPr>
            <p:nvPr/>
          </p:nvGrpSpPr>
          <p:grpSpPr bwMode="auto">
            <a:xfrm>
              <a:off x="2555478" y="1560463"/>
              <a:ext cx="379413" cy="604838"/>
              <a:chOff x="4140" y="429"/>
              <a:chExt cx="1425" cy="2396"/>
            </a:xfrm>
          </p:grpSpPr>
          <p:sp>
            <p:nvSpPr>
              <p:cNvPr id="39977" name="Freeform 7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2 w 354"/>
                  <a:gd name="T3" fmla="*/ 4 h 2742"/>
                  <a:gd name="T4" fmla="*/ 2 w 354"/>
                  <a:gd name="T5" fmla="*/ 28 h 2742"/>
                  <a:gd name="T6" fmla="*/ 0 w 354"/>
                  <a:gd name="T7" fmla="*/ 2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8" name="Rectangle 73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9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9979" name="Freeform 7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 w 211"/>
                  <a:gd name="T3" fmla="*/ 3 h 2537"/>
                  <a:gd name="T4" fmla="*/ 2 w 211"/>
                  <a:gd name="T5" fmla="*/ 2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0" name="Freeform 7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3 h 226"/>
                  <a:gd name="T4" fmla="*/ 2 w 328"/>
                  <a:gd name="T5" fmla="*/ 3 h 226"/>
                  <a:gd name="T6" fmla="*/ 0 w 328"/>
                  <a:gd name="T7" fmla="*/ 3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1" name="Rectangle 76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39982" name="Group 7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0007" name="AutoShape 78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9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0008" name="AutoShape 79"/>
                <p:cNvSpPr>
                  <a:spLocks noChangeArrowheads="1"/>
                </p:cNvSpPr>
                <p:nvPr/>
              </p:nvSpPr>
              <p:spPr bwMode="auto">
                <a:xfrm>
                  <a:off x="628" y="2586"/>
                  <a:ext cx="699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39983" name="Rectangle 80"/>
              <p:cNvSpPr>
                <a:spLocks noChangeArrowheads="1"/>
              </p:cNvSpPr>
              <p:nvPr/>
            </p:nvSpPr>
            <p:spPr bwMode="auto">
              <a:xfrm>
                <a:off x="4223" y="102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39984" name="Group 8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0005" name="AutoShape 82"/>
                <p:cNvSpPr>
                  <a:spLocks noChangeArrowheads="1"/>
                </p:cNvSpPr>
                <p:nvPr/>
              </p:nvSpPr>
              <p:spPr bwMode="auto">
                <a:xfrm>
                  <a:off x="615" y="2569"/>
                  <a:ext cx="722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0006" name="AutoShape 83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39985" name="Rectangle 84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9986" name="Rectangle 85"/>
              <p:cNvSpPr>
                <a:spLocks noChangeArrowheads="1"/>
              </p:cNvSpPr>
              <p:nvPr/>
            </p:nvSpPr>
            <p:spPr bwMode="auto">
              <a:xfrm>
                <a:off x="4229" y="1655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39987" name="Group 8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0003" name="AutoShape 87"/>
                <p:cNvSpPr>
                  <a:spLocks noChangeArrowheads="1"/>
                </p:cNvSpPr>
                <p:nvPr/>
              </p:nvSpPr>
              <p:spPr bwMode="auto">
                <a:xfrm>
                  <a:off x="616" y="2582"/>
                  <a:ext cx="72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0004" name="AutoShape 88"/>
                <p:cNvSpPr>
                  <a:spLocks noChangeArrowheads="1"/>
                </p:cNvSpPr>
                <p:nvPr/>
              </p:nvSpPr>
              <p:spPr bwMode="auto">
                <a:xfrm>
                  <a:off x="630" y="2588"/>
                  <a:ext cx="691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39988" name="Freeform 8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2 h 226"/>
                  <a:gd name="T4" fmla="*/ 2 w 328"/>
                  <a:gd name="T5" fmla="*/ 2 h 226"/>
                  <a:gd name="T6" fmla="*/ 0 w 328"/>
                  <a:gd name="T7" fmla="*/ 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9989" name="Group 9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0001" name="AutoShape 91"/>
                <p:cNvSpPr>
                  <a:spLocks noChangeArrowheads="1"/>
                </p:cNvSpPr>
                <p:nvPr/>
              </p:nvSpPr>
              <p:spPr bwMode="auto">
                <a:xfrm>
                  <a:off x="611" y="2569"/>
                  <a:ext cx="728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0002" name="AutoShape 92"/>
                <p:cNvSpPr>
                  <a:spLocks noChangeArrowheads="1"/>
                </p:cNvSpPr>
                <p:nvPr/>
              </p:nvSpPr>
              <p:spPr bwMode="auto">
                <a:xfrm>
                  <a:off x="618" y="2588"/>
                  <a:ext cx="706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39990" name="Rectangle 9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2" cy="2289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9991" name="Freeform 9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2 w 296"/>
                  <a:gd name="T3" fmla="*/ 2 h 256"/>
                  <a:gd name="T4" fmla="*/ 2 w 296"/>
                  <a:gd name="T5" fmla="*/ 2 h 256"/>
                  <a:gd name="T6" fmla="*/ 0 w 296"/>
                  <a:gd name="T7" fmla="*/ 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2" name="Freeform 9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2 w 304"/>
                  <a:gd name="T3" fmla="*/ 3 h 288"/>
                  <a:gd name="T4" fmla="*/ 2 w 304"/>
                  <a:gd name="T5" fmla="*/ 3 h 288"/>
                  <a:gd name="T6" fmla="*/ 2 w 304"/>
                  <a:gd name="T7" fmla="*/ 3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3" name="Oval 96"/>
              <p:cNvSpPr>
                <a:spLocks noChangeArrowheads="1"/>
              </p:cNvSpPr>
              <p:nvPr/>
            </p:nvSpPr>
            <p:spPr bwMode="auto">
              <a:xfrm>
                <a:off x="5517" y="2611"/>
                <a:ext cx="48" cy="94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9994" name="Freeform 9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 h 240"/>
                  <a:gd name="T2" fmla="*/ 2 w 306"/>
                  <a:gd name="T3" fmla="*/ 3 h 240"/>
                  <a:gd name="T4" fmla="*/ 2 w 306"/>
                  <a:gd name="T5" fmla="*/ 3 h 240"/>
                  <a:gd name="T6" fmla="*/ 2 w 306"/>
                  <a:gd name="T7" fmla="*/ 0 h 240"/>
                  <a:gd name="T8" fmla="*/ 0 w 306"/>
                  <a:gd name="T9" fmla="*/ 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5" name="AutoShape 98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8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9996" name="AutoShape 99"/>
              <p:cNvSpPr>
                <a:spLocks noChangeArrowheads="1"/>
              </p:cNvSpPr>
              <p:nvPr/>
            </p:nvSpPr>
            <p:spPr bwMode="auto">
              <a:xfrm>
                <a:off x="4206" y="2712"/>
                <a:ext cx="1073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9997" name="Oval 100"/>
              <p:cNvSpPr>
                <a:spLocks noChangeArrowheads="1"/>
              </p:cNvSpPr>
              <p:nvPr/>
            </p:nvSpPr>
            <p:spPr bwMode="auto">
              <a:xfrm>
                <a:off x="4307" y="2385"/>
                <a:ext cx="161" cy="13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9998" name="Oval 101"/>
              <p:cNvSpPr>
                <a:spLocks noChangeArrowheads="1"/>
              </p:cNvSpPr>
              <p:nvPr/>
            </p:nvSpPr>
            <p:spPr bwMode="auto">
              <a:xfrm>
                <a:off x="4486" y="2385"/>
                <a:ext cx="161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39999" name="Oval 102"/>
              <p:cNvSpPr>
                <a:spLocks noChangeArrowheads="1"/>
              </p:cNvSpPr>
              <p:nvPr/>
            </p:nvSpPr>
            <p:spPr bwMode="auto">
              <a:xfrm>
                <a:off x="4665" y="2379"/>
                <a:ext cx="155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0000" name="Rectangle 103"/>
              <p:cNvSpPr>
                <a:spLocks noChangeArrowheads="1"/>
              </p:cNvSpPr>
              <p:nvPr/>
            </p:nvSpPr>
            <p:spPr bwMode="auto">
              <a:xfrm>
                <a:off x="5064" y="1838"/>
                <a:ext cx="83" cy="761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</p:grpSp>
      </p:grpSp>
      <p:cxnSp>
        <p:nvCxnSpPr>
          <p:cNvPr id="4" name="Straight Arrow Connector 3"/>
          <p:cNvCxnSpPr/>
          <p:nvPr/>
        </p:nvCxnSpPr>
        <p:spPr bwMode="auto">
          <a:xfrm>
            <a:off x="684213" y="58054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684213" y="62372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684213" y="53736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 Box 37"/>
          <p:cNvSpPr txBox="1">
            <a:spLocks noChangeArrowheads="1"/>
          </p:cNvSpPr>
          <p:nvPr/>
        </p:nvSpPr>
        <p:spPr bwMode="auto">
          <a:xfrm>
            <a:off x="1979613" y="60213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 pieces,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sp>
        <p:nvSpPr>
          <p:cNvPr id="96" name="Text Box 37"/>
          <p:cNvSpPr txBox="1">
            <a:spLocks noChangeArrowheads="1"/>
          </p:cNvSpPr>
          <p:nvPr/>
        </p:nvSpPr>
        <p:spPr bwMode="auto">
          <a:xfrm>
            <a:off x="1979613" y="5157788"/>
            <a:ext cx="36004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get-announce, peer-list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cxnSp>
        <p:nvCxnSpPr>
          <p:cNvPr id="97" name="Straight Arrow Connector 96"/>
          <p:cNvCxnSpPr/>
          <p:nvPr/>
        </p:nvCxnSpPr>
        <p:spPr bwMode="auto">
          <a:xfrm>
            <a:off x="2843213" y="2133600"/>
            <a:ext cx="73025" cy="64770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Arrow Connector 101"/>
          <p:cNvCxnSpPr/>
          <p:nvPr/>
        </p:nvCxnSpPr>
        <p:spPr bwMode="auto">
          <a:xfrm flipH="1" flipV="1">
            <a:off x="2916238" y="2060575"/>
            <a:ext cx="71437" cy="64770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71C0EE03-CC27-F845-B67B-B8E3BA8186EE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3" name="Text Box 37"/>
          <p:cNvSpPr txBox="1">
            <a:spLocks noChangeArrowheads="1"/>
          </p:cNvSpPr>
          <p:nvPr/>
        </p:nvSpPr>
        <p:spPr bwMode="auto">
          <a:xfrm>
            <a:off x="1979613" y="55895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shake-hand and available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88913"/>
            <a:ext cx="8337550" cy="954087"/>
          </a:xfrm>
        </p:spPr>
        <p:txBody>
          <a:bodyPr/>
          <a:lstStyle/>
          <a:p>
            <a:pPr>
              <a:defRPr/>
            </a:pPr>
            <a:r>
              <a:rPr lang="en-US" sz="4000" dirty="0" err="1" smtClean="0"/>
              <a:t>Ligação</a:t>
            </a:r>
            <a:r>
              <a:rPr lang="en-US" sz="4000" dirty="0" smtClean="0"/>
              <a:t> </a:t>
            </a:r>
            <a:r>
              <a:rPr lang="en-US" sz="4000" dirty="0" err="1" smtClean="0"/>
              <a:t>aos</a:t>
            </a:r>
            <a:r>
              <a:rPr lang="en-US" sz="4000" dirty="0" smtClean="0"/>
              <a:t> outros </a:t>
            </a:r>
            <a:r>
              <a:rPr lang="en-US" sz="4000" dirty="0" err="1" smtClean="0"/>
              <a:t>parceiros</a:t>
            </a:r>
            <a:endParaRPr lang="en-US" sz="4000" i="1" dirty="0"/>
          </a:p>
        </p:txBody>
      </p:sp>
      <p:grpSp>
        <p:nvGrpSpPr>
          <p:cNvPr id="41986" name="Group 1"/>
          <p:cNvGrpSpPr>
            <a:grpSpLocks/>
          </p:cNvGrpSpPr>
          <p:nvPr/>
        </p:nvGrpSpPr>
        <p:grpSpPr bwMode="auto">
          <a:xfrm>
            <a:off x="1116013" y="1341438"/>
            <a:ext cx="6616700" cy="3648075"/>
            <a:chOff x="1115616" y="1489026"/>
            <a:chExt cx="6616700" cy="3648075"/>
          </a:xfrm>
        </p:grpSpPr>
        <p:sp>
          <p:nvSpPr>
            <p:cNvPr id="42000" name="Text Box 37"/>
            <p:cNvSpPr txBox="1">
              <a:spLocks noChangeArrowheads="1"/>
            </p:cNvSpPr>
            <p:nvPr/>
          </p:nvSpPr>
          <p:spPr bwMode="auto">
            <a:xfrm>
              <a:off x="1115616" y="2420888"/>
              <a:ext cx="1014412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tracker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2001" name="Line 21"/>
            <p:cNvSpPr>
              <a:spLocks noChangeShapeType="1"/>
            </p:cNvSpPr>
            <p:nvPr/>
          </p:nvSpPr>
          <p:spPr bwMode="auto">
            <a:xfrm>
              <a:off x="2699941" y="2281188"/>
              <a:ext cx="63500" cy="625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2" name="Line 25"/>
            <p:cNvSpPr>
              <a:spLocks noChangeShapeType="1"/>
            </p:cNvSpPr>
            <p:nvPr/>
          </p:nvSpPr>
          <p:spPr bwMode="auto">
            <a:xfrm>
              <a:off x="4108053" y="2098626"/>
              <a:ext cx="2551113" cy="1409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3" name="Line 26"/>
            <p:cNvSpPr>
              <a:spLocks noChangeShapeType="1"/>
            </p:cNvSpPr>
            <p:nvPr/>
          </p:nvSpPr>
          <p:spPr bwMode="auto">
            <a:xfrm>
              <a:off x="3904853" y="2249438"/>
              <a:ext cx="247650" cy="1816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4" name="Line 27"/>
            <p:cNvSpPr>
              <a:spLocks noChangeShapeType="1"/>
            </p:cNvSpPr>
            <p:nvPr/>
          </p:nvSpPr>
          <p:spPr bwMode="auto">
            <a:xfrm flipH="1" flipV="1">
              <a:off x="5544741" y="2009726"/>
              <a:ext cx="1168400" cy="306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5" name="Line 28"/>
            <p:cNvSpPr>
              <a:spLocks noChangeShapeType="1"/>
            </p:cNvSpPr>
            <p:nvPr/>
          </p:nvSpPr>
          <p:spPr bwMode="auto">
            <a:xfrm flipH="1">
              <a:off x="4728766" y="2546301"/>
              <a:ext cx="2039937" cy="1987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6" name="Line 29"/>
            <p:cNvSpPr>
              <a:spLocks noChangeShapeType="1"/>
            </p:cNvSpPr>
            <p:nvPr/>
          </p:nvSpPr>
          <p:spPr bwMode="auto">
            <a:xfrm flipH="1">
              <a:off x="4816078" y="4511626"/>
              <a:ext cx="739775" cy="163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7" name="Line 30"/>
            <p:cNvSpPr>
              <a:spLocks noChangeShapeType="1"/>
            </p:cNvSpPr>
            <p:nvPr/>
          </p:nvSpPr>
          <p:spPr bwMode="auto">
            <a:xfrm flipH="1">
              <a:off x="4335066" y="2208163"/>
              <a:ext cx="900112" cy="1676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Line 31"/>
            <p:cNvSpPr>
              <a:spLocks noChangeShapeType="1"/>
            </p:cNvSpPr>
            <p:nvPr/>
          </p:nvSpPr>
          <p:spPr bwMode="auto">
            <a:xfrm flipV="1">
              <a:off x="4500166" y="3594051"/>
              <a:ext cx="2120900" cy="48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9" name="Line 32"/>
            <p:cNvSpPr>
              <a:spLocks noChangeShapeType="1"/>
            </p:cNvSpPr>
            <p:nvPr/>
          </p:nvSpPr>
          <p:spPr bwMode="auto">
            <a:xfrm>
              <a:off x="5500291" y="2152601"/>
              <a:ext cx="1182687" cy="1276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0" name="Line 33"/>
            <p:cNvSpPr>
              <a:spLocks noChangeShapeType="1"/>
            </p:cNvSpPr>
            <p:nvPr/>
          </p:nvSpPr>
          <p:spPr bwMode="auto">
            <a:xfrm>
              <a:off x="5943203" y="4533851"/>
              <a:ext cx="376238" cy="2174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1" name="Line 34"/>
            <p:cNvSpPr>
              <a:spLocks noChangeShapeType="1"/>
            </p:cNvSpPr>
            <p:nvPr/>
          </p:nvSpPr>
          <p:spPr bwMode="auto">
            <a:xfrm>
              <a:off x="4828778" y="4829126"/>
              <a:ext cx="1490663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2" name="Line 38"/>
            <p:cNvSpPr>
              <a:spLocks noChangeShapeType="1"/>
            </p:cNvSpPr>
            <p:nvPr/>
          </p:nvSpPr>
          <p:spPr bwMode="auto">
            <a:xfrm flipH="1">
              <a:off x="6494066" y="3768676"/>
              <a:ext cx="263525" cy="93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2013" name="Picture 39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6553" y="3428951"/>
              <a:ext cx="474663" cy="511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14" name="Line 42"/>
            <p:cNvSpPr>
              <a:spLocks noChangeShapeType="1"/>
            </p:cNvSpPr>
            <p:nvPr/>
          </p:nvSpPr>
          <p:spPr bwMode="auto">
            <a:xfrm flipV="1">
              <a:off x="1979216" y="1985913"/>
              <a:ext cx="474662" cy="5064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015" name="Group 68"/>
            <p:cNvGrpSpPr>
              <a:grpSpLocks/>
            </p:cNvGrpSpPr>
            <p:nvPr/>
          </p:nvGrpSpPr>
          <p:grpSpPr bwMode="auto">
            <a:xfrm>
              <a:off x="3141266" y="2176413"/>
              <a:ext cx="3492500" cy="2163763"/>
              <a:chOff x="1752" y="2166"/>
              <a:chExt cx="2200" cy="1363"/>
            </a:xfrm>
          </p:grpSpPr>
          <p:sp>
            <p:nvSpPr>
              <p:cNvPr id="42077" name="Line 22"/>
              <p:cNvSpPr>
                <a:spLocks noChangeShapeType="1"/>
              </p:cNvSpPr>
              <p:nvPr/>
            </p:nvSpPr>
            <p:spPr bwMode="auto">
              <a:xfrm flipV="1">
                <a:off x="1752" y="2166"/>
                <a:ext cx="361" cy="5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78" name="Line 23"/>
              <p:cNvSpPr>
                <a:spLocks noChangeShapeType="1"/>
              </p:cNvSpPr>
              <p:nvPr/>
            </p:nvSpPr>
            <p:spPr bwMode="auto">
              <a:xfrm flipV="1">
                <a:off x="1770" y="2352"/>
                <a:ext cx="2182" cy="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79" name="Line 24"/>
              <p:cNvSpPr>
                <a:spLocks noChangeShapeType="1"/>
              </p:cNvSpPr>
              <p:nvPr/>
            </p:nvSpPr>
            <p:spPr bwMode="auto">
              <a:xfrm>
                <a:off x="1786" y="2820"/>
                <a:ext cx="1550" cy="7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016" name="Group 104"/>
            <p:cNvGrpSpPr>
              <a:grpSpLocks/>
            </p:cNvGrpSpPr>
            <p:nvPr/>
          </p:nvGrpSpPr>
          <p:grpSpPr bwMode="auto">
            <a:xfrm>
              <a:off x="2438003" y="2925713"/>
              <a:ext cx="685800" cy="588963"/>
              <a:chOff x="-44" y="1473"/>
              <a:chExt cx="981" cy="1105"/>
            </a:xfrm>
          </p:grpSpPr>
          <p:pic>
            <p:nvPicPr>
              <p:cNvPr id="42075" name="Picture 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076" name="Freeform 10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2017" name="Group 107"/>
            <p:cNvGrpSpPr>
              <a:grpSpLocks/>
            </p:cNvGrpSpPr>
            <p:nvPr/>
          </p:nvGrpSpPr>
          <p:grpSpPr bwMode="auto">
            <a:xfrm>
              <a:off x="3808016" y="3938538"/>
              <a:ext cx="728662" cy="620713"/>
              <a:chOff x="-44" y="1473"/>
              <a:chExt cx="981" cy="1105"/>
            </a:xfrm>
          </p:grpSpPr>
          <p:pic>
            <p:nvPicPr>
              <p:cNvPr id="42073" name="Picture 10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074" name="Freeform 10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2018" name="Group 110"/>
            <p:cNvGrpSpPr>
              <a:grpSpLocks/>
            </p:cNvGrpSpPr>
            <p:nvPr/>
          </p:nvGrpSpPr>
          <p:grpSpPr bwMode="auto">
            <a:xfrm>
              <a:off x="4090591" y="4516388"/>
              <a:ext cx="728662" cy="620713"/>
              <a:chOff x="-44" y="1473"/>
              <a:chExt cx="981" cy="1105"/>
            </a:xfrm>
          </p:grpSpPr>
          <p:pic>
            <p:nvPicPr>
              <p:cNvPr id="42071" name="Picture 11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072" name="Freeform 11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2019" name="Group 113"/>
            <p:cNvGrpSpPr>
              <a:grpSpLocks/>
            </p:cNvGrpSpPr>
            <p:nvPr/>
          </p:nvGrpSpPr>
          <p:grpSpPr bwMode="auto">
            <a:xfrm flipH="1">
              <a:off x="6724253" y="3362276"/>
              <a:ext cx="728663" cy="620712"/>
              <a:chOff x="-44" y="1473"/>
              <a:chExt cx="981" cy="1105"/>
            </a:xfrm>
          </p:grpSpPr>
          <p:pic>
            <p:nvPicPr>
              <p:cNvPr id="42069" name="Picture 11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070" name="Freeform 11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2020" name="Group 119"/>
            <p:cNvGrpSpPr>
              <a:grpSpLocks/>
            </p:cNvGrpSpPr>
            <p:nvPr/>
          </p:nvGrpSpPr>
          <p:grpSpPr bwMode="auto">
            <a:xfrm flipH="1">
              <a:off x="6778228" y="2174826"/>
              <a:ext cx="728663" cy="620712"/>
              <a:chOff x="-44" y="1473"/>
              <a:chExt cx="981" cy="1105"/>
            </a:xfrm>
          </p:grpSpPr>
          <p:pic>
            <p:nvPicPr>
              <p:cNvPr id="42067" name="Picture 12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068" name="Freeform 12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2021" name="Group 122"/>
            <p:cNvGrpSpPr>
              <a:grpSpLocks/>
            </p:cNvGrpSpPr>
            <p:nvPr/>
          </p:nvGrpSpPr>
          <p:grpSpPr bwMode="auto">
            <a:xfrm flipH="1">
              <a:off x="4981178" y="1641426"/>
              <a:ext cx="641350" cy="620712"/>
              <a:chOff x="-44" y="1473"/>
              <a:chExt cx="981" cy="1105"/>
            </a:xfrm>
          </p:grpSpPr>
          <p:pic>
            <p:nvPicPr>
              <p:cNvPr id="42065" name="Picture 12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066" name="Freeform 12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2022" name="Group 125"/>
            <p:cNvGrpSpPr>
              <a:grpSpLocks/>
            </p:cNvGrpSpPr>
            <p:nvPr/>
          </p:nvGrpSpPr>
          <p:grpSpPr bwMode="auto">
            <a:xfrm>
              <a:off x="3371453" y="1631901"/>
              <a:ext cx="728663" cy="620712"/>
              <a:chOff x="-44" y="1473"/>
              <a:chExt cx="981" cy="1105"/>
            </a:xfrm>
          </p:grpSpPr>
          <p:pic>
            <p:nvPicPr>
              <p:cNvPr id="42063" name="Picture 12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064" name="Freeform 12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2023" name="Group 129"/>
            <p:cNvGrpSpPr>
              <a:grpSpLocks/>
            </p:cNvGrpSpPr>
            <p:nvPr/>
          </p:nvGrpSpPr>
          <p:grpSpPr bwMode="auto">
            <a:xfrm>
              <a:off x="5471716" y="4244926"/>
              <a:ext cx="490537" cy="412750"/>
              <a:chOff x="-44" y="1473"/>
              <a:chExt cx="981" cy="1105"/>
            </a:xfrm>
          </p:grpSpPr>
          <p:pic>
            <p:nvPicPr>
              <p:cNvPr id="42061" name="Picture 1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062" name="Freeform 1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2024" name="Text Box 37"/>
            <p:cNvSpPr txBox="1">
              <a:spLocks noChangeArrowheads="1"/>
            </p:cNvSpPr>
            <p:nvPr/>
          </p:nvSpPr>
          <p:spPr bwMode="auto">
            <a:xfrm>
              <a:off x="5508228" y="1489026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2025" name="Text Box 37"/>
            <p:cNvSpPr txBox="1">
              <a:spLocks noChangeArrowheads="1"/>
            </p:cNvSpPr>
            <p:nvPr/>
          </p:nvSpPr>
          <p:spPr bwMode="auto">
            <a:xfrm>
              <a:off x="5724128" y="3865513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2026" name="Text Box 37"/>
            <p:cNvSpPr txBox="1">
              <a:spLocks noChangeArrowheads="1"/>
            </p:cNvSpPr>
            <p:nvPr/>
          </p:nvSpPr>
          <p:spPr bwMode="auto">
            <a:xfrm>
              <a:off x="3092053" y="4440188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2027" name="Text Box 37"/>
            <p:cNvSpPr txBox="1">
              <a:spLocks noChangeArrowheads="1"/>
            </p:cNvSpPr>
            <p:nvPr/>
          </p:nvSpPr>
          <p:spPr bwMode="auto">
            <a:xfrm>
              <a:off x="6948091" y="3936951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grpSp>
          <p:nvGrpSpPr>
            <p:cNvPr id="42028" name="Group 71"/>
            <p:cNvGrpSpPr>
              <a:grpSpLocks/>
            </p:cNvGrpSpPr>
            <p:nvPr/>
          </p:nvGrpSpPr>
          <p:grpSpPr bwMode="auto">
            <a:xfrm>
              <a:off x="2555478" y="1560463"/>
              <a:ext cx="379413" cy="604838"/>
              <a:chOff x="4140" y="429"/>
              <a:chExt cx="1425" cy="2396"/>
            </a:xfrm>
          </p:grpSpPr>
          <p:sp>
            <p:nvSpPr>
              <p:cNvPr id="42029" name="Freeform 7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2 w 354"/>
                  <a:gd name="T3" fmla="*/ 4 h 2742"/>
                  <a:gd name="T4" fmla="*/ 2 w 354"/>
                  <a:gd name="T5" fmla="*/ 28 h 2742"/>
                  <a:gd name="T6" fmla="*/ 0 w 354"/>
                  <a:gd name="T7" fmla="*/ 2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0" name="Rectangle 73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9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2031" name="Freeform 7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 w 211"/>
                  <a:gd name="T3" fmla="*/ 3 h 2537"/>
                  <a:gd name="T4" fmla="*/ 2 w 211"/>
                  <a:gd name="T5" fmla="*/ 2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2" name="Freeform 7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3 h 226"/>
                  <a:gd name="T4" fmla="*/ 2 w 328"/>
                  <a:gd name="T5" fmla="*/ 3 h 226"/>
                  <a:gd name="T6" fmla="*/ 0 w 328"/>
                  <a:gd name="T7" fmla="*/ 3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3" name="Rectangle 76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2034" name="Group 7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2059" name="AutoShape 78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9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2060" name="AutoShape 79"/>
                <p:cNvSpPr>
                  <a:spLocks noChangeArrowheads="1"/>
                </p:cNvSpPr>
                <p:nvPr/>
              </p:nvSpPr>
              <p:spPr bwMode="auto">
                <a:xfrm>
                  <a:off x="628" y="2586"/>
                  <a:ext cx="699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2035" name="Rectangle 80"/>
              <p:cNvSpPr>
                <a:spLocks noChangeArrowheads="1"/>
              </p:cNvSpPr>
              <p:nvPr/>
            </p:nvSpPr>
            <p:spPr bwMode="auto">
              <a:xfrm>
                <a:off x="4223" y="102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2036" name="Group 8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2057" name="AutoShape 82"/>
                <p:cNvSpPr>
                  <a:spLocks noChangeArrowheads="1"/>
                </p:cNvSpPr>
                <p:nvPr/>
              </p:nvSpPr>
              <p:spPr bwMode="auto">
                <a:xfrm>
                  <a:off x="615" y="2569"/>
                  <a:ext cx="722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2058" name="AutoShape 83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2037" name="Rectangle 84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2038" name="Rectangle 85"/>
              <p:cNvSpPr>
                <a:spLocks noChangeArrowheads="1"/>
              </p:cNvSpPr>
              <p:nvPr/>
            </p:nvSpPr>
            <p:spPr bwMode="auto">
              <a:xfrm>
                <a:off x="4229" y="1655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2039" name="Group 8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2055" name="AutoShape 87"/>
                <p:cNvSpPr>
                  <a:spLocks noChangeArrowheads="1"/>
                </p:cNvSpPr>
                <p:nvPr/>
              </p:nvSpPr>
              <p:spPr bwMode="auto">
                <a:xfrm>
                  <a:off x="616" y="2582"/>
                  <a:ext cx="72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2056" name="AutoShape 88"/>
                <p:cNvSpPr>
                  <a:spLocks noChangeArrowheads="1"/>
                </p:cNvSpPr>
                <p:nvPr/>
              </p:nvSpPr>
              <p:spPr bwMode="auto">
                <a:xfrm>
                  <a:off x="630" y="2588"/>
                  <a:ext cx="691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2040" name="Freeform 8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2 h 226"/>
                  <a:gd name="T4" fmla="*/ 2 w 328"/>
                  <a:gd name="T5" fmla="*/ 2 h 226"/>
                  <a:gd name="T6" fmla="*/ 0 w 328"/>
                  <a:gd name="T7" fmla="*/ 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2041" name="Group 9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2053" name="AutoShape 91"/>
                <p:cNvSpPr>
                  <a:spLocks noChangeArrowheads="1"/>
                </p:cNvSpPr>
                <p:nvPr/>
              </p:nvSpPr>
              <p:spPr bwMode="auto">
                <a:xfrm>
                  <a:off x="611" y="2569"/>
                  <a:ext cx="728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2054" name="AutoShape 92"/>
                <p:cNvSpPr>
                  <a:spLocks noChangeArrowheads="1"/>
                </p:cNvSpPr>
                <p:nvPr/>
              </p:nvSpPr>
              <p:spPr bwMode="auto">
                <a:xfrm>
                  <a:off x="618" y="2588"/>
                  <a:ext cx="706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2042" name="Rectangle 9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2" cy="2289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2043" name="Freeform 9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2 w 296"/>
                  <a:gd name="T3" fmla="*/ 2 h 256"/>
                  <a:gd name="T4" fmla="*/ 2 w 296"/>
                  <a:gd name="T5" fmla="*/ 2 h 256"/>
                  <a:gd name="T6" fmla="*/ 0 w 296"/>
                  <a:gd name="T7" fmla="*/ 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4" name="Freeform 9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2 w 304"/>
                  <a:gd name="T3" fmla="*/ 3 h 288"/>
                  <a:gd name="T4" fmla="*/ 2 w 304"/>
                  <a:gd name="T5" fmla="*/ 3 h 288"/>
                  <a:gd name="T6" fmla="*/ 2 w 304"/>
                  <a:gd name="T7" fmla="*/ 3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5" name="Oval 96"/>
              <p:cNvSpPr>
                <a:spLocks noChangeArrowheads="1"/>
              </p:cNvSpPr>
              <p:nvPr/>
            </p:nvSpPr>
            <p:spPr bwMode="auto">
              <a:xfrm>
                <a:off x="5517" y="2611"/>
                <a:ext cx="48" cy="94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2046" name="Freeform 9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 h 240"/>
                  <a:gd name="T2" fmla="*/ 2 w 306"/>
                  <a:gd name="T3" fmla="*/ 3 h 240"/>
                  <a:gd name="T4" fmla="*/ 2 w 306"/>
                  <a:gd name="T5" fmla="*/ 3 h 240"/>
                  <a:gd name="T6" fmla="*/ 2 w 306"/>
                  <a:gd name="T7" fmla="*/ 0 h 240"/>
                  <a:gd name="T8" fmla="*/ 0 w 306"/>
                  <a:gd name="T9" fmla="*/ 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7" name="AutoShape 98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8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2048" name="AutoShape 99"/>
              <p:cNvSpPr>
                <a:spLocks noChangeArrowheads="1"/>
              </p:cNvSpPr>
              <p:nvPr/>
            </p:nvSpPr>
            <p:spPr bwMode="auto">
              <a:xfrm>
                <a:off x="4206" y="2712"/>
                <a:ext cx="1073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2049" name="Oval 100"/>
              <p:cNvSpPr>
                <a:spLocks noChangeArrowheads="1"/>
              </p:cNvSpPr>
              <p:nvPr/>
            </p:nvSpPr>
            <p:spPr bwMode="auto">
              <a:xfrm>
                <a:off x="4307" y="2385"/>
                <a:ext cx="161" cy="13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2050" name="Oval 101"/>
              <p:cNvSpPr>
                <a:spLocks noChangeArrowheads="1"/>
              </p:cNvSpPr>
              <p:nvPr/>
            </p:nvSpPr>
            <p:spPr bwMode="auto">
              <a:xfrm>
                <a:off x="4486" y="2385"/>
                <a:ext cx="161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2051" name="Oval 102"/>
              <p:cNvSpPr>
                <a:spLocks noChangeArrowheads="1"/>
              </p:cNvSpPr>
              <p:nvPr/>
            </p:nvSpPr>
            <p:spPr bwMode="auto">
              <a:xfrm>
                <a:off x="4665" y="2379"/>
                <a:ext cx="155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2052" name="Rectangle 103"/>
              <p:cNvSpPr>
                <a:spLocks noChangeArrowheads="1"/>
              </p:cNvSpPr>
              <p:nvPr/>
            </p:nvSpPr>
            <p:spPr bwMode="auto">
              <a:xfrm>
                <a:off x="5064" y="1838"/>
                <a:ext cx="83" cy="761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</p:grpSp>
      </p:grpSp>
      <p:cxnSp>
        <p:nvCxnSpPr>
          <p:cNvPr id="4" name="Straight Arrow Connector 3"/>
          <p:cNvCxnSpPr/>
          <p:nvPr/>
        </p:nvCxnSpPr>
        <p:spPr bwMode="auto">
          <a:xfrm>
            <a:off x="684213" y="58054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684213" y="62372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684213" y="53736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 Box 37"/>
          <p:cNvSpPr txBox="1">
            <a:spLocks noChangeArrowheads="1"/>
          </p:cNvSpPr>
          <p:nvPr/>
        </p:nvSpPr>
        <p:spPr bwMode="auto">
          <a:xfrm>
            <a:off x="1979613" y="55895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shake-hand and available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sp>
        <p:nvSpPr>
          <p:cNvPr id="95" name="Text Box 37"/>
          <p:cNvSpPr txBox="1">
            <a:spLocks noChangeArrowheads="1"/>
          </p:cNvSpPr>
          <p:nvPr/>
        </p:nvSpPr>
        <p:spPr bwMode="auto">
          <a:xfrm>
            <a:off x="1979613" y="60213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 pieces,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sp>
        <p:nvSpPr>
          <p:cNvPr id="96" name="Text Box 37"/>
          <p:cNvSpPr txBox="1">
            <a:spLocks noChangeArrowheads="1"/>
          </p:cNvSpPr>
          <p:nvPr/>
        </p:nvSpPr>
        <p:spPr bwMode="auto">
          <a:xfrm>
            <a:off x="1979613" y="5157788"/>
            <a:ext cx="36004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get-announce, peer-list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 bwMode="auto">
          <a:xfrm flipV="1">
            <a:off x="3203575" y="2349500"/>
            <a:ext cx="3455988" cy="6477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/>
          <p:nvPr/>
        </p:nvCxnSpPr>
        <p:spPr bwMode="auto">
          <a:xfrm>
            <a:off x="3203575" y="3141663"/>
            <a:ext cx="2376488" cy="10795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Arrow Connector 98"/>
          <p:cNvCxnSpPr>
            <a:endCxn id="42063" idx="2"/>
          </p:cNvCxnSpPr>
          <p:nvPr/>
        </p:nvCxnSpPr>
        <p:spPr bwMode="auto">
          <a:xfrm flipV="1">
            <a:off x="3203575" y="2105025"/>
            <a:ext cx="531813" cy="747713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Arrow Connector 99"/>
          <p:cNvCxnSpPr/>
          <p:nvPr/>
        </p:nvCxnSpPr>
        <p:spPr bwMode="auto">
          <a:xfrm flipH="1">
            <a:off x="3276600" y="2276475"/>
            <a:ext cx="3311525" cy="620713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/>
          <p:cNvCxnSpPr/>
          <p:nvPr/>
        </p:nvCxnSpPr>
        <p:spPr bwMode="auto">
          <a:xfrm flipH="1">
            <a:off x="3132138" y="2060575"/>
            <a:ext cx="503237" cy="69215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 flipH="1" flipV="1">
            <a:off x="3276600" y="2997200"/>
            <a:ext cx="2303463" cy="10795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67A885EB-D3A1-7E46-8161-3DDE1DFB48AC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88913"/>
            <a:ext cx="8337550" cy="954087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Tens </a:t>
            </a:r>
            <a:r>
              <a:rPr lang="en-US" sz="4000" dirty="0" err="1" smtClean="0"/>
              <a:t>blocos</a:t>
            </a:r>
            <a:r>
              <a:rPr lang="en-US" sz="4000" dirty="0" smtClean="0"/>
              <a:t> </a:t>
            </a:r>
            <a:r>
              <a:rPr lang="en-US" sz="4000" dirty="0" err="1" smtClean="0"/>
              <a:t>para</a:t>
            </a:r>
            <a:r>
              <a:rPr lang="en-US" sz="4000" dirty="0" smtClean="0"/>
              <a:t> a </a:t>
            </a:r>
            <a:r>
              <a:rPr lang="en-US" sz="4000" dirty="0" err="1" smtClean="0"/>
              <a:t>troca</a:t>
            </a:r>
            <a:r>
              <a:rPr lang="en-US" sz="4000" dirty="0" smtClean="0"/>
              <a:t>?</a:t>
            </a:r>
            <a:endParaRPr lang="en-US" sz="4000" i="1" dirty="0"/>
          </a:p>
        </p:txBody>
      </p:sp>
      <p:grpSp>
        <p:nvGrpSpPr>
          <p:cNvPr id="44034" name="Group 1"/>
          <p:cNvGrpSpPr>
            <a:grpSpLocks/>
          </p:cNvGrpSpPr>
          <p:nvPr/>
        </p:nvGrpSpPr>
        <p:grpSpPr bwMode="auto">
          <a:xfrm>
            <a:off x="1116013" y="1341438"/>
            <a:ext cx="6616700" cy="3648075"/>
            <a:chOff x="1115616" y="1489026"/>
            <a:chExt cx="6616700" cy="3648075"/>
          </a:xfrm>
        </p:grpSpPr>
        <p:sp>
          <p:nvSpPr>
            <p:cNvPr id="44048" name="Text Box 37"/>
            <p:cNvSpPr txBox="1">
              <a:spLocks noChangeArrowheads="1"/>
            </p:cNvSpPr>
            <p:nvPr/>
          </p:nvSpPr>
          <p:spPr bwMode="auto">
            <a:xfrm>
              <a:off x="1115616" y="2420888"/>
              <a:ext cx="1014412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tracker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4049" name="Line 21"/>
            <p:cNvSpPr>
              <a:spLocks noChangeShapeType="1"/>
            </p:cNvSpPr>
            <p:nvPr/>
          </p:nvSpPr>
          <p:spPr bwMode="auto">
            <a:xfrm>
              <a:off x="2699941" y="2281188"/>
              <a:ext cx="63500" cy="625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0" name="Line 25"/>
            <p:cNvSpPr>
              <a:spLocks noChangeShapeType="1"/>
            </p:cNvSpPr>
            <p:nvPr/>
          </p:nvSpPr>
          <p:spPr bwMode="auto">
            <a:xfrm>
              <a:off x="4108053" y="2098626"/>
              <a:ext cx="2551113" cy="1409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1" name="Line 26"/>
            <p:cNvSpPr>
              <a:spLocks noChangeShapeType="1"/>
            </p:cNvSpPr>
            <p:nvPr/>
          </p:nvSpPr>
          <p:spPr bwMode="auto">
            <a:xfrm>
              <a:off x="3904853" y="2249438"/>
              <a:ext cx="247650" cy="1816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Line 27"/>
            <p:cNvSpPr>
              <a:spLocks noChangeShapeType="1"/>
            </p:cNvSpPr>
            <p:nvPr/>
          </p:nvSpPr>
          <p:spPr bwMode="auto">
            <a:xfrm flipH="1" flipV="1">
              <a:off x="5544741" y="2009726"/>
              <a:ext cx="1168400" cy="306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3" name="Line 28"/>
            <p:cNvSpPr>
              <a:spLocks noChangeShapeType="1"/>
            </p:cNvSpPr>
            <p:nvPr/>
          </p:nvSpPr>
          <p:spPr bwMode="auto">
            <a:xfrm flipH="1">
              <a:off x="4728766" y="2546301"/>
              <a:ext cx="2039937" cy="1987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Line 29"/>
            <p:cNvSpPr>
              <a:spLocks noChangeShapeType="1"/>
            </p:cNvSpPr>
            <p:nvPr/>
          </p:nvSpPr>
          <p:spPr bwMode="auto">
            <a:xfrm flipH="1">
              <a:off x="4816078" y="4511626"/>
              <a:ext cx="739775" cy="163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5" name="Line 30"/>
            <p:cNvSpPr>
              <a:spLocks noChangeShapeType="1"/>
            </p:cNvSpPr>
            <p:nvPr/>
          </p:nvSpPr>
          <p:spPr bwMode="auto">
            <a:xfrm flipH="1">
              <a:off x="4335066" y="2208163"/>
              <a:ext cx="900112" cy="1676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Line 31"/>
            <p:cNvSpPr>
              <a:spLocks noChangeShapeType="1"/>
            </p:cNvSpPr>
            <p:nvPr/>
          </p:nvSpPr>
          <p:spPr bwMode="auto">
            <a:xfrm flipV="1">
              <a:off x="4500166" y="3594051"/>
              <a:ext cx="2120900" cy="48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7" name="Line 32"/>
            <p:cNvSpPr>
              <a:spLocks noChangeShapeType="1"/>
            </p:cNvSpPr>
            <p:nvPr/>
          </p:nvSpPr>
          <p:spPr bwMode="auto">
            <a:xfrm>
              <a:off x="5500291" y="2152601"/>
              <a:ext cx="1182687" cy="1276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8" name="Line 33"/>
            <p:cNvSpPr>
              <a:spLocks noChangeShapeType="1"/>
            </p:cNvSpPr>
            <p:nvPr/>
          </p:nvSpPr>
          <p:spPr bwMode="auto">
            <a:xfrm>
              <a:off x="5943203" y="4533851"/>
              <a:ext cx="376238" cy="2174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9" name="Line 34"/>
            <p:cNvSpPr>
              <a:spLocks noChangeShapeType="1"/>
            </p:cNvSpPr>
            <p:nvPr/>
          </p:nvSpPr>
          <p:spPr bwMode="auto">
            <a:xfrm>
              <a:off x="4828778" y="4829126"/>
              <a:ext cx="1490663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0" name="Line 38"/>
            <p:cNvSpPr>
              <a:spLocks noChangeShapeType="1"/>
            </p:cNvSpPr>
            <p:nvPr/>
          </p:nvSpPr>
          <p:spPr bwMode="auto">
            <a:xfrm flipH="1">
              <a:off x="6494066" y="3768676"/>
              <a:ext cx="263525" cy="93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4061" name="Picture 39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6553" y="3428951"/>
              <a:ext cx="474663" cy="511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062" name="Line 42"/>
            <p:cNvSpPr>
              <a:spLocks noChangeShapeType="1"/>
            </p:cNvSpPr>
            <p:nvPr/>
          </p:nvSpPr>
          <p:spPr bwMode="auto">
            <a:xfrm flipV="1">
              <a:off x="1979216" y="1985913"/>
              <a:ext cx="474662" cy="5064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63" name="Group 68"/>
            <p:cNvGrpSpPr>
              <a:grpSpLocks/>
            </p:cNvGrpSpPr>
            <p:nvPr/>
          </p:nvGrpSpPr>
          <p:grpSpPr bwMode="auto">
            <a:xfrm>
              <a:off x="3141266" y="2176413"/>
              <a:ext cx="3492500" cy="2163763"/>
              <a:chOff x="1752" y="2166"/>
              <a:chExt cx="2200" cy="1363"/>
            </a:xfrm>
          </p:grpSpPr>
          <p:sp>
            <p:nvSpPr>
              <p:cNvPr id="44125" name="Line 22"/>
              <p:cNvSpPr>
                <a:spLocks noChangeShapeType="1"/>
              </p:cNvSpPr>
              <p:nvPr/>
            </p:nvSpPr>
            <p:spPr bwMode="auto">
              <a:xfrm flipV="1">
                <a:off x="1752" y="2166"/>
                <a:ext cx="361" cy="5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6" name="Line 23"/>
              <p:cNvSpPr>
                <a:spLocks noChangeShapeType="1"/>
              </p:cNvSpPr>
              <p:nvPr/>
            </p:nvSpPr>
            <p:spPr bwMode="auto">
              <a:xfrm flipV="1">
                <a:off x="1770" y="2352"/>
                <a:ext cx="2182" cy="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7" name="Line 24"/>
              <p:cNvSpPr>
                <a:spLocks noChangeShapeType="1"/>
              </p:cNvSpPr>
              <p:nvPr/>
            </p:nvSpPr>
            <p:spPr bwMode="auto">
              <a:xfrm>
                <a:off x="1786" y="2820"/>
                <a:ext cx="1550" cy="7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64" name="Group 104"/>
            <p:cNvGrpSpPr>
              <a:grpSpLocks/>
            </p:cNvGrpSpPr>
            <p:nvPr/>
          </p:nvGrpSpPr>
          <p:grpSpPr bwMode="auto">
            <a:xfrm>
              <a:off x="2438003" y="2925713"/>
              <a:ext cx="685800" cy="588963"/>
              <a:chOff x="-44" y="1473"/>
              <a:chExt cx="981" cy="1105"/>
            </a:xfrm>
          </p:grpSpPr>
          <p:pic>
            <p:nvPicPr>
              <p:cNvPr id="44123" name="Picture 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24" name="Freeform 10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4065" name="Group 107"/>
            <p:cNvGrpSpPr>
              <a:grpSpLocks/>
            </p:cNvGrpSpPr>
            <p:nvPr/>
          </p:nvGrpSpPr>
          <p:grpSpPr bwMode="auto">
            <a:xfrm>
              <a:off x="3808016" y="3938538"/>
              <a:ext cx="728662" cy="620713"/>
              <a:chOff x="-44" y="1473"/>
              <a:chExt cx="981" cy="1105"/>
            </a:xfrm>
          </p:grpSpPr>
          <p:pic>
            <p:nvPicPr>
              <p:cNvPr id="44121" name="Picture 10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22" name="Freeform 10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4066" name="Group 110"/>
            <p:cNvGrpSpPr>
              <a:grpSpLocks/>
            </p:cNvGrpSpPr>
            <p:nvPr/>
          </p:nvGrpSpPr>
          <p:grpSpPr bwMode="auto">
            <a:xfrm>
              <a:off x="4090591" y="4516388"/>
              <a:ext cx="728662" cy="620713"/>
              <a:chOff x="-44" y="1473"/>
              <a:chExt cx="981" cy="1105"/>
            </a:xfrm>
          </p:grpSpPr>
          <p:pic>
            <p:nvPicPr>
              <p:cNvPr id="44119" name="Picture 11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20" name="Freeform 11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4067" name="Group 113"/>
            <p:cNvGrpSpPr>
              <a:grpSpLocks/>
            </p:cNvGrpSpPr>
            <p:nvPr/>
          </p:nvGrpSpPr>
          <p:grpSpPr bwMode="auto">
            <a:xfrm flipH="1">
              <a:off x="6724253" y="3362276"/>
              <a:ext cx="728663" cy="620712"/>
              <a:chOff x="-44" y="1473"/>
              <a:chExt cx="981" cy="1105"/>
            </a:xfrm>
          </p:grpSpPr>
          <p:pic>
            <p:nvPicPr>
              <p:cNvPr id="44117" name="Picture 11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18" name="Freeform 11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4068" name="Group 119"/>
            <p:cNvGrpSpPr>
              <a:grpSpLocks/>
            </p:cNvGrpSpPr>
            <p:nvPr/>
          </p:nvGrpSpPr>
          <p:grpSpPr bwMode="auto">
            <a:xfrm flipH="1">
              <a:off x="6778228" y="2174826"/>
              <a:ext cx="728663" cy="620712"/>
              <a:chOff x="-44" y="1473"/>
              <a:chExt cx="981" cy="1105"/>
            </a:xfrm>
          </p:grpSpPr>
          <p:pic>
            <p:nvPicPr>
              <p:cNvPr id="44115" name="Picture 12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16" name="Freeform 12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4069" name="Group 122"/>
            <p:cNvGrpSpPr>
              <a:grpSpLocks/>
            </p:cNvGrpSpPr>
            <p:nvPr/>
          </p:nvGrpSpPr>
          <p:grpSpPr bwMode="auto">
            <a:xfrm flipH="1">
              <a:off x="4981178" y="1641426"/>
              <a:ext cx="641350" cy="620712"/>
              <a:chOff x="-44" y="1473"/>
              <a:chExt cx="981" cy="1105"/>
            </a:xfrm>
          </p:grpSpPr>
          <p:pic>
            <p:nvPicPr>
              <p:cNvPr id="44113" name="Picture 12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14" name="Freeform 12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4070" name="Group 125"/>
            <p:cNvGrpSpPr>
              <a:grpSpLocks/>
            </p:cNvGrpSpPr>
            <p:nvPr/>
          </p:nvGrpSpPr>
          <p:grpSpPr bwMode="auto">
            <a:xfrm>
              <a:off x="3371453" y="1631901"/>
              <a:ext cx="728663" cy="620712"/>
              <a:chOff x="-44" y="1473"/>
              <a:chExt cx="981" cy="1105"/>
            </a:xfrm>
          </p:grpSpPr>
          <p:pic>
            <p:nvPicPr>
              <p:cNvPr id="44111" name="Picture 12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12" name="Freeform 12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4071" name="Group 129"/>
            <p:cNvGrpSpPr>
              <a:grpSpLocks/>
            </p:cNvGrpSpPr>
            <p:nvPr/>
          </p:nvGrpSpPr>
          <p:grpSpPr bwMode="auto">
            <a:xfrm>
              <a:off x="5471716" y="4244926"/>
              <a:ext cx="490537" cy="412750"/>
              <a:chOff x="-44" y="1473"/>
              <a:chExt cx="981" cy="1105"/>
            </a:xfrm>
          </p:grpSpPr>
          <p:pic>
            <p:nvPicPr>
              <p:cNvPr id="44109" name="Picture 1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10" name="Freeform 1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4072" name="Text Box 37"/>
            <p:cNvSpPr txBox="1">
              <a:spLocks noChangeArrowheads="1"/>
            </p:cNvSpPr>
            <p:nvPr/>
          </p:nvSpPr>
          <p:spPr bwMode="auto">
            <a:xfrm>
              <a:off x="5508228" y="1489026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4073" name="Text Box 37"/>
            <p:cNvSpPr txBox="1">
              <a:spLocks noChangeArrowheads="1"/>
            </p:cNvSpPr>
            <p:nvPr/>
          </p:nvSpPr>
          <p:spPr bwMode="auto">
            <a:xfrm>
              <a:off x="5724128" y="3865513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4074" name="Text Box 37"/>
            <p:cNvSpPr txBox="1">
              <a:spLocks noChangeArrowheads="1"/>
            </p:cNvSpPr>
            <p:nvPr/>
          </p:nvSpPr>
          <p:spPr bwMode="auto">
            <a:xfrm>
              <a:off x="3092053" y="4440188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4075" name="Text Box 37"/>
            <p:cNvSpPr txBox="1">
              <a:spLocks noChangeArrowheads="1"/>
            </p:cNvSpPr>
            <p:nvPr/>
          </p:nvSpPr>
          <p:spPr bwMode="auto">
            <a:xfrm>
              <a:off x="6948091" y="3936951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grpSp>
          <p:nvGrpSpPr>
            <p:cNvPr id="44076" name="Group 71"/>
            <p:cNvGrpSpPr>
              <a:grpSpLocks/>
            </p:cNvGrpSpPr>
            <p:nvPr/>
          </p:nvGrpSpPr>
          <p:grpSpPr bwMode="auto">
            <a:xfrm>
              <a:off x="2555478" y="1560463"/>
              <a:ext cx="379413" cy="604838"/>
              <a:chOff x="4140" y="429"/>
              <a:chExt cx="1425" cy="2396"/>
            </a:xfrm>
          </p:grpSpPr>
          <p:sp>
            <p:nvSpPr>
              <p:cNvPr id="44077" name="Freeform 7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2 w 354"/>
                  <a:gd name="T3" fmla="*/ 4 h 2742"/>
                  <a:gd name="T4" fmla="*/ 2 w 354"/>
                  <a:gd name="T5" fmla="*/ 28 h 2742"/>
                  <a:gd name="T6" fmla="*/ 0 w 354"/>
                  <a:gd name="T7" fmla="*/ 2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8" name="Rectangle 73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9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4079" name="Freeform 7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 w 211"/>
                  <a:gd name="T3" fmla="*/ 3 h 2537"/>
                  <a:gd name="T4" fmla="*/ 2 w 211"/>
                  <a:gd name="T5" fmla="*/ 2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0" name="Freeform 7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3 h 226"/>
                  <a:gd name="T4" fmla="*/ 2 w 328"/>
                  <a:gd name="T5" fmla="*/ 3 h 226"/>
                  <a:gd name="T6" fmla="*/ 0 w 328"/>
                  <a:gd name="T7" fmla="*/ 3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1" name="Rectangle 76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4082" name="Group 7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4107" name="AutoShape 78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9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4108" name="AutoShape 79"/>
                <p:cNvSpPr>
                  <a:spLocks noChangeArrowheads="1"/>
                </p:cNvSpPr>
                <p:nvPr/>
              </p:nvSpPr>
              <p:spPr bwMode="auto">
                <a:xfrm>
                  <a:off x="628" y="2586"/>
                  <a:ext cx="699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4083" name="Rectangle 80"/>
              <p:cNvSpPr>
                <a:spLocks noChangeArrowheads="1"/>
              </p:cNvSpPr>
              <p:nvPr/>
            </p:nvSpPr>
            <p:spPr bwMode="auto">
              <a:xfrm>
                <a:off x="4223" y="102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4084" name="Group 8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4105" name="AutoShape 82"/>
                <p:cNvSpPr>
                  <a:spLocks noChangeArrowheads="1"/>
                </p:cNvSpPr>
                <p:nvPr/>
              </p:nvSpPr>
              <p:spPr bwMode="auto">
                <a:xfrm>
                  <a:off x="615" y="2569"/>
                  <a:ext cx="722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4106" name="AutoShape 83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4085" name="Rectangle 84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4086" name="Rectangle 85"/>
              <p:cNvSpPr>
                <a:spLocks noChangeArrowheads="1"/>
              </p:cNvSpPr>
              <p:nvPr/>
            </p:nvSpPr>
            <p:spPr bwMode="auto">
              <a:xfrm>
                <a:off x="4229" y="1655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4087" name="Group 8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4103" name="AutoShape 87"/>
                <p:cNvSpPr>
                  <a:spLocks noChangeArrowheads="1"/>
                </p:cNvSpPr>
                <p:nvPr/>
              </p:nvSpPr>
              <p:spPr bwMode="auto">
                <a:xfrm>
                  <a:off x="616" y="2582"/>
                  <a:ext cx="72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4104" name="AutoShape 88"/>
                <p:cNvSpPr>
                  <a:spLocks noChangeArrowheads="1"/>
                </p:cNvSpPr>
                <p:nvPr/>
              </p:nvSpPr>
              <p:spPr bwMode="auto">
                <a:xfrm>
                  <a:off x="630" y="2588"/>
                  <a:ext cx="691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4088" name="Freeform 8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2 h 226"/>
                  <a:gd name="T4" fmla="*/ 2 w 328"/>
                  <a:gd name="T5" fmla="*/ 2 h 226"/>
                  <a:gd name="T6" fmla="*/ 0 w 328"/>
                  <a:gd name="T7" fmla="*/ 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089" name="Group 9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4101" name="AutoShape 91"/>
                <p:cNvSpPr>
                  <a:spLocks noChangeArrowheads="1"/>
                </p:cNvSpPr>
                <p:nvPr/>
              </p:nvSpPr>
              <p:spPr bwMode="auto">
                <a:xfrm>
                  <a:off x="611" y="2569"/>
                  <a:ext cx="728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4102" name="AutoShape 92"/>
                <p:cNvSpPr>
                  <a:spLocks noChangeArrowheads="1"/>
                </p:cNvSpPr>
                <p:nvPr/>
              </p:nvSpPr>
              <p:spPr bwMode="auto">
                <a:xfrm>
                  <a:off x="618" y="2588"/>
                  <a:ext cx="706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4090" name="Rectangle 9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2" cy="2289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4091" name="Freeform 9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2 w 296"/>
                  <a:gd name="T3" fmla="*/ 2 h 256"/>
                  <a:gd name="T4" fmla="*/ 2 w 296"/>
                  <a:gd name="T5" fmla="*/ 2 h 256"/>
                  <a:gd name="T6" fmla="*/ 0 w 296"/>
                  <a:gd name="T7" fmla="*/ 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2" name="Freeform 9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2 w 304"/>
                  <a:gd name="T3" fmla="*/ 3 h 288"/>
                  <a:gd name="T4" fmla="*/ 2 w 304"/>
                  <a:gd name="T5" fmla="*/ 3 h 288"/>
                  <a:gd name="T6" fmla="*/ 2 w 304"/>
                  <a:gd name="T7" fmla="*/ 3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3" name="Oval 96"/>
              <p:cNvSpPr>
                <a:spLocks noChangeArrowheads="1"/>
              </p:cNvSpPr>
              <p:nvPr/>
            </p:nvSpPr>
            <p:spPr bwMode="auto">
              <a:xfrm>
                <a:off x="5517" y="2611"/>
                <a:ext cx="48" cy="94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4094" name="Freeform 9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 h 240"/>
                  <a:gd name="T2" fmla="*/ 2 w 306"/>
                  <a:gd name="T3" fmla="*/ 3 h 240"/>
                  <a:gd name="T4" fmla="*/ 2 w 306"/>
                  <a:gd name="T5" fmla="*/ 3 h 240"/>
                  <a:gd name="T6" fmla="*/ 2 w 306"/>
                  <a:gd name="T7" fmla="*/ 0 h 240"/>
                  <a:gd name="T8" fmla="*/ 0 w 306"/>
                  <a:gd name="T9" fmla="*/ 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5" name="AutoShape 98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8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4096" name="AutoShape 99"/>
              <p:cNvSpPr>
                <a:spLocks noChangeArrowheads="1"/>
              </p:cNvSpPr>
              <p:nvPr/>
            </p:nvSpPr>
            <p:spPr bwMode="auto">
              <a:xfrm>
                <a:off x="4206" y="2712"/>
                <a:ext cx="1073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4097" name="Oval 100"/>
              <p:cNvSpPr>
                <a:spLocks noChangeArrowheads="1"/>
              </p:cNvSpPr>
              <p:nvPr/>
            </p:nvSpPr>
            <p:spPr bwMode="auto">
              <a:xfrm>
                <a:off x="4307" y="2385"/>
                <a:ext cx="161" cy="13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4098" name="Oval 101"/>
              <p:cNvSpPr>
                <a:spLocks noChangeArrowheads="1"/>
              </p:cNvSpPr>
              <p:nvPr/>
            </p:nvSpPr>
            <p:spPr bwMode="auto">
              <a:xfrm>
                <a:off x="4486" y="2385"/>
                <a:ext cx="161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4099" name="Oval 102"/>
              <p:cNvSpPr>
                <a:spLocks noChangeArrowheads="1"/>
              </p:cNvSpPr>
              <p:nvPr/>
            </p:nvSpPr>
            <p:spPr bwMode="auto">
              <a:xfrm>
                <a:off x="4665" y="2379"/>
                <a:ext cx="155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4100" name="Rectangle 103"/>
              <p:cNvSpPr>
                <a:spLocks noChangeArrowheads="1"/>
              </p:cNvSpPr>
              <p:nvPr/>
            </p:nvSpPr>
            <p:spPr bwMode="auto">
              <a:xfrm>
                <a:off x="5064" y="1838"/>
                <a:ext cx="83" cy="761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</p:grpSp>
      </p:grpSp>
      <p:cxnSp>
        <p:nvCxnSpPr>
          <p:cNvPr id="4" name="Straight Arrow Connector 3"/>
          <p:cNvCxnSpPr/>
          <p:nvPr/>
        </p:nvCxnSpPr>
        <p:spPr bwMode="auto">
          <a:xfrm>
            <a:off x="684213" y="58054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684213" y="62372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684213" y="53736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 Box 37"/>
          <p:cNvSpPr txBox="1">
            <a:spLocks noChangeArrowheads="1"/>
          </p:cNvSpPr>
          <p:nvPr/>
        </p:nvSpPr>
        <p:spPr bwMode="auto">
          <a:xfrm>
            <a:off x="1979613" y="60213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 pieces,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sp>
        <p:nvSpPr>
          <p:cNvPr id="96" name="Text Box 37"/>
          <p:cNvSpPr txBox="1">
            <a:spLocks noChangeArrowheads="1"/>
          </p:cNvSpPr>
          <p:nvPr/>
        </p:nvSpPr>
        <p:spPr bwMode="auto">
          <a:xfrm>
            <a:off x="1979613" y="5157788"/>
            <a:ext cx="36004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get-announce, peer-list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 bwMode="auto">
          <a:xfrm flipV="1">
            <a:off x="3203575" y="2349500"/>
            <a:ext cx="3455988" cy="6477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/>
          <p:nvPr/>
        </p:nvCxnSpPr>
        <p:spPr bwMode="auto">
          <a:xfrm>
            <a:off x="3203575" y="3141663"/>
            <a:ext cx="2376488" cy="10795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Arrow Connector 98"/>
          <p:cNvCxnSpPr>
            <a:endCxn id="44111" idx="2"/>
          </p:cNvCxnSpPr>
          <p:nvPr/>
        </p:nvCxnSpPr>
        <p:spPr bwMode="auto">
          <a:xfrm flipV="1">
            <a:off x="3203575" y="2105025"/>
            <a:ext cx="531813" cy="747713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Arrow Connector 99"/>
          <p:cNvCxnSpPr/>
          <p:nvPr/>
        </p:nvCxnSpPr>
        <p:spPr bwMode="auto">
          <a:xfrm flipH="1">
            <a:off x="3276600" y="2276475"/>
            <a:ext cx="3311525" cy="620713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/>
          <p:cNvCxnSpPr/>
          <p:nvPr/>
        </p:nvCxnSpPr>
        <p:spPr bwMode="auto">
          <a:xfrm flipH="1">
            <a:off x="3132138" y="2060575"/>
            <a:ext cx="503237" cy="69215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 flipH="1" flipV="1">
            <a:off x="3276600" y="2997200"/>
            <a:ext cx="2303463" cy="10795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6F99C4C4-9B48-FF4C-BA08-B1F31F26B28C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02" name="Text Box 37"/>
          <p:cNvSpPr txBox="1">
            <a:spLocks noChangeArrowheads="1"/>
          </p:cNvSpPr>
          <p:nvPr/>
        </p:nvSpPr>
        <p:spPr bwMode="auto">
          <a:xfrm>
            <a:off x="1979613" y="55895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shake-hand and available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88913"/>
            <a:ext cx="8337550" cy="954087"/>
          </a:xfrm>
        </p:spPr>
        <p:txBody>
          <a:bodyPr/>
          <a:lstStyle/>
          <a:p>
            <a:pPr>
              <a:defRPr/>
            </a:pPr>
            <a:r>
              <a:rPr lang="en-US" sz="4000" dirty="0" err="1" smtClean="0"/>
              <a:t>Transferências</a:t>
            </a:r>
            <a:r>
              <a:rPr lang="en-US" sz="4000" dirty="0" smtClean="0"/>
              <a:t> (</a:t>
            </a:r>
            <a:r>
              <a:rPr lang="en-US" sz="4000" dirty="0" err="1" smtClean="0"/>
              <a:t>modo</a:t>
            </a:r>
            <a:r>
              <a:rPr lang="en-US" sz="4000" dirty="0" smtClean="0"/>
              <a:t> </a:t>
            </a:r>
            <a:r>
              <a:rPr lang="en-US" sz="4000" dirty="0" err="1" smtClean="0"/>
              <a:t>benigno</a:t>
            </a:r>
            <a:r>
              <a:rPr lang="en-US" sz="4000" dirty="0" smtClean="0"/>
              <a:t>)</a:t>
            </a:r>
            <a:endParaRPr lang="en-US" sz="4000" i="1" dirty="0"/>
          </a:p>
        </p:txBody>
      </p:sp>
      <p:grpSp>
        <p:nvGrpSpPr>
          <p:cNvPr id="46082" name="Group 1"/>
          <p:cNvGrpSpPr>
            <a:grpSpLocks/>
          </p:cNvGrpSpPr>
          <p:nvPr/>
        </p:nvGrpSpPr>
        <p:grpSpPr bwMode="auto">
          <a:xfrm>
            <a:off x="1116013" y="1341438"/>
            <a:ext cx="6616700" cy="3648075"/>
            <a:chOff x="1115616" y="1489026"/>
            <a:chExt cx="6616700" cy="3648075"/>
          </a:xfrm>
        </p:grpSpPr>
        <p:sp>
          <p:nvSpPr>
            <p:cNvPr id="46093" name="Text Box 37"/>
            <p:cNvSpPr txBox="1">
              <a:spLocks noChangeArrowheads="1"/>
            </p:cNvSpPr>
            <p:nvPr/>
          </p:nvSpPr>
          <p:spPr bwMode="auto">
            <a:xfrm>
              <a:off x="1115616" y="2420888"/>
              <a:ext cx="1014412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tracker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6094" name="Line 21"/>
            <p:cNvSpPr>
              <a:spLocks noChangeShapeType="1"/>
            </p:cNvSpPr>
            <p:nvPr/>
          </p:nvSpPr>
          <p:spPr bwMode="auto">
            <a:xfrm>
              <a:off x="2699941" y="2281188"/>
              <a:ext cx="63500" cy="625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Line 25"/>
            <p:cNvSpPr>
              <a:spLocks noChangeShapeType="1"/>
            </p:cNvSpPr>
            <p:nvPr/>
          </p:nvSpPr>
          <p:spPr bwMode="auto">
            <a:xfrm>
              <a:off x="4108053" y="2098626"/>
              <a:ext cx="2551113" cy="1409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Line 26"/>
            <p:cNvSpPr>
              <a:spLocks noChangeShapeType="1"/>
            </p:cNvSpPr>
            <p:nvPr/>
          </p:nvSpPr>
          <p:spPr bwMode="auto">
            <a:xfrm>
              <a:off x="3904853" y="2249438"/>
              <a:ext cx="247650" cy="1816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Line 27"/>
            <p:cNvSpPr>
              <a:spLocks noChangeShapeType="1"/>
            </p:cNvSpPr>
            <p:nvPr/>
          </p:nvSpPr>
          <p:spPr bwMode="auto">
            <a:xfrm flipH="1" flipV="1">
              <a:off x="5544741" y="2009726"/>
              <a:ext cx="1168400" cy="306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Line 28"/>
            <p:cNvSpPr>
              <a:spLocks noChangeShapeType="1"/>
            </p:cNvSpPr>
            <p:nvPr/>
          </p:nvSpPr>
          <p:spPr bwMode="auto">
            <a:xfrm flipH="1">
              <a:off x="4728766" y="2546301"/>
              <a:ext cx="2039937" cy="1987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9" name="Line 29"/>
            <p:cNvSpPr>
              <a:spLocks noChangeShapeType="1"/>
            </p:cNvSpPr>
            <p:nvPr/>
          </p:nvSpPr>
          <p:spPr bwMode="auto">
            <a:xfrm flipH="1">
              <a:off x="4816078" y="4511626"/>
              <a:ext cx="739775" cy="163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0" name="Line 30"/>
            <p:cNvSpPr>
              <a:spLocks noChangeShapeType="1"/>
            </p:cNvSpPr>
            <p:nvPr/>
          </p:nvSpPr>
          <p:spPr bwMode="auto">
            <a:xfrm flipH="1">
              <a:off x="4335066" y="2208163"/>
              <a:ext cx="900112" cy="1676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1" name="Line 31"/>
            <p:cNvSpPr>
              <a:spLocks noChangeShapeType="1"/>
            </p:cNvSpPr>
            <p:nvPr/>
          </p:nvSpPr>
          <p:spPr bwMode="auto">
            <a:xfrm flipV="1">
              <a:off x="4500166" y="3594051"/>
              <a:ext cx="2120900" cy="48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Line 32"/>
            <p:cNvSpPr>
              <a:spLocks noChangeShapeType="1"/>
            </p:cNvSpPr>
            <p:nvPr/>
          </p:nvSpPr>
          <p:spPr bwMode="auto">
            <a:xfrm>
              <a:off x="5500291" y="2152601"/>
              <a:ext cx="1182687" cy="1276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Line 33"/>
            <p:cNvSpPr>
              <a:spLocks noChangeShapeType="1"/>
            </p:cNvSpPr>
            <p:nvPr/>
          </p:nvSpPr>
          <p:spPr bwMode="auto">
            <a:xfrm>
              <a:off x="5943203" y="4533851"/>
              <a:ext cx="376238" cy="2174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4" name="Line 34"/>
            <p:cNvSpPr>
              <a:spLocks noChangeShapeType="1"/>
            </p:cNvSpPr>
            <p:nvPr/>
          </p:nvSpPr>
          <p:spPr bwMode="auto">
            <a:xfrm>
              <a:off x="4828778" y="4829126"/>
              <a:ext cx="1490663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Line 38"/>
            <p:cNvSpPr>
              <a:spLocks noChangeShapeType="1"/>
            </p:cNvSpPr>
            <p:nvPr/>
          </p:nvSpPr>
          <p:spPr bwMode="auto">
            <a:xfrm flipH="1">
              <a:off x="6494066" y="3768676"/>
              <a:ext cx="263525" cy="93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6106" name="Picture 39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6553" y="3428951"/>
              <a:ext cx="474663" cy="511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107" name="Line 42"/>
            <p:cNvSpPr>
              <a:spLocks noChangeShapeType="1"/>
            </p:cNvSpPr>
            <p:nvPr/>
          </p:nvSpPr>
          <p:spPr bwMode="auto">
            <a:xfrm flipV="1">
              <a:off x="1979216" y="1985913"/>
              <a:ext cx="474662" cy="5064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108" name="Group 68"/>
            <p:cNvGrpSpPr>
              <a:grpSpLocks/>
            </p:cNvGrpSpPr>
            <p:nvPr/>
          </p:nvGrpSpPr>
          <p:grpSpPr bwMode="auto">
            <a:xfrm>
              <a:off x="3141266" y="2176413"/>
              <a:ext cx="3492500" cy="2163763"/>
              <a:chOff x="1752" y="2166"/>
              <a:chExt cx="2200" cy="1363"/>
            </a:xfrm>
          </p:grpSpPr>
          <p:sp>
            <p:nvSpPr>
              <p:cNvPr id="46170" name="Line 22"/>
              <p:cNvSpPr>
                <a:spLocks noChangeShapeType="1"/>
              </p:cNvSpPr>
              <p:nvPr/>
            </p:nvSpPr>
            <p:spPr bwMode="auto">
              <a:xfrm flipV="1">
                <a:off x="1752" y="2166"/>
                <a:ext cx="361" cy="5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71" name="Line 23"/>
              <p:cNvSpPr>
                <a:spLocks noChangeShapeType="1"/>
              </p:cNvSpPr>
              <p:nvPr/>
            </p:nvSpPr>
            <p:spPr bwMode="auto">
              <a:xfrm flipV="1">
                <a:off x="1770" y="2352"/>
                <a:ext cx="2182" cy="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72" name="Line 24"/>
              <p:cNvSpPr>
                <a:spLocks noChangeShapeType="1"/>
              </p:cNvSpPr>
              <p:nvPr/>
            </p:nvSpPr>
            <p:spPr bwMode="auto">
              <a:xfrm>
                <a:off x="1786" y="2820"/>
                <a:ext cx="1550" cy="7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6109" name="Group 104"/>
            <p:cNvGrpSpPr>
              <a:grpSpLocks/>
            </p:cNvGrpSpPr>
            <p:nvPr/>
          </p:nvGrpSpPr>
          <p:grpSpPr bwMode="auto">
            <a:xfrm>
              <a:off x="2438003" y="2925713"/>
              <a:ext cx="685800" cy="588963"/>
              <a:chOff x="-44" y="1473"/>
              <a:chExt cx="981" cy="1105"/>
            </a:xfrm>
          </p:grpSpPr>
          <p:pic>
            <p:nvPicPr>
              <p:cNvPr id="46168" name="Picture 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69" name="Freeform 10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10" name="Group 107"/>
            <p:cNvGrpSpPr>
              <a:grpSpLocks/>
            </p:cNvGrpSpPr>
            <p:nvPr/>
          </p:nvGrpSpPr>
          <p:grpSpPr bwMode="auto">
            <a:xfrm>
              <a:off x="3808016" y="3938538"/>
              <a:ext cx="728662" cy="620713"/>
              <a:chOff x="-44" y="1473"/>
              <a:chExt cx="981" cy="1105"/>
            </a:xfrm>
          </p:grpSpPr>
          <p:pic>
            <p:nvPicPr>
              <p:cNvPr id="46166" name="Picture 10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67" name="Freeform 10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11" name="Group 110"/>
            <p:cNvGrpSpPr>
              <a:grpSpLocks/>
            </p:cNvGrpSpPr>
            <p:nvPr/>
          </p:nvGrpSpPr>
          <p:grpSpPr bwMode="auto">
            <a:xfrm>
              <a:off x="4090591" y="4516388"/>
              <a:ext cx="728662" cy="620713"/>
              <a:chOff x="-44" y="1473"/>
              <a:chExt cx="981" cy="1105"/>
            </a:xfrm>
          </p:grpSpPr>
          <p:pic>
            <p:nvPicPr>
              <p:cNvPr id="46164" name="Picture 11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65" name="Freeform 11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12" name="Group 113"/>
            <p:cNvGrpSpPr>
              <a:grpSpLocks/>
            </p:cNvGrpSpPr>
            <p:nvPr/>
          </p:nvGrpSpPr>
          <p:grpSpPr bwMode="auto">
            <a:xfrm flipH="1">
              <a:off x="6724253" y="3362276"/>
              <a:ext cx="728663" cy="620712"/>
              <a:chOff x="-44" y="1473"/>
              <a:chExt cx="981" cy="1105"/>
            </a:xfrm>
          </p:grpSpPr>
          <p:pic>
            <p:nvPicPr>
              <p:cNvPr id="46162" name="Picture 11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63" name="Freeform 11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13" name="Group 119"/>
            <p:cNvGrpSpPr>
              <a:grpSpLocks/>
            </p:cNvGrpSpPr>
            <p:nvPr/>
          </p:nvGrpSpPr>
          <p:grpSpPr bwMode="auto">
            <a:xfrm flipH="1">
              <a:off x="6778228" y="2174826"/>
              <a:ext cx="728663" cy="620712"/>
              <a:chOff x="-44" y="1473"/>
              <a:chExt cx="981" cy="1105"/>
            </a:xfrm>
          </p:grpSpPr>
          <p:pic>
            <p:nvPicPr>
              <p:cNvPr id="46160" name="Picture 12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61" name="Freeform 12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14" name="Group 122"/>
            <p:cNvGrpSpPr>
              <a:grpSpLocks/>
            </p:cNvGrpSpPr>
            <p:nvPr/>
          </p:nvGrpSpPr>
          <p:grpSpPr bwMode="auto">
            <a:xfrm flipH="1">
              <a:off x="4981178" y="1641426"/>
              <a:ext cx="641350" cy="620712"/>
              <a:chOff x="-44" y="1473"/>
              <a:chExt cx="981" cy="1105"/>
            </a:xfrm>
          </p:grpSpPr>
          <p:pic>
            <p:nvPicPr>
              <p:cNvPr id="46158" name="Picture 12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59" name="Freeform 12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15" name="Group 125"/>
            <p:cNvGrpSpPr>
              <a:grpSpLocks/>
            </p:cNvGrpSpPr>
            <p:nvPr/>
          </p:nvGrpSpPr>
          <p:grpSpPr bwMode="auto">
            <a:xfrm>
              <a:off x="3371453" y="1631901"/>
              <a:ext cx="728663" cy="620712"/>
              <a:chOff x="-44" y="1473"/>
              <a:chExt cx="981" cy="1105"/>
            </a:xfrm>
          </p:grpSpPr>
          <p:pic>
            <p:nvPicPr>
              <p:cNvPr id="46156" name="Picture 12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57" name="Freeform 12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6116" name="Group 129"/>
            <p:cNvGrpSpPr>
              <a:grpSpLocks/>
            </p:cNvGrpSpPr>
            <p:nvPr/>
          </p:nvGrpSpPr>
          <p:grpSpPr bwMode="auto">
            <a:xfrm>
              <a:off x="5471716" y="4244926"/>
              <a:ext cx="490537" cy="412750"/>
              <a:chOff x="-44" y="1473"/>
              <a:chExt cx="981" cy="1105"/>
            </a:xfrm>
          </p:grpSpPr>
          <p:pic>
            <p:nvPicPr>
              <p:cNvPr id="46154" name="Picture 1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55" name="Freeform 1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50670 w 356"/>
                  <a:gd name="T3" fmla="*/ 40535 h 368"/>
                  <a:gd name="T4" fmla="*/ 534623 w 356"/>
                  <a:gd name="T5" fmla="*/ 844480 h 368"/>
                  <a:gd name="T6" fmla="*/ 117823 w 356"/>
                  <a:gd name="T7" fmla="*/ 105613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6117" name="Text Box 37"/>
            <p:cNvSpPr txBox="1">
              <a:spLocks noChangeArrowheads="1"/>
            </p:cNvSpPr>
            <p:nvPr/>
          </p:nvSpPr>
          <p:spPr bwMode="auto">
            <a:xfrm>
              <a:off x="5508228" y="1489026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6118" name="Text Box 37"/>
            <p:cNvSpPr txBox="1">
              <a:spLocks noChangeArrowheads="1"/>
            </p:cNvSpPr>
            <p:nvPr/>
          </p:nvSpPr>
          <p:spPr bwMode="auto">
            <a:xfrm>
              <a:off x="5724128" y="3865513"/>
              <a:ext cx="706438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seed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6119" name="Text Box 37"/>
            <p:cNvSpPr txBox="1">
              <a:spLocks noChangeArrowheads="1"/>
            </p:cNvSpPr>
            <p:nvPr/>
          </p:nvSpPr>
          <p:spPr bwMode="auto">
            <a:xfrm>
              <a:off x="3092053" y="4440188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sp>
          <p:nvSpPr>
            <p:cNvPr id="46120" name="Text Box 37"/>
            <p:cNvSpPr txBox="1">
              <a:spLocks noChangeArrowheads="1"/>
            </p:cNvSpPr>
            <p:nvPr/>
          </p:nvSpPr>
          <p:spPr bwMode="auto">
            <a:xfrm>
              <a:off x="6948091" y="3936951"/>
              <a:ext cx="784225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US" i="1">
                  <a:solidFill>
                    <a:srgbClr val="CC0000"/>
                  </a:solidFill>
                  <a:latin typeface="Gill Sans MT" charset="0"/>
                </a:rPr>
                <a:t>leech</a:t>
              </a:r>
              <a:endParaRPr lang="en-US">
                <a:latin typeface="Gill Sans MT" charset="0"/>
              </a:endParaRPr>
            </a:p>
          </p:txBody>
        </p:sp>
        <p:grpSp>
          <p:nvGrpSpPr>
            <p:cNvPr id="46121" name="Group 71"/>
            <p:cNvGrpSpPr>
              <a:grpSpLocks/>
            </p:cNvGrpSpPr>
            <p:nvPr/>
          </p:nvGrpSpPr>
          <p:grpSpPr bwMode="auto">
            <a:xfrm>
              <a:off x="2555478" y="1560463"/>
              <a:ext cx="379413" cy="604838"/>
              <a:chOff x="4140" y="429"/>
              <a:chExt cx="1425" cy="2396"/>
            </a:xfrm>
          </p:grpSpPr>
          <p:sp>
            <p:nvSpPr>
              <p:cNvPr id="46122" name="Freeform 7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2 w 354"/>
                  <a:gd name="T3" fmla="*/ 4 h 2742"/>
                  <a:gd name="T4" fmla="*/ 2 w 354"/>
                  <a:gd name="T5" fmla="*/ 28 h 2742"/>
                  <a:gd name="T6" fmla="*/ 0 w 354"/>
                  <a:gd name="T7" fmla="*/ 2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23" name="Rectangle 73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9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6124" name="Freeform 7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 w 211"/>
                  <a:gd name="T3" fmla="*/ 3 h 2537"/>
                  <a:gd name="T4" fmla="*/ 2 w 211"/>
                  <a:gd name="T5" fmla="*/ 2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25" name="Freeform 7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3 h 226"/>
                  <a:gd name="T4" fmla="*/ 2 w 328"/>
                  <a:gd name="T5" fmla="*/ 3 h 226"/>
                  <a:gd name="T6" fmla="*/ 0 w 328"/>
                  <a:gd name="T7" fmla="*/ 3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26" name="Rectangle 76"/>
              <p:cNvSpPr>
                <a:spLocks noChangeArrowheads="1"/>
              </p:cNvSpPr>
              <p:nvPr/>
            </p:nvSpPr>
            <p:spPr bwMode="auto">
              <a:xfrm>
                <a:off x="4212" y="693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6127" name="Group 7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152" name="AutoShape 78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9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6153" name="AutoShape 79"/>
                <p:cNvSpPr>
                  <a:spLocks noChangeArrowheads="1"/>
                </p:cNvSpPr>
                <p:nvPr/>
              </p:nvSpPr>
              <p:spPr bwMode="auto">
                <a:xfrm>
                  <a:off x="628" y="2586"/>
                  <a:ext cx="699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6128" name="Rectangle 80"/>
              <p:cNvSpPr>
                <a:spLocks noChangeArrowheads="1"/>
              </p:cNvSpPr>
              <p:nvPr/>
            </p:nvSpPr>
            <p:spPr bwMode="auto">
              <a:xfrm>
                <a:off x="4223" y="102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6129" name="Group 8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6150" name="AutoShape 82"/>
                <p:cNvSpPr>
                  <a:spLocks noChangeArrowheads="1"/>
                </p:cNvSpPr>
                <p:nvPr/>
              </p:nvSpPr>
              <p:spPr bwMode="auto">
                <a:xfrm>
                  <a:off x="615" y="2569"/>
                  <a:ext cx="722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6151" name="AutoShape 83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6130" name="Rectangle 84"/>
              <p:cNvSpPr>
                <a:spLocks noChangeArrowheads="1"/>
              </p:cNvSpPr>
              <p:nvPr/>
            </p:nvSpPr>
            <p:spPr bwMode="auto">
              <a:xfrm>
                <a:off x="4218" y="1360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6131" name="Rectangle 85"/>
              <p:cNvSpPr>
                <a:spLocks noChangeArrowheads="1"/>
              </p:cNvSpPr>
              <p:nvPr/>
            </p:nvSpPr>
            <p:spPr bwMode="auto">
              <a:xfrm>
                <a:off x="4229" y="1655"/>
                <a:ext cx="596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grpSp>
            <p:nvGrpSpPr>
              <p:cNvPr id="46132" name="Group 8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6148" name="AutoShape 87"/>
                <p:cNvSpPr>
                  <a:spLocks noChangeArrowheads="1"/>
                </p:cNvSpPr>
                <p:nvPr/>
              </p:nvSpPr>
              <p:spPr bwMode="auto">
                <a:xfrm>
                  <a:off x="616" y="2582"/>
                  <a:ext cx="72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6149" name="AutoShape 88"/>
                <p:cNvSpPr>
                  <a:spLocks noChangeArrowheads="1"/>
                </p:cNvSpPr>
                <p:nvPr/>
              </p:nvSpPr>
              <p:spPr bwMode="auto">
                <a:xfrm>
                  <a:off x="630" y="2588"/>
                  <a:ext cx="691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6133" name="Freeform 8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2 w 328"/>
                  <a:gd name="T3" fmla="*/ 2 h 226"/>
                  <a:gd name="T4" fmla="*/ 2 w 328"/>
                  <a:gd name="T5" fmla="*/ 2 h 226"/>
                  <a:gd name="T6" fmla="*/ 0 w 328"/>
                  <a:gd name="T7" fmla="*/ 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6134" name="Group 9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6146" name="AutoShape 91"/>
                <p:cNvSpPr>
                  <a:spLocks noChangeArrowheads="1"/>
                </p:cNvSpPr>
                <p:nvPr/>
              </p:nvSpPr>
              <p:spPr bwMode="auto">
                <a:xfrm>
                  <a:off x="611" y="2569"/>
                  <a:ext cx="728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6147" name="AutoShape 92"/>
                <p:cNvSpPr>
                  <a:spLocks noChangeArrowheads="1"/>
                </p:cNvSpPr>
                <p:nvPr/>
              </p:nvSpPr>
              <p:spPr bwMode="auto">
                <a:xfrm>
                  <a:off x="618" y="2588"/>
                  <a:ext cx="706" cy="10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46135" name="Rectangle 9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2" cy="2289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6136" name="Freeform 9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2 w 296"/>
                  <a:gd name="T3" fmla="*/ 2 h 256"/>
                  <a:gd name="T4" fmla="*/ 2 w 296"/>
                  <a:gd name="T5" fmla="*/ 2 h 256"/>
                  <a:gd name="T6" fmla="*/ 0 w 296"/>
                  <a:gd name="T7" fmla="*/ 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37" name="Freeform 9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2 w 304"/>
                  <a:gd name="T3" fmla="*/ 3 h 288"/>
                  <a:gd name="T4" fmla="*/ 2 w 304"/>
                  <a:gd name="T5" fmla="*/ 3 h 288"/>
                  <a:gd name="T6" fmla="*/ 2 w 304"/>
                  <a:gd name="T7" fmla="*/ 3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38" name="Oval 96"/>
              <p:cNvSpPr>
                <a:spLocks noChangeArrowheads="1"/>
              </p:cNvSpPr>
              <p:nvPr/>
            </p:nvSpPr>
            <p:spPr bwMode="auto">
              <a:xfrm>
                <a:off x="5517" y="2611"/>
                <a:ext cx="48" cy="94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6139" name="Freeform 9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 h 240"/>
                  <a:gd name="T2" fmla="*/ 2 w 306"/>
                  <a:gd name="T3" fmla="*/ 3 h 240"/>
                  <a:gd name="T4" fmla="*/ 2 w 306"/>
                  <a:gd name="T5" fmla="*/ 3 h 240"/>
                  <a:gd name="T6" fmla="*/ 2 w 306"/>
                  <a:gd name="T7" fmla="*/ 0 h 240"/>
                  <a:gd name="T8" fmla="*/ 0 w 306"/>
                  <a:gd name="T9" fmla="*/ 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0" name="AutoShape 98"/>
              <p:cNvSpPr>
                <a:spLocks noChangeArrowheads="1"/>
              </p:cNvSpPr>
              <p:nvPr/>
            </p:nvSpPr>
            <p:spPr bwMode="auto">
              <a:xfrm>
                <a:off x="4140" y="2680"/>
                <a:ext cx="1198" cy="145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6141" name="AutoShape 99"/>
              <p:cNvSpPr>
                <a:spLocks noChangeArrowheads="1"/>
              </p:cNvSpPr>
              <p:nvPr/>
            </p:nvSpPr>
            <p:spPr bwMode="auto">
              <a:xfrm>
                <a:off x="4206" y="2712"/>
                <a:ext cx="1073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6142" name="Oval 100"/>
              <p:cNvSpPr>
                <a:spLocks noChangeArrowheads="1"/>
              </p:cNvSpPr>
              <p:nvPr/>
            </p:nvSpPr>
            <p:spPr bwMode="auto">
              <a:xfrm>
                <a:off x="4307" y="2385"/>
                <a:ext cx="161" cy="13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6143" name="Oval 101"/>
              <p:cNvSpPr>
                <a:spLocks noChangeArrowheads="1"/>
              </p:cNvSpPr>
              <p:nvPr/>
            </p:nvSpPr>
            <p:spPr bwMode="auto">
              <a:xfrm>
                <a:off x="4486" y="2385"/>
                <a:ext cx="161" cy="14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46144" name="Oval 102"/>
              <p:cNvSpPr>
                <a:spLocks noChangeArrowheads="1"/>
              </p:cNvSpPr>
              <p:nvPr/>
            </p:nvSpPr>
            <p:spPr bwMode="auto">
              <a:xfrm>
                <a:off x="4665" y="2379"/>
                <a:ext cx="155" cy="145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6145" name="Rectangle 103"/>
              <p:cNvSpPr>
                <a:spLocks noChangeArrowheads="1"/>
              </p:cNvSpPr>
              <p:nvPr/>
            </p:nvSpPr>
            <p:spPr bwMode="auto">
              <a:xfrm>
                <a:off x="5064" y="1838"/>
                <a:ext cx="83" cy="761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</p:grpSp>
      </p:grpSp>
      <p:cxnSp>
        <p:nvCxnSpPr>
          <p:cNvPr id="4" name="Straight Arrow Connector 3"/>
          <p:cNvCxnSpPr/>
          <p:nvPr/>
        </p:nvCxnSpPr>
        <p:spPr bwMode="auto">
          <a:xfrm>
            <a:off x="684213" y="58054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684213" y="62372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684213" y="5373688"/>
            <a:ext cx="1079500" cy="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 Box 37"/>
          <p:cNvSpPr txBox="1">
            <a:spLocks noChangeArrowheads="1"/>
          </p:cNvSpPr>
          <p:nvPr/>
        </p:nvSpPr>
        <p:spPr bwMode="auto">
          <a:xfrm>
            <a:off x="1979613" y="60213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 pieces,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sp>
        <p:nvSpPr>
          <p:cNvPr id="96" name="Text Box 37"/>
          <p:cNvSpPr txBox="1">
            <a:spLocks noChangeArrowheads="1"/>
          </p:cNvSpPr>
          <p:nvPr/>
        </p:nvSpPr>
        <p:spPr bwMode="auto">
          <a:xfrm>
            <a:off x="1979613" y="5157788"/>
            <a:ext cx="36004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get-announce, peer-list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 bwMode="auto">
          <a:xfrm flipH="1">
            <a:off x="3276600" y="2205038"/>
            <a:ext cx="3240088" cy="647700"/>
          </a:xfrm>
          <a:prstGeom prst="straightConnector1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/>
          <p:cNvCxnSpPr/>
          <p:nvPr/>
        </p:nvCxnSpPr>
        <p:spPr bwMode="auto">
          <a:xfrm flipH="1">
            <a:off x="3132138" y="2060575"/>
            <a:ext cx="503237" cy="692150"/>
          </a:xfrm>
          <a:prstGeom prst="straightConnector1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 flipH="1" flipV="1">
            <a:off x="3276600" y="2997200"/>
            <a:ext cx="2303463" cy="1079500"/>
          </a:xfrm>
          <a:prstGeom prst="straightConnector1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E9D3CCE6-BBAF-B94C-A519-560C0E1A8C6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7" name="Text Box 37"/>
          <p:cNvSpPr txBox="1">
            <a:spLocks noChangeArrowheads="1"/>
          </p:cNvSpPr>
          <p:nvPr/>
        </p:nvSpPr>
        <p:spPr bwMode="auto">
          <a:xfrm>
            <a:off x="1979613" y="5589588"/>
            <a:ext cx="3600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lang="en-US" b="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ill Sans MT" charset="0"/>
              </a:rPr>
              <a:t>shake-hand and available pieces</a:t>
            </a:r>
            <a:endParaRPr lang="en-US" b="0" dirty="0" smtClean="0">
              <a:solidFill>
                <a:schemeClr val="accent2">
                  <a:lumMod val="60000"/>
                  <a:lumOff val="40000"/>
                </a:schemeClr>
              </a:solidFill>
              <a:latin typeface="Gill Sans MT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11413</TotalTime>
  <Words>1610</Words>
  <Application>Microsoft Macintosh PowerPoint</Application>
  <PresentationFormat>On-screen Show (4:3)</PresentationFormat>
  <Paragraphs>300</Paragraphs>
  <Slides>27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cs426</vt:lpstr>
      <vt:lpstr>Chart</vt:lpstr>
      <vt:lpstr> Redes de Computadores   Distribuição massiva de ficheiros por técnicas colaborativas (P2P) </vt:lpstr>
      <vt:lpstr>Objectivos da lição</vt:lpstr>
      <vt:lpstr>BitTorrent</vt:lpstr>
      <vt:lpstr>BitTorrent - conceitos</vt:lpstr>
      <vt:lpstr>Arquitectura do BitTorrent </vt:lpstr>
      <vt:lpstr>Entrada de um novo leech</vt:lpstr>
      <vt:lpstr>Ligação aos outros parceiros</vt:lpstr>
      <vt:lpstr>Tens blocos para a troca?</vt:lpstr>
      <vt:lpstr>Transferências (modo benigno)</vt:lpstr>
      <vt:lpstr>Blocos para a troca?</vt:lpstr>
      <vt:lpstr>Transferência (modo reciprocidade)</vt:lpstr>
      <vt:lpstr>Aumento da diversidade</vt:lpstr>
      <vt:lpstr>Ideias base</vt:lpstr>
      <vt:lpstr>Por que ordem transferir os blocos?</vt:lpstr>
      <vt:lpstr>Como combater os free-riders ?</vt:lpstr>
      <vt:lpstr>Qual a melhor solução?</vt:lpstr>
      <vt:lpstr>Precisamos de distribuir um ficheiro</vt:lpstr>
      <vt:lpstr>O Servidor envia para todos os clientes</vt:lpstr>
      <vt:lpstr>Calculo do tempo</vt:lpstr>
      <vt:lpstr>Podemos fazer melhor ?</vt:lpstr>
      <vt:lpstr>Quanto tempo leva se todos colaborarem ?</vt:lpstr>
      <vt:lpstr>Os clientes também ajudam</vt:lpstr>
      <vt:lpstr>Calculo do tempo (1)</vt:lpstr>
      <vt:lpstr>Calculo do tempo (2)</vt:lpstr>
      <vt:lpstr>PowerPoint Presentation</vt:lpstr>
      <vt:lpstr>O Modelo e a realidade</vt:lpstr>
      <vt:lpstr>Conclusões sobre os sistemas P2P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718</cp:revision>
  <cp:lastPrinted>2013-04-23T20:14:23Z</cp:lastPrinted>
  <dcterms:created xsi:type="dcterms:W3CDTF">2001-07-06T14:58:21Z</dcterms:created>
  <dcterms:modified xsi:type="dcterms:W3CDTF">2013-04-24T19:35:00Z</dcterms:modified>
</cp:coreProperties>
</file>