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7" r:id="rId2"/>
    <p:sldId id="394" r:id="rId3"/>
    <p:sldId id="479" r:id="rId4"/>
    <p:sldId id="508" r:id="rId5"/>
    <p:sldId id="507" r:id="rId6"/>
    <p:sldId id="509" r:id="rId7"/>
    <p:sldId id="510" r:id="rId8"/>
    <p:sldId id="512" r:id="rId9"/>
    <p:sldId id="511" r:id="rId10"/>
    <p:sldId id="513" r:id="rId11"/>
    <p:sldId id="514" r:id="rId12"/>
    <p:sldId id="515" r:id="rId13"/>
    <p:sldId id="522" r:id="rId14"/>
    <p:sldId id="524" r:id="rId15"/>
    <p:sldId id="525" r:id="rId16"/>
    <p:sldId id="538" r:id="rId17"/>
    <p:sldId id="528" r:id="rId18"/>
    <p:sldId id="529" r:id="rId19"/>
    <p:sldId id="530" r:id="rId20"/>
    <p:sldId id="531" r:id="rId21"/>
    <p:sldId id="532" r:id="rId22"/>
    <p:sldId id="533" r:id="rId23"/>
    <p:sldId id="534" r:id="rId24"/>
    <p:sldId id="535" r:id="rId25"/>
    <p:sldId id="536" r:id="rId26"/>
    <p:sldId id="537" r:id="rId27"/>
    <p:sldId id="527" r:id="rId2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2FFFF3"/>
    <a:srgbClr val="FFFF99"/>
    <a:srgbClr val="FFCC99"/>
    <a:srgbClr val="FF3300"/>
    <a:srgbClr val="CCFFFF"/>
    <a:srgbClr val="FFCC00"/>
    <a:srgbClr val="DCA6FF"/>
    <a:srgbClr val="E9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026C1BE5-17A0-7D46-B5A1-4FB1C0492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5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230AD2D-D15F-2545-8D0B-B8EB9FD1E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8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097A1-6A44-044D-85AA-E06A63DEBD1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5ABDC030-9623-8F4F-84CE-2D63E1AD32F1}" type="slidenum">
              <a:rPr lang="en-US" sz="1300">
                <a:latin typeface="Times New Roman" charset="0"/>
              </a:rPr>
              <a:pPr>
                <a:defRPr/>
              </a:pPr>
              <a:t>11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4D64D1A-F5EB-9345-A75B-374DE49E8172}" type="slidenum">
              <a:rPr lang="en-US" sz="1300">
                <a:latin typeface="Times New Roman" charset="0"/>
              </a:rPr>
              <a:pPr>
                <a:defRPr/>
              </a:pPr>
              <a:t>12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94854E9-4268-7340-AB95-9DF9CAB93B54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6E8B06A-1B39-DA4D-861B-583601A3C4A2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118CE95-C6B5-C04B-A892-8B8CFAD6ACA6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2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225283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F1650CCA-76E0-B54D-8FEC-2A8AA4DAF4C4}" type="slidenum">
              <a:rPr lang="en-US" sz="1300">
                <a:latin typeface="Times New Roman" charset="0"/>
              </a:rPr>
              <a:pPr>
                <a:defRPr/>
              </a:pPr>
              <a:t>25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943E45-7259-DD49-8C60-AD453FA6CAF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0442F66-DD86-5C4C-A901-EDDD9BB089A6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4CCB862F-CE5F-204E-82B5-314CEB1D27E3}" type="slidenum">
              <a:rPr lang="en-US" sz="1300">
                <a:latin typeface="Times New Roman" charset="0"/>
              </a:rPr>
              <a:pPr>
                <a:defRPr/>
              </a:pPr>
              <a:t>5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3FA1204-0829-664C-853F-B74B82A879D3}" type="slidenum">
              <a:rPr lang="en-US" sz="1300">
                <a:latin typeface="Times New Roman" charset="0"/>
              </a:rPr>
              <a:pPr>
                <a:defRPr/>
              </a:pPr>
              <a:t>6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73370F68-2033-1C4E-A2B5-9BFADA641E19}" type="slidenum">
              <a:rPr lang="en-US" sz="1300">
                <a:latin typeface="Times New Roman" charset="0"/>
              </a:rPr>
              <a:pPr>
                <a:defRPr/>
              </a:pPr>
              <a:t>7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ADA6B0A4-2D40-9346-B88E-E1AE67755FBF}" type="slidenum">
              <a:rPr lang="en-US" sz="1300">
                <a:latin typeface="Times New Roman" charset="0"/>
              </a:rPr>
              <a:pPr>
                <a:defRPr/>
              </a:pPr>
              <a:t>8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447594A-458C-9E41-BAD2-7C7325996F8F}" type="slidenum">
              <a:rPr lang="en-US" sz="1300">
                <a:latin typeface="Times New Roman" charset="0"/>
              </a:rPr>
              <a:pPr>
                <a:defRPr/>
              </a:pPr>
              <a:t>9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766C2A8-046C-8E4D-A59E-A7BB31D18FDB}" type="slidenum">
              <a:rPr lang="en-US" sz="1300">
                <a:latin typeface="Times New Roman" charset="0"/>
              </a:rPr>
              <a:pPr>
                <a:defRPr/>
              </a:pPr>
              <a:t>10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F705F-22A7-1C4D-A7EC-495C39B47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8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BA69F-EEAB-8846-8016-2E8EF0E72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8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3DFBC-9E69-D64D-B9F6-EAD264E4A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5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032DA-1DC1-BF47-8D31-A43F9AB6D6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8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4BBAC-8F7E-3A46-9B57-E992B9DFB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F97E-94B4-0749-A97E-8039DFA5C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3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31CE-787F-4843-9668-FD062EE70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DF2E-2FED-0842-AB92-2B36B1B35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8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7F61-3418-E545-8AA6-6E072C77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FC84-4D61-7542-AE75-E75D1E3D8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3E74-3D75-D54B-B57B-2928DD68C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7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15BFB79-8AA3-E14E-88DB-0B57CEC86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0805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sz="3200" dirty="0" smtClean="0">
                <a:cs typeface="+mj-cs"/>
              </a:rPr>
              <a:t/>
            </a:r>
            <a:br>
              <a:rPr lang="pt-PT" sz="3200" dirty="0" smtClean="0">
                <a:cs typeface="+mj-cs"/>
              </a:rPr>
            </a:br>
            <a:r>
              <a:rPr lang="pt-PT" sz="3200" dirty="0" smtClean="0">
                <a:cs typeface="+mj-cs"/>
              </a:rPr>
              <a:t>Redes de Computadores</a:t>
            </a:r>
            <a:br>
              <a:rPr lang="pt-PT" sz="3200" dirty="0" smtClean="0">
                <a:cs typeface="+mj-cs"/>
              </a:rPr>
            </a:br>
            <a:r>
              <a:rPr lang="pt-PT" sz="3200" dirty="0" smtClean="0">
                <a:cs typeface="+mj-cs"/>
              </a:rPr>
              <a:t/>
            </a:r>
            <a:br>
              <a:rPr lang="pt-PT" sz="3200" dirty="0" smtClean="0">
                <a:cs typeface="+mj-cs"/>
              </a:rPr>
            </a:br>
            <a:r>
              <a:rPr lang="pt-PT" sz="3200" dirty="0" smtClean="0">
                <a:cs typeface="+mj-cs"/>
              </a:rPr>
              <a:t/>
            </a:r>
            <a:br>
              <a:rPr lang="pt-PT" sz="3200" dirty="0" smtClean="0">
                <a:cs typeface="+mj-cs"/>
              </a:rPr>
            </a:br>
            <a:r>
              <a:rPr lang="pt-PT" sz="3200" dirty="0" smtClean="0">
                <a:cs typeface="+mj-cs"/>
              </a:rPr>
              <a:t>Distribuição massiva de ficheiros por técnicas colaborativas (P2P)</a:t>
            </a:r>
            <a:br>
              <a:rPr lang="pt-PT" sz="3200" dirty="0" smtClean="0">
                <a:cs typeface="+mj-cs"/>
              </a:rPr>
            </a:br>
            <a:endParaRPr lang="pt-PT" sz="3200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/>
              <a:t>Blocos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a </a:t>
            </a:r>
            <a:r>
              <a:rPr lang="en-US" sz="4000" smtClean="0"/>
              <a:t>troca?</a:t>
            </a:r>
            <a:endParaRPr lang="en-US" sz="4000" i="1" dirty="0"/>
          </a:p>
        </p:txBody>
      </p:sp>
      <p:grpSp>
        <p:nvGrpSpPr>
          <p:cNvPr id="48130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48144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8145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8157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58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59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48221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2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3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60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48219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20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1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48217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18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2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48215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16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3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48213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14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4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48211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12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5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48209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10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6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48207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08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167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48205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206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8168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8169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8170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8171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48172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48173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4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75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6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7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8178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203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8204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8179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8180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201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8202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8181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82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8183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199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8200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8184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185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197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8198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8186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87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8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9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90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1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92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93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94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8195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8196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3203575" y="2349500"/>
            <a:ext cx="3455988" cy="6477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3203575" y="3141663"/>
            <a:ext cx="2376488" cy="10795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/>
          <p:cNvCxnSpPr>
            <a:endCxn id="48207" idx="2"/>
          </p:cNvCxnSpPr>
          <p:nvPr/>
        </p:nvCxnSpPr>
        <p:spPr bwMode="auto">
          <a:xfrm flipV="1">
            <a:off x="3203575" y="2105025"/>
            <a:ext cx="531813" cy="747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/>
          <p:nvPr/>
        </p:nvCxnSpPr>
        <p:spPr bwMode="auto">
          <a:xfrm flipH="1">
            <a:off x="3276600" y="2276475"/>
            <a:ext cx="3311525" cy="620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 flipH="1">
            <a:off x="3132138" y="2060575"/>
            <a:ext cx="503237" cy="69215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H="1" flipV="1">
            <a:off x="3276600" y="2997200"/>
            <a:ext cx="2303463" cy="10795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57B1CC52-975D-3B4C-BDC7-4F041E1F3C1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2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Transferência</a:t>
            </a:r>
            <a:r>
              <a:rPr lang="en-US" dirty="0" smtClean="0"/>
              <a:t> (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reciprocidade</a:t>
            </a:r>
            <a:r>
              <a:rPr lang="en-US" dirty="0" smtClean="0"/>
              <a:t>)</a:t>
            </a:r>
            <a:endParaRPr lang="en-US" i="1" dirty="0"/>
          </a:p>
        </p:txBody>
      </p:sp>
      <p:grpSp>
        <p:nvGrpSpPr>
          <p:cNvPr id="50178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50191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0192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1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0204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05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206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50268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69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70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207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50266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67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08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50264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65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09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50262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63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10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50260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61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11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50258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59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12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50256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57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13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50254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55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214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50252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253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215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0216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0217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0218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50219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50220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1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22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3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4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50225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0250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0251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0226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50227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0248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0249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0228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29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50230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50246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0247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0231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232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50244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0245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0233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34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5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6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37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8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39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40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41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50242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0243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H="1">
            <a:off x="3276600" y="2276475"/>
            <a:ext cx="3240088" cy="576263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 flipH="1">
            <a:off x="3132138" y="2060575"/>
            <a:ext cx="431800" cy="69215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H="1" flipV="1">
            <a:off x="3276600" y="2997200"/>
            <a:ext cx="2303463" cy="107950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3348038" y="2420938"/>
            <a:ext cx="3240087" cy="576262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/>
          <p:cNvCxnSpPr/>
          <p:nvPr/>
        </p:nvCxnSpPr>
        <p:spPr bwMode="auto">
          <a:xfrm flipV="1">
            <a:off x="3276600" y="2060575"/>
            <a:ext cx="503238" cy="74930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361C1A5A-EC45-0D46-B995-8ECA1397A44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7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/>
              <a:t>Aumento</a:t>
            </a:r>
            <a:r>
              <a:rPr lang="en-US" sz="4000" dirty="0" smtClean="0"/>
              <a:t> da </a:t>
            </a:r>
            <a:r>
              <a:rPr lang="en-US" sz="4000" dirty="0" err="1" smtClean="0"/>
              <a:t>diversidade</a:t>
            </a:r>
            <a:endParaRPr lang="en-US" sz="4000" i="1" dirty="0"/>
          </a:p>
        </p:txBody>
      </p:sp>
      <p:grpSp>
        <p:nvGrpSpPr>
          <p:cNvPr id="52226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52242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2243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2255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56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57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52319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20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21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58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52317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18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59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52315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16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60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52313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14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61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52311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12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62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52309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10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63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52307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08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64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52305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06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265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52303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04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2266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2267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2268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52269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52270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52271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2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73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4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5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52276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2301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2302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2277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52278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2299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2300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2279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80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52281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52297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2298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2282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283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52295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52296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52284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85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6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7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88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9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90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91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92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52293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2294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2843213" y="2133600"/>
            <a:ext cx="73025" cy="64770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 flipH="1" flipV="1">
            <a:off x="2916238" y="2060575"/>
            <a:ext cx="71437" cy="64770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/>
          <p:nvPr/>
        </p:nvCxnSpPr>
        <p:spPr bwMode="auto">
          <a:xfrm flipV="1">
            <a:off x="3203575" y="2349500"/>
            <a:ext cx="3455988" cy="6477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 flipH="1">
            <a:off x="3276600" y="2276475"/>
            <a:ext cx="3311525" cy="620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3276600" y="2997200"/>
            <a:ext cx="2303463" cy="107950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/>
          <p:cNvCxnSpPr/>
          <p:nvPr/>
        </p:nvCxnSpPr>
        <p:spPr bwMode="auto">
          <a:xfrm flipV="1">
            <a:off x="3276600" y="2060575"/>
            <a:ext cx="503238" cy="74930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endCxn id="52250" idx="1"/>
          </p:cNvCxnSpPr>
          <p:nvPr/>
        </p:nvCxnSpPr>
        <p:spPr bwMode="auto">
          <a:xfrm>
            <a:off x="3348038" y="2997200"/>
            <a:ext cx="3273425" cy="44926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 flipH="1" flipV="1">
            <a:off x="3348038" y="3068638"/>
            <a:ext cx="3311525" cy="50482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FADEB0A7-F3E7-1242-A302-89AFA5C14F7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3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Ideias base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Ficheiro F</a:t>
            </a:r>
          </a:p>
          <a:p>
            <a:pPr lvl="1">
              <a:defRPr/>
            </a:pPr>
            <a:r>
              <a:rPr lang="pt-PT" sz="2000" dirty="0" smtClean="0"/>
              <a:t>Dividido em vários bocados (de que tamanho?)</a:t>
            </a:r>
          </a:p>
          <a:p>
            <a:pPr lvl="1">
              <a:defRPr/>
            </a:pPr>
            <a:r>
              <a:rPr lang="pt-PT" sz="2000" dirty="0" smtClean="0"/>
              <a:t>Que podem ser trocados com os parceiros</a:t>
            </a:r>
          </a:p>
          <a:p>
            <a:pPr lvl="1">
              <a:defRPr/>
            </a:pPr>
            <a:r>
              <a:rPr lang="pt-PT" sz="2000" dirty="0" smtClean="0"/>
              <a:t>Cada parceiro reconstrói e verifica a autenticidade de F pois conhece as chaves de autenticação dos blocos (.</a:t>
            </a:r>
            <a:r>
              <a:rPr lang="pt-PT" sz="2000" dirty="0" err="1" smtClean="0"/>
              <a:t>torrent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r>
              <a:rPr lang="pt-PT" sz="2000" dirty="0" smtClean="0"/>
              <a:t>Se todos os parceiros estiverem a fazer </a:t>
            </a:r>
            <a:r>
              <a:rPr lang="pt-PT" sz="2000" i="1" dirty="0" err="1" smtClean="0"/>
              <a:t>upload</a:t>
            </a:r>
            <a:r>
              <a:rPr lang="pt-PT" sz="2000" dirty="0" smtClean="0"/>
              <a:t> à máxima capacidade o sistema está a usar a capacidade máxima (“a todo o vapor”)</a:t>
            </a:r>
          </a:p>
          <a:p>
            <a:pPr>
              <a:defRPr/>
            </a:pPr>
            <a:r>
              <a:rPr lang="pt-PT" sz="2400" dirty="0" err="1" smtClean="0"/>
              <a:t>Tracker</a:t>
            </a:r>
            <a:endParaRPr lang="pt-PT" sz="2400" dirty="0" smtClean="0"/>
          </a:p>
          <a:p>
            <a:pPr lvl="1">
              <a:defRPr/>
            </a:pPr>
            <a:r>
              <a:rPr lang="pt-PT" sz="2000" dirty="0" smtClean="0"/>
              <a:t>Servidor que tem o papel de apresentar parceiros uns aos outros</a:t>
            </a:r>
          </a:p>
          <a:p>
            <a:pPr lvl="1">
              <a:defRPr/>
            </a:pPr>
            <a:r>
              <a:rPr lang="pt-PT" sz="2000" dirty="0" smtClean="0"/>
              <a:t>Pode indicar subconjuntos aleatórios ou ser mais inteligente</a:t>
            </a:r>
          </a:p>
          <a:p>
            <a:pPr lvl="1">
              <a:defRPr/>
            </a:pPr>
            <a:r>
              <a:rPr lang="pt-PT" sz="2000" dirty="0" smtClean="0"/>
              <a:t>Geralmente indica um máximo de 50 parceiros</a:t>
            </a:r>
          </a:p>
          <a:p>
            <a:pPr lvl="1">
              <a:defRPr/>
            </a:pPr>
            <a:r>
              <a:rPr lang="pt-PT" sz="2000" dirty="0" smtClean="0"/>
              <a:t>Tem de ser contactado periodicamente de novo senão esquece-te</a:t>
            </a:r>
          </a:p>
          <a:p>
            <a:pPr lvl="1">
              <a:defRPr/>
            </a:pPr>
            <a:r>
              <a:rPr lang="pt-PT" sz="2000" dirty="0" smtClean="0"/>
              <a:t>Não participa de facto na transferência</a:t>
            </a:r>
            <a:endParaRPr lang="pt-PT" sz="20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361C1A5A-EC45-0D46-B995-8ECA1397A444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Por que ordem transferir os blocos?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Ordens possíveis</a:t>
            </a:r>
          </a:p>
          <a:p>
            <a:pPr lvl="1">
              <a:defRPr/>
            </a:pPr>
            <a:r>
              <a:rPr lang="pt-PT" sz="2000" dirty="0" smtClean="0"/>
              <a:t>1, 2, 3, ... N como um servidor WEB</a:t>
            </a:r>
          </a:p>
          <a:p>
            <a:pPr lvl="1">
              <a:defRPr/>
            </a:pPr>
            <a:r>
              <a:rPr lang="en-US" sz="2000" dirty="0" smtClean="0"/>
              <a:t>A</a:t>
            </a:r>
            <a:r>
              <a:rPr lang="pt-PT" sz="2000" dirty="0" err="1" smtClean="0"/>
              <a:t>leatoriamente</a:t>
            </a:r>
            <a:endParaRPr lang="pt-PT" sz="2000" dirty="0" smtClean="0"/>
          </a:p>
          <a:p>
            <a:pPr lvl="1">
              <a:defRPr/>
            </a:pPr>
            <a:r>
              <a:rPr lang="pt-PT" sz="2000" dirty="0" smtClean="0"/>
              <a:t>Mais inteligente</a:t>
            </a:r>
          </a:p>
          <a:p>
            <a:pPr>
              <a:defRPr/>
            </a:pPr>
            <a:r>
              <a:rPr lang="pt-PT" sz="2400" dirty="0" smtClean="0"/>
              <a:t>Tenho de me valorizar e ajudar o mais que possível</a:t>
            </a:r>
          </a:p>
          <a:p>
            <a:pPr lvl="1">
              <a:defRPr/>
            </a:pPr>
            <a:r>
              <a:rPr lang="pt-PT" sz="2000" dirty="0" smtClean="0"/>
              <a:t>Se fosse por ordem era um desastre pois não favorecia a diversidade e todos serializava as transferências</a:t>
            </a:r>
          </a:p>
          <a:p>
            <a:pPr lvl="1">
              <a:defRPr/>
            </a:pPr>
            <a:r>
              <a:rPr lang="pt-PT" sz="2000" dirty="0" smtClean="0"/>
              <a:t>Aleatoriamente é razoável mas não resolve facilmente os buracos comuns</a:t>
            </a:r>
          </a:p>
          <a:p>
            <a:pPr>
              <a:defRPr/>
            </a:pPr>
            <a:r>
              <a:rPr lang="pt-PT" sz="2400" dirty="0" smtClean="0"/>
              <a:t>Solução: </a:t>
            </a:r>
            <a:r>
              <a:rPr lang="pt-PT" sz="2400" i="1" dirty="0" err="1" smtClean="0"/>
              <a:t>rarest-first</a:t>
            </a:r>
            <a:endParaRPr lang="pt-PT" sz="2400" i="1" dirty="0" smtClean="0"/>
          </a:p>
          <a:p>
            <a:pPr lvl="1">
              <a:defRPr/>
            </a:pPr>
            <a:r>
              <a:rPr lang="pt-PT" sz="2000" dirty="0" smtClean="0"/>
              <a:t>Valoriza-me</a:t>
            </a:r>
          </a:p>
          <a:p>
            <a:pPr lvl="1">
              <a:defRPr/>
            </a:pPr>
            <a:r>
              <a:rPr lang="pt-PT" sz="2000" dirty="0" smtClean="0"/>
              <a:t>Evita fenómenos de fome se algum parceiro se vai embora</a:t>
            </a:r>
          </a:p>
          <a:p>
            <a:pPr lvl="1">
              <a:defRPr/>
            </a:pPr>
            <a:r>
              <a:rPr lang="pt-PT" sz="2000" dirty="0" smtClean="0"/>
              <a:t>Tende a equilibrar o mercado</a:t>
            </a:r>
          </a:p>
          <a:p>
            <a:pPr lvl="1">
              <a:defRPr/>
            </a:pPr>
            <a:endParaRPr lang="pt-PT" sz="2000" dirty="0" smtClean="0"/>
          </a:p>
          <a:p>
            <a:pPr lvl="1">
              <a:defRPr/>
            </a:pPr>
            <a:endParaRPr lang="pt-PT" sz="20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361C1A5A-EC45-0D46-B995-8ECA1397A444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Como combater os </a:t>
            </a:r>
            <a:r>
              <a:rPr lang="pt-PT" i="1" dirty="0" err="1" smtClean="0"/>
              <a:t>free-riders</a:t>
            </a:r>
            <a:r>
              <a:rPr lang="pt-PT" i="1" dirty="0" smtClean="0"/>
              <a:t> 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000" dirty="0" smtClean="0"/>
              <a:t>O comportamento natural é não altruísta</a:t>
            </a:r>
          </a:p>
          <a:p>
            <a:pPr lvl="1">
              <a:defRPr/>
            </a:pPr>
            <a:r>
              <a:rPr lang="pt-PT" sz="1800" dirty="0" smtClean="0"/>
              <a:t>Quero ficheiros mas não me interessa perder tempo com os outros</a:t>
            </a:r>
          </a:p>
          <a:p>
            <a:pPr lvl="1">
              <a:defRPr/>
            </a:pPr>
            <a:r>
              <a:rPr lang="en-US" sz="1800" dirty="0" smtClean="0"/>
              <a:t>E</a:t>
            </a:r>
            <a:r>
              <a:rPr lang="pt-PT" sz="1800" dirty="0" smtClean="0"/>
              <a:t> limito a capacidade de </a:t>
            </a:r>
            <a:r>
              <a:rPr lang="pt-PT" sz="1800" i="1" dirty="0" err="1" smtClean="0"/>
              <a:t>uplink</a:t>
            </a:r>
            <a:endParaRPr lang="pt-PT" sz="1800" i="1" dirty="0" smtClean="0"/>
          </a:p>
          <a:p>
            <a:pPr>
              <a:defRPr/>
            </a:pPr>
            <a:r>
              <a:rPr lang="pt-PT" sz="2000" dirty="0" smtClean="0"/>
              <a:t>Alguns (poucos) acabam a funcionar como servidores</a:t>
            </a:r>
          </a:p>
          <a:p>
            <a:pPr>
              <a:defRPr/>
            </a:pPr>
            <a:r>
              <a:rPr lang="pt-PT" sz="2000" dirty="0" smtClean="0"/>
              <a:t>Solução: </a:t>
            </a:r>
            <a:r>
              <a:rPr lang="pt-PT" sz="2000" dirty="0" err="1" smtClean="0"/>
              <a:t>tit</a:t>
            </a:r>
            <a:r>
              <a:rPr lang="pt-PT" sz="2000" dirty="0" smtClean="0"/>
              <a:t>-for-</a:t>
            </a:r>
            <a:r>
              <a:rPr lang="pt-PT" sz="2000" dirty="0" err="1" smtClean="0"/>
              <a:t>tat</a:t>
            </a:r>
            <a:r>
              <a:rPr lang="pt-PT" sz="2000" dirty="0" smtClean="0"/>
              <a:t> (“</a:t>
            </a:r>
            <a:r>
              <a:rPr lang="pt-PT" sz="2000" i="1" dirty="0" smtClean="0"/>
              <a:t>olho por olho, dente por dente” </a:t>
            </a:r>
            <a:r>
              <a:rPr lang="pt-PT" sz="2000" dirty="0" smtClean="0"/>
              <a:t>ou</a:t>
            </a:r>
            <a:r>
              <a:rPr lang="pt-PT" sz="2000" i="1" dirty="0" smtClean="0"/>
              <a:t> “amor com amor se paga”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r>
              <a:rPr lang="pt-PT" sz="1800" dirty="0" smtClean="0"/>
              <a:t>Só deixo os parceiros que me dão mais (mais depressa) receberem os meus blocos (</a:t>
            </a:r>
            <a:r>
              <a:rPr lang="en-US" sz="1800" dirty="0" smtClean="0">
                <a:ea typeface="ＭＳ Ｐゴシック" charset="0"/>
              </a:rPr>
              <a:t>Tit-for-tat: favor neighbors uploading at highest rate)</a:t>
            </a:r>
            <a:endParaRPr lang="pt-PT" sz="1800" dirty="0" smtClean="0"/>
          </a:p>
          <a:p>
            <a:pPr lvl="1">
              <a:defRPr/>
            </a:pPr>
            <a:r>
              <a:rPr lang="pt-PT" sz="1800" dirty="0" smtClean="0"/>
              <a:t>Mas ocasionalmente “dou umas borlas” (</a:t>
            </a:r>
            <a:r>
              <a:rPr lang="pt-PT" sz="1800" i="1" dirty="0" err="1" smtClean="0"/>
              <a:t>peer</a:t>
            </a:r>
            <a:r>
              <a:rPr lang="pt-PT" sz="1800" i="1" dirty="0" smtClean="0"/>
              <a:t> </a:t>
            </a:r>
            <a:r>
              <a:rPr lang="pt-PT" sz="1800" i="1" dirty="0" err="1" smtClean="0"/>
              <a:t>unchoking</a:t>
            </a:r>
            <a:r>
              <a:rPr lang="pt-PT" sz="18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000" i="1" dirty="0">
                <a:ea typeface="ＭＳ Ｐゴシック" charset="0"/>
                <a:cs typeface="ＭＳ Ｐゴシック" charset="0"/>
              </a:rPr>
              <a:t>Optimistic </a:t>
            </a:r>
            <a:r>
              <a:rPr lang="en-US" sz="2000" i="1" dirty="0" err="1">
                <a:ea typeface="ＭＳ Ｐゴシック" charset="0"/>
                <a:cs typeface="ＭＳ Ｐゴシック" charset="0"/>
              </a:rPr>
              <a:t>unchoking</a:t>
            </a:r>
            <a:endParaRPr lang="en-US" sz="2000" i="1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charset="0"/>
              </a:rPr>
              <a:t>De 30 </a:t>
            </a:r>
            <a:r>
              <a:rPr lang="en-US" sz="1800" dirty="0" err="1" smtClean="0">
                <a:ea typeface="ＭＳ Ｐゴシック" charset="0"/>
              </a:rPr>
              <a:t>em</a:t>
            </a:r>
            <a:r>
              <a:rPr lang="en-US" sz="1800" dirty="0" smtClean="0">
                <a:ea typeface="ＭＳ Ｐゴシック" charset="0"/>
              </a:rPr>
              <a:t> 30 </a:t>
            </a:r>
            <a:r>
              <a:rPr lang="en-US" sz="1800" dirty="0" err="1" smtClean="0">
                <a:ea typeface="ＭＳ Ｐゴシック" charset="0"/>
              </a:rPr>
              <a:t>segundos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 err="1" smtClean="0">
                <a:ea typeface="ＭＳ Ｐゴシック" charset="0"/>
              </a:rPr>
              <a:t>testo</a:t>
            </a:r>
            <a:r>
              <a:rPr lang="en-US" sz="1800" dirty="0" smtClean="0">
                <a:ea typeface="ＭＳ Ｐゴシック" charset="0"/>
              </a:rPr>
              <a:t> um novo </a:t>
            </a:r>
            <a:r>
              <a:rPr lang="en-US" sz="1800" dirty="0" err="1" smtClean="0">
                <a:ea typeface="ＭＳ Ｐゴシック" charset="0"/>
              </a:rPr>
              <a:t>parceiro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que</a:t>
            </a:r>
            <a:r>
              <a:rPr lang="en-US" sz="1800" dirty="0" smtClean="0">
                <a:ea typeface="ＭＳ Ｐゴシック" charset="0"/>
              </a:rPr>
              <a:t> se </a:t>
            </a:r>
            <a:r>
              <a:rPr lang="en-US" sz="1800" dirty="0" err="1" smtClean="0">
                <a:ea typeface="ＭＳ Ｐゴシック" charset="0"/>
              </a:rPr>
              <a:t>pode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 err="1" smtClean="0">
                <a:ea typeface="ＭＳ Ｐゴシック" charset="0"/>
              </a:rPr>
              <a:t>vir</a:t>
            </a:r>
            <a:r>
              <a:rPr lang="en-US" sz="1800" dirty="0" smtClean="0">
                <a:ea typeface="ＭＳ Ｐゴシック" charset="0"/>
              </a:rPr>
              <a:t> a </a:t>
            </a:r>
            <a:r>
              <a:rPr lang="en-US" sz="1800" dirty="0" err="1" smtClean="0">
                <a:ea typeface="ＭＳ Ｐゴシック" charset="0"/>
              </a:rPr>
              <a:t>revelar</a:t>
            </a:r>
            <a:r>
              <a:rPr lang="en-US" sz="1800" dirty="0" smtClean="0">
                <a:ea typeface="ＭＳ Ｐゴシック" charset="0"/>
              </a:rPr>
              <a:t> um </a:t>
            </a:r>
            <a:r>
              <a:rPr lang="en-US" sz="1800" dirty="0" err="1" smtClean="0">
                <a:ea typeface="ＭＳ Ｐゴシック" charset="0"/>
              </a:rPr>
              <a:t>melhor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 err="1" smtClean="0">
                <a:ea typeface="ＭＳ Ｐゴシック" charset="0"/>
              </a:rPr>
              <a:t>parceiro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charset="0"/>
              </a:rPr>
              <a:t>E</a:t>
            </a:r>
            <a:r>
              <a:rPr lang="pt-PT" sz="1800" dirty="0" smtClean="0">
                <a:ea typeface="ＭＳ Ｐゴシック" charset="0"/>
              </a:rPr>
              <a:t> dou oportunidade os chegados de novo</a:t>
            </a:r>
            <a:endParaRPr lang="pt-PT" sz="1600" dirty="0" smtClean="0"/>
          </a:p>
          <a:p>
            <a:pPr lvl="1">
              <a:defRPr/>
            </a:pPr>
            <a:endParaRPr lang="pt-PT" sz="18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361C1A5A-EC45-0D46-B995-8ECA1397A444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Qual a melhor soluç</a:t>
            </a:r>
            <a:r>
              <a:rPr lang="pt-PT" dirty="0" smtClean="0"/>
              <a:t>ão?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P2P versus cliente servidor</a:t>
            </a:r>
          </a:p>
          <a:p>
            <a:r>
              <a:rPr lang="pt-PT" dirty="0" smtClean="0"/>
              <a:t>Que soluç</a:t>
            </a:r>
            <a:r>
              <a:rPr lang="pt-PT" dirty="0" smtClean="0"/>
              <a:t>ão é mais eficaz?</a:t>
            </a:r>
          </a:p>
          <a:p>
            <a:pPr lvl="1"/>
            <a:r>
              <a:rPr lang="pt-PT" dirty="0" smtClean="0"/>
              <a:t>Não vamos comparar outras facetas das duas aproximações (infraestrutura necessária, custo final, quem paga, ...)</a:t>
            </a:r>
          </a:p>
          <a:p>
            <a:endParaRPr lang="pt-PT" dirty="0"/>
          </a:p>
          <a:p>
            <a:r>
              <a:rPr lang="pt-PT" dirty="0" smtClean="0"/>
              <a:t>Precisamos de um modelo</a:t>
            </a:r>
          </a:p>
          <a:p>
            <a:pPr lvl="1"/>
            <a:r>
              <a:rPr lang="pt-PT" dirty="0" smtClean="0"/>
              <a:t>Todos os modelos estão errados mas alguns modelos são úteis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032DA-1DC1-BF47-8D31-A43F9AB6D62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0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Precisamos de distribuir um ficheiro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000" dirty="0" smtClean="0"/>
              <a:t>Um servidor deve enviar um ficheiro com F bits para N computadores, cada um dos quais tem a capacidade de </a:t>
            </a:r>
            <a:r>
              <a:rPr lang="pt-PT" sz="2000" i="1" dirty="0" smtClean="0"/>
              <a:t>download</a:t>
            </a:r>
            <a:r>
              <a:rPr lang="pt-PT" sz="2000" dirty="0" smtClean="0"/>
              <a:t> </a:t>
            </a:r>
            <a:r>
              <a:rPr lang="pt-PT" sz="2000" dirty="0" err="1" smtClean="0"/>
              <a:t>d</a:t>
            </a:r>
            <a:r>
              <a:rPr lang="pt-PT" sz="2000" baseline="-25000" dirty="0" err="1" smtClean="0"/>
              <a:t>i</a:t>
            </a:r>
            <a:r>
              <a:rPr lang="pt-PT" sz="2000" dirty="0" smtClean="0"/>
              <a:t> e de </a:t>
            </a:r>
            <a:r>
              <a:rPr lang="pt-PT" sz="2000" i="1" dirty="0" err="1" smtClean="0"/>
              <a:t>upload</a:t>
            </a:r>
            <a:r>
              <a:rPr lang="pt-PT" sz="2000" dirty="0" smtClean="0"/>
              <a:t> u</a:t>
            </a:r>
            <a:r>
              <a:rPr lang="pt-PT" sz="2000" baseline="-25000" dirty="0" smtClean="0"/>
              <a:t>i</a:t>
            </a:r>
            <a:r>
              <a:rPr lang="pt-PT" sz="2000" dirty="0" smtClean="0"/>
              <a:t> ;o servidor tem de enviar F.N bits no total</a:t>
            </a:r>
            <a:endParaRPr lang="pt-PT" sz="2000" baseline="-25000" dirty="0" smtClean="0"/>
          </a:p>
          <a:p>
            <a:pPr>
              <a:defRPr/>
            </a:pPr>
            <a:r>
              <a:rPr lang="pt-PT" sz="2000" dirty="0" smtClean="0"/>
              <a:t>Por hipótese a Internet não impõe limites aos fluxos e o servidor tem capacidade de </a:t>
            </a:r>
            <a:r>
              <a:rPr lang="pt-PT" sz="2000" i="1" dirty="0" err="1" smtClean="0"/>
              <a:t>upload</a:t>
            </a:r>
            <a:r>
              <a:rPr lang="pt-PT" sz="2000" dirty="0" smtClean="0"/>
              <a:t> de </a:t>
            </a:r>
            <a:r>
              <a:rPr lang="pt-PT" sz="2000" dirty="0" err="1" smtClean="0"/>
              <a:t>u</a:t>
            </a:r>
            <a:r>
              <a:rPr lang="pt-PT" sz="2000" baseline="-25000" dirty="0" err="1" smtClean="0"/>
              <a:t>s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EDE21C-33A5-6D47-A966-B3F98EB2A64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50825" y="3141663"/>
            <a:ext cx="8613775" cy="3336925"/>
            <a:chOff x="254000" y="2725738"/>
            <a:chExt cx="8613775" cy="3335581"/>
          </a:xfrm>
        </p:grpSpPr>
        <p:sp>
          <p:nvSpPr>
            <p:cNvPr id="20485" name="Freeform 4"/>
            <p:cNvSpPr>
              <a:spLocks/>
            </p:cNvSpPr>
            <p:nvPr/>
          </p:nvSpPr>
          <p:spPr bwMode="auto">
            <a:xfrm>
              <a:off x="2284413" y="4087813"/>
              <a:ext cx="3775075" cy="1755775"/>
            </a:xfrm>
            <a:custGeom>
              <a:avLst/>
              <a:gdLst>
                <a:gd name="T0" fmla="*/ 2147483647 w 1292"/>
                <a:gd name="T1" fmla="*/ 2147483647 h 1255"/>
                <a:gd name="T2" fmla="*/ 2147483647 w 1292"/>
                <a:gd name="T3" fmla="*/ 2147483647 h 1255"/>
                <a:gd name="T4" fmla="*/ 2147483647 w 1292"/>
                <a:gd name="T5" fmla="*/ 2147483647 h 1255"/>
                <a:gd name="T6" fmla="*/ 2147483647 w 1292"/>
                <a:gd name="T7" fmla="*/ 2147483647 h 1255"/>
                <a:gd name="T8" fmla="*/ 2147483647 w 1292"/>
                <a:gd name="T9" fmla="*/ 2147483647 h 1255"/>
                <a:gd name="T10" fmla="*/ 2147483647 w 1292"/>
                <a:gd name="T11" fmla="*/ 2147483647 h 1255"/>
                <a:gd name="T12" fmla="*/ 2147483647 w 1292"/>
                <a:gd name="T13" fmla="*/ 2147483647 h 1255"/>
                <a:gd name="T14" fmla="*/ 2147483647 w 1292"/>
                <a:gd name="T15" fmla="*/ 2147483647 h 1255"/>
                <a:gd name="T16" fmla="*/ 2147483647 w 1292"/>
                <a:gd name="T17" fmla="*/ 2147483647 h 1255"/>
                <a:gd name="T18" fmla="*/ 2147483647 w 1292"/>
                <a:gd name="T19" fmla="*/ 2147483647 h 1255"/>
                <a:gd name="T20" fmla="*/ 2147483647 w 1292"/>
                <a:gd name="T21" fmla="*/ 2147483647 h 1255"/>
                <a:gd name="T22" fmla="*/ 2147483647 w 1292"/>
                <a:gd name="T23" fmla="*/ 214748364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Line 14"/>
            <p:cNvSpPr>
              <a:spLocks noChangeShapeType="1"/>
            </p:cNvSpPr>
            <p:nvPr/>
          </p:nvSpPr>
          <p:spPr bwMode="auto">
            <a:xfrm>
              <a:off x="1819275" y="4051300"/>
              <a:ext cx="803275" cy="31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Text Box 15"/>
            <p:cNvSpPr txBox="1">
              <a:spLocks noChangeArrowheads="1"/>
            </p:cNvSpPr>
            <p:nvPr/>
          </p:nvSpPr>
          <p:spPr bwMode="auto">
            <a:xfrm>
              <a:off x="2081037" y="3849688"/>
              <a:ext cx="4321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u</a:t>
              </a:r>
              <a:r>
                <a:rPr lang="en-US" sz="1800" b="0" i="1" baseline="-25000">
                  <a:latin typeface="Arial" charset="0"/>
                </a:rPr>
                <a:t>s</a:t>
              </a:r>
            </a:p>
          </p:txBody>
        </p:sp>
        <p:sp>
          <p:nvSpPr>
            <p:cNvPr id="20488" name="Line 39"/>
            <p:cNvSpPr>
              <a:spLocks noChangeShapeType="1"/>
            </p:cNvSpPr>
            <p:nvPr/>
          </p:nvSpPr>
          <p:spPr bwMode="auto">
            <a:xfrm>
              <a:off x="1376363" y="4962525"/>
              <a:ext cx="10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40"/>
            <p:cNvSpPr>
              <a:spLocks noChangeShapeType="1"/>
            </p:cNvSpPr>
            <p:nvPr/>
          </p:nvSpPr>
          <p:spPr bwMode="auto">
            <a:xfrm flipH="1">
              <a:off x="1431925" y="5110163"/>
              <a:ext cx="1003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Text Box 41"/>
            <p:cNvSpPr txBox="1">
              <a:spLocks noChangeArrowheads="1"/>
            </p:cNvSpPr>
            <p:nvPr/>
          </p:nvSpPr>
          <p:spPr bwMode="auto">
            <a:xfrm>
              <a:off x="1665288" y="4573588"/>
              <a:ext cx="609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u</a:t>
              </a:r>
              <a:r>
                <a:rPr lang="en-US" sz="1800" b="0" i="1" baseline="-25000">
                  <a:latin typeface="Arial" charset="0"/>
                </a:rPr>
                <a:t>N</a:t>
              </a:r>
            </a:p>
          </p:txBody>
        </p:sp>
        <p:sp>
          <p:nvSpPr>
            <p:cNvPr id="20491" name="Text Box 42"/>
            <p:cNvSpPr txBox="1">
              <a:spLocks noChangeArrowheads="1"/>
            </p:cNvSpPr>
            <p:nvPr/>
          </p:nvSpPr>
          <p:spPr bwMode="auto">
            <a:xfrm>
              <a:off x="1646238" y="5087938"/>
              <a:ext cx="609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d</a:t>
              </a:r>
              <a:r>
                <a:rPr lang="en-US" sz="1800" b="0" i="1" baseline="-25000">
                  <a:latin typeface="Arial" charset="0"/>
                </a:rPr>
                <a:t>N</a:t>
              </a:r>
            </a:p>
          </p:txBody>
        </p:sp>
        <p:sp>
          <p:nvSpPr>
            <p:cNvPr id="20492" name="Text Box 43"/>
            <p:cNvSpPr txBox="1">
              <a:spLocks noChangeArrowheads="1"/>
            </p:cNvSpPr>
            <p:nvPr/>
          </p:nvSpPr>
          <p:spPr bwMode="auto">
            <a:xfrm>
              <a:off x="1146175" y="4071938"/>
              <a:ext cx="11731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Arial" charset="0"/>
                </a:rPr>
                <a:t>server</a:t>
              </a:r>
              <a:endParaRPr lang="en-US" sz="1800" b="0" baseline="-25000">
                <a:latin typeface="Arial" charset="0"/>
              </a:endParaRPr>
            </a:p>
          </p:txBody>
        </p:sp>
        <p:sp>
          <p:nvSpPr>
            <p:cNvPr id="20493" name="Text Box 44"/>
            <p:cNvSpPr txBox="1">
              <a:spLocks noChangeArrowheads="1"/>
            </p:cNvSpPr>
            <p:nvPr/>
          </p:nvSpPr>
          <p:spPr bwMode="auto">
            <a:xfrm>
              <a:off x="2813263" y="4598988"/>
              <a:ext cx="257132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chemeClr val="bg1"/>
                  </a:solidFill>
                  <a:latin typeface="Arial" charset="0"/>
                </a:rPr>
                <a:t>network (with abundant</a:t>
              </a:r>
            </a:p>
            <a:p>
              <a:pPr eaLnBrk="1" hangingPunct="1"/>
              <a:r>
                <a:rPr lang="en-US" sz="1800" b="0">
                  <a:solidFill>
                    <a:schemeClr val="bg1"/>
                  </a:solidFill>
                  <a:latin typeface="Arial" charset="0"/>
                </a:rPr>
                <a:t> bandwidth)</a:t>
              </a:r>
            </a:p>
          </p:txBody>
        </p:sp>
        <p:sp>
          <p:nvSpPr>
            <p:cNvPr id="20494" name="Text Box 47"/>
            <p:cNvSpPr txBox="1">
              <a:spLocks noChangeArrowheads="1"/>
            </p:cNvSpPr>
            <p:nvPr/>
          </p:nvSpPr>
          <p:spPr bwMode="auto">
            <a:xfrm>
              <a:off x="254000" y="3824288"/>
              <a:ext cx="1397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 i="1">
                  <a:latin typeface="Arial" charset="0"/>
                </a:rPr>
                <a:t>file, size F</a:t>
              </a:r>
              <a:endParaRPr lang="en-US" sz="1600" b="0" i="1" baseline="-25000">
                <a:latin typeface="Arial" charset="0"/>
              </a:endParaRPr>
            </a:p>
          </p:txBody>
        </p:sp>
        <p:sp>
          <p:nvSpPr>
            <p:cNvPr id="20495" name="Text Box 49"/>
            <p:cNvSpPr txBox="1">
              <a:spLocks noChangeArrowheads="1"/>
            </p:cNvSpPr>
            <p:nvPr/>
          </p:nvSpPr>
          <p:spPr bwMode="auto">
            <a:xfrm>
              <a:off x="1492250" y="2725738"/>
              <a:ext cx="2014538" cy="570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u</a:t>
              </a:r>
              <a:r>
                <a:rPr lang="en-US" sz="1800" b="0" i="1" baseline="-25000">
                  <a:solidFill>
                    <a:srgbClr val="CC0000"/>
                  </a:solidFill>
                  <a:latin typeface="Arial" charset="0"/>
                </a:rPr>
                <a:t>s</a:t>
              </a: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:</a:t>
              </a:r>
              <a:r>
                <a:rPr lang="en-US" sz="1800" b="0">
                  <a:latin typeface="Arial" charset="0"/>
                </a:rPr>
                <a:t> server upload capacity</a:t>
              </a:r>
            </a:p>
          </p:txBody>
        </p:sp>
        <p:sp>
          <p:nvSpPr>
            <p:cNvPr id="20496" name="Text Box 50"/>
            <p:cNvSpPr txBox="1">
              <a:spLocks noChangeArrowheads="1"/>
            </p:cNvSpPr>
            <p:nvPr/>
          </p:nvSpPr>
          <p:spPr bwMode="auto">
            <a:xfrm>
              <a:off x="6276975" y="5491163"/>
              <a:ext cx="2590800" cy="570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u</a:t>
              </a:r>
              <a:r>
                <a:rPr lang="en-US" sz="1800" b="0" i="1" baseline="-25000">
                  <a:solidFill>
                    <a:srgbClr val="CC0000"/>
                  </a:solidFill>
                  <a:latin typeface="Arial" charset="0"/>
                </a:rPr>
                <a:t>i</a:t>
              </a: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:</a:t>
              </a:r>
              <a:r>
                <a:rPr lang="en-US" sz="1800" b="0">
                  <a:latin typeface="Arial" charset="0"/>
                </a:rPr>
                <a:t> peer i upload capacity</a:t>
              </a:r>
            </a:p>
          </p:txBody>
        </p:sp>
        <p:sp>
          <p:nvSpPr>
            <p:cNvPr id="20497" name="Text Box 51"/>
            <p:cNvSpPr txBox="1">
              <a:spLocks noChangeArrowheads="1"/>
            </p:cNvSpPr>
            <p:nvPr/>
          </p:nvSpPr>
          <p:spPr bwMode="auto">
            <a:xfrm>
              <a:off x="6357938" y="3622675"/>
              <a:ext cx="2122487" cy="570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d</a:t>
              </a:r>
              <a:r>
                <a:rPr lang="en-US" sz="1800" b="0" i="1" baseline="-25000">
                  <a:solidFill>
                    <a:srgbClr val="CC0000"/>
                  </a:solidFill>
                  <a:latin typeface="Arial" charset="0"/>
                </a:rPr>
                <a:t>i</a:t>
              </a: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:</a:t>
              </a:r>
              <a:r>
                <a:rPr lang="en-US" sz="1800" b="0">
                  <a:latin typeface="Arial" charset="0"/>
                </a:rPr>
                <a:t> peer i download capacity</a:t>
              </a:r>
            </a:p>
          </p:txBody>
        </p:sp>
        <p:sp>
          <p:nvSpPr>
            <p:cNvPr id="20498" name="AutoShape 327"/>
            <p:cNvSpPr>
              <a:spLocks noChangeArrowheads="1"/>
            </p:cNvSpPr>
            <p:nvPr/>
          </p:nvSpPr>
          <p:spPr bwMode="auto">
            <a:xfrm>
              <a:off x="763588" y="3270250"/>
              <a:ext cx="592137" cy="581025"/>
            </a:xfrm>
            <a:prstGeom prst="can">
              <a:avLst>
                <a:gd name="adj" fmla="val 20218"/>
              </a:avLst>
            </a:pr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 b="0">
                <a:latin typeface="Times New Roman" charset="0"/>
                <a:cs typeface="Arial" charset="0"/>
              </a:endParaRPr>
            </a:p>
          </p:txBody>
        </p:sp>
        <p:grpSp>
          <p:nvGrpSpPr>
            <p:cNvPr id="20499" name="Group 76"/>
            <p:cNvGrpSpPr>
              <a:grpSpLocks/>
            </p:cNvGrpSpPr>
            <p:nvPr/>
          </p:nvGrpSpPr>
          <p:grpSpPr bwMode="auto">
            <a:xfrm>
              <a:off x="3498850" y="3548063"/>
              <a:ext cx="2138363" cy="903287"/>
              <a:chOff x="2204" y="2030"/>
              <a:chExt cx="1347" cy="774"/>
            </a:xfrm>
          </p:grpSpPr>
          <p:sp>
            <p:nvSpPr>
              <p:cNvPr id="20552" name="Text Box 19"/>
              <p:cNvSpPr txBox="1">
                <a:spLocks noChangeArrowheads="1"/>
              </p:cNvSpPr>
              <p:nvPr/>
            </p:nvSpPr>
            <p:spPr bwMode="auto">
              <a:xfrm>
                <a:off x="2856" y="2271"/>
                <a:ext cx="38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u</a:t>
                </a:r>
                <a:r>
                  <a:rPr lang="en-US" sz="1800" b="0" i="1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20553" name="Line 22"/>
              <p:cNvSpPr>
                <a:spLocks noChangeShapeType="1"/>
              </p:cNvSpPr>
              <p:nvPr/>
            </p:nvSpPr>
            <p:spPr bwMode="auto">
              <a:xfrm flipV="1">
                <a:off x="2997" y="2133"/>
                <a:ext cx="200" cy="6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Line 23"/>
              <p:cNvSpPr>
                <a:spLocks noChangeShapeType="1"/>
              </p:cNvSpPr>
              <p:nvPr/>
            </p:nvSpPr>
            <p:spPr bwMode="auto">
              <a:xfrm flipH="1">
                <a:off x="3082" y="2141"/>
                <a:ext cx="208" cy="6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Text Box 24"/>
              <p:cNvSpPr txBox="1">
                <a:spLocks noChangeArrowheads="1"/>
              </p:cNvSpPr>
              <p:nvPr/>
            </p:nvSpPr>
            <p:spPr bwMode="auto">
              <a:xfrm>
                <a:off x="3167" y="2332"/>
                <a:ext cx="38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d</a:t>
                </a:r>
                <a:r>
                  <a:rPr lang="en-US" sz="1800" b="0" i="1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20556" name="Text Box 19"/>
              <p:cNvSpPr txBox="1">
                <a:spLocks noChangeArrowheads="1"/>
              </p:cNvSpPr>
              <p:nvPr/>
            </p:nvSpPr>
            <p:spPr bwMode="auto">
              <a:xfrm>
                <a:off x="2204" y="2167"/>
                <a:ext cx="384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u</a:t>
                </a:r>
                <a:r>
                  <a:rPr lang="en-US" sz="1800" b="0" i="1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20557" name="Line 22"/>
              <p:cNvSpPr>
                <a:spLocks noChangeShapeType="1"/>
              </p:cNvSpPr>
              <p:nvPr/>
            </p:nvSpPr>
            <p:spPr bwMode="auto">
              <a:xfrm flipV="1">
                <a:off x="2345" y="2030"/>
                <a:ext cx="200" cy="6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8" name="Line 23"/>
              <p:cNvSpPr>
                <a:spLocks noChangeShapeType="1"/>
              </p:cNvSpPr>
              <p:nvPr/>
            </p:nvSpPr>
            <p:spPr bwMode="auto">
              <a:xfrm flipH="1">
                <a:off x="2430" y="2038"/>
                <a:ext cx="208" cy="6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9" name="Text Box 24"/>
              <p:cNvSpPr txBox="1">
                <a:spLocks noChangeArrowheads="1"/>
              </p:cNvSpPr>
              <p:nvPr/>
            </p:nvSpPr>
            <p:spPr bwMode="auto">
              <a:xfrm>
                <a:off x="2515" y="2229"/>
                <a:ext cx="38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d</a:t>
                </a:r>
                <a:r>
                  <a:rPr lang="en-US" sz="1800" b="0" i="1" baseline="-25000"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20500" name="Line 72"/>
            <p:cNvSpPr>
              <a:spLocks noChangeShapeType="1"/>
            </p:cNvSpPr>
            <p:nvPr/>
          </p:nvSpPr>
          <p:spPr bwMode="auto">
            <a:xfrm>
              <a:off x="6030913" y="4767263"/>
              <a:ext cx="11652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73"/>
            <p:cNvSpPr>
              <a:spLocks noChangeShapeType="1"/>
            </p:cNvSpPr>
            <p:nvPr/>
          </p:nvSpPr>
          <p:spPr bwMode="auto">
            <a:xfrm>
              <a:off x="6038850" y="4919663"/>
              <a:ext cx="11652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Text Box 41"/>
            <p:cNvSpPr txBox="1">
              <a:spLocks noChangeArrowheads="1"/>
            </p:cNvSpPr>
            <p:nvPr/>
          </p:nvSpPr>
          <p:spPr bwMode="auto">
            <a:xfrm>
              <a:off x="6191250" y="43561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d</a:t>
              </a:r>
              <a:r>
                <a:rPr lang="en-US" sz="1800" b="0" i="1" baseline="-25000">
                  <a:latin typeface="Arial" charset="0"/>
                </a:rPr>
                <a:t>i</a:t>
              </a:r>
            </a:p>
          </p:txBody>
        </p:sp>
        <p:sp>
          <p:nvSpPr>
            <p:cNvPr id="20503" name="Text Box 41"/>
            <p:cNvSpPr txBox="1">
              <a:spLocks noChangeArrowheads="1"/>
            </p:cNvSpPr>
            <p:nvPr/>
          </p:nvSpPr>
          <p:spPr bwMode="auto">
            <a:xfrm>
              <a:off x="6215063" y="48895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u</a:t>
              </a:r>
              <a:r>
                <a:rPr lang="en-US" sz="1800" b="0" i="1" baseline="-25000">
                  <a:latin typeface="Arial" charset="0"/>
                </a:rPr>
                <a:t>i</a:t>
              </a:r>
            </a:p>
          </p:txBody>
        </p:sp>
        <p:sp>
          <p:nvSpPr>
            <p:cNvPr id="20504" name="Line 77"/>
            <p:cNvSpPr>
              <a:spLocks noChangeShapeType="1"/>
            </p:cNvSpPr>
            <p:nvPr/>
          </p:nvSpPr>
          <p:spPr bwMode="auto">
            <a:xfrm>
              <a:off x="2265363" y="3232150"/>
              <a:ext cx="0" cy="6635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78"/>
            <p:cNvSpPr>
              <a:spLocks noChangeShapeType="1"/>
            </p:cNvSpPr>
            <p:nvPr/>
          </p:nvSpPr>
          <p:spPr bwMode="auto">
            <a:xfrm flipH="1">
              <a:off x="6478588" y="4146550"/>
              <a:ext cx="369887" cy="4143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79"/>
            <p:cNvSpPr>
              <a:spLocks noChangeShapeType="1"/>
            </p:cNvSpPr>
            <p:nvPr/>
          </p:nvSpPr>
          <p:spPr bwMode="auto">
            <a:xfrm flipH="1" flipV="1">
              <a:off x="6508750" y="5092700"/>
              <a:ext cx="369888" cy="4143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7" name="Group 81"/>
            <p:cNvGrpSpPr>
              <a:grpSpLocks/>
            </p:cNvGrpSpPr>
            <p:nvPr/>
          </p:nvGrpSpPr>
          <p:grpSpPr bwMode="auto">
            <a:xfrm>
              <a:off x="1535113" y="3332163"/>
              <a:ext cx="465137" cy="803275"/>
              <a:chOff x="4140" y="429"/>
              <a:chExt cx="1425" cy="2396"/>
            </a:xfrm>
          </p:grpSpPr>
          <p:sp>
            <p:nvSpPr>
              <p:cNvPr id="20520" name="Freeform 8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6 w 354"/>
                  <a:gd name="T3" fmla="*/ 13 h 2742"/>
                  <a:gd name="T4" fmla="*/ 6 w 354"/>
                  <a:gd name="T5" fmla="*/ 99 h 2742"/>
                  <a:gd name="T6" fmla="*/ 0 w 354"/>
                  <a:gd name="T7" fmla="*/ 103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Rectangle 83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6" cy="2282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22" name="Freeform 8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4 w 211"/>
                  <a:gd name="T3" fmla="*/ 9 h 2537"/>
                  <a:gd name="T4" fmla="*/ 2 w 211"/>
                  <a:gd name="T5" fmla="*/ 94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Freeform 8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6 w 328"/>
                  <a:gd name="T3" fmla="*/ 6 h 226"/>
                  <a:gd name="T4" fmla="*/ 6 w 328"/>
                  <a:gd name="T5" fmla="*/ 9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Rectangle 86"/>
              <p:cNvSpPr>
                <a:spLocks noChangeArrowheads="1"/>
              </p:cNvSpPr>
              <p:nvPr/>
            </p:nvSpPr>
            <p:spPr bwMode="auto">
              <a:xfrm>
                <a:off x="4213" y="694"/>
                <a:ext cx="59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grpSp>
            <p:nvGrpSpPr>
              <p:cNvPr id="20525" name="Group 8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550" name="AutoShape 8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0551" name="AutoShape 89"/>
                <p:cNvSpPr>
                  <a:spLocks noChangeArrowheads="1"/>
                </p:cNvSpPr>
                <p:nvPr/>
              </p:nvSpPr>
              <p:spPr bwMode="auto">
                <a:xfrm>
                  <a:off x="631" y="2584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0526" name="Rectangle 90"/>
              <p:cNvSpPr>
                <a:spLocks noChangeArrowheads="1"/>
              </p:cNvSpPr>
              <p:nvPr/>
            </p:nvSpPr>
            <p:spPr bwMode="auto">
              <a:xfrm>
                <a:off x="4223" y="1021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grpSp>
            <p:nvGrpSpPr>
              <p:cNvPr id="20527" name="Group 9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548" name="AutoShape 92"/>
                <p:cNvSpPr>
                  <a:spLocks noChangeArrowheads="1"/>
                </p:cNvSpPr>
                <p:nvPr/>
              </p:nvSpPr>
              <p:spPr bwMode="auto">
                <a:xfrm>
                  <a:off x="615" y="2566"/>
                  <a:ext cx="722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0549" name="AutoShape 93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8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0528" name="Rectangle 94"/>
              <p:cNvSpPr>
                <a:spLocks noChangeArrowheads="1"/>
              </p:cNvSpPr>
              <p:nvPr/>
            </p:nvSpPr>
            <p:spPr bwMode="auto">
              <a:xfrm>
                <a:off x="4218" y="1357"/>
                <a:ext cx="59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29" name="Rectangle 95"/>
              <p:cNvSpPr>
                <a:spLocks noChangeArrowheads="1"/>
              </p:cNvSpPr>
              <p:nvPr/>
            </p:nvSpPr>
            <p:spPr bwMode="auto">
              <a:xfrm>
                <a:off x="4228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grpSp>
            <p:nvGrpSpPr>
              <p:cNvPr id="20530" name="Group 9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0546" name="AutoShape 97"/>
                <p:cNvSpPr>
                  <a:spLocks noChangeArrowheads="1"/>
                </p:cNvSpPr>
                <p:nvPr/>
              </p:nvSpPr>
              <p:spPr bwMode="auto">
                <a:xfrm>
                  <a:off x="612" y="2568"/>
                  <a:ext cx="727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0547" name="AutoShape 98"/>
                <p:cNvSpPr>
                  <a:spLocks noChangeArrowheads="1"/>
                </p:cNvSpPr>
                <p:nvPr/>
              </p:nvSpPr>
              <p:spPr bwMode="auto">
                <a:xfrm>
                  <a:off x="630" y="2585"/>
                  <a:ext cx="691" cy="10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0531" name="Freeform 9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6 w 328"/>
                  <a:gd name="T3" fmla="*/ 5 h 226"/>
                  <a:gd name="T4" fmla="*/ 6 w 328"/>
                  <a:gd name="T5" fmla="*/ 8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32" name="Group 10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0544" name="AutoShape 101"/>
                <p:cNvSpPr>
                  <a:spLocks noChangeArrowheads="1"/>
                </p:cNvSpPr>
                <p:nvPr/>
              </p:nvSpPr>
              <p:spPr bwMode="auto">
                <a:xfrm>
                  <a:off x="613" y="2570"/>
                  <a:ext cx="727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0545" name="AutoShape 102"/>
                <p:cNvSpPr>
                  <a:spLocks noChangeArrowheads="1"/>
                </p:cNvSpPr>
                <p:nvPr/>
              </p:nvSpPr>
              <p:spPr bwMode="auto">
                <a:xfrm>
                  <a:off x="631" y="2584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0533" name="Rectangle 10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8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34" name="Freeform 10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6 w 296"/>
                  <a:gd name="T3" fmla="*/ 5 h 256"/>
                  <a:gd name="T4" fmla="*/ 6 w 296"/>
                  <a:gd name="T5" fmla="*/ 9 h 256"/>
                  <a:gd name="T6" fmla="*/ 0 w 296"/>
                  <a:gd name="T7" fmla="*/ 3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5" name="Freeform 10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6 w 304"/>
                  <a:gd name="T3" fmla="*/ 7 h 288"/>
                  <a:gd name="T4" fmla="*/ 5 w 304"/>
                  <a:gd name="T5" fmla="*/ 11 h 288"/>
                  <a:gd name="T6" fmla="*/ 2 w 304"/>
                  <a:gd name="T7" fmla="*/ 5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Oval 106"/>
              <p:cNvSpPr>
                <a:spLocks noChangeArrowheads="1"/>
              </p:cNvSpPr>
              <p:nvPr/>
            </p:nvSpPr>
            <p:spPr bwMode="auto">
              <a:xfrm>
                <a:off x="5516" y="2612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37" name="Freeform 10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 h 240"/>
                  <a:gd name="T2" fmla="*/ 2 w 306"/>
                  <a:gd name="T3" fmla="*/ 9 h 240"/>
                  <a:gd name="T4" fmla="*/ 6 w 306"/>
                  <a:gd name="T5" fmla="*/ 5 h 240"/>
                  <a:gd name="T6" fmla="*/ 6 w 306"/>
                  <a:gd name="T7" fmla="*/ 0 h 240"/>
                  <a:gd name="T8" fmla="*/ 0 w 306"/>
                  <a:gd name="T9" fmla="*/ 5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AutoShape 108"/>
              <p:cNvSpPr>
                <a:spLocks noChangeArrowheads="1"/>
              </p:cNvSpPr>
              <p:nvPr/>
            </p:nvSpPr>
            <p:spPr bwMode="auto">
              <a:xfrm>
                <a:off x="4140" y="2678"/>
                <a:ext cx="1201" cy="147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39" name="AutoShape 109"/>
              <p:cNvSpPr>
                <a:spLocks noChangeArrowheads="1"/>
              </p:cNvSpPr>
              <p:nvPr/>
            </p:nvSpPr>
            <p:spPr bwMode="auto">
              <a:xfrm>
                <a:off x="4208" y="2711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40" name="Oval 110"/>
              <p:cNvSpPr>
                <a:spLocks noChangeArrowheads="1"/>
              </p:cNvSpPr>
              <p:nvPr/>
            </p:nvSpPr>
            <p:spPr bwMode="auto">
              <a:xfrm>
                <a:off x="4310" y="2385"/>
                <a:ext cx="156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41" name="Oval 111"/>
              <p:cNvSpPr>
                <a:spLocks noChangeArrowheads="1"/>
              </p:cNvSpPr>
              <p:nvPr/>
            </p:nvSpPr>
            <p:spPr bwMode="auto">
              <a:xfrm>
                <a:off x="4485" y="2385"/>
                <a:ext cx="160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 b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20542" name="Oval 112"/>
              <p:cNvSpPr>
                <a:spLocks noChangeArrowheads="1"/>
              </p:cNvSpPr>
              <p:nvPr/>
            </p:nvSpPr>
            <p:spPr bwMode="auto">
              <a:xfrm>
                <a:off x="4660" y="2380"/>
                <a:ext cx="160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0543" name="Rectangle 113"/>
              <p:cNvSpPr>
                <a:spLocks noChangeArrowheads="1"/>
              </p:cNvSpPr>
              <p:nvPr/>
            </p:nvSpPr>
            <p:spPr bwMode="auto">
              <a:xfrm>
                <a:off x="5064" y="1835"/>
                <a:ext cx="83" cy="762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</p:grpSp>
        <p:grpSp>
          <p:nvGrpSpPr>
            <p:cNvPr id="20508" name="Group 114"/>
            <p:cNvGrpSpPr>
              <a:grpSpLocks/>
            </p:cNvGrpSpPr>
            <p:nvPr/>
          </p:nvGrpSpPr>
          <p:grpSpPr bwMode="auto">
            <a:xfrm>
              <a:off x="444500" y="4635500"/>
              <a:ext cx="925513" cy="795338"/>
              <a:chOff x="-44" y="1473"/>
              <a:chExt cx="981" cy="1105"/>
            </a:xfrm>
          </p:grpSpPr>
          <p:pic>
            <p:nvPicPr>
              <p:cNvPr id="20518" name="Picture 11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19" name="Freeform 11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09" name="Group 117"/>
            <p:cNvGrpSpPr>
              <a:grpSpLocks/>
            </p:cNvGrpSpPr>
            <p:nvPr/>
          </p:nvGrpSpPr>
          <p:grpSpPr bwMode="auto">
            <a:xfrm>
              <a:off x="3665538" y="2816225"/>
              <a:ext cx="925512" cy="795338"/>
              <a:chOff x="-44" y="1473"/>
              <a:chExt cx="981" cy="1105"/>
            </a:xfrm>
          </p:grpSpPr>
          <p:pic>
            <p:nvPicPr>
              <p:cNvPr id="20516" name="Picture 11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17" name="Freeform 11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10" name="Group 120"/>
            <p:cNvGrpSpPr>
              <a:grpSpLocks/>
            </p:cNvGrpSpPr>
            <p:nvPr/>
          </p:nvGrpSpPr>
          <p:grpSpPr bwMode="auto">
            <a:xfrm>
              <a:off x="4710113" y="2957513"/>
              <a:ext cx="925512" cy="795337"/>
              <a:chOff x="-44" y="1473"/>
              <a:chExt cx="981" cy="1105"/>
            </a:xfrm>
          </p:grpSpPr>
          <p:pic>
            <p:nvPicPr>
              <p:cNvPr id="20514" name="Picture 12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15" name="Freeform 12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11" name="Group 123"/>
            <p:cNvGrpSpPr>
              <a:grpSpLocks/>
            </p:cNvGrpSpPr>
            <p:nvPr/>
          </p:nvGrpSpPr>
          <p:grpSpPr bwMode="auto">
            <a:xfrm flipH="1">
              <a:off x="7180263" y="4405313"/>
              <a:ext cx="925512" cy="795337"/>
              <a:chOff x="-44" y="1473"/>
              <a:chExt cx="981" cy="1105"/>
            </a:xfrm>
          </p:grpSpPr>
          <p:pic>
            <p:nvPicPr>
              <p:cNvPr id="20512" name="Picture 1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13" name="Freeform 1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8584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smtClean="0">
                <a:latin typeface="+mn-lt"/>
                <a:ea typeface="ＭＳ Ｐゴシック" charset="0"/>
              </a:rPr>
              <a:t>O Servidor envia para todos os clientes</a:t>
            </a:r>
            <a:endParaRPr lang="pt-PT" sz="3200">
              <a:latin typeface="+mn-lt"/>
              <a:ea typeface="ＭＳ Ｐゴシック" charset="0"/>
            </a:endParaRPr>
          </a:p>
        </p:txBody>
      </p:sp>
      <p:sp>
        <p:nvSpPr>
          <p:cNvPr id="1821700" name="Cloud"/>
          <p:cNvSpPr>
            <a:spLocks noChangeAspect="1" noEditPoints="1" noChangeArrowheads="1"/>
          </p:cNvSpPr>
          <p:nvPr/>
        </p:nvSpPr>
        <p:spPr bwMode="auto">
          <a:xfrm>
            <a:off x="3151188" y="2566988"/>
            <a:ext cx="3341687" cy="22399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2FFFF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ourier New" pitchFamily="1" charset="0"/>
              <a:ea typeface="+mn-ea"/>
              <a:cs typeface="+mn-cs"/>
            </a:endParaRPr>
          </a:p>
        </p:txBody>
      </p:sp>
      <p:sp>
        <p:nvSpPr>
          <p:cNvPr id="21507" name="Line 6"/>
          <p:cNvSpPr>
            <a:spLocks noChangeShapeType="1"/>
          </p:cNvSpPr>
          <p:nvPr/>
        </p:nvSpPr>
        <p:spPr bwMode="auto">
          <a:xfrm>
            <a:off x="1960563" y="2890838"/>
            <a:ext cx="1458912" cy="4222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16"/>
          <p:cNvSpPr>
            <a:spLocks noChangeShapeType="1"/>
          </p:cNvSpPr>
          <p:nvPr/>
        </p:nvSpPr>
        <p:spPr bwMode="auto">
          <a:xfrm flipH="1">
            <a:off x="2382838" y="4389438"/>
            <a:ext cx="1228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17"/>
          <p:cNvSpPr txBox="1">
            <a:spLocks noChangeArrowheads="1"/>
          </p:cNvSpPr>
          <p:nvPr/>
        </p:nvSpPr>
        <p:spPr bwMode="auto">
          <a:xfrm>
            <a:off x="2622550" y="40814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821714" name="Document"/>
          <p:cNvSpPr>
            <a:spLocks noEditPoints="1" noChangeArrowheads="1"/>
          </p:cNvSpPr>
          <p:nvPr/>
        </p:nvSpPr>
        <p:spPr bwMode="auto">
          <a:xfrm>
            <a:off x="2613025" y="1508125"/>
            <a:ext cx="728663" cy="8461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ourier New" pitchFamily="1" charset="0"/>
              <a:ea typeface="+mn-ea"/>
              <a:cs typeface="+mn-cs"/>
            </a:endParaRPr>
          </a:p>
        </p:txBody>
      </p:sp>
      <p:sp>
        <p:nvSpPr>
          <p:cNvPr id="21511" name="Text Box 19"/>
          <p:cNvSpPr txBox="1">
            <a:spLocks noChangeArrowheads="1"/>
          </p:cNvSpPr>
          <p:nvPr/>
        </p:nvSpPr>
        <p:spPr bwMode="auto">
          <a:xfrm>
            <a:off x="3563938" y="1484313"/>
            <a:ext cx="2273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F bits</a:t>
            </a:r>
          </a:p>
        </p:txBody>
      </p:sp>
      <p:sp>
        <p:nvSpPr>
          <p:cNvPr id="21512" name="Line 20"/>
          <p:cNvSpPr>
            <a:spLocks noChangeShapeType="1"/>
          </p:cNvSpPr>
          <p:nvPr/>
        </p:nvSpPr>
        <p:spPr bwMode="auto">
          <a:xfrm>
            <a:off x="4687888" y="4735513"/>
            <a:ext cx="920750" cy="1150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21"/>
          <p:cNvSpPr>
            <a:spLocks noChangeShapeType="1"/>
          </p:cNvSpPr>
          <p:nvPr/>
        </p:nvSpPr>
        <p:spPr bwMode="auto">
          <a:xfrm>
            <a:off x="6108700" y="4159250"/>
            <a:ext cx="1497013" cy="84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22"/>
          <p:cNvSpPr>
            <a:spLocks noChangeShapeType="1"/>
          </p:cNvSpPr>
          <p:nvPr/>
        </p:nvSpPr>
        <p:spPr bwMode="auto">
          <a:xfrm flipV="1">
            <a:off x="6070600" y="2584450"/>
            <a:ext cx="1420813" cy="26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24"/>
          <p:cNvSpPr txBox="1">
            <a:spLocks noChangeArrowheads="1"/>
          </p:cNvSpPr>
          <p:nvPr/>
        </p:nvSpPr>
        <p:spPr bwMode="auto">
          <a:xfrm>
            <a:off x="4619625" y="50800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6654800" y="40052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1517" name="Text Box 26"/>
          <p:cNvSpPr txBox="1">
            <a:spLocks noChangeArrowheads="1"/>
          </p:cNvSpPr>
          <p:nvPr/>
        </p:nvSpPr>
        <p:spPr bwMode="auto">
          <a:xfrm>
            <a:off x="6462713" y="2122488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1518" name="Text Box 27"/>
          <p:cNvSpPr txBox="1">
            <a:spLocks noChangeArrowheads="1"/>
          </p:cNvSpPr>
          <p:nvPr/>
        </p:nvSpPr>
        <p:spPr bwMode="auto">
          <a:xfrm>
            <a:off x="361950" y="3097213"/>
            <a:ext cx="2287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upload rate u</a:t>
            </a:r>
            <a:r>
              <a:rPr lang="en-US" baseline="-2500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695325" y="5867400"/>
            <a:ext cx="2751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download rates d</a:t>
            </a:r>
            <a:r>
              <a:rPr lang="en-US" baseline="-25000">
                <a:solidFill>
                  <a:srgbClr val="FF3300"/>
                </a:solidFill>
              </a:rPr>
              <a:t>i</a:t>
            </a:r>
          </a:p>
        </p:txBody>
      </p:sp>
      <p:sp>
        <p:nvSpPr>
          <p:cNvPr id="21520" name="Text Box 30"/>
          <p:cNvSpPr txBox="1">
            <a:spLocks noChangeArrowheads="1"/>
          </p:cNvSpPr>
          <p:nvPr/>
        </p:nvSpPr>
        <p:spPr bwMode="auto">
          <a:xfrm>
            <a:off x="4071938" y="3352800"/>
            <a:ext cx="1490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Internet</a:t>
            </a:r>
          </a:p>
        </p:txBody>
      </p:sp>
      <p:grpSp>
        <p:nvGrpSpPr>
          <p:cNvPr id="21521" name="Group 781"/>
          <p:cNvGrpSpPr>
            <a:grpSpLocks/>
          </p:cNvGrpSpPr>
          <p:nvPr/>
        </p:nvGrpSpPr>
        <p:grpSpPr bwMode="auto">
          <a:xfrm>
            <a:off x="1547813" y="2133600"/>
            <a:ext cx="442912" cy="839788"/>
            <a:chOff x="4140" y="429"/>
            <a:chExt cx="1425" cy="2396"/>
          </a:xfrm>
        </p:grpSpPr>
        <p:sp>
          <p:nvSpPr>
            <p:cNvPr id="21535" name="Freeform 78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6 w 354"/>
                <a:gd name="T3" fmla="*/ 13 h 2742"/>
                <a:gd name="T4" fmla="*/ 6 w 354"/>
                <a:gd name="T5" fmla="*/ 99 h 2742"/>
                <a:gd name="T6" fmla="*/ 0 w 354"/>
                <a:gd name="T7" fmla="*/ 103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Rectangle 783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37" name="Freeform 78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 w 211"/>
                <a:gd name="T3" fmla="*/ 9 h 2537"/>
                <a:gd name="T4" fmla="*/ 2 w 211"/>
                <a:gd name="T5" fmla="*/ 94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78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6 w 328"/>
                <a:gd name="T3" fmla="*/ 6 h 226"/>
                <a:gd name="T4" fmla="*/ 6 w 328"/>
                <a:gd name="T5" fmla="*/ 9 h 226"/>
                <a:gd name="T6" fmla="*/ 0 w 328"/>
                <a:gd name="T7" fmla="*/ 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Rectangle 786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1540" name="Group 78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1565" name="AutoShape 78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1566" name="AutoShape 789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1541" name="Rectangle 790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1542" name="Group 79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1563" name="AutoShape 792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1564" name="AutoShape 793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1543" name="Rectangle 794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44" name="Rectangle 795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1545" name="Group 79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1561" name="AutoShape 797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1562" name="AutoShape 798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1546" name="Freeform 79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6 w 328"/>
                <a:gd name="T3" fmla="*/ 5 h 226"/>
                <a:gd name="T4" fmla="*/ 6 w 328"/>
                <a:gd name="T5" fmla="*/ 8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47" name="Group 80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1559" name="AutoShape 801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1560" name="AutoShape 802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1548" name="Rectangle 803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49" name="Freeform 80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 w 296"/>
                <a:gd name="T3" fmla="*/ 5 h 256"/>
                <a:gd name="T4" fmla="*/ 6 w 296"/>
                <a:gd name="T5" fmla="*/ 9 h 256"/>
                <a:gd name="T6" fmla="*/ 0 w 296"/>
                <a:gd name="T7" fmla="*/ 3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80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 w 304"/>
                <a:gd name="T3" fmla="*/ 7 h 288"/>
                <a:gd name="T4" fmla="*/ 5 w 304"/>
                <a:gd name="T5" fmla="*/ 11 h 288"/>
                <a:gd name="T6" fmla="*/ 2 w 304"/>
                <a:gd name="T7" fmla="*/ 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806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52" name="Freeform 80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 h 240"/>
                <a:gd name="T2" fmla="*/ 2 w 306"/>
                <a:gd name="T3" fmla="*/ 9 h 240"/>
                <a:gd name="T4" fmla="*/ 6 w 306"/>
                <a:gd name="T5" fmla="*/ 5 h 240"/>
                <a:gd name="T6" fmla="*/ 6 w 306"/>
                <a:gd name="T7" fmla="*/ 0 h 240"/>
                <a:gd name="T8" fmla="*/ 0 w 306"/>
                <a:gd name="T9" fmla="*/ 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AutoShape 808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54" name="AutoShape 809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55" name="Oval 810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56" name="Oval 811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1557" name="Oval 812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58" name="Rectangle 813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21522" name="Group 771"/>
          <p:cNvGrpSpPr>
            <a:grpSpLocks/>
          </p:cNvGrpSpPr>
          <p:nvPr/>
        </p:nvGrpSpPr>
        <p:grpSpPr bwMode="auto">
          <a:xfrm flipH="1">
            <a:off x="7308850" y="4797425"/>
            <a:ext cx="657225" cy="622300"/>
            <a:chOff x="2839" y="3501"/>
            <a:chExt cx="755" cy="803"/>
          </a:xfrm>
        </p:grpSpPr>
        <p:pic>
          <p:nvPicPr>
            <p:cNvPr id="21533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4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523" name="Group 771"/>
          <p:cNvGrpSpPr>
            <a:grpSpLocks/>
          </p:cNvGrpSpPr>
          <p:nvPr/>
        </p:nvGrpSpPr>
        <p:grpSpPr bwMode="auto">
          <a:xfrm flipH="1">
            <a:off x="7235825" y="2276475"/>
            <a:ext cx="658813" cy="622300"/>
            <a:chOff x="2839" y="3501"/>
            <a:chExt cx="755" cy="803"/>
          </a:xfrm>
        </p:grpSpPr>
        <p:pic>
          <p:nvPicPr>
            <p:cNvPr id="21531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2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524" name="Group 771"/>
          <p:cNvGrpSpPr>
            <a:grpSpLocks/>
          </p:cNvGrpSpPr>
          <p:nvPr/>
        </p:nvGrpSpPr>
        <p:grpSpPr bwMode="auto">
          <a:xfrm flipH="1">
            <a:off x="5364163" y="5661025"/>
            <a:ext cx="658812" cy="622300"/>
            <a:chOff x="2839" y="3501"/>
            <a:chExt cx="755" cy="803"/>
          </a:xfrm>
        </p:grpSpPr>
        <p:pic>
          <p:nvPicPr>
            <p:cNvPr id="21529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0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525" name="Group 771"/>
          <p:cNvGrpSpPr>
            <a:grpSpLocks/>
          </p:cNvGrpSpPr>
          <p:nvPr/>
        </p:nvGrpSpPr>
        <p:grpSpPr bwMode="auto">
          <a:xfrm flipH="1">
            <a:off x="1763713" y="4652963"/>
            <a:ext cx="658812" cy="622300"/>
            <a:chOff x="2839" y="3501"/>
            <a:chExt cx="755" cy="803"/>
          </a:xfrm>
        </p:grpSpPr>
        <p:pic>
          <p:nvPicPr>
            <p:cNvPr id="21527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8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D7EF3419-5FC3-2943-A388-DB5DEA44ACC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2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Calculo do tempo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 servidor tem de enviar um ficheiro com F bits para N clientes</a:t>
            </a:r>
          </a:p>
          <a:p>
            <a:pPr lvl="1">
              <a:defRPr/>
            </a:pPr>
            <a:r>
              <a:rPr lang="pt-PT" dirty="0" smtClean="0"/>
              <a:t>Tem de enviar N.F bits</a:t>
            </a:r>
          </a:p>
          <a:p>
            <a:pPr lvl="1">
              <a:defRPr/>
            </a:pPr>
            <a:r>
              <a:rPr lang="pt-PT" dirty="0" smtClean="0"/>
              <a:t>Leva pelo menos N.F / </a:t>
            </a:r>
            <a:r>
              <a:rPr lang="pt-PT" dirty="0" err="1" smtClean="0"/>
              <a:t>U</a:t>
            </a:r>
            <a:r>
              <a:rPr lang="pt-PT" baseline="-25000" dirty="0" err="1" smtClean="0"/>
              <a:t>s</a:t>
            </a:r>
            <a:r>
              <a:rPr lang="pt-PT" baseline="-25000" dirty="0" smtClean="0"/>
              <a:t> </a:t>
            </a:r>
            <a:r>
              <a:rPr lang="pt-PT" dirty="0" smtClean="0"/>
              <a:t>segundos</a:t>
            </a:r>
          </a:p>
          <a:p>
            <a:pPr>
              <a:defRPr/>
            </a:pPr>
            <a:r>
              <a:rPr lang="pt-PT" dirty="0" smtClean="0"/>
              <a:t>Cada cliente tem de receber F bits</a:t>
            </a:r>
          </a:p>
          <a:p>
            <a:pPr lvl="1">
              <a:defRPr/>
            </a:pPr>
            <a:r>
              <a:rPr lang="pt-PT" dirty="0" smtClean="0"/>
              <a:t>O mais lento leva F /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min</a:t>
            </a:r>
            <a:r>
              <a:rPr lang="pt-PT" baseline="-25000" dirty="0" smtClean="0"/>
              <a:t> </a:t>
            </a:r>
            <a:r>
              <a:rPr lang="pt-PT" dirty="0" smtClean="0"/>
              <a:t>segundos, com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min</a:t>
            </a:r>
            <a:r>
              <a:rPr lang="pt-PT" dirty="0" smtClean="0"/>
              <a:t> = min {</a:t>
            </a:r>
            <a:r>
              <a:rPr lang="pt-PT" dirty="0" err="1" smtClean="0"/>
              <a:t>d</a:t>
            </a:r>
            <a:r>
              <a:rPr lang="pt-PT" baseline="-25000" dirty="0" err="1" smtClean="0"/>
              <a:t>i</a:t>
            </a:r>
            <a:r>
              <a:rPr lang="pt-PT" dirty="0" smtClean="0"/>
              <a:t>}</a:t>
            </a:r>
          </a:p>
          <a:p>
            <a:pPr lvl="1">
              <a:defRPr/>
            </a:pPr>
            <a:endParaRPr lang="pt-PT" dirty="0"/>
          </a:p>
          <a:p>
            <a:pPr>
              <a:defRPr/>
            </a:pPr>
            <a:r>
              <a:rPr lang="en-US" dirty="0" smtClean="0"/>
              <a:t>T</a:t>
            </a:r>
            <a:r>
              <a:rPr lang="pt-PT" dirty="0" smtClean="0"/>
              <a:t>empo total igual a máximo ( N.F / </a:t>
            </a:r>
            <a:r>
              <a:rPr lang="pt-PT" dirty="0" err="1" smtClean="0"/>
              <a:t>U</a:t>
            </a:r>
            <a:r>
              <a:rPr lang="pt-PT" baseline="-25000" dirty="0" err="1" smtClean="0"/>
              <a:t>s</a:t>
            </a:r>
            <a:r>
              <a:rPr lang="pt-PT" baseline="-25000" dirty="0" smtClean="0"/>
              <a:t> </a:t>
            </a:r>
            <a:r>
              <a:rPr lang="pt-PT" dirty="0"/>
              <a:t> </a:t>
            </a:r>
            <a:r>
              <a:rPr lang="pt-PT" dirty="0" smtClean="0"/>
              <a:t>, F /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min</a:t>
            </a:r>
            <a:r>
              <a:rPr lang="pt-PT" baseline="-25000" dirty="0" smtClean="0"/>
              <a:t> </a:t>
            </a:r>
            <a:r>
              <a:rPr lang="pt-PT" dirty="0" smtClean="0"/>
              <a:t>)</a:t>
            </a:r>
          </a:p>
          <a:p>
            <a:pPr lvl="1">
              <a:defRPr/>
            </a:pPr>
            <a:r>
              <a:rPr lang="pt-PT" dirty="0" smtClean="0"/>
              <a:t>É normalmente proporcional ao número de clientes</a:t>
            </a:r>
            <a:endParaRPr lang="pt-PT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EE5F86D7-CB28-1C47-BF99-1CC827040E74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8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E96B15-C82D-614F-886B-E03977869E7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 distribuição de conteúdos é uma das aplicações centrais da Internet</a:t>
            </a:r>
          </a:p>
          <a:p>
            <a:pPr>
              <a:defRPr/>
            </a:pPr>
            <a:r>
              <a:rPr lang="pt-PT" sz="2400" dirty="0" smtClean="0"/>
              <a:t>Quando o número de interessados é muito grande, é necessária uma infraestrutura significativa (e.g. CDN)</a:t>
            </a:r>
          </a:p>
          <a:p>
            <a:pPr>
              <a:defRPr/>
            </a:pPr>
            <a:r>
              <a:rPr lang="pt-PT" sz="2400" dirty="0" smtClean="0"/>
              <a:t>Será possível arranjar uma solução mais barata, baseada na colaboração dos interessados? Sim, é possível. </a:t>
            </a:r>
          </a:p>
          <a:p>
            <a:pPr>
              <a:defRPr/>
            </a:pPr>
            <a:r>
              <a:rPr lang="pt-PT" sz="2400" dirty="0" smtClean="0"/>
              <a:t>Vamos ver o exemplo mais interessante do ponto de vista de um sistema distribuído sem hierarquia</a:t>
            </a:r>
          </a:p>
          <a:p>
            <a:pPr>
              <a:defRPr/>
            </a:pPr>
            <a:r>
              <a:rPr lang="pt-PT" sz="2400" dirty="0" smtClean="0"/>
              <a:t>Slides elaborados com alguns exemplos disponibilizados pelos autores do livro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 smtClean="0">
                <a:cs typeface="Times New Roman" charset="0"/>
              </a:rPr>
              <a:t>James F. </a:t>
            </a:r>
            <a:r>
              <a:rPr lang="pt-PT" sz="2000" dirty="0" err="1" smtClean="0">
                <a:cs typeface="Times New Roman" charset="0"/>
              </a:rPr>
              <a:t>Kurose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and</a:t>
            </a:r>
            <a:r>
              <a:rPr lang="pt-PT" sz="2000" dirty="0" smtClean="0">
                <a:cs typeface="Times New Roman" charset="0"/>
              </a:rPr>
              <a:t> Keith W. Ross, </a:t>
            </a:r>
            <a:r>
              <a:rPr lang="pt-PT" altLang="ja-JP" sz="2000" dirty="0" smtClean="0">
                <a:cs typeface="Times New Roman" charset="0"/>
              </a:rPr>
              <a:t>“</a:t>
            </a:r>
            <a:r>
              <a:rPr lang="pt-PT" sz="2000" dirty="0" err="1" smtClean="0">
                <a:cs typeface="Times New Roman" charset="0"/>
              </a:rPr>
              <a:t>Computer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Networking</a:t>
            </a:r>
            <a:r>
              <a:rPr lang="pt-PT" sz="2000" dirty="0" smtClean="0">
                <a:cs typeface="Times New Roman" charset="0"/>
              </a:rPr>
              <a:t> - A Top-</a:t>
            </a:r>
            <a:r>
              <a:rPr lang="pt-PT" sz="2000" dirty="0" err="1" smtClean="0">
                <a:cs typeface="Times New Roman" charset="0"/>
              </a:rPr>
              <a:t>Down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Approach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Featuring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the</a:t>
            </a:r>
            <a:r>
              <a:rPr lang="pt-PT" sz="2000" dirty="0" smtClean="0">
                <a:cs typeface="Times New Roman" charset="0"/>
              </a:rPr>
              <a:t> Internet,</a:t>
            </a:r>
            <a:r>
              <a:rPr lang="pt-PT" altLang="ja-JP" sz="2000" dirty="0" smtClean="0">
                <a:cs typeface="Times New Roman" charset="0"/>
              </a:rPr>
              <a:t>”</a:t>
            </a:r>
            <a:r>
              <a:rPr lang="pt-PT" sz="2000" dirty="0" smtClean="0">
                <a:cs typeface="Times New Roman" charset="0"/>
              </a:rPr>
              <a:t> 6th </a:t>
            </a:r>
            <a:r>
              <a:rPr lang="pt-PT" sz="2000" dirty="0" err="1" smtClean="0">
                <a:cs typeface="Times New Roman" charset="0"/>
              </a:rPr>
              <a:t>Edition</a:t>
            </a:r>
            <a:r>
              <a:rPr lang="pt-PT" sz="2000" dirty="0" smtClean="0">
                <a:cs typeface="Times New Roman" charset="0"/>
              </a:rPr>
              <a:t>, 2012, </a:t>
            </a:r>
            <a:r>
              <a:rPr lang="pt-PT" sz="2000" dirty="0" err="1" smtClean="0">
                <a:cs typeface="Times New Roman" charset="0"/>
              </a:rPr>
              <a:t>Addison</a:t>
            </a:r>
            <a:r>
              <a:rPr lang="pt-PT" sz="2000" dirty="0" smtClean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Podemos fazer melhor ?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Incrementar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U</a:t>
            </a:r>
            <a:r>
              <a:rPr lang="pt-PT" sz="2400" baseline="-25000" dirty="0" err="1" smtClean="0">
                <a:ea typeface="ＭＳ Ｐゴシック" charset="0"/>
                <a:cs typeface="ＭＳ Ｐゴシック" charset="0"/>
              </a:rPr>
              <a:t>s</a:t>
            </a: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Servidor com mais capacidade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Múltiplos servidores ou uma CDN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Quem paga ?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Alternativa: os receptores também ajudam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O ficheiro é partido em blocos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Logo que um participante tem blocos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… distribui os mesmos pelos outros participantes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De forma a diminuir a carga sobre o servidor</a:t>
            </a:r>
            <a:endParaRPr lang="pt-PT" sz="2000" dirty="0">
              <a:ea typeface="ＭＳ Ｐゴシック" charset="0"/>
            </a:endParaRPr>
          </a:p>
        </p:txBody>
      </p:sp>
      <p:pic>
        <p:nvPicPr>
          <p:cNvPr id="1827844" name="Picture 4" descr="j01958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365625"/>
            <a:ext cx="177323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9501174F-E0CB-6B48-A01D-8B89A66AF6F0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6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7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 smtClean="0"/>
              <a:t>Quanto tempo leva se todos colaborarem ?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000" dirty="0" smtClean="0"/>
              <a:t>O servidor vai enviar um ficheiro com F bits para N computadores, cada um dos quais tem a capacidade de </a:t>
            </a:r>
            <a:r>
              <a:rPr lang="pt-PT" sz="2000" i="1" dirty="0" smtClean="0"/>
              <a:t>download</a:t>
            </a:r>
            <a:r>
              <a:rPr lang="pt-PT" sz="2000" dirty="0" smtClean="0"/>
              <a:t> </a:t>
            </a:r>
            <a:r>
              <a:rPr lang="pt-PT" sz="2000" dirty="0" err="1" smtClean="0"/>
              <a:t>d</a:t>
            </a:r>
            <a:r>
              <a:rPr lang="pt-PT" sz="2000" baseline="-25000" dirty="0" err="1" smtClean="0"/>
              <a:t>i</a:t>
            </a:r>
            <a:r>
              <a:rPr lang="pt-PT" sz="2000" dirty="0" smtClean="0"/>
              <a:t> e de </a:t>
            </a:r>
            <a:r>
              <a:rPr lang="pt-PT" sz="2000" i="1" dirty="0" err="1" smtClean="0"/>
              <a:t>upload</a:t>
            </a:r>
            <a:r>
              <a:rPr lang="pt-PT" sz="2000" dirty="0" smtClean="0"/>
              <a:t> u</a:t>
            </a:r>
            <a:r>
              <a:rPr lang="pt-PT" sz="2000" baseline="-25000" dirty="0" smtClean="0"/>
              <a:t>i</a:t>
            </a:r>
          </a:p>
          <a:p>
            <a:pPr>
              <a:defRPr/>
            </a:pPr>
            <a:r>
              <a:rPr lang="pt-PT" sz="2000" dirty="0" smtClean="0"/>
              <a:t>Por hipótese, cada um dos clientes logo que recebe um bloco colabora e envia-o para outros parceiros que ainda não tenham esse bloco</a:t>
            </a:r>
            <a:endParaRPr lang="pt-PT" sz="2000" dirty="0"/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323850" y="2924175"/>
            <a:ext cx="8613775" cy="3336925"/>
            <a:chOff x="254000" y="2725738"/>
            <a:chExt cx="8613775" cy="3335581"/>
          </a:xfrm>
        </p:grpSpPr>
        <p:sp>
          <p:nvSpPr>
            <p:cNvPr id="26629" name="Freeform 4"/>
            <p:cNvSpPr>
              <a:spLocks/>
            </p:cNvSpPr>
            <p:nvPr/>
          </p:nvSpPr>
          <p:spPr bwMode="auto">
            <a:xfrm>
              <a:off x="2284413" y="4087813"/>
              <a:ext cx="3775075" cy="1755775"/>
            </a:xfrm>
            <a:custGeom>
              <a:avLst/>
              <a:gdLst>
                <a:gd name="T0" fmla="*/ 2147483647 w 1292"/>
                <a:gd name="T1" fmla="*/ 2147483647 h 1255"/>
                <a:gd name="T2" fmla="*/ 2147483647 w 1292"/>
                <a:gd name="T3" fmla="*/ 2147483647 h 1255"/>
                <a:gd name="T4" fmla="*/ 2147483647 w 1292"/>
                <a:gd name="T5" fmla="*/ 2147483647 h 1255"/>
                <a:gd name="T6" fmla="*/ 2147483647 w 1292"/>
                <a:gd name="T7" fmla="*/ 2147483647 h 1255"/>
                <a:gd name="T8" fmla="*/ 2147483647 w 1292"/>
                <a:gd name="T9" fmla="*/ 2147483647 h 1255"/>
                <a:gd name="T10" fmla="*/ 2147483647 w 1292"/>
                <a:gd name="T11" fmla="*/ 2147483647 h 1255"/>
                <a:gd name="T12" fmla="*/ 2147483647 w 1292"/>
                <a:gd name="T13" fmla="*/ 2147483647 h 1255"/>
                <a:gd name="T14" fmla="*/ 2147483647 w 1292"/>
                <a:gd name="T15" fmla="*/ 2147483647 h 1255"/>
                <a:gd name="T16" fmla="*/ 2147483647 w 1292"/>
                <a:gd name="T17" fmla="*/ 2147483647 h 1255"/>
                <a:gd name="T18" fmla="*/ 2147483647 w 1292"/>
                <a:gd name="T19" fmla="*/ 2147483647 h 1255"/>
                <a:gd name="T20" fmla="*/ 2147483647 w 1292"/>
                <a:gd name="T21" fmla="*/ 2147483647 h 1255"/>
                <a:gd name="T22" fmla="*/ 2147483647 w 1292"/>
                <a:gd name="T23" fmla="*/ 214748364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Line 14"/>
            <p:cNvSpPr>
              <a:spLocks noChangeShapeType="1"/>
            </p:cNvSpPr>
            <p:nvPr/>
          </p:nvSpPr>
          <p:spPr bwMode="auto">
            <a:xfrm>
              <a:off x="1819275" y="4051300"/>
              <a:ext cx="803275" cy="311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Text Box 15"/>
            <p:cNvSpPr txBox="1">
              <a:spLocks noChangeArrowheads="1"/>
            </p:cNvSpPr>
            <p:nvPr/>
          </p:nvSpPr>
          <p:spPr bwMode="auto">
            <a:xfrm>
              <a:off x="2081037" y="3849688"/>
              <a:ext cx="4321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u</a:t>
              </a:r>
              <a:r>
                <a:rPr lang="en-US" sz="1800" b="0" i="1" baseline="-25000">
                  <a:latin typeface="Arial" charset="0"/>
                </a:rPr>
                <a:t>s</a:t>
              </a:r>
            </a:p>
          </p:txBody>
        </p:sp>
        <p:sp>
          <p:nvSpPr>
            <p:cNvPr id="26632" name="Line 39"/>
            <p:cNvSpPr>
              <a:spLocks noChangeShapeType="1"/>
            </p:cNvSpPr>
            <p:nvPr/>
          </p:nvSpPr>
          <p:spPr bwMode="auto">
            <a:xfrm>
              <a:off x="1376363" y="4962525"/>
              <a:ext cx="10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40"/>
            <p:cNvSpPr>
              <a:spLocks noChangeShapeType="1"/>
            </p:cNvSpPr>
            <p:nvPr/>
          </p:nvSpPr>
          <p:spPr bwMode="auto">
            <a:xfrm flipH="1">
              <a:off x="1431925" y="5110163"/>
              <a:ext cx="1003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Text Box 41"/>
            <p:cNvSpPr txBox="1">
              <a:spLocks noChangeArrowheads="1"/>
            </p:cNvSpPr>
            <p:nvPr/>
          </p:nvSpPr>
          <p:spPr bwMode="auto">
            <a:xfrm>
              <a:off x="1665288" y="4573588"/>
              <a:ext cx="609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u</a:t>
              </a:r>
              <a:r>
                <a:rPr lang="en-US" sz="1800" b="0" i="1" baseline="-25000">
                  <a:latin typeface="Arial" charset="0"/>
                </a:rPr>
                <a:t>N</a:t>
              </a:r>
            </a:p>
          </p:txBody>
        </p:sp>
        <p:sp>
          <p:nvSpPr>
            <p:cNvPr id="26635" name="Text Box 42"/>
            <p:cNvSpPr txBox="1">
              <a:spLocks noChangeArrowheads="1"/>
            </p:cNvSpPr>
            <p:nvPr/>
          </p:nvSpPr>
          <p:spPr bwMode="auto">
            <a:xfrm>
              <a:off x="1646238" y="5087938"/>
              <a:ext cx="609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d</a:t>
              </a:r>
              <a:r>
                <a:rPr lang="en-US" sz="1800" b="0" i="1" baseline="-25000">
                  <a:latin typeface="Arial" charset="0"/>
                </a:rPr>
                <a:t>N</a:t>
              </a:r>
            </a:p>
          </p:txBody>
        </p:sp>
        <p:sp>
          <p:nvSpPr>
            <p:cNvPr id="26636" name="Text Box 43"/>
            <p:cNvSpPr txBox="1">
              <a:spLocks noChangeArrowheads="1"/>
            </p:cNvSpPr>
            <p:nvPr/>
          </p:nvSpPr>
          <p:spPr bwMode="auto">
            <a:xfrm>
              <a:off x="1146175" y="4071938"/>
              <a:ext cx="11731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Arial" charset="0"/>
                </a:rPr>
                <a:t>server</a:t>
              </a:r>
              <a:endParaRPr lang="en-US" sz="1800" b="0" baseline="-25000">
                <a:latin typeface="Arial" charset="0"/>
              </a:endParaRPr>
            </a:p>
          </p:txBody>
        </p:sp>
        <p:sp>
          <p:nvSpPr>
            <p:cNvPr id="26637" name="Text Box 44"/>
            <p:cNvSpPr txBox="1">
              <a:spLocks noChangeArrowheads="1"/>
            </p:cNvSpPr>
            <p:nvPr/>
          </p:nvSpPr>
          <p:spPr bwMode="auto">
            <a:xfrm>
              <a:off x="2813263" y="4598988"/>
              <a:ext cx="257132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chemeClr val="bg1"/>
                  </a:solidFill>
                  <a:latin typeface="Arial" charset="0"/>
                </a:rPr>
                <a:t>network (with abundant</a:t>
              </a:r>
            </a:p>
            <a:p>
              <a:pPr eaLnBrk="1" hangingPunct="1"/>
              <a:r>
                <a:rPr lang="en-US" sz="1800" b="0">
                  <a:solidFill>
                    <a:schemeClr val="bg1"/>
                  </a:solidFill>
                  <a:latin typeface="Arial" charset="0"/>
                </a:rPr>
                <a:t> bandwidth)</a:t>
              </a:r>
            </a:p>
          </p:txBody>
        </p:sp>
        <p:sp>
          <p:nvSpPr>
            <p:cNvPr id="26638" name="Text Box 47"/>
            <p:cNvSpPr txBox="1">
              <a:spLocks noChangeArrowheads="1"/>
            </p:cNvSpPr>
            <p:nvPr/>
          </p:nvSpPr>
          <p:spPr bwMode="auto">
            <a:xfrm>
              <a:off x="254000" y="3824288"/>
              <a:ext cx="1397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 i="1">
                  <a:latin typeface="Arial" charset="0"/>
                </a:rPr>
                <a:t>file, size F</a:t>
              </a:r>
              <a:endParaRPr lang="en-US" sz="1600" b="0" i="1" baseline="-25000">
                <a:latin typeface="Arial" charset="0"/>
              </a:endParaRPr>
            </a:p>
          </p:txBody>
        </p:sp>
        <p:sp>
          <p:nvSpPr>
            <p:cNvPr id="26639" name="Text Box 49"/>
            <p:cNvSpPr txBox="1">
              <a:spLocks noChangeArrowheads="1"/>
            </p:cNvSpPr>
            <p:nvPr/>
          </p:nvSpPr>
          <p:spPr bwMode="auto">
            <a:xfrm>
              <a:off x="1492250" y="2725738"/>
              <a:ext cx="2014538" cy="570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u</a:t>
              </a:r>
              <a:r>
                <a:rPr lang="en-US" sz="1800" b="0" i="1" baseline="-25000">
                  <a:solidFill>
                    <a:srgbClr val="CC0000"/>
                  </a:solidFill>
                  <a:latin typeface="Arial" charset="0"/>
                </a:rPr>
                <a:t>s</a:t>
              </a: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:</a:t>
              </a:r>
              <a:r>
                <a:rPr lang="en-US" sz="1800" b="0">
                  <a:latin typeface="Arial" charset="0"/>
                </a:rPr>
                <a:t> server upload capacity</a:t>
              </a:r>
            </a:p>
          </p:txBody>
        </p:sp>
        <p:sp>
          <p:nvSpPr>
            <p:cNvPr id="26640" name="Text Box 50"/>
            <p:cNvSpPr txBox="1">
              <a:spLocks noChangeArrowheads="1"/>
            </p:cNvSpPr>
            <p:nvPr/>
          </p:nvSpPr>
          <p:spPr bwMode="auto">
            <a:xfrm>
              <a:off x="6276975" y="5491163"/>
              <a:ext cx="2590800" cy="570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u</a:t>
              </a:r>
              <a:r>
                <a:rPr lang="en-US" sz="1800" b="0" i="1" baseline="-25000">
                  <a:solidFill>
                    <a:srgbClr val="CC0000"/>
                  </a:solidFill>
                  <a:latin typeface="Arial" charset="0"/>
                </a:rPr>
                <a:t>i</a:t>
              </a: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:</a:t>
              </a:r>
              <a:r>
                <a:rPr lang="en-US" sz="1800" b="0">
                  <a:latin typeface="Arial" charset="0"/>
                </a:rPr>
                <a:t> peer i upload capacity</a:t>
              </a:r>
            </a:p>
          </p:txBody>
        </p:sp>
        <p:sp>
          <p:nvSpPr>
            <p:cNvPr id="26641" name="Text Box 51"/>
            <p:cNvSpPr txBox="1">
              <a:spLocks noChangeArrowheads="1"/>
            </p:cNvSpPr>
            <p:nvPr/>
          </p:nvSpPr>
          <p:spPr bwMode="auto">
            <a:xfrm>
              <a:off x="6357938" y="3622675"/>
              <a:ext cx="2122487" cy="570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d</a:t>
              </a:r>
              <a:r>
                <a:rPr lang="en-US" sz="1800" b="0" i="1" baseline="-25000">
                  <a:solidFill>
                    <a:srgbClr val="CC0000"/>
                  </a:solidFill>
                  <a:latin typeface="Arial" charset="0"/>
                </a:rPr>
                <a:t>i</a:t>
              </a:r>
              <a:r>
                <a:rPr lang="en-US" sz="1800" b="0" i="1">
                  <a:solidFill>
                    <a:srgbClr val="CC0000"/>
                  </a:solidFill>
                  <a:latin typeface="Arial" charset="0"/>
                </a:rPr>
                <a:t>:</a:t>
              </a:r>
              <a:r>
                <a:rPr lang="en-US" sz="1800" b="0">
                  <a:latin typeface="Arial" charset="0"/>
                </a:rPr>
                <a:t> peer i download capacity</a:t>
              </a:r>
            </a:p>
          </p:txBody>
        </p:sp>
        <p:sp>
          <p:nvSpPr>
            <p:cNvPr id="26642" name="AutoShape 327"/>
            <p:cNvSpPr>
              <a:spLocks noChangeArrowheads="1"/>
            </p:cNvSpPr>
            <p:nvPr/>
          </p:nvSpPr>
          <p:spPr bwMode="auto">
            <a:xfrm>
              <a:off x="763588" y="3270250"/>
              <a:ext cx="592137" cy="581025"/>
            </a:xfrm>
            <a:prstGeom prst="can">
              <a:avLst>
                <a:gd name="adj" fmla="val 20218"/>
              </a:avLst>
            </a:pr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 b="0">
                <a:latin typeface="Times New Roman" charset="0"/>
                <a:cs typeface="Arial" charset="0"/>
              </a:endParaRPr>
            </a:p>
          </p:txBody>
        </p:sp>
        <p:grpSp>
          <p:nvGrpSpPr>
            <p:cNvPr id="26643" name="Group 76"/>
            <p:cNvGrpSpPr>
              <a:grpSpLocks/>
            </p:cNvGrpSpPr>
            <p:nvPr/>
          </p:nvGrpSpPr>
          <p:grpSpPr bwMode="auto">
            <a:xfrm>
              <a:off x="3498850" y="3548063"/>
              <a:ext cx="2138363" cy="903287"/>
              <a:chOff x="2204" y="2030"/>
              <a:chExt cx="1347" cy="774"/>
            </a:xfrm>
          </p:grpSpPr>
          <p:sp>
            <p:nvSpPr>
              <p:cNvPr id="26696" name="Text Box 19"/>
              <p:cNvSpPr txBox="1">
                <a:spLocks noChangeArrowheads="1"/>
              </p:cNvSpPr>
              <p:nvPr/>
            </p:nvSpPr>
            <p:spPr bwMode="auto">
              <a:xfrm>
                <a:off x="2856" y="2271"/>
                <a:ext cx="38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u</a:t>
                </a:r>
                <a:r>
                  <a:rPr lang="en-US" sz="1800" b="0" i="1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26697" name="Line 22"/>
              <p:cNvSpPr>
                <a:spLocks noChangeShapeType="1"/>
              </p:cNvSpPr>
              <p:nvPr/>
            </p:nvSpPr>
            <p:spPr bwMode="auto">
              <a:xfrm flipV="1">
                <a:off x="2997" y="2133"/>
                <a:ext cx="200" cy="6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8" name="Line 23"/>
              <p:cNvSpPr>
                <a:spLocks noChangeShapeType="1"/>
              </p:cNvSpPr>
              <p:nvPr/>
            </p:nvSpPr>
            <p:spPr bwMode="auto">
              <a:xfrm flipH="1">
                <a:off x="3082" y="2141"/>
                <a:ext cx="208" cy="6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9" name="Text Box 24"/>
              <p:cNvSpPr txBox="1">
                <a:spLocks noChangeArrowheads="1"/>
              </p:cNvSpPr>
              <p:nvPr/>
            </p:nvSpPr>
            <p:spPr bwMode="auto">
              <a:xfrm>
                <a:off x="3167" y="2332"/>
                <a:ext cx="38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d</a:t>
                </a:r>
                <a:r>
                  <a:rPr lang="en-US" sz="1800" b="0" i="1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26700" name="Text Box 19"/>
              <p:cNvSpPr txBox="1">
                <a:spLocks noChangeArrowheads="1"/>
              </p:cNvSpPr>
              <p:nvPr/>
            </p:nvSpPr>
            <p:spPr bwMode="auto">
              <a:xfrm>
                <a:off x="2204" y="2167"/>
                <a:ext cx="384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u</a:t>
                </a:r>
                <a:r>
                  <a:rPr lang="en-US" sz="1800" b="0" i="1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26701" name="Line 22"/>
              <p:cNvSpPr>
                <a:spLocks noChangeShapeType="1"/>
              </p:cNvSpPr>
              <p:nvPr/>
            </p:nvSpPr>
            <p:spPr bwMode="auto">
              <a:xfrm flipV="1">
                <a:off x="2345" y="2030"/>
                <a:ext cx="200" cy="6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23"/>
              <p:cNvSpPr>
                <a:spLocks noChangeShapeType="1"/>
              </p:cNvSpPr>
              <p:nvPr/>
            </p:nvSpPr>
            <p:spPr bwMode="auto">
              <a:xfrm flipH="1">
                <a:off x="2430" y="2038"/>
                <a:ext cx="208" cy="6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Text Box 24"/>
              <p:cNvSpPr txBox="1">
                <a:spLocks noChangeArrowheads="1"/>
              </p:cNvSpPr>
              <p:nvPr/>
            </p:nvSpPr>
            <p:spPr bwMode="auto">
              <a:xfrm>
                <a:off x="2515" y="2229"/>
                <a:ext cx="384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0" i="1">
                    <a:latin typeface="Arial" charset="0"/>
                  </a:rPr>
                  <a:t>d</a:t>
                </a:r>
                <a:r>
                  <a:rPr lang="en-US" sz="1800" b="0" i="1" baseline="-25000"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26644" name="Line 72"/>
            <p:cNvSpPr>
              <a:spLocks noChangeShapeType="1"/>
            </p:cNvSpPr>
            <p:nvPr/>
          </p:nvSpPr>
          <p:spPr bwMode="auto">
            <a:xfrm>
              <a:off x="6030913" y="4767263"/>
              <a:ext cx="11652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73"/>
            <p:cNvSpPr>
              <a:spLocks noChangeShapeType="1"/>
            </p:cNvSpPr>
            <p:nvPr/>
          </p:nvSpPr>
          <p:spPr bwMode="auto">
            <a:xfrm>
              <a:off x="6038850" y="4919663"/>
              <a:ext cx="11652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Text Box 41"/>
            <p:cNvSpPr txBox="1">
              <a:spLocks noChangeArrowheads="1"/>
            </p:cNvSpPr>
            <p:nvPr/>
          </p:nvSpPr>
          <p:spPr bwMode="auto">
            <a:xfrm>
              <a:off x="6191250" y="43561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d</a:t>
              </a:r>
              <a:r>
                <a:rPr lang="en-US" sz="1800" b="0" i="1" baseline="-25000">
                  <a:latin typeface="Arial" charset="0"/>
                </a:rPr>
                <a:t>i</a:t>
              </a:r>
            </a:p>
          </p:txBody>
        </p:sp>
        <p:sp>
          <p:nvSpPr>
            <p:cNvPr id="26647" name="Text Box 41"/>
            <p:cNvSpPr txBox="1">
              <a:spLocks noChangeArrowheads="1"/>
            </p:cNvSpPr>
            <p:nvPr/>
          </p:nvSpPr>
          <p:spPr bwMode="auto">
            <a:xfrm>
              <a:off x="6215063" y="48895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i="1">
                  <a:latin typeface="Arial" charset="0"/>
                </a:rPr>
                <a:t>u</a:t>
              </a:r>
              <a:r>
                <a:rPr lang="en-US" sz="1800" b="0" i="1" baseline="-25000">
                  <a:latin typeface="Arial" charset="0"/>
                </a:rPr>
                <a:t>i</a:t>
              </a:r>
            </a:p>
          </p:txBody>
        </p:sp>
        <p:sp>
          <p:nvSpPr>
            <p:cNvPr id="26648" name="Line 77"/>
            <p:cNvSpPr>
              <a:spLocks noChangeShapeType="1"/>
            </p:cNvSpPr>
            <p:nvPr/>
          </p:nvSpPr>
          <p:spPr bwMode="auto">
            <a:xfrm>
              <a:off x="2265363" y="3232150"/>
              <a:ext cx="0" cy="6635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78"/>
            <p:cNvSpPr>
              <a:spLocks noChangeShapeType="1"/>
            </p:cNvSpPr>
            <p:nvPr/>
          </p:nvSpPr>
          <p:spPr bwMode="auto">
            <a:xfrm flipH="1">
              <a:off x="6478588" y="4146550"/>
              <a:ext cx="369887" cy="4143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79"/>
            <p:cNvSpPr>
              <a:spLocks noChangeShapeType="1"/>
            </p:cNvSpPr>
            <p:nvPr/>
          </p:nvSpPr>
          <p:spPr bwMode="auto">
            <a:xfrm flipH="1" flipV="1">
              <a:off x="6508750" y="5092700"/>
              <a:ext cx="369888" cy="4143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51" name="Group 81"/>
            <p:cNvGrpSpPr>
              <a:grpSpLocks/>
            </p:cNvGrpSpPr>
            <p:nvPr/>
          </p:nvGrpSpPr>
          <p:grpSpPr bwMode="auto">
            <a:xfrm>
              <a:off x="1535113" y="3332163"/>
              <a:ext cx="465137" cy="803275"/>
              <a:chOff x="4140" y="429"/>
              <a:chExt cx="1425" cy="2396"/>
            </a:xfrm>
          </p:grpSpPr>
          <p:sp>
            <p:nvSpPr>
              <p:cNvPr id="26664" name="Freeform 8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6 w 354"/>
                  <a:gd name="T3" fmla="*/ 13 h 2742"/>
                  <a:gd name="T4" fmla="*/ 6 w 354"/>
                  <a:gd name="T5" fmla="*/ 99 h 2742"/>
                  <a:gd name="T6" fmla="*/ 0 w 354"/>
                  <a:gd name="T7" fmla="*/ 103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Rectangle 83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6" cy="2282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66" name="Freeform 8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4 w 211"/>
                  <a:gd name="T3" fmla="*/ 9 h 2537"/>
                  <a:gd name="T4" fmla="*/ 2 w 211"/>
                  <a:gd name="T5" fmla="*/ 94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Freeform 8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6 w 328"/>
                  <a:gd name="T3" fmla="*/ 6 h 226"/>
                  <a:gd name="T4" fmla="*/ 6 w 328"/>
                  <a:gd name="T5" fmla="*/ 9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8" name="Rectangle 86"/>
              <p:cNvSpPr>
                <a:spLocks noChangeArrowheads="1"/>
              </p:cNvSpPr>
              <p:nvPr/>
            </p:nvSpPr>
            <p:spPr bwMode="auto">
              <a:xfrm>
                <a:off x="4213" y="694"/>
                <a:ext cx="59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grpSp>
            <p:nvGrpSpPr>
              <p:cNvPr id="26669" name="Group 8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6694" name="AutoShape 8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6695" name="AutoShape 89"/>
                <p:cNvSpPr>
                  <a:spLocks noChangeArrowheads="1"/>
                </p:cNvSpPr>
                <p:nvPr/>
              </p:nvSpPr>
              <p:spPr bwMode="auto">
                <a:xfrm>
                  <a:off x="631" y="2584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6670" name="Rectangle 90"/>
              <p:cNvSpPr>
                <a:spLocks noChangeArrowheads="1"/>
              </p:cNvSpPr>
              <p:nvPr/>
            </p:nvSpPr>
            <p:spPr bwMode="auto">
              <a:xfrm>
                <a:off x="4223" y="1021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grpSp>
            <p:nvGrpSpPr>
              <p:cNvPr id="26671" name="Group 9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6692" name="AutoShape 92"/>
                <p:cNvSpPr>
                  <a:spLocks noChangeArrowheads="1"/>
                </p:cNvSpPr>
                <p:nvPr/>
              </p:nvSpPr>
              <p:spPr bwMode="auto">
                <a:xfrm>
                  <a:off x="615" y="2566"/>
                  <a:ext cx="722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6693" name="AutoShape 93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8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6672" name="Rectangle 94"/>
              <p:cNvSpPr>
                <a:spLocks noChangeArrowheads="1"/>
              </p:cNvSpPr>
              <p:nvPr/>
            </p:nvSpPr>
            <p:spPr bwMode="auto">
              <a:xfrm>
                <a:off x="4218" y="1357"/>
                <a:ext cx="59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73" name="Rectangle 95"/>
              <p:cNvSpPr>
                <a:spLocks noChangeArrowheads="1"/>
              </p:cNvSpPr>
              <p:nvPr/>
            </p:nvSpPr>
            <p:spPr bwMode="auto">
              <a:xfrm>
                <a:off x="4228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grpSp>
            <p:nvGrpSpPr>
              <p:cNvPr id="26674" name="Group 9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6690" name="AutoShape 97"/>
                <p:cNvSpPr>
                  <a:spLocks noChangeArrowheads="1"/>
                </p:cNvSpPr>
                <p:nvPr/>
              </p:nvSpPr>
              <p:spPr bwMode="auto">
                <a:xfrm>
                  <a:off x="612" y="2568"/>
                  <a:ext cx="727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6691" name="AutoShape 98"/>
                <p:cNvSpPr>
                  <a:spLocks noChangeArrowheads="1"/>
                </p:cNvSpPr>
                <p:nvPr/>
              </p:nvSpPr>
              <p:spPr bwMode="auto">
                <a:xfrm>
                  <a:off x="630" y="2585"/>
                  <a:ext cx="691" cy="10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6675" name="Freeform 9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6 w 328"/>
                  <a:gd name="T3" fmla="*/ 5 h 226"/>
                  <a:gd name="T4" fmla="*/ 6 w 328"/>
                  <a:gd name="T5" fmla="*/ 8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676" name="Group 10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6688" name="AutoShape 101"/>
                <p:cNvSpPr>
                  <a:spLocks noChangeArrowheads="1"/>
                </p:cNvSpPr>
                <p:nvPr/>
              </p:nvSpPr>
              <p:spPr bwMode="auto">
                <a:xfrm>
                  <a:off x="613" y="2570"/>
                  <a:ext cx="727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  <p:sp>
              <p:nvSpPr>
                <p:cNvPr id="26689" name="AutoShape 102"/>
                <p:cNvSpPr>
                  <a:spLocks noChangeArrowheads="1"/>
                </p:cNvSpPr>
                <p:nvPr/>
              </p:nvSpPr>
              <p:spPr bwMode="auto">
                <a:xfrm>
                  <a:off x="631" y="2584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/>
                </a:p>
              </p:txBody>
            </p:sp>
          </p:grpSp>
          <p:sp>
            <p:nvSpPr>
              <p:cNvPr id="26677" name="Rectangle 10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8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78" name="Freeform 10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6 w 296"/>
                  <a:gd name="T3" fmla="*/ 5 h 256"/>
                  <a:gd name="T4" fmla="*/ 6 w 296"/>
                  <a:gd name="T5" fmla="*/ 9 h 256"/>
                  <a:gd name="T6" fmla="*/ 0 w 296"/>
                  <a:gd name="T7" fmla="*/ 3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9" name="Freeform 10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6 w 304"/>
                  <a:gd name="T3" fmla="*/ 7 h 288"/>
                  <a:gd name="T4" fmla="*/ 5 w 304"/>
                  <a:gd name="T5" fmla="*/ 11 h 288"/>
                  <a:gd name="T6" fmla="*/ 2 w 304"/>
                  <a:gd name="T7" fmla="*/ 5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0" name="Oval 106"/>
              <p:cNvSpPr>
                <a:spLocks noChangeArrowheads="1"/>
              </p:cNvSpPr>
              <p:nvPr/>
            </p:nvSpPr>
            <p:spPr bwMode="auto">
              <a:xfrm>
                <a:off x="5516" y="2612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81" name="Freeform 10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 h 240"/>
                  <a:gd name="T2" fmla="*/ 2 w 306"/>
                  <a:gd name="T3" fmla="*/ 9 h 240"/>
                  <a:gd name="T4" fmla="*/ 6 w 306"/>
                  <a:gd name="T5" fmla="*/ 5 h 240"/>
                  <a:gd name="T6" fmla="*/ 6 w 306"/>
                  <a:gd name="T7" fmla="*/ 0 h 240"/>
                  <a:gd name="T8" fmla="*/ 0 w 306"/>
                  <a:gd name="T9" fmla="*/ 5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2" name="AutoShape 108"/>
              <p:cNvSpPr>
                <a:spLocks noChangeArrowheads="1"/>
              </p:cNvSpPr>
              <p:nvPr/>
            </p:nvSpPr>
            <p:spPr bwMode="auto">
              <a:xfrm>
                <a:off x="4140" y="2678"/>
                <a:ext cx="1201" cy="147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83" name="AutoShape 109"/>
              <p:cNvSpPr>
                <a:spLocks noChangeArrowheads="1"/>
              </p:cNvSpPr>
              <p:nvPr/>
            </p:nvSpPr>
            <p:spPr bwMode="auto">
              <a:xfrm>
                <a:off x="4208" y="2711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84" name="Oval 110"/>
              <p:cNvSpPr>
                <a:spLocks noChangeArrowheads="1"/>
              </p:cNvSpPr>
              <p:nvPr/>
            </p:nvSpPr>
            <p:spPr bwMode="auto">
              <a:xfrm>
                <a:off x="4310" y="2385"/>
                <a:ext cx="156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85" name="Oval 111"/>
              <p:cNvSpPr>
                <a:spLocks noChangeArrowheads="1"/>
              </p:cNvSpPr>
              <p:nvPr/>
            </p:nvSpPr>
            <p:spPr bwMode="auto">
              <a:xfrm>
                <a:off x="4485" y="2385"/>
                <a:ext cx="160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 b="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26686" name="Oval 112"/>
              <p:cNvSpPr>
                <a:spLocks noChangeArrowheads="1"/>
              </p:cNvSpPr>
              <p:nvPr/>
            </p:nvSpPr>
            <p:spPr bwMode="auto">
              <a:xfrm>
                <a:off x="4660" y="2380"/>
                <a:ext cx="160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/>
              </a:p>
            </p:txBody>
          </p:sp>
          <p:sp>
            <p:nvSpPr>
              <p:cNvPr id="26687" name="Rectangle 113"/>
              <p:cNvSpPr>
                <a:spLocks noChangeArrowheads="1"/>
              </p:cNvSpPr>
              <p:nvPr/>
            </p:nvSpPr>
            <p:spPr bwMode="auto">
              <a:xfrm>
                <a:off x="5064" y="1835"/>
                <a:ext cx="83" cy="762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/>
              </a:p>
            </p:txBody>
          </p:sp>
        </p:grpSp>
        <p:grpSp>
          <p:nvGrpSpPr>
            <p:cNvPr id="26652" name="Group 114"/>
            <p:cNvGrpSpPr>
              <a:grpSpLocks/>
            </p:cNvGrpSpPr>
            <p:nvPr/>
          </p:nvGrpSpPr>
          <p:grpSpPr bwMode="auto">
            <a:xfrm>
              <a:off x="444500" y="4635500"/>
              <a:ext cx="925513" cy="795338"/>
              <a:chOff x="-44" y="1473"/>
              <a:chExt cx="981" cy="1105"/>
            </a:xfrm>
          </p:grpSpPr>
          <p:pic>
            <p:nvPicPr>
              <p:cNvPr id="26662" name="Picture 11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63" name="Freeform 11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653" name="Group 117"/>
            <p:cNvGrpSpPr>
              <a:grpSpLocks/>
            </p:cNvGrpSpPr>
            <p:nvPr/>
          </p:nvGrpSpPr>
          <p:grpSpPr bwMode="auto">
            <a:xfrm>
              <a:off x="3665538" y="2816225"/>
              <a:ext cx="925512" cy="795338"/>
              <a:chOff x="-44" y="1473"/>
              <a:chExt cx="981" cy="1105"/>
            </a:xfrm>
          </p:grpSpPr>
          <p:pic>
            <p:nvPicPr>
              <p:cNvPr id="26660" name="Picture 11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61" name="Freeform 11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654" name="Group 120"/>
            <p:cNvGrpSpPr>
              <a:grpSpLocks/>
            </p:cNvGrpSpPr>
            <p:nvPr/>
          </p:nvGrpSpPr>
          <p:grpSpPr bwMode="auto">
            <a:xfrm>
              <a:off x="4710113" y="2957513"/>
              <a:ext cx="925512" cy="795337"/>
              <a:chOff x="-44" y="1473"/>
              <a:chExt cx="981" cy="1105"/>
            </a:xfrm>
          </p:grpSpPr>
          <p:pic>
            <p:nvPicPr>
              <p:cNvPr id="26658" name="Picture 12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59" name="Freeform 12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655" name="Group 123"/>
            <p:cNvGrpSpPr>
              <a:grpSpLocks/>
            </p:cNvGrpSpPr>
            <p:nvPr/>
          </p:nvGrpSpPr>
          <p:grpSpPr bwMode="auto">
            <a:xfrm flipH="1">
              <a:off x="7180263" y="4405313"/>
              <a:ext cx="925512" cy="795337"/>
              <a:chOff x="-44" y="1473"/>
              <a:chExt cx="981" cy="1105"/>
            </a:xfrm>
          </p:grpSpPr>
          <p:pic>
            <p:nvPicPr>
              <p:cNvPr id="26656" name="Picture 1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57" name="Freeform 1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8127 w 356"/>
                  <a:gd name="T3" fmla="*/ 4362 h 368"/>
                  <a:gd name="T4" fmla="*/ 68956 w 356"/>
                  <a:gd name="T5" fmla="*/ 90881 h 368"/>
                  <a:gd name="T6" fmla="*/ 15197 w 356"/>
                  <a:gd name="T7" fmla="*/ 11365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8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9A352C25-D900-3442-9243-84796340FC28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55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Os clientes também ajudam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1821700" name="Cloud"/>
          <p:cNvSpPr>
            <a:spLocks noChangeAspect="1" noEditPoints="1" noChangeArrowheads="1"/>
          </p:cNvSpPr>
          <p:nvPr/>
        </p:nvSpPr>
        <p:spPr bwMode="auto">
          <a:xfrm>
            <a:off x="3151188" y="2566988"/>
            <a:ext cx="3341687" cy="22399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2FFFF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ourier New" pitchFamily="1" charset="0"/>
              <a:ea typeface="+mn-ea"/>
              <a:cs typeface="+mn-cs"/>
            </a:endParaRPr>
          </a:p>
        </p:txBody>
      </p:sp>
      <p:sp>
        <p:nvSpPr>
          <p:cNvPr id="27651" name="Line 6"/>
          <p:cNvSpPr>
            <a:spLocks noChangeShapeType="1"/>
          </p:cNvSpPr>
          <p:nvPr/>
        </p:nvSpPr>
        <p:spPr bwMode="auto">
          <a:xfrm>
            <a:off x="1960563" y="2890838"/>
            <a:ext cx="1458912" cy="4222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16"/>
          <p:cNvSpPr>
            <a:spLocks noChangeShapeType="1"/>
          </p:cNvSpPr>
          <p:nvPr/>
        </p:nvSpPr>
        <p:spPr bwMode="auto">
          <a:xfrm flipH="1">
            <a:off x="2382838" y="4389438"/>
            <a:ext cx="1228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17"/>
          <p:cNvSpPr txBox="1">
            <a:spLocks noChangeArrowheads="1"/>
          </p:cNvSpPr>
          <p:nvPr/>
        </p:nvSpPr>
        <p:spPr bwMode="auto">
          <a:xfrm>
            <a:off x="2622550" y="40814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821714" name="Document"/>
          <p:cNvSpPr>
            <a:spLocks noEditPoints="1" noChangeArrowheads="1"/>
          </p:cNvSpPr>
          <p:nvPr/>
        </p:nvSpPr>
        <p:spPr bwMode="auto">
          <a:xfrm>
            <a:off x="2613025" y="1508125"/>
            <a:ext cx="728663" cy="8461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ourier New" pitchFamily="1" charset="0"/>
              <a:ea typeface="+mn-ea"/>
              <a:cs typeface="+mn-cs"/>
            </a:endParaRPr>
          </a:p>
        </p:txBody>
      </p:sp>
      <p:sp>
        <p:nvSpPr>
          <p:cNvPr id="27655" name="Text Box 19"/>
          <p:cNvSpPr txBox="1">
            <a:spLocks noChangeArrowheads="1"/>
          </p:cNvSpPr>
          <p:nvPr/>
        </p:nvSpPr>
        <p:spPr bwMode="auto">
          <a:xfrm>
            <a:off x="3667125" y="1700213"/>
            <a:ext cx="1133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9900"/>
                </a:solidFill>
              </a:rPr>
              <a:t>F bits</a:t>
            </a:r>
          </a:p>
        </p:txBody>
      </p:sp>
      <p:sp>
        <p:nvSpPr>
          <p:cNvPr id="27656" name="Line 20"/>
          <p:cNvSpPr>
            <a:spLocks noChangeShapeType="1"/>
          </p:cNvSpPr>
          <p:nvPr/>
        </p:nvSpPr>
        <p:spPr bwMode="auto">
          <a:xfrm>
            <a:off x="4687888" y="4735513"/>
            <a:ext cx="920750" cy="1150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21"/>
          <p:cNvSpPr>
            <a:spLocks noChangeShapeType="1"/>
          </p:cNvSpPr>
          <p:nvPr/>
        </p:nvSpPr>
        <p:spPr bwMode="auto">
          <a:xfrm>
            <a:off x="6108700" y="4159250"/>
            <a:ext cx="1497013" cy="84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22"/>
          <p:cNvSpPr>
            <a:spLocks noChangeShapeType="1"/>
          </p:cNvSpPr>
          <p:nvPr/>
        </p:nvSpPr>
        <p:spPr bwMode="auto">
          <a:xfrm flipV="1">
            <a:off x="6070600" y="2584450"/>
            <a:ext cx="1420813" cy="26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24"/>
          <p:cNvSpPr txBox="1">
            <a:spLocks noChangeArrowheads="1"/>
          </p:cNvSpPr>
          <p:nvPr/>
        </p:nvSpPr>
        <p:spPr bwMode="auto">
          <a:xfrm>
            <a:off x="4619625" y="50800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7660" name="Text Box 25"/>
          <p:cNvSpPr txBox="1">
            <a:spLocks noChangeArrowheads="1"/>
          </p:cNvSpPr>
          <p:nvPr/>
        </p:nvSpPr>
        <p:spPr bwMode="auto">
          <a:xfrm>
            <a:off x="6654800" y="40052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7661" name="Text Box 26"/>
          <p:cNvSpPr txBox="1">
            <a:spLocks noChangeArrowheads="1"/>
          </p:cNvSpPr>
          <p:nvPr/>
        </p:nvSpPr>
        <p:spPr bwMode="auto">
          <a:xfrm>
            <a:off x="6462713" y="2122488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7662" name="Text Box 27"/>
          <p:cNvSpPr txBox="1">
            <a:spLocks noChangeArrowheads="1"/>
          </p:cNvSpPr>
          <p:nvPr/>
        </p:nvSpPr>
        <p:spPr bwMode="auto">
          <a:xfrm>
            <a:off x="361950" y="3097213"/>
            <a:ext cx="2287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upload rate u</a:t>
            </a:r>
            <a:r>
              <a:rPr lang="en-US" baseline="-2500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27663" name="Text Box 30"/>
          <p:cNvSpPr txBox="1">
            <a:spLocks noChangeArrowheads="1"/>
          </p:cNvSpPr>
          <p:nvPr/>
        </p:nvSpPr>
        <p:spPr bwMode="auto">
          <a:xfrm>
            <a:off x="4071938" y="3352800"/>
            <a:ext cx="1490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Internet</a:t>
            </a:r>
          </a:p>
        </p:txBody>
      </p:sp>
      <p:grpSp>
        <p:nvGrpSpPr>
          <p:cNvPr id="27664" name="Group 781"/>
          <p:cNvGrpSpPr>
            <a:grpSpLocks/>
          </p:cNvGrpSpPr>
          <p:nvPr/>
        </p:nvGrpSpPr>
        <p:grpSpPr bwMode="auto">
          <a:xfrm>
            <a:off x="1547813" y="2133600"/>
            <a:ext cx="442912" cy="839788"/>
            <a:chOff x="4140" y="429"/>
            <a:chExt cx="1425" cy="2396"/>
          </a:xfrm>
        </p:grpSpPr>
        <p:sp>
          <p:nvSpPr>
            <p:cNvPr id="27688" name="Freeform 78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6 w 354"/>
                <a:gd name="T3" fmla="*/ 13 h 2742"/>
                <a:gd name="T4" fmla="*/ 6 w 354"/>
                <a:gd name="T5" fmla="*/ 99 h 2742"/>
                <a:gd name="T6" fmla="*/ 0 w 354"/>
                <a:gd name="T7" fmla="*/ 103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Rectangle 783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690" name="Freeform 78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 w 211"/>
                <a:gd name="T3" fmla="*/ 9 h 2537"/>
                <a:gd name="T4" fmla="*/ 2 w 211"/>
                <a:gd name="T5" fmla="*/ 94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Freeform 78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6 w 328"/>
                <a:gd name="T3" fmla="*/ 6 h 226"/>
                <a:gd name="T4" fmla="*/ 6 w 328"/>
                <a:gd name="T5" fmla="*/ 9 h 226"/>
                <a:gd name="T6" fmla="*/ 0 w 328"/>
                <a:gd name="T7" fmla="*/ 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786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7693" name="Group 78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7718" name="AutoShape 78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7719" name="AutoShape 789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7694" name="Rectangle 790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7695" name="Group 79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7716" name="AutoShape 792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7717" name="AutoShape 793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7696" name="Rectangle 794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697" name="Rectangle 795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7698" name="Group 79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7714" name="AutoShape 797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7715" name="AutoShape 798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7699" name="Freeform 79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6 w 328"/>
                <a:gd name="T3" fmla="*/ 5 h 226"/>
                <a:gd name="T4" fmla="*/ 6 w 328"/>
                <a:gd name="T5" fmla="*/ 8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00" name="Group 80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7712" name="AutoShape 801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7713" name="AutoShape 802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7701" name="Rectangle 803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702" name="Freeform 80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 w 296"/>
                <a:gd name="T3" fmla="*/ 5 h 256"/>
                <a:gd name="T4" fmla="*/ 6 w 296"/>
                <a:gd name="T5" fmla="*/ 9 h 256"/>
                <a:gd name="T6" fmla="*/ 0 w 296"/>
                <a:gd name="T7" fmla="*/ 3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Freeform 80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 w 304"/>
                <a:gd name="T3" fmla="*/ 7 h 288"/>
                <a:gd name="T4" fmla="*/ 5 w 304"/>
                <a:gd name="T5" fmla="*/ 11 h 288"/>
                <a:gd name="T6" fmla="*/ 2 w 304"/>
                <a:gd name="T7" fmla="*/ 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Oval 806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705" name="Freeform 80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 h 240"/>
                <a:gd name="T2" fmla="*/ 2 w 306"/>
                <a:gd name="T3" fmla="*/ 9 h 240"/>
                <a:gd name="T4" fmla="*/ 6 w 306"/>
                <a:gd name="T5" fmla="*/ 5 h 240"/>
                <a:gd name="T6" fmla="*/ 6 w 306"/>
                <a:gd name="T7" fmla="*/ 0 h 240"/>
                <a:gd name="T8" fmla="*/ 0 w 306"/>
                <a:gd name="T9" fmla="*/ 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AutoShape 808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707" name="AutoShape 809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708" name="Oval 810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709" name="Oval 811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7710" name="Oval 812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7711" name="Rectangle 813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27665" name="Group 771"/>
          <p:cNvGrpSpPr>
            <a:grpSpLocks/>
          </p:cNvGrpSpPr>
          <p:nvPr/>
        </p:nvGrpSpPr>
        <p:grpSpPr bwMode="auto">
          <a:xfrm flipH="1">
            <a:off x="7308850" y="4797425"/>
            <a:ext cx="657225" cy="622300"/>
            <a:chOff x="2839" y="3501"/>
            <a:chExt cx="755" cy="803"/>
          </a:xfrm>
        </p:grpSpPr>
        <p:pic>
          <p:nvPicPr>
            <p:cNvPr id="27686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87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6" name="Group 771"/>
          <p:cNvGrpSpPr>
            <a:grpSpLocks/>
          </p:cNvGrpSpPr>
          <p:nvPr/>
        </p:nvGrpSpPr>
        <p:grpSpPr bwMode="auto">
          <a:xfrm flipH="1">
            <a:off x="7235825" y="2276475"/>
            <a:ext cx="658813" cy="622300"/>
            <a:chOff x="2839" y="3501"/>
            <a:chExt cx="755" cy="803"/>
          </a:xfrm>
        </p:grpSpPr>
        <p:pic>
          <p:nvPicPr>
            <p:cNvPr id="27684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85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7" name="Group 771"/>
          <p:cNvGrpSpPr>
            <a:grpSpLocks/>
          </p:cNvGrpSpPr>
          <p:nvPr/>
        </p:nvGrpSpPr>
        <p:grpSpPr bwMode="auto">
          <a:xfrm flipH="1">
            <a:off x="5364163" y="5661025"/>
            <a:ext cx="658812" cy="622300"/>
            <a:chOff x="2839" y="3501"/>
            <a:chExt cx="755" cy="803"/>
          </a:xfrm>
        </p:grpSpPr>
        <p:pic>
          <p:nvPicPr>
            <p:cNvPr id="27682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83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8" name="Group 771"/>
          <p:cNvGrpSpPr>
            <a:grpSpLocks/>
          </p:cNvGrpSpPr>
          <p:nvPr/>
        </p:nvGrpSpPr>
        <p:grpSpPr bwMode="auto">
          <a:xfrm flipH="1">
            <a:off x="1763713" y="4652963"/>
            <a:ext cx="658812" cy="622300"/>
            <a:chOff x="2839" y="3501"/>
            <a:chExt cx="755" cy="803"/>
          </a:xfrm>
        </p:grpSpPr>
        <p:pic>
          <p:nvPicPr>
            <p:cNvPr id="27680" name="Picture 7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81" name="Freeform 77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39750" y="5876925"/>
            <a:ext cx="274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download rates d</a:t>
            </a:r>
            <a:r>
              <a:rPr lang="en-US" baseline="-25000">
                <a:solidFill>
                  <a:srgbClr val="FF3300"/>
                </a:solidFill>
              </a:rPr>
              <a:t>i</a:t>
            </a:r>
          </a:p>
        </p:txBody>
      </p:sp>
      <p:sp>
        <p:nvSpPr>
          <p:cNvPr id="27670" name="Line 23"/>
          <p:cNvSpPr>
            <a:spLocks noChangeShapeType="1"/>
          </p:cNvSpPr>
          <p:nvPr/>
        </p:nvSpPr>
        <p:spPr bwMode="auto">
          <a:xfrm flipV="1">
            <a:off x="2484438" y="4437063"/>
            <a:ext cx="1228725" cy="574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3059113" y="46529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435600" y="48688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7673" name="Line 26"/>
          <p:cNvSpPr>
            <a:spLocks noChangeShapeType="1"/>
          </p:cNvSpPr>
          <p:nvPr/>
        </p:nvSpPr>
        <p:spPr bwMode="auto">
          <a:xfrm flipH="1" flipV="1">
            <a:off x="4932363" y="4868863"/>
            <a:ext cx="576262" cy="7667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27"/>
          <p:cNvSpPr>
            <a:spLocks noChangeShapeType="1"/>
          </p:cNvSpPr>
          <p:nvPr/>
        </p:nvSpPr>
        <p:spPr bwMode="auto">
          <a:xfrm flipH="1" flipV="1">
            <a:off x="5940425" y="4221163"/>
            <a:ext cx="1511300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6300788" y="458152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 baseline="-25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 flipH="1">
            <a:off x="6227763" y="2781300"/>
            <a:ext cx="1008062" cy="195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6732588" y="2852738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 baseline="-250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539750" y="5516563"/>
            <a:ext cx="244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upload rates u</a:t>
            </a:r>
            <a:r>
              <a:rPr lang="en-US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EA7802B0-0ABE-2948-967B-97A33C0F222A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6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Calculo do tempo (</a:t>
            </a:r>
            <a:r>
              <a:rPr lang="pt-PT" dirty="0"/>
              <a:t>1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Por hipótese simplificativa podemos considerar que cada bloco do ficheiro é muito pequeno</a:t>
            </a:r>
          </a:p>
          <a:p>
            <a:pPr>
              <a:defRPr/>
            </a:pPr>
            <a:r>
              <a:rPr lang="pt-PT" dirty="0" smtClean="0"/>
              <a:t>Uma cópia do ficheiro tem de ser entregue a alguns dos parceiros</a:t>
            </a:r>
          </a:p>
          <a:p>
            <a:pPr lvl="1">
              <a:defRPr/>
            </a:pPr>
            <a:r>
              <a:rPr lang="en-US" dirty="0" smtClean="0"/>
              <a:t>T</a:t>
            </a:r>
            <a:r>
              <a:rPr lang="pt-PT" dirty="0" err="1" smtClean="0"/>
              <a:t>al</a:t>
            </a:r>
            <a:r>
              <a:rPr lang="pt-PT" dirty="0" smtClean="0"/>
              <a:t> leva </a:t>
            </a:r>
            <a:r>
              <a:rPr lang="pt-PT" dirty="0"/>
              <a:t> </a:t>
            </a:r>
            <a:r>
              <a:rPr lang="pt-PT" dirty="0" smtClean="0"/>
              <a:t>F </a:t>
            </a:r>
            <a:r>
              <a:rPr lang="pt-PT" dirty="0"/>
              <a:t>/ </a:t>
            </a:r>
            <a:r>
              <a:rPr lang="pt-PT" dirty="0" err="1" smtClean="0"/>
              <a:t>u</a:t>
            </a:r>
            <a:r>
              <a:rPr lang="pt-PT" baseline="-25000" dirty="0" err="1" smtClean="0"/>
              <a:t>s</a:t>
            </a:r>
            <a:r>
              <a:rPr lang="pt-PT" baseline="-25000" dirty="0" smtClean="0"/>
              <a:t> </a:t>
            </a:r>
            <a:endParaRPr lang="pt-PT" dirty="0" smtClean="0"/>
          </a:p>
          <a:p>
            <a:pPr>
              <a:defRPr/>
            </a:pPr>
            <a:r>
              <a:rPr lang="pt-PT" dirty="0" smtClean="0"/>
              <a:t>Os F bits vão ser entregues aos N parceiros usando a capacidade total de </a:t>
            </a:r>
            <a:r>
              <a:rPr lang="pt-PT" i="1" dirty="0" err="1" smtClean="0"/>
              <a:t>upload</a:t>
            </a:r>
            <a:r>
              <a:rPr lang="pt-PT" i="1" dirty="0" smtClean="0"/>
              <a:t> </a:t>
            </a:r>
            <a:r>
              <a:rPr lang="pt-PT" dirty="0" smtClean="0"/>
              <a:t>ou seja</a:t>
            </a:r>
            <a:endParaRPr lang="pt-PT" i="1" dirty="0" smtClean="0"/>
          </a:p>
          <a:p>
            <a:pPr lvl="1">
              <a:defRPr/>
            </a:pPr>
            <a:r>
              <a:rPr lang="pt-PT" dirty="0" smtClean="0"/>
              <a:t>    </a:t>
            </a:r>
            <a:r>
              <a:rPr lang="pt-PT" dirty="0" err="1" smtClean="0"/>
              <a:t>u</a:t>
            </a:r>
            <a:r>
              <a:rPr lang="pt-PT" baseline="-25000" dirty="0" err="1" smtClean="0"/>
              <a:t>s</a:t>
            </a:r>
            <a:r>
              <a:rPr lang="pt-PT" dirty="0" smtClean="0"/>
              <a:t> + ∑ u</a:t>
            </a:r>
            <a:r>
              <a:rPr lang="pt-PT" baseline="-25000" dirty="0" smtClean="0"/>
              <a:t>i</a:t>
            </a:r>
            <a:r>
              <a:rPr lang="pt-PT" dirty="0" smtClean="0"/>
              <a:t>  (pois normalmente u</a:t>
            </a:r>
            <a:r>
              <a:rPr lang="pt-PT" baseline="-25000" dirty="0" smtClean="0"/>
              <a:t>i</a:t>
            </a:r>
            <a:r>
              <a:rPr lang="pt-PT" dirty="0" smtClean="0"/>
              <a:t> &lt;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i</a:t>
            </a:r>
            <a:r>
              <a:rPr lang="pt-PT" dirty="0" smtClean="0"/>
              <a:t> )</a:t>
            </a:r>
          </a:p>
          <a:p>
            <a:pPr>
              <a:defRPr/>
            </a:pPr>
            <a:r>
              <a:rPr lang="pt-PT" dirty="0" smtClean="0"/>
              <a:t>Cada cliente tem de receber F bits</a:t>
            </a:r>
          </a:p>
          <a:p>
            <a:pPr lvl="1">
              <a:defRPr/>
            </a:pPr>
            <a:r>
              <a:rPr lang="pt-PT" dirty="0" smtClean="0"/>
              <a:t>O mais lento leva F /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min</a:t>
            </a:r>
            <a:r>
              <a:rPr lang="pt-PT" baseline="-25000" dirty="0" smtClean="0"/>
              <a:t> </a:t>
            </a:r>
            <a:r>
              <a:rPr lang="pt-PT" dirty="0" smtClean="0"/>
              <a:t>segundos, com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min</a:t>
            </a:r>
            <a:r>
              <a:rPr lang="pt-PT" dirty="0" smtClean="0"/>
              <a:t> = min {</a:t>
            </a:r>
            <a:r>
              <a:rPr lang="pt-PT" dirty="0" err="1" smtClean="0"/>
              <a:t>d</a:t>
            </a:r>
            <a:r>
              <a:rPr lang="pt-PT" baseline="-25000" dirty="0" err="1" smtClean="0"/>
              <a:t>i</a:t>
            </a:r>
            <a:r>
              <a:rPr lang="pt-PT" dirty="0" smtClean="0"/>
              <a:t>}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98894BE8-F4B0-DD45-80F7-6B802E191239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96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Calculo do tempo (</a:t>
            </a:r>
            <a:r>
              <a:rPr lang="pt-PT" dirty="0"/>
              <a:t>2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</a:t>
            </a:r>
            <a:r>
              <a:rPr lang="pt-PT" dirty="0" smtClean="0"/>
              <a:t>empo total igual a máximo de ( F / </a:t>
            </a:r>
            <a:r>
              <a:rPr lang="pt-PT" dirty="0" err="1" smtClean="0"/>
              <a:t>U</a:t>
            </a:r>
            <a:r>
              <a:rPr lang="pt-PT" baseline="-25000" dirty="0" err="1" smtClean="0"/>
              <a:t>s</a:t>
            </a:r>
            <a:r>
              <a:rPr lang="pt-PT" baseline="-25000" dirty="0" smtClean="0"/>
              <a:t> </a:t>
            </a:r>
            <a:r>
              <a:rPr lang="pt-PT" dirty="0"/>
              <a:t> </a:t>
            </a:r>
            <a:r>
              <a:rPr lang="pt-PT" dirty="0" smtClean="0"/>
              <a:t>, F /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min</a:t>
            </a:r>
            <a:r>
              <a:rPr lang="pt-PT" baseline="-25000" dirty="0" smtClean="0"/>
              <a:t> </a:t>
            </a:r>
            <a:r>
              <a:rPr lang="pt-PT" dirty="0" smtClean="0"/>
              <a:t>, N.F / (</a:t>
            </a:r>
            <a:r>
              <a:rPr lang="pt-PT" dirty="0" err="1" smtClean="0"/>
              <a:t>U</a:t>
            </a:r>
            <a:r>
              <a:rPr lang="pt-PT" baseline="-25000" dirty="0" err="1" smtClean="0"/>
              <a:t>s</a:t>
            </a:r>
            <a:r>
              <a:rPr lang="pt-PT" dirty="0" smtClean="0"/>
              <a:t> + ∑ U</a:t>
            </a:r>
            <a:r>
              <a:rPr lang="pt-PT" baseline="-25000" dirty="0" smtClean="0"/>
              <a:t>i</a:t>
            </a:r>
            <a:r>
              <a:rPr lang="pt-PT" dirty="0" smtClean="0"/>
              <a:t> ) )</a:t>
            </a:r>
          </a:p>
          <a:p>
            <a:pPr lvl="1">
              <a:defRPr/>
            </a:pPr>
            <a:r>
              <a:rPr lang="pt-PT" dirty="0" smtClean="0"/>
              <a:t>Normalmente o termo dominante será o último</a:t>
            </a:r>
          </a:p>
          <a:p>
            <a:pPr lvl="1">
              <a:defRPr/>
            </a:pPr>
            <a:r>
              <a:rPr lang="pt-PT" dirty="0" smtClean="0"/>
              <a:t>Este termo cresce com N e diminui com N</a:t>
            </a:r>
          </a:p>
          <a:p>
            <a:pPr lvl="1">
              <a:defRPr/>
            </a:pPr>
            <a:r>
              <a:rPr lang="pt-PT" dirty="0" smtClean="0"/>
              <a:t>Isto é, mais parceiros significa mais cópias a distribuir, mas também significa mais parceiros a ajudar à distribuição</a:t>
            </a:r>
          </a:p>
          <a:p>
            <a:pPr lvl="1">
              <a:defRPr/>
            </a:pPr>
            <a:r>
              <a:rPr lang="pt-PT" dirty="0" smtClean="0"/>
              <a:t>Logo não cresce linearmente (como no caso cliente / servidor) mas </a:t>
            </a:r>
            <a:r>
              <a:rPr lang="pt-PT" dirty="0" err="1" smtClean="0"/>
              <a:t>sub</a:t>
            </a:r>
            <a:r>
              <a:rPr lang="pt-PT" dirty="0"/>
              <a:t>-</a:t>
            </a:r>
            <a:r>
              <a:rPr lang="pt-PT" dirty="0" smtClean="0"/>
              <a:t>linearmente</a:t>
            </a:r>
          </a:p>
          <a:p>
            <a:pPr>
              <a:defRPr/>
            </a:pPr>
            <a:r>
              <a:rPr lang="pt-PT" dirty="0" smtClean="0"/>
              <a:t>Estamos a colocar a hipótese simplificativa que cada participante tem sempre trabalho a fazer e que satura o seu canal de </a:t>
            </a:r>
            <a:r>
              <a:rPr lang="pt-PT" i="1" dirty="0" err="1" smtClean="0"/>
              <a:t>upload</a:t>
            </a:r>
            <a:endParaRPr lang="pt-PT" i="1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789AFFEE-2AF9-F647-AABC-CA5EB380A23C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67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Object 2"/>
          <p:cNvGraphicFramePr>
            <a:graphicFrameLocks noChangeAspect="1"/>
          </p:cNvGraphicFramePr>
          <p:nvPr/>
        </p:nvGraphicFramePr>
        <p:xfrm>
          <a:off x="1331913" y="2133600"/>
          <a:ext cx="6543675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4" imgW="7734300" imgH="5295900" progId="Excel.Chart.8">
                  <p:embed/>
                </p:oleObj>
              </mc:Choice>
              <mc:Fallback>
                <p:oleObj name="Chart" r:id="rId4" imgW="7734300" imgH="52959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133600"/>
                        <a:ext cx="6543675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31788" y="152400"/>
            <a:ext cx="85201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pt-PT" sz="4000">
                <a:solidFill>
                  <a:srgbClr val="0000FF"/>
                </a:solidFill>
                <a:latin typeface="+mn-lt"/>
              </a:rPr>
              <a:t>Comparação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68450" y="1268413"/>
            <a:ext cx="5892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latin typeface="+mn-lt"/>
              </a:rPr>
              <a:t>client upload rate =</a:t>
            </a:r>
            <a:r>
              <a:rPr lang="en-US" sz="2400" i="1" dirty="0" smtClean="0">
                <a:latin typeface="+mn-lt"/>
              </a:rPr>
              <a:t> u</a:t>
            </a:r>
            <a:r>
              <a:rPr lang="en-US" sz="2400" dirty="0" smtClean="0">
                <a:latin typeface="+mn-lt"/>
              </a:rPr>
              <a:t>,  </a:t>
            </a:r>
            <a:r>
              <a:rPr lang="en-US" sz="2400" i="1" dirty="0" smtClean="0">
                <a:latin typeface="+mn-lt"/>
              </a:rPr>
              <a:t>F/u </a:t>
            </a:r>
            <a:r>
              <a:rPr lang="en-US" sz="2400" dirty="0" smtClean="0">
                <a:latin typeface="+mn-lt"/>
              </a:rPr>
              <a:t>= 1 hour,  </a:t>
            </a:r>
          </a:p>
          <a:p>
            <a:pPr eaLnBrk="1" hangingPunct="1">
              <a:defRPr/>
            </a:pPr>
            <a:r>
              <a:rPr lang="en-US" sz="2400" i="1" dirty="0" smtClean="0">
                <a:latin typeface="+mn-lt"/>
              </a:rPr>
              <a:t>u</a:t>
            </a:r>
            <a:r>
              <a:rPr lang="en-US" sz="2400" i="1" baseline="-25000" dirty="0" smtClean="0">
                <a:latin typeface="+mn-lt"/>
              </a:rPr>
              <a:t>s</a:t>
            </a:r>
            <a:r>
              <a:rPr lang="en-US" sz="2400" i="1" dirty="0" smtClean="0">
                <a:latin typeface="+mn-lt"/>
              </a:rPr>
              <a:t> = 10 u,  </a:t>
            </a:r>
            <a:r>
              <a:rPr lang="en-US" sz="2400" i="1" dirty="0" err="1" smtClean="0">
                <a:latin typeface="+mn-lt"/>
              </a:rPr>
              <a:t>d</a:t>
            </a:r>
            <a:r>
              <a:rPr lang="en-US" sz="2400" i="1" baseline="-25000" dirty="0" err="1" smtClean="0">
                <a:latin typeface="+mn-lt"/>
              </a:rPr>
              <a:t>min</a:t>
            </a:r>
            <a:r>
              <a:rPr lang="en-US" sz="2400" i="1" dirty="0" smtClean="0">
                <a:latin typeface="+mn-lt"/>
              </a:rPr>
              <a:t> ≥ u</a:t>
            </a:r>
            <a:r>
              <a:rPr lang="en-US" sz="2400" i="1" baseline="-25000" dirty="0" smtClean="0">
                <a:latin typeface="+mn-lt"/>
              </a:rPr>
              <a:t>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68E03-F51B-0F46-A333-34BDC803D06D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6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 </a:t>
            </a:r>
            <a:r>
              <a:rPr lang="en-US" dirty="0" smtClean="0"/>
              <a:t>M</a:t>
            </a:r>
            <a:r>
              <a:rPr lang="pt-PT" dirty="0" err="1" smtClean="0"/>
              <a:t>odelo</a:t>
            </a:r>
            <a:r>
              <a:rPr lang="pt-PT" dirty="0" smtClean="0"/>
              <a:t> e a realidade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Os participantes não chegam todos ao mesmo tempo e vêm e vão, o seu número é variável</a:t>
            </a:r>
          </a:p>
          <a:p>
            <a:pPr>
              <a:defRPr/>
            </a:pPr>
            <a:r>
              <a:rPr lang="pt-PT" dirty="0" smtClean="0"/>
              <a:t>Tem de haver parceiros interessados num dado ficheiro em simultâneo</a:t>
            </a:r>
          </a:p>
          <a:p>
            <a:pPr>
              <a:defRPr/>
            </a:pPr>
            <a:r>
              <a:rPr lang="pt-PT" dirty="0" smtClean="0"/>
              <a:t>Têm de se conhecer uns aos outros</a:t>
            </a:r>
          </a:p>
          <a:p>
            <a:pPr>
              <a:defRPr/>
            </a:pPr>
            <a:r>
              <a:rPr lang="pt-PT" dirty="0" smtClean="0"/>
              <a:t>Têm de saber quais dos outros parceiros precisam de partes do ficheiro que eles já têm</a:t>
            </a:r>
          </a:p>
          <a:p>
            <a:pPr>
              <a:defRPr/>
            </a:pPr>
            <a:r>
              <a:rPr lang="pt-PT" dirty="0" smtClean="0"/>
              <a:t>Têm de combater os egoístas, os </a:t>
            </a:r>
            <a:r>
              <a:rPr lang="pt-PT" i="1" dirty="0" err="1" smtClean="0"/>
              <a:t>free</a:t>
            </a:r>
            <a:r>
              <a:rPr lang="pt-PT" i="1" dirty="0" smtClean="0"/>
              <a:t> </a:t>
            </a:r>
            <a:r>
              <a:rPr lang="pt-PT" i="1" dirty="0" err="1" smtClean="0"/>
              <a:t>riders</a:t>
            </a:r>
            <a:endParaRPr lang="pt-PT" i="1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FC7EB216-4B52-9648-BBE8-E5AD28DE3D8F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0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Conclusões sobre os sistemas P2P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915272" cy="5306144"/>
          </a:xfrm>
        </p:spPr>
        <p:txBody>
          <a:bodyPr/>
          <a:lstStyle/>
          <a:p>
            <a:r>
              <a:rPr lang="pt-PT" sz="1800" dirty="0" smtClean="0"/>
              <a:t>Vários parceiros a colaborarem de forma horizontal</a:t>
            </a:r>
          </a:p>
          <a:p>
            <a:r>
              <a:rPr lang="pt-PT" sz="1800" dirty="0" smtClean="0"/>
              <a:t>Nem sempre estão ligados mas podem arranjar-se formas de irem conhecendo os endereços uns dos outros</a:t>
            </a:r>
          </a:p>
          <a:p>
            <a:r>
              <a:rPr lang="pt-PT" sz="1800" dirty="0" smtClean="0"/>
              <a:t>Sistemas muito escaláveis e resistentes a ataques se tiverem muitos membros</a:t>
            </a:r>
          </a:p>
          <a:p>
            <a:r>
              <a:rPr lang="pt-PT" sz="1800" dirty="0" smtClean="0"/>
              <a:t>Não necessitam de infraestrutura visto que a capacidade global vem do conjunto dos participantes (</a:t>
            </a:r>
            <a:r>
              <a:rPr lang="pt-PT" sz="1800" i="1" dirty="0" smtClean="0"/>
              <a:t>união faz a força</a:t>
            </a:r>
            <a:r>
              <a:rPr lang="pt-PT" sz="1800" dirty="0" smtClean="0"/>
              <a:t>)</a:t>
            </a:r>
          </a:p>
          <a:p>
            <a:r>
              <a:rPr lang="pt-PT" sz="1800" dirty="0" smtClean="0"/>
              <a:t>Mas mais difíceis de gerir e de terem sucesso</a:t>
            </a:r>
          </a:p>
          <a:p>
            <a:r>
              <a:rPr lang="pt-PT" sz="1800" dirty="0" smtClean="0"/>
              <a:t>Exemplo notável de inovação ao nível </a:t>
            </a:r>
            <a:r>
              <a:rPr lang="pt-PT" sz="1800" i="1" dirty="0" err="1" smtClean="0"/>
              <a:t>end</a:t>
            </a:r>
            <a:r>
              <a:rPr lang="pt-PT" sz="1800" i="1" dirty="0" smtClean="0"/>
              <a:t>-to-</a:t>
            </a:r>
            <a:r>
              <a:rPr lang="pt-PT" sz="1800" i="1" dirty="0" err="1" smtClean="0"/>
              <a:t>end</a:t>
            </a:r>
            <a:endParaRPr lang="pt-PT" sz="1800" i="1" dirty="0" smtClean="0"/>
          </a:p>
          <a:p>
            <a:endParaRPr lang="pt-PT" sz="18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5220072" y="2585034"/>
            <a:ext cx="3405729" cy="2644166"/>
            <a:chOff x="5867625" y="2585034"/>
            <a:chExt cx="2758176" cy="2260463"/>
          </a:xfrm>
        </p:grpSpPr>
        <p:sp>
          <p:nvSpPr>
            <p:cNvPr id="8" name="Line 25"/>
            <p:cNvSpPr>
              <a:spLocks noChangeShapeType="1"/>
            </p:cNvSpPr>
            <p:nvPr/>
          </p:nvSpPr>
          <p:spPr bwMode="auto">
            <a:xfrm>
              <a:off x="6776364" y="2886020"/>
              <a:ext cx="1388158" cy="9090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26"/>
            <p:cNvSpPr>
              <a:spLocks noChangeShapeType="1"/>
            </p:cNvSpPr>
            <p:nvPr/>
          </p:nvSpPr>
          <p:spPr bwMode="auto">
            <a:xfrm>
              <a:off x="6665795" y="2983277"/>
              <a:ext cx="134756" cy="1171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27"/>
            <p:cNvSpPr>
              <a:spLocks noChangeShapeType="1"/>
            </p:cNvSpPr>
            <p:nvPr/>
          </p:nvSpPr>
          <p:spPr bwMode="auto">
            <a:xfrm flipH="1" flipV="1">
              <a:off x="7558121" y="2828689"/>
              <a:ext cx="635771" cy="197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 flipH="1">
              <a:off x="7114117" y="3174720"/>
              <a:ext cx="1110008" cy="1281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H="1">
              <a:off x="7161627" y="4442135"/>
              <a:ext cx="402540" cy="105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 flipH="1">
              <a:off x="6899890" y="2956659"/>
              <a:ext cx="489785" cy="1081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 flipV="1">
              <a:off x="6989727" y="3850402"/>
              <a:ext cx="1154063" cy="311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>
              <a:off x="7533934" y="2920828"/>
              <a:ext cx="643545" cy="823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>
              <a:off x="7774939" y="4456468"/>
              <a:ext cx="204726" cy="140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7168538" y="4646888"/>
              <a:ext cx="811127" cy="10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 flipH="1">
              <a:off x="8074685" y="3963016"/>
              <a:ext cx="143394" cy="606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68"/>
            <p:cNvGrpSpPr>
              <a:grpSpLocks/>
            </p:cNvGrpSpPr>
            <p:nvPr/>
          </p:nvGrpSpPr>
          <p:grpSpPr bwMode="auto">
            <a:xfrm>
              <a:off x="6250298" y="2936184"/>
              <a:ext cx="1900403" cy="1395386"/>
              <a:chOff x="1752" y="2166"/>
              <a:chExt cx="2200" cy="1363"/>
            </a:xfrm>
          </p:grpSpPr>
          <p:sp>
            <p:nvSpPr>
              <p:cNvPr id="83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04"/>
            <p:cNvGrpSpPr>
              <a:grpSpLocks/>
            </p:cNvGrpSpPr>
            <p:nvPr/>
          </p:nvGrpSpPr>
          <p:grpSpPr bwMode="auto">
            <a:xfrm>
              <a:off x="5867625" y="3419399"/>
              <a:ext cx="373170" cy="379815"/>
              <a:chOff x="-44" y="1473"/>
              <a:chExt cx="981" cy="1105"/>
            </a:xfrm>
          </p:grpSpPr>
          <p:pic>
            <p:nvPicPr>
              <p:cNvPr id="81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" name="Group 107"/>
            <p:cNvGrpSpPr>
              <a:grpSpLocks/>
            </p:cNvGrpSpPr>
            <p:nvPr/>
          </p:nvGrpSpPr>
          <p:grpSpPr bwMode="auto">
            <a:xfrm>
              <a:off x="6613102" y="4072558"/>
              <a:ext cx="396493" cy="400291"/>
              <a:chOff x="-44" y="1473"/>
              <a:chExt cx="981" cy="1105"/>
            </a:xfrm>
          </p:grpSpPr>
          <p:pic>
            <p:nvPicPr>
              <p:cNvPr id="79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6766862" y="4445206"/>
              <a:ext cx="396493" cy="400291"/>
              <a:chOff x="-44" y="1473"/>
              <a:chExt cx="981" cy="1105"/>
            </a:xfrm>
          </p:grpSpPr>
          <p:pic>
            <p:nvPicPr>
              <p:cNvPr id="77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 flipH="1">
              <a:off x="8199938" y="3700933"/>
              <a:ext cx="396493" cy="400290"/>
              <a:chOff x="-44" y="1473"/>
              <a:chExt cx="981" cy="1105"/>
            </a:xfrm>
          </p:grpSpPr>
          <p:pic>
            <p:nvPicPr>
              <p:cNvPr id="75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" name="Group 119"/>
            <p:cNvGrpSpPr>
              <a:grpSpLocks/>
            </p:cNvGrpSpPr>
            <p:nvPr/>
          </p:nvGrpSpPr>
          <p:grpSpPr bwMode="auto">
            <a:xfrm flipH="1">
              <a:off x="8229308" y="2935160"/>
              <a:ext cx="396493" cy="400290"/>
              <a:chOff x="-44" y="1473"/>
              <a:chExt cx="981" cy="1105"/>
            </a:xfrm>
          </p:grpSpPr>
          <p:pic>
            <p:nvPicPr>
              <p:cNvPr id="73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" name="Group 122"/>
            <p:cNvGrpSpPr>
              <a:grpSpLocks/>
            </p:cNvGrpSpPr>
            <p:nvPr/>
          </p:nvGrpSpPr>
          <p:grpSpPr bwMode="auto">
            <a:xfrm flipH="1">
              <a:off x="7251464" y="2591177"/>
              <a:ext cx="348983" cy="400290"/>
              <a:chOff x="-44" y="1473"/>
              <a:chExt cx="981" cy="1105"/>
            </a:xfrm>
          </p:grpSpPr>
          <p:pic>
            <p:nvPicPr>
              <p:cNvPr id="71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8" name="Group 125"/>
            <p:cNvGrpSpPr>
              <a:grpSpLocks/>
            </p:cNvGrpSpPr>
            <p:nvPr/>
          </p:nvGrpSpPr>
          <p:grpSpPr bwMode="auto">
            <a:xfrm>
              <a:off x="6375551" y="2585034"/>
              <a:ext cx="396493" cy="400290"/>
              <a:chOff x="-44" y="1473"/>
              <a:chExt cx="981" cy="1105"/>
            </a:xfrm>
          </p:grpSpPr>
          <p:pic>
            <p:nvPicPr>
              <p:cNvPr id="69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9" name="Group 129"/>
            <p:cNvGrpSpPr>
              <a:grpSpLocks/>
            </p:cNvGrpSpPr>
            <p:nvPr/>
          </p:nvGrpSpPr>
          <p:grpSpPr bwMode="auto">
            <a:xfrm>
              <a:off x="7518385" y="4270144"/>
              <a:ext cx="266920" cy="266178"/>
              <a:chOff x="-44" y="1473"/>
              <a:chExt cx="981" cy="1105"/>
            </a:xfrm>
          </p:grpSpPr>
          <p:pic>
            <p:nvPicPr>
              <p:cNvPr id="67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8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8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361C1A5A-EC45-0D46-B995-8ECA1397A444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5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BitTorrent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História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B. Cohen lançou o </a:t>
            </a:r>
            <a:r>
              <a:rPr lang="pt-PT" dirty="0" err="1" smtClean="0">
                <a:ea typeface="ＭＳ Ｐゴシック" charset="0"/>
              </a:rPr>
              <a:t>BitTorrent</a:t>
            </a:r>
            <a:r>
              <a:rPr lang="pt-PT" dirty="0" smtClean="0">
                <a:ea typeface="ＭＳ Ｐゴシック" charset="0"/>
              </a:rPr>
              <a:t> em 2002</a:t>
            </a:r>
          </a:p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Ê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nfase 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no problema do 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download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eficiente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Um só nó com o ficheiro mas muitos </a:t>
            </a:r>
            <a:r>
              <a:rPr lang="pt-PT" i="1" dirty="0" err="1" smtClean="0">
                <a:ea typeface="ＭＳ Ｐゴシック" charset="0"/>
              </a:rPr>
              <a:t>downloaders</a:t>
            </a:r>
            <a:endParaRPr lang="pt-PT" i="1" dirty="0" smtClean="0">
              <a:ea typeface="ＭＳ Ｐゴシック" charset="0"/>
            </a:endParaRPr>
          </a:p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Combater o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free-riding</a:t>
            </a:r>
            <a:endParaRPr lang="pt-PT" i="1" dirty="0" smtClean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Incentivando os participantes a colaborarem</a:t>
            </a:r>
            <a:endParaRPr lang="pt-PT" dirty="0">
              <a:ea typeface="ＭＳ Ｐゴシック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9FDDD69B-F209-964A-8C3E-721A6596B5E7}" type="slidenum">
              <a:rPr lang="en-US" sz="1200">
                <a:solidFill>
                  <a:srgbClr val="898989"/>
                </a:solidFill>
              </a:rPr>
              <a:pPr algn="l" eaLnBrk="1" hangingPunct="1">
                <a:defRPr/>
              </a:pPr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34820" name="Picture 5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81600"/>
            <a:ext cx="32210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6294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61D0A7C4-8514-3146-AB54-CE89A86CA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BitTorrent</a:t>
            </a:r>
            <a:r>
              <a:rPr lang="pt-PT" dirty="0" smtClean="0"/>
              <a:t> - conceitos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600" cy="54864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Ficheiro</a:t>
            </a:r>
          </a:p>
          <a:p>
            <a:pPr lvl="1">
              <a:defRPr/>
            </a:pPr>
            <a:r>
              <a:rPr lang="en-US" sz="2000" dirty="0" smtClean="0"/>
              <a:t>O</a:t>
            </a:r>
            <a:r>
              <a:rPr lang="pt-PT" sz="2000" dirty="0" smtClean="0"/>
              <a:t> ficheiro a distribuir partido em blocos (e.g. 256 </a:t>
            </a:r>
            <a:r>
              <a:rPr lang="pt-PT" sz="2000" dirty="0" err="1" smtClean="0"/>
              <a:t>Kbytes</a:t>
            </a:r>
            <a:r>
              <a:rPr lang="pt-PT" sz="2000" dirty="0" smtClean="0"/>
              <a:t>)</a:t>
            </a:r>
          </a:p>
          <a:p>
            <a:pPr>
              <a:defRPr/>
            </a:pPr>
            <a:r>
              <a:rPr lang="pt-PT" sz="2400" dirty="0" smtClean="0"/>
              <a:t>Servidor com página WEB contendo o ficheiro .</a:t>
            </a:r>
            <a:r>
              <a:rPr lang="pt-PT" sz="2400" dirty="0" err="1" smtClean="0"/>
              <a:t>torrent</a:t>
            </a:r>
            <a:endParaRPr lang="pt-PT" sz="2400" dirty="0"/>
          </a:p>
          <a:p>
            <a:pPr lvl="1">
              <a:defRPr/>
            </a:pPr>
            <a:r>
              <a:rPr lang="en-US" sz="2000" dirty="0" smtClean="0"/>
              <a:t>D</a:t>
            </a:r>
            <a:r>
              <a:rPr lang="pt-PT" sz="2000" dirty="0" err="1" smtClean="0"/>
              <a:t>escrição</a:t>
            </a:r>
            <a:r>
              <a:rPr lang="pt-PT" sz="2000" dirty="0" smtClean="0"/>
              <a:t> do ficheiro, blocos, chaves, endereços de </a:t>
            </a:r>
            <a:r>
              <a:rPr lang="pt-PT" sz="2000" i="1" dirty="0" err="1" smtClean="0"/>
              <a:t>trackers</a:t>
            </a:r>
            <a:endParaRPr lang="pt-PT" sz="2000" i="1" dirty="0" smtClean="0"/>
          </a:p>
          <a:p>
            <a:pPr>
              <a:defRPr/>
            </a:pPr>
            <a:r>
              <a:rPr lang="pt-PT" sz="2400" i="1" dirty="0" err="1" smtClean="0"/>
              <a:t>Tracker</a:t>
            </a:r>
            <a:r>
              <a:rPr lang="pt-PT" sz="2400" dirty="0" smtClean="0"/>
              <a:t> </a:t>
            </a:r>
          </a:p>
          <a:p>
            <a:pPr lvl="1">
              <a:defRPr/>
            </a:pPr>
            <a:r>
              <a:rPr lang="pt-PT" sz="2000" dirty="0" smtClean="0"/>
              <a:t>servidor especial onde os participantes </a:t>
            </a:r>
            <a:r>
              <a:rPr lang="pt-PT" sz="2000" dirty="0" err="1" smtClean="0"/>
              <a:t>activos</a:t>
            </a:r>
            <a:r>
              <a:rPr lang="pt-PT" sz="2000" dirty="0" smtClean="0"/>
              <a:t> se registam e que fornece listas de participantes </a:t>
            </a:r>
            <a:r>
              <a:rPr lang="pt-PT" sz="2000" dirty="0" err="1" smtClean="0"/>
              <a:t>activos</a:t>
            </a:r>
            <a:endParaRPr lang="pt-PT" sz="2000" dirty="0" smtClean="0"/>
          </a:p>
          <a:p>
            <a:pPr>
              <a:defRPr/>
            </a:pPr>
            <a:r>
              <a:rPr lang="pt-PT" sz="2400" dirty="0" smtClean="0"/>
              <a:t>Participantes </a:t>
            </a:r>
            <a:r>
              <a:rPr lang="pt-PT" sz="2400" dirty="0" err="1" smtClean="0"/>
              <a:t>activos</a:t>
            </a:r>
            <a:endParaRPr lang="pt-PT" sz="2400" dirty="0" smtClean="0"/>
          </a:p>
          <a:p>
            <a:pPr lvl="1">
              <a:defRPr/>
            </a:pPr>
            <a:r>
              <a:rPr lang="en-US" sz="2000" i="1" dirty="0" smtClean="0"/>
              <a:t>S</a:t>
            </a:r>
            <a:r>
              <a:rPr lang="pt-PT" sz="2000" i="1" dirty="0" err="1" smtClean="0"/>
              <a:t>eeds</a:t>
            </a:r>
            <a:r>
              <a:rPr lang="pt-PT" sz="2000" dirty="0" smtClean="0"/>
              <a:t> (sementes) são participantes que têm uma cópia integral do ficheiro e que estão no sistema por altruísmo</a:t>
            </a:r>
          </a:p>
          <a:p>
            <a:pPr lvl="1">
              <a:defRPr/>
            </a:pPr>
            <a:r>
              <a:rPr lang="pt-PT" sz="2000" i="1" dirty="0" err="1" smtClean="0"/>
              <a:t>Leechs</a:t>
            </a:r>
            <a:r>
              <a:rPr lang="pt-PT" sz="2000" dirty="0" smtClean="0"/>
              <a:t> </a:t>
            </a:r>
            <a:r>
              <a:rPr lang="pt-PT" sz="2000" dirty="0"/>
              <a:t>(sanguessugas) </a:t>
            </a:r>
            <a:r>
              <a:rPr lang="pt-PT" sz="2000" dirty="0" smtClean="0"/>
              <a:t>são participantes que estão a obter o ficheiro</a:t>
            </a:r>
          </a:p>
          <a:p>
            <a:pPr lvl="1">
              <a:defRPr/>
            </a:pPr>
            <a:r>
              <a:rPr lang="pt-PT" sz="2000" dirty="0" smtClean="0"/>
              <a:t>Muitas vezes o conjunto dos participantes em </a:t>
            </a:r>
            <a:r>
              <a:rPr lang="pt-PT" sz="2000" dirty="0" err="1" smtClean="0"/>
              <a:t>actividade</a:t>
            </a:r>
            <a:r>
              <a:rPr lang="pt-PT" sz="2000" dirty="0" smtClean="0"/>
              <a:t> é designado por enxame (</a:t>
            </a:r>
            <a:r>
              <a:rPr lang="pt-PT" sz="2000" i="1" dirty="0" err="1" smtClean="0"/>
              <a:t>swarm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endParaRPr lang="pt-PT" sz="2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F5A270E6-0652-8348-96E4-C659B462B95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/>
              <a:t>Arquitectura</a:t>
            </a:r>
            <a:r>
              <a:rPr lang="en-US" sz="4000" dirty="0" smtClean="0"/>
              <a:t> do </a:t>
            </a:r>
            <a:r>
              <a:rPr lang="en-US" sz="4000" dirty="0" err="1" smtClean="0"/>
              <a:t>BitTorrent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7890" name="Text Box 37"/>
          <p:cNvSpPr txBox="1">
            <a:spLocks noChangeArrowheads="1"/>
          </p:cNvSpPr>
          <p:nvPr/>
        </p:nvSpPr>
        <p:spPr bwMode="auto">
          <a:xfrm>
            <a:off x="1116013" y="2705100"/>
            <a:ext cx="10144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tracker</a:t>
            </a:r>
            <a:endParaRPr lang="en-US">
              <a:latin typeface="Gill Sans MT" charset="0"/>
            </a:endParaRPr>
          </a:p>
        </p:txBody>
      </p:sp>
      <p:sp>
        <p:nvSpPr>
          <p:cNvPr id="37891" name="Line 21"/>
          <p:cNvSpPr>
            <a:spLocks noChangeShapeType="1"/>
          </p:cNvSpPr>
          <p:nvPr/>
        </p:nvSpPr>
        <p:spPr bwMode="auto">
          <a:xfrm>
            <a:off x="2700338" y="2565400"/>
            <a:ext cx="63500" cy="6254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25"/>
          <p:cNvSpPr>
            <a:spLocks noChangeShapeType="1"/>
          </p:cNvSpPr>
          <p:nvPr/>
        </p:nvSpPr>
        <p:spPr bwMode="auto">
          <a:xfrm>
            <a:off x="4108450" y="2382838"/>
            <a:ext cx="2551113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26"/>
          <p:cNvSpPr>
            <a:spLocks noChangeShapeType="1"/>
          </p:cNvSpPr>
          <p:nvPr/>
        </p:nvSpPr>
        <p:spPr bwMode="auto">
          <a:xfrm>
            <a:off x="3905250" y="2533650"/>
            <a:ext cx="247650" cy="181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27"/>
          <p:cNvSpPr>
            <a:spLocks noChangeShapeType="1"/>
          </p:cNvSpPr>
          <p:nvPr/>
        </p:nvSpPr>
        <p:spPr bwMode="auto">
          <a:xfrm flipH="1" flipV="1">
            <a:off x="5545138" y="2293938"/>
            <a:ext cx="116840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28"/>
          <p:cNvSpPr>
            <a:spLocks noChangeShapeType="1"/>
          </p:cNvSpPr>
          <p:nvPr/>
        </p:nvSpPr>
        <p:spPr bwMode="auto">
          <a:xfrm flipH="1">
            <a:off x="4729163" y="2830513"/>
            <a:ext cx="2039937" cy="198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29"/>
          <p:cNvSpPr>
            <a:spLocks noChangeShapeType="1"/>
          </p:cNvSpPr>
          <p:nvPr/>
        </p:nvSpPr>
        <p:spPr bwMode="auto">
          <a:xfrm flipH="1">
            <a:off x="4816475" y="4795838"/>
            <a:ext cx="7397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30"/>
          <p:cNvSpPr>
            <a:spLocks noChangeShapeType="1"/>
          </p:cNvSpPr>
          <p:nvPr/>
        </p:nvSpPr>
        <p:spPr bwMode="auto">
          <a:xfrm flipH="1">
            <a:off x="4335463" y="2492375"/>
            <a:ext cx="900112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31"/>
          <p:cNvSpPr>
            <a:spLocks noChangeShapeType="1"/>
          </p:cNvSpPr>
          <p:nvPr/>
        </p:nvSpPr>
        <p:spPr bwMode="auto">
          <a:xfrm flipV="1">
            <a:off x="4500563" y="3878263"/>
            <a:ext cx="21209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32"/>
          <p:cNvSpPr>
            <a:spLocks noChangeShapeType="1"/>
          </p:cNvSpPr>
          <p:nvPr/>
        </p:nvSpPr>
        <p:spPr bwMode="auto">
          <a:xfrm>
            <a:off x="5500688" y="2436813"/>
            <a:ext cx="1182687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33"/>
          <p:cNvSpPr>
            <a:spLocks noChangeShapeType="1"/>
          </p:cNvSpPr>
          <p:nvPr/>
        </p:nvSpPr>
        <p:spPr bwMode="auto">
          <a:xfrm>
            <a:off x="5943600" y="4818063"/>
            <a:ext cx="376238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34"/>
          <p:cNvSpPr>
            <a:spLocks noChangeShapeType="1"/>
          </p:cNvSpPr>
          <p:nvPr/>
        </p:nvSpPr>
        <p:spPr bwMode="auto">
          <a:xfrm>
            <a:off x="4829175" y="5113338"/>
            <a:ext cx="14906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38"/>
          <p:cNvSpPr>
            <a:spLocks noChangeShapeType="1"/>
          </p:cNvSpPr>
          <p:nvPr/>
        </p:nvSpPr>
        <p:spPr bwMode="auto">
          <a:xfrm flipH="1">
            <a:off x="6494463" y="4052888"/>
            <a:ext cx="26352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03" name="Picture 39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3713163"/>
            <a:ext cx="474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4" name="Line 42"/>
          <p:cNvSpPr>
            <a:spLocks noChangeShapeType="1"/>
          </p:cNvSpPr>
          <p:nvPr/>
        </p:nvSpPr>
        <p:spPr bwMode="auto">
          <a:xfrm flipV="1">
            <a:off x="1979613" y="2270125"/>
            <a:ext cx="474662" cy="5064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68"/>
          <p:cNvGrpSpPr>
            <a:grpSpLocks/>
          </p:cNvGrpSpPr>
          <p:nvPr/>
        </p:nvGrpSpPr>
        <p:grpSpPr bwMode="auto">
          <a:xfrm>
            <a:off x="3141663" y="2460625"/>
            <a:ext cx="3492500" cy="2163763"/>
            <a:chOff x="1752" y="2166"/>
            <a:chExt cx="2200" cy="1363"/>
          </a:xfrm>
        </p:grpSpPr>
        <p:sp>
          <p:nvSpPr>
            <p:cNvPr id="38003" name="Line 22"/>
            <p:cNvSpPr>
              <a:spLocks noChangeShapeType="1"/>
            </p:cNvSpPr>
            <p:nvPr/>
          </p:nvSpPr>
          <p:spPr bwMode="auto">
            <a:xfrm flipV="1">
              <a:off x="1752" y="2166"/>
              <a:ext cx="361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4" name="Line 23"/>
            <p:cNvSpPr>
              <a:spLocks noChangeShapeType="1"/>
            </p:cNvSpPr>
            <p:nvPr/>
          </p:nvSpPr>
          <p:spPr bwMode="auto">
            <a:xfrm flipV="1">
              <a:off x="1770" y="2352"/>
              <a:ext cx="2182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5" name="Line 24"/>
            <p:cNvSpPr>
              <a:spLocks noChangeShapeType="1"/>
            </p:cNvSpPr>
            <p:nvPr/>
          </p:nvSpPr>
          <p:spPr bwMode="auto">
            <a:xfrm>
              <a:off x="1786" y="2820"/>
              <a:ext cx="155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06" name="Group 71"/>
          <p:cNvGrpSpPr>
            <a:grpSpLocks/>
          </p:cNvGrpSpPr>
          <p:nvPr/>
        </p:nvGrpSpPr>
        <p:grpSpPr bwMode="auto">
          <a:xfrm>
            <a:off x="1403350" y="4724400"/>
            <a:ext cx="379413" cy="604838"/>
            <a:chOff x="4140" y="429"/>
            <a:chExt cx="1425" cy="2396"/>
          </a:xfrm>
        </p:grpSpPr>
        <p:sp>
          <p:nvSpPr>
            <p:cNvPr id="37971" name="Freeform 7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4 h 2742"/>
                <a:gd name="T4" fmla="*/ 2 w 354"/>
                <a:gd name="T5" fmla="*/ 28 h 2742"/>
                <a:gd name="T6" fmla="*/ 0 w 354"/>
                <a:gd name="T7" fmla="*/ 2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2" name="Rectangle 73"/>
            <p:cNvSpPr>
              <a:spLocks noChangeArrowheads="1"/>
            </p:cNvSpPr>
            <p:nvPr/>
          </p:nvSpPr>
          <p:spPr bwMode="auto">
            <a:xfrm>
              <a:off x="4206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73" name="Freeform 7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3 h 2537"/>
                <a:gd name="T4" fmla="*/ 2 w 211"/>
                <a:gd name="T5" fmla="*/ 2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4" name="Freeform 7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3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5" name="Rectangle 76"/>
            <p:cNvSpPr>
              <a:spLocks noChangeArrowheads="1"/>
            </p:cNvSpPr>
            <p:nvPr/>
          </p:nvSpPr>
          <p:spPr bwMode="auto">
            <a:xfrm>
              <a:off x="4212" y="693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7976" name="Group 7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8001" name="AutoShape 78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8002" name="AutoShape 79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77" name="Rectangle 80"/>
            <p:cNvSpPr>
              <a:spLocks noChangeArrowheads="1"/>
            </p:cNvSpPr>
            <p:nvPr/>
          </p:nvSpPr>
          <p:spPr bwMode="auto">
            <a:xfrm>
              <a:off x="4223" y="102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7978" name="Group 8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999" name="AutoShape 82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8000" name="AutoShape 83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79" name="Rectangle 84"/>
            <p:cNvSpPr>
              <a:spLocks noChangeArrowheads="1"/>
            </p:cNvSpPr>
            <p:nvPr/>
          </p:nvSpPr>
          <p:spPr bwMode="auto">
            <a:xfrm>
              <a:off x="4218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80" name="Rectangle 85"/>
            <p:cNvSpPr>
              <a:spLocks noChangeArrowheads="1"/>
            </p:cNvSpPr>
            <p:nvPr/>
          </p:nvSpPr>
          <p:spPr bwMode="auto">
            <a:xfrm>
              <a:off x="4229" y="1655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7981" name="Group 8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997" name="AutoShape 87"/>
              <p:cNvSpPr>
                <a:spLocks noChangeArrowheads="1"/>
              </p:cNvSpPr>
              <p:nvPr/>
            </p:nvSpPr>
            <p:spPr bwMode="auto">
              <a:xfrm>
                <a:off x="616" y="2582"/>
                <a:ext cx="72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998" name="AutoShape 88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82" name="Freeform 8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2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83" name="Group 9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995" name="AutoShape 91"/>
              <p:cNvSpPr>
                <a:spLocks noChangeArrowheads="1"/>
              </p:cNvSpPr>
              <p:nvPr/>
            </p:nvSpPr>
            <p:spPr bwMode="auto">
              <a:xfrm>
                <a:off x="611" y="2569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996" name="AutoShape 92"/>
              <p:cNvSpPr>
                <a:spLocks noChangeArrowheads="1"/>
              </p:cNvSpPr>
              <p:nvPr/>
            </p:nvSpPr>
            <p:spPr bwMode="auto">
              <a:xfrm>
                <a:off x="618" y="2588"/>
                <a:ext cx="706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84" name="Rectangle 93"/>
            <p:cNvSpPr>
              <a:spLocks noChangeArrowheads="1"/>
            </p:cNvSpPr>
            <p:nvPr/>
          </p:nvSpPr>
          <p:spPr bwMode="auto">
            <a:xfrm>
              <a:off x="5249" y="429"/>
              <a:ext cx="7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85" name="Freeform 9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2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6" name="Freeform 9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3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Oval 96"/>
            <p:cNvSpPr>
              <a:spLocks noChangeArrowheads="1"/>
            </p:cNvSpPr>
            <p:nvPr/>
          </p:nvSpPr>
          <p:spPr bwMode="auto">
            <a:xfrm>
              <a:off x="5517" y="2611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88" name="Freeform 9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3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9" name="AutoShape 98"/>
            <p:cNvSpPr>
              <a:spLocks noChangeArrowheads="1"/>
            </p:cNvSpPr>
            <p:nvPr/>
          </p:nvSpPr>
          <p:spPr bwMode="auto">
            <a:xfrm>
              <a:off x="4140" y="2680"/>
              <a:ext cx="1198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90" name="AutoShape 99"/>
            <p:cNvSpPr>
              <a:spLocks noChangeArrowheads="1"/>
            </p:cNvSpPr>
            <p:nvPr/>
          </p:nvSpPr>
          <p:spPr bwMode="auto">
            <a:xfrm>
              <a:off x="4206" y="2712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91" name="Oval 100"/>
            <p:cNvSpPr>
              <a:spLocks noChangeArrowheads="1"/>
            </p:cNvSpPr>
            <p:nvPr/>
          </p:nvSpPr>
          <p:spPr bwMode="auto">
            <a:xfrm>
              <a:off x="4307" y="2385"/>
              <a:ext cx="161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92" name="Oval 101"/>
            <p:cNvSpPr>
              <a:spLocks noChangeArrowheads="1"/>
            </p:cNvSpPr>
            <p:nvPr/>
          </p:nvSpPr>
          <p:spPr bwMode="auto">
            <a:xfrm>
              <a:off x="4486" y="2385"/>
              <a:ext cx="161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93" name="Oval 102"/>
            <p:cNvSpPr>
              <a:spLocks noChangeArrowheads="1"/>
            </p:cNvSpPr>
            <p:nvPr/>
          </p:nvSpPr>
          <p:spPr bwMode="auto">
            <a:xfrm>
              <a:off x="4665" y="2379"/>
              <a:ext cx="155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94" name="Rectangle 103"/>
            <p:cNvSpPr>
              <a:spLocks noChangeArrowheads="1"/>
            </p:cNvSpPr>
            <p:nvPr/>
          </p:nvSpPr>
          <p:spPr bwMode="auto">
            <a:xfrm>
              <a:off x="5064" y="1838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37907" name="Group 104"/>
          <p:cNvGrpSpPr>
            <a:grpSpLocks/>
          </p:cNvGrpSpPr>
          <p:nvPr/>
        </p:nvGrpSpPr>
        <p:grpSpPr bwMode="auto">
          <a:xfrm>
            <a:off x="2438400" y="3209925"/>
            <a:ext cx="685800" cy="588963"/>
            <a:chOff x="-44" y="1473"/>
            <a:chExt cx="981" cy="1105"/>
          </a:xfrm>
        </p:grpSpPr>
        <p:pic>
          <p:nvPicPr>
            <p:cNvPr id="37969" name="Picture 10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70" name="Freeform 10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8" name="Group 107"/>
          <p:cNvGrpSpPr>
            <a:grpSpLocks/>
          </p:cNvGrpSpPr>
          <p:nvPr/>
        </p:nvGrpSpPr>
        <p:grpSpPr bwMode="auto">
          <a:xfrm>
            <a:off x="3808413" y="4222750"/>
            <a:ext cx="728662" cy="620713"/>
            <a:chOff x="-44" y="1473"/>
            <a:chExt cx="981" cy="1105"/>
          </a:xfrm>
        </p:grpSpPr>
        <p:pic>
          <p:nvPicPr>
            <p:cNvPr id="37967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8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9" name="Group 110"/>
          <p:cNvGrpSpPr>
            <a:grpSpLocks/>
          </p:cNvGrpSpPr>
          <p:nvPr/>
        </p:nvGrpSpPr>
        <p:grpSpPr bwMode="auto">
          <a:xfrm>
            <a:off x="4090988" y="4800600"/>
            <a:ext cx="728662" cy="620713"/>
            <a:chOff x="-44" y="1473"/>
            <a:chExt cx="981" cy="1105"/>
          </a:xfrm>
        </p:grpSpPr>
        <p:pic>
          <p:nvPicPr>
            <p:cNvPr id="37965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6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10" name="Group 113"/>
          <p:cNvGrpSpPr>
            <a:grpSpLocks/>
          </p:cNvGrpSpPr>
          <p:nvPr/>
        </p:nvGrpSpPr>
        <p:grpSpPr bwMode="auto">
          <a:xfrm flipH="1">
            <a:off x="6724650" y="3646488"/>
            <a:ext cx="728663" cy="620712"/>
            <a:chOff x="-44" y="1473"/>
            <a:chExt cx="981" cy="1105"/>
          </a:xfrm>
        </p:grpSpPr>
        <p:pic>
          <p:nvPicPr>
            <p:cNvPr id="37963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4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11" name="Group 119"/>
          <p:cNvGrpSpPr>
            <a:grpSpLocks/>
          </p:cNvGrpSpPr>
          <p:nvPr/>
        </p:nvGrpSpPr>
        <p:grpSpPr bwMode="auto">
          <a:xfrm flipH="1">
            <a:off x="6778625" y="2459038"/>
            <a:ext cx="728663" cy="620712"/>
            <a:chOff x="-44" y="1473"/>
            <a:chExt cx="981" cy="1105"/>
          </a:xfrm>
        </p:grpSpPr>
        <p:pic>
          <p:nvPicPr>
            <p:cNvPr id="37961" name="Picture 12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2" name="Freeform 1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12" name="Group 122"/>
          <p:cNvGrpSpPr>
            <a:grpSpLocks/>
          </p:cNvGrpSpPr>
          <p:nvPr/>
        </p:nvGrpSpPr>
        <p:grpSpPr bwMode="auto">
          <a:xfrm flipH="1">
            <a:off x="4981575" y="1925638"/>
            <a:ext cx="641350" cy="620712"/>
            <a:chOff x="-44" y="1473"/>
            <a:chExt cx="981" cy="1105"/>
          </a:xfrm>
        </p:grpSpPr>
        <p:pic>
          <p:nvPicPr>
            <p:cNvPr id="37959" name="Picture 123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0" name="Freeform 12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13" name="Group 125"/>
          <p:cNvGrpSpPr>
            <a:grpSpLocks/>
          </p:cNvGrpSpPr>
          <p:nvPr/>
        </p:nvGrpSpPr>
        <p:grpSpPr bwMode="auto">
          <a:xfrm>
            <a:off x="3371850" y="1916113"/>
            <a:ext cx="728663" cy="620712"/>
            <a:chOff x="-44" y="1473"/>
            <a:chExt cx="981" cy="1105"/>
          </a:xfrm>
        </p:grpSpPr>
        <p:pic>
          <p:nvPicPr>
            <p:cNvPr id="37957" name="Picture 126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8" name="Freeform 1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14" name="Group 129"/>
          <p:cNvGrpSpPr>
            <a:grpSpLocks/>
          </p:cNvGrpSpPr>
          <p:nvPr/>
        </p:nvGrpSpPr>
        <p:grpSpPr bwMode="auto">
          <a:xfrm>
            <a:off x="5472113" y="4529138"/>
            <a:ext cx="490537" cy="412750"/>
            <a:chOff x="-44" y="1473"/>
            <a:chExt cx="981" cy="1105"/>
          </a:xfrm>
        </p:grpSpPr>
        <p:pic>
          <p:nvPicPr>
            <p:cNvPr id="37955" name="Picture 130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6" name="Freeform 13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50670 w 356"/>
                <a:gd name="T3" fmla="*/ 40535 h 368"/>
                <a:gd name="T4" fmla="*/ 534623 w 356"/>
                <a:gd name="T5" fmla="*/ 844480 h 368"/>
                <a:gd name="T6" fmla="*/ 117823 w 356"/>
                <a:gd name="T7" fmla="*/ 105613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15" name="Text Box 37"/>
          <p:cNvSpPr txBox="1">
            <a:spLocks noChangeArrowheads="1"/>
          </p:cNvSpPr>
          <p:nvPr/>
        </p:nvSpPr>
        <p:spPr bwMode="auto">
          <a:xfrm>
            <a:off x="5508625" y="1773238"/>
            <a:ext cx="7064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seed</a:t>
            </a:r>
            <a:endParaRPr lang="en-US">
              <a:latin typeface="Gill Sans MT" charset="0"/>
            </a:endParaRPr>
          </a:p>
        </p:txBody>
      </p:sp>
      <p:sp>
        <p:nvSpPr>
          <p:cNvPr id="37916" name="Text Box 37"/>
          <p:cNvSpPr txBox="1">
            <a:spLocks noChangeArrowheads="1"/>
          </p:cNvSpPr>
          <p:nvPr/>
        </p:nvSpPr>
        <p:spPr bwMode="auto">
          <a:xfrm>
            <a:off x="5724525" y="4149725"/>
            <a:ext cx="7064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seed</a:t>
            </a:r>
            <a:endParaRPr lang="en-US">
              <a:latin typeface="Gill Sans MT" charset="0"/>
            </a:endParaRPr>
          </a:p>
        </p:txBody>
      </p:sp>
      <p:sp>
        <p:nvSpPr>
          <p:cNvPr id="37917" name="Text Box 37"/>
          <p:cNvSpPr txBox="1">
            <a:spLocks noChangeArrowheads="1"/>
          </p:cNvSpPr>
          <p:nvPr/>
        </p:nvSpPr>
        <p:spPr bwMode="auto">
          <a:xfrm>
            <a:off x="3092450" y="4724400"/>
            <a:ext cx="784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leech</a:t>
            </a:r>
            <a:endParaRPr lang="en-US">
              <a:latin typeface="Gill Sans MT" charset="0"/>
            </a:endParaRPr>
          </a:p>
        </p:txBody>
      </p:sp>
      <p:sp>
        <p:nvSpPr>
          <p:cNvPr id="37918" name="Text Box 37"/>
          <p:cNvSpPr txBox="1">
            <a:spLocks noChangeArrowheads="1"/>
          </p:cNvSpPr>
          <p:nvPr/>
        </p:nvSpPr>
        <p:spPr bwMode="auto">
          <a:xfrm>
            <a:off x="6948488" y="4221163"/>
            <a:ext cx="784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leech</a:t>
            </a:r>
            <a:endParaRPr lang="en-US">
              <a:latin typeface="Gill Sans MT" charset="0"/>
            </a:endParaRPr>
          </a:p>
        </p:txBody>
      </p:sp>
      <p:grpSp>
        <p:nvGrpSpPr>
          <p:cNvPr id="37919" name="Group 71"/>
          <p:cNvGrpSpPr>
            <a:grpSpLocks/>
          </p:cNvGrpSpPr>
          <p:nvPr/>
        </p:nvGrpSpPr>
        <p:grpSpPr bwMode="auto">
          <a:xfrm>
            <a:off x="2555875" y="1844675"/>
            <a:ext cx="379413" cy="604838"/>
            <a:chOff x="4140" y="429"/>
            <a:chExt cx="1425" cy="2396"/>
          </a:xfrm>
        </p:grpSpPr>
        <p:sp>
          <p:nvSpPr>
            <p:cNvPr id="37923" name="Freeform 7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4 h 2742"/>
                <a:gd name="T4" fmla="*/ 2 w 354"/>
                <a:gd name="T5" fmla="*/ 28 h 2742"/>
                <a:gd name="T6" fmla="*/ 0 w 354"/>
                <a:gd name="T7" fmla="*/ 2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Rectangle 73"/>
            <p:cNvSpPr>
              <a:spLocks noChangeArrowheads="1"/>
            </p:cNvSpPr>
            <p:nvPr/>
          </p:nvSpPr>
          <p:spPr bwMode="auto">
            <a:xfrm>
              <a:off x="4206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25" name="Freeform 7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3 h 2537"/>
                <a:gd name="T4" fmla="*/ 2 w 211"/>
                <a:gd name="T5" fmla="*/ 2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Freeform 7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3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Rectangle 76"/>
            <p:cNvSpPr>
              <a:spLocks noChangeArrowheads="1"/>
            </p:cNvSpPr>
            <p:nvPr/>
          </p:nvSpPr>
          <p:spPr bwMode="auto">
            <a:xfrm>
              <a:off x="4212" y="693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7928" name="Group 7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953" name="AutoShape 78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954" name="AutoShape 79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29" name="Rectangle 80"/>
            <p:cNvSpPr>
              <a:spLocks noChangeArrowheads="1"/>
            </p:cNvSpPr>
            <p:nvPr/>
          </p:nvSpPr>
          <p:spPr bwMode="auto">
            <a:xfrm>
              <a:off x="4223" y="102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7930" name="Group 8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951" name="AutoShape 82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952" name="AutoShape 83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31" name="Rectangle 84"/>
            <p:cNvSpPr>
              <a:spLocks noChangeArrowheads="1"/>
            </p:cNvSpPr>
            <p:nvPr/>
          </p:nvSpPr>
          <p:spPr bwMode="auto">
            <a:xfrm>
              <a:off x="4218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32" name="Rectangle 85"/>
            <p:cNvSpPr>
              <a:spLocks noChangeArrowheads="1"/>
            </p:cNvSpPr>
            <p:nvPr/>
          </p:nvSpPr>
          <p:spPr bwMode="auto">
            <a:xfrm>
              <a:off x="4229" y="1655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7933" name="Group 8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949" name="AutoShape 87"/>
              <p:cNvSpPr>
                <a:spLocks noChangeArrowheads="1"/>
              </p:cNvSpPr>
              <p:nvPr/>
            </p:nvSpPr>
            <p:spPr bwMode="auto">
              <a:xfrm>
                <a:off x="616" y="2582"/>
                <a:ext cx="72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950" name="AutoShape 88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34" name="Freeform 8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2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35" name="Group 9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947" name="AutoShape 91"/>
              <p:cNvSpPr>
                <a:spLocks noChangeArrowheads="1"/>
              </p:cNvSpPr>
              <p:nvPr/>
            </p:nvSpPr>
            <p:spPr bwMode="auto">
              <a:xfrm>
                <a:off x="611" y="2569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948" name="AutoShape 92"/>
              <p:cNvSpPr>
                <a:spLocks noChangeArrowheads="1"/>
              </p:cNvSpPr>
              <p:nvPr/>
            </p:nvSpPr>
            <p:spPr bwMode="auto">
              <a:xfrm>
                <a:off x="618" y="2588"/>
                <a:ext cx="706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7936" name="Rectangle 93"/>
            <p:cNvSpPr>
              <a:spLocks noChangeArrowheads="1"/>
            </p:cNvSpPr>
            <p:nvPr/>
          </p:nvSpPr>
          <p:spPr bwMode="auto">
            <a:xfrm>
              <a:off x="5249" y="429"/>
              <a:ext cx="7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37" name="Freeform 9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2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8" name="Freeform 9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3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Oval 96"/>
            <p:cNvSpPr>
              <a:spLocks noChangeArrowheads="1"/>
            </p:cNvSpPr>
            <p:nvPr/>
          </p:nvSpPr>
          <p:spPr bwMode="auto">
            <a:xfrm>
              <a:off x="5517" y="2611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40" name="Freeform 9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3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AutoShape 98"/>
            <p:cNvSpPr>
              <a:spLocks noChangeArrowheads="1"/>
            </p:cNvSpPr>
            <p:nvPr/>
          </p:nvSpPr>
          <p:spPr bwMode="auto">
            <a:xfrm>
              <a:off x="4140" y="2680"/>
              <a:ext cx="1198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42" name="AutoShape 99"/>
            <p:cNvSpPr>
              <a:spLocks noChangeArrowheads="1"/>
            </p:cNvSpPr>
            <p:nvPr/>
          </p:nvSpPr>
          <p:spPr bwMode="auto">
            <a:xfrm>
              <a:off x="4206" y="2712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43" name="Oval 100"/>
            <p:cNvSpPr>
              <a:spLocks noChangeArrowheads="1"/>
            </p:cNvSpPr>
            <p:nvPr/>
          </p:nvSpPr>
          <p:spPr bwMode="auto">
            <a:xfrm>
              <a:off x="4307" y="2385"/>
              <a:ext cx="161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44" name="Oval 101"/>
            <p:cNvSpPr>
              <a:spLocks noChangeArrowheads="1"/>
            </p:cNvSpPr>
            <p:nvPr/>
          </p:nvSpPr>
          <p:spPr bwMode="auto">
            <a:xfrm>
              <a:off x="4486" y="2385"/>
              <a:ext cx="161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45" name="Oval 102"/>
            <p:cNvSpPr>
              <a:spLocks noChangeArrowheads="1"/>
            </p:cNvSpPr>
            <p:nvPr/>
          </p:nvSpPr>
          <p:spPr bwMode="auto">
            <a:xfrm>
              <a:off x="4665" y="2379"/>
              <a:ext cx="155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46" name="Rectangle 103"/>
            <p:cNvSpPr>
              <a:spLocks noChangeArrowheads="1"/>
            </p:cNvSpPr>
            <p:nvPr/>
          </p:nvSpPr>
          <p:spPr bwMode="auto">
            <a:xfrm>
              <a:off x="5064" y="1838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37920" name="AutoShape 4"/>
          <p:cNvSpPr>
            <a:spLocks noChangeArrowheads="1"/>
          </p:cNvSpPr>
          <p:nvPr/>
        </p:nvSpPr>
        <p:spPr bwMode="auto">
          <a:xfrm rot="10800000">
            <a:off x="684213" y="3789363"/>
            <a:ext cx="919162" cy="798512"/>
          </a:xfrm>
          <a:prstGeom prst="foldedCorner">
            <a:avLst>
              <a:gd name="adj" fmla="val 178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n-US" sz="1000" b="0">
                <a:latin typeface="Arial" charset="0"/>
              </a:rPr>
              <a:t>Web page </a:t>
            </a:r>
          </a:p>
          <a:p>
            <a:r>
              <a:rPr lang="en-US" sz="1000" b="0">
                <a:latin typeface="Arial" charset="0"/>
              </a:rPr>
              <a:t>with link </a:t>
            </a:r>
          </a:p>
          <a:p>
            <a:r>
              <a:rPr lang="en-US" sz="1000" b="0">
                <a:latin typeface="Arial" charset="0"/>
              </a:rPr>
              <a:t>to .torrent</a:t>
            </a:r>
          </a:p>
        </p:txBody>
      </p:sp>
      <p:sp>
        <p:nvSpPr>
          <p:cNvPr id="37921" name="Text Box 37"/>
          <p:cNvSpPr txBox="1">
            <a:spLocks noChangeArrowheads="1"/>
          </p:cNvSpPr>
          <p:nvPr/>
        </p:nvSpPr>
        <p:spPr bwMode="auto">
          <a:xfrm>
            <a:off x="969963" y="5373688"/>
            <a:ext cx="14493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Web server</a:t>
            </a:r>
            <a:endParaRPr lang="en-US">
              <a:latin typeface="Gill Sans MT" charset="0"/>
            </a:endParaRPr>
          </a:p>
        </p:txBody>
      </p:sp>
      <p:sp>
        <p:nvSpPr>
          <p:cNvPr id="118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785C922F-CB1D-E84E-92EB-A5B68A05483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/>
              <a:t>Entrada</a:t>
            </a:r>
            <a:r>
              <a:rPr lang="en-US" sz="4000" dirty="0" smtClean="0"/>
              <a:t> de um novo </a:t>
            </a:r>
            <a:r>
              <a:rPr lang="en-US" sz="4000" i="1" dirty="0" smtClean="0"/>
              <a:t>leech</a:t>
            </a:r>
            <a:endParaRPr lang="en-US" sz="4000" i="1" dirty="0"/>
          </a:p>
        </p:txBody>
      </p:sp>
      <p:grpSp>
        <p:nvGrpSpPr>
          <p:cNvPr id="39938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39948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39949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9961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2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63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40025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6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7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4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40023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24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65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40021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22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66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40019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20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67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40017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18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68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40015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16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69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40013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14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70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40011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12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9971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40009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10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972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39973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39974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39975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39976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39977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79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1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39982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007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0008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39983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39984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005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0006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39985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86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39987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003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0004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39988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989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001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0002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39990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91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2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3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94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5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96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97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998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9999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0000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2843213" y="2133600"/>
            <a:ext cx="73025" cy="64770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 flipH="1" flipV="1">
            <a:off x="2916238" y="2060575"/>
            <a:ext cx="71437" cy="64770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71C0EE03-CC27-F845-B67B-B8E3BA8186E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3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/>
              <a:t>Ligação</a:t>
            </a:r>
            <a:r>
              <a:rPr lang="en-US" sz="4000" dirty="0" smtClean="0"/>
              <a:t> </a:t>
            </a:r>
            <a:r>
              <a:rPr lang="en-US" sz="4000" dirty="0" err="1" smtClean="0"/>
              <a:t>aos</a:t>
            </a:r>
            <a:r>
              <a:rPr lang="en-US" sz="4000" dirty="0" smtClean="0"/>
              <a:t> outros </a:t>
            </a:r>
            <a:r>
              <a:rPr lang="en-US" sz="4000" dirty="0" err="1" smtClean="0"/>
              <a:t>parceiros</a:t>
            </a:r>
            <a:endParaRPr lang="en-US" sz="4000" i="1" dirty="0"/>
          </a:p>
        </p:txBody>
      </p:sp>
      <p:grpSp>
        <p:nvGrpSpPr>
          <p:cNvPr id="41986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42000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2001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2013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4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15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42077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8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9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16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42075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76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17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42073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74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18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42071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72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19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42069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70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20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42067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68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21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42065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66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22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42063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64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023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42061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62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2024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2025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2026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2027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42028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42029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0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31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2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3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2034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2059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2060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2035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2036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2057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2058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2037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38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2039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2055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2056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2040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41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2053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2054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2042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43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4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5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46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7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48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49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50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2051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2052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3203575" y="2349500"/>
            <a:ext cx="3455988" cy="6477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3203575" y="3141663"/>
            <a:ext cx="2376488" cy="10795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/>
          <p:cNvCxnSpPr>
            <a:endCxn id="42063" idx="2"/>
          </p:cNvCxnSpPr>
          <p:nvPr/>
        </p:nvCxnSpPr>
        <p:spPr bwMode="auto">
          <a:xfrm flipV="1">
            <a:off x="3203575" y="2105025"/>
            <a:ext cx="531813" cy="747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/>
          <p:nvPr/>
        </p:nvCxnSpPr>
        <p:spPr bwMode="auto">
          <a:xfrm flipH="1">
            <a:off x="3276600" y="2276475"/>
            <a:ext cx="3311525" cy="620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 flipH="1">
            <a:off x="3132138" y="2060575"/>
            <a:ext cx="503237" cy="69215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H="1" flipV="1">
            <a:off x="3276600" y="2997200"/>
            <a:ext cx="2303463" cy="10795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67A885EB-D3A1-7E46-8161-3DDE1DFB48A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Tens </a:t>
            </a:r>
            <a:r>
              <a:rPr lang="en-US" sz="4000" dirty="0" err="1" smtClean="0"/>
              <a:t>blocos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a </a:t>
            </a:r>
            <a:r>
              <a:rPr lang="en-US" sz="4000" dirty="0" err="1" smtClean="0"/>
              <a:t>troca</a:t>
            </a:r>
            <a:r>
              <a:rPr lang="en-US" sz="4000" dirty="0" smtClean="0"/>
              <a:t>?</a:t>
            </a:r>
            <a:endParaRPr lang="en-US" sz="4000" i="1" dirty="0"/>
          </a:p>
        </p:txBody>
      </p:sp>
      <p:grpSp>
        <p:nvGrpSpPr>
          <p:cNvPr id="44034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44048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4049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4061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62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63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44125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6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7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64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44123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24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65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44121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22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66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44119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20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67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44117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18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68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44115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16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69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44113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14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70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44111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12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071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44109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10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072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4073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4074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4075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44076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44077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8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79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0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1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4082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107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4108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4083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4084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105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4106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4085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86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4087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103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4104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4088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89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101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4102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4090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91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94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5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96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97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098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4099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4100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3203575" y="2349500"/>
            <a:ext cx="3455988" cy="6477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3203575" y="3141663"/>
            <a:ext cx="2376488" cy="10795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/>
          <p:cNvCxnSpPr>
            <a:endCxn id="44111" idx="2"/>
          </p:cNvCxnSpPr>
          <p:nvPr/>
        </p:nvCxnSpPr>
        <p:spPr bwMode="auto">
          <a:xfrm flipV="1">
            <a:off x="3203575" y="2105025"/>
            <a:ext cx="531813" cy="747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/>
          <p:nvPr/>
        </p:nvCxnSpPr>
        <p:spPr bwMode="auto">
          <a:xfrm flipH="1">
            <a:off x="3276600" y="2276475"/>
            <a:ext cx="3311525" cy="62071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 flipH="1">
            <a:off x="3132138" y="2060575"/>
            <a:ext cx="503237" cy="69215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H="1" flipV="1">
            <a:off x="3276600" y="2997200"/>
            <a:ext cx="2303463" cy="10795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6F99C4C4-9B48-FF4C-BA08-B1F31F26B28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2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337550" cy="954087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/>
              <a:t>Transferências</a:t>
            </a:r>
            <a:r>
              <a:rPr lang="en-US" sz="4000" dirty="0" smtClean="0"/>
              <a:t> (</a:t>
            </a:r>
            <a:r>
              <a:rPr lang="en-US" sz="4000" dirty="0" err="1" smtClean="0"/>
              <a:t>modo</a:t>
            </a:r>
            <a:r>
              <a:rPr lang="en-US" sz="4000" dirty="0" smtClean="0"/>
              <a:t> </a:t>
            </a:r>
            <a:r>
              <a:rPr lang="en-US" sz="4000" dirty="0" err="1" smtClean="0"/>
              <a:t>benigno</a:t>
            </a:r>
            <a:r>
              <a:rPr lang="en-US" sz="4000" dirty="0" smtClean="0"/>
              <a:t>)</a:t>
            </a:r>
            <a:endParaRPr lang="en-US" sz="4000" i="1" dirty="0"/>
          </a:p>
        </p:txBody>
      </p:sp>
      <p:grpSp>
        <p:nvGrpSpPr>
          <p:cNvPr id="46082" name="Group 1"/>
          <p:cNvGrpSpPr>
            <a:grpSpLocks/>
          </p:cNvGrpSpPr>
          <p:nvPr/>
        </p:nvGrpSpPr>
        <p:grpSpPr bwMode="auto">
          <a:xfrm>
            <a:off x="1116013" y="1341438"/>
            <a:ext cx="6616700" cy="3648075"/>
            <a:chOff x="1115616" y="1489026"/>
            <a:chExt cx="6616700" cy="3648075"/>
          </a:xfrm>
        </p:grpSpPr>
        <p:sp>
          <p:nvSpPr>
            <p:cNvPr id="46093" name="Text Box 37"/>
            <p:cNvSpPr txBox="1">
              <a:spLocks noChangeArrowheads="1"/>
            </p:cNvSpPr>
            <p:nvPr/>
          </p:nvSpPr>
          <p:spPr bwMode="auto">
            <a:xfrm>
              <a:off x="1115616" y="2420888"/>
              <a:ext cx="1014412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tracker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6094" name="Line 21"/>
            <p:cNvSpPr>
              <a:spLocks noChangeShapeType="1"/>
            </p:cNvSpPr>
            <p:nvPr/>
          </p:nvSpPr>
          <p:spPr bwMode="auto">
            <a:xfrm>
              <a:off x="2699941" y="2281188"/>
              <a:ext cx="63500" cy="625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Line 25"/>
            <p:cNvSpPr>
              <a:spLocks noChangeShapeType="1"/>
            </p:cNvSpPr>
            <p:nvPr/>
          </p:nvSpPr>
          <p:spPr bwMode="auto">
            <a:xfrm>
              <a:off x="4108053" y="2098626"/>
              <a:ext cx="2551113" cy="140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Line 26"/>
            <p:cNvSpPr>
              <a:spLocks noChangeShapeType="1"/>
            </p:cNvSpPr>
            <p:nvPr/>
          </p:nvSpPr>
          <p:spPr bwMode="auto">
            <a:xfrm>
              <a:off x="3904853" y="2249438"/>
              <a:ext cx="247650" cy="181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Line 27"/>
            <p:cNvSpPr>
              <a:spLocks noChangeShapeType="1"/>
            </p:cNvSpPr>
            <p:nvPr/>
          </p:nvSpPr>
          <p:spPr bwMode="auto">
            <a:xfrm flipH="1" flipV="1">
              <a:off x="5544741" y="2009726"/>
              <a:ext cx="11684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Line 28"/>
            <p:cNvSpPr>
              <a:spLocks noChangeShapeType="1"/>
            </p:cNvSpPr>
            <p:nvPr/>
          </p:nvSpPr>
          <p:spPr bwMode="auto">
            <a:xfrm flipH="1">
              <a:off x="4728766" y="2546301"/>
              <a:ext cx="2039937" cy="1987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Line 29"/>
            <p:cNvSpPr>
              <a:spLocks noChangeShapeType="1"/>
            </p:cNvSpPr>
            <p:nvPr/>
          </p:nvSpPr>
          <p:spPr bwMode="auto">
            <a:xfrm flipH="1">
              <a:off x="4816078" y="4511626"/>
              <a:ext cx="739775" cy="163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Line 30"/>
            <p:cNvSpPr>
              <a:spLocks noChangeShapeType="1"/>
            </p:cNvSpPr>
            <p:nvPr/>
          </p:nvSpPr>
          <p:spPr bwMode="auto">
            <a:xfrm flipH="1">
              <a:off x="4335066" y="2208163"/>
              <a:ext cx="900112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Line 31"/>
            <p:cNvSpPr>
              <a:spLocks noChangeShapeType="1"/>
            </p:cNvSpPr>
            <p:nvPr/>
          </p:nvSpPr>
          <p:spPr bwMode="auto">
            <a:xfrm flipV="1">
              <a:off x="4500166" y="3594051"/>
              <a:ext cx="21209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Line 32"/>
            <p:cNvSpPr>
              <a:spLocks noChangeShapeType="1"/>
            </p:cNvSpPr>
            <p:nvPr/>
          </p:nvSpPr>
          <p:spPr bwMode="auto">
            <a:xfrm>
              <a:off x="5500291" y="2152601"/>
              <a:ext cx="1182687" cy="127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33"/>
            <p:cNvSpPr>
              <a:spLocks noChangeShapeType="1"/>
            </p:cNvSpPr>
            <p:nvPr/>
          </p:nvSpPr>
          <p:spPr bwMode="auto">
            <a:xfrm>
              <a:off x="5943203" y="4533851"/>
              <a:ext cx="376238" cy="217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Line 34"/>
            <p:cNvSpPr>
              <a:spLocks noChangeShapeType="1"/>
            </p:cNvSpPr>
            <p:nvPr/>
          </p:nvSpPr>
          <p:spPr bwMode="auto">
            <a:xfrm>
              <a:off x="4828778" y="4829126"/>
              <a:ext cx="14906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Line 38"/>
            <p:cNvSpPr>
              <a:spLocks noChangeShapeType="1"/>
            </p:cNvSpPr>
            <p:nvPr/>
          </p:nvSpPr>
          <p:spPr bwMode="auto">
            <a:xfrm flipH="1">
              <a:off x="6494066" y="3768676"/>
              <a:ext cx="26352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6106" name="Picture 39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553" y="3428951"/>
              <a:ext cx="474663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07" name="Line 42"/>
            <p:cNvSpPr>
              <a:spLocks noChangeShapeType="1"/>
            </p:cNvSpPr>
            <p:nvPr/>
          </p:nvSpPr>
          <p:spPr bwMode="auto">
            <a:xfrm flipV="1">
              <a:off x="1979216" y="1985913"/>
              <a:ext cx="474662" cy="5064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08" name="Group 68"/>
            <p:cNvGrpSpPr>
              <a:grpSpLocks/>
            </p:cNvGrpSpPr>
            <p:nvPr/>
          </p:nvGrpSpPr>
          <p:grpSpPr bwMode="auto">
            <a:xfrm>
              <a:off x="3141266" y="2176413"/>
              <a:ext cx="3492500" cy="2163763"/>
              <a:chOff x="1752" y="2166"/>
              <a:chExt cx="2200" cy="1363"/>
            </a:xfrm>
          </p:grpSpPr>
          <p:sp>
            <p:nvSpPr>
              <p:cNvPr id="46170" name="Line 22"/>
              <p:cNvSpPr>
                <a:spLocks noChangeShapeType="1"/>
              </p:cNvSpPr>
              <p:nvPr/>
            </p:nvSpPr>
            <p:spPr bwMode="auto">
              <a:xfrm flipV="1">
                <a:off x="1752" y="2166"/>
                <a:ext cx="361" cy="5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1" name="Line 23"/>
              <p:cNvSpPr>
                <a:spLocks noChangeShapeType="1"/>
              </p:cNvSpPr>
              <p:nvPr/>
            </p:nvSpPr>
            <p:spPr bwMode="auto">
              <a:xfrm flipV="1">
                <a:off x="1770" y="2352"/>
                <a:ext cx="2182" cy="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2" name="Line 24"/>
              <p:cNvSpPr>
                <a:spLocks noChangeShapeType="1"/>
              </p:cNvSpPr>
              <p:nvPr/>
            </p:nvSpPr>
            <p:spPr bwMode="auto">
              <a:xfrm>
                <a:off x="1786" y="2820"/>
                <a:ext cx="1550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09" name="Group 104"/>
            <p:cNvGrpSpPr>
              <a:grpSpLocks/>
            </p:cNvGrpSpPr>
            <p:nvPr/>
          </p:nvGrpSpPr>
          <p:grpSpPr bwMode="auto">
            <a:xfrm>
              <a:off x="2438003" y="2925713"/>
              <a:ext cx="685800" cy="588963"/>
              <a:chOff x="-44" y="1473"/>
              <a:chExt cx="981" cy="1105"/>
            </a:xfrm>
          </p:grpSpPr>
          <p:pic>
            <p:nvPicPr>
              <p:cNvPr id="46168" name="Picture 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69" name="Freeform 10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0" name="Group 107"/>
            <p:cNvGrpSpPr>
              <a:grpSpLocks/>
            </p:cNvGrpSpPr>
            <p:nvPr/>
          </p:nvGrpSpPr>
          <p:grpSpPr bwMode="auto">
            <a:xfrm>
              <a:off x="3808016" y="3938538"/>
              <a:ext cx="728662" cy="620713"/>
              <a:chOff x="-44" y="1473"/>
              <a:chExt cx="981" cy="1105"/>
            </a:xfrm>
          </p:grpSpPr>
          <p:pic>
            <p:nvPicPr>
              <p:cNvPr id="46166" name="Picture 10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67" name="Freeform 10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1" name="Group 110"/>
            <p:cNvGrpSpPr>
              <a:grpSpLocks/>
            </p:cNvGrpSpPr>
            <p:nvPr/>
          </p:nvGrpSpPr>
          <p:grpSpPr bwMode="auto">
            <a:xfrm>
              <a:off x="4090591" y="4516388"/>
              <a:ext cx="728662" cy="620713"/>
              <a:chOff x="-44" y="1473"/>
              <a:chExt cx="981" cy="1105"/>
            </a:xfrm>
          </p:grpSpPr>
          <p:pic>
            <p:nvPicPr>
              <p:cNvPr id="46164" name="Picture 11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65" name="Freeform 11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2" name="Group 113"/>
            <p:cNvGrpSpPr>
              <a:grpSpLocks/>
            </p:cNvGrpSpPr>
            <p:nvPr/>
          </p:nvGrpSpPr>
          <p:grpSpPr bwMode="auto">
            <a:xfrm flipH="1">
              <a:off x="6724253" y="3362276"/>
              <a:ext cx="728663" cy="620712"/>
              <a:chOff x="-44" y="1473"/>
              <a:chExt cx="981" cy="1105"/>
            </a:xfrm>
          </p:grpSpPr>
          <p:pic>
            <p:nvPicPr>
              <p:cNvPr id="46162" name="Picture 11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63" name="Freeform 11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3" name="Group 119"/>
            <p:cNvGrpSpPr>
              <a:grpSpLocks/>
            </p:cNvGrpSpPr>
            <p:nvPr/>
          </p:nvGrpSpPr>
          <p:grpSpPr bwMode="auto">
            <a:xfrm flipH="1">
              <a:off x="6778228" y="2174826"/>
              <a:ext cx="728663" cy="620712"/>
              <a:chOff x="-44" y="1473"/>
              <a:chExt cx="981" cy="1105"/>
            </a:xfrm>
          </p:grpSpPr>
          <p:pic>
            <p:nvPicPr>
              <p:cNvPr id="46160" name="Picture 1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61" name="Freeform 12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4" name="Group 122"/>
            <p:cNvGrpSpPr>
              <a:grpSpLocks/>
            </p:cNvGrpSpPr>
            <p:nvPr/>
          </p:nvGrpSpPr>
          <p:grpSpPr bwMode="auto">
            <a:xfrm flipH="1">
              <a:off x="4981178" y="1641426"/>
              <a:ext cx="641350" cy="620712"/>
              <a:chOff x="-44" y="1473"/>
              <a:chExt cx="981" cy="1105"/>
            </a:xfrm>
          </p:grpSpPr>
          <p:pic>
            <p:nvPicPr>
              <p:cNvPr id="46158" name="Picture 12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9" name="Freeform 12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5" name="Group 125"/>
            <p:cNvGrpSpPr>
              <a:grpSpLocks/>
            </p:cNvGrpSpPr>
            <p:nvPr/>
          </p:nvGrpSpPr>
          <p:grpSpPr bwMode="auto">
            <a:xfrm>
              <a:off x="3371453" y="1631901"/>
              <a:ext cx="728663" cy="620712"/>
              <a:chOff x="-44" y="1473"/>
              <a:chExt cx="981" cy="1105"/>
            </a:xfrm>
          </p:grpSpPr>
          <p:pic>
            <p:nvPicPr>
              <p:cNvPr id="46156" name="Picture 1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7" name="Freeform 1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116" name="Group 129"/>
            <p:cNvGrpSpPr>
              <a:grpSpLocks/>
            </p:cNvGrpSpPr>
            <p:nvPr/>
          </p:nvGrpSpPr>
          <p:grpSpPr bwMode="auto">
            <a:xfrm>
              <a:off x="5471716" y="4244926"/>
              <a:ext cx="490537" cy="412750"/>
              <a:chOff x="-44" y="1473"/>
              <a:chExt cx="981" cy="1105"/>
            </a:xfrm>
          </p:grpSpPr>
          <p:pic>
            <p:nvPicPr>
              <p:cNvPr id="46154" name="Picture 1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5" name="Freeform 1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50670 w 356"/>
                  <a:gd name="T3" fmla="*/ 40535 h 368"/>
                  <a:gd name="T4" fmla="*/ 534623 w 356"/>
                  <a:gd name="T5" fmla="*/ 844480 h 368"/>
                  <a:gd name="T6" fmla="*/ 117823 w 356"/>
                  <a:gd name="T7" fmla="*/ 105613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6117" name="Text Box 37"/>
            <p:cNvSpPr txBox="1">
              <a:spLocks noChangeArrowheads="1"/>
            </p:cNvSpPr>
            <p:nvPr/>
          </p:nvSpPr>
          <p:spPr bwMode="auto">
            <a:xfrm>
              <a:off x="5508228" y="1489026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6118" name="Text Box 37"/>
            <p:cNvSpPr txBox="1">
              <a:spLocks noChangeArrowheads="1"/>
            </p:cNvSpPr>
            <p:nvPr/>
          </p:nvSpPr>
          <p:spPr bwMode="auto">
            <a:xfrm>
              <a:off x="5724128" y="3865513"/>
              <a:ext cx="70643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seed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6119" name="Text Box 37"/>
            <p:cNvSpPr txBox="1">
              <a:spLocks noChangeArrowheads="1"/>
            </p:cNvSpPr>
            <p:nvPr/>
          </p:nvSpPr>
          <p:spPr bwMode="auto">
            <a:xfrm>
              <a:off x="3092053" y="4440188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sp>
          <p:nvSpPr>
            <p:cNvPr id="46120" name="Text Box 37"/>
            <p:cNvSpPr txBox="1">
              <a:spLocks noChangeArrowheads="1"/>
            </p:cNvSpPr>
            <p:nvPr/>
          </p:nvSpPr>
          <p:spPr bwMode="auto">
            <a:xfrm>
              <a:off x="6948091" y="3936951"/>
              <a:ext cx="7842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i="1">
                  <a:solidFill>
                    <a:srgbClr val="CC0000"/>
                  </a:solidFill>
                  <a:latin typeface="Gill Sans MT" charset="0"/>
                </a:rPr>
                <a:t>leech</a:t>
              </a:r>
              <a:endParaRPr lang="en-US">
                <a:latin typeface="Gill Sans MT" charset="0"/>
              </a:endParaRPr>
            </a:p>
          </p:txBody>
        </p:sp>
        <p:grpSp>
          <p:nvGrpSpPr>
            <p:cNvPr id="46121" name="Group 71"/>
            <p:cNvGrpSpPr>
              <a:grpSpLocks/>
            </p:cNvGrpSpPr>
            <p:nvPr/>
          </p:nvGrpSpPr>
          <p:grpSpPr bwMode="auto">
            <a:xfrm>
              <a:off x="2555478" y="1560463"/>
              <a:ext cx="379413" cy="604838"/>
              <a:chOff x="4140" y="429"/>
              <a:chExt cx="1425" cy="2396"/>
            </a:xfrm>
          </p:grpSpPr>
          <p:sp>
            <p:nvSpPr>
              <p:cNvPr id="46122" name="Freeform 7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2 w 354"/>
                  <a:gd name="T3" fmla="*/ 4 h 2742"/>
                  <a:gd name="T4" fmla="*/ 2 w 354"/>
                  <a:gd name="T5" fmla="*/ 28 h 2742"/>
                  <a:gd name="T6" fmla="*/ 0 w 354"/>
                  <a:gd name="T7" fmla="*/ 2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3" name="Rectangle 7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9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24" name="Freeform 7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 w 211"/>
                  <a:gd name="T3" fmla="*/ 3 h 2537"/>
                  <a:gd name="T4" fmla="*/ 2 w 211"/>
                  <a:gd name="T5" fmla="*/ 2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5" name="Freeform 7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3 h 226"/>
                  <a:gd name="T4" fmla="*/ 2 w 328"/>
                  <a:gd name="T5" fmla="*/ 3 h 226"/>
                  <a:gd name="T6" fmla="*/ 0 w 328"/>
                  <a:gd name="T7" fmla="*/ 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6" name="Rectangle 7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6127" name="Group 7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152" name="AutoShape 78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9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6153" name="AutoShape 79"/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6128" name="Rectangle 80"/>
              <p:cNvSpPr>
                <a:spLocks noChangeArrowheads="1"/>
              </p:cNvSpPr>
              <p:nvPr/>
            </p:nvSpPr>
            <p:spPr bwMode="auto">
              <a:xfrm>
                <a:off x="4223" y="102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6129" name="Group 8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150" name="AutoShape 82"/>
                <p:cNvSpPr>
                  <a:spLocks noChangeArrowheads="1"/>
                </p:cNvSpPr>
                <p:nvPr/>
              </p:nvSpPr>
              <p:spPr bwMode="auto">
                <a:xfrm>
                  <a:off x="615" y="2569"/>
                  <a:ext cx="722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6151" name="AutoShape 83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6130" name="Rectangle 8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31" name="Rectangle 85"/>
              <p:cNvSpPr>
                <a:spLocks noChangeArrowheads="1"/>
              </p:cNvSpPr>
              <p:nvPr/>
            </p:nvSpPr>
            <p:spPr bwMode="auto">
              <a:xfrm>
                <a:off x="4229" y="1655"/>
                <a:ext cx="596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46132" name="Group 8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148" name="AutoShape 87"/>
                <p:cNvSpPr>
                  <a:spLocks noChangeArrowheads="1"/>
                </p:cNvSpPr>
                <p:nvPr/>
              </p:nvSpPr>
              <p:spPr bwMode="auto">
                <a:xfrm>
                  <a:off x="616" y="2582"/>
                  <a:ext cx="72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6149" name="AutoShape 88"/>
                <p:cNvSpPr>
                  <a:spLocks noChangeArrowheads="1"/>
                </p:cNvSpPr>
                <p:nvPr/>
              </p:nvSpPr>
              <p:spPr bwMode="auto">
                <a:xfrm>
                  <a:off x="630" y="2588"/>
                  <a:ext cx="691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6133" name="Freeform 8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 w 328"/>
                  <a:gd name="T3" fmla="*/ 2 h 226"/>
                  <a:gd name="T4" fmla="*/ 2 w 328"/>
                  <a:gd name="T5" fmla="*/ 2 h 226"/>
                  <a:gd name="T6" fmla="*/ 0 w 328"/>
                  <a:gd name="T7" fmla="*/ 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134" name="Group 9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146" name="AutoShape 91"/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6147" name="AutoShape 92"/>
                <p:cNvSpPr>
                  <a:spLocks noChangeArrowheads="1"/>
                </p:cNvSpPr>
                <p:nvPr/>
              </p:nvSpPr>
              <p:spPr bwMode="auto">
                <a:xfrm>
                  <a:off x="618" y="2588"/>
                  <a:ext cx="706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46135" name="Rectangle 9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2" cy="2289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36" name="Freeform 9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 w 296"/>
                  <a:gd name="T3" fmla="*/ 2 h 256"/>
                  <a:gd name="T4" fmla="*/ 2 w 296"/>
                  <a:gd name="T5" fmla="*/ 2 h 256"/>
                  <a:gd name="T6" fmla="*/ 0 w 296"/>
                  <a:gd name="T7" fmla="*/ 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7" name="Freeform 9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 w 304"/>
                  <a:gd name="T3" fmla="*/ 3 h 288"/>
                  <a:gd name="T4" fmla="*/ 2 w 304"/>
                  <a:gd name="T5" fmla="*/ 3 h 288"/>
                  <a:gd name="T6" fmla="*/ 2 w 304"/>
                  <a:gd name="T7" fmla="*/ 3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8" name="Oval 96"/>
              <p:cNvSpPr>
                <a:spLocks noChangeArrowheads="1"/>
              </p:cNvSpPr>
              <p:nvPr/>
            </p:nvSpPr>
            <p:spPr bwMode="auto">
              <a:xfrm>
                <a:off x="5517" y="2611"/>
                <a:ext cx="48" cy="9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39" name="Freeform 9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 h 240"/>
                  <a:gd name="T2" fmla="*/ 2 w 306"/>
                  <a:gd name="T3" fmla="*/ 3 h 240"/>
                  <a:gd name="T4" fmla="*/ 2 w 306"/>
                  <a:gd name="T5" fmla="*/ 3 h 240"/>
                  <a:gd name="T6" fmla="*/ 2 w 306"/>
                  <a:gd name="T7" fmla="*/ 0 h 240"/>
                  <a:gd name="T8" fmla="*/ 0 w 306"/>
                  <a:gd name="T9" fmla="*/ 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0" name="AutoShape 9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8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41" name="AutoShape 99"/>
              <p:cNvSpPr>
                <a:spLocks noChangeArrowheads="1"/>
              </p:cNvSpPr>
              <p:nvPr/>
            </p:nvSpPr>
            <p:spPr bwMode="auto">
              <a:xfrm>
                <a:off x="4206" y="2712"/>
                <a:ext cx="1073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42" name="Oval 100"/>
              <p:cNvSpPr>
                <a:spLocks noChangeArrowheads="1"/>
              </p:cNvSpPr>
              <p:nvPr/>
            </p:nvSpPr>
            <p:spPr bwMode="auto">
              <a:xfrm>
                <a:off x="4307" y="2385"/>
                <a:ext cx="161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43" name="Oval 101"/>
              <p:cNvSpPr>
                <a:spLocks noChangeArrowheads="1"/>
              </p:cNvSpPr>
              <p:nvPr/>
            </p:nvSpPr>
            <p:spPr bwMode="auto">
              <a:xfrm>
                <a:off x="4486" y="2385"/>
                <a:ext cx="161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6144" name="Oval 102"/>
              <p:cNvSpPr>
                <a:spLocks noChangeArrowheads="1"/>
              </p:cNvSpPr>
              <p:nvPr/>
            </p:nvSpPr>
            <p:spPr bwMode="auto">
              <a:xfrm>
                <a:off x="4665" y="2379"/>
                <a:ext cx="155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6145" name="Rectangle 103"/>
              <p:cNvSpPr>
                <a:spLocks noChangeArrowheads="1"/>
              </p:cNvSpPr>
              <p:nvPr/>
            </p:nvSpPr>
            <p:spPr bwMode="auto">
              <a:xfrm>
                <a:off x="5064" y="1838"/>
                <a:ext cx="83" cy="761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>
            <a:off x="684213" y="58054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684213" y="62372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684213" y="5373688"/>
            <a:ext cx="1079500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1979613" y="60213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 pieces,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sp>
        <p:nvSpPr>
          <p:cNvPr id="96" name="Text Box 37"/>
          <p:cNvSpPr txBox="1">
            <a:spLocks noChangeArrowheads="1"/>
          </p:cNvSpPr>
          <p:nvPr/>
        </p:nvSpPr>
        <p:spPr bwMode="auto">
          <a:xfrm>
            <a:off x="1979613" y="5157788"/>
            <a:ext cx="3600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get-announce, peer-list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H="1">
            <a:off x="3276600" y="2205038"/>
            <a:ext cx="3240088" cy="64770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 flipH="1">
            <a:off x="3132138" y="2060575"/>
            <a:ext cx="503237" cy="69215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H="1" flipV="1">
            <a:off x="3276600" y="2997200"/>
            <a:ext cx="2303463" cy="1079500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E9D3CCE6-BBAF-B94C-A519-560C0E1A8C6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7" name="Text Box 37"/>
          <p:cNvSpPr txBox="1">
            <a:spLocks noChangeArrowheads="1"/>
          </p:cNvSpPr>
          <p:nvPr/>
        </p:nvSpPr>
        <p:spPr bwMode="auto">
          <a:xfrm>
            <a:off x="1979613" y="5589588"/>
            <a:ext cx="3600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lang="en-US" b="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charset="0"/>
              </a:rPr>
              <a:t>shake-hand and available pieces</a:t>
            </a:r>
            <a:endParaRPr lang="en-US" b="0" dirty="0" smtClean="0">
              <a:solidFill>
                <a:schemeClr val="accent2">
                  <a:lumMod val="60000"/>
                  <a:lumOff val="40000"/>
                </a:schemeClr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11413</TotalTime>
  <Words>1610</Words>
  <Application>Microsoft Macintosh PowerPoint</Application>
  <PresentationFormat>On-screen Show (4:3)</PresentationFormat>
  <Paragraphs>300</Paragraphs>
  <Slides>27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cs426</vt:lpstr>
      <vt:lpstr>Chart</vt:lpstr>
      <vt:lpstr> Redes de Computadores   Distribuição massiva de ficheiros por técnicas colaborativas (P2P) </vt:lpstr>
      <vt:lpstr>Objectivos da lição</vt:lpstr>
      <vt:lpstr>BitTorrent</vt:lpstr>
      <vt:lpstr>BitTorrent - conceitos</vt:lpstr>
      <vt:lpstr>Arquitectura do BitTorrent </vt:lpstr>
      <vt:lpstr>Entrada de um novo leech</vt:lpstr>
      <vt:lpstr>Ligação aos outros parceiros</vt:lpstr>
      <vt:lpstr>Tens blocos para a troca?</vt:lpstr>
      <vt:lpstr>Transferências (modo benigno)</vt:lpstr>
      <vt:lpstr>Blocos para a troca?</vt:lpstr>
      <vt:lpstr>Transferência (modo reciprocidade)</vt:lpstr>
      <vt:lpstr>Aumento da diversidade</vt:lpstr>
      <vt:lpstr>Ideias base</vt:lpstr>
      <vt:lpstr>Por que ordem transferir os blocos?</vt:lpstr>
      <vt:lpstr>Como combater os free-riders ?</vt:lpstr>
      <vt:lpstr>Qual a melhor solução?</vt:lpstr>
      <vt:lpstr>Precisamos de distribuir um ficheiro</vt:lpstr>
      <vt:lpstr>O Servidor envia para todos os clientes</vt:lpstr>
      <vt:lpstr>Calculo do tempo</vt:lpstr>
      <vt:lpstr>Podemos fazer melhor ?</vt:lpstr>
      <vt:lpstr>Quanto tempo leva se todos colaborarem ?</vt:lpstr>
      <vt:lpstr>Os clientes também ajudam</vt:lpstr>
      <vt:lpstr>Calculo do tempo (1)</vt:lpstr>
      <vt:lpstr>Calculo do tempo (2)</vt:lpstr>
      <vt:lpstr>PowerPoint Presentation</vt:lpstr>
      <vt:lpstr>O Modelo e a realidade</vt:lpstr>
      <vt:lpstr>Conclusões sobre os sistemas P2P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718</cp:revision>
  <cp:lastPrinted>2013-04-23T20:14:23Z</cp:lastPrinted>
  <dcterms:created xsi:type="dcterms:W3CDTF">2001-07-06T14:58:21Z</dcterms:created>
  <dcterms:modified xsi:type="dcterms:W3CDTF">2013-04-24T19:35:00Z</dcterms:modified>
</cp:coreProperties>
</file>