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Lst>
  <p:notesMasterIdLst>
    <p:notesMasterId r:id="rId22"/>
  </p:notesMasterIdLst>
  <p:handoutMasterIdLst>
    <p:handoutMasterId r:id="rId23"/>
  </p:handoutMasterIdLst>
  <p:sldIdLst>
    <p:sldId id="584" r:id="rId2"/>
    <p:sldId id="585" r:id="rId3"/>
    <p:sldId id="560" r:id="rId4"/>
    <p:sldId id="559" r:id="rId5"/>
    <p:sldId id="561" r:id="rId6"/>
    <p:sldId id="563" r:id="rId7"/>
    <p:sldId id="565" r:id="rId8"/>
    <p:sldId id="562" r:id="rId9"/>
    <p:sldId id="566" r:id="rId10"/>
    <p:sldId id="570" r:id="rId11"/>
    <p:sldId id="569" r:id="rId12"/>
    <p:sldId id="571" r:id="rId13"/>
    <p:sldId id="572" r:id="rId14"/>
    <p:sldId id="578" r:id="rId15"/>
    <p:sldId id="573" r:id="rId16"/>
    <p:sldId id="581" r:id="rId17"/>
    <p:sldId id="574" r:id="rId18"/>
    <p:sldId id="575" r:id="rId19"/>
    <p:sldId id="580" r:id="rId20"/>
    <p:sldId id="423" r:id="rId21"/>
  </p:sldIdLst>
  <p:sldSz cx="9144000" cy="6858000" type="screen4x3"/>
  <p:notesSz cx="7315200" cy="9601200"/>
  <p:defaultTextStyle>
    <a:defPPr>
      <a:defRPr lang="en-US"/>
    </a:defPPr>
    <a:lvl1pPr algn="ctr" rtl="0" fontAlgn="base">
      <a:spcBef>
        <a:spcPct val="0"/>
      </a:spcBef>
      <a:spcAft>
        <a:spcPct val="0"/>
      </a:spcAft>
      <a:defRPr sz="2000" b="1" kern="1200">
        <a:solidFill>
          <a:schemeClr val="tx1"/>
        </a:solidFill>
        <a:latin typeface="Courier New" charset="0"/>
        <a:ea typeface="ＭＳ Ｐゴシック" charset="0"/>
        <a:cs typeface="ＭＳ Ｐゴシック" charset="0"/>
      </a:defRPr>
    </a:lvl1pPr>
    <a:lvl2pPr marL="457200" algn="ctr" rtl="0" fontAlgn="base">
      <a:spcBef>
        <a:spcPct val="0"/>
      </a:spcBef>
      <a:spcAft>
        <a:spcPct val="0"/>
      </a:spcAft>
      <a:defRPr sz="2000" b="1" kern="1200">
        <a:solidFill>
          <a:schemeClr val="tx1"/>
        </a:solidFill>
        <a:latin typeface="Courier New" charset="0"/>
        <a:ea typeface="ＭＳ Ｐゴシック" charset="0"/>
        <a:cs typeface="ＭＳ Ｐゴシック" charset="0"/>
      </a:defRPr>
    </a:lvl2pPr>
    <a:lvl3pPr marL="914400" algn="ctr" rtl="0" fontAlgn="base">
      <a:spcBef>
        <a:spcPct val="0"/>
      </a:spcBef>
      <a:spcAft>
        <a:spcPct val="0"/>
      </a:spcAft>
      <a:defRPr sz="2000" b="1" kern="1200">
        <a:solidFill>
          <a:schemeClr val="tx1"/>
        </a:solidFill>
        <a:latin typeface="Courier New" charset="0"/>
        <a:ea typeface="ＭＳ Ｐゴシック" charset="0"/>
        <a:cs typeface="ＭＳ Ｐゴシック" charset="0"/>
      </a:defRPr>
    </a:lvl3pPr>
    <a:lvl4pPr marL="1371600" algn="ctr" rtl="0" fontAlgn="base">
      <a:spcBef>
        <a:spcPct val="0"/>
      </a:spcBef>
      <a:spcAft>
        <a:spcPct val="0"/>
      </a:spcAft>
      <a:defRPr sz="2000" b="1" kern="1200">
        <a:solidFill>
          <a:schemeClr val="tx1"/>
        </a:solidFill>
        <a:latin typeface="Courier New" charset="0"/>
        <a:ea typeface="ＭＳ Ｐゴシック" charset="0"/>
        <a:cs typeface="ＭＳ Ｐゴシック" charset="0"/>
      </a:defRPr>
    </a:lvl4pPr>
    <a:lvl5pPr marL="1828800" algn="ctr" rtl="0" fontAlgn="base">
      <a:spcBef>
        <a:spcPct val="0"/>
      </a:spcBef>
      <a:spcAft>
        <a:spcPct val="0"/>
      </a:spcAft>
      <a:defRPr sz="2000" b="1" kern="1200">
        <a:solidFill>
          <a:schemeClr val="tx1"/>
        </a:solidFill>
        <a:latin typeface="Courier New" charset="0"/>
        <a:ea typeface="ＭＳ Ｐゴシック" charset="0"/>
        <a:cs typeface="ＭＳ Ｐゴシック" charset="0"/>
      </a:defRPr>
    </a:lvl5pPr>
    <a:lvl6pPr marL="2286000" algn="l" defTabSz="457200" rtl="0" eaLnBrk="1" latinLnBrk="0" hangingPunct="1">
      <a:defRPr sz="2000" b="1" kern="1200">
        <a:solidFill>
          <a:schemeClr val="tx1"/>
        </a:solidFill>
        <a:latin typeface="Courier New" charset="0"/>
        <a:ea typeface="ＭＳ Ｐゴシック" charset="0"/>
        <a:cs typeface="ＭＳ Ｐゴシック" charset="0"/>
      </a:defRPr>
    </a:lvl6pPr>
    <a:lvl7pPr marL="2743200" algn="l" defTabSz="457200" rtl="0" eaLnBrk="1" latinLnBrk="0" hangingPunct="1">
      <a:defRPr sz="2000" b="1" kern="1200">
        <a:solidFill>
          <a:schemeClr val="tx1"/>
        </a:solidFill>
        <a:latin typeface="Courier New" charset="0"/>
        <a:ea typeface="ＭＳ Ｐゴシック" charset="0"/>
        <a:cs typeface="ＭＳ Ｐゴシック" charset="0"/>
      </a:defRPr>
    </a:lvl7pPr>
    <a:lvl8pPr marL="3200400" algn="l" defTabSz="457200" rtl="0" eaLnBrk="1" latinLnBrk="0" hangingPunct="1">
      <a:defRPr sz="2000" b="1" kern="1200">
        <a:solidFill>
          <a:schemeClr val="tx1"/>
        </a:solidFill>
        <a:latin typeface="Courier New" charset="0"/>
        <a:ea typeface="ＭＳ Ｐゴシック" charset="0"/>
        <a:cs typeface="ＭＳ Ｐゴシック" charset="0"/>
      </a:defRPr>
    </a:lvl8pPr>
    <a:lvl9pPr marL="3657600" algn="l" defTabSz="457200" rtl="0" eaLnBrk="1" latinLnBrk="0" hangingPunct="1">
      <a:defRPr sz="2000" b="1" kern="1200">
        <a:solidFill>
          <a:schemeClr val="tx1"/>
        </a:solidFill>
        <a:latin typeface="Courier New"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CC99"/>
    <a:srgbClr val="FF3300"/>
    <a:srgbClr val="CCFFFF"/>
    <a:srgbClr val="FFCC00"/>
    <a:srgbClr val="DCA6FF"/>
    <a:srgbClr val="E9C6FF"/>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296" y="-96"/>
      </p:cViewPr>
      <p:guideLst>
        <p:guide orient="horz" pos="2160"/>
        <p:guide pos="2880"/>
      </p:guideLst>
    </p:cSldViewPr>
  </p:slideViewPr>
  <p:outlineViewPr>
    <p:cViewPr>
      <p:scale>
        <a:sx n="33" d="100"/>
        <a:sy n="33" d="100"/>
      </p:scale>
      <p:origin x="0" y="0"/>
    </p:cViewPr>
  </p:outlineViewPr>
  <p:notesTextViewPr>
    <p:cViewPr>
      <p:scale>
        <a:sx n="66" d="100"/>
        <a:sy n="66"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handoutMaster" Target="handoutMasters/handoutMaster1.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498"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45" tIns="48322" rIns="96645" bIns="48322" numCol="1" anchor="t" anchorCtr="0" compatLnSpc="1">
            <a:prstTxWarp prst="textNoShape">
              <a:avLst/>
            </a:prstTxWarp>
          </a:bodyPr>
          <a:lstStyle>
            <a:lvl1pPr algn="l" defTabSz="966788">
              <a:defRPr sz="1300">
                <a:cs typeface="+mn-cs"/>
              </a:defRPr>
            </a:lvl1pPr>
          </a:lstStyle>
          <a:p>
            <a:pPr>
              <a:defRPr/>
            </a:pPr>
            <a:endParaRPr lang="en-US"/>
          </a:p>
        </p:txBody>
      </p:sp>
      <p:sp>
        <p:nvSpPr>
          <p:cNvPr id="106499" name="Rectangle 3"/>
          <p:cNvSpPr>
            <a:spLocks noGrp="1" noChangeArrowheads="1"/>
          </p:cNvSpPr>
          <p:nvPr>
            <p:ph type="dt" sz="quarter" idx="1"/>
          </p:nvPr>
        </p:nvSpPr>
        <p:spPr bwMode="auto">
          <a:xfrm>
            <a:off x="4144963" y="0"/>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45" tIns="48322" rIns="96645" bIns="48322" numCol="1" anchor="t" anchorCtr="0" compatLnSpc="1">
            <a:prstTxWarp prst="textNoShape">
              <a:avLst/>
            </a:prstTxWarp>
          </a:bodyPr>
          <a:lstStyle>
            <a:lvl1pPr algn="r" defTabSz="966788">
              <a:defRPr sz="1300">
                <a:cs typeface="+mn-cs"/>
              </a:defRPr>
            </a:lvl1pPr>
          </a:lstStyle>
          <a:p>
            <a:pPr>
              <a:defRPr/>
            </a:pPr>
            <a:endParaRPr lang="en-US"/>
          </a:p>
        </p:txBody>
      </p:sp>
      <p:sp>
        <p:nvSpPr>
          <p:cNvPr id="106500" name="Rectangle 4"/>
          <p:cNvSpPr>
            <a:spLocks noGrp="1" noChangeArrowheads="1"/>
          </p:cNvSpPr>
          <p:nvPr>
            <p:ph type="ftr" sz="quarter" idx="2"/>
          </p:nvPr>
        </p:nvSpPr>
        <p:spPr bwMode="auto">
          <a:xfrm>
            <a:off x="0" y="9121775"/>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45" tIns="48322" rIns="96645" bIns="48322" numCol="1" anchor="b" anchorCtr="0" compatLnSpc="1">
            <a:prstTxWarp prst="textNoShape">
              <a:avLst/>
            </a:prstTxWarp>
          </a:bodyPr>
          <a:lstStyle>
            <a:lvl1pPr algn="l" defTabSz="966788">
              <a:defRPr sz="1300">
                <a:cs typeface="+mn-cs"/>
              </a:defRPr>
            </a:lvl1pPr>
          </a:lstStyle>
          <a:p>
            <a:pPr>
              <a:defRPr/>
            </a:pPr>
            <a:endParaRPr lang="en-US"/>
          </a:p>
        </p:txBody>
      </p:sp>
      <p:sp>
        <p:nvSpPr>
          <p:cNvPr id="106501" name="Rectangle 5"/>
          <p:cNvSpPr>
            <a:spLocks noGrp="1" noChangeArrowheads="1"/>
          </p:cNvSpPr>
          <p:nvPr>
            <p:ph type="sldNum" sz="quarter" idx="3"/>
          </p:nvPr>
        </p:nvSpPr>
        <p:spPr bwMode="auto">
          <a:xfrm>
            <a:off x="4144963" y="9121775"/>
            <a:ext cx="317023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6645" tIns="48322" rIns="96645" bIns="48322" numCol="1" anchor="b" anchorCtr="0" compatLnSpc="1">
            <a:prstTxWarp prst="textNoShape">
              <a:avLst/>
            </a:prstTxWarp>
          </a:bodyPr>
          <a:lstStyle>
            <a:lvl1pPr algn="r" defTabSz="966788">
              <a:defRPr sz="1300">
                <a:cs typeface="+mn-cs"/>
              </a:defRPr>
            </a:lvl1pPr>
          </a:lstStyle>
          <a:p>
            <a:pPr>
              <a:defRPr/>
            </a:pPr>
            <a:fld id="{808E7009-CD08-DF43-B3E4-654CEFB28E33}" type="slidenum">
              <a:rPr lang="en-US"/>
              <a:pPr>
                <a:defRPr/>
              </a:pPr>
              <a:t>‹#›</a:t>
            </a:fld>
            <a:endParaRPr lang="en-US" dirty="0"/>
          </a:p>
        </p:txBody>
      </p:sp>
    </p:spTree>
    <p:extLst>
      <p:ext uri="{BB962C8B-B14F-4D97-AF65-F5344CB8AC3E}">
        <p14:creationId xmlns:p14="http://schemas.microsoft.com/office/powerpoint/2010/main" val="38177941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6130" name="Rectangle 2"/>
          <p:cNvSpPr>
            <a:spLocks noGrp="1" noChangeArrowheads="1"/>
          </p:cNvSpPr>
          <p:nvPr>
            <p:ph type="hdr" sz="quarte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5738" tIns="47869" rIns="95738" bIns="47869" numCol="1" anchor="t" anchorCtr="0" compatLnSpc="1">
            <a:prstTxWarp prst="textNoShape">
              <a:avLst/>
            </a:prstTxWarp>
          </a:bodyPr>
          <a:lstStyle>
            <a:lvl1pPr algn="l" defTabSz="957263">
              <a:defRPr sz="1300" b="0">
                <a:latin typeface="Times New Roman" charset="0"/>
                <a:cs typeface="+mn-cs"/>
              </a:defRPr>
            </a:lvl1pPr>
          </a:lstStyle>
          <a:p>
            <a:pPr>
              <a:defRPr/>
            </a:pPr>
            <a:endParaRPr lang="en-US"/>
          </a:p>
        </p:txBody>
      </p:sp>
      <p:sp>
        <p:nvSpPr>
          <p:cNvPr id="176131" name="Rectangle 3"/>
          <p:cNvSpPr>
            <a:spLocks noGrp="1" noChangeArrowheads="1"/>
          </p:cNvSpPr>
          <p:nvPr>
            <p:ph type="dt" idx="1"/>
          </p:nvPr>
        </p:nvSpPr>
        <p:spPr bwMode="auto">
          <a:xfrm>
            <a:off x="4143375" y="0"/>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5738" tIns="47869" rIns="95738" bIns="47869" numCol="1" anchor="t" anchorCtr="0" compatLnSpc="1">
            <a:prstTxWarp prst="textNoShape">
              <a:avLst/>
            </a:prstTxWarp>
          </a:bodyPr>
          <a:lstStyle>
            <a:lvl1pPr algn="r" defTabSz="957263">
              <a:defRPr sz="1300" b="0">
                <a:latin typeface="Times New Roman" charset="0"/>
                <a:cs typeface="+mn-cs"/>
              </a:defRPr>
            </a:lvl1pPr>
          </a:lstStyle>
          <a:p>
            <a:pPr>
              <a:defRPr/>
            </a:pPr>
            <a:endParaRPr lang="en-US"/>
          </a:p>
        </p:txBody>
      </p:sp>
      <p:sp>
        <p:nvSpPr>
          <p:cNvPr id="176132"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176133" name="Rectangle 5"/>
          <p:cNvSpPr>
            <a:spLocks noGrp="1" noChangeArrowheads="1"/>
          </p:cNvSpPr>
          <p:nvPr>
            <p:ph type="body" sz="quarter" idx="3"/>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5738" tIns="47869" rIns="95738" bIns="4786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76134" name="Rectangle 6"/>
          <p:cNvSpPr>
            <a:spLocks noGrp="1" noChangeArrowheads="1"/>
          </p:cNvSpPr>
          <p:nvPr>
            <p:ph type="ftr" sz="quarter" idx="4"/>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5738" tIns="47869" rIns="95738" bIns="47869" numCol="1" anchor="b" anchorCtr="0" compatLnSpc="1">
            <a:prstTxWarp prst="textNoShape">
              <a:avLst/>
            </a:prstTxWarp>
          </a:bodyPr>
          <a:lstStyle>
            <a:lvl1pPr algn="l" defTabSz="957263">
              <a:defRPr sz="1300" b="0">
                <a:latin typeface="Times New Roman" charset="0"/>
                <a:cs typeface="+mn-cs"/>
              </a:defRPr>
            </a:lvl1pPr>
          </a:lstStyle>
          <a:p>
            <a:pPr>
              <a:defRPr/>
            </a:pPr>
            <a:endParaRPr lang="en-US"/>
          </a:p>
        </p:txBody>
      </p:sp>
      <p:sp>
        <p:nvSpPr>
          <p:cNvPr id="176135" name="Rectangle 7"/>
          <p:cNvSpPr>
            <a:spLocks noGrp="1" noChangeArrowheads="1"/>
          </p:cNvSpPr>
          <p:nvPr>
            <p:ph type="sldNum" sz="quarter" idx="5"/>
          </p:nvPr>
        </p:nvSpPr>
        <p:spPr bwMode="auto">
          <a:xfrm>
            <a:off x="4143375" y="9120188"/>
            <a:ext cx="317023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5738" tIns="47869" rIns="95738" bIns="47869" numCol="1" anchor="b" anchorCtr="0" compatLnSpc="1">
            <a:prstTxWarp prst="textNoShape">
              <a:avLst/>
            </a:prstTxWarp>
          </a:bodyPr>
          <a:lstStyle>
            <a:lvl1pPr algn="r" defTabSz="957263">
              <a:defRPr sz="1300" b="0">
                <a:latin typeface="Times New Roman" charset="0"/>
                <a:cs typeface="+mn-cs"/>
              </a:defRPr>
            </a:lvl1pPr>
          </a:lstStyle>
          <a:p>
            <a:pPr>
              <a:defRPr/>
            </a:pPr>
            <a:fld id="{D432A591-2B73-A847-8B6A-8DC0391D37B0}" type="slidenum">
              <a:rPr lang="en-US"/>
              <a:pPr>
                <a:defRPr/>
              </a:pPr>
              <a:t>‹#›</a:t>
            </a:fld>
            <a:endParaRPr lang="en-US" dirty="0"/>
          </a:p>
        </p:txBody>
      </p:sp>
    </p:spTree>
    <p:extLst>
      <p:ext uri="{BB962C8B-B14F-4D97-AF65-F5344CB8AC3E}">
        <p14:creationId xmlns:p14="http://schemas.microsoft.com/office/powerpoint/2010/main" val="25832812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7C10459-A249-4644-A6F7-15221462DE97}" type="slidenum">
              <a:rPr lang="en-US"/>
              <a:pPr>
                <a:defRPr/>
              </a:pPr>
              <a:t>1</a:t>
            </a:fld>
            <a:endParaRPr lang="en-US" dirty="0"/>
          </a:p>
        </p:txBody>
      </p:sp>
      <p:sp>
        <p:nvSpPr>
          <p:cNvPr id="7249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val="1"/>
            </a:ext>
          </a:extLst>
        </p:spPr>
      </p:sp>
      <p:sp>
        <p:nvSpPr>
          <p:cNvPr id="724995" name="Rectangle 3"/>
          <p:cNvSpPr>
            <a:spLocks noGrp="1" noChangeArrowheads="1"/>
          </p:cNvSpPr>
          <p:nvPr>
            <p:ph type="body" idx="1"/>
          </p:nvPr>
        </p:nvSpPr>
        <p:spPr/>
        <p:txBody>
          <a:bodyPr/>
          <a:lstStyle/>
          <a:p>
            <a:pPr>
              <a:defRPr/>
            </a:pPr>
            <a:endParaRPr lang="en-US" dirty="0" smtClean="0">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66197B2-DFB8-C84C-B107-1D604EC2E3FD}" type="slidenum">
              <a:rPr lang="en-US"/>
              <a:pPr>
                <a:defRPr/>
              </a:pPr>
              <a:t>2</a:t>
            </a:fld>
            <a:endParaRPr lang="en-US"/>
          </a:p>
        </p:txBody>
      </p:sp>
      <p:sp>
        <p:nvSpPr>
          <p:cNvPr id="1048578" name="Rectangle 2"/>
          <p:cNvSpPr>
            <a:spLocks noGrp="1" noRot="1" noChangeAspect="1" noChangeArrowheads="1" noTextEdit="1"/>
          </p:cNvSpPr>
          <p:nvPr>
            <p:ph type="sldImg"/>
          </p:nvPr>
        </p:nvSpPr>
        <p:spPr>
          <a:solidFill>
            <a:srgbClr val="FFFFFF"/>
          </a:solidFill>
          <a:ln/>
          <a:extLst>
            <a:ext uri="{FAA26D3D-D897-4be2-8F04-BA451C77F1D7}">
              <ma14:placeholderFlag xmlns:ma14="http://schemas.microsoft.com/office/mac/drawingml/2011/main" val="1"/>
            </a:ext>
          </a:extLst>
        </p:spPr>
      </p:sp>
      <p:sp>
        <p:nvSpPr>
          <p:cNvPr id="1048579" name="Rectangle 3"/>
          <p:cNvSpPr>
            <a:spLocks noGrp="1" noChangeArrowheads="1"/>
          </p:cNvSpPr>
          <p:nvPr>
            <p:ph type="body" idx="1"/>
          </p:nvPr>
        </p:nvSpPr>
        <p:spPr>
          <a:solidFill>
            <a:srgbClr val="FFFFFF"/>
          </a:solidFill>
          <a:ln>
            <a:solidFill>
              <a:srgbClr val="000000"/>
            </a:solidFill>
            <a:miter lim="800000"/>
            <a:headEnd/>
            <a:tailEnd/>
          </a:ln>
        </p:spPr>
        <p:txBody>
          <a:bodyPr/>
          <a:lstStyle/>
          <a:p>
            <a:pPr>
              <a:defRPr/>
            </a:pPr>
            <a:endParaRPr lang="en-US" smtClean="0">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57263" eaLnBrk="0" hangingPunct="0">
              <a:defRPr sz="2000" b="1">
                <a:solidFill>
                  <a:schemeClr val="tx1"/>
                </a:solidFill>
                <a:latin typeface="Helvetica" charset="0"/>
                <a:ea typeface="ＭＳ Ｐゴシック" charset="0"/>
                <a:cs typeface="ＭＳ Ｐゴシック" charset="0"/>
              </a:defRPr>
            </a:lvl1pPr>
            <a:lvl2pPr marL="37931725" indent="-37474525" defTabSz="957263" eaLnBrk="0" hangingPunct="0">
              <a:defRPr sz="2000" b="1">
                <a:solidFill>
                  <a:schemeClr val="tx1"/>
                </a:solidFill>
                <a:latin typeface="Helvetica" charset="0"/>
                <a:ea typeface="ＭＳ Ｐゴシック" charset="0"/>
              </a:defRPr>
            </a:lvl2pPr>
            <a:lvl3pPr eaLnBrk="0" hangingPunct="0">
              <a:defRPr sz="2000" b="1">
                <a:solidFill>
                  <a:schemeClr val="tx1"/>
                </a:solidFill>
                <a:latin typeface="Helvetica" charset="0"/>
                <a:ea typeface="ＭＳ Ｐゴシック" charset="0"/>
              </a:defRPr>
            </a:lvl3pPr>
            <a:lvl4pPr eaLnBrk="0" hangingPunct="0">
              <a:defRPr sz="2000" b="1">
                <a:solidFill>
                  <a:schemeClr val="tx1"/>
                </a:solidFill>
                <a:latin typeface="Helvetica" charset="0"/>
                <a:ea typeface="ＭＳ Ｐゴシック" charset="0"/>
              </a:defRPr>
            </a:lvl4pPr>
            <a:lvl5pPr eaLnBrk="0" hangingPunct="0">
              <a:defRPr sz="2000" b="1">
                <a:solidFill>
                  <a:schemeClr val="tx1"/>
                </a:solidFill>
                <a:latin typeface="Helvetica" charset="0"/>
                <a:ea typeface="ＭＳ Ｐゴシック" charset="0"/>
              </a:defRPr>
            </a:lvl5pPr>
            <a:lvl6pPr marL="457200" eaLnBrk="0" fontAlgn="base" hangingPunct="0">
              <a:spcBef>
                <a:spcPct val="0"/>
              </a:spcBef>
              <a:spcAft>
                <a:spcPct val="0"/>
              </a:spcAft>
              <a:defRPr sz="2000" b="1">
                <a:solidFill>
                  <a:schemeClr val="tx1"/>
                </a:solidFill>
                <a:latin typeface="Helvetica" charset="0"/>
                <a:ea typeface="ＭＳ Ｐゴシック" charset="0"/>
              </a:defRPr>
            </a:lvl6pPr>
            <a:lvl7pPr marL="914400" eaLnBrk="0" fontAlgn="base" hangingPunct="0">
              <a:spcBef>
                <a:spcPct val="0"/>
              </a:spcBef>
              <a:spcAft>
                <a:spcPct val="0"/>
              </a:spcAft>
              <a:defRPr sz="2000" b="1">
                <a:solidFill>
                  <a:schemeClr val="tx1"/>
                </a:solidFill>
                <a:latin typeface="Helvetica" charset="0"/>
                <a:ea typeface="ＭＳ Ｐゴシック" charset="0"/>
              </a:defRPr>
            </a:lvl7pPr>
            <a:lvl8pPr marL="1371600" eaLnBrk="0" fontAlgn="base" hangingPunct="0">
              <a:spcBef>
                <a:spcPct val="0"/>
              </a:spcBef>
              <a:spcAft>
                <a:spcPct val="0"/>
              </a:spcAft>
              <a:defRPr sz="2000" b="1">
                <a:solidFill>
                  <a:schemeClr val="tx1"/>
                </a:solidFill>
                <a:latin typeface="Helvetica" charset="0"/>
                <a:ea typeface="ＭＳ Ｐゴシック" charset="0"/>
              </a:defRPr>
            </a:lvl8pPr>
            <a:lvl9pPr marL="1828800" eaLnBrk="0" fontAlgn="base" hangingPunct="0">
              <a:spcBef>
                <a:spcPct val="0"/>
              </a:spcBef>
              <a:spcAft>
                <a:spcPct val="0"/>
              </a:spcAft>
              <a:defRPr sz="2000" b="1">
                <a:solidFill>
                  <a:schemeClr val="tx1"/>
                </a:solidFill>
                <a:latin typeface="Helvetica" charset="0"/>
                <a:ea typeface="ＭＳ Ｐゴシック" charset="0"/>
              </a:defRPr>
            </a:lvl9pPr>
          </a:lstStyle>
          <a:p>
            <a:pPr eaLnBrk="1" hangingPunct="1">
              <a:defRPr/>
            </a:pPr>
            <a:fld id="{995C3605-3B33-0441-9893-200F1B6377E5}" type="slidenum">
              <a:rPr lang="en-US" sz="1300" b="0" smtClean="0">
                <a:latin typeface="Times New Roman" charset="0"/>
              </a:rPr>
              <a:pPr eaLnBrk="1" hangingPunct="1">
                <a:defRPr/>
              </a:pPr>
              <a:t>20</a:t>
            </a:fld>
            <a:endParaRPr lang="en-US" sz="1300" b="0" smtClean="0">
              <a:latin typeface="Times New Roman" charset="0"/>
            </a:endParaRPr>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657410" name="Rectangle 2"/>
          <p:cNvSpPr>
            <a:spLocks noGrp="1" noChangeArrowheads="1"/>
          </p:cNvSpPr>
          <p:nvPr>
            <p:ph type="ctrTitle"/>
          </p:nvPr>
        </p:nvSpPr>
        <p:spPr>
          <a:xfrm>
            <a:off x="685800" y="2130425"/>
            <a:ext cx="7772400" cy="1470025"/>
          </a:xfrm>
        </p:spPr>
        <p:txBody>
          <a:bodyPr/>
          <a:lstStyle>
            <a:lvl1pPr>
              <a:defRPr/>
            </a:lvl1pPr>
          </a:lstStyle>
          <a:p>
            <a:pPr lvl="0"/>
            <a:r>
              <a:rPr lang="pt-PT" noProof="0" smtClean="0"/>
              <a:t>Click to edit Master title style</a:t>
            </a:r>
          </a:p>
        </p:txBody>
      </p:sp>
      <p:sp>
        <p:nvSpPr>
          <p:cNvPr id="657411"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chemeClr val="tx1"/>
                </a:solidFill>
              </a:defRPr>
            </a:lvl1pPr>
          </a:lstStyle>
          <a:p>
            <a:pPr lvl="0"/>
            <a:r>
              <a:rPr lang="pt-PT" noProof="0" smtClean="0"/>
              <a:t>Click to edit Master subtitle style</a:t>
            </a:r>
          </a:p>
        </p:txBody>
      </p:sp>
      <p:sp>
        <p:nvSpPr>
          <p:cNvPr id="4" name="Rectangle 3"/>
          <p:cNvSpPr>
            <a:spLocks noGrp="1" noChangeArrowheads="1"/>
          </p:cNvSpPr>
          <p:nvPr>
            <p:ph type="sldNum" sz="quarter" idx="10"/>
          </p:nvPr>
        </p:nvSpPr>
        <p:spPr>
          <a:xfrm>
            <a:off x="6629400" y="6096000"/>
            <a:ext cx="2133600" cy="476250"/>
          </a:xfrm>
        </p:spPr>
        <p:txBody>
          <a:bodyPr/>
          <a:lstStyle>
            <a:lvl1pPr>
              <a:defRPr/>
            </a:lvl1pPr>
          </a:lstStyle>
          <a:p>
            <a:pPr>
              <a:defRPr/>
            </a:pPr>
            <a:fld id="{40E9A8CE-D649-5D4E-85D5-4663929A45D0}" type="slidenum">
              <a:rPr lang="en-US"/>
              <a:pPr>
                <a:defRPr/>
              </a:pPr>
              <a:t>‹#›</a:t>
            </a:fld>
            <a:endParaRPr lang="en-US" dirty="0"/>
          </a:p>
        </p:txBody>
      </p:sp>
    </p:spTree>
    <p:extLst>
      <p:ext uri="{BB962C8B-B14F-4D97-AF65-F5344CB8AC3E}">
        <p14:creationId xmlns:p14="http://schemas.microsoft.com/office/powerpoint/2010/main" val="39914638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8D4366DE-FA50-F64F-A9B5-AE76105D73F1}" type="slidenum">
              <a:rPr lang="en-US"/>
              <a:pPr>
                <a:defRPr/>
              </a:pPr>
              <a:t>‹#›</a:t>
            </a:fld>
            <a:endParaRPr lang="en-US" dirty="0"/>
          </a:p>
        </p:txBody>
      </p:sp>
    </p:spTree>
    <p:extLst>
      <p:ext uri="{BB962C8B-B14F-4D97-AF65-F5344CB8AC3E}">
        <p14:creationId xmlns:p14="http://schemas.microsoft.com/office/powerpoint/2010/main" val="18702327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2750" y="381000"/>
            <a:ext cx="2152650" cy="6324600"/>
          </a:xfrm>
        </p:spPr>
        <p:txBody>
          <a:bodyPr vert="eaVert"/>
          <a:lstStyle/>
          <a:p>
            <a:r>
              <a:rPr lang="pt-PT" smtClean="0"/>
              <a:t>Click to edit Master title style</a:t>
            </a:r>
            <a:endParaRPr lang="en-US"/>
          </a:p>
        </p:txBody>
      </p:sp>
      <p:sp>
        <p:nvSpPr>
          <p:cNvPr id="3" name="Vertical Text Placeholder 2"/>
          <p:cNvSpPr>
            <a:spLocks noGrp="1"/>
          </p:cNvSpPr>
          <p:nvPr>
            <p:ph type="body" orient="vert" idx="1"/>
          </p:nvPr>
        </p:nvSpPr>
        <p:spPr>
          <a:xfrm>
            <a:off x="304800" y="381000"/>
            <a:ext cx="6305550" cy="6324600"/>
          </a:xfrm>
        </p:spPr>
        <p:txBody>
          <a:bodyPr vert="eaVert"/>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Rectangle 4"/>
          <p:cNvSpPr>
            <a:spLocks noGrp="1" noChangeArrowheads="1"/>
          </p:cNvSpPr>
          <p:nvPr>
            <p:ph type="sldNum" sz="quarter" idx="10"/>
          </p:nvPr>
        </p:nvSpPr>
        <p:spPr>
          <a:ln/>
        </p:spPr>
        <p:txBody>
          <a:bodyPr/>
          <a:lstStyle>
            <a:lvl1pPr>
              <a:defRPr/>
            </a:lvl1pPr>
          </a:lstStyle>
          <a:p>
            <a:pPr>
              <a:defRPr/>
            </a:pPr>
            <a:fld id="{73D17383-1B0B-B64F-AB5C-DE4746FBC269}" type="slidenum">
              <a:rPr lang="en-US"/>
              <a:pPr>
                <a:defRPr/>
              </a:pPr>
              <a:t>‹#›</a:t>
            </a:fld>
            <a:endParaRPr lang="en-US" dirty="0"/>
          </a:p>
        </p:txBody>
      </p:sp>
    </p:spTree>
    <p:extLst>
      <p:ext uri="{BB962C8B-B14F-4D97-AF65-F5344CB8AC3E}">
        <p14:creationId xmlns:p14="http://schemas.microsoft.com/office/powerpoint/2010/main" val="33839664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OverTx">
  <p:cSld name="Title and 2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069263" cy="685800"/>
          </a:xfrm>
        </p:spPr>
        <p:txBody>
          <a:bodyPr/>
          <a:lstStyle/>
          <a:p>
            <a:r>
              <a:rPr lang="pt-PT" smtClean="0"/>
              <a:t>Click to edit Master title style</a:t>
            </a:r>
            <a:endParaRPr lang="en-US"/>
          </a:p>
        </p:txBody>
      </p:sp>
      <p:sp>
        <p:nvSpPr>
          <p:cNvPr id="3" name="Content Placeholder 2"/>
          <p:cNvSpPr>
            <a:spLocks noGrp="1"/>
          </p:cNvSpPr>
          <p:nvPr>
            <p:ph sz="quarter" idx="1"/>
          </p:nvPr>
        </p:nvSpPr>
        <p:spPr>
          <a:xfrm>
            <a:off x="457200" y="1219200"/>
            <a:ext cx="4152900" cy="2667000"/>
          </a:xfrm>
        </p:spPr>
        <p:txBody>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Content Placeholder 3"/>
          <p:cNvSpPr>
            <a:spLocks noGrp="1"/>
          </p:cNvSpPr>
          <p:nvPr>
            <p:ph sz="quarter" idx="2"/>
          </p:nvPr>
        </p:nvSpPr>
        <p:spPr>
          <a:xfrm>
            <a:off x="4762500" y="1219200"/>
            <a:ext cx="4152900" cy="2667000"/>
          </a:xfrm>
        </p:spPr>
        <p:txBody>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5" name="Text Placeholder 4"/>
          <p:cNvSpPr>
            <a:spLocks noGrp="1"/>
          </p:cNvSpPr>
          <p:nvPr>
            <p:ph type="body" sz="half" idx="3"/>
          </p:nvPr>
        </p:nvSpPr>
        <p:spPr>
          <a:xfrm>
            <a:off x="457200" y="4038600"/>
            <a:ext cx="8458200" cy="2667000"/>
          </a:xfrm>
        </p:spPr>
        <p:txBody>
          <a:body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6" name="Slide Number Placeholder 5"/>
          <p:cNvSpPr>
            <a:spLocks noGrp="1"/>
          </p:cNvSpPr>
          <p:nvPr>
            <p:ph type="sldNum" sz="quarter" idx="10"/>
          </p:nvPr>
        </p:nvSpPr>
        <p:spPr>
          <a:xfrm>
            <a:off x="8001000" y="6324600"/>
            <a:ext cx="914400" cy="381000"/>
          </a:xfrm>
        </p:spPr>
        <p:txBody>
          <a:bodyPr/>
          <a:lstStyle>
            <a:lvl1pPr>
              <a:defRPr/>
            </a:lvl1pPr>
          </a:lstStyle>
          <a:p>
            <a:pPr>
              <a:defRPr/>
            </a:pPr>
            <a:fld id="{ACAFEAB7-DFE5-9E4C-A504-767B821F068E}" type="slidenum">
              <a:rPr lang="en-US"/>
              <a:pPr>
                <a:defRPr/>
              </a:pPr>
              <a:t>‹#›</a:t>
            </a:fld>
            <a:endParaRPr lang="en-US"/>
          </a:p>
        </p:txBody>
      </p:sp>
    </p:spTree>
    <p:extLst>
      <p:ext uri="{BB962C8B-B14F-4D97-AF65-F5344CB8AC3E}">
        <p14:creationId xmlns:p14="http://schemas.microsoft.com/office/powerpoint/2010/main" val="1215832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dirty="0" err="1" smtClean="0"/>
              <a:t>Click</a:t>
            </a:r>
            <a:r>
              <a:rPr lang="pt-PT" dirty="0" smtClean="0"/>
              <a:t> to </a:t>
            </a:r>
            <a:r>
              <a:rPr lang="pt-PT" dirty="0" err="1" smtClean="0"/>
              <a:t>edit</a:t>
            </a:r>
            <a:r>
              <a:rPr lang="pt-PT" dirty="0" smtClean="0"/>
              <a:t> </a:t>
            </a:r>
            <a:r>
              <a:rPr lang="pt-PT" dirty="0" err="1" smtClean="0"/>
              <a:t>Master</a:t>
            </a:r>
            <a:r>
              <a:rPr lang="pt-PT" dirty="0" smtClean="0"/>
              <a:t> </a:t>
            </a:r>
            <a:r>
              <a:rPr lang="pt-PT" dirty="0" err="1" smtClean="0"/>
              <a:t>title</a:t>
            </a:r>
            <a:r>
              <a:rPr lang="pt-PT" dirty="0" smtClean="0"/>
              <a:t> </a:t>
            </a:r>
            <a:r>
              <a:rPr lang="pt-PT" dirty="0" err="1" smtClean="0"/>
              <a:t>style</a:t>
            </a:r>
            <a:endParaRPr lang="en-US" dirty="0"/>
          </a:p>
        </p:txBody>
      </p:sp>
      <p:sp>
        <p:nvSpPr>
          <p:cNvPr id="3" name="Content Placeholder 2"/>
          <p:cNvSpPr>
            <a:spLocks noGrp="1"/>
          </p:cNvSpPr>
          <p:nvPr>
            <p:ph idx="1"/>
          </p:nvPr>
        </p:nvSpPr>
        <p:spPr/>
        <p:txBody>
          <a:bodyPr/>
          <a:lstStyle/>
          <a:p>
            <a:pPr lvl="0"/>
            <a:r>
              <a:rPr lang="pt-PT" dirty="0" err="1" smtClean="0"/>
              <a:t>Click</a:t>
            </a:r>
            <a:r>
              <a:rPr lang="pt-PT" dirty="0" smtClean="0"/>
              <a:t> to </a:t>
            </a:r>
            <a:r>
              <a:rPr lang="pt-PT" dirty="0" err="1" smtClean="0"/>
              <a:t>edit</a:t>
            </a:r>
            <a:r>
              <a:rPr lang="pt-PT" dirty="0" smtClean="0"/>
              <a:t> </a:t>
            </a:r>
            <a:r>
              <a:rPr lang="pt-PT" dirty="0" err="1" smtClean="0"/>
              <a:t>Master</a:t>
            </a:r>
            <a:r>
              <a:rPr lang="pt-PT" dirty="0" smtClean="0"/>
              <a:t> </a:t>
            </a:r>
            <a:r>
              <a:rPr lang="pt-PT" dirty="0" err="1" smtClean="0"/>
              <a:t>text</a:t>
            </a:r>
            <a:r>
              <a:rPr lang="pt-PT" dirty="0" smtClean="0"/>
              <a:t> </a:t>
            </a:r>
            <a:r>
              <a:rPr lang="pt-PT" dirty="0" err="1" smtClean="0"/>
              <a:t>styles</a:t>
            </a:r>
            <a:endParaRPr lang="pt-PT" dirty="0" smtClean="0"/>
          </a:p>
          <a:p>
            <a:pPr lvl="1"/>
            <a:r>
              <a:rPr lang="pt-PT" dirty="0" err="1" smtClean="0"/>
              <a:t>Second</a:t>
            </a:r>
            <a:r>
              <a:rPr lang="pt-PT" dirty="0" smtClean="0"/>
              <a:t> </a:t>
            </a:r>
            <a:r>
              <a:rPr lang="pt-PT" dirty="0" err="1" smtClean="0"/>
              <a:t>level</a:t>
            </a:r>
            <a:endParaRPr lang="pt-PT" dirty="0" smtClean="0"/>
          </a:p>
          <a:p>
            <a:pPr lvl="2"/>
            <a:r>
              <a:rPr lang="pt-PT" dirty="0" err="1" smtClean="0"/>
              <a:t>Third</a:t>
            </a:r>
            <a:r>
              <a:rPr lang="pt-PT" dirty="0" smtClean="0"/>
              <a:t> </a:t>
            </a:r>
            <a:r>
              <a:rPr lang="pt-PT" dirty="0" err="1" smtClean="0"/>
              <a:t>level</a:t>
            </a:r>
            <a:endParaRPr lang="pt-PT" dirty="0" smtClean="0"/>
          </a:p>
          <a:p>
            <a:pPr lvl="3"/>
            <a:r>
              <a:rPr lang="pt-PT" dirty="0" err="1" smtClean="0"/>
              <a:t>Fourth</a:t>
            </a:r>
            <a:r>
              <a:rPr lang="pt-PT" dirty="0" smtClean="0"/>
              <a:t> </a:t>
            </a:r>
            <a:r>
              <a:rPr lang="pt-PT" dirty="0" err="1" smtClean="0"/>
              <a:t>level</a:t>
            </a:r>
            <a:endParaRPr lang="pt-PT" dirty="0" smtClean="0"/>
          </a:p>
          <a:p>
            <a:pPr lvl="4"/>
            <a:r>
              <a:rPr lang="pt-PT" dirty="0" err="1" smtClean="0"/>
              <a:t>Fifth</a:t>
            </a:r>
            <a:r>
              <a:rPr lang="pt-PT" dirty="0" smtClean="0"/>
              <a:t> </a:t>
            </a:r>
            <a:r>
              <a:rPr lang="pt-PT" dirty="0" err="1" smtClean="0"/>
              <a:t>level</a:t>
            </a:r>
            <a:endParaRPr lang="en-US" dirty="0"/>
          </a:p>
        </p:txBody>
      </p:sp>
      <p:sp>
        <p:nvSpPr>
          <p:cNvPr id="4" name="Rectangle 4"/>
          <p:cNvSpPr>
            <a:spLocks noGrp="1" noChangeArrowheads="1"/>
          </p:cNvSpPr>
          <p:nvPr>
            <p:ph type="sldNum" sz="quarter" idx="10"/>
          </p:nvPr>
        </p:nvSpPr>
        <p:spPr>
          <a:ln/>
        </p:spPr>
        <p:txBody>
          <a:bodyPr/>
          <a:lstStyle>
            <a:lvl1pPr>
              <a:defRPr/>
            </a:lvl1pPr>
          </a:lstStyle>
          <a:p>
            <a:pPr>
              <a:defRPr/>
            </a:pPr>
            <a:fld id="{46AE6917-A766-BC4F-A291-6A856BFA225F}" type="slidenum">
              <a:rPr lang="en-US"/>
              <a:pPr>
                <a:defRPr/>
              </a:pPr>
              <a:t>‹#›</a:t>
            </a:fld>
            <a:endParaRPr lang="en-US" dirty="0"/>
          </a:p>
        </p:txBody>
      </p:sp>
    </p:spTree>
    <p:extLst>
      <p:ext uri="{BB962C8B-B14F-4D97-AF65-F5344CB8AC3E}">
        <p14:creationId xmlns:p14="http://schemas.microsoft.com/office/powerpoint/2010/main" val="1999699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pt-PT" dirty="0" err="1" smtClean="0"/>
              <a:t>Click</a:t>
            </a:r>
            <a:r>
              <a:rPr lang="pt-PT" dirty="0" smtClean="0"/>
              <a:t> to </a:t>
            </a:r>
            <a:r>
              <a:rPr lang="pt-PT" dirty="0" err="1" smtClean="0"/>
              <a:t>edit</a:t>
            </a:r>
            <a:r>
              <a:rPr lang="pt-PT" dirty="0" smtClean="0"/>
              <a:t> </a:t>
            </a:r>
            <a:r>
              <a:rPr lang="pt-PT" dirty="0" err="1" smtClean="0"/>
              <a:t>Master</a:t>
            </a:r>
            <a:r>
              <a:rPr lang="pt-PT" dirty="0" smtClean="0"/>
              <a:t> </a:t>
            </a:r>
            <a:r>
              <a:rPr lang="pt-PT" dirty="0" err="1" smtClean="0"/>
              <a:t>title</a:t>
            </a:r>
            <a:r>
              <a:rPr lang="pt-PT" dirty="0" smtClean="0"/>
              <a:t> </a:t>
            </a:r>
            <a:r>
              <a:rPr lang="pt-PT" dirty="0" err="1" smtClean="0"/>
              <a:t>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dirty="0" err="1" smtClean="0"/>
              <a:t>Click</a:t>
            </a:r>
            <a:r>
              <a:rPr lang="pt-PT" dirty="0" smtClean="0"/>
              <a:t> to </a:t>
            </a:r>
            <a:r>
              <a:rPr lang="pt-PT" dirty="0" err="1" smtClean="0"/>
              <a:t>edit</a:t>
            </a:r>
            <a:r>
              <a:rPr lang="pt-PT" dirty="0" smtClean="0"/>
              <a:t> </a:t>
            </a:r>
            <a:r>
              <a:rPr lang="pt-PT" dirty="0" err="1" smtClean="0"/>
              <a:t>Master</a:t>
            </a:r>
            <a:r>
              <a:rPr lang="pt-PT" dirty="0" smtClean="0"/>
              <a:t> </a:t>
            </a:r>
            <a:r>
              <a:rPr lang="pt-PT" dirty="0" err="1" smtClean="0"/>
              <a:t>text</a:t>
            </a:r>
            <a:r>
              <a:rPr lang="pt-PT" dirty="0" smtClean="0"/>
              <a:t> </a:t>
            </a:r>
            <a:r>
              <a:rPr lang="pt-PT" dirty="0" err="1" smtClean="0"/>
              <a:t>styles</a:t>
            </a:r>
            <a:endParaRPr lang="pt-PT" dirty="0" smtClean="0"/>
          </a:p>
        </p:txBody>
      </p:sp>
      <p:sp>
        <p:nvSpPr>
          <p:cNvPr id="4" name="Rectangle 4"/>
          <p:cNvSpPr>
            <a:spLocks noGrp="1" noChangeArrowheads="1"/>
          </p:cNvSpPr>
          <p:nvPr>
            <p:ph type="sldNum" sz="quarter" idx="10"/>
          </p:nvPr>
        </p:nvSpPr>
        <p:spPr>
          <a:ln/>
        </p:spPr>
        <p:txBody>
          <a:bodyPr/>
          <a:lstStyle>
            <a:lvl1pPr>
              <a:defRPr/>
            </a:lvl1pPr>
          </a:lstStyle>
          <a:p>
            <a:pPr>
              <a:defRPr/>
            </a:pPr>
            <a:fld id="{EEC4E843-49DC-044F-AA01-FF635499A8FD}" type="slidenum">
              <a:rPr lang="en-US"/>
              <a:pPr>
                <a:defRPr/>
              </a:pPr>
              <a:t>‹#›</a:t>
            </a:fld>
            <a:endParaRPr lang="en-US" dirty="0"/>
          </a:p>
        </p:txBody>
      </p:sp>
    </p:spTree>
    <p:extLst>
      <p:ext uri="{BB962C8B-B14F-4D97-AF65-F5344CB8AC3E}">
        <p14:creationId xmlns:p14="http://schemas.microsoft.com/office/powerpoint/2010/main" val="4418321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Content Placeholder 2"/>
          <p:cNvSpPr>
            <a:spLocks noGrp="1"/>
          </p:cNvSpPr>
          <p:nvPr>
            <p:ph sz="half" idx="1"/>
          </p:nvPr>
        </p:nvSpPr>
        <p:spPr>
          <a:xfrm>
            <a:off x="304800" y="1219200"/>
            <a:ext cx="42291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Content Placeholder 3"/>
          <p:cNvSpPr>
            <a:spLocks noGrp="1"/>
          </p:cNvSpPr>
          <p:nvPr>
            <p:ph sz="half" idx="2"/>
          </p:nvPr>
        </p:nvSpPr>
        <p:spPr>
          <a:xfrm>
            <a:off x="4686300" y="1219200"/>
            <a:ext cx="4229100" cy="5486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5" name="Rectangle 4"/>
          <p:cNvSpPr>
            <a:spLocks noGrp="1" noChangeArrowheads="1"/>
          </p:cNvSpPr>
          <p:nvPr>
            <p:ph type="sldNum" sz="quarter" idx="10"/>
          </p:nvPr>
        </p:nvSpPr>
        <p:spPr>
          <a:ln/>
        </p:spPr>
        <p:txBody>
          <a:bodyPr/>
          <a:lstStyle>
            <a:lvl1pPr>
              <a:defRPr/>
            </a:lvl1pPr>
          </a:lstStyle>
          <a:p>
            <a:pPr>
              <a:defRPr/>
            </a:pPr>
            <a:fld id="{373700AE-867C-C846-B310-876B6AF8CA08}" type="slidenum">
              <a:rPr lang="en-US"/>
              <a:pPr>
                <a:defRPr/>
              </a:pPr>
              <a:t>‹#›</a:t>
            </a:fld>
            <a:endParaRPr lang="en-US" dirty="0"/>
          </a:p>
        </p:txBody>
      </p:sp>
    </p:spTree>
    <p:extLst>
      <p:ext uri="{BB962C8B-B14F-4D97-AF65-F5344CB8AC3E}">
        <p14:creationId xmlns:p14="http://schemas.microsoft.com/office/powerpoint/2010/main" val="3454476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pt-PT"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7" name="Rectangle 4"/>
          <p:cNvSpPr>
            <a:spLocks noGrp="1" noChangeArrowheads="1"/>
          </p:cNvSpPr>
          <p:nvPr>
            <p:ph type="sldNum" sz="quarter" idx="10"/>
          </p:nvPr>
        </p:nvSpPr>
        <p:spPr>
          <a:ln/>
        </p:spPr>
        <p:txBody>
          <a:bodyPr/>
          <a:lstStyle>
            <a:lvl1pPr>
              <a:defRPr/>
            </a:lvl1pPr>
          </a:lstStyle>
          <a:p>
            <a:pPr>
              <a:defRPr/>
            </a:pPr>
            <a:fld id="{112D94CA-C5D9-A342-A9EC-3EAFD60758CE}" type="slidenum">
              <a:rPr lang="en-US"/>
              <a:pPr>
                <a:defRPr/>
              </a:pPr>
              <a:t>‹#›</a:t>
            </a:fld>
            <a:endParaRPr lang="en-US" dirty="0"/>
          </a:p>
        </p:txBody>
      </p:sp>
    </p:spTree>
    <p:extLst>
      <p:ext uri="{BB962C8B-B14F-4D97-AF65-F5344CB8AC3E}">
        <p14:creationId xmlns:p14="http://schemas.microsoft.com/office/powerpoint/2010/main" val="3772037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PT" smtClean="0"/>
              <a:t>Click to edit Master title style</a:t>
            </a:r>
            <a:endParaRPr lang="en-US"/>
          </a:p>
        </p:txBody>
      </p:sp>
      <p:sp>
        <p:nvSpPr>
          <p:cNvPr id="3" name="Rectangle 4"/>
          <p:cNvSpPr>
            <a:spLocks noGrp="1" noChangeArrowheads="1"/>
          </p:cNvSpPr>
          <p:nvPr>
            <p:ph type="sldNum" sz="quarter" idx="10"/>
          </p:nvPr>
        </p:nvSpPr>
        <p:spPr>
          <a:ln/>
        </p:spPr>
        <p:txBody>
          <a:bodyPr/>
          <a:lstStyle>
            <a:lvl1pPr>
              <a:defRPr/>
            </a:lvl1pPr>
          </a:lstStyle>
          <a:p>
            <a:pPr>
              <a:defRPr/>
            </a:pPr>
            <a:fld id="{73E641AB-0AC0-2F4E-855A-A229DDE3FF47}" type="slidenum">
              <a:rPr lang="en-US"/>
              <a:pPr>
                <a:defRPr/>
              </a:pPr>
              <a:t>‹#›</a:t>
            </a:fld>
            <a:endParaRPr lang="en-US" dirty="0"/>
          </a:p>
        </p:txBody>
      </p:sp>
    </p:spTree>
    <p:extLst>
      <p:ext uri="{BB962C8B-B14F-4D97-AF65-F5344CB8AC3E}">
        <p14:creationId xmlns:p14="http://schemas.microsoft.com/office/powerpoint/2010/main" val="3754443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sldNum" sz="quarter" idx="10"/>
          </p:nvPr>
        </p:nvSpPr>
        <p:spPr>
          <a:ln/>
        </p:spPr>
        <p:txBody>
          <a:bodyPr/>
          <a:lstStyle>
            <a:lvl1pPr>
              <a:defRPr/>
            </a:lvl1pPr>
          </a:lstStyle>
          <a:p>
            <a:pPr>
              <a:defRPr/>
            </a:pPr>
            <a:fld id="{50080508-AC6E-BB44-8CE1-4EE89F7CED7B}" type="slidenum">
              <a:rPr lang="en-US"/>
              <a:pPr>
                <a:defRPr/>
              </a:pPr>
              <a:t>‹#›</a:t>
            </a:fld>
            <a:endParaRPr lang="en-US" dirty="0"/>
          </a:p>
        </p:txBody>
      </p:sp>
    </p:spTree>
    <p:extLst>
      <p:ext uri="{BB962C8B-B14F-4D97-AF65-F5344CB8AC3E}">
        <p14:creationId xmlns:p14="http://schemas.microsoft.com/office/powerpoint/2010/main" val="1996179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pt-PT"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Click to edit Master text styles</a:t>
            </a:r>
          </a:p>
          <a:p>
            <a:pPr lvl="1"/>
            <a:r>
              <a:rPr lang="pt-PT" smtClean="0"/>
              <a:t>Second level</a:t>
            </a:r>
          </a:p>
          <a:p>
            <a:pPr lvl="2"/>
            <a:r>
              <a:rPr lang="pt-PT" smtClean="0"/>
              <a:t>Third level</a:t>
            </a:r>
          </a:p>
          <a:p>
            <a:pPr lvl="3"/>
            <a:r>
              <a:rPr lang="pt-PT" smtClean="0"/>
              <a:t>Fourth level</a:t>
            </a:r>
          </a:p>
          <a:p>
            <a:pPr lvl="4"/>
            <a:r>
              <a:rPr lang="pt-PT"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005ACC7F-CA27-3745-B75E-C678ADDC3CFD}" type="slidenum">
              <a:rPr lang="en-US"/>
              <a:pPr>
                <a:defRPr/>
              </a:pPr>
              <a:t>‹#›</a:t>
            </a:fld>
            <a:endParaRPr lang="en-US" dirty="0"/>
          </a:p>
        </p:txBody>
      </p:sp>
    </p:spTree>
    <p:extLst>
      <p:ext uri="{BB962C8B-B14F-4D97-AF65-F5344CB8AC3E}">
        <p14:creationId xmlns:p14="http://schemas.microsoft.com/office/powerpoint/2010/main" val="1747476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pt-PT"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Click to edit Master text styles</a:t>
            </a:r>
          </a:p>
        </p:txBody>
      </p:sp>
      <p:sp>
        <p:nvSpPr>
          <p:cNvPr id="5" name="Rectangle 4"/>
          <p:cNvSpPr>
            <a:spLocks noGrp="1" noChangeArrowheads="1"/>
          </p:cNvSpPr>
          <p:nvPr>
            <p:ph type="sldNum" sz="quarter" idx="10"/>
          </p:nvPr>
        </p:nvSpPr>
        <p:spPr>
          <a:ln/>
        </p:spPr>
        <p:txBody>
          <a:bodyPr/>
          <a:lstStyle>
            <a:lvl1pPr>
              <a:defRPr/>
            </a:lvl1pPr>
          </a:lstStyle>
          <a:p>
            <a:pPr>
              <a:defRPr/>
            </a:pPr>
            <a:fld id="{89D0A255-5C47-5841-9B64-9933ABA8DB98}" type="slidenum">
              <a:rPr lang="en-US"/>
              <a:pPr>
                <a:defRPr/>
              </a:pPr>
              <a:t>‹#›</a:t>
            </a:fld>
            <a:endParaRPr lang="en-US" dirty="0"/>
          </a:p>
        </p:txBody>
      </p:sp>
    </p:spTree>
    <p:extLst>
      <p:ext uri="{BB962C8B-B14F-4D97-AF65-F5344CB8AC3E}">
        <p14:creationId xmlns:p14="http://schemas.microsoft.com/office/powerpoint/2010/main" val="78178309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bwMode="auto">
          <a:xfrm>
            <a:off x="304800" y="381000"/>
            <a:ext cx="83820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pt-PT" noProof="0" smtClean="0"/>
              <a:t>Click to edit Master title style</a:t>
            </a:r>
            <a:endParaRPr lang="pt-PT" noProof="0"/>
          </a:p>
        </p:txBody>
      </p:sp>
      <p:sp>
        <p:nvSpPr>
          <p:cNvPr id="63491" name="Rectangle 3"/>
          <p:cNvSpPr>
            <a:spLocks noGrp="1" noChangeArrowheads="1"/>
          </p:cNvSpPr>
          <p:nvPr>
            <p:ph type="body" idx="1"/>
          </p:nvPr>
        </p:nvSpPr>
        <p:spPr bwMode="auto">
          <a:xfrm>
            <a:off x="304800" y="1219200"/>
            <a:ext cx="8610600" cy="548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pt-PT" noProof="0" smtClean="0"/>
              <a:t>Click to edit Master text styles</a:t>
            </a:r>
          </a:p>
          <a:p>
            <a:pPr lvl="1"/>
            <a:r>
              <a:rPr lang="pt-PT" noProof="0" smtClean="0"/>
              <a:t>Second level</a:t>
            </a:r>
          </a:p>
          <a:p>
            <a:pPr lvl="2"/>
            <a:r>
              <a:rPr lang="pt-PT" noProof="0" smtClean="0"/>
              <a:t>Third level</a:t>
            </a:r>
          </a:p>
          <a:p>
            <a:pPr lvl="3"/>
            <a:r>
              <a:rPr lang="pt-PT" noProof="0" smtClean="0"/>
              <a:t>Fourth level</a:t>
            </a:r>
          </a:p>
          <a:p>
            <a:pPr lvl="4"/>
            <a:r>
              <a:rPr lang="pt-PT" noProof="0" smtClean="0"/>
              <a:t>Fifth level</a:t>
            </a:r>
            <a:endParaRPr lang="pt-PT" noProof="0"/>
          </a:p>
        </p:txBody>
      </p:sp>
      <p:sp>
        <p:nvSpPr>
          <p:cNvPr id="63492" name="Rectangle 4"/>
          <p:cNvSpPr>
            <a:spLocks noGrp="1" noChangeArrowheads="1"/>
          </p:cNvSpPr>
          <p:nvPr>
            <p:ph type="sldNum" sz="quarter" idx="4"/>
          </p:nvPr>
        </p:nvSpPr>
        <p:spPr bwMode="auto">
          <a:xfrm>
            <a:off x="7696200" y="6248400"/>
            <a:ext cx="914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b="0">
                <a:latin typeface="Times New Roman" charset="0"/>
                <a:cs typeface="+mn-cs"/>
              </a:defRPr>
            </a:lvl1pPr>
          </a:lstStyle>
          <a:p>
            <a:pPr>
              <a:defRPr/>
            </a:pPr>
            <a:fld id="{6C17921B-9EAF-EC47-8E8C-7ACF087C31A3}"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914" r:id="rId1"/>
    <p:sldLayoutId id="2147483904" r:id="rId2"/>
    <p:sldLayoutId id="2147483905" r:id="rId3"/>
    <p:sldLayoutId id="2147483906" r:id="rId4"/>
    <p:sldLayoutId id="2147483907" r:id="rId5"/>
    <p:sldLayoutId id="2147483908" r:id="rId6"/>
    <p:sldLayoutId id="2147483909" r:id="rId7"/>
    <p:sldLayoutId id="2147483910" r:id="rId8"/>
    <p:sldLayoutId id="2147483911" r:id="rId9"/>
    <p:sldLayoutId id="2147483912" r:id="rId10"/>
    <p:sldLayoutId id="2147483913" r:id="rId11"/>
    <p:sldLayoutId id="2147483915" r:id="rId12"/>
  </p:sldLayoutIdLst>
  <p:hf hdr="0" ftr="0" dt="0"/>
  <p:txStyles>
    <p:titleStyle>
      <a:lvl1pPr algn="ctr" rtl="0" eaLnBrk="0" fontAlgn="base" hangingPunct="0">
        <a:spcBef>
          <a:spcPct val="0"/>
        </a:spcBef>
        <a:spcAft>
          <a:spcPct val="0"/>
        </a:spcAft>
        <a:defRPr sz="3600" b="1">
          <a:solidFill>
            <a:srgbClr val="0000FF"/>
          </a:solidFill>
          <a:latin typeface="+mj-lt"/>
          <a:ea typeface="+mj-ea"/>
          <a:cs typeface="ＭＳ Ｐゴシック" charset="0"/>
        </a:defRPr>
      </a:lvl1pPr>
      <a:lvl2pPr algn="ctr" rtl="0" eaLnBrk="0" fontAlgn="base" hangingPunct="0">
        <a:spcBef>
          <a:spcPct val="0"/>
        </a:spcBef>
        <a:spcAft>
          <a:spcPct val="0"/>
        </a:spcAft>
        <a:defRPr sz="3600" b="1">
          <a:solidFill>
            <a:srgbClr val="0000FF"/>
          </a:solidFill>
          <a:latin typeface="Comic Sans MS" charset="0"/>
          <a:ea typeface="ＭＳ Ｐゴシック" charset="0"/>
          <a:cs typeface="ＭＳ Ｐゴシック" charset="0"/>
        </a:defRPr>
      </a:lvl2pPr>
      <a:lvl3pPr algn="ctr" rtl="0" eaLnBrk="0" fontAlgn="base" hangingPunct="0">
        <a:spcBef>
          <a:spcPct val="0"/>
        </a:spcBef>
        <a:spcAft>
          <a:spcPct val="0"/>
        </a:spcAft>
        <a:defRPr sz="3600" b="1">
          <a:solidFill>
            <a:srgbClr val="0000FF"/>
          </a:solidFill>
          <a:latin typeface="Comic Sans MS" charset="0"/>
          <a:ea typeface="ＭＳ Ｐゴシック" charset="0"/>
          <a:cs typeface="ＭＳ Ｐゴシック" charset="0"/>
        </a:defRPr>
      </a:lvl3pPr>
      <a:lvl4pPr algn="ctr" rtl="0" eaLnBrk="0" fontAlgn="base" hangingPunct="0">
        <a:spcBef>
          <a:spcPct val="0"/>
        </a:spcBef>
        <a:spcAft>
          <a:spcPct val="0"/>
        </a:spcAft>
        <a:defRPr sz="3600" b="1">
          <a:solidFill>
            <a:srgbClr val="0000FF"/>
          </a:solidFill>
          <a:latin typeface="Comic Sans MS" charset="0"/>
          <a:ea typeface="ＭＳ Ｐゴシック" charset="0"/>
          <a:cs typeface="ＭＳ Ｐゴシック" charset="0"/>
        </a:defRPr>
      </a:lvl4pPr>
      <a:lvl5pPr algn="ctr" rtl="0" eaLnBrk="0" fontAlgn="base" hangingPunct="0">
        <a:spcBef>
          <a:spcPct val="0"/>
        </a:spcBef>
        <a:spcAft>
          <a:spcPct val="0"/>
        </a:spcAft>
        <a:defRPr sz="3600" b="1">
          <a:solidFill>
            <a:srgbClr val="0000FF"/>
          </a:solidFill>
          <a:latin typeface="Comic Sans MS" charset="0"/>
          <a:ea typeface="ＭＳ Ｐゴシック" charset="0"/>
          <a:cs typeface="ＭＳ Ｐゴシック" charset="0"/>
        </a:defRPr>
      </a:lvl5pPr>
      <a:lvl6pPr marL="457200" algn="ctr" rtl="0" eaLnBrk="0" fontAlgn="base" hangingPunct="0">
        <a:spcBef>
          <a:spcPct val="0"/>
        </a:spcBef>
        <a:spcAft>
          <a:spcPct val="0"/>
        </a:spcAft>
        <a:defRPr sz="3600" b="1">
          <a:solidFill>
            <a:srgbClr val="0000FF"/>
          </a:solidFill>
          <a:latin typeface="Comic Sans MS" charset="0"/>
          <a:ea typeface="ＭＳ Ｐゴシック" charset="0"/>
        </a:defRPr>
      </a:lvl6pPr>
      <a:lvl7pPr marL="914400" algn="ctr" rtl="0" eaLnBrk="0" fontAlgn="base" hangingPunct="0">
        <a:spcBef>
          <a:spcPct val="0"/>
        </a:spcBef>
        <a:spcAft>
          <a:spcPct val="0"/>
        </a:spcAft>
        <a:defRPr sz="3600" b="1">
          <a:solidFill>
            <a:srgbClr val="0000FF"/>
          </a:solidFill>
          <a:latin typeface="Comic Sans MS" charset="0"/>
          <a:ea typeface="ＭＳ Ｐゴシック" charset="0"/>
        </a:defRPr>
      </a:lvl7pPr>
      <a:lvl8pPr marL="1371600" algn="ctr" rtl="0" eaLnBrk="0" fontAlgn="base" hangingPunct="0">
        <a:spcBef>
          <a:spcPct val="0"/>
        </a:spcBef>
        <a:spcAft>
          <a:spcPct val="0"/>
        </a:spcAft>
        <a:defRPr sz="3600" b="1">
          <a:solidFill>
            <a:srgbClr val="0000FF"/>
          </a:solidFill>
          <a:latin typeface="Comic Sans MS" charset="0"/>
          <a:ea typeface="ＭＳ Ｐゴシック" charset="0"/>
        </a:defRPr>
      </a:lvl8pPr>
      <a:lvl9pPr marL="1828800" algn="ctr" rtl="0" eaLnBrk="0" fontAlgn="base" hangingPunct="0">
        <a:spcBef>
          <a:spcPct val="0"/>
        </a:spcBef>
        <a:spcAft>
          <a:spcPct val="0"/>
        </a:spcAft>
        <a:defRPr sz="3600" b="1">
          <a:solidFill>
            <a:srgbClr val="0000FF"/>
          </a:solidFill>
          <a:latin typeface="Comic Sans MS" charset="0"/>
          <a:ea typeface="ＭＳ Ｐゴシック" charset="0"/>
        </a:defRPr>
      </a:lvl9pPr>
    </p:titleStyle>
    <p:bodyStyle>
      <a:lvl1pPr marL="223838" indent="-223838" algn="l" rtl="0" eaLnBrk="0" fontAlgn="base" hangingPunct="0">
        <a:spcBef>
          <a:spcPct val="50000"/>
        </a:spcBef>
        <a:spcAft>
          <a:spcPct val="0"/>
        </a:spcAft>
        <a:buChar char="•"/>
        <a:defRPr sz="2800">
          <a:solidFill>
            <a:srgbClr val="0000FF"/>
          </a:solidFill>
          <a:latin typeface="+mn-lt"/>
          <a:ea typeface="+mn-ea"/>
          <a:cs typeface="+mn-cs"/>
        </a:defRPr>
      </a:lvl1pPr>
      <a:lvl2pPr marL="563563" indent="-223838" algn="l" rtl="0" eaLnBrk="0" fontAlgn="base" hangingPunct="0">
        <a:spcBef>
          <a:spcPct val="10000"/>
        </a:spcBef>
        <a:spcAft>
          <a:spcPct val="0"/>
        </a:spcAft>
        <a:buFont typeface="Helvetica" charset="0"/>
        <a:buChar char="–"/>
        <a:defRPr sz="2400">
          <a:solidFill>
            <a:schemeClr val="tx2"/>
          </a:solidFill>
          <a:latin typeface="+mn-lt"/>
          <a:ea typeface="Arial" charset="0"/>
          <a:cs typeface="+mn-cs"/>
        </a:defRPr>
      </a:lvl2pPr>
      <a:lvl3pPr marL="911225" indent="-233363" algn="l" rtl="0" eaLnBrk="0" fontAlgn="base" hangingPunct="0">
        <a:spcBef>
          <a:spcPct val="10000"/>
        </a:spcBef>
        <a:spcAft>
          <a:spcPct val="0"/>
        </a:spcAft>
        <a:buFont typeface="Wingdings" charset="0"/>
        <a:buChar char=""/>
        <a:defRPr sz="2000">
          <a:solidFill>
            <a:schemeClr val="tx2"/>
          </a:solidFill>
          <a:latin typeface="+mn-lt"/>
          <a:ea typeface="Arial" charset="0"/>
          <a:cs typeface="+mn-cs"/>
        </a:defRPr>
      </a:lvl3pPr>
      <a:lvl4pPr marL="1258888" indent="-233363" algn="l" rtl="0" eaLnBrk="0" fontAlgn="base" hangingPunct="0">
        <a:spcBef>
          <a:spcPct val="10000"/>
        </a:spcBef>
        <a:spcAft>
          <a:spcPct val="0"/>
        </a:spcAft>
        <a:buChar char="•"/>
        <a:defRPr sz="2000">
          <a:solidFill>
            <a:schemeClr val="tx2"/>
          </a:solidFill>
          <a:latin typeface="+mn-lt"/>
          <a:ea typeface="Arial" charset="0"/>
          <a:cs typeface="+mn-cs"/>
        </a:defRPr>
      </a:lvl4pPr>
      <a:lvl5pPr marL="1597025" indent="-223838" algn="l" rtl="0" eaLnBrk="0" fontAlgn="base" hangingPunct="0">
        <a:spcBef>
          <a:spcPct val="10000"/>
        </a:spcBef>
        <a:spcAft>
          <a:spcPct val="0"/>
        </a:spcAft>
        <a:buChar char="•"/>
        <a:defRPr sz="2000">
          <a:solidFill>
            <a:schemeClr val="tx2"/>
          </a:solidFill>
          <a:latin typeface="+mn-lt"/>
          <a:ea typeface="Arial" charset="0"/>
          <a:cs typeface="+mn-cs"/>
        </a:defRPr>
      </a:lvl5pPr>
      <a:lvl6pPr marL="2054225" indent="-223838" algn="l" rtl="0" eaLnBrk="0" fontAlgn="base" hangingPunct="0">
        <a:spcBef>
          <a:spcPct val="10000"/>
        </a:spcBef>
        <a:spcAft>
          <a:spcPct val="0"/>
        </a:spcAft>
        <a:buChar char="•"/>
        <a:defRPr sz="2000">
          <a:solidFill>
            <a:schemeClr val="tx2"/>
          </a:solidFill>
          <a:latin typeface="+mn-lt"/>
          <a:ea typeface="Arial" charset="0"/>
          <a:cs typeface="+mn-cs"/>
        </a:defRPr>
      </a:lvl6pPr>
      <a:lvl7pPr marL="2511425" indent="-223838" algn="l" rtl="0" eaLnBrk="0" fontAlgn="base" hangingPunct="0">
        <a:spcBef>
          <a:spcPct val="10000"/>
        </a:spcBef>
        <a:spcAft>
          <a:spcPct val="0"/>
        </a:spcAft>
        <a:buChar char="•"/>
        <a:defRPr sz="2000">
          <a:solidFill>
            <a:schemeClr val="tx2"/>
          </a:solidFill>
          <a:latin typeface="+mn-lt"/>
          <a:ea typeface="Arial" charset="0"/>
          <a:cs typeface="+mn-cs"/>
        </a:defRPr>
      </a:lvl7pPr>
      <a:lvl8pPr marL="2968625" indent="-223838" algn="l" rtl="0" eaLnBrk="0" fontAlgn="base" hangingPunct="0">
        <a:spcBef>
          <a:spcPct val="10000"/>
        </a:spcBef>
        <a:spcAft>
          <a:spcPct val="0"/>
        </a:spcAft>
        <a:buChar char="•"/>
        <a:defRPr sz="2000">
          <a:solidFill>
            <a:schemeClr val="tx2"/>
          </a:solidFill>
          <a:latin typeface="+mn-lt"/>
          <a:ea typeface="Arial" charset="0"/>
          <a:cs typeface="+mn-cs"/>
        </a:defRPr>
      </a:lvl8pPr>
      <a:lvl9pPr marL="3425825" indent="-223838" algn="l" rtl="0" eaLnBrk="0" fontAlgn="base" hangingPunct="0">
        <a:spcBef>
          <a:spcPct val="10000"/>
        </a:spcBef>
        <a:spcAft>
          <a:spcPct val="0"/>
        </a:spcAft>
        <a:buChar char="•"/>
        <a:defRPr sz="2000">
          <a:solidFill>
            <a:schemeClr val="tx2"/>
          </a:solidFill>
          <a:latin typeface="+mn-lt"/>
          <a:ea typeface="Arial" charset="0"/>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7538" name="Rectangle 2"/>
          <p:cNvSpPr>
            <a:spLocks noGrp="1" noChangeArrowheads="1"/>
          </p:cNvSpPr>
          <p:nvPr>
            <p:ph type="ctrTitle"/>
          </p:nvPr>
        </p:nvSpPr>
        <p:spPr>
          <a:xfrm>
            <a:off x="684213" y="549275"/>
            <a:ext cx="7772400" cy="2590800"/>
          </a:xfrm>
        </p:spPr>
        <p:txBody>
          <a:bodyPr/>
          <a:lstStyle/>
          <a:p>
            <a:pPr>
              <a:defRPr/>
            </a:pPr>
            <a:r>
              <a:rPr lang="pt-PT" dirty="0" smtClean="0">
                <a:cs typeface="+mj-cs"/>
              </a:rPr>
              <a:t/>
            </a:r>
            <a:br>
              <a:rPr lang="pt-PT" dirty="0" smtClean="0">
                <a:cs typeface="+mj-cs"/>
              </a:rPr>
            </a:br>
            <a:r>
              <a:rPr lang="pt-PT" dirty="0" smtClean="0">
                <a:cs typeface="+mj-cs"/>
              </a:rPr>
              <a:t>Redes de Computadores</a:t>
            </a:r>
            <a:br>
              <a:rPr lang="pt-PT" dirty="0" smtClean="0">
                <a:cs typeface="+mj-cs"/>
              </a:rPr>
            </a:br>
            <a:r>
              <a:rPr lang="pt-PT" dirty="0" smtClean="0">
                <a:cs typeface="+mj-cs"/>
              </a:rPr>
              <a:t/>
            </a:r>
            <a:br>
              <a:rPr lang="pt-PT" dirty="0" smtClean="0">
                <a:cs typeface="+mj-cs"/>
              </a:rPr>
            </a:br>
            <a:r>
              <a:rPr lang="pt-PT" dirty="0" smtClean="0">
                <a:cs typeface="+mj-cs"/>
              </a:rPr>
              <a:t/>
            </a:r>
            <a:br>
              <a:rPr lang="pt-PT" dirty="0" smtClean="0">
                <a:cs typeface="+mj-cs"/>
              </a:rPr>
            </a:br>
            <a:r>
              <a:rPr lang="pt-PT" dirty="0" smtClean="0">
                <a:cs typeface="+mj-cs"/>
              </a:rPr>
              <a:t>O protocolo TCP – Controlo de fluxo e das</a:t>
            </a:r>
            <a:r>
              <a:rPr lang="pt-PT" dirty="0">
                <a:cs typeface="+mj-cs"/>
              </a:rPr>
              <a:t> </a:t>
            </a:r>
            <a:r>
              <a:rPr lang="pt-PT" dirty="0" smtClean="0">
                <a:cs typeface="+mj-cs"/>
              </a:rPr>
              <a:t>conexões</a:t>
            </a:r>
          </a:p>
        </p:txBody>
      </p:sp>
      <p:sp>
        <p:nvSpPr>
          <p:cNvPr id="577539" name="Rectangle 3"/>
          <p:cNvSpPr>
            <a:spLocks noGrp="1" noChangeArrowheads="1"/>
          </p:cNvSpPr>
          <p:nvPr>
            <p:ph type="subTitle" idx="1"/>
          </p:nvPr>
        </p:nvSpPr>
        <p:spPr>
          <a:xfrm>
            <a:off x="914400" y="2971800"/>
            <a:ext cx="7680325" cy="3265488"/>
          </a:xfrm>
        </p:spPr>
        <p:txBody>
          <a:bodyPr/>
          <a:lstStyle/>
          <a:p>
            <a:pPr>
              <a:defRPr/>
            </a:pPr>
            <a:endParaRPr lang="pt-PT" sz="2400" dirty="0" smtClean="0"/>
          </a:p>
          <a:p>
            <a:pPr>
              <a:defRPr/>
            </a:pPr>
            <a:endParaRPr lang="pt-PT" sz="2400" dirty="0" smtClean="0"/>
          </a:p>
          <a:p>
            <a:pPr>
              <a:defRPr/>
            </a:pPr>
            <a:r>
              <a:rPr lang="pt-PT" sz="2400" dirty="0" smtClean="0"/>
              <a:t>Jos</a:t>
            </a:r>
            <a:r>
              <a:rPr lang="pt-PT" altLang="ja-JP" sz="2400" dirty="0" smtClean="0"/>
              <a:t>é Legatheaux Martins</a:t>
            </a:r>
          </a:p>
          <a:p>
            <a:pPr>
              <a:defRPr/>
            </a:pPr>
            <a:endParaRPr lang="pt-PT" altLang="ja-JP" sz="2400" dirty="0" smtClean="0"/>
          </a:p>
          <a:p>
            <a:pPr>
              <a:defRPr/>
            </a:pPr>
            <a:r>
              <a:rPr lang="pt-PT" altLang="ja-JP" sz="2400" dirty="0" smtClean="0"/>
              <a:t>Departamento de Informática da</a:t>
            </a:r>
          </a:p>
          <a:p>
            <a:pPr>
              <a:defRPr/>
            </a:pPr>
            <a:r>
              <a:rPr lang="pt-PT" altLang="ja-JP" sz="2400" dirty="0" smtClean="0"/>
              <a:t>FCT/UNL</a:t>
            </a:r>
            <a:endParaRPr lang="pt-PT" sz="2000" dirty="0" smtClean="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smtClean="0"/>
              <a:t>Estabelecimento da conexão</a:t>
            </a:r>
            <a:endParaRPr lang="pt-PT" dirty="0"/>
          </a:p>
        </p:txBody>
      </p:sp>
      <p:sp>
        <p:nvSpPr>
          <p:cNvPr id="4" name="Slide Number Placeholder 3"/>
          <p:cNvSpPr>
            <a:spLocks noGrp="1"/>
          </p:cNvSpPr>
          <p:nvPr>
            <p:ph type="sldNum" sz="quarter" idx="10"/>
          </p:nvPr>
        </p:nvSpPr>
        <p:spPr/>
        <p:txBody>
          <a:bodyPr/>
          <a:lstStyle/>
          <a:p>
            <a:pPr>
              <a:defRPr/>
            </a:pPr>
            <a:fld id="{CF6B13C9-917F-9C4F-BE0C-C8B9C139B5BC}" type="slidenum">
              <a:rPr lang="en-US" smtClean="0"/>
              <a:pPr>
                <a:defRPr/>
              </a:pPr>
              <a:t>10</a:t>
            </a:fld>
            <a:endParaRPr lang="en-US" dirty="0"/>
          </a:p>
        </p:txBody>
      </p:sp>
      <p:sp>
        <p:nvSpPr>
          <p:cNvPr id="5" name="Line 5"/>
          <p:cNvSpPr>
            <a:spLocks noChangeShapeType="1"/>
          </p:cNvSpPr>
          <p:nvPr/>
        </p:nvSpPr>
        <p:spPr bwMode="auto">
          <a:xfrm flipH="1">
            <a:off x="3282950" y="2314575"/>
            <a:ext cx="1588" cy="2470150"/>
          </a:xfrm>
          <a:prstGeom prst="line">
            <a:avLst/>
          </a:prstGeom>
          <a:noFill/>
          <a:ln w="9525">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nvGrpSpPr>
          <p:cNvPr id="6" name="Group 102"/>
          <p:cNvGrpSpPr>
            <a:grpSpLocks/>
          </p:cNvGrpSpPr>
          <p:nvPr/>
        </p:nvGrpSpPr>
        <p:grpSpPr bwMode="auto">
          <a:xfrm>
            <a:off x="1296988" y="2241550"/>
            <a:ext cx="4494212" cy="955675"/>
            <a:chOff x="810" y="1363"/>
            <a:chExt cx="2831" cy="602"/>
          </a:xfrm>
        </p:grpSpPr>
        <p:sp>
          <p:nvSpPr>
            <p:cNvPr id="7" name="Line 10"/>
            <p:cNvSpPr>
              <a:spLocks noChangeShapeType="1"/>
            </p:cNvSpPr>
            <p:nvPr/>
          </p:nvSpPr>
          <p:spPr bwMode="auto">
            <a:xfrm>
              <a:off x="2062" y="1502"/>
              <a:ext cx="1579" cy="463"/>
            </a:xfrm>
            <a:prstGeom prst="line">
              <a:avLst/>
            </a:prstGeom>
            <a:noFill/>
            <a:ln w="28575">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8" name="Rectangle 12"/>
            <p:cNvSpPr>
              <a:spLocks noChangeArrowheads="1"/>
            </p:cNvSpPr>
            <p:nvPr/>
          </p:nvSpPr>
          <p:spPr bwMode="auto">
            <a:xfrm>
              <a:off x="2518" y="1565"/>
              <a:ext cx="590" cy="27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 name="Text Box 13"/>
            <p:cNvSpPr txBox="1">
              <a:spLocks noChangeArrowheads="1"/>
            </p:cNvSpPr>
            <p:nvPr/>
          </p:nvSpPr>
          <p:spPr bwMode="auto">
            <a:xfrm>
              <a:off x="2310" y="1624"/>
              <a:ext cx="1096" cy="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cs typeface="+mn-cs"/>
                </a:rPr>
                <a:t>SYNbit=1, Seq=x</a:t>
              </a:r>
            </a:p>
          </p:txBody>
        </p:sp>
        <p:sp>
          <p:nvSpPr>
            <p:cNvPr id="10" name="Text Box 21"/>
            <p:cNvSpPr txBox="1">
              <a:spLocks noChangeArrowheads="1"/>
            </p:cNvSpPr>
            <p:nvPr/>
          </p:nvSpPr>
          <p:spPr bwMode="auto">
            <a:xfrm>
              <a:off x="810" y="1363"/>
              <a:ext cx="1230" cy="3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r">
                <a:lnSpc>
                  <a:spcPct val="90000"/>
                </a:lnSpc>
                <a:defRPr/>
              </a:pPr>
              <a:r>
                <a:rPr lang="en-US" sz="1400" smtClean="0">
                  <a:cs typeface="+mn-cs"/>
                </a:rPr>
                <a:t>choose init seq num, x</a:t>
              </a:r>
            </a:p>
            <a:p>
              <a:pPr algn="r">
                <a:lnSpc>
                  <a:spcPct val="90000"/>
                </a:lnSpc>
                <a:defRPr/>
              </a:pPr>
              <a:r>
                <a:rPr lang="en-US" sz="1400" smtClean="0">
                  <a:cs typeface="+mn-cs"/>
                </a:rPr>
                <a:t>send TCP SYN msg</a:t>
              </a:r>
            </a:p>
          </p:txBody>
        </p:sp>
      </p:grpSp>
      <p:sp>
        <p:nvSpPr>
          <p:cNvPr id="11" name="Line 22"/>
          <p:cNvSpPr>
            <a:spLocks noChangeShapeType="1"/>
          </p:cNvSpPr>
          <p:nvPr/>
        </p:nvSpPr>
        <p:spPr bwMode="auto">
          <a:xfrm flipH="1">
            <a:off x="5872163" y="2384425"/>
            <a:ext cx="1587" cy="3417888"/>
          </a:xfrm>
          <a:prstGeom prst="line">
            <a:avLst/>
          </a:prstGeom>
          <a:noFill/>
          <a:ln w="9525">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12" name="Text Box 92"/>
          <p:cNvSpPr txBox="1">
            <a:spLocks noChangeArrowheads="1"/>
          </p:cNvSpPr>
          <p:nvPr/>
        </p:nvSpPr>
        <p:spPr bwMode="auto">
          <a:xfrm>
            <a:off x="8058150" y="5222875"/>
            <a:ext cx="7715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solidFill>
                  <a:srgbClr val="CC0000"/>
                </a:solidFill>
                <a:cs typeface="+mn-cs"/>
              </a:rPr>
              <a:t>ESTAB</a:t>
            </a:r>
          </a:p>
        </p:txBody>
      </p:sp>
      <p:grpSp>
        <p:nvGrpSpPr>
          <p:cNvPr id="13" name="Group 109"/>
          <p:cNvGrpSpPr>
            <a:grpSpLocks/>
          </p:cNvGrpSpPr>
          <p:nvPr/>
        </p:nvGrpSpPr>
        <p:grpSpPr bwMode="auto">
          <a:xfrm>
            <a:off x="3281363" y="2911475"/>
            <a:ext cx="4519612" cy="1425575"/>
            <a:chOff x="2060" y="1785"/>
            <a:chExt cx="2847" cy="898"/>
          </a:xfrm>
        </p:grpSpPr>
        <p:sp>
          <p:nvSpPr>
            <p:cNvPr id="14" name="Line 11"/>
            <p:cNvSpPr>
              <a:spLocks noChangeShapeType="1"/>
            </p:cNvSpPr>
            <p:nvPr/>
          </p:nvSpPr>
          <p:spPr bwMode="auto">
            <a:xfrm flipH="1">
              <a:off x="2060" y="2031"/>
              <a:ext cx="1580" cy="652"/>
            </a:xfrm>
            <a:prstGeom prst="line">
              <a:avLst/>
            </a:prstGeom>
            <a:noFill/>
            <a:ln w="28575">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15" name="Rectangle 14"/>
            <p:cNvSpPr>
              <a:spLocks noChangeArrowheads="1"/>
            </p:cNvSpPr>
            <p:nvPr/>
          </p:nvSpPr>
          <p:spPr bwMode="auto">
            <a:xfrm>
              <a:off x="2381" y="2206"/>
              <a:ext cx="896" cy="32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6" name="Text Box 83"/>
            <p:cNvSpPr txBox="1">
              <a:spLocks noChangeArrowheads="1"/>
            </p:cNvSpPr>
            <p:nvPr/>
          </p:nvSpPr>
          <p:spPr bwMode="auto">
            <a:xfrm>
              <a:off x="2159" y="2169"/>
              <a:ext cx="1534" cy="366"/>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cs typeface="+mn-cs"/>
                </a:rPr>
                <a:t>SYNbit=1, Seq=y</a:t>
              </a:r>
            </a:p>
            <a:p>
              <a:pPr>
                <a:defRPr/>
              </a:pPr>
              <a:r>
                <a:rPr lang="en-US" smtClean="0">
                  <a:cs typeface="+mn-cs"/>
                </a:rPr>
                <a:t>ACKbit=1; ACKnum=x+1</a:t>
              </a:r>
            </a:p>
          </p:txBody>
        </p:sp>
        <p:sp>
          <p:nvSpPr>
            <p:cNvPr id="17" name="Text Box 93"/>
            <p:cNvSpPr txBox="1">
              <a:spLocks noChangeArrowheads="1"/>
            </p:cNvSpPr>
            <p:nvPr/>
          </p:nvSpPr>
          <p:spPr bwMode="auto">
            <a:xfrm>
              <a:off x="3676" y="1785"/>
              <a:ext cx="1231" cy="42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l">
                <a:lnSpc>
                  <a:spcPct val="90000"/>
                </a:lnSpc>
                <a:defRPr/>
              </a:pPr>
              <a:r>
                <a:rPr lang="en-US" sz="1400" smtClean="0">
                  <a:cs typeface="+mn-cs"/>
                </a:rPr>
                <a:t>choose init seq num, y</a:t>
              </a:r>
            </a:p>
            <a:p>
              <a:pPr algn="l">
                <a:lnSpc>
                  <a:spcPct val="90000"/>
                </a:lnSpc>
                <a:defRPr/>
              </a:pPr>
              <a:r>
                <a:rPr lang="en-US" sz="1400" smtClean="0">
                  <a:cs typeface="+mn-cs"/>
                </a:rPr>
                <a:t>send TCP SYNACK</a:t>
              </a:r>
            </a:p>
            <a:p>
              <a:pPr algn="l">
                <a:lnSpc>
                  <a:spcPct val="90000"/>
                </a:lnSpc>
                <a:defRPr/>
              </a:pPr>
              <a:r>
                <a:rPr lang="en-US" sz="1400" smtClean="0">
                  <a:cs typeface="+mn-cs"/>
                </a:rPr>
                <a:t>msg, acking SYN</a:t>
              </a:r>
            </a:p>
          </p:txBody>
        </p:sp>
      </p:grpSp>
      <p:grpSp>
        <p:nvGrpSpPr>
          <p:cNvPr id="18" name="Group 110"/>
          <p:cNvGrpSpPr>
            <a:grpSpLocks/>
          </p:cNvGrpSpPr>
          <p:nvPr/>
        </p:nvGrpSpPr>
        <p:grpSpPr bwMode="auto">
          <a:xfrm>
            <a:off x="998538" y="4010025"/>
            <a:ext cx="6630987" cy="1373188"/>
            <a:chOff x="622" y="2477"/>
            <a:chExt cx="4177" cy="865"/>
          </a:xfrm>
        </p:grpSpPr>
        <p:sp>
          <p:nvSpPr>
            <p:cNvPr id="19" name="Line 84"/>
            <p:cNvSpPr>
              <a:spLocks noChangeShapeType="1"/>
            </p:cNvSpPr>
            <p:nvPr/>
          </p:nvSpPr>
          <p:spPr bwMode="auto">
            <a:xfrm>
              <a:off x="2073" y="2728"/>
              <a:ext cx="1579" cy="463"/>
            </a:xfrm>
            <a:prstGeom prst="line">
              <a:avLst/>
            </a:prstGeom>
            <a:noFill/>
            <a:ln w="28575">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20" name="Rectangle 89"/>
            <p:cNvSpPr>
              <a:spLocks noChangeArrowheads="1"/>
            </p:cNvSpPr>
            <p:nvPr/>
          </p:nvSpPr>
          <p:spPr bwMode="auto">
            <a:xfrm>
              <a:off x="2486" y="2806"/>
              <a:ext cx="775" cy="27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1" name="Text Box 90"/>
            <p:cNvSpPr txBox="1">
              <a:spLocks noChangeArrowheads="1"/>
            </p:cNvSpPr>
            <p:nvPr/>
          </p:nvSpPr>
          <p:spPr bwMode="auto">
            <a:xfrm>
              <a:off x="2092" y="2852"/>
              <a:ext cx="1529" cy="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cs typeface="+mn-cs"/>
                </a:rPr>
                <a:t>ACKbit=1, ACKnum=y+1</a:t>
              </a:r>
            </a:p>
          </p:txBody>
        </p:sp>
        <p:sp>
          <p:nvSpPr>
            <p:cNvPr id="22" name="Text Box 94"/>
            <p:cNvSpPr txBox="1">
              <a:spLocks noChangeArrowheads="1"/>
            </p:cNvSpPr>
            <p:nvPr/>
          </p:nvSpPr>
          <p:spPr bwMode="auto">
            <a:xfrm>
              <a:off x="622" y="2477"/>
              <a:ext cx="1422" cy="6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r">
                <a:lnSpc>
                  <a:spcPct val="90000"/>
                </a:lnSpc>
                <a:defRPr/>
              </a:pPr>
              <a:r>
                <a:rPr lang="en-US" sz="1400" smtClean="0">
                  <a:cs typeface="+mn-cs"/>
                </a:rPr>
                <a:t>received SYNACK(x) </a:t>
              </a:r>
            </a:p>
            <a:p>
              <a:pPr algn="r">
                <a:lnSpc>
                  <a:spcPct val="90000"/>
                </a:lnSpc>
                <a:defRPr/>
              </a:pPr>
              <a:r>
                <a:rPr lang="en-US" sz="1400" smtClean="0">
                  <a:cs typeface="+mn-cs"/>
                </a:rPr>
                <a:t>indicates server is live;</a:t>
              </a:r>
            </a:p>
            <a:p>
              <a:pPr algn="r">
                <a:lnSpc>
                  <a:spcPct val="90000"/>
                </a:lnSpc>
                <a:defRPr/>
              </a:pPr>
              <a:r>
                <a:rPr lang="en-US" sz="1400" smtClean="0">
                  <a:cs typeface="+mn-cs"/>
                </a:rPr>
                <a:t>send ACK for SYNACK;</a:t>
              </a:r>
            </a:p>
            <a:p>
              <a:pPr algn="r">
                <a:lnSpc>
                  <a:spcPct val="90000"/>
                </a:lnSpc>
                <a:defRPr/>
              </a:pPr>
              <a:r>
                <a:rPr lang="en-US" sz="1400" smtClean="0">
                  <a:cs typeface="+mn-cs"/>
                </a:rPr>
                <a:t>this segment may contain </a:t>
              </a:r>
            </a:p>
            <a:p>
              <a:pPr algn="r">
                <a:lnSpc>
                  <a:spcPct val="90000"/>
                </a:lnSpc>
                <a:defRPr/>
              </a:pPr>
              <a:r>
                <a:rPr lang="en-US" sz="1400" smtClean="0">
                  <a:cs typeface="+mn-cs"/>
                </a:rPr>
                <a:t>client-to-server data</a:t>
              </a:r>
            </a:p>
          </p:txBody>
        </p:sp>
        <p:sp>
          <p:nvSpPr>
            <p:cNvPr id="23" name="Text Box 95"/>
            <p:cNvSpPr txBox="1">
              <a:spLocks noChangeArrowheads="1"/>
            </p:cNvSpPr>
            <p:nvPr/>
          </p:nvSpPr>
          <p:spPr bwMode="auto">
            <a:xfrm>
              <a:off x="3640" y="3042"/>
              <a:ext cx="1159" cy="3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l">
                <a:lnSpc>
                  <a:spcPct val="90000"/>
                </a:lnSpc>
                <a:defRPr/>
              </a:pPr>
              <a:r>
                <a:rPr lang="en-US" sz="1400" smtClean="0">
                  <a:cs typeface="+mn-cs"/>
                </a:rPr>
                <a:t>received ACK(y) </a:t>
              </a:r>
            </a:p>
            <a:p>
              <a:pPr algn="l">
                <a:lnSpc>
                  <a:spcPct val="90000"/>
                </a:lnSpc>
                <a:defRPr/>
              </a:pPr>
              <a:r>
                <a:rPr lang="en-US" sz="1400" smtClean="0">
                  <a:cs typeface="+mn-cs"/>
                </a:rPr>
                <a:t>indicates client is live</a:t>
              </a:r>
            </a:p>
          </p:txBody>
        </p:sp>
      </p:grpSp>
      <p:grpSp>
        <p:nvGrpSpPr>
          <p:cNvPr id="24" name="Group 105"/>
          <p:cNvGrpSpPr>
            <a:grpSpLocks/>
          </p:cNvGrpSpPr>
          <p:nvPr/>
        </p:nvGrpSpPr>
        <p:grpSpPr bwMode="auto">
          <a:xfrm>
            <a:off x="300038" y="2279650"/>
            <a:ext cx="1030287" cy="700088"/>
            <a:chOff x="182" y="1387"/>
            <a:chExt cx="649" cy="441"/>
          </a:xfrm>
        </p:grpSpPr>
        <p:sp>
          <p:nvSpPr>
            <p:cNvPr id="25" name="Text Box 91"/>
            <p:cNvSpPr txBox="1">
              <a:spLocks noChangeArrowheads="1"/>
            </p:cNvSpPr>
            <p:nvPr/>
          </p:nvSpPr>
          <p:spPr bwMode="auto">
            <a:xfrm>
              <a:off x="182" y="1616"/>
              <a:ext cx="649"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cs typeface="+mn-cs"/>
                </a:rPr>
                <a:t>SYNSENT</a:t>
              </a:r>
            </a:p>
          </p:txBody>
        </p:sp>
        <p:sp>
          <p:nvSpPr>
            <p:cNvPr id="26" name="Line 103"/>
            <p:cNvSpPr>
              <a:spLocks noChangeShapeType="1"/>
            </p:cNvSpPr>
            <p:nvPr/>
          </p:nvSpPr>
          <p:spPr bwMode="auto">
            <a:xfrm>
              <a:off x="462" y="1387"/>
              <a:ext cx="0" cy="27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grpSp>
        <p:nvGrpSpPr>
          <p:cNvPr id="27" name="Group 111"/>
          <p:cNvGrpSpPr>
            <a:grpSpLocks/>
          </p:cNvGrpSpPr>
          <p:nvPr/>
        </p:nvGrpSpPr>
        <p:grpSpPr bwMode="auto">
          <a:xfrm>
            <a:off x="301625" y="2940050"/>
            <a:ext cx="771525" cy="1622425"/>
            <a:chOff x="183" y="1803"/>
            <a:chExt cx="486" cy="1022"/>
          </a:xfrm>
        </p:grpSpPr>
        <p:sp>
          <p:nvSpPr>
            <p:cNvPr id="28" name="Text Box 16"/>
            <p:cNvSpPr txBox="1">
              <a:spLocks noChangeArrowheads="1"/>
            </p:cNvSpPr>
            <p:nvPr/>
          </p:nvSpPr>
          <p:spPr bwMode="auto">
            <a:xfrm>
              <a:off x="183" y="2613"/>
              <a:ext cx="48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solidFill>
                    <a:srgbClr val="CC0000"/>
                  </a:solidFill>
                  <a:cs typeface="+mn-cs"/>
                </a:rPr>
                <a:t>ESTAB</a:t>
              </a:r>
            </a:p>
          </p:txBody>
        </p:sp>
        <p:sp>
          <p:nvSpPr>
            <p:cNvPr id="29" name="Line 104"/>
            <p:cNvSpPr>
              <a:spLocks noChangeShapeType="1"/>
            </p:cNvSpPr>
            <p:nvPr/>
          </p:nvSpPr>
          <p:spPr bwMode="auto">
            <a:xfrm>
              <a:off x="465" y="1803"/>
              <a:ext cx="0" cy="79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grpSp>
        <p:nvGrpSpPr>
          <p:cNvPr id="30" name="Group 108"/>
          <p:cNvGrpSpPr>
            <a:grpSpLocks/>
          </p:cNvGrpSpPr>
          <p:nvPr/>
        </p:nvGrpSpPr>
        <p:grpSpPr bwMode="auto">
          <a:xfrm>
            <a:off x="7754938" y="2335213"/>
            <a:ext cx="1119187" cy="1192212"/>
            <a:chOff x="4878" y="1422"/>
            <a:chExt cx="705" cy="751"/>
          </a:xfrm>
        </p:grpSpPr>
        <p:sp>
          <p:nvSpPr>
            <p:cNvPr id="31" name="Text Box 99"/>
            <p:cNvSpPr txBox="1">
              <a:spLocks noChangeArrowheads="1"/>
            </p:cNvSpPr>
            <p:nvPr/>
          </p:nvSpPr>
          <p:spPr bwMode="auto">
            <a:xfrm>
              <a:off x="4878" y="1961"/>
              <a:ext cx="705"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cs typeface="+mn-cs"/>
                </a:rPr>
                <a:t>SYN RCVD</a:t>
              </a:r>
            </a:p>
          </p:txBody>
        </p:sp>
        <p:sp>
          <p:nvSpPr>
            <p:cNvPr id="32" name="Line 106"/>
            <p:cNvSpPr>
              <a:spLocks noChangeShapeType="1"/>
            </p:cNvSpPr>
            <p:nvPr/>
          </p:nvSpPr>
          <p:spPr bwMode="auto">
            <a:xfrm>
              <a:off x="5339" y="1422"/>
              <a:ext cx="0" cy="56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sp>
        <p:nvSpPr>
          <p:cNvPr id="33" name="Line 107"/>
          <p:cNvSpPr>
            <a:spLocks noChangeShapeType="1"/>
          </p:cNvSpPr>
          <p:nvPr/>
        </p:nvSpPr>
        <p:spPr bwMode="auto">
          <a:xfrm>
            <a:off x="8469313" y="3536950"/>
            <a:ext cx="0" cy="170497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nvGrpSpPr>
          <p:cNvPr id="27661" name="Group 113"/>
          <p:cNvGrpSpPr>
            <a:grpSpLocks/>
          </p:cNvGrpSpPr>
          <p:nvPr/>
        </p:nvGrpSpPr>
        <p:grpSpPr bwMode="auto">
          <a:xfrm>
            <a:off x="306388" y="1590675"/>
            <a:ext cx="8551862" cy="736600"/>
            <a:chOff x="193" y="1002"/>
            <a:chExt cx="5387" cy="464"/>
          </a:xfrm>
        </p:grpSpPr>
        <p:sp>
          <p:nvSpPr>
            <p:cNvPr id="35" name="Text Box 114"/>
            <p:cNvSpPr txBox="1">
              <a:spLocks noChangeArrowheads="1"/>
            </p:cNvSpPr>
            <p:nvPr/>
          </p:nvSpPr>
          <p:spPr bwMode="auto">
            <a:xfrm>
              <a:off x="195" y="1002"/>
              <a:ext cx="731"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r">
                <a:defRPr/>
              </a:pPr>
              <a:r>
                <a:rPr lang="en-US" i="1" smtClean="0">
                  <a:solidFill>
                    <a:srgbClr val="000099"/>
                  </a:solidFill>
                  <a:cs typeface="+mn-cs"/>
                </a:rPr>
                <a:t>client state</a:t>
              </a:r>
            </a:p>
            <a:p>
              <a:pPr algn="r">
                <a:defRPr/>
              </a:pPr>
              <a:endParaRPr lang="en-US" i="1" smtClean="0">
                <a:solidFill>
                  <a:srgbClr val="000099"/>
                </a:solidFill>
                <a:cs typeface="+mn-cs"/>
              </a:endParaRPr>
            </a:p>
          </p:txBody>
        </p:sp>
        <p:sp>
          <p:nvSpPr>
            <p:cNvPr id="36" name="Text Box 115"/>
            <p:cNvSpPr txBox="1">
              <a:spLocks noChangeArrowheads="1"/>
            </p:cNvSpPr>
            <p:nvPr/>
          </p:nvSpPr>
          <p:spPr bwMode="auto">
            <a:xfrm>
              <a:off x="193" y="1243"/>
              <a:ext cx="53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cs typeface="+mn-cs"/>
                </a:rPr>
                <a:t>LISTEN</a:t>
              </a:r>
            </a:p>
          </p:txBody>
        </p:sp>
        <p:sp>
          <p:nvSpPr>
            <p:cNvPr id="37" name="Text Box 116"/>
            <p:cNvSpPr txBox="1">
              <a:spLocks noChangeArrowheads="1"/>
            </p:cNvSpPr>
            <p:nvPr/>
          </p:nvSpPr>
          <p:spPr bwMode="auto">
            <a:xfrm>
              <a:off x="4800" y="1013"/>
              <a:ext cx="780"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r">
                <a:defRPr/>
              </a:pPr>
              <a:r>
                <a:rPr lang="en-US" i="1" smtClean="0">
                  <a:solidFill>
                    <a:srgbClr val="000099"/>
                  </a:solidFill>
                  <a:cs typeface="+mn-cs"/>
                </a:rPr>
                <a:t>server state</a:t>
              </a:r>
            </a:p>
            <a:p>
              <a:pPr algn="r">
                <a:defRPr/>
              </a:pPr>
              <a:endParaRPr lang="en-US" i="1" smtClean="0">
                <a:solidFill>
                  <a:srgbClr val="000099"/>
                </a:solidFill>
                <a:cs typeface="+mn-cs"/>
              </a:endParaRPr>
            </a:p>
          </p:txBody>
        </p:sp>
        <p:sp>
          <p:nvSpPr>
            <p:cNvPr id="38" name="Text Box 117"/>
            <p:cNvSpPr txBox="1">
              <a:spLocks noChangeArrowheads="1"/>
            </p:cNvSpPr>
            <p:nvPr/>
          </p:nvSpPr>
          <p:spPr bwMode="auto">
            <a:xfrm>
              <a:off x="5038" y="1254"/>
              <a:ext cx="53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cs typeface="+mn-cs"/>
                </a:rPr>
                <a:t>LISTEN</a:t>
              </a:r>
            </a:p>
          </p:txBody>
        </p:sp>
        <p:grpSp>
          <p:nvGrpSpPr>
            <p:cNvPr id="27666" name="Group 118"/>
            <p:cNvGrpSpPr>
              <a:grpSpLocks/>
            </p:cNvGrpSpPr>
            <p:nvPr/>
          </p:nvGrpSpPr>
          <p:grpSpPr bwMode="auto">
            <a:xfrm>
              <a:off x="1914" y="1049"/>
              <a:ext cx="405" cy="378"/>
              <a:chOff x="-44" y="1473"/>
              <a:chExt cx="981" cy="1105"/>
            </a:xfrm>
          </p:grpSpPr>
          <p:pic>
            <p:nvPicPr>
              <p:cNvPr id="27700" name="Picture 119" descr="desktop_computer_stylized_med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44" y="1473"/>
                <a:ext cx="981"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701" name="Freeform 120"/>
              <p:cNvSpPr>
                <a:spLocks/>
              </p:cNvSpPr>
              <p:nvPr/>
            </p:nvSpPr>
            <p:spPr bwMode="auto">
              <a:xfrm flipH="1">
                <a:off x="374" y="1579"/>
                <a:ext cx="477" cy="506"/>
              </a:xfrm>
              <a:custGeom>
                <a:avLst/>
                <a:gdLst>
                  <a:gd name="T0" fmla="*/ 0 w 356"/>
                  <a:gd name="T1" fmla="*/ 0 h 368"/>
                  <a:gd name="T2" fmla="*/ 10045 w 356"/>
                  <a:gd name="T3" fmla="*/ 645 h 368"/>
                  <a:gd name="T4" fmla="*/ 11917 w 356"/>
                  <a:gd name="T5" fmla="*/ 13448 h 368"/>
                  <a:gd name="T6" fmla="*/ 2626 w 356"/>
                  <a:gd name="T7" fmla="*/ 16818 h 368"/>
                  <a:gd name="T8" fmla="*/ 0 w 356"/>
                  <a:gd name="T9" fmla="*/ 0 h 3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6" h="368">
                    <a:moveTo>
                      <a:pt x="0" y="0"/>
                    </a:moveTo>
                    <a:lnTo>
                      <a:pt x="300" y="14"/>
                    </a:lnTo>
                    <a:lnTo>
                      <a:pt x="356" y="294"/>
                    </a:lnTo>
                    <a:lnTo>
                      <a:pt x="78" y="368"/>
                    </a:lnTo>
                    <a:lnTo>
                      <a:pt x="0" y="0"/>
                    </a:lnTo>
                    <a:close/>
                  </a:path>
                </a:pathLst>
              </a:custGeom>
              <a:gradFill rotWithShape="1">
                <a:gsLst>
                  <a:gs pos="0">
                    <a:srgbClr val="000099"/>
                  </a:gs>
                  <a:gs pos="100000">
                    <a:schemeClr val="bg1"/>
                  </a:gs>
                </a:gsLst>
                <a:lin ang="2700000" scaled="1"/>
              </a:gra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PT"/>
              </a:p>
            </p:txBody>
          </p:sp>
        </p:grpSp>
        <p:grpSp>
          <p:nvGrpSpPr>
            <p:cNvPr id="27667" name="Group 121"/>
            <p:cNvGrpSpPr>
              <a:grpSpLocks/>
            </p:cNvGrpSpPr>
            <p:nvPr/>
          </p:nvGrpSpPr>
          <p:grpSpPr bwMode="auto">
            <a:xfrm>
              <a:off x="3572" y="1051"/>
              <a:ext cx="212" cy="323"/>
              <a:chOff x="4140" y="429"/>
              <a:chExt cx="1425" cy="2396"/>
            </a:xfrm>
          </p:grpSpPr>
          <p:sp>
            <p:nvSpPr>
              <p:cNvPr id="27668" name="Freeform 122"/>
              <p:cNvSpPr>
                <a:spLocks/>
              </p:cNvSpPr>
              <p:nvPr/>
            </p:nvSpPr>
            <p:spPr bwMode="auto">
              <a:xfrm>
                <a:off x="5268" y="433"/>
                <a:ext cx="283" cy="2286"/>
              </a:xfrm>
              <a:custGeom>
                <a:avLst/>
                <a:gdLst>
                  <a:gd name="T0" fmla="*/ 5 w 354"/>
                  <a:gd name="T1" fmla="*/ 0 h 2742"/>
                  <a:gd name="T2" fmla="*/ 24 w 354"/>
                  <a:gd name="T3" fmla="*/ 38 h 2742"/>
                  <a:gd name="T4" fmla="*/ 24 w 354"/>
                  <a:gd name="T5" fmla="*/ 295 h 2742"/>
                  <a:gd name="T6" fmla="*/ 0 w 354"/>
                  <a:gd name="T7" fmla="*/ 309 h 2742"/>
                  <a:gd name="T8" fmla="*/ 5 w 354"/>
                  <a:gd name="T9" fmla="*/ 0 h 27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42" name="Rectangle 123"/>
              <p:cNvSpPr>
                <a:spLocks noChangeArrowheads="1"/>
              </p:cNvSpPr>
              <p:nvPr/>
            </p:nvSpPr>
            <p:spPr bwMode="auto">
              <a:xfrm>
                <a:off x="4207" y="429"/>
                <a:ext cx="1049" cy="2285"/>
              </a:xfrm>
              <a:prstGeom prst="rect">
                <a:avLst/>
              </a:pr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7670" name="Freeform 124"/>
              <p:cNvSpPr>
                <a:spLocks/>
              </p:cNvSpPr>
              <p:nvPr/>
            </p:nvSpPr>
            <p:spPr bwMode="auto">
              <a:xfrm>
                <a:off x="5321" y="570"/>
                <a:ext cx="169" cy="2115"/>
              </a:xfrm>
              <a:custGeom>
                <a:avLst/>
                <a:gdLst>
                  <a:gd name="T0" fmla="*/ 2 w 211"/>
                  <a:gd name="T1" fmla="*/ 0 h 2537"/>
                  <a:gd name="T2" fmla="*/ 14 w 211"/>
                  <a:gd name="T3" fmla="*/ 25 h 2537"/>
                  <a:gd name="T4" fmla="*/ 2 w 211"/>
                  <a:gd name="T5" fmla="*/ 282 h 2537"/>
                  <a:gd name="T6" fmla="*/ 2 w 211"/>
                  <a:gd name="T7" fmla="*/ 0 h 25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27671" name="Freeform 125"/>
              <p:cNvSpPr>
                <a:spLocks/>
              </p:cNvSpPr>
              <p:nvPr/>
            </p:nvSpPr>
            <p:spPr bwMode="auto">
              <a:xfrm>
                <a:off x="5284" y="1640"/>
                <a:ext cx="263" cy="189"/>
              </a:xfrm>
              <a:custGeom>
                <a:avLst/>
                <a:gdLst>
                  <a:gd name="T0" fmla="*/ 2 w 328"/>
                  <a:gd name="T1" fmla="*/ 0 h 226"/>
                  <a:gd name="T2" fmla="*/ 23 w 328"/>
                  <a:gd name="T3" fmla="*/ 15 h 226"/>
                  <a:gd name="T4" fmla="*/ 23 w 328"/>
                  <a:gd name="T5" fmla="*/ 27 h 226"/>
                  <a:gd name="T6" fmla="*/ 0 w 328"/>
                  <a:gd name="T7" fmla="*/ 11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45" name="Rectangle 126"/>
              <p:cNvSpPr>
                <a:spLocks noChangeArrowheads="1"/>
              </p:cNvSpPr>
              <p:nvPr/>
            </p:nvSpPr>
            <p:spPr bwMode="auto">
              <a:xfrm>
                <a:off x="4214" y="696"/>
                <a:ext cx="592"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nvGrpSpPr>
              <p:cNvPr id="27673" name="Group 127"/>
              <p:cNvGrpSpPr>
                <a:grpSpLocks/>
              </p:cNvGrpSpPr>
              <p:nvPr/>
            </p:nvGrpSpPr>
            <p:grpSpPr bwMode="auto">
              <a:xfrm>
                <a:off x="4749" y="668"/>
                <a:ext cx="581" cy="145"/>
                <a:chOff x="614" y="2568"/>
                <a:chExt cx="725" cy="139"/>
              </a:xfrm>
            </p:grpSpPr>
            <p:sp>
              <p:nvSpPr>
                <p:cNvPr id="71" name="AutoShape 128"/>
                <p:cNvSpPr>
                  <a:spLocks noChangeArrowheads="1"/>
                </p:cNvSpPr>
                <p:nvPr/>
              </p:nvSpPr>
              <p:spPr bwMode="auto">
                <a:xfrm>
                  <a:off x="617" y="2566"/>
                  <a:ext cx="721" cy="142"/>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2" name="AutoShape 129"/>
                <p:cNvSpPr>
                  <a:spLocks noChangeArrowheads="1"/>
                </p:cNvSpPr>
                <p:nvPr/>
              </p:nvSpPr>
              <p:spPr bwMode="auto">
                <a:xfrm>
                  <a:off x="634" y="2581"/>
                  <a:ext cx="688" cy="114"/>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47" name="Rectangle 130"/>
              <p:cNvSpPr>
                <a:spLocks noChangeArrowheads="1"/>
              </p:cNvSpPr>
              <p:nvPr/>
            </p:nvSpPr>
            <p:spPr bwMode="auto">
              <a:xfrm>
                <a:off x="4221" y="1022"/>
                <a:ext cx="598"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nvGrpSpPr>
              <p:cNvPr id="27675" name="Group 131"/>
              <p:cNvGrpSpPr>
                <a:grpSpLocks/>
              </p:cNvGrpSpPr>
              <p:nvPr/>
            </p:nvGrpSpPr>
            <p:grpSpPr bwMode="auto">
              <a:xfrm>
                <a:off x="4747" y="994"/>
                <a:ext cx="581" cy="134"/>
                <a:chOff x="614" y="2568"/>
                <a:chExt cx="725" cy="139"/>
              </a:xfrm>
            </p:grpSpPr>
            <p:sp>
              <p:nvSpPr>
                <p:cNvPr id="69" name="AutoShape 132"/>
                <p:cNvSpPr>
                  <a:spLocks noChangeArrowheads="1"/>
                </p:cNvSpPr>
                <p:nvPr/>
              </p:nvSpPr>
              <p:spPr bwMode="auto">
                <a:xfrm>
                  <a:off x="611" y="2567"/>
                  <a:ext cx="730" cy="139"/>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0" name="AutoShape 133"/>
                <p:cNvSpPr>
                  <a:spLocks noChangeArrowheads="1"/>
                </p:cNvSpPr>
                <p:nvPr/>
              </p:nvSpPr>
              <p:spPr bwMode="auto">
                <a:xfrm>
                  <a:off x="628" y="2582"/>
                  <a:ext cx="696" cy="108"/>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49" name="Rectangle 134"/>
              <p:cNvSpPr>
                <a:spLocks noChangeArrowheads="1"/>
              </p:cNvSpPr>
              <p:nvPr/>
            </p:nvSpPr>
            <p:spPr bwMode="auto">
              <a:xfrm>
                <a:off x="4214" y="1356"/>
                <a:ext cx="598"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0" name="Rectangle 135"/>
              <p:cNvSpPr>
                <a:spLocks noChangeArrowheads="1"/>
              </p:cNvSpPr>
              <p:nvPr/>
            </p:nvSpPr>
            <p:spPr bwMode="auto">
              <a:xfrm>
                <a:off x="4227" y="1653"/>
                <a:ext cx="598" cy="5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nvGrpSpPr>
              <p:cNvPr id="27678" name="Group 136"/>
              <p:cNvGrpSpPr>
                <a:grpSpLocks/>
              </p:cNvGrpSpPr>
              <p:nvPr/>
            </p:nvGrpSpPr>
            <p:grpSpPr bwMode="auto">
              <a:xfrm>
                <a:off x="4735" y="1627"/>
                <a:ext cx="582" cy="151"/>
                <a:chOff x="614" y="2568"/>
                <a:chExt cx="725" cy="139"/>
              </a:xfrm>
            </p:grpSpPr>
            <p:sp>
              <p:nvSpPr>
                <p:cNvPr id="67" name="AutoShape 137"/>
                <p:cNvSpPr>
                  <a:spLocks noChangeArrowheads="1"/>
                </p:cNvSpPr>
                <p:nvPr/>
              </p:nvSpPr>
              <p:spPr bwMode="auto">
                <a:xfrm>
                  <a:off x="618" y="2571"/>
                  <a:ext cx="720" cy="137"/>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8" name="AutoShape 138"/>
                <p:cNvSpPr>
                  <a:spLocks noChangeArrowheads="1"/>
                </p:cNvSpPr>
                <p:nvPr/>
              </p:nvSpPr>
              <p:spPr bwMode="auto">
                <a:xfrm>
                  <a:off x="635" y="2585"/>
                  <a:ext cx="687" cy="109"/>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27679" name="Freeform 139"/>
              <p:cNvSpPr>
                <a:spLocks/>
              </p:cNvSpPr>
              <p:nvPr/>
            </p:nvSpPr>
            <p:spPr bwMode="auto">
              <a:xfrm>
                <a:off x="5288" y="1354"/>
                <a:ext cx="263" cy="188"/>
              </a:xfrm>
              <a:custGeom>
                <a:avLst/>
                <a:gdLst>
                  <a:gd name="T0" fmla="*/ 2 w 328"/>
                  <a:gd name="T1" fmla="*/ 0 h 226"/>
                  <a:gd name="T2" fmla="*/ 23 w 328"/>
                  <a:gd name="T3" fmla="*/ 14 h 226"/>
                  <a:gd name="T4" fmla="*/ 23 w 328"/>
                  <a:gd name="T5" fmla="*/ 25 h 226"/>
                  <a:gd name="T6" fmla="*/ 0 w 328"/>
                  <a:gd name="T7" fmla="*/ 10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grpSp>
            <p:nvGrpSpPr>
              <p:cNvPr id="27680" name="Group 140"/>
              <p:cNvGrpSpPr>
                <a:grpSpLocks/>
              </p:cNvGrpSpPr>
              <p:nvPr/>
            </p:nvGrpSpPr>
            <p:grpSpPr bwMode="auto">
              <a:xfrm>
                <a:off x="4739" y="1327"/>
                <a:ext cx="582" cy="139"/>
                <a:chOff x="614" y="2568"/>
                <a:chExt cx="725" cy="139"/>
              </a:xfrm>
            </p:grpSpPr>
            <p:sp>
              <p:nvSpPr>
                <p:cNvPr id="65" name="AutoShape 141"/>
                <p:cNvSpPr>
                  <a:spLocks noChangeArrowheads="1"/>
                </p:cNvSpPr>
                <p:nvPr/>
              </p:nvSpPr>
              <p:spPr bwMode="auto">
                <a:xfrm>
                  <a:off x="613" y="2568"/>
                  <a:ext cx="728" cy="141"/>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6" name="AutoShape 142"/>
                <p:cNvSpPr>
                  <a:spLocks noChangeArrowheads="1"/>
                </p:cNvSpPr>
                <p:nvPr/>
              </p:nvSpPr>
              <p:spPr bwMode="auto">
                <a:xfrm>
                  <a:off x="630" y="2582"/>
                  <a:ext cx="695" cy="111"/>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54" name="Rectangle 143"/>
              <p:cNvSpPr>
                <a:spLocks noChangeArrowheads="1"/>
              </p:cNvSpPr>
              <p:nvPr/>
            </p:nvSpPr>
            <p:spPr bwMode="auto">
              <a:xfrm>
                <a:off x="5249" y="429"/>
                <a:ext cx="67" cy="2292"/>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7682" name="Freeform 144"/>
              <p:cNvSpPr>
                <a:spLocks/>
              </p:cNvSpPr>
              <p:nvPr/>
            </p:nvSpPr>
            <p:spPr bwMode="auto">
              <a:xfrm>
                <a:off x="5312" y="1007"/>
                <a:ext cx="237" cy="213"/>
              </a:xfrm>
              <a:custGeom>
                <a:avLst/>
                <a:gdLst>
                  <a:gd name="T0" fmla="*/ 2 w 296"/>
                  <a:gd name="T1" fmla="*/ 0 h 256"/>
                  <a:gd name="T2" fmla="*/ 21 w 296"/>
                  <a:gd name="T3" fmla="*/ 15 h 256"/>
                  <a:gd name="T4" fmla="*/ 21 w 296"/>
                  <a:gd name="T5" fmla="*/ 28 h 256"/>
                  <a:gd name="T6" fmla="*/ 0 w 296"/>
                  <a:gd name="T7" fmla="*/ 10 h 256"/>
                  <a:gd name="T8" fmla="*/ 2 w 296"/>
                  <a:gd name="T9" fmla="*/ 0 h 2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27683" name="Freeform 145"/>
              <p:cNvSpPr>
                <a:spLocks/>
              </p:cNvSpPr>
              <p:nvPr/>
            </p:nvSpPr>
            <p:spPr bwMode="auto">
              <a:xfrm>
                <a:off x="5315" y="680"/>
                <a:ext cx="244" cy="240"/>
              </a:xfrm>
              <a:custGeom>
                <a:avLst/>
                <a:gdLst>
                  <a:gd name="T0" fmla="*/ 0 w 304"/>
                  <a:gd name="T1" fmla="*/ 0 h 288"/>
                  <a:gd name="T2" fmla="*/ 22 w 304"/>
                  <a:gd name="T3" fmla="*/ 19 h 288"/>
                  <a:gd name="T4" fmla="*/ 20 w 304"/>
                  <a:gd name="T5" fmla="*/ 33 h 288"/>
                  <a:gd name="T6" fmla="*/ 2 w 304"/>
                  <a:gd name="T7" fmla="*/ 14 h 288"/>
                  <a:gd name="T8" fmla="*/ 0 w 304"/>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57" name="Oval 146"/>
              <p:cNvSpPr>
                <a:spLocks noChangeArrowheads="1"/>
              </p:cNvSpPr>
              <p:nvPr/>
            </p:nvSpPr>
            <p:spPr bwMode="auto">
              <a:xfrm>
                <a:off x="5518" y="2610"/>
                <a:ext cx="47" cy="96"/>
              </a:xfrm>
              <a:prstGeom prst="ellipse">
                <a:avLst/>
              </a:prstGeom>
              <a:solidFill>
                <a:srgbClr val="3333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7685" name="Freeform 147"/>
              <p:cNvSpPr>
                <a:spLocks/>
              </p:cNvSpPr>
              <p:nvPr/>
            </p:nvSpPr>
            <p:spPr bwMode="auto">
              <a:xfrm>
                <a:off x="5302" y="2614"/>
                <a:ext cx="245" cy="200"/>
              </a:xfrm>
              <a:custGeom>
                <a:avLst/>
                <a:gdLst>
                  <a:gd name="T0" fmla="*/ 0 w 306"/>
                  <a:gd name="T1" fmla="*/ 13 h 240"/>
                  <a:gd name="T2" fmla="*/ 2 w 306"/>
                  <a:gd name="T3" fmla="*/ 28 h 240"/>
                  <a:gd name="T4" fmla="*/ 22 w 306"/>
                  <a:gd name="T5" fmla="*/ 13 h 240"/>
                  <a:gd name="T6" fmla="*/ 21 w 306"/>
                  <a:gd name="T7" fmla="*/ 0 h 240"/>
                  <a:gd name="T8" fmla="*/ 0 w 306"/>
                  <a:gd name="T9" fmla="*/ 13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6" h="240">
                    <a:moveTo>
                      <a:pt x="0" y="106"/>
                    </a:moveTo>
                    <a:lnTo>
                      <a:pt x="2" y="240"/>
                    </a:lnTo>
                    <a:lnTo>
                      <a:pt x="306" y="110"/>
                    </a:lnTo>
                    <a:lnTo>
                      <a:pt x="300" y="0"/>
                    </a:lnTo>
                    <a:lnTo>
                      <a:pt x="0" y="106"/>
                    </a:lnTo>
                    <a:close/>
                  </a:path>
                </a:pathLst>
              </a:custGeom>
              <a:solidFill>
                <a:srgbClr val="3333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59" name="AutoShape 148"/>
              <p:cNvSpPr>
                <a:spLocks noChangeArrowheads="1"/>
              </p:cNvSpPr>
              <p:nvPr/>
            </p:nvSpPr>
            <p:spPr bwMode="auto">
              <a:xfrm>
                <a:off x="4140" y="2677"/>
                <a:ext cx="1196" cy="148"/>
              </a:xfrm>
              <a:prstGeom prst="roundRect">
                <a:avLst>
                  <a:gd name="adj" fmla="val 50000"/>
                </a:avLst>
              </a:prstGeom>
              <a:solidFill>
                <a:srgbClr val="DDDDDD"/>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0" name="AutoShape 149"/>
              <p:cNvSpPr>
                <a:spLocks noChangeArrowheads="1"/>
              </p:cNvSpPr>
              <p:nvPr/>
            </p:nvSpPr>
            <p:spPr bwMode="auto">
              <a:xfrm>
                <a:off x="4207" y="2714"/>
                <a:ext cx="1069" cy="82"/>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1" name="Oval 150"/>
              <p:cNvSpPr>
                <a:spLocks noChangeArrowheads="1"/>
              </p:cNvSpPr>
              <p:nvPr/>
            </p:nvSpPr>
            <p:spPr bwMode="auto">
              <a:xfrm>
                <a:off x="4308" y="2380"/>
                <a:ext cx="155" cy="148"/>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2" name="Oval 151"/>
              <p:cNvSpPr>
                <a:spLocks noChangeArrowheads="1"/>
              </p:cNvSpPr>
              <p:nvPr/>
            </p:nvSpPr>
            <p:spPr bwMode="auto">
              <a:xfrm>
                <a:off x="4483" y="2387"/>
                <a:ext cx="161" cy="141"/>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solidFill>
                    <a:srgbClr val="FF0000"/>
                  </a:solidFill>
                  <a:latin typeface="Arial" charset="0"/>
                  <a:cs typeface="Arial" charset="0"/>
                </a:endParaRPr>
              </a:p>
            </p:txBody>
          </p:sp>
          <p:sp>
            <p:nvSpPr>
              <p:cNvPr id="63" name="Oval 152"/>
              <p:cNvSpPr>
                <a:spLocks noChangeArrowheads="1"/>
              </p:cNvSpPr>
              <p:nvPr/>
            </p:nvSpPr>
            <p:spPr bwMode="auto">
              <a:xfrm>
                <a:off x="4664" y="2380"/>
                <a:ext cx="155" cy="141"/>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4" name="Rectangle 153"/>
              <p:cNvSpPr>
                <a:spLocks noChangeArrowheads="1"/>
              </p:cNvSpPr>
              <p:nvPr/>
            </p:nvSpPr>
            <p:spPr bwMode="auto">
              <a:xfrm>
                <a:off x="5061" y="1838"/>
                <a:ext cx="87" cy="757"/>
              </a:xfrm>
              <a:prstGeom prst="rect">
                <a:avLst/>
              </a:prstGeom>
              <a:solidFill>
                <a:srgbClr val="29292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par>
                                <p:cTn id="8" presetID="22" presetClass="entr" presetSubtype="1" fill="hold"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wipe(up)">
                                      <p:cBhvr>
                                        <p:cTn id="10" dur="500"/>
                                        <p:tgtEl>
                                          <p:spTgt spid="24"/>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nodeType="clickEffect">
                                  <p:stCondLst>
                                    <p:cond delay="0"/>
                                  </p:stCondLst>
                                  <p:childTnLst>
                                    <p:set>
                                      <p:cBhvr>
                                        <p:cTn id="14" dur="1" fill="hold">
                                          <p:stCondLst>
                                            <p:cond delay="0"/>
                                          </p:stCondLst>
                                        </p:cTn>
                                        <p:tgtEl>
                                          <p:spTgt spid="30"/>
                                        </p:tgtEl>
                                        <p:attrNameLst>
                                          <p:attrName>style.visibility</p:attrName>
                                        </p:attrNameLst>
                                      </p:cBhvr>
                                      <p:to>
                                        <p:strVal val="visible"/>
                                      </p:to>
                                    </p:set>
                                    <p:animEffect transition="in" filter="wipe(up)">
                                      <p:cBhvr>
                                        <p:cTn id="15" dur="500"/>
                                        <p:tgtEl>
                                          <p:spTgt spid="30"/>
                                        </p:tgtEl>
                                      </p:cBhvr>
                                    </p:animEffect>
                                  </p:childTnLst>
                                </p:cTn>
                              </p:par>
                              <p:par>
                                <p:cTn id="16" presetID="22" presetClass="entr" presetSubtype="2" fill="hold" nodeType="withEffect">
                                  <p:stCondLst>
                                    <p:cond delay="0"/>
                                  </p:stCondLst>
                                  <p:childTnLst>
                                    <p:set>
                                      <p:cBhvr>
                                        <p:cTn id="17" dur="1" fill="hold">
                                          <p:stCondLst>
                                            <p:cond delay="0"/>
                                          </p:stCondLst>
                                        </p:cTn>
                                        <p:tgtEl>
                                          <p:spTgt spid="13"/>
                                        </p:tgtEl>
                                        <p:attrNameLst>
                                          <p:attrName>style.visibility</p:attrName>
                                        </p:attrNameLst>
                                      </p:cBhvr>
                                      <p:to>
                                        <p:strVal val="visible"/>
                                      </p:to>
                                    </p:set>
                                    <p:animEffect transition="in" filter="wipe(right)">
                                      <p:cBhvr>
                                        <p:cTn id="18" dur="500"/>
                                        <p:tgtEl>
                                          <p:spTgt spid="1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ntr" presetSubtype="8" fill="hold" nodeType="clickEffect">
                                  <p:stCondLst>
                                    <p:cond delay="0"/>
                                  </p:stCondLst>
                                  <p:childTnLst>
                                    <p:set>
                                      <p:cBhvr>
                                        <p:cTn id="22" dur="1" fill="hold">
                                          <p:stCondLst>
                                            <p:cond delay="0"/>
                                          </p:stCondLst>
                                        </p:cTn>
                                        <p:tgtEl>
                                          <p:spTgt spid="18"/>
                                        </p:tgtEl>
                                        <p:attrNameLst>
                                          <p:attrName>style.visibility</p:attrName>
                                        </p:attrNameLst>
                                      </p:cBhvr>
                                      <p:to>
                                        <p:strVal val="visible"/>
                                      </p:to>
                                    </p:set>
                                    <p:animEffect transition="in" filter="wipe(left)">
                                      <p:cBhvr>
                                        <p:cTn id="23" dur="500"/>
                                        <p:tgtEl>
                                          <p:spTgt spid="18"/>
                                        </p:tgtEl>
                                      </p:cBhvr>
                                    </p:animEffect>
                                  </p:childTnLst>
                                </p:cTn>
                              </p:par>
                              <p:par>
                                <p:cTn id="24" presetID="22" presetClass="entr" presetSubtype="1" fill="hold" nodeType="withEffect">
                                  <p:stCondLst>
                                    <p:cond delay="0"/>
                                  </p:stCondLst>
                                  <p:childTnLst>
                                    <p:set>
                                      <p:cBhvr>
                                        <p:cTn id="25" dur="1" fill="hold">
                                          <p:stCondLst>
                                            <p:cond delay="0"/>
                                          </p:stCondLst>
                                        </p:cTn>
                                        <p:tgtEl>
                                          <p:spTgt spid="27"/>
                                        </p:tgtEl>
                                        <p:attrNameLst>
                                          <p:attrName>style.visibility</p:attrName>
                                        </p:attrNameLst>
                                      </p:cBhvr>
                                      <p:to>
                                        <p:strVal val="visible"/>
                                      </p:to>
                                    </p:set>
                                    <p:animEffect transition="in" filter="wipe(up)">
                                      <p:cBhvr>
                                        <p:cTn id="26" dur="500"/>
                                        <p:tgtEl>
                                          <p:spTgt spid="27"/>
                                        </p:tgtEl>
                                      </p:cBhvr>
                                    </p:animEffect>
                                  </p:childTnLst>
                                </p:cTn>
                              </p:par>
                            </p:childTnLst>
                          </p:cTn>
                        </p:par>
                        <p:par>
                          <p:cTn id="27" fill="hold" nodeType="afterGroup">
                            <p:stCondLst>
                              <p:cond delay="500"/>
                            </p:stCondLst>
                            <p:childTnLst>
                              <p:par>
                                <p:cTn id="28" presetID="22" presetClass="entr" presetSubtype="1" fill="hold" grpId="0" nodeType="after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up)">
                                      <p:cBhvr>
                                        <p:cTn id="30" dur="500"/>
                                        <p:tgtEl>
                                          <p:spTgt spid="12"/>
                                        </p:tgtEl>
                                      </p:cBhvr>
                                    </p:animEffect>
                                  </p:childTnLst>
                                </p:cTn>
                              </p:par>
                              <p:par>
                                <p:cTn id="31" presetID="22" presetClass="entr" presetSubtype="1" fill="hold" nodeType="withEffect">
                                  <p:stCondLst>
                                    <p:cond delay="0"/>
                                  </p:stCondLst>
                                  <p:childTnLst>
                                    <p:set>
                                      <p:cBhvr>
                                        <p:cTn id="32" dur="1" fill="hold">
                                          <p:stCondLst>
                                            <p:cond delay="0"/>
                                          </p:stCondLst>
                                        </p:cTn>
                                        <p:tgtEl>
                                          <p:spTgt spid="33"/>
                                        </p:tgtEl>
                                        <p:attrNameLst>
                                          <p:attrName>style.visibility</p:attrName>
                                        </p:attrNameLst>
                                      </p:cBhvr>
                                      <p:to>
                                        <p:strVal val="visible"/>
                                      </p:to>
                                    </p:set>
                                    <p:animEffect transition="in" filter="wipe(up)">
                                      <p:cBhvr>
                                        <p:cTn id="33"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smtClean="0"/>
              <a:t>Evolução do estado da conexão</a:t>
            </a:r>
            <a:endParaRPr lang="pt-PT" dirty="0"/>
          </a:p>
        </p:txBody>
      </p:sp>
      <p:sp>
        <p:nvSpPr>
          <p:cNvPr id="4" name="Slide Number Placeholder 3"/>
          <p:cNvSpPr>
            <a:spLocks noGrp="1"/>
          </p:cNvSpPr>
          <p:nvPr>
            <p:ph type="sldNum" sz="quarter" idx="10"/>
          </p:nvPr>
        </p:nvSpPr>
        <p:spPr/>
        <p:txBody>
          <a:bodyPr/>
          <a:lstStyle/>
          <a:p>
            <a:pPr>
              <a:defRPr/>
            </a:pPr>
            <a:fld id="{1A245D65-2ACA-F14D-8ECF-0D62920B53B6}" type="slidenum">
              <a:rPr lang="en-US" smtClean="0"/>
              <a:pPr>
                <a:defRPr/>
              </a:pPr>
              <a:t>11</a:t>
            </a:fld>
            <a:endParaRPr lang="en-US" dirty="0"/>
          </a:p>
        </p:txBody>
      </p:sp>
      <p:grpSp>
        <p:nvGrpSpPr>
          <p:cNvPr id="28675" name="Group 47"/>
          <p:cNvGrpSpPr>
            <a:grpSpLocks/>
          </p:cNvGrpSpPr>
          <p:nvPr/>
        </p:nvGrpSpPr>
        <p:grpSpPr bwMode="auto">
          <a:xfrm>
            <a:off x="3690938" y="1246188"/>
            <a:ext cx="876300" cy="827087"/>
            <a:chOff x="1778" y="1720"/>
            <a:chExt cx="722" cy="642"/>
          </a:xfrm>
        </p:grpSpPr>
        <p:sp>
          <p:nvSpPr>
            <p:cNvPr id="6" name="Oval 41"/>
            <p:cNvSpPr>
              <a:spLocks noChangeArrowheads="1"/>
            </p:cNvSpPr>
            <p:nvPr/>
          </p:nvSpPr>
          <p:spPr bwMode="auto">
            <a:xfrm>
              <a:off x="1825" y="1720"/>
              <a:ext cx="675" cy="612"/>
            </a:xfrm>
            <a:prstGeom prst="ellipse">
              <a:avLst/>
            </a:prstGeom>
            <a:solidFill>
              <a:srgbClr val="0000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 name="Oval 42"/>
            <p:cNvSpPr>
              <a:spLocks noChangeArrowheads="1"/>
            </p:cNvSpPr>
            <p:nvPr/>
          </p:nvSpPr>
          <p:spPr bwMode="auto">
            <a:xfrm>
              <a:off x="1778" y="1750"/>
              <a:ext cx="675" cy="6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8" name="Text Box 43"/>
          <p:cNvSpPr txBox="1">
            <a:spLocks noChangeArrowheads="1"/>
          </p:cNvSpPr>
          <p:nvPr/>
        </p:nvSpPr>
        <p:spPr bwMode="auto">
          <a:xfrm>
            <a:off x="3713163" y="1466850"/>
            <a:ext cx="790575"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latin typeface="+mn-lt"/>
                <a:cs typeface="+mn-cs"/>
              </a:rPr>
              <a:t>closed</a:t>
            </a:r>
          </a:p>
        </p:txBody>
      </p:sp>
      <p:grpSp>
        <p:nvGrpSpPr>
          <p:cNvPr id="28677" name="Group 48"/>
          <p:cNvGrpSpPr>
            <a:grpSpLocks/>
          </p:cNvGrpSpPr>
          <p:nvPr/>
        </p:nvGrpSpPr>
        <p:grpSpPr bwMode="auto">
          <a:xfrm>
            <a:off x="3652838" y="3175000"/>
            <a:ext cx="876300" cy="827088"/>
            <a:chOff x="1778" y="1720"/>
            <a:chExt cx="722" cy="642"/>
          </a:xfrm>
        </p:grpSpPr>
        <p:sp>
          <p:nvSpPr>
            <p:cNvPr id="11" name="Oval 49"/>
            <p:cNvSpPr>
              <a:spLocks noChangeArrowheads="1"/>
            </p:cNvSpPr>
            <p:nvPr/>
          </p:nvSpPr>
          <p:spPr bwMode="auto">
            <a:xfrm>
              <a:off x="1825" y="1720"/>
              <a:ext cx="675" cy="612"/>
            </a:xfrm>
            <a:prstGeom prst="ellipse">
              <a:avLst/>
            </a:prstGeom>
            <a:solidFill>
              <a:srgbClr val="0000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2" name="Oval 50"/>
            <p:cNvSpPr>
              <a:spLocks noChangeArrowheads="1"/>
            </p:cNvSpPr>
            <p:nvPr/>
          </p:nvSpPr>
          <p:spPr bwMode="auto">
            <a:xfrm>
              <a:off x="1778" y="1750"/>
              <a:ext cx="675" cy="6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13" name="Text Box 51"/>
          <p:cNvSpPr txBox="1">
            <a:spLocks noChangeArrowheads="1"/>
          </p:cNvSpPr>
          <p:nvPr/>
        </p:nvSpPr>
        <p:spPr bwMode="auto">
          <a:xfrm>
            <a:off x="3709988" y="3395663"/>
            <a:ext cx="720725"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latin typeface="+mn-lt"/>
                <a:cs typeface="+mn-cs"/>
              </a:rPr>
              <a:t>listen</a:t>
            </a:r>
          </a:p>
        </p:txBody>
      </p:sp>
      <p:grpSp>
        <p:nvGrpSpPr>
          <p:cNvPr id="28679" name="Group 52"/>
          <p:cNvGrpSpPr>
            <a:grpSpLocks/>
          </p:cNvGrpSpPr>
          <p:nvPr/>
        </p:nvGrpSpPr>
        <p:grpSpPr bwMode="auto">
          <a:xfrm>
            <a:off x="1643063" y="4227513"/>
            <a:ext cx="876300" cy="827087"/>
            <a:chOff x="1778" y="1720"/>
            <a:chExt cx="722" cy="642"/>
          </a:xfrm>
        </p:grpSpPr>
        <p:sp>
          <p:nvSpPr>
            <p:cNvPr id="15" name="Oval 53"/>
            <p:cNvSpPr>
              <a:spLocks noChangeArrowheads="1"/>
            </p:cNvSpPr>
            <p:nvPr/>
          </p:nvSpPr>
          <p:spPr bwMode="auto">
            <a:xfrm>
              <a:off x="1825" y="1720"/>
              <a:ext cx="675" cy="612"/>
            </a:xfrm>
            <a:prstGeom prst="ellipse">
              <a:avLst/>
            </a:prstGeom>
            <a:solidFill>
              <a:srgbClr val="0000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6" name="Oval 54"/>
            <p:cNvSpPr>
              <a:spLocks noChangeArrowheads="1"/>
            </p:cNvSpPr>
            <p:nvPr/>
          </p:nvSpPr>
          <p:spPr bwMode="auto">
            <a:xfrm>
              <a:off x="1778" y="1750"/>
              <a:ext cx="675" cy="6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17" name="Text Box 55"/>
          <p:cNvSpPr txBox="1">
            <a:spLocks noChangeArrowheads="1"/>
          </p:cNvSpPr>
          <p:nvPr/>
        </p:nvSpPr>
        <p:spPr bwMode="auto">
          <a:xfrm>
            <a:off x="1751013" y="4425950"/>
            <a:ext cx="619125"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nSpc>
                <a:spcPct val="80000"/>
              </a:lnSpc>
              <a:defRPr/>
            </a:pPr>
            <a:r>
              <a:rPr lang="en-US" smtClean="0">
                <a:latin typeface="+mn-lt"/>
                <a:cs typeface="+mn-cs"/>
              </a:rPr>
              <a:t>SYN</a:t>
            </a:r>
          </a:p>
          <a:p>
            <a:pPr>
              <a:lnSpc>
                <a:spcPct val="80000"/>
              </a:lnSpc>
              <a:defRPr/>
            </a:pPr>
            <a:r>
              <a:rPr lang="en-US" smtClean="0">
                <a:latin typeface="+mn-lt"/>
                <a:cs typeface="+mn-cs"/>
              </a:rPr>
              <a:t>rcvd</a:t>
            </a:r>
          </a:p>
        </p:txBody>
      </p:sp>
      <p:grpSp>
        <p:nvGrpSpPr>
          <p:cNvPr id="28681" name="Group 56"/>
          <p:cNvGrpSpPr>
            <a:grpSpLocks/>
          </p:cNvGrpSpPr>
          <p:nvPr/>
        </p:nvGrpSpPr>
        <p:grpSpPr bwMode="auto">
          <a:xfrm>
            <a:off x="5119688" y="4189413"/>
            <a:ext cx="876300" cy="827087"/>
            <a:chOff x="1778" y="1720"/>
            <a:chExt cx="722" cy="642"/>
          </a:xfrm>
        </p:grpSpPr>
        <p:sp>
          <p:nvSpPr>
            <p:cNvPr id="19" name="Oval 57"/>
            <p:cNvSpPr>
              <a:spLocks noChangeArrowheads="1"/>
            </p:cNvSpPr>
            <p:nvPr/>
          </p:nvSpPr>
          <p:spPr bwMode="auto">
            <a:xfrm>
              <a:off x="1825" y="1720"/>
              <a:ext cx="675" cy="612"/>
            </a:xfrm>
            <a:prstGeom prst="ellipse">
              <a:avLst/>
            </a:prstGeom>
            <a:solidFill>
              <a:srgbClr val="0000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0" name="Oval 58"/>
            <p:cNvSpPr>
              <a:spLocks noChangeArrowheads="1"/>
            </p:cNvSpPr>
            <p:nvPr/>
          </p:nvSpPr>
          <p:spPr bwMode="auto">
            <a:xfrm>
              <a:off x="1778" y="1750"/>
              <a:ext cx="675" cy="6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21" name="Text Box 59"/>
          <p:cNvSpPr txBox="1">
            <a:spLocks noChangeArrowheads="1"/>
          </p:cNvSpPr>
          <p:nvPr/>
        </p:nvSpPr>
        <p:spPr bwMode="auto">
          <a:xfrm>
            <a:off x="5224463" y="4387850"/>
            <a:ext cx="625475"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nSpc>
                <a:spcPct val="80000"/>
              </a:lnSpc>
              <a:defRPr/>
            </a:pPr>
            <a:r>
              <a:rPr lang="en-US" smtClean="0">
                <a:latin typeface="+mn-lt"/>
                <a:cs typeface="+mn-cs"/>
              </a:rPr>
              <a:t>SYN</a:t>
            </a:r>
          </a:p>
          <a:p>
            <a:pPr>
              <a:lnSpc>
                <a:spcPct val="80000"/>
              </a:lnSpc>
              <a:defRPr/>
            </a:pPr>
            <a:r>
              <a:rPr lang="en-US" smtClean="0">
                <a:latin typeface="+mn-lt"/>
                <a:cs typeface="+mn-cs"/>
              </a:rPr>
              <a:t>sent</a:t>
            </a:r>
          </a:p>
        </p:txBody>
      </p:sp>
      <p:grpSp>
        <p:nvGrpSpPr>
          <p:cNvPr id="28683" name="Group 60"/>
          <p:cNvGrpSpPr>
            <a:grpSpLocks/>
          </p:cNvGrpSpPr>
          <p:nvPr/>
        </p:nvGrpSpPr>
        <p:grpSpPr bwMode="auto">
          <a:xfrm>
            <a:off x="3686175" y="5060950"/>
            <a:ext cx="876300" cy="827088"/>
            <a:chOff x="1778" y="1720"/>
            <a:chExt cx="722" cy="642"/>
          </a:xfrm>
        </p:grpSpPr>
        <p:sp>
          <p:nvSpPr>
            <p:cNvPr id="23" name="Oval 61"/>
            <p:cNvSpPr>
              <a:spLocks noChangeArrowheads="1"/>
            </p:cNvSpPr>
            <p:nvPr/>
          </p:nvSpPr>
          <p:spPr bwMode="auto">
            <a:xfrm>
              <a:off x="1825" y="1720"/>
              <a:ext cx="675" cy="612"/>
            </a:xfrm>
            <a:prstGeom prst="ellipse">
              <a:avLst/>
            </a:prstGeom>
            <a:solidFill>
              <a:srgbClr val="000099"/>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4" name="Oval 62"/>
            <p:cNvSpPr>
              <a:spLocks noChangeArrowheads="1"/>
            </p:cNvSpPr>
            <p:nvPr/>
          </p:nvSpPr>
          <p:spPr bwMode="auto">
            <a:xfrm>
              <a:off x="1778" y="1750"/>
              <a:ext cx="675" cy="612"/>
            </a:xfrm>
            <a:prstGeom prst="ellipse">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25" name="Text Box 63"/>
          <p:cNvSpPr txBox="1">
            <a:spLocks noChangeArrowheads="1"/>
          </p:cNvSpPr>
          <p:nvPr/>
        </p:nvSpPr>
        <p:spPr bwMode="auto">
          <a:xfrm>
            <a:off x="3676650" y="5348288"/>
            <a:ext cx="876300" cy="296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nSpc>
                <a:spcPct val="80000"/>
              </a:lnSpc>
              <a:defRPr/>
            </a:pPr>
            <a:r>
              <a:rPr lang="en-US" smtClean="0">
                <a:latin typeface="+mn-lt"/>
                <a:cs typeface="+mn-cs"/>
              </a:rPr>
              <a:t>ESTAB</a:t>
            </a:r>
          </a:p>
        </p:txBody>
      </p:sp>
      <p:sp>
        <p:nvSpPr>
          <p:cNvPr id="26" name="Text Box 66"/>
          <p:cNvSpPr txBox="1">
            <a:spLocks noChangeArrowheads="1"/>
          </p:cNvSpPr>
          <p:nvPr/>
        </p:nvSpPr>
        <p:spPr bwMode="auto">
          <a:xfrm>
            <a:off x="5580063" y="2205038"/>
            <a:ext cx="2894012"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231775" indent="-231775">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l">
              <a:defRPr/>
            </a:pPr>
            <a:r>
              <a:rPr lang="en-US" sz="1200" dirty="0" smtClean="0">
                <a:solidFill>
                  <a:srgbClr val="0000FF"/>
                </a:solidFill>
                <a:latin typeface="Courier New" charset="0"/>
                <a:cs typeface="+mn-cs"/>
              </a:rPr>
              <a:t>Socket </a:t>
            </a:r>
            <a:r>
              <a:rPr lang="en-US" sz="1200" dirty="0" err="1" smtClean="0">
                <a:solidFill>
                  <a:srgbClr val="0000FF"/>
                </a:solidFill>
                <a:latin typeface="Courier New" charset="0"/>
                <a:cs typeface="+mn-cs"/>
              </a:rPr>
              <a:t>clientSocket</a:t>
            </a:r>
            <a:r>
              <a:rPr lang="en-US" sz="1200" dirty="0" smtClean="0">
                <a:solidFill>
                  <a:srgbClr val="0000FF"/>
                </a:solidFill>
                <a:latin typeface="Courier New" charset="0"/>
                <a:cs typeface="+mn-cs"/>
              </a:rPr>
              <a:t> =   </a:t>
            </a:r>
          </a:p>
          <a:p>
            <a:pPr algn="l">
              <a:defRPr/>
            </a:pPr>
            <a:r>
              <a:rPr lang="en-US" sz="1200" dirty="0" smtClean="0">
                <a:solidFill>
                  <a:srgbClr val="0000FF"/>
                </a:solidFill>
                <a:latin typeface="Courier New" charset="0"/>
                <a:cs typeface="+mn-cs"/>
              </a:rPr>
              <a:t>  </a:t>
            </a:r>
            <a:r>
              <a:rPr lang="en-US" sz="1200" dirty="0" err="1" smtClean="0">
                <a:solidFill>
                  <a:srgbClr val="0000FF"/>
                </a:solidFill>
                <a:latin typeface="Courier New" charset="0"/>
                <a:cs typeface="+mn-cs"/>
              </a:rPr>
              <a:t>newSocket</a:t>
            </a:r>
            <a:r>
              <a:rPr lang="en-US" sz="1200" dirty="0" smtClean="0">
                <a:solidFill>
                  <a:srgbClr val="0000FF"/>
                </a:solidFill>
                <a:latin typeface="Courier New" charset="0"/>
                <a:cs typeface="+mn-cs"/>
              </a:rPr>
              <a:t>("</a:t>
            </a:r>
            <a:r>
              <a:rPr lang="en-US" sz="1200" dirty="0" err="1" smtClean="0">
                <a:solidFill>
                  <a:srgbClr val="0000FF"/>
                </a:solidFill>
                <a:latin typeface="Courier New" charset="0"/>
                <a:cs typeface="+mn-cs"/>
              </a:rPr>
              <a:t>hostname","port</a:t>
            </a:r>
            <a:r>
              <a:rPr lang="en-US" sz="1200" dirty="0" smtClean="0">
                <a:solidFill>
                  <a:srgbClr val="0000FF"/>
                </a:solidFill>
                <a:latin typeface="Courier New" charset="0"/>
                <a:cs typeface="+mn-cs"/>
              </a:rPr>
              <a:t> number");</a:t>
            </a:r>
          </a:p>
        </p:txBody>
      </p:sp>
      <p:sp>
        <p:nvSpPr>
          <p:cNvPr id="27" name="Line 67"/>
          <p:cNvSpPr>
            <a:spLocks noChangeShapeType="1"/>
          </p:cNvSpPr>
          <p:nvPr/>
        </p:nvSpPr>
        <p:spPr bwMode="auto">
          <a:xfrm>
            <a:off x="5651500" y="2924175"/>
            <a:ext cx="25288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solidFill>
                <a:srgbClr val="0000FF"/>
              </a:solidFill>
              <a:latin typeface="+mn-lt"/>
              <a:cs typeface="+mn-cs"/>
            </a:endParaRPr>
          </a:p>
        </p:txBody>
      </p:sp>
      <p:sp>
        <p:nvSpPr>
          <p:cNvPr id="28" name="Text Box 68"/>
          <p:cNvSpPr txBox="1">
            <a:spLocks noChangeArrowheads="1"/>
          </p:cNvSpPr>
          <p:nvPr/>
        </p:nvSpPr>
        <p:spPr bwMode="auto">
          <a:xfrm>
            <a:off x="5724525" y="2997200"/>
            <a:ext cx="1341438"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b="0" dirty="0" smtClean="0">
                <a:solidFill>
                  <a:srgbClr val="FF0000"/>
                </a:solidFill>
                <a:latin typeface="+mn-lt"/>
                <a:cs typeface="+mn-cs"/>
              </a:rPr>
              <a:t>SYN(</a:t>
            </a:r>
            <a:r>
              <a:rPr lang="en-US" b="0" dirty="0" err="1" smtClean="0">
                <a:solidFill>
                  <a:srgbClr val="FF0000"/>
                </a:solidFill>
                <a:latin typeface="+mn-lt"/>
                <a:cs typeface="+mn-cs"/>
              </a:rPr>
              <a:t>seq</a:t>
            </a:r>
            <a:r>
              <a:rPr lang="en-US" b="0" dirty="0" smtClean="0">
                <a:solidFill>
                  <a:srgbClr val="FF0000"/>
                </a:solidFill>
                <a:latin typeface="+mn-lt"/>
                <a:cs typeface="+mn-cs"/>
              </a:rPr>
              <a:t>=x)</a:t>
            </a:r>
          </a:p>
        </p:txBody>
      </p:sp>
      <p:sp>
        <p:nvSpPr>
          <p:cNvPr id="28688" name="Freeform 69"/>
          <p:cNvSpPr>
            <a:spLocks/>
          </p:cNvSpPr>
          <p:nvPr/>
        </p:nvSpPr>
        <p:spPr bwMode="auto">
          <a:xfrm>
            <a:off x="4583113" y="1727200"/>
            <a:ext cx="914400" cy="2384425"/>
          </a:xfrm>
          <a:custGeom>
            <a:avLst/>
            <a:gdLst>
              <a:gd name="T0" fmla="*/ 0 w 576"/>
              <a:gd name="T1" fmla="*/ 0 h 1138"/>
              <a:gd name="T2" fmla="*/ 2147483647 w 576"/>
              <a:gd name="T3" fmla="*/ 0 h 1138"/>
              <a:gd name="T4" fmla="*/ 2147483647 w 576"/>
              <a:gd name="T5" fmla="*/ 2147483647 h 1138"/>
              <a:gd name="T6" fmla="*/ 0 60000 65536"/>
              <a:gd name="T7" fmla="*/ 0 60000 65536"/>
              <a:gd name="T8" fmla="*/ 0 60000 65536"/>
            </a:gdLst>
            <a:ahLst/>
            <a:cxnLst>
              <a:cxn ang="T6">
                <a:pos x="T0" y="T1"/>
              </a:cxn>
              <a:cxn ang="T7">
                <a:pos x="T2" y="T3"/>
              </a:cxn>
              <a:cxn ang="T8">
                <a:pos x="T4" y="T5"/>
              </a:cxn>
            </a:cxnLst>
            <a:rect l="0" t="0" r="r" b="b"/>
            <a:pathLst>
              <a:path w="576" h="1138">
                <a:moveTo>
                  <a:pt x="0" y="0"/>
                </a:moveTo>
                <a:lnTo>
                  <a:pt x="576" y="0"/>
                </a:lnTo>
                <a:lnTo>
                  <a:pt x="576" y="1138"/>
                </a:lnTo>
              </a:path>
            </a:pathLst>
          </a:custGeom>
          <a:noFill/>
          <a:ln w="952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PT"/>
          </a:p>
        </p:txBody>
      </p:sp>
      <p:sp>
        <p:nvSpPr>
          <p:cNvPr id="30" name="Line 70"/>
          <p:cNvSpPr>
            <a:spLocks noChangeShapeType="1"/>
          </p:cNvSpPr>
          <p:nvPr/>
        </p:nvSpPr>
        <p:spPr bwMode="auto">
          <a:xfrm>
            <a:off x="4075113" y="2133600"/>
            <a:ext cx="0" cy="10160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31" name="Text Box 71"/>
          <p:cNvSpPr txBox="1">
            <a:spLocks noChangeArrowheads="1"/>
          </p:cNvSpPr>
          <p:nvPr/>
        </p:nvSpPr>
        <p:spPr bwMode="auto">
          <a:xfrm>
            <a:off x="1258888" y="2060575"/>
            <a:ext cx="2578100" cy="52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marL="231775" indent="-231775">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l">
              <a:defRPr/>
            </a:pPr>
            <a:r>
              <a:rPr lang="en-US" sz="1400" b="0" dirty="0" smtClean="0">
                <a:solidFill>
                  <a:srgbClr val="0000FF"/>
                </a:solidFill>
                <a:latin typeface="+mn-lt"/>
                <a:cs typeface="+mn-cs"/>
              </a:rPr>
              <a:t>Socket </a:t>
            </a:r>
            <a:r>
              <a:rPr lang="en-US" sz="1400" b="0" dirty="0" err="1" smtClean="0">
                <a:solidFill>
                  <a:srgbClr val="0000FF"/>
                </a:solidFill>
                <a:latin typeface="+mn-lt"/>
                <a:cs typeface="+mn-cs"/>
              </a:rPr>
              <a:t>connectionSocket</a:t>
            </a:r>
            <a:r>
              <a:rPr lang="en-US" sz="1400" b="0" dirty="0" smtClean="0">
                <a:solidFill>
                  <a:srgbClr val="0000FF"/>
                </a:solidFill>
                <a:latin typeface="+mn-lt"/>
                <a:cs typeface="+mn-cs"/>
              </a:rPr>
              <a:t> = </a:t>
            </a:r>
            <a:r>
              <a:rPr lang="en-US" sz="1400" b="0" dirty="0" err="1" smtClean="0">
                <a:solidFill>
                  <a:srgbClr val="0000FF"/>
                </a:solidFill>
                <a:latin typeface="+mn-lt"/>
                <a:cs typeface="+mn-cs"/>
              </a:rPr>
              <a:t>welcomeSocket.accept</a:t>
            </a:r>
            <a:r>
              <a:rPr lang="en-US" sz="1400" b="0" dirty="0" smtClean="0">
                <a:solidFill>
                  <a:srgbClr val="0000FF"/>
                </a:solidFill>
                <a:latin typeface="+mn-lt"/>
                <a:cs typeface="+mn-cs"/>
              </a:rPr>
              <a:t>();</a:t>
            </a:r>
          </a:p>
        </p:txBody>
      </p:sp>
      <p:sp>
        <p:nvSpPr>
          <p:cNvPr id="28691" name="Freeform 73"/>
          <p:cNvSpPr>
            <a:spLocks/>
          </p:cNvSpPr>
          <p:nvPr/>
        </p:nvSpPr>
        <p:spPr bwMode="auto">
          <a:xfrm>
            <a:off x="2051050" y="3836988"/>
            <a:ext cx="1579563" cy="373062"/>
          </a:xfrm>
          <a:custGeom>
            <a:avLst/>
            <a:gdLst>
              <a:gd name="T0" fmla="*/ 2147483647 w 1123"/>
              <a:gd name="T1" fmla="*/ 0 h 235"/>
              <a:gd name="T2" fmla="*/ 0 w 1123"/>
              <a:gd name="T3" fmla="*/ 0 h 235"/>
              <a:gd name="T4" fmla="*/ 0 w 1123"/>
              <a:gd name="T5" fmla="*/ 2147483647 h 235"/>
              <a:gd name="T6" fmla="*/ 0 60000 65536"/>
              <a:gd name="T7" fmla="*/ 0 60000 65536"/>
              <a:gd name="T8" fmla="*/ 0 60000 65536"/>
            </a:gdLst>
            <a:ahLst/>
            <a:cxnLst>
              <a:cxn ang="T6">
                <a:pos x="T0" y="T1"/>
              </a:cxn>
              <a:cxn ang="T7">
                <a:pos x="T2" y="T3"/>
              </a:cxn>
              <a:cxn ang="T8">
                <a:pos x="T4" y="T5"/>
              </a:cxn>
            </a:cxnLst>
            <a:rect l="0" t="0" r="r" b="b"/>
            <a:pathLst>
              <a:path w="1123" h="235">
                <a:moveTo>
                  <a:pt x="1123" y="0"/>
                </a:moveTo>
                <a:lnTo>
                  <a:pt x="0" y="0"/>
                </a:lnTo>
                <a:lnTo>
                  <a:pt x="0" y="235"/>
                </a:lnTo>
              </a:path>
            </a:pathLst>
          </a:custGeom>
          <a:noFill/>
          <a:ln w="9525" cap="flat" cmpd="sng">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PT"/>
          </a:p>
        </p:txBody>
      </p:sp>
      <p:sp>
        <p:nvSpPr>
          <p:cNvPr id="34" name="Text Box 74"/>
          <p:cNvSpPr txBox="1">
            <a:spLocks noChangeArrowheads="1"/>
          </p:cNvSpPr>
          <p:nvPr/>
        </p:nvSpPr>
        <p:spPr bwMode="auto">
          <a:xfrm>
            <a:off x="1493838" y="2773363"/>
            <a:ext cx="896937"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b="0" dirty="0" smtClean="0">
                <a:solidFill>
                  <a:schemeClr val="accent1">
                    <a:lumMod val="50000"/>
                  </a:schemeClr>
                </a:solidFill>
                <a:latin typeface="+mn-lt"/>
                <a:cs typeface="+mn-cs"/>
              </a:rPr>
              <a:t>SYN(x)</a:t>
            </a:r>
          </a:p>
        </p:txBody>
      </p:sp>
      <p:sp>
        <p:nvSpPr>
          <p:cNvPr id="35" name="Line 75"/>
          <p:cNvSpPr>
            <a:spLocks noChangeShapeType="1"/>
          </p:cNvSpPr>
          <p:nvPr/>
        </p:nvSpPr>
        <p:spPr bwMode="auto">
          <a:xfrm>
            <a:off x="1246188" y="3136900"/>
            <a:ext cx="1965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36" name="Text Box 76"/>
          <p:cNvSpPr txBox="1">
            <a:spLocks noChangeArrowheads="1"/>
          </p:cNvSpPr>
          <p:nvPr/>
        </p:nvSpPr>
        <p:spPr bwMode="auto">
          <a:xfrm>
            <a:off x="684213" y="2997200"/>
            <a:ext cx="2603500" cy="849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nSpc>
                <a:spcPct val="80000"/>
              </a:lnSpc>
              <a:defRPr/>
            </a:pPr>
            <a:endParaRPr lang="en-US" sz="1400" b="0" dirty="0" smtClean="0">
              <a:solidFill>
                <a:srgbClr val="0000FF"/>
              </a:solidFill>
              <a:latin typeface="+mn-lt"/>
              <a:cs typeface="+mn-cs"/>
            </a:endParaRPr>
          </a:p>
          <a:p>
            <a:pPr>
              <a:lnSpc>
                <a:spcPct val="90000"/>
              </a:lnSpc>
              <a:defRPr/>
            </a:pPr>
            <a:r>
              <a:rPr lang="en-US" sz="1400" b="0" dirty="0" smtClean="0">
                <a:solidFill>
                  <a:srgbClr val="FF0000"/>
                </a:solidFill>
                <a:latin typeface="+mn-lt"/>
                <a:cs typeface="+mn-cs"/>
              </a:rPr>
              <a:t>SYNACK(</a:t>
            </a:r>
            <a:r>
              <a:rPr lang="en-US" sz="1400" b="0" dirty="0" err="1" smtClean="0">
                <a:solidFill>
                  <a:srgbClr val="FF0000"/>
                </a:solidFill>
                <a:latin typeface="+mn-lt"/>
                <a:cs typeface="+mn-cs"/>
              </a:rPr>
              <a:t>seq</a:t>
            </a:r>
            <a:r>
              <a:rPr lang="en-US" sz="1400" b="0" dirty="0" smtClean="0">
                <a:solidFill>
                  <a:srgbClr val="FF0000"/>
                </a:solidFill>
                <a:latin typeface="+mn-lt"/>
                <a:cs typeface="+mn-cs"/>
              </a:rPr>
              <a:t>=</a:t>
            </a:r>
            <a:r>
              <a:rPr lang="en-US" sz="1400" b="0" dirty="0" err="1" smtClean="0">
                <a:solidFill>
                  <a:srgbClr val="FF0000"/>
                </a:solidFill>
                <a:latin typeface="+mn-lt"/>
                <a:cs typeface="+mn-cs"/>
              </a:rPr>
              <a:t>y,ACKnum</a:t>
            </a:r>
            <a:r>
              <a:rPr lang="en-US" sz="1400" b="0" dirty="0" smtClean="0">
                <a:solidFill>
                  <a:srgbClr val="FF0000"/>
                </a:solidFill>
                <a:latin typeface="+mn-lt"/>
                <a:cs typeface="+mn-cs"/>
              </a:rPr>
              <a:t>=x+1)</a:t>
            </a:r>
          </a:p>
          <a:p>
            <a:pPr>
              <a:lnSpc>
                <a:spcPct val="90000"/>
              </a:lnSpc>
              <a:defRPr/>
            </a:pPr>
            <a:r>
              <a:rPr lang="en-US" sz="1400" b="0" dirty="0" smtClean="0">
                <a:solidFill>
                  <a:srgbClr val="0000FF"/>
                </a:solidFill>
                <a:latin typeface="+mn-lt"/>
                <a:cs typeface="+mn-cs"/>
              </a:rPr>
              <a:t>create new socket for </a:t>
            </a:r>
          </a:p>
          <a:p>
            <a:pPr>
              <a:lnSpc>
                <a:spcPct val="90000"/>
              </a:lnSpc>
              <a:defRPr/>
            </a:pPr>
            <a:r>
              <a:rPr lang="en-US" sz="1400" b="0" dirty="0" smtClean="0">
                <a:solidFill>
                  <a:srgbClr val="0000FF"/>
                </a:solidFill>
                <a:latin typeface="+mn-lt"/>
                <a:cs typeface="+mn-cs"/>
              </a:rPr>
              <a:t>communication back to client</a:t>
            </a:r>
          </a:p>
        </p:txBody>
      </p:sp>
      <p:sp>
        <p:nvSpPr>
          <p:cNvPr id="28695" name="Freeform 77"/>
          <p:cNvSpPr>
            <a:spLocks/>
          </p:cNvSpPr>
          <p:nvPr/>
        </p:nvSpPr>
        <p:spPr bwMode="auto">
          <a:xfrm flipV="1">
            <a:off x="2046288" y="5076825"/>
            <a:ext cx="1579562" cy="373063"/>
          </a:xfrm>
          <a:custGeom>
            <a:avLst/>
            <a:gdLst>
              <a:gd name="T0" fmla="*/ 2147483647 w 1123"/>
              <a:gd name="T1" fmla="*/ 0 h 235"/>
              <a:gd name="T2" fmla="*/ 0 w 1123"/>
              <a:gd name="T3" fmla="*/ 0 h 235"/>
              <a:gd name="T4" fmla="*/ 0 w 1123"/>
              <a:gd name="T5" fmla="*/ 2147483647 h 235"/>
              <a:gd name="T6" fmla="*/ 0 60000 65536"/>
              <a:gd name="T7" fmla="*/ 0 60000 65536"/>
              <a:gd name="T8" fmla="*/ 0 60000 65536"/>
            </a:gdLst>
            <a:ahLst/>
            <a:cxnLst>
              <a:cxn ang="T6">
                <a:pos x="T0" y="T1"/>
              </a:cxn>
              <a:cxn ang="T7">
                <a:pos x="T2" y="T3"/>
              </a:cxn>
              <a:cxn ang="T8">
                <a:pos x="T4" y="T5"/>
              </a:cxn>
            </a:cxnLst>
            <a:rect l="0" t="0" r="r" b="b"/>
            <a:pathLst>
              <a:path w="1123" h="235">
                <a:moveTo>
                  <a:pt x="1123" y="0"/>
                </a:moveTo>
                <a:lnTo>
                  <a:pt x="0" y="0"/>
                </a:lnTo>
                <a:lnTo>
                  <a:pt x="0" y="235"/>
                </a:lnTo>
              </a:path>
            </a:pathLst>
          </a:custGeom>
          <a:noFill/>
          <a:ln w="9525"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PT"/>
          </a:p>
        </p:txBody>
      </p:sp>
      <p:sp>
        <p:nvSpPr>
          <p:cNvPr id="28696" name="Freeform 78"/>
          <p:cNvSpPr>
            <a:spLocks/>
          </p:cNvSpPr>
          <p:nvPr/>
        </p:nvSpPr>
        <p:spPr bwMode="auto">
          <a:xfrm flipH="1" flipV="1">
            <a:off x="4613275" y="5094288"/>
            <a:ext cx="947738" cy="373062"/>
          </a:xfrm>
          <a:custGeom>
            <a:avLst/>
            <a:gdLst>
              <a:gd name="T0" fmla="*/ 2147483647 w 1123"/>
              <a:gd name="T1" fmla="*/ 0 h 235"/>
              <a:gd name="T2" fmla="*/ 0 w 1123"/>
              <a:gd name="T3" fmla="*/ 0 h 235"/>
              <a:gd name="T4" fmla="*/ 0 w 1123"/>
              <a:gd name="T5" fmla="*/ 2147483647 h 235"/>
              <a:gd name="T6" fmla="*/ 0 60000 65536"/>
              <a:gd name="T7" fmla="*/ 0 60000 65536"/>
              <a:gd name="T8" fmla="*/ 0 60000 65536"/>
            </a:gdLst>
            <a:ahLst/>
            <a:cxnLst>
              <a:cxn ang="T6">
                <a:pos x="T0" y="T1"/>
              </a:cxn>
              <a:cxn ang="T7">
                <a:pos x="T2" y="T3"/>
              </a:cxn>
              <a:cxn ang="T8">
                <a:pos x="T4" y="T5"/>
              </a:cxn>
            </a:cxnLst>
            <a:rect l="0" t="0" r="r" b="b"/>
            <a:pathLst>
              <a:path w="1123" h="235">
                <a:moveTo>
                  <a:pt x="1123" y="0"/>
                </a:moveTo>
                <a:lnTo>
                  <a:pt x="0" y="0"/>
                </a:lnTo>
                <a:lnTo>
                  <a:pt x="0" y="235"/>
                </a:lnTo>
              </a:path>
            </a:pathLst>
          </a:custGeom>
          <a:noFill/>
          <a:ln w="9525" cap="flat" cmpd="sng">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PT"/>
          </a:p>
        </p:txBody>
      </p:sp>
      <p:sp>
        <p:nvSpPr>
          <p:cNvPr id="39" name="Text Box 79"/>
          <p:cNvSpPr txBox="1">
            <a:spLocks noChangeArrowheads="1"/>
          </p:cNvSpPr>
          <p:nvPr/>
        </p:nvSpPr>
        <p:spPr bwMode="auto">
          <a:xfrm>
            <a:off x="5870575" y="4941888"/>
            <a:ext cx="2600325" cy="655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nSpc>
                <a:spcPct val="80000"/>
              </a:lnSpc>
              <a:defRPr/>
            </a:pPr>
            <a:endParaRPr lang="en-US" sz="1400" b="0" dirty="0" smtClean="0">
              <a:solidFill>
                <a:srgbClr val="0000FF"/>
              </a:solidFill>
              <a:latin typeface="+mn-lt"/>
              <a:cs typeface="+mn-cs"/>
            </a:endParaRPr>
          </a:p>
          <a:p>
            <a:pPr>
              <a:lnSpc>
                <a:spcPct val="90000"/>
              </a:lnSpc>
              <a:defRPr/>
            </a:pPr>
            <a:r>
              <a:rPr lang="en-US" sz="1400" b="0" dirty="0" smtClean="0">
                <a:solidFill>
                  <a:srgbClr val="7A3D00"/>
                </a:solidFill>
                <a:latin typeface="+mn-lt"/>
                <a:cs typeface="+mn-cs"/>
              </a:rPr>
              <a:t>SYNACK(</a:t>
            </a:r>
            <a:r>
              <a:rPr lang="en-US" sz="1400" b="0" dirty="0" err="1" smtClean="0">
                <a:solidFill>
                  <a:srgbClr val="7A3D00"/>
                </a:solidFill>
                <a:latin typeface="+mn-lt"/>
                <a:cs typeface="+mn-cs"/>
              </a:rPr>
              <a:t>seq</a:t>
            </a:r>
            <a:r>
              <a:rPr lang="en-US" sz="1400" b="0" dirty="0" smtClean="0">
                <a:solidFill>
                  <a:srgbClr val="7A3D00"/>
                </a:solidFill>
                <a:latin typeface="+mn-lt"/>
                <a:cs typeface="+mn-cs"/>
              </a:rPr>
              <a:t>=</a:t>
            </a:r>
            <a:r>
              <a:rPr lang="en-US" sz="1400" b="0" dirty="0" err="1" smtClean="0">
                <a:solidFill>
                  <a:srgbClr val="7A3D00"/>
                </a:solidFill>
                <a:latin typeface="+mn-lt"/>
                <a:cs typeface="+mn-cs"/>
              </a:rPr>
              <a:t>y,ACKnum</a:t>
            </a:r>
            <a:r>
              <a:rPr lang="en-US" sz="1400" b="0" dirty="0" smtClean="0">
                <a:solidFill>
                  <a:srgbClr val="7A3D00"/>
                </a:solidFill>
                <a:latin typeface="+mn-lt"/>
                <a:cs typeface="+mn-cs"/>
              </a:rPr>
              <a:t>=x+1)</a:t>
            </a:r>
          </a:p>
          <a:p>
            <a:pPr>
              <a:lnSpc>
                <a:spcPct val="90000"/>
              </a:lnSpc>
              <a:defRPr/>
            </a:pPr>
            <a:endParaRPr lang="en-US" sz="1400" b="0" dirty="0" smtClean="0">
              <a:solidFill>
                <a:srgbClr val="0000FF"/>
              </a:solidFill>
              <a:latin typeface="+mn-lt"/>
              <a:cs typeface="+mn-cs"/>
            </a:endParaRPr>
          </a:p>
        </p:txBody>
      </p:sp>
      <p:sp>
        <p:nvSpPr>
          <p:cNvPr id="40" name="Line 80"/>
          <p:cNvSpPr>
            <a:spLocks noChangeShapeType="1"/>
          </p:cNvSpPr>
          <p:nvPr/>
        </p:nvSpPr>
        <p:spPr bwMode="auto">
          <a:xfrm>
            <a:off x="5718175" y="5435600"/>
            <a:ext cx="25288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41" name="Text Box 81"/>
          <p:cNvSpPr txBox="1">
            <a:spLocks noChangeArrowheads="1"/>
          </p:cNvSpPr>
          <p:nvPr/>
        </p:nvSpPr>
        <p:spPr bwMode="auto">
          <a:xfrm>
            <a:off x="6227763" y="5300663"/>
            <a:ext cx="1693862" cy="65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nSpc>
                <a:spcPct val="80000"/>
              </a:lnSpc>
              <a:defRPr/>
            </a:pPr>
            <a:endParaRPr lang="en-US" sz="1400" b="0" dirty="0" smtClean="0">
              <a:solidFill>
                <a:srgbClr val="FF0000"/>
              </a:solidFill>
              <a:latin typeface="+mn-lt"/>
              <a:cs typeface="+mn-cs"/>
            </a:endParaRPr>
          </a:p>
          <a:p>
            <a:pPr>
              <a:lnSpc>
                <a:spcPct val="90000"/>
              </a:lnSpc>
              <a:defRPr/>
            </a:pPr>
            <a:r>
              <a:rPr lang="en-US" sz="1400" b="0" dirty="0" smtClean="0">
                <a:solidFill>
                  <a:srgbClr val="FF0000"/>
                </a:solidFill>
                <a:latin typeface="+mn-lt"/>
                <a:cs typeface="+mn-cs"/>
              </a:rPr>
              <a:t>ACK(</a:t>
            </a:r>
            <a:r>
              <a:rPr lang="en-US" sz="1400" b="0" dirty="0" err="1" smtClean="0">
                <a:solidFill>
                  <a:srgbClr val="FF0000"/>
                </a:solidFill>
                <a:latin typeface="+mn-lt"/>
                <a:cs typeface="+mn-cs"/>
              </a:rPr>
              <a:t>ACKnum</a:t>
            </a:r>
            <a:r>
              <a:rPr lang="en-US" sz="1400" b="0" dirty="0" smtClean="0">
                <a:solidFill>
                  <a:srgbClr val="FF0000"/>
                </a:solidFill>
                <a:latin typeface="+mn-lt"/>
                <a:cs typeface="+mn-cs"/>
              </a:rPr>
              <a:t>=y+1)</a:t>
            </a:r>
          </a:p>
          <a:p>
            <a:pPr>
              <a:lnSpc>
                <a:spcPct val="90000"/>
              </a:lnSpc>
              <a:defRPr/>
            </a:pPr>
            <a:endParaRPr lang="en-US" sz="1400" b="0" dirty="0" smtClean="0">
              <a:solidFill>
                <a:srgbClr val="FF0000"/>
              </a:solidFill>
              <a:latin typeface="+mn-lt"/>
              <a:cs typeface="+mn-cs"/>
            </a:endParaRPr>
          </a:p>
        </p:txBody>
      </p:sp>
      <p:sp>
        <p:nvSpPr>
          <p:cNvPr id="42" name="Line 82"/>
          <p:cNvSpPr>
            <a:spLocks noChangeShapeType="1"/>
          </p:cNvSpPr>
          <p:nvPr/>
        </p:nvSpPr>
        <p:spPr bwMode="auto">
          <a:xfrm>
            <a:off x="849313" y="5822950"/>
            <a:ext cx="1965325"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43" name="Text Box 83"/>
          <p:cNvSpPr txBox="1">
            <a:spLocks noChangeArrowheads="1"/>
          </p:cNvSpPr>
          <p:nvPr/>
        </p:nvSpPr>
        <p:spPr bwMode="auto">
          <a:xfrm>
            <a:off x="935038" y="5356225"/>
            <a:ext cx="1693862" cy="655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nSpc>
                <a:spcPct val="80000"/>
              </a:lnSpc>
              <a:defRPr/>
            </a:pPr>
            <a:endParaRPr lang="en-US" sz="1400" b="0" dirty="0" smtClean="0">
              <a:solidFill>
                <a:srgbClr val="0000FF"/>
              </a:solidFill>
              <a:latin typeface="+mn-lt"/>
              <a:cs typeface="+mn-cs"/>
            </a:endParaRPr>
          </a:p>
          <a:p>
            <a:pPr>
              <a:lnSpc>
                <a:spcPct val="90000"/>
              </a:lnSpc>
              <a:defRPr/>
            </a:pPr>
            <a:r>
              <a:rPr lang="en-US" sz="1400" b="0" dirty="0" smtClean="0">
                <a:solidFill>
                  <a:srgbClr val="7A3D00"/>
                </a:solidFill>
                <a:latin typeface="+mn-lt"/>
                <a:cs typeface="+mn-cs"/>
              </a:rPr>
              <a:t>ACK(</a:t>
            </a:r>
            <a:r>
              <a:rPr lang="en-US" sz="1400" b="0" dirty="0" err="1" smtClean="0">
                <a:solidFill>
                  <a:srgbClr val="7A3D00"/>
                </a:solidFill>
                <a:latin typeface="+mn-lt"/>
                <a:cs typeface="+mn-cs"/>
              </a:rPr>
              <a:t>ACKnum</a:t>
            </a:r>
            <a:r>
              <a:rPr lang="en-US" sz="1400" b="0" dirty="0" smtClean="0">
                <a:solidFill>
                  <a:srgbClr val="7A3D00"/>
                </a:solidFill>
                <a:latin typeface="+mn-lt"/>
                <a:cs typeface="+mn-cs"/>
              </a:rPr>
              <a:t>=y+1)</a:t>
            </a:r>
          </a:p>
          <a:p>
            <a:pPr>
              <a:lnSpc>
                <a:spcPct val="90000"/>
              </a:lnSpc>
              <a:defRPr/>
            </a:pPr>
            <a:endParaRPr lang="en-US" sz="1400" b="0" dirty="0" smtClean="0">
              <a:solidFill>
                <a:srgbClr val="0000FF"/>
              </a:solidFill>
              <a:latin typeface="+mn-lt"/>
              <a:cs typeface="+mn-cs"/>
            </a:endParaRPr>
          </a:p>
        </p:txBody>
      </p:sp>
      <p:sp>
        <p:nvSpPr>
          <p:cNvPr id="44" name="Text Box 84"/>
          <p:cNvSpPr txBox="1">
            <a:spLocks noChangeArrowheads="1"/>
          </p:cNvSpPr>
          <p:nvPr/>
        </p:nvSpPr>
        <p:spPr bwMode="auto">
          <a:xfrm>
            <a:off x="1555750" y="5788025"/>
            <a:ext cx="350838"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z="1800" b="0" dirty="0" smtClean="0">
                <a:solidFill>
                  <a:srgbClr val="0000FF"/>
                </a:solidFill>
                <a:latin typeface="Symbol" charset="0"/>
                <a:cs typeface="+mn-cs"/>
              </a:rPr>
              <a:t>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smtClean="0"/>
              <a:t>Que acontece se um SYN se perde?</a:t>
            </a:r>
            <a:endParaRPr lang="pt-PT" dirty="0"/>
          </a:p>
        </p:txBody>
      </p:sp>
      <p:sp>
        <p:nvSpPr>
          <p:cNvPr id="3" name="Content Placeholder 2"/>
          <p:cNvSpPr>
            <a:spLocks noGrp="1"/>
          </p:cNvSpPr>
          <p:nvPr>
            <p:ph idx="1"/>
          </p:nvPr>
        </p:nvSpPr>
        <p:spPr/>
        <p:txBody>
          <a:bodyPr/>
          <a:lstStyle/>
          <a:p>
            <a:pPr>
              <a:defRPr/>
            </a:pPr>
            <a:r>
              <a:rPr lang="pt-PT" dirty="0" smtClean="0"/>
              <a:t>O segmento SYN inicial pode perder-se</a:t>
            </a:r>
          </a:p>
          <a:p>
            <a:pPr lvl="1">
              <a:defRPr/>
            </a:pPr>
            <a:r>
              <a:rPr lang="pt-PT" dirty="0" smtClean="0"/>
              <a:t>Na rede houve um problema ou</a:t>
            </a:r>
          </a:p>
          <a:p>
            <a:pPr lvl="1">
              <a:defRPr/>
            </a:pPr>
            <a:r>
              <a:rPr lang="pt-PT" dirty="0" smtClean="0"/>
              <a:t>O servidor não aceita mais conexões (parâmetro </a:t>
            </a:r>
            <a:r>
              <a:rPr lang="pt-PT" i="1" dirty="0" smtClean="0"/>
              <a:t>LISTEN for # </a:t>
            </a:r>
            <a:r>
              <a:rPr lang="pt-PT" i="1" dirty="0" err="1" smtClean="0"/>
              <a:t>new</a:t>
            </a:r>
            <a:r>
              <a:rPr lang="pt-PT" i="1" dirty="0" smtClean="0"/>
              <a:t> </a:t>
            </a:r>
            <a:r>
              <a:rPr lang="pt-PT" i="1" dirty="0" err="1" smtClean="0"/>
              <a:t>connections</a:t>
            </a:r>
            <a:r>
              <a:rPr lang="pt-PT" dirty="0" smtClean="0"/>
              <a:t>, também acessível nos </a:t>
            </a:r>
            <a:r>
              <a:rPr lang="pt-PT" i="1" dirty="0" err="1" smtClean="0"/>
              <a:t>sockets</a:t>
            </a:r>
            <a:r>
              <a:rPr lang="pt-PT" dirty="0" smtClean="0"/>
              <a:t> Java)</a:t>
            </a:r>
          </a:p>
          <a:p>
            <a:pPr>
              <a:defRPr/>
            </a:pPr>
            <a:r>
              <a:rPr lang="pt-PT" dirty="0" smtClean="0"/>
              <a:t>Nenhum SYN+ACK chegará ao cliente</a:t>
            </a:r>
          </a:p>
          <a:p>
            <a:pPr lvl="1">
              <a:defRPr/>
            </a:pPr>
            <a:r>
              <a:rPr lang="pt-PT" dirty="0" smtClean="0"/>
              <a:t>O cliente espera um certo limite de tempo (</a:t>
            </a:r>
            <a:r>
              <a:rPr lang="pt-PT" i="1" dirty="0" err="1" smtClean="0"/>
              <a:t>timeout</a:t>
            </a:r>
            <a:r>
              <a:rPr lang="pt-PT" dirty="0" smtClean="0"/>
              <a:t>)</a:t>
            </a:r>
          </a:p>
          <a:p>
            <a:pPr lvl="1">
              <a:defRPr/>
            </a:pPr>
            <a:r>
              <a:rPr lang="pt-PT" dirty="0" smtClean="0"/>
              <a:t>E reemite ou desiste (após algumas tentativas)</a:t>
            </a:r>
          </a:p>
          <a:p>
            <a:pPr>
              <a:defRPr/>
            </a:pPr>
            <a:r>
              <a:rPr lang="pt-PT" dirty="0" smtClean="0"/>
              <a:t>Que valor usar para o </a:t>
            </a:r>
            <a:r>
              <a:rPr lang="pt-PT" i="1" dirty="0" err="1" smtClean="0"/>
              <a:t>timeout</a:t>
            </a:r>
            <a:r>
              <a:rPr lang="pt-PT" dirty="0" smtClean="0"/>
              <a:t> ?</a:t>
            </a:r>
          </a:p>
          <a:p>
            <a:pPr lvl="1">
              <a:defRPr/>
            </a:pPr>
            <a:r>
              <a:rPr lang="pt-PT" dirty="0" smtClean="0"/>
              <a:t>Tipicamente alguns segundos, por exemplo 3 ou 6 segundos, porque nada se sabe do RTT no início </a:t>
            </a:r>
          </a:p>
          <a:p>
            <a:pPr>
              <a:defRPr/>
            </a:pPr>
            <a:endParaRPr lang="pt-PT" dirty="0"/>
          </a:p>
        </p:txBody>
      </p:sp>
      <p:sp>
        <p:nvSpPr>
          <p:cNvPr id="4" name="Slide Number Placeholder 3"/>
          <p:cNvSpPr>
            <a:spLocks noGrp="1"/>
          </p:cNvSpPr>
          <p:nvPr>
            <p:ph type="sldNum" sz="quarter" idx="10"/>
          </p:nvPr>
        </p:nvSpPr>
        <p:spPr/>
        <p:txBody>
          <a:bodyPr/>
          <a:lstStyle/>
          <a:p>
            <a:pPr>
              <a:defRPr/>
            </a:pPr>
            <a:fld id="{A52A072E-EB96-0F4A-8555-808786661750}" type="slidenum">
              <a:rPr lang="en-US" smtClean="0"/>
              <a:pPr>
                <a:defRPr/>
              </a:pPr>
              <a:t>12</a:t>
            </a:fld>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sz="3200" dirty="0" smtClean="0"/>
              <a:t>Que acontece se o SYN+ACK se perde?</a:t>
            </a:r>
            <a:endParaRPr lang="pt-PT" sz="3200" dirty="0"/>
          </a:p>
        </p:txBody>
      </p:sp>
      <p:sp>
        <p:nvSpPr>
          <p:cNvPr id="3" name="Content Placeholder 2"/>
          <p:cNvSpPr>
            <a:spLocks noGrp="1"/>
          </p:cNvSpPr>
          <p:nvPr>
            <p:ph idx="1"/>
          </p:nvPr>
        </p:nvSpPr>
        <p:spPr/>
        <p:txBody>
          <a:bodyPr/>
          <a:lstStyle/>
          <a:p>
            <a:pPr>
              <a:defRPr/>
            </a:pPr>
            <a:r>
              <a:rPr lang="pt-PT" sz="2400" dirty="0" smtClean="0"/>
              <a:t>O cliente acabará por reemitir e tudo recomeça pois o servidor reconhecerá a conexão repetida</a:t>
            </a:r>
          </a:p>
          <a:p>
            <a:pPr lvl="1">
              <a:defRPr/>
            </a:pPr>
            <a:r>
              <a:rPr lang="pt-PT" sz="2000" dirty="0" smtClean="0"/>
              <a:t>A conexão acabará por se estabelecer</a:t>
            </a:r>
          </a:p>
          <a:p>
            <a:pPr>
              <a:defRPr/>
            </a:pPr>
            <a:r>
              <a:rPr lang="pt-PT" sz="2400" dirty="0" smtClean="0"/>
              <a:t>Mas que acontece se o cliente for batoteiro e não responder ao SYN+ACK com o ACK final (ataque </a:t>
            </a:r>
            <a:r>
              <a:rPr lang="pt-PT" sz="2400" i="1" dirty="0" smtClean="0"/>
              <a:t>SYN </a:t>
            </a:r>
            <a:r>
              <a:rPr lang="pt-PT" sz="2400" i="1" dirty="0" err="1" smtClean="0"/>
              <a:t>flood</a:t>
            </a:r>
            <a:r>
              <a:rPr lang="pt-PT" sz="2400" dirty="0" smtClean="0"/>
              <a:t>)</a:t>
            </a:r>
          </a:p>
          <a:p>
            <a:pPr lvl="1">
              <a:defRPr/>
            </a:pPr>
            <a:r>
              <a:rPr lang="pt-PT" sz="2000" dirty="0" smtClean="0"/>
              <a:t>O servidor terá de esperar um certo tempo (</a:t>
            </a:r>
            <a:r>
              <a:rPr lang="pt-PT" sz="2000" i="1" dirty="0" err="1" smtClean="0"/>
              <a:t>timeout</a:t>
            </a:r>
            <a:r>
              <a:rPr lang="pt-PT" sz="2000" dirty="0" smtClean="0"/>
              <a:t>) e depois desistir daquela conexão dita “meia aberta”</a:t>
            </a:r>
          </a:p>
          <a:p>
            <a:pPr>
              <a:defRPr/>
            </a:pPr>
            <a:r>
              <a:rPr lang="pt-PT" sz="2400" dirty="0" smtClean="0"/>
              <a:t>Qual o valor do </a:t>
            </a:r>
            <a:r>
              <a:rPr lang="pt-PT" sz="2400" i="1" dirty="0" err="1" smtClean="0"/>
              <a:t>timeout</a:t>
            </a:r>
            <a:r>
              <a:rPr lang="pt-PT" sz="2400" dirty="0" smtClean="0"/>
              <a:t>?</a:t>
            </a:r>
          </a:p>
          <a:p>
            <a:pPr lvl="1">
              <a:defRPr/>
            </a:pPr>
            <a:r>
              <a:rPr lang="pt-PT" sz="2000" dirty="0" smtClean="0"/>
              <a:t>O servidor espera um tempo fixo pois não conhece o RTT</a:t>
            </a:r>
          </a:p>
          <a:p>
            <a:pPr lvl="1">
              <a:defRPr/>
            </a:pPr>
            <a:r>
              <a:rPr lang="pt-PT" sz="2000" dirty="0" smtClean="0"/>
              <a:t>O tempo que espera perante um ataque </a:t>
            </a:r>
            <a:r>
              <a:rPr lang="pt-PT" sz="2000" i="1" dirty="0" smtClean="0"/>
              <a:t>SYN </a:t>
            </a:r>
            <a:r>
              <a:rPr lang="pt-PT" sz="2000" i="1" dirty="0" err="1" smtClean="0"/>
              <a:t>flood</a:t>
            </a:r>
            <a:r>
              <a:rPr lang="pt-PT" sz="2000" i="1" dirty="0" smtClean="0"/>
              <a:t> </a:t>
            </a:r>
            <a:r>
              <a:rPr lang="pt-PT" sz="2000" dirty="0" smtClean="0"/>
              <a:t>determina o espaço desperdiçado na tabela de conexões abertas e </a:t>
            </a:r>
            <a:r>
              <a:rPr lang="pt-PT" sz="2000" i="1" dirty="0" err="1" smtClean="0"/>
              <a:t>buffers</a:t>
            </a:r>
            <a:r>
              <a:rPr lang="pt-PT" sz="2000" dirty="0" smtClean="0"/>
              <a:t>, etc.</a:t>
            </a:r>
            <a:endParaRPr lang="pt-PT" sz="2000" dirty="0"/>
          </a:p>
        </p:txBody>
      </p:sp>
      <p:sp>
        <p:nvSpPr>
          <p:cNvPr id="4" name="Slide Number Placeholder 3"/>
          <p:cNvSpPr>
            <a:spLocks noGrp="1"/>
          </p:cNvSpPr>
          <p:nvPr>
            <p:ph type="sldNum" sz="quarter" idx="10"/>
          </p:nvPr>
        </p:nvSpPr>
        <p:spPr/>
        <p:txBody>
          <a:bodyPr/>
          <a:lstStyle/>
          <a:p>
            <a:pPr>
              <a:defRPr/>
            </a:pPr>
            <a:fld id="{3BA98E6F-5EA8-C94D-A82E-9E2EDAB31EEB}" type="slidenum">
              <a:rPr lang="en-US" smtClean="0"/>
              <a:pPr>
                <a:defRPr/>
              </a:pPr>
              <a:t>13</a:t>
            </a:fld>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sz="2800" dirty="0" smtClean="0"/>
              <a:t>Contra medidas face a um ataque SYN </a:t>
            </a:r>
            <a:r>
              <a:rPr lang="pt-PT" sz="2800" dirty="0" err="1" smtClean="0"/>
              <a:t>flood</a:t>
            </a:r>
            <a:endParaRPr lang="pt-PT" sz="2800" dirty="0"/>
          </a:p>
        </p:txBody>
      </p:sp>
      <p:sp>
        <p:nvSpPr>
          <p:cNvPr id="3" name="Content Placeholder 2"/>
          <p:cNvSpPr>
            <a:spLocks noGrp="1"/>
          </p:cNvSpPr>
          <p:nvPr>
            <p:ph idx="1"/>
          </p:nvPr>
        </p:nvSpPr>
        <p:spPr>
          <a:xfrm>
            <a:off x="304800" y="1219200"/>
            <a:ext cx="8610600" cy="3794125"/>
          </a:xfrm>
        </p:spPr>
        <p:txBody>
          <a:bodyPr/>
          <a:lstStyle/>
          <a:p>
            <a:pPr>
              <a:defRPr/>
            </a:pPr>
            <a:r>
              <a:rPr lang="pt-PT" sz="2400" dirty="0" smtClean="0"/>
              <a:t>Usar equipamentos especiais que interceptam as aberturas de conexões e só as completam junto do servidor se o cliente não é batoteiro</a:t>
            </a:r>
          </a:p>
          <a:p>
            <a:pPr>
              <a:defRPr/>
            </a:pPr>
            <a:r>
              <a:rPr lang="pt-PT" sz="2400" dirty="0" smtClean="0"/>
              <a:t>Usar SYN cookies, isto é, números de sequência iniciais (</a:t>
            </a:r>
            <a:r>
              <a:rPr lang="pt-PT" sz="2400" dirty="0" err="1" smtClean="0"/>
              <a:t>ISNs</a:t>
            </a:r>
            <a:r>
              <a:rPr lang="pt-PT" sz="2400" dirty="0" smtClean="0"/>
              <a:t>) especiais do lado do servidor</a:t>
            </a:r>
          </a:p>
          <a:p>
            <a:pPr lvl="1">
              <a:defRPr/>
            </a:pPr>
            <a:r>
              <a:rPr lang="pt-PT" sz="2000" dirty="0" smtClean="0"/>
              <a:t>O servidor responde com ISN (especial), ver abaixo</a:t>
            </a:r>
          </a:p>
          <a:p>
            <a:pPr lvl="1">
              <a:defRPr/>
            </a:pPr>
            <a:r>
              <a:rPr lang="pt-PT" sz="2000" dirty="0" smtClean="0"/>
              <a:t>Mas o servidor memoriza muito pouca informação sobre a conexão aberta (e.g. </a:t>
            </a:r>
            <a:r>
              <a:rPr lang="pt-PT" sz="2000" i="1" dirty="0" err="1" smtClean="0"/>
              <a:t>client</a:t>
            </a:r>
            <a:r>
              <a:rPr lang="pt-PT" sz="2000" i="1" dirty="0" smtClean="0"/>
              <a:t> IP, </a:t>
            </a:r>
            <a:r>
              <a:rPr lang="pt-PT" sz="2000" i="1" dirty="0" err="1" smtClean="0"/>
              <a:t>client</a:t>
            </a:r>
            <a:r>
              <a:rPr lang="pt-PT" sz="2000" i="1" dirty="0" smtClean="0"/>
              <a:t> </a:t>
            </a:r>
            <a:r>
              <a:rPr lang="pt-PT" sz="2000" i="1" dirty="0" err="1" smtClean="0"/>
              <a:t>Port</a:t>
            </a:r>
            <a:r>
              <a:rPr lang="pt-PT" sz="2000" i="1" dirty="0" smtClean="0"/>
              <a:t>, server IP, server </a:t>
            </a:r>
            <a:r>
              <a:rPr lang="pt-PT" sz="2000" i="1" dirty="0" err="1" smtClean="0"/>
              <a:t>Port</a:t>
            </a:r>
            <a:r>
              <a:rPr lang="pt-PT" sz="2000" dirty="0"/>
              <a:t>)</a:t>
            </a:r>
            <a:endParaRPr lang="pt-PT" sz="2000" dirty="0" smtClean="0"/>
          </a:p>
          <a:p>
            <a:pPr lvl="1">
              <a:defRPr/>
            </a:pPr>
            <a:r>
              <a:rPr lang="pt-PT" sz="2000" dirty="0"/>
              <a:t>U</a:t>
            </a:r>
            <a:r>
              <a:rPr lang="pt-PT" sz="2000" dirty="0" smtClean="0"/>
              <a:t>m cliente </a:t>
            </a:r>
            <a:r>
              <a:rPr lang="pt-PT" sz="2000" dirty="0" err="1" smtClean="0"/>
              <a:t>correcto</a:t>
            </a:r>
            <a:r>
              <a:rPr lang="pt-PT" sz="2000" dirty="0" smtClean="0"/>
              <a:t> responde com um ACK=ISN+1</a:t>
            </a:r>
          </a:p>
          <a:p>
            <a:pPr lvl="1">
              <a:defRPr/>
            </a:pPr>
            <a:r>
              <a:rPr lang="pt-PT" sz="2000" dirty="0" smtClean="0"/>
              <a:t>O servidor analisa esse valor e constrói então o estado total da conexão pois tem a certeza que o cliente não é falso</a:t>
            </a:r>
          </a:p>
        </p:txBody>
      </p:sp>
      <p:sp>
        <p:nvSpPr>
          <p:cNvPr id="4" name="Slide Number Placeholder 3"/>
          <p:cNvSpPr>
            <a:spLocks noGrp="1"/>
          </p:cNvSpPr>
          <p:nvPr>
            <p:ph type="sldNum" sz="quarter" idx="10"/>
          </p:nvPr>
        </p:nvSpPr>
        <p:spPr/>
        <p:txBody>
          <a:bodyPr/>
          <a:lstStyle/>
          <a:p>
            <a:pPr>
              <a:defRPr/>
            </a:pPr>
            <a:fld id="{FF809090-D148-244D-B62F-D3D9D35A352F}" type="slidenum">
              <a:rPr lang="en-US" smtClean="0"/>
              <a:pPr>
                <a:defRPr/>
              </a:pPr>
              <a:t>14</a:t>
            </a:fld>
            <a:endParaRPr lang="en-US" dirty="0"/>
          </a:p>
        </p:txBody>
      </p:sp>
      <p:sp>
        <p:nvSpPr>
          <p:cNvPr id="5" name="TextBox 4"/>
          <p:cNvSpPr txBox="1"/>
          <p:nvPr/>
        </p:nvSpPr>
        <p:spPr>
          <a:xfrm>
            <a:off x="179388" y="5589588"/>
            <a:ext cx="8785225" cy="768350"/>
          </a:xfrm>
          <a:prstGeom prst="rect">
            <a:avLst/>
          </a:prstGeom>
          <a:noFill/>
        </p:spPr>
        <p:txBody>
          <a:bodyPr>
            <a:spAutoFit/>
          </a:bodyPr>
          <a:lstStyle/>
          <a:p>
            <a:pPr marL="0" lvl="1">
              <a:defRPr/>
            </a:pPr>
            <a:r>
              <a:rPr lang="pt-PT" dirty="0">
                <a:latin typeface="+mn-lt"/>
              </a:rPr>
              <a:t>ISN = </a:t>
            </a:r>
            <a:r>
              <a:rPr lang="pt-PT" dirty="0" err="1">
                <a:latin typeface="+mn-lt"/>
              </a:rPr>
              <a:t>Hash</a:t>
            </a:r>
            <a:r>
              <a:rPr lang="pt-PT" dirty="0">
                <a:latin typeface="+mn-lt"/>
              </a:rPr>
              <a:t>(</a:t>
            </a:r>
            <a:r>
              <a:rPr lang="pt-PT" dirty="0" err="1">
                <a:latin typeface="+mn-lt"/>
              </a:rPr>
              <a:t>client</a:t>
            </a:r>
            <a:r>
              <a:rPr lang="pt-PT" dirty="0">
                <a:latin typeface="+mn-lt"/>
              </a:rPr>
              <a:t> IP, </a:t>
            </a:r>
            <a:r>
              <a:rPr lang="pt-PT" dirty="0" err="1">
                <a:latin typeface="+mn-lt"/>
              </a:rPr>
              <a:t>client</a:t>
            </a:r>
            <a:r>
              <a:rPr lang="pt-PT" dirty="0">
                <a:latin typeface="+mn-lt"/>
              </a:rPr>
              <a:t> </a:t>
            </a:r>
            <a:r>
              <a:rPr lang="pt-PT" dirty="0" err="1">
                <a:latin typeface="+mn-lt"/>
              </a:rPr>
              <a:t>Port</a:t>
            </a:r>
            <a:r>
              <a:rPr lang="pt-PT" dirty="0">
                <a:latin typeface="+mn-lt"/>
              </a:rPr>
              <a:t>, server IP, server </a:t>
            </a:r>
            <a:r>
              <a:rPr lang="pt-PT" dirty="0" err="1">
                <a:latin typeface="+mn-lt"/>
              </a:rPr>
              <a:t>Port</a:t>
            </a:r>
            <a:r>
              <a:rPr lang="pt-PT" dirty="0">
                <a:latin typeface="+mn-lt"/>
              </a:rPr>
              <a:t>, segredo)</a:t>
            </a:r>
          </a:p>
          <a:p>
            <a:pPr>
              <a:defRPr/>
            </a:pPr>
            <a:endParaRPr lang="pt-PT" sz="2400" dirty="0">
              <a:latin typeface="+mn-lt"/>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sz="2800" dirty="0" smtClean="0"/>
              <a:t>Perca do SYN ou SYN+ACK e Browsers Web</a:t>
            </a:r>
            <a:endParaRPr lang="pt-PT" sz="2800" dirty="0"/>
          </a:p>
        </p:txBody>
      </p:sp>
      <p:sp>
        <p:nvSpPr>
          <p:cNvPr id="3" name="Content Placeholder 2"/>
          <p:cNvSpPr>
            <a:spLocks noGrp="1"/>
          </p:cNvSpPr>
          <p:nvPr>
            <p:ph idx="1"/>
          </p:nvPr>
        </p:nvSpPr>
        <p:spPr/>
        <p:txBody>
          <a:bodyPr/>
          <a:lstStyle/>
          <a:p>
            <a:pPr>
              <a:defRPr/>
            </a:pPr>
            <a:r>
              <a:rPr lang="pt-PT" sz="2400" dirty="0" smtClean="0"/>
              <a:t>O utilizador dá um URL ao browser e carrega em </a:t>
            </a:r>
            <a:r>
              <a:rPr lang="pt-PT" sz="2400" i="1" dirty="0" err="1" smtClean="0"/>
              <a:t>enter</a:t>
            </a:r>
            <a:endParaRPr lang="pt-PT" sz="2400" i="1" dirty="0"/>
          </a:p>
          <a:p>
            <a:pPr lvl="1">
              <a:defRPr/>
            </a:pPr>
            <a:r>
              <a:rPr lang="pt-PT" sz="2000" dirty="0" smtClean="0"/>
              <a:t>O browser abre uma conexão TCP para o servidor</a:t>
            </a:r>
          </a:p>
          <a:p>
            <a:pPr>
              <a:defRPr/>
            </a:pPr>
            <a:r>
              <a:rPr lang="pt-PT" sz="2400" dirty="0" smtClean="0"/>
              <a:t>O utilizador espera alguns segundos, mas vários segundos é muito tempo</a:t>
            </a:r>
          </a:p>
          <a:p>
            <a:pPr>
              <a:defRPr/>
            </a:pPr>
            <a:r>
              <a:rPr lang="pt-PT" sz="2400" dirty="0" smtClean="0"/>
              <a:t>Impacienta-se e carrega em </a:t>
            </a:r>
            <a:r>
              <a:rPr lang="pt-PT" sz="2400" i="1" dirty="0" err="1" smtClean="0"/>
              <a:t>reload</a:t>
            </a:r>
            <a:endParaRPr lang="pt-PT" sz="2400" i="1" dirty="0" smtClean="0"/>
          </a:p>
          <a:p>
            <a:pPr>
              <a:defRPr/>
            </a:pPr>
            <a:r>
              <a:rPr lang="pt-PT" sz="2400" dirty="0" smtClean="0"/>
              <a:t>O browser abre uma nova conexão </a:t>
            </a:r>
          </a:p>
          <a:p>
            <a:pPr lvl="1">
              <a:defRPr/>
            </a:pPr>
            <a:r>
              <a:rPr lang="pt-PT" sz="2000" dirty="0" smtClean="0"/>
              <a:t>o que se traduz em enviar um novo SYN e no abandono da antiga conexão</a:t>
            </a:r>
            <a:endParaRPr lang="pt-PT" sz="2000" dirty="0"/>
          </a:p>
          <a:p>
            <a:pPr lvl="1">
              <a:defRPr/>
            </a:pPr>
            <a:r>
              <a:rPr lang="pt-PT" sz="2000" dirty="0" smtClean="0"/>
              <a:t>Isto é, o utilizador limita na prática um </a:t>
            </a:r>
            <a:r>
              <a:rPr lang="pt-PT" sz="2000" i="1" dirty="0" err="1" smtClean="0"/>
              <a:t>timeout</a:t>
            </a:r>
            <a:r>
              <a:rPr lang="pt-PT" sz="2000" dirty="0" smtClean="0"/>
              <a:t> muito alto</a:t>
            </a:r>
          </a:p>
          <a:p>
            <a:pPr lvl="1">
              <a:defRPr/>
            </a:pPr>
            <a:r>
              <a:rPr lang="pt-PT" sz="2000" dirty="0" smtClean="0"/>
              <a:t>A antiga conexão não aberta acabará por desaparecer</a:t>
            </a:r>
          </a:p>
          <a:p>
            <a:pPr lvl="1">
              <a:defRPr/>
            </a:pPr>
            <a:r>
              <a:rPr lang="pt-PT" sz="2000" dirty="0" smtClean="0"/>
              <a:t>Que repercussões haverá sobre o problema da confusão entre a nova e a antiga conexão ? Nenhuma se as portas não forem reutilizadas ou o ISN avançar adequadamente</a:t>
            </a:r>
          </a:p>
        </p:txBody>
      </p:sp>
      <p:sp>
        <p:nvSpPr>
          <p:cNvPr id="4" name="Slide Number Placeholder 3"/>
          <p:cNvSpPr>
            <a:spLocks noGrp="1"/>
          </p:cNvSpPr>
          <p:nvPr>
            <p:ph type="sldNum" sz="quarter" idx="10"/>
          </p:nvPr>
        </p:nvSpPr>
        <p:spPr/>
        <p:txBody>
          <a:bodyPr/>
          <a:lstStyle/>
          <a:p>
            <a:pPr>
              <a:defRPr/>
            </a:pPr>
            <a:fld id="{35EB2056-CBD7-E146-B524-15C0ABD494A4}" type="slidenum">
              <a:rPr lang="en-US" smtClean="0"/>
              <a:pPr>
                <a:defRPr/>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smtClean="0"/>
              <a:t>Fecho da conexão</a:t>
            </a:r>
            <a:endParaRPr lang="pt-PT" dirty="0"/>
          </a:p>
        </p:txBody>
      </p:sp>
      <p:sp>
        <p:nvSpPr>
          <p:cNvPr id="3" name="Content Placeholder 2"/>
          <p:cNvSpPr>
            <a:spLocks noGrp="1"/>
          </p:cNvSpPr>
          <p:nvPr>
            <p:ph idx="1"/>
          </p:nvPr>
        </p:nvSpPr>
        <p:spPr/>
        <p:txBody>
          <a:bodyPr/>
          <a:lstStyle/>
          <a:p>
            <a:pPr>
              <a:defRPr/>
            </a:pPr>
            <a:r>
              <a:rPr lang="pt-PT" sz="2400" dirty="0" smtClean="0"/>
              <a:t>O processo numa extremidade já não tem mais nada para escrever e fecha a conexão </a:t>
            </a:r>
            <a:r>
              <a:rPr lang="pt-PT" sz="2400" i="1" dirty="0" smtClean="0"/>
              <a:t>( </a:t>
            </a:r>
            <a:r>
              <a:rPr lang="pt-PT" sz="2400" i="1" dirty="0" err="1" smtClean="0"/>
              <a:t>close</a:t>
            </a:r>
            <a:r>
              <a:rPr lang="pt-PT" sz="2400" i="1" dirty="0" smtClean="0"/>
              <a:t>() </a:t>
            </a:r>
            <a:r>
              <a:rPr lang="pt-PT" sz="2400" dirty="0" smtClean="0"/>
              <a:t>)</a:t>
            </a:r>
          </a:p>
          <a:p>
            <a:pPr lvl="1">
              <a:defRPr/>
            </a:pPr>
            <a:r>
              <a:rPr lang="pt-PT" sz="2000" dirty="0" smtClean="0"/>
              <a:t>O TCP assegura que os dados já escritos chegam ao outro lado e depois desencadeia o envio do segmento FIN</a:t>
            </a:r>
          </a:p>
          <a:p>
            <a:pPr>
              <a:defRPr/>
            </a:pPr>
            <a:r>
              <a:rPr lang="pt-PT" sz="2400" dirty="0" smtClean="0"/>
              <a:t>O outro lado está a ler dados</a:t>
            </a:r>
          </a:p>
          <a:p>
            <a:pPr lvl="1">
              <a:defRPr/>
            </a:pPr>
            <a:r>
              <a:rPr lang="pt-PT" sz="2000" dirty="0" smtClean="0"/>
              <a:t>Quando o TCP não tiver mais dados para fornecer</a:t>
            </a:r>
          </a:p>
          <a:p>
            <a:pPr lvl="1">
              <a:defRPr/>
            </a:pPr>
            <a:r>
              <a:rPr lang="pt-PT" sz="2000" dirty="0" smtClean="0"/>
              <a:t>O leitor recebe </a:t>
            </a:r>
            <a:r>
              <a:rPr lang="pt-PT" sz="2000" i="1" dirty="0" err="1" smtClean="0"/>
              <a:t>end</a:t>
            </a:r>
            <a:r>
              <a:rPr lang="pt-PT" sz="2000" i="1" dirty="0" smtClean="0"/>
              <a:t>-</a:t>
            </a:r>
            <a:r>
              <a:rPr lang="pt-PT" sz="2000" i="1" dirty="0" err="1" smtClean="0"/>
              <a:t>of</a:t>
            </a:r>
            <a:r>
              <a:rPr lang="pt-PT" sz="2000" i="1" dirty="0" smtClean="0"/>
              <a:t>-file</a:t>
            </a:r>
            <a:r>
              <a:rPr lang="pt-PT" sz="2000" dirty="0" smtClean="0"/>
              <a:t> </a:t>
            </a:r>
            <a:r>
              <a:rPr lang="pt-PT" sz="2000" i="1" dirty="0" smtClean="0"/>
              <a:t>( </a:t>
            </a:r>
            <a:r>
              <a:rPr lang="pt-PT" sz="2000" i="1" dirty="0" err="1" smtClean="0"/>
              <a:t>read</a:t>
            </a:r>
            <a:r>
              <a:rPr lang="pt-PT" sz="2000" i="1" dirty="0" smtClean="0"/>
              <a:t>() </a:t>
            </a:r>
            <a:r>
              <a:rPr lang="pt-PT" sz="2000" i="1" dirty="0" err="1" smtClean="0"/>
              <a:t>returns</a:t>
            </a:r>
            <a:r>
              <a:rPr lang="pt-PT" sz="2000" i="1" dirty="0" smtClean="0"/>
              <a:t> -1 </a:t>
            </a:r>
            <a:r>
              <a:rPr lang="pt-PT" sz="2000" dirty="0" smtClean="0"/>
              <a:t>)</a:t>
            </a:r>
          </a:p>
          <a:p>
            <a:pPr>
              <a:defRPr/>
            </a:pPr>
            <a:r>
              <a:rPr lang="pt-PT" sz="2400" dirty="0" smtClean="0"/>
              <a:t>Por isso se diz que o TCP implementa um “</a:t>
            </a:r>
            <a:r>
              <a:rPr lang="en-GB" sz="2400" i="1" dirty="0" smtClean="0"/>
              <a:t>graceful tear-down</a:t>
            </a:r>
            <a:r>
              <a:rPr lang="pt-PT" sz="2400" i="1" dirty="0" smtClean="0"/>
              <a:t>” </a:t>
            </a:r>
            <a:r>
              <a:rPr lang="pt-PT" sz="2400" dirty="0" smtClean="0"/>
              <a:t>das conexões</a:t>
            </a:r>
          </a:p>
          <a:p>
            <a:pPr>
              <a:defRPr/>
            </a:pPr>
            <a:r>
              <a:rPr lang="pt-PT" sz="2400" dirty="0" smtClean="0"/>
              <a:t>Por outro lado, cada lado da conexão pode fechar de forma independente a conexão</a:t>
            </a:r>
          </a:p>
          <a:p>
            <a:pPr lvl="1">
              <a:defRPr/>
            </a:pPr>
            <a:r>
              <a:rPr lang="pt-PT" sz="2000" dirty="0" smtClean="0"/>
              <a:t>Invocando </a:t>
            </a:r>
            <a:r>
              <a:rPr lang="pt-PT" sz="2000" i="1" dirty="0" err="1" smtClean="0"/>
              <a:t>shutdown</a:t>
            </a:r>
            <a:r>
              <a:rPr lang="pt-PT" sz="2000" i="1" dirty="0" smtClean="0"/>
              <a:t>()</a:t>
            </a:r>
            <a:r>
              <a:rPr lang="pt-PT" sz="2000" dirty="0" smtClean="0"/>
              <a:t> ao invés de </a:t>
            </a:r>
            <a:r>
              <a:rPr lang="pt-PT" sz="2000" i="1" dirty="0" err="1" smtClean="0"/>
              <a:t>close</a:t>
            </a:r>
            <a:r>
              <a:rPr lang="pt-PT" sz="2000" i="1" dirty="0" smtClean="0"/>
              <a:t>()</a:t>
            </a:r>
            <a:endParaRPr lang="pt-PT" sz="2000" i="1" dirty="0"/>
          </a:p>
        </p:txBody>
      </p:sp>
      <p:sp>
        <p:nvSpPr>
          <p:cNvPr id="4" name="Slide Number Placeholder 3"/>
          <p:cNvSpPr>
            <a:spLocks noGrp="1"/>
          </p:cNvSpPr>
          <p:nvPr>
            <p:ph type="sldNum" sz="quarter" idx="10"/>
          </p:nvPr>
        </p:nvSpPr>
        <p:spPr/>
        <p:txBody>
          <a:bodyPr/>
          <a:lstStyle/>
          <a:p>
            <a:pPr>
              <a:defRPr/>
            </a:pPr>
            <a:fld id="{D6B0C857-BB15-9C48-8DCD-CE794F1A4C33}" type="slidenum">
              <a:rPr lang="en-US" smtClean="0"/>
              <a:pPr>
                <a:defRPr/>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smtClean="0"/>
              <a:t>Fecho da conexão</a:t>
            </a:r>
            <a:endParaRPr lang="pt-PT" dirty="0"/>
          </a:p>
        </p:txBody>
      </p:sp>
      <p:sp>
        <p:nvSpPr>
          <p:cNvPr id="3" name="Content Placeholder 2"/>
          <p:cNvSpPr>
            <a:spLocks noGrp="1"/>
          </p:cNvSpPr>
          <p:nvPr>
            <p:ph idx="1"/>
          </p:nvPr>
        </p:nvSpPr>
        <p:spPr/>
        <p:txBody>
          <a:bodyPr/>
          <a:lstStyle/>
          <a:p>
            <a:pPr>
              <a:defRPr/>
            </a:pPr>
            <a:r>
              <a:rPr lang="pt-PT" sz="2400" dirty="0" smtClean="0"/>
              <a:t>Cada parte, de forma independente, envia um segmento FIN</a:t>
            </a:r>
          </a:p>
          <a:p>
            <a:pPr lvl="1">
              <a:defRPr/>
            </a:pPr>
            <a:r>
              <a:rPr lang="pt-PT" sz="2000" dirty="0" smtClean="0"/>
              <a:t>Alternativamente podem enviar um RST (</a:t>
            </a:r>
            <a:r>
              <a:rPr lang="pt-PT" sz="2000" dirty="0" err="1" smtClean="0"/>
              <a:t>reset</a:t>
            </a:r>
            <a:r>
              <a:rPr lang="pt-PT" sz="2000" dirty="0" smtClean="0"/>
              <a:t>) para não esperar que a outra parte acabe de enviar dados</a:t>
            </a:r>
          </a:p>
          <a:p>
            <a:pPr>
              <a:defRPr/>
            </a:pPr>
            <a:r>
              <a:rPr lang="pt-PT" sz="2400" dirty="0" smtClean="0"/>
              <a:t>A outra parte responde com um segmento FIN+ACK e um FIN quando quiser terminar</a:t>
            </a:r>
            <a:endParaRPr lang="pt-PT" sz="2400" dirty="0"/>
          </a:p>
        </p:txBody>
      </p:sp>
      <p:sp>
        <p:nvSpPr>
          <p:cNvPr id="4" name="Slide Number Placeholder 3"/>
          <p:cNvSpPr>
            <a:spLocks noGrp="1"/>
          </p:cNvSpPr>
          <p:nvPr>
            <p:ph type="sldNum" sz="quarter" idx="10"/>
          </p:nvPr>
        </p:nvSpPr>
        <p:spPr/>
        <p:txBody>
          <a:bodyPr/>
          <a:lstStyle/>
          <a:p>
            <a:pPr>
              <a:defRPr/>
            </a:pPr>
            <a:fld id="{D261963A-EEFA-C546-84EA-A61F39EEABD7}" type="slidenum">
              <a:rPr lang="en-US" smtClean="0"/>
              <a:pPr>
                <a:defRPr/>
              </a:pPr>
              <a:t>17</a:t>
            </a:fld>
            <a:endParaRPr lang="en-US" dirty="0"/>
          </a:p>
        </p:txBody>
      </p:sp>
      <p:sp>
        <p:nvSpPr>
          <p:cNvPr id="34820" name="Line 4"/>
          <p:cNvSpPr>
            <a:spLocks noChangeShapeType="1"/>
          </p:cNvSpPr>
          <p:nvPr/>
        </p:nvSpPr>
        <p:spPr bwMode="auto">
          <a:xfrm flipV="1">
            <a:off x="1900238" y="4095750"/>
            <a:ext cx="287337" cy="1603375"/>
          </a:xfrm>
          <a:prstGeom prst="line">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pt-PT"/>
          </a:p>
        </p:txBody>
      </p:sp>
      <p:sp>
        <p:nvSpPr>
          <p:cNvPr id="34821" name="Line 5"/>
          <p:cNvSpPr>
            <a:spLocks noChangeShapeType="1"/>
          </p:cNvSpPr>
          <p:nvPr/>
        </p:nvSpPr>
        <p:spPr bwMode="auto">
          <a:xfrm>
            <a:off x="2417763" y="4113213"/>
            <a:ext cx="300037" cy="1574800"/>
          </a:xfrm>
          <a:prstGeom prst="line">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pt-PT"/>
          </a:p>
        </p:txBody>
      </p:sp>
      <p:sp>
        <p:nvSpPr>
          <p:cNvPr id="34822" name="Line 6"/>
          <p:cNvSpPr>
            <a:spLocks noChangeShapeType="1"/>
          </p:cNvSpPr>
          <p:nvPr/>
        </p:nvSpPr>
        <p:spPr bwMode="auto">
          <a:xfrm flipV="1">
            <a:off x="3009900" y="4110038"/>
            <a:ext cx="457200" cy="1600200"/>
          </a:xfrm>
          <a:prstGeom prst="line">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pt-PT"/>
          </a:p>
        </p:txBody>
      </p:sp>
      <p:sp>
        <p:nvSpPr>
          <p:cNvPr id="34823" name="Line 7"/>
          <p:cNvSpPr>
            <a:spLocks noChangeShapeType="1"/>
          </p:cNvSpPr>
          <p:nvPr/>
        </p:nvSpPr>
        <p:spPr bwMode="auto">
          <a:xfrm flipV="1">
            <a:off x="3541713" y="4105275"/>
            <a:ext cx="469900" cy="1598613"/>
          </a:xfrm>
          <a:prstGeom prst="line">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pt-PT"/>
          </a:p>
        </p:txBody>
      </p:sp>
      <p:sp>
        <p:nvSpPr>
          <p:cNvPr id="34824" name="Text Box 8"/>
          <p:cNvSpPr txBox="1">
            <a:spLocks noChangeArrowheads="1"/>
          </p:cNvSpPr>
          <p:nvPr/>
        </p:nvSpPr>
        <p:spPr bwMode="auto">
          <a:xfrm rot="-4794570">
            <a:off x="1408907" y="4702969"/>
            <a:ext cx="6937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b="0">
                <a:latin typeface="Times New Roman" charset="0"/>
              </a:rPr>
              <a:t>SYN</a:t>
            </a:r>
          </a:p>
        </p:txBody>
      </p:sp>
      <p:sp>
        <p:nvSpPr>
          <p:cNvPr id="34825" name="Text Box 9"/>
          <p:cNvSpPr txBox="1">
            <a:spLocks noChangeArrowheads="1"/>
          </p:cNvSpPr>
          <p:nvPr/>
        </p:nvSpPr>
        <p:spPr bwMode="auto">
          <a:xfrm rot="4712803">
            <a:off x="2132013" y="4695825"/>
            <a:ext cx="1295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b="0">
                <a:latin typeface="Times New Roman" charset="0"/>
              </a:rPr>
              <a:t>SYN ACK</a:t>
            </a:r>
          </a:p>
        </p:txBody>
      </p:sp>
      <p:sp>
        <p:nvSpPr>
          <p:cNvPr id="34826" name="Text Box 10"/>
          <p:cNvSpPr txBox="1">
            <a:spLocks noChangeArrowheads="1"/>
          </p:cNvSpPr>
          <p:nvPr/>
        </p:nvSpPr>
        <p:spPr bwMode="auto">
          <a:xfrm rot="-4355001">
            <a:off x="2802731" y="4474369"/>
            <a:ext cx="7223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b="0">
                <a:latin typeface="Times New Roman" charset="0"/>
              </a:rPr>
              <a:t>ACK</a:t>
            </a:r>
          </a:p>
        </p:txBody>
      </p:sp>
      <p:sp>
        <p:nvSpPr>
          <p:cNvPr id="34827" name="Text Box 11"/>
          <p:cNvSpPr txBox="1">
            <a:spLocks noChangeArrowheads="1"/>
          </p:cNvSpPr>
          <p:nvPr/>
        </p:nvSpPr>
        <p:spPr bwMode="auto">
          <a:xfrm rot="-4396192">
            <a:off x="3252788" y="4716463"/>
            <a:ext cx="663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b="0">
                <a:latin typeface="Times New Roman" charset="0"/>
              </a:rPr>
              <a:t>Data</a:t>
            </a:r>
          </a:p>
        </p:txBody>
      </p:sp>
      <p:sp>
        <p:nvSpPr>
          <p:cNvPr id="34828" name="Line 12"/>
          <p:cNvSpPr>
            <a:spLocks noChangeShapeType="1"/>
          </p:cNvSpPr>
          <p:nvPr/>
        </p:nvSpPr>
        <p:spPr bwMode="auto">
          <a:xfrm flipV="1">
            <a:off x="5492750" y="4106863"/>
            <a:ext cx="234950" cy="1603375"/>
          </a:xfrm>
          <a:prstGeom prst="line">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pt-PT"/>
          </a:p>
        </p:txBody>
      </p:sp>
      <p:sp>
        <p:nvSpPr>
          <p:cNvPr id="34829" name="Line 13"/>
          <p:cNvSpPr>
            <a:spLocks noChangeShapeType="1"/>
          </p:cNvSpPr>
          <p:nvPr/>
        </p:nvSpPr>
        <p:spPr bwMode="auto">
          <a:xfrm>
            <a:off x="6005513" y="4105275"/>
            <a:ext cx="277812" cy="1573213"/>
          </a:xfrm>
          <a:prstGeom prst="line">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pt-PT"/>
          </a:p>
        </p:txBody>
      </p:sp>
      <p:sp>
        <p:nvSpPr>
          <p:cNvPr id="34830" name="Text Box 14"/>
          <p:cNvSpPr txBox="1">
            <a:spLocks noChangeArrowheads="1"/>
          </p:cNvSpPr>
          <p:nvPr/>
        </p:nvSpPr>
        <p:spPr bwMode="auto">
          <a:xfrm rot="-4702247">
            <a:off x="5164138" y="4673600"/>
            <a:ext cx="593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b="0">
                <a:latin typeface="Times New Roman" charset="0"/>
              </a:rPr>
              <a:t>FIN</a:t>
            </a:r>
          </a:p>
        </p:txBody>
      </p:sp>
      <p:sp>
        <p:nvSpPr>
          <p:cNvPr id="34831" name="Text Box 15"/>
          <p:cNvSpPr txBox="1">
            <a:spLocks noChangeArrowheads="1"/>
          </p:cNvSpPr>
          <p:nvPr/>
        </p:nvSpPr>
        <p:spPr bwMode="auto">
          <a:xfrm rot="4688575">
            <a:off x="5963445" y="4663281"/>
            <a:ext cx="7223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b="0">
                <a:latin typeface="Times New Roman" charset="0"/>
              </a:rPr>
              <a:t>ACK</a:t>
            </a:r>
          </a:p>
        </p:txBody>
      </p:sp>
      <p:sp>
        <p:nvSpPr>
          <p:cNvPr id="34832" name="Line 16"/>
          <p:cNvSpPr>
            <a:spLocks noChangeShapeType="1"/>
          </p:cNvSpPr>
          <p:nvPr/>
        </p:nvSpPr>
        <p:spPr bwMode="auto">
          <a:xfrm>
            <a:off x="4135438" y="4106863"/>
            <a:ext cx="379412" cy="1584325"/>
          </a:xfrm>
          <a:prstGeom prst="line">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pt-PT"/>
          </a:p>
        </p:txBody>
      </p:sp>
      <p:sp>
        <p:nvSpPr>
          <p:cNvPr id="34833" name="Line 17"/>
          <p:cNvSpPr>
            <a:spLocks noChangeShapeType="1"/>
          </p:cNvSpPr>
          <p:nvPr/>
        </p:nvSpPr>
        <p:spPr bwMode="auto">
          <a:xfrm flipV="1">
            <a:off x="1692275" y="4076700"/>
            <a:ext cx="6421438" cy="3175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pt-PT"/>
          </a:p>
        </p:txBody>
      </p:sp>
      <p:sp>
        <p:nvSpPr>
          <p:cNvPr id="34834" name="Line 18"/>
          <p:cNvSpPr>
            <a:spLocks noChangeShapeType="1"/>
          </p:cNvSpPr>
          <p:nvPr/>
        </p:nvSpPr>
        <p:spPr bwMode="auto">
          <a:xfrm flipV="1">
            <a:off x="1708150" y="5689600"/>
            <a:ext cx="6445250" cy="15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pt-PT"/>
          </a:p>
        </p:txBody>
      </p:sp>
      <p:sp>
        <p:nvSpPr>
          <p:cNvPr id="34835" name="Text Box 19"/>
          <p:cNvSpPr txBox="1">
            <a:spLocks noChangeArrowheads="1"/>
          </p:cNvSpPr>
          <p:nvPr/>
        </p:nvSpPr>
        <p:spPr bwMode="auto">
          <a:xfrm rot="4676639">
            <a:off x="4153695" y="4704556"/>
            <a:ext cx="7223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b="0">
                <a:latin typeface="Times New Roman" charset="0"/>
              </a:rPr>
              <a:t>ACK</a:t>
            </a:r>
          </a:p>
        </p:txBody>
      </p:sp>
      <p:sp>
        <p:nvSpPr>
          <p:cNvPr id="34836" name="Line 20"/>
          <p:cNvSpPr>
            <a:spLocks noChangeShapeType="1"/>
          </p:cNvSpPr>
          <p:nvPr/>
        </p:nvSpPr>
        <p:spPr bwMode="auto">
          <a:xfrm>
            <a:off x="2982913" y="5930900"/>
            <a:ext cx="1779587" cy="0"/>
          </a:xfrm>
          <a:prstGeom prst="line">
            <a:avLst/>
          </a:prstGeom>
          <a:noFill/>
          <a:ln w="9525">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pt-PT"/>
          </a:p>
        </p:txBody>
      </p:sp>
      <p:sp>
        <p:nvSpPr>
          <p:cNvPr id="34837" name="Text Box 21"/>
          <p:cNvSpPr txBox="1">
            <a:spLocks noChangeArrowheads="1"/>
          </p:cNvSpPr>
          <p:nvPr/>
        </p:nvSpPr>
        <p:spPr bwMode="auto">
          <a:xfrm>
            <a:off x="2379663" y="5732463"/>
            <a:ext cx="5905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b="0">
                <a:latin typeface="Times New Roman" charset="0"/>
              </a:rPr>
              <a:t>time</a:t>
            </a:r>
            <a:endParaRPr lang="en-US" sz="2400" b="0">
              <a:latin typeface="Times New Roman" charset="0"/>
            </a:endParaRPr>
          </a:p>
        </p:txBody>
      </p:sp>
      <p:sp>
        <p:nvSpPr>
          <p:cNvPr id="34838" name="Text Box 22"/>
          <p:cNvSpPr txBox="1">
            <a:spLocks noChangeArrowheads="1"/>
          </p:cNvSpPr>
          <p:nvPr/>
        </p:nvSpPr>
        <p:spPr bwMode="auto">
          <a:xfrm>
            <a:off x="1203325" y="5443538"/>
            <a:ext cx="4048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2400" b="0">
                <a:latin typeface="Times New Roman" charset="0"/>
              </a:rPr>
              <a:t>A</a:t>
            </a:r>
          </a:p>
        </p:txBody>
      </p:sp>
      <p:sp>
        <p:nvSpPr>
          <p:cNvPr id="34839" name="Text Box 23"/>
          <p:cNvSpPr txBox="1">
            <a:spLocks noChangeArrowheads="1"/>
          </p:cNvSpPr>
          <p:nvPr/>
        </p:nvSpPr>
        <p:spPr bwMode="auto">
          <a:xfrm>
            <a:off x="1160463" y="3905250"/>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2400" b="0">
                <a:latin typeface="Times New Roman" charset="0"/>
              </a:rPr>
              <a:t>B</a:t>
            </a:r>
          </a:p>
        </p:txBody>
      </p:sp>
      <p:sp>
        <p:nvSpPr>
          <p:cNvPr id="34840" name="Oval 24"/>
          <p:cNvSpPr>
            <a:spLocks noChangeArrowheads="1"/>
          </p:cNvSpPr>
          <p:nvPr/>
        </p:nvSpPr>
        <p:spPr bwMode="auto">
          <a:xfrm>
            <a:off x="4675188" y="5441950"/>
            <a:ext cx="82550" cy="84138"/>
          </a:xfrm>
          <a:prstGeom prst="ellipse">
            <a:avLst/>
          </a:prstGeom>
          <a:solidFill>
            <a:schemeClr val="tx1"/>
          </a:solidFill>
          <a:ln w="9525">
            <a:solidFill>
              <a:schemeClr val="tx1"/>
            </a:solidFill>
            <a:round/>
            <a:headEnd/>
            <a:tailEnd/>
          </a:ln>
        </p:spPr>
        <p:txBody>
          <a:bodyPr wrap="none" anchor="ctr"/>
          <a:lstStyle/>
          <a:p>
            <a:endParaRPr lang="pt-PT"/>
          </a:p>
        </p:txBody>
      </p:sp>
      <p:sp>
        <p:nvSpPr>
          <p:cNvPr id="34841" name="Oval 25"/>
          <p:cNvSpPr>
            <a:spLocks noChangeArrowheads="1"/>
          </p:cNvSpPr>
          <p:nvPr/>
        </p:nvSpPr>
        <p:spPr bwMode="auto">
          <a:xfrm>
            <a:off x="4881563" y="5449888"/>
            <a:ext cx="80962" cy="84137"/>
          </a:xfrm>
          <a:prstGeom prst="ellipse">
            <a:avLst/>
          </a:prstGeom>
          <a:solidFill>
            <a:schemeClr val="tx1"/>
          </a:solidFill>
          <a:ln w="9525">
            <a:solidFill>
              <a:schemeClr val="tx1"/>
            </a:solidFill>
            <a:round/>
            <a:headEnd/>
            <a:tailEnd/>
          </a:ln>
        </p:spPr>
        <p:txBody>
          <a:bodyPr wrap="none" anchor="ctr"/>
          <a:lstStyle/>
          <a:p>
            <a:endParaRPr lang="pt-PT"/>
          </a:p>
        </p:txBody>
      </p:sp>
      <p:sp>
        <p:nvSpPr>
          <p:cNvPr id="34842" name="Oval 26"/>
          <p:cNvSpPr>
            <a:spLocks noChangeArrowheads="1"/>
          </p:cNvSpPr>
          <p:nvPr/>
        </p:nvSpPr>
        <p:spPr bwMode="auto">
          <a:xfrm>
            <a:off x="5097463" y="5441950"/>
            <a:ext cx="80962" cy="84138"/>
          </a:xfrm>
          <a:prstGeom prst="ellipse">
            <a:avLst/>
          </a:prstGeom>
          <a:solidFill>
            <a:schemeClr val="tx1"/>
          </a:solidFill>
          <a:ln w="9525">
            <a:solidFill>
              <a:schemeClr val="tx1"/>
            </a:solidFill>
            <a:round/>
            <a:headEnd/>
            <a:tailEnd/>
          </a:ln>
        </p:spPr>
        <p:txBody>
          <a:bodyPr wrap="none" anchor="ctr"/>
          <a:lstStyle/>
          <a:p>
            <a:endParaRPr lang="pt-PT"/>
          </a:p>
        </p:txBody>
      </p:sp>
      <p:sp>
        <p:nvSpPr>
          <p:cNvPr id="34843" name="Line 27"/>
          <p:cNvSpPr>
            <a:spLocks noChangeShapeType="1"/>
          </p:cNvSpPr>
          <p:nvPr/>
        </p:nvSpPr>
        <p:spPr bwMode="auto">
          <a:xfrm>
            <a:off x="6654800" y="4114800"/>
            <a:ext cx="277813" cy="1573213"/>
          </a:xfrm>
          <a:prstGeom prst="line">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pt-PT"/>
          </a:p>
        </p:txBody>
      </p:sp>
      <p:sp>
        <p:nvSpPr>
          <p:cNvPr id="34844" name="Text Box 28"/>
          <p:cNvSpPr txBox="1">
            <a:spLocks noChangeArrowheads="1"/>
          </p:cNvSpPr>
          <p:nvPr/>
        </p:nvSpPr>
        <p:spPr bwMode="auto">
          <a:xfrm rot="4688575">
            <a:off x="6677025" y="4673600"/>
            <a:ext cx="59372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b="0">
                <a:latin typeface="Times New Roman" charset="0"/>
              </a:rPr>
              <a:t>FIN</a:t>
            </a:r>
          </a:p>
        </p:txBody>
      </p:sp>
      <p:sp>
        <p:nvSpPr>
          <p:cNvPr id="34845" name="Line 29"/>
          <p:cNvSpPr>
            <a:spLocks noChangeShapeType="1"/>
          </p:cNvSpPr>
          <p:nvPr/>
        </p:nvSpPr>
        <p:spPr bwMode="auto">
          <a:xfrm flipV="1">
            <a:off x="7458075" y="4076700"/>
            <a:ext cx="234950" cy="1603375"/>
          </a:xfrm>
          <a:prstGeom prst="line">
            <a:avLst/>
          </a:prstGeom>
          <a:noFill/>
          <a:ln w="19050">
            <a:solidFill>
              <a:schemeClr val="tx1"/>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pt-PT"/>
          </a:p>
        </p:txBody>
      </p:sp>
      <p:sp>
        <p:nvSpPr>
          <p:cNvPr id="34846" name="Text Box 30"/>
          <p:cNvSpPr txBox="1">
            <a:spLocks noChangeArrowheads="1"/>
          </p:cNvSpPr>
          <p:nvPr/>
        </p:nvSpPr>
        <p:spPr bwMode="auto">
          <a:xfrm rot="-4702247">
            <a:off x="7065170" y="4641056"/>
            <a:ext cx="722312"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b="0">
                <a:latin typeface="Times New Roman" charset="0"/>
              </a:rPr>
              <a:t>ACK</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sz="3200" dirty="0" smtClean="0"/>
              <a:t>Evolução durante o fecho da conexão</a:t>
            </a:r>
            <a:endParaRPr lang="pt-PT" sz="3200" dirty="0"/>
          </a:p>
        </p:txBody>
      </p:sp>
      <p:sp>
        <p:nvSpPr>
          <p:cNvPr id="4" name="Slide Number Placeholder 3"/>
          <p:cNvSpPr>
            <a:spLocks noGrp="1"/>
          </p:cNvSpPr>
          <p:nvPr>
            <p:ph type="sldNum" sz="quarter" idx="10"/>
          </p:nvPr>
        </p:nvSpPr>
        <p:spPr/>
        <p:txBody>
          <a:bodyPr/>
          <a:lstStyle/>
          <a:p>
            <a:pPr>
              <a:defRPr/>
            </a:pPr>
            <a:fld id="{ED3F7B33-719A-A14E-A8E7-4D3F0395D154}" type="slidenum">
              <a:rPr lang="en-US" smtClean="0"/>
              <a:pPr>
                <a:defRPr/>
              </a:pPr>
              <a:t>18</a:t>
            </a:fld>
            <a:endParaRPr lang="en-US" dirty="0"/>
          </a:p>
        </p:txBody>
      </p:sp>
      <p:sp>
        <p:nvSpPr>
          <p:cNvPr id="5" name="Line 4"/>
          <p:cNvSpPr>
            <a:spLocks noChangeShapeType="1"/>
          </p:cNvSpPr>
          <p:nvPr/>
        </p:nvSpPr>
        <p:spPr bwMode="auto">
          <a:xfrm flipH="1">
            <a:off x="3471863" y="2081213"/>
            <a:ext cx="1587" cy="3948112"/>
          </a:xfrm>
          <a:prstGeom prst="line">
            <a:avLst/>
          </a:prstGeom>
          <a:noFill/>
          <a:ln w="9525">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6" name="Line 10"/>
          <p:cNvSpPr>
            <a:spLocks noChangeShapeType="1"/>
          </p:cNvSpPr>
          <p:nvPr/>
        </p:nvSpPr>
        <p:spPr bwMode="auto">
          <a:xfrm flipH="1">
            <a:off x="6061075" y="2151063"/>
            <a:ext cx="1588" cy="3417887"/>
          </a:xfrm>
          <a:prstGeom prst="line">
            <a:avLst/>
          </a:prstGeom>
          <a:noFill/>
          <a:ln w="9525">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nvGrpSpPr>
          <p:cNvPr id="7" name="Group 74"/>
          <p:cNvGrpSpPr>
            <a:grpSpLocks/>
          </p:cNvGrpSpPr>
          <p:nvPr/>
        </p:nvGrpSpPr>
        <p:grpSpPr bwMode="auto">
          <a:xfrm>
            <a:off x="417513" y="2762250"/>
            <a:ext cx="1589087" cy="855663"/>
            <a:chOff x="263" y="1740"/>
            <a:chExt cx="1001" cy="539"/>
          </a:xfrm>
        </p:grpSpPr>
        <p:sp>
          <p:nvSpPr>
            <p:cNvPr id="8" name="Text Box 34"/>
            <p:cNvSpPr txBox="1">
              <a:spLocks noChangeArrowheads="1"/>
            </p:cNvSpPr>
            <p:nvPr/>
          </p:nvSpPr>
          <p:spPr bwMode="auto">
            <a:xfrm>
              <a:off x="263" y="2066"/>
              <a:ext cx="1001"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latin typeface="+mn-lt"/>
                  <a:cs typeface="+mn-cs"/>
                </a:rPr>
                <a:t>FIN_WAIT_2</a:t>
              </a:r>
            </a:p>
          </p:txBody>
        </p:sp>
        <p:sp>
          <p:nvSpPr>
            <p:cNvPr id="9" name="Line 35"/>
            <p:cNvSpPr>
              <a:spLocks noChangeShapeType="1"/>
            </p:cNvSpPr>
            <p:nvPr/>
          </p:nvSpPr>
          <p:spPr bwMode="auto">
            <a:xfrm>
              <a:off x="634" y="1740"/>
              <a:ext cx="0" cy="35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0" name="Group 73"/>
          <p:cNvGrpSpPr>
            <a:grpSpLocks/>
          </p:cNvGrpSpPr>
          <p:nvPr/>
        </p:nvGrpSpPr>
        <p:grpSpPr bwMode="auto">
          <a:xfrm>
            <a:off x="7067550" y="2101850"/>
            <a:ext cx="1604963" cy="962025"/>
            <a:chOff x="4452" y="1324"/>
            <a:chExt cx="1011" cy="606"/>
          </a:xfrm>
        </p:grpSpPr>
        <p:sp>
          <p:nvSpPr>
            <p:cNvPr id="11" name="Text Box 37"/>
            <p:cNvSpPr txBox="1">
              <a:spLocks noChangeArrowheads="1"/>
            </p:cNvSpPr>
            <p:nvPr/>
          </p:nvSpPr>
          <p:spPr bwMode="auto">
            <a:xfrm>
              <a:off x="4452" y="1717"/>
              <a:ext cx="1011"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latin typeface="+mn-lt"/>
                  <a:cs typeface="+mn-cs"/>
                </a:rPr>
                <a:t>CLOSE_WAIT</a:t>
              </a:r>
            </a:p>
          </p:txBody>
        </p:sp>
        <p:sp>
          <p:nvSpPr>
            <p:cNvPr id="12" name="Line 38"/>
            <p:cNvSpPr>
              <a:spLocks noChangeShapeType="1"/>
            </p:cNvSpPr>
            <p:nvPr/>
          </p:nvSpPr>
          <p:spPr bwMode="auto">
            <a:xfrm>
              <a:off x="5171" y="1324"/>
              <a:ext cx="0" cy="41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13" name="Group 75"/>
          <p:cNvGrpSpPr>
            <a:grpSpLocks/>
          </p:cNvGrpSpPr>
          <p:nvPr/>
        </p:nvGrpSpPr>
        <p:grpSpPr bwMode="auto">
          <a:xfrm>
            <a:off x="3513138" y="3870325"/>
            <a:ext cx="2495550" cy="579438"/>
            <a:chOff x="2213" y="2438"/>
            <a:chExt cx="1572" cy="365"/>
          </a:xfrm>
        </p:grpSpPr>
        <p:sp>
          <p:nvSpPr>
            <p:cNvPr id="14" name="Line 41"/>
            <p:cNvSpPr>
              <a:spLocks noChangeShapeType="1"/>
            </p:cNvSpPr>
            <p:nvPr/>
          </p:nvSpPr>
          <p:spPr bwMode="auto">
            <a:xfrm flipH="1">
              <a:off x="2213" y="2483"/>
              <a:ext cx="1572" cy="320"/>
            </a:xfrm>
            <a:prstGeom prst="line">
              <a:avLst/>
            </a:prstGeom>
            <a:noFill/>
            <a:ln w="28575">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15" name="Rectangle 42"/>
            <p:cNvSpPr>
              <a:spLocks noChangeArrowheads="1"/>
            </p:cNvSpPr>
            <p:nvPr/>
          </p:nvSpPr>
          <p:spPr bwMode="auto">
            <a:xfrm>
              <a:off x="2669" y="2438"/>
              <a:ext cx="590" cy="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16" name="Text Box 43"/>
            <p:cNvSpPr txBox="1">
              <a:spLocks noChangeArrowheads="1"/>
            </p:cNvSpPr>
            <p:nvPr/>
          </p:nvSpPr>
          <p:spPr bwMode="auto">
            <a:xfrm>
              <a:off x="2398" y="2562"/>
              <a:ext cx="1167" cy="2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latin typeface="+mn-lt"/>
                  <a:cs typeface="+mn-cs"/>
                </a:rPr>
                <a:t>FINbit=1, seq=y</a:t>
              </a:r>
            </a:p>
          </p:txBody>
        </p:sp>
      </p:grpSp>
      <p:grpSp>
        <p:nvGrpSpPr>
          <p:cNvPr id="17" name="Group 80"/>
          <p:cNvGrpSpPr>
            <a:grpSpLocks/>
          </p:cNvGrpSpPr>
          <p:nvPr/>
        </p:nvGrpSpPr>
        <p:grpSpPr bwMode="auto">
          <a:xfrm>
            <a:off x="3505200" y="4578350"/>
            <a:ext cx="2555875" cy="582613"/>
            <a:chOff x="2208" y="2884"/>
            <a:chExt cx="1610" cy="367"/>
          </a:xfrm>
        </p:grpSpPr>
        <p:sp>
          <p:nvSpPr>
            <p:cNvPr id="18" name="Line 44"/>
            <p:cNvSpPr>
              <a:spLocks noChangeShapeType="1"/>
            </p:cNvSpPr>
            <p:nvPr/>
          </p:nvSpPr>
          <p:spPr bwMode="auto">
            <a:xfrm>
              <a:off x="2232" y="2884"/>
              <a:ext cx="1580" cy="367"/>
            </a:xfrm>
            <a:prstGeom prst="line">
              <a:avLst/>
            </a:prstGeom>
            <a:noFill/>
            <a:ln w="28575">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19" name="Rectangle 46"/>
            <p:cNvSpPr>
              <a:spLocks noChangeArrowheads="1"/>
            </p:cNvSpPr>
            <p:nvPr/>
          </p:nvSpPr>
          <p:spPr bwMode="auto">
            <a:xfrm>
              <a:off x="2553" y="2995"/>
              <a:ext cx="896" cy="20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20" name="Text Box 47"/>
            <p:cNvSpPr txBox="1">
              <a:spLocks noChangeArrowheads="1"/>
            </p:cNvSpPr>
            <p:nvPr/>
          </p:nvSpPr>
          <p:spPr bwMode="auto">
            <a:xfrm>
              <a:off x="2208" y="2958"/>
              <a:ext cx="1610" cy="2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latin typeface="+mn-lt"/>
                  <a:cs typeface="+mn-cs"/>
                </a:rPr>
                <a:t>ACKbit=1; ACKnum=y+1</a:t>
              </a:r>
            </a:p>
          </p:txBody>
        </p:sp>
      </p:grpSp>
      <p:grpSp>
        <p:nvGrpSpPr>
          <p:cNvPr id="21" name="Group 72"/>
          <p:cNvGrpSpPr>
            <a:grpSpLocks/>
          </p:cNvGrpSpPr>
          <p:nvPr/>
        </p:nvGrpSpPr>
        <p:grpSpPr bwMode="auto">
          <a:xfrm>
            <a:off x="1835150" y="2901950"/>
            <a:ext cx="5272088" cy="1155700"/>
            <a:chOff x="1156" y="1828"/>
            <a:chExt cx="3321" cy="728"/>
          </a:xfrm>
        </p:grpSpPr>
        <p:sp>
          <p:nvSpPr>
            <p:cNvPr id="22" name="Line 13"/>
            <p:cNvSpPr>
              <a:spLocks noChangeShapeType="1"/>
            </p:cNvSpPr>
            <p:nvPr/>
          </p:nvSpPr>
          <p:spPr bwMode="auto">
            <a:xfrm flipH="1">
              <a:off x="2186" y="1828"/>
              <a:ext cx="1580" cy="367"/>
            </a:xfrm>
            <a:prstGeom prst="line">
              <a:avLst/>
            </a:prstGeom>
            <a:noFill/>
            <a:ln w="28575">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23" name="Rectangle 14"/>
            <p:cNvSpPr>
              <a:spLocks noChangeArrowheads="1"/>
            </p:cNvSpPr>
            <p:nvPr/>
          </p:nvSpPr>
          <p:spPr bwMode="auto">
            <a:xfrm>
              <a:off x="2507" y="1912"/>
              <a:ext cx="896" cy="20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24" name="Text Box 15"/>
            <p:cNvSpPr txBox="1">
              <a:spLocks noChangeArrowheads="1"/>
            </p:cNvSpPr>
            <p:nvPr/>
          </p:nvSpPr>
          <p:spPr bwMode="auto">
            <a:xfrm>
              <a:off x="2159" y="1875"/>
              <a:ext cx="1615" cy="2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latin typeface="+mn-lt"/>
                  <a:cs typeface="+mn-cs"/>
                </a:rPr>
                <a:t>ACKbit=1; ACKnum=x+1</a:t>
              </a:r>
            </a:p>
          </p:txBody>
        </p:sp>
        <p:sp>
          <p:nvSpPr>
            <p:cNvPr id="25" name="Text Box 21"/>
            <p:cNvSpPr txBox="1">
              <a:spLocks noChangeArrowheads="1"/>
            </p:cNvSpPr>
            <p:nvPr/>
          </p:nvSpPr>
          <p:spPr bwMode="auto">
            <a:xfrm>
              <a:off x="1156" y="2251"/>
              <a:ext cx="1005" cy="30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r">
                <a:lnSpc>
                  <a:spcPct val="90000"/>
                </a:lnSpc>
                <a:defRPr/>
              </a:pPr>
              <a:r>
                <a:rPr lang="en-US" sz="1400" dirty="0" smtClean="0">
                  <a:latin typeface="+mn-lt"/>
                  <a:cs typeface="+mn-cs"/>
                </a:rPr>
                <a:t> wait for server</a:t>
              </a:r>
            </a:p>
            <a:p>
              <a:pPr algn="r">
                <a:lnSpc>
                  <a:spcPct val="90000"/>
                </a:lnSpc>
                <a:defRPr/>
              </a:pPr>
              <a:r>
                <a:rPr lang="en-US" sz="1400" dirty="0" smtClean="0">
                  <a:latin typeface="+mn-lt"/>
                  <a:cs typeface="+mn-cs"/>
                </a:rPr>
                <a:t>close</a:t>
              </a:r>
            </a:p>
          </p:txBody>
        </p:sp>
        <p:sp>
          <p:nvSpPr>
            <p:cNvPr id="26" name="Text Box 49"/>
            <p:cNvSpPr txBox="1">
              <a:spLocks noChangeArrowheads="1"/>
            </p:cNvSpPr>
            <p:nvPr/>
          </p:nvSpPr>
          <p:spPr bwMode="auto">
            <a:xfrm>
              <a:off x="3822" y="1979"/>
              <a:ext cx="655" cy="30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l">
                <a:lnSpc>
                  <a:spcPct val="90000"/>
                </a:lnSpc>
                <a:defRPr/>
              </a:pPr>
              <a:r>
                <a:rPr lang="en-US" sz="1400" smtClean="0">
                  <a:latin typeface="+mn-lt"/>
                  <a:cs typeface="+mn-cs"/>
                </a:rPr>
                <a:t>can still</a:t>
              </a:r>
            </a:p>
            <a:p>
              <a:pPr algn="l">
                <a:lnSpc>
                  <a:spcPct val="90000"/>
                </a:lnSpc>
                <a:defRPr/>
              </a:pPr>
              <a:r>
                <a:rPr lang="en-US" sz="1400" smtClean="0">
                  <a:latin typeface="+mn-lt"/>
                  <a:cs typeface="+mn-cs"/>
                </a:rPr>
                <a:t>send data</a:t>
              </a:r>
            </a:p>
          </p:txBody>
        </p:sp>
      </p:grpSp>
      <p:grpSp>
        <p:nvGrpSpPr>
          <p:cNvPr id="27" name="Group 78"/>
          <p:cNvGrpSpPr>
            <a:grpSpLocks/>
          </p:cNvGrpSpPr>
          <p:nvPr/>
        </p:nvGrpSpPr>
        <p:grpSpPr bwMode="auto">
          <a:xfrm>
            <a:off x="6059488" y="3032125"/>
            <a:ext cx="2576512" cy="1743075"/>
            <a:chOff x="3817" y="1910"/>
            <a:chExt cx="1623" cy="1098"/>
          </a:xfrm>
        </p:grpSpPr>
        <p:sp>
          <p:nvSpPr>
            <p:cNvPr id="28" name="Text Box 50"/>
            <p:cNvSpPr txBox="1">
              <a:spLocks noChangeArrowheads="1"/>
            </p:cNvSpPr>
            <p:nvPr/>
          </p:nvSpPr>
          <p:spPr bwMode="auto">
            <a:xfrm>
              <a:off x="3817" y="2703"/>
              <a:ext cx="840" cy="30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l">
                <a:lnSpc>
                  <a:spcPct val="90000"/>
                </a:lnSpc>
                <a:defRPr/>
              </a:pPr>
              <a:r>
                <a:rPr lang="en-US" sz="1400" smtClean="0">
                  <a:latin typeface="+mn-lt"/>
                  <a:cs typeface="+mn-cs"/>
                </a:rPr>
                <a:t>can no longer</a:t>
              </a:r>
            </a:p>
            <a:p>
              <a:pPr algn="l">
                <a:lnSpc>
                  <a:spcPct val="90000"/>
                </a:lnSpc>
                <a:defRPr/>
              </a:pPr>
              <a:r>
                <a:rPr lang="en-US" sz="1400" smtClean="0">
                  <a:latin typeface="+mn-lt"/>
                  <a:cs typeface="+mn-cs"/>
                </a:rPr>
                <a:t>send data</a:t>
              </a:r>
            </a:p>
          </p:txBody>
        </p:sp>
        <p:grpSp>
          <p:nvGrpSpPr>
            <p:cNvPr id="35914" name="Group 76"/>
            <p:cNvGrpSpPr>
              <a:grpSpLocks/>
            </p:cNvGrpSpPr>
            <p:nvPr/>
          </p:nvGrpSpPr>
          <p:grpSpPr bwMode="auto">
            <a:xfrm>
              <a:off x="4644" y="1910"/>
              <a:ext cx="796" cy="724"/>
              <a:chOff x="4644" y="1910"/>
              <a:chExt cx="796" cy="724"/>
            </a:xfrm>
          </p:grpSpPr>
          <p:sp>
            <p:nvSpPr>
              <p:cNvPr id="30" name="Line 39"/>
              <p:cNvSpPr>
                <a:spLocks noChangeShapeType="1"/>
              </p:cNvSpPr>
              <p:nvPr/>
            </p:nvSpPr>
            <p:spPr bwMode="auto">
              <a:xfrm>
                <a:off x="5167" y="1910"/>
                <a:ext cx="0" cy="56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31" name="Text Box 55"/>
              <p:cNvSpPr txBox="1">
                <a:spLocks noChangeArrowheads="1"/>
              </p:cNvSpPr>
              <p:nvPr/>
            </p:nvSpPr>
            <p:spPr bwMode="auto">
              <a:xfrm>
                <a:off x="4644" y="2421"/>
                <a:ext cx="796"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latin typeface="+mn-lt"/>
                    <a:cs typeface="+mn-cs"/>
                  </a:rPr>
                  <a:t>LAST_ACK</a:t>
                </a:r>
              </a:p>
            </p:txBody>
          </p:sp>
        </p:grpSp>
      </p:grpSp>
      <p:grpSp>
        <p:nvGrpSpPr>
          <p:cNvPr id="32" name="Group 82"/>
          <p:cNvGrpSpPr>
            <a:grpSpLocks/>
          </p:cNvGrpSpPr>
          <p:nvPr/>
        </p:nvGrpSpPr>
        <p:grpSpPr bwMode="auto">
          <a:xfrm>
            <a:off x="7597775" y="4213225"/>
            <a:ext cx="1006475" cy="1225550"/>
            <a:chOff x="4786" y="2654"/>
            <a:chExt cx="634" cy="772"/>
          </a:xfrm>
        </p:grpSpPr>
        <p:sp>
          <p:nvSpPr>
            <p:cNvPr id="33" name="Text Box 11"/>
            <p:cNvSpPr txBox="1">
              <a:spLocks noChangeArrowheads="1"/>
            </p:cNvSpPr>
            <p:nvPr/>
          </p:nvSpPr>
          <p:spPr bwMode="auto">
            <a:xfrm>
              <a:off x="4786" y="3213"/>
              <a:ext cx="634"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latin typeface="+mn-lt"/>
                  <a:cs typeface="+mn-cs"/>
                </a:rPr>
                <a:t>CLOSED</a:t>
              </a:r>
            </a:p>
          </p:txBody>
        </p:sp>
        <p:sp>
          <p:nvSpPr>
            <p:cNvPr id="34" name="Line 57"/>
            <p:cNvSpPr>
              <a:spLocks noChangeShapeType="1"/>
            </p:cNvSpPr>
            <p:nvPr/>
          </p:nvSpPr>
          <p:spPr bwMode="auto">
            <a:xfrm>
              <a:off x="5173" y="2654"/>
              <a:ext cx="0" cy="576"/>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35" name="Group 77"/>
          <p:cNvGrpSpPr>
            <a:grpSpLocks/>
          </p:cNvGrpSpPr>
          <p:nvPr/>
        </p:nvGrpSpPr>
        <p:grpSpPr bwMode="auto">
          <a:xfrm>
            <a:off x="463550" y="3605213"/>
            <a:ext cx="1643063" cy="1046162"/>
            <a:chOff x="292" y="2271"/>
            <a:chExt cx="1035" cy="659"/>
          </a:xfrm>
        </p:grpSpPr>
        <p:sp>
          <p:nvSpPr>
            <p:cNvPr id="36" name="Text Box 58"/>
            <p:cNvSpPr txBox="1">
              <a:spLocks noChangeArrowheads="1"/>
            </p:cNvSpPr>
            <p:nvPr/>
          </p:nvSpPr>
          <p:spPr bwMode="auto">
            <a:xfrm>
              <a:off x="292" y="2717"/>
              <a:ext cx="1035"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latin typeface="+mn-lt"/>
                  <a:cs typeface="+mn-cs"/>
                </a:rPr>
                <a:t>TIMED_WAIT</a:t>
              </a:r>
            </a:p>
          </p:txBody>
        </p:sp>
        <p:sp>
          <p:nvSpPr>
            <p:cNvPr id="37" name="Line 60"/>
            <p:cNvSpPr>
              <a:spLocks noChangeShapeType="1"/>
            </p:cNvSpPr>
            <p:nvPr/>
          </p:nvSpPr>
          <p:spPr bwMode="auto">
            <a:xfrm>
              <a:off x="638" y="2271"/>
              <a:ext cx="0" cy="48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38" name="Group 81"/>
          <p:cNvGrpSpPr>
            <a:grpSpLocks/>
          </p:cNvGrpSpPr>
          <p:nvPr/>
        </p:nvGrpSpPr>
        <p:grpSpPr bwMode="auto">
          <a:xfrm>
            <a:off x="630238" y="4486275"/>
            <a:ext cx="2787650" cy="1770063"/>
            <a:chOff x="397" y="2826"/>
            <a:chExt cx="1756" cy="1115"/>
          </a:xfrm>
        </p:grpSpPr>
        <p:sp>
          <p:nvSpPr>
            <p:cNvPr id="39" name="Line 52"/>
            <p:cNvSpPr>
              <a:spLocks noChangeShapeType="1"/>
            </p:cNvSpPr>
            <p:nvPr/>
          </p:nvSpPr>
          <p:spPr bwMode="auto">
            <a:xfrm>
              <a:off x="1820" y="2833"/>
              <a:ext cx="7" cy="105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40" name="Text Box 51"/>
            <p:cNvSpPr txBox="1">
              <a:spLocks noChangeArrowheads="1"/>
            </p:cNvSpPr>
            <p:nvPr/>
          </p:nvSpPr>
          <p:spPr bwMode="auto">
            <a:xfrm>
              <a:off x="1126" y="3093"/>
              <a:ext cx="1027" cy="427"/>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r">
                <a:lnSpc>
                  <a:spcPct val="90000"/>
                </a:lnSpc>
                <a:defRPr/>
              </a:pPr>
              <a:r>
                <a:rPr lang="en-US" sz="1400" smtClean="0">
                  <a:latin typeface="+mn-lt"/>
                  <a:cs typeface="+mn-cs"/>
                </a:rPr>
                <a:t> timed wait </a:t>
              </a:r>
            </a:p>
            <a:p>
              <a:pPr algn="r">
                <a:lnSpc>
                  <a:spcPct val="90000"/>
                </a:lnSpc>
                <a:defRPr/>
              </a:pPr>
              <a:r>
                <a:rPr lang="en-US" sz="1400" smtClean="0">
                  <a:latin typeface="+mn-lt"/>
                  <a:cs typeface="+mn-cs"/>
                </a:rPr>
                <a:t>for 2*max </a:t>
              </a:r>
            </a:p>
            <a:p>
              <a:pPr algn="r">
                <a:lnSpc>
                  <a:spcPct val="90000"/>
                </a:lnSpc>
                <a:defRPr/>
              </a:pPr>
              <a:r>
                <a:rPr lang="en-US" sz="1400" smtClean="0">
                  <a:latin typeface="+mn-lt"/>
                  <a:cs typeface="+mn-cs"/>
                </a:rPr>
                <a:t>segment lifetime</a:t>
              </a:r>
            </a:p>
          </p:txBody>
        </p:sp>
        <p:sp>
          <p:nvSpPr>
            <p:cNvPr id="41" name="Line 53"/>
            <p:cNvSpPr>
              <a:spLocks noChangeShapeType="1"/>
            </p:cNvSpPr>
            <p:nvPr/>
          </p:nvSpPr>
          <p:spPr bwMode="auto">
            <a:xfrm>
              <a:off x="1742" y="2826"/>
              <a:ext cx="14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42" name="Line 54"/>
            <p:cNvSpPr>
              <a:spLocks noChangeShapeType="1"/>
            </p:cNvSpPr>
            <p:nvPr/>
          </p:nvSpPr>
          <p:spPr bwMode="auto">
            <a:xfrm>
              <a:off x="1759" y="3889"/>
              <a:ext cx="14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43" name="Text Box 59"/>
            <p:cNvSpPr txBox="1">
              <a:spLocks noChangeArrowheads="1"/>
            </p:cNvSpPr>
            <p:nvPr/>
          </p:nvSpPr>
          <p:spPr bwMode="auto">
            <a:xfrm>
              <a:off x="397" y="3728"/>
              <a:ext cx="634"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dirty="0" smtClean="0">
                  <a:latin typeface="+mn-lt"/>
                  <a:cs typeface="+mn-cs"/>
                </a:rPr>
                <a:t>CLOSED</a:t>
              </a:r>
            </a:p>
          </p:txBody>
        </p:sp>
        <p:sp>
          <p:nvSpPr>
            <p:cNvPr id="44" name="Line 61"/>
            <p:cNvSpPr>
              <a:spLocks noChangeShapeType="1"/>
            </p:cNvSpPr>
            <p:nvPr/>
          </p:nvSpPr>
          <p:spPr bwMode="auto">
            <a:xfrm>
              <a:off x="631" y="2918"/>
              <a:ext cx="0" cy="839"/>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45" name="Group 71"/>
          <p:cNvGrpSpPr>
            <a:grpSpLocks/>
          </p:cNvGrpSpPr>
          <p:nvPr/>
        </p:nvGrpSpPr>
        <p:grpSpPr bwMode="auto">
          <a:xfrm>
            <a:off x="423863" y="2046288"/>
            <a:ext cx="1589087" cy="701675"/>
            <a:chOff x="267" y="1289"/>
            <a:chExt cx="1001" cy="442"/>
          </a:xfrm>
        </p:grpSpPr>
        <p:sp>
          <p:nvSpPr>
            <p:cNvPr id="46" name="Text Box 31"/>
            <p:cNvSpPr txBox="1">
              <a:spLocks noChangeArrowheads="1"/>
            </p:cNvSpPr>
            <p:nvPr/>
          </p:nvSpPr>
          <p:spPr bwMode="auto">
            <a:xfrm>
              <a:off x="267" y="1518"/>
              <a:ext cx="1001" cy="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latin typeface="+mn-lt"/>
                  <a:cs typeface="+mn-cs"/>
                </a:rPr>
                <a:t>FIN_WAIT_1</a:t>
              </a:r>
            </a:p>
          </p:txBody>
        </p:sp>
        <p:sp>
          <p:nvSpPr>
            <p:cNvPr id="47" name="Line 32"/>
            <p:cNvSpPr>
              <a:spLocks noChangeShapeType="1"/>
            </p:cNvSpPr>
            <p:nvPr/>
          </p:nvSpPr>
          <p:spPr bwMode="auto">
            <a:xfrm>
              <a:off x="630" y="1289"/>
              <a:ext cx="0" cy="277"/>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grpSp>
      <p:grpSp>
        <p:nvGrpSpPr>
          <p:cNvPr id="48" name="Group 70"/>
          <p:cNvGrpSpPr>
            <a:grpSpLocks/>
          </p:cNvGrpSpPr>
          <p:nvPr/>
        </p:nvGrpSpPr>
        <p:grpSpPr bwMode="auto">
          <a:xfrm>
            <a:off x="1419225" y="2100263"/>
            <a:ext cx="4560888" cy="1023937"/>
            <a:chOff x="894" y="1323"/>
            <a:chExt cx="2873" cy="645"/>
          </a:xfrm>
        </p:grpSpPr>
        <p:sp>
          <p:nvSpPr>
            <p:cNvPr id="49" name="Line 6"/>
            <p:cNvSpPr>
              <a:spLocks noChangeShapeType="1"/>
            </p:cNvSpPr>
            <p:nvPr/>
          </p:nvSpPr>
          <p:spPr bwMode="auto">
            <a:xfrm>
              <a:off x="2195" y="1442"/>
              <a:ext cx="1572" cy="320"/>
            </a:xfrm>
            <a:prstGeom prst="line">
              <a:avLst/>
            </a:prstGeom>
            <a:noFill/>
            <a:ln w="28575">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latin typeface="+mn-lt"/>
                <a:cs typeface="+mn-cs"/>
              </a:endParaRPr>
            </a:p>
          </p:txBody>
        </p:sp>
        <p:sp>
          <p:nvSpPr>
            <p:cNvPr id="50" name="Rectangle 7"/>
            <p:cNvSpPr>
              <a:spLocks noChangeArrowheads="1"/>
            </p:cNvSpPr>
            <p:nvPr/>
          </p:nvSpPr>
          <p:spPr bwMode="auto">
            <a:xfrm>
              <a:off x="2644" y="1369"/>
              <a:ext cx="590" cy="3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51" name="Text Box 8"/>
            <p:cNvSpPr txBox="1">
              <a:spLocks noChangeArrowheads="1"/>
            </p:cNvSpPr>
            <p:nvPr/>
          </p:nvSpPr>
          <p:spPr bwMode="auto">
            <a:xfrm>
              <a:off x="2370" y="1493"/>
              <a:ext cx="1172" cy="21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latin typeface="+mn-lt"/>
                  <a:cs typeface="+mn-cs"/>
                </a:rPr>
                <a:t>FINbit=1, seq=x</a:t>
              </a:r>
            </a:p>
          </p:txBody>
        </p:sp>
        <p:sp>
          <p:nvSpPr>
            <p:cNvPr id="52" name="Text Box 9"/>
            <p:cNvSpPr txBox="1">
              <a:spLocks noChangeArrowheads="1"/>
            </p:cNvSpPr>
            <p:nvPr/>
          </p:nvSpPr>
          <p:spPr bwMode="auto">
            <a:xfrm>
              <a:off x="1209" y="1541"/>
              <a:ext cx="913" cy="42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r">
                <a:lnSpc>
                  <a:spcPct val="90000"/>
                </a:lnSpc>
                <a:defRPr/>
              </a:pPr>
              <a:r>
                <a:rPr lang="en-US" sz="1400" smtClean="0">
                  <a:latin typeface="+mn-lt"/>
                  <a:cs typeface="+mn-cs"/>
                </a:rPr>
                <a:t>can no longer</a:t>
              </a:r>
            </a:p>
            <a:p>
              <a:pPr algn="r">
                <a:lnSpc>
                  <a:spcPct val="90000"/>
                </a:lnSpc>
                <a:defRPr/>
              </a:pPr>
              <a:r>
                <a:rPr lang="en-US" sz="1400" smtClean="0">
                  <a:latin typeface="+mn-lt"/>
                  <a:cs typeface="+mn-cs"/>
                </a:rPr>
                <a:t>send but can</a:t>
              </a:r>
            </a:p>
            <a:p>
              <a:pPr algn="r">
                <a:lnSpc>
                  <a:spcPct val="90000"/>
                </a:lnSpc>
                <a:defRPr/>
              </a:pPr>
              <a:r>
                <a:rPr lang="en-US" sz="1400" smtClean="0">
                  <a:latin typeface="+mn-lt"/>
                  <a:cs typeface="+mn-cs"/>
                </a:rPr>
                <a:t> receive data</a:t>
              </a:r>
            </a:p>
          </p:txBody>
        </p:sp>
        <p:sp>
          <p:nvSpPr>
            <p:cNvPr id="53" name="Text Box 67"/>
            <p:cNvSpPr txBox="1">
              <a:spLocks noChangeArrowheads="1"/>
            </p:cNvSpPr>
            <p:nvPr/>
          </p:nvSpPr>
          <p:spPr bwMode="auto">
            <a:xfrm>
              <a:off x="894" y="1323"/>
              <a:ext cx="1185"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z="1400" dirty="0" err="1" smtClean="0">
                  <a:solidFill>
                    <a:srgbClr val="0000FF"/>
                  </a:solidFill>
                  <a:latin typeface="+mn-lt"/>
                  <a:cs typeface="+mn-cs"/>
                </a:rPr>
                <a:t>clientSocket.close</a:t>
              </a:r>
              <a:r>
                <a:rPr lang="en-US" sz="1400" dirty="0" smtClean="0">
                  <a:solidFill>
                    <a:srgbClr val="0000FF"/>
                  </a:solidFill>
                  <a:latin typeface="+mn-lt"/>
                  <a:cs typeface="+mn-cs"/>
                </a:rPr>
                <a:t>()</a:t>
              </a:r>
            </a:p>
          </p:txBody>
        </p:sp>
      </p:grpSp>
      <p:sp>
        <p:nvSpPr>
          <p:cNvPr id="54" name="Text Box 84"/>
          <p:cNvSpPr txBox="1">
            <a:spLocks noChangeArrowheads="1"/>
          </p:cNvSpPr>
          <p:nvPr/>
        </p:nvSpPr>
        <p:spPr bwMode="auto">
          <a:xfrm>
            <a:off x="134938" y="1368425"/>
            <a:ext cx="15240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r">
              <a:defRPr/>
            </a:pPr>
            <a:r>
              <a:rPr lang="en-US" i="1" dirty="0" smtClean="0">
                <a:solidFill>
                  <a:srgbClr val="FF0000"/>
                </a:solidFill>
                <a:cs typeface="+mn-cs"/>
              </a:rPr>
              <a:t>client state</a:t>
            </a:r>
          </a:p>
          <a:p>
            <a:pPr algn="r">
              <a:defRPr/>
            </a:pPr>
            <a:endParaRPr lang="en-US" i="1" dirty="0" smtClean="0">
              <a:solidFill>
                <a:srgbClr val="FF0000"/>
              </a:solidFill>
              <a:cs typeface="+mn-cs"/>
            </a:endParaRPr>
          </a:p>
        </p:txBody>
      </p:sp>
      <p:sp>
        <p:nvSpPr>
          <p:cNvPr id="55" name="Text Box 85"/>
          <p:cNvSpPr txBox="1">
            <a:spLocks noChangeArrowheads="1"/>
          </p:cNvSpPr>
          <p:nvPr/>
        </p:nvSpPr>
        <p:spPr bwMode="auto">
          <a:xfrm>
            <a:off x="6923088" y="1385888"/>
            <a:ext cx="1668462"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r">
              <a:defRPr/>
            </a:pPr>
            <a:r>
              <a:rPr lang="en-US" i="1" dirty="0" smtClean="0">
                <a:solidFill>
                  <a:srgbClr val="FF0000"/>
                </a:solidFill>
                <a:latin typeface="+mn-lt"/>
                <a:cs typeface="+mn-cs"/>
              </a:rPr>
              <a:t>server state</a:t>
            </a:r>
          </a:p>
          <a:p>
            <a:pPr algn="r">
              <a:defRPr/>
            </a:pPr>
            <a:endParaRPr lang="en-US" i="1" dirty="0" smtClean="0">
              <a:solidFill>
                <a:srgbClr val="FF0000"/>
              </a:solidFill>
              <a:latin typeface="+mn-lt"/>
              <a:cs typeface="+mn-cs"/>
            </a:endParaRPr>
          </a:p>
        </p:txBody>
      </p:sp>
      <p:sp>
        <p:nvSpPr>
          <p:cNvPr id="56" name="Text Box 86"/>
          <p:cNvSpPr txBox="1">
            <a:spLocks noChangeArrowheads="1"/>
          </p:cNvSpPr>
          <p:nvPr/>
        </p:nvSpPr>
        <p:spPr bwMode="auto">
          <a:xfrm>
            <a:off x="7716838" y="1768475"/>
            <a:ext cx="876300"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latin typeface="+mn-lt"/>
                <a:cs typeface="+mn-cs"/>
              </a:rPr>
              <a:t>ESTAB</a:t>
            </a:r>
          </a:p>
        </p:txBody>
      </p:sp>
      <p:sp>
        <p:nvSpPr>
          <p:cNvPr id="57" name="Text Box 87"/>
          <p:cNvSpPr txBox="1">
            <a:spLocks noChangeArrowheads="1"/>
          </p:cNvSpPr>
          <p:nvPr/>
        </p:nvSpPr>
        <p:spPr bwMode="auto">
          <a:xfrm>
            <a:off x="481013" y="1751013"/>
            <a:ext cx="876300"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latin typeface="+mn-lt"/>
                <a:cs typeface="+mn-cs"/>
              </a:rPr>
              <a:t>ESTAB</a:t>
            </a:r>
          </a:p>
        </p:txBody>
      </p:sp>
      <p:grpSp>
        <p:nvGrpSpPr>
          <p:cNvPr id="35860" name="Group 88"/>
          <p:cNvGrpSpPr>
            <a:grpSpLocks/>
          </p:cNvGrpSpPr>
          <p:nvPr/>
        </p:nvGrpSpPr>
        <p:grpSpPr bwMode="auto">
          <a:xfrm>
            <a:off x="3140075" y="1443038"/>
            <a:ext cx="642938" cy="600075"/>
            <a:chOff x="-44" y="1473"/>
            <a:chExt cx="981" cy="1105"/>
          </a:xfrm>
        </p:grpSpPr>
        <p:pic>
          <p:nvPicPr>
            <p:cNvPr id="35894" name="Picture 89" descr="desktop_computer_stylized_med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44" y="1473"/>
              <a:ext cx="981"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423" name="Freeform 90"/>
            <p:cNvSpPr>
              <a:spLocks/>
            </p:cNvSpPr>
            <p:nvPr/>
          </p:nvSpPr>
          <p:spPr bwMode="auto">
            <a:xfrm flipH="1">
              <a:off x="375" y="1578"/>
              <a:ext cx="475" cy="506"/>
            </a:xfrm>
            <a:custGeom>
              <a:avLst/>
              <a:gdLst>
                <a:gd name="T0" fmla="*/ 0 w 356"/>
                <a:gd name="T1" fmla="*/ 0 h 368"/>
                <a:gd name="T2" fmla="*/ 2326 w 356"/>
                <a:gd name="T3" fmla="*/ 131 h 368"/>
                <a:gd name="T4" fmla="*/ 2759 w 356"/>
                <a:gd name="T5" fmla="*/ 2736 h 368"/>
                <a:gd name="T6" fmla="*/ 608 w 356"/>
                <a:gd name="T7" fmla="*/ 3422 h 368"/>
                <a:gd name="T8" fmla="*/ 0 w 356"/>
                <a:gd name="T9" fmla="*/ 0 h 3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6" h="368">
                  <a:moveTo>
                    <a:pt x="0" y="0"/>
                  </a:moveTo>
                  <a:lnTo>
                    <a:pt x="300" y="14"/>
                  </a:lnTo>
                  <a:lnTo>
                    <a:pt x="356" y="294"/>
                  </a:lnTo>
                  <a:lnTo>
                    <a:pt x="78" y="368"/>
                  </a:lnTo>
                  <a:lnTo>
                    <a:pt x="0" y="0"/>
                  </a:lnTo>
                  <a:close/>
                </a:path>
              </a:pathLst>
            </a:custGeom>
            <a:gradFill rotWithShape="1">
              <a:gsLst>
                <a:gs pos="0">
                  <a:srgbClr val="000099"/>
                </a:gs>
                <a:gs pos="100000">
                  <a:schemeClr val="bg1"/>
                </a:gs>
              </a:gsLst>
              <a:lin ang="2700000" scaled="1"/>
            </a:gra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pPr>
                <a:defRPr/>
              </a:pPr>
              <a:endParaRPr lang="pt-PT">
                <a:latin typeface="+mn-lt"/>
              </a:endParaRPr>
            </a:p>
          </p:txBody>
        </p:sp>
      </p:grpSp>
      <p:grpSp>
        <p:nvGrpSpPr>
          <p:cNvPr id="35861" name="Group 91"/>
          <p:cNvGrpSpPr>
            <a:grpSpLocks/>
          </p:cNvGrpSpPr>
          <p:nvPr/>
        </p:nvGrpSpPr>
        <p:grpSpPr bwMode="auto">
          <a:xfrm>
            <a:off x="5772150" y="1446213"/>
            <a:ext cx="336550" cy="512762"/>
            <a:chOff x="4140" y="429"/>
            <a:chExt cx="1425" cy="2396"/>
          </a:xfrm>
        </p:grpSpPr>
        <p:sp>
          <p:nvSpPr>
            <p:cNvPr id="58390" name="Freeform 92"/>
            <p:cNvSpPr>
              <a:spLocks/>
            </p:cNvSpPr>
            <p:nvPr/>
          </p:nvSpPr>
          <p:spPr bwMode="auto">
            <a:xfrm>
              <a:off x="5269" y="436"/>
              <a:ext cx="282" cy="2285"/>
            </a:xfrm>
            <a:custGeom>
              <a:avLst/>
              <a:gdLst>
                <a:gd name="T0" fmla="*/ 14 w 354"/>
                <a:gd name="T1" fmla="*/ 0 h 2742"/>
                <a:gd name="T2" fmla="*/ 74 w 354"/>
                <a:gd name="T3" fmla="*/ 95 h 2742"/>
                <a:gd name="T4" fmla="*/ 73 w 354"/>
                <a:gd name="T5" fmla="*/ 734 h 2742"/>
                <a:gd name="T6" fmla="*/ 0 w 354"/>
                <a:gd name="T7" fmla="*/ 768 h 2742"/>
                <a:gd name="T8" fmla="*/ 14 w 354"/>
                <a:gd name="T9" fmla="*/ 0 h 27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pt-PT">
                <a:latin typeface="+mn-lt"/>
              </a:endParaRPr>
            </a:p>
          </p:txBody>
        </p:sp>
        <p:sp>
          <p:nvSpPr>
            <p:cNvPr id="63" name="Rectangle 93"/>
            <p:cNvSpPr>
              <a:spLocks noChangeArrowheads="1"/>
            </p:cNvSpPr>
            <p:nvPr/>
          </p:nvSpPr>
          <p:spPr bwMode="auto">
            <a:xfrm>
              <a:off x="4207" y="429"/>
              <a:ext cx="1049" cy="2285"/>
            </a:xfrm>
            <a:prstGeom prst="rect">
              <a:avLst/>
            </a:pr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58392" name="Freeform 94"/>
            <p:cNvSpPr>
              <a:spLocks/>
            </p:cNvSpPr>
            <p:nvPr/>
          </p:nvSpPr>
          <p:spPr bwMode="auto">
            <a:xfrm>
              <a:off x="5323" y="570"/>
              <a:ext cx="168" cy="2114"/>
            </a:xfrm>
            <a:custGeom>
              <a:avLst/>
              <a:gdLst>
                <a:gd name="T0" fmla="*/ 2 w 211"/>
                <a:gd name="T1" fmla="*/ 0 h 2537"/>
                <a:gd name="T2" fmla="*/ 45 w 211"/>
                <a:gd name="T3" fmla="*/ 61 h 2537"/>
                <a:gd name="T4" fmla="*/ 2 w 211"/>
                <a:gd name="T5" fmla="*/ 699 h 2537"/>
                <a:gd name="T6" fmla="*/ 2 w 211"/>
                <a:gd name="T7" fmla="*/ 0 h 25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pt-PT">
                <a:latin typeface="+mn-lt"/>
              </a:endParaRPr>
            </a:p>
          </p:txBody>
        </p:sp>
        <p:sp>
          <p:nvSpPr>
            <p:cNvPr id="58393" name="Freeform 95"/>
            <p:cNvSpPr>
              <a:spLocks/>
            </p:cNvSpPr>
            <p:nvPr/>
          </p:nvSpPr>
          <p:spPr bwMode="auto">
            <a:xfrm>
              <a:off x="5283" y="1638"/>
              <a:ext cx="262" cy="193"/>
            </a:xfrm>
            <a:custGeom>
              <a:avLst/>
              <a:gdLst>
                <a:gd name="T0" fmla="*/ 2 w 328"/>
                <a:gd name="T1" fmla="*/ 0 h 226"/>
                <a:gd name="T2" fmla="*/ 70 w 328"/>
                <a:gd name="T3" fmla="*/ 36 h 226"/>
                <a:gd name="T4" fmla="*/ 70 w 328"/>
                <a:gd name="T5" fmla="*/ 64 h 226"/>
                <a:gd name="T6" fmla="*/ 0 w 328"/>
                <a:gd name="T7" fmla="*/ 28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pt-PT">
                <a:latin typeface="+mn-lt"/>
              </a:endParaRPr>
            </a:p>
          </p:txBody>
        </p:sp>
        <p:sp>
          <p:nvSpPr>
            <p:cNvPr id="66" name="Rectangle 96"/>
            <p:cNvSpPr>
              <a:spLocks noChangeArrowheads="1"/>
            </p:cNvSpPr>
            <p:nvPr/>
          </p:nvSpPr>
          <p:spPr bwMode="auto">
            <a:xfrm>
              <a:off x="4214" y="696"/>
              <a:ext cx="592"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grpSp>
          <p:nvGrpSpPr>
            <p:cNvPr id="35867" name="Group 97"/>
            <p:cNvGrpSpPr>
              <a:grpSpLocks/>
            </p:cNvGrpSpPr>
            <p:nvPr/>
          </p:nvGrpSpPr>
          <p:grpSpPr bwMode="auto">
            <a:xfrm>
              <a:off x="4749" y="668"/>
              <a:ext cx="581" cy="145"/>
              <a:chOff x="614" y="2568"/>
              <a:chExt cx="725" cy="139"/>
            </a:xfrm>
          </p:grpSpPr>
          <p:sp>
            <p:nvSpPr>
              <p:cNvPr id="92" name="AutoShape 98"/>
              <p:cNvSpPr>
                <a:spLocks noChangeArrowheads="1"/>
              </p:cNvSpPr>
              <p:nvPr/>
            </p:nvSpPr>
            <p:spPr bwMode="auto">
              <a:xfrm>
                <a:off x="617" y="2566"/>
                <a:ext cx="721" cy="142"/>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93" name="AutoShape 99"/>
              <p:cNvSpPr>
                <a:spLocks noChangeArrowheads="1"/>
              </p:cNvSpPr>
              <p:nvPr/>
            </p:nvSpPr>
            <p:spPr bwMode="auto">
              <a:xfrm>
                <a:off x="634" y="2581"/>
                <a:ext cx="688" cy="114"/>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grpSp>
        <p:sp>
          <p:nvSpPr>
            <p:cNvPr id="68" name="Rectangle 100"/>
            <p:cNvSpPr>
              <a:spLocks noChangeArrowheads="1"/>
            </p:cNvSpPr>
            <p:nvPr/>
          </p:nvSpPr>
          <p:spPr bwMode="auto">
            <a:xfrm>
              <a:off x="4221" y="1022"/>
              <a:ext cx="598"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grpSp>
          <p:nvGrpSpPr>
            <p:cNvPr id="35869" name="Group 101"/>
            <p:cNvGrpSpPr>
              <a:grpSpLocks/>
            </p:cNvGrpSpPr>
            <p:nvPr/>
          </p:nvGrpSpPr>
          <p:grpSpPr bwMode="auto">
            <a:xfrm>
              <a:off x="4747" y="994"/>
              <a:ext cx="581" cy="134"/>
              <a:chOff x="614" y="2568"/>
              <a:chExt cx="725" cy="139"/>
            </a:xfrm>
          </p:grpSpPr>
          <p:sp>
            <p:nvSpPr>
              <p:cNvPr id="90" name="AutoShape 102"/>
              <p:cNvSpPr>
                <a:spLocks noChangeArrowheads="1"/>
              </p:cNvSpPr>
              <p:nvPr/>
            </p:nvSpPr>
            <p:spPr bwMode="auto">
              <a:xfrm>
                <a:off x="611" y="2567"/>
                <a:ext cx="730" cy="139"/>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91" name="AutoShape 103"/>
              <p:cNvSpPr>
                <a:spLocks noChangeArrowheads="1"/>
              </p:cNvSpPr>
              <p:nvPr/>
            </p:nvSpPr>
            <p:spPr bwMode="auto">
              <a:xfrm>
                <a:off x="628" y="2582"/>
                <a:ext cx="696" cy="108"/>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grpSp>
        <p:sp>
          <p:nvSpPr>
            <p:cNvPr id="70" name="Rectangle 104"/>
            <p:cNvSpPr>
              <a:spLocks noChangeArrowheads="1"/>
            </p:cNvSpPr>
            <p:nvPr/>
          </p:nvSpPr>
          <p:spPr bwMode="auto">
            <a:xfrm>
              <a:off x="4214" y="1356"/>
              <a:ext cx="598"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71" name="Rectangle 105"/>
            <p:cNvSpPr>
              <a:spLocks noChangeArrowheads="1"/>
            </p:cNvSpPr>
            <p:nvPr/>
          </p:nvSpPr>
          <p:spPr bwMode="auto">
            <a:xfrm>
              <a:off x="4227" y="1653"/>
              <a:ext cx="598" cy="5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grpSp>
          <p:nvGrpSpPr>
            <p:cNvPr id="35872" name="Group 106"/>
            <p:cNvGrpSpPr>
              <a:grpSpLocks/>
            </p:cNvGrpSpPr>
            <p:nvPr/>
          </p:nvGrpSpPr>
          <p:grpSpPr bwMode="auto">
            <a:xfrm>
              <a:off x="4735" y="1627"/>
              <a:ext cx="582" cy="151"/>
              <a:chOff x="614" y="2568"/>
              <a:chExt cx="725" cy="139"/>
            </a:xfrm>
          </p:grpSpPr>
          <p:sp>
            <p:nvSpPr>
              <p:cNvPr id="88" name="AutoShape 107"/>
              <p:cNvSpPr>
                <a:spLocks noChangeArrowheads="1"/>
              </p:cNvSpPr>
              <p:nvPr/>
            </p:nvSpPr>
            <p:spPr bwMode="auto">
              <a:xfrm>
                <a:off x="618" y="2571"/>
                <a:ext cx="720" cy="137"/>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89" name="AutoShape 108"/>
              <p:cNvSpPr>
                <a:spLocks noChangeArrowheads="1"/>
              </p:cNvSpPr>
              <p:nvPr/>
            </p:nvSpPr>
            <p:spPr bwMode="auto">
              <a:xfrm>
                <a:off x="635" y="2585"/>
                <a:ext cx="687" cy="109"/>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grpSp>
        <p:sp>
          <p:nvSpPr>
            <p:cNvPr id="58401" name="Freeform 109"/>
            <p:cNvSpPr>
              <a:spLocks/>
            </p:cNvSpPr>
            <p:nvPr/>
          </p:nvSpPr>
          <p:spPr bwMode="auto">
            <a:xfrm>
              <a:off x="5289" y="1356"/>
              <a:ext cx="262" cy="185"/>
            </a:xfrm>
            <a:custGeom>
              <a:avLst/>
              <a:gdLst>
                <a:gd name="T0" fmla="*/ 2 w 328"/>
                <a:gd name="T1" fmla="*/ 0 h 226"/>
                <a:gd name="T2" fmla="*/ 70 w 328"/>
                <a:gd name="T3" fmla="*/ 35 h 226"/>
                <a:gd name="T4" fmla="*/ 70 w 328"/>
                <a:gd name="T5" fmla="*/ 62 h 226"/>
                <a:gd name="T6" fmla="*/ 0 w 328"/>
                <a:gd name="T7" fmla="*/ 27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pt-PT">
                <a:latin typeface="+mn-lt"/>
              </a:endParaRPr>
            </a:p>
          </p:txBody>
        </p:sp>
        <p:grpSp>
          <p:nvGrpSpPr>
            <p:cNvPr id="35874" name="Group 110"/>
            <p:cNvGrpSpPr>
              <a:grpSpLocks/>
            </p:cNvGrpSpPr>
            <p:nvPr/>
          </p:nvGrpSpPr>
          <p:grpSpPr bwMode="auto">
            <a:xfrm>
              <a:off x="4739" y="1327"/>
              <a:ext cx="582" cy="139"/>
              <a:chOff x="614" y="2568"/>
              <a:chExt cx="725" cy="139"/>
            </a:xfrm>
          </p:grpSpPr>
          <p:sp>
            <p:nvSpPr>
              <p:cNvPr id="86" name="AutoShape 111"/>
              <p:cNvSpPr>
                <a:spLocks noChangeArrowheads="1"/>
              </p:cNvSpPr>
              <p:nvPr/>
            </p:nvSpPr>
            <p:spPr bwMode="auto">
              <a:xfrm>
                <a:off x="613" y="2568"/>
                <a:ext cx="728" cy="141"/>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87" name="AutoShape 112"/>
              <p:cNvSpPr>
                <a:spLocks noChangeArrowheads="1"/>
              </p:cNvSpPr>
              <p:nvPr/>
            </p:nvSpPr>
            <p:spPr bwMode="auto">
              <a:xfrm>
                <a:off x="630" y="2582"/>
                <a:ext cx="695" cy="111"/>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grpSp>
        <p:sp>
          <p:nvSpPr>
            <p:cNvPr id="75" name="Rectangle 113"/>
            <p:cNvSpPr>
              <a:spLocks noChangeArrowheads="1"/>
            </p:cNvSpPr>
            <p:nvPr/>
          </p:nvSpPr>
          <p:spPr bwMode="auto">
            <a:xfrm>
              <a:off x="5249" y="429"/>
              <a:ext cx="67" cy="2292"/>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58404" name="Freeform 114"/>
            <p:cNvSpPr>
              <a:spLocks/>
            </p:cNvSpPr>
            <p:nvPr/>
          </p:nvSpPr>
          <p:spPr bwMode="auto">
            <a:xfrm>
              <a:off x="5310" y="1008"/>
              <a:ext cx="242" cy="215"/>
            </a:xfrm>
            <a:custGeom>
              <a:avLst/>
              <a:gdLst>
                <a:gd name="T0" fmla="*/ 2 w 296"/>
                <a:gd name="T1" fmla="*/ 0 h 256"/>
                <a:gd name="T2" fmla="*/ 62 w 296"/>
                <a:gd name="T3" fmla="*/ 39 h 256"/>
                <a:gd name="T4" fmla="*/ 62 w 296"/>
                <a:gd name="T5" fmla="*/ 71 h 256"/>
                <a:gd name="T6" fmla="*/ 0 w 296"/>
                <a:gd name="T7" fmla="*/ 27 h 256"/>
                <a:gd name="T8" fmla="*/ 2 w 296"/>
                <a:gd name="T9" fmla="*/ 0 h 2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pt-PT">
                <a:latin typeface="+mn-lt"/>
              </a:endParaRPr>
            </a:p>
          </p:txBody>
        </p:sp>
        <p:sp>
          <p:nvSpPr>
            <p:cNvPr id="58405" name="Freeform 115"/>
            <p:cNvSpPr>
              <a:spLocks/>
            </p:cNvSpPr>
            <p:nvPr/>
          </p:nvSpPr>
          <p:spPr bwMode="auto">
            <a:xfrm>
              <a:off x="5316" y="681"/>
              <a:ext cx="242" cy="237"/>
            </a:xfrm>
            <a:custGeom>
              <a:avLst/>
              <a:gdLst>
                <a:gd name="T0" fmla="*/ 0 w 304"/>
                <a:gd name="T1" fmla="*/ 0 h 288"/>
                <a:gd name="T2" fmla="*/ 65 w 304"/>
                <a:gd name="T3" fmla="*/ 46 h 288"/>
                <a:gd name="T4" fmla="*/ 61 w 304"/>
                <a:gd name="T5" fmla="*/ 81 h 288"/>
                <a:gd name="T6" fmla="*/ 2 w 304"/>
                <a:gd name="T7" fmla="*/ 35 h 288"/>
                <a:gd name="T8" fmla="*/ 0 w 304"/>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pt-PT">
                <a:latin typeface="+mn-lt"/>
              </a:endParaRPr>
            </a:p>
          </p:txBody>
        </p:sp>
        <p:sp>
          <p:nvSpPr>
            <p:cNvPr id="78" name="Oval 116"/>
            <p:cNvSpPr>
              <a:spLocks noChangeArrowheads="1"/>
            </p:cNvSpPr>
            <p:nvPr/>
          </p:nvSpPr>
          <p:spPr bwMode="auto">
            <a:xfrm>
              <a:off x="5518" y="2610"/>
              <a:ext cx="47" cy="96"/>
            </a:xfrm>
            <a:prstGeom prst="ellipse">
              <a:avLst/>
            </a:prstGeom>
            <a:solidFill>
              <a:srgbClr val="3333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58407" name="Freeform 117"/>
            <p:cNvSpPr>
              <a:spLocks/>
            </p:cNvSpPr>
            <p:nvPr/>
          </p:nvSpPr>
          <p:spPr bwMode="auto">
            <a:xfrm>
              <a:off x="5303" y="2617"/>
              <a:ext cx="242" cy="200"/>
            </a:xfrm>
            <a:custGeom>
              <a:avLst/>
              <a:gdLst>
                <a:gd name="T0" fmla="*/ 0 w 306"/>
                <a:gd name="T1" fmla="*/ 30 h 240"/>
                <a:gd name="T2" fmla="*/ 2 w 306"/>
                <a:gd name="T3" fmla="*/ 68 h 240"/>
                <a:gd name="T4" fmla="*/ 65 w 306"/>
                <a:gd name="T5" fmla="*/ 31 h 240"/>
                <a:gd name="T6" fmla="*/ 62 w 306"/>
                <a:gd name="T7" fmla="*/ 0 h 240"/>
                <a:gd name="T8" fmla="*/ 0 w 306"/>
                <a:gd name="T9" fmla="*/ 3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6" h="240">
                  <a:moveTo>
                    <a:pt x="0" y="106"/>
                  </a:moveTo>
                  <a:lnTo>
                    <a:pt x="2" y="240"/>
                  </a:lnTo>
                  <a:lnTo>
                    <a:pt x="306" y="110"/>
                  </a:lnTo>
                  <a:lnTo>
                    <a:pt x="300" y="0"/>
                  </a:lnTo>
                  <a:lnTo>
                    <a:pt x="0" y="106"/>
                  </a:lnTo>
                  <a:close/>
                </a:path>
              </a:pathLst>
            </a:custGeom>
            <a:solidFill>
              <a:srgbClr val="3333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defRPr/>
              </a:pPr>
              <a:endParaRPr lang="pt-PT">
                <a:latin typeface="+mn-lt"/>
              </a:endParaRPr>
            </a:p>
          </p:txBody>
        </p:sp>
        <p:sp>
          <p:nvSpPr>
            <p:cNvPr id="80" name="AutoShape 118"/>
            <p:cNvSpPr>
              <a:spLocks noChangeArrowheads="1"/>
            </p:cNvSpPr>
            <p:nvPr/>
          </p:nvSpPr>
          <p:spPr bwMode="auto">
            <a:xfrm>
              <a:off x="4140" y="2677"/>
              <a:ext cx="1196" cy="148"/>
            </a:xfrm>
            <a:prstGeom prst="roundRect">
              <a:avLst>
                <a:gd name="adj" fmla="val 50000"/>
              </a:avLst>
            </a:prstGeom>
            <a:solidFill>
              <a:srgbClr val="DDDDDD"/>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81" name="AutoShape 119"/>
            <p:cNvSpPr>
              <a:spLocks noChangeArrowheads="1"/>
            </p:cNvSpPr>
            <p:nvPr/>
          </p:nvSpPr>
          <p:spPr bwMode="auto">
            <a:xfrm>
              <a:off x="4207" y="2714"/>
              <a:ext cx="1069" cy="82"/>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82" name="Oval 120"/>
            <p:cNvSpPr>
              <a:spLocks noChangeArrowheads="1"/>
            </p:cNvSpPr>
            <p:nvPr/>
          </p:nvSpPr>
          <p:spPr bwMode="auto">
            <a:xfrm>
              <a:off x="4308" y="2380"/>
              <a:ext cx="155" cy="148"/>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83" name="Oval 121"/>
            <p:cNvSpPr>
              <a:spLocks noChangeArrowheads="1"/>
            </p:cNvSpPr>
            <p:nvPr/>
          </p:nvSpPr>
          <p:spPr bwMode="auto">
            <a:xfrm>
              <a:off x="4483" y="2387"/>
              <a:ext cx="161" cy="141"/>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solidFill>
                  <a:srgbClr val="FF0000"/>
                </a:solidFill>
                <a:latin typeface="+mn-lt"/>
                <a:cs typeface="Arial" charset="0"/>
              </a:endParaRPr>
            </a:p>
          </p:txBody>
        </p:sp>
        <p:sp>
          <p:nvSpPr>
            <p:cNvPr id="84" name="Oval 122"/>
            <p:cNvSpPr>
              <a:spLocks noChangeArrowheads="1"/>
            </p:cNvSpPr>
            <p:nvPr/>
          </p:nvSpPr>
          <p:spPr bwMode="auto">
            <a:xfrm>
              <a:off x="4664" y="2380"/>
              <a:ext cx="155" cy="141"/>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sp>
          <p:nvSpPr>
            <p:cNvPr id="85" name="Rectangle 123"/>
            <p:cNvSpPr>
              <a:spLocks noChangeArrowheads="1"/>
            </p:cNvSpPr>
            <p:nvPr/>
          </p:nvSpPr>
          <p:spPr bwMode="auto">
            <a:xfrm>
              <a:off x="5061" y="1838"/>
              <a:ext cx="87" cy="757"/>
            </a:xfrm>
            <a:prstGeom prst="rect">
              <a:avLst/>
            </a:prstGeom>
            <a:solidFill>
              <a:srgbClr val="29292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mn-lt"/>
                <a:cs typeface="+mn-cs"/>
              </a:endParaRPr>
            </a:p>
          </p:txBody>
        </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48"/>
                                        </p:tgtEl>
                                        <p:attrNameLst>
                                          <p:attrName>style.visibility</p:attrName>
                                        </p:attrNameLst>
                                      </p:cBhvr>
                                      <p:to>
                                        <p:strVal val="visible"/>
                                      </p:to>
                                    </p:set>
                                    <p:animEffect transition="in" filter="wipe(left)">
                                      <p:cBhvr>
                                        <p:cTn id="7" dur="500"/>
                                        <p:tgtEl>
                                          <p:spTgt spid="48"/>
                                        </p:tgtEl>
                                      </p:cBhvr>
                                    </p:animEffect>
                                  </p:childTnLst>
                                </p:cTn>
                              </p:par>
                              <p:par>
                                <p:cTn id="8" presetID="22" presetClass="entr" presetSubtype="1" fill="hold" nodeType="with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wipe(up)">
                                      <p:cBhvr>
                                        <p:cTn id="10" dur="500"/>
                                        <p:tgtEl>
                                          <p:spTgt spid="45"/>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1" fill="hold" nodeType="click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wipe(up)">
                                      <p:cBhvr>
                                        <p:cTn id="15" dur="500"/>
                                        <p:tgtEl>
                                          <p:spTgt spid="21"/>
                                        </p:tgtEl>
                                      </p:cBhvr>
                                    </p:animEffect>
                                  </p:childTnLst>
                                </p:cTn>
                              </p:par>
                              <p:par>
                                <p:cTn id="16" presetID="22" presetClass="entr" presetSubtype="1" fill="hold"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wipe(up)">
                                      <p:cBhvr>
                                        <p:cTn id="18" dur="500"/>
                                        <p:tgtEl>
                                          <p:spTgt spid="10"/>
                                        </p:tgtEl>
                                      </p:cBhvr>
                                    </p:animEffect>
                                  </p:childTnLst>
                                </p:cTn>
                              </p:par>
                              <p:par>
                                <p:cTn id="19" presetID="22" presetClass="entr" presetSubtype="1" fill="hold" nodeType="with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up)">
                                      <p:cBhvr>
                                        <p:cTn id="21" dur="500"/>
                                        <p:tgtEl>
                                          <p:spTgt spid="7"/>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2" fill="hold" nodeType="click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wipe(right)">
                                      <p:cBhvr>
                                        <p:cTn id="26" dur="500"/>
                                        <p:tgtEl>
                                          <p:spTgt spid="13"/>
                                        </p:tgtEl>
                                      </p:cBhvr>
                                    </p:animEffect>
                                  </p:childTnLst>
                                </p:cTn>
                              </p:par>
                              <p:par>
                                <p:cTn id="27" presetID="22" presetClass="entr" presetSubtype="1" fill="hold" nodeType="withEffect">
                                  <p:stCondLst>
                                    <p:cond delay="0"/>
                                  </p:stCondLst>
                                  <p:childTnLst>
                                    <p:set>
                                      <p:cBhvr>
                                        <p:cTn id="28" dur="1" fill="hold">
                                          <p:stCondLst>
                                            <p:cond delay="0"/>
                                          </p:stCondLst>
                                        </p:cTn>
                                        <p:tgtEl>
                                          <p:spTgt spid="35"/>
                                        </p:tgtEl>
                                        <p:attrNameLst>
                                          <p:attrName>style.visibility</p:attrName>
                                        </p:attrNameLst>
                                      </p:cBhvr>
                                      <p:to>
                                        <p:strVal val="visible"/>
                                      </p:to>
                                    </p:set>
                                    <p:animEffect transition="in" filter="wipe(up)">
                                      <p:cBhvr>
                                        <p:cTn id="29" dur="500"/>
                                        <p:tgtEl>
                                          <p:spTgt spid="35"/>
                                        </p:tgtEl>
                                      </p:cBhvr>
                                    </p:animEffect>
                                  </p:childTnLst>
                                </p:cTn>
                              </p:par>
                              <p:par>
                                <p:cTn id="30" presetID="22" presetClass="entr" presetSubtype="1" fill="hold" nodeType="withEffect">
                                  <p:stCondLst>
                                    <p:cond delay="0"/>
                                  </p:stCondLst>
                                  <p:childTnLst>
                                    <p:set>
                                      <p:cBhvr>
                                        <p:cTn id="31" dur="1" fill="hold">
                                          <p:stCondLst>
                                            <p:cond delay="0"/>
                                          </p:stCondLst>
                                        </p:cTn>
                                        <p:tgtEl>
                                          <p:spTgt spid="27"/>
                                        </p:tgtEl>
                                        <p:attrNameLst>
                                          <p:attrName>style.visibility</p:attrName>
                                        </p:attrNameLst>
                                      </p:cBhvr>
                                      <p:to>
                                        <p:strVal val="visible"/>
                                      </p:to>
                                    </p:set>
                                    <p:animEffect transition="in" filter="wipe(up)">
                                      <p:cBhvr>
                                        <p:cTn id="32" dur="500"/>
                                        <p:tgtEl>
                                          <p:spTgt spid="27"/>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left)">
                                      <p:cBhvr>
                                        <p:cTn id="37" dur="500"/>
                                        <p:tgtEl>
                                          <p:spTgt spid="17"/>
                                        </p:tgtEl>
                                      </p:cBhvr>
                                    </p:animEffect>
                                  </p:childTnLst>
                                </p:cTn>
                              </p:par>
                              <p:par>
                                <p:cTn id="38" presetID="22" presetClass="entr" presetSubtype="1" fill="hold" nodeType="withEffect">
                                  <p:stCondLst>
                                    <p:cond delay="0"/>
                                  </p:stCondLst>
                                  <p:childTnLst>
                                    <p:set>
                                      <p:cBhvr>
                                        <p:cTn id="39" dur="1" fill="hold">
                                          <p:stCondLst>
                                            <p:cond delay="0"/>
                                          </p:stCondLst>
                                        </p:cTn>
                                        <p:tgtEl>
                                          <p:spTgt spid="38"/>
                                        </p:tgtEl>
                                        <p:attrNameLst>
                                          <p:attrName>style.visibility</p:attrName>
                                        </p:attrNameLst>
                                      </p:cBhvr>
                                      <p:to>
                                        <p:strVal val="visible"/>
                                      </p:to>
                                    </p:set>
                                    <p:animEffect transition="in" filter="wipe(up)">
                                      <p:cBhvr>
                                        <p:cTn id="40" dur="500"/>
                                        <p:tgtEl>
                                          <p:spTgt spid="38"/>
                                        </p:tgtEl>
                                      </p:cBhvr>
                                    </p:animEffect>
                                  </p:childTnLst>
                                </p:cTn>
                              </p:par>
                              <p:par>
                                <p:cTn id="41" presetID="22" presetClass="entr" presetSubtype="1" fill="hold" nodeType="withEffect">
                                  <p:stCondLst>
                                    <p:cond delay="0"/>
                                  </p:stCondLst>
                                  <p:childTnLst>
                                    <p:set>
                                      <p:cBhvr>
                                        <p:cTn id="42" dur="1" fill="hold">
                                          <p:stCondLst>
                                            <p:cond delay="0"/>
                                          </p:stCondLst>
                                        </p:cTn>
                                        <p:tgtEl>
                                          <p:spTgt spid="32"/>
                                        </p:tgtEl>
                                        <p:attrNameLst>
                                          <p:attrName>style.visibility</p:attrName>
                                        </p:attrNameLst>
                                      </p:cBhvr>
                                      <p:to>
                                        <p:strVal val="visible"/>
                                      </p:to>
                                    </p:set>
                                    <p:animEffect transition="in" filter="wipe(up)">
                                      <p:cBhvr>
                                        <p:cTn id="43"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smtClean="0"/>
              <a:t>O Problema do ISN é complexo</a:t>
            </a:r>
            <a:endParaRPr lang="pt-PT" dirty="0"/>
          </a:p>
        </p:txBody>
      </p:sp>
      <p:sp>
        <p:nvSpPr>
          <p:cNvPr id="3" name="Content Placeholder 2"/>
          <p:cNvSpPr>
            <a:spLocks noGrp="1"/>
          </p:cNvSpPr>
          <p:nvPr>
            <p:ph idx="1"/>
          </p:nvPr>
        </p:nvSpPr>
        <p:spPr/>
        <p:txBody>
          <a:bodyPr/>
          <a:lstStyle/>
          <a:p>
            <a:pPr>
              <a:defRPr/>
            </a:pPr>
            <a:r>
              <a:rPr lang="pt-PT" sz="2000" dirty="0" smtClean="0">
                <a:cs typeface="Tw Cen MT"/>
              </a:rPr>
              <a:t>É necessário que, dadas as características da rede, os pacotes atrasados de uma conexão que acabou de fechar não sejam interpretados como pacotes válidos de uma nova conexão entre os mesmos endereços e portas. Uma forma de o assegurar é:</a:t>
            </a:r>
          </a:p>
          <a:p>
            <a:pPr lvl="1">
              <a:defRPr/>
            </a:pPr>
            <a:r>
              <a:rPr lang="pt-PT" sz="1600" dirty="0" smtClean="0">
                <a:cs typeface="Tw Cen MT"/>
              </a:rPr>
              <a:t>Ao fechar-se normalmente uma conexão espera-se o </a:t>
            </a:r>
            <a:r>
              <a:rPr lang="ja-JP" altLang="pt-PT" sz="1600" dirty="0" smtClean="0">
                <a:cs typeface="Tw Cen MT"/>
              </a:rPr>
              <a:t>“</a:t>
            </a:r>
            <a:r>
              <a:rPr lang="pt-PT" sz="1600" dirty="0" err="1" smtClean="0">
                <a:cs typeface="Tw Cen MT"/>
              </a:rPr>
              <a:t>Maximum</a:t>
            </a:r>
            <a:r>
              <a:rPr lang="pt-PT" sz="1600" dirty="0" smtClean="0">
                <a:cs typeface="Tw Cen MT"/>
              </a:rPr>
              <a:t> Network </a:t>
            </a:r>
            <a:r>
              <a:rPr lang="pt-PT" sz="1600" dirty="0" err="1" smtClean="0">
                <a:cs typeface="Tw Cen MT"/>
              </a:rPr>
              <a:t>Packet</a:t>
            </a:r>
            <a:r>
              <a:rPr lang="pt-PT" sz="1600" dirty="0" smtClean="0">
                <a:cs typeface="Tw Cen MT"/>
              </a:rPr>
              <a:t> </a:t>
            </a:r>
            <a:r>
              <a:rPr lang="pt-PT" sz="1600" dirty="0" err="1" smtClean="0">
                <a:cs typeface="Tw Cen MT"/>
              </a:rPr>
              <a:t>Life</a:t>
            </a:r>
            <a:r>
              <a:rPr lang="pt-PT" sz="1600" dirty="0" smtClean="0">
                <a:cs typeface="Tw Cen MT"/>
              </a:rPr>
              <a:t> Time</a:t>
            </a:r>
            <a:r>
              <a:rPr lang="ja-JP" altLang="pt-PT" sz="1600" dirty="0" smtClean="0">
                <a:cs typeface="Tw Cen MT"/>
              </a:rPr>
              <a:t>”</a:t>
            </a:r>
            <a:r>
              <a:rPr lang="pt-PT" sz="1600" dirty="0" smtClean="0">
                <a:cs typeface="Tw Cen MT"/>
              </a:rPr>
              <a:t> ( MNPLT) antes de libertar a porta (</a:t>
            </a:r>
            <a:r>
              <a:rPr lang="ja-JP" altLang="pt-PT" sz="1600" dirty="0" smtClean="0">
                <a:cs typeface="Tw Cen MT"/>
              </a:rPr>
              <a:t>“</a:t>
            </a:r>
            <a:r>
              <a:rPr lang="pt-PT" sz="1600" dirty="0" smtClean="0">
                <a:cs typeface="Tw Cen MT"/>
              </a:rPr>
              <a:t>estado TIME-WAIT</a:t>
            </a:r>
            <a:r>
              <a:rPr lang="ja-JP" altLang="pt-PT" sz="1600" dirty="0" smtClean="0">
                <a:cs typeface="Tw Cen MT"/>
              </a:rPr>
              <a:t>”</a:t>
            </a:r>
            <a:r>
              <a:rPr lang="pt-PT" sz="1600" dirty="0" smtClean="0">
                <a:cs typeface="Tw Cen MT"/>
              </a:rPr>
              <a:t> no fecho de um </a:t>
            </a:r>
            <a:r>
              <a:rPr lang="pt-PT" sz="1600" i="1" dirty="0" err="1" smtClean="0">
                <a:cs typeface="Tw Cen MT"/>
              </a:rPr>
              <a:t>socket</a:t>
            </a:r>
            <a:r>
              <a:rPr lang="pt-PT" sz="1600" dirty="0" smtClean="0">
                <a:cs typeface="Tw Cen MT"/>
              </a:rPr>
              <a:t> e que dura várias dezenas de segundos)</a:t>
            </a:r>
          </a:p>
          <a:p>
            <a:pPr lvl="1">
              <a:defRPr/>
            </a:pPr>
            <a:r>
              <a:rPr lang="pt-PT" sz="1600" dirty="0" smtClean="0">
                <a:cs typeface="Tw Cen MT"/>
              </a:rPr>
              <a:t>Desta forma pelo menos um número de porta é distinto</a:t>
            </a:r>
          </a:p>
          <a:p>
            <a:pPr>
              <a:defRPr/>
            </a:pPr>
            <a:r>
              <a:rPr lang="pt-PT" sz="2000" dirty="0" smtClean="0">
                <a:cs typeface="Tw Cen MT"/>
              </a:rPr>
              <a:t>Mas se se fizer </a:t>
            </a:r>
            <a:r>
              <a:rPr lang="ja-JP" altLang="pt-PT" sz="2000" dirty="0" smtClean="0">
                <a:cs typeface="Tw Cen MT"/>
              </a:rPr>
              <a:t>“</a:t>
            </a:r>
            <a:r>
              <a:rPr lang="pt-PT" sz="2000" i="1" dirty="0" err="1" smtClean="0">
                <a:cs typeface="Tw Cen MT"/>
              </a:rPr>
              <a:t>reboot</a:t>
            </a:r>
            <a:r>
              <a:rPr lang="ja-JP" altLang="pt-PT" sz="2000" dirty="0" smtClean="0">
                <a:cs typeface="Tw Cen MT"/>
              </a:rPr>
              <a:t>”</a:t>
            </a:r>
            <a:r>
              <a:rPr lang="pt-PT" sz="2000" dirty="0" smtClean="0">
                <a:cs typeface="Tw Cen MT"/>
              </a:rPr>
              <a:t> muito rápido como garantir o mesmo?</a:t>
            </a:r>
          </a:p>
          <a:p>
            <a:pPr lvl="1">
              <a:defRPr/>
            </a:pPr>
            <a:r>
              <a:rPr lang="pt-PT" sz="1600" dirty="0" smtClean="0">
                <a:cs typeface="Tw Cen MT"/>
              </a:rPr>
              <a:t>Espera-se MNPLT antes de abrir conexões, mas</a:t>
            </a:r>
          </a:p>
          <a:p>
            <a:pPr lvl="1">
              <a:defRPr/>
            </a:pPr>
            <a:r>
              <a:rPr lang="pt-PT" sz="1600" dirty="0" smtClean="0">
                <a:cs typeface="Tw Cen MT"/>
              </a:rPr>
              <a:t>Determinar o MNPLT adequado é delicado, o que conduz a valores muito elevados deste parâmetro, e portanto desinteressantes (</a:t>
            </a:r>
            <a:r>
              <a:rPr lang="pt-PT" sz="1600" dirty="0" err="1" smtClean="0">
                <a:cs typeface="Tw Cen MT"/>
              </a:rPr>
              <a:t>actualmente</a:t>
            </a:r>
            <a:r>
              <a:rPr lang="pt-PT" sz="1600" dirty="0" smtClean="0">
                <a:cs typeface="Tw Cen MT"/>
              </a:rPr>
              <a:t> vale muitos segundos)</a:t>
            </a:r>
          </a:p>
          <a:p>
            <a:pPr lvl="1">
              <a:defRPr/>
            </a:pPr>
            <a:r>
              <a:rPr lang="pt-PT" sz="1600" dirty="0" smtClean="0">
                <a:cs typeface="Tw Cen MT"/>
              </a:rPr>
              <a:t>Usa-se um relógio </a:t>
            </a:r>
            <a:r>
              <a:rPr lang="pt-PT" sz="1600" dirty="0" err="1" smtClean="0">
                <a:cs typeface="Tw Cen MT"/>
              </a:rPr>
              <a:t>monotonicamente</a:t>
            </a:r>
            <a:r>
              <a:rPr lang="pt-PT" sz="1600" dirty="0" smtClean="0">
                <a:cs typeface="Tw Cen MT"/>
              </a:rPr>
              <a:t> crescentes para gerar os números de sequência iniciais o que exige números de sequência com muitos bits se os canais admitem grandes velocidades de transmissão (o TCP usa 32 bits)</a:t>
            </a:r>
            <a:endParaRPr lang="pt-PT" sz="1600" dirty="0">
              <a:cs typeface="Tw Cen MT"/>
            </a:endParaRPr>
          </a:p>
          <a:p>
            <a:pPr lvl="1">
              <a:defRPr/>
            </a:pPr>
            <a:r>
              <a:rPr lang="pt-PT" sz="1600" dirty="0" smtClean="0">
                <a:cs typeface="Tw Cen MT"/>
              </a:rPr>
              <a:t>Usam-se números </a:t>
            </a:r>
            <a:r>
              <a:rPr lang="pt-PT" sz="1600" dirty="0" err="1" smtClean="0">
                <a:cs typeface="Tw Cen MT"/>
              </a:rPr>
              <a:t>pseudo-aleatórios</a:t>
            </a:r>
            <a:r>
              <a:rPr lang="pt-PT" sz="1600" dirty="0" smtClean="0">
                <a:cs typeface="Tw Cen MT"/>
              </a:rPr>
              <a:t> (usando o rel</a:t>
            </a:r>
            <a:r>
              <a:rPr lang="pt-PT" altLang="ja-JP" sz="1600" dirty="0" smtClean="0">
                <a:cs typeface="Tw Cen MT"/>
              </a:rPr>
              <a:t>ógio da máquina como ponto de partida)</a:t>
            </a:r>
          </a:p>
          <a:p>
            <a:pPr lvl="1">
              <a:defRPr/>
            </a:pPr>
            <a:r>
              <a:rPr lang="pt-PT" altLang="ja-JP" sz="1600" dirty="0" smtClean="0">
                <a:cs typeface="Tw Cen MT"/>
              </a:rPr>
              <a:t>.........</a:t>
            </a:r>
          </a:p>
          <a:p>
            <a:pPr lvl="1">
              <a:defRPr/>
            </a:pPr>
            <a:endParaRPr lang="pt-PT" sz="1600" dirty="0" smtClean="0">
              <a:cs typeface="Tw Cen MT"/>
            </a:endParaRPr>
          </a:p>
          <a:p>
            <a:pPr lvl="1">
              <a:defRPr/>
            </a:pPr>
            <a:endParaRPr lang="pt-PT" sz="1600" dirty="0" smtClean="0">
              <a:cs typeface="Tw Cen MT"/>
            </a:endParaRPr>
          </a:p>
          <a:p>
            <a:pPr lvl="1">
              <a:defRPr/>
            </a:pPr>
            <a:endParaRPr lang="pt-PT" sz="1600" dirty="0" smtClean="0">
              <a:cs typeface="Tw Cen MT"/>
            </a:endParaRPr>
          </a:p>
          <a:p>
            <a:pPr lvl="1">
              <a:defRPr/>
            </a:pPr>
            <a:endParaRPr lang="pt-PT" sz="1600" dirty="0"/>
          </a:p>
        </p:txBody>
      </p:sp>
      <p:sp>
        <p:nvSpPr>
          <p:cNvPr id="4" name="Slide Number Placeholder 3"/>
          <p:cNvSpPr>
            <a:spLocks noGrp="1"/>
          </p:cNvSpPr>
          <p:nvPr>
            <p:ph type="sldNum" sz="quarter" idx="10"/>
          </p:nvPr>
        </p:nvSpPr>
        <p:spPr/>
        <p:txBody>
          <a:bodyPr/>
          <a:lstStyle/>
          <a:p>
            <a:pPr>
              <a:defRPr/>
            </a:pPr>
            <a:fld id="{94D22EE1-9492-8949-B6F0-66F45E82017C}" type="slidenum">
              <a:rPr lang="en-US" smtClean="0"/>
              <a:pPr>
                <a:defRPr/>
              </a:pPr>
              <a:t>19</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554" name="Rectangle 2"/>
          <p:cNvSpPr>
            <a:spLocks noGrp="1" noChangeArrowheads="1"/>
          </p:cNvSpPr>
          <p:nvPr>
            <p:ph type="title"/>
          </p:nvPr>
        </p:nvSpPr>
        <p:spPr/>
        <p:txBody>
          <a:bodyPr/>
          <a:lstStyle/>
          <a:p>
            <a:pPr>
              <a:defRPr/>
            </a:pPr>
            <a:r>
              <a:rPr lang="pt-PT" dirty="0" smtClean="0">
                <a:cs typeface="+mj-cs"/>
              </a:rPr>
              <a:t>Objectivos da lição</a:t>
            </a:r>
          </a:p>
        </p:txBody>
      </p:sp>
      <p:sp>
        <p:nvSpPr>
          <p:cNvPr id="1047555" name="Rectangle 3"/>
          <p:cNvSpPr>
            <a:spLocks noGrp="1" noChangeArrowheads="1"/>
          </p:cNvSpPr>
          <p:nvPr>
            <p:ph type="body" idx="1"/>
          </p:nvPr>
        </p:nvSpPr>
        <p:spPr>
          <a:xfrm>
            <a:off x="304800" y="1219200"/>
            <a:ext cx="8610600" cy="5378450"/>
          </a:xfrm>
        </p:spPr>
        <p:txBody>
          <a:bodyPr/>
          <a:lstStyle/>
          <a:p>
            <a:pPr>
              <a:defRPr/>
            </a:pPr>
            <a:r>
              <a:rPr lang="pt-PT" sz="2400" dirty="0" smtClean="0"/>
              <a:t>O protocolo IP disponibiliza canais fiáveis entre dois processos, eventualmente em máquinas diferentes</a:t>
            </a:r>
          </a:p>
          <a:p>
            <a:pPr>
              <a:defRPr/>
            </a:pPr>
            <a:r>
              <a:rPr lang="pt-PT" sz="2400" dirty="0" smtClean="0"/>
              <a:t>Para esse efeito tem de garantir que um emissor rápido </a:t>
            </a:r>
            <a:r>
              <a:rPr lang="pt-PT" sz="2400" dirty="0"/>
              <a:t>n</a:t>
            </a:r>
            <a:r>
              <a:rPr lang="pt-PT" sz="2400" dirty="0" smtClean="0"/>
              <a:t>ão afoga um receptor lento e tem também de disponibilizar abertura e fecho fiáveis de conexões</a:t>
            </a:r>
          </a:p>
          <a:p>
            <a:pPr>
              <a:defRPr/>
            </a:pPr>
            <a:r>
              <a:rPr lang="pt-PT" sz="2400" dirty="0" smtClean="0"/>
              <a:t>Ambos os processos são </a:t>
            </a:r>
            <a:r>
              <a:rPr lang="pt-PT" sz="2400" smtClean="0"/>
              <a:t>essenciais para garantir </a:t>
            </a:r>
            <a:r>
              <a:rPr lang="pt-PT" sz="2400" dirty="0" smtClean="0"/>
              <a:t>a fiabilidade da conexão</a:t>
            </a:r>
          </a:p>
        </p:txBody>
      </p:sp>
      <p:sp>
        <p:nvSpPr>
          <p:cNvPr id="5" name="Slide Number Placeholder 4"/>
          <p:cNvSpPr>
            <a:spLocks noGrp="1" noChangeArrowheads="1"/>
          </p:cNvSpPr>
          <p:nvPr>
            <p:ph type="sldNum" sz="quarter" idx="10"/>
          </p:nvPr>
        </p:nvSpPr>
        <p:spPr>
          <a:xfrm>
            <a:off x="6875463" y="6237288"/>
            <a:ext cx="2133600" cy="476250"/>
          </a:xfrm>
        </p:spPr>
        <p:txBody>
          <a:bodyPr/>
          <a:lstStyle/>
          <a:p>
            <a:pPr>
              <a:defRPr/>
            </a:pPr>
            <a:fld id="{B340028C-AC44-7742-8D2B-9291C5636374}" type="slidenum">
              <a:rPr lang="en-US"/>
              <a:pPr>
                <a:defRPr/>
              </a:pPr>
              <a:t>2</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p:txBody>
          <a:bodyPr/>
          <a:lstStyle/>
          <a:p>
            <a:pPr eaLnBrk="1" hangingPunct="1">
              <a:defRPr/>
            </a:pPr>
            <a:r>
              <a:rPr lang="pt-PT" dirty="0" smtClean="0">
                <a:ea typeface="ＭＳ Ｐゴシック" charset="0"/>
              </a:rPr>
              <a:t>Conclusões</a:t>
            </a:r>
          </a:p>
        </p:txBody>
      </p:sp>
      <p:sp>
        <p:nvSpPr>
          <p:cNvPr id="79875" name="Rectangle 3"/>
          <p:cNvSpPr>
            <a:spLocks noGrp="1" noChangeArrowheads="1"/>
          </p:cNvSpPr>
          <p:nvPr>
            <p:ph idx="1"/>
          </p:nvPr>
        </p:nvSpPr>
        <p:spPr>
          <a:xfrm>
            <a:off x="539750" y="1268413"/>
            <a:ext cx="8228013" cy="5184775"/>
          </a:xfrm>
        </p:spPr>
        <p:txBody>
          <a:bodyPr/>
          <a:lstStyle/>
          <a:p>
            <a:pPr eaLnBrk="1" hangingPunct="1">
              <a:defRPr/>
            </a:pPr>
            <a:r>
              <a:rPr lang="pt-PT" sz="2000" dirty="0" smtClean="0">
                <a:ea typeface="ＭＳ Ｐゴシック" charset="0"/>
                <a:cs typeface="ＭＳ Ｐゴシック" charset="0"/>
              </a:rPr>
              <a:t>A Internet tem características especiais</a:t>
            </a:r>
          </a:p>
          <a:p>
            <a:pPr lvl="1" eaLnBrk="1" hangingPunct="1">
              <a:defRPr/>
            </a:pPr>
            <a:r>
              <a:rPr lang="pt-PT" sz="1800" dirty="0" smtClean="0">
                <a:ea typeface="ＭＳ Ｐゴシック" charset="0"/>
                <a:cs typeface="ＭＳ Ｐゴシック" charset="0"/>
              </a:rPr>
              <a:t>Pode perder pacotes</a:t>
            </a:r>
          </a:p>
          <a:p>
            <a:pPr lvl="1" eaLnBrk="1" hangingPunct="1">
              <a:defRPr/>
            </a:pPr>
            <a:r>
              <a:rPr lang="pt-PT" sz="1800" dirty="0" smtClean="0">
                <a:ea typeface="ＭＳ Ｐゴシック" charset="0"/>
                <a:cs typeface="ＭＳ Ｐゴシック" charset="0"/>
              </a:rPr>
              <a:t>Pode fazê-los chegar fora de ordem</a:t>
            </a:r>
          </a:p>
          <a:p>
            <a:pPr lvl="1" eaLnBrk="1" hangingPunct="1">
              <a:defRPr/>
            </a:pPr>
            <a:r>
              <a:rPr lang="pt-PT" sz="1800" dirty="0" smtClean="0">
                <a:ea typeface="ＭＳ Ｐゴシック" charset="0"/>
                <a:cs typeface="ＭＳ Ｐゴシック" charset="0"/>
              </a:rPr>
              <a:t>Pode fazê-los chegar muito atrasados face aos outros</a:t>
            </a:r>
          </a:p>
          <a:p>
            <a:pPr lvl="1" eaLnBrk="1" hangingPunct="1">
              <a:defRPr/>
            </a:pPr>
            <a:r>
              <a:rPr lang="pt-PT" sz="1800" dirty="0" smtClean="0">
                <a:ea typeface="ＭＳ Ｐゴシック" charset="0"/>
                <a:cs typeface="ＭＳ Ｐゴシック" charset="0"/>
              </a:rPr>
              <a:t>Apresenta tempo de trânsito extremo a extremo muito variáveis</a:t>
            </a:r>
            <a:endParaRPr lang="pt-PT" sz="1050" dirty="0" smtClean="0">
              <a:ea typeface="ＭＳ Ｐゴシック" charset="0"/>
            </a:endParaRPr>
          </a:p>
          <a:p>
            <a:pPr lvl="1" eaLnBrk="1" hangingPunct="1">
              <a:defRPr/>
            </a:pPr>
            <a:endParaRPr lang="pt-PT" sz="1050" dirty="0" smtClean="0">
              <a:ea typeface="ＭＳ Ｐゴシック" charset="0"/>
            </a:endParaRPr>
          </a:p>
          <a:p>
            <a:pPr eaLnBrk="1" hangingPunct="1">
              <a:defRPr/>
            </a:pPr>
            <a:r>
              <a:rPr lang="pt-PT" sz="2000" dirty="0" smtClean="0">
                <a:ea typeface="ＭＳ Ｐゴシック" charset="0"/>
                <a:cs typeface="ＭＳ Ｐゴシック" charset="0"/>
              </a:rPr>
              <a:t>Um protocolo de transferência fiável de dados como o TCP tem de lidar com todas essas características</a:t>
            </a:r>
          </a:p>
          <a:p>
            <a:pPr lvl="1" eaLnBrk="1" hangingPunct="1">
              <a:defRPr/>
            </a:pPr>
            <a:r>
              <a:rPr lang="pt-PT" sz="1800" dirty="0" smtClean="0">
                <a:ea typeface="ＭＳ Ｐゴシック" charset="0"/>
              </a:rPr>
              <a:t>O TCP foi desenvolvido a partir de bastante experiência anterior e publicado no ano de 1974: </a:t>
            </a:r>
            <a:r>
              <a:rPr lang="pt-PT" sz="1800" dirty="0" err="1" smtClean="0">
                <a:ea typeface="ＭＳ Ｐゴシック" charset="0"/>
              </a:rPr>
              <a:t>Vinton</a:t>
            </a:r>
            <a:r>
              <a:rPr lang="pt-PT" sz="1800" dirty="0" smtClean="0">
                <a:ea typeface="ＭＳ Ｐゴシック" charset="0"/>
              </a:rPr>
              <a:t> </a:t>
            </a:r>
            <a:r>
              <a:rPr lang="pt-PT" sz="1800" dirty="0" err="1" smtClean="0">
                <a:ea typeface="ＭＳ Ｐゴシック" charset="0"/>
              </a:rPr>
              <a:t>Cerf</a:t>
            </a:r>
            <a:r>
              <a:rPr lang="pt-PT" sz="1800" dirty="0" smtClean="0">
                <a:ea typeface="ＭＳ Ｐゴシック" charset="0"/>
              </a:rPr>
              <a:t> </a:t>
            </a:r>
            <a:r>
              <a:rPr lang="pt-PT" sz="1800" dirty="0" err="1" smtClean="0">
                <a:ea typeface="ＭＳ Ｐゴシック" charset="0"/>
              </a:rPr>
              <a:t>and</a:t>
            </a:r>
            <a:r>
              <a:rPr lang="pt-PT" sz="1800" dirty="0" smtClean="0">
                <a:ea typeface="ＭＳ Ｐゴシック" charset="0"/>
              </a:rPr>
              <a:t> Robert </a:t>
            </a:r>
            <a:r>
              <a:rPr lang="pt-PT" sz="1800" dirty="0" err="1" smtClean="0">
                <a:ea typeface="ＭＳ Ｐゴシック" charset="0"/>
              </a:rPr>
              <a:t>Khan</a:t>
            </a:r>
            <a:r>
              <a:rPr lang="pt-PT" sz="1800" dirty="0" smtClean="0">
                <a:ea typeface="ＭＳ Ｐゴシック" charset="0"/>
              </a:rPr>
              <a:t>, “A </a:t>
            </a:r>
            <a:r>
              <a:rPr lang="pt-PT" sz="1800" dirty="0" err="1" smtClean="0">
                <a:ea typeface="ＭＳ Ｐゴシック" charset="0"/>
              </a:rPr>
              <a:t>Protocol</a:t>
            </a:r>
            <a:r>
              <a:rPr lang="pt-PT" sz="1800" dirty="0" smtClean="0">
                <a:ea typeface="ＭＳ Ｐゴシック" charset="0"/>
              </a:rPr>
              <a:t> for Network </a:t>
            </a:r>
            <a:r>
              <a:rPr lang="pt-PT" sz="1800" dirty="0" err="1" smtClean="0">
                <a:ea typeface="ＭＳ Ｐゴシック" charset="0"/>
              </a:rPr>
              <a:t>Interconnection</a:t>
            </a:r>
            <a:r>
              <a:rPr lang="pt-PT" sz="1800" dirty="0" smtClean="0">
                <a:ea typeface="ＭＳ Ｐゴシック" charset="0"/>
              </a:rPr>
              <a:t>,” IEEE </a:t>
            </a:r>
            <a:r>
              <a:rPr lang="pt-PT" sz="1800" dirty="0" err="1" smtClean="0">
                <a:ea typeface="ＭＳ Ｐゴシック" charset="0"/>
              </a:rPr>
              <a:t>Transactions</a:t>
            </a:r>
            <a:r>
              <a:rPr lang="pt-PT" sz="1800" dirty="0" smtClean="0">
                <a:ea typeface="ＭＳ Ｐゴシック" charset="0"/>
              </a:rPr>
              <a:t> </a:t>
            </a:r>
            <a:r>
              <a:rPr lang="pt-PT" sz="1800" dirty="0" err="1" smtClean="0">
                <a:ea typeface="ＭＳ Ｐゴシック" charset="0"/>
              </a:rPr>
              <a:t>on</a:t>
            </a:r>
            <a:r>
              <a:rPr lang="pt-PT" sz="1800" dirty="0" smtClean="0">
                <a:ea typeface="ＭＳ Ｐゴシック" charset="0"/>
              </a:rPr>
              <a:t> </a:t>
            </a:r>
            <a:r>
              <a:rPr lang="pt-PT" sz="1800" dirty="0" err="1" smtClean="0">
                <a:ea typeface="ＭＳ Ｐゴシック" charset="0"/>
              </a:rPr>
              <a:t>Networking</a:t>
            </a:r>
            <a:r>
              <a:rPr lang="pt-PT" sz="1800" dirty="0" smtClean="0">
                <a:ea typeface="ＭＳ Ｐゴシック" charset="0"/>
              </a:rPr>
              <a:t>, </a:t>
            </a:r>
            <a:r>
              <a:rPr lang="en-US" sz="1800" dirty="0">
                <a:cs typeface="Tw Cen MT"/>
              </a:rPr>
              <a:t>Vol. 22 No. 5, May 1974, </a:t>
            </a:r>
            <a:r>
              <a:rPr lang="en-US" sz="1800" dirty="0" err="1">
                <a:cs typeface="Tw Cen MT"/>
              </a:rPr>
              <a:t>pp</a:t>
            </a:r>
            <a:r>
              <a:rPr lang="en-US" sz="1800" dirty="0">
                <a:cs typeface="Tw Cen MT"/>
              </a:rPr>
              <a:t> 637-</a:t>
            </a:r>
            <a:r>
              <a:rPr lang="en-US" sz="1800" dirty="0" smtClean="0">
                <a:cs typeface="Tw Cen MT"/>
              </a:rPr>
              <a:t>648</a:t>
            </a:r>
            <a:endParaRPr lang="pt-PT" sz="1800" dirty="0" smtClean="0">
              <a:ea typeface="ＭＳ Ｐゴシック" charset="0"/>
            </a:endParaRPr>
          </a:p>
          <a:p>
            <a:pPr lvl="1" eaLnBrk="1" hangingPunct="1">
              <a:defRPr/>
            </a:pPr>
            <a:r>
              <a:rPr lang="pt-PT" sz="1800" dirty="0" smtClean="0">
                <a:ea typeface="ＭＳ Ｐゴシック" charset="0"/>
              </a:rPr>
              <a:t>Tem sido melhorado incrementalmente desde então de forma contínua</a:t>
            </a:r>
          </a:p>
          <a:p>
            <a:pPr lvl="1" eaLnBrk="1" hangingPunct="1">
              <a:defRPr/>
            </a:pPr>
            <a:r>
              <a:rPr lang="pt-PT" sz="1800" dirty="0" smtClean="0">
                <a:ea typeface="ＭＳ Ｐゴシック" charset="0"/>
              </a:rPr>
              <a:t>É o principal protocolo de transporte usado na Internet e é muito sofisticado</a:t>
            </a:r>
          </a:p>
          <a:p>
            <a:pPr lvl="1" eaLnBrk="1" hangingPunct="1">
              <a:defRPr/>
            </a:pPr>
            <a:r>
              <a:rPr lang="pt-PT" sz="1800" dirty="0" smtClean="0">
                <a:ea typeface="ＭＳ Ｐゴシック" charset="0"/>
              </a:rPr>
              <a:t>Os seus autores iniciais receberam um ACM </a:t>
            </a:r>
            <a:r>
              <a:rPr lang="pt-PT" sz="1800" dirty="0" err="1" smtClean="0">
                <a:ea typeface="ＭＳ Ｐゴシック" charset="0"/>
              </a:rPr>
              <a:t>Turing</a:t>
            </a:r>
            <a:r>
              <a:rPr lang="pt-PT" sz="1800" dirty="0" smtClean="0">
                <a:ea typeface="ＭＳ Ｐゴシック" charset="0"/>
              </a:rPr>
              <a:t> </a:t>
            </a:r>
            <a:r>
              <a:rPr lang="pt-PT" sz="1800" dirty="0" err="1" smtClean="0">
                <a:ea typeface="ＭＳ Ｐゴシック" charset="0"/>
              </a:rPr>
              <a:t>Award</a:t>
            </a:r>
            <a:r>
              <a:rPr lang="pt-PT" sz="1800" dirty="0" smtClean="0">
                <a:ea typeface="ＭＳ Ｐゴシック" charset="0"/>
              </a:rPr>
              <a:t> em 2004</a:t>
            </a:r>
          </a:p>
          <a:p>
            <a:pPr lvl="1" eaLnBrk="1" hangingPunct="1">
              <a:defRPr/>
            </a:pPr>
            <a:r>
              <a:rPr lang="pt-PT" sz="1800" dirty="0" smtClean="0">
                <a:ea typeface="ＭＳ Ｐゴシック" charset="0"/>
              </a:rPr>
              <a:t>o êxito da Internet está-lhe profundamente ligado</a:t>
            </a:r>
          </a:p>
        </p:txBody>
      </p:sp>
      <p:sp>
        <p:nvSpPr>
          <p:cNvPr id="5" name="Slide Number Placeholder 4"/>
          <p:cNvSpPr>
            <a:spLocks noGrp="1" noChangeArrowheads="1"/>
          </p:cNvSpPr>
          <p:nvPr>
            <p:ph type="sldNum" sz="quarter" idx="10"/>
          </p:nvPr>
        </p:nvSpPr>
        <p:spPr>
          <a:xfrm>
            <a:off x="6875463" y="6237288"/>
            <a:ext cx="2133600" cy="476250"/>
          </a:xfrm>
        </p:spPr>
        <p:txBody>
          <a:bodyPr/>
          <a:lstStyle/>
          <a:p>
            <a:pPr>
              <a:defRPr/>
            </a:pPr>
            <a:fld id="{700BA395-4884-5641-8F5F-FDB414F7B440}" type="slidenum">
              <a:rPr lang="en-US"/>
              <a:pPr>
                <a:defRPr/>
              </a:pPr>
              <a:t>20</a:t>
            </a:fld>
            <a:endParaRPr lang="en-US"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smtClean="0"/>
              <a:t>Controlo de fluxo</a:t>
            </a:r>
            <a:endParaRPr lang="pt-PT" dirty="0"/>
          </a:p>
        </p:txBody>
      </p:sp>
      <p:sp>
        <p:nvSpPr>
          <p:cNvPr id="3" name="Content Placeholder 2"/>
          <p:cNvSpPr>
            <a:spLocks noGrp="1"/>
          </p:cNvSpPr>
          <p:nvPr>
            <p:ph idx="1"/>
          </p:nvPr>
        </p:nvSpPr>
        <p:spPr/>
        <p:txBody>
          <a:bodyPr/>
          <a:lstStyle/>
          <a:p>
            <a:pPr>
              <a:defRPr/>
            </a:pPr>
            <a:r>
              <a:rPr lang="pt-PT" dirty="0" smtClean="0"/>
              <a:t>Se a aplicação não consumir os dados recebidos a um ritmo maior ou igual ao que eles chegam o </a:t>
            </a:r>
            <a:r>
              <a:rPr lang="pt-PT" i="1" dirty="0" err="1" smtClean="0"/>
              <a:t>buffer</a:t>
            </a:r>
            <a:r>
              <a:rPr lang="pt-PT" dirty="0" smtClean="0"/>
              <a:t> do receptor vai enchendo</a:t>
            </a:r>
          </a:p>
          <a:p>
            <a:pPr>
              <a:defRPr/>
            </a:pPr>
            <a:r>
              <a:rPr lang="pt-PT" dirty="0" smtClean="0"/>
              <a:t>Até não haver espaço e os novos segmentos que chegam são desperdiçados</a:t>
            </a:r>
          </a:p>
          <a:p>
            <a:pPr>
              <a:defRPr/>
            </a:pPr>
            <a:r>
              <a:rPr lang="pt-PT" dirty="0" smtClean="0"/>
              <a:t>O emissor notará isso mais tarde (pelos </a:t>
            </a:r>
            <a:r>
              <a:rPr lang="pt-PT" dirty="0" err="1" smtClean="0"/>
              <a:t>ACKs</a:t>
            </a:r>
            <a:r>
              <a:rPr lang="pt-PT" dirty="0" smtClean="0"/>
              <a:t> ou pelo </a:t>
            </a:r>
            <a:r>
              <a:rPr lang="pt-PT" i="1" dirty="0" err="1" smtClean="0"/>
              <a:t>timeout</a:t>
            </a:r>
            <a:r>
              <a:rPr lang="pt-PT" i="1" dirty="0" smtClean="0"/>
              <a:t> </a:t>
            </a:r>
            <a:r>
              <a:rPr lang="pt-PT" dirty="0" smtClean="0"/>
              <a:t>)</a:t>
            </a:r>
          </a:p>
          <a:p>
            <a:pPr>
              <a:defRPr/>
            </a:pPr>
            <a:r>
              <a:rPr lang="pt-PT" dirty="0" smtClean="0"/>
              <a:t>Mas de que serve continuar a emitir se a aplicação não lê os dados (e.g. o utilizador está a analisar os dados recebidos)?</a:t>
            </a:r>
            <a:endParaRPr lang="pt-PT" dirty="0"/>
          </a:p>
        </p:txBody>
      </p:sp>
      <p:sp>
        <p:nvSpPr>
          <p:cNvPr id="4" name="Slide Number Placeholder 3"/>
          <p:cNvSpPr>
            <a:spLocks noGrp="1"/>
          </p:cNvSpPr>
          <p:nvPr>
            <p:ph type="sldNum" sz="quarter" idx="10"/>
          </p:nvPr>
        </p:nvSpPr>
        <p:spPr/>
        <p:txBody>
          <a:bodyPr/>
          <a:lstStyle/>
          <a:p>
            <a:pPr>
              <a:defRPr/>
            </a:pPr>
            <a:fld id="{EE0BB929-46D2-2E46-BEDF-167DCFEEB9A0}" type="slidenum">
              <a:rPr lang="en-US" smtClean="0"/>
              <a:pPr>
                <a:defRPr/>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5"/>
          <p:cNvSpPr>
            <a:spLocks noGrp="1"/>
          </p:cNvSpPr>
          <p:nvPr>
            <p:ph type="sldNum" sz="quarter" idx="10"/>
          </p:nvPr>
        </p:nvSpPr>
        <p:spPr/>
        <p:txBody>
          <a:bodyPr/>
          <a:lstStyle/>
          <a:p>
            <a:pPr>
              <a:defRPr/>
            </a:pPr>
            <a:fld id="{301742D5-0546-2D48-9A6C-5191D8A82425}" type="slidenum">
              <a:rPr lang="en-US"/>
              <a:pPr>
                <a:defRPr/>
              </a:pPr>
              <a:t>4</a:t>
            </a:fld>
            <a:endParaRPr lang="en-US"/>
          </a:p>
        </p:txBody>
      </p:sp>
      <p:sp>
        <p:nvSpPr>
          <p:cNvPr id="930819" name="Rectangle 3"/>
          <p:cNvSpPr>
            <a:spLocks noGrp="1" noChangeArrowheads="1"/>
          </p:cNvSpPr>
          <p:nvPr>
            <p:ph type="title"/>
          </p:nvPr>
        </p:nvSpPr>
        <p:spPr/>
        <p:txBody>
          <a:bodyPr/>
          <a:lstStyle/>
          <a:p>
            <a:pPr>
              <a:defRPr/>
            </a:pPr>
            <a:r>
              <a:rPr lang="pt-PT" smtClean="0"/>
              <a:t>Formato dos segmentos TCP</a:t>
            </a:r>
            <a:endParaRPr lang="pt-PT"/>
          </a:p>
        </p:txBody>
      </p:sp>
      <p:sp>
        <p:nvSpPr>
          <p:cNvPr id="21507" name="Rectangle 4"/>
          <p:cNvSpPr>
            <a:spLocks noChangeArrowheads="1"/>
          </p:cNvSpPr>
          <p:nvPr/>
        </p:nvSpPr>
        <p:spPr bwMode="auto">
          <a:xfrm>
            <a:off x="2128838" y="2735263"/>
            <a:ext cx="2362200" cy="533400"/>
          </a:xfrm>
          <a:prstGeom prst="rect">
            <a:avLst/>
          </a:prstGeom>
          <a:solidFill>
            <a:srgbClr val="FFCA95"/>
          </a:solidFill>
          <a:ln w="9525">
            <a:solidFill>
              <a:schemeClr val="tx1"/>
            </a:solidFill>
            <a:miter lim="800000"/>
            <a:headEnd/>
            <a:tailEnd/>
          </a:ln>
        </p:spPr>
        <p:txBody>
          <a:bodyPr wrap="none" anchor="ctr"/>
          <a:lstStyle/>
          <a:p>
            <a:endParaRPr lang="pt-PT"/>
          </a:p>
        </p:txBody>
      </p:sp>
      <p:sp>
        <p:nvSpPr>
          <p:cNvPr id="21508" name="Text Box 5"/>
          <p:cNvSpPr txBox="1">
            <a:spLocks noChangeArrowheads="1"/>
          </p:cNvSpPr>
          <p:nvPr/>
        </p:nvSpPr>
        <p:spPr bwMode="auto">
          <a:xfrm>
            <a:off x="2509838" y="2781300"/>
            <a:ext cx="15113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r>
              <a:rPr lang="en-US" b="0">
                <a:solidFill>
                  <a:srgbClr val="000000"/>
                </a:solidFill>
                <a:latin typeface="Arial" charset="0"/>
              </a:rPr>
              <a:t>Source port</a:t>
            </a:r>
          </a:p>
        </p:txBody>
      </p:sp>
      <p:sp>
        <p:nvSpPr>
          <p:cNvPr id="31749" name="Rectangle 6"/>
          <p:cNvSpPr>
            <a:spLocks noChangeArrowheads="1"/>
          </p:cNvSpPr>
          <p:nvPr/>
        </p:nvSpPr>
        <p:spPr bwMode="auto">
          <a:xfrm>
            <a:off x="4491038" y="2735263"/>
            <a:ext cx="2514600" cy="533400"/>
          </a:xfrm>
          <a:prstGeom prst="rect">
            <a:avLst/>
          </a:prstGeom>
          <a:solidFill>
            <a:schemeClr val="accent1">
              <a:lumMod val="40000"/>
              <a:lumOff val="60000"/>
            </a:schemeClr>
          </a:solidFill>
          <a:ln w="9525">
            <a:solidFill>
              <a:schemeClr val="tx1"/>
            </a:solidFill>
            <a:miter lim="800000"/>
            <a:headEnd/>
            <a:tailEnd/>
          </a:ln>
        </p:spPr>
        <p:txBody>
          <a:bodyPr wrap="none" anchor="ctr"/>
          <a:lstStyle/>
          <a:p>
            <a:pPr>
              <a:defRPr/>
            </a:pPr>
            <a:endParaRPr lang="pt-PT"/>
          </a:p>
        </p:txBody>
      </p:sp>
      <p:sp>
        <p:nvSpPr>
          <p:cNvPr id="21510" name="Text Box 7"/>
          <p:cNvSpPr txBox="1">
            <a:spLocks noChangeArrowheads="1"/>
          </p:cNvSpPr>
          <p:nvPr/>
        </p:nvSpPr>
        <p:spPr bwMode="auto">
          <a:xfrm>
            <a:off x="4643438" y="2781300"/>
            <a:ext cx="1981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r>
              <a:rPr lang="en-US" b="0">
                <a:solidFill>
                  <a:srgbClr val="000000"/>
                </a:solidFill>
                <a:latin typeface="Arial" charset="0"/>
              </a:rPr>
              <a:t>Destination port</a:t>
            </a:r>
          </a:p>
        </p:txBody>
      </p:sp>
      <p:sp>
        <p:nvSpPr>
          <p:cNvPr id="31751" name="Rectangle 8"/>
          <p:cNvSpPr>
            <a:spLocks noChangeArrowheads="1"/>
          </p:cNvSpPr>
          <p:nvPr/>
        </p:nvSpPr>
        <p:spPr bwMode="auto">
          <a:xfrm>
            <a:off x="2128838" y="3268663"/>
            <a:ext cx="4876800" cy="457200"/>
          </a:xfrm>
          <a:prstGeom prst="rect">
            <a:avLst/>
          </a:prstGeom>
          <a:solidFill>
            <a:schemeClr val="accent1">
              <a:lumMod val="40000"/>
              <a:lumOff val="60000"/>
            </a:schemeClr>
          </a:solidFill>
          <a:ln w="9525">
            <a:solidFill>
              <a:schemeClr val="tx1"/>
            </a:solidFill>
            <a:miter lim="800000"/>
            <a:headEnd/>
            <a:tailEnd/>
          </a:ln>
        </p:spPr>
        <p:txBody>
          <a:bodyPr wrap="none" anchor="ctr"/>
          <a:lstStyle/>
          <a:p>
            <a:pPr>
              <a:defRPr/>
            </a:pPr>
            <a:endParaRPr lang="pt-PT"/>
          </a:p>
        </p:txBody>
      </p:sp>
      <p:sp>
        <p:nvSpPr>
          <p:cNvPr id="31752" name="Text Box 9"/>
          <p:cNvSpPr txBox="1">
            <a:spLocks noChangeArrowheads="1"/>
          </p:cNvSpPr>
          <p:nvPr/>
        </p:nvSpPr>
        <p:spPr bwMode="auto">
          <a:xfrm>
            <a:off x="3424238" y="3314700"/>
            <a:ext cx="2287587" cy="400050"/>
          </a:xfrm>
          <a:prstGeom prst="rect">
            <a:avLst/>
          </a:prstGeom>
          <a:solidFill>
            <a:schemeClr val="accent1">
              <a:lumMod val="40000"/>
              <a:lumOff val="60000"/>
            </a:schemeClr>
          </a:solidFill>
          <a:ln>
            <a:noFill/>
          </a:ln>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defRPr/>
            </a:pPr>
            <a:r>
              <a:rPr lang="en-US" b="0" dirty="0" smtClean="0">
                <a:solidFill>
                  <a:srgbClr val="000000"/>
                </a:solidFill>
                <a:latin typeface="Arial" charset="0"/>
              </a:rPr>
              <a:t>Sequence number</a:t>
            </a:r>
          </a:p>
        </p:txBody>
      </p:sp>
      <p:sp>
        <p:nvSpPr>
          <p:cNvPr id="31753" name="Rectangle 10"/>
          <p:cNvSpPr>
            <a:spLocks noChangeArrowheads="1"/>
          </p:cNvSpPr>
          <p:nvPr/>
        </p:nvSpPr>
        <p:spPr bwMode="auto">
          <a:xfrm>
            <a:off x="2128838" y="3725863"/>
            <a:ext cx="4876800" cy="457200"/>
          </a:xfrm>
          <a:prstGeom prst="rect">
            <a:avLst/>
          </a:prstGeom>
          <a:solidFill>
            <a:schemeClr val="accent1">
              <a:lumMod val="40000"/>
              <a:lumOff val="60000"/>
            </a:schemeClr>
          </a:solidFill>
          <a:ln w="9525">
            <a:solidFill>
              <a:schemeClr val="tx1"/>
            </a:solidFill>
            <a:miter lim="800000"/>
            <a:headEnd/>
            <a:tailEnd/>
          </a:ln>
        </p:spPr>
        <p:txBody>
          <a:bodyPr wrap="none" anchor="ctr"/>
          <a:lstStyle/>
          <a:p>
            <a:pPr>
              <a:defRPr/>
            </a:pPr>
            <a:endParaRPr lang="pt-PT">
              <a:solidFill>
                <a:srgbClr val="FF0000"/>
              </a:solidFill>
            </a:endParaRPr>
          </a:p>
        </p:txBody>
      </p:sp>
      <p:sp>
        <p:nvSpPr>
          <p:cNvPr id="31754" name="Text Box 11"/>
          <p:cNvSpPr txBox="1">
            <a:spLocks noChangeArrowheads="1"/>
          </p:cNvSpPr>
          <p:nvPr/>
        </p:nvSpPr>
        <p:spPr bwMode="auto">
          <a:xfrm>
            <a:off x="3424238" y="3771900"/>
            <a:ext cx="2308225" cy="400050"/>
          </a:xfrm>
          <a:prstGeom prst="rect">
            <a:avLst/>
          </a:prstGeom>
          <a:solidFill>
            <a:schemeClr val="accent1">
              <a:lumMod val="40000"/>
              <a:lumOff val="60000"/>
            </a:schemeClr>
          </a:solidFill>
          <a:ln>
            <a:noFill/>
          </a:ln>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defRPr/>
            </a:pPr>
            <a:r>
              <a:rPr lang="en-US" dirty="0" smtClean="0">
                <a:solidFill>
                  <a:srgbClr val="FF0000"/>
                </a:solidFill>
                <a:latin typeface="Arial" charset="0"/>
              </a:rPr>
              <a:t>Acknowledgment</a:t>
            </a:r>
          </a:p>
        </p:txBody>
      </p:sp>
      <p:sp>
        <p:nvSpPr>
          <p:cNvPr id="31755" name="Rectangle 12"/>
          <p:cNvSpPr>
            <a:spLocks noChangeArrowheads="1"/>
          </p:cNvSpPr>
          <p:nvPr/>
        </p:nvSpPr>
        <p:spPr bwMode="auto">
          <a:xfrm>
            <a:off x="2128838" y="4183063"/>
            <a:ext cx="2438400" cy="533400"/>
          </a:xfrm>
          <a:prstGeom prst="rect">
            <a:avLst/>
          </a:prstGeom>
          <a:solidFill>
            <a:schemeClr val="accent1">
              <a:lumMod val="40000"/>
              <a:lumOff val="60000"/>
            </a:schemeClr>
          </a:solidFill>
          <a:ln w="9525">
            <a:solidFill>
              <a:schemeClr val="tx1"/>
            </a:solidFill>
            <a:miter lim="800000"/>
            <a:headEnd/>
            <a:tailEnd/>
          </a:ln>
        </p:spPr>
        <p:txBody>
          <a:bodyPr wrap="none" anchor="ctr"/>
          <a:lstStyle/>
          <a:p>
            <a:pPr>
              <a:defRPr/>
            </a:pPr>
            <a:endParaRPr lang="pt-PT"/>
          </a:p>
        </p:txBody>
      </p:sp>
      <p:sp>
        <p:nvSpPr>
          <p:cNvPr id="31756" name="Rectangle 13"/>
          <p:cNvSpPr>
            <a:spLocks noChangeArrowheads="1"/>
          </p:cNvSpPr>
          <p:nvPr/>
        </p:nvSpPr>
        <p:spPr bwMode="auto">
          <a:xfrm>
            <a:off x="4567238" y="4183063"/>
            <a:ext cx="2438400" cy="533400"/>
          </a:xfrm>
          <a:prstGeom prst="rect">
            <a:avLst/>
          </a:prstGeom>
          <a:solidFill>
            <a:schemeClr val="accent1">
              <a:lumMod val="40000"/>
              <a:lumOff val="60000"/>
            </a:schemeClr>
          </a:solidFill>
          <a:ln w="9525">
            <a:solidFill>
              <a:schemeClr val="tx1"/>
            </a:solidFill>
            <a:miter lim="800000"/>
            <a:headEnd/>
            <a:tailEnd/>
          </a:ln>
        </p:spPr>
        <p:txBody>
          <a:bodyPr wrap="none" anchor="ctr"/>
          <a:lstStyle/>
          <a:p>
            <a:pPr>
              <a:defRPr/>
            </a:pPr>
            <a:endParaRPr lang="pt-PT"/>
          </a:p>
        </p:txBody>
      </p:sp>
      <p:sp>
        <p:nvSpPr>
          <p:cNvPr id="31757" name="Text Box 14"/>
          <p:cNvSpPr txBox="1">
            <a:spLocks noChangeArrowheads="1"/>
          </p:cNvSpPr>
          <p:nvPr/>
        </p:nvSpPr>
        <p:spPr bwMode="auto">
          <a:xfrm>
            <a:off x="4572000" y="4221163"/>
            <a:ext cx="2306638" cy="400050"/>
          </a:xfrm>
          <a:prstGeom prst="rect">
            <a:avLst/>
          </a:prstGeom>
          <a:solidFill>
            <a:schemeClr val="accent1">
              <a:lumMod val="40000"/>
              <a:lumOff val="60000"/>
            </a:schemeClr>
          </a:solidFill>
          <a:ln>
            <a:noFill/>
          </a:ln>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defRPr/>
            </a:pPr>
            <a:r>
              <a:rPr lang="en-US" dirty="0" smtClean="0">
                <a:solidFill>
                  <a:srgbClr val="FF0000"/>
                </a:solidFill>
                <a:latin typeface="Arial" charset="0"/>
              </a:rPr>
              <a:t>Receiver </a:t>
            </a:r>
            <a:r>
              <a:rPr lang="en-US" dirty="0">
                <a:solidFill>
                  <a:srgbClr val="FF0000"/>
                </a:solidFill>
                <a:latin typeface="Arial" charset="0"/>
              </a:rPr>
              <a:t>W</a:t>
            </a:r>
            <a:r>
              <a:rPr lang="en-US" dirty="0" smtClean="0">
                <a:solidFill>
                  <a:srgbClr val="FF0000"/>
                </a:solidFill>
                <a:latin typeface="Arial" charset="0"/>
              </a:rPr>
              <a:t>indow</a:t>
            </a:r>
          </a:p>
        </p:txBody>
      </p:sp>
      <p:sp>
        <p:nvSpPr>
          <p:cNvPr id="31758" name="Text Box 15"/>
          <p:cNvSpPr txBox="1">
            <a:spLocks noChangeArrowheads="1"/>
          </p:cNvSpPr>
          <p:nvPr/>
        </p:nvSpPr>
        <p:spPr bwMode="auto">
          <a:xfrm>
            <a:off x="2195513" y="4292600"/>
            <a:ext cx="1000125" cy="396875"/>
          </a:xfrm>
          <a:prstGeom prst="rect">
            <a:avLst/>
          </a:prstGeom>
          <a:solidFill>
            <a:schemeClr val="accent1">
              <a:lumMod val="40000"/>
              <a:lumOff val="60000"/>
            </a:schemeClr>
          </a:solidFill>
          <a:ln>
            <a:noFill/>
          </a:ln>
        </p:spPr>
        <p:txBody>
          <a:bodyP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defRPr/>
            </a:pPr>
            <a:r>
              <a:rPr lang="en-US" b="0" dirty="0" err="1" smtClean="0">
                <a:solidFill>
                  <a:srgbClr val="000000"/>
                </a:solidFill>
                <a:latin typeface="Arial" charset="0"/>
              </a:rPr>
              <a:t>HdLen</a:t>
            </a:r>
            <a:endParaRPr lang="en-US" b="0" dirty="0" smtClean="0">
              <a:solidFill>
                <a:srgbClr val="000000"/>
              </a:solidFill>
              <a:latin typeface="Arial" charset="0"/>
            </a:endParaRPr>
          </a:p>
        </p:txBody>
      </p:sp>
      <p:sp>
        <p:nvSpPr>
          <p:cNvPr id="930832" name="Line 16"/>
          <p:cNvSpPr>
            <a:spLocks noChangeShapeType="1"/>
          </p:cNvSpPr>
          <p:nvPr/>
        </p:nvSpPr>
        <p:spPr bwMode="auto">
          <a:xfrm>
            <a:off x="3043238" y="4183063"/>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930833" name="Line 17"/>
          <p:cNvSpPr>
            <a:spLocks noChangeShapeType="1"/>
          </p:cNvSpPr>
          <p:nvPr/>
        </p:nvSpPr>
        <p:spPr bwMode="auto">
          <a:xfrm>
            <a:off x="3500438" y="4183063"/>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31761" name="Text Box 18"/>
          <p:cNvSpPr txBox="1">
            <a:spLocks noChangeArrowheads="1"/>
          </p:cNvSpPr>
          <p:nvPr/>
        </p:nvSpPr>
        <p:spPr bwMode="auto">
          <a:xfrm>
            <a:off x="3713163" y="4270375"/>
            <a:ext cx="806450" cy="396875"/>
          </a:xfrm>
          <a:prstGeom prst="rect">
            <a:avLst/>
          </a:prstGeom>
          <a:solidFill>
            <a:schemeClr val="accent1">
              <a:lumMod val="40000"/>
              <a:lumOff val="60000"/>
            </a:schemeClr>
          </a:solidFill>
          <a:ln>
            <a:noFill/>
          </a:ln>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defRPr/>
            </a:pPr>
            <a:r>
              <a:rPr lang="en-US" b="0" smtClean="0">
                <a:solidFill>
                  <a:srgbClr val="000000"/>
                </a:solidFill>
                <a:latin typeface="Arial" charset="0"/>
              </a:rPr>
              <a:t>Flags</a:t>
            </a:r>
          </a:p>
        </p:txBody>
      </p:sp>
      <p:sp>
        <p:nvSpPr>
          <p:cNvPr id="31762" name="Text Box 19"/>
          <p:cNvSpPr txBox="1">
            <a:spLocks noChangeArrowheads="1"/>
          </p:cNvSpPr>
          <p:nvPr/>
        </p:nvSpPr>
        <p:spPr bwMode="auto">
          <a:xfrm>
            <a:off x="3119438" y="4305300"/>
            <a:ext cx="325437" cy="396875"/>
          </a:xfrm>
          <a:prstGeom prst="rect">
            <a:avLst/>
          </a:prstGeom>
          <a:solidFill>
            <a:schemeClr val="accent1">
              <a:lumMod val="40000"/>
              <a:lumOff val="60000"/>
            </a:schemeClr>
          </a:solidFill>
          <a:ln>
            <a:noFill/>
          </a:ln>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defRPr/>
            </a:pPr>
            <a:r>
              <a:rPr lang="en-US" b="0" smtClean="0">
                <a:solidFill>
                  <a:srgbClr val="000000"/>
                </a:solidFill>
                <a:latin typeface="Arial" charset="0"/>
              </a:rPr>
              <a:t>0</a:t>
            </a:r>
          </a:p>
        </p:txBody>
      </p:sp>
      <p:sp>
        <p:nvSpPr>
          <p:cNvPr id="31763" name="Rectangle 20"/>
          <p:cNvSpPr>
            <a:spLocks noChangeArrowheads="1"/>
          </p:cNvSpPr>
          <p:nvPr/>
        </p:nvSpPr>
        <p:spPr bwMode="auto">
          <a:xfrm>
            <a:off x="2128838" y="4716463"/>
            <a:ext cx="2438400" cy="533400"/>
          </a:xfrm>
          <a:prstGeom prst="rect">
            <a:avLst/>
          </a:prstGeom>
          <a:solidFill>
            <a:schemeClr val="accent1">
              <a:lumMod val="40000"/>
              <a:lumOff val="60000"/>
            </a:schemeClr>
          </a:solidFill>
          <a:ln w="9525">
            <a:solidFill>
              <a:schemeClr val="tx1"/>
            </a:solidFill>
            <a:miter lim="800000"/>
            <a:headEnd/>
            <a:tailEnd/>
          </a:ln>
        </p:spPr>
        <p:txBody>
          <a:bodyPr wrap="none" anchor="ctr"/>
          <a:lstStyle/>
          <a:p>
            <a:pPr>
              <a:defRPr/>
            </a:pPr>
            <a:endParaRPr lang="pt-PT"/>
          </a:p>
        </p:txBody>
      </p:sp>
      <p:sp>
        <p:nvSpPr>
          <p:cNvPr id="31764" name="Rectangle 21"/>
          <p:cNvSpPr>
            <a:spLocks noChangeArrowheads="1"/>
          </p:cNvSpPr>
          <p:nvPr/>
        </p:nvSpPr>
        <p:spPr bwMode="auto">
          <a:xfrm>
            <a:off x="4567238" y="4716463"/>
            <a:ext cx="2438400" cy="533400"/>
          </a:xfrm>
          <a:prstGeom prst="rect">
            <a:avLst/>
          </a:prstGeom>
          <a:solidFill>
            <a:schemeClr val="accent1">
              <a:lumMod val="40000"/>
              <a:lumOff val="60000"/>
            </a:schemeClr>
          </a:solidFill>
          <a:ln w="9525">
            <a:solidFill>
              <a:schemeClr val="tx1"/>
            </a:solidFill>
            <a:miter lim="800000"/>
            <a:headEnd/>
            <a:tailEnd/>
          </a:ln>
        </p:spPr>
        <p:txBody>
          <a:bodyPr wrap="none" anchor="ctr"/>
          <a:lstStyle/>
          <a:p>
            <a:pPr>
              <a:defRPr/>
            </a:pPr>
            <a:endParaRPr lang="pt-PT"/>
          </a:p>
        </p:txBody>
      </p:sp>
      <p:sp>
        <p:nvSpPr>
          <p:cNvPr id="31765" name="Text Box 22"/>
          <p:cNvSpPr txBox="1">
            <a:spLocks noChangeArrowheads="1"/>
          </p:cNvSpPr>
          <p:nvPr/>
        </p:nvSpPr>
        <p:spPr bwMode="auto">
          <a:xfrm>
            <a:off x="2493963" y="4803775"/>
            <a:ext cx="1384300" cy="396875"/>
          </a:xfrm>
          <a:prstGeom prst="rect">
            <a:avLst/>
          </a:prstGeom>
          <a:solidFill>
            <a:schemeClr val="accent1">
              <a:lumMod val="40000"/>
              <a:lumOff val="60000"/>
            </a:schemeClr>
          </a:solidFill>
          <a:ln>
            <a:noFill/>
          </a:ln>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defRPr/>
            </a:pPr>
            <a:r>
              <a:rPr lang="en-US" b="0" smtClean="0">
                <a:solidFill>
                  <a:srgbClr val="000000"/>
                </a:solidFill>
                <a:latin typeface="Arial" charset="0"/>
              </a:rPr>
              <a:t>Checksum</a:t>
            </a:r>
          </a:p>
        </p:txBody>
      </p:sp>
      <p:sp>
        <p:nvSpPr>
          <p:cNvPr id="31766" name="Text Box 23"/>
          <p:cNvSpPr txBox="1">
            <a:spLocks noChangeArrowheads="1"/>
          </p:cNvSpPr>
          <p:nvPr/>
        </p:nvSpPr>
        <p:spPr bwMode="auto">
          <a:xfrm>
            <a:off x="4856163" y="4803775"/>
            <a:ext cx="1792287" cy="396875"/>
          </a:xfrm>
          <a:prstGeom prst="rect">
            <a:avLst/>
          </a:prstGeom>
          <a:solidFill>
            <a:schemeClr val="accent1">
              <a:lumMod val="40000"/>
              <a:lumOff val="60000"/>
            </a:schemeClr>
          </a:solidFill>
          <a:ln>
            <a:noFill/>
          </a:ln>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defRPr/>
            </a:pPr>
            <a:r>
              <a:rPr lang="en-US" b="0" smtClean="0">
                <a:solidFill>
                  <a:srgbClr val="000000"/>
                </a:solidFill>
                <a:latin typeface="Arial" charset="0"/>
              </a:rPr>
              <a:t>Urgent pointer</a:t>
            </a:r>
          </a:p>
        </p:txBody>
      </p:sp>
      <p:sp>
        <p:nvSpPr>
          <p:cNvPr id="31767" name="Rectangle 24"/>
          <p:cNvSpPr>
            <a:spLocks noChangeArrowheads="1"/>
          </p:cNvSpPr>
          <p:nvPr/>
        </p:nvSpPr>
        <p:spPr bwMode="auto">
          <a:xfrm>
            <a:off x="2128838" y="5249863"/>
            <a:ext cx="4876800" cy="457200"/>
          </a:xfrm>
          <a:prstGeom prst="rect">
            <a:avLst/>
          </a:prstGeom>
          <a:solidFill>
            <a:schemeClr val="accent1">
              <a:lumMod val="40000"/>
              <a:lumOff val="60000"/>
            </a:schemeClr>
          </a:solidFill>
          <a:ln w="9525">
            <a:solidFill>
              <a:schemeClr val="tx1"/>
            </a:solidFill>
            <a:miter lim="800000"/>
            <a:headEnd/>
            <a:tailEnd/>
          </a:ln>
        </p:spPr>
        <p:txBody>
          <a:bodyPr wrap="none" anchor="ctr"/>
          <a:lstStyle/>
          <a:p>
            <a:pPr>
              <a:defRPr/>
            </a:pPr>
            <a:endParaRPr lang="pt-PT"/>
          </a:p>
        </p:txBody>
      </p:sp>
      <p:sp>
        <p:nvSpPr>
          <p:cNvPr id="21528" name="Text Box 25"/>
          <p:cNvSpPr txBox="1">
            <a:spLocks noChangeArrowheads="1"/>
          </p:cNvSpPr>
          <p:nvPr/>
        </p:nvSpPr>
        <p:spPr bwMode="auto">
          <a:xfrm>
            <a:off x="3576638" y="5295900"/>
            <a:ext cx="2187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r>
              <a:rPr lang="en-US" b="0">
                <a:solidFill>
                  <a:srgbClr val="000000"/>
                </a:solidFill>
                <a:latin typeface="Arial" charset="0"/>
              </a:rPr>
              <a:t>Options (variable)</a:t>
            </a:r>
          </a:p>
        </p:txBody>
      </p:sp>
      <p:sp>
        <p:nvSpPr>
          <p:cNvPr id="21529" name="Rectangle 26"/>
          <p:cNvSpPr>
            <a:spLocks noChangeArrowheads="1"/>
          </p:cNvSpPr>
          <p:nvPr/>
        </p:nvSpPr>
        <p:spPr bwMode="auto">
          <a:xfrm>
            <a:off x="2128838" y="5707063"/>
            <a:ext cx="4876800" cy="817562"/>
          </a:xfrm>
          <a:prstGeom prst="rect">
            <a:avLst/>
          </a:prstGeom>
          <a:solidFill>
            <a:srgbClr val="D9D9D9"/>
          </a:solidFill>
          <a:ln w="9525">
            <a:solidFill>
              <a:schemeClr val="tx1"/>
            </a:solidFill>
            <a:miter lim="800000"/>
            <a:headEnd/>
            <a:tailEnd/>
          </a:ln>
        </p:spPr>
        <p:txBody>
          <a:bodyPr wrap="none" anchor="ctr"/>
          <a:lstStyle/>
          <a:p>
            <a:pPr eaLnBrk="0" hangingPunct="0"/>
            <a:endParaRPr lang="pt-PT" sz="2400" b="0">
              <a:solidFill>
                <a:schemeClr val="bg1"/>
              </a:solidFill>
              <a:latin typeface="Arial" charset="0"/>
            </a:endParaRPr>
          </a:p>
        </p:txBody>
      </p:sp>
      <p:sp>
        <p:nvSpPr>
          <p:cNvPr id="21530" name="Text Box 7"/>
          <p:cNvSpPr txBox="1">
            <a:spLocks noChangeArrowheads="1"/>
          </p:cNvSpPr>
          <p:nvPr/>
        </p:nvSpPr>
        <p:spPr bwMode="auto">
          <a:xfrm>
            <a:off x="2916238" y="5949950"/>
            <a:ext cx="32051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r>
              <a:rPr lang="en-US" b="0">
                <a:solidFill>
                  <a:srgbClr val="000000"/>
                </a:solidFill>
                <a:latin typeface="Arial" charset="0"/>
              </a:rPr>
              <a:t>Application Data (payload)</a:t>
            </a:r>
          </a:p>
        </p:txBody>
      </p:sp>
      <p:sp>
        <p:nvSpPr>
          <p:cNvPr id="21531" name="Rectangle 26"/>
          <p:cNvSpPr>
            <a:spLocks noChangeArrowheads="1"/>
          </p:cNvSpPr>
          <p:nvPr/>
        </p:nvSpPr>
        <p:spPr bwMode="auto">
          <a:xfrm>
            <a:off x="2124075" y="1412875"/>
            <a:ext cx="4876800" cy="1358900"/>
          </a:xfrm>
          <a:prstGeom prst="rect">
            <a:avLst/>
          </a:prstGeom>
          <a:solidFill>
            <a:srgbClr val="3366FF"/>
          </a:solidFill>
          <a:ln w="9525">
            <a:solidFill>
              <a:schemeClr val="tx1"/>
            </a:solidFill>
            <a:miter lim="800000"/>
            <a:headEnd/>
            <a:tailEnd/>
          </a:ln>
        </p:spPr>
        <p:txBody>
          <a:bodyPr wrap="none" anchor="ctr"/>
          <a:lstStyle/>
          <a:p>
            <a:pPr eaLnBrk="0" hangingPunct="0"/>
            <a:endParaRPr lang="pt-PT" sz="2400" b="0">
              <a:solidFill>
                <a:schemeClr val="bg1"/>
              </a:solidFill>
              <a:latin typeface="Arial" charset="0"/>
            </a:endParaRPr>
          </a:p>
        </p:txBody>
      </p:sp>
      <p:sp>
        <p:nvSpPr>
          <p:cNvPr id="21532" name="Text Box 7"/>
          <p:cNvSpPr txBox="1">
            <a:spLocks noChangeArrowheads="1"/>
          </p:cNvSpPr>
          <p:nvPr/>
        </p:nvSpPr>
        <p:spPr bwMode="auto">
          <a:xfrm>
            <a:off x="2916238" y="1844675"/>
            <a:ext cx="35099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r>
              <a:rPr lang="en-US" b="0">
                <a:solidFill>
                  <a:srgbClr val="000000"/>
                </a:solidFill>
                <a:latin typeface="Arial" charset="0"/>
              </a:rPr>
              <a:t>IP Packet (e.g. IP addresses)</a:t>
            </a:r>
          </a:p>
        </p:txBody>
      </p:sp>
      <p:sp>
        <p:nvSpPr>
          <p:cNvPr id="32" name="Line 29"/>
          <p:cNvSpPr>
            <a:spLocks noChangeShapeType="1"/>
          </p:cNvSpPr>
          <p:nvPr/>
        </p:nvSpPr>
        <p:spPr bwMode="auto">
          <a:xfrm>
            <a:off x="7451725" y="2852738"/>
            <a:ext cx="1588" cy="1111250"/>
          </a:xfrm>
          <a:prstGeom prst="line">
            <a:avLst/>
          </a:prstGeom>
          <a:noFill/>
          <a:ln w="25400">
            <a:solidFill>
              <a:schemeClr val="tx2"/>
            </a:solidFill>
            <a:round/>
            <a:headEnd type="stealth"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33" name="Rectangle 30"/>
          <p:cNvSpPr>
            <a:spLocks noChangeArrowheads="1"/>
          </p:cNvSpPr>
          <p:nvPr/>
        </p:nvSpPr>
        <p:spPr bwMode="auto">
          <a:xfrm>
            <a:off x="7235825" y="4076700"/>
            <a:ext cx="1465263"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pPr algn="l" eaLnBrk="0" hangingPunct="0">
              <a:defRPr/>
            </a:pPr>
            <a:r>
              <a:rPr lang="en-US" sz="1800" dirty="0">
                <a:solidFill>
                  <a:schemeClr val="tx2"/>
                </a:solidFill>
                <a:effectLst>
                  <a:outerShdw blurRad="38100" dist="38100" dir="2700000" algn="tl">
                    <a:srgbClr val="DDDDDD"/>
                  </a:outerShdw>
                </a:effectLst>
                <a:latin typeface="Arial" charset="0"/>
              </a:rPr>
              <a:t>20-byte</a:t>
            </a:r>
          </a:p>
          <a:p>
            <a:pPr algn="l" eaLnBrk="0" hangingPunct="0">
              <a:defRPr/>
            </a:pPr>
            <a:r>
              <a:rPr lang="en-US" sz="1800" dirty="0">
                <a:solidFill>
                  <a:schemeClr val="tx2"/>
                </a:solidFill>
                <a:effectLst>
                  <a:outerShdw blurRad="38100" dist="38100" dir="2700000" algn="tl">
                    <a:srgbClr val="DDDDDD"/>
                  </a:outerShdw>
                </a:effectLst>
                <a:latin typeface="Arial" charset="0"/>
              </a:rPr>
              <a:t>TCP header</a:t>
            </a:r>
          </a:p>
        </p:txBody>
      </p:sp>
      <p:sp>
        <p:nvSpPr>
          <p:cNvPr id="34" name="Line 31"/>
          <p:cNvSpPr>
            <a:spLocks noChangeShapeType="1"/>
          </p:cNvSpPr>
          <p:nvPr/>
        </p:nvSpPr>
        <p:spPr bwMode="auto">
          <a:xfrm>
            <a:off x="7451725" y="4724400"/>
            <a:ext cx="0" cy="936625"/>
          </a:xfrm>
          <a:prstGeom prst="line">
            <a:avLst/>
          </a:prstGeom>
          <a:noFill/>
          <a:ln w="25400">
            <a:solidFill>
              <a:schemeClr val="tx2"/>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35" name="Line 29"/>
          <p:cNvSpPr>
            <a:spLocks noChangeShapeType="1"/>
          </p:cNvSpPr>
          <p:nvPr/>
        </p:nvSpPr>
        <p:spPr bwMode="auto">
          <a:xfrm>
            <a:off x="7451725" y="1341438"/>
            <a:ext cx="0" cy="287337"/>
          </a:xfrm>
          <a:prstGeom prst="line">
            <a:avLst/>
          </a:prstGeom>
          <a:noFill/>
          <a:ln w="25400">
            <a:solidFill>
              <a:schemeClr val="tx2"/>
            </a:solidFill>
            <a:round/>
            <a:headEnd type="stealth"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36" name="Rectangle 30"/>
          <p:cNvSpPr>
            <a:spLocks noChangeArrowheads="1"/>
          </p:cNvSpPr>
          <p:nvPr/>
        </p:nvSpPr>
        <p:spPr bwMode="auto">
          <a:xfrm>
            <a:off x="7235825" y="1700213"/>
            <a:ext cx="1222375"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pPr algn="l" eaLnBrk="0" hangingPunct="0">
              <a:defRPr/>
            </a:pPr>
            <a:r>
              <a:rPr lang="en-US" sz="1800" dirty="0">
                <a:solidFill>
                  <a:schemeClr val="tx2"/>
                </a:solidFill>
                <a:effectLst>
                  <a:outerShdw blurRad="38100" dist="38100" dir="2700000" algn="tl">
                    <a:srgbClr val="DDDDDD"/>
                  </a:outerShdw>
                </a:effectLst>
                <a:latin typeface="Arial" charset="0"/>
              </a:rPr>
              <a:t>20-byte</a:t>
            </a:r>
          </a:p>
          <a:p>
            <a:pPr algn="l" eaLnBrk="0" hangingPunct="0">
              <a:defRPr/>
            </a:pPr>
            <a:r>
              <a:rPr lang="en-US" sz="1800" dirty="0">
                <a:solidFill>
                  <a:schemeClr val="tx2"/>
                </a:solidFill>
                <a:effectLst>
                  <a:outerShdw blurRad="38100" dist="38100" dir="2700000" algn="tl">
                    <a:srgbClr val="DDDDDD"/>
                  </a:outerShdw>
                </a:effectLst>
                <a:latin typeface="Arial" charset="0"/>
              </a:rPr>
              <a:t>IP header</a:t>
            </a:r>
          </a:p>
        </p:txBody>
      </p:sp>
      <p:sp>
        <p:nvSpPr>
          <p:cNvPr id="37" name="Line 31"/>
          <p:cNvSpPr>
            <a:spLocks noChangeShapeType="1"/>
          </p:cNvSpPr>
          <p:nvPr/>
        </p:nvSpPr>
        <p:spPr bwMode="auto">
          <a:xfrm>
            <a:off x="7451725" y="2420938"/>
            <a:ext cx="0" cy="269875"/>
          </a:xfrm>
          <a:prstGeom prst="line">
            <a:avLst/>
          </a:prstGeom>
          <a:noFill/>
          <a:ln w="25400">
            <a:solidFill>
              <a:schemeClr val="tx2"/>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21539" name="Text Box 10"/>
          <p:cNvSpPr txBox="1">
            <a:spLocks noChangeArrowheads="1"/>
          </p:cNvSpPr>
          <p:nvPr/>
        </p:nvSpPr>
        <p:spPr bwMode="auto">
          <a:xfrm>
            <a:off x="4206875" y="990600"/>
            <a:ext cx="820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a:latin typeface="Tw Cen MT" charset="0"/>
                <a:cs typeface="Tw Cen MT" charset="0"/>
              </a:rPr>
              <a:t>32 bits</a:t>
            </a:r>
            <a:endParaRPr lang="en-US" sz="2400">
              <a:latin typeface="Tw Cen MT" charset="0"/>
              <a:cs typeface="Tw Cen MT" charset="0"/>
            </a:endParaRPr>
          </a:p>
        </p:txBody>
      </p:sp>
      <p:sp>
        <p:nvSpPr>
          <p:cNvPr id="21540" name="Line 11"/>
          <p:cNvSpPr>
            <a:spLocks noChangeShapeType="1"/>
          </p:cNvSpPr>
          <p:nvPr/>
        </p:nvSpPr>
        <p:spPr bwMode="auto">
          <a:xfrm>
            <a:off x="5097463" y="1187450"/>
            <a:ext cx="1922462" cy="95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pt-PT"/>
          </a:p>
        </p:txBody>
      </p:sp>
      <p:sp>
        <p:nvSpPr>
          <p:cNvPr id="21541" name="Line 12"/>
          <p:cNvSpPr>
            <a:spLocks noChangeShapeType="1"/>
          </p:cNvSpPr>
          <p:nvPr/>
        </p:nvSpPr>
        <p:spPr bwMode="auto">
          <a:xfrm rot="10800000">
            <a:off x="2051050" y="1196975"/>
            <a:ext cx="2065338"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pt-PT"/>
          </a:p>
        </p:txBody>
      </p:sp>
      <p:sp>
        <p:nvSpPr>
          <p:cNvPr id="21542" name="Line 11"/>
          <p:cNvSpPr>
            <a:spLocks noChangeShapeType="1"/>
          </p:cNvSpPr>
          <p:nvPr/>
        </p:nvSpPr>
        <p:spPr bwMode="auto">
          <a:xfrm>
            <a:off x="7092950" y="2781300"/>
            <a:ext cx="10795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pt-PT"/>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smtClean="0"/>
              <a:t>Papel do campo </a:t>
            </a:r>
            <a:r>
              <a:rPr lang="pt-PT" dirty="0" err="1" smtClean="0"/>
              <a:t>Receiver</a:t>
            </a:r>
            <a:r>
              <a:rPr lang="pt-PT" dirty="0" smtClean="0"/>
              <a:t> </a:t>
            </a:r>
            <a:r>
              <a:rPr lang="pt-PT" dirty="0" err="1" smtClean="0"/>
              <a:t>Window</a:t>
            </a:r>
            <a:endParaRPr lang="pt-PT" dirty="0"/>
          </a:p>
        </p:txBody>
      </p:sp>
      <p:sp>
        <p:nvSpPr>
          <p:cNvPr id="3" name="Content Placeholder 2"/>
          <p:cNvSpPr>
            <a:spLocks noGrp="1"/>
          </p:cNvSpPr>
          <p:nvPr>
            <p:ph idx="1"/>
          </p:nvPr>
        </p:nvSpPr>
        <p:spPr>
          <a:xfrm>
            <a:off x="250825" y="1196975"/>
            <a:ext cx="4681538" cy="5486400"/>
          </a:xfrm>
        </p:spPr>
        <p:txBody>
          <a:bodyPr/>
          <a:lstStyle/>
          <a:p>
            <a:pPr>
              <a:defRPr/>
            </a:pPr>
            <a:r>
              <a:rPr lang="pt-PT" sz="2400" dirty="0" smtClean="0"/>
              <a:t>Sempre que um segmento é emitido num sentido da conexão, o receptor avisa o outro lado, o emissor, de quanto espaço tem livre no </a:t>
            </a:r>
            <a:r>
              <a:rPr lang="pt-PT" sz="2400" i="1" dirty="0" err="1" smtClean="0"/>
              <a:t>buffer</a:t>
            </a:r>
            <a:r>
              <a:rPr lang="pt-PT" sz="2400" dirty="0" smtClean="0"/>
              <a:t> de recepção (</a:t>
            </a:r>
            <a:r>
              <a:rPr lang="pt-PT" sz="2400" i="1" dirty="0" err="1" smtClean="0"/>
              <a:t>Receiver</a:t>
            </a:r>
            <a:r>
              <a:rPr lang="pt-PT" sz="2400" i="1" dirty="0" smtClean="0"/>
              <a:t> </a:t>
            </a:r>
            <a:r>
              <a:rPr lang="pt-PT" sz="2400" i="1" dirty="0" err="1" smtClean="0"/>
              <a:t>Window</a:t>
            </a:r>
            <a:r>
              <a:rPr lang="pt-PT" sz="2400" i="1" dirty="0" smtClean="0"/>
              <a:t> = </a:t>
            </a:r>
            <a:r>
              <a:rPr lang="pt-PT" sz="2400" i="1" dirty="0" err="1"/>
              <a:t>f</a:t>
            </a:r>
            <a:r>
              <a:rPr lang="pt-PT" sz="2400" i="1" dirty="0" err="1" smtClean="0"/>
              <a:t>ree</a:t>
            </a:r>
            <a:r>
              <a:rPr lang="pt-PT" sz="2400" i="1" dirty="0" smtClean="0"/>
              <a:t> </a:t>
            </a:r>
            <a:r>
              <a:rPr lang="pt-PT" sz="2400" i="1" dirty="0" err="1" smtClean="0"/>
              <a:t>receiver</a:t>
            </a:r>
            <a:r>
              <a:rPr lang="pt-PT" sz="2400" i="1" dirty="0" smtClean="0"/>
              <a:t> </a:t>
            </a:r>
            <a:r>
              <a:rPr lang="pt-PT" sz="2400" i="1" dirty="0" err="1"/>
              <a:t>w</a:t>
            </a:r>
            <a:r>
              <a:rPr lang="pt-PT" sz="2400" i="1" dirty="0" err="1" smtClean="0"/>
              <a:t>indow</a:t>
            </a:r>
            <a:r>
              <a:rPr lang="pt-PT" sz="2400" i="1" dirty="0" smtClean="0"/>
              <a:t> </a:t>
            </a:r>
            <a:r>
              <a:rPr lang="pt-PT" sz="2400" i="1" dirty="0" err="1" smtClean="0"/>
              <a:t>space</a:t>
            </a:r>
            <a:r>
              <a:rPr lang="pt-PT" sz="2400" dirty="0" smtClean="0"/>
              <a:t>)</a:t>
            </a:r>
          </a:p>
          <a:p>
            <a:pPr>
              <a:defRPr/>
            </a:pPr>
            <a:r>
              <a:rPr lang="pt-PT" sz="2400" dirty="0" smtClean="0"/>
              <a:t>O emissor então refreia o seu ritmo de emissão de tal forma que</a:t>
            </a:r>
          </a:p>
          <a:p>
            <a:pPr marL="339725" lvl="1" indent="0">
              <a:buFont typeface="Helvetica" charset="0"/>
              <a:buNone/>
              <a:defRPr/>
            </a:pPr>
            <a:r>
              <a:rPr lang="pt-PT" b="1" dirty="0" smtClean="0">
                <a:solidFill>
                  <a:srgbClr val="000000"/>
                </a:solidFill>
                <a:latin typeface="Tw Cen MT"/>
                <a:ea typeface="ＭＳ Ｐゴシック" charset="0"/>
                <a:cs typeface="Tw Cen MT"/>
              </a:rPr>
              <a:t>(</a:t>
            </a:r>
            <a:r>
              <a:rPr lang="pt-PT" b="1" dirty="0" err="1" smtClean="0">
                <a:solidFill>
                  <a:srgbClr val="000000"/>
                </a:solidFill>
                <a:latin typeface="Tw Cen MT"/>
                <a:ea typeface="ＭＳ Ｐゴシック" charset="0"/>
                <a:cs typeface="Tw Cen MT"/>
              </a:rPr>
              <a:t>LastByteSent</a:t>
            </a:r>
            <a:r>
              <a:rPr lang="pt-PT" b="1" dirty="0" smtClean="0">
                <a:solidFill>
                  <a:srgbClr val="000000"/>
                </a:solidFill>
                <a:latin typeface="Tw Cen MT"/>
                <a:ea typeface="ＭＳ Ｐゴシック" charset="0"/>
                <a:cs typeface="Tw Cen MT"/>
              </a:rPr>
              <a:t> </a:t>
            </a:r>
            <a:r>
              <a:rPr lang="pt-PT" b="1" dirty="0">
                <a:solidFill>
                  <a:srgbClr val="000000"/>
                </a:solidFill>
                <a:latin typeface="Tw Cen MT"/>
                <a:ea typeface="ＭＳ Ｐゴシック" charset="0"/>
                <a:cs typeface="Tw Cen MT"/>
              </a:rPr>
              <a:t>– </a:t>
            </a:r>
            <a:r>
              <a:rPr lang="pt-PT" b="1" dirty="0" err="1">
                <a:solidFill>
                  <a:srgbClr val="000000"/>
                </a:solidFill>
                <a:latin typeface="Tw Cen MT"/>
                <a:ea typeface="ＭＳ Ｐゴシック" charset="0"/>
                <a:cs typeface="Tw Cen MT"/>
              </a:rPr>
              <a:t>LastByteAck</a:t>
            </a:r>
            <a:r>
              <a:rPr lang="pt-PT" b="1" dirty="0">
                <a:solidFill>
                  <a:srgbClr val="000000"/>
                </a:solidFill>
                <a:latin typeface="Tw Cen MT"/>
                <a:ea typeface="ＭＳ Ｐゴシック" charset="0"/>
                <a:cs typeface="Tw Cen MT"/>
              </a:rPr>
              <a:t>) ≤ </a:t>
            </a:r>
            <a:endParaRPr lang="pt-PT" b="1" dirty="0" smtClean="0">
              <a:solidFill>
                <a:srgbClr val="000000"/>
              </a:solidFill>
              <a:latin typeface="Tw Cen MT"/>
              <a:ea typeface="ＭＳ Ｐゴシック" charset="0"/>
              <a:cs typeface="Tw Cen MT"/>
            </a:endParaRPr>
          </a:p>
          <a:p>
            <a:pPr marL="339725" lvl="1" indent="0">
              <a:buFont typeface="Helvetica" charset="0"/>
              <a:buNone/>
              <a:defRPr/>
            </a:pPr>
            <a:r>
              <a:rPr lang="pt-PT" b="1" dirty="0" err="1" smtClean="0">
                <a:solidFill>
                  <a:srgbClr val="000000"/>
                </a:solidFill>
                <a:latin typeface="Tw Cen MT"/>
                <a:ea typeface="ＭＳ Ｐゴシック" charset="0"/>
                <a:cs typeface="Tw Cen MT"/>
              </a:rPr>
              <a:t>Last</a:t>
            </a:r>
            <a:r>
              <a:rPr lang="pt-PT" b="1" dirty="0" smtClean="0">
                <a:solidFill>
                  <a:srgbClr val="000000"/>
                </a:solidFill>
                <a:latin typeface="Tw Cen MT"/>
                <a:ea typeface="ＭＳ Ｐゴシック" charset="0"/>
                <a:cs typeface="Tw Cen MT"/>
              </a:rPr>
              <a:t> </a:t>
            </a:r>
            <a:r>
              <a:rPr lang="pt-PT" b="1" dirty="0" err="1" smtClean="0">
                <a:solidFill>
                  <a:srgbClr val="000000"/>
                </a:solidFill>
                <a:latin typeface="Tw Cen MT"/>
                <a:ea typeface="ＭＳ Ｐゴシック" charset="0"/>
                <a:cs typeface="Tw Cen MT"/>
              </a:rPr>
              <a:t>seen</a:t>
            </a:r>
            <a:r>
              <a:rPr lang="pt-PT" b="1" dirty="0" smtClean="0">
                <a:solidFill>
                  <a:srgbClr val="000000"/>
                </a:solidFill>
                <a:latin typeface="Tw Cen MT"/>
                <a:ea typeface="ＭＳ Ｐゴシック" charset="0"/>
                <a:cs typeface="Tw Cen MT"/>
              </a:rPr>
              <a:t> </a:t>
            </a:r>
            <a:r>
              <a:rPr lang="pt-PT" b="1" dirty="0" err="1">
                <a:solidFill>
                  <a:srgbClr val="000000"/>
                </a:solidFill>
                <a:latin typeface="Tw Cen MT"/>
                <a:ea typeface="ＭＳ Ｐゴシック" charset="0"/>
                <a:cs typeface="Tw Cen MT"/>
              </a:rPr>
              <a:t>R</a:t>
            </a:r>
            <a:r>
              <a:rPr lang="pt-PT" b="1" dirty="0" err="1" smtClean="0">
                <a:solidFill>
                  <a:srgbClr val="000000"/>
                </a:solidFill>
                <a:latin typeface="Tw Cen MT"/>
                <a:ea typeface="ＭＳ Ｐゴシック" charset="0"/>
                <a:cs typeface="Tw Cen MT"/>
              </a:rPr>
              <a:t>eceiver</a:t>
            </a:r>
            <a:r>
              <a:rPr lang="pt-PT" b="1" dirty="0" smtClean="0">
                <a:solidFill>
                  <a:srgbClr val="000000"/>
                </a:solidFill>
                <a:latin typeface="Tw Cen MT"/>
                <a:ea typeface="ＭＳ Ｐゴシック" charset="0"/>
                <a:cs typeface="Tw Cen MT"/>
              </a:rPr>
              <a:t> </a:t>
            </a:r>
            <a:r>
              <a:rPr lang="pt-PT" b="1" dirty="0" err="1">
                <a:solidFill>
                  <a:srgbClr val="000000"/>
                </a:solidFill>
                <a:latin typeface="Tw Cen MT"/>
                <a:ea typeface="ＭＳ Ｐゴシック" charset="0"/>
                <a:cs typeface="Tw Cen MT"/>
              </a:rPr>
              <a:t>W</a:t>
            </a:r>
            <a:r>
              <a:rPr lang="pt-PT" b="1" dirty="0" err="1" smtClean="0">
                <a:solidFill>
                  <a:srgbClr val="000000"/>
                </a:solidFill>
                <a:latin typeface="Tw Cen MT"/>
                <a:ea typeface="ＭＳ Ｐゴシック" charset="0"/>
                <a:cs typeface="Tw Cen MT"/>
              </a:rPr>
              <a:t>indow</a:t>
            </a:r>
            <a:endParaRPr lang="pt-PT" b="1" dirty="0" smtClean="0"/>
          </a:p>
          <a:p>
            <a:pPr lvl="1">
              <a:defRPr/>
            </a:pPr>
            <a:endParaRPr lang="pt-PT" dirty="0"/>
          </a:p>
        </p:txBody>
      </p:sp>
      <p:sp>
        <p:nvSpPr>
          <p:cNvPr id="4" name="Slide Number Placeholder 3"/>
          <p:cNvSpPr>
            <a:spLocks noGrp="1"/>
          </p:cNvSpPr>
          <p:nvPr>
            <p:ph type="sldNum" sz="quarter" idx="10"/>
          </p:nvPr>
        </p:nvSpPr>
        <p:spPr/>
        <p:txBody>
          <a:bodyPr/>
          <a:lstStyle/>
          <a:p>
            <a:pPr>
              <a:defRPr/>
            </a:pPr>
            <a:fld id="{BD5323B1-577F-C642-89C6-B192FD729958}" type="slidenum">
              <a:rPr lang="en-US" smtClean="0"/>
              <a:pPr>
                <a:defRPr/>
              </a:pPr>
              <a:t>5</a:t>
            </a:fld>
            <a:endParaRPr lang="en-US" dirty="0"/>
          </a:p>
        </p:txBody>
      </p:sp>
      <p:sp>
        <p:nvSpPr>
          <p:cNvPr id="12" name="AutoShape 56"/>
          <p:cNvSpPr>
            <a:spLocks noChangeArrowheads="1"/>
          </p:cNvSpPr>
          <p:nvPr/>
        </p:nvSpPr>
        <p:spPr bwMode="auto">
          <a:xfrm>
            <a:off x="6300788" y="2060575"/>
            <a:ext cx="214312" cy="457200"/>
          </a:xfrm>
          <a:prstGeom prst="upArrow">
            <a:avLst>
              <a:gd name="adj1" fmla="val 50000"/>
              <a:gd name="adj2" fmla="val 45860"/>
            </a:avLst>
          </a:prstGeom>
          <a:solidFill>
            <a:srgbClr val="C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2" name="Rectangle 37"/>
          <p:cNvSpPr>
            <a:spLocks noChangeArrowheads="1"/>
          </p:cNvSpPr>
          <p:nvPr/>
        </p:nvSpPr>
        <p:spPr bwMode="auto">
          <a:xfrm>
            <a:off x="5392738" y="3106738"/>
            <a:ext cx="65087" cy="622300"/>
          </a:xfrm>
          <a:prstGeom prst="rect">
            <a:avLst/>
          </a:prstGeom>
          <a:gradFill rotWithShape="1">
            <a:gsLst>
              <a:gs pos="0">
                <a:schemeClr val="bg1"/>
              </a:gs>
              <a:gs pos="100000">
                <a:srgbClr val="33CC33"/>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23" name="Rectangle 39"/>
          <p:cNvSpPr>
            <a:spLocks noChangeArrowheads="1"/>
          </p:cNvSpPr>
          <p:nvPr/>
        </p:nvSpPr>
        <p:spPr bwMode="auto">
          <a:xfrm>
            <a:off x="5489575" y="3108325"/>
            <a:ext cx="65088" cy="62230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24" name="Rectangle 40"/>
          <p:cNvSpPr>
            <a:spLocks noChangeArrowheads="1"/>
          </p:cNvSpPr>
          <p:nvPr/>
        </p:nvSpPr>
        <p:spPr bwMode="auto">
          <a:xfrm>
            <a:off x="5588000" y="3106738"/>
            <a:ext cx="65088" cy="62230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25" name="Rectangle 41"/>
          <p:cNvSpPr>
            <a:spLocks noChangeArrowheads="1"/>
          </p:cNvSpPr>
          <p:nvPr/>
        </p:nvSpPr>
        <p:spPr bwMode="auto">
          <a:xfrm>
            <a:off x="5684838" y="3106738"/>
            <a:ext cx="65087" cy="62230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26" name="Rectangle 42"/>
          <p:cNvSpPr>
            <a:spLocks noChangeArrowheads="1"/>
          </p:cNvSpPr>
          <p:nvPr/>
        </p:nvSpPr>
        <p:spPr bwMode="auto">
          <a:xfrm>
            <a:off x="5780088" y="3106738"/>
            <a:ext cx="65087" cy="62230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27" name="Rectangle 43"/>
          <p:cNvSpPr>
            <a:spLocks noChangeArrowheads="1"/>
          </p:cNvSpPr>
          <p:nvPr/>
        </p:nvSpPr>
        <p:spPr bwMode="auto">
          <a:xfrm>
            <a:off x="5876925" y="3106738"/>
            <a:ext cx="65088" cy="62230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28" name="Rectangle 45"/>
          <p:cNvSpPr>
            <a:spLocks noChangeArrowheads="1"/>
          </p:cNvSpPr>
          <p:nvPr/>
        </p:nvSpPr>
        <p:spPr bwMode="auto">
          <a:xfrm>
            <a:off x="5969000" y="3106738"/>
            <a:ext cx="65088" cy="62230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29" name="Rectangle 46"/>
          <p:cNvSpPr>
            <a:spLocks noChangeArrowheads="1"/>
          </p:cNvSpPr>
          <p:nvPr/>
        </p:nvSpPr>
        <p:spPr bwMode="auto">
          <a:xfrm>
            <a:off x="6064250" y="3106738"/>
            <a:ext cx="65088" cy="62230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30" name="Rectangle 47"/>
          <p:cNvSpPr>
            <a:spLocks noChangeArrowheads="1"/>
          </p:cNvSpPr>
          <p:nvPr/>
        </p:nvSpPr>
        <p:spPr bwMode="auto">
          <a:xfrm>
            <a:off x="6159500" y="3106738"/>
            <a:ext cx="65088" cy="62230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31" name="Rectangle 50"/>
          <p:cNvSpPr>
            <a:spLocks noChangeArrowheads="1"/>
          </p:cNvSpPr>
          <p:nvPr/>
        </p:nvSpPr>
        <p:spPr bwMode="auto">
          <a:xfrm>
            <a:off x="6265863" y="3106738"/>
            <a:ext cx="65087" cy="622300"/>
          </a:xfrm>
          <a:prstGeom prst="rect">
            <a:avLst/>
          </a:prstGeom>
          <a:solidFill>
            <a:srgbClr val="33CC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32" name="Rectangle 51"/>
          <p:cNvSpPr>
            <a:spLocks noChangeArrowheads="1"/>
          </p:cNvSpPr>
          <p:nvPr/>
        </p:nvSpPr>
        <p:spPr bwMode="auto">
          <a:xfrm>
            <a:off x="6364288" y="3108325"/>
            <a:ext cx="65087" cy="6223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33" name="Rectangle 52"/>
          <p:cNvSpPr>
            <a:spLocks noChangeArrowheads="1"/>
          </p:cNvSpPr>
          <p:nvPr/>
        </p:nvSpPr>
        <p:spPr bwMode="auto">
          <a:xfrm>
            <a:off x="6461125" y="3106738"/>
            <a:ext cx="65088" cy="6223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34" name="Rectangle 53"/>
          <p:cNvSpPr>
            <a:spLocks noChangeArrowheads="1"/>
          </p:cNvSpPr>
          <p:nvPr/>
        </p:nvSpPr>
        <p:spPr bwMode="auto">
          <a:xfrm>
            <a:off x="6557963" y="3106738"/>
            <a:ext cx="65087" cy="6223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35" name="Rectangle 54"/>
          <p:cNvSpPr>
            <a:spLocks noChangeArrowheads="1"/>
          </p:cNvSpPr>
          <p:nvPr/>
        </p:nvSpPr>
        <p:spPr bwMode="auto">
          <a:xfrm>
            <a:off x="6654800" y="3106738"/>
            <a:ext cx="65088" cy="6223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36" name="Rectangle 55"/>
          <p:cNvSpPr>
            <a:spLocks noChangeArrowheads="1"/>
          </p:cNvSpPr>
          <p:nvPr/>
        </p:nvSpPr>
        <p:spPr bwMode="auto">
          <a:xfrm>
            <a:off x="6750050" y="3106738"/>
            <a:ext cx="65088" cy="6223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37" name="Rectangle 56"/>
          <p:cNvSpPr>
            <a:spLocks noChangeArrowheads="1"/>
          </p:cNvSpPr>
          <p:nvPr/>
        </p:nvSpPr>
        <p:spPr bwMode="auto">
          <a:xfrm>
            <a:off x="6842125" y="3106738"/>
            <a:ext cx="65088" cy="6223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38" name="Rectangle 57"/>
          <p:cNvSpPr>
            <a:spLocks noChangeArrowheads="1"/>
          </p:cNvSpPr>
          <p:nvPr/>
        </p:nvSpPr>
        <p:spPr bwMode="auto">
          <a:xfrm>
            <a:off x="6937375" y="3106738"/>
            <a:ext cx="65088" cy="6223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39" name="Rectangle 58"/>
          <p:cNvSpPr>
            <a:spLocks noChangeArrowheads="1"/>
          </p:cNvSpPr>
          <p:nvPr/>
        </p:nvSpPr>
        <p:spPr bwMode="auto">
          <a:xfrm>
            <a:off x="7034213" y="3106738"/>
            <a:ext cx="65087" cy="6223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40" name="Rectangle 59"/>
          <p:cNvSpPr>
            <a:spLocks noChangeArrowheads="1"/>
          </p:cNvSpPr>
          <p:nvPr/>
        </p:nvSpPr>
        <p:spPr bwMode="auto">
          <a:xfrm>
            <a:off x="7123113" y="3106738"/>
            <a:ext cx="65087" cy="6223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41" name="Rectangle 60"/>
          <p:cNvSpPr>
            <a:spLocks noChangeArrowheads="1"/>
          </p:cNvSpPr>
          <p:nvPr/>
        </p:nvSpPr>
        <p:spPr bwMode="auto">
          <a:xfrm>
            <a:off x="7218363" y="3106738"/>
            <a:ext cx="65087" cy="622300"/>
          </a:xfrm>
          <a:prstGeom prst="rect">
            <a:avLst/>
          </a:prstGeom>
          <a:solidFill>
            <a:srgbClr val="FFFF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42" name="Rectangle 61"/>
          <p:cNvSpPr>
            <a:spLocks noChangeArrowheads="1"/>
          </p:cNvSpPr>
          <p:nvPr/>
        </p:nvSpPr>
        <p:spPr bwMode="auto">
          <a:xfrm>
            <a:off x="7312025" y="3105150"/>
            <a:ext cx="65088" cy="622300"/>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43" name="Rectangle 62"/>
          <p:cNvSpPr>
            <a:spLocks noChangeArrowheads="1"/>
          </p:cNvSpPr>
          <p:nvPr/>
        </p:nvSpPr>
        <p:spPr bwMode="auto">
          <a:xfrm>
            <a:off x="7404100" y="3105150"/>
            <a:ext cx="65088" cy="622300"/>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44" name="Rectangle 63"/>
          <p:cNvSpPr>
            <a:spLocks noChangeArrowheads="1"/>
          </p:cNvSpPr>
          <p:nvPr/>
        </p:nvSpPr>
        <p:spPr bwMode="auto">
          <a:xfrm>
            <a:off x="7500938" y="3105150"/>
            <a:ext cx="65087" cy="622300"/>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45" name="Rectangle 64"/>
          <p:cNvSpPr>
            <a:spLocks noChangeArrowheads="1"/>
          </p:cNvSpPr>
          <p:nvPr/>
        </p:nvSpPr>
        <p:spPr bwMode="auto">
          <a:xfrm>
            <a:off x="7596188" y="3105150"/>
            <a:ext cx="65087" cy="622300"/>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46" name="Rectangle 65"/>
          <p:cNvSpPr>
            <a:spLocks noChangeArrowheads="1"/>
          </p:cNvSpPr>
          <p:nvPr/>
        </p:nvSpPr>
        <p:spPr bwMode="auto">
          <a:xfrm>
            <a:off x="7685088" y="3105150"/>
            <a:ext cx="65087" cy="622300"/>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47" name="Rectangle 66"/>
          <p:cNvSpPr>
            <a:spLocks noChangeArrowheads="1"/>
          </p:cNvSpPr>
          <p:nvPr/>
        </p:nvSpPr>
        <p:spPr bwMode="auto">
          <a:xfrm>
            <a:off x="7780338" y="3105150"/>
            <a:ext cx="65087" cy="622300"/>
          </a:xfrm>
          <a:prstGeom prst="rect">
            <a:avLst/>
          </a:prstGeom>
          <a:solidFill>
            <a:srgbClr val="0000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48" name="Rectangle 68"/>
          <p:cNvSpPr>
            <a:spLocks noChangeArrowheads="1"/>
          </p:cNvSpPr>
          <p:nvPr/>
        </p:nvSpPr>
        <p:spPr bwMode="auto">
          <a:xfrm>
            <a:off x="7877175" y="3106738"/>
            <a:ext cx="65088" cy="62230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49" name="Rectangle 69"/>
          <p:cNvSpPr>
            <a:spLocks noChangeArrowheads="1"/>
          </p:cNvSpPr>
          <p:nvPr/>
        </p:nvSpPr>
        <p:spPr bwMode="auto">
          <a:xfrm>
            <a:off x="7974013" y="3108325"/>
            <a:ext cx="65087" cy="62230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50" name="Rectangle 70"/>
          <p:cNvSpPr>
            <a:spLocks noChangeArrowheads="1"/>
          </p:cNvSpPr>
          <p:nvPr/>
        </p:nvSpPr>
        <p:spPr bwMode="auto">
          <a:xfrm>
            <a:off x="8070850" y="3106738"/>
            <a:ext cx="65088" cy="62230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51" name="Rectangle 71"/>
          <p:cNvSpPr>
            <a:spLocks noChangeArrowheads="1"/>
          </p:cNvSpPr>
          <p:nvPr/>
        </p:nvSpPr>
        <p:spPr bwMode="auto">
          <a:xfrm>
            <a:off x="8169275" y="3106738"/>
            <a:ext cx="65088" cy="62230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52" name="Rectangle 72"/>
          <p:cNvSpPr>
            <a:spLocks noChangeArrowheads="1"/>
          </p:cNvSpPr>
          <p:nvPr/>
        </p:nvSpPr>
        <p:spPr bwMode="auto">
          <a:xfrm>
            <a:off x="8264525" y="3106738"/>
            <a:ext cx="65088" cy="62230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53" name="Rectangle 73"/>
          <p:cNvSpPr>
            <a:spLocks noChangeArrowheads="1"/>
          </p:cNvSpPr>
          <p:nvPr/>
        </p:nvSpPr>
        <p:spPr bwMode="auto">
          <a:xfrm>
            <a:off x="8359775" y="3106738"/>
            <a:ext cx="65088" cy="62230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54" name="Rectangle 74"/>
          <p:cNvSpPr>
            <a:spLocks noChangeArrowheads="1"/>
          </p:cNvSpPr>
          <p:nvPr/>
        </p:nvSpPr>
        <p:spPr bwMode="auto">
          <a:xfrm>
            <a:off x="8451850" y="3106738"/>
            <a:ext cx="65088" cy="62230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55" name="Rectangle 75"/>
          <p:cNvSpPr>
            <a:spLocks noChangeArrowheads="1"/>
          </p:cNvSpPr>
          <p:nvPr/>
        </p:nvSpPr>
        <p:spPr bwMode="auto">
          <a:xfrm>
            <a:off x="8548688" y="3106738"/>
            <a:ext cx="65087" cy="622300"/>
          </a:xfrm>
          <a:prstGeom prst="rect">
            <a:avLst/>
          </a:prstGeom>
          <a:solidFill>
            <a:schemeClr val="fo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56" name="Rectangle 76"/>
          <p:cNvSpPr>
            <a:spLocks noChangeArrowheads="1"/>
          </p:cNvSpPr>
          <p:nvPr/>
        </p:nvSpPr>
        <p:spPr bwMode="auto">
          <a:xfrm>
            <a:off x="8643938" y="3106738"/>
            <a:ext cx="65087" cy="622300"/>
          </a:xfrm>
          <a:prstGeom prst="rect">
            <a:avLst/>
          </a:prstGeom>
          <a:gradFill rotWithShape="1">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58" name="Rectangle 79"/>
          <p:cNvSpPr>
            <a:spLocks noChangeArrowheads="1"/>
          </p:cNvSpPr>
          <p:nvPr/>
        </p:nvSpPr>
        <p:spPr bwMode="auto">
          <a:xfrm>
            <a:off x="5435600" y="2997200"/>
            <a:ext cx="3408363" cy="889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b="0">
              <a:cs typeface="+mn-cs"/>
            </a:endParaRPr>
          </a:p>
        </p:txBody>
      </p:sp>
      <p:sp>
        <p:nvSpPr>
          <p:cNvPr id="71" name="Text Box 96"/>
          <p:cNvSpPr txBox="1">
            <a:spLocks noChangeArrowheads="1"/>
          </p:cNvSpPr>
          <p:nvPr/>
        </p:nvSpPr>
        <p:spPr bwMode="auto">
          <a:xfrm>
            <a:off x="6054725" y="2565400"/>
            <a:ext cx="1997075" cy="482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nSpc>
                <a:spcPct val="90000"/>
              </a:lnSpc>
              <a:defRPr/>
            </a:pPr>
            <a:r>
              <a:rPr lang="en-US" sz="1400" dirty="0" smtClean="0">
                <a:latin typeface="+mn-lt"/>
                <a:cs typeface="+mn-cs"/>
              </a:rPr>
              <a:t>Receiver window size</a:t>
            </a:r>
          </a:p>
          <a:p>
            <a:pPr>
              <a:lnSpc>
                <a:spcPct val="90000"/>
              </a:lnSpc>
              <a:defRPr/>
            </a:pPr>
            <a:r>
              <a:rPr lang="en-US" sz="1400" i="1" dirty="0" smtClean="0">
                <a:latin typeface="+mn-lt"/>
                <a:cs typeface="+mn-cs"/>
              </a:rPr>
              <a:t> N</a:t>
            </a:r>
          </a:p>
        </p:txBody>
      </p:sp>
      <p:grpSp>
        <p:nvGrpSpPr>
          <p:cNvPr id="22570" name="Group 99"/>
          <p:cNvGrpSpPr>
            <a:grpSpLocks/>
          </p:cNvGrpSpPr>
          <p:nvPr/>
        </p:nvGrpSpPr>
        <p:grpSpPr bwMode="auto">
          <a:xfrm>
            <a:off x="7253288" y="2865438"/>
            <a:ext cx="593725" cy="136525"/>
            <a:chOff x="4250" y="1692"/>
            <a:chExt cx="374" cy="86"/>
          </a:xfrm>
        </p:grpSpPr>
        <p:sp>
          <p:nvSpPr>
            <p:cNvPr id="73" name="Line 97"/>
            <p:cNvSpPr>
              <a:spLocks noChangeShapeType="1"/>
            </p:cNvSpPr>
            <p:nvPr/>
          </p:nvSpPr>
          <p:spPr bwMode="auto">
            <a:xfrm>
              <a:off x="4250" y="1738"/>
              <a:ext cx="374" cy="0"/>
            </a:xfrm>
            <a:prstGeom prst="line">
              <a:avLst/>
            </a:prstGeom>
            <a:noFill/>
            <a:ln w="2857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b="0">
                <a:cs typeface="+mn-cs"/>
              </a:endParaRPr>
            </a:p>
          </p:txBody>
        </p:sp>
        <p:sp>
          <p:nvSpPr>
            <p:cNvPr id="74" name="Line 98"/>
            <p:cNvSpPr>
              <a:spLocks noChangeShapeType="1"/>
            </p:cNvSpPr>
            <p:nvPr/>
          </p:nvSpPr>
          <p:spPr bwMode="auto">
            <a:xfrm>
              <a:off x="4622" y="1692"/>
              <a:ext cx="0" cy="86"/>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b="0">
                <a:cs typeface="+mn-cs"/>
              </a:endParaRPr>
            </a:p>
          </p:txBody>
        </p:sp>
      </p:grpSp>
      <p:grpSp>
        <p:nvGrpSpPr>
          <p:cNvPr id="22571" name="Group 100"/>
          <p:cNvGrpSpPr>
            <a:grpSpLocks/>
          </p:cNvGrpSpPr>
          <p:nvPr/>
        </p:nvGrpSpPr>
        <p:grpSpPr bwMode="auto">
          <a:xfrm rot="10800000">
            <a:off x="6361113" y="2890838"/>
            <a:ext cx="593725" cy="136525"/>
            <a:chOff x="4250" y="1692"/>
            <a:chExt cx="374" cy="86"/>
          </a:xfrm>
        </p:grpSpPr>
        <p:sp>
          <p:nvSpPr>
            <p:cNvPr id="76" name="Line 101"/>
            <p:cNvSpPr>
              <a:spLocks noChangeShapeType="1"/>
            </p:cNvSpPr>
            <p:nvPr/>
          </p:nvSpPr>
          <p:spPr bwMode="auto">
            <a:xfrm>
              <a:off x="4260" y="1748"/>
              <a:ext cx="374" cy="0"/>
            </a:xfrm>
            <a:prstGeom prst="line">
              <a:avLst/>
            </a:prstGeom>
            <a:noFill/>
            <a:ln w="28575">
              <a:solidFill>
                <a:srgbClr val="CC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b="0">
                <a:cs typeface="+mn-cs"/>
              </a:endParaRPr>
            </a:p>
          </p:txBody>
        </p:sp>
        <p:sp>
          <p:nvSpPr>
            <p:cNvPr id="77" name="Line 102"/>
            <p:cNvSpPr>
              <a:spLocks noChangeShapeType="1"/>
            </p:cNvSpPr>
            <p:nvPr/>
          </p:nvSpPr>
          <p:spPr bwMode="auto">
            <a:xfrm>
              <a:off x="4632" y="1702"/>
              <a:ext cx="0" cy="86"/>
            </a:xfrm>
            <a:prstGeom prst="line">
              <a:avLst/>
            </a:prstGeom>
            <a:noFill/>
            <a:ln w="9525">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b="0">
                <a:cs typeface="+mn-cs"/>
              </a:endParaRPr>
            </a:p>
          </p:txBody>
        </p:sp>
      </p:grpSp>
      <p:sp>
        <p:nvSpPr>
          <p:cNvPr id="79" name="Text Box 96"/>
          <p:cNvSpPr txBox="1">
            <a:spLocks noChangeArrowheads="1"/>
          </p:cNvSpPr>
          <p:nvPr/>
        </p:nvSpPr>
        <p:spPr bwMode="auto">
          <a:xfrm>
            <a:off x="5502275" y="1628775"/>
            <a:ext cx="2124075" cy="29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nSpc>
                <a:spcPct val="90000"/>
              </a:lnSpc>
              <a:defRPr/>
            </a:pPr>
            <a:r>
              <a:rPr lang="en-US" sz="1400" dirty="0" smtClean="0">
                <a:latin typeface="+mn-lt"/>
                <a:cs typeface="+mn-cs"/>
              </a:rPr>
              <a:t>Next application read</a:t>
            </a:r>
            <a:endParaRPr lang="en-US" sz="1400" i="1" dirty="0" smtClean="0">
              <a:latin typeface="+mn-lt"/>
              <a:cs typeface="+mn-cs"/>
            </a:endParaRPr>
          </a:p>
        </p:txBody>
      </p:sp>
      <p:sp>
        <p:nvSpPr>
          <p:cNvPr id="81" name="AutoShape 56"/>
          <p:cNvSpPr>
            <a:spLocks noChangeArrowheads="1"/>
          </p:cNvSpPr>
          <p:nvPr/>
        </p:nvSpPr>
        <p:spPr bwMode="auto">
          <a:xfrm>
            <a:off x="7323138" y="4076700"/>
            <a:ext cx="214312" cy="457200"/>
          </a:xfrm>
          <a:prstGeom prst="upArrow">
            <a:avLst>
              <a:gd name="adj1" fmla="val 50000"/>
              <a:gd name="adj2" fmla="val 45860"/>
            </a:avLst>
          </a:prstGeom>
          <a:solidFill>
            <a:srgbClr val="C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83" name="Line 97"/>
          <p:cNvSpPr>
            <a:spLocks noChangeShapeType="1"/>
          </p:cNvSpPr>
          <p:nvPr/>
        </p:nvSpPr>
        <p:spPr bwMode="auto">
          <a:xfrm>
            <a:off x="7308850" y="3933825"/>
            <a:ext cx="593725" cy="0"/>
          </a:xfrm>
          <a:prstGeom prst="line">
            <a:avLst/>
          </a:prstGeom>
          <a:noFill/>
          <a:ln w="28575">
            <a:solidFill>
              <a:srgbClr val="FF0000"/>
            </a:solidFill>
            <a:round/>
            <a:headEnd type="arrow"/>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b="0">
              <a:cs typeface="+mn-cs"/>
            </a:endParaRPr>
          </a:p>
        </p:txBody>
      </p:sp>
      <p:sp>
        <p:nvSpPr>
          <p:cNvPr id="88" name="Text Box 96"/>
          <p:cNvSpPr txBox="1">
            <a:spLocks noChangeArrowheads="1"/>
          </p:cNvSpPr>
          <p:nvPr/>
        </p:nvSpPr>
        <p:spPr bwMode="auto">
          <a:xfrm>
            <a:off x="6037263" y="5516563"/>
            <a:ext cx="2584450" cy="290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nSpc>
                <a:spcPct val="90000"/>
              </a:lnSpc>
              <a:defRPr/>
            </a:pPr>
            <a:r>
              <a:rPr lang="en-US" sz="1400" dirty="0" smtClean="0">
                <a:latin typeface="+mn-lt"/>
                <a:cs typeface="+mn-cs"/>
              </a:rPr>
              <a:t>Free receiver window space</a:t>
            </a:r>
          </a:p>
        </p:txBody>
      </p:sp>
      <p:cxnSp>
        <p:nvCxnSpPr>
          <p:cNvPr id="91" name="Straight Arrow Connector 90"/>
          <p:cNvCxnSpPr/>
          <p:nvPr/>
        </p:nvCxnSpPr>
        <p:spPr bwMode="auto">
          <a:xfrm flipV="1">
            <a:off x="7740650" y="4005263"/>
            <a:ext cx="0" cy="1368425"/>
          </a:xfrm>
          <a:prstGeom prst="straightConnector1">
            <a:avLst/>
          </a:prstGeom>
          <a:noFill/>
          <a:ln w="9525" cap="flat" cmpd="sng" algn="ctr">
            <a:solidFill>
              <a:srgbClr val="FF0000"/>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p:spPr>
      </p:cxnSp>
      <p:sp>
        <p:nvSpPr>
          <p:cNvPr id="80" name="Text Box 96"/>
          <p:cNvSpPr txBox="1">
            <a:spLocks noChangeArrowheads="1"/>
          </p:cNvSpPr>
          <p:nvPr/>
        </p:nvSpPr>
        <p:spPr bwMode="auto">
          <a:xfrm>
            <a:off x="6372225" y="4652963"/>
            <a:ext cx="2286000" cy="290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nSpc>
                <a:spcPct val="90000"/>
              </a:lnSpc>
              <a:defRPr/>
            </a:pPr>
            <a:r>
              <a:rPr lang="en-US" sz="1400" dirty="0" smtClean="0">
                <a:latin typeface="+mn-lt"/>
                <a:cs typeface="+mn-cs"/>
              </a:rPr>
              <a:t>Next received segment</a:t>
            </a:r>
            <a:endParaRPr lang="en-US" sz="1400" i="1" dirty="0" smtClean="0">
              <a:latin typeface="+mn-lt"/>
              <a:cs typeface="+mn-cs"/>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dirty="0" smtClean="0"/>
              <a:t>Estabelecimento da conexão</a:t>
            </a:r>
            <a:endParaRPr lang="pt-PT" dirty="0"/>
          </a:p>
        </p:txBody>
      </p:sp>
      <p:sp>
        <p:nvSpPr>
          <p:cNvPr id="3" name="Content Placeholder 2"/>
          <p:cNvSpPr>
            <a:spLocks noGrp="1"/>
          </p:cNvSpPr>
          <p:nvPr>
            <p:ph idx="1"/>
          </p:nvPr>
        </p:nvSpPr>
        <p:spPr/>
        <p:txBody>
          <a:bodyPr/>
          <a:lstStyle/>
          <a:p>
            <a:pPr>
              <a:defRPr/>
            </a:pPr>
            <a:r>
              <a:rPr lang="pt-PT" dirty="0" smtClean="0"/>
              <a:t>É baseado num protocolo especial designado por </a:t>
            </a:r>
            <a:r>
              <a:rPr lang="pt-PT" i="1" dirty="0" err="1"/>
              <a:t>t</a:t>
            </a:r>
            <a:r>
              <a:rPr lang="pt-PT" i="1" dirty="0" err="1" smtClean="0"/>
              <a:t>hree-way</a:t>
            </a:r>
            <a:r>
              <a:rPr lang="pt-PT" i="1" dirty="0" smtClean="0"/>
              <a:t> </a:t>
            </a:r>
            <a:r>
              <a:rPr lang="pt-PT" i="1" dirty="0" err="1" smtClean="0"/>
              <a:t>handshake</a:t>
            </a:r>
            <a:endParaRPr lang="pt-PT" i="1" dirty="0" smtClean="0"/>
          </a:p>
          <a:p>
            <a:pPr>
              <a:defRPr/>
            </a:pPr>
            <a:r>
              <a:rPr lang="pt-PT" dirty="0" smtClean="0"/>
              <a:t>Durante o mesmo as partes comunicam o ISN (</a:t>
            </a:r>
            <a:r>
              <a:rPr lang="pt-PT" i="1" dirty="0" err="1" smtClean="0"/>
              <a:t>Initial</a:t>
            </a:r>
            <a:r>
              <a:rPr lang="pt-PT" i="1" dirty="0" smtClean="0"/>
              <a:t> </a:t>
            </a:r>
            <a:r>
              <a:rPr lang="pt-PT" i="1" dirty="0" err="1" smtClean="0"/>
              <a:t>Sequence</a:t>
            </a:r>
            <a:r>
              <a:rPr lang="pt-PT" i="1" dirty="0" smtClean="0"/>
              <a:t> </a:t>
            </a:r>
            <a:r>
              <a:rPr lang="pt-PT" i="1" dirty="0" err="1" smtClean="0"/>
              <a:t>Number</a:t>
            </a:r>
            <a:r>
              <a:rPr lang="pt-PT" dirty="0" smtClean="0"/>
              <a:t>) e negoceiam o MSS (</a:t>
            </a:r>
            <a:r>
              <a:rPr lang="pt-PT" i="1" dirty="0" err="1" smtClean="0"/>
              <a:t>Maximum</a:t>
            </a:r>
            <a:r>
              <a:rPr lang="pt-PT" i="1" dirty="0" smtClean="0"/>
              <a:t> </a:t>
            </a:r>
            <a:r>
              <a:rPr lang="pt-PT" i="1" dirty="0" err="1" smtClean="0"/>
              <a:t>Segment</a:t>
            </a:r>
            <a:r>
              <a:rPr lang="pt-PT" i="1" dirty="0" smtClean="0"/>
              <a:t> </a:t>
            </a:r>
            <a:r>
              <a:rPr lang="pt-PT" i="1" dirty="0" err="1" smtClean="0"/>
              <a:t>Size</a:t>
            </a:r>
            <a:r>
              <a:rPr lang="pt-PT" dirty="0" smtClean="0"/>
              <a:t>) e outras opções</a:t>
            </a:r>
          </a:p>
          <a:p>
            <a:pPr>
              <a:defRPr/>
            </a:pPr>
            <a:r>
              <a:rPr lang="pt-PT" dirty="0" smtClean="0"/>
              <a:t>Outras opções típicas: </a:t>
            </a:r>
          </a:p>
          <a:p>
            <a:pPr lvl="1">
              <a:defRPr/>
            </a:pPr>
            <a:r>
              <a:rPr lang="pt-PT" dirty="0" smtClean="0"/>
              <a:t>factor de escala do campo </a:t>
            </a:r>
            <a:r>
              <a:rPr lang="pt-PT" i="1" dirty="0" err="1" smtClean="0"/>
              <a:t>Receiver</a:t>
            </a:r>
            <a:r>
              <a:rPr lang="pt-PT" i="1" dirty="0" smtClean="0"/>
              <a:t> </a:t>
            </a:r>
            <a:r>
              <a:rPr lang="pt-PT" i="1" dirty="0" err="1" smtClean="0"/>
              <a:t>Window</a:t>
            </a:r>
            <a:r>
              <a:rPr lang="pt-PT" i="1" dirty="0" smtClean="0"/>
              <a:t> </a:t>
            </a:r>
            <a:r>
              <a:rPr lang="pt-PT" dirty="0" smtClean="0"/>
              <a:t>para comportar janelas muito grandes (</a:t>
            </a:r>
            <a:r>
              <a:rPr lang="pt-PT" i="1" dirty="0" err="1"/>
              <a:t>w</a:t>
            </a:r>
            <a:r>
              <a:rPr lang="pt-PT" i="1" dirty="0" err="1" smtClean="0"/>
              <a:t>indow</a:t>
            </a:r>
            <a:r>
              <a:rPr lang="pt-PT" i="1" dirty="0" smtClean="0"/>
              <a:t> </a:t>
            </a:r>
            <a:r>
              <a:rPr lang="pt-PT" i="1" dirty="0" err="1" smtClean="0"/>
              <a:t>scaling</a:t>
            </a:r>
            <a:r>
              <a:rPr lang="pt-PT" i="1" dirty="0" smtClean="0"/>
              <a:t> factor</a:t>
            </a:r>
            <a:r>
              <a:rPr lang="pt-PT" dirty="0" smtClean="0"/>
              <a:t>)</a:t>
            </a:r>
          </a:p>
          <a:p>
            <a:pPr lvl="1">
              <a:defRPr/>
            </a:pPr>
            <a:r>
              <a:rPr lang="pt-PT" dirty="0" smtClean="0"/>
              <a:t>Uso opcional de </a:t>
            </a:r>
            <a:r>
              <a:rPr lang="pt-PT" i="1" dirty="0" err="1"/>
              <a:t>s</a:t>
            </a:r>
            <a:r>
              <a:rPr lang="pt-PT" i="1" dirty="0" err="1" smtClean="0"/>
              <a:t>elective</a:t>
            </a:r>
            <a:r>
              <a:rPr lang="pt-PT" i="1" dirty="0" smtClean="0"/>
              <a:t> </a:t>
            </a:r>
            <a:r>
              <a:rPr lang="pt-PT" i="1" dirty="0" err="1"/>
              <a:t>r</a:t>
            </a:r>
            <a:r>
              <a:rPr lang="pt-PT" i="1" dirty="0" err="1" smtClean="0"/>
              <a:t>epeat</a:t>
            </a:r>
            <a:r>
              <a:rPr lang="pt-PT" i="1" dirty="0" smtClean="0"/>
              <a:t> </a:t>
            </a:r>
            <a:r>
              <a:rPr lang="pt-PT" dirty="0" smtClean="0"/>
              <a:t>e de </a:t>
            </a:r>
            <a:r>
              <a:rPr lang="pt-PT" dirty="0" err="1" smtClean="0"/>
              <a:t>NACKs</a:t>
            </a:r>
            <a:endParaRPr lang="pt-PT" dirty="0" smtClean="0"/>
          </a:p>
          <a:p>
            <a:pPr lvl="1">
              <a:defRPr/>
            </a:pPr>
            <a:r>
              <a:rPr lang="pt-PT" i="1" dirty="0" err="1" smtClean="0"/>
              <a:t>Probing</a:t>
            </a:r>
            <a:r>
              <a:rPr lang="pt-PT" i="1" dirty="0" smtClean="0"/>
              <a:t> e </a:t>
            </a:r>
            <a:r>
              <a:rPr lang="pt-PT" i="1" dirty="0" err="1" smtClean="0"/>
              <a:t>Timestamps</a:t>
            </a:r>
            <a:r>
              <a:rPr lang="pt-PT" i="1" dirty="0" smtClean="0"/>
              <a:t> </a:t>
            </a:r>
            <a:r>
              <a:rPr lang="pt-PT" dirty="0" smtClean="0"/>
              <a:t>(RFC 1323)</a:t>
            </a:r>
          </a:p>
          <a:p>
            <a:pPr>
              <a:defRPr/>
            </a:pPr>
            <a:endParaRPr lang="pt-PT" dirty="0" smtClean="0"/>
          </a:p>
          <a:p>
            <a:pPr>
              <a:defRPr/>
            </a:pPr>
            <a:endParaRPr lang="pt-PT" dirty="0"/>
          </a:p>
        </p:txBody>
      </p:sp>
      <p:sp>
        <p:nvSpPr>
          <p:cNvPr id="4" name="Slide Number Placeholder 3"/>
          <p:cNvSpPr>
            <a:spLocks noGrp="1"/>
          </p:cNvSpPr>
          <p:nvPr>
            <p:ph type="sldNum" sz="quarter" idx="10"/>
          </p:nvPr>
        </p:nvSpPr>
        <p:spPr/>
        <p:txBody>
          <a:bodyPr/>
          <a:lstStyle/>
          <a:p>
            <a:pPr>
              <a:defRPr/>
            </a:pPr>
            <a:fld id="{47C0EAB9-36F4-D54C-94B7-9454E7AA821C}"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i="1" dirty="0" err="1" smtClean="0"/>
              <a:t>Two-way</a:t>
            </a:r>
            <a:r>
              <a:rPr lang="pt-PT" i="1" dirty="0" smtClean="0"/>
              <a:t> </a:t>
            </a:r>
            <a:r>
              <a:rPr lang="pt-PT" i="1" dirty="0" err="1" smtClean="0"/>
              <a:t>handshake</a:t>
            </a:r>
            <a:r>
              <a:rPr lang="pt-PT" i="1" dirty="0" smtClean="0"/>
              <a:t> </a:t>
            </a:r>
            <a:r>
              <a:rPr lang="pt-PT" dirty="0" smtClean="0"/>
              <a:t>não chega</a:t>
            </a:r>
            <a:endParaRPr lang="pt-PT" dirty="0"/>
          </a:p>
        </p:txBody>
      </p:sp>
      <p:sp>
        <p:nvSpPr>
          <p:cNvPr id="4" name="Slide Number Placeholder 3"/>
          <p:cNvSpPr>
            <a:spLocks noGrp="1"/>
          </p:cNvSpPr>
          <p:nvPr>
            <p:ph type="sldNum" sz="quarter" idx="10"/>
          </p:nvPr>
        </p:nvSpPr>
        <p:spPr/>
        <p:txBody>
          <a:bodyPr/>
          <a:lstStyle/>
          <a:p>
            <a:pPr>
              <a:defRPr/>
            </a:pPr>
            <a:fld id="{05D6052A-32E4-B940-8134-859F2CF9AF8F}" type="slidenum">
              <a:rPr lang="en-US" smtClean="0"/>
              <a:pPr>
                <a:defRPr/>
              </a:pPr>
              <a:t>7</a:t>
            </a:fld>
            <a:endParaRPr lang="en-US" dirty="0"/>
          </a:p>
        </p:txBody>
      </p:sp>
      <p:sp>
        <p:nvSpPr>
          <p:cNvPr id="5" name="Line 25"/>
          <p:cNvSpPr>
            <a:spLocks noChangeShapeType="1"/>
          </p:cNvSpPr>
          <p:nvPr/>
        </p:nvSpPr>
        <p:spPr bwMode="auto">
          <a:xfrm flipH="1">
            <a:off x="1852613" y="2112963"/>
            <a:ext cx="1587" cy="2470150"/>
          </a:xfrm>
          <a:prstGeom prst="line">
            <a:avLst/>
          </a:prstGeom>
          <a:noFill/>
          <a:ln w="9525">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6" name="Line 39"/>
          <p:cNvSpPr>
            <a:spLocks noChangeShapeType="1"/>
          </p:cNvSpPr>
          <p:nvPr/>
        </p:nvSpPr>
        <p:spPr bwMode="auto">
          <a:xfrm flipH="1">
            <a:off x="3381375" y="2185988"/>
            <a:ext cx="1588" cy="3960812"/>
          </a:xfrm>
          <a:prstGeom prst="line">
            <a:avLst/>
          </a:prstGeom>
          <a:noFill/>
          <a:ln w="9525">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grpSp>
        <p:nvGrpSpPr>
          <p:cNvPr id="7" name="Group 95"/>
          <p:cNvGrpSpPr>
            <a:grpSpLocks/>
          </p:cNvGrpSpPr>
          <p:nvPr/>
        </p:nvGrpSpPr>
        <p:grpSpPr bwMode="auto">
          <a:xfrm>
            <a:off x="323850" y="2738438"/>
            <a:ext cx="3871913" cy="3549650"/>
            <a:chOff x="167" y="1844"/>
            <a:chExt cx="2439" cy="2236"/>
          </a:xfrm>
        </p:grpSpPr>
        <p:sp>
          <p:nvSpPr>
            <p:cNvPr id="8" name="Text Box 42"/>
            <p:cNvSpPr txBox="1">
              <a:spLocks noChangeArrowheads="1"/>
            </p:cNvSpPr>
            <p:nvPr/>
          </p:nvSpPr>
          <p:spPr bwMode="auto">
            <a:xfrm>
              <a:off x="167" y="1844"/>
              <a:ext cx="944" cy="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r">
                <a:lnSpc>
                  <a:spcPct val="85000"/>
                </a:lnSpc>
                <a:defRPr/>
              </a:pPr>
              <a:r>
                <a:rPr lang="en-US" dirty="0" smtClean="0">
                  <a:cs typeface="+mn-cs"/>
                </a:rPr>
                <a:t>retransmit</a:t>
              </a:r>
            </a:p>
            <a:p>
              <a:pPr algn="r">
                <a:lnSpc>
                  <a:spcPct val="85000"/>
                </a:lnSpc>
                <a:defRPr/>
              </a:pPr>
              <a:r>
                <a:rPr lang="en-US" dirty="0" err="1" smtClean="0">
                  <a:cs typeface="+mn-cs"/>
                </a:rPr>
                <a:t>req_conn</a:t>
              </a:r>
              <a:r>
                <a:rPr lang="en-US" dirty="0" smtClean="0">
                  <a:cs typeface="+mn-cs"/>
                </a:rPr>
                <a:t>(x)</a:t>
              </a:r>
            </a:p>
            <a:p>
              <a:pPr algn="r">
                <a:defRPr/>
              </a:pPr>
              <a:endParaRPr lang="en-US" dirty="0" smtClean="0">
                <a:cs typeface="+mn-cs"/>
              </a:endParaRPr>
            </a:p>
          </p:txBody>
        </p:sp>
        <p:sp>
          <p:nvSpPr>
            <p:cNvPr id="24712" name="Freeform 43"/>
            <p:cNvSpPr>
              <a:spLocks/>
            </p:cNvSpPr>
            <p:nvPr/>
          </p:nvSpPr>
          <p:spPr bwMode="auto">
            <a:xfrm>
              <a:off x="1137" y="2027"/>
              <a:ext cx="962" cy="1612"/>
            </a:xfrm>
            <a:custGeom>
              <a:avLst/>
              <a:gdLst>
                <a:gd name="T0" fmla="*/ 0 w 962"/>
                <a:gd name="T1" fmla="*/ 0 h 1612"/>
                <a:gd name="T2" fmla="*/ 306 w 962"/>
                <a:gd name="T3" fmla="*/ 234 h 1612"/>
                <a:gd name="T4" fmla="*/ 467 w 962"/>
                <a:gd name="T5" fmla="*/ 1342 h 1612"/>
                <a:gd name="T6" fmla="*/ 962 w 962"/>
                <a:gd name="T7" fmla="*/ 1612 h 16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2" h="1612">
                  <a:moveTo>
                    <a:pt x="0" y="0"/>
                  </a:moveTo>
                  <a:cubicBezTo>
                    <a:pt x="50" y="40"/>
                    <a:pt x="228" y="10"/>
                    <a:pt x="306" y="234"/>
                  </a:cubicBezTo>
                  <a:cubicBezTo>
                    <a:pt x="384" y="458"/>
                    <a:pt x="358" y="1112"/>
                    <a:pt x="467" y="1342"/>
                  </a:cubicBezTo>
                  <a:cubicBezTo>
                    <a:pt x="576" y="1572"/>
                    <a:pt x="779" y="1601"/>
                    <a:pt x="962" y="1612"/>
                  </a:cubicBezTo>
                </a:path>
              </a:pathLst>
            </a:custGeom>
            <a:noFill/>
            <a:ln w="28575" cap="flat" cmpd="sng">
              <a:solidFill>
                <a:srgbClr val="000099"/>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PT"/>
            </a:p>
          </p:txBody>
        </p:sp>
        <p:sp>
          <p:nvSpPr>
            <p:cNvPr id="10" name="Text Box 44"/>
            <p:cNvSpPr txBox="1">
              <a:spLocks noChangeArrowheads="1"/>
            </p:cNvSpPr>
            <p:nvPr/>
          </p:nvSpPr>
          <p:spPr bwMode="auto">
            <a:xfrm>
              <a:off x="2120" y="3517"/>
              <a:ext cx="48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solidFill>
                    <a:srgbClr val="CC0000"/>
                  </a:solidFill>
                  <a:cs typeface="+mn-cs"/>
                </a:rPr>
                <a:t>ESTAB</a:t>
              </a:r>
            </a:p>
          </p:txBody>
        </p:sp>
        <p:sp>
          <p:nvSpPr>
            <p:cNvPr id="11" name="Oval 45"/>
            <p:cNvSpPr>
              <a:spLocks noChangeArrowheads="1"/>
            </p:cNvSpPr>
            <p:nvPr/>
          </p:nvSpPr>
          <p:spPr bwMode="auto">
            <a:xfrm>
              <a:off x="2072" y="3597"/>
              <a:ext cx="57" cy="56"/>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CC0000"/>
                </a:solidFill>
                <a:cs typeface="+mn-cs"/>
              </a:endParaRPr>
            </a:p>
          </p:txBody>
        </p:sp>
        <p:grpSp>
          <p:nvGrpSpPr>
            <p:cNvPr id="24715" name="Group 46"/>
            <p:cNvGrpSpPr>
              <a:grpSpLocks/>
            </p:cNvGrpSpPr>
            <p:nvPr/>
          </p:nvGrpSpPr>
          <p:grpSpPr bwMode="auto">
            <a:xfrm>
              <a:off x="1198" y="2407"/>
              <a:ext cx="802" cy="212"/>
              <a:chOff x="1065" y="2085"/>
              <a:chExt cx="802" cy="212"/>
            </a:xfrm>
          </p:grpSpPr>
          <p:sp>
            <p:nvSpPr>
              <p:cNvPr id="14" name="Rectangle 47"/>
              <p:cNvSpPr>
                <a:spLocks noChangeArrowheads="1"/>
              </p:cNvSpPr>
              <p:nvPr/>
            </p:nvSpPr>
            <p:spPr bwMode="auto">
              <a:xfrm>
                <a:off x="1137" y="2123"/>
                <a:ext cx="675" cy="16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5" name="Text Box 48"/>
              <p:cNvSpPr txBox="1">
                <a:spLocks noChangeArrowheads="1"/>
              </p:cNvSpPr>
              <p:nvPr/>
            </p:nvSpPr>
            <p:spPr bwMode="auto">
              <a:xfrm>
                <a:off x="1065" y="2085"/>
                <a:ext cx="802" cy="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cs typeface="+mn-cs"/>
                  </a:rPr>
                  <a:t>req_conn(x)</a:t>
                </a:r>
              </a:p>
            </p:txBody>
          </p:sp>
        </p:grpSp>
        <p:sp>
          <p:nvSpPr>
            <p:cNvPr id="13" name="Text Box 49"/>
            <p:cNvSpPr txBox="1">
              <a:spLocks noChangeArrowheads="1"/>
            </p:cNvSpPr>
            <p:nvPr/>
          </p:nvSpPr>
          <p:spPr bwMode="auto">
            <a:xfrm>
              <a:off x="980" y="3714"/>
              <a:ext cx="1336" cy="36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cs typeface="+mn-cs"/>
                </a:rPr>
                <a:t>half open connection!</a:t>
              </a:r>
            </a:p>
            <a:p>
              <a:pPr>
                <a:defRPr/>
              </a:pPr>
              <a:r>
                <a:rPr lang="en-US" smtClean="0">
                  <a:cs typeface="+mn-cs"/>
                </a:rPr>
                <a:t>(no client!)</a:t>
              </a:r>
            </a:p>
          </p:txBody>
        </p:sp>
      </p:grpSp>
      <p:grpSp>
        <p:nvGrpSpPr>
          <p:cNvPr id="16" name="Group 93"/>
          <p:cNvGrpSpPr>
            <a:grpSpLocks/>
          </p:cNvGrpSpPr>
          <p:nvPr/>
        </p:nvGrpSpPr>
        <p:grpSpPr bwMode="auto">
          <a:xfrm>
            <a:off x="395288" y="4267200"/>
            <a:ext cx="4116387" cy="723900"/>
            <a:chOff x="226" y="2807"/>
            <a:chExt cx="2593" cy="456"/>
          </a:xfrm>
        </p:grpSpPr>
        <p:sp>
          <p:nvSpPr>
            <p:cNvPr id="17" name="Line 40"/>
            <p:cNvSpPr>
              <a:spLocks noChangeShapeType="1"/>
            </p:cNvSpPr>
            <p:nvPr/>
          </p:nvSpPr>
          <p:spPr bwMode="auto">
            <a:xfrm>
              <a:off x="1097" y="2964"/>
              <a:ext cx="1515" cy="0"/>
            </a:xfrm>
            <a:prstGeom prst="line">
              <a:avLst/>
            </a:prstGeom>
            <a:noFill/>
            <a:ln w="28575">
              <a:solidFill>
                <a:srgbClr val="CC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18" name="Text Box 83"/>
            <p:cNvSpPr txBox="1">
              <a:spLocks noChangeArrowheads="1"/>
            </p:cNvSpPr>
            <p:nvPr/>
          </p:nvSpPr>
          <p:spPr bwMode="auto">
            <a:xfrm>
              <a:off x="226" y="2937"/>
              <a:ext cx="918"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r">
                <a:lnSpc>
                  <a:spcPct val="85000"/>
                </a:lnSpc>
                <a:defRPr/>
              </a:pPr>
              <a:r>
                <a:rPr lang="en-US" dirty="0" smtClean="0">
                  <a:cs typeface="+mn-cs"/>
                </a:rPr>
                <a:t>client terminates</a:t>
              </a:r>
            </a:p>
          </p:txBody>
        </p:sp>
        <p:sp>
          <p:nvSpPr>
            <p:cNvPr id="19" name="Text Box 84"/>
            <p:cNvSpPr txBox="1">
              <a:spLocks noChangeArrowheads="1"/>
            </p:cNvSpPr>
            <p:nvPr/>
          </p:nvSpPr>
          <p:spPr bwMode="auto">
            <a:xfrm>
              <a:off x="2081" y="2938"/>
              <a:ext cx="738" cy="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l">
                <a:lnSpc>
                  <a:spcPct val="85000"/>
                </a:lnSpc>
                <a:defRPr/>
              </a:pPr>
              <a:r>
                <a:rPr lang="en-US" smtClean="0">
                  <a:cs typeface="+mn-cs"/>
                </a:rPr>
                <a:t>server</a:t>
              </a:r>
            </a:p>
            <a:p>
              <a:pPr algn="l">
                <a:lnSpc>
                  <a:spcPct val="85000"/>
                </a:lnSpc>
                <a:defRPr/>
              </a:pPr>
              <a:r>
                <a:rPr lang="en-US" smtClean="0">
                  <a:cs typeface="+mn-cs"/>
                </a:rPr>
                <a:t>forgets x</a:t>
              </a:r>
            </a:p>
          </p:txBody>
        </p:sp>
        <p:sp>
          <p:nvSpPr>
            <p:cNvPr id="20" name="Text Box 85"/>
            <p:cNvSpPr txBox="1">
              <a:spLocks noChangeArrowheads="1"/>
            </p:cNvSpPr>
            <p:nvPr/>
          </p:nvSpPr>
          <p:spPr bwMode="auto">
            <a:xfrm>
              <a:off x="1269" y="2807"/>
              <a:ext cx="706" cy="3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nSpc>
                  <a:spcPct val="90000"/>
                </a:lnSpc>
                <a:defRPr/>
              </a:pPr>
              <a:r>
                <a:rPr lang="en-US" sz="1400" smtClean="0">
                  <a:cs typeface="+mn-cs"/>
                </a:rPr>
                <a:t>connection </a:t>
              </a:r>
            </a:p>
            <a:p>
              <a:pPr>
                <a:lnSpc>
                  <a:spcPct val="90000"/>
                </a:lnSpc>
                <a:defRPr/>
              </a:pPr>
              <a:r>
                <a:rPr lang="en-US" sz="1400" smtClean="0">
                  <a:cs typeface="+mn-cs"/>
                </a:rPr>
                <a:t>x completes</a:t>
              </a:r>
            </a:p>
          </p:txBody>
        </p:sp>
      </p:grpSp>
      <p:grpSp>
        <p:nvGrpSpPr>
          <p:cNvPr id="24583" name="Group 102"/>
          <p:cNvGrpSpPr>
            <a:grpSpLocks/>
          </p:cNvGrpSpPr>
          <p:nvPr/>
        </p:nvGrpSpPr>
        <p:grpSpPr bwMode="auto">
          <a:xfrm>
            <a:off x="827088" y="1557338"/>
            <a:ext cx="3389312" cy="2136775"/>
            <a:chOff x="484" y="1100"/>
            <a:chExt cx="2135" cy="1346"/>
          </a:xfrm>
        </p:grpSpPr>
        <p:sp>
          <p:nvSpPr>
            <p:cNvPr id="22" name="Text Box 103"/>
            <p:cNvSpPr txBox="1">
              <a:spLocks noChangeArrowheads="1"/>
            </p:cNvSpPr>
            <p:nvPr/>
          </p:nvSpPr>
          <p:spPr bwMode="auto">
            <a:xfrm>
              <a:off x="484" y="1393"/>
              <a:ext cx="613"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r">
                <a:defRPr/>
              </a:pPr>
              <a:r>
                <a:rPr lang="en-US" smtClean="0">
                  <a:cs typeface="+mn-cs"/>
                </a:rPr>
                <a:t>choose x</a:t>
              </a:r>
            </a:p>
            <a:p>
              <a:pPr algn="r">
                <a:defRPr/>
              </a:pPr>
              <a:endParaRPr lang="en-US" smtClean="0">
                <a:cs typeface="+mn-cs"/>
              </a:endParaRPr>
            </a:p>
          </p:txBody>
        </p:sp>
        <p:sp>
          <p:nvSpPr>
            <p:cNvPr id="23" name="Line 104"/>
            <p:cNvSpPr>
              <a:spLocks noChangeShapeType="1"/>
            </p:cNvSpPr>
            <p:nvPr/>
          </p:nvSpPr>
          <p:spPr bwMode="auto">
            <a:xfrm>
              <a:off x="1159" y="1516"/>
              <a:ext cx="932" cy="199"/>
            </a:xfrm>
            <a:prstGeom prst="line">
              <a:avLst/>
            </a:prstGeom>
            <a:noFill/>
            <a:ln w="28575">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24" name="Line 105"/>
            <p:cNvSpPr>
              <a:spLocks noChangeShapeType="1"/>
            </p:cNvSpPr>
            <p:nvPr/>
          </p:nvSpPr>
          <p:spPr bwMode="auto">
            <a:xfrm flipH="1">
              <a:off x="1121" y="1739"/>
              <a:ext cx="990" cy="602"/>
            </a:xfrm>
            <a:prstGeom prst="line">
              <a:avLst/>
            </a:prstGeom>
            <a:noFill/>
            <a:ln w="28575">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25" name="Rectangle 106"/>
            <p:cNvSpPr>
              <a:spLocks noChangeArrowheads="1"/>
            </p:cNvSpPr>
            <p:nvPr/>
          </p:nvSpPr>
          <p:spPr bwMode="auto">
            <a:xfrm>
              <a:off x="1359" y="1507"/>
              <a:ext cx="490" cy="20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6" name="Text Box 107"/>
            <p:cNvSpPr txBox="1">
              <a:spLocks noChangeArrowheads="1"/>
            </p:cNvSpPr>
            <p:nvPr/>
          </p:nvSpPr>
          <p:spPr bwMode="auto">
            <a:xfrm>
              <a:off x="1214" y="1486"/>
              <a:ext cx="802" cy="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cs typeface="+mn-cs"/>
                </a:rPr>
                <a:t>req_conn(x)</a:t>
              </a:r>
            </a:p>
          </p:txBody>
        </p:sp>
        <p:sp>
          <p:nvSpPr>
            <p:cNvPr id="27" name="Rectangle 108"/>
            <p:cNvSpPr>
              <a:spLocks noChangeArrowheads="1"/>
            </p:cNvSpPr>
            <p:nvPr/>
          </p:nvSpPr>
          <p:spPr bwMode="auto">
            <a:xfrm>
              <a:off x="1471" y="1774"/>
              <a:ext cx="277" cy="20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8" name="Text Box 109"/>
            <p:cNvSpPr txBox="1">
              <a:spLocks noChangeArrowheads="1"/>
            </p:cNvSpPr>
            <p:nvPr/>
          </p:nvSpPr>
          <p:spPr bwMode="auto">
            <a:xfrm>
              <a:off x="2133" y="1649"/>
              <a:ext cx="48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solidFill>
                    <a:srgbClr val="CC0000"/>
                  </a:solidFill>
                  <a:cs typeface="+mn-cs"/>
                </a:rPr>
                <a:t>ESTAB</a:t>
              </a:r>
            </a:p>
          </p:txBody>
        </p:sp>
        <p:sp>
          <p:nvSpPr>
            <p:cNvPr id="29" name="Text Box 110"/>
            <p:cNvSpPr txBox="1">
              <a:spLocks noChangeArrowheads="1"/>
            </p:cNvSpPr>
            <p:nvPr/>
          </p:nvSpPr>
          <p:spPr bwMode="auto">
            <a:xfrm>
              <a:off x="583" y="2234"/>
              <a:ext cx="48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solidFill>
                    <a:srgbClr val="CC0000"/>
                  </a:solidFill>
                  <a:cs typeface="+mn-cs"/>
                </a:rPr>
                <a:t>ESTAB</a:t>
              </a:r>
            </a:p>
          </p:txBody>
        </p:sp>
        <p:sp>
          <p:nvSpPr>
            <p:cNvPr id="30" name="Oval 111"/>
            <p:cNvSpPr>
              <a:spLocks noChangeArrowheads="1"/>
            </p:cNvSpPr>
            <p:nvPr/>
          </p:nvSpPr>
          <p:spPr bwMode="auto">
            <a:xfrm>
              <a:off x="1095" y="2298"/>
              <a:ext cx="57" cy="56"/>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CC0000"/>
                </a:solidFill>
                <a:cs typeface="+mn-cs"/>
              </a:endParaRPr>
            </a:p>
          </p:txBody>
        </p:sp>
        <p:sp>
          <p:nvSpPr>
            <p:cNvPr id="31" name="Oval 112"/>
            <p:cNvSpPr>
              <a:spLocks noChangeArrowheads="1"/>
            </p:cNvSpPr>
            <p:nvPr/>
          </p:nvSpPr>
          <p:spPr bwMode="auto">
            <a:xfrm>
              <a:off x="2065" y="1723"/>
              <a:ext cx="57" cy="56"/>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CC0000"/>
                </a:solidFill>
                <a:cs typeface="+mn-cs"/>
              </a:endParaRPr>
            </a:p>
          </p:txBody>
        </p:sp>
        <p:grpSp>
          <p:nvGrpSpPr>
            <p:cNvPr id="24668" name="Group 113"/>
            <p:cNvGrpSpPr>
              <a:grpSpLocks/>
            </p:cNvGrpSpPr>
            <p:nvPr/>
          </p:nvGrpSpPr>
          <p:grpSpPr bwMode="auto">
            <a:xfrm>
              <a:off x="1277" y="1861"/>
              <a:ext cx="803" cy="212"/>
              <a:chOff x="1065" y="2085"/>
              <a:chExt cx="803" cy="212"/>
            </a:xfrm>
          </p:grpSpPr>
          <p:sp>
            <p:nvSpPr>
              <p:cNvPr id="69" name="Rectangle 114"/>
              <p:cNvSpPr>
                <a:spLocks noChangeArrowheads="1"/>
              </p:cNvSpPr>
              <p:nvPr/>
            </p:nvSpPr>
            <p:spPr bwMode="auto">
              <a:xfrm>
                <a:off x="1137" y="2123"/>
                <a:ext cx="675" cy="16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0" name="Text Box 115"/>
              <p:cNvSpPr txBox="1">
                <a:spLocks noChangeArrowheads="1"/>
              </p:cNvSpPr>
              <p:nvPr/>
            </p:nvSpPr>
            <p:spPr bwMode="auto">
              <a:xfrm>
                <a:off x="1065" y="2085"/>
                <a:ext cx="803" cy="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cs typeface="+mn-cs"/>
                  </a:rPr>
                  <a:t>acc_conn(x)</a:t>
                </a:r>
              </a:p>
            </p:txBody>
          </p:sp>
        </p:grpSp>
        <p:grpSp>
          <p:nvGrpSpPr>
            <p:cNvPr id="24669" name="Group 116"/>
            <p:cNvGrpSpPr>
              <a:grpSpLocks/>
            </p:cNvGrpSpPr>
            <p:nvPr/>
          </p:nvGrpSpPr>
          <p:grpSpPr bwMode="auto">
            <a:xfrm>
              <a:off x="834" y="1112"/>
              <a:ext cx="391" cy="307"/>
              <a:chOff x="-44" y="1473"/>
              <a:chExt cx="981" cy="1105"/>
            </a:xfrm>
          </p:grpSpPr>
          <p:pic>
            <p:nvPicPr>
              <p:cNvPr id="24703" name="Picture 117" descr="desktop_computer_stylized_med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44" y="1473"/>
                <a:ext cx="981"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704" name="Freeform 118"/>
              <p:cNvSpPr>
                <a:spLocks/>
              </p:cNvSpPr>
              <p:nvPr/>
            </p:nvSpPr>
            <p:spPr bwMode="auto">
              <a:xfrm flipH="1">
                <a:off x="374" y="1579"/>
                <a:ext cx="477" cy="506"/>
              </a:xfrm>
              <a:custGeom>
                <a:avLst/>
                <a:gdLst>
                  <a:gd name="T0" fmla="*/ 0 w 356"/>
                  <a:gd name="T1" fmla="*/ 0 h 368"/>
                  <a:gd name="T2" fmla="*/ 10045 w 356"/>
                  <a:gd name="T3" fmla="*/ 645 h 368"/>
                  <a:gd name="T4" fmla="*/ 11917 w 356"/>
                  <a:gd name="T5" fmla="*/ 13448 h 368"/>
                  <a:gd name="T6" fmla="*/ 2626 w 356"/>
                  <a:gd name="T7" fmla="*/ 16818 h 368"/>
                  <a:gd name="T8" fmla="*/ 0 w 356"/>
                  <a:gd name="T9" fmla="*/ 0 h 3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6" h="368">
                    <a:moveTo>
                      <a:pt x="0" y="0"/>
                    </a:moveTo>
                    <a:lnTo>
                      <a:pt x="300" y="14"/>
                    </a:lnTo>
                    <a:lnTo>
                      <a:pt x="356" y="294"/>
                    </a:lnTo>
                    <a:lnTo>
                      <a:pt x="78" y="368"/>
                    </a:lnTo>
                    <a:lnTo>
                      <a:pt x="0" y="0"/>
                    </a:lnTo>
                    <a:close/>
                  </a:path>
                </a:pathLst>
              </a:custGeom>
              <a:gradFill rotWithShape="1">
                <a:gsLst>
                  <a:gs pos="0">
                    <a:srgbClr val="000099"/>
                  </a:gs>
                  <a:gs pos="100000">
                    <a:schemeClr val="bg1"/>
                  </a:gs>
                </a:gsLst>
                <a:lin ang="2700000" scaled="1"/>
              </a:gra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PT"/>
              </a:p>
            </p:txBody>
          </p:sp>
        </p:grpSp>
        <p:grpSp>
          <p:nvGrpSpPr>
            <p:cNvPr id="24670" name="Group 119"/>
            <p:cNvGrpSpPr>
              <a:grpSpLocks/>
            </p:cNvGrpSpPr>
            <p:nvPr/>
          </p:nvGrpSpPr>
          <p:grpSpPr bwMode="auto">
            <a:xfrm>
              <a:off x="1973" y="1100"/>
              <a:ext cx="212" cy="323"/>
              <a:chOff x="4140" y="429"/>
              <a:chExt cx="1425" cy="2396"/>
            </a:xfrm>
          </p:grpSpPr>
          <p:sp>
            <p:nvSpPr>
              <p:cNvPr id="24671" name="Freeform 120"/>
              <p:cNvSpPr>
                <a:spLocks/>
              </p:cNvSpPr>
              <p:nvPr/>
            </p:nvSpPr>
            <p:spPr bwMode="auto">
              <a:xfrm>
                <a:off x="5268" y="433"/>
                <a:ext cx="283" cy="2286"/>
              </a:xfrm>
              <a:custGeom>
                <a:avLst/>
                <a:gdLst>
                  <a:gd name="T0" fmla="*/ 5 w 354"/>
                  <a:gd name="T1" fmla="*/ 0 h 2742"/>
                  <a:gd name="T2" fmla="*/ 24 w 354"/>
                  <a:gd name="T3" fmla="*/ 38 h 2742"/>
                  <a:gd name="T4" fmla="*/ 24 w 354"/>
                  <a:gd name="T5" fmla="*/ 295 h 2742"/>
                  <a:gd name="T6" fmla="*/ 0 w 354"/>
                  <a:gd name="T7" fmla="*/ 309 h 2742"/>
                  <a:gd name="T8" fmla="*/ 5 w 354"/>
                  <a:gd name="T9" fmla="*/ 0 h 27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36" name="Rectangle 121"/>
              <p:cNvSpPr>
                <a:spLocks noChangeArrowheads="1"/>
              </p:cNvSpPr>
              <p:nvPr/>
            </p:nvSpPr>
            <p:spPr bwMode="auto">
              <a:xfrm>
                <a:off x="4207" y="429"/>
                <a:ext cx="1049" cy="2285"/>
              </a:xfrm>
              <a:prstGeom prst="rect">
                <a:avLst/>
              </a:pr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4673" name="Freeform 122"/>
              <p:cNvSpPr>
                <a:spLocks/>
              </p:cNvSpPr>
              <p:nvPr/>
            </p:nvSpPr>
            <p:spPr bwMode="auto">
              <a:xfrm>
                <a:off x="5321" y="570"/>
                <a:ext cx="169" cy="2115"/>
              </a:xfrm>
              <a:custGeom>
                <a:avLst/>
                <a:gdLst>
                  <a:gd name="T0" fmla="*/ 2 w 211"/>
                  <a:gd name="T1" fmla="*/ 0 h 2537"/>
                  <a:gd name="T2" fmla="*/ 14 w 211"/>
                  <a:gd name="T3" fmla="*/ 25 h 2537"/>
                  <a:gd name="T4" fmla="*/ 2 w 211"/>
                  <a:gd name="T5" fmla="*/ 282 h 2537"/>
                  <a:gd name="T6" fmla="*/ 2 w 211"/>
                  <a:gd name="T7" fmla="*/ 0 h 25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24674" name="Freeform 123"/>
              <p:cNvSpPr>
                <a:spLocks/>
              </p:cNvSpPr>
              <p:nvPr/>
            </p:nvSpPr>
            <p:spPr bwMode="auto">
              <a:xfrm>
                <a:off x="5284" y="1640"/>
                <a:ext cx="263" cy="189"/>
              </a:xfrm>
              <a:custGeom>
                <a:avLst/>
                <a:gdLst>
                  <a:gd name="T0" fmla="*/ 2 w 328"/>
                  <a:gd name="T1" fmla="*/ 0 h 226"/>
                  <a:gd name="T2" fmla="*/ 23 w 328"/>
                  <a:gd name="T3" fmla="*/ 15 h 226"/>
                  <a:gd name="T4" fmla="*/ 23 w 328"/>
                  <a:gd name="T5" fmla="*/ 27 h 226"/>
                  <a:gd name="T6" fmla="*/ 0 w 328"/>
                  <a:gd name="T7" fmla="*/ 11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39" name="Rectangle 124"/>
              <p:cNvSpPr>
                <a:spLocks noChangeArrowheads="1"/>
              </p:cNvSpPr>
              <p:nvPr/>
            </p:nvSpPr>
            <p:spPr bwMode="auto">
              <a:xfrm>
                <a:off x="4214" y="696"/>
                <a:ext cx="592"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nvGrpSpPr>
              <p:cNvPr id="24676" name="Group 125"/>
              <p:cNvGrpSpPr>
                <a:grpSpLocks/>
              </p:cNvGrpSpPr>
              <p:nvPr/>
            </p:nvGrpSpPr>
            <p:grpSpPr bwMode="auto">
              <a:xfrm>
                <a:off x="4749" y="668"/>
                <a:ext cx="581" cy="145"/>
                <a:chOff x="614" y="2568"/>
                <a:chExt cx="725" cy="139"/>
              </a:xfrm>
            </p:grpSpPr>
            <p:sp>
              <p:nvSpPr>
                <p:cNvPr id="65" name="AutoShape 126"/>
                <p:cNvSpPr>
                  <a:spLocks noChangeArrowheads="1"/>
                </p:cNvSpPr>
                <p:nvPr/>
              </p:nvSpPr>
              <p:spPr bwMode="auto">
                <a:xfrm>
                  <a:off x="617" y="2566"/>
                  <a:ext cx="721" cy="142"/>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6" name="AutoShape 127"/>
                <p:cNvSpPr>
                  <a:spLocks noChangeArrowheads="1"/>
                </p:cNvSpPr>
                <p:nvPr/>
              </p:nvSpPr>
              <p:spPr bwMode="auto">
                <a:xfrm>
                  <a:off x="634" y="2581"/>
                  <a:ext cx="688" cy="114"/>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41" name="Rectangle 128"/>
              <p:cNvSpPr>
                <a:spLocks noChangeArrowheads="1"/>
              </p:cNvSpPr>
              <p:nvPr/>
            </p:nvSpPr>
            <p:spPr bwMode="auto">
              <a:xfrm>
                <a:off x="4221" y="1022"/>
                <a:ext cx="598"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nvGrpSpPr>
              <p:cNvPr id="24678" name="Group 129"/>
              <p:cNvGrpSpPr>
                <a:grpSpLocks/>
              </p:cNvGrpSpPr>
              <p:nvPr/>
            </p:nvGrpSpPr>
            <p:grpSpPr bwMode="auto">
              <a:xfrm>
                <a:off x="4747" y="994"/>
                <a:ext cx="581" cy="134"/>
                <a:chOff x="614" y="2568"/>
                <a:chExt cx="725" cy="139"/>
              </a:xfrm>
            </p:grpSpPr>
            <p:sp>
              <p:nvSpPr>
                <p:cNvPr id="63" name="AutoShape 130"/>
                <p:cNvSpPr>
                  <a:spLocks noChangeArrowheads="1"/>
                </p:cNvSpPr>
                <p:nvPr/>
              </p:nvSpPr>
              <p:spPr bwMode="auto">
                <a:xfrm>
                  <a:off x="611" y="2567"/>
                  <a:ext cx="730" cy="139"/>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4" name="AutoShape 131"/>
                <p:cNvSpPr>
                  <a:spLocks noChangeArrowheads="1"/>
                </p:cNvSpPr>
                <p:nvPr/>
              </p:nvSpPr>
              <p:spPr bwMode="auto">
                <a:xfrm>
                  <a:off x="628" y="2582"/>
                  <a:ext cx="696" cy="108"/>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43" name="Rectangle 132"/>
              <p:cNvSpPr>
                <a:spLocks noChangeArrowheads="1"/>
              </p:cNvSpPr>
              <p:nvPr/>
            </p:nvSpPr>
            <p:spPr bwMode="auto">
              <a:xfrm>
                <a:off x="4214" y="1356"/>
                <a:ext cx="598"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44" name="Rectangle 133"/>
              <p:cNvSpPr>
                <a:spLocks noChangeArrowheads="1"/>
              </p:cNvSpPr>
              <p:nvPr/>
            </p:nvSpPr>
            <p:spPr bwMode="auto">
              <a:xfrm>
                <a:off x="4227" y="1653"/>
                <a:ext cx="598" cy="5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nvGrpSpPr>
              <p:cNvPr id="24681" name="Group 134"/>
              <p:cNvGrpSpPr>
                <a:grpSpLocks/>
              </p:cNvGrpSpPr>
              <p:nvPr/>
            </p:nvGrpSpPr>
            <p:grpSpPr bwMode="auto">
              <a:xfrm>
                <a:off x="4735" y="1627"/>
                <a:ext cx="582" cy="151"/>
                <a:chOff x="614" y="2568"/>
                <a:chExt cx="725" cy="139"/>
              </a:xfrm>
            </p:grpSpPr>
            <p:sp>
              <p:nvSpPr>
                <p:cNvPr id="61" name="AutoShape 135"/>
                <p:cNvSpPr>
                  <a:spLocks noChangeArrowheads="1"/>
                </p:cNvSpPr>
                <p:nvPr/>
              </p:nvSpPr>
              <p:spPr bwMode="auto">
                <a:xfrm>
                  <a:off x="618" y="2571"/>
                  <a:ext cx="720" cy="137"/>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2" name="AutoShape 136"/>
                <p:cNvSpPr>
                  <a:spLocks noChangeArrowheads="1"/>
                </p:cNvSpPr>
                <p:nvPr/>
              </p:nvSpPr>
              <p:spPr bwMode="auto">
                <a:xfrm>
                  <a:off x="635" y="2585"/>
                  <a:ext cx="687" cy="109"/>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24682" name="Freeform 137"/>
              <p:cNvSpPr>
                <a:spLocks/>
              </p:cNvSpPr>
              <p:nvPr/>
            </p:nvSpPr>
            <p:spPr bwMode="auto">
              <a:xfrm>
                <a:off x="5288" y="1354"/>
                <a:ext cx="263" cy="188"/>
              </a:xfrm>
              <a:custGeom>
                <a:avLst/>
                <a:gdLst>
                  <a:gd name="T0" fmla="*/ 2 w 328"/>
                  <a:gd name="T1" fmla="*/ 0 h 226"/>
                  <a:gd name="T2" fmla="*/ 23 w 328"/>
                  <a:gd name="T3" fmla="*/ 14 h 226"/>
                  <a:gd name="T4" fmla="*/ 23 w 328"/>
                  <a:gd name="T5" fmla="*/ 25 h 226"/>
                  <a:gd name="T6" fmla="*/ 0 w 328"/>
                  <a:gd name="T7" fmla="*/ 10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grpSp>
            <p:nvGrpSpPr>
              <p:cNvPr id="24683" name="Group 138"/>
              <p:cNvGrpSpPr>
                <a:grpSpLocks/>
              </p:cNvGrpSpPr>
              <p:nvPr/>
            </p:nvGrpSpPr>
            <p:grpSpPr bwMode="auto">
              <a:xfrm>
                <a:off x="4739" y="1327"/>
                <a:ext cx="582" cy="139"/>
                <a:chOff x="614" y="2568"/>
                <a:chExt cx="725" cy="139"/>
              </a:xfrm>
            </p:grpSpPr>
            <p:sp>
              <p:nvSpPr>
                <p:cNvPr id="59" name="AutoShape 139"/>
                <p:cNvSpPr>
                  <a:spLocks noChangeArrowheads="1"/>
                </p:cNvSpPr>
                <p:nvPr/>
              </p:nvSpPr>
              <p:spPr bwMode="auto">
                <a:xfrm>
                  <a:off x="613" y="2568"/>
                  <a:ext cx="728" cy="141"/>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60" name="AutoShape 140"/>
                <p:cNvSpPr>
                  <a:spLocks noChangeArrowheads="1"/>
                </p:cNvSpPr>
                <p:nvPr/>
              </p:nvSpPr>
              <p:spPr bwMode="auto">
                <a:xfrm>
                  <a:off x="630" y="2582"/>
                  <a:ext cx="695" cy="111"/>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48" name="Rectangle 141"/>
              <p:cNvSpPr>
                <a:spLocks noChangeArrowheads="1"/>
              </p:cNvSpPr>
              <p:nvPr/>
            </p:nvSpPr>
            <p:spPr bwMode="auto">
              <a:xfrm>
                <a:off x="5249" y="429"/>
                <a:ext cx="67" cy="2292"/>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4685" name="Freeform 142"/>
              <p:cNvSpPr>
                <a:spLocks/>
              </p:cNvSpPr>
              <p:nvPr/>
            </p:nvSpPr>
            <p:spPr bwMode="auto">
              <a:xfrm>
                <a:off x="5312" y="1007"/>
                <a:ext cx="237" cy="213"/>
              </a:xfrm>
              <a:custGeom>
                <a:avLst/>
                <a:gdLst>
                  <a:gd name="T0" fmla="*/ 2 w 296"/>
                  <a:gd name="T1" fmla="*/ 0 h 256"/>
                  <a:gd name="T2" fmla="*/ 21 w 296"/>
                  <a:gd name="T3" fmla="*/ 15 h 256"/>
                  <a:gd name="T4" fmla="*/ 21 w 296"/>
                  <a:gd name="T5" fmla="*/ 28 h 256"/>
                  <a:gd name="T6" fmla="*/ 0 w 296"/>
                  <a:gd name="T7" fmla="*/ 10 h 256"/>
                  <a:gd name="T8" fmla="*/ 2 w 296"/>
                  <a:gd name="T9" fmla="*/ 0 h 2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24686" name="Freeform 143"/>
              <p:cNvSpPr>
                <a:spLocks/>
              </p:cNvSpPr>
              <p:nvPr/>
            </p:nvSpPr>
            <p:spPr bwMode="auto">
              <a:xfrm>
                <a:off x="5315" y="680"/>
                <a:ext cx="244" cy="240"/>
              </a:xfrm>
              <a:custGeom>
                <a:avLst/>
                <a:gdLst>
                  <a:gd name="T0" fmla="*/ 0 w 304"/>
                  <a:gd name="T1" fmla="*/ 0 h 288"/>
                  <a:gd name="T2" fmla="*/ 22 w 304"/>
                  <a:gd name="T3" fmla="*/ 19 h 288"/>
                  <a:gd name="T4" fmla="*/ 20 w 304"/>
                  <a:gd name="T5" fmla="*/ 33 h 288"/>
                  <a:gd name="T6" fmla="*/ 2 w 304"/>
                  <a:gd name="T7" fmla="*/ 14 h 288"/>
                  <a:gd name="T8" fmla="*/ 0 w 304"/>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51" name="Oval 144"/>
              <p:cNvSpPr>
                <a:spLocks noChangeArrowheads="1"/>
              </p:cNvSpPr>
              <p:nvPr/>
            </p:nvSpPr>
            <p:spPr bwMode="auto">
              <a:xfrm>
                <a:off x="5518" y="2610"/>
                <a:ext cx="47" cy="96"/>
              </a:xfrm>
              <a:prstGeom prst="ellipse">
                <a:avLst/>
              </a:prstGeom>
              <a:solidFill>
                <a:srgbClr val="3333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4688" name="Freeform 145"/>
              <p:cNvSpPr>
                <a:spLocks/>
              </p:cNvSpPr>
              <p:nvPr/>
            </p:nvSpPr>
            <p:spPr bwMode="auto">
              <a:xfrm>
                <a:off x="5302" y="2614"/>
                <a:ext cx="245" cy="200"/>
              </a:xfrm>
              <a:custGeom>
                <a:avLst/>
                <a:gdLst>
                  <a:gd name="T0" fmla="*/ 0 w 306"/>
                  <a:gd name="T1" fmla="*/ 13 h 240"/>
                  <a:gd name="T2" fmla="*/ 2 w 306"/>
                  <a:gd name="T3" fmla="*/ 28 h 240"/>
                  <a:gd name="T4" fmla="*/ 22 w 306"/>
                  <a:gd name="T5" fmla="*/ 13 h 240"/>
                  <a:gd name="T6" fmla="*/ 21 w 306"/>
                  <a:gd name="T7" fmla="*/ 0 h 240"/>
                  <a:gd name="T8" fmla="*/ 0 w 306"/>
                  <a:gd name="T9" fmla="*/ 13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6" h="240">
                    <a:moveTo>
                      <a:pt x="0" y="106"/>
                    </a:moveTo>
                    <a:lnTo>
                      <a:pt x="2" y="240"/>
                    </a:lnTo>
                    <a:lnTo>
                      <a:pt x="306" y="110"/>
                    </a:lnTo>
                    <a:lnTo>
                      <a:pt x="300" y="0"/>
                    </a:lnTo>
                    <a:lnTo>
                      <a:pt x="0" y="106"/>
                    </a:lnTo>
                    <a:close/>
                  </a:path>
                </a:pathLst>
              </a:custGeom>
              <a:solidFill>
                <a:srgbClr val="3333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53" name="AutoShape 146"/>
              <p:cNvSpPr>
                <a:spLocks noChangeArrowheads="1"/>
              </p:cNvSpPr>
              <p:nvPr/>
            </p:nvSpPr>
            <p:spPr bwMode="auto">
              <a:xfrm>
                <a:off x="4140" y="2677"/>
                <a:ext cx="1196" cy="148"/>
              </a:xfrm>
              <a:prstGeom prst="roundRect">
                <a:avLst>
                  <a:gd name="adj" fmla="val 50000"/>
                </a:avLst>
              </a:prstGeom>
              <a:solidFill>
                <a:srgbClr val="DDDDDD"/>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4" name="AutoShape 147"/>
              <p:cNvSpPr>
                <a:spLocks noChangeArrowheads="1"/>
              </p:cNvSpPr>
              <p:nvPr/>
            </p:nvSpPr>
            <p:spPr bwMode="auto">
              <a:xfrm>
                <a:off x="4207" y="2714"/>
                <a:ext cx="1069" cy="82"/>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5" name="Oval 148"/>
              <p:cNvSpPr>
                <a:spLocks noChangeArrowheads="1"/>
              </p:cNvSpPr>
              <p:nvPr/>
            </p:nvSpPr>
            <p:spPr bwMode="auto">
              <a:xfrm>
                <a:off x="4308" y="2380"/>
                <a:ext cx="155" cy="148"/>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6" name="Oval 149"/>
              <p:cNvSpPr>
                <a:spLocks noChangeArrowheads="1"/>
              </p:cNvSpPr>
              <p:nvPr/>
            </p:nvSpPr>
            <p:spPr bwMode="auto">
              <a:xfrm>
                <a:off x="4483" y="2387"/>
                <a:ext cx="161" cy="141"/>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solidFill>
                    <a:srgbClr val="FF0000"/>
                  </a:solidFill>
                  <a:latin typeface="Arial" charset="0"/>
                  <a:cs typeface="Arial" charset="0"/>
                </a:endParaRPr>
              </a:p>
            </p:txBody>
          </p:sp>
          <p:sp>
            <p:nvSpPr>
              <p:cNvPr id="57" name="Oval 150"/>
              <p:cNvSpPr>
                <a:spLocks noChangeArrowheads="1"/>
              </p:cNvSpPr>
              <p:nvPr/>
            </p:nvSpPr>
            <p:spPr bwMode="auto">
              <a:xfrm>
                <a:off x="4664" y="2380"/>
                <a:ext cx="155" cy="141"/>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58" name="Rectangle 151"/>
              <p:cNvSpPr>
                <a:spLocks noChangeArrowheads="1"/>
              </p:cNvSpPr>
              <p:nvPr/>
            </p:nvSpPr>
            <p:spPr bwMode="auto">
              <a:xfrm>
                <a:off x="5061" y="1838"/>
                <a:ext cx="87" cy="757"/>
              </a:xfrm>
              <a:prstGeom prst="rect">
                <a:avLst/>
              </a:prstGeom>
              <a:solidFill>
                <a:srgbClr val="29292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grpSp>
        <p:nvGrpSpPr>
          <p:cNvPr id="71" name="Group 99"/>
          <p:cNvGrpSpPr>
            <a:grpSpLocks/>
          </p:cNvGrpSpPr>
          <p:nvPr/>
        </p:nvGrpSpPr>
        <p:grpSpPr bwMode="auto">
          <a:xfrm>
            <a:off x="4283075" y="2714625"/>
            <a:ext cx="4537075" cy="3427413"/>
            <a:chOff x="2878" y="1831"/>
            <a:chExt cx="2858" cy="2159"/>
          </a:xfrm>
        </p:grpSpPr>
        <p:sp>
          <p:nvSpPr>
            <p:cNvPr id="72" name="Text Box 69"/>
            <p:cNvSpPr txBox="1">
              <a:spLocks noChangeArrowheads="1"/>
            </p:cNvSpPr>
            <p:nvPr/>
          </p:nvSpPr>
          <p:spPr bwMode="auto">
            <a:xfrm>
              <a:off x="2878" y="1831"/>
              <a:ext cx="954" cy="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r">
                <a:lnSpc>
                  <a:spcPct val="85000"/>
                </a:lnSpc>
                <a:defRPr/>
              </a:pPr>
              <a:r>
                <a:rPr lang="en-US" dirty="0" smtClean="0">
                  <a:cs typeface="+mn-cs"/>
                </a:rPr>
                <a:t>retransmit</a:t>
              </a:r>
            </a:p>
            <a:p>
              <a:pPr algn="r">
                <a:lnSpc>
                  <a:spcPct val="85000"/>
                </a:lnSpc>
                <a:defRPr/>
              </a:pPr>
              <a:r>
                <a:rPr lang="en-US" dirty="0" err="1" smtClean="0">
                  <a:cs typeface="+mn-cs"/>
                </a:rPr>
                <a:t>req_conn</a:t>
              </a:r>
              <a:r>
                <a:rPr lang="en-US" dirty="0" smtClean="0">
                  <a:cs typeface="+mn-cs"/>
                </a:rPr>
                <a:t>(x)</a:t>
              </a:r>
            </a:p>
            <a:p>
              <a:pPr algn="r">
                <a:defRPr/>
              </a:pPr>
              <a:endParaRPr lang="en-US" dirty="0" smtClean="0">
                <a:cs typeface="+mn-cs"/>
              </a:endParaRPr>
            </a:p>
          </p:txBody>
        </p:sp>
        <p:sp>
          <p:nvSpPr>
            <p:cNvPr id="24648" name="Freeform 70"/>
            <p:cNvSpPr>
              <a:spLocks/>
            </p:cNvSpPr>
            <p:nvPr/>
          </p:nvSpPr>
          <p:spPr bwMode="auto">
            <a:xfrm>
              <a:off x="3858" y="2021"/>
              <a:ext cx="962" cy="1612"/>
            </a:xfrm>
            <a:custGeom>
              <a:avLst/>
              <a:gdLst>
                <a:gd name="T0" fmla="*/ 0 w 962"/>
                <a:gd name="T1" fmla="*/ 0 h 1612"/>
                <a:gd name="T2" fmla="*/ 306 w 962"/>
                <a:gd name="T3" fmla="*/ 234 h 1612"/>
                <a:gd name="T4" fmla="*/ 467 w 962"/>
                <a:gd name="T5" fmla="*/ 1342 h 1612"/>
                <a:gd name="T6" fmla="*/ 962 w 962"/>
                <a:gd name="T7" fmla="*/ 1612 h 1612"/>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2" h="1612">
                  <a:moveTo>
                    <a:pt x="0" y="0"/>
                  </a:moveTo>
                  <a:cubicBezTo>
                    <a:pt x="50" y="40"/>
                    <a:pt x="228" y="10"/>
                    <a:pt x="306" y="234"/>
                  </a:cubicBezTo>
                  <a:cubicBezTo>
                    <a:pt x="384" y="458"/>
                    <a:pt x="358" y="1112"/>
                    <a:pt x="467" y="1342"/>
                  </a:cubicBezTo>
                  <a:cubicBezTo>
                    <a:pt x="576" y="1572"/>
                    <a:pt x="779" y="1601"/>
                    <a:pt x="962" y="1612"/>
                  </a:cubicBezTo>
                </a:path>
              </a:pathLst>
            </a:custGeom>
            <a:noFill/>
            <a:ln w="28575" cap="flat" cmpd="sng">
              <a:solidFill>
                <a:srgbClr val="000099"/>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PT"/>
            </a:p>
          </p:txBody>
        </p:sp>
        <p:sp>
          <p:nvSpPr>
            <p:cNvPr id="74" name="Text Box 71"/>
            <p:cNvSpPr txBox="1">
              <a:spLocks noChangeArrowheads="1"/>
            </p:cNvSpPr>
            <p:nvPr/>
          </p:nvSpPr>
          <p:spPr bwMode="auto">
            <a:xfrm>
              <a:off x="4841" y="3504"/>
              <a:ext cx="48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solidFill>
                    <a:srgbClr val="CC0000"/>
                  </a:solidFill>
                  <a:cs typeface="+mn-cs"/>
                </a:rPr>
                <a:t>ESTAB</a:t>
              </a:r>
            </a:p>
          </p:txBody>
        </p:sp>
        <p:sp>
          <p:nvSpPr>
            <p:cNvPr id="75" name="Oval 72"/>
            <p:cNvSpPr>
              <a:spLocks noChangeArrowheads="1"/>
            </p:cNvSpPr>
            <p:nvPr/>
          </p:nvSpPr>
          <p:spPr bwMode="auto">
            <a:xfrm>
              <a:off x="4793" y="3584"/>
              <a:ext cx="57" cy="56"/>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CC0000"/>
                </a:solidFill>
                <a:cs typeface="+mn-cs"/>
              </a:endParaRPr>
            </a:p>
          </p:txBody>
        </p:sp>
        <p:sp>
          <p:nvSpPr>
            <p:cNvPr id="76" name="Rectangle 74"/>
            <p:cNvSpPr>
              <a:spLocks noChangeArrowheads="1"/>
            </p:cNvSpPr>
            <p:nvPr/>
          </p:nvSpPr>
          <p:spPr bwMode="auto">
            <a:xfrm>
              <a:off x="3991" y="3178"/>
              <a:ext cx="675" cy="16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77" name="Text Box 75"/>
            <p:cNvSpPr txBox="1">
              <a:spLocks noChangeArrowheads="1"/>
            </p:cNvSpPr>
            <p:nvPr/>
          </p:nvSpPr>
          <p:spPr bwMode="auto">
            <a:xfrm>
              <a:off x="4059" y="3140"/>
              <a:ext cx="802" cy="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cs typeface="+mn-cs"/>
                </a:rPr>
                <a:t>req_conn(x)</a:t>
              </a:r>
            </a:p>
          </p:txBody>
        </p:sp>
        <p:sp>
          <p:nvSpPr>
            <p:cNvPr id="24653" name="Freeform 86"/>
            <p:cNvSpPr>
              <a:spLocks/>
            </p:cNvSpPr>
            <p:nvPr/>
          </p:nvSpPr>
          <p:spPr bwMode="auto">
            <a:xfrm>
              <a:off x="3847" y="2645"/>
              <a:ext cx="946" cy="1195"/>
            </a:xfrm>
            <a:custGeom>
              <a:avLst/>
              <a:gdLst>
                <a:gd name="T0" fmla="*/ 0 w 946"/>
                <a:gd name="T1" fmla="*/ 15 h 1195"/>
                <a:gd name="T2" fmla="*/ 199 w 946"/>
                <a:gd name="T3" fmla="*/ 164 h 1195"/>
                <a:gd name="T4" fmla="*/ 320 w 946"/>
                <a:gd name="T5" fmla="*/ 960 h 1195"/>
                <a:gd name="T6" fmla="*/ 946 w 946"/>
                <a:gd name="T7" fmla="*/ 1138 h 1195"/>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46" h="1195">
                  <a:moveTo>
                    <a:pt x="0" y="15"/>
                  </a:moveTo>
                  <a:cubicBezTo>
                    <a:pt x="32" y="40"/>
                    <a:pt x="114" y="0"/>
                    <a:pt x="199" y="164"/>
                  </a:cubicBezTo>
                  <a:cubicBezTo>
                    <a:pt x="284" y="328"/>
                    <a:pt x="195" y="798"/>
                    <a:pt x="320" y="960"/>
                  </a:cubicBezTo>
                  <a:cubicBezTo>
                    <a:pt x="477" y="1195"/>
                    <a:pt x="816" y="1101"/>
                    <a:pt x="946" y="1138"/>
                  </a:cubicBezTo>
                </a:path>
              </a:pathLst>
            </a:custGeom>
            <a:noFill/>
            <a:ln w="28575" cap="flat" cmpd="sng">
              <a:solidFill>
                <a:srgbClr val="000099"/>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PT"/>
            </a:p>
          </p:txBody>
        </p:sp>
        <p:sp>
          <p:nvSpPr>
            <p:cNvPr id="79" name="Rectangle 88"/>
            <p:cNvSpPr>
              <a:spLocks noChangeArrowheads="1"/>
            </p:cNvSpPr>
            <p:nvPr/>
          </p:nvSpPr>
          <p:spPr bwMode="auto">
            <a:xfrm>
              <a:off x="4068" y="3612"/>
              <a:ext cx="448" cy="17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80" name="Text Box 87"/>
            <p:cNvSpPr txBox="1">
              <a:spLocks noChangeArrowheads="1"/>
            </p:cNvSpPr>
            <p:nvPr/>
          </p:nvSpPr>
          <p:spPr bwMode="auto">
            <a:xfrm>
              <a:off x="3870" y="3584"/>
              <a:ext cx="688" cy="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cs typeface="+mn-cs"/>
                </a:rPr>
                <a:t>data(x+1)</a:t>
              </a:r>
            </a:p>
          </p:txBody>
        </p:sp>
        <p:sp>
          <p:nvSpPr>
            <p:cNvPr id="81" name="Text Box 89"/>
            <p:cNvSpPr txBox="1">
              <a:spLocks noChangeArrowheads="1"/>
            </p:cNvSpPr>
            <p:nvPr/>
          </p:nvSpPr>
          <p:spPr bwMode="auto">
            <a:xfrm>
              <a:off x="3062" y="2494"/>
              <a:ext cx="802" cy="4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r">
                <a:lnSpc>
                  <a:spcPct val="85000"/>
                </a:lnSpc>
                <a:defRPr/>
              </a:pPr>
              <a:r>
                <a:rPr lang="en-US" dirty="0" smtClean="0">
                  <a:cs typeface="+mn-cs"/>
                </a:rPr>
                <a:t>retransmit</a:t>
              </a:r>
            </a:p>
            <a:p>
              <a:pPr algn="r">
                <a:lnSpc>
                  <a:spcPct val="85000"/>
                </a:lnSpc>
                <a:defRPr/>
              </a:pPr>
              <a:r>
                <a:rPr lang="en-US" dirty="0" smtClean="0">
                  <a:cs typeface="+mn-cs"/>
                </a:rPr>
                <a:t>data(x+1)</a:t>
              </a:r>
            </a:p>
            <a:p>
              <a:pPr algn="r">
                <a:defRPr/>
              </a:pPr>
              <a:endParaRPr lang="en-US" dirty="0" smtClean="0">
                <a:cs typeface="+mn-cs"/>
              </a:endParaRPr>
            </a:p>
          </p:txBody>
        </p:sp>
        <p:sp>
          <p:nvSpPr>
            <p:cNvPr id="82" name="Text Box 90"/>
            <p:cNvSpPr txBox="1">
              <a:spLocks noChangeArrowheads="1"/>
            </p:cNvSpPr>
            <p:nvPr/>
          </p:nvSpPr>
          <p:spPr bwMode="auto">
            <a:xfrm>
              <a:off x="4842" y="3664"/>
              <a:ext cx="894"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l">
                <a:lnSpc>
                  <a:spcPct val="85000"/>
                </a:lnSpc>
                <a:defRPr/>
              </a:pPr>
              <a:r>
                <a:rPr lang="en-US" dirty="0" smtClean="0">
                  <a:cs typeface="+mn-cs"/>
                </a:rPr>
                <a:t>accept</a:t>
              </a:r>
            </a:p>
            <a:p>
              <a:pPr algn="l">
                <a:lnSpc>
                  <a:spcPct val="85000"/>
                </a:lnSpc>
                <a:defRPr/>
              </a:pPr>
              <a:r>
                <a:rPr lang="en-US" dirty="0" smtClean="0">
                  <a:cs typeface="+mn-cs"/>
                </a:rPr>
                <a:t>data(x+1)</a:t>
              </a:r>
            </a:p>
          </p:txBody>
        </p:sp>
      </p:grpSp>
      <p:grpSp>
        <p:nvGrpSpPr>
          <p:cNvPr id="83" name="Group 152"/>
          <p:cNvGrpSpPr>
            <a:grpSpLocks/>
          </p:cNvGrpSpPr>
          <p:nvPr/>
        </p:nvGrpSpPr>
        <p:grpSpPr bwMode="auto">
          <a:xfrm>
            <a:off x="4572000" y="1557338"/>
            <a:ext cx="4248150" cy="4568825"/>
            <a:chOff x="3060" y="1107"/>
            <a:chExt cx="2676" cy="2878"/>
          </a:xfrm>
        </p:grpSpPr>
        <p:sp>
          <p:nvSpPr>
            <p:cNvPr id="84" name="Line 153"/>
            <p:cNvSpPr>
              <a:spLocks noChangeShapeType="1"/>
            </p:cNvSpPr>
            <p:nvPr/>
          </p:nvSpPr>
          <p:spPr bwMode="auto">
            <a:xfrm flipH="1">
              <a:off x="4822" y="1490"/>
              <a:ext cx="1" cy="2495"/>
            </a:xfrm>
            <a:prstGeom prst="line">
              <a:avLst/>
            </a:prstGeom>
            <a:noFill/>
            <a:ln w="9525">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85" name="Text Box 154"/>
            <p:cNvSpPr txBox="1">
              <a:spLocks noChangeArrowheads="1"/>
            </p:cNvSpPr>
            <p:nvPr/>
          </p:nvSpPr>
          <p:spPr bwMode="auto">
            <a:xfrm>
              <a:off x="3060" y="2983"/>
              <a:ext cx="828"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r">
                <a:lnSpc>
                  <a:spcPct val="85000"/>
                </a:lnSpc>
                <a:defRPr/>
              </a:pPr>
              <a:r>
                <a:rPr lang="en-US" dirty="0" smtClean="0">
                  <a:cs typeface="+mn-cs"/>
                </a:rPr>
                <a:t>client terminates</a:t>
              </a:r>
            </a:p>
          </p:txBody>
        </p:sp>
        <p:sp>
          <p:nvSpPr>
            <p:cNvPr id="86" name="Line 155"/>
            <p:cNvSpPr>
              <a:spLocks noChangeShapeType="1"/>
            </p:cNvSpPr>
            <p:nvPr/>
          </p:nvSpPr>
          <p:spPr bwMode="auto">
            <a:xfrm flipH="1">
              <a:off x="3845" y="1451"/>
              <a:ext cx="15" cy="1549"/>
            </a:xfrm>
            <a:prstGeom prst="line">
              <a:avLst/>
            </a:prstGeom>
            <a:noFill/>
            <a:ln w="9525">
              <a:solidFill>
                <a:srgbClr val="777777"/>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87" name="Line 156"/>
            <p:cNvSpPr>
              <a:spLocks noChangeShapeType="1"/>
            </p:cNvSpPr>
            <p:nvPr/>
          </p:nvSpPr>
          <p:spPr bwMode="auto">
            <a:xfrm flipH="1">
              <a:off x="3850" y="1726"/>
              <a:ext cx="990" cy="602"/>
            </a:xfrm>
            <a:prstGeom prst="line">
              <a:avLst/>
            </a:prstGeom>
            <a:noFill/>
            <a:ln w="28575">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88" name="Rectangle 157"/>
            <p:cNvSpPr>
              <a:spLocks noChangeArrowheads="1"/>
            </p:cNvSpPr>
            <p:nvPr/>
          </p:nvSpPr>
          <p:spPr bwMode="auto">
            <a:xfrm>
              <a:off x="4200" y="1761"/>
              <a:ext cx="277" cy="20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89" name="Text Box 158"/>
            <p:cNvSpPr txBox="1">
              <a:spLocks noChangeArrowheads="1"/>
            </p:cNvSpPr>
            <p:nvPr/>
          </p:nvSpPr>
          <p:spPr bwMode="auto">
            <a:xfrm>
              <a:off x="3312" y="2221"/>
              <a:ext cx="48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solidFill>
                    <a:srgbClr val="CC0000"/>
                  </a:solidFill>
                  <a:cs typeface="+mn-cs"/>
                </a:rPr>
                <a:t>ESTAB</a:t>
              </a:r>
            </a:p>
          </p:txBody>
        </p:sp>
        <p:sp>
          <p:nvSpPr>
            <p:cNvPr id="90" name="Oval 159"/>
            <p:cNvSpPr>
              <a:spLocks noChangeArrowheads="1"/>
            </p:cNvSpPr>
            <p:nvPr/>
          </p:nvSpPr>
          <p:spPr bwMode="auto">
            <a:xfrm>
              <a:off x="3817" y="2299"/>
              <a:ext cx="57" cy="56"/>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CC0000"/>
                </a:solidFill>
                <a:cs typeface="+mn-cs"/>
              </a:endParaRPr>
            </a:p>
          </p:txBody>
        </p:sp>
        <p:sp>
          <p:nvSpPr>
            <p:cNvPr id="91" name="Text Box 160"/>
            <p:cNvSpPr txBox="1">
              <a:spLocks noChangeArrowheads="1"/>
            </p:cNvSpPr>
            <p:nvPr/>
          </p:nvSpPr>
          <p:spPr bwMode="auto">
            <a:xfrm>
              <a:off x="3213" y="1380"/>
              <a:ext cx="613" cy="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r">
                <a:defRPr/>
              </a:pPr>
              <a:r>
                <a:rPr lang="en-US" smtClean="0">
                  <a:cs typeface="+mn-cs"/>
                </a:rPr>
                <a:t>choose x</a:t>
              </a:r>
            </a:p>
            <a:p>
              <a:pPr algn="r">
                <a:defRPr/>
              </a:pPr>
              <a:endParaRPr lang="en-US" smtClean="0">
                <a:cs typeface="+mn-cs"/>
              </a:endParaRPr>
            </a:p>
          </p:txBody>
        </p:sp>
        <p:sp>
          <p:nvSpPr>
            <p:cNvPr id="92" name="Line 161"/>
            <p:cNvSpPr>
              <a:spLocks noChangeShapeType="1"/>
            </p:cNvSpPr>
            <p:nvPr/>
          </p:nvSpPr>
          <p:spPr bwMode="auto">
            <a:xfrm>
              <a:off x="3888" y="1503"/>
              <a:ext cx="932" cy="199"/>
            </a:xfrm>
            <a:prstGeom prst="line">
              <a:avLst/>
            </a:prstGeom>
            <a:noFill/>
            <a:ln w="28575">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93" name="Rectangle 162"/>
            <p:cNvSpPr>
              <a:spLocks noChangeArrowheads="1"/>
            </p:cNvSpPr>
            <p:nvPr/>
          </p:nvSpPr>
          <p:spPr bwMode="auto">
            <a:xfrm>
              <a:off x="4088" y="1494"/>
              <a:ext cx="490" cy="20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94" name="Text Box 163"/>
            <p:cNvSpPr txBox="1">
              <a:spLocks noChangeArrowheads="1"/>
            </p:cNvSpPr>
            <p:nvPr/>
          </p:nvSpPr>
          <p:spPr bwMode="auto">
            <a:xfrm>
              <a:off x="3943" y="1473"/>
              <a:ext cx="802" cy="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cs typeface="+mn-cs"/>
                </a:rPr>
                <a:t>req_conn(x)</a:t>
              </a:r>
            </a:p>
          </p:txBody>
        </p:sp>
        <p:sp>
          <p:nvSpPr>
            <p:cNvPr id="95" name="Text Box 164"/>
            <p:cNvSpPr txBox="1">
              <a:spLocks noChangeArrowheads="1"/>
            </p:cNvSpPr>
            <p:nvPr/>
          </p:nvSpPr>
          <p:spPr bwMode="auto">
            <a:xfrm>
              <a:off x="4862" y="1636"/>
              <a:ext cx="48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solidFill>
                    <a:srgbClr val="CC0000"/>
                  </a:solidFill>
                  <a:cs typeface="+mn-cs"/>
                </a:rPr>
                <a:t>ESTAB</a:t>
              </a:r>
            </a:p>
          </p:txBody>
        </p:sp>
        <p:sp>
          <p:nvSpPr>
            <p:cNvPr id="96" name="Oval 165"/>
            <p:cNvSpPr>
              <a:spLocks noChangeArrowheads="1"/>
            </p:cNvSpPr>
            <p:nvPr/>
          </p:nvSpPr>
          <p:spPr bwMode="auto">
            <a:xfrm>
              <a:off x="4794" y="1710"/>
              <a:ext cx="57" cy="56"/>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CC0000"/>
                </a:solidFill>
                <a:cs typeface="+mn-cs"/>
              </a:endParaRPr>
            </a:p>
          </p:txBody>
        </p:sp>
        <p:grpSp>
          <p:nvGrpSpPr>
            <p:cNvPr id="24599" name="Group 166"/>
            <p:cNvGrpSpPr>
              <a:grpSpLocks/>
            </p:cNvGrpSpPr>
            <p:nvPr/>
          </p:nvGrpSpPr>
          <p:grpSpPr bwMode="auto">
            <a:xfrm>
              <a:off x="4006" y="1848"/>
              <a:ext cx="803" cy="212"/>
              <a:chOff x="1065" y="2085"/>
              <a:chExt cx="803" cy="212"/>
            </a:xfrm>
          </p:grpSpPr>
          <p:sp>
            <p:nvSpPr>
              <p:cNvPr id="143" name="Rectangle 167"/>
              <p:cNvSpPr>
                <a:spLocks noChangeArrowheads="1"/>
              </p:cNvSpPr>
              <p:nvPr/>
            </p:nvSpPr>
            <p:spPr bwMode="auto">
              <a:xfrm>
                <a:off x="1137" y="2123"/>
                <a:ext cx="675" cy="164"/>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44" name="Text Box 168"/>
              <p:cNvSpPr txBox="1">
                <a:spLocks noChangeArrowheads="1"/>
              </p:cNvSpPr>
              <p:nvPr/>
            </p:nvSpPr>
            <p:spPr bwMode="auto">
              <a:xfrm>
                <a:off x="1065" y="2085"/>
                <a:ext cx="803" cy="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cs typeface="+mn-cs"/>
                  </a:rPr>
                  <a:t>acc_conn(x)</a:t>
                </a:r>
              </a:p>
            </p:txBody>
          </p:sp>
        </p:grpSp>
        <p:sp>
          <p:nvSpPr>
            <p:cNvPr id="98" name="Line 169"/>
            <p:cNvSpPr>
              <a:spLocks noChangeShapeType="1"/>
            </p:cNvSpPr>
            <p:nvPr/>
          </p:nvSpPr>
          <p:spPr bwMode="auto">
            <a:xfrm>
              <a:off x="3877" y="2345"/>
              <a:ext cx="932" cy="199"/>
            </a:xfrm>
            <a:prstGeom prst="line">
              <a:avLst/>
            </a:prstGeom>
            <a:noFill/>
            <a:ln w="28575">
              <a:solidFill>
                <a:srgbClr val="000099"/>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99" name="Rectangle 170"/>
            <p:cNvSpPr>
              <a:spLocks noChangeArrowheads="1"/>
            </p:cNvSpPr>
            <p:nvPr/>
          </p:nvSpPr>
          <p:spPr bwMode="auto">
            <a:xfrm>
              <a:off x="4077" y="2336"/>
              <a:ext cx="490" cy="20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00" name="Text Box 171"/>
            <p:cNvSpPr txBox="1">
              <a:spLocks noChangeArrowheads="1"/>
            </p:cNvSpPr>
            <p:nvPr/>
          </p:nvSpPr>
          <p:spPr bwMode="auto">
            <a:xfrm>
              <a:off x="3989" y="2315"/>
              <a:ext cx="688" cy="2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defRPr/>
              </a:pPr>
              <a:r>
                <a:rPr lang="en-US" smtClean="0">
                  <a:cs typeface="+mn-cs"/>
                </a:rPr>
                <a:t>data(x+1)</a:t>
              </a:r>
            </a:p>
          </p:txBody>
        </p:sp>
        <p:sp>
          <p:nvSpPr>
            <p:cNvPr id="101" name="Oval 172"/>
            <p:cNvSpPr>
              <a:spLocks noChangeArrowheads="1"/>
            </p:cNvSpPr>
            <p:nvPr/>
          </p:nvSpPr>
          <p:spPr bwMode="auto">
            <a:xfrm>
              <a:off x="4790" y="2524"/>
              <a:ext cx="57" cy="56"/>
            </a:xfrm>
            <a:prstGeom prst="ellipse">
              <a:avLst/>
            </a:prstGeom>
            <a:solidFill>
              <a:srgbClr val="CC0000"/>
            </a:solidFill>
            <a:ln w="9525">
              <a:solidFill>
                <a:srgbClr val="CC0000"/>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solidFill>
                  <a:srgbClr val="CC0000"/>
                </a:solidFill>
                <a:cs typeface="+mn-cs"/>
              </a:endParaRPr>
            </a:p>
          </p:txBody>
        </p:sp>
        <p:sp>
          <p:nvSpPr>
            <p:cNvPr id="102" name="Text Box 173"/>
            <p:cNvSpPr txBox="1">
              <a:spLocks noChangeArrowheads="1"/>
            </p:cNvSpPr>
            <p:nvPr/>
          </p:nvSpPr>
          <p:spPr bwMode="auto">
            <a:xfrm>
              <a:off x="4890" y="2373"/>
              <a:ext cx="846"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l">
                <a:lnSpc>
                  <a:spcPct val="85000"/>
                </a:lnSpc>
                <a:defRPr/>
              </a:pPr>
              <a:r>
                <a:rPr lang="en-US" dirty="0" smtClean="0">
                  <a:cs typeface="+mn-cs"/>
                </a:rPr>
                <a:t>accept</a:t>
              </a:r>
            </a:p>
            <a:p>
              <a:pPr algn="l">
                <a:lnSpc>
                  <a:spcPct val="85000"/>
                </a:lnSpc>
                <a:defRPr/>
              </a:pPr>
              <a:r>
                <a:rPr lang="en-US" dirty="0" smtClean="0">
                  <a:cs typeface="+mn-cs"/>
                </a:rPr>
                <a:t>data(x+1)</a:t>
              </a:r>
            </a:p>
          </p:txBody>
        </p:sp>
        <p:grpSp>
          <p:nvGrpSpPr>
            <p:cNvPr id="24605" name="Group 174"/>
            <p:cNvGrpSpPr>
              <a:grpSpLocks/>
            </p:cNvGrpSpPr>
            <p:nvPr/>
          </p:nvGrpSpPr>
          <p:grpSpPr bwMode="auto">
            <a:xfrm>
              <a:off x="3826" y="2803"/>
              <a:ext cx="1515" cy="300"/>
              <a:chOff x="3818" y="2796"/>
              <a:chExt cx="1515" cy="300"/>
            </a:xfrm>
          </p:grpSpPr>
          <p:sp>
            <p:nvSpPr>
              <p:cNvPr id="141" name="Line 175"/>
              <p:cNvSpPr>
                <a:spLocks noChangeShapeType="1"/>
              </p:cNvSpPr>
              <p:nvPr/>
            </p:nvSpPr>
            <p:spPr bwMode="auto">
              <a:xfrm>
                <a:off x="3818" y="2951"/>
                <a:ext cx="1515" cy="0"/>
              </a:xfrm>
              <a:prstGeom prst="line">
                <a:avLst/>
              </a:prstGeom>
              <a:noFill/>
              <a:ln w="28575">
                <a:solidFill>
                  <a:srgbClr val="CC0000"/>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lstStyle/>
              <a:p>
                <a:pPr>
                  <a:defRPr/>
                </a:pPr>
                <a:endParaRPr lang="en-US">
                  <a:cs typeface="+mn-cs"/>
                </a:endParaRPr>
              </a:p>
            </p:txBody>
          </p:sp>
          <p:sp>
            <p:nvSpPr>
              <p:cNvPr id="142" name="Text Box 176"/>
              <p:cNvSpPr txBox="1">
                <a:spLocks noChangeArrowheads="1"/>
              </p:cNvSpPr>
              <p:nvPr/>
            </p:nvSpPr>
            <p:spPr bwMode="auto">
              <a:xfrm>
                <a:off x="3989" y="2796"/>
                <a:ext cx="706" cy="3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nSpc>
                    <a:spcPct val="90000"/>
                  </a:lnSpc>
                  <a:defRPr/>
                </a:pPr>
                <a:r>
                  <a:rPr lang="en-US" sz="1400" smtClean="0">
                    <a:cs typeface="+mn-cs"/>
                  </a:rPr>
                  <a:t>connection </a:t>
                </a:r>
              </a:p>
              <a:p>
                <a:pPr>
                  <a:lnSpc>
                    <a:spcPct val="90000"/>
                  </a:lnSpc>
                  <a:defRPr/>
                </a:pPr>
                <a:r>
                  <a:rPr lang="en-US" sz="1400" smtClean="0">
                    <a:cs typeface="+mn-cs"/>
                  </a:rPr>
                  <a:t>x completes</a:t>
                </a:r>
              </a:p>
            </p:txBody>
          </p:sp>
        </p:grpSp>
        <p:sp>
          <p:nvSpPr>
            <p:cNvPr id="104" name="Text Box 177"/>
            <p:cNvSpPr txBox="1">
              <a:spLocks noChangeArrowheads="1"/>
            </p:cNvSpPr>
            <p:nvPr/>
          </p:nvSpPr>
          <p:spPr bwMode="auto">
            <a:xfrm>
              <a:off x="4830" y="2962"/>
              <a:ext cx="738" cy="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lvl1pPr>
                <a:defRPr sz="1600">
                  <a:solidFill>
                    <a:schemeClr val="tx1"/>
                  </a:solidFill>
                  <a:latin typeface="Tahoma" charset="0"/>
                  <a:ea typeface="ＭＳ Ｐゴシック" charset="0"/>
                </a:defRPr>
              </a:lvl1pPr>
              <a:lvl2pPr marL="742950" indent="-285750">
                <a:defRPr sz="1600">
                  <a:solidFill>
                    <a:schemeClr val="tx1"/>
                  </a:solidFill>
                  <a:latin typeface="Tahoma" charset="0"/>
                  <a:ea typeface="ＭＳ Ｐゴシック" charset="0"/>
                </a:defRPr>
              </a:lvl2pPr>
              <a:lvl3pPr marL="1143000" indent="-228600">
                <a:defRPr sz="1600">
                  <a:solidFill>
                    <a:schemeClr val="tx1"/>
                  </a:solidFill>
                  <a:latin typeface="Tahoma" charset="0"/>
                  <a:ea typeface="ＭＳ Ｐゴシック" charset="0"/>
                </a:defRPr>
              </a:lvl3pPr>
              <a:lvl4pPr marL="1600200" indent="-228600">
                <a:defRPr sz="1600">
                  <a:solidFill>
                    <a:schemeClr val="tx1"/>
                  </a:solidFill>
                  <a:latin typeface="Tahoma" charset="0"/>
                  <a:ea typeface="ＭＳ Ｐゴシック" charset="0"/>
                </a:defRPr>
              </a:lvl4pPr>
              <a:lvl5pPr marL="2057400" indent="-228600">
                <a:defRPr sz="1600">
                  <a:solidFill>
                    <a:schemeClr val="tx1"/>
                  </a:solidFill>
                  <a:latin typeface="Tahoma" charset="0"/>
                  <a:ea typeface="ＭＳ Ｐゴシック" charset="0"/>
                </a:defRPr>
              </a:lvl5pPr>
              <a:lvl6pPr marL="2514600" indent="-228600" algn="ctr" eaLnBrk="0" fontAlgn="base" hangingPunct="0">
                <a:spcBef>
                  <a:spcPct val="0"/>
                </a:spcBef>
                <a:spcAft>
                  <a:spcPct val="0"/>
                </a:spcAft>
                <a:defRPr sz="1600">
                  <a:solidFill>
                    <a:schemeClr val="tx1"/>
                  </a:solidFill>
                  <a:latin typeface="Tahoma" charset="0"/>
                  <a:ea typeface="ＭＳ Ｐゴシック" charset="0"/>
                </a:defRPr>
              </a:lvl6pPr>
              <a:lvl7pPr marL="2971800" indent="-228600" algn="ctr" eaLnBrk="0" fontAlgn="base" hangingPunct="0">
                <a:spcBef>
                  <a:spcPct val="0"/>
                </a:spcBef>
                <a:spcAft>
                  <a:spcPct val="0"/>
                </a:spcAft>
                <a:defRPr sz="1600">
                  <a:solidFill>
                    <a:schemeClr val="tx1"/>
                  </a:solidFill>
                  <a:latin typeface="Tahoma" charset="0"/>
                  <a:ea typeface="ＭＳ Ｐゴシック" charset="0"/>
                </a:defRPr>
              </a:lvl7pPr>
              <a:lvl8pPr marL="3429000" indent="-228600" algn="ctr" eaLnBrk="0" fontAlgn="base" hangingPunct="0">
                <a:spcBef>
                  <a:spcPct val="0"/>
                </a:spcBef>
                <a:spcAft>
                  <a:spcPct val="0"/>
                </a:spcAft>
                <a:defRPr sz="1600">
                  <a:solidFill>
                    <a:schemeClr val="tx1"/>
                  </a:solidFill>
                  <a:latin typeface="Tahoma" charset="0"/>
                  <a:ea typeface="ＭＳ Ｐゴシック" charset="0"/>
                </a:defRPr>
              </a:lvl8pPr>
              <a:lvl9pPr marL="3886200" indent="-228600" algn="ctr" eaLnBrk="0" fontAlgn="base" hangingPunct="0">
                <a:spcBef>
                  <a:spcPct val="0"/>
                </a:spcBef>
                <a:spcAft>
                  <a:spcPct val="0"/>
                </a:spcAft>
                <a:defRPr sz="1600">
                  <a:solidFill>
                    <a:schemeClr val="tx1"/>
                  </a:solidFill>
                  <a:latin typeface="Tahoma" charset="0"/>
                  <a:ea typeface="ＭＳ Ｐゴシック" charset="0"/>
                </a:defRPr>
              </a:lvl9pPr>
            </a:lstStyle>
            <a:p>
              <a:pPr algn="l">
                <a:lnSpc>
                  <a:spcPct val="85000"/>
                </a:lnSpc>
                <a:defRPr/>
              </a:pPr>
              <a:r>
                <a:rPr lang="en-US" smtClean="0">
                  <a:cs typeface="+mn-cs"/>
                </a:rPr>
                <a:t>server</a:t>
              </a:r>
            </a:p>
            <a:p>
              <a:pPr algn="l">
                <a:lnSpc>
                  <a:spcPct val="85000"/>
                </a:lnSpc>
                <a:defRPr/>
              </a:pPr>
              <a:r>
                <a:rPr lang="en-US" smtClean="0">
                  <a:cs typeface="+mn-cs"/>
                </a:rPr>
                <a:t>forgets x</a:t>
              </a:r>
            </a:p>
          </p:txBody>
        </p:sp>
        <p:grpSp>
          <p:nvGrpSpPr>
            <p:cNvPr id="24607" name="Group 178"/>
            <p:cNvGrpSpPr>
              <a:grpSpLocks/>
            </p:cNvGrpSpPr>
            <p:nvPr/>
          </p:nvGrpSpPr>
          <p:grpSpPr bwMode="auto">
            <a:xfrm>
              <a:off x="3570" y="1119"/>
              <a:ext cx="391" cy="307"/>
              <a:chOff x="-44" y="1473"/>
              <a:chExt cx="981" cy="1105"/>
            </a:xfrm>
          </p:grpSpPr>
          <p:pic>
            <p:nvPicPr>
              <p:cNvPr id="24641" name="Picture 179" descr="desktop_computer_stylized_mediu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44" y="1473"/>
                <a:ext cx="981"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642" name="Freeform 180"/>
              <p:cNvSpPr>
                <a:spLocks/>
              </p:cNvSpPr>
              <p:nvPr/>
            </p:nvSpPr>
            <p:spPr bwMode="auto">
              <a:xfrm flipH="1">
                <a:off x="374" y="1579"/>
                <a:ext cx="477" cy="506"/>
              </a:xfrm>
              <a:custGeom>
                <a:avLst/>
                <a:gdLst>
                  <a:gd name="T0" fmla="*/ 0 w 356"/>
                  <a:gd name="T1" fmla="*/ 0 h 368"/>
                  <a:gd name="T2" fmla="*/ 10045 w 356"/>
                  <a:gd name="T3" fmla="*/ 645 h 368"/>
                  <a:gd name="T4" fmla="*/ 11917 w 356"/>
                  <a:gd name="T5" fmla="*/ 13448 h 368"/>
                  <a:gd name="T6" fmla="*/ 2626 w 356"/>
                  <a:gd name="T7" fmla="*/ 16818 h 368"/>
                  <a:gd name="T8" fmla="*/ 0 w 356"/>
                  <a:gd name="T9" fmla="*/ 0 h 36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6" h="368">
                    <a:moveTo>
                      <a:pt x="0" y="0"/>
                    </a:moveTo>
                    <a:lnTo>
                      <a:pt x="300" y="14"/>
                    </a:lnTo>
                    <a:lnTo>
                      <a:pt x="356" y="294"/>
                    </a:lnTo>
                    <a:lnTo>
                      <a:pt x="78" y="368"/>
                    </a:lnTo>
                    <a:lnTo>
                      <a:pt x="0" y="0"/>
                    </a:lnTo>
                    <a:close/>
                  </a:path>
                </a:pathLst>
              </a:custGeom>
              <a:gradFill rotWithShape="1">
                <a:gsLst>
                  <a:gs pos="0">
                    <a:srgbClr val="000099"/>
                  </a:gs>
                  <a:gs pos="100000">
                    <a:schemeClr val="bg1"/>
                  </a:gs>
                </a:gsLst>
                <a:lin ang="2700000" scaled="1"/>
              </a:gradFill>
              <a:ln>
                <a:noFill/>
              </a:ln>
              <a:effectLst/>
              <a:extLst>
                <a:ext uri="{91240B29-F687-4f45-9708-019B960494DF}">
                  <a14:hiddenLine xmlns:a14="http://schemas.microsoft.com/office/drawing/2010/main" w="9525" cap="flat" cmpd="sng">
                    <a:solidFill>
                      <a:schemeClr val="tx1"/>
                    </a:solidFill>
                    <a:prstDash val="solid"/>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pt-PT"/>
              </a:p>
            </p:txBody>
          </p:sp>
        </p:grpSp>
        <p:grpSp>
          <p:nvGrpSpPr>
            <p:cNvPr id="24608" name="Group 181"/>
            <p:cNvGrpSpPr>
              <a:grpSpLocks/>
            </p:cNvGrpSpPr>
            <p:nvPr/>
          </p:nvGrpSpPr>
          <p:grpSpPr bwMode="auto">
            <a:xfrm>
              <a:off x="4709" y="1107"/>
              <a:ext cx="212" cy="323"/>
              <a:chOff x="4140" y="429"/>
              <a:chExt cx="1425" cy="2396"/>
            </a:xfrm>
          </p:grpSpPr>
          <p:sp>
            <p:nvSpPr>
              <p:cNvPr id="24609" name="Freeform 182"/>
              <p:cNvSpPr>
                <a:spLocks/>
              </p:cNvSpPr>
              <p:nvPr/>
            </p:nvSpPr>
            <p:spPr bwMode="auto">
              <a:xfrm>
                <a:off x="5268" y="433"/>
                <a:ext cx="283" cy="2286"/>
              </a:xfrm>
              <a:custGeom>
                <a:avLst/>
                <a:gdLst>
                  <a:gd name="T0" fmla="*/ 5 w 354"/>
                  <a:gd name="T1" fmla="*/ 0 h 2742"/>
                  <a:gd name="T2" fmla="*/ 24 w 354"/>
                  <a:gd name="T3" fmla="*/ 38 h 2742"/>
                  <a:gd name="T4" fmla="*/ 24 w 354"/>
                  <a:gd name="T5" fmla="*/ 295 h 2742"/>
                  <a:gd name="T6" fmla="*/ 0 w 354"/>
                  <a:gd name="T7" fmla="*/ 309 h 2742"/>
                  <a:gd name="T8" fmla="*/ 5 w 354"/>
                  <a:gd name="T9" fmla="*/ 0 h 274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54" h="2742">
                    <a:moveTo>
                      <a:pt x="63" y="0"/>
                    </a:moveTo>
                    <a:lnTo>
                      <a:pt x="354" y="339"/>
                    </a:lnTo>
                    <a:lnTo>
                      <a:pt x="346" y="2624"/>
                    </a:lnTo>
                    <a:lnTo>
                      <a:pt x="0" y="2742"/>
                    </a:lnTo>
                    <a:lnTo>
                      <a:pt x="63" y="0"/>
                    </a:lnTo>
                    <a:close/>
                  </a:path>
                </a:pathLst>
              </a:custGeom>
              <a:gradFill rotWithShape="1">
                <a:gsLst>
                  <a:gs pos="0">
                    <a:srgbClr val="DDDDDD"/>
                  </a:gs>
                  <a:gs pos="100000">
                    <a:srgbClr val="333333"/>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108" name="Rectangle 183"/>
              <p:cNvSpPr>
                <a:spLocks noChangeArrowheads="1"/>
              </p:cNvSpPr>
              <p:nvPr/>
            </p:nvSpPr>
            <p:spPr bwMode="auto">
              <a:xfrm>
                <a:off x="4207" y="429"/>
                <a:ext cx="1049" cy="2285"/>
              </a:xfrm>
              <a:prstGeom prst="rect">
                <a:avLst/>
              </a:pr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4611" name="Freeform 184"/>
              <p:cNvSpPr>
                <a:spLocks/>
              </p:cNvSpPr>
              <p:nvPr/>
            </p:nvSpPr>
            <p:spPr bwMode="auto">
              <a:xfrm>
                <a:off x="5321" y="570"/>
                <a:ext cx="169" cy="2115"/>
              </a:xfrm>
              <a:custGeom>
                <a:avLst/>
                <a:gdLst>
                  <a:gd name="T0" fmla="*/ 2 w 211"/>
                  <a:gd name="T1" fmla="*/ 0 h 2537"/>
                  <a:gd name="T2" fmla="*/ 14 w 211"/>
                  <a:gd name="T3" fmla="*/ 25 h 2537"/>
                  <a:gd name="T4" fmla="*/ 2 w 211"/>
                  <a:gd name="T5" fmla="*/ 282 h 2537"/>
                  <a:gd name="T6" fmla="*/ 2 w 211"/>
                  <a:gd name="T7" fmla="*/ 0 h 2537"/>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11" h="2537">
                    <a:moveTo>
                      <a:pt x="7" y="0"/>
                    </a:moveTo>
                    <a:cubicBezTo>
                      <a:pt x="7" y="0"/>
                      <a:pt x="57" y="28"/>
                      <a:pt x="211" y="218"/>
                    </a:cubicBezTo>
                    <a:cubicBezTo>
                      <a:pt x="0" y="1229"/>
                      <a:pt x="41" y="2537"/>
                      <a:pt x="7" y="2501"/>
                    </a:cubicBezTo>
                    <a:lnTo>
                      <a:pt x="7" y="0"/>
                    </a:lnTo>
                    <a:close/>
                  </a:path>
                </a:pathLst>
              </a:custGeom>
              <a:gradFill rotWithShape="1">
                <a:gsLst>
                  <a:gs pos="0">
                    <a:srgbClr val="808080"/>
                  </a:gs>
                  <a:gs pos="100000">
                    <a:srgbClr val="F8F8F8"/>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24612" name="Freeform 185"/>
              <p:cNvSpPr>
                <a:spLocks/>
              </p:cNvSpPr>
              <p:nvPr/>
            </p:nvSpPr>
            <p:spPr bwMode="auto">
              <a:xfrm>
                <a:off x="5284" y="1640"/>
                <a:ext cx="263" cy="189"/>
              </a:xfrm>
              <a:custGeom>
                <a:avLst/>
                <a:gdLst>
                  <a:gd name="T0" fmla="*/ 2 w 328"/>
                  <a:gd name="T1" fmla="*/ 0 h 226"/>
                  <a:gd name="T2" fmla="*/ 23 w 328"/>
                  <a:gd name="T3" fmla="*/ 15 h 226"/>
                  <a:gd name="T4" fmla="*/ 23 w 328"/>
                  <a:gd name="T5" fmla="*/ 27 h 226"/>
                  <a:gd name="T6" fmla="*/ 0 w 328"/>
                  <a:gd name="T7" fmla="*/ 11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111" name="Rectangle 186"/>
              <p:cNvSpPr>
                <a:spLocks noChangeArrowheads="1"/>
              </p:cNvSpPr>
              <p:nvPr/>
            </p:nvSpPr>
            <p:spPr bwMode="auto">
              <a:xfrm>
                <a:off x="4214" y="696"/>
                <a:ext cx="592"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nvGrpSpPr>
              <p:cNvPr id="24614" name="Group 187"/>
              <p:cNvGrpSpPr>
                <a:grpSpLocks/>
              </p:cNvGrpSpPr>
              <p:nvPr/>
            </p:nvGrpSpPr>
            <p:grpSpPr bwMode="auto">
              <a:xfrm>
                <a:off x="4749" y="668"/>
                <a:ext cx="581" cy="145"/>
                <a:chOff x="614" y="2568"/>
                <a:chExt cx="725" cy="139"/>
              </a:xfrm>
            </p:grpSpPr>
            <p:sp>
              <p:nvSpPr>
                <p:cNvPr id="137" name="AutoShape 188"/>
                <p:cNvSpPr>
                  <a:spLocks noChangeArrowheads="1"/>
                </p:cNvSpPr>
                <p:nvPr/>
              </p:nvSpPr>
              <p:spPr bwMode="auto">
                <a:xfrm>
                  <a:off x="617" y="2566"/>
                  <a:ext cx="721" cy="142"/>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38" name="AutoShape 189"/>
                <p:cNvSpPr>
                  <a:spLocks noChangeArrowheads="1"/>
                </p:cNvSpPr>
                <p:nvPr/>
              </p:nvSpPr>
              <p:spPr bwMode="auto">
                <a:xfrm>
                  <a:off x="634" y="2581"/>
                  <a:ext cx="688" cy="114"/>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113" name="Rectangle 190"/>
              <p:cNvSpPr>
                <a:spLocks noChangeArrowheads="1"/>
              </p:cNvSpPr>
              <p:nvPr/>
            </p:nvSpPr>
            <p:spPr bwMode="auto">
              <a:xfrm>
                <a:off x="4221" y="1022"/>
                <a:ext cx="598"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nvGrpSpPr>
              <p:cNvPr id="24616" name="Group 191"/>
              <p:cNvGrpSpPr>
                <a:grpSpLocks/>
              </p:cNvGrpSpPr>
              <p:nvPr/>
            </p:nvGrpSpPr>
            <p:grpSpPr bwMode="auto">
              <a:xfrm>
                <a:off x="4747" y="994"/>
                <a:ext cx="581" cy="134"/>
                <a:chOff x="614" y="2568"/>
                <a:chExt cx="725" cy="139"/>
              </a:xfrm>
            </p:grpSpPr>
            <p:sp>
              <p:nvSpPr>
                <p:cNvPr id="135" name="AutoShape 192"/>
                <p:cNvSpPr>
                  <a:spLocks noChangeArrowheads="1"/>
                </p:cNvSpPr>
                <p:nvPr/>
              </p:nvSpPr>
              <p:spPr bwMode="auto">
                <a:xfrm>
                  <a:off x="611" y="2567"/>
                  <a:ext cx="730" cy="139"/>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36" name="AutoShape 193"/>
                <p:cNvSpPr>
                  <a:spLocks noChangeArrowheads="1"/>
                </p:cNvSpPr>
                <p:nvPr/>
              </p:nvSpPr>
              <p:spPr bwMode="auto">
                <a:xfrm>
                  <a:off x="628" y="2582"/>
                  <a:ext cx="696" cy="108"/>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115" name="Rectangle 194"/>
              <p:cNvSpPr>
                <a:spLocks noChangeArrowheads="1"/>
              </p:cNvSpPr>
              <p:nvPr/>
            </p:nvSpPr>
            <p:spPr bwMode="auto">
              <a:xfrm>
                <a:off x="4214" y="1356"/>
                <a:ext cx="598" cy="45"/>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16" name="Rectangle 195"/>
              <p:cNvSpPr>
                <a:spLocks noChangeArrowheads="1"/>
              </p:cNvSpPr>
              <p:nvPr/>
            </p:nvSpPr>
            <p:spPr bwMode="auto">
              <a:xfrm>
                <a:off x="4227" y="1653"/>
                <a:ext cx="598" cy="52"/>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nvGrpSpPr>
              <p:cNvPr id="24619" name="Group 196"/>
              <p:cNvGrpSpPr>
                <a:grpSpLocks/>
              </p:cNvGrpSpPr>
              <p:nvPr/>
            </p:nvGrpSpPr>
            <p:grpSpPr bwMode="auto">
              <a:xfrm>
                <a:off x="4735" y="1627"/>
                <a:ext cx="582" cy="151"/>
                <a:chOff x="614" y="2568"/>
                <a:chExt cx="725" cy="139"/>
              </a:xfrm>
            </p:grpSpPr>
            <p:sp>
              <p:nvSpPr>
                <p:cNvPr id="133" name="AutoShape 197"/>
                <p:cNvSpPr>
                  <a:spLocks noChangeArrowheads="1"/>
                </p:cNvSpPr>
                <p:nvPr/>
              </p:nvSpPr>
              <p:spPr bwMode="auto">
                <a:xfrm>
                  <a:off x="618" y="2571"/>
                  <a:ext cx="720" cy="137"/>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34" name="AutoShape 198"/>
                <p:cNvSpPr>
                  <a:spLocks noChangeArrowheads="1"/>
                </p:cNvSpPr>
                <p:nvPr/>
              </p:nvSpPr>
              <p:spPr bwMode="auto">
                <a:xfrm>
                  <a:off x="635" y="2585"/>
                  <a:ext cx="687" cy="109"/>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24620" name="Freeform 199"/>
              <p:cNvSpPr>
                <a:spLocks/>
              </p:cNvSpPr>
              <p:nvPr/>
            </p:nvSpPr>
            <p:spPr bwMode="auto">
              <a:xfrm>
                <a:off x="5288" y="1354"/>
                <a:ext cx="263" cy="188"/>
              </a:xfrm>
              <a:custGeom>
                <a:avLst/>
                <a:gdLst>
                  <a:gd name="T0" fmla="*/ 2 w 328"/>
                  <a:gd name="T1" fmla="*/ 0 h 226"/>
                  <a:gd name="T2" fmla="*/ 23 w 328"/>
                  <a:gd name="T3" fmla="*/ 14 h 226"/>
                  <a:gd name="T4" fmla="*/ 23 w 328"/>
                  <a:gd name="T5" fmla="*/ 25 h 226"/>
                  <a:gd name="T6" fmla="*/ 0 w 328"/>
                  <a:gd name="T7" fmla="*/ 10 h 226"/>
                  <a:gd name="T8" fmla="*/ 2 w 328"/>
                  <a:gd name="T9" fmla="*/ 0 h 22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28" h="226">
                    <a:moveTo>
                      <a:pt x="4" y="0"/>
                    </a:moveTo>
                    <a:cubicBezTo>
                      <a:pt x="60" y="10"/>
                      <a:pt x="182" y="74"/>
                      <a:pt x="328" y="128"/>
                    </a:cubicBezTo>
                    <a:cubicBezTo>
                      <a:pt x="326" y="162"/>
                      <a:pt x="326" y="158"/>
                      <a:pt x="326" y="226"/>
                    </a:cubicBezTo>
                    <a:cubicBezTo>
                      <a:pt x="326" y="226"/>
                      <a:pt x="169" y="155"/>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grpSp>
            <p:nvGrpSpPr>
              <p:cNvPr id="24621" name="Group 200"/>
              <p:cNvGrpSpPr>
                <a:grpSpLocks/>
              </p:cNvGrpSpPr>
              <p:nvPr/>
            </p:nvGrpSpPr>
            <p:grpSpPr bwMode="auto">
              <a:xfrm>
                <a:off x="4739" y="1327"/>
                <a:ext cx="582" cy="139"/>
                <a:chOff x="614" y="2568"/>
                <a:chExt cx="725" cy="139"/>
              </a:xfrm>
            </p:grpSpPr>
            <p:sp>
              <p:nvSpPr>
                <p:cNvPr id="131" name="AutoShape 201"/>
                <p:cNvSpPr>
                  <a:spLocks noChangeArrowheads="1"/>
                </p:cNvSpPr>
                <p:nvPr/>
              </p:nvSpPr>
              <p:spPr bwMode="auto">
                <a:xfrm>
                  <a:off x="613" y="2568"/>
                  <a:ext cx="728" cy="141"/>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32" name="AutoShape 202"/>
                <p:cNvSpPr>
                  <a:spLocks noChangeArrowheads="1"/>
                </p:cNvSpPr>
                <p:nvPr/>
              </p:nvSpPr>
              <p:spPr bwMode="auto">
                <a:xfrm>
                  <a:off x="630" y="2582"/>
                  <a:ext cx="695" cy="111"/>
                </a:xfrm>
                <a:prstGeom prst="roundRect">
                  <a:avLst>
                    <a:gd name="adj" fmla="val 50000"/>
                  </a:avLst>
                </a:prstGeom>
                <a:gradFill rotWithShape="1">
                  <a:gsLst>
                    <a:gs pos="0">
                      <a:srgbClr val="0000FF"/>
                    </a:gs>
                    <a:gs pos="50000">
                      <a:srgbClr val="99CCFF"/>
                    </a:gs>
                    <a:gs pos="100000">
                      <a:srgbClr val="0000FF"/>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sp>
            <p:nvSpPr>
              <p:cNvPr id="120" name="Rectangle 203"/>
              <p:cNvSpPr>
                <a:spLocks noChangeArrowheads="1"/>
              </p:cNvSpPr>
              <p:nvPr/>
            </p:nvSpPr>
            <p:spPr bwMode="auto">
              <a:xfrm>
                <a:off x="5249" y="429"/>
                <a:ext cx="67" cy="2292"/>
              </a:xfrm>
              <a:prstGeom prst="rect">
                <a:avLst/>
              </a:prstGeom>
              <a:gradFill rotWithShape="1">
                <a:gsLst>
                  <a:gs pos="0">
                    <a:srgbClr val="333333"/>
                  </a:gs>
                  <a:gs pos="50000">
                    <a:srgbClr val="DDDDDD"/>
                  </a:gs>
                  <a:gs pos="100000">
                    <a:srgbClr val="333333"/>
                  </a:gs>
                </a:gsLst>
                <a:lin ang="0" scaled="1"/>
              </a:gra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4623" name="Freeform 204"/>
              <p:cNvSpPr>
                <a:spLocks/>
              </p:cNvSpPr>
              <p:nvPr/>
            </p:nvSpPr>
            <p:spPr bwMode="auto">
              <a:xfrm>
                <a:off x="5312" y="1007"/>
                <a:ext cx="237" cy="213"/>
              </a:xfrm>
              <a:custGeom>
                <a:avLst/>
                <a:gdLst>
                  <a:gd name="T0" fmla="*/ 2 w 296"/>
                  <a:gd name="T1" fmla="*/ 0 h 256"/>
                  <a:gd name="T2" fmla="*/ 21 w 296"/>
                  <a:gd name="T3" fmla="*/ 15 h 256"/>
                  <a:gd name="T4" fmla="*/ 21 w 296"/>
                  <a:gd name="T5" fmla="*/ 28 h 256"/>
                  <a:gd name="T6" fmla="*/ 0 w 296"/>
                  <a:gd name="T7" fmla="*/ 10 h 256"/>
                  <a:gd name="T8" fmla="*/ 2 w 296"/>
                  <a:gd name="T9" fmla="*/ 0 h 25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96" h="256">
                    <a:moveTo>
                      <a:pt x="4" y="0"/>
                    </a:moveTo>
                    <a:cubicBezTo>
                      <a:pt x="55" y="10"/>
                      <a:pt x="144" y="68"/>
                      <a:pt x="292" y="144"/>
                    </a:cubicBezTo>
                    <a:cubicBezTo>
                      <a:pt x="290" y="178"/>
                      <a:pt x="296" y="188"/>
                      <a:pt x="296" y="256"/>
                    </a:cubicBezTo>
                    <a:cubicBezTo>
                      <a:pt x="296" y="256"/>
                      <a:pt x="160" y="176"/>
                      <a:pt x="0" y="100"/>
                    </a:cubicBezTo>
                    <a:cubicBezTo>
                      <a:pt x="0" y="48"/>
                      <a:pt x="4" y="17"/>
                      <a:pt x="4"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24624" name="Freeform 205"/>
              <p:cNvSpPr>
                <a:spLocks/>
              </p:cNvSpPr>
              <p:nvPr/>
            </p:nvSpPr>
            <p:spPr bwMode="auto">
              <a:xfrm>
                <a:off x="5315" y="680"/>
                <a:ext cx="244" cy="240"/>
              </a:xfrm>
              <a:custGeom>
                <a:avLst/>
                <a:gdLst>
                  <a:gd name="T0" fmla="*/ 0 w 304"/>
                  <a:gd name="T1" fmla="*/ 0 h 288"/>
                  <a:gd name="T2" fmla="*/ 22 w 304"/>
                  <a:gd name="T3" fmla="*/ 19 h 288"/>
                  <a:gd name="T4" fmla="*/ 20 w 304"/>
                  <a:gd name="T5" fmla="*/ 33 h 288"/>
                  <a:gd name="T6" fmla="*/ 2 w 304"/>
                  <a:gd name="T7" fmla="*/ 14 h 288"/>
                  <a:gd name="T8" fmla="*/ 0 w 304"/>
                  <a:gd name="T9" fmla="*/ 0 h 28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4" h="288">
                    <a:moveTo>
                      <a:pt x="0" y="0"/>
                    </a:moveTo>
                    <a:cubicBezTo>
                      <a:pt x="51" y="10"/>
                      <a:pt x="148" y="76"/>
                      <a:pt x="304" y="164"/>
                    </a:cubicBezTo>
                    <a:cubicBezTo>
                      <a:pt x="302" y="198"/>
                      <a:pt x="284" y="220"/>
                      <a:pt x="284" y="288"/>
                    </a:cubicBezTo>
                    <a:cubicBezTo>
                      <a:pt x="284" y="288"/>
                      <a:pt x="163" y="179"/>
                      <a:pt x="8" y="124"/>
                    </a:cubicBezTo>
                    <a:cubicBezTo>
                      <a:pt x="8" y="72"/>
                      <a:pt x="0" y="17"/>
                      <a:pt x="0" y="0"/>
                    </a:cubicBezTo>
                    <a:close/>
                  </a:path>
                </a:pathLst>
              </a:custGeom>
              <a:gradFill rotWithShape="1">
                <a:gsLst>
                  <a:gs pos="0">
                    <a:srgbClr val="292929"/>
                  </a:gs>
                  <a:gs pos="100000">
                    <a:srgbClr val="808080"/>
                  </a:gs>
                </a:gsLst>
                <a:lin ang="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123" name="Oval 206"/>
              <p:cNvSpPr>
                <a:spLocks noChangeArrowheads="1"/>
              </p:cNvSpPr>
              <p:nvPr/>
            </p:nvSpPr>
            <p:spPr bwMode="auto">
              <a:xfrm>
                <a:off x="5518" y="2610"/>
                <a:ext cx="47" cy="96"/>
              </a:xfrm>
              <a:prstGeom prst="ellipse">
                <a:avLst/>
              </a:prstGeom>
              <a:solidFill>
                <a:srgbClr val="3333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24626" name="Freeform 207"/>
              <p:cNvSpPr>
                <a:spLocks/>
              </p:cNvSpPr>
              <p:nvPr/>
            </p:nvSpPr>
            <p:spPr bwMode="auto">
              <a:xfrm>
                <a:off x="5302" y="2614"/>
                <a:ext cx="245" cy="200"/>
              </a:xfrm>
              <a:custGeom>
                <a:avLst/>
                <a:gdLst>
                  <a:gd name="T0" fmla="*/ 0 w 306"/>
                  <a:gd name="T1" fmla="*/ 13 h 240"/>
                  <a:gd name="T2" fmla="*/ 2 w 306"/>
                  <a:gd name="T3" fmla="*/ 28 h 240"/>
                  <a:gd name="T4" fmla="*/ 22 w 306"/>
                  <a:gd name="T5" fmla="*/ 13 h 240"/>
                  <a:gd name="T6" fmla="*/ 21 w 306"/>
                  <a:gd name="T7" fmla="*/ 0 h 240"/>
                  <a:gd name="T8" fmla="*/ 0 w 306"/>
                  <a:gd name="T9" fmla="*/ 13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06" h="240">
                    <a:moveTo>
                      <a:pt x="0" y="106"/>
                    </a:moveTo>
                    <a:lnTo>
                      <a:pt x="2" y="240"/>
                    </a:lnTo>
                    <a:lnTo>
                      <a:pt x="306" y="110"/>
                    </a:lnTo>
                    <a:lnTo>
                      <a:pt x="300" y="0"/>
                    </a:lnTo>
                    <a:lnTo>
                      <a:pt x="0" y="106"/>
                    </a:lnTo>
                    <a:close/>
                  </a:path>
                </a:pathLst>
              </a:custGeom>
              <a:solidFill>
                <a:srgbClr val="3333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pt-PT"/>
              </a:p>
            </p:txBody>
          </p:sp>
          <p:sp>
            <p:nvSpPr>
              <p:cNvPr id="125" name="AutoShape 208"/>
              <p:cNvSpPr>
                <a:spLocks noChangeArrowheads="1"/>
              </p:cNvSpPr>
              <p:nvPr/>
            </p:nvSpPr>
            <p:spPr bwMode="auto">
              <a:xfrm>
                <a:off x="4140" y="2677"/>
                <a:ext cx="1196" cy="148"/>
              </a:xfrm>
              <a:prstGeom prst="roundRect">
                <a:avLst>
                  <a:gd name="adj" fmla="val 50000"/>
                </a:avLst>
              </a:prstGeom>
              <a:solidFill>
                <a:srgbClr val="DDDDDD"/>
              </a:soli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26" name="AutoShape 209"/>
              <p:cNvSpPr>
                <a:spLocks noChangeArrowheads="1"/>
              </p:cNvSpPr>
              <p:nvPr/>
            </p:nvSpPr>
            <p:spPr bwMode="auto">
              <a:xfrm>
                <a:off x="4207" y="2714"/>
                <a:ext cx="1069" cy="82"/>
              </a:xfrm>
              <a:prstGeom prst="roundRect">
                <a:avLst>
                  <a:gd name="adj" fmla="val 50000"/>
                </a:avLst>
              </a:prstGeom>
              <a:gradFill rotWithShape="1">
                <a:gsLst>
                  <a:gs pos="0">
                    <a:schemeClr val="tx2"/>
                  </a:gs>
                  <a:gs pos="100000">
                    <a:schemeClr val="bg2"/>
                  </a:gs>
                </a:gsLst>
                <a:lin ang="0" scaled="1"/>
              </a:gradFill>
              <a:ln w="9525">
                <a:solidFill>
                  <a:schemeClr val="tx1"/>
                </a:solidFill>
                <a:round/>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27" name="Oval 210"/>
              <p:cNvSpPr>
                <a:spLocks noChangeArrowheads="1"/>
              </p:cNvSpPr>
              <p:nvPr/>
            </p:nvSpPr>
            <p:spPr bwMode="auto">
              <a:xfrm>
                <a:off x="4308" y="2380"/>
                <a:ext cx="155" cy="148"/>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28" name="Oval 211"/>
              <p:cNvSpPr>
                <a:spLocks noChangeArrowheads="1"/>
              </p:cNvSpPr>
              <p:nvPr/>
            </p:nvSpPr>
            <p:spPr bwMode="auto">
              <a:xfrm>
                <a:off x="4483" y="2387"/>
                <a:ext cx="161" cy="141"/>
              </a:xfrm>
              <a:prstGeom prst="ellipse">
                <a:avLst/>
              </a:prstGeom>
              <a:solidFill>
                <a:srgbClr val="FF00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sz="1800">
                  <a:solidFill>
                    <a:srgbClr val="FF0000"/>
                  </a:solidFill>
                  <a:latin typeface="Arial" charset="0"/>
                  <a:cs typeface="Arial" charset="0"/>
                </a:endParaRPr>
              </a:p>
            </p:txBody>
          </p:sp>
          <p:sp>
            <p:nvSpPr>
              <p:cNvPr id="129" name="Oval 212"/>
              <p:cNvSpPr>
                <a:spLocks noChangeArrowheads="1"/>
              </p:cNvSpPr>
              <p:nvPr/>
            </p:nvSpPr>
            <p:spPr bwMode="auto">
              <a:xfrm>
                <a:off x="4664" y="2380"/>
                <a:ext cx="155" cy="141"/>
              </a:xfrm>
              <a:prstGeom prst="ellipse">
                <a:avLst/>
              </a:prstGeom>
              <a:solidFill>
                <a:srgbClr val="33CC33"/>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sp>
            <p:nvSpPr>
              <p:cNvPr id="130" name="Rectangle 213"/>
              <p:cNvSpPr>
                <a:spLocks noChangeArrowheads="1"/>
              </p:cNvSpPr>
              <p:nvPr/>
            </p:nvSpPr>
            <p:spPr bwMode="auto">
              <a:xfrm>
                <a:off x="5061" y="1838"/>
                <a:ext cx="87" cy="757"/>
              </a:xfrm>
              <a:prstGeom prst="rect">
                <a:avLst/>
              </a:prstGeom>
              <a:solidFill>
                <a:srgbClr val="292929"/>
              </a:solidFill>
              <a:ln w="9525">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cs typeface="+mn-cs"/>
                </a:endParaRPr>
              </a:p>
            </p:txBody>
          </p:sp>
        </p:grpSp>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dissolve">
                                      <p:cBhvr>
                                        <p:cTn id="7" dur="500"/>
                                        <p:tgtEl>
                                          <p:spTgt spid="1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1000"/>
                                        <p:tgtEl>
                                          <p:spTgt spid="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83"/>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71"/>
                                        </p:tgtEl>
                                        <p:attrNameLst>
                                          <p:attrName>style.visibility</p:attrName>
                                        </p:attrNameLst>
                                      </p:cBhvr>
                                      <p:to>
                                        <p:strVal val="visible"/>
                                      </p:to>
                                    </p:set>
                                    <p:animEffect transition="in" filter="wipe(up)">
                                      <p:cBhvr>
                                        <p:cTn id="21" dur="10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Slide Number Placeholder 5"/>
          <p:cNvSpPr>
            <a:spLocks noGrp="1"/>
          </p:cNvSpPr>
          <p:nvPr>
            <p:ph type="sldNum" sz="quarter" idx="10"/>
          </p:nvPr>
        </p:nvSpPr>
        <p:spPr/>
        <p:txBody>
          <a:bodyPr/>
          <a:lstStyle/>
          <a:p>
            <a:pPr>
              <a:defRPr/>
            </a:pPr>
            <a:fld id="{A0A41590-6D57-FE42-88FA-BA1A4ECE9A83}" type="slidenum">
              <a:rPr lang="en-US"/>
              <a:pPr>
                <a:defRPr/>
              </a:pPr>
              <a:t>8</a:t>
            </a:fld>
            <a:endParaRPr lang="en-US"/>
          </a:p>
        </p:txBody>
      </p:sp>
      <p:sp>
        <p:nvSpPr>
          <p:cNvPr id="930819" name="Rectangle 3"/>
          <p:cNvSpPr>
            <a:spLocks noGrp="1" noChangeArrowheads="1"/>
          </p:cNvSpPr>
          <p:nvPr>
            <p:ph type="title"/>
          </p:nvPr>
        </p:nvSpPr>
        <p:spPr/>
        <p:txBody>
          <a:bodyPr/>
          <a:lstStyle/>
          <a:p>
            <a:pPr>
              <a:defRPr/>
            </a:pPr>
            <a:r>
              <a:rPr lang="pt-PT" smtClean="0"/>
              <a:t>Formato dos segmentos TCP</a:t>
            </a:r>
            <a:endParaRPr lang="pt-PT"/>
          </a:p>
        </p:txBody>
      </p:sp>
      <p:sp>
        <p:nvSpPr>
          <p:cNvPr id="25603" name="Rectangle 4"/>
          <p:cNvSpPr>
            <a:spLocks noChangeArrowheads="1"/>
          </p:cNvSpPr>
          <p:nvPr/>
        </p:nvSpPr>
        <p:spPr bwMode="auto">
          <a:xfrm>
            <a:off x="2128838" y="2735263"/>
            <a:ext cx="2362200" cy="533400"/>
          </a:xfrm>
          <a:prstGeom prst="rect">
            <a:avLst/>
          </a:prstGeom>
          <a:solidFill>
            <a:srgbClr val="FFCA95"/>
          </a:solidFill>
          <a:ln w="9525">
            <a:solidFill>
              <a:schemeClr val="tx1"/>
            </a:solidFill>
            <a:miter lim="800000"/>
            <a:headEnd/>
            <a:tailEnd/>
          </a:ln>
        </p:spPr>
        <p:txBody>
          <a:bodyPr wrap="none" anchor="ctr"/>
          <a:lstStyle/>
          <a:p>
            <a:endParaRPr lang="pt-PT"/>
          </a:p>
        </p:txBody>
      </p:sp>
      <p:sp>
        <p:nvSpPr>
          <p:cNvPr id="25604" name="Text Box 5"/>
          <p:cNvSpPr txBox="1">
            <a:spLocks noChangeArrowheads="1"/>
          </p:cNvSpPr>
          <p:nvPr/>
        </p:nvSpPr>
        <p:spPr bwMode="auto">
          <a:xfrm>
            <a:off x="2509838" y="2781300"/>
            <a:ext cx="15113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r>
              <a:rPr lang="en-US" b="0">
                <a:solidFill>
                  <a:srgbClr val="000000"/>
                </a:solidFill>
                <a:latin typeface="Arial" charset="0"/>
              </a:rPr>
              <a:t>Source port</a:t>
            </a:r>
          </a:p>
        </p:txBody>
      </p:sp>
      <p:sp>
        <p:nvSpPr>
          <p:cNvPr id="31749" name="Rectangle 6"/>
          <p:cNvSpPr>
            <a:spLocks noChangeArrowheads="1"/>
          </p:cNvSpPr>
          <p:nvPr/>
        </p:nvSpPr>
        <p:spPr bwMode="auto">
          <a:xfrm>
            <a:off x="4491038" y="2735263"/>
            <a:ext cx="2514600" cy="533400"/>
          </a:xfrm>
          <a:prstGeom prst="rect">
            <a:avLst/>
          </a:prstGeom>
          <a:solidFill>
            <a:schemeClr val="accent1">
              <a:lumMod val="40000"/>
              <a:lumOff val="60000"/>
            </a:schemeClr>
          </a:solidFill>
          <a:ln w="9525">
            <a:solidFill>
              <a:schemeClr val="tx1"/>
            </a:solidFill>
            <a:miter lim="800000"/>
            <a:headEnd/>
            <a:tailEnd/>
          </a:ln>
        </p:spPr>
        <p:txBody>
          <a:bodyPr wrap="none" anchor="ctr"/>
          <a:lstStyle/>
          <a:p>
            <a:pPr>
              <a:defRPr/>
            </a:pPr>
            <a:endParaRPr lang="pt-PT"/>
          </a:p>
        </p:txBody>
      </p:sp>
      <p:sp>
        <p:nvSpPr>
          <p:cNvPr id="25606" name="Text Box 7"/>
          <p:cNvSpPr txBox="1">
            <a:spLocks noChangeArrowheads="1"/>
          </p:cNvSpPr>
          <p:nvPr/>
        </p:nvSpPr>
        <p:spPr bwMode="auto">
          <a:xfrm>
            <a:off x="4643438" y="2781300"/>
            <a:ext cx="19812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r>
              <a:rPr lang="en-US" b="0">
                <a:solidFill>
                  <a:srgbClr val="000000"/>
                </a:solidFill>
                <a:latin typeface="Arial" charset="0"/>
              </a:rPr>
              <a:t>Destination port</a:t>
            </a:r>
          </a:p>
        </p:txBody>
      </p:sp>
      <p:sp>
        <p:nvSpPr>
          <p:cNvPr id="31751" name="Rectangle 8"/>
          <p:cNvSpPr>
            <a:spLocks noChangeArrowheads="1"/>
          </p:cNvSpPr>
          <p:nvPr/>
        </p:nvSpPr>
        <p:spPr bwMode="auto">
          <a:xfrm>
            <a:off x="2128838" y="3268663"/>
            <a:ext cx="4876800" cy="457200"/>
          </a:xfrm>
          <a:prstGeom prst="rect">
            <a:avLst/>
          </a:prstGeom>
          <a:solidFill>
            <a:schemeClr val="accent1">
              <a:lumMod val="40000"/>
              <a:lumOff val="60000"/>
            </a:schemeClr>
          </a:solidFill>
          <a:ln w="9525">
            <a:solidFill>
              <a:schemeClr val="tx1"/>
            </a:solidFill>
            <a:miter lim="800000"/>
            <a:headEnd/>
            <a:tailEnd/>
          </a:ln>
        </p:spPr>
        <p:txBody>
          <a:bodyPr wrap="none" anchor="ctr"/>
          <a:lstStyle/>
          <a:p>
            <a:pPr>
              <a:defRPr/>
            </a:pPr>
            <a:endParaRPr lang="pt-PT"/>
          </a:p>
        </p:txBody>
      </p:sp>
      <p:sp>
        <p:nvSpPr>
          <p:cNvPr id="31752" name="Text Box 9"/>
          <p:cNvSpPr txBox="1">
            <a:spLocks noChangeArrowheads="1"/>
          </p:cNvSpPr>
          <p:nvPr/>
        </p:nvSpPr>
        <p:spPr bwMode="auto">
          <a:xfrm>
            <a:off x="3424238" y="3314700"/>
            <a:ext cx="2287587" cy="400050"/>
          </a:xfrm>
          <a:prstGeom prst="rect">
            <a:avLst/>
          </a:prstGeom>
          <a:solidFill>
            <a:schemeClr val="accent1">
              <a:lumMod val="40000"/>
              <a:lumOff val="60000"/>
            </a:schemeClr>
          </a:solidFill>
          <a:ln>
            <a:noFill/>
          </a:ln>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defRPr/>
            </a:pPr>
            <a:r>
              <a:rPr lang="en-US" b="0" dirty="0" smtClean="0">
                <a:solidFill>
                  <a:srgbClr val="000000"/>
                </a:solidFill>
                <a:latin typeface="Arial" charset="0"/>
              </a:rPr>
              <a:t>Sequence number</a:t>
            </a:r>
          </a:p>
        </p:txBody>
      </p:sp>
      <p:sp>
        <p:nvSpPr>
          <p:cNvPr id="31753" name="Rectangle 10"/>
          <p:cNvSpPr>
            <a:spLocks noChangeArrowheads="1"/>
          </p:cNvSpPr>
          <p:nvPr/>
        </p:nvSpPr>
        <p:spPr bwMode="auto">
          <a:xfrm>
            <a:off x="2128838" y="3725863"/>
            <a:ext cx="4876800" cy="457200"/>
          </a:xfrm>
          <a:prstGeom prst="rect">
            <a:avLst/>
          </a:prstGeom>
          <a:solidFill>
            <a:schemeClr val="accent1">
              <a:lumMod val="40000"/>
              <a:lumOff val="60000"/>
            </a:schemeClr>
          </a:solidFill>
          <a:ln w="9525">
            <a:solidFill>
              <a:schemeClr val="tx1"/>
            </a:solidFill>
            <a:miter lim="800000"/>
            <a:headEnd/>
            <a:tailEnd/>
          </a:ln>
        </p:spPr>
        <p:txBody>
          <a:bodyPr wrap="none" anchor="ctr"/>
          <a:lstStyle/>
          <a:p>
            <a:pPr>
              <a:defRPr/>
            </a:pPr>
            <a:endParaRPr lang="pt-PT">
              <a:solidFill>
                <a:srgbClr val="FF0000"/>
              </a:solidFill>
            </a:endParaRPr>
          </a:p>
        </p:txBody>
      </p:sp>
      <p:sp>
        <p:nvSpPr>
          <p:cNvPr id="31754" name="Text Box 11"/>
          <p:cNvSpPr txBox="1">
            <a:spLocks noChangeArrowheads="1"/>
          </p:cNvSpPr>
          <p:nvPr/>
        </p:nvSpPr>
        <p:spPr bwMode="auto">
          <a:xfrm>
            <a:off x="3424238" y="3771900"/>
            <a:ext cx="2151062" cy="400050"/>
          </a:xfrm>
          <a:prstGeom prst="rect">
            <a:avLst/>
          </a:prstGeom>
          <a:solidFill>
            <a:schemeClr val="accent1">
              <a:lumMod val="40000"/>
              <a:lumOff val="60000"/>
            </a:schemeClr>
          </a:solidFill>
          <a:ln>
            <a:noFill/>
          </a:ln>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defRPr/>
            </a:pPr>
            <a:r>
              <a:rPr lang="en-US" b="0" dirty="0" smtClean="0">
                <a:latin typeface="Arial" charset="0"/>
              </a:rPr>
              <a:t>Acknowledgment</a:t>
            </a:r>
          </a:p>
        </p:txBody>
      </p:sp>
      <p:sp>
        <p:nvSpPr>
          <p:cNvPr id="31755" name="Rectangle 12"/>
          <p:cNvSpPr>
            <a:spLocks noChangeArrowheads="1"/>
          </p:cNvSpPr>
          <p:nvPr/>
        </p:nvSpPr>
        <p:spPr bwMode="auto">
          <a:xfrm>
            <a:off x="2128838" y="4183063"/>
            <a:ext cx="2438400" cy="533400"/>
          </a:xfrm>
          <a:prstGeom prst="rect">
            <a:avLst/>
          </a:prstGeom>
          <a:solidFill>
            <a:schemeClr val="accent1">
              <a:lumMod val="40000"/>
              <a:lumOff val="60000"/>
            </a:schemeClr>
          </a:solidFill>
          <a:ln w="9525">
            <a:solidFill>
              <a:schemeClr val="tx1"/>
            </a:solidFill>
            <a:miter lim="800000"/>
            <a:headEnd/>
            <a:tailEnd/>
          </a:ln>
        </p:spPr>
        <p:txBody>
          <a:bodyPr wrap="none" anchor="ctr"/>
          <a:lstStyle/>
          <a:p>
            <a:pPr>
              <a:defRPr/>
            </a:pPr>
            <a:endParaRPr lang="pt-PT"/>
          </a:p>
        </p:txBody>
      </p:sp>
      <p:sp>
        <p:nvSpPr>
          <p:cNvPr id="31756" name="Rectangle 13"/>
          <p:cNvSpPr>
            <a:spLocks noChangeArrowheads="1"/>
          </p:cNvSpPr>
          <p:nvPr/>
        </p:nvSpPr>
        <p:spPr bwMode="auto">
          <a:xfrm>
            <a:off x="4567238" y="4183063"/>
            <a:ext cx="2438400" cy="533400"/>
          </a:xfrm>
          <a:prstGeom prst="rect">
            <a:avLst/>
          </a:prstGeom>
          <a:solidFill>
            <a:schemeClr val="accent1">
              <a:lumMod val="40000"/>
              <a:lumOff val="60000"/>
            </a:schemeClr>
          </a:solidFill>
          <a:ln w="9525">
            <a:solidFill>
              <a:schemeClr val="tx1"/>
            </a:solidFill>
            <a:miter lim="800000"/>
            <a:headEnd/>
            <a:tailEnd/>
          </a:ln>
        </p:spPr>
        <p:txBody>
          <a:bodyPr wrap="none" anchor="ctr"/>
          <a:lstStyle/>
          <a:p>
            <a:pPr>
              <a:defRPr/>
            </a:pPr>
            <a:endParaRPr lang="pt-PT"/>
          </a:p>
        </p:txBody>
      </p:sp>
      <p:sp>
        <p:nvSpPr>
          <p:cNvPr id="31757" name="Text Box 14"/>
          <p:cNvSpPr txBox="1">
            <a:spLocks noChangeArrowheads="1"/>
          </p:cNvSpPr>
          <p:nvPr/>
        </p:nvSpPr>
        <p:spPr bwMode="auto">
          <a:xfrm>
            <a:off x="4572000" y="4221163"/>
            <a:ext cx="2198688" cy="400050"/>
          </a:xfrm>
          <a:prstGeom prst="rect">
            <a:avLst/>
          </a:prstGeom>
          <a:solidFill>
            <a:schemeClr val="accent1">
              <a:lumMod val="40000"/>
              <a:lumOff val="60000"/>
            </a:schemeClr>
          </a:solidFill>
          <a:ln>
            <a:noFill/>
          </a:ln>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defRPr/>
            </a:pPr>
            <a:r>
              <a:rPr lang="en-US" b="0" dirty="0" smtClean="0">
                <a:latin typeface="Arial" charset="0"/>
              </a:rPr>
              <a:t>Receiver </a:t>
            </a:r>
            <a:r>
              <a:rPr lang="en-US" b="0" dirty="0">
                <a:latin typeface="Arial" charset="0"/>
              </a:rPr>
              <a:t>W</a:t>
            </a:r>
            <a:r>
              <a:rPr lang="en-US" b="0" dirty="0" smtClean="0">
                <a:latin typeface="Arial" charset="0"/>
              </a:rPr>
              <a:t>indow</a:t>
            </a:r>
          </a:p>
        </p:txBody>
      </p:sp>
      <p:sp>
        <p:nvSpPr>
          <p:cNvPr id="31758" name="Text Box 15"/>
          <p:cNvSpPr txBox="1">
            <a:spLocks noChangeArrowheads="1"/>
          </p:cNvSpPr>
          <p:nvPr/>
        </p:nvSpPr>
        <p:spPr bwMode="auto">
          <a:xfrm>
            <a:off x="2195513" y="4292600"/>
            <a:ext cx="1000125" cy="396875"/>
          </a:xfrm>
          <a:prstGeom prst="rect">
            <a:avLst/>
          </a:prstGeom>
          <a:solidFill>
            <a:schemeClr val="accent1">
              <a:lumMod val="40000"/>
              <a:lumOff val="60000"/>
            </a:schemeClr>
          </a:solidFill>
          <a:ln>
            <a:noFill/>
          </a:ln>
        </p:spPr>
        <p:txBody>
          <a:bodyP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defRPr/>
            </a:pPr>
            <a:r>
              <a:rPr lang="en-US" b="0" dirty="0" err="1" smtClean="0">
                <a:solidFill>
                  <a:srgbClr val="000000"/>
                </a:solidFill>
                <a:latin typeface="Arial" charset="0"/>
              </a:rPr>
              <a:t>HdLen</a:t>
            </a:r>
            <a:endParaRPr lang="en-US" b="0" dirty="0" smtClean="0">
              <a:solidFill>
                <a:srgbClr val="000000"/>
              </a:solidFill>
              <a:latin typeface="Arial" charset="0"/>
            </a:endParaRPr>
          </a:p>
        </p:txBody>
      </p:sp>
      <p:sp>
        <p:nvSpPr>
          <p:cNvPr id="930832" name="Line 16"/>
          <p:cNvSpPr>
            <a:spLocks noChangeShapeType="1"/>
          </p:cNvSpPr>
          <p:nvPr/>
        </p:nvSpPr>
        <p:spPr bwMode="auto">
          <a:xfrm>
            <a:off x="3043238" y="4183063"/>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930833" name="Line 17"/>
          <p:cNvSpPr>
            <a:spLocks noChangeShapeType="1"/>
          </p:cNvSpPr>
          <p:nvPr/>
        </p:nvSpPr>
        <p:spPr bwMode="auto">
          <a:xfrm>
            <a:off x="3500438" y="4183063"/>
            <a:ext cx="0" cy="533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31761" name="Text Box 18"/>
          <p:cNvSpPr txBox="1">
            <a:spLocks noChangeArrowheads="1"/>
          </p:cNvSpPr>
          <p:nvPr/>
        </p:nvSpPr>
        <p:spPr bwMode="auto">
          <a:xfrm>
            <a:off x="3635375" y="4292600"/>
            <a:ext cx="855663" cy="400050"/>
          </a:xfrm>
          <a:prstGeom prst="rect">
            <a:avLst/>
          </a:prstGeom>
          <a:solidFill>
            <a:schemeClr val="accent1">
              <a:lumMod val="40000"/>
              <a:lumOff val="60000"/>
            </a:schemeClr>
          </a:solidFill>
          <a:ln>
            <a:noFill/>
          </a:ln>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defRPr/>
            </a:pPr>
            <a:r>
              <a:rPr lang="en-US" dirty="0" smtClean="0">
                <a:solidFill>
                  <a:srgbClr val="FF0000"/>
                </a:solidFill>
                <a:latin typeface="Arial" charset="0"/>
              </a:rPr>
              <a:t>Flags</a:t>
            </a:r>
          </a:p>
        </p:txBody>
      </p:sp>
      <p:sp>
        <p:nvSpPr>
          <p:cNvPr id="31762" name="Text Box 19"/>
          <p:cNvSpPr txBox="1">
            <a:spLocks noChangeArrowheads="1"/>
          </p:cNvSpPr>
          <p:nvPr/>
        </p:nvSpPr>
        <p:spPr bwMode="auto">
          <a:xfrm>
            <a:off x="3119438" y="4305300"/>
            <a:ext cx="325437" cy="396875"/>
          </a:xfrm>
          <a:prstGeom prst="rect">
            <a:avLst/>
          </a:prstGeom>
          <a:solidFill>
            <a:schemeClr val="accent1">
              <a:lumMod val="40000"/>
              <a:lumOff val="60000"/>
            </a:schemeClr>
          </a:solidFill>
          <a:ln>
            <a:noFill/>
          </a:ln>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defRPr/>
            </a:pPr>
            <a:r>
              <a:rPr lang="en-US" b="0" smtClean="0">
                <a:solidFill>
                  <a:srgbClr val="000000"/>
                </a:solidFill>
                <a:latin typeface="Arial" charset="0"/>
              </a:rPr>
              <a:t>0</a:t>
            </a:r>
          </a:p>
        </p:txBody>
      </p:sp>
      <p:sp>
        <p:nvSpPr>
          <p:cNvPr id="31763" name="Rectangle 20"/>
          <p:cNvSpPr>
            <a:spLocks noChangeArrowheads="1"/>
          </p:cNvSpPr>
          <p:nvPr/>
        </p:nvSpPr>
        <p:spPr bwMode="auto">
          <a:xfrm>
            <a:off x="2128838" y="4716463"/>
            <a:ext cx="2438400" cy="533400"/>
          </a:xfrm>
          <a:prstGeom prst="rect">
            <a:avLst/>
          </a:prstGeom>
          <a:solidFill>
            <a:schemeClr val="accent1">
              <a:lumMod val="40000"/>
              <a:lumOff val="60000"/>
            </a:schemeClr>
          </a:solidFill>
          <a:ln w="9525">
            <a:solidFill>
              <a:schemeClr val="tx1"/>
            </a:solidFill>
            <a:miter lim="800000"/>
            <a:headEnd/>
            <a:tailEnd/>
          </a:ln>
        </p:spPr>
        <p:txBody>
          <a:bodyPr wrap="none" anchor="ctr"/>
          <a:lstStyle/>
          <a:p>
            <a:pPr>
              <a:defRPr/>
            </a:pPr>
            <a:endParaRPr lang="pt-PT"/>
          </a:p>
        </p:txBody>
      </p:sp>
      <p:sp>
        <p:nvSpPr>
          <p:cNvPr id="31764" name="Rectangle 21"/>
          <p:cNvSpPr>
            <a:spLocks noChangeArrowheads="1"/>
          </p:cNvSpPr>
          <p:nvPr/>
        </p:nvSpPr>
        <p:spPr bwMode="auto">
          <a:xfrm>
            <a:off x="4567238" y="4716463"/>
            <a:ext cx="2438400" cy="533400"/>
          </a:xfrm>
          <a:prstGeom prst="rect">
            <a:avLst/>
          </a:prstGeom>
          <a:solidFill>
            <a:schemeClr val="accent1">
              <a:lumMod val="40000"/>
              <a:lumOff val="60000"/>
            </a:schemeClr>
          </a:solidFill>
          <a:ln w="9525">
            <a:solidFill>
              <a:schemeClr val="tx1"/>
            </a:solidFill>
            <a:miter lim="800000"/>
            <a:headEnd/>
            <a:tailEnd/>
          </a:ln>
        </p:spPr>
        <p:txBody>
          <a:bodyPr wrap="none" anchor="ctr"/>
          <a:lstStyle/>
          <a:p>
            <a:pPr>
              <a:defRPr/>
            </a:pPr>
            <a:endParaRPr lang="pt-PT"/>
          </a:p>
        </p:txBody>
      </p:sp>
      <p:sp>
        <p:nvSpPr>
          <p:cNvPr id="31765" name="Text Box 22"/>
          <p:cNvSpPr txBox="1">
            <a:spLocks noChangeArrowheads="1"/>
          </p:cNvSpPr>
          <p:nvPr/>
        </p:nvSpPr>
        <p:spPr bwMode="auto">
          <a:xfrm>
            <a:off x="2493963" y="4803775"/>
            <a:ext cx="1384300" cy="396875"/>
          </a:xfrm>
          <a:prstGeom prst="rect">
            <a:avLst/>
          </a:prstGeom>
          <a:solidFill>
            <a:schemeClr val="accent1">
              <a:lumMod val="40000"/>
              <a:lumOff val="60000"/>
            </a:schemeClr>
          </a:solidFill>
          <a:ln>
            <a:noFill/>
          </a:ln>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defRPr/>
            </a:pPr>
            <a:r>
              <a:rPr lang="en-US" b="0" smtClean="0">
                <a:solidFill>
                  <a:srgbClr val="000000"/>
                </a:solidFill>
                <a:latin typeface="Arial" charset="0"/>
              </a:rPr>
              <a:t>Checksum</a:t>
            </a:r>
          </a:p>
        </p:txBody>
      </p:sp>
      <p:sp>
        <p:nvSpPr>
          <p:cNvPr id="31766" name="Text Box 23"/>
          <p:cNvSpPr txBox="1">
            <a:spLocks noChangeArrowheads="1"/>
          </p:cNvSpPr>
          <p:nvPr/>
        </p:nvSpPr>
        <p:spPr bwMode="auto">
          <a:xfrm>
            <a:off x="4856163" y="4803775"/>
            <a:ext cx="1792287" cy="396875"/>
          </a:xfrm>
          <a:prstGeom prst="rect">
            <a:avLst/>
          </a:prstGeom>
          <a:solidFill>
            <a:schemeClr val="accent1">
              <a:lumMod val="40000"/>
              <a:lumOff val="60000"/>
            </a:schemeClr>
          </a:solidFill>
          <a:ln>
            <a:noFill/>
          </a:ln>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defRPr/>
            </a:pPr>
            <a:r>
              <a:rPr lang="en-US" b="0" smtClean="0">
                <a:solidFill>
                  <a:srgbClr val="000000"/>
                </a:solidFill>
                <a:latin typeface="Arial" charset="0"/>
              </a:rPr>
              <a:t>Urgent pointer</a:t>
            </a:r>
          </a:p>
        </p:txBody>
      </p:sp>
      <p:sp>
        <p:nvSpPr>
          <p:cNvPr id="31767" name="Rectangle 24"/>
          <p:cNvSpPr>
            <a:spLocks noChangeArrowheads="1"/>
          </p:cNvSpPr>
          <p:nvPr/>
        </p:nvSpPr>
        <p:spPr bwMode="auto">
          <a:xfrm>
            <a:off x="2128838" y="5249863"/>
            <a:ext cx="4876800" cy="457200"/>
          </a:xfrm>
          <a:prstGeom prst="rect">
            <a:avLst/>
          </a:prstGeom>
          <a:solidFill>
            <a:schemeClr val="accent1">
              <a:lumMod val="40000"/>
              <a:lumOff val="60000"/>
            </a:schemeClr>
          </a:solidFill>
          <a:ln w="9525">
            <a:solidFill>
              <a:schemeClr val="tx1"/>
            </a:solidFill>
            <a:miter lim="800000"/>
            <a:headEnd/>
            <a:tailEnd/>
          </a:ln>
        </p:spPr>
        <p:txBody>
          <a:bodyPr wrap="none" anchor="ctr"/>
          <a:lstStyle/>
          <a:p>
            <a:pPr>
              <a:defRPr/>
            </a:pPr>
            <a:endParaRPr lang="pt-PT"/>
          </a:p>
        </p:txBody>
      </p:sp>
      <p:sp>
        <p:nvSpPr>
          <p:cNvPr id="25624" name="Text Box 25"/>
          <p:cNvSpPr txBox="1">
            <a:spLocks noChangeArrowheads="1"/>
          </p:cNvSpPr>
          <p:nvPr/>
        </p:nvSpPr>
        <p:spPr bwMode="auto">
          <a:xfrm>
            <a:off x="3563938" y="5229225"/>
            <a:ext cx="23653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r>
              <a:rPr lang="en-US">
                <a:solidFill>
                  <a:srgbClr val="FF0000"/>
                </a:solidFill>
                <a:latin typeface="Arial" charset="0"/>
              </a:rPr>
              <a:t>Options (variable)</a:t>
            </a:r>
          </a:p>
        </p:txBody>
      </p:sp>
      <p:sp>
        <p:nvSpPr>
          <p:cNvPr id="25625" name="Rectangle 26"/>
          <p:cNvSpPr>
            <a:spLocks noChangeArrowheads="1"/>
          </p:cNvSpPr>
          <p:nvPr/>
        </p:nvSpPr>
        <p:spPr bwMode="auto">
          <a:xfrm>
            <a:off x="2128838" y="5707063"/>
            <a:ext cx="4876800" cy="817562"/>
          </a:xfrm>
          <a:prstGeom prst="rect">
            <a:avLst/>
          </a:prstGeom>
          <a:solidFill>
            <a:srgbClr val="D9D9D9"/>
          </a:solidFill>
          <a:ln w="9525">
            <a:solidFill>
              <a:schemeClr val="tx1"/>
            </a:solidFill>
            <a:miter lim="800000"/>
            <a:headEnd/>
            <a:tailEnd/>
          </a:ln>
        </p:spPr>
        <p:txBody>
          <a:bodyPr wrap="none" anchor="ctr"/>
          <a:lstStyle/>
          <a:p>
            <a:pPr eaLnBrk="0" hangingPunct="0"/>
            <a:endParaRPr lang="pt-PT" sz="2400" b="0">
              <a:solidFill>
                <a:schemeClr val="bg1"/>
              </a:solidFill>
              <a:latin typeface="Arial" charset="0"/>
            </a:endParaRPr>
          </a:p>
        </p:txBody>
      </p:sp>
      <p:sp>
        <p:nvSpPr>
          <p:cNvPr id="25626" name="Text Box 7"/>
          <p:cNvSpPr txBox="1">
            <a:spLocks noChangeArrowheads="1"/>
          </p:cNvSpPr>
          <p:nvPr/>
        </p:nvSpPr>
        <p:spPr bwMode="auto">
          <a:xfrm>
            <a:off x="2916238" y="5949950"/>
            <a:ext cx="32051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r>
              <a:rPr lang="en-US" b="0">
                <a:solidFill>
                  <a:srgbClr val="000000"/>
                </a:solidFill>
                <a:latin typeface="Arial" charset="0"/>
              </a:rPr>
              <a:t>Application Data (payload)</a:t>
            </a:r>
          </a:p>
        </p:txBody>
      </p:sp>
      <p:sp>
        <p:nvSpPr>
          <p:cNvPr id="25627" name="Rectangle 26"/>
          <p:cNvSpPr>
            <a:spLocks noChangeArrowheads="1"/>
          </p:cNvSpPr>
          <p:nvPr/>
        </p:nvSpPr>
        <p:spPr bwMode="auto">
          <a:xfrm>
            <a:off x="2124075" y="1412875"/>
            <a:ext cx="4876800" cy="1358900"/>
          </a:xfrm>
          <a:prstGeom prst="rect">
            <a:avLst/>
          </a:prstGeom>
          <a:solidFill>
            <a:srgbClr val="3366FF"/>
          </a:solidFill>
          <a:ln w="9525">
            <a:solidFill>
              <a:schemeClr val="tx1"/>
            </a:solidFill>
            <a:miter lim="800000"/>
            <a:headEnd/>
            <a:tailEnd/>
          </a:ln>
        </p:spPr>
        <p:txBody>
          <a:bodyPr wrap="none" anchor="ctr"/>
          <a:lstStyle/>
          <a:p>
            <a:pPr eaLnBrk="0" hangingPunct="0"/>
            <a:endParaRPr lang="pt-PT" sz="2400" b="0">
              <a:solidFill>
                <a:schemeClr val="bg1"/>
              </a:solidFill>
              <a:latin typeface="Arial" charset="0"/>
            </a:endParaRPr>
          </a:p>
        </p:txBody>
      </p:sp>
      <p:sp>
        <p:nvSpPr>
          <p:cNvPr id="25628" name="Text Box 7"/>
          <p:cNvSpPr txBox="1">
            <a:spLocks noChangeArrowheads="1"/>
          </p:cNvSpPr>
          <p:nvPr/>
        </p:nvSpPr>
        <p:spPr bwMode="auto">
          <a:xfrm>
            <a:off x="2916238" y="1844675"/>
            <a:ext cx="3509962"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r>
              <a:rPr lang="en-US" b="0">
                <a:solidFill>
                  <a:srgbClr val="000000"/>
                </a:solidFill>
                <a:latin typeface="Arial" charset="0"/>
              </a:rPr>
              <a:t>IP Packet (e.g. IP addresses)</a:t>
            </a:r>
          </a:p>
        </p:txBody>
      </p:sp>
      <p:sp>
        <p:nvSpPr>
          <p:cNvPr id="32" name="Line 29"/>
          <p:cNvSpPr>
            <a:spLocks noChangeShapeType="1"/>
          </p:cNvSpPr>
          <p:nvPr/>
        </p:nvSpPr>
        <p:spPr bwMode="auto">
          <a:xfrm>
            <a:off x="7451725" y="2852738"/>
            <a:ext cx="1588" cy="1111250"/>
          </a:xfrm>
          <a:prstGeom prst="line">
            <a:avLst/>
          </a:prstGeom>
          <a:noFill/>
          <a:ln w="25400">
            <a:solidFill>
              <a:schemeClr val="tx2"/>
            </a:solidFill>
            <a:round/>
            <a:headEnd type="stealth"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33" name="Rectangle 30"/>
          <p:cNvSpPr>
            <a:spLocks noChangeArrowheads="1"/>
          </p:cNvSpPr>
          <p:nvPr/>
        </p:nvSpPr>
        <p:spPr bwMode="auto">
          <a:xfrm>
            <a:off x="7235825" y="4076700"/>
            <a:ext cx="1465263"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pPr algn="l" eaLnBrk="0" hangingPunct="0">
              <a:defRPr/>
            </a:pPr>
            <a:r>
              <a:rPr lang="en-US" sz="1800" dirty="0">
                <a:solidFill>
                  <a:schemeClr val="tx2"/>
                </a:solidFill>
                <a:effectLst>
                  <a:outerShdw blurRad="38100" dist="38100" dir="2700000" algn="tl">
                    <a:srgbClr val="DDDDDD"/>
                  </a:outerShdw>
                </a:effectLst>
                <a:latin typeface="Arial" charset="0"/>
              </a:rPr>
              <a:t>20-byte</a:t>
            </a:r>
          </a:p>
          <a:p>
            <a:pPr algn="l" eaLnBrk="0" hangingPunct="0">
              <a:defRPr/>
            </a:pPr>
            <a:r>
              <a:rPr lang="en-US" sz="1800" dirty="0">
                <a:solidFill>
                  <a:schemeClr val="tx2"/>
                </a:solidFill>
                <a:effectLst>
                  <a:outerShdw blurRad="38100" dist="38100" dir="2700000" algn="tl">
                    <a:srgbClr val="DDDDDD"/>
                  </a:outerShdw>
                </a:effectLst>
                <a:latin typeface="Arial" charset="0"/>
              </a:rPr>
              <a:t>TCP header</a:t>
            </a:r>
          </a:p>
        </p:txBody>
      </p:sp>
      <p:sp>
        <p:nvSpPr>
          <p:cNvPr id="34" name="Line 31"/>
          <p:cNvSpPr>
            <a:spLocks noChangeShapeType="1"/>
          </p:cNvSpPr>
          <p:nvPr/>
        </p:nvSpPr>
        <p:spPr bwMode="auto">
          <a:xfrm>
            <a:off x="7451725" y="4724400"/>
            <a:ext cx="0" cy="936625"/>
          </a:xfrm>
          <a:prstGeom prst="line">
            <a:avLst/>
          </a:prstGeom>
          <a:noFill/>
          <a:ln w="25400">
            <a:solidFill>
              <a:schemeClr val="tx2"/>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35" name="Line 29"/>
          <p:cNvSpPr>
            <a:spLocks noChangeShapeType="1"/>
          </p:cNvSpPr>
          <p:nvPr/>
        </p:nvSpPr>
        <p:spPr bwMode="auto">
          <a:xfrm>
            <a:off x="7451725" y="1341438"/>
            <a:ext cx="0" cy="287337"/>
          </a:xfrm>
          <a:prstGeom prst="line">
            <a:avLst/>
          </a:prstGeom>
          <a:noFill/>
          <a:ln w="25400">
            <a:solidFill>
              <a:schemeClr val="tx2"/>
            </a:solidFill>
            <a:round/>
            <a:headEnd type="stealth" w="med" len="med"/>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36" name="Rectangle 30"/>
          <p:cNvSpPr>
            <a:spLocks noChangeArrowheads="1"/>
          </p:cNvSpPr>
          <p:nvPr/>
        </p:nvSpPr>
        <p:spPr bwMode="auto">
          <a:xfrm>
            <a:off x="7235825" y="1700213"/>
            <a:ext cx="1222375"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0488" tIns="44450" rIns="90488" bIns="44450">
            <a:spAutoFit/>
          </a:bodyPr>
          <a:lstStyle/>
          <a:p>
            <a:pPr algn="l" eaLnBrk="0" hangingPunct="0">
              <a:defRPr/>
            </a:pPr>
            <a:r>
              <a:rPr lang="en-US" sz="1800" dirty="0">
                <a:solidFill>
                  <a:schemeClr val="tx2"/>
                </a:solidFill>
                <a:effectLst>
                  <a:outerShdw blurRad="38100" dist="38100" dir="2700000" algn="tl">
                    <a:srgbClr val="DDDDDD"/>
                  </a:outerShdw>
                </a:effectLst>
                <a:latin typeface="Arial" charset="0"/>
              </a:rPr>
              <a:t>20-byte</a:t>
            </a:r>
          </a:p>
          <a:p>
            <a:pPr algn="l" eaLnBrk="0" hangingPunct="0">
              <a:defRPr/>
            </a:pPr>
            <a:r>
              <a:rPr lang="en-US" sz="1800" dirty="0">
                <a:solidFill>
                  <a:schemeClr val="tx2"/>
                </a:solidFill>
                <a:effectLst>
                  <a:outerShdw blurRad="38100" dist="38100" dir="2700000" algn="tl">
                    <a:srgbClr val="DDDDDD"/>
                  </a:outerShdw>
                </a:effectLst>
                <a:latin typeface="Arial" charset="0"/>
              </a:rPr>
              <a:t>IP header</a:t>
            </a:r>
          </a:p>
        </p:txBody>
      </p:sp>
      <p:sp>
        <p:nvSpPr>
          <p:cNvPr id="37" name="Line 31"/>
          <p:cNvSpPr>
            <a:spLocks noChangeShapeType="1"/>
          </p:cNvSpPr>
          <p:nvPr/>
        </p:nvSpPr>
        <p:spPr bwMode="auto">
          <a:xfrm>
            <a:off x="7451725" y="2420938"/>
            <a:ext cx="0" cy="269875"/>
          </a:xfrm>
          <a:prstGeom prst="line">
            <a:avLst/>
          </a:prstGeom>
          <a:noFill/>
          <a:ln w="25400">
            <a:solidFill>
              <a:schemeClr val="tx2"/>
            </a:solidFill>
            <a:round/>
            <a:headEnd type="none" w="sm" len="sm"/>
            <a:tailEnd type="stealth"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p>
        </p:txBody>
      </p:sp>
      <p:sp>
        <p:nvSpPr>
          <p:cNvPr id="25635" name="Text Box 10"/>
          <p:cNvSpPr txBox="1">
            <a:spLocks noChangeArrowheads="1"/>
          </p:cNvSpPr>
          <p:nvPr/>
        </p:nvSpPr>
        <p:spPr bwMode="auto">
          <a:xfrm>
            <a:off x="4206875" y="990600"/>
            <a:ext cx="8207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1800">
                <a:latin typeface="Tw Cen MT" charset="0"/>
                <a:cs typeface="Tw Cen MT" charset="0"/>
              </a:rPr>
              <a:t>32 bits</a:t>
            </a:r>
            <a:endParaRPr lang="en-US" sz="2400">
              <a:latin typeface="Tw Cen MT" charset="0"/>
              <a:cs typeface="Tw Cen MT" charset="0"/>
            </a:endParaRPr>
          </a:p>
        </p:txBody>
      </p:sp>
      <p:sp>
        <p:nvSpPr>
          <p:cNvPr id="25636" name="Line 11"/>
          <p:cNvSpPr>
            <a:spLocks noChangeShapeType="1"/>
          </p:cNvSpPr>
          <p:nvPr/>
        </p:nvSpPr>
        <p:spPr bwMode="auto">
          <a:xfrm>
            <a:off x="5097463" y="1187450"/>
            <a:ext cx="1922462" cy="95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pt-PT"/>
          </a:p>
        </p:txBody>
      </p:sp>
      <p:sp>
        <p:nvSpPr>
          <p:cNvPr id="25637" name="Line 12"/>
          <p:cNvSpPr>
            <a:spLocks noChangeShapeType="1"/>
          </p:cNvSpPr>
          <p:nvPr/>
        </p:nvSpPr>
        <p:spPr bwMode="auto">
          <a:xfrm rot="10800000">
            <a:off x="2051050" y="1196975"/>
            <a:ext cx="2065338" cy="0"/>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pt-PT"/>
          </a:p>
        </p:txBody>
      </p:sp>
      <p:sp>
        <p:nvSpPr>
          <p:cNvPr id="25638" name="Line 11"/>
          <p:cNvSpPr>
            <a:spLocks noChangeShapeType="1"/>
          </p:cNvSpPr>
          <p:nvPr/>
        </p:nvSpPr>
        <p:spPr bwMode="auto">
          <a:xfrm>
            <a:off x="7092950" y="2781300"/>
            <a:ext cx="10795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pt-PT"/>
          </a:p>
        </p:txBody>
      </p:sp>
      <p:sp>
        <p:nvSpPr>
          <p:cNvPr id="25639" name="Text Box 27"/>
          <p:cNvSpPr txBox="1">
            <a:spLocks noChangeArrowheads="1"/>
          </p:cNvSpPr>
          <p:nvPr/>
        </p:nvSpPr>
        <p:spPr bwMode="auto">
          <a:xfrm>
            <a:off x="652463" y="2705100"/>
            <a:ext cx="9398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r>
              <a:rPr lang="en-US">
                <a:solidFill>
                  <a:srgbClr val="FF0000"/>
                </a:solidFill>
                <a:latin typeface="Arial" charset="0"/>
              </a:rPr>
              <a:t>Flags:</a:t>
            </a:r>
          </a:p>
        </p:txBody>
      </p:sp>
      <p:sp>
        <p:nvSpPr>
          <p:cNvPr id="25640" name="Text Box 28"/>
          <p:cNvSpPr txBox="1">
            <a:spLocks noChangeArrowheads="1"/>
          </p:cNvSpPr>
          <p:nvPr/>
        </p:nvSpPr>
        <p:spPr bwMode="auto">
          <a:xfrm>
            <a:off x="755650" y="3213100"/>
            <a:ext cx="7493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pPr algn="l"/>
            <a:r>
              <a:rPr lang="en-US" b="0">
                <a:solidFill>
                  <a:srgbClr val="000000"/>
                </a:solidFill>
                <a:latin typeface="Arial" charset="0"/>
              </a:rPr>
              <a:t>SYN</a:t>
            </a:r>
          </a:p>
          <a:p>
            <a:pPr algn="l"/>
            <a:r>
              <a:rPr lang="en-US" b="0">
                <a:solidFill>
                  <a:srgbClr val="000000"/>
                </a:solidFill>
                <a:latin typeface="Arial" charset="0"/>
              </a:rPr>
              <a:t>FIN</a:t>
            </a:r>
          </a:p>
          <a:p>
            <a:pPr algn="l"/>
            <a:r>
              <a:rPr lang="en-US" b="0">
                <a:solidFill>
                  <a:srgbClr val="000000"/>
                </a:solidFill>
                <a:latin typeface="Arial" charset="0"/>
              </a:rPr>
              <a:t>RST</a:t>
            </a:r>
          </a:p>
          <a:p>
            <a:pPr algn="l"/>
            <a:r>
              <a:rPr lang="en-US" b="0">
                <a:solidFill>
                  <a:srgbClr val="000000"/>
                </a:solidFill>
                <a:latin typeface="Arial" charset="0"/>
              </a:rPr>
              <a:t>PSH</a:t>
            </a:r>
          </a:p>
          <a:p>
            <a:pPr algn="l"/>
            <a:r>
              <a:rPr lang="en-US" b="0">
                <a:solidFill>
                  <a:srgbClr val="000000"/>
                </a:solidFill>
                <a:latin typeface="Arial" charset="0"/>
              </a:rPr>
              <a:t>URG</a:t>
            </a:r>
          </a:p>
          <a:p>
            <a:pPr algn="l"/>
            <a:r>
              <a:rPr lang="en-US" b="0">
                <a:solidFill>
                  <a:srgbClr val="000000"/>
                </a:solidFill>
                <a:latin typeface="Arial" charset="0"/>
              </a:rPr>
              <a:t>ACK</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pt-PT" sz="3200" dirty="0" smtClean="0"/>
              <a:t>Como funciona o </a:t>
            </a:r>
            <a:r>
              <a:rPr lang="pt-PT" sz="3200" i="1" dirty="0" err="1" smtClean="0"/>
              <a:t>three-way</a:t>
            </a:r>
            <a:r>
              <a:rPr lang="pt-PT" sz="3200" i="1" dirty="0" smtClean="0"/>
              <a:t> </a:t>
            </a:r>
            <a:r>
              <a:rPr lang="pt-PT" sz="3200" i="1" dirty="0" err="1" smtClean="0"/>
              <a:t>handshake</a:t>
            </a:r>
            <a:endParaRPr lang="pt-PT" sz="3200" i="1" dirty="0"/>
          </a:p>
        </p:txBody>
      </p:sp>
      <p:sp>
        <p:nvSpPr>
          <p:cNvPr id="3" name="Content Placeholder 2"/>
          <p:cNvSpPr>
            <a:spLocks noGrp="1"/>
          </p:cNvSpPr>
          <p:nvPr>
            <p:ph idx="1"/>
          </p:nvPr>
        </p:nvSpPr>
        <p:spPr>
          <a:xfrm>
            <a:off x="539750" y="1412875"/>
            <a:ext cx="4051300" cy="4586288"/>
          </a:xfrm>
        </p:spPr>
        <p:txBody>
          <a:bodyPr/>
          <a:lstStyle/>
          <a:p>
            <a:pPr>
              <a:defRPr/>
            </a:pPr>
            <a:r>
              <a:rPr lang="pt-PT" sz="2400" dirty="0" smtClean="0"/>
              <a:t>A envia um segmento SYN com as suas propostas</a:t>
            </a:r>
          </a:p>
          <a:p>
            <a:pPr>
              <a:defRPr/>
            </a:pPr>
            <a:r>
              <a:rPr lang="pt-PT" sz="2400" dirty="0" smtClean="0"/>
              <a:t>B responde com um segmento SYN+ACK com as suas alternativas</a:t>
            </a:r>
          </a:p>
          <a:p>
            <a:pPr>
              <a:defRPr/>
            </a:pPr>
            <a:r>
              <a:rPr lang="pt-PT" sz="2400" dirty="0" smtClean="0"/>
              <a:t>B envia um ACK a fechar o processo</a:t>
            </a:r>
            <a:endParaRPr lang="pt-PT" sz="2400" dirty="0"/>
          </a:p>
        </p:txBody>
      </p:sp>
      <p:sp>
        <p:nvSpPr>
          <p:cNvPr id="4" name="Slide Number Placeholder 3"/>
          <p:cNvSpPr>
            <a:spLocks noGrp="1"/>
          </p:cNvSpPr>
          <p:nvPr>
            <p:ph type="sldNum" sz="quarter" idx="10"/>
          </p:nvPr>
        </p:nvSpPr>
        <p:spPr/>
        <p:txBody>
          <a:bodyPr/>
          <a:lstStyle/>
          <a:p>
            <a:pPr>
              <a:defRPr/>
            </a:pPr>
            <a:fld id="{15DAB0AB-21ED-0E4E-922C-7B27F83116FC}" type="slidenum">
              <a:rPr lang="en-US" smtClean="0"/>
              <a:pPr>
                <a:defRPr/>
              </a:pPr>
              <a:t>9</a:t>
            </a:fld>
            <a:endParaRPr lang="en-US" dirty="0"/>
          </a:p>
        </p:txBody>
      </p:sp>
      <p:sp>
        <p:nvSpPr>
          <p:cNvPr id="26628" name="Line 4"/>
          <p:cNvSpPr>
            <a:spLocks noChangeShapeType="1"/>
          </p:cNvSpPr>
          <p:nvPr/>
        </p:nvSpPr>
        <p:spPr bwMode="auto">
          <a:xfrm rot="5400000" flipV="1">
            <a:off x="6087269" y="1826419"/>
            <a:ext cx="287337" cy="1603375"/>
          </a:xfrm>
          <a:prstGeom prst="line">
            <a:avLst/>
          </a:prstGeom>
          <a:noFill/>
          <a:ln w="19050">
            <a:solidFill>
              <a:srgbClr val="0066FF"/>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pt-PT"/>
          </a:p>
        </p:txBody>
      </p:sp>
      <p:sp>
        <p:nvSpPr>
          <p:cNvPr id="26629" name="Line 5"/>
          <p:cNvSpPr>
            <a:spLocks noChangeShapeType="1"/>
          </p:cNvSpPr>
          <p:nvPr/>
        </p:nvSpPr>
        <p:spPr bwMode="auto">
          <a:xfrm rot="5400000">
            <a:off x="6077744" y="2364582"/>
            <a:ext cx="300037" cy="1574800"/>
          </a:xfrm>
          <a:prstGeom prst="line">
            <a:avLst/>
          </a:prstGeom>
          <a:noFill/>
          <a:ln w="19050">
            <a:solidFill>
              <a:srgbClr val="FF3300"/>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pt-PT"/>
          </a:p>
        </p:txBody>
      </p:sp>
      <p:sp>
        <p:nvSpPr>
          <p:cNvPr id="26630" name="Line 6"/>
          <p:cNvSpPr>
            <a:spLocks noChangeShapeType="1"/>
          </p:cNvSpPr>
          <p:nvPr/>
        </p:nvSpPr>
        <p:spPr bwMode="auto">
          <a:xfrm rot="5400000" flipV="1">
            <a:off x="5989638" y="3022600"/>
            <a:ext cx="457200" cy="1600200"/>
          </a:xfrm>
          <a:prstGeom prst="line">
            <a:avLst/>
          </a:prstGeom>
          <a:noFill/>
          <a:ln w="19050">
            <a:solidFill>
              <a:srgbClr val="0066FF"/>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pt-PT"/>
          </a:p>
        </p:txBody>
      </p:sp>
      <p:sp>
        <p:nvSpPr>
          <p:cNvPr id="26631" name="Line 7"/>
          <p:cNvSpPr>
            <a:spLocks noChangeShapeType="1"/>
          </p:cNvSpPr>
          <p:nvPr/>
        </p:nvSpPr>
        <p:spPr bwMode="auto">
          <a:xfrm rot="5400000" flipV="1">
            <a:off x="5987257" y="3561556"/>
            <a:ext cx="469900" cy="1598613"/>
          </a:xfrm>
          <a:prstGeom prst="line">
            <a:avLst/>
          </a:prstGeom>
          <a:noFill/>
          <a:ln w="19050">
            <a:solidFill>
              <a:srgbClr val="0066FF"/>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pt-PT"/>
          </a:p>
        </p:txBody>
      </p:sp>
      <p:sp>
        <p:nvSpPr>
          <p:cNvPr id="26632" name="Text Box 8"/>
          <p:cNvSpPr txBox="1">
            <a:spLocks noChangeArrowheads="1"/>
          </p:cNvSpPr>
          <p:nvPr/>
        </p:nvSpPr>
        <p:spPr bwMode="auto">
          <a:xfrm rot="605430">
            <a:off x="5878513" y="2141538"/>
            <a:ext cx="693737"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b="0">
                <a:solidFill>
                  <a:srgbClr val="0000FF"/>
                </a:solidFill>
                <a:latin typeface="Times New Roman" charset="0"/>
              </a:rPr>
              <a:t>SYN</a:t>
            </a:r>
          </a:p>
        </p:txBody>
      </p:sp>
      <p:sp>
        <p:nvSpPr>
          <p:cNvPr id="26633" name="Text Box 9"/>
          <p:cNvSpPr txBox="1">
            <a:spLocks noChangeArrowheads="1"/>
          </p:cNvSpPr>
          <p:nvPr/>
        </p:nvSpPr>
        <p:spPr bwMode="auto">
          <a:xfrm rot="10146980" flipH="1" flipV="1">
            <a:off x="5567363" y="2781300"/>
            <a:ext cx="13081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b="0">
                <a:solidFill>
                  <a:srgbClr val="FF3300"/>
                </a:solidFill>
                <a:latin typeface="Times New Roman" charset="0"/>
              </a:rPr>
              <a:t>SYN ACK</a:t>
            </a:r>
          </a:p>
        </p:txBody>
      </p:sp>
      <p:sp>
        <p:nvSpPr>
          <p:cNvPr id="26634" name="Text Box 10"/>
          <p:cNvSpPr txBox="1">
            <a:spLocks noChangeArrowheads="1"/>
          </p:cNvSpPr>
          <p:nvPr/>
        </p:nvSpPr>
        <p:spPr bwMode="auto">
          <a:xfrm rot="1044999">
            <a:off x="6092825" y="3549650"/>
            <a:ext cx="722313"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b="0">
                <a:solidFill>
                  <a:srgbClr val="0000FF"/>
                </a:solidFill>
                <a:latin typeface="Times New Roman" charset="0"/>
              </a:rPr>
              <a:t>ACK</a:t>
            </a:r>
          </a:p>
        </p:txBody>
      </p:sp>
      <p:sp>
        <p:nvSpPr>
          <p:cNvPr id="26635" name="Text Box 11"/>
          <p:cNvSpPr txBox="1">
            <a:spLocks noChangeArrowheads="1"/>
          </p:cNvSpPr>
          <p:nvPr/>
        </p:nvSpPr>
        <p:spPr bwMode="auto">
          <a:xfrm rot="1003808">
            <a:off x="5881688" y="3970338"/>
            <a:ext cx="663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b="0">
                <a:solidFill>
                  <a:srgbClr val="0000FF"/>
                </a:solidFill>
                <a:latin typeface="Times New Roman" charset="0"/>
              </a:rPr>
              <a:t>Data</a:t>
            </a:r>
          </a:p>
        </p:txBody>
      </p:sp>
      <p:sp>
        <p:nvSpPr>
          <p:cNvPr id="26636" name="Line 12"/>
          <p:cNvSpPr>
            <a:spLocks noChangeShapeType="1"/>
          </p:cNvSpPr>
          <p:nvPr/>
        </p:nvSpPr>
        <p:spPr bwMode="auto">
          <a:xfrm rot="16200000" flipH="1">
            <a:off x="5577681" y="3718719"/>
            <a:ext cx="2890838" cy="6350"/>
          </a:xfrm>
          <a:prstGeom prst="line">
            <a:avLst/>
          </a:prstGeom>
          <a:noFill/>
          <a:ln w="9525">
            <a:solidFill>
              <a:srgbClr val="FF3300"/>
            </a:solidFill>
            <a:round/>
            <a:headEnd/>
            <a:tailEnd/>
          </a:ln>
          <a:extLst>
            <a:ext uri="{909E8E84-426E-40dd-AFC4-6F175D3DCCD1}">
              <a14:hiddenFill xmlns:a14="http://schemas.microsoft.com/office/drawing/2010/main">
                <a:noFill/>
              </a14:hiddenFill>
            </a:ext>
          </a:extLst>
        </p:spPr>
        <p:txBody>
          <a:bodyPr wrap="none" anchor="ctr"/>
          <a:lstStyle/>
          <a:p>
            <a:endParaRPr lang="pt-PT"/>
          </a:p>
        </p:txBody>
      </p:sp>
      <p:sp>
        <p:nvSpPr>
          <p:cNvPr id="26637" name="Line 13"/>
          <p:cNvSpPr>
            <a:spLocks noChangeShapeType="1"/>
          </p:cNvSpPr>
          <p:nvPr/>
        </p:nvSpPr>
        <p:spPr bwMode="auto">
          <a:xfrm rot="5400000">
            <a:off x="4026694" y="3679031"/>
            <a:ext cx="2797175" cy="23813"/>
          </a:xfrm>
          <a:prstGeom prst="line">
            <a:avLst/>
          </a:prstGeom>
          <a:noFill/>
          <a:ln w="9525">
            <a:solidFill>
              <a:srgbClr val="0000FF"/>
            </a:solidFill>
            <a:round/>
            <a:headEnd/>
            <a:tailEnd/>
          </a:ln>
          <a:extLst>
            <a:ext uri="{909E8E84-426E-40dd-AFC4-6F175D3DCCD1}">
              <a14:hiddenFill xmlns:a14="http://schemas.microsoft.com/office/drawing/2010/main">
                <a:noFill/>
              </a14:hiddenFill>
            </a:ext>
          </a:extLst>
        </p:spPr>
        <p:txBody>
          <a:bodyPr wrap="none" anchor="ctr"/>
          <a:lstStyle/>
          <a:p>
            <a:endParaRPr lang="pt-PT"/>
          </a:p>
        </p:txBody>
      </p:sp>
      <p:sp>
        <p:nvSpPr>
          <p:cNvPr id="26638" name="Text Box 14"/>
          <p:cNvSpPr txBox="1">
            <a:spLocks noChangeArrowheads="1"/>
          </p:cNvSpPr>
          <p:nvPr/>
        </p:nvSpPr>
        <p:spPr bwMode="auto">
          <a:xfrm>
            <a:off x="5253038" y="1835150"/>
            <a:ext cx="40481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2400" b="0">
                <a:solidFill>
                  <a:srgbClr val="0000FF"/>
                </a:solidFill>
                <a:latin typeface="Times New Roman" charset="0"/>
              </a:rPr>
              <a:t>A</a:t>
            </a:r>
          </a:p>
        </p:txBody>
      </p:sp>
      <p:sp>
        <p:nvSpPr>
          <p:cNvPr id="26639" name="Text Box 15"/>
          <p:cNvSpPr txBox="1">
            <a:spLocks noChangeArrowheads="1"/>
          </p:cNvSpPr>
          <p:nvPr/>
        </p:nvSpPr>
        <p:spPr bwMode="auto">
          <a:xfrm>
            <a:off x="6819900" y="1797050"/>
            <a:ext cx="387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sz="2400" b="0">
                <a:solidFill>
                  <a:srgbClr val="FF3300"/>
                </a:solidFill>
                <a:latin typeface="Times New Roman" charset="0"/>
              </a:rPr>
              <a:t>B</a:t>
            </a:r>
          </a:p>
        </p:txBody>
      </p:sp>
      <p:sp>
        <p:nvSpPr>
          <p:cNvPr id="26640" name="Line 16"/>
          <p:cNvSpPr>
            <a:spLocks noChangeShapeType="1"/>
          </p:cNvSpPr>
          <p:nvPr/>
        </p:nvSpPr>
        <p:spPr bwMode="auto">
          <a:xfrm rot="5400000" flipV="1">
            <a:off x="6015832" y="3902868"/>
            <a:ext cx="469900" cy="1598613"/>
          </a:xfrm>
          <a:prstGeom prst="line">
            <a:avLst/>
          </a:prstGeom>
          <a:noFill/>
          <a:ln w="19050">
            <a:solidFill>
              <a:srgbClr val="0066FF"/>
            </a:solidFill>
            <a:round/>
            <a:headEnd/>
            <a:tailEnd type="arrow" w="med" len="med"/>
          </a:ln>
          <a:extLst>
            <a:ext uri="{909E8E84-426E-40dd-AFC4-6F175D3DCCD1}">
              <a14:hiddenFill xmlns:a14="http://schemas.microsoft.com/office/drawing/2010/main">
                <a:noFill/>
              </a14:hiddenFill>
            </a:ext>
          </a:extLst>
        </p:spPr>
        <p:txBody>
          <a:bodyPr wrap="none" anchor="ctr"/>
          <a:lstStyle/>
          <a:p>
            <a:endParaRPr lang="pt-PT"/>
          </a:p>
        </p:txBody>
      </p:sp>
      <p:sp>
        <p:nvSpPr>
          <p:cNvPr id="26641" name="Text Box 17"/>
          <p:cNvSpPr txBox="1">
            <a:spLocks noChangeArrowheads="1"/>
          </p:cNvSpPr>
          <p:nvPr/>
        </p:nvSpPr>
        <p:spPr bwMode="auto">
          <a:xfrm rot="1003808">
            <a:off x="5910263" y="4311650"/>
            <a:ext cx="6635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sz="2000" b="1">
                <a:solidFill>
                  <a:schemeClr val="tx1"/>
                </a:solidFill>
                <a:latin typeface="Courier New" charset="0"/>
                <a:ea typeface="ＭＳ Ｐゴシック" charset="0"/>
                <a:cs typeface="ＭＳ Ｐゴシック" charset="0"/>
              </a:defRPr>
            </a:lvl1pPr>
            <a:lvl2pPr marL="742950" indent="-285750" eaLnBrk="0" hangingPunct="0">
              <a:defRPr sz="2000" b="1">
                <a:solidFill>
                  <a:schemeClr val="tx1"/>
                </a:solidFill>
                <a:latin typeface="Courier New" charset="0"/>
                <a:ea typeface="ＭＳ Ｐゴシック" charset="0"/>
              </a:defRPr>
            </a:lvl2pPr>
            <a:lvl3pPr marL="1143000" indent="-228600" eaLnBrk="0" hangingPunct="0">
              <a:defRPr sz="2000" b="1">
                <a:solidFill>
                  <a:schemeClr val="tx1"/>
                </a:solidFill>
                <a:latin typeface="Courier New" charset="0"/>
                <a:ea typeface="ＭＳ Ｐゴシック" charset="0"/>
              </a:defRPr>
            </a:lvl3pPr>
            <a:lvl4pPr marL="1600200" indent="-228600" eaLnBrk="0" hangingPunct="0">
              <a:defRPr sz="2000" b="1">
                <a:solidFill>
                  <a:schemeClr val="tx1"/>
                </a:solidFill>
                <a:latin typeface="Courier New" charset="0"/>
                <a:ea typeface="ＭＳ Ｐゴシック" charset="0"/>
              </a:defRPr>
            </a:lvl4pPr>
            <a:lvl5pPr marL="2057400" indent="-228600" eaLnBrk="0" hangingPunct="0">
              <a:defRPr sz="2000" b="1">
                <a:solidFill>
                  <a:schemeClr val="tx1"/>
                </a:solidFill>
                <a:latin typeface="Courier New" charset="0"/>
                <a:ea typeface="ＭＳ Ｐゴシック" charset="0"/>
              </a:defRPr>
            </a:lvl5pPr>
            <a:lvl6pPr marL="2514600" indent="-228600" algn="ctr" eaLnBrk="0" fontAlgn="base" hangingPunct="0">
              <a:spcBef>
                <a:spcPct val="0"/>
              </a:spcBef>
              <a:spcAft>
                <a:spcPct val="0"/>
              </a:spcAft>
              <a:defRPr sz="2000" b="1">
                <a:solidFill>
                  <a:schemeClr val="tx1"/>
                </a:solidFill>
                <a:latin typeface="Courier New" charset="0"/>
                <a:ea typeface="ＭＳ Ｐゴシック" charset="0"/>
              </a:defRPr>
            </a:lvl6pPr>
            <a:lvl7pPr marL="2971800" indent="-228600" algn="ctr" eaLnBrk="0" fontAlgn="base" hangingPunct="0">
              <a:spcBef>
                <a:spcPct val="0"/>
              </a:spcBef>
              <a:spcAft>
                <a:spcPct val="0"/>
              </a:spcAft>
              <a:defRPr sz="2000" b="1">
                <a:solidFill>
                  <a:schemeClr val="tx1"/>
                </a:solidFill>
                <a:latin typeface="Courier New" charset="0"/>
                <a:ea typeface="ＭＳ Ｐゴシック" charset="0"/>
              </a:defRPr>
            </a:lvl7pPr>
            <a:lvl8pPr marL="3429000" indent="-228600" algn="ctr" eaLnBrk="0" fontAlgn="base" hangingPunct="0">
              <a:spcBef>
                <a:spcPct val="0"/>
              </a:spcBef>
              <a:spcAft>
                <a:spcPct val="0"/>
              </a:spcAft>
              <a:defRPr sz="2000" b="1">
                <a:solidFill>
                  <a:schemeClr val="tx1"/>
                </a:solidFill>
                <a:latin typeface="Courier New" charset="0"/>
                <a:ea typeface="ＭＳ Ｐゴシック" charset="0"/>
              </a:defRPr>
            </a:lvl8pPr>
            <a:lvl9pPr marL="3886200" indent="-228600" algn="ctr" eaLnBrk="0" fontAlgn="base" hangingPunct="0">
              <a:spcBef>
                <a:spcPct val="0"/>
              </a:spcBef>
              <a:spcAft>
                <a:spcPct val="0"/>
              </a:spcAft>
              <a:defRPr sz="2000" b="1">
                <a:solidFill>
                  <a:schemeClr val="tx1"/>
                </a:solidFill>
                <a:latin typeface="Courier New" charset="0"/>
                <a:ea typeface="ＭＳ Ｐゴシック" charset="0"/>
              </a:defRPr>
            </a:lvl9pPr>
          </a:lstStyle>
          <a:p>
            <a:r>
              <a:rPr lang="en-US" b="0">
                <a:solidFill>
                  <a:srgbClr val="0000FF"/>
                </a:solidFill>
                <a:latin typeface="Times New Roman" charset="0"/>
              </a:rPr>
              <a:t>Data</a:t>
            </a:r>
          </a:p>
        </p:txBody>
      </p:sp>
    </p:spTree>
  </p:cSld>
  <p:clrMapOvr>
    <a:masterClrMapping/>
  </p:clrMapOvr>
</p:sld>
</file>

<file path=ppt/theme/theme1.xml><?xml version="1.0" encoding="utf-8"?>
<a:theme xmlns:a="http://schemas.openxmlformats.org/drawingml/2006/main" name="cs426">
  <a:themeElements>
    <a:clrScheme name="">
      <a:dk1>
        <a:srgbClr val="000000"/>
      </a:dk1>
      <a:lt1>
        <a:srgbClr val="FFFFFF"/>
      </a:lt1>
      <a:dk2>
        <a:srgbClr val="000000"/>
      </a:dk2>
      <a:lt2>
        <a:srgbClr val="777777"/>
      </a:lt2>
      <a:accent1>
        <a:srgbClr val="F47A00"/>
      </a:accent1>
      <a:accent2>
        <a:srgbClr val="000066"/>
      </a:accent2>
      <a:accent3>
        <a:srgbClr val="FFFFFF"/>
      </a:accent3>
      <a:accent4>
        <a:srgbClr val="000000"/>
      </a:accent4>
      <a:accent5>
        <a:srgbClr val="F8BEAA"/>
      </a:accent5>
      <a:accent6>
        <a:srgbClr val="00005C"/>
      </a:accent6>
      <a:hlink>
        <a:srgbClr val="A50021"/>
      </a:hlink>
      <a:folHlink>
        <a:srgbClr val="008000"/>
      </a:folHlink>
    </a:clrScheme>
    <a:fontScheme name="cs426">
      <a:majorFont>
        <a:latin typeface="Comic Sans MS"/>
        <a:ea typeface="ＭＳ Ｐゴシック"/>
        <a:cs typeface=""/>
      </a:majorFont>
      <a:minorFont>
        <a:latin typeface="Comic Sans MS"/>
        <a:ea typeface="ＭＳ Ｐゴシック"/>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Courier New" charset="0"/>
            <a:ea typeface="ＭＳ Ｐゴシック"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Courier New" charset="0"/>
            <a:ea typeface="ＭＳ Ｐゴシック" charset="0"/>
          </a:defRPr>
        </a:defPPr>
      </a:lstStyle>
    </a:lnDef>
  </a:objectDefaults>
  <a:extraClrSchemeLst>
    <a:extraClrScheme>
      <a:clrScheme name="cs426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s426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s426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s426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s426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s426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s426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D:\Funk\Courses\cs217\cs426.pot</Template>
  <TotalTime>11622</TotalTime>
  <Words>1873</Words>
  <Application>Microsoft Macintosh PowerPoint</Application>
  <PresentationFormat>On-screen Show (4:3)</PresentationFormat>
  <Paragraphs>313</Paragraphs>
  <Slides>20</Slides>
  <Notes>3</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Courier New</vt:lpstr>
      <vt:lpstr>ＭＳ Ｐゴシック</vt:lpstr>
      <vt:lpstr>Arial</vt:lpstr>
      <vt:lpstr>Comic Sans MS</vt:lpstr>
      <vt:lpstr>Helvetica</vt:lpstr>
      <vt:lpstr>Wingdings</vt:lpstr>
      <vt:lpstr>Times New Roman</vt:lpstr>
      <vt:lpstr>Tw Cen MT</vt:lpstr>
      <vt:lpstr>Tahoma</vt:lpstr>
      <vt:lpstr>Symbol</vt:lpstr>
      <vt:lpstr>cs426</vt:lpstr>
      <vt:lpstr> Redes de Computadores   O protocolo TCP – Controlo de fluxo e das conexões</vt:lpstr>
      <vt:lpstr>Objectivos da lição</vt:lpstr>
      <vt:lpstr>Controlo de fluxo</vt:lpstr>
      <vt:lpstr>Formato dos segmentos TCP</vt:lpstr>
      <vt:lpstr>Papel do campo Receiver Window</vt:lpstr>
      <vt:lpstr>Estabelecimento da conexão</vt:lpstr>
      <vt:lpstr>Two-way handshake não chega</vt:lpstr>
      <vt:lpstr>Formato dos segmentos TCP</vt:lpstr>
      <vt:lpstr>Como funciona o three-way handshake</vt:lpstr>
      <vt:lpstr>Estabelecimento da conexão</vt:lpstr>
      <vt:lpstr>Evolução do estado da conexão</vt:lpstr>
      <vt:lpstr>Que acontece se um SYN se perde?</vt:lpstr>
      <vt:lpstr>Que acontece se o SYN+ACK se perde?</vt:lpstr>
      <vt:lpstr>Contra medidas face a um ataque SYN flood</vt:lpstr>
      <vt:lpstr>Perca do SYN ou SYN+ACK e Browsers Web</vt:lpstr>
      <vt:lpstr>Fecho da conexão</vt:lpstr>
      <vt:lpstr>Fecho da conexão</vt:lpstr>
      <vt:lpstr>Evolução durante o fecho da conexão</vt:lpstr>
      <vt:lpstr>O Problema do ISN é complexo</vt:lpstr>
      <vt:lpstr>Conclusões</vt:lpstr>
    </vt:vector>
  </TitlesOfParts>
  <Company>Princeton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dc:title>
  <dc:creator>Kai Li</dc:creator>
  <cp:lastModifiedBy>José Legatheaux Martins</cp:lastModifiedBy>
  <cp:revision>845</cp:revision>
  <dcterms:created xsi:type="dcterms:W3CDTF">2001-07-06T14:58:21Z</dcterms:created>
  <dcterms:modified xsi:type="dcterms:W3CDTF">2013-04-16T13:48:23Z</dcterms:modified>
</cp:coreProperties>
</file>