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25"/>
  </p:notesMasterIdLst>
  <p:handoutMasterIdLst>
    <p:handoutMasterId r:id="rId26"/>
  </p:handoutMasterIdLst>
  <p:sldIdLst>
    <p:sldId id="257" r:id="rId2"/>
    <p:sldId id="467" r:id="rId3"/>
    <p:sldId id="525" r:id="rId4"/>
    <p:sldId id="526" r:id="rId5"/>
    <p:sldId id="527" r:id="rId6"/>
    <p:sldId id="528" r:id="rId7"/>
    <p:sldId id="529" r:id="rId8"/>
    <p:sldId id="432" r:id="rId9"/>
    <p:sldId id="433" r:id="rId10"/>
    <p:sldId id="435" r:id="rId11"/>
    <p:sldId id="436" r:id="rId12"/>
    <p:sldId id="442" r:id="rId13"/>
    <p:sldId id="544" r:id="rId14"/>
    <p:sldId id="543" r:id="rId15"/>
    <p:sldId id="555" r:id="rId16"/>
    <p:sldId id="547" r:id="rId17"/>
    <p:sldId id="552" r:id="rId18"/>
    <p:sldId id="541" r:id="rId19"/>
    <p:sldId id="542" r:id="rId20"/>
    <p:sldId id="556" r:id="rId21"/>
    <p:sldId id="550" r:id="rId22"/>
    <p:sldId id="558" r:id="rId23"/>
    <p:sldId id="583" r:id="rId24"/>
  </p:sldIdLst>
  <p:sldSz cx="9144000" cy="6858000" type="screen4x3"/>
  <p:notesSz cx="7315200" cy="9601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CC99"/>
    <a:srgbClr val="FF3300"/>
    <a:srgbClr val="CCFFFF"/>
    <a:srgbClr val="FFCC00"/>
    <a:srgbClr val="DCA6FF"/>
    <a:srgbClr val="E9C6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9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cs typeface="+mn-cs"/>
              </a:defRPr>
            </a:lvl1pPr>
          </a:lstStyle>
          <a:p>
            <a:pPr>
              <a:defRPr/>
            </a:pPr>
            <a:fld id="{4210F73D-FB93-B843-A17E-4085EFF181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4448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135CB68A-2CF4-414A-ABB1-0DC2DCD6FF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416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157639A-E3B3-624C-8884-D1787C0A4EB3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72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2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9379" name="Notes Placeholder 2"/>
          <p:cNvSpPr>
            <a:spLocks noGrp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29380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28345" indent="-37471185"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159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319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47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63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0B1E4BA0-A0FC-FE49-B92F-7E7BB3AF1DD4}" type="slidenum">
              <a:rPr lang="pt-PT" sz="1300" u="none"/>
              <a:pPr eaLnBrk="1" hangingPunct="1">
                <a:defRPr/>
              </a:pPr>
              <a:t>16</a:t>
            </a:fld>
            <a:endParaRPr lang="pt-PT" sz="1300" u="non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D2D88871-96B2-6144-8B7C-E2BDE83B07BB}" type="slidenum">
              <a:rPr lang="en-US" sz="1300" b="0">
                <a:latin typeface="Times New Roman" charset="0"/>
              </a:rPr>
              <a:pPr eaLnBrk="1" hangingPunct="1">
                <a:defRPr/>
              </a:pPr>
              <a:t>19</a:t>
            </a:fld>
            <a:endParaRPr lang="en-US" sz="1300" b="0" dirty="0">
              <a:latin typeface="Times New Roman" charset="0"/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pt-PT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2995" name="Notes Placeholder 2"/>
          <p:cNvSpPr>
            <a:spLocks noGrp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12996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28345" indent="-37471185"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159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319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47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63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D6263F62-8C30-9643-9673-00DBBB873385}" type="slidenum">
              <a:rPr lang="pt-PT" sz="1300" u="none"/>
              <a:pPr eaLnBrk="1" hangingPunct="1">
                <a:defRPr/>
              </a:pPr>
              <a:t>21</a:t>
            </a:fld>
            <a:endParaRPr lang="pt-PT" sz="1300" u="non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276C23F8-C509-B946-91C1-00A66E2DC522}" type="slidenum">
              <a:rPr lang="en-US" sz="1300" b="0" smtClean="0">
                <a:latin typeface="Times New Roman" charset="0"/>
              </a:rPr>
              <a:pPr eaLnBrk="1" hangingPunct="1">
                <a:defRPr/>
              </a:pPr>
              <a:t>23</a:t>
            </a:fld>
            <a:endParaRPr lang="en-US" sz="1300" b="0" smtClean="0">
              <a:latin typeface="Times New Roman" charset="0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77D9411-9FB3-F145-BFDB-09892EDEE3FB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1048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4857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4B687AF-9DB4-6F46-9256-FF2AAB148DC0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70758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0950" y="708025"/>
            <a:ext cx="4814888" cy="3611563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0758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42975" y="4564063"/>
            <a:ext cx="5429250" cy="4333875"/>
          </a:xfrm>
        </p:spPr>
        <p:txBody>
          <a:bodyPr/>
          <a:lstStyle/>
          <a:p>
            <a:pPr>
              <a:defRPr/>
            </a:pPr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28345" indent="-37471185"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159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319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47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63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B9F1726F-B8B4-7741-9566-E6C1D727958D}" type="slidenum">
              <a:rPr lang="pt-PT" sz="1300" u="none"/>
              <a:pPr eaLnBrk="1" hangingPunct="1">
                <a:defRPr/>
              </a:pPr>
              <a:t>5</a:t>
            </a:fld>
            <a:endParaRPr lang="pt-PT" sz="1300" u="non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3BB0B6FF-3D48-4849-9134-EDCAFB68E9AB}" type="slidenum">
              <a:rPr lang="en-US" sz="1300" b="0">
                <a:latin typeface="Times New Roman" charset="0"/>
              </a:rPr>
              <a:pPr eaLnBrk="1" hangingPunct="1">
                <a:defRPr/>
              </a:pPr>
              <a:t>8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7900" y="4560888"/>
            <a:ext cx="5359400" cy="4319587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pt-P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CF250210-FE92-614F-A152-22BF5B341BC6}" type="slidenum">
              <a:rPr lang="en-US" sz="1300" b="0">
                <a:latin typeface="Times New Roman" charset="0"/>
              </a:rPr>
              <a:pPr eaLnBrk="1" hangingPunct="1">
                <a:defRPr/>
              </a:pPr>
              <a:t>9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7900" y="4560888"/>
            <a:ext cx="5359400" cy="4319587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pt-P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BEBECCDE-EC19-0B4B-A406-87670C454596}" type="slidenum">
              <a:rPr lang="en-US" sz="1300" b="0">
                <a:latin typeface="Times New Roman" charset="0"/>
              </a:rPr>
              <a:pPr eaLnBrk="1" hangingPunct="1">
                <a:defRPr/>
              </a:pPr>
              <a:t>10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7900" y="4560888"/>
            <a:ext cx="5359400" cy="4319587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pt-P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6058EEAA-1EDE-7040-A1CA-E131F54D5D52}" type="slidenum">
              <a:rPr lang="en-US" sz="1300" b="0">
                <a:latin typeface="Times New Roman" charset="0"/>
              </a:rPr>
              <a:pPr eaLnBrk="1" hangingPunct="1">
                <a:defRPr/>
              </a:pPr>
              <a:t>11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pt-P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3F5C8C7A-ABCF-8448-B795-B55D22927C6C}" type="slidenum">
              <a:rPr lang="en-US" sz="1300" b="0">
                <a:latin typeface="Times New Roman" charset="0"/>
              </a:rPr>
              <a:pPr eaLnBrk="1" hangingPunct="1">
                <a:defRPr/>
              </a:pPr>
              <a:t>12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7900" y="4560888"/>
            <a:ext cx="5359400" cy="4319587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t-PT" noProof="0" smtClean="0"/>
              <a:t>Click to edit Master title style</a:t>
            </a:r>
          </a:p>
        </p:txBody>
      </p:sp>
      <p:sp>
        <p:nvSpPr>
          <p:cNvPr id="65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pt-PT" noProof="0" smtClean="0"/>
              <a:t>Click to edit Master subtitle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29400" y="60960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AB854B-D615-0D4E-AEDC-F7E88118AB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93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938CAF-FE62-3047-8DD3-6DA1F53DF6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613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381000"/>
            <a:ext cx="2152650" cy="6324600"/>
          </a:xfrm>
        </p:spPr>
        <p:txBody>
          <a:bodyPr vert="eaVert"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81000"/>
            <a:ext cx="6305550" cy="6324600"/>
          </a:xfrm>
        </p:spPr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E7F659-90CE-AF43-97D5-E68CF40122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1191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069263" cy="685800"/>
          </a:xfrm>
        </p:spPr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152900" cy="2667000"/>
          </a:xfrm>
        </p:spPr>
        <p:txBody>
          <a:bodyPr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62500" y="1219200"/>
            <a:ext cx="4152900" cy="2667000"/>
          </a:xfrm>
        </p:spPr>
        <p:txBody>
          <a:bodyPr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57200" y="4038600"/>
            <a:ext cx="8458200" cy="2667000"/>
          </a:xfrm>
        </p:spPr>
        <p:txBody>
          <a:bodyPr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001000" y="6324600"/>
            <a:ext cx="9144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11404B-F4AC-3942-BBE0-2800067D9A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088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Click</a:t>
            </a:r>
            <a:r>
              <a:rPr lang="pt-PT" dirty="0" smtClean="0"/>
              <a:t> to </a:t>
            </a:r>
            <a:r>
              <a:rPr lang="pt-PT" dirty="0" err="1" smtClean="0"/>
              <a:t>edit</a:t>
            </a:r>
            <a:r>
              <a:rPr lang="pt-PT" dirty="0" smtClean="0"/>
              <a:t> </a:t>
            </a:r>
            <a:r>
              <a:rPr lang="pt-PT" dirty="0" err="1" smtClean="0"/>
              <a:t>Master</a:t>
            </a:r>
            <a:r>
              <a:rPr lang="pt-PT" dirty="0" smtClean="0"/>
              <a:t> </a:t>
            </a:r>
            <a:r>
              <a:rPr lang="pt-PT" dirty="0" err="1" smtClean="0"/>
              <a:t>title</a:t>
            </a:r>
            <a:r>
              <a:rPr lang="pt-PT" dirty="0" smtClean="0"/>
              <a:t> </a:t>
            </a:r>
            <a:r>
              <a:rPr lang="pt-PT" dirty="0" err="1" smtClean="0"/>
              <a:t>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dirty="0" err="1" smtClean="0"/>
              <a:t>Click</a:t>
            </a:r>
            <a:r>
              <a:rPr lang="pt-PT" dirty="0" smtClean="0"/>
              <a:t> to </a:t>
            </a:r>
            <a:r>
              <a:rPr lang="pt-PT" dirty="0" err="1" smtClean="0"/>
              <a:t>edit</a:t>
            </a:r>
            <a:r>
              <a:rPr lang="pt-PT" dirty="0" smtClean="0"/>
              <a:t> </a:t>
            </a:r>
            <a:r>
              <a:rPr lang="pt-PT" dirty="0" err="1" smtClean="0"/>
              <a:t>Master</a:t>
            </a:r>
            <a:r>
              <a:rPr lang="pt-PT" dirty="0" smtClean="0"/>
              <a:t> </a:t>
            </a:r>
            <a:r>
              <a:rPr lang="pt-PT" dirty="0" err="1" smtClean="0"/>
              <a:t>text</a:t>
            </a:r>
            <a:r>
              <a:rPr lang="pt-PT" dirty="0" smtClean="0"/>
              <a:t> </a:t>
            </a:r>
            <a:r>
              <a:rPr lang="pt-PT" dirty="0" err="1" smtClean="0"/>
              <a:t>styles</a:t>
            </a:r>
            <a:endParaRPr lang="pt-PT" dirty="0" smtClean="0"/>
          </a:p>
          <a:p>
            <a:pPr lvl="1"/>
            <a:r>
              <a:rPr lang="pt-PT" dirty="0" err="1" smtClean="0"/>
              <a:t>Second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endParaRPr lang="pt-PT" dirty="0" smtClean="0"/>
          </a:p>
          <a:p>
            <a:pPr lvl="2"/>
            <a:r>
              <a:rPr lang="pt-PT" dirty="0" err="1" smtClean="0"/>
              <a:t>Third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endParaRPr lang="pt-PT" dirty="0" smtClean="0"/>
          </a:p>
          <a:p>
            <a:pPr lvl="3"/>
            <a:r>
              <a:rPr lang="pt-PT" dirty="0" err="1" smtClean="0"/>
              <a:t>Fourth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endParaRPr lang="pt-PT" dirty="0" smtClean="0"/>
          </a:p>
          <a:p>
            <a:pPr lvl="4"/>
            <a:r>
              <a:rPr lang="pt-PT" dirty="0" err="1" smtClean="0"/>
              <a:t>Fifth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671AFC-F32C-C64E-AD7F-6F1170B347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162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dirty="0" err="1" smtClean="0"/>
              <a:t>Click</a:t>
            </a:r>
            <a:r>
              <a:rPr lang="pt-PT" dirty="0" smtClean="0"/>
              <a:t> to </a:t>
            </a:r>
            <a:r>
              <a:rPr lang="pt-PT" dirty="0" err="1" smtClean="0"/>
              <a:t>edit</a:t>
            </a:r>
            <a:r>
              <a:rPr lang="pt-PT" dirty="0" smtClean="0"/>
              <a:t> </a:t>
            </a:r>
            <a:r>
              <a:rPr lang="pt-PT" dirty="0" err="1" smtClean="0"/>
              <a:t>Master</a:t>
            </a:r>
            <a:r>
              <a:rPr lang="pt-PT" dirty="0" smtClean="0"/>
              <a:t> </a:t>
            </a:r>
            <a:r>
              <a:rPr lang="pt-PT" dirty="0" err="1" smtClean="0"/>
              <a:t>title</a:t>
            </a:r>
            <a:r>
              <a:rPr lang="pt-PT" dirty="0" smtClean="0"/>
              <a:t> </a:t>
            </a:r>
            <a:r>
              <a:rPr lang="pt-PT" dirty="0" err="1" smtClean="0"/>
              <a:t>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 dirty="0" err="1" smtClean="0"/>
              <a:t>Click</a:t>
            </a:r>
            <a:r>
              <a:rPr lang="pt-PT" dirty="0" smtClean="0"/>
              <a:t> to </a:t>
            </a:r>
            <a:r>
              <a:rPr lang="pt-PT" dirty="0" err="1" smtClean="0"/>
              <a:t>edit</a:t>
            </a:r>
            <a:r>
              <a:rPr lang="pt-PT" dirty="0" smtClean="0"/>
              <a:t> </a:t>
            </a:r>
            <a:r>
              <a:rPr lang="pt-PT" dirty="0" err="1" smtClean="0"/>
              <a:t>Master</a:t>
            </a:r>
            <a:r>
              <a:rPr lang="pt-PT" dirty="0" smtClean="0"/>
              <a:t> </a:t>
            </a:r>
            <a:r>
              <a:rPr lang="pt-PT" dirty="0" err="1" smtClean="0"/>
              <a:t>text</a:t>
            </a:r>
            <a:r>
              <a:rPr lang="pt-PT" dirty="0" smtClean="0"/>
              <a:t> </a:t>
            </a:r>
            <a:r>
              <a:rPr lang="pt-PT" dirty="0" err="1" smtClean="0"/>
              <a:t>styles</a:t>
            </a:r>
            <a:endParaRPr lang="pt-PT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690AE8-490B-244B-B9E8-68669245F7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749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2291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2291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642CA9-6398-7D4E-967C-D7B8BD3EB7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599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403792-773A-D246-9D9C-7168E59AA6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871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B1A7E-7816-4D46-B792-91AEFD7D60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44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8E159F-4FB5-5A48-95AB-9F479594A1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459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7DB880-8CC0-924C-BE17-92FAC9CC43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800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9E662-9D0F-1745-A9CA-9423B74AE8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999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81000"/>
            <a:ext cx="8382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noProof="0" smtClean="0"/>
              <a:t>Click to edit Master title style</a:t>
            </a:r>
            <a:endParaRPr lang="pt-PT" noProof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6106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noProof="0" smtClean="0"/>
              <a:t>Click to edit Master text styles</a:t>
            </a:r>
          </a:p>
          <a:p>
            <a:pPr lvl="1"/>
            <a:r>
              <a:rPr lang="pt-PT" noProof="0" smtClean="0"/>
              <a:t>Second level</a:t>
            </a:r>
          </a:p>
          <a:p>
            <a:pPr lvl="2"/>
            <a:r>
              <a:rPr lang="pt-PT" noProof="0" smtClean="0"/>
              <a:t>Third level</a:t>
            </a:r>
          </a:p>
          <a:p>
            <a:pPr lvl="3"/>
            <a:r>
              <a:rPr lang="pt-PT" noProof="0" smtClean="0"/>
              <a:t>Fourth level</a:t>
            </a:r>
          </a:p>
          <a:p>
            <a:pPr lvl="4"/>
            <a:r>
              <a:rPr lang="pt-PT" noProof="0" smtClean="0"/>
              <a:t>Fifth level</a:t>
            </a:r>
            <a:endParaRPr lang="pt-PT" noProof="0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96200" y="6248400"/>
            <a:ext cx="914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DAACD831-F3BF-3746-BCE1-D8EE22DEC2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  <p:sldLayoutId id="2147483901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</a:defRPr>
      </a:lvl9pPr>
    </p:titleStyle>
    <p:bodyStyle>
      <a:lvl1pPr marL="223838" indent="-223838" algn="l" rtl="0" eaLnBrk="0" fontAlgn="base" hangingPunct="0">
        <a:spcBef>
          <a:spcPct val="50000"/>
        </a:spcBef>
        <a:spcAft>
          <a:spcPct val="0"/>
        </a:spcAft>
        <a:buChar char="•"/>
        <a:defRPr sz="2800">
          <a:solidFill>
            <a:srgbClr val="0000FF"/>
          </a:solidFill>
          <a:latin typeface="+mn-lt"/>
          <a:ea typeface="+mn-ea"/>
          <a:cs typeface="+mn-cs"/>
        </a:defRPr>
      </a:lvl1pPr>
      <a:lvl2pPr marL="563563" indent="-223838" algn="l" rtl="0" eaLnBrk="0" fontAlgn="base" hangingPunct="0">
        <a:spcBef>
          <a:spcPct val="10000"/>
        </a:spcBef>
        <a:spcAft>
          <a:spcPct val="0"/>
        </a:spcAft>
        <a:buFont typeface="Helvetica" charset="0"/>
        <a:buChar char="–"/>
        <a:defRPr sz="2400">
          <a:solidFill>
            <a:schemeClr val="tx2"/>
          </a:solidFill>
          <a:latin typeface="+mn-lt"/>
          <a:ea typeface="Arial" charset="0"/>
          <a:cs typeface="+mn-cs"/>
        </a:defRPr>
      </a:lvl2pPr>
      <a:lvl3pPr marL="911225" indent="-233363" algn="l" rtl="0" eaLnBrk="0" fontAlgn="base" hangingPunct="0">
        <a:spcBef>
          <a:spcPct val="10000"/>
        </a:spcBef>
        <a:spcAft>
          <a:spcPct val="0"/>
        </a:spcAft>
        <a:buFont typeface="Wingdings" charset="0"/>
        <a:buChar char=""/>
        <a:defRPr sz="2000">
          <a:solidFill>
            <a:schemeClr val="tx2"/>
          </a:solidFill>
          <a:latin typeface="+mn-lt"/>
          <a:ea typeface="Arial" charset="0"/>
          <a:cs typeface="+mn-cs"/>
        </a:defRPr>
      </a:lvl3pPr>
      <a:lvl4pPr marL="1258888" indent="-233363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Arial" charset="0"/>
          <a:cs typeface="+mn-cs"/>
        </a:defRPr>
      </a:lvl4pPr>
      <a:lvl5pPr marL="15970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Arial" charset="0"/>
          <a:cs typeface="+mn-cs"/>
        </a:defRPr>
      </a:lvl5pPr>
      <a:lvl6pPr marL="20542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Arial" charset="0"/>
          <a:cs typeface="+mn-cs"/>
        </a:defRPr>
      </a:lvl6pPr>
      <a:lvl7pPr marL="25114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Arial" charset="0"/>
          <a:cs typeface="+mn-cs"/>
        </a:defRPr>
      </a:lvl7pPr>
      <a:lvl8pPr marL="29686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Arial" charset="0"/>
          <a:cs typeface="+mn-cs"/>
        </a:defRPr>
      </a:lvl8pPr>
      <a:lvl9pPr marL="34258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.e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emf"/><Relationship Id="rId6" Type="http://schemas.openxmlformats.org/officeDocument/2006/relationships/oleObject" Target="../embeddings/oleObject2.bin"/><Relationship Id="rId7" Type="http://schemas.openxmlformats.org/officeDocument/2006/relationships/oleObject" Target="../embeddings/oleObject3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5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836613"/>
            <a:ext cx="7772400" cy="2590800"/>
          </a:xfrm>
        </p:spPr>
        <p:txBody>
          <a:bodyPr/>
          <a:lstStyle/>
          <a:p>
            <a:pPr>
              <a:defRPr/>
            </a:pPr>
            <a:r>
              <a:rPr lang="pt-PT" dirty="0" smtClean="0">
                <a:cs typeface="+mj-cs"/>
              </a:rPr>
              <a:t/>
            </a:r>
            <a:br>
              <a:rPr lang="pt-PT" dirty="0" smtClean="0">
                <a:cs typeface="+mj-cs"/>
              </a:rPr>
            </a:br>
            <a:r>
              <a:rPr lang="pt-PT" dirty="0" smtClean="0">
                <a:cs typeface="+mj-cs"/>
              </a:rPr>
              <a:t>Redes de Computadores</a:t>
            </a:r>
            <a:br>
              <a:rPr lang="pt-PT" dirty="0" smtClean="0">
                <a:cs typeface="+mj-cs"/>
              </a:rPr>
            </a:br>
            <a:r>
              <a:rPr lang="pt-PT" dirty="0" smtClean="0">
                <a:cs typeface="+mj-cs"/>
              </a:rPr>
              <a:t/>
            </a:r>
            <a:br>
              <a:rPr lang="pt-PT" dirty="0" smtClean="0">
                <a:cs typeface="+mj-cs"/>
              </a:rPr>
            </a:br>
            <a:r>
              <a:rPr lang="pt-PT" dirty="0" smtClean="0">
                <a:cs typeface="+mj-cs"/>
              </a:rPr>
              <a:t>O protocolo TCP</a:t>
            </a:r>
            <a:br>
              <a:rPr lang="pt-PT" dirty="0" smtClean="0">
                <a:cs typeface="+mj-cs"/>
              </a:rPr>
            </a:br>
            <a:r>
              <a:rPr lang="pt-PT" dirty="0" smtClean="0">
                <a:cs typeface="+mj-cs"/>
              </a:rPr>
              <a:t> - propriedades e funcionamento</a:t>
            </a:r>
          </a:p>
        </p:txBody>
      </p:sp>
      <p:sp>
        <p:nvSpPr>
          <p:cNvPr id="5775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2971800"/>
            <a:ext cx="7680325" cy="3265488"/>
          </a:xfrm>
        </p:spPr>
        <p:txBody>
          <a:bodyPr/>
          <a:lstStyle/>
          <a:p>
            <a:pPr>
              <a:defRPr/>
            </a:pPr>
            <a:endParaRPr lang="pt-PT" sz="2400" dirty="0" smtClean="0"/>
          </a:p>
          <a:p>
            <a:pPr>
              <a:defRPr/>
            </a:pPr>
            <a:endParaRPr lang="pt-PT" sz="2400" dirty="0" smtClean="0"/>
          </a:p>
          <a:p>
            <a:pPr>
              <a:defRPr/>
            </a:pPr>
            <a:r>
              <a:rPr lang="pt-PT" sz="2400" dirty="0" smtClean="0"/>
              <a:t>Jos</a:t>
            </a:r>
            <a:r>
              <a:rPr lang="pt-PT" altLang="ja-JP" sz="2400" dirty="0" smtClean="0"/>
              <a:t>é Legatheaux Martins</a:t>
            </a:r>
          </a:p>
          <a:p>
            <a:pPr>
              <a:defRPr/>
            </a:pPr>
            <a:endParaRPr lang="pt-PT" altLang="ja-JP" sz="2400" dirty="0" smtClean="0"/>
          </a:p>
          <a:p>
            <a:pPr>
              <a:defRPr/>
            </a:pPr>
            <a:r>
              <a:rPr lang="pt-PT" altLang="ja-JP" sz="2400" dirty="0" smtClean="0"/>
              <a:t>Departamento de Informática da</a:t>
            </a:r>
          </a:p>
          <a:p>
            <a:pPr>
              <a:defRPr/>
            </a:pPr>
            <a:r>
              <a:rPr lang="pt-PT" altLang="ja-JP" sz="2400" dirty="0" smtClean="0"/>
              <a:t>FCT/UNL</a:t>
            </a:r>
            <a:endParaRPr lang="pt-PT" sz="20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2617788" y="2384425"/>
            <a:ext cx="1219200" cy="609600"/>
          </a:xfrm>
          <a:prstGeom prst="rect">
            <a:avLst/>
          </a:prstGeom>
          <a:solidFill>
            <a:srgbClr val="CCFF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41988" name="Rectangle 1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sz="3200" dirty="0" smtClean="0">
                <a:latin typeface="+mn-lt"/>
                <a:ea typeface="ＭＳ Ｐゴシック" charset="0"/>
              </a:rPr>
              <a:t>Os números de sequência são dos bytes</a:t>
            </a:r>
            <a:endParaRPr lang="pt-PT" sz="3200" dirty="0">
              <a:latin typeface="+mn-lt"/>
              <a:ea typeface="ＭＳ Ｐゴシック" charset="0"/>
            </a:endParaRPr>
          </a:p>
        </p:txBody>
      </p:sp>
      <p:grpSp>
        <p:nvGrpSpPr>
          <p:cNvPr id="31747" name="Group 4"/>
          <p:cNvGrpSpPr>
            <a:grpSpLocks/>
          </p:cNvGrpSpPr>
          <p:nvPr/>
        </p:nvGrpSpPr>
        <p:grpSpPr bwMode="auto">
          <a:xfrm>
            <a:off x="1703388" y="2379663"/>
            <a:ext cx="5029200" cy="609600"/>
            <a:chOff x="912" y="1104"/>
            <a:chExt cx="3648" cy="384"/>
          </a:xfrm>
        </p:grpSpPr>
        <p:sp>
          <p:nvSpPr>
            <p:cNvPr id="41062" name="Line 5"/>
            <p:cNvSpPr>
              <a:spLocks noChangeShapeType="1"/>
            </p:cNvSpPr>
            <p:nvPr/>
          </p:nvSpPr>
          <p:spPr bwMode="auto">
            <a:xfrm>
              <a:off x="912" y="1104"/>
              <a:ext cx="33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pt-PT">
                <a:latin typeface="+mn-lt"/>
              </a:endParaRPr>
            </a:p>
          </p:txBody>
        </p:sp>
        <p:sp>
          <p:nvSpPr>
            <p:cNvPr id="41063" name="Line 6"/>
            <p:cNvSpPr>
              <a:spLocks noChangeShapeType="1"/>
            </p:cNvSpPr>
            <p:nvPr/>
          </p:nvSpPr>
          <p:spPr bwMode="auto">
            <a:xfrm>
              <a:off x="912" y="1488"/>
              <a:ext cx="33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pt-PT">
                <a:latin typeface="+mn-lt"/>
              </a:endParaRPr>
            </a:p>
          </p:txBody>
        </p:sp>
        <p:sp>
          <p:nvSpPr>
            <p:cNvPr id="41064" name="Line 7"/>
            <p:cNvSpPr>
              <a:spLocks noChangeShapeType="1"/>
            </p:cNvSpPr>
            <p:nvPr/>
          </p:nvSpPr>
          <p:spPr bwMode="auto">
            <a:xfrm flipH="1">
              <a:off x="4224" y="1104"/>
              <a:ext cx="336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pt-PT">
                <a:latin typeface="+mn-lt"/>
              </a:endParaRPr>
            </a:p>
          </p:txBody>
        </p:sp>
        <p:sp>
          <p:nvSpPr>
            <p:cNvPr id="41065" name="Line 8"/>
            <p:cNvSpPr>
              <a:spLocks noChangeShapeType="1"/>
            </p:cNvSpPr>
            <p:nvPr/>
          </p:nvSpPr>
          <p:spPr bwMode="auto">
            <a:xfrm flipH="1">
              <a:off x="4224" y="1488"/>
              <a:ext cx="336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pt-PT">
                <a:latin typeface="+mn-lt"/>
              </a:endParaRPr>
            </a:p>
          </p:txBody>
        </p:sp>
      </p:grpSp>
      <p:sp>
        <p:nvSpPr>
          <p:cNvPr id="40965" name="Line 9"/>
          <p:cNvSpPr>
            <a:spLocks noChangeShapeType="1"/>
          </p:cNvSpPr>
          <p:nvPr/>
        </p:nvSpPr>
        <p:spPr bwMode="auto">
          <a:xfrm>
            <a:off x="17033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40966" name="Line 10"/>
          <p:cNvSpPr>
            <a:spLocks noChangeShapeType="1"/>
          </p:cNvSpPr>
          <p:nvPr/>
        </p:nvSpPr>
        <p:spPr bwMode="auto">
          <a:xfrm>
            <a:off x="18557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40967" name="Line 11"/>
          <p:cNvSpPr>
            <a:spLocks noChangeShapeType="1"/>
          </p:cNvSpPr>
          <p:nvPr/>
        </p:nvSpPr>
        <p:spPr bwMode="auto">
          <a:xfrm>
            <a:off x="20081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40968" name="Line 12"/>
          <p:cNvSpPr>
            <a:spLocks noChangeShapeType="1"/>
          </p:cNvSpPr>
          <p:nvPr/>
        </p:nvSpPr>
        <p:spPr bwMode="auto">
          <a:xfrm>
            <a:off x="21605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40969" name="Line 13"/>
          <p:cNvSpPr>
            <a:spLocks noChangeShapeType="1"/>
          </p:cNvSpPr>
          <p:nvPr/>
        </p:nvSpPr>
        <p:spPr bwMode="auto">
          <a:xfrm>
            <a:off x="23129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40970" name="Line 14"/>
          <p:cNvSpPr>
            <a:spLocks noChangeShapeType="1"/>
          </p:cNvSpPr>
          <p:nvPr/>
        </p:nvSpPr>
        <p:spPr bwMode="auto">
          <a:xfrm>
            <a:off x="24653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40971" name="Line 15"/>
          <p:cNvSpPr>
            <a:spLocks noChangeShapeType="1"/>
          </p:cNvSpPr>
          <p:nvPr/>
        </p:nvSpPr>
        <p:spPr bwMode="auto">
          <a:xfrm>
            <a:off x="26177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40972" name="Line 16"/>
          <p:cNvSpPr>
            <a:spLocks noChangeShapeType="1"/>
          </p:cNvSpPr>
          <p:nvPr/>
        </p:nvSpPr>
        <p:spPr bwMode="auto">
          <a:xfrm>
            <a:off x="27701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40973" name="Line 17"/>
          <p:cNvSpPr>
            <a:spLocks noChangeShapeType="1"/>
          </p:cNvSpPr>
          <p:nvPr/>
        </p:nvSpPr>
        <p:spPr bwMode="auto">
          <a:xfrm>
            <a:off x="29225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40974" name="Line 18"/>
          <p:cNvSpPr>
            <a:spLocks noChangeShapeType="1"/>
          </p:cNvSpPr>
          <p:nvPr/>
        </p:nvSpPr>
        <p:spPr bwMode="auto">
          <a:xfrm>
            <a:off x="30749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40975" name="Line 19"/>
          <p:cNvSpPr>
            <a:spLocks noChangeShapeType="1"/>
          </p:cNvSpPr>
          <p:nvPr/>
        </p:nvSpPr>
        <p:spPr bwMode="auto">
          <a:xfrm>
            <a:off x="32273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40976" name="Line 20"/>
          <p:cNvSpPr>
            <a:spLocks noChangeShapeType="1"/>
          </p:cNvSpPr>
          <p:nvPr/>
        </p:nvSpPr>
        <p:spPr bwMode="auto">
          <a:xfrm>
            <a:off x="33797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40977" name="Line 21"/>
          <p:cNvSpPr>
            <a:spLocks noChangeShapeType="1"/>
          </p:cNvSpPr>
          <p:nvPr/>
        </p:nvSpPr>
        <p:spPr bwMode="auto">
          <a:xfrm>
            <a:off x="35321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40978" name="Line 22"/>
          <p:cNvSpPr>
            <a:spLocks noChangeShapeType="1"/>
          </p:cNvSpPr>
          <p:nvPr/>
        </p:nvSpPr>
        <p:spPr bwMode="auto">
          <a:xfrm>
            <a:off x="36845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40979" name="Line 23"/>
          <p:cNvSpPr>
            <a:spLocks noChangeShapeType="1"/>
          </p:cNvSpPr>
          <p:nvPr/>
        </p:nvSpPr>
        <p:spPr bwMode="auto">
          <a:xfrm>
            <a:off x="38369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40980" name="Line 24"/>
          <p:cNvSpPr>
            <a:spLocks noChangeShapeType="1"/>
          </p:cNvSpPr>
          <p:nvPr/>
        </p:nvSpPr>
        <p:spPr bwMode="auto">
          <a:xfrm>
            <a:off x="39893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40981" name="Line 25"/>
          <p:cNvSpPr>
            <a:spLocks noChangeShapeType="1"/>
          </p:cNvSpPr>
          <p:nvPr/>
        </p:nvSpPr>
        <p:spPr bwMode="auto">
          <a:xfrm>
            <a:off x="41417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40982" name="Line 26"/>
          <p:cNvSpPr>
            <a:spLocks noChangeShapeType="1"/>
          </p:cNvSpPr>
          <p:nvPr/>
        </p:nvSpPr>
        <p:spPr bwMode="auto">
          <a:xfrm>
            <a:off x="42941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40983" name="Line 27"/>
          <p:cNvSpPr>
            <a:spLocks noChangeShapeType="1"/>
          </p:cNvSpPr>
          <p:nvPr/>
        </p:nvSpPr>
        <p:spPr bwMode="auto">
          <a:xfrm>
            <a:off x="44465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40984" name="Line 28"/>
          <p:cNvSpPr>
            <a:spLocks noChangeShapeType="1"/>
          </p:cNvSpPr>
          <p:nvPr/>
        </p:nvSpPr>
        <p:spPr bwMode="auto">
          <a:xfrm>
            <a:off x="45989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40985" name="Line 29"/>
          <p:cNvSpPr>
            <a:spLocks noChangeShapeType="1"/>
          </p:cNvSpPr>
          <p:nvPr/>
        </p:nvSpPr>
        <p:spPr bwMode="auto">
          <a:xfrm>
            <a:off x="47513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40986" name="Line 30"/>
          <p:cNvSpPr>
            <a:spLocks noChangeShapeType="1"/>
          </p:cNvSpPr>
          <p:nvPr/>
        </p:nvSpPr>
        <p:spPr bwMode="auto">
          <a:xfrm>
            <a:off x="49037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40987" name="Line 31"/>
          <p:cNvSpPr>
            <a:spLocks noChangeShapeType="1"/>
          </p:cNvSpPr>
          <p:nvPr/>
        </p:nvSpPr>
        <p:spPr bwMode="auto">
          <a:xfrm>
            <a:off x="50561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40988" name="Line 32"/>
          <p:cNvSpPr>
            <a:spLocks noChangeShapeType="1"/>
          </p:cNvSpPr>
          <p:nvPr/>
        </p:nvSpPr>
        <p:spPr bwMode="auto">
          <a:xfrm>
            <a:off x="52085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40989" name="Line 33"/>
          <p:cNvSpPr>
            <a:spLocks noChangeShapeType="1"/>
          </p:cNvSpPr>
          <p:nvPr/>
        </p:nvSpPr>
        <p:spPr bwMode="auto">
          <a:xfrm>
            <a:off x="53609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40990" name="Line 34"/>
          <p:cNvSpPr>
            <a:spLocks noChangeShapeType="1"/>
          </p:cNvSpPr>
          <p:nvPr/>
        </p:nvSpPr>
        <p:spPr bwMode="auto">
          <a:xfrm>
            <a:off x="55133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40991" name="Line 35"/>
          <p:cNvSpPr>
            <a:spLocks noChangeShapeType="1"/>
          </p:cNvSpPr>
          <p:nvPr/>
        </p:nvSpPr>
        <p:spPr bwMode="auto">
          <a:xfrm>
            <a:off x="56657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40992" name="Line 36"/>
          <p:cNvSpPr>
            <a:spLocks noChangeShapeType="1"/>
          </p:cNvSpPr>
          <p:nvPr/>
        </p:nvSpPr>
        <p:spPr bwMode="auto">
          <a:xfrm>
            <a:off x="58181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40993" name="Line 37"/>
          <p:cNvSpPr>
            <a:spLocks noChangeShapeType="1"/>
          </p:cNvSpPr>
          <p:nvPr/>
        </p:nvSpPr>
        <p:spPr bwMode="auto">
          <a:xfrm>
            <a:off x="59705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40994" name="Line 38"/>
          <p:cNvSpPr>
            <a:spLocks noChangeShapeType="1"/>
          </p:cNvSpPr>
          <p:nvPr/>
        </p:nvSpPr>
        <p:spPr bwMode="auto">
          <a:xfrm>
            <a:off x="61229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40995" name="Line 39"/>
          <p:cNvSpPr>
            <a:spLocks noChangeShapeType="1"/>
          </p:cNvSpPr>
          <p:nvPr/>
        </p:nvSpPr>
        <p:spPr bwMode="auto">
          <a:xfrm>
            <a:off x="62753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40996" name="Line 40"/>
          <p:cNvSpPr>
            <a:spLocks noChangeShapeType="1"/>
          </p:cNvSpPr>
          <p:nvPr/>
        </p:nvSpPr>
        <p:spPr bwMode="auto">
          <a:xfrm>
            <a:off x="6427788" y="2379663"/>
            <a:ext cx="0" cy="609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40997" name="Line 41"/>
          <p:cNvSpPr>
            <a:spLocks noChangeShapeType="1"/>
          </p:cNvSpPr>
          <p:nvPr/>
        </p:nvSpPr>
        <p:spPr bwMode="auto">
          <a:xfrm>
            <a:off x="6580188" y="2379663"/>
            <a:ext cx="0" cy="609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grpSp>
        <p:nvGrpSpPr>
          <p:cNvPr id="31781" name="Group 42"/>
          <p:cNvGrpSpPr>
            <a:grpSpLocks/>
          </p:cNvGrpSpPr>
          <p:nvPr/>
        </p:nvGrpSpPr>
        <p:grpSpPr bwMode="auto">
          <a:xfrm>
            <a:off x="2998788" y="5584825"/>
            <a:ext cx="5029200" cy="609600"/>
            <a:chOff x="912" y="1104"/>
            <a:chExt cx="3648" cy="384"/>
          </a:xfrm>
        </p:grpSpPr>
        <p:sp>
          <p:nvSpPr>
            <p:cNvPr id="41058" name="Line 43"/>
            <p:cNvSpPr>
              <a:spLocks noChangeShapeType="1"/>
            </p:cNvSpPr>
            <p:nvPr/>
          </p:nvSpPr>
          <p:spPr bwMode="auto">
            <a:xfrm>
              <a:off x="912" y="1104"/>
              <a:ext cx="33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pt-PT">
                <a:latin typeface="+mn-lt"/>
              </a:endParaRPr>
            </a:p>
          </p:txBody>
        </p:sp>
        <p:sp>
          <p:nvSpPr>
            <p:cNvPr id="41059" name="Line 44"/>
            <p:cNvSpPr>
              <a:spLocks noChangeShapeType="1"/>
            </p:cNvSpPr>
            <p:nvPr/>
          </p:nvSpPr>
          <p:spPr bwMode="auto">
            <a:xfrm>
              <a:off x="912" y="1488"/>
              <a:ext cx="33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pt-PT">
                <a:latin typeface="+mn-lt"/>
              </a:endParaRPr>
            </a:p>
          </p:txBody>
        </p:sp>
        <p:sp>
          <p:nvSpPr>
            <p:cNvPr id="41060" name="Line 45"/>
            <p:cNvSpPr>
              <a:spLocks noChangeShapeType="1"/>
            </p:cNvSpPr>
            <p:nvPr/>
          </p:nvSpPr>
          <p:spPr bwMode="auto">
            <a:xfrm flipH="1">
              <a:off x="4224" y="1104"/>
              <a:ext cx="336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pt-PT">
                <a:latin typeface="+mn-lt"/>
              </a:endParaRPr>
            </a:p>
          </p:txBody>
        </p:sp>
        <p:sp>
          <p:nvSpPr>
            <p:cNvPr id="41061" name="Line 46"/>
            <p:cNvSpPr>
              <a:spLocks noChangeShapeType="1"/>
            </p:cNvSpPr>
            <p:nvPr/>
          </p:nvSpPr>
          <p:spPr bwMode="auto">
            <a:xfrm flipH="1">
              <a:off x="4224" y="1488"/>
              <a:ext cx="336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pt-PT">
                <a:latin typeface="+mn-lt"/>
              </a:endParaRPr>
            </a:p>
          </p:txBody>
        </p:sp>
      </p:grpSp>
      <p:sp>
        <p:nvSpPr>
          <p:cNvPr id="40999" name="Line 47"/>
          <p:cNvSpPr>
            <a:spLocks noChangeShapeType="1"/>
          </p:cNvSpPr>
          <p:nvPr/>
        </p:nvSpPr>
        <p:spPr bwMode="auto">
          <a:xfrm>
            <a:off x="29987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41000" name="Line 48"/>
          <p:cNvSpPr>
            <a:spLocks noChangeShapeType="1"/>
          </p:cNvSpPr>
          <p:nvPr/>
        </p:nvSpPr>
        <p:spPr bwMode="auto">
          <a:xfrm>
            <a:off x="31511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41001" name="Line 49"/>
          <p:cNvSpPr>
            <a:spLocks noChangeShapeType="1"/>
          </p:cNvSpPr>
          <p:nvPr/>
        </p:nvSpPr>
        <p:spPr bwMode="auto">
          <a:xfrm>
            <a:off x="33035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41002" name="Line 50"/>
          <p:cNvSpPr>
            <a:spLocks noChangeShapeType="1"/>
          </p:cNvSpPr>
          <p:nvPr/>
        </p:nvSpPr>
        <p:spPr bwMode="auto">
          <a:xfrm>
            <a:off x="34559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41003" name="Line 51"/>
          <p:cNvSpPr>
            <a:spLocks noChangeShapeType="1"/>
          </p:cNvSpPr>
          <p:nvPr/>
        </p:nvSpPr>
        <p:spPr bwMode="auto">
          <a:xfrm>
            <a:off x="36083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41004" name="Line 52"/>
          <p:cNvSpPr>
            <a:spLocks noChangeShapeType="1"/>
          </p:cNvSpPr>
          <p:nvPr/>
        </p:nvSpPr>
        <p:spPr bwMode="auto">
          <a:xfrm>
            <a:off x="37607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41005" name="Line 53"/>
          <p:cNvSpPr>
            <a:spLocks noChangeShapeType="1"/>
          </p:cNvSpPr>
          <p:nvPr/>
        </p:nvSpPr>
        <p:spPr bwMode="auto">
          <a:xfrm>
            <a:off x="39131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41006" name="Line 54"/>
          <p:cNvSpPr>
            <a:spLocks noChangeShapeType="1"/>
          </p:cNvSpPr>
          <p:nvPr/>
        </p:nvSpPr>
        <p:spPr bwMode="auto">
          <a:xfrm>
            <a:off x="40655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41007" name="Line 55"/>
          <p:cNvSpPr>
            <a:spLocks noChangeShapeType="1"/>
          </p:cNvSpPr>
          <p:nvPr/>
        </p:nvSpPr>
        <p:spPr bwMode="auto">
          <a:xfrm>
            <a:off x="42179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41008" name="Line 56"/>
          <p:cNvSpPr>
            <a:spLocks noChangeShapeType="1"/>
          </p:cNvSpPr>
          <p:nvPr/>
        </p:nvSpPr>
        <p:spPr bwMode="auto">
          <a:xfrm>
            <a:off x="43703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41009" name="Line 57"/>
          <p:cNvSpPr>
            <a:spLocks noChangeShapeType="1"/>
          </p:cNvSpPr>
          <p:nvPr/>
        </p:nvSpPr>
        <p:spPr bwMode="auto">
          <a:xfrm>
            <a:off x="45227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41010" name="Line 58"/>
          <p:cNvSpPr>
            <a:spLocks noChangeShapeType="1"/>
          </p:cNvSpPr>
          <p:nvPr/>
        </p:nvSpPr>
        <p:spPr bwMode="auto">
          <a:xfrm>
            <a:off x="46751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41011" name="Line 59"/>
          <p:cNvSpPr>
            <a:spLocks noChangeShapeType="1"/>
          </p:cNvSpPr>
          <p:nvPr/>
        </p:nvSpPr>
        <p:spPr bwMode="auto">
          <a:xfrm>
            <a:off x="48275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41012" name="Line 60"/>
          <p:cNvSpPr>
            <a:spLocks noChangeShapeType="1"/>
          </p:cNvSpPr>
          <p:nvPr/>
        </p:nvSpPr>
        <p:spPr bwMode="auto">
          <a:xfrm>
            <a:off x="49799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41013" name="Line 61"/>
          <p:cNvSpPr>
            <a:spLocks noChangeShapeType="1"/>
          </p:cNvSpPr>
          <p:nvPr/>
        </p:nvSpPr>
        <p:spPr bwMode="auto">
          <a:xfrm>
            <a:off x="51323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41014" name="Line 62"/>
          <p:cNvSpPr>
            <a:spLocks noChangeShapeType="1"/>
          </p:cNvSpPr>
          <p:nvPr/>
        </p:nvSpPr>
        <p:spPr bwMode="auto">
          <a:xfrm>
            <a:off x="52847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41015" name="Line 63"/>
          <p:cNvSpPr>
            <a:spLocks noChangeShapeType="1"/>
          </p:cNvSpPr>
          <p:nvPr/>
        </p:nvSpPr>
        <p:spPr bwMode="auto">
          <a:xfrm>
            <a:off x="54371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41016" name="Line 64"/>
          <p:cNvSpPr>
            <a:spLocks noChangeShapeType="1"/>
          </p:cNvSpPr>
          <p:nvPr/>
        </p:nvSpPr>
        <p:spPr bwMode="auto">
          <a:xfrm>
            <a:off x="55895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41017" name="Line 65"/>
          <p:cNvSpPr>
            <a:spLocks noChangeShapeType="1"/>
          </p:cNvSpPr>
          <p:nvPr/>
        </p:nvSpPr>
        <p:spPr bwMode="auto">
          <a:xfrm>
            <a:off x="57419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41018" name="Line 66"/>
          <p:cNvSpPr>
            <a:spLocks noChangeShapeType="1"/>
          </p:cNvSpPr>
          <p:nvPr/>
        </p:nvSpPr>
        <p:spPr bwMode="auto">
          <a:xfrm>
            <a:off x="58943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41019" name="Line 67"/>
          <p:cNvSpPr>
            <a:spLocks noChangeShapeType="1"/>
          </p:cNvSpPr>
          <p:nvPr/>
        </p:nvSpPr>
        <p:spPr bwMode="auto">
          <a:xfrm>
            <a:off x="60467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41020" name="Line 68"/>
          <p:cNvSpPr>
            <a:spLocks noChangeShapeType="1"/>
          </p:cNvSpPr>
          <p:nvPr/>
        </p:nvSpPr>
        <p:spPr bwMode="auto">
          <a:xfrm>
            <a:off x="61991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41021" name="Line 69"/>
          <p:cNvSpPr>
            <a:spLocks noChangeShapeType="1"/>
          </p:cNvSpPr>
          <p:nvPr/>
        </p:nvSpPr>
        <p:spPr bwMode="auto">
          <a:xfrm>
            <a:off x="63515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41022" name="Line 70"/>
          <p:cNvSpPr>
            <a:spLocks noChangeShapeType="1"/>
          </p:cNvSpPr>
          <p:nvPr/>
        </p:nvSpPr>
        <p:spPr bwMode="auto">
          <a:xfrm>
            <a:off x="65039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41023" name="Line 71"/>
          <p:cNvSpPr>
            <a:spLocks noChangeShapeType="1"/>
          </p:cNvSpPr>
          <p:nvPr/>
        </p:nvSpPr>
        <p:spPr bwMode="auto">
          <a:xfrm>
            <a:off x="66563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41024" name="Line 72"/>
          <p:cNvSpPr>
            <a:spLocks noChangeShapeType="1"/>
          </p:cNvSpPr>
          <p:nvPr/>
        </p:nvSpPr>
        <p:spPr bwMode="auto">
          <a:xfrm>
            <a:off x="68087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41025" name="Line 73"/>
          <p:cNvSpPr>
            <a:spLocks noChangeShapeType="1"/>
          </p:cNvSpPr>
          <p:nvPr/>
        </p:nvSpPr>
        <p:spPr bwMode="auto">
          <a:xfrm>
            <a:off x="69611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41026" name="Line 74"/>
          <p:cNvSpPr>
            <a:spLocks noChangeShapeType="1"/>
          </p:cNvSpPr>
          <p:nvPr/>
        </p:nvSpPr>
        <p:spPr bwMode="auto">
          <a:xfrm>
            <a:off x="71135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41027" name="Line 75"/>
          <p:cNvSpPr>
            <a:spLocks noChangeShapeType="1"/>
          </p:cNvSpPr>
          <p:nvPr/>
        </p:nvSpPr>
        <p:spPr bwMode="auto">
          <a:xfrm>
            <a:off x="72659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41028" name="Line 76"/>
          <p:cNvSpPr>
            <a:spLocks noChangeShapeType="1"/>
          </p:cNvSpPr>
          <p:nvPr/>
        </p:nvSpPr>
        <p:spPr bwMode="auto">
          <a:xfrm>
            <a:off x="74183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41029" name="Line 77"/>
          <p:cNvSpPr>
            <a:spLocks noChangeShapeType="1"/>
          </p:cNvSpPr>
          <p:nvPr/>
        </p:nvSpPr>
        <p:spPr bwMode="auto">
          <a:xfrm>
            <a:off x="75707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41030" name="Line 78"/>
          <p:cNvSpPr>
            <a:spLocks noChangeShapeType="1"/>
          </p:cNvSpPr>
          <p:nvPr/>
        </p:nvSpPr>
        <p:spPr bwMode="auto">
          <a:xfrm>
            <a:off x="7723188" y="5584825"/>
            <a:ext cx="0" cy="609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41031" name="Line 79"/>
          <p:cNvSpPr>
            <a:spLocks noChangeShapeType="1"/>
          </p:cNvSpPr>
          <p:nvPr/>
        </p:nvSpPr>
        <p:spPr bwMode="auto">
          <a:xfrm>
            <a:off x="7875588" y="5584825"/>
            <a:ext cx="0" cy="609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41032" name="Text Box 80"/>
          <p:cNvSpPr txBox="1">
            <a:spLocks noChangeArrowheads="1"/>
          </p:cNvSpPr>
          <p:nvPr/>
        </p:nvSpPr>
        <p:spPr bwMode="auto">
          <a:xfrm>
            <a:off x="560388" y="1295400"/>
            <a:ext cx="11953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>
              <a:defRPr/>
            </a:pPr>
            <a:r>
              <a:rPr lang="pt-PT" sz="2400" b="0" smtClean="0">
                <a:latin typeface="+mn-lt"/>
              </a:rPr>
              <a:t>Host A</a:t>
            </a:r>
          </a:p>
        </p:txBody>
      </p:sp>
      <p:sp>
        <p:nvSpPr>
          <p:cNvPr id="41033" name="Text Box 81"/>
          <p:cNvSpPr txBox="1">
            <a:spLocks noChangeArrowheads="1"/>
          </p:cNvSpPr>
          <p:nvPr/>
        </p:nvSpPr>
        <p:spPr bwMode="auto">
          <a:xfrm>
            <a:off x="560388" y="5056188"/>
            <a:ext cx="11636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>
              <a:defRPr/>
            </a:pPr>
            <a:r>
              <a:rPr lang="pt-PT" sz="2400" b="0" smtClean="0">
                <a:latin typeface="+mn-lt"/>
              </a:rPr>
              <a:t>Host B</a:t>
            </a:r>
          </a:p>
        </p:txBody>
      </p:sp>
      <p:sp>
        <p:nvSpPr>
          <p:cNvPr id="41034" name="Rectangle 82"/>
          <p:cNvSpPr>
            <a:spLocks noChangeArrowheads="1"/>
          </p:cNvSpPr>
          <p:nvPr/>
        </p:nvSpPr>
        <p:spPr bwMode="auto">
          <a:xfrm>
            <a:off x="2613025" y="3451225"/>
            <a:ext cx="1219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41035" name="Rectangle 83"/>
          <p:cNvSpPr>
            <a:spLocks noChangeArrowheads="1"/>
          </p:cNvSpPr>
          <p:nvPr/>
        </p:nvSpPr>
        <p:spPr bwMode="auto">
          <a:xfrm>
            <a:off x="3913188" y="4746625"/>
            <a:ext cx="1219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41036" name="Line 84"/>
          <p:cNvSpPr>
            <a:spLocks noChangeShapeType="1"/>
          </p:cNvSpPr>
          <p:nvPr/>
        </p:nvSpPr>
        <p:spPr bwMode="auto">
          <a:xfrm>
            <a:off x="2617788" y="3832225"/>
            <a:ext cx="1295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41037" name="Line 85"/>
          <p:cNvSpPr>
            <a:spLocks noChangeShapeType="1"/>
          </p:cNvSpPr>
          <p:nvPr/>
        </p:nvSpPr>
        <p:spPr bwMode="auto">
          <a:xfrm>
            <a:off x="3836988" y="3832225"/>
            <a:ext cx="1295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41038" name="Line 86"/>
          <p:cNvSpPr>
            <a:spLocks noChangeShapeType="1"/>
          </p:cNvSpPr>
          <p:nvPr/>
        </p:nvSpPr>
        <p:spPr bwMode="auto">
          <a:xfrm>
            <a:off x="2689225" y="29940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41039" name="Line 87"/>
          <p:cNvSpPr>
            <a:spLocks noChangeShapeType="1"/>
          </p:cNvSpPr>
          <p:nvPr/>
        </p:nvSpPr>
        <p:spPr bwMode="auto">
          <a:xfrm>
            <a:off x="2841625" y="29940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41040" name="Line 88"/>
          <p:cNvSpPr>
            <a:spLocks noChangeShapeType="1"/>
          </p:cNvSpPr>
          <p:nvPr/>
        </p:nvSpPr>
        <p:spPr bwMode="auto">
          <a:xfrm>
            <a:off x="2994025" y="29940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41041" name="Line 89"/>
          <p:cNvSpPr>
            <a:spLocks noChangeShapeType="1"/>
          </p:cNvSpPr>
          <p:nvPr/>
        </p:nvSpPr>
        <p:spPr bwMode="auto">
          <a:xfrm>
            <a:off x="3146425" y="29940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41042" name="Line 90"/>
          <p:cNvSpPr>
            <a:spLocks noChangeShapeType="1"/>
          </p:cNvSpPr>
          <p:nvPr/>
        </p:nvSpPr>
        <p:spPr bwMode="auto">
          <a:xfrm>
            <a:off x="3756025" y="29940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41043" name="Line 91"/>
          <p:cNvSpPr>
            <a:spLocks noChangeShapeType="1"/>
          </p:cNvSpPr>
          <p:nvPr/>
        </p:nvSpPr>
        <p:spPr bwMode="auto">
          <a:xfrm>
            <a:off x="3298825" y="3217863"/>
            <a:ext cx="304800" cy="4762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41044" name="Line 92"/>
          <p:cNvSpPr>
            <a:spLocks noChangeShapeType="1"/>
          </p:cNvSpPr>
          <p:nvPr/>
        </p:nvSpPr>
        <p:spPr bwMode="auto">
          <a:xfrm>
            <a:off x="3989388" y="51276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41045" name="Line 93"/>
          <p:cNvSpPr>
            <a:spLocks noChangeShapeType="1"/>
          </p:cNvSpPr>
          <p:nvPr/>
        </p:nvSpPr>
        <p:spPr bwMode="auto">
          <a:xfrm>
            <a:off x="4141788" y="51276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41046" name="Line 94"/>
          <p:cNvSpPr>
            <a:spLocks noChangeShapeType="1"/>
          </p:cNvSpPr>
          <p:nvPr/>
        </p:nvSpPr>
        <p:spPr bwMode="auto">
          <a:xfrm>
            <a:off x="4294188" y="51276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41047" name="Line 95"/>
          <p:cNvSpPr>
            <a:spLocks noChangeShapeType="1"/>
          </p:cNvSpPr>
          <p:nvPr/>
        </p:nvSpPr>
        <p:spPr bwMode="auto">
          <a:xfrm>
            <a:off x="4446588" y="51276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41048" name="Line 96"/>
          <p:cNvSpPr>
            <a:spLocks noChangeShapeType="1"/>
          </p:cNvSpPr>
          <p:nvPr/>
        </p:nvSpPr>
        <p:spPr bwMode="auto">
          <a:xfrm>
            <a:off x="5056188" y="51276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41049" name="Line 97"/>
          <p:cNvSpPr>
            <a:spLocks noChangeShapeType="1"/>
          </p:cNvSpPr>
          <p:nvPr/>
        </p:nvSpPr>
        <p:spPr bwMode="auto">
          <a:xfrm>
            <a:off x="4598988" y="5351463"/>
            <a:ext cx="304800" cy="4762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41050" name="Text Box 98"/>
          <p:cNvSpPr txBox="1">
            <a:spLocks noChangeArrowheads="1"/>
          </p:cNvSpPr>
          <p:nvPr/>
        </p:nvSpPr>
        <p:spPr bwMode="auto">
          <a:xfrm>
            <a:off x="2663825" y="3454400"/>
            <a:ext cx="11842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>
              <a:defRPr/>
            </a:pPr>
            <a:r>
              <a:rPr lang="pt-PT" sz="1800" b="0" smtClean="0">
                <a:solidFill>
                  <a:srgbClr val="000099"/>
                </a:solidFill>
                <a:latin typeface="+mn-lt"/>
              </a:rPr>
              <a:t>TCP Data</a:t>
            </a:r>
          </a:p>
        </p:txBody>
      </p:sp>
      <p:sp>
        <p:nvSpPr>
          <p:cNvPr id="41051" name="Text Box 99"/>
          <p:cNvSpPr txBox="1">
            <a:spLocks noChangeArrowheads="1"/>
          </p:cNvSpPr>
          <p:nvPr/>
        </p:nvSpPr>
        <p:spPr bwMode="auto">
          <a:xfrm>
            <a:off x="3887788" y="4764088"/>
            <a:ext cx="11842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>
              <a:defRPr/>
            </a:pPr>
            <a:r>
              <a:rPr lang="pt-PT" sz="1800" b="0" smtClean="0">
                <a:solidFill>
                  <a:srgbClr val="000099"/>
                </a:solidFill>
                <a:latin typeface="+mn-lt"/>
              </a:rPr>
              <a:t>TCP Data</a:t>
            </a:r>
          </a:p>
        </p:txBody>
      </p:sp>
      <p:sp>
        <p:nvSpPr>
          <p:cNvPr id="41052" name="Text Box 104"/>
          <p:cNvSpPr txBox="1">
            <a:spLocks noChangeArrowheads="1"/>
          </p:cNvSpPr>
          <p:nvPr/>
        </p:nvSpPr>
        <p:spPr bwMode="auto">
          <a:xfrm>
            <a:off x="1398588" y="1851025"/>
            <a:ext cx="3368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>
              <a:defRPr/>
            </a:pPr>
            <a:r>
              <a:rPr lang="pt-PT" sz="1800" b="0" smtClean="0">
                <a:solidFill>
                  <a:srgbClr val="000099"/>
                </a:solidFill>
                <a:latin typeface="+mn-lt"/>
              </a:rPr>
              <a:t>ISN (initial sequence number)</a:t>
            </a:r>
          </a:p>
        </p:txBody>
      </p:sp>
      <p:sp>
        <p:nvSpPr>
          <p:cNvPr id="41053" name="Line 105"/>
          <p:cNvSpPr>
            <a:spLocks noChangeShapeType="1"/>
          </p:cNvSpPr>
          <p:nvPr/>
        </p:nvSpPr>
        <p:spPr bwMode="auto">
          <a:xfrm>
            <a:off x="1703388" y="215582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41054" name="AutoShape 106"/>
          <p:cNvSpPr>
            <a:spLocks noChangeArrowheads="1"/>
          </p:cNvSpPr>
          <p:nvPr/>
        </p:nvSpPr>
        <p:spPr bwMode="auto">
          <a:xfrm>
            <a:off x="560388" y="3298825"/>
            <a:ext cx="1905000" cy="914400"/>
          </a:xfrm>
          <a:prstGeom prst="wedgeRectCallout">
            <a:avLst>
              <a:gd name="adj1" fmla="val 58583"/>
              <a:gd name="adj2" fmla="val -83162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pt-PT" sz="1800" b="0" dirty="0" err="1">
                <a:latin typeface="+mn-lt"/>
              </a:rPr>
              <a:t>Sequence</a:t>
            </a:r>
            <a:r>
              <a:rPr lang="pt-PT" sz="1800" b="0" dirty="0">
                <a:latin typeface="+mn-lt"/>
              </a:rPr>
              <a:t> </a:t>
            </a:r>
            <a:r>
              <a:rPr lang="pt-PT" sz="1800" b="0" dirty="0" err="1">
                <a:latin typeface="+mn-lt"/>
              </a:rPr>
              <a:t>number</a:t>
            </a:r>
            <a:r>
              <a:rPr lang="pt-PT" sz="1800" b="0" dirty="0">
                <a:latin typeface="+mn-lt"/>
              </a:rPr>
              <a:t> = 1</a:t>
            </a:r>
            <a:r>
              <a:rPr lang="pt-PT" sz="1800" b="0" baseline="30000" dirty="0">
                <a:latin typeface="+mn-lt"/>
              </a:rPr>
              <a:t>st</a:t>
            </a:r>
            <a:r>
              <a:rPr lang="pt-PT" sz="1800" b="0" dirty="0">
                <a:latin typeface="+mn-lt"/>
              </a:rPr>
              <a:t> byte</a:t>
            </a:r>
          </a:p>
        </p:txBody>
      </p:sp>
      <p:sp>
        <p:nvSpPr>
          <p:cNvPr id="41055" name="Rectangle 107"/>
          <p:cNvSpPr>
            <a:spLocks noChangeArrowheads="1"/>
          </p:cNvSpPr>
          <p:nvPr/>
        </p:nvSpPr>
        <p:spPr bwMode="auto">
          <a:xfrm>
            <a:off x="3913188" y="5584825"/>
            <a:ext cx="1219200" cy="609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41056" name="Rectangle 109"/>
          <p:cNvSpPr>
            <a:spLocks noChangeArrowheads="1"/>
          </p:cNvSpPr>
          <p:nvPr/>
        </p:nvSpPr>
        <p:spPr bwMode="auto">
          <a:xfrm>
            <a:off x="5132388" y="5584825"/>
            <a:ext cx="152400" cy="609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41057" name="Text Box 111"/>
          <p:cNvSpPr txBox="1">
            <a:spLocks noChangeArrowheads="1"/>
          </p:cNvSpPr>
          <p:nvPr/>
        </p:nvSpPr>
        <p:spPr bwMode="auto">
          <a:xfrm rot="5390887">
            <a:off x="2348706" y="2574132"/>
            <a:ext cx="72707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>
              <a:defRPr/>
            </a:pPr>
            <a:r>
              <a:rPr lang="pt-PT" sz="1200" b="0" smtClean="0">
                <a:latin typeface="+mn-lt"/>
              </a:rPr>
              <a:t>Byte 81</a:t>
            </a:r>
          </a:p>
        </p:txBody>
      </p:sp>
      <p:sp>
        <p:nvSpPr>
          <p:cNvPr id="107" name="Slide Number Placeholder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75463" y="6237288"/>
            <a:ext cx="2133600" cy="476250"/>
          </a:xfrm>
        </p:spPr>
        <p:txBody>
          <a:bodyPr/>
          <a:lstStyle/>
          <a:p>
            <a:pPr>
              <a:defRPr/>
            </a:pPr>
            <a:fld id="{AF818010-5227-2E44-86B8-DACBB3909F06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sz="3200" smtClean="0">
                <a:latin typeface="+mn-lt"/>
                <a:ea typeface="ＭＳ Ｐゴシック" charset="0"/>
              </a:rPr>
              <a:t>Initial Sequence Number (ISN)</a:t>
            </a:r>
            <a:endParaRPr lang="pt-PT" sz="3200">
              <a:latin typeface="+mn-lt"/>
              <a:ea typeface="ＭＳ Ｐゴシック" charset="0"/>
            </a:endParaRPr>
          </a:p>
        </p:txBody>
      </p:sp>
      <p:sp>
        <p:nvSpPr>
          <p:cNvPr id="92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pt-PT" sz="2400" dirty="0" smtClean="0">
                <a:ea typeface="ＭＳ Ｐゴシック" charset="0"/>
              </a:rPr>
              <a:t>É o número de sequência do 1.º byte</a:t>
            </a:r>
            <a:endParaRPr lang="pt-PT" sz="2400" dirty="0">
              <a:ea typeface="ＭＳ Ｐゴシック" charset="0"/>
            </a:endParaRPr>
          </a:p>
          <a:p>
            <a:pPr lvl="1">
              <a:defRPr/>
            </a:pPr>
            <a:r>
              <a:rPr lang="pt-PT" sz="2000" dirty="0" smtClean="0">
                <a:ea typeface="ＭＳ Ｐゴシック" charset="0"/>
              </a:rPr>
              <a:t>porque não sempre 0?</a:t>
            </a:r>
          </a:p>
          <a:p>
            <a:pPr lvl="1">
              <a:defRPr/>
            </a:pPr>
            <a:r>
              <a:rPr lang="pt-PT" sz="2000" dirty="0" smtClean="0">
                <a:ea typeface="ＭＳ Ｐゴシック" charset="0"/>
              </a:rPr>
              <a:t>Como garantir que não há confusão entre segmentos de conexões sucessivas ?</a:t>
            </a:r>
          </a:p>
          <a:p>
            <a:pPr>
              <a:defRPr/>
            </a:pPr>
            <a:r>
              <a:rPr lang="pt-PT" sz="2400" dirty="0" smtClean="0">
                <a:ea typeface="ＭＳ Ｐゴシック" charset="0"/>
              </a:rPr>
              <a:t>As conexões distinguem-se pelos números de endereços IP e portas</a:t>
            </a:r>
          </a:p>
          <a:p>
            <a:pPr lvl="1">
              <a:defRPr/>
            </a:pPr>
            <a:r>
              <a:rPr lang="pt-PT" sz="2000" dirty="0" smtClean="0">
                <a:ea typeface="ＭＳ Ｐゴシック" charset="0"/>
              </a:rPr>
              <a:t>Mas ambos podem ser reutilizados e poderiam no limite introduzir confusão</a:t>
            </a:r>
          </a:p>
          <a:p>
            <a:pPr>
              <a:defRPr/>
            </a:pPr>
            <a:r>
              <a:rPr lang="pt-PT" sz="2400" dirty="0" smtClean="0">
                <a:ea typeface="ＭＳ Ｐゴシック" charset="0"/>
                <a:cs typeface="ＭＳ Ｐゴシック" charset="0"/>
              </a:rPr>
              <a:t>O TCP muda o ISN de cada nova conexão</a:t>
            </a:r>
          </a:p>
          <a:p>
            <a:pPr lvl="1">
              <a:defRPr/>
            </a:pPr>
            <a:r>
              <a:rPr lang="pt-PT" sz="2000" dirty="0" smtClean="0">
                <a:ea typeface="ＭＳ Ｐゴシック" charset="0"/>
              </a:rPr>
              <a:t>Para isso é usado um relógio com 32 bits que pulsa todos os 4 micro segundos</a:t>
            </a:r>
          </a:p>
          <a:p>
            <a:pPr lvl="1">
              <a:defRPr/>
            </a:pPr>
            <a:r>
              <a:rPr lang="pt-PT" sz="2000" dirty="0" smtClean="0">
                <a:ea typeface="ＭＳ Ｐゴシック" charset="0"/>
              </a:rPr>
              <a:t>E que leva 4,55 horas a dar a volta</a:t>
            </a:r>
          </a:p>
          <a:p>
            <a:pPr lvl="1">
              <a:defRPr/>
            </a:pPr>
            <a:r>
              <a:rPr lang="pt-PT" sz="2000" dirty="0" smtClean="0">
                <a:ea typeface="ＭＳ Ｐゴシック" charset="0"/>
              </a:rPr>
              <a:t>Uma conexão pode consumir os números de sequência mais depressa do que este relógio avança ?</a:t>
            </a:r>
          </a:p>
        </p:txBody>
      </p:sp>
      <p:sp>
        <p:nvSpPr>
          <p:cNvPr id="5" name="Slide Number Placeholder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75463" y="6237288"/>
            <a:ext cx="2133600" cy="476250"/>
          </a:xfrm>
        </p:spPr>
        <p:txBody>
          <a:bodyPr/>
          <a:lstStyle/>
          <a:p>
            <a:pPr>
              <a:defRPr/>
            </a:pPr>
            <a:fld id="{254E6897-0296-264E-A9F9-94367CA88006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0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2617788" y="2384425"/>
            <a:ext cx="1219200" cy="609600"/>
          </a:xfrm>
          <a:prstGeom prst="rect">
            <a:avLst/>
          </a:prstGeom>
          <a:solidFill>
            <a:srgbClr val="CCFF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5632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smtClean="0">
                <a:latin typeface="+mn-lt"/>
                <a:ea typeface="ＭＳ Ｐゴシック" charset="0"/>
              </a:rPr>
              <a:t>TCP Acknowledgments</a:t>
            </a:r>
            <a:endParaRPr lang="pt-PT">
              <a:latin typeface="+mn-lt"/>
              <a:ea typeface="ＭＳ Ｐゴシック" charset="0"/>
            </a:endParaRPr>
          </a:p>
        </p:txBody>
      </p:sp>
      <p:grpSp>
        <p:nvGrpSpPr>
          <p:cNvPr id="35843" name="Group 4"/>
          <p:cNvGrpSpPr>
            <a:grpSpLocks/>
          </p:cNvGrpSpPr>
          <p:nvPr/>
        </p:nvGrpSpPr>
        <p:grpSpPr bwMode="auto">
          <a:xfrm>
            <a:off x="1703388" y="2379663"/>
            <a:ext cx="5029200" cy="609600"/>
            <a:chOff x="912" y="1104"/>
            <a:chExt cx="3648" cy="384"/>
          </a:xfrm>
        </p:grpSpPr>
        <p:sp>
          <p:nvSpPr>
            <p:cNvPr id="55398" name="Line 5"/>
            <p:cNvSpPr>
              <a:spLocks noChangeShapeType="1"/>
            </p:cNvSpPr>
            <p:nvPr/>
          </p:nvSpPr>
          <p:spPr bwMode="auto">
            <a:xfrm>
              <a:off x="912" y="1104"/>
              <a:ext cx="33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pt-PT">
                <a:latin typeface="+mn-lt"/>
              </a:endParaRPr>
            </a:p>
          </p:txBody>
        </p:sp>
        <p:sp>
          <p:nvSpPr>
            <p:cNvPr id="55399" name="Line 6"/>
            <p:cNvSpPr>
              <a:spLocks noChangeShapeType="1"/>
            </p:cNvSpPr>
            <p:nvPr/>
          </p:nvSpPr>
          <p:spPr bwMode="auto">
            <a:xfrm>
              <a:off x="912" y="1488"/>
              <a:ext cx="33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pt-PT">
                <a:latin typeface="+mn-lt"/>
              </a:endParaRPr>
            </a:p>
          </p:txBody>
        </p:sp>
        <p:sp>
          <p:nvSpPr>
            <p:cNvPr id="55400" name="Line 7"/>
            <p:cNvSpPr>
              <a:spLocks noChangeShapeType="1"/>
            </p:cNvSpPr>
            <p:nvPr/>
          </p:nvSpPr>
          <p:spPr bwMode="auto">
            <a:xfrm flipH="1">
              <a:off x="4224" y="1104"/>
              <a:ext cx="336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pt-PT">
                <a:latin typeface="+mn-lt"/>
              </a:endParaRPr>
            </a:p>
          </p:txBody>
        </p:sp>
        <p:sp>
          <p:nvSpPr>
            <p:cNvPr id="55401" name="Line 8"/>
            <p:cNvSpPr>
              <a:spLocks noChangeShapeType="1"/>
            </p:cNvSpPr>
            <p:nvPr/>
          </p:nvSpPr>
          <p:spPr bwMode="auto">
            <a:xfrm flipH="1">
              <a:off x="4224" y="1488"/>
              <a:ext cx="336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pt-PT">
                <a:latin typeface="+mn-lt"/>
              </a:endParaRPr>
            </a:p>
          </p:txBody>
        </p:sp>
      </p:grpSp>
      <p:sp>
        <p:nvSpPr>
          <p:cNvPr id="55301" name="Line 9"/>
          <p:cNvSpPr>
            <a:spLocks noChangeShapeType="1"/>
          </p:cNvSpPr>
          <p:nvPr/>
        </p:nvSpPr>
        <p:spPr bwMode="auto">
          <a:xfrm>
            <a:off x="17033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55302" name="Line 10"/>
          <p:cNvSpPr>
            <a:spLocks noChangeShapeType="1"/>
          </p:cNvSpPr>
          <p:nvPr/>
        </p:nvSpPr>
        <p:spPr bwMode="auto">
          <a:xfrm>
            <a:off x="18557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55303" name="Line 11"/>
          <p:cNvSpPr>
            <a:spLocks noChangeShapeType="1"/>
          </p:cNvSpPr>
          <p:nvPr/>
        </p:nvSpPr>
        <p:spPr bwMode="auto">
          <a:xfrm>
            <a:off x="20081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55304" name="Line 12"/>
          <p:cNvSpPr>
            <a:spLocks noChangeShapeType="1"/>
          </p:cNvSpPr>
          <p:nvPr/>
        </p:nvSpPr>
        <p:spPr bwMode="auto">
          <a:xfrm>
            <a:off x="21605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55305" name="Line 13"/>
          <p:cNvSpPr>
            <a:spLocks noChangeShapeType="1"/>
          </p:cNvSpPr>
          <p:nvPr/>
        </p:nvSpPr>
        <p:spPr bwMode="auto">
          <a:xfrm>
            <a:off x="23129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55306" name="Line 14"/>
          <p:cNvSpPr>
            <a:spLocks noChangeShapeType="1"/>
          </p:cNvSpPr>
          <p:nvPr/>
        </p:nvSpPr>
        <p:spPr bwMode="auto">
          <a:xfrm>
            <a:off x="24653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55307" name="Line 15"/>
          <p:cNvSpPr>
            <a:spLocks noChangeShapeType="1"/>
          </p:cNvSpPr>
          <p:nvPr/>
        </p:nvSpPr>
        <p:spPr bwMode="auto">
          <a:xfrm>
            <a:off x="26177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55308" name="Line 16"/>
          <p:cNvSpPr>
            <a:spLocks noChangeShapeType="1"/>
          </p:cNvSpPr>
          <p:nvPr/>
        </p:nvSpPr>
        <p:spPr bwMode="auto">
          <a:xfrm>
            <a:off x="27701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55309" name="Line 17"/>
          <p:cNvSpPr>
            <a:spLocks noChangeShapeType="1"/>
          </p:cNvSpPr>
          <p:nvPr/>
        </p:nvSpPr>
        <p:spPr bwMode="auto">
          <a:xfrm>
            <a:off x="29225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55310" name="Line 18"/>
          <p:cNvSpPr>
            <a:spLocks noChangeShapeType="1"/>
          </p:cNvSpPr>
          <p:nvPr/>
        </p:nvSpPr>
        <p:spPr bwMode="auto">
          <a:xfrm>
            <a:off x="30749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55311" name="Line 19"/>
          <p:cNvSpPr>
            <a:spLocks noChangeShapeType="1"/>
          </p:cNvSpPr>
          <p:nvPr/>
        </p:nvSpPr>
        <p:spPr bwMode="auto">
          <a:xfrm>
            <a:off x="32273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55312" name="Line 20"/>
          <p:cNvSpPr>
            <a:spLocks noChangeShapeType="1"/>
          </p:cNvSpPr>
          <p:nvPr/>
        </p:nvSpPr>
        <p:spPr bwMode="auto">
          <a:xfrm>
            <a:off x="33797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55313" name="Line 21"/>
          <p:cNvSpPr>
            <a:spLocks noChangeShapeType="1"/>
          </p:cNvSpPr>
          <p:nvPr/>
        </p:nvSpPr>
        <p:spPr bwMode="auto">
          <a:xfrm>
            <a:off x="35321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55314" name="Line 22"/>
          <p:cNvSpPr>
            <a:spLocks noChangeShapeType="1"/>
          </p:cNvSpPr>
          <p:nvPr/>
        </p:nvSpPr>
        <p:spPr bwMode="auto">
          <a:xfrm>
            <a:off x="36845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55315" name="Line 23"/>
          <p:cNvSpPr>
            <a:spLocks noChangeShapeType="1"/>
          </p:cNvSpPr>
          <p:nvPr/>
        </p:nvSpPr>
        <p:spPr bwMode="auto">
          <a:xfrm>
            <a:off x="38369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55316" name="Line 24"/>
          <p:cNvSpPr>
            <a:spLocks noChangeShapeType="1"/>
          </p:cNvSpPr>
          <p:nvPr/>
        </p:nvSpPr>
        <p:spPr bwMode="auto">
          <a:xfrm>
            <a:off x="39893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55317" name="Line 25"/>
          <p:cNvSpPr>
            <a:spLocks noChangeShapeType="1"/>
          </p:cNvSpPr>
          <p:nvPr/>
        </p:nvSpPr>
        <p:spPr bwMode="auto">
          <a:xfrm>
            <a:off x="41417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55318" name="Line 26"/>
          <p:cNvSpPr>
            <a:spLocks noChangeShapeType="1"/>
          </p:cNvSpPr>
          <p:nvPr/>
        </p:nvSpPr>
        <p:spPr bwMode="auto">
          <a:xfrm>
            <a:off x="42941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55319" name="Line 27"/>
          <p:cNvSpPr>
            <a:spLocks noChangeShapeType="1"/>
          </p:cNvSpPr>
          <p:nvPr/>
        </p:nvSpPr>
        <p:spPr bwMode="auto">
          <a:xfrm>
            <a:off x="44465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55320" name="Line 28"/>
          <p:cNvSpPr>
            <a:spLocks noChangeShapeType="1"/>
          </p:cNvSpPr>
          <p:nvPr/>
        </p:nvSpPr>
        <p:spPr bwMode="auto">
          <a:xfrm>
            <a:off x="45989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55321" name="Line 29"/>
          <p:cNvSpPr>
            <a:spLocks noChangeShapeType="1"/>
          </p:cNvSpPr>
          <p:nvPr/>
        </p:nvSpPr>
        <p:spPr bwMode="auto">
          <a:xfrm>
            <a:off x="47513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55322" name="Line 30"/>
          <p:cNvSpPr>
            <a:spLocks noChangeShapeType="1"/>
          </p:cNvSpPr>
          <p:nvPr/>
        </p:nvSpPr>
        <p:spPr bwMode="auto">
          <a:xfrm>
            <a:off x="49037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55323" name="Line 31"/>
          <p:cNvSpPr>
            <a:spLocks noChangeShapeType="1"/>
          </p:cNvSpPr>
          <p:nvPr/>
        </p:nvSpPr>
        <p:spPr bwMode="auto">
          <a:xfrm>
            <a:off x="50561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55324" name="Line 32"/>
          <p:cNvSpPr>
            <a:spLocks noChangeShapeType="1"/>
          </p:cNvSpPr>
          <p:nvPr/>
        </p:nvSpPr>
        <p:spPr bwMode="auto">
          <a:xfrm>
            <a:off x="52085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55325" name="Line 33"/>
          <p:cNvSpPr>
            <a:spLocks noChangeShapeType="1"/>
          </p:cNvSpPr>
          <p:nvPr/>
        </p:nvSpPr>
        <p:spPr bwMode="auto">
          <a:xfrm>
            <a:off x="53609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55326" name="Line 34"/>
          <p:cNvSpPr>
            <a:spLocks noChangeShapeType="1"/>
          </p:cNvSpPr>
          <p:nvPr/>
        </p:nvSpPr>
        <p:spPr bwMode="auto">
          <a:xfrm>
            <a:off x="55133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55327" name="Line 35"/>
          <p:cNvSpPr>
            <a:spLocks noChangeShapeType="1"/>
          </p:cNvSpPr>
          <p:nvPr/>
        </p:nvSpPr>
        <p:spPr bwMode="auto">
          <a:xfrm>
            <a:off x="56657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55328" name="Line 36"/>
          <p:cNvSpPr>
            <a:spLocks noChangeShapeType="1"/>
          </p:cNvSpPr>
          <p:nvPr/>
        </p:nvSpPr>
        <p:spPr bwMode="auto">
          <a:xfrm>
            <a:off x="58181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55329" name="Line 37"/>
          <p:cNvSpPr>
            <a:spLocks noChangeShapeType="1"/>
          </p:cNvSpPr>
          <p:nvPr/>
        </p:nvSpPr>
        <p:spPr bwMode="auto">
          <a:xfrm>
            <a:off x="59705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55330" name="Line 38"/>
          <p:cNvSpPr>
            <a:spLocks noChangeShapeType="1"/>
          </p:cNvSpPr>
          <p:nvPr/>
        </p:nvSpPr>
        <p:spPr bwMode="auto">
          <a:xfrm>
            <a:off x="61229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55331" name="Line 39"/>
          <p:cNvSpPr>
            <a:spLocks noChangeShapeType="1"/>
          </p:cNvSpPr>
          <p:nvPr/>
        </p:nvSpPr>
        <p:spPr bwMode="auto">
          <a:xfrm>
            <a:off x="62753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55332" name="Line 40"/>
          <p:cNvSpPr>
            <a:spLocks noChangeShapeType="1"/>
          </p:cNvSpPr>
          <p:nvPr/>
        </p:nvSpPr>
        <p:spPr bwMode="auto">
          <a:xfrm>
            <a:off x="6427788" y="2379663"/>
            <a:ext cx="0" cy="609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55333" name="Line 41"/>
          <p:cNvSpPr>
            <a:spLocks noChangeShapeType="1"/>
          </p:cNvSpPr>
          <p:nvPr/>
        </p:nvSpPr>
        <p:spPr bwMode="auto">
          <a:xfrm>
            <a:off x="6580188" y="2379663"/>
            <a:ext cx="0" cy="609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grpSp>
        <p:nvGrpSpPr>
          <p:cNvPr id="35877" name="Group 42"/>
          <p:cNvGrpSpPr>
            <a:grpSpLocks/>
          </p:cNvGrpSpPr>
          <p:nvPr/>
        </p:nvGrpSpPr>
        <p:grpSpPr bwMode="auto">
          <a:xfrm>
            <a:off x="2998788" y="5584825"/>
            <a:ext cx="5029200" cy="609600"/>
            <a:chOff x="912" y="1104"/>
            <a:chExt cx="3648" cy="384"/>
          </a:xfrm>
        </p:grpSpPr>
        <p:sp>
          <p:nvSpPr>
            <p:cNvPr id="55394" name="Line 43"/>
            <p:cNvSpPr>
              <a:spLocks noChangeShapeType="1"/>
            </p:cNvSpPr>
            <p:nvPr/>
          </p:nvSpPr>
          <p:spPr bwMode="auto">
            <a:xfrm>
              <a:off x="912" y="1104"/>
              <a:ext cx="33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pt-PT">
                <a:latin typeface="+mn-lt"/>
              </a:endParaRPr>
            </a:p>
          </p:txBody>
        </p:sp>
        <p:sp>
          <p:nvSpPr>
            <p:cNvPr id="55395" name="Line 44"/>
            <p:cNvSpPr>
              <a:spLocks noChangeShapeType="1"/>
            </p:cNvSpPr>
            <p:nvPr/>
          </p:nvSpPr>
          <p:spPr bwMode="auto">
            <a:xfrm>
              <a:off x="912" y="1488"/>
              <a:ext cx="33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pt-PT">
                <a:latin typeface="+mn-lt"/>
              </a:endParaRPr>
            </a:p>
          </p:txBody>
        </p:sp>
        <p:sp>
          <p:nvSpPr>
            <p:cNvPr id="55396" name="Line 45"/>
            <p:cNvSpPr>
              <a:spLocks noChangeShapeType="1"/>
            </p:cNvSpPr>
            <p:nvPr/>
          </p:nvSpPr>
          <p:spPr bwMode="auto">
            <a:xfrm flipH="1">
              <a:off x="4224" y="1104"/>
              <a:ext cx="336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pt-PT">
                <a:latin typeface="+mn-lt"/>
              </a:endParaRPr>
            </a:p>
          </p:txBody>
        </p:sp>
        <p:sp>
          <p:nvSpPr>
            <p:cNvPr id="55397" name="Line 46"/>
            <p:cNvSpPr>
              <a:spLocks noChangeShapeType="1"/>
            </p:cNvSpPr>
            <p:nvPr/>
          </p:nvSpPr>
          <p:spPr bwMode="auto">
            <a:xfrm flipH="1">
              <a:off x="4224" y="1488"/>
              <a:ext cx="336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pt-PT">
                <a:latin typeface="+mn-lt"/>
              </a:endParaRPr>
            </a:p>
          </p:txBody>
        </p:sp>
      </p:grpSp>
      <p:sp>
        <p:nvSpPr>
          <p:cNvPr id="55335" name="Line 47"/>
          <p:cNvSpPr>
            <a:spLocks noChangeShapeType="1"/>
          </p:cNvSpPr>
          <p:nvPr/>
        </p:nvSpPr>
        <p:spPr bwMode="auto">
          <a:xfrm>
            <a:off x="29987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55336" name="Line 48"/>
          <p:cNvSpPr>
            <a:spLocks noChangeShapeType="1"/>
          </p:cNvSpPr>
          <p:nvPr/>
        </p:nvSpPr>
        <p:spPr bwMode="auto">
          <a:xfrm>
            <a:off x="31511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55337" name="Line 49"/>
          <p:cNvSpPr>
            <a:spLocks noChangeShapeType="1"/>
          </p:cNvSpPr>
          <p:nvPr/>
        </p:nvSpPr>
        <p:spPr bwMode="auto">
          <a:xfrm>
            <a:off x="33035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55338" name="Line 50"/>
          <p:cNvSpPr>
            <a:spLocks noChangeShapeType="1"/>
          </p:cNvSpPr>
          <p:nvPr/>
        </p:nvSpPr>
        <p:spPr bwMode="auto">
          <a:xfrm>
            <a:off x="34559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55339" name="Line 51"/>
          <p:cNvSpPr>
            <a:spLocks noChangeShapeType="1"/>
          </p:cNvSpPr>
          <p:nvPr/>
        </p:nvSpPr>
        <p:spPr bwMode="auto">
          <a:xfrm>
            <a:off x="36083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55340" name="Line 52"/>
          <p:cNvSpPr>
            <a:spLocks noChangeShapeType="1"/>
          </p:cNvSpPr>
          <p:nvPr/>
        </p:nvSpPr>
        <p:spPr bwMode="auto">
          <a:xfrm>
            <a:off x="37607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55341" name="Line 53"/>
          <p:cNvSpPr>
            <a:spLocks noChangeShapeType="1"/>
          </p:cNvSpPr>
          <p:nvPr/>
        </p:nvSpPr>
        <p:spPr bwMode="auto">
          <a:xfrm>
            <a:off x="39131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55342" name="Line 54"/>
          <p:cNvSpPr>
            <a:spLocks noChangeShapeType="1"/>
          </p:cNvSpPr>
          <p:nvPr/>
        </p:nvSpPr>
        <p:spPr bwMode="auto">
          <a:xfrm>
            <a:off x="40655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55343" name="Line 55"/>
          <p:cNvSpPr>
            <a:spLocks noChangeShapeType="1"/>
          </p:cNvSpPr>
          <p:nvPr/>
        </p:nvSpPr>
        <p:spPr bwMode="auto">
          <a:xfrm>
            <a:off x="42179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55344" name="Line 56"/>
          <p:cNvSpPr>
            <a:spLocks noChangeShapeType="1"/>
          </p:cNvSpPr>
          <p:nvPr/>
        </p:nvSpPr>
        <p:spPr bwMode="auto">
          <a:xfrm>
            <a:off x="43703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55345" name="Line 57"/>
          <p:cNvSpPr>
            <a:spLocks noChangeShapeType="1"/>
          </p:cNvSpPr>
          <p:nvPr/>
        </p:nvSpPr>
        <p:spPr bwMode="auto">
          <a:xfrm>
            <a:off x="45227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55346" name="Line 58"/>
          <p:cNvSpPr>
            <a:spLocks noChangeShapeType="1"/>
          </p:cNvSpPr>
          <p:nvPr/>
        </p:nvSpPr>
        <p:spPr bwMode="auto">
          <a:xfrm>
            <a:off x="46751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55347" name="Line 59"/>
          <p:cNvSpPr>
            <a:spLocks noChangeShapeType="1"/>
          </p:cNvSpPr>
          <p:nvPr/>
        </p:nvSpPr>
        <p:spPr bwMode="auto">
          <a:xfrm>
            <a:off x="48275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55348" name="Line 60"/>
          <p:cNvSpPr>
            <a:spLocks noChangeShapeType="1"/>
          </p:cNvSpPr>
          <p:nvPr/>
        </p:nvSpPr>
        <p:spPr bwMode="auto">
          <a:xfrm>
            <a:off x="49799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55349" name="Line 61"/>
          <p:cNvSpPr>
            <a:spLocks noChangeShapeType="1"/>
          </p:cNvSpPr>
          <p:nvPr/>
        </p:nvSpPr>
        <p:spPr bwMode="auto">
          <a:xfrm>
            <a:off x="51323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55350" name="Line 62"/>
          <p:cNvSpPr>
            <a:spLocks noChangeShapeType="1"/>
          </p:cNvSpPr>
          <p:nvPr/>
        </p:nvSpPr>
        <p:spPr bwMode="auto">
          <a:xfrm>
            <a:off x="52847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55351" name="Line 63"/>
          <p:cNvSpPr>
            <a:spLocks noChangeShapeType="1"/>
          </p:cNvSpPr>
          <p:nvPr/>
        </p:nvSpPr>
        <p:spPr bwMode="auto">
          <a:xfrm>
            <a:off x="54371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55352" name="Line 64"/>
          <p:cNvSpPr>
            <a:spLocks noChangeShapeType="1"/>
          </p:cNvSpPr>
          <p:nvPr/>
        </p:nvSpPr>
        <p:spPr bwMode="auto">
          <a:xfrm>
            <a:off x="55895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55353" name="Line 65"/>
          <p:cNvSpPr>
            <a:spLocks noChangeShapeType="1"/>
          </p:cNvSpPr>
          <p:nvPr/>
        </p:nvSpPr>
        <p:spPr bwMode="auto">
          <a:xfrm>
            <a:off x="57419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55354" name="Line 66"/>
          <p:cNvSpPr>
            <a:spLocks noChangeShapeType="1"/>
          </p:cNvSpPr>
          <p:nvPr/>
        </p:nvSpPr>
        <p:spPr bwMode="auto">
          <a:xfrm>
            <a:off x="58943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55355" name="Line 67"/>
          <p:cNvSpPr>
            <a:spLocks noChangeShapeType="1"/>
          </p:cNvSpPr>
          <p:nvPr/>
        </p:nvSpPr>
        <p:spPr bwMode="auto">
          <a:xfrm>
            <a:off x="60467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55356" name="Line 68"/>
          <p:cNvSpPr>
            <a:spLocks noChangeShapeType="1"/>
          </p:cNvSpPr>
          <p:nvPr/>
        </p:nvSpPr>
        <p:spPr bwMode="auto">
          <a:xfrm>
            <a:off x="61991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55357" name="Line 69"/>
          <p:cNvSpPr>
            <a:spLocks noChangeShapeType="1"/>
          </p:cNvSpPr>
          <p:nvPr/>
        </p:nvSpPr>
        <p:spPr bwMode="auto">
          <a:xfrm>
            <a:off x="63515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55358" name="Line 70"/>
          <p:cNvSpPr>
            <a:spLocks noChangeShapeType="1"/>
          </p:cNvSpPr>
          <p:nvPr/>
        </p:nvSpPr>
        <p:spPr bwMode="auto">
          <a:xfrm>
            <a:off x="65039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55359" name="Line 71"/>
          <p:cNvSpPr>
            <a:spLocks noChangeShapeType="1"/>
          </p:cNvSpPr>
          <p:nvPr/>
        </p:nvSpPr>
        <p:spPr bwMode="auto">
          <a:xfrm>
            <a:off x="66563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55360" name="Line 72"/>
          <p:cNvSpPr>
            <a:spLocks noChangeShapeType="1"/>
          </p:cNvSpPr>
          <p:nvPr/>
        </p:nvSpPr>
        <p:spPr bwMode="auto">
          <a:xfrm>
            <a:off x="68087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55361" name="Line 73"/>
          <p:cNvSpPr>
            <a:spLocks noChangeShapeType="1"/>
          </p:cNvSpPr>
          <p:nvPr/>
        </p:nvSpPr>
        <p:spPr bwMode="auto">
          <a:xfrm>
            <a:off x="69611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55362" name="Line 74"/>
          <p:cNvSpPr>
            <a:spLocks noChangeShapeType="1"/>
          </p:cNvSpPr>
          <p:nvPr/>
        </p:nvSpPr>
        <p:spPr bwMode="auto">
          <a:xfrm>
            <a:off x="71135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55363" name="Line 75"/>
          <p:cNvSpPr>
            <a:spLocks noChangeShapeType="1"/>
          </p:cNvSpPr>
          <p:nvPr/>
        </p:nvSpPr>
        <p:spPr bwMode="auto">
          <a:xfrm>
            <a:off x="72659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55364" name="Line 76"/>
          <p:cNvSpPr>
            <a:spLocks noChangeShapeType="1"/>
          </p:cNvSpPr>
          <p:nvPr/>
        </p:nvSpPr>
        <p:spPr bwMode="auto">
          <a:xfrm>
            <a:off x="74183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55365" name="Line 77"/>
          <p:cNvSpPr>
            <a:spLocks noChangeShapeType="1"/>
          </p:cNvSpPr>
          <p:nvPr/>
        </p:nvSpPr>
        <p:spPr bwMode="auto">
          <a:xfrm>
            <a:off x="75707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55366" name="Line 78"/>
          <p:cNvSpPr>
            <a:spLocks noChangeShapeType="1"/>
          </p:cNvSpPr>
          <p:nvPr/>
        </p:nvSpPr>
        <p:spPr bwMode="auto">
          <a:xfrm>
            <a:off x="7723188" y="5584825"/>
            <a:ext cx="0" cy="609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55367" name="Line 79"/>
          <p:cNvSpPr>
            <a:spLocks noChangeShapeType="1"/>
          </p:cNvSpPr>
          <p:nvPr/>
        </p:nvSpPr>
        <p:spPr bwMode="auto">
          <a:xfrm>
            <a:off x="7875588" y="5584825"/>
            <a:ext cx="0" cy="609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55368" name="Text Box 80"/>
          <p:cNvSpPr txBox="1">
            <a:spLocks noChangeArrowheads="1"/>
          </p:cNvSpPr>
          <p:nvPr/>
        </p:nvSpPr>
        <p:spPr bwMode="auto">
          <a:xfrm>
            <a:off x="560388" y="1295400"/>
            <a:ext cx="11953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>
              <a:defRPr/>
            </a:pPr>
            <a:r>
              <a:rPr lang="pt-PT" sz="2400" b="0" smtClean="0">
                <a:latin typeface="+mn-lt"/>
              </a:rPr>
              <a:t>Host A</a:t>
            </a:r>
          </a:p>
        </p:txBody>
      </p:sp>
      <p:sp>
        <p:nvSpPr>
          <p:cNvPr id="55369" name="Text Box 81"/>
          <p:cNvSpPr txBox="1">
            <a:spLocks noChangeArrowheads="1"/>
          </p:cNvSpPr>
          <p:nvPr/>
        </p:nvSpPr>
        <p:spPr bwMode="auto">
          <a:xfrm>
            <a:off x="560388" y="5056188"/>
            <a:ext cx="11636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>
              <a:defRPr/>
            </a:pPr>
            <a:r>
              <a:rPr lang="pt-PT" sz="2400" b="0" smtClean="0">
                <a:latin typeface="+mn-lt"/>
              </a:rPr>
              <a:t>Host B</a:t>
            </a:r>
          </a:p>
        </p:txBody>
      </p:sp>
      <p:sp>
        <p:nvSpPr>
          <p:cNvPr id="55370" name="Rectangle 82"/>
          <p:cNvSpPr>
            <a:spLocks noChangeArrowheads="1"/>
          </p:cNvSpPr>
          <p:nvPr/>
        </p:nvSpPr>
        <p:spPr bwMode="auto">
          <a:xfrm>
            <a:off x="2613025" y="3451225"/>
            <a:ext cx="1219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55371" name="Rectangle 83"/>
          <p:cNvSpPr>
            <a:spLocks noChangeArrowheads="1"/>
          </p:cNvSpPr>
          <p:nvPr/>
        </p:nvSpPr>
        <p:spPr bwMode="auto">
          <a:xfrm>
            <a:off x="3913188" y="4746625"/>
            <a:ext cx="1219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55372" name="Line 84"/>
          <p:cNvSpPr>
            <a:spLocks noChangeShapeType="1"/>
          </p:cNvSpPr>
          <p:nvPr/>
        </p:nvSpPr>
        <p:spPr bwMode="auto">
          <a:xfrm>
            <a:off x="2617788" y="3832225"/>
            <a:ext cx="1295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55373" name="Line 85"/>
          <p:cNvSpPr>
            <a:spLocks noChangeShapeType="1"/>
          </p:cNvSpPr>
          <p:nvPr/>
        </p:nvSpPr>
        <p:spPr bwMode="auto">
          <a:xfrm>
            <a:off x="3836988" y="3832225"/>
            <a:ext cx="1295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55374" name="Line 86"/>
          <p:cNvSpPr>
            <a:spLocks noChangeShapeType="1"/>
          </p:cNvSpPr>
          <p:nvPr/>
        </p:nvSpPr>
        <p:spPr bwMode="auto">
          <a:xfrm>
            <a:off x="2689225" y="29940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55375" name="Line 87"/>
          <p:cNvSpPr>
            <a:spLocks noChangeShapeType="1"/>
          </p:cNvSpPr>
          <p:nvPr/>
        </p:nvSpPr>
        <p:spPr bwMode="auto">
          <a:xfrm>
            <a:off x="2841625" y="29940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55376" name="Line 88"/>
          <p:cNvSpPr>
            <a:spLocks noChangeShapeType="1"/>
          </p:cNvSpPr>
          <p:nvPr/>
        </p:nvSpPr>
        <p:spPr bwMode="auto">
          <a:xfrm>
            <a:off x="2994025" y="29940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55377" name="Line 89"/>
          <p:cNvSpPr>
            <a:spLocks noChangeShapeType="1"/>
          </p:cNvSpPr>
          <p:nvPr/>
        </p:nvSpPr>
        <p:spPr bwMode="auto">
          <a:xfrm>
            <a:off x="3146425" y="29940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55378" name="Line 90"/>
          <p:cNvSpPr>
            <a:spLocks noChangeShapeType="1"/>
          </p:cNvSpPr>
          <p:nvPr/>
        </p:nvSpPr>
        <p:spPr bwMode="auto">
          <a:xfrm>
            <a:off x="3756025" y="29940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55379" name="Line 91"/>
          <p:cNvSpPr>
            <a:spLocks noChangeShapeType="1"/>
          </p:cNvSpPr>
          <p:nvPr/>
        </p:nvSpPr>
        <p:spPr bwMode="auto">
          <a:xfrm>
            <a:off x="3298825" y="3217863"/>
            <a:ext cx="304800" cy="4762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55380" name="Line 92"/>
          <p:cNvSpPr>
            <a:spLocks noChangeShapeType="1"/>
          </p:cNvSpPr>
          <p:nvPr/>
        </p:nvSpPr>
        <p:spPr bwMode="auto">
          <a:xfrm>
            <a:off x="3989388" y="51276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55381" name="Line 93"/>
          <p:cNvSpPr>
            <a:spLocks noChangeShapeType="1"/>
          </p:cNvSpPr>
          <p:nvPr/>
        </p:nvSpPr>
        <p:spPr bwMode="auto">
          <a:xfrm>
            <a:off x="4141788" y="51276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55382" name="Line 94"/>
          <p:cNvSpPr>
            <a:spLocks noChangeShapeType="1"/>
          </p:cNvSpPr>
          <p:nvPr/>
        </p:nvSpPr>
        <p:spPr bwMode="auto">
          <a:xfrm>
            <a:off x="4294188" y="51276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55383" name="Line 95"/>
          <p:cNvSpPr>
            <a:spLocks noChangeShapeType="1"/>
          </p:cNvSpPr>
          <p:nvPr/>
        </p:nvSpPr>
        <p:spPr bwMode="auto">
          <a:xfrm>
            <a:off x="4446588" y="51276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55384" name="Line 96"/>
          <p:cNvSpPr>
            <a:spLocks noChangeShapeType="1"/>
          </p:cNvSpPr>
          <p:nvPr/>
        </p:nvSpPr>
        <p:spPr bwMode="auto">
          <a:xfrm>
            <a:off x="5056188" y="51276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55385" name="Line 97"/>
          <p:cNvSpPr>
            <a:spLocks noChangeShapeType="1"/>
          </p:cNvSpPr>
          <p:nvPr/>
        </p:nvSpPr>
        <p:spPr bwMode="auto">
          <a:xfrm>
            <a:off x="4598988" y="5351463"/>
            <a:ext cx="304800" cy="4762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55386" name="Text Box 98"/>
          <p:cNvSpPr txBox="1">
            <a:spLocks noChangeArrowheads="1"/>
          </p:cNvSpPr>
          <p:nvPr/>
        </p:nvSpPr>
        <p:spPr bwMode="auto">
          <a:xfrm>
            <a:off x="2663825" y="3454400"/>
            <a:ext cx="11842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>
              <a:defRPr/>
            </a:pPr>
            <a:r>
              <a:rPr lang="pt-PT" sz="1800" b="0" smtClean="0">
                <a:solidFill>
                  <a:srgbClr val="000099"/>
                </a:solidFill>
                <a:latin typeface="+mn-lt"/>
              </a:rPr>
              <a:t>TCP Data</a:t>
            </a:r>
          </a:p>
        </p:txBody>
      </p:sp>
      <p:sp>
        <p:nvSpPr>
          <p:cNvPr id="55387" name="Text Box 99"/>
          <p:cNvSpPr txBox="1">
            <a:spLocks noChangeArrowheads="1"/>
          </p:cNvSpPr>
          <p:nvPr/>
        </p:nvSpPr>
        <p:spPr bwMode="auto">
          <a:xfrm>
            <a:off x="3887788" y="4764088"/>
            <a:ext cx="11842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>
              <a:defRPr/>
            </a:pPr>
            <a:r>
              <a:rPr lang="pt-PT" sz="1800" b="0" smtClean="0">
                <a:solidFill>
                  <a:srgbClr val="000099"/>
                </a:solidFill>
                <a:latin typeface="+mn-lt"/>
              </a:rPr>
              <a:t>TCP Data</a:t>
            </a:r>
          </a:p>
        </p:txBody>
      </p:sp>
      <p:sp>
        <p:nvSpPr>
          <p:cNvPr id="55388" name="Text Box 104"/>
          <p:cNvSpPr txBox="1">
            <a:spLocks noChangeArrowheads="1"/>
          </p:cNvSpPr>
          <p:nvPr/>
        </p:nvSpPr>
        <p:spPr bwMode="auto">
          <a:xfrm>
            <a:off x="1398588" y="1851025"/>
            <a:ext cx="3368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>
              <a:defRPr/>
            </a:pPr>
            <a:r>
              <a:rPr lang="pt-PT" sz="1800" b="0" smtClean="0">
                <a:solidFill>
                  <a:srgbClr val="000099"/>
                </a:solidFill>
                <a:latin typeface="+mn-lt"/>
              </a:rPr>
              <a:t>ISN (initial sequence number)</a:t>
            </a:r>
          </a:p>
        </p:txBody>
      </p:sp>
      <p:sp>
        <p:nvSpPr>
          <p:cNvPr id="55389" name="Line 105"/>
          <p:cNvSpPr>
            <a:spLocks noChangeShapeType="1"/>
          </p:cNvSpPr>
          <p:nvPr/>
        </p:nvSpPr>
        <p:spPr bwMode="auto">
          <a:xfrm>
            <a:off x="1703388" y="215582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55390" name="AutoShape 106"/>
          <p:cNvSpPr>
            <a:spLocks noChangeArrowheads="1"/>
          </p:cNvSpPr>
          <p:nvPr/>
        </p:nvSpPr>
        <p:spPr bwMode="auto">
          <a:xfrm>
            <a:off x="304800" y="3298825"/>
            <a:ext cx="2160588" cy="663575"/>
          </a:xfrm>
          <a:prstGeom prst="wedgeRectCallout">
            <a:avLst>
              <a:gd name="adj1" fmla="val 58583"/>
              <a:gd name="adj2" fmla="val -83162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pt-PT" sz="1800" b="0">
                <a:latin typeface="+mn-lt"/>
              </a:rPr>
              <a:t>Sequence number = 1</a:t>
            </a:r>
            <a:r>
              <a:rPr lang="pt-PT" sz="1800" b="0" baseline="30000">
                <a:latin typeface="+mn-lt"/>
              </a:rPr>
              <a:t>st</a:t>
            </a:r>
            <a:r>
              <a:rPr lang="pt-PT" sz="1800" b="0">
                <a:latin typeface="+mn-lt"/>
              </a:rPr>
              <a:t> byte</a:t>
            </a:r>
          </a:p>
        </p:txBody>
      </p:sp>
      <p:sp>
        <p:nvSpPr>
          <p:cNvPr id="55391" name="Rectangle 107"/>
          <p:cNvSpPr>
            <a:spLocks noChangeArrowheads="1"/>
          </p:cNvSpPr>
          <p:nvPr/>
        </p:nvSpPr>
        <p:spPr bwMode="auto">
          <a:xfrm>
            <a:off x="3913188" y="5584825"/>
            <a:ext cx="1219200" cy="609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55392" name="AutoShape 108"/>
          <p:cNvSpPr>
            <a:spLocks noChangeArrowheads="1"/>
          </p:cNvSpPr>
          <p:nvPr/>
        </p:nvSpPr>
        <p:spPr bwMode="auto">
          <a:xfrm>
            <a:off x="5741988" y="3756025"/>
            <a:ext cx="1905000" cy="914400"/>
          </a:xfrm>
          <a:prstGeom prst="wedgeRectCallout">
            <a:avLst>
              <a:gd name="adj1" fmla="val -76667"/>
              <a:gd name="adj2" fmla="val 150523"/>
            </a:avLst>
          </a:prstGeom>
          <a:solidFill>
            <a:srgbClr val="CCFF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pt-PT" sz="1800" b="0">
                <a:latin typeface="+mn-lt"/>
              </a:rPr>
              <a:t>ACK sequence number = next expected byte</a:t>
            </a:r>
          </a:p>
        </p:txBody>
      </p:sp>
      <p:sp>
        <p:nvSpPr>
          <p:cNvPr id="55393" name="Rectangle 109"/>
          <p:cNvSpPr>
            <a:spLocks noChangeArrowheads="1"/>
          </p:cNvSpPr>
          <p:nvPr/>
        </p:nvSpPr>
        <p:spPr bwMode="auto">
          <a:xfrm>
            <a:off x="5132388" y="5584825"/>
            <a:ext cx="152400" cy="609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pt-PT">
              <a:latin typeface="+mn-lt"/>
            </a:endParaRPr>
          </a:p>
        </p:txBody>
      </p:sp>
      <p:sp>
        <p:nvSpPr>
          <p:cNvPr id="108" name="Slide Number Placeholder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75463" y="6237288"/>
            <a:ext cx="2133600" cy="476250"/>
          </a:xfrm>
        </p:spPr>
        <p:txBody>
          <a:bodyPr/>
          <a:lstStyle/>
          <a:p>
            <a:pPr>
              <a:defRPr/>
            </a:pPr>
            <a:fld id="{007C69B1-9162-2249-854E-534D79E1C08E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dirty="0" err="1" smtClean="0"/>
              <a:t>ACKs</a:t>
            </a:r>
            <a:r>
              <a:rPr lang="pt-PT" dirty="0" smtClean="0"/>
              <a:t> e retransmissões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pt-PT" sz="2400" dirty="0" smtClean="0"/>
              <a:t>Por defeito todos os </a:t>
            </a:r>
            <a:r>
              <a:rPr lang="pt-PT" sz="2400" dirty="0" err="1" smtClean="0"/>
              <a:t>ACKs</a:t>
            </a:r>
            <a:r>
              <a:rPr lang="pt-PT" sz="2400" dirty="0" smtClean="0"/>
              <a:t> são cumulativos e o funcionamento do protocolo é do tipo GBN (</a:t>
            </a:r>
            <a:r>
              <a:rPr lang="pt-PT" sz="2400" dirty="0" err="1" smtClean="0"/>
              <a:t>Go</a:t>
            </a:r>
            <a:r>
              <a:rPr lang="pt-PT" sz="2400" dirty="0" smtClean="0"/>
              <a:t>-</a:t>
            </a:r>
            <a:r>
              <a:rPr lang="pt-PT" sz="2400" dirty="0" err="1" smtClean="0"/>
              <a:t>Back</a:t>
            </a:r>
            <a:r>
              <a:rPr lang="pt-PT" sz="2400" dirty="0" smtClean="0"/>
              <a:t>-N)</a:t>
            </a:r>
          </a:p>
          <a:p>
            <a:pPr>
              <a:defRPr/>
            </a:pPr>
            <a:r>
              <a:rPr lang="pt-PT" sz="2400" dirty="0" smtClean="0"/>
              <a:t>Logo, em caso de </a:t>
            </a:r>
            <a:r>
              <a:rPr lang="pt-PT" sz="2400" i="1" dirty="0" err="1" smtClean="0"/>
              <a:t>timeout</a:t>
            </a:r>
            <a:r>
              <a:rPr lang="pt-PT" sz="2400" dirty="0" smtClean="0"/>
              <a:t> são retransmitidos todos os dados ainda não </a:t>
            </a:r>
            <a:r>
              <a:rPr lang="pt-PT" sz="2400" dirty="0" err="1" smtClean="0"/>
              <a:t>ACKed</a:t>
            </a:r>
            <a:r>
              <a:rPr lang="pt-PT" sz="2400" dirty="0" smtClean="0"/>
              <a:t> desde o segmento que desencadeou o </a:t>
            </a:r>
            <a:r>
              <a:rPr lang="pt-PT" sz="2400" i="1" dirty="0" err="1" smtClean="0"/>
              <a:t>timeout</a:t>
            </a:r>
            <a:endParaRPr lang="pt-PT" sz="2400" i="1" dirty="0" smtClean="0"/>
          </a:p>
          <a:p>
            <a:pPr>
              <a:defRPr/>
            </a:pPr>
            <a:r>
              <a:rPr lang="pt-PT" sz="2400" dirty="0"/>
              <a:t>O</a:t>
            </a:r>
            <a:r>
              <a:rPr lang="pt-PT" sz="2400" dirty="0" smtClean="0"/>
              <a:t> receptor pode guardar dados fora de ordem, isto é, recebidos mas com buracos. A norma não regulamenta este aspecto mas é o que todas as implementações fazem</a:t>
            </a:r>
          </a:p>
          <a:p>
            <a:pPr>
              <a:defRPr/>
            </a:pPr>
            <a:r>
              <a:rPr lang="pt-PT" sz="2400" dirty="0" smtClean="0"/>
              <a:t>Os </a:t>
            </a:r>
            <a:r>
              <a:rPr lang="pt-PT" sz="2400" dirty="0" err="1"/>
              <a:t>A</a:t>
            </a:r>
            <a:r>
              <a:rPr lang="pt-PT" sz="2400" dirty="0" err="1" smtClean="0"/>
              <a:t>CKs</a:t>
            </a:r>
            <a:r>
              <a:rPr lang="pt-PT" sz="2400" dirty="0" smtClean="0"/>
              <a:t> viajam nos segmentos enviados com os dados transmitidos no sentido </a:t>
            </a:r>
            <a:r>
              <a:rPr lang="pt-PT" sz="2400" dirty="0"/>
              <a:t>contrário (</a:t>
            </a:r>
            <a:r>
              <a:rPr lang="pt-PT" sz="2400" i="1" dirty="0" err="1" smtClean="0"/>
              <a:t>pigybacking</a:t>
            </a:r>
            <a:r>
              <a:rPr lang="pt-PT" sz="2400" dirty="0" smtClean="0"/>
              <a:t>)</a:t>
            </a:r>
          </a:p>
          <a:p>
            <a:pPr>
              <a:defRPr/>
            </a:pPr>
            <a:endParaRPr lang="pt-PT" sz="2400" dirty="0"/>
          </a:p>
        </p:txBody>
      </p:sp>
      <p:sp>
        <p:nvSpPr>
          <p:cNvPr id="5" name="Slide Number Placeholder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75463" y="6237288"/>
            <a:ext cx="2133600" cy="476250"/>
          </a:xfrm>
        </p:spPr>
        <p:txBody>
          <a:bodyPr/>
          <a:lstStyle/>
          <a:p>
            <a:pPr>
              <a:defRPr/>
            </a:pPr>
            <a:fld id="{6DD9AB5E-C47F-3149-8952-A08BF6E00374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4"/>
          <p:cNvSpPr>
            <a:spLocks noGrp="1" noChangeArrowheads="1"/>
          </p:cNvSpPr>
          <p:nvPr>
            <p:ph type="title"/>
          </p:nvPr>
        </p:nvSpPr>
        <p:spPr>
          <a:xfrm>
            <a:off x="755650" y="188913"/>
            <a:ext cx="8216900" cy="885825"/>
          </a:xfrm>
        </p:spPr>
        <p:txBody>
          <a:bodyPr/>
          <a:lstStyle/>
          <a:p>
            <a:pPr>
              <a:defRPr/>
            </a:pPr>
            <a:r>
              <a:rPr lang="pt-PT" smtClean="0">
                <a:latin typeface="+mn-lt"/>
                <a:cs typeface="+mj-cs"/>
              </a:rPr>
              <a:t>Buffer e janela do emissor</a:t>
            </a:r>
            <a:endParaRPr lang="pt-PT">
              <a:latin typeface="+mn-lt"/>
              <a:cs typeface="+mj-cs"/>
            </a:endParaRPr>
          </a:p>
        </p:txBody>
      </p:sp>
      <p:sp>
        <p:nvSpPr>
          <p:cNvPr id="60505" name="Rectangle 167"/>
          <p:cNvSpPr>
            <a:spLocks noChangeArrowheads="1"/>
          </p:cNvSpPr>
          <p:nvPr/>
        </p:nvSpPr>
        <p:spPr bwMode="auto">
          <a:xfrm>
            <a:off x="1435100" y="5194300"/>
            <a:ext cx="1908175" cy="206375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b="0">
              <a:cs typeface="+mn-cs"/>
            </a:endParaRPr>
          </a:p>
        </p:txBody>
      </p:sp>
      <p:grpSp>
        <p:nvGrpSpPr>
          <p:cNvPr id="38915" name="Group 148"/>
          <p:cNvGrpSpPr>
            <a:grpSpLocks/>
          </p:cNvGrpSpPr>
          <p:nvPr/>
        </p:nvGrpSpPr>
        <p:grpSpPr bwMode="auto">
          <a:xfrm>
            <a:off x="1403350" y="4724400"/>
            <a:ext cx="1987550" cy="1135063"/>
            <a:chOff x="1976" y="2984"/>
            <a:chExt cx="1252" cy="715"/>
          </a:xfrm>
        </p:grpSpPr>
        <p:sp>
          <p:nvSpPr>
            <p:cNvPr id="60509" name="Rectangle 149"/>
            <p:cNvSpPr>
              <a:spLocks noChangeArrowheads="1"/>
            </p:cNvSpPr>
            <p:nvPr/>
          </p:nvSpPr>
          <p:spPr bwMode="auto">
            <a:xfrm>
              <a:off x="1994" y="2995"/>
              <a:ext cx="1210" cy="70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b="0">
                <a:cs typeface="+mn-cs"/>
              </a:endParaRPr>
            </a:p>
          </p:txBody>
        </p:sp>
        <p:sp>
          <p:nvSpPr>
            <p:cNvPr id="60510" name="Text Box 150"/>
            <p:cNvSpPr txBox="1">
              <a:spLocks noChangeArrowheads="1"/>
            </p:cNvSpPr>
            <p:nvPr/>
          </p:nvSpPr>
          <p:spPr bwMode="auto">
            <a:xfrm>
              <a:off x="1997" y="2984"/>
              <a:ext cx="588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000" b="0" smtClean="0">
                  <a:latin typeface="Arial" charset="0"/>
                  <a:cs typeface="+mn-cs"/>
                </a:rPr>
                <a:t>source port #</a:t>
              </a:r>
            </a:p>
          </p:txBody>
        </p:sp>
        <p:sp>
          <p:nvSpPr>
            <p:cNvPr id="60511" name="Text Box 151"/>
            <p:cNvSpPr txBox="1">
              <a:spLocks noChangeArrowheads="1"/>
            </p:cNvSpPr>
            <p:nvPr/>
          </p:nvSpPr>
          <p:spPr bwMode="auto">
            <a:xfrm>
              <a:off x="2644" y="2987"/>
              <a:ext cx="498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000" b="0" smtClean="0">
                  <a:latin typeface="Arial" charset="0"/>
                  <a:cs typeface="+mn-cs"/>
                </a:rPr>
                <a:t>dest port #</a:t>
              </a:r>
            </a:p>
          </p:txBody>
        </p:sp>
        <p:sp>
          <p:nvSpPr>
            <p:cNvPr id="60512" name="Text Box 152"/>
            <p:cNvSpPr txBox="1">
              <a:spLocks noChangeArrowheads="1"/>
            </p:cNvSpPr>
            <p:nvPr/>
          </p:nvSpPr>
          <p:spPr bwMode="auto">
            <a:xfrm>
              <a:off x="2154" y="3117"/>
              <a:ext cx="1003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200" b="0" dirty="0" smtClean="0">
                  <a:latin typeface="Arial" charset="0"/>
                  <a:cs typeface="+mn-cs"/>
                </a:rPr>
                <a:t>sequence number</a:t>
              </a:r>
            </a:p>
          </p:txBody>
        </p:sp>
        <p:sp>
          <p:nvSpPr>
            <p:cNvPr id="60513" name="Text Box 153"/>
            <p:cNvSpPr txBox="1">
              <a:spLocks noChangeArrowheads="1"/>
            </p:cNvSpPr>
            <p:nvPr/>
          </p:nvSpPr>
          <p:spPr bwMode="auto">
            <a:xfrm>
              <a:off x="1976" y="3257"/>
              <a:ext cx="125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200" b="0" dirty="0" smtClean="0">
                  <a:solidFill>
                    <a:schemeClr val="bg1"/>
                  </a:solidFill>
                  <a:latin typeface="Arial" charset="0"/>
                  <a:cs typeface="+mn-cs"/>
                </a:rPr>
                <a:t>acknowledgement number</a:t>
              </a:r>
            </a:p>
          </p:txBody>
        </p:sp>
        <p:sp>
          <p:nvSpPr>
            <p:cNvPr id="60514" name="Text Box 154"/>
            <p:cNvSpPr txBox="1">
              <a:spLocks noChangeArrowheads="1"/>
            </p:cNvSpPr>
            <p:nvPr/>
          </p:nvSpPr>
          <p:spPr bwMode="auto">
            <a:xfrm>
              <a:off x="2051" y="3544"/>
              <a:ext cx="480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000" b="0" smtClean="0">
                  <a:latin typeface="Arial" charset="0"/>
                  <a:cs typeface="+mn-cs"/>
                </a:rPr>
                <a:t>checksum</a:t>
              </a:r>
            </a:p>
          </p:txBody>
        </p:sp>
        <p:sp>
          <p:nvSpPr>
            <p:cNvPr id="60515" name="Line 155"/>
            <p:cNvSpPr>
              <a:spLocks noChangeShapeType="1"/>
            </p:cNvSpPr>
            <p:nvPr/>
          </p:nvSpPr>
          <p:spPr bwMode="auto">
            <a:xfrm>
              <a:off x="1994" y="3138"/>
              <a:ext cx="12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b="0">
                <a:cs typeface="+mn-cs"/>
              </a:endParaRPr>
            </a:p>
          </p:txBody>
        </p:sp>
        <p:sp>
          <p:nvSpPr>
            <p:cNvPr id="60516" name="Line 156"/>
            <p:cNvSpPr>
              <a:spLocks noChangeShapeType="1"/>
            </p:cNvSpPr>
            <p:nvPr/>
          </p:nvSpPr>
          <p:spPr bwMode="auto">
            <a:xfrm>
              <a:off x="1994" y="3274"/>
              <a:ext cx="12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b="0">
                <a:cs typeface="+mn-cs"/>
              </a:endParaRPr>
            </a:p>
          </p:txBody>
        </p:sp>
        <p:sp>
          <p:nvSpPr>
            <p:cNvPr id="60517" name="Line 157"/>
            <p:cNvSpPr>
              <a:spLocks noChangeShapeType="1"/>
            </p:cNvSpPr>
            <p:nvPr/>
          </p:nvSpPr>
          <p:spPr bwMode="auto">
            <a:xfrm>
              <a:off x="1992" y="3414"/>
              <a:ext cx="12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b="0">
                <a:cs typeface="+mn-cs"/>
              </a:endParaRPr>
            </a:p>
          </p:txBody>
        </p:sp>
        <p:sp>
          <p:nvSpPr>
            <p:cNvPr id="60518" name="Line 158"/>
            <p:cNvSpPr>
              <a:spLocks noChangeShapeType="1"/>
            </p:cNvSpPr>
            <p:nvPr/>
          </p:nvSpPr>
          <p:spPr bwMode="auto">
            <a:xfrm>
              <a:off x="2588" y="2994"/>
              <a:ext cx="0" cy="1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b="0">
                <a:cs typeface="+mn-cs"/>
              </a:endParaRPr>
            </a:p>
          </p:txBody>
        </p:sp>
        <p:sp>
          <p:nvSpPr>
            <p:cNvPr id="60519" name="Line 159"/>
            <p:cNvSpPr>
              <a:spLocks noChangeShapeType="1"/>
            </p:cNvSpPr>
            <p:nvPr/>
          </p:nvSpPr>
          <p:spPr bwMode="auto">
            <a:xfrm>
              <a:off x="2588" y="3416"/>
              <a:ext cx="0" cy="2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b="0">
                <a:cs typeface="+mn-cs"/>
              </a:endParaRPr>
            </a:p>
          </p:txBody>
        </p:sp>
        <p:sp>
          <p:nvSpPr>
            <p:cNvPr id="60520" name="Line 160"/>
            <p:cNvSpPr>
              <a:spLocks noChangeShapeType="1"/>
            </p:cNvSpPr>
            <p:nvPr/>
          </p:nvSpPr>
          <p:spPr bwMode="auto">
            <a:xfrm>
              <a:off x="1994" y="3548"/>
              <a:ext cx="12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b="0">
                <a:cs typeface="+mn-cs"/>
              </a:endParaRPr>
            </a:p>
          </p:txBody>
        </p:sp>
        <p:sp>
          <p:nvSpPr>
            <p:cNvPr id="60521" name="Text Box 161"/>
            <p:cNvSpPr txBox="1">
              <a:spLocks noChangeArrowheads="1"/>
            </p:cNvSpPr>
            <p:nvPr/>
          </p:nvSpPr>
          <p:spPr bwMode="auto">
            <a:xfrm>
              <a:off x="2706" y="3390"/>
              <a:ext cx="326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200" b="0" smtClean="0">
                  <a:latin typeface="Arial" charset="0"/>
                  <a:cs typeface="+mn-cs"/>
                </a:rPr>
                <a:t>rwnd</a:t>
              </a:r>
            </a:p>
          </p:txBody>
        </p:sp>
        <p:sp>
          <p:nvSpPr>
            <p:cNvPr id="60522" name="Text Box 162"/>
            <p:cNvSpPr txBox="1">
              <a:spLocks noChangeArrowheads="1"/>
            </p:cNvSpPr>
            <p:nvPr/>
          </p:nvSpPr>
          <p:spPr bwMode="auto">
            <a:xfrm>
              <a:off x="2648" y="3544"/>
              <a:ext cx="503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000" b="0" smtClean="0">
                  <a:latin typeface="Arial" charset="0"/>
                  <a:cs typeface="+mn-cs"/>
                </a:rPr>
                <a:t>urg pointer</a:t>
              </a:r>
            </a:p>
          </p:txBody>
        </p:sp>
        <p:sp>
          <p:nvSpPr>
            <p:cNvPr id="60523" name="Line 163"/>
            <p:cNvSpPr>
              <a:spLocks noChangeShapeType="1"/>
            </p:cNvSpPr>
            <p:nvPr/>
          </p:nvSpPr>
          <p:spPr bwMode="auto">
            <a:xfrm>
              <a:off x="2398" y="3413"/>
              <a:ext cx="0" cy="1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b="0">
                <a:cs typeface="+mn-cs"/>
              </a:endParaRPr>
            </a:p>
          </p:txBody>
        </p:sp>
        <p:sp>
          <p:nvSpPr>
            <p:cNvPr id="60524" name="Line 164"/>
            <p:cNvSpPr>
              <a:spLocks noChangeShapeType="1"/>
            </p:cNvSpPr>
            <p:nvPr/>
          </p:nvSpPr>
          <p:spPr bwMode="auto">
            <a:xfrm>
              <a:off x="2143" y="3412"/>
              <a:ext cx="0" cy="1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b="0">
                <a:cs typeface="+mn-cs"/>
              </a:endParaRPr>
            </a:p>
          </p:txBody>
        </p:sp>
      </p:grpSp>
      <p:sp>
        <p:nvSpPr>
          <p:cNvPr id="60507" name="Text Box 166"/>
          <p:cNvSpPr txBox="1">
            <a:spLocks noChangeArrowheads="1"/>
          </p:cNvSpPr>
          <p:nvPr/>
        </p:nvSpPr>
        <p:spPr bwMode="auto">
          <a:xfrm>
            <a:off x="1187450" y="4005263"/>
            <a:ext cx="26638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pt-PT" b="0" dirty="0" smtClean="0">
                <a:latin typeface="+mn-lt"/>
                <a:cs typeface="+mn-cs"/>
              </a:rPr>
              <a:t>Segmento recebido com ACK válido (</a:t>
            </a:r>
            <a:r>
              <a:rPr lang="pt-PT" b="0" i="1" dirty="0" err="1" smtClean="0">
                <a:latin typeface="+mn-lt"/>
                <a:cs typeface="+mn-cs"/>
              </a:rPr>
              <a:t>flag</a:t>
            </a:r>
            <a:r>
              <a:rPr lang="pt-PT" b="0" i="1" dirty="0" smtClean="0">
                <a:latin typeface="+mn-lt"/>
                <a:cs typeface="+mn-cs"/>
              </a:rPr>
              <a:t> ACK</a:t>
            </a:r>
            <a:r>
              <a:rPr lang="pt-PT" b="0" dirty="0" smtClean="0">
                <a:latin typeface="+mn-lt"/>
                <a:cs typeface="+mn-cs"/>
              </a:rPr>
              <a:t>)</a:t>
            </a:r>
          </a:p>
        </p:txBody>
      </p:sp>
      <p:grpSp>
        <p:nvGrpSpPr>
          <p:cNvPr id="187587" name="Group 195"/>
          <p:cNvGrpSpPr>
            <a:grpSpLocks/>
          </p:cNvGrpSpPr>
          <p:nvPr/>
        </p:nvGrpSpPr>
        <p:grpSpPr bwMode="auto">
          <a:xfrm>
            <a:off x="2051050" y="5373688"/>
            <a:ext cx="358775" cy="304800"/>
            <a:chOff x="5144" y="3677"/>
            <a:chExt cx="226" cy="192"/>
          </a:xfrm>
        </p:grpSpPr>
        <p:sp>
          <p:nvSpPr>
            <p:cNvPr id="60503" name="Rectangle 194"/>
            <p:cNvSpPr>
              <a:spLocks noChangeArrowheads="1"/>
            </p:cNvSpPr>
            <p:nvPr/>
          </p:nvSpPr>
          <p:spPr bwMode="auto">
            <a:xfrm>
              <a:off x="5212" y="3716"/>
              <a:ext cx="88" cy="130"/>
            </a:xfrm>
            <a:prstGeom prst="rect">
              <a:avLst/>
            </a:prstGeom>
            <a:solidFill>
              <a:srgbClr val="CC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b="0">
                <a:cs typeface="+mn-cs"/>
              </a:endParaRPr>
            </a:p>
          </p:txBody>
        </p:sp>
        <p:sp>
          <p:nvSpPr>
            <p:cNvPr id="60504" name="Text Box 193"/>
            <p:cNvSpPr txBox="1">
              <a:spLocks noChangeArrowheads="1"/>
            </p:cNvSpPr>
            <p:nvPr/>
          </p:nvSpPr>
          <p:spPr bwMode="auto">
            <a:xfrm>
              <a:off x="5144" y="3677"/>
              <a:ext cx="22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  <a:defRPr/>
              </a:pPr>
              <a:r>
                <a:rPr lang="en-US" sz="1400" b="0" dirty="0" smtClean="0">
                  <a:solidFill>
                    <a:schemeClr val="bg1"/>
                  </a:solidFill>
                  <a:latin typeface="Arial Narrow" charset="0"/>
                  <a:cs typeface="+mn-cs"/>
                </a:rPr>
                <a:t>A</a:t>
              </a:r>
            </a:p>
          </p:txBody>
        </p:sp>
      </p:grpSp>
      <p:sp>
        <p:nvSpPr>
          <p:cNvPr id="60425" name="Rectangle 37"/>
          <p:cNvSpPr>
            <a:spLocks noChangeArrowheads="1"/>
          </p:cNvSpPr>
          <p:nvPr/>
        </p:nvSpPr>
        <p:spPr bwMode="auto">
          <a:xfrm>
            <a:off x="4697413" y="3038475"/>
            <a:ext cx="65087" cy="6223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33CC33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b="0">
              <a:cs typeface="+mn-cs"/>
            </a:endParaRPr>
          </a:p>
        </p:txBody>
      </p:sp>
      <p:sp>
        <p:nvSpPr>
          <p:cNvPr id="60426" name="Rectangle 39"/>
          <p:cNvSpPr>
            <a:spLocks noChangeArrowheads="1"/>
          </p:cNvSpPr>
          <p:nvPr/>
        </p:nvSpPr>
        <p:spPr bwMode="auto">
          <a:xfrm>
            <a:off x="4794250" y="3040063"/>
            <a:ext cx="65088" cy="622300"/>
          </a:xfrm>
          <a:prstGeom prst="rect">
            <a:avLst/>
          </a:prstGeom>
          <a:solidFill>
            <a:srgbClr val="33CC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b="0">
              <a:cs typeface="+mn-cs"/>
            </a:endParaRPr>
          </a:p>
        </p:txBody>
      </p:sp>
      <p:sp>
        <p:nvSpPr>
          <p:cNvPr id="60427" name="Rectangle 40"/>
          <p:cNvSpPr>
            <a:spLocks noChangeArrowheads="1"/>
          </p:cNvSpPr>
          <p:nvPr/>
        </p:nvSpPr>
        <p:spPr bwMode="auto">
          <a:xfrm>
            <a:off x="4892675" y="3038475"/>
            <a:ext cx="65088" cy="622300"/>
          </a:xfrm>
          <a:prstGeom prst="rect">
            <a:avLst/>
          </a:prstGeom>
          <a:solidFill>
            <a:srgbClr val="33CC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b="0">
              <a:cs typeface="+mn-cs"/>
            </a:endParaRPr>
          </a:p>
        </p:txBody>
      </p:sp>
      <p:sp>
        <p:nvSpPr>
          <p:cNvPr id="60428" name="Rectangle 41"/>
          <p:cNvSpPr>
            <a:spLocks noChangeArrowheads="1"/>
          </p:cNvSpPr>
          <p:nvPr/>
        </p:nvSpPr>
        <p:spPr bwMode="auto">
          <a:xfrm>
            <a:off x="4989513" y="3038475"/>
            <a:ext cx="65087" cy="622300"/>
          </a:xfrm>
          <a:prstGeom prst="rect">
            <a:avLst/>
          </a:prstGeom>
          <a:solidFill>
            <a:srgbClr val="33CC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b="0">
              <a:cs typeface="+mn-cs"/>
            </a:endParaRPr>
          </a:p>
        </p:txBody>
      </p:sp>
      <p:sp>
        <p:nvSpPr>
          <p:cNvPr id="60429" name="Rectangle 42"/>
          <p:cNvSpPr>
            <a:spLocks noChangeArrowheads="1"/>
          </p:cNvSpPr>
          <p:nvPr/>
        </p:nvSpPr>
        <p:spPr bwMode="auto">
          <a:xfrm>
            <a:off x="5084763" y="3038475"/>
            <a:ext cx="65087" cy="622300"/>
          </a:xfrm>
          <a:prstGeom prst="rect">
            <a:avLst/>
          </a:prstGeom>
          <a:solidFill>
            <a:srgbClr val="33CC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b="0">
              <a:cs typeface="+mn-cs"/>
            </a:endParaRPr>
          </a:p>
        </p:txBody>
      </p:sp>
      <p:sp>
        <p:nvSpPr>
          <p:cNvPr id="60430" name="Rectangle 43"/>
          <p:cNvSpPr>
            <a:spLocks noChangeArrowheads="1"/>
          </p:cNvSpPr>
          <p:nvPr/>
        </p:nvSpPr>
        <p:spPr bwMode="auto">
          <a:xfrm>
            <a:off x="5181600" y="3038475"/>
            <a:ext cx="65088" cy="622300"/>
          </a:xfrm>
          <a:prstGeom prst="rect">
            <a:avLst/>
          </a:prstGeom>
          <a:solidFill>
            <a:srgbClr val="33CC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b="0">
              <a:cs typeface="+mn-cs"/>
            </a:endParaRPr>
          </a:p>
        </p:txBody>
      </p:sp>
      <p:sp>
        <p:nvSpPr>
          <p:cNvPr id="60431" name="Rectangle 45"/>
          <p:cNvSpPr>
            <a:spLocks noChangeArrowheads="1"/>
          </p:cNvSpPr>
          <p:nvPr/>
        </p:nvSpPr>
        <p:spPr bwMode="auto">
          <a:xfrm>
            <a:off x="5273675" y="3038475"/>
            <a:ext cx="65088" cy="622300"/>
          </a:xfrm>
          <a:prstGeom prst="rect">
            <a:avLst/>
          </a:prstGeom>
          <a:solidFill>
            <a:srgbClr val="33CC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b="0">
              <a:cs typeface="+mn-cs"/>
            </a:endParaRPr>
          </a:p>
        </p:txBody>
      </p:sp>
      <p:sp>
        <p:nvSpPr>
          <p:cNvPr id="60432" name="Rectangle 46"/>
          <p:cNvSpPr>
            <a:spLocks noChangeArrowheads="1"/>
          </p:cNvSpPr>
          <p:nvPr/>
        </p:nvSpPr>
        <p:spPr bwMode="auto">
          <a:xfrm>
            <a:off x="5368925" y="3038475"/>
            <a:ext cx="65088" cy="622300"/>
          </a:xfrm>
          <a:prstGeom prst="rect">
            <a:avLst/>
          </a:prstGeom>
          <a:solidFill>
            <a:srgbClr val="33CC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b="0">
              <a:cs typeface="+mn-cs"/>
            </a:endParaRPr>
          </a:p>
        </p:txBody>
      </p:sp>
      <p:sp>
        <p:nvSpPr>
          <p:cNvPr id="60433" name="Rectangle 47"/>
          <p:cNvSpPr>
            <a:spLocks noChangeArrowheads="1"/>
          </p:cNvSpPr>
          <p:nvPr/>
        </p:nvSpPr>
        <p:spPr bwMode="auto">
          <a:xfrm>
            <a:off x="5464175" y="3038475"/>
            <a:ext cx="65088" cy="622300"/>
          </a:xfrm>
          <a:prstGeom prst="rect">
            <a:avLst/>
          </a:prstGeom>
          <a:solidFill>
            <a:srgbClr val="33CC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b="0">
              <a:cs typeface="+mn-cs"/>
            </a:endParaRPr>
          </a:p>
        </p:txBody>
      </p:sp>
      <p:sp>
        <p:nvSpPr>
          <p:cNvPr id="60434" name="Rectangle 50"/>
          <p:cNvSpPr>
            <a:spLocks noChangeArrowheads="1"/>
          </p:cNvSpPr>
          <p:nvPr/>
        </p:nvSpPr>
        <p:spPr bwMode="auto">
          <a:xfrm>
            <a:off x="5570538" y="3038475"/>
            <a:ext cx="65087" cy="622300"/>
          </a:xfrm>
          <a:prstGeom prst="rect">
            <a:avLst/>
          </a:prstGeom>
          <a:solidFill>
            <a:srgbClr val="33CC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b="0">
              <a:cs typeface="+mn-cs"/>
            </a:endParaRPr>
          </a:p>
        </p:txBody>
      </p:sp>
      <p:sp>
        <p:nvSpPr>
          <p:cNvPr id="60435" name="Rectangle 51"/>
          <p:cNvSpPr>
            <a:spLocks noChangeArrowheads="1"/>
          </p:cNvSpPr>
          <p:nvPr/>
        </p:nvSpPr>
        <p:spPr bwMode="auto">
          <a:xfrm>
            <a:off x="5668963" y="3040063"/>
            <a:ext cx="65087" cy="6223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b="0">
              <a:cs typeface="+mn-cs"/>
            </a:endParaRPr>
          </a:p>
        </p:txBody>
      </p:sp>
      <p:sp>
        <p:nvSpPr>
          <p:cNvPr id="60436" name="Rectangle 52"/>
          <p:cNvSpPr>
            <a:spLocks noChangeArrowheads="1"/>
          </p:cNvSpPr>
          <p:nvPr/>
        </p:nvSpPr>
        <p:spPr bwMode="auto">
          <a:xfrm>
            <a:off x="5765800" y="3038475"/>
            <a:ext cx="65088" cy="6223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b="0">
              <a:cs typeface="+mn-cs"/>
            </a:endParaRPr>
          </a:p>
        </p:txBody>
      </p:sp>
      <p:sp>
        <p:nvSpPr>
          <p:cNvPr id="60437" name="Rectangle 53"/>
          <p:cNvSpPr>
            <a:spLocks noChangeArrowheads="1"/>
          </p:cNvSpPr>
          <p:nvPr/>
        </p:nvSpPr>
        <p:spPr bwMode="auto">
          <a:xfrm>
            <a:off x="5862638" y="3038475"/>
            <a:ext cx="65087" cy="6223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b="0">
              <a:cs typeface="+mn-cs"/>
            </a:endParaRPr>
          </a:p>
        </p:txBody>
      </p:sp>
      <p:sp>
        <p:nvSpPr>
          <p:cNvPr id="60438" name="Rectangle 54"/>
          <p:cNvSpPr>
            <a:spLocks noChangeArrowheads="1"/>
          </p:cNvSpPr>
          <p:nvPr/>
        </p:nvSpPr>
        <p:spPr bwMode="auto">
          <a:xfrm>
            <a:off x="5959475" y="3038475"/>
            <a:ext cx="65088" cy="6223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b="0">
              <a:cs typeface="+mn-cs"/>
            </a:endParaRPr>
          </a:p>
        </p:txBody>
      </p:sp>
      <p:sp>
        <p:nvSpPr>
          <p:cNvPr id="60439" name="Rectangle 55"/>
          <p:cNvSpPr>
            <a:spLocks noChangeArrowheads="1"/>
          </p:cNvSpPr>
          <p:nvPr/>
        </p:nvSpPr>
        <p:spPr bwMode="auto">
          <a:xfrm>
            <a:off x="6054725" y="3038475"/>
            <a:ext cx="65088" cy="6223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b="0">
              <a:cs typeface="+mn-cs"/>
            </a:endParaRPr>
          </a:p>
        </p:txBody>
      </p:sp>
      <p:sp>
        <p:nvSpPr>
          <p:cNvPr id="60440" name="Rectangle 56"/>
          <p:cNvSpPr>
            <a:spLocks noChangeArrowheads="1"/>
          </p:cNvSpPr>
          <p:nvPr/>
        </p:nvSpPr>
        <p:spPr bwMode="auto">
          <a:xfrm>
            <a:off x="6146800" y="3038475"/>
            <a:ext cx="65088" cy="6223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b="0">
              <a:cs typeface="+mn-cs"/>
            </a:endParaRPr>
          </a:p>
        </p:txBody>
      </p:sp>
      <p:sp>
        <p:nvSpPr>
          <p:cNvPr id="60441" name="Rectangle 57"/>
          <p:cNvSpPr>
            <a:spLocks noChangeArrowheads="1"/>
          </p:cNvSpPr>
          <p:nvPr/>
        </p:nvSpPr>
        <p:spPr bwMode="auto">
          <a:xfrm>
            <a:off x="6242050" y="3038475"/>
            <a:ext cx="65088" cy="6223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b="0">
              <a:cs typeface="+mn-cs"/>
            </a:endParaRPr>
          </a:p>
        </p:txBody>
      </p:sp>
      <p:sp>
        <p:nvSpPr>
          <p:cNvPr id="60442" name="Rectangle 58"/>
          <p:cNvSpPr>
            <a:spLocks noChangeArrowheads="1"/>
          </p:cNvSpPr>
          <p:nvPr/>
        </p:nvSpPr>
        <p:spPr bwMode="auto">
          <a:xfrm>
            <a:off x="6338888" y="3038475"/>
            <a:ext cx="65087" cy="6223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b="0">
              <a:cs typeface="+mn-cs"/>
            </a:endParaRPr>
          </a:p>
        </p:txBody>
      </p:sp>
      <p:sp>
        <p:nvSpPr>
          <p:cNvPr id="60443" name="Rectangle 59"/>
          <p:cNvSpPr>
            <a:spLocks noChangeArrowheads="1"/>
          </p:cNvSpPr>
          <p:nvPr/>
        </p:nvSpPr>
        <p:spPr bwMode="auto">
          <a:xfrm>
            <a:off x="6427788" y="3038475"/>
            <a:ext cx="65087" cy="6223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b="0">
              <a:cs typeface="+mn-cs"/>
            </a:endParaRPr>
          </a:p>
        </p:txBody>
      </p:sp>
      <p:sp>
        <p:nvSpPr>
          <p:cNvPr id="60444" name="Rectangle 60"/>
          <p:cNvSpPr>
            <a:spLocks noChangeArrowheads="1"/>
          </p:cNvSpPr>
          <p:nvPr/>
        </p:nvSpPr>
        <p:spPr bwMode="auto">
          <a:xfrm>
            <a:off x="6523038" y="3038475"/>
            <a:ext cx="65087" cy="6223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b="0">
              <a:cs typeface="+mn-cs"/>
            </a:endParaRPr>
          </a:p>
        </p:txBody>
      </p:sp>
      <p:sp>
        <p:nvSpPr>
          <p:cNvPr id="60445" name="Rectangle 61"/>
          <p:cNvSpPr>
            <a:spLocks noChangeArrowheads="1"/>
          </p:cNvSpPr>
          <p:nvPr/>
        </p:nvSpPr>
        <p:spPr bwMode="auto">
          <a:xfrm>
            <a:off x="6616700" y="3036888"/>
            <a:ext cx="65088" cy="622300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b="0">
              <a:cs typeface="+mn-cs"/>
            </a:endParaRPr>
          </a:p>
        </p:txBody>
      </p:sp>
      <p:sp>
        <p:nvSpPr>
          <p:cNvPr id="60446" name="Rectangle 62"/>
          <p:cNvSpPr>
            <a:spLocks noChangeArrowheads="1"/>
          </p:cNvSpPr>
          <p:nvPr/>
        </p:nvSpPr>
        <p:spPr bwMode="auto">
          <a:xfrm>
            <a:off x="6708775" y="3036888"/>
            <a:ext cx="65088" cy="622300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b="0">
              <a:cs typeface="+mn-cs"/>
            </a:endParaRPr>
          </a:p>
        </p:txBody>
      </p:sp>
      <p:sp>
        <p:nvSpPr>
          <p:cNvPr id="60447" name="Rectangle 63"/>
          <p:cNvSpPr>
            <a:spLocks noChangeArrowheads="1"/>
          </p:cNvSpPr>
          <p:nvPr/>
        </p:nvSpPr>
        <p:spPr bwMode="auto">
          <a:xfrm>
            <a:off x="6805613" y="3036888"/>
            <a:ext cx="65087" cy="622300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b="0">
              <a:cs typeface="+mn-cs"/>
            </a:endParaRPr>
          </a:p>
        </p:txBody>
      </p:sp>
      <p:sp>
        <p:nvSpPr>
          <p:cNvPr id="60448" name="Rectangle 64"/>
          <p:cNvSpPr>
            <a:spLocks noChangeArrowheads="1"/>
          </p:cNvSpPr>
          <p:nvPr/>
        </p:nvSpPr>
        <p:spPr bwMode="auto">
          <a:xfrm>
            <a:off x="6900863" y="3036888"/>
            <a:ext cx="65087" cy="622300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b="0">
              <a:cs typeface="+mn-cs"/>
            </a:endParaRPr>
          </a:p>
        </p:txBody>
      </p:sp>
      <p:sp>
        <p:nvSpPr>
          <p:cNvPr id="60449" name="Rectangle 65"/>
          <p:cNvSpPr>
            <a:spLocks noChangeArrowheads="1"/>
          </p:cNvSpPr>
          <p:nvPr/>
        </p:nvSpPr>
        <p:spPr bwMode="auto">
          <a:xfrm>
            <a:off x="6989763" y="3036888"/>
            <a:ext cx="65087" cy="622300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b="0">
              <a:cs typeface="+mn-cs"/>
            </a:endParaRPr>
          </a:p>
        </p:txBody>
      </p:sp>
      <p:sp>
        <p:nvSpPr>
          <p:cNvPr id="60450" name="Rectangle 66"/>
          <p:cNvSpPr>
            <a:spLocks noChangeArrowheads="1"/>
          </p:cNvSpPr>
          <p:nvPr/>
        </p:nvSpPr>
        <p:spPr bwMode="auto">
          <a:xfrm>
            <a:off x="7085013" y="3036888"/>
            <a:ext cx="65087" cy="622300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b="0">
              <a:cs typeface="+mn-cs"/>
            </a:endParaRPr>
          </a:p>
        </p:txBody>
      </p:sp>
      <p:sp>
        <p:nvSpPr>
          <p:cNvPr id="60451" name="Rectangle 68"/>
          <p:cNvSpPr>
            <a:spLocks noChangeArrowheads="1"/>
          </p:cNvSpPr>
          <p:nvPr/>
        </p:nvSpPr>
        <p:spPr bwMode="auto">
          <a:xfrm>
            <a:off x="7181850" y="3038475"/>
            <a:ext cx="65088" cy="6223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b="0">
              <a:cs typeface="+mn-cs"/>
            </a:endParaRPr>
          </a:p>
        </p:txBody>
      </p:sp>
      <p:sp>
        <p:nvSpPr>
          <p:cNvPr id="60452" name="Rectangle 69"/>
          <p:cNvSpPr>
            <a:spLocks noChangeArrowheads="1"/>
          </p:cNvSpPr>
          <p:nvPr/>
        </p:nvSpPr>
        <p:spPr bwMode="auto">
          <a:xfrm>
            <a:off x="7278688" y="3040063"/>
            <a:ext cx="65087" cy="6223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b="0">
              <a:cs typeface="+mn-cs"/>
            </a:endParaRPr>
          </a:p>
        </p:txBody>
      </p:sp>
      <p:sp>
        <p:nvSpPr>
          <p:cNvPr id="60453" name="Rectangle 70"/>
          <p:cNvSpPr>
            <a:spLocks noChangeArrowheads="1"/>
          </p:cNvSpPr>
          <p:nvPr/>
        </p:nvSpPr>
        <p:spPr bwMode="auto">
          <a:xfrm>
            <a:off x="7375525" y="3038475"/>
            <a:ext cx="65088" cy="6223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b="0">
              <a:cs typeface="+mn-cs"/>
            </a:endParaRPr>
          </a:p>
        </p:txBody>
      </p:sp>
      <p:sp>
        <p:nvSpPr>
          <p:cNvPr id="60454" name="Rectangle 71"/>
          <p:cNvSpPr>
            <a:spLocks noChangeArrowheads="1"/>
          </p:cNvSpPr>
          <p:nvPr/>
        </p:nvSpPr>
        <p:spPr bwMode="auto">
          <a:xfrm>
            <a:off x="7473950" y="3038475"/>
            <a:ext cx="65088" cy="6223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b="0">
              <a:cs typeface="+mn-cs"/>
            </a:endParaRPr>
          </a:p>
        </p:txBody>
      </p:sp>
      <p:sp>
        <p:nvSpPr>
          <p:cNvPr id="60455" name="Rectangle 72"/>
          <p:cNvSpPr>
            <a:spLocks noChangeArrowheads="1"/>
          </p:cNvSpPr>
          <p:nvPr/>
        </p:nvSpPr>
        <p:spPr bwMode="auto">
          <a:xfrm>
            <a:off x="7569200" y="3038475"/>
            <a:ext cx="65088" cy="6223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b="0">
              <a:cs typeface="+mn-cs"/>
            </a:endParaRPr>
          </a:p>
        </p:txBody>
      </p:sp>
      <p:sp>
        <p:nvSpPr>
          <p:cNvPr id="60456" name="Rectangle 73"/>
          <p:cNvSpPr>
            <a:spLocks noChangeArrowheads="1"/>
          </p:cNvSpPr>
          <p:nvPr/>
        </p:nvSpPr>
        <p:spPr bwMode="auto">
          <a:xfrm>
            <a:off x="7664450" y="3038475"/>
            <a:ext cx="65088" cy="6223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b="0">
              <a:cs typeface="+mn-cs"/>
            </a:endParaRPr>
          </a:p>
        </p:txBody>
      </p:sp>
      <p:sp>
        <p:nvSpPr>
          <p:cNvPr id="60457" name="Rectangle 74"/>
          <p:cNvSpPr>
            <a:spLocks noChangeArrowheads="1"/>
          </p:cNvSpPr>
          <p:nvPr/>
        </p:nvSpPr>
        <p:spPr bwMode="auto">
          <a:xfrm>
            <a:off x="7756525" y="3038475"/>
            <a:ext cx="65088" cy="6223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b="0">
              <a:cs typeface="+mn-cs"/>
            </a:endParaRPr>
          </a:p>
        </p:txBody>
      </p:sp>
      <p:sp>
        <p:nvSpPr>
          <p:cNvPr id="60458" name="Rectangle 75"/>
          <p:cNvSpPr>
            <a:spLocks noChangeArrowheads="1"/>
          </p:cNvSpPr>
          <p:nvPr/>
        </p:nvSpPr>
        <p:spPr bwMode="auto">
          <a:xfrm>
            <a:off x="7853363" y="3038475"/>
            <a:ext cx="65087" cy="6223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b="0">
              <a:cs typeface="+mn-cs"/>
            </a:endParaRPr>
          </a:p>
        </p:txBody>
      </p:sp>
      <p:sp>
        <p:nvSpPr>
          <p:cNvPr id="60459" name="Rectangle 76"/>
          <p:cNvSpPr>
            <a:spLocks noChangeArrowheads="1"/>
          </p:cNvSpPr>
          <p:nvPr/>
        </p:nvSpPr>
        <p:spPr bwMode="auto">
          <a:xfrm>
            <a:off x="7948613" y="3038475"/>
            <a:ext cx="65087" cy="6223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b="0">
              <a:cs typeface="+mn-cs"/>
            </a:endParaRPr>
          </a:p>
        </p:txBody>
      </p:sp>
      <p:sp>
        <p:nvSpPr>
          <p:cNvPr id="60460" name="Rectangle 78"/>
          <p:cNvSpPr>
            <a:spLocks noChangeArrowheads="1"/>
          </p:cNvSpPr>
          <p:nvPr/>
        </p:nvSpPr>
        <p:spPr bwMode="auto">
          <a:xfrm>
            <a:off x="4654550" y="3776663"/>
            <a:ext cx="3408363" cy="88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b="0">
              <a:cs typeface="+mn-cs"/>
            </a:endParaRPr>
          </a:p>
        </p:txBody>
      </p:sp>
      <p:sp>
        <p:nvSpPr>
          <p:cNvPr id="60461" name="Rectangle 79"/>
          <p:cNvSpPr>
            <a:spLocks noChangeArrowheads="1"/>
          </p:cNvSpPr>
          <p:nvPr/>
        </p:nvSpPr>
        <p:spPr bwMode="auto">
          <a:xfrm>
            <a:off x="4740275" y="2928938"/>
            <a:ext cx="3408363" cy="88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b="0">
              <a:cs typeface="+mn-cs"/>
            </a:endParaRPr>
          </a:p>
        </p:txBody>
      </p:sp>
      <p:sp>
        <p:nvSpPr>
          <p:cNvPr id="60462" name="Line 80"/>
          <p:cNvSpPr>
            <a:spLocks noChangeShapeType="1"/>
          </p:cNvSpPr>
          <p:nvPr/>
        </p:nvSpPr>
        <p:spPr bwMode="auto">
          <a:xfrm>
            <a:off x="4762500" y="3890963"/>
            <a:ext cx="868363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b="0">
              <a:cs typeface="+mn-cs"/>
            </a:endParaRPr>
          </a:p>
        </p:txBody>
      </p:sp>
      <p:sp>
        <p:nvSpPr>
          <p:cNvPr id="60463" name="Line 82"/>
          <p:cNvSpPr>
            <a:spLocks noChangeShapeType="1"/>
          </p:cNvSpPr>
          <p:nvPr/>
        </p:nvSpPr>
        <p:spPr bwMode="auto">
          <a:xfrm>
            <a:off x="5697538" y="3892550"/>
            <a:ext cx="868362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b="0">
              <a:cs typeface="+mn-cs"/>
            </a:endParaRPr>
          </a:p>
        </p:txBody>
      </p:sp>
      <p:sp>
        <p:nvSpPr>
          <p:cNvPr id="60464" name="Line 83"/>
          <p:cNvSpPr>
            <a:spLocks noChangeShapeType="1"/>
          </p:cNvSpPr>
          <p:nvPr/>
        </p:nvSpPr>
        <p:spPr bwMode="auto">
          <a:xfrm>
            <a:off x="7191375" y="3890963"/>
            <a:ext cx="801688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b="0">
              <a:cs typeface="+mn-cs"/>
            </a:endParaRPr>
          </a:p>
        </p:txBody>
      </p:sp>
      <p:sp>
        <p:nvSpPr>
          <p:cNvPr id="60465" name="Line 84"/>
          <p:cNvSpPr>
            <a:spLocks noChangeShapeType="1"/>
          </p:cNvSpPr>
          <p:nvPr/>
        </p:nvSpPr>
        <p:spPr bwMode="auto">
          <a:xfrm>
            <a:off x="6621463" y="3892550"/>
            <a:ext cx="528637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b="0">
              <a:cs typeface="+mn-cs"/>
            </a:endParaRPr>
          </a:p>
        </p:txBody>
      </p:sp>
      <p:sp>
        <p:nvSpPr>
          <p:cNvPr id="60466" name="Line 87"/>
          <p:cNvSpPr>
            <a:spLocks noChangeShapeType="1"/>
          </p:cNvSpPr>
          <p:nvPr/>
        </p:nvSpPr>
        <p:spPr bwMode="auto">
          <a:xfrm>
            <a:off x="4854575" y="3914775"/>
            <a:ext cx="0" cy="233363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b="0">
              <a:cs typeface="+mn-cs"/>
            </a:endParaRPr>
          </a:p>
        </p:txBody>
      </p:sp>
      <p:sp>
        <p:nvSpPr>
          <p:cNvPr id="60467" name="Line 88"/>
          <p:cNvSpPr>
            <a:spLocks noChangeShapeType="1"/>
          </p:cNvSpPr>
          <p:nvPr/>
        </p:nvSpPr>
        <p:spPr bwMode="auto">
          <a:xfrm>
            <a:off x="6083300" y="3910013"/>
            <a:ext cx="0" cy="233362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b="0">
              <a:cs typeface="+mn-cs"/>
            </a:endParaRPr>
          </a:p>
        </p:txBody>
      </p:sp>
      <p:sp>
        <p:nvSpPr>
          <p:cNvPr id="60468" name="Line 89"/>
          <p:cNvSpPr>
            <a:spLocks noChangeShapeType="1"/>
          </p:cNvSpPr>
          <p:nvPr/>
        </p:nvSpPr>
        <p:spPr bwMode="auto">
          <a:xfrm>
            <a:off x="6902450" y="3910013"/>
            <a:ext cx="0" cy="233362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b="0">
              <a:cs typeface="+mn-cs"/>
            </a:endParaRPr>
          </a:p>
        </p:txBody>
      </p:sp>
      <p:sp>
        <p:nvSpPr>
          <p:cNvPr id="60469" name="Line 90"/>
          <p:cNvSpPr>
            <a:spLocks noChangeShapeType="1"/>
          </p:cNvSpPr>
          <p:nvPr/>
        </p:nvSpPr>
        <p:spPr bwMode="auto">
          <a:xfrm>
            <a:off x="7559675" y="3910013"/>
            <a:ext cx="0" cy="233362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b="0">
              <a:cs typeface="+mn-cs"/>
            </a:endParaRPr>
          </a:p>
        </p:txBody>
      </p:sp>
      <p:sp>
        <p:nvSpPr>
          <p:cNvPr id="60470" name="Text Box 91"/>
          <p:cNvSpPr txBox="1">
            <a:spLocks noChangeArrowheads="1"/>
          </p:cNvSpPr>
          <p:nvPr/>
        </p:nvSpPr>
        <p:spPr bwMode="auto">
          <a:xfrm>
            <a:off x="4500563" y="4149725"/>
            <a:ext cx="930275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>
              <a:lnSpc>
                <a:spcPct val="90000"/>
              </a:lnSpc>
              <a:defRPr/>
            </a:pPr>
            <a:r>
              <a:rPr lang="en-US" sz="1400" b="0" dirty="0" smtClean="0">
                <a:latin typeface="+mn-lt"/>
                <a:cs typeface="+mn-cs"/>
              </a:rPr>
              <a:t>Sent and </a:t>
            </a:r>
          </a:p>
          <a:p>
            <a:pPr algn="l">
              <a:lnSpc>
                <a:spcPct val="90000"/>
              </a:lnSpc>
              <a:defRPr/>
            </a:pPr>
            <a:r>
              <a:rPr lang="en-US" sz="1400" b="0" dirty="0" err="1" smtClean="0">
                <a:latin typeface="+mn-lt"/>
                <a:cs typeface="+mn-cs"/>
              </a:rPr>
              <a:t>ACKed</a:t>
            </a:r>
            <a:endParaRPr lang="en-US" sz="1400" b="0" dirty="0" smtClean="0">
              <a:latin typeface="+mn-lt"/>
              <a:cs typeface="+mn-cs"/>
            </a:endParaRPr>
          </a:p>
        </p:txBody>
      </p:sp>
      <p:sp>
        <p:nvSpPr>
          <p:cNvPr id="60471" name="Text Box 92"/>
          <p:cNvSpPr txBox="1">
            <a:spLocks noChangeArrowheads="1"/>
          </p:cNvSpPr>
          <p:nvPr/>
        </p:nvSpPr>
        <p:spPr bwMode="auto">
          <a:xfrm>
            <a:off x="5711825" y="4144963"/>
            <a:ext cx="1066800" cy="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>
              <a:lnSpc>
                <a:spcPct val="90000"/>
              </a:lnSpc>
              <a:defRPr/>
            </a:pPr>
            <a:r>
              <a:rPr lang="en-US" sz="1400" b="0" dirty="0">
                <a:latin typeface="+mn-lt"/>
                <a:cs typeface="+mn-cs"/>
              </a:rPr>
              <a:t>S</a:t>
            </a:r>
            <a:r>
              <a:rPr lang="en-US" sz="1400" b="0" dirty="0" smtClean="0">
                <a:latin typeface="+mn-lt"/>
                <a:cs typeface="+mn-cs"/>
              </a:rPr>
              <a:t>ent, not-yet </a:t>
            </a:r>
            <a:r>
              <a:rPr lang="en-US" sz="1400" b="0" dirty="0" err="1" smtClean="0">
                <a:latin typeface="+mn-lt"/>
                <a:cs typeface="+mn-cs"/>
              </a:rPr>
              <a:t>ACKed</a:t>
            </a:r>
            <a:endParaRPr lang="en-US" sz="1400" b="0" dirty="0" smtClean="0">
              <a:latin typeface="+mn-lt"/>
              <a:cs typeface="+mn-cs"/>
            </a:endParaRPr>
          </a:p>
          <a:p>
            <a:pPr algn="l">
              <a:lnSpc>
                <a:spcPct val="90000"/>
              </a:lnSpc>
              <a:defRPr/>
            </a:pPr>
            <a:r>
              <a:rPr lang="en-US" sz="1400" b="0" dirty="0" smtClean="0">
                <a:latin typeface="+mn-lt"/>
                <a:cs typeface="+mn-cs"/>
              </a:rPr>
              <a:t>(</a:t>
            </a:r>
            <a:r>
              <a:rPr lang="ja-JP" altLang="en-US" sz="1400" b="0" dirty="0" smtClean="0">
                <a:latin typeface="+mn-lt"/>
                <a:cs typeface="+mn-cs"/>
              </a:rPr>
              <a:t>“</a:t>
            </a:r>
            <a:r>
              <a:rPr lang="en-US" sz="1400" b="0" dirty="0" smtClean="0">
                <a:latin typeface="+mn-lt"/>
                <a:cs typeface="+mn-cs"/>
              </a:rPr>
              <a:t>in-flight</a:t>
            </a:r>
            <a:r>
              <a:rPr lang="ja-JP" altLang="en-US" sz="1400" b="0" dirty="0" smtClean="0">
                <a:latin typeface="+mn-lt"/>
                <a:cs typeface="+mn-cs"/>
              </a:rPr>
              <a:t>”</a:t>
            </a:r>
            <a:r>
              <a:rPr lang="en-US" sz="1400" b="0" dirty="0" smtClean="0">
                <a:latin typeface="+mn-lt"/>
                <a:cs typeface="+mn-cs"/>
              </a:rPr>
              <a:t>)</a:t>
            </a:r>
          </a:p>
        </p:txBody>
      </p:sp>
      <p:sp>
        <p:nvSpPr>
          <p:cNvPr id="60472" name="Text Box 93"/>
          <p:cNvSpPr txBox="1">
            <a:spLocks noChangeArrowheads="1"/>
          </p:cNvSpPr>
          <p:nvPr/>
        </p:nvSpPr>
        <p:spPr bwMode="auto">
          <a:xfrm>
            <a:off x="6691313" y="4140200"/>
            <a:ext cx="1066800" cy="677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>
              <a:lnSpc>
                <a:spcPct val="90000"/>
              </a:lnSpc>
              <a:defRPr/>
            </a:pPr>
            <a:r>
              <a:rPr lang="en-US" sz="1400" b="0" dirty="0">
                <a:latin typeface="+mn-lt"/>
                <a:cs typeface="+mn-cs"/>
              </a:rPr>
              <a:t>U</a:t>
            </a:r>
            <a:r>
              <a:rPr lang="en-US" sz="1400" b="0" dirty="0" smtClean="0">
                <a:latin typeface="+mn-lt"/>
                <a:cs typeface="+mn-cs"/>
              </a:rPr>
              <a:t>sable</a:t>
            </a:r>
          </a:p>
          <a:p>
            <a:pPr algn="l">
              <a:lnSpc>
                <a:spcPct val="90000"/>
              </a:lnSpc>
              <a:defRPr/>
            </a:pPr>
            <a:r>
              <a:rPr lang="en-US" sz="1400" b="0" dirty="0" smtClean="0">
                <a:latin typeface="+mn-lt"/>
                <a:cs typeface="+mn-cs"/>
              </a:rPr>
              <a:t>but not </a:t>
            </a:r>
          </a:p>
          <a:p>
            <a:pPr algn="l">
              <a:lnSpc>
                <a:spcPct val="90000"/>
              </a:lnSpc>
              <a:defRPr/>
            </a:pPr>
            <a:r>
              <a:rPr lang="en-US" sz="1400" b="0" dirty="0" smtClean="0">
                <a:latin typeface="+mn-lt"/>
                <a:cs typeface="+mn-cs"/>
              </a:rPr>
              <a:t>yet sent</a:t>
            </a:r>
          </a:p>
        </p:txBody>
      </p:sp>
      <p:sp>
        <p:nvSpPr>
          <p:cNvPr id="60473" name="Text Box 94"/>
          <p:cNvSpPr txBox="1">
            <a:spLocks noChangeArrowheads="1"/>
          </p:cNvSpPr>
          <p:nvPr/>
        </p:nvSpPr>
        <p:spPr bwMode="auto">
          <a:xfrm>
            <a:off x="7448550" y="4144963"/>
            <a:ext cx="819150" cy="48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>
              <a:lnSpc>
                <a:spcPct val="90000"/>
              </a:lnSpc>
              <a:defRPr/>
            </a:pPr>
            <a:r>
              <a:rPr lang="en-US" sz="1400" b="0" dirty="0">
                <a:latin typeface="+mn-lt"/>
                <a:cs typeface="+mn-cs"/>
              </a:rPr>
              <a:t>N</a:t>
            </a:r>
            <a:r>
              <a:rPr lang="en-US" sz="1400" b="0" dirty="0" smtClean="0">
                <a:latin typeface="+mn-lt"/>
                <a:cs typeface="+mn-cs"/>
              </a:rPr>
              <a:t>ot </a:t>
            </a:r>
          </a:p>
          <a:p>
            <a:pPr algn="l">
              <a:lnSpc>
                <a:spcPct val="90000"/>
              </a:lnSpc>
              <a:defRPr/>
            </a:pPr>
            <a:r>
              <a:rPr lang="en-US" sz="1400" b="0" dirty="0" smtClean="0">
                <a:latin typeface="+mn-lt"/>
                <a:cs typeface="+mn-cs"/>
              </a:rPr>
              <a:t>usable</a:t>
            </a:r>
          </a:p>
        </p:txBody>
      </p:sp>
      <p:sp>
        <p:nvSpPr>
          <p:cNvPr id="60474" name="Text Box 96"/>
          <p:cNvSpPr txBox="1">
            <a:spLocks noChangeArrowheads="1"/>
          </p:cNvSpPr>
          <p:nvPr/>
        </p:nvSpPr>
        <p:spPr bwMode="auto">
          <a:xfrm>
            <a:off x="5764213" y="2573338"/>
            <a:ext cx="1185862" cy="48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en-US" sz="1400" b="0" smtClean="0">
                <a:latin typeface="+mn-lt"/>
                <a:cs typeface="+mn-cs"/>
              </a:rPr>
              <a:t>window size</a:t>
            </a:r>
          </a:p>
          <a:p>
            <a:pPr>
              <a:lnSpc>
                <a:spcPct val="90000"/>
              </a:lnSpc>
              <a:defRPr/>
            </a:pPr>
            <a:r>
              <a:rPr lang="en-US" sz="1400" b="0" i="1" smtClean="0">
                <a:latin typeface="+mn-lt"/>
                <a:cs typeface="+mn-cs"/>
              </a:rPr>
              <a:t> N</a:t>
            </a:r>
          </a:p>
        </p:txBody>
      </p:sp>
      <p:grpSp>
        <p:nvGrpSpPr>
          <p:cNvPr id="38968" name="Group 99"/>
          <p:cNvGrpSpPr>
            <a:grpSpLocks/>
          </p:cNvGrpSpPr>
          <p:nvPr/>
        </p:nvGrpSpPr>
        <p:grpSpPr bwMode="auto">
          <a:xfrm>
            <a:off x="6557963" y="2797175"/>
            <a:ext cx="593725" cy="136525"/>
            <a:chOff x="4250" y="1692"/>
            <a:chExt cx="374" cy="86"/>
          </a:xfrm>
        </p:grpSpPr>
        <p:sp>
          <p:nvSpPr>
            <p:cNvPr id="60501" name="Line 97"/>
            <p:cNvSpPr>
              <a:spLocks noChangeShapeType="1"/>
            </p:cNvSpPr>
            <p:nvPr/>
          </p:nvSpPr>
          <p:spPr bwMode="auto">
            <a:xfrm>
              <a:off x="4250" y="1738"/>
              <a:ext cx="374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b="0">
                <a:cs typeface="+mn-cs"/>
              </a:endParaRPr>
            </a:p>
          </p:txBody>
        </p:sp>
        <p:sp>
          <p:nvSpPr>
            <p:cNvPr id="60502" name="Line 98"/>
            <p:cNvSpPr>
              <a:spLocks noChangeShapeType="1"/>
            </p:cNvSpPr>
            <p:nvPr/>
          </p:nvSpPr>
          <p:spPr bwMode="auto">
            <a:xfrm>
              <a:off x="4622" y="1692"/>
              <a:ext cx="0" cy="86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b="0">
                <a:cs typeface="+mn-cs"/>
              </a:endParaRPr>
            </a:p>
          </p:txBody>
        </p:sp>
      </p:grpSp>
      <p:grpSp>
        <p:nvGrpSpPr>
          <p:cNvPr id="38969" name="Group 100"/>
          <p:cNvGrpSpPr>
            <a:grpSpLocks/>
          </p:cNvGrpSpPr>
          <p:nvPr/>
        </p:nvGrpSpPr>
        <p:grpSpPr bwMode="auto">
          <a:xfrm rot="10800000">
            <a:off x="5665788" y="2822575"/>
            <a:ext cx="593725" cy="136525"/>
            <a:chOff x="4250" y="1692"/>
            <a:chExt cx="374" cy="86"/>
          </a:xfrm>
        </p:grpSpPr>
        <p:sp>
          <p:nvSpPr>
            <p:cNvPr id="60499" name="Line 101"/>
            <p:cNvSpPr>
              <a:spLocks noChangeShapeType="1"/>
            </p:cNvSpPr>
            <p:nvPr/>
          </p:nvSpPr>
          <p:spPr bwMode="auto">
            <a:xfrm>
              <a:off x="4259" y="1747"/>
              <a:ext cx="374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b="0">
                <a:cs typeface="+mn-cs"/>
              </a:endParaRPr>
            </a:p>
          </p:txBody>
        </p:sp>
        <p:sp>
          <p:nvSpPr>
            <p:cNvPr id="60500" name="Line 102"/>
            <p:cNvSpPr>
              <a:spLocks noChangeShapeType="1"/>
            </p:cNvSpPr>
            <p:nvPr/>
          </p:nvSpPr>
          <p:spPr bwMode="auto">
            <a:xfrm>
              <a:off x="4631" y="1701"/>
              <a:ext cx="0" cy="86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b="0">
                <a:cs typeface="+mn-cs"/>
              </a:endParaRPr>
            </a:p>
          </p:txBody>
        </p:sp>
      </p:grpSp>
      <p:sp>
        <p:nvSpPr>
          <p:cNvPr id="60477" name="Text Box 196"/>
          <p:cNvSpPr txBox="1">
            <a:spLocks noChangeArrowheads="1"/>
          </p:cNvSpPr>
          <p:nvPr/>
        </p:nvSpPr>
        <p:spPr bwMode="auto">
          <a:xfrm>
            <a:off x="5080000" y="3592513"/>
            <a:ext cx="2911475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lvl="1">
              <a:defRPr/>
            </a:pPr>
            <a:r>
              <a:rPr lang="en-US" sz="1400" b="0" i="1" smtClean="0">
                <a:latin typeface="+mn-lt"/>
                <a:cs typeface="+mn-cs"/>
              </a:rPr>
              <a:t>sender sequence number space </a:t>
            </a:r>
          </a:p>
        </p:txBody>
      </p:sp>
      <p:sp>
        <p:nvSpPr>
          <p:cNvPr id="60479" name="Rectangle 171"/>
          <p:cNvSpPr>
            <a:spLocks noChangeArrowheads="1"/>
          </p:cNvSpPr>
          <p:nvPr/>
        </p:nvSpPr>
        <p:spPr bwMode="auto">
          <a:xfrm>
            <a:off x="1736725" y="1800225"/>
            <a:ext cx="1908175" cy="206375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b="0">
              <a:cs typeface="+mn-cs"/>
            </a:endParaRPr>
          </a:p>
        </p:txBody>
      </p:sp>
      <p:sp>
        <p:nvSpPr>
          <p:cNvPr id="60483" name="Rectangle 173"/>
          <p:cNvSpPr>
            <a:spLocks noChangeArrowheads="1"/>
          </p:cNvSpPr>
          <p:nvPr/>
        </p:nvSpPr>
        <p:spPr bwMode="auto">
          <a:xfrm>
            <a:off x="1733550" y="1570038"/>
            <a:ext cx="1920875" cy="11160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b="0">
              <a:cs typeface="+mn-cs"/>
            </a:endParaRPr>
          </a:p>
        </p:txBody>
      </p:sp>
      <p:sp>
        <p:nvSpPr>
          <p:cNvPr id="60484" name="Text Box 174"/>
          <p:cNvSpPr txBox="1">
            <a:spLocks noChangeArrowheads="1"/>
          </p:cNvSpPr>
          <p:nvPr/>
        </p:nvSpPr>
        <p:spPr bwMode="auto">
          <a:xfrm>
            <a:off x="1738313" y="1552575"/>
            <a:ext cx="933450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000" b="0" smtClean="0">
                <a:latin typeface="Arial" charset="0"/>
                <a:cs typeface="+mn-cs"/>
              </a:rPr>
              <a:t>source port #</a:t>
            </a:r>
          </a:p>
        </p:txBody>
      </p:sp>
      <p:sp>
        <p:nvSpPr>
          <p:cNvPr id="60485" name="Text Box 175"/>
          <p:cNvSpPr txBox="1">
            <a:spLocks noChangeArrowheads="1"/>
          </p:cNvSpPr>
          <p:nvPr/>
        </p:nvSpPr>
        <p:spPr bwMode="auto">
          <a:xfrm>
            <a:off x="2767013" y="1557338"/>
            <a:ext cx="790575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000" b="0" smtClean="0">
                <a:latin typeface="Arial" charset="0"/>
                <a:cs typeface="+mn-cs"/>
              </a:rPr>
              <a:t>dest port #</a:t>
            </a:r>
          </a:p>
        </p:txBody>
      </p:sp>
      <p:sp>
        <p:nvSpPr>
          <p:cNvPr id="60486" name="Text Box 176"/>
          <p:cNvSpPr txBox="1">
            <a:spLocks noChangeArrowheads="1"/>
          </p:cNvSpPr>
          <p:nvPr/>
        </p:nvSpPr>
        <p:spPr bwMode="auto">
          <a:xfrm>
            <a:off x="1987550" y="1763713"/>
            <a:ext cx="1447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 b="0" smtClean="0">
                <a:solidFill>
                  <a:schemeClr val="bg1"/>
                </a:solidFill>
                <a:latin typeface="Arial" charset="0"/>
                <a:cs typeface="+mn-cs"/>
              </a:rPr>
              <a:t>sequence number</a:t>
            </a:r>
          </a:p>
        </p:txBody>
      </p:sp>
      <p:sp>
        <p:nvSpPr>
          <p:cNvPr id="60487" name="Text Box 177"/>
          <p:cNvSpPr txBox="1">
            <a:spLocks noChangeArrowheads="1"/>
          </p:cNvSpPr>
          <p:nvPr/>
        </p:nvSpPr>
        <p:spPr bwMode="auto">
          <a:xfrm>
            <a:off x="1704975" y="1985963"/>
            <a:ext cx="19875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 b="0" dirty="0" smtClean="0">
                <a:latin typeface="Arial" charset="0"/>
                <a:cs typeface="+mn-cs"/>
              </a:rPr>
              <a:t>Acknowledgement </a:t>
            </a:r>
          </a:p>
        </p:txBody>
      </p:sp>
      <p:sp>
        <p:nvSpPr>
          <p:cNvPr id="60488" name="Text Box 178"/>
          <p:cNvSpPr txBox="1">
            <a:spLocks noChangeArrowheads="1"/>
          </p:cNvSpPr>
          <p:nvPr/>
        </p:nvSpPr>
        <p:spPr bwMode="auto">
          <a:xfrm>
            <a:off x="1824038" y="2441575"/>
            <a:ext cx="760412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000" b="0" smtClean="0">
                <a:latin typeface="Arial" charset="0"/>
                <a:cs typeface="+mn-cs"/>
              </a:rPr>
              <a:t>checksum</a:t>
            </a:r>
          </a:p>
        </p:txBody>
      </p:sp>
      <p:sp>
        <p:nvSpPr>
          <p:cNvPr id="60489" name="Line 179"/>
          <p:cNvSpPr>
            <a:spLocks noChangeShapeType="1"/>
          </p:cNvSpPr>
          <p:nvPr/>
        </p:nvSpPr>
        <p:spPr bwMode="auto">
          <a:xfrm>
            <a:off x="1733550" y="1797050"/>
            <a:ext cx="1924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b="0">
              <a:cs typeface="+mn-cs"/>
            </a:endParaRPr>
          </a:p>
        </p:txBody>
      </p:sp>
      <p:sp>
        <p:nvSpPr>
          <p:cNvPr id="60490" name="Line 180"/>
          <p:cNvSpPr>
            <a:spLocks noChangeShapeType="1"/>
          </p:cNvSpPr>
          <p:nvPr/>
        </p:nvSpPr>
        <p:spPr bwMode="auto">
          <a:xfrm>
            <a:off x="1733550" y="2012950"/>
            <a:ext cx="1924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b="0">
              <a:cs typeface="+mn-cs"/>
            </a:endParaRPr>
          </a:p>
        </p:txBody>
      </p:sp>
      <p:sp>
        <p:nvSpPr>
          <p:cNvPr id="60491" name="Line 181"/>
          <p:cNvSpPr>
            <a:spLocks noChangeShapeType="1"/>
          </p:cNvSpPr>
          <p:nvPr/>
        </p:nvSpPr>
        <p:spPr bwMode="auto">
          <a:xfrm>
            <a:off x="1730375" y="2235200"/>
            <a:ext cx="1924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b="0">
              <a:cs typeface="+mn-cs"/>
            </a:endParaRPr>
          </a:p>
        </p:txBody>
      </p:sp>
      <p:sp>
        <p:nvSpPr>
          <p:cNvPr id="60492" name="Line 182"/>
          <p:cNvSpPr>
            <a:spLocks noChangeShapeType="1"/>
          </p:cNvSpPr>
          <p:nvPr/>
        </p:nvSpPr>
        <p:spPr bwMode="auto">
          <a:xfrm>
            <a:off x="2676525" y="1568450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b="0">
              <a:cs typeface="+mn-cs"/>
            </a:endParaRPr>
          </a:p>
        </p:txBody>
      </p:sp>
      <p:sp>
        <p:nvSpPr>
          <p:cNvPr id="60493" name="Line 183"/>
          <p:cNvSpPr>
            <a:spLocks noChangeShapeType="1"/>
          </p:cNvSpPr>
          <p:nvPr/>
        </p:nvSpPr>
        <p:spPr bwMode="auto">
          <a:xfrm>
            <a:off x="2676525" y="2238375"/>
            <a:ext cx="0" cy="444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b="0">
              <a:cs typeface="+mn-cs"/>
            </a:endParaRPr>
          </a:p>
        </p:txBody>
      </p:sp>
      <p:sp>
        <p:nvSpPr>
          <p:cNvPr id="60494" name="Line 184"/>
          <p:cNvSpPr>
            <a:spLocks noChangeShapeType="1"/>
          </p:cNvSpPr>
          <p:nvPr/>
        </p:nvSpPr>
        <p:spPr bwMode="auto">
          <a:xfrm>
            <a:off x="1733550" y="2447925"/>
            <a:ext cx="1924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b="0">
              <a:cs typeface="+mn-cs"/>
            </a:endParaRPr>
          </a:p>
        </p:txBody>
      </p:sp>
      <p:sp>
        <p:nvSpPr>
          <p:cNvPr id="60495" name="Text Box 185"/>
          <p:cNvSpPr txBox="1">
            <a:spLocks noChangeArrowheads="1"/>
          </p:cNvSpPr>
          <p:nvPr/>
        </p:nvSpPr>
        <p:spPr bwMode="auto">
          <a:xfrm>
            <a:off x="2965450" y="2155825"/>
            <a:ext cx="519113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 b="0" dirty="0" err="1" smtClean="0">
                <a:latin typeface="Arial" charset="0"/>
                <a:cs typeface="+mn-cs"/>
              </a:rPr>
              <a:t>rwnd</a:t>
            </a:r>
            <a:endParaRPr lang="en-US" sz="1200" b="0" dirty="0" smtClean="0">
              <a:latin typeface="Arial" charset="0"/>
              <a:cs typeface="+mn-cs"/>
            </a:endParaRPr>
          </a:p>
        </p:txBody>
      </p:sp>
      <p:sp>
        <p:nvSpPr>
          <p:cNvPr id="60496" name="Text Box 186"/>
          <p:cNvSpPr txBox="1">
            <a:spLocks noChangeArrowheads="1"/>
          </p:cNvSpPr>
          <p:nvPr/>
        </p:nvSpPr>
        <p:spPr bwMode="auto">
          <a:xfrm>
            <a:off x="2771775" y="2441575"/>
            <a:ext cx="7969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000" b="0" smtClean="0">
                <a:latin typeface="Arial" charset="0"/>
                <a:cs typeface="+mn-cs"/>
              </a:rPr>
              <a:t>urg pointer</a:t>
            </a:r>
          </a:p>
        </p:txBody>
      </p:sp>
      <p:sp>
        <p:nvSpPr>
          <p:cNvPr id="60497" name="Line 187"/>
          <p:cNvSpPr>
            <a:spLocks noChangeShapeType="1"/>
          </p:cNvSpPr>
          <p:nvPr/>
        </p:nvSpPr>
        <p:spPr bwMode="auto">
          <a:xfrm>
            <a:off x="2374900" y="2233613"/>
            <a:ext cx="0" cy="212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b="0">
              <a:cs typeface="+mn-cs"/>
            </a:endParaRPr>
          </a:p>
        </p:txBody>
      </p:sp>
      <p:sp>
        <p:nvSpPr>
          <p:cNvPr id="60498" name="Line 188"/>
          <p:cNvSpPr>
            <a:spLocks noChangeShapeType="1"/>
          </p:cNvSpPr>
          <p:nvPr/>
        </p:nvSpPr>
        <p:spPr bwMode="auto">
          <a:xfrm>
            <a:off x="1970088" y="2232025"/>
            <a:ext cx="0" cy="212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b="0">
              <a:cs typeface="+mn-cs"/>
            </a:endParaRPr>
          </a:p>
        </p:txBody>
      </p:sp>
      <p:sp>
        <p:nvSpPr>
          <p:cNvPr id="60481" name="Text Box 189"/>
          <p:cNvSpPr txBox="1">
            <a:spLocks noChangeArrowheads="1"/>
          </p:cNvSpPr>
          <p:nvPr/>
        </p:nvSpPr>
        <p:spPr bwMode="auto">
          <a:xfrm>
            <a:off x="1665288" y="1147763"/>
            <a:ext cx="20510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pt-PT" b="0" smtClean="0">
                <a:latin typeface="+mn-lt"/>
                <a:cs typeface="+mn-cs"/>
              </a:rPr>
              <a:t>Segmento emitido</a:t>
            </a:r>
          </a:p>
        </p:txBody>
      </p:sp>
      <p:sp>
        <p:nvSpPr>
          <p:cNvPr id="38989" name="Freeform 190"/>
          <p:cNvSpPr>
            <a:spLocks/>
          </p:cNvSpPr>
          <p:nvPr/>
        </p:nvSpPr>
        <p:spPr bwMode="auto">
          <a:xfrm>
            <a:off x="3635375" y="1916113"/>
            <a:ext cx="3024188" cy="1106487"/>
          </a:xfrm>
          <a:custGeom>
            <a:avLst/>
            <a:gdLst>
              <a:gd name="T0" fmla="*/ 0 w 107"/>
              <a:gd name="T1" fmla="*/ 0 h 910"/>
              <a:gd name="T2" fmla="*/ 2147483647 w 107"/>
              <a:gd name="T3" fmla="*/ 0 h 910"/>
              <a:gd name="T4" fmla="*/ 2147483647 w 107"/>
              <a:gd name="T5" fmla="*/ 2147483647 h 91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7" h="910">
                <a:moveTo>
                  <a:pt x="0" y="0"/>
                </a:moveTo>
                <a:lnTo>
                  <a:pt x="107" y="0"/>
                </a:lnTo>
                <a:lnTo>
                  <a:pt x="107" y="910"/>
                </a:lnTo>
              </a:path>
            </a:pathLst>
          </a:custGeom>
          <a:noFill/>
          <a:ln w="9525" cap="flat" cmpd="sng">
            <a:solidFill>
              <a:srgbClr val="CC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PT"/>
          </a:p>
        </p:txBody>
      </p:sp>
      <p:sp>
        <p:nvSpPr>
          <p:cNvPr id="38990" name="Freeform 190"/>
          <p:cNvSpPr>
            <a:spLocks/>
          </p:cNvSpPr>
          <p:nvPr/>
        </p:nvSpPr>
        <p:spPr bwMode="auto">
          <a:xfrm flipV="1">
            <a:off x="3348038" y="3716338"/>
            <a:ext cx="2303462" cy="1609725"/>
          </a:xfrm>
          <a:custGeom>
            <a:avLst/>
            <a:gdLst>
              <a:gd name="T0" fmla="*/ 0 w 107"/>
              <a:gd name="T1" fmla="*/ 0 h 910"/>
              <a:gd name="T2" fmla="*/ 2147483647 w 107"/>
              <a:gd name="T3" fmla="*/ 0 h 910"/>
              <a:gd name="T4" fmla="*/ 2147483647 w 107"/>
              <a:gd name="T5" fmla="*/ 2147483647 h 91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7" h="910">
                <a:moveTo>
                  <a:pt x="0" y="0"/>
                </a:moveTo>
                <a:lnTo>
                  <a:pt x="107" y="0"/>
                </a:lnTo>
                <a:lnTo>
                  <a:pt x="107" y="910"/>
                </a:lnTo>
              </a:path>
            </a:pathLst>
          </a:custGeom>
          <a:noFill/>
          <a:ln w="9525" cap="flat" cmpd="sng">
            <a:solidFill>
              <a:srgbClr val="CC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PT"/>
          </a:p>
        </p:txBody>
      </p:sp>
      <p:sp>
        <p:nvSpPr>
          <p:cNvPr id="111" name="Slide Number Placeholder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75463" y="6237288"/>
            <a:ext cx="2133600" cy="476250"/>
          </a:xfrm>
        </p:spPr>
        <p:txBody>
          <a:bodyPr/>
          <a:lstStyle/>
          <a:p>
            <a:pPr>
              <a:defRPr/>
            </a:pPr>
            <a:fld id="{EF8749B5-CDC5-634E-A3D1-6AA713C4C23B}" type="slidenum">
              <a:rPr lang="en-US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7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dirty="0" err="1" smtClean="0"/>
              <a:t>Sockets</a:t>
            </a:r>
            <a:r>
              <a:rPr lang="pt-PT" dirty="0" smtClean="0"/>
              <a:t> e </a:t>
            </a:r>
            <a:r>
              <a:rPr lang="pt-PT" i="1" dirty="0" err="1" smtClean="0"/>
              <a:t>buffers</a:t>
            </a:r>
            <a:endParaRPr lang="pt-PT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pt-PT" dirty="0" smtClean="0"/>
              <a:t>A extremidade de cada </a:t>
            </a:r>
            <a:r>
              <a:rPr lang="pt-PT" dirty="0" err="1" smtClean="0"/>
              <a:t>socket</a:t>
            </a:r>
            <a:r>
              <a:rPr lang="pt-PT" dirty="0" smtClean="0"/>
              <a:t> TCP tem dois </a:t>
            </a:r>
            <a:r>
              <a:rPr lang="pt-PT" i="1" dirty="0" err="1" smtClean="0"/>
              <a:t>buffers</a:t>
            </a:r>
            <a:r>
              <a:rPr lang="pt-PT" dirty="0" smtClean="0"/>
              <a:t> associados</a:t>
            </a:r>
          </a:p>
          <a:p>
            <a:pPr lvl="1">
              <a:defRPr/>
            </a:pPr>
            <a:r>
              <a:rPr lang="pt-PT" dirty="0" smtClean="0"/>
              <a:t>O </a:t>
            </a:r>
            <a:r>
              <a:rPr lang="pt-PT" i="1" dirty="0" err="1" smtClean="0"/>
              <a:t>buffer</a:t>
            </a:r>
            <a:r>
              <a:rPr lang="pt-PT" dirty="0" smtClean="0"/>
              <a:t> de emissão</a:t>
            </a:r>
          </a:p>
          <a:p>
            <a:pPr lvl="1">
              <a:defRPr/>
            </a:pPr>
            <a:r>
              <a:rPr lang="pt-PT" dirty="0" smtClean="0"/>
              <a:t>O </a:t>
            </a:r>
            <a:r>
              <a:rPr lang="pt-PT" i="1" dirty="0" err="1" smtClean="0"/>
              <a:t>buffer</a:t>
            </a:r>
            <a:r>
              <a:rPr lang="pt-PT" dirty="0" smtClean="0"/>
              <a:t> de recepção</a:t>
            </a:r>
          </a:p>
          <a:p>
            <a:pPr>
              <a:defRPr/>
            </a:pPr>
            <a:r>
              <a:rPr lang="pt-PT" dirty="0" smtClean="0"/>
              <a:t>O </a:t>
            </a:r>
            <a:r>
              <a:rPr lang="pt-PT" i="1" dirty="0" err="1" smtClean="0"/>
              <a:t>buffer</a:t>
            </a:r>
            <a:r>
              <a:rPr lang="pt-PT" dirty="0" smtClean="0"/>
              <a:t> de emissão pode ter muitos bytes ainda não enviados para permitir à aplicação progredir momentaneamente mais depressa que o TCP</a:t>
            </a:r>
          </a:p>
          <a:p>
            <a:pPr>
              <a:defRPr/>
            </a:pPr>
            <a:r>
              <a:rPr lang="pt-PT" dirty="0" smtClean="0"/>
              <a:t>O </a:t>
            </a:r>
            <a:r>
              <a:rPr lang="pt-PT" i="1" dirty="0" err="1" smtClean="0"/>
              <a:t>buffer</a:t>
            </a:r>
            <a:r>
              <a:rPr lang="pt-PT" dirty="0" smtClean="0"/>
              <a:t> de recepção pode ter muitos bytes já </a:t>
            </a:r>
            <a:r>
              <a:rPr lang="pt-PT" dirty="0" err="1" smtClean="0"/>
              <a:t>ACKed</a:t>
            </a:r>
            <a:r>
              <a:rPr lang="pt-PT" dirty="0" smtClean="0"/>
              <a:t>, mas que ainda não foram consumidos pela aplicação responsável pelo consumo dos dados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E9E4A1-2C7D-B345-A444-C0AA2C06B812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PT" sz="4000" dirty="0">
                <a:latin typeface="+mn-lt"/>
                <a:ea typeface="ＭＳ Ｐゴシック" charset="0"/>
                <a:cs typeface="Tw Cen MT"/>
              </a:rPr>
              <a:t>Gestão </a:t>
            </a:r>
            <a:r>
              <a:rPr lang="pt-PT" sz="4000" dirty="0" smtClean="0">
                <a:latin typeface="+mn-lt"/>
                <a:ea typeface="ＭＳ Ｐゴシック" charset="0"/>
                <a:cs typeface="Tw Cen MT"/>
              </a:rPr>
              <a:t>inteligente de ACKS</a:t>
            </a:r>
            <a:endParaRPr lang="pt-PT" sz="4400" dirty="0">
              <a:latin typeface="+mn-lt"/>
              <a:ea typeface="ＭＳ Ｐゴシック" charset="0"/>
              <a:cs typeface="Tw Cen MT"/>
            </a:endParaRPr>
          </a:p>
        </p:txBody>
      </p:sp>
      <p:sp>
        <p:nvSpPr>
          <p:cNvPr id="228356" name="Text Box 3"/>
          <p:cNvSpPr txBox="1">
            <a:spLocks noChangeArrowheads="1"/>
          </p:cNvSpPr>
          <p:nvPr/>
        </p:nvSpPr>
        <p:spPr bwMode="auto">
          <a:xfrm>
            <a:off x="684213" y="1412875"/>
            <a:ext cx="3609975" cy="497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pt-PT" sz="2000" u="none" dirty="0" smtClean="0">
                <a:solidFill>
                  <a:srgbClr val="0000FF"/>
                </a:solidFill>
                <a:latin typeface="+mn-lt"/>
                <a:cs typeface="Tw Cen MT"/>
              </a:rPr>
              <a:t>Evento</a:t>
            </a:r>
          </a:p>
          <a:p>
            <a:pPr algn="l">
              <a:defRPr/>
            </a:pPr>
            <a:endParaRPr lang="pt-PT" sz="1600" b="0" u="none" dirty="0">
              <a:solidFill>
                <a:srgbClr val="0000FF"/>
              </a:solidFill>
              <a:latin typeface="+mn-lt"/>
              <a:cs typeface="Tw Cen MT"/>
            </a:endParaRPr>
          </a:p>
          <a:p>
            <a:pPr algn="l">
              <a:defRPr/>
            </a:pPr>
            <a:r>
              <a:rPr lang="pt-PT" sz="1600" b="0" u="none" dirty="0">
                <a:solidFill>
                  <a:srgbClr val="0000FF"/>
                </a:solidFill>
                <a:latin typeface="+mn-lt"/>
                <a:cs typeface="Tw Cen MT"/>
              </a:rPr>
              <a:t>Segmentos recebidos ordenados com números de sequência esperados, todos os segmentos anteriores já </a:t>
            </a:r>
            <a:r>
              <a:rPr lang="pt-PT" sz="1600" b="0" u="none" dirty="0" err="1">
                <a:solidFill>
                  <a:srgbClr val="0000FF"/>
                </a:solidFill>
                <a:latin typeface="+mn-lt"/>
                <a:cs typeface="Tw Cen MT"/>
              </a:rPr>
              <a:t>ACKed</a:t>
            </a:r>
            <a:endParaRPr lang="pt-PT" sz="1600" b="0" u="none" dirty="0">
              <a:solidFill>
                <a:srgbClr val="0000FF"/>
              </a:solidFill>
              <a:latin typeface="+mn-lt"/>
              <a:cs typeface="Tw Cen MT"/>
            </a:endParaRPr>
          </a:p>
          <a:p>
            <a:pPr algn="l">
              <a:defRPr/>
            </a:pPr>
            <a:endParaRPr lang="pt-PT" sz="1600" b="0" u="none" dirty="0">
              <a:solidFill>
                <a:srgbClr val="0000FF"/>
              </a:solidFill>
              <a:latin typeface="+mn-lt"/>
              <a:cs typeface="Tw Cen MT"/>
            </a:endParaRPr>
          </a:p>
          <a:p>
            <a:pPr algn="l">
              <a:defRPr/>
            </a:pPr>
            <a:r>
              <a:rPr lang="pt-PT" sz="1600" b="0" u="none" dirty="0">
                <a:solidFill>
                  <a:srgbClr val="0000FF"/>
                </a:solidFill>
                <a:latin typeface="+mn-lt"/>
                <a:cs typeface="Tw Cen MT"/>
              </a:rPr>
              <a:t>Segmentos recebidos na ordem esperada, todos os segmentos</a:t>
            </a:r>
          </a:p>
          <a:p>
            <a:pPr algn="l">
              <a:defRPr/>
            </a:pPr>
            <a:r>
              <a:rPr lang="pt-PT" sz="1600" b="0" u="none" dirty="0">
                <a:solidFill>
                  <a:srgbClr val="0000FF"/>
                </a:solidFill>
                <a:latin typeface="+mn-lt"/>
                <a:cs typeface="Tw Cen MT"/>
              </a:rPr>
              <a:t>anteriores já </a:t>
            </a:r>
            <a:r>
              <a:rPr lang="pt-PT" sz="1600" b="0" u="none" dirty="0" err="1">
                <a:solidFill>
                  <a:srgbClr val="0000FF"/>
                </a:solidFill>
                <a:latin typeface="+mn-lt"/>
                <a:cs typeface="Tw Cen MT"/>
              </a:rPr>
              <a:t>ACKed</a:t>
            </a:r>
            <a:r>
              <a:rPr lang="pt-PT" sz="1600" b="0" u="none" dirty="0">
                <a:solidFill>
                  <a:srgbClr val="0000FF"/>
                </a:solidFill>
                <a:latin typeface="+mn-lt"/>
                <a:cs typeface="Tw Cen MT"/>
              </a:rPr>
              <a:t> menos 1</a:t>
            </a:r>
          </a:p>
          <a:p>
            <a:pPr algn="l">
              <a:defRPr/>
            </a:pPr>
            <a:endParaRPr lang="pt-PT" sz="1600" b="0" u="none" dirty="0">
              <a:solidFill>
                <a:srgbClr val="0000FF"/>
              </a:solidFill>
              <a:latin typeface="+mn-lt"/>
              <a:cs typeface="Tw Cen MT"/>
            </a:endParaRPr>
          </a:p>
          <a:p>
            <a:pPr algn="l">
              <a:defRPr/>
            </a:pPr>
            <a:r>
              <a:rPr lang="pt-PT" sz="1600" b="0" u="none" dirty="0">
                <a:solidFill>
                  <a:srgbClr val="0000FF"/>
                </a:solidFill>
                <a:latin typeface="+mn-lt"/>
                <a:cs typeface="Tw Cen MT"/>
              </a:rPr>
              <a:t>Segmento fora de ordem (gerando um buraco na janela de recepção)</a:t>
            </a:r>
          </a:p>
          <a:p>
            <a:pPr algn="l">
              <a:defRPr/>
            </a:pPr>
            <a:endParaRPr lang="pt-PT" sz="1600" b="0" u="none" dirty="0" smtClean="0">
              <a:solidFill>
                <a:srgbClr val="0000FF"/>
              </a:solidFill>
              <a:latin typeface="+mn-lt"/>
              <a:cs typeface="Tw Cen MT"/>
            </a:endParaRPr>
          </a:p>
          <a:p>
            <a:pPr algn="l">
              <a:defRPr/>
            </a:pPr>
            <a:endParaRPr lang="pt-PT" sz="1600" b="0" u="none" dirty="0" smtClean="0">
              <a:solidFill>
                <a:srgbClr val="0000FF"/>
              </a:solidFill>
              <a:latin typeface="+mn-lt"/>
              <a:cs typeface="Tw Cen MT"/>
            </a:endParaRPr>
          </a:p>
          <a:p>
            <a:pPr algn="l">
              <a:defRPr/>
            </a:pPr>
            <a:endParaRPr lang="pt-PT" sz="1600" b="0" u="none" dirty="0">
              <a:solidFill>
                <a:srgbClr val="0000FF"/>
              </a:solidFill>
              <a:latin typeface="+mn-lt"/>
              <a:cs typeface="Tw Cen MT"/>
            </a:endParaRPr>
          </a:p>
          <a:p>
            <a:pPr algn="l">
              <a:defRPr/>
            </a:pPr>
            <a:r>
              <a:rPr lang="pt-PT" sz="1600" b="0" u="none" dirty="0">
                <a:solidFill>
                  <a:srgbClr val="0000FF"/>
                </a:solidFill>
                <a:latin typeface="+mn-lt"/>
                <a:cs typeface="Tw Cen MT"/>
              </a:rPr>
              <a:t>Chegada de um segmento que preenche parcial ou totalmente um buraco</a:t>
            </a:r>
          </a:p>
          <a:p>
            <a:pPr algn="l">
              <a:defRPr/>
            </a:pPr>
            <a:endParaRPr lang="pt-PT" sz="900" b="0" u="none" dirty="0">
              <a:solidFill>
                <a:srgbClr val="0000FF"/>
              </a:solidFill>
              <a:latin typeface="+mn-lt"/>
              <a:cs typeface="Tw Cen MT"/>
            </a:endParaRPr>
          </a:p>
        </p:txBody>
      </p:sp>
      <p:sp>
        <p:nvSpPr>
          <p:cNvPr id="228357" name="Text Box 4"/>
          <p:cNvSpPr txBox="1">
            <a:spLocks noChangeArrowheads="1"/>
          </p:cNvSpPr>
          <p:nvPr/>
        </p:nvSpPr>
        <p:spPr bwMode="auto">
          <a:xfrm>
            <a:off x="4500563" y="1341438"/>
            <a:ext cx="3857625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pt-PT" sz="2000" u="none" dirty="0" err="1">
                <a:solidFill>
                  <a:srgbClr val="0000FF"/>
                </a:solidFill>
                <a:latin typeface="+mn-lt"/>
                <a:cs typeface="Tw Cen MT"/>
              </a:rPr>
              <a:t>Acção</a:t>
            </a:r>
            <a:r>
              <a:rPr lang="pt-PT" sz="2000" u="none" dirty="0">
                <a:solidFill>
                  <a:srgbClr val="0000FF"/>
                </a:solidFill>
                <a:latin typeface="+mn-lt"/>
                <a:cs typeface="Tw Cen MT"/>
              </a:rPr>
              <a:t> do </a:t>
            </a:r>
            <a:r>
              <a:rPr lang="pt-PT" sz="2000" u="none" dirty="0" smtClean="0">
                <a:solidFill>
                  <a:srgbClr val="0000FF"/>
                </a:solidFill>
                <a:latin typeface="+mn-lt"/>
                <a:cs typeface="Tw Cen MT"/>
              </a:rPr>
              <a:t>receptor</a:t>
            </a:r>
          </a:p>
          <a:p>
            <a:pPr algn="l">
              <a:defRPr/>
            </a:pPr>
            <a:endParaRPr lang="pt-PT" sz="1600" b="0" u="none" dirty="0">
              <a:solidFill>
                <a:srgbClr val="0000FF"/>
              </a:solidFill>
              <a:latin typeface="+mn-lt"/>
              <a:cs typeface="Tw Cen MT"/>
            </a:endParaRPr>
          </a:p>
          <a:p>
            <a:pPr algn="l">
              <a:defRPr/>
            </a:pPr>
            <a:endParaRPr lang="pt-PT" sz="1600" b="0" u="none" dirty="0">
              <a:solidFill>
                <a:srgbClr val="0000FF"/>
              </a:solidFill>
              <a:latin typeface="+mn-lt"/>
              <a:cs typeface="Tw Cen MT"/>
            </a:endParaRPr>
          </a:p>
          <a:p>
            <a:pPr algn="l">
              <a:defRPr/>
            </a:pPr>
            <a:r>
              <a:rPr lang="pt-PT" sz="1600" b="0" i="1" u="none" dirty="0" err="1">
                <a:solidFill>
                  <a:srgbClr val="0000FF"/>
                </a:solidFill>
                <a:latin typeface="+mn-lt"/>
                <a:cs typeface="Tw Cen MT"/>
              </a:rPr>
              <a:t>Delayed</a:t>
            </a:r>
            <a:r>
              <a:rPr lang="pt-PT" sz="1600" b="0" i="1" u="none" dirty="0">
                <a:solidFill>
                  <a:srgbClr val="0000FF"/>
                </a:solidFill>
                <a:latin typeface="+mn-lt"/>
                <a:cs typeface="Tw Cen MT"/>
              </a:rPr>
              <a:t> ACK</a:t>
            </a:r>
            <a:r>
              <a:rPr lang="pt-PT" sz="1600" b="0" u="none" dirty="0">
                <a:solidFill>
                  <a:srgbClr val="0000FF"/>
                </a:solidFill>
                <a:latin typeface="+mn-lt"/>
                <a:cs typeface="Tw Cen MT"/>
              </a:rPr>
              <a:t>: esperar até 500ms</a:t>
            </a:r>
          </a:p>
          <a:p>
            <a:pPr algn="l">
              <a:defRPr/>
            </a:pPr>
            <a:r>
              <a:rPr lang="pt-PT" sz="1600" b="0" u="none" dirty="0">
                <a:solidFill>
                  <a:srgbClr val="0000FF"/>
                </a:solidFill>
                <a:latin typeface="+mn-lt"/>
                <a:cs typeface="Tw Cen MT"/>
              </a:rPr>
              <a:t>por outro segmento na ordem. Se este não chegar enviar ACK</a:t>
            </a:r>
          </a:p>
          <a:p>
            <a:pPr algn="l">
              <a:defRPr/>
            </a:pPr>
            <a:endParaRPr lang="pt-PT" sz="1600" b="0" u="none" dirty="0" smtClean="0">
              <a:solidFill>
                <a:srgbClr val="0000FF"/>
              </a:solidFill>
              <a:latin typeface="+mn-lt"/>
              <a:cs typeface="Tw Cen MT"/>
            </a:endParaRPr>
          </a:p>
          <a:p>
            <a:pPr algn="l">
              <a:defRPr/>
            </a:pPr>
            <a:endParaRPr lang="pt-PT" sz="1600" b="0" u="none" dirty="0">
              <a:solidFill>
                <a:srgbClr val="0000FF"/>
              </a:solidFill>
              <a:latin typeface="+mn-lt"/>
              <a:cs typeface="Tw Cen MT"/>
            </a:endParaRPr>
          </a:p>
          <a:p>
            <a:pPr algn="l">
              <a:defRPr/>
            </a:pPr>
            <a:r>
              <a:rPr lang="pt-PT" sz="1600" b="0" u="none" dirty="0">
                <a:solidFill>
                  <a:srgbClr val="0000FF"/>
                </a:solidFill>
                <a:latin typeface="+mn-lt"/>
                <a:cs typeface="Tw Cen MT"/>
              </a:rPr>
              <a:t>Enviar imediatamente um ACK </a:t>
            </a:r>
            <a:r>
              <a:rPr lang="pt-PT" sz="1600" b="0" u="none" dirty="0" smtClean="0">
                <a:solidFill>
                  <a:srgbClr val="0000FF"/>
                </a:solidFill>
                <a:latin typeface="+mn-lt"/>
                <a:cs typeface="Tw Cen MT"/>
              </a:rPr>
              <a:t>cumulativo</a:t>
            </a:r>
            <a:endParaRPr lang="pt-PT" sz="1600" b="0" u="none" dirty="0">
              <a:solidFill>
                <a:srgbClr val="0000FF"/>
              </a:solidFill>
              <a:latin typeface="+mn-lt"/>
              <a:cs typeface="Tw Cen MT"/>
            </a:endParaRPr>
          </a:p>
          <a:p>
            <a:pPr algn="l">
              <a:defRPr/>
            </a:pPr>
            <a:endParaRPr lang="pt-PT" sz="1600" b="0" u="none" dirty="0">
              <a:solidFill>
                <a:srgbClr val="0000FF"/>
              </a:solidFill>
              <a:latin typeface="+mn-lt"/>
              <a:cs typeface="Tw Cen MT"/>
            </a:endParaRPr>
          </a:p>
          <a:p>
            <a:pPr algn="l">
              <a:defRPr/>
            </a:pPr>
            <a:endParaRPr lang="pt-PT" sz="1600" b="0" u="none" dirty="0">
              <a:solidFill>
                <a:srgbClr val="0000FF"/>
              </a:solidFill>
              <a:latin typeface="+mn-lt"/>
              <a:cs typeface="Tw Cen MT"/>
            </a:endParaRPr>
          </a:p>
          <a:p>
            <a:pPr algn="l">
              <a:defRPr/>
            </a:pPr>
            <a:r>
              <a:rPr lang="pt-PT" sz="1600" b="0" u="none" dirty="0">
                <a:solidFill>
                  <a:srgbClr val="0000FF"/>
                </a:solidFill>
                <a:latin typeface="+mn-lt"/>
                <a:cs typeface="Tw Cen MT"/>
              </a:rPr>
              <a:t>Enviar ACK duplicado, indicando o nº de sequência do próximo byte esperado (o 1º do 1º buraco)</a:t>
            </a:r>
          </a:p>
          <a:p>
            <a:pPr algn="l">
              <a:defRPr/>
            </a:pPr>
            <a:endParaRPr lang="pt-PT" sz="1600" b="0" u="none" dirty="0">
              <a:solidFill>
                <a:srgbClr val="0000FF"/>
              </a:solidFill>
              <a:latin typeface="+mn-lt"/>
              <a:cs typeface="Tw Cen MT"/>
            </a:endParaRPr>
          </a:p>
          <a:p>
            <a:pPr algn="l">
              <a:defRPr/>
            </a:pPr>
            <a:endParaRPr lang="pt-PT" sz="1600" b="0" u="none" dirty="0" smtClean="0">
              <a:solidFill>
                <a:srgbClr val="0000FF"/>
              </a:solidFill>
              <a:latin typeface="+mn-lt"/>
              <a:cs typeface="Tw Cen MT"/>
            </a:endParaRPr>
          </a:p>
          <a:p>
            <a:pPr algn="l">
              <a:defRPr/>
            </a:pPr>
            <a:r>
              <a:rPr lang="pt-PT" sz="1600" b="0" u="none" dirty="0" smtClean="0">
                <a:solidFill>
                  <a:srgbClr val="0000FF"/>
                </a:solidFill>
                <a:latin typeface="+mn-lt"/>
                <a:cs typeface="Tw Cen MT"/>
              </a:rPr>
              <a:t>Envio </a:t>
            </a:r>
            <a:r>
              <a:rPr lang="pt-PT" sz="1600" b="0" u="none" dirty="0">
                <a:solidFill>
                  <a:srgbClr val="0000FF"/>
                </a:solidFill>
                <a:latin typeface="+mn-lt"/>
                <a:cs typeface="Tw Cen MT"/>
              </a:rPr>
              <a:t>imediato de um ACK </a:t>
            </a:r>
            <a:r>
              <a:rPr lang="pt-PT" sz="1600" b="0" u="none" dirty="0" smtClean="0">
                <a:solidFill>
                  <a:srgbClr val="0000FF"/>
                </a:solidFill>
                <a:latin typeface="+mn-lt"/>
                <a:cs typeface="Tw Cen MT"/>
              </a:rPr>
              <a:t>cumulativo </a:t>
            </a:r>
            <a:endParaRPr lang="pt-PT" sz="1600" b="0" u="none" dirty="0">
              <a:solidFill>
                <a:srgbClr val="0000FF"/>
              </a:solidFill>
              <a:latin typeface="+mn-lt"/>
              <a:cs typeface="Tw Cen MT"/>
            </a:endParaRPr>
          </a:p>
          <a:p>
            <a:pPr algn="l">
              <a:defRPr/>
            </a:pPr>
            <a:endParaRPr lang="pt-PT" sz="900" b="0" u="none" dirty="0">
              <a:solidFill>
                <a:srgbClr val="0000FF"/>
              </a:solidFill>
              <a:latin typeface="+mn-lt"/>
              <a:cs typeface="Tw Cen MT"/>
            </a:endParaRPr>
          </a:p>
        </p:txBody>
      </p:sp>
      <p:sp>
        <p:nvSpPr>
          <p:cNvPr id="228358" name="Line 5"/>
          <p:cNvSpPr>
            <a:spLocks noChangeShapeType="1"/>
          </p:cNvSpPr>
          <p:nvPr/>
        </p:nvSpPr>
        <p:spPr bwMode="auto">
          <a:xfrm>
            <a:off x="781050" y="1912938"/>
            <a:ext cx="7467600" cy="95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 b="0">
              <a:latin typeface="+mn-lt"/>
            </a:endParaRPr>
          </a:p>
        </p:txBody>
      </p:sp>
      <p:sp>
        <p:nvSpPr>
          <p:cNvPr id="228359" name="Line 6"/>
          <p:cNvSpPr>
            <a:spLocks noChangeShapeType="1"/>
          </p:cNvSpPr>
          <p:nvPr/>
        </p:nvSpPr>
        <p:spPr bwMode="auto">
          <a:xfrm flipV="1">
            <a:off x="752475" y="3194050"/>
            <a:ext cx="7477125" cy="95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 b="0">
              <a:latin typeface="+mn-lt"/>
            </a:endParaRPr>
          </a:p>
        </p:txBody>
      </p:sp>
      <p:sp>
        <p:nvSpPr>
          <p:cNvPr id="228360" name="Line 7"/>
          <p:cNvSpPr>
            <a:spLocks noChangeShapeType="1"/>
          </p:cNvSpPr>
          <p:nvPr/>
        </p:nvSpPr>
        <p:spPr bwMode="auto">
          <a:xfrm>
            <a:off x="762000" y="4208463"/>
            <a:ext cx="75057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 b="0">
              <a:latin typeface="+mn-lt"/>
            </a:endParaRPr>
          </a:p>
        </p:txBody>
      </p:sp>
      <p:sp>
        <p:nvSpPr>
          <p:cNvPr id="228361" name="Line 8"/>
          <p:cNvSpPr>
            <a:spLocks noChangeShapeType="1"/>
          </p:cNvSpPr>
          <p:nvPr/>
        </p:nvSpPr>
        <p:spPr bwMode="auto">
          <a:xfrm>
            <a:off x="771525" y="5313363"/>
            <a:ext cx="7486650" cy="95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 b="0">
              <a:latin typeface="+mn-lt"/>
            </a:endParaRPr>
          </a:p>
        </p:txBody>
      </p:sp>
      <p:sp>
        <p:nvSpPr>
          <p:cNvPr id="228362" name="Line 9"/>
          <p:cNvSpPr>
            <a:spLocks noChangeShapeType="1"/>
          </p:cNvSpPr>
          <p:nvPr/>
        </p:nvSpPr>
        <p:spPr bwMode="auto">
          <a:xfrm>
            <a:off x="4427538" y="1628775"/>
            <a:ext cx="0" cy="43529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 b="0">
              <a:latin typeface="+mn-lt"/>
            </a:endParaRPr>
          </a:p>
        </p:txBody>
      </p:sp>
      <p:sp>
        <p:nvSpPr>
          <p:cNvPr id="11" name="Slide Number Placeholder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75463" y="6237288"/>
            <a:ext cx="2133600" cy="476250"/>
          </a:xfrm>
        </p:spPr>
        <p:txBody>
          <a:bodyPr/>
          <a:lstStyle/>
          <a:p>
            <a:pPr>
              <a:defRPr/>
            </a:pPr>
            <a:fld id="{EE7A4977-112E-A543-BA63-97EAC1E8AAB9}" type="slidenum">
              <a:rPr lang="en-US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sz="4000" dirty="0" err="1" smtClean="0"/>
              <a:t>Fast</a:t>
            </a:r>
            <a:r>
              <a:rPr lang="pt-PT" sz="4000" dirty="0" smtClean="0"/>
              <a:t> </a:t>
            </a:r>
            <a:r>
              <a:rPr lang="pt-PT" sz="4000" dirty="0" err="1"/>
              <a:t>R</a:t>
            </a:r>
            <a:r>
              <a:rPr lang="pt-PT" sz="4000" dirty="0" err="1" smtClean="0"/>
              <a:t>etransmit</a:t>
            </a:r>
            <a:endParaRPr lang="pt-PT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pt-PT" sz="2000" dirty="0" smtClean="0"/>
              <a:t>Quando os valores de </a:t>
            </a:r>
            <a:r>
              <a:rPr lang="pt-PT" sz="2000" i="1" dirty="0" err="1" smtClean="0"/>
              <a:t>timeout</a:t>
            </a:r>
            <a:r>
              <a:rPr lang="pt-PT" sz="2000" dirty="0" smtClean="0"/>
              <a:t> são bastante elevados se comparados com o RTT (ver a seguir) a recuperação das falhas pode revelar-se muito lenta</a:t>
            </a:r>
          </a:p>
          <a:p>
            <a:pPr>
              <a:defRPr/>
            </a:pPr>
            <a:r>
              <a:rPr lang="pt-PT" sz="2000" dirty="0" smtClean="0"/>
              <a:t>Como vimos, o TCP ao receber segmentos que geram “buracos” no receptor (porque um segmento anterior se perdeu ou está atrasado) envia por defeito </a:t>
            </a:r>
            <a:r>
              <a:rPr lang="pt-PT" sz="2000" dirty="0" err="1" smtClean="0"/>
              <a:t>ACKs</a:t>
            </a:r>
            <a:r>
              <a:rPr lang="pt-PT" sz="2000" dirty="0" smtClean="0"/>
              <a:t> cumulativos, correspondentes aos dados recebidos </a:t>
            </a:r>
            <a:r>
              <a:rPr lang="pt-PT" sz="2000" dirty="0" err="1" smtClean="0"/>
              <a:t>correctamente</a:t>
            </a:r>
            <a:r>
              <a:rPr lang="pt-PT" sz="2000" dirty="0" smtClean="0"/>
              <a:t> até momento</a:t>
            </a:r>
          </a:p>
          <a:p>
            <a:pPr>
              <a:defRPr/>
            </a:pPr>
            <a:r>
              <a:rPr lang="pt-PT" sz="2000" dirty="0" smtClean="0"/>
              <a:t>Esses </a:t>
            </a:r>
            <a:r>
              <a:rPr lang="pt-PT" sz="2000" dirty="0" err="1" smtClean="0"/>
              <a:t>ACKs</a:t>
            </a:r>
            <a:r>
              <a:rPr lang="pt-PT" sz="2000" dirty="0" smtClean="0"/>
              <a:t> têm necessariamente o mesmo número de sequência</a:t>
            </a:r>
          </a:p>
          <a:p>
            <a:pPr>
              <a:defRPr/>
            </a:pPr>
            <a:r>
              <a:rPr lang="pt-PT" sz="2000" dirty="0" smtClean="0"/>
              <a:t>Quando o emissor recebe 3 </a:t>
            </a:r>
            <a:r>
              <a:rPr lang="pt-PT" sz="2000" dirty="0" err="1" smtClean="0"/>
              <a:t>ACKs</a:t>
            </a:r>
            <a:r>
              <a:rPr lang="pt-PT" sz="2000" dirty="0" smtClean="0"/>
              <a:t> seguidos com o mesmo número de sequência comporta-se como se o </a:t>
            </a:r>
            <a:r>
              <a:rPr lang="pt-PT" sz="2000" i="1" dirty="0" err="1" smtClean="0"/>
              <a:t>timeout</a:t>
            </a:r>
            <a:r>
              <a:rPr lang="pt-PT" sz="2000" dirty="0" smtClean="0"/>
              <a:t> tivesse disparado e reemite imediatamente (GBN)</a:t>
            </a:r>
            <a:endParaRPr lang="pt-PT" sz="2000" dirty="0"/>
          </a:p>
        </p:txBody>
      </p:sp>
      <p:sp>
        <p:nvSpPr>
          <p:cNvPr id="5" name="Slide Number Placeholder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75463" y="6237288"/>
            <a:ext cx="2133600" cy="476250"/>
          </a:xfrm>
        </p:spPr>
        <p:txBody>
          <a:bodyPr/>
          <a:lstStyle/>
          <a:p>
            <a:pPr>
              <a:defRPr/>
            </a:pPr>
            <a:fld id="{9E449769-B0ED-BC4F-AD10-7E33352FFD93}" type="slidenum">
              <a:rPr lang="en-US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54" name="Rectangle 81"/>
          <p:cNvSpPr>
            <a:spLocks noGrp="1" noChangeArrowheads="1"/>
          </p:cNvSpPr>
          <p:nvPr>
            <p:ph type="title"/>
          </p:nvPr>
        </p:nvSpPr>
        <p:spPr>
          <a:xfrm>
            <a:off x="533400" y="220663"/>
            <a:ext cx="7854950" cy="906462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+mn-lt"/>
                <a:cs typeface="+mj-cs"/>
              </a:rPr>
              <a:t>TCP </a:t>
            </a:r>
            <a:r>
              <a:rPr lang="en-US" dirty="0" smtClean="0">
                <a:latin typeface="+mn-lt"/>
                <a:cs typeface="+mj-cs"/>
              </a:rPr>
              <a:t>Fast Retransmit</a:t>
            </a:r>
            <a:endParaRPr lang="en-US" dirty="0">
              <a:latin typeface="+mn-lt"/>
              <a:cs typeface="+mj-cs"/>
            </a:endParaRPr>
          </a:p>
        </p:txBody>
      </p:sp>
      <p:grpSp>
        <p:nvGrpSpPr>
          <p:cNvPr id="44034" name="Group 1"/>
          <p:cNvGrpSpPr>
            <a:grpSpLocks/>
          </p:cNvGrpSpPr>
          <p:nvPr/>
        </p:nvGrpSpPr>
        <p:grpSpPr bwMode="auto">
          <a:xfrm>
            <a:off x="2124075" y="1268413"/>
            <a:ext cx="4608513" cy="4868862"/>
            <a:chOff x="2753345" y="1469975"/>
            <a:chExt cx="3233737" cy="4868863"/>
          </a:xfrm>
        </p:grpSpPr>
        <p:sp>
          <p:nvSpPr>
            <p:cNvPr id="73732" name="Line 3"/>
            <p:cNvSpPr>
              <a:spLocks noChangeShapeType="1"/>
            </p:cNvSpPr>
            <p:nvPr/>
          </p:nvSpPr>
          <p:spPr bwMode="auto">
            <a:xfrm>
              <a:off x="3137651" y="2649487"/>
              <a:ext cx="2533075" cy="59055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3733" name="Line 9"/>
            <p:cNvSpPr>
              <a:spLocks noChangeShapeType="1"/>
            </p:cNvSpPr>
            <p:nvPr/>
          </p:nvSpPr>
          <p:spPr bwMode="auto">
            <a:xfrm>
              <a:off x="3137651" y="2878087"/>
              <a:ext cx="1757780" cy="41433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3734" name="Line 10"/>
            <p:cNvSpPr>
              <a:spLocks noChangeShapeType="1"/>
            </p:cNvSpPr>
            <p:nvPr/>
          </p:nvSpPr>
          <p:spPr bwMode="auto">
            <a:xfrm flipH="1">
              <a:off x="3134309" y="2344687"/>
              <a:ext cx="3342" cy="39941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3735" name="Line 11"/>
            <p:cNvSpPr>
              <a:spLocks noChangeShapeType="1"/>
            </p:cNvSpPr>
            <p:nvPr/>
          </p:nvSpPr>
          <p:spPr bwMode="auto">
            <a:xfrm>
              <a:off x="5651789" y="2420887"/>
              <a:ext cx="11139" cy="39036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3736" name="Line 12"/>
            <p:cNvSpPr>
              <a:spLocks noChangeShapeType="1"/>
            </p:cNvSpPr>
            <p:nvPr/>
          </p:nvSpPr>
          <p:spPr bwMode="auto">
            <a:xfrm flipH="1">
              <a:off x="3100891" y="3292425"/>
              <a:ext cx="2519708" cy="809625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3737" name="Line 14"/>
            <p:cNvSpPr>
              <a:spLocks noChangeShapeType="1"/>
            </p:cNvSpPr>
            <p:nvPr/>
          </p:nvSpPr>
          <p:spPr bwMode="auto">
            <a:xfrm>
              <a:off x="3137651" y="3106687"/>
              <a:ext cx="2533075" cy="59055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3738" name="Line 15"/>
            <p:cNvSpPr>
              <a:spLocks noChangeShapeType="1"/>
            </p:cNvSpPr>
            <p:nvPr/>
          </p:nvSpPr>
          <p:spPr bwMode="auto">
            <a:xfrm>
              <a:off x="3137651" y="3563887"/>
              <a:ext cx="2533075" cy="59055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3739" name="Line 16"/>
            <p:cNvSpPr>
              <a:spLocks noChangeShapeType="1"/>
            </p:cNvSpPr>
            <p:nvPr/>
          </p:nvSpPr>
          <p:spPr bwMode="auto">
            <a:xfrm>
              <a:off x="3137651" y="3335287"/>
              <a:ext cx="2533075" cy="59055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3740" name="Line 17"/>
            <p:cNvSpPr>
              <a:spLocks noChangeShapeType="1"/>
            </p:cNvSpPr>
            <p:nvPr/>
          </p:nvSpPr>
          <p:spPr bwMode="auto">
            <a:xfrm flipH="1">
              <a:off x="3103119" y="3716287"/>
              <a:ext cx="2529734" cy="830263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3741" name="Line 18"/>
            <p:cNvSpPr>
              <a:spLocks noChangeShapeType="1"/>
            </p:cNvSpPr>
            <p:nvPr/>
          </p:nvSpPr>
          <p:spPr bwMode="auto">
            <a:xfrm flipH="1">
              <a:off x="3137651" y="3944888"/>
              <a:ext cx="2506341" cy="887413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3742" name="Line 19"/>
            <p:cNvSpPr>
              <a:spLocks noChangeShapeType="1"/>
            </p:cNvSpPr>
            <p:nvPr/>
          </p:nvSpPr>
          <p:spPr bwMode="auto">
            <a:xfrm flipH="1">
              <a:off x="3137651" y="4173488"/>
              <a:ext cx="2495202" cy="900113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3743" name="Text Box 20"/>
            <p:cNvSpPr txBox="1">
              <a:spLocks noChangeArrowheads="1"/>
            </p:cNvSpPr>
            <p:nvPr/>
          </p:nvSpPr>
          <p:spPr bwMode="auto">
            <a:xfrm>
              <a:off x="4810773" y="3044775"/>
              <a:ext cx="28293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2400" smtClean="0">
                  <a:solidFill>
                    <a:srgbClr val="FF0000"/>
                  </a:solidFill>
                  <a:latin typeface="Arial" charset="0"/>
                  <a:cs typeface="+mn-cs"/>
                </a:rPr>
                <a:t>X</a:t>
              </a:r>
              <a:endParaRPr lang="en-US" sz="1000" smtClean="0">
                <a:latin typeface="Times New Roman" charset="0"/>
                <a:cs typeface="+mn-cs"/>
              </a:endParaRPr>
            </a:p>
          </p:txBody>
        </p:sp>
        <p:sp>
          <p:nvSpPr>
            <p:cNvPr id="73744" name="Line 24"/>
            <p:cNvSpPr>
              <a:spLocks noChangeShapeType="1"/>
            </p:cNvSpPr>
            <p:nvPr/>
          </p:nvSpPr>
          <p:spPr bwMode="auto">
            <a:xfrm>
              <a:off x="3163271" y="5114876"/>
              <a:ext cx="2533075" cy="59055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3746" name="Text Box 34"/>
            <p:cNvSpPr txBox="1">
              <a:spLocks noChangeArrowheads="1"/>
            </p:cNvSpPr>
            <p:nvPr/>
          </p:nvSpPr>
          <p:spPr bwMode="auto">
            <a:xfrm>
              <a:off x="5179483" y="1469975"/>
              <a:ext cx="773067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>
                  <a:cs typeface="+mn-cs"/>
                </a:rPr>
                <a:t>Host B</a:t>
              </a:r>
            </a:p>
          </p:txBody>
        </p:sp>
        <p:sp>
          <p:nvSpPr>
            <p:cNvPr id="73747" name="Text Box 38"/>
            <p:cNvSpPr txBox="1">
              <a:spLocks noChangeArrowheads="1"/>
            </p:cNvSpPr>
            <p:nvPr/>
          </p:nvSpPr>
          <p:spPr bwMode="auto">
            <a:xfrm>
              <a:off x="2845801" y="1487437"/>
              <a:ext cx="776408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>
                  <a:cs typeface="+mn-cs"/>
                </a:rPr>
                <a:t>Host A</a:t>
              </a:r>
            </a:p>
          </p:txBody>
        </p:sp>
        <p:sp>
          <p:nvSpPr>
            <p:cNvPr id="73748" name="Text Box 40"/>
            <p:cNvSpPr txBox="1">
              <a:spLocks noChangeArrowheads="1"/>
            </p:cNvSpPr>
            <p:nvPr/>
          </p:nvSpPr>
          <p:spPr bwMode="auto">
            <a:xfrm>
              <a:off x="3284690" y="2570112"/>
              <a:ext cx="2086389" cy="304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400" smtClean="0">
                  <a:cs typeface="+mn-cs"/>
                </a:rPr>
                <a:t>Seq=92, 8 bytes of data</a:t>
              </a:r>
            </a:p>
          </p:txBody>
        </p:sp>
        <p:grpSp>
          <p:nvGrpSpPr>
            <p:cNvPr id="44052" name="Group 41"/>
            <p:cNvGrpSpPr>
              <a:grpSpLocks/>
            </p:cNvGrpSpPr>
            <p:nvPr/>
          </p:nvGrpSpPr>
          <p:grpSpPr bwMode="auto">
            <a:xfrm>
              <a:off x="3239120" y="3819475"/>
              <a:ext cx="949325" cy="304800"/>
              <a:chOff x="4215" y="2253"/>
              <a:chExt cx="598" cy="192"/>
            </a:xfrm>
          </p:grpSpPr>
          <p:sp>
            <p:nvSpPr>
              <p:cNvPr id="73779" name="Rectangle 42"/>
              <p:cNvSpPr>
                <a:spLocks noChangeArrowheads="1"/>
              </p:cNvSpPr>
              <p:nvPr/>
            </p:nvSpPr>
            <p:spPr bwMode="auto">
              <a:xfrm>
                <a:off x="4265" y="2274"/>
                <a:ext cx="471" cy="15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73780" name="Text Box 43"/>
              <p:cNvSpPr txBox="1">
                <a:spLocks noChangeArrowheads="1"/>
              </p:cNvSpPr>
              <p:nvPr/>
            </p:nvSpPr>
            <p:spPr bwMode="auto">
              <a:xfrm>
                <a:off x="4215" y="2253"/>
                <a:ext cx="598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400" smtClean="0">
                    <a:latin typeface="Arial" charset="0"/>
                    <a:cs typeface="+mn-cs"/>
                  </a:rPr>
                  <a:t>ACK=100</a:t>
                </a:r>
                <a:endParaRPr lang="en-US" sz="1000" smtClean="0">
                  <a:latin typeface="Times New Roman" charset="0"/>
                  <a:cs typeface="+mn-cs"/>
                </a:endParaRPr>
              </a:p>
            </p:txBody>
          </p:sp>
        </p:grpSp>
        <p:grpSp>
          <p:nvGrpSpPr>
            <p:cNvPr id="44053" name="Group 78"/>
            <p:cNvGrpSpPr>
              <a:grpSpLocks/>
            </p:cNvGrpSpPr>
            <p:nvPr/>
          </p:nvGrpSpPr>
          <p:grpSpPr bwMode="auto">
            <a:xfrm>
              <a:off x="2753345" y="2622500"/>
              <a:ext cx="396875" cy="3524250"/>
              <a:chOff x="397" y="868"/>
              <a:chExt cx="250" cy="2220"/>
            </a:xfrm>
          </p:grpSpPr>
          <p:sp>
            <p:nvSpPr>
              <p:cNvPr id="73772" name="Text Box 50"/>
              <p:cNvSpPr txBox="1">
                <a:spLocks noChangeArrowheads="1"/>
              </p:cNvSpPr>
              <p:nvPr/>
            </p:nvSpPr>
            <p:spPr bwMode="auto">
              <a:xfrm rot="10800000">
                <a:off x="397" y="1778"/>
                <a:ext cx="250" cy="4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eaVert"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400" smtClean="0">
                    <a:cs typeface="+mn-cs"/>
                  </a:rPr>
                  <a:t>timeout</a:t>
                </a:r>
              </a:p>
            </p:txBody>
          </p:sp>
          <p:grpSp>
            <p:nvGrpSpPr>
              <p:cNvPr id="44074" name="Group 51"/>
              <p:cNvGrpSpPr>
                <a:grpSpLocks/>
              </p:cNvGrpSpPr>
              <p:nvPr/>
            </p:nvGrpSpPr>
            <p:grpSpPr bwMode="auto">
              <a:xfrm>
                <a:off x="488" y="868"/>
                <a:ext cx="66" cy="893"/>
                <a:chOff x="3099" y="1749"/>
                <a:chExt cx="66" cy="320"/>
              </a:xfrm>
            </p:grpSpPr>
            <p:sp>
              <p:nvSpPr>
                <p:cNvPr id="73777" name="Line 52"/>
                <p:cNvSpPr>
                  <a:spLocks noChangeShapeType="1"/>
                </p:cNvSpPr>
                <p:nvPr/>
              </p:nvSpPr>
              <p:spPr bwMode="auto">
                <a:xfrm flipV="1">
                  <a:off x="3129" y="1749"/>
                  <a:ext cx="0" cy="32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73778" name="Line 53"/>
                <p:cNvSpPr>
                  <a:spLocks noChangeShapeType="1"/>
                </p:cNvSpPr>
                <p:nvPr/>
              </p:nvSpPr>
              <p:spPr bwMode="auto">
                <a:xfrm>
                  <a:off x="3099" y="1752"/>
                  <a:ext cx="6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grpSp>
            <p:nvGrpSpPr>
              <p:cNvPr id="44075" name="Group 54"/>
              <p:cNvGrpSpPr>
                <a:grpSpLocks/>
              </p:cNvGrpSpPr>
              <p:nvPr/>
            </p:nvGrpSpPr>
            <p:grpSpPr bwMode="auto">
              <a:xfrm rot="10800000">
                <a:off x="485" y="2224"/>
                <a:ext cx="66" cy="864"/>
                <a:chOff x="3099" y="1749"/>
                <a:chExt cx="66" cy="320"/>
              </a:xfrm>
            </p:grpSpPr>
            <p:sp>
              <p:nvSpPr>
                <p:cNvPr id="73775" name="Line 55"/>
                <p:cNvSpPr>
                  <a:spLocks noChangeShapeType="1"/>
                </p:cNvSpPr>
                <p:nvPr/>
              </p:nvSpPr>
              <p:spPr bwMode="auto">
                <a:xfrm flipV="1">
                  <a:off x="3132" y="1749"/>
                  <a:ext cx="0" cy="32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73776" name="Line 56"/>
                <p:cNvSpPr>
                  <a:spLocks noChangeShapeType="1"/>
                </p:cNvSpPr>
                <p:nvPr/>
              </p:nvSpPr>
              <p:spPr bwMode="auto">
                <a:xfrm>
                  <a:off x="3108" y="1752"/>
                  <a:ext cx="6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grpSp>
          <p:nvGrpSpPr>
            <p:cNvPr id="44054" name="Group 71"/>
            <p:cNvGrpSpPr>
              <a:grpSpLocks/>
            </p:cNvGrpSpPr>
            <p:nvPr/>
          </p:nvGrpSpPr>
          <p:grpSpPr bwMode="auto">
            <a:xfrm>
              <a:off x="3250232" y="4130625"/>
              <a:ext cx="949325" cy="304800"/>
              <a:chOff x="35" y="1825"/>
              <a:chExt cx="598" cy="192"/>
            </a:xfrm>
          </p:grpSpPr>
          <p:sp>
            <p:nvSpPr>
              <p:cNvPr id="73770" name="Rectangle 66"/>
              <p:cNvSpPr>
                <a:spLocks noChangeArrowheads="1"/>
              </p:cNvSpPr>
              <p:nvPr/>
            </p:nvSpPr>
            <p:spPr bwMode="auto">
              <a:xfrm>
                <a:off x="101" y="1859"/>
                <a:ext cx="471" cy="12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73771" name="Text Box 67"/>
              <p:cNvSpPr txBox="1">
                <a:spLocks noChangeArrowheads="1"/>
              </p:cNvSpPr>
              <p:nvPr/>
            </p:nvSpPr>
            <p:spPr bwMode="auto">
              <a:xfrm>
                <a:off x="35" y="1825"/>
                <a:ext cx="598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400" smtClean="0">
                    <a:latin typeface="Arial" charset="0"/>
                    <a:cs typeface="+mn-cs"/>
                  </a:rPr>
                  <a:t>ACK=100</a:t>
                </a:r>
                <a:endParaRPr lang="en-US" sz="1000" smtClean="0">
                  <a:latin typeface="Times New Roman" charset="0"/>
                  <a:cs typeface="+mn-cs"/>
                </a:endParaRPr>
              </a:p>
            </p:txBody>
          </p:sp>
        </p:grpSp>
        <p:grpSp>
          <p:nvGrpSpPr>
            <p:cNvPr id="44055" name="Group 72"/>
            <p:cNvGrpSpPr>
              <a:grpSpLocks/>
            </p:cNvGrpSpPr>
            <p:nvPr/>
          </p:nvGrpSpPr>
          <p:grpSpPr bwMode="auto">
            <a:xfrm>
              <a:off x="3235945" y="4460825"/>
              <a:ext cx="949325" cy="304800"/>
              <a:chOff x="35" y="1825"/>
              <a:chExt cx="598" cy="192"/>
            </a:xfrm>
          </p:grpSpPr>
          <p:sp>
            <p:nvSpPr>
              <p:cNvPr id="73768" name="Rectangle 73"/>
              <p:cNvSpPr>
                <a:spLocks noChangeArrowheads="1"/>
              </p:cNvSpPr>
              <p:nvPr/>
            </p:nvSpPr>
            <p:spPr bwMode="auto">
              <a:xfrm>
                <a:off x="101" y="1859"/>
                <a:ext cx="471" cy="12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73769" name="Text Box 74"/>
              <p:cNvSpPr txBox="1">
                <a:spLocks noChangeArrowheads="1"/>
              </p:cNvSpPr>
              <p:nvPr/>
            </p:nvSpPr>
            <p:spPr bwMode="auto">
              <a:xfrm>
                <a:off x="35" y="1825"/>
                <a:ext cx="598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400" smtClean="0">
                    <a:latin typeface="Arial" charset="0"/>
                    <a:cs typeface="+mn-cs"/>
                  </a:rPr>
                  <a:t>ACK=100</a:t>
                </a:r>
                <a:endParaRPr lang="en-US" sz="1000" smtClean="0">
                  <a:latin typeface="Times New Roman" charset="0"/>
                  <a:cs typeface="+mn-cs"/>
                </a:endParaRPr>
              </a:p>
            </p:txBody>
          </p:sp>
        </p:grpSp>
        <p:grpSp>
          <p:nvGrpSpPr>
            <p:cNvPr id="44056" name="Group 75"/>
            <p:cNvGrpSpPr>
              <a:grpSpLocks/>
            </p:cNvGrpSpPr>
            <p:nvPr/>
          </p:nvGrpSpPr>
          <p:grpSpPr bwMode="auto">
            <a:xfrm>
              <a:off x="3243882" y="4757688"/>
              <a:ext cx="949325" cy="304800"/>
              <a:chOff x="35" y="1825"/>
              <a:chExt cx="598" cy="192"/>
            </a:xfrm>
          </p:grpSpPr>
          <p:sp>
            <p:nvSpPr>
              <p:cNvPr id="73766" name="Rectangle 76"/>
              <p:cNvSpPr>
                <a:spLocks noChangeArrowheads="1"/>
              </p:cNvSpPr>
              <p:nvPr/>
            </p:nvSpPr>
            <p:spPr bwMode="auto">
              <a:xfrm>
                <a:off x="101" y="1859"/>
                <a:ext cx="472" cy="12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73767" name="Text Box 77"/>
              <p:cNvSpPr txBox="1">
                <a:spLocks noChangeArrowheads="1"/>
              </p:cNvSpPr>
              <p:nvPr/>
            </p:nvSpPr>
            <p:spPr bwMode="auto">
              <a:xfrm>
                <a:off x="35" y="1825"/>
                <a:ext cx="599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400" smtClean="0">
                    <a:latin typeface="Arial" charset="0"/>
                    <a:cs typeface="+mn-cs"/>
                  </a:rPr>
                  <a:t>ACK=100</a:t>
                </a:r>
                <a:endParaRPr lang="en-US" sz="1000" smtClean="0">
                  <a:latin typeface="Times New Roman" charset="0"/>
                  <a:cs typeface="+mn-cs"/>
                </a:endParaRPr>
              </a:p>
            </p:txBody>
          </p:sp>
        </p:grpSp>
        <p:sp>
          <p:nvSpPr>
            <p:cNvPr id="73756" name="Rectangle 84"/>
            <p:cNvSpPr>
              <a:spLocks noChangeArrowheads="1"/>
            </p:cNvSpPr>
            <p:nvPr/>
          </p:nvSpPr>
          <p:spPr bwMode="auto">
            <a:xfrm>
              <a:off x="3353753" y="2892375"/>
              <a:ext cx="756358" cy="2254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3757" name="Text Box 83"/>
            <p:cNvSpPr txBox="1">
              <a:spLocks noChangeArrowheads="1"/>
            </p:cNvSpPr>
            <p:nvPr/>
          </p:nvSpPr>
          <p:spPr bwMode="auto">
            <a:xfrm>
              <a:off x="3261297" y="2836812"/>
              <a:ext cx="2281327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400" smtClean="0">
                  <a:cs typeface="+mn-cs"/>
                </a:rPr>
                <a:t>Seq=100, 20 bytes of data</a:t>
              </a:r>
            </a:p>
          </p:txBody>
        </p:sp>
        <p:sp>
          <p:nvSpPr>
            <p:cNvPr id="73758" name="Rectangle 85"/>
            <p:cNvSpPr>
              <a:spLocks noChangeArrowheads="1"/>
            </p:cNvSpPr>
            <p:nvPr/>
          </p:nvSpPr>
          <p:spPr bwMode="auto">
            <a:xfrm>
              <a:off x="3314765" y="5100588"/>
              <a:ext cx="757472" cy="2254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3759" name="Text Box 86"/>
            <p:cNvSpPr txBox="1">
              <a:spLocks noChangeArrowheads="1"/>
            </p:cNvSpPr>
            <p:nvPr/>
          </p:nvSpPr>
          <p:spPr bwMode="auto">
            <a:xfrm>
              <a:off x="3223423" y="5045026"/>
              <a:ext cx="2281327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400" smtClean="0">
                  <a:cs typeface="+mn-cs"/>
                </a:rPr>
                <a:t>Seq=100, 20 bytes of data</a:t>
              </a:r>
            </a:p>
          </p:txBody>
        </p:sp>
        <p:grpSp>
          <p:nvGrpSpPr>
            <p:cNvPr id="44061" name="Group 93"/>
            <p:cNvGrpSpPr>
              <a:grpSpLocks/>
            </p:cNvGrpSpPr>
            <p:nvPr/>
          </p:nvGrpSpPr>
          <p:grpSpPr bwMode="auto">
            <a:xfrm>
              <a:off x="2754932" y="1727150"/>
              <a:ext cx="630238" cy="533400"/>
              <a:chOff x="-44" y="1473"/>
              <a:chExt cx="981" cy="1105"/>
            </a:xfrm>
          </p:grpSpPr>
          <p:pic>
            <p:nvPicPr>
              <p:cNvPr id="44065" name="Picture 94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4066" name="Freeform 95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7497 w 356"/>
                  <a:gd name="T3" fmla="*/ 469 h 368"/>
                  <a:gd name="T4" fmla="*/ 8894 w 356"/>
                  <a:gd name="T5" fmla="*/ 9780 h 368"/>
                  <a:gd name="T6" fmla="*/ 1960 w 356"/>
                  <a:gd name="T7" fmla="*/ 12231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pt-PT"/>
              </a:p>
            </p:txBody>
          </p:sp>
        </p:grpSp>
        <p:grpSp>
          <p:nvGrpSpPr>
            <p:cNvPr id="44062" name="Group 96"/>
            <p:cNvGrpSpPr>
              <a:grpSpLocks/>
            </p:cNvGrpSpPr>
            <p:nvPr/>
          </p:nvGrpSpPr>
          <p:grpSpPr bwMode="auto">
            <a:xfrm flipH="1">
              <a:off x="5333032" y="1754138"/>
              <a:ext cx="654050" cy="579437"/>
              <a:chOff x="-44" y="1473"/>
              <a:chExt cx="981" cy="1105"/>
            </a:xfrm>
          </p:grpSpPr>
          <p:pic>
            <p:nvPicPr>
              <p:cNvPr id="44063" name="Picture 97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4064" name="Freeform 98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7497 w 356"/>
                  <a:gd name="T3" fmla="*/ 469 h 368"/>
                  <a:gd name="T4" fmla="*/ 8894 w 356"/>
                  <a:gd name="T5" fmla="*/ 9780 h 368"/>
                  <a:gd name="T6" fmla="*/ 1960 w 356"/>
                  <a:gd name="T7" fmla="*/ 12231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pt-PT"/>
              </a:p>
            </p:txBody>
          </p:sp>
        </p:grpSp>
      </p:grpSp>
      <p:sp>
        <p:nvSpPr>
          <p:cNvPr id="54" name="Slide Number Placeholder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75463" y="6237288"/>
            <a:ext cx="2133600" cy="476250"/>
          </a:xfrm>
        </p:spPr>
        <p:txBody>
          <a:bodyPr/>
          <a:lstStyle/>
          <a:p>
            <a:pPr>
              <a:defRPr/>
            </a:pPr>
            <a:fld id="{FDB67FD2-1736-244F-A25B-D4AD44EF502E}" type="slidenum">
              <a:rPr lang="en-US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sz="4400" dirty="0" err="1" smtClean="0">
                <a:latin typeface="+mn-lt"/>
                <a:ea typeface="ＭＳ Ｐゴシック" charset="0"/>
              </a:rPr>
              <a:t>Fast</a:t>
            </a:r>
            <a:r>
              <a:rPr lang="pt-PT" sz="4400" dirty="0" smtClean="0">
                <a:latin typeface="+mn-lt"/>
                <a:ea typeface="ＭＳ Ｐゴシック" charset="0"/>
              </a:rPr>
              <a:t> </a:t>
            </a:r>
            <a:r>
              <a:rPr lang="pt-PT" sz="4400" dirty="0" err="1">
                <a:latin typeface="+mn-lt"/>
                <a:ea typeface="ＭＳ Ｐゴシック" charset="0"/>
              </a:rPr>
              <a:t>R</a:t>
            </a:r>
            <a:r>
              <a:rPr lang="pt-PT" sz="4400" dirty="0" err="1" smtClean="0">
                <a:latin typeface="+mn-lt"/>
                <a:ea typeface="ＭＳ Ｐゴシック" charset="0"/>
              </a:rPr>
              <a:t>etransmit</a:t>
            </a:r>
            <a:r>
              <a:rPr lang="pt-PT" sz="4400" dirty="0" smtClean="0">
                <a:latin typeface="+mn-lt"/>
                <a:ea typeface="ＭＳ Ｐゴシック" charset="0"/>
              </a:rPr>
              <a:t> é eficaz?</a:t>
            </a:r>
            <a:endParaRPr lang="pt-PT" sz="4400" dirty="0">
              <a:latin typeface="+mn-lt"/>
              <a:ea typeface="ＭＳ Ｐゴシック" charset="0"/>
            </a:endParaRPr>
          </a:p>
        </p:txBody>
      </p:sp>
      <p:sp>
        <p:nvSpPr>
          <p:cNvPr id="1047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351837" cy="4906962"/>
          </a:xfrm>
        </p:spPr>
        <p:txBody>
          <a:bodyPr/>
          <a:lstStyle/>
          <a:p>
            <a:pPr>
              <a:defRPr/>
            </a:pPr>
            <a:r>
              <a:rPr lang="pt-PT" dirty="0" smtClean="0">
                <a:ea typeface="ＭＳ Ｐゴシック" charset="0"/>
                <a:cs typeface="ＭＳ Ｐゴシック" charset="0"/>
              </a:rPr>
              <a:t>A eficácia é máxima se</a:t>
            </a:r>
          </a:p>
          <a:p>
            <a:pPr lvl="1">
              <a:defRPr/>
            </a:pPr>
            <a:r>
              <a:rPr lang="pt-PT" dirty="0" smtClean="0">
                <a:ea typeface="ＭＳ Ｐゴシック" charset="0"/>
              </a:rPr>
              <a:t>Com muitos pacotes transmitidos para a frente, isto é, com uma janela grande</a:t>
            </a:r>
          </a:p>
          <a:p>
            <a:pPr lvl="1">
              <a:defRPr/>
            </a:pPr>
            <a:r>
              <a:rPr lang="pt-PT" dirty="0" smtClean="0">
                <a:ea typeface="ＭＳ Ｐゴシック" charset="0"/>
              </a:rPr>
              <a:t>Os </a:t>
            </a:r>
            <a:r>
              <a:rPr lang="pt-PT" i="1" dirty="0" err="1" smtClean="0">
                <a:ea typeface="ＭＳ Ｐゴシック" charset="0"/>
              </a:rPr>
              <a:t>timeouts</a:t>
            </a:r>
            <a:r>
              <a:rPr lang="pt-PT" dirty="0" smtClean="0">
                <a:ea typeface="ＭＳ Ｐゴシック" charset="0"/>
              </a:rPr>
              <a:t>  &gt;&gt; RTT</a:t>
            </a:r>
          </a:p>
          <a:p>
            <a:pPr lvl="1">
              <a:defRPr/>
            </a:pPr>
            <a:r>
              <a:rPr lang="pt-PT" dirty="0" smtClean="0">
                <a:ea typeface="ＭＳ Ｐゴシック" charset="0"/>
              </a:rPr>
              <a:t>Com transferências longas</a:t>
            </a:r>
          </a:p>
          <a:p>
            <a:pPr>
              <a:defRPr/>
            </a:pPr>
            <a:r>
              <a:rPr lang="pt-PT" dirty="0" smtClean="0">
                <a:ea typeface="ＭＳ Ｐゴシック" charset="0"/>
                <a:cs typeface="ＭＳ Ｐゴシック" charset="0"/>
              </a:rPr>
              <a:t>Implicações para o tráfego Web</a:t>
            </a:r>
          </a:p>
          <a:p>
            <a:pPr lvl="1">
              <a:defRPr/>
            </a:pPr>
            <a:r>
              <a:rPr lang="pt-PT" dirty="0" smtClean="0">
                <a:ea typeface="ＭＳ Ｐゴシック" charset="0"/>
              </a:rPr>
              <a:t>Se as conexões para sites Web transportarem relativamente poucos dados (e.g., 10 pacotes ≈ 15 </a:t>
            </a:r>
            <a:r>
              <a:rPr lang="pt-PT" dirty="0" err="1" smtClean="0">
                <a:ea typeface="ＭＳ Ｐゴシック" charset="0"/>
              </a:rPr>
              <a:t>Kbytes</a:t>
            </a:r>
            <a:r>
              <a:rPr lang="pt-PT" dirty="0" smtClean="0">
                <a:ea typeface="ＭＳ Ｐゴシック" charset="0"/>
              </a:rPr>
              <a:t>) não há oportunidade para haverem muitos pacotes emitidos de avanço</a:t>
            </a:r>
          </a:p>
          <a:p>
            <a:pPr lvl="1">
              <a:defRPr/>
            </a:pPr>
            <a:r>
              <a:rPr lang="pt-PT" dirty="0" smtClean="0">
                <a:ea typeface="ＭＳ Ｐゴシック" charset="0"/>
              </a:rPr>
              <a:t>Logo é de todo o interesse privilegiar conexões “longas”</a:t>
            </a:r>
          </a:p>
        </p:txBody>
      </p:sp>
      <p:sp>
        <p:nvSpPr>
          <p:cNvPr id="5" name="Slide Number Placeholder 4"/>
          <p:cNvSpPr txBox="1">
            <a:spLocks noChangeArrowheads="1"/>
          </p:cNvSpPr>
          <p:nvPr/>
        </p:nvSpPr>
        <p:spPr bwMode="auto">
          <a:xfrm>
            <a:off x="6875463" y="6237288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400" b="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A60FCC66-6847-7341-A7A7-2FF03A2441E7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755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dirty="0" smtClean="0">
                <a:cs typeface="+mj-cs"/>
              </a:rPr>
              <a:t>Objectivos da lição</a:t>
            </a:r>
          </a:p>
        </p:txBody>
      </p:sp>
      <p:sp>
        <p:nvSpPr>
          <p:cNvPr id="1047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610600" cy="5378450"/>
          </a:xfrm>
        </p:spPr>
        <p:txBody>
          <a:bodyPr/>
          <a:lstStyle/>
          <a:p>
            <a:pPr>
              <a:defRPr/>
            </a:pPr>
            <a:r>
              <a:rPr lang="pt-PT" sz="2400" dirty="0" smtClean="0"/>
              <a:t>O protocolo IP na Internet não garante a entrega de todos os pacotes, nem sequer na ordem de emissão</a:t>
            </a:r>
          </a:p>
          <a:p>
            <a:pPr>
              <a:defRPr/>
            </a:pPr>
            <a:r>
              <a:rPr lang="pt-PT" sz="2400" dirty="0" smtClean="0"/>
              <a:t>Ao nível transporte é necessário compensar essas deficiências providenciando um serviço de comunicações fiáveis</a:t>
            </a:r>
          </a:p>
          <a:p>
            <a:pPr>
              <a:defRPr/>
            </a:pPr>
            <a:r>
              <a:rPr lang="pt-PT" sz="2400" dirty="0" smtClean="0"/>
              <a:t>É esse o papel do protocolo TCP cujas propriedades e funcionamento serão estudadas nesta lição</a:t>
            </a:r>
          </a:p>
          <a:p>
            <a:pPr>
              <a:defRPr/>
            </a:pPr>
            <a:endParaRPr lang="pt-PT" sz="2400" dirty="0" smtClean="0"/>
          </a:p>
          <a:p>
            <a:pPr marL="339725" lvl="1" indent="0">
              <a:buFont typeface="Helvetica" charset="0"/>
              <a:buNone/>
              <a:defRPr/>
            </a:pPr>
            <a:endParaRPr lang="pt-PT" sz="1800" dirty="0" smtClean="0"/>
          </a:p>
        </p:txBody>
      </p:sp>
      <p:sp>
        <p:nvSpPr>
          <p:cNvPr id="5" name="Slide Number Placeholder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75463" y="6237288"/>
            <a:ext cx="2133600" cy="476250"/>
          </a:xfrm>
        </p:spPr>
        <p:txBody>
          <a:bodyPr/>
          <a:lstStyle/>
          <a:p>
            <a:pPr>
              <a:defRPr/>
            </a:pPr>
            <a:fld id="{D093854E-6191-0840-A80E-EA8E249F2E7A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dirty="0" smtClean="0"/>
              <a:t>Gestão do valor dos </a:t>
            </a:r>
            <a:r>
              <a:rPr lang="pt-PT" i="1" dirty="0" err="1" smtClean="0"/>
              <a:t>timeouts</a:t>
            </a:r>
            <a:endParaRPr lang="pt-PT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731250" cy="5486400"/>
          </a:xfrm>
        </p:spPr>
        <p:txBody>
          <a:bodyPr/>
          <a:lstStyle/>
          <a:p>
            <a:pPr>
              <a:defRPr/>
            </a:pPr>
            <a:r>
              <a:rPr lang="pt-PT" sz="2000" dirty="0" smtClean="0"/>
              <a:t>Tem que ser maior que o RTT (e.g. RTT + delta)</a:t>
            </a:r>
            <a:endParaRPr lang="pt-PT" sz="2000" dirty="0"/>
          </a:p>
          <a:p>
            <a:pPr lvl="1">
              <a:defRPr/>
            </a:pPr>
            <a:r>
              <a:rPr lang="pt-PT" sz="1800" dirty="0" smtClean="0"/>
              <a:t>Se demasiado longo, a recuperação dos erros é lenta</a:t>
            </a:r>
          </a:p>
          <a:p>
            <a:pPr lvl="1">
              <a:defRPr/>
            </a:pPr>
            <a:r>
              <a:rPr lang="pt-PT" sz="1800" dirty="0" smtClean="0"/>
              <a:t>Se demasiado curto desperdiça a capacidade da conexão</a:t>
            </a:r>
          </a:p>
          <a:p>
            <a:pPr>
              <a:defRPr/>
            </a:pPr>
            <a:r>
              <a:rPr lang="pt-PT" sz="2000" dirty="0" smtClean="0"/>
              <a:t>Mas o RTT é variável, logo é necessário estimar o valor do RTT médio</a:t>
            </a:r>
          </a:p>
          <a:p>
            <a:pPr>
              <a:defRPr/>
            </a:pPr>
            <a:r>
              <a:rPr lang="pt-PT" sz="2000" dirty="0" smtClean="0"/>
              <a:t>Mas adaptando-se às variações do RTT, isto é</a:t>
            </a:r>
          </a:p>
          <a:p>
            <a:pPr>
              <a:defRPr/>
            </a:pPr>
            <a:r>
              <a:rPr lang="pt-PT" sz="2000" dirty="0" smtClean="0"/>
              <a:t>Cada vez que se estima o RTT, calcula-se o valor da variável </a:t>
            </a:r>
            <a:r>
              <a:rPr lang="pt-PT" sz="2000" dirty="0" err="1" smtClean="0"/>
              <a:t>estimatedRTT</a:t>
            </a:r>
            <a:r>
              <a:rPr lang="pt-PT" sz="2000" dirty="0" smtClean="0"/>
              <a:t> fazendo uma média pesada do passado</a:t>
            </a:r>
          </a:p>
          <a:p>
            <a:pPr>
              <a:defRPr/>
            </a:pPr>
            <a:endParaRPr lang="pt-PT" sz="2000" dirty="0" smtClean="0"/>
          </a:p>
          <a:p>
            <a:pPr marL="0" indent="0">
              <a:buFontTx/>
              <a:buNone/>
              <a:defRPr/>
            </a:pPr>
            <a:r>
              <a:rPr lang="pt-PT" sz="2400" dirty="0" err="1" smtClean="0">
                <a:solidFill>
                  <a:srgbClr val="FF0000"/>
                </a:solidFill>
              </a:rPr>
              <a:t>estimatedRTT</a:t>
            </a:r>
            <a:r>
              <a:rPr lang="pt-PT" sz="2400" dirty="0" smtClean="0">
                <a:solidFill>
                  <a:srgbClr val="FF0000"/>
                </a:solidFill>
              </a:rPr>
              <a:t> = </a:t>
            </a:r>
            <a:r>
              <a:rPr lang="pt-PT" sz="2400" dirty="0" err="1" smtClean="0">
                <a:solidFill>
                  <a:srgbClr val="FF0000"/>
                </a:solidFill>
              </a:rPr>
              <a:t>estimatedRTT</a:t>
            </a:r>
            <a:r>
              <a:rPr lang="pt-PT" sz="2400" dirty="0" smtClean="0">
                <a:solidFill>
                  <a:srgbClr val="FF0000"/>
                </a:solidFill>
              </a:rPr>
              <a:t> * (1-</a:t>
            </a:r>
            <a:r>
              <a:rPr lang="en-US" sz="2400" dirty="0" smtClean="0">
                <a:solidFill>
                  <a:srgbClr val="FF0000"/>
                </a:solidFill>
                <a:ea typeface="ＭＳ Ｐゴシック" charset="0"/>
                <a:cs typeface="Tw Cen MT"/>
                <a:sym typeface="Symbol" charset="0"/>
              </a:rPr>
              <a:t>) +  * </a:t>
            </a:r>
            <a:r>
              <a:rPr lang="en-US" sz="2400" dirty="0" err="1" smtClean="0">
                <a:solidFill>
                  <a:srgbClr val="FF0000"/>
                </a:solidFill>
                <a:ea typeface="ＭＳ Ｐゴシック" charset="0"/>
                <a:cs typeface="Tw Cen MT"/>
                <a:sym typeface="Symbol" charset="0"/>
              </a:rPr>
              <a:t>smapledRTT</a:t>
            </a:r>
            <a:endParaRPr lang="en-US" sz="2400" dirty="0" smtClean="0">
              <a:solidFill>
                <a:srgbClr val="FF0000"/>
              </a:solidFill>
              <a:ea typeface="ＭＳ Ｐゴシック" charset="0"/>
              <a:cs typeface="Tw Cen MT"/>
              <a:sym typeface="Symbol" charset="0"/>
            </a:endParaRPr>
          </a:p>
          <a:p>
            <a:pPr marL="0" indent="0">
              <a:buFontTx/>
              <a:buNone/>
              <a:defRPr/>
            </a:pPr>
            <a:r>
              <a:rPr lang="en-US" sz="2400" dirty="0" smtClean="0">
                <a:solidFill>
                  <a:srgbClr val="FF0000"/>
                </a:solidFill>
                <a:ea typeface="ＭＳ Ｐゴシック" charset="0"/>
                <a:cs typeface="Tw Cen MT"/>
                <a:sym typeface="Symbol" charset="0"/>
              </a:rPr>
              <a:t>			Com  = 0,125</a:t>
            </a:r>
          </a:p>
          <a:p>
            <a:pPr marL="0" indent="0">
              <a:buFontTx/>
              <a:buNone/>
              <a:defRPr/>
            </a:pPr>
            <a:r>
              <a:rPr lang="pt-PT" sz="2400" dirty="0" err="1" smtClean="0">
                <a:solidFill>
                  <a:srgbClr val="FF0000"/>
                </a:solidFill>
              </a:rPr>
              <a:t>estimatedRTT</a:t>
            </a:r>
            <a:r>
              <a:rPr lang="pt-PT" sz="2400" dirty="0" smtClean="0">
                <a:solidFill>
                  <a:srgbClr val="FF0000"/>
                </a:solidFill>
              </a:rPr>
              <a:t> = </a:t>
            </a:r>
            <a:r>
              <a:rPr lang="pt-PT" sz="2400" dirty="0" err="1" smtClean="0">
                <a:solidFill>
                  <a:srgbClr val="FF0000"/>
                </a:solidFill>
              </a:rPr>
              <a:t>estimateddRTT</a:t>
            </a:r>
            <a:r>
              <a:rPr lang="pt-PT" sz="2400" dirty="0" smtClean="0">
                <a:solidFill>
                  <a:srgbClr val="FF0000"/>
                </a:solidFill>
              </a:rPr>
              <a:t> * (1-</a:t>
            </a:r>
            <a:r>
              <a:rPr lang="en-US" sz="2400" dirty="0" smtClean="0">
                <a:solidFill>
                  <a:srgbClr val="FF0000"/>
                </a:solidFill>
                <a:ea typeface="ＭＳ Ｐゴシック" charset="0"/>
                <a:cs typeface="Tw Cen MT"/>
                <a:sym typeface="Symbol" charset="0"/>
              </a:rPr>
              <a:t>0,125) </a:t>
            </a:r>
          </a:p>
          <a:p>
            <a:pPr marL="0" indent="0">
              <a:buFontTx/>
              <a:buNone/>
              <a:defRPr/>
            </a:pPr>
            <a:r>
              <a:rPr lang="en-US" sz="2400" dirty="0">
                <a:solidFill>
                  <a:srgbClr val="FF0000"/>
                </a:solidFill>
                <a:ea typeface="ＭＳ Ｐゴシック" charset="0"/>
                <a:cs typeface="Tw Cen MT"/>
                <a:sym typeface="Symbol" charset="0"/>
              </a:rPr>
              <a:t>	</a:t>
            </a:r>
            <a:r>
              <a:rPr lang="en-US" sz="2400" dirty="0" smtClean="0">
                <a:solidFill>
                  <a:srgbClr val="FF0000"/>
                </a:solidFill>
                <a:ea typeface="ＭＳ Ｐゴシック" charset="0"/>
                <a:cs typeface="Tw Cen MT"/>
                <a:sym typeface="Symbol" charset="0"/>
              </a:rPr>
              <a:t>			+ 0,125 * </a:t>
            </a:r>
            <a:r>
              <a:rPr lang="en-US" sz="2400" dirty="0" err="1" smtClean="0">
                <a:solidFill>
                  <a:srgbClr val="FF0000"/>
                </a:solidFill>
                <a:ea typeface="ＭＳ Ｐゴシック" charset="0"/>
                <a:cs typeface="Tw Cen MT"/>
                <a:sym typeface="Symbol" charset="0"/>
              </a:rPr>
              <a:t>sampledRTT</a:t>
            </a:r>
            <a:endParaRPr lang="pt-PT" sz="2400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2749DB-9EDA-2D44-9945-F238A6E499F7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PT" sz="4800" dirty="0" err="1" smtClean="0">
                <a:latin typeface="+mn-lt"/>
                <a:ea typeface="ＭＳ Ｐゴシック" charset="0"/>
                <a:cs typeface="Tw Cen MT"/>
              </a:rPr>
              <a:t>estimatedRTT</a:t>
            </a:r>
            <a:r>
              <a:rPr lang="pt-PT" sz="4800" dirty="0" smtClean="0">
                <a:latin typeface="+mn-lt"/>
                <a:ea typeface="ＭＳ Ｐゴシック" charset="0"/>
                <a:cs typeface="Tw Cen MT"/>
              </a:rPr>
              <a:t> e </a:t>
            </a:r>
            <a:r>
              <a:rPr lang="pt-PT" sz="4800" dirty="0" err="1" smtClean="0">
                <a:latin typeface="+mn-lt"/>
                <a:ea typeface="ＭＳ Ｐゴシック" charset="0"/>
                <a:cs typeface="Tw Cen MT"/>
              </a:rPr>
              <a:t>sampledRTT</a:t>
            </a:r>
            <a:endParaRPr lang="pt-PT" sz="4800" dirty="0">
              <a:latin typeface="+mn-lt"/>
              <a:ea typeface="ＭＳ Ｐゴシック" charset="0"/>
              <a:cs typeface="Tw Cen MT"/>
            </a:endParaRPr>
          </a:p>
        </p:txBody>
      </p:sp>
      <p:sp>
        <p:nvSpPr>
          <p:cNvPr id="4" name="Slide Number Placeholder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75463" y="6237288"/>
            <a:ext cx="2133600" cy="476250"/>
          </a:xfrm>
        </p:spPr>
        <p:txBody>
          <a:bodyPr/>
          <a:lstStyle/>
          <a:p>
            <a:pPr>
              <a:defRPr/>
            </a:pPr>
            <a:fld id="{0E855BED-ECA8-5C4A-B7F2-9708DC2A09F0}" type="slidenum">
              <a:rPr lang="en-US"/>
              <a:pPr>
                <a:defRPr/>
              </a:pPr>
              <a:t>21</a:t>
            </a:fld>
            <a:endParaRPr lang="en-US" dirty="0"/>
          </a:p>
        </p:txBody>
      </p:sp>
      <p:grpSp>
        <p:nvGrpSpPr>
          <p:cNvPr id="48131" name="Group 14"/>
          <p:cNvGrpSpPr>
            <a:grpSpLocks/>
          </p:cNvGrpSpPr>
          <p:nvPr/>
        </p:nvGrpSpPr>
        <p:grpSpPr bwMode="auto">
          <a:xfrm>
            <a:off x="611188" y="1125538"/>
            <a:ext cx="7921625" cy="5256212"/>
            <a:chOff x="782" y="1865"/>
            <a:chExt cx="3951" cy="2704"/>
          </a:xfrm>
        </p:grpSpPr>
        <p:pic>
          <p:nvPicPr>
            <p:cNvPr id="48132" name="Picture 1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" y="1865"/>
              <a:ext cx="3951" cy="27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13"/>
            <p:cNvSpPr>
              <a:spLocks noChangeArrowheads="1"/>
            </p:cNvSpPr>
            <p:nvPr/>
          </p:nvSpPr>
          <p:spPr bwMode="auto">
            <a:xfrm>
              <a:off x="2070" y="1926"/>
              <a:ext cx="1404" cy="16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dirty="0" smtClean="0"/>
              <a:t>Que valor usar de facto?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pt-PT" sz="2400" dirty="0" smtClean="0"/>
              <a:t>O </a:t>
            </a:r>
            <a:r>
              <a:rPr lang="pt-PT" sz="2400" dirty="0" err="1" smtClean="0"/>
              <a:t>estimatedRTT</a:t>
            </a:r>
            <a:r>
              <a:rPr lang="pt-PT" sz="2400" dirty="0" smtClean="0"/>
              <a:t> é demasiado curto, logo temos de introduzir uma margem de segurança, multiplicando-o por um factor</a:t>
            </a:r>
          </a:p>
          <a:p>
            <a:pPr>
              <a:defRPr/>
            </a:pPr>
            <a:r>
              <a:rPr lang="pt-PT" sz="2400" dirty="0" smtClean="0"/>
              <a:t>Esse factor deve ser proporcional ao desvio das amostras obtidas face ao estimado, isto é, quanto maior a variação, maior a margem de segurança</a:t>
            </a:r>
          </a:p>
          <a:p>
            <a:pPr marL="0" indent="0">
              <a:buFontTx/>
              <a:buNone/>
              <a:defRPr/>
            </a:pPr>
            <a:r>
              <a:rPr lang="pt-PT" sz="1800" b="1" dirty="0" smtClean="0">
                <a:solidFill>
                  <a:srgbClr val="000000"/>
                </a:solidFill>
              </a:rPr>
              <a:t>	</a:t>
            </a:r>
            <a:r>
              <a:rPr lang="pt-PT" sz="1800" b="1" dirty="0" err="1" smtClean="0">
                <a:solidFill>
                  <a:srgbClr val="FF0000"/>
                </a:solidFill>
              </a:rPr>
              <a:t>devRTT</a:t>
            </a:r>
            <a:r>
              <a:rPr lang="pt-PT" sz="1800" b="1" dirty="0" smtClean="0">
                <a:solidFill>
                  <a:srgbClr val="FF0000"/>
                </a:solidFill>
              </a:rPr>
              <a:t> = (1-</a:t>
            </a:r>
            <a:r>
              <a:rPr lang="en-US" sz="1800" b="1" dirty="0" smtClean="0">
                <a:solidFill>
                  <a:srgbClr val="FF0000"/>
                </a:solidFill>
                <a:sym typeface="Symbol" charset="0"/>
              </a:rPr>
              <a:t>)*</a:t>
            </a:r>
            <a:r>
              <a:rPr lang="en-US" sz="1800" b="1" dirty="0" err="1" smtClean="0">
                <a:solidFill>
                  <a:srgbClr val="FF0000"/>
                </a:solidFill>
                <a:sym typeface="Symbol" charset="0"/>
              </a:rPr>
              <a:t>devRTT</a:t>
            </a:r>
            <a:r>
              <a:rPr lang="en-US" sz="1800" b="1" dirty="0" smtClean="0">
                <a:solidFill>
                  <a:srgbClr val="FF0000"/>
                </a:solidFill>
                <a:sym typeface="Symbol" charset="0"/>
              </a:rPr>
              <a:t> + </a:t>
            </a:r>
          </a:p>
          <a:p>
            <a:pPr marL="0" indent="0">
              <a:buFontTx/>
              <a:buNone/>
              <a:defRPr/>
            </a:pPr>
            <a:r>
              <a:rPr lang="en-US" sz="1800" b="1" dirty="0">
                <a:solidFill>
                  <a:srgbClr val="FF0000"/>
                </a:solidFill>
                <a:sym typeface="Symbol" charset="0"/>
              </a:rPr>
              <a:t>	</a:t>
            </a:r>
            <a:r>
              <a:rPr lang="en-US" sz="1800" b="1" dirty="0" smtClean="0">
                <a:solidFill>
                  <a:srgbClr val="FF0000"/>
                </a:solidFill>
                <a:sym typeface="Symbol" charset="0"/>
              </a:rPr>
              <a:t>		*|</a:t>
            </a:r>
            <a:r>
              <a:rPr lang="en-US" sz="1800" b="1" dirty="0" err="1" smtClean="0">
                <a:solidFill>
                  <a:srgbClr val="FF0000"/>
                </a:solidFill>
                <a:sym typeface="Symbol" charset="0"/>
              </a:rPr>
              <a:t>sampledRTT-estimatedRTT</a:t>
            </a:r>
            <a:r>
              <a:rPr lang="en-US" sz="1800" b="1" dirty="0" smtClean="0">
                <a:solidFill>
                  <a:srgbClr val="FF0000"/>
                </a:solidFill>
                <a:sym typeface="Symbol" charset="0"/>
              </a:rPr>
              <a:t>|, com =0,25</a:t>
            </a:r>
            <a:endParaRPr lang="pt-PT" sz="1800" b="1" dirty="0" smtClean="0">
              <a:solidFill>
                <a:srgbClr val="FF0000"/>
              </a:solidFill>
            </a:endParaRPr>
          </a:p>
          <a:p>
            <a:pPr marL="0" indent="0">
              <a:buFontTx/>
              <a:buNone/>
              <a:defRPr/>
            </a:pPr>
            <a:r>
              <a:rPr lang="pt-PT" sz="1800" b="1" dirty="0" smtClean="0">
                <a:solidFill>
                  <a:srgbClr val="FF0000"/>
                </a:solidFill>
              </a:rPr>
              <a:t>	</a:t>
            </a:r>
            <a:r>
              <a:rPr lang="pt-PT" sz="1800" b="1" dirty="0" err="1" smtClean="0">
                <a:solidFill>
                  <a:srgbClr val="FF0000"/>
                </a:solidFill>
              </a:rPr>
              <a:t>devRTT</a:t>
            </a:r>
            <a:r>
              <a:rPr lang="pt-PT" sz="1800" b="1" dirty="0" smtClean="0">
                <a:solidFill>
                  <a:srgbClr val="FF0000"/>
                </a:solidFill>
              </a:rPr>
              <a:t> = (1-</a:t>
            </a:r>
            <a:r>
              <a:rPr lang="en-US" sz="1800" b="1" dirty="0" smtClean="0">
                <a:solidFill>
                  <a:srgbClr val="FF0000"/>
                </a:solidFill>
                <a:sym typeface="Symbol" charset="0"/>
              </a:rPr>
              <a:t>0,25)*</a:t>
            </a:r>
            <a:r>
              <a:rPr lang="en-US" sz="1800" b="1" dirty="0" err="1" smtClean="0">
                <a:solidFill>
                  <a:srgbClr val="FF0000"/>
                </a:solidFill>
                <a:sym typeface="Symbol" charset="0"/>
              </a:rPr>
              <a:t>devRTT</a:t>
            </a:r>
            <a:r>
              <a:rPr lang="en-US" sz="1800" b="1" dirty="0" smtClean="0">
                <a:solidFill>
                  <a:srgbClr val="FF0000"/>
                </a:solidFill>
                <a:sym typeface="Symbol" charset="0"/>
              </a:rPr>
              <a:t> + </a:t>
            </a:r>
          </a:p>
          <a:p>
            <a:pPr marL="0" indent="0">
              <a:buFontTx/>
              <a:buNone/>
              <a:defRPr/>
            </a:pPr>
            <a:r>
              <a:rPr lang="en-US" sz="1800" b="1" dirty="0" smtClean="0">
                <a:solidFill>
                  <a:srgbClr val="FF0000"/>
                </a:solidFill>
                <a:sym typeface="Symbol" charset="0"/>
              </a:rPr>
              <a:t>			0,25*|</a:t>
            </a:r>
            <a:r>
              <a:rPr lang="en-US" sz="1800" b="1" dirty="0" err="1" smtClean="0">
                <a:solidFill>
                  <a:srgbClr val="FF0000"/>
                </a:solidFill>
                <a:sym typeface="Symbol" charset="0"/>
              </a:rPr>
              <a:t>sampledRTT-estimatedRTT</a:t>
            </a:r>
            <a:r>
              <a:rPr lang="en-US" sz="1800" b="1" dirty="0" smtClean="0">
                <a:solidFill>
                  <a:srgbClr val="FF0000"/>
                </a:solidFill>
                <a:sym typeface="Symbol" charset="0"/>
              </a:rPr>
              <a:t>|</a:t>
            </a:r>
          </a:p>
          <a:p>
            <a:pPr marL="0" indent="0">
              <a:buFontTx/>
              <a:buNone/>
              <a:defRPr/>
            </a:pPr>
            <a:endParaRPr lang="en-US" sz="1800" b="1" dirty="0" smtClean="0">
              <a:solidFill>
                <a:srgbClr val="FF0000"/>
              </a:solidFill>
              <a:sym typeface="Symbol" charset="0"/>
            </a:endParaRPr>
          </a:p>
          <a:p>
            <a:pPr marL="0" indent="0">
              <a:buFontTx/>
              <a:buNone/>
              <a:defRPr/>
            </a:pPr>
            <a:r>
              <a:rPr lang="en-US" sz="1800" dirty="0" smtClean="0">
                <a:solidFill>
                  <a:srgbClr val="FF0000"/>
                </a:solidFill>
                <a:sym typeface="Symbol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sym typeface="Symbol" charset="0"/>
              </a:rPr>
              <a:t>timeoutValue</a:t>
            </a:r>
            <a:r>
              <a:rPr lang="en-US" sz="2400" dirty="0" smtClean="0">
                <a:solidFill>
                  <a:srgbClr val="FF0000"/>
                </a:solidFill>
                <a:sym typeface="Symbol" charset="0"/>
              </a:rPr>
              <a:t> = </a:t>
            </a:r>
            <a:r>
              <a:rPr lang="en-US" sz="2400" dirty="0" err="1" smtClean="0">
                <a:solidFill>
                  <a:srgbClr val="FF0000"/>
                </a:solidFill>
                <a:sym typeface="Symbol" charset="0"/>
              </a:rPr>
              <a:t>estimatedRTT</a:t>
            </a:r>
            <a:r>
              <a:rPr lang="en-US" sz="2400" dirty="0" smtClean="0">
                <a:solidFill>
                  <a:srgbClr val="FF0000"/>
                </a:solidFill>
                <a:sym typeface="Symbol" charset="0"/>
              </a:rPr>
              <a:t> + 4 * </a:t>
            </a:r>
            <a:r>
              <a:rPr lang="en-US" sz="2400" dirty="0" err="1" smtClean="0">
                <a:solidFill>
                  <a:srgbClr val="FF0000"/>
                </a:solidFill>
                <a:sym typeface="Symbol" charset="0"/>
              </a:rPr>
              <a:t>devRTT</a:t>
            </a:r>
            <a:r>
              <a:rPr lang="en-US" sz="2400" dirty="0" smtClean="0">
                <a:solidFill>
                  <a:srgbClr val="FF0000"/>
                </a:solidFill>
                <a:sym typeface="Symbol" charset="0"/>
              </a:rPr>
              <a:t>  (RFC 2988)</a:t>
            </a:r>
            <a:endParaRPr lang="pt-PT" sz="2400" dirty="0" smtClean="0">
              <a:solidFill>
                <a:srgbClr val="FF0000"/>
              </a:solidFill>
            </a:endParaRPr>
          </a:p>
          <a:p>
            <a:pPr>
              <a:defRPr/>
            </a:pPr>
            <a:endParaRPr lang="pt-PT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A44DF9-293D-0C47-AF70-F7ECF8FADC02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PT" dirty="0" smtClean="0">
                <a:ea typeface="ＭＳ Ｐゴシック" charset="0"/>
              </a:rPr>
              <a:t>Conclusões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268413"/>
            <a:ext cx="8228013" cy="5184775"/>
          </a:xfrm>
        </p:spPr>
        <p:txBody>
          <a:bodyPr/>
          <a:lstStyle/>
          <a:p>
            <a:pPr eaLnBrk="1" hangingPunct="1">
              <a:defRPr/>
            </a:pPr>
            <a:r>
              <a:rPr lang="pt-PT" sz="2000" dirty="0" smtClean="0">
                <a:ea typeface="ＭＳ Ｐゴシック" charset="0"/>
                <a:cs typeface="ＭＳ Ｐゴシック" charset="0"/>
              </a:rPr>
              <a:t>A Internet tem características especiais</a:t>
            </a:r>
          </a:p>
          <a:p>
            <a:pPr lvl="1" eaLnBrk="1" hangingPunct="1">
              <a:defRPr/>
            </a:pPr>
            <a:r>
              <a:rPr lang="pt-PT" sz="1800" dirty="0" smtClean="0">
                <a:ea typeface="ＭＳ Ｐゴシック" charset="0"/>
                <a:cs typeface="ＭＳ Ｐゴシック" charset="0"/>
              </a:rPr>
              <a:t>Pode perder pacotes</a:t>
            </a:r>
          </a:p>
          <a:p>
            <a:pPr lvl="1" eaLnBrk="1" hangingPunct="1">
              <a:defRPr/>
            </a:pPr>
            <a:r>
              <a:rPr lang="pt-PT" sz="1800" dirty="0" smtClean="0">
                <a:ea typeface="ＭＳ Ｐゴシック" charset="0"/>
                <a:cs typeface="ＭＳ Ｐゴシック" charset="0"/>
              </a:rPr>
              <a:t>Pode fazê-los chegar fora de ordem</a:t>
            </a:r>
          </a:p>
          <a:p>
            <a:pPr lvl="1" eaLnBrk="1" hangingPunct="1">
              <a:defRPr/>
            </a:pPr>
            <a:r>
              <a:rPr lang="pt-PT" sz="1800" dirty="0" smtClean="0">
                <a:ea typeface="ＭＳ Ｐゴシック" charset="0"/>
                <a:cs typeface="ＭＳ Ｐゴシック" charset="0"/>
              </a:rPr>
              <a:t>Pode fazê-los chegar muito atrasados face aos outros</a:t>
            </a:r>
          </a:p>
          <a:p>
            <a:pPr lvl="1" eaLnBrk="1" hangingPunct="1">
              <a:defRPr/>
            </a:pPr>
            <a:r>
              <a:rPr lang="pt-PT" sz="1800" dirty="0" smtClean="0">
                <a:ea typeface="ＭＳ Ｐゴシック" charset="0"/>
                <a:cs typeface="ＭＳ Ｐゴシック" charset="0"/>
              </a:rPr>
              <a:t>Apresenta tempo de trânsito extremo a extremo muito variáveis</a:t>
            </a:r>
            <a:endParaRPr lang="pt-PT" sz="1050" dirty="0" smtClean="0">
              <a:ea typeface="ＭＳ Ｐゴシック" charset="0"/>
            </a:endParaRPr>
          </a:p>
          <a:p>
            <a:pPr lvl="1" eaLnBrk="1" hangingPunct="1">
              <a:defRPr/>
            </a:pPr>
            <a:endParaRPr lang="pt-PT" sz="1050" dirty="0" smtClean="0">
              <a:ea typeface="ＭＳ Ｐゴシック" charset="0"/>
            </a:endParaRPr>
          </a:p>
          <a:p>
            <a:pPr eaLnBrk="1" hangingPunct="1">
              <a:defRPr/>
            </a:pPr>
            <a:r>
              <a:rPr lang="pt-PT" sz="2000" dirty="0" smtClean="0">
                <a:ea typeface="ＭＳ Ｐゴシック" charset="0"/>
                <a:cs typeface="ＭＳ Ｐゴシック" charset="0"/>
              </a:rPr>
              <a:t>Um protocolo de transferência fiável de dados como o TCP tem de lidar com todas essas características</a:t>
            </a:r>
          </a:p>
          <a:p>
            <a:pPr lvl="1" eaLnBrk="1" hangingPunct="1">
              <a:defRPr/>
            </a:pPr>
            <a:r>
              <a:rPr lang="pt-PT" sz="1800" dirty="0" smtClean="0">
                <a:ea typeface="ＭＳ Ｐゴシック" charset="0"/>
              </a:rPr>
              <a:t>O TCP foi desenvolvido a partir de bastante experiência anterior e publicado no ano de 1974: </a:t>
            </a:r>
            <a:r>
              <a:rPr lang="pt-PT" sz="1800" dirty="0" err="1" smtClean="0">
                <a:ea typeface="ＭＳ Ｐゴシック" charset="0"/>
              </a:rPr>
              <a:t>Vinton</a:t>
            </a:r>
            <a:r>
              <a:rPr lang="pt-PT" sz="1800" dirty="0" smtClean="0">
                <a:ea typeface="ＭＳ Ｐゴシック" charset="0"/>
              </a:rPr>
              <a:t> </a:t>
            </a:r>
            <a:r>
              <a:rPr lang="pt-PT" sz="1800" dirty="0" err="1" smtClean="0">
                <a:ea typeface="ＭＳ Ｐゴシック" charset="0"/>
              </a:rPr>
              <a:t>Cerf</a:t>
            </a:r>
            <a:r>
              <a:rPr lang="pt-PT" sz="1800" dirty="0" smtClean="0">
                <a:ea typeface="ＭＳ Ｐゴシック" charset="0"/>
              </a:rPr>
              <a:t> </a:t>
            </a:r>
            <a:r>
              <a:rPr lang="pt-PT" sz="1800" dirty="0" err="1" smtClean="0">
                <a:ea typeface="ＭＳ Ｐゴシック" charset="0"/>
              </a:rPr>
              <a:t>and</a:t>
            </a:r>
            <a:r>
              <a:rPr lang="pt-PT" sz="1800" dirty="0" smtClean="0">
                <a:ea typeface="ＭＳ Ｐゴシック" charset="0"/>
              </a:rPr>
              <a:t> Robert </a:t>
            </a:r>
            <a:r>
              <a:rPr lang="pt-PT" sz="1800" dirty="0" err="1" smtClean="0">
                <a:ea typeface="ＭＳ Ｐゴシック" charset="0"/>
              </a:rPr>
              <a:t>Khan</a:t>
            </a:r>
            <a:r>
              <a:rPr lang="pt-PT" sz="1800" dirty="0" smtClean="0">
                <a:ea typeface="ＭＳ Ｐゴシック" charset="0"/>
              </a:rPr>
              <a:t>, “A </a:t>
            </a:r>
            <a:r>
              <a:rPr lang="pt-PT" sz="1800" dirty="0" err="1" smtClean="0">
                <a:ea typeface="ＭＳ Ｐゴシック" charset="0"/>
              </a:rPr>
              <a:t>Protocol</a:t>
            </a:r>
            <a:r>
              <a:rPr lang="pt-PT" sz="1800" dirty="0" smtClean="0">
                <a:ea typeface="ＭＳ Ｐゴシック" charset="0"/>
              </a:rPr>
              <a:t> for Network </a:t>
            </a:r>
            <a:r>
              <a:rPr lang="pt-PT" sz="1800" dirty="0" err="1" smtClean="0">
                <a:ea typeface="ＭＳ Ｐゴシック" charset="0"/>
              </a:rPr>
              <a:t>Interconnection</a:t>
            </a:r>
            <a:r>
              <a:rPr lang="pt-PT" sz="1800" dirty="0" smtClean="0">
                <a:ea typeface="ＭＳ Ｐゴシック" charset="0"/>
              </a:rPr>
              <a:t>,” IEEE </a:t>
            </a:r>
            <a:r>
              <a:rPr lang="pt-PT" sz="1800" dirty="0" err="1" smtClean="0">
                <a:ea typeface="ＭＳ Ｐゴシック" charset="0"/>
              </a:rPr>
              <a:t>Transactions</a:t>
            </a:r>
            <a:r>
              <a:rPr lang="pt-PT" sz="1800" dirty="0" smtClean="0">
                <a:ea typeface="ＭＳ Ｐゴシック" charset="0"/>
              </a:rPr>
              <a:t> </a:t>
            </a:r>
            <a:r>
              <a:rPr lang="pt-PT" sz="1800" dirty="0" err="1" smtClean="0">
                <a:ea typeface="ＭＳ Ｐゴシック" charset="0"/>
              </a:rPr>
              <a:t>on</a:t>
            </a:r>
            <a:r>
              <a:rPr lang="pt-PT" sz="1800" dirty="0" smtClean="0">
                <a:ea typeface="ＭＳ Ｐゴシック" charset="0"/>
              </a:rPr>
              <a:t> </a:t>
            </a:r>
            <a:r>
              <a:rPr lang="pt-PT" sz="1800" dirty="0" err="1" smtClean="0">
                <a:ea typeface="ＭＳ Ｐゴシック" charset="0"/>
              </a:rPr>
              <a:t>Networking</a:t>
            </a:r>
            <a:r>
              <a:rPr lang="pt-PT" sz="1800" dirty="0" smtClean="0">
                <a:ea typeface="ＭＳ Ｐゴシック" charset="0"/>
              </a:rPr>
              <a:t>, </a:t>
            </a:r>
            <a:r>
              <a:rPr lang="en-US" sz="1800" dirty="0">
                <a:cs typeface="Tw Cen MT"/>
              </a:rPr>
              <a:t>Vol. 22 No. 5, May 1974, </a:t>
            </a:r>
            <a:r>
              <a:rPr lang="en-US" sz="1800" dirty="0" err="1">
                <a:cs typeface="Tw Cen MT"/>
              </a:rPr>
              <a:t>pp</a:t>
            </a:r>
            <a:r>
              <a:rPr lang="en-US" sz="1800" dirty="0">
                <a:cs typeface="Tw Cen MT"/>
              </a:rPr>
              <a:t> 637-</a:t>
            </a:r>
            <a:r>
              <a:rPr lang="en-US" sz="1800" dirty="0" smtClean="0">
                <a:cs typeface="Tw Cen MT"/>
              </a:rPr>
              <a:t>648</a:t>
            </a:r>
            <a:endParaRPr lang="pt-PT" sz="1800" dirty="0" smtClean="0">
              <a:ea typeface="ＭＳ Ｐゴシック" charset="0"/>
            </a:endParaRPr>
          </a:p>
          <a:p>
            <a:pPr lvl="1" eaLnBrk="1" hangingPunct="1">
              <a:defRPr/>
            </a:pPr>
            <a:r>
              <a:rPr lang="pt-PT" sz="1800" dirty="0" smtClean="0">
                <a:ea typeface="ＭＳ Ｐゴシック" charset="0"/>
              </a:rPr>
              <a:t>Tem sido melhorado incrementalmente desde então de forma contínua</a:t>
            </a:r>
          </a:p>
          <a:p>
            <a:pPr lvl="1" eaLnBrk="1" hangingPunct="1">
              <a:defRPr/>
            </a:pPr>
            <a:r>
              <a:rPr lang="pt-PT" sz="1800" dirty="0" smtClean="0">
                <a:ea typeface="ＭＳ Ｐゴシック" charset="0"/>
              </a:rPr>
              <a:t>É o principal protocolo de transporte usado na Internet e é muito sofisticado</a:t>
            </a:r>
          </a:p>
          <a:p>
            <a:pPr lvl="1" eaLnBrk="1" hangingPunct="1">
              <a:defRPr/>
            </a:pPr>
            <a:r>
              <a:rPr lang="pt-PT" sz="1800" dirty="0" smtClean="0">
                <a:ea typeface="ＭＳ Ｐゴシック" charset="0"/>
              </a:rPr>
              <a:t>Os seus autores iniciais receberam um ACM </a:t>
            </a:r>
            <a:r>
              <a:rPr lang="pt-PT" sz="1800" dirty="0" err="1" smtClean="0">
                <a:ea typeface="ＭＳ Ｐゴシック" charset="0"/>
              </a:rPr>
              <a:t>Turing</a:t>
            </a:r>
            <a:r>
              <a:rPr lang="pt-PT" sz="1800" dirty="0" smtClean="0">
                <a:ea typeface="ＭＳ Ｐゴシック" charset="0"/>
              </a:rPr>
              <a:t> </a:t>
            </a:r>
            <a:r>
              <a:rPr lang="pt-PT" sz="1800" dirty="0" err="1" smtClean="0">
                <a:ea typeface="ＭＳ Ｐゴシック" charset="0"/>
              </a:rPr>
              <a:t>Award</a:t>
            </a:r>
            <a:r>
              <a:rPr lang="pt-PT" sz="1800" dirty="0" smtClean="0">
                <a:ea typeface="ＭＳ Ｐゴシック" charset="0"/>
              </a:rPr>
              <a:t> em 2004</a:t>
            </a:r>
          </a:p>
          <a:p>
            <a:pPr lvl="1" eaLnBrk="1" hangingPunct="1">
              <a:defRPr/>
            </a:pPr>
            <a:r>
              <a:rPr lang="pt-PT" sz="1800" dirty="0" smtClean="0">
                <a:ea typeface="ＭＳ Ｐゴシック" charset="0"/>
              </a:rPr>
              <a:t>o êxito da Internet está-lhe profundamente ligado</a:t>
            </a:r>
          </a:p>
        </p:txBody>
      </p:sp>
      <p:sp>
        <p:nvSpPr>
          <p:cNvPr id="5" name="Slide Number Placeholder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75463" y="6237288"/>
            <a:ext cx="2133600" cy="476250"/>
          </a:xfrm>
        </p:spPr>
        <p:txBody>
          <a:bodyPr/>
          <a:lstStyle/>
          <a:p>
            <a:pPr>
              <a:defRPr/>
            </a:pPr>
            <a:fld id="{BF01DE8E-A549-EA42-A635-868E776C3AB5}" type="slidenum">
              <a:rPr lang="en-US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7" name="Rectangle 27"/>
          <p:cNvSpPr>
            <a:spLocks noGrp="1" noChangeArrowheads="1"/>
          </p:cNvSpPr>
          <p:nvPr>
            <p:ph type="title"/>
          </p:nvPr>
        </p:nvSpPr>
        <p:spPr>
          <a:xfrm>
            <a:off x="611188" y="404813"/>
            <a:ext cx="8069262" cy="685800"/>
          </a:xfrm>
        </p:spPr>
        <p:txBody>
          <a:bodyPr/>
          <a:lstStyle/>
          <a:p>
            <a:pPr>
              <a:defRPr/>
            </a:pPr>
            <a:r>
              <a:rPr lang="en-US" sz="3200" dirty="0" smtClean="0"/>
              <a:t>TCP - Transmission </a:t>
            </a:r>
            <a:r>
              <a:rPr lang="en-US" sz="3200" dirty="0"/>
              <a:t>Control Protocol</a:t>
            </a:r>
            <a:endParaRPr lang="en-US" sz="2400" dirty="0"/>
          </a:p>
        </p:txBody>
      </p:sp>
      <p:sp>
        <p:nvSpPr>
          <p:cNvPr id="706588" name="Rectangle 28"/>
          <p:cNvSpPr>
            <a:spLocks noGrp="1" noChangeArrowheads="1"/>
          </p:cNvSpPr>
          <p:nvPr>
            <p:ph type="body" idx="1"/>
          </p:nvPr>
        </p:nvSpPr>
        <p:spPr>
          <a:xfrm>
            <a:off x="611188" y="1196975"/>
            <a:ext cx="8228012" cy="3360738"/>
          </a:xfrm>
        </p:spPr>
        <p:txBody>
          <a:bodyPr/>
          <a:lstStyle/>
          <a:p>
            <a:pPr>
              <a:defRPr/>
            </a:pPr>
            <a:r>
              <a:rPr lang="pt-PT" sz="2000" dirty="0" smtClean="0"/>
              <a:t>Serviço de comunicação entre dois computadores</a:t>
            </a:r>
          </a:p>
          <a:p>
            <a:pPr lvl="1">
              <a:defRPr/>
            </a:pPr>
            <a:r>
              <a:rPr lang="pt-PT" sz="1800" dirty="0" smtClean="0"/>
              <a:t>Sequência ordenada e fiável de bytes</a:t>
            </a:r>
          </a:p>
          <a:p>
            <a:pPr lvl="1">
              <a:defRPr/>
            </a:pPr>
            <a:r>
              <a:rPr lang="pt-PT" sz="1800" dirty="0" smtClean="0"/>
              <a:t>Transmite simultaneamente nos dois sentidos</a:t>
            </a:r>
          </a:p>
          <a:p>
            <a:pPr>
              <a:defRPr/>
            </a:pPr>
            <a:r>
              <a:rPr lang="pt-PT" sz="2000" dirty="0" smtClean="0"/>
              <a:t>Totalmente implementado pelos computadores, nos sistema de operação</a:t>
            </a:r>
          </a:p>
          <a:p>
            <a:pPr lvl="1">
              <a:defRPr/>
            </a:pPr>
            <a:r>
              <a:rPr lang="pt-PT" sz="1800" dirty="0" smtClean="0"/>
              <a:t>Retransmissão dos pacotes perdidos</a:t>
            </a:r>
          </a:p>
          <a:p>
            <a:pPr lvl="1">
              <a:defRPr/>
            </a:pPr>
            <a:r>
              <a:rPr lang="pt-PT" sz="1800" dirty="0" smtClean="0"/>
              <a:t>Colocação dos dados por ordem e supressão dos duplicados</a:t>
            </a:r>
          </a:p>
          <a:p>
            <a:pPr lvl="1">
              <a:defRPr/>
            </a:pPr>
            <a:r>
              <a:rPr lang="pt-PT" sz="1800" dirty="0" smtClean="0"/>
              <a:t>Controlo de fluxos para evitar “afogar” o receptor</a:t>
            </a:r>
          </a:p>
          <a:p>
            <a:pPr lvl="1">
              <a:defRPr/>
            </a:pPr>
            <a:r>
              <a:rPr lang="pt-PT" sz="1800" dirty="0" smtClean="0"/>
              <a:t>Controlo de saturação para adaptar a velocidade de transmissão à capacidade da rede</a:t>
            </a:r>
            <a:endParaRPr lang="pt-PT" sz="1800" dirty="0"/>
          </a:p>
        </p:txBody>
      </p:sp>
      <p:grpSp>
        <p:nvGrpSpPr>
          <p:cNvPr id="20483" name="Group 1"/>
          <p:cNvGrpSpPr>
            <a:grpSpLocks/>
          </p:cNvGrpSpPr>
          <p:nvPr/>
        </p:nvGrpSpPr>
        <p:grpSpPr bwMode="auto">
          <a:xfrm>
            <a:off x="2411413" y="4722813"/>
            <a:ext cx="4313237" cy="1900237"/>
            <a:chOff x="1903413" y="4771381"/>
            <a:chExt cx="4313237" cy="1901527"/>
          </a:xfrm>
        </p:grpSpPr>
        <p:sp>
          <p:nvSpPr>
            <p:cNvPr id="706564" name="Text Box 4"/>
            <p:cNvSpPr txBox="1">
              <a:spLocks noChangeArrowheads="1"/>
            </p:cNvSpPr>
            <p:nvPr/>
          </p:nvSpPr>
          <p:spPr bwMode="auto">
            <a:xfrm>
              <a:off x="1978025" y="6210632"/>
              <a:ext cx="1055688" cy="462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en-US" sz="2400" b="0" dirty="0" err="1">
                  <a:latin typeface="Times New Roman" charset="0"/>
                </a:rPr>
                <a:t>origem</a:t>
              </a:r>
              <a:endParaRPr lang="en-US" sz="2400" b="0" dirty="0">
                <a:latin typeface="Times New Roman" charset="0"/>
              </a:endParaRPr>
            </a:p>
          </p:txBody>
        </p:sp>
        <p:sp>
          <p:nvSpPr>
            <p:cNvPr id="706565" name="Text Box 5"/>
            <p:cNvSpPr txBox="1">
              <a:spLocks noChangeArrowheads="1"/>
            </p:cNvSpPr>
            <p:nvPr/>
          </p:nvSpPr>
          <p:spPr bwMode="auto">
            <a:xfrm>
              <a:off x="3616325" y="6210632"/>
              <a:ext cx="712788" cy="462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en-US" sz="2400" b="0" dirty="0" err="1">
                  <a:latin typeface="Times New Roman" charset="0"/>
                </a:rPr>
                <a:t>rede</a:t>
              </a:r>
              <a:endParaRPr lang="en-US" sz="2400" b="0" dirty="0">
                <a:latin typeface="Times New Roman" charset="0"/>
              </a:endParaRPr>
            </a:p>
          </p:txBody>
        </p:sp>
        <p:sp>
          <p:nvSpPr>
            <p:cNvPr id="706566" name="Text Box 6"/>
            <p:cNvSpPr txBox="1">
              <a:spLocks noChangeArrowheads="1"/>
            </p:cNvSpPr>
            <p:nvPr/>
          </p:nvSpPr>
          <p:spPr bwMode="auto">
            <a:xfrm>
              <a:off x="5076825" y="6210632"/>
              <a:ext cx="1074738" cy="462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en-US" sz="2400" b="0" dirty="0" err="1">
                  <a:latin typeface="Times New Roman" charset="0"/>
                </a:rPr>
                <a:t>destino</a:t>
              </a:r>
              <a:endParaRPr lang="en-US" sz="2400" b="0" dirty="0">
                <a:latin typeface="Times New Roman" charset="0"/>
              </a:endParaRPr>
            </a:p>
          </p:txBody>
        </p:sp>
        <p:sp>
          <p:nvSpPr>
            <p:cNvPr id="706567" name="Rectangle 7"/>
            <p:cNvSpPr>
              <a:spLocks noChangeArrowheads="1"/>
            </p:cNvSpPr>
            <p:nvPr/>
          </p:nvSpPr>
          <p:spPr bwMode="auto">
            <a:xfrm>
              <a:off x="2311400" y="5862733"/>
              <a:ext cx="441325" cy="3685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706568" name="Rectangle 8"/>
            <p:cNvSpPr>
              <a:spLocks noChangeArrowheads="1"/>
            </p:cNvSpPr>
            <p:nvPr/>
          </p:nvSpPr>
          <p:spPr bwMode="auto">
            <a:xfrm>
              <a:off x="5340350" y="5842082"/>
              <a:ext cx="441325" cy="3685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706569" name="Oval 9"/>
            <p:cNvSpPr>
              <a:spLocks noChangeArrowheads="1"/>
            </p:cNvSpPr>
            <p:nvPr/>
          </p:nvSpPr>
          <p:spPr bwMode="auto">
            <a:xfrm>
              <a:off x="3368675" y="6032712"/>
              <a:ext cx="195263" cy="13979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706570" name="Oval 10"/>
            <p:cNvSpPr>
              <a:spLocks noChangeArrowheads="1"/>
            </p:cNvSpPr>
            <p:nvPr/>
          </p:nvSpPr>
          <p:spPr bwMode="auto">
            <a:xfrm>
              <a:off x="3856038" y="6027945"/>
              <a:ext cx="195262" cy="138207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706571" name="Oval 11"/>
            <p:cNvSpPr>
              <a:spLocks noChangeArrowheads="1"/>
            </p:cNvSpPr>
            <p:nvPr/>
          </p:nvSpPr>
          <p:spPr bwMode="auto">
            <a:xfrm>
              <a:off x="4349750" y="6027945"/>
              <a:ext cx="195263" cy="138207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706572" name="Line 12"/>
            <p:cNvSpPr>
              <a:spLocks noChangeShapeType="1"/>
            </p:cNvSpPr>
            <p:nvPr/>
          </p:nvSpPr>
          <p:spPr bwMode="auto">
            <a:xfrm>
              <a:off x="2752725" y="6078780"/>
              <a:ext cx="65246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706573" name="Line 13"/>
            <p:cNvSpPr>
              <a:spLocks noChangeShapeType="1"/>
            </p:cNvSpPr>
            <p:nvPr/>
          </p:nvSpPr>
          <p:spPr bwMode="auto">
            <a:xfrm>
              <a:off x="3492500" y="6094666"/>
              <a:ext cx="406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706574" name="Line 14"/>
            <p:cNvSpPr>
              <a:spLocks noChangeShapeType="1"/>
            </p:cNvSpPr>
            <p:nvPr/>
          </p:nvSpPr>
          <p:spPr bwMode="auto">
            <a:xfrm flipV="1">
              <a:off x="4057650" y="6094666"/>
              <a:ext cx="3349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706575" name="Line 15"/>
            <p:cNvSpPr>
              <a:spLocks noChangeShapeType="1"/>
            </p:cNvSpPr>
            <p:nvPr/>
          </p:nvSpPr>
          <p:spPr bwMode="auto">
            <a:xfrm>
              <a:off x="4551363" y="6094666"/>
              <a:ext cx="7937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706576" name="AutoShape 16"/>
            <p:cNvSpPr>
              <a:spLocks noChangeArrowheads="1"/>
            </p:cNvSpPr>
            <p:nvPr/>
          </p:nvSpPr>
          <p:spPr bwMode="auto">
            <a:xfrm>
              <a:off x="1903413" y="5462412"/>
              <a:ext cx="368300" cy="23034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706577" name="AutoShape 17" descr="Wide downward diagonal"/>
            <p:cNvSpPr>
              <a:spLocks noChangeArrowheads="1"/>
            </p:cNvSpPr>
            <p:nvPr/>
          </p:nvSpPr>
          <p:spPr bwMode="auto">
            <a:xfrm>
              <a:off x="2481263" y="5179645"/>
              <a:ext cx="368300" cy="23034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pattFill prst="wdDnDiag">
              <a:fgClr>
                <a:schemeClr val="accent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706578" name="AutoShape 18" descr="Wide downward diagonal"/>
            <p:cNvSpPr>
              <a:spLocks noChangeArrowheads="1"/>
            </p:cNvSpPr>
            <p:nvPr/>
          </p:nvSpPr>
          <p:spPr bwMode="auto">
            <a:xfrm>
              <a:off x="5278438" y="5190766"/>
              <a:ext cx="368300" cy="230343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pattFill prst="wdDnDiag">
              <a:fgClr>
                <a:schemeClr val="accent1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706579" name="AutoShape 19"/>
            <p:cNvSpPr>
              <a:spLocks noChangeArrowheads="1"/>
            </p:cNvSpPr>
            <p:nvPr/>
          </p:nvSpPr>
          <p:spPr bwMode="auto">
            <a:xfrm>
              <a:off x="5848350" y="5441761"/>
              <a:ext cx="368300" cy="230343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706580" name="Line 20"/>
            <p:cNvSpPr>
              <a:spLocks noChangeShapeType="1"/>
            </p:cNvSpPr>
            <p:nvPr/>
          </p:nvSpPr>
          <p:spPr bwMode="auto">
            <a:xfrm>
              <a:off x="2063750" y="5694344"/>
              <a:ext cx="406400" cy="1683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706581" name="Line 21"/>
            <p:cNvSpPr>
              <a:spLocks noChangeShapeType="1"/>
            </p:cNvSpPr>
            <p:nvPr/>
          </p:nvSpPr>
          <p:spPr bwMode="auto">
            <a:xfrm>
              <a:off x="2663825" y="5416344"/>
              <a:ext cx="0" cy="46386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706582" name="Line 22"/>
            <p:cNvSpPr>
              <a:spLocks noChangeShapeType="1"/>
            </p:cNvSpPr>
            <p:nvPr/>
          </p:nvSpPr>
          <p:spPr bwMode="auto">
            <a:xfrm>
              <a:off x="5451475" y="5432229"/>
              <a:ext cx="0" cy="4305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706583" name="Line 23"/>
            <p:cNvSpPr>
              <a:spLocks noChangeShapeType="1"/>
            </p:cNvSpPr>
            <p:nvPr/>
          </p:nvSpPr>
          <p:spPr bwMode="auto">
            <a:xfrm flipH="1">
              <a:off x="5645150" y="5678458"/>
              <a:ext cx="387350" cy="1699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706584" name="Line 24"/>
            <p:cNvSpPr>
              <a:spLocks noChangeShapeType="1"/>
            </p:cNvSpPr>
            <p:nvPr/>
          </p:nvSpPr>
          <p:spPr bwMode="auto">
            <a:xfrm>
              <a:off x="2805113" y="5294023"/>
              <a:ext cx="2522537" cy="0"/>
            </a:xfrm>
            <a:prstGeom prst="line">
              <a:avLst/>
            </a:prstGeom>
            <a:noFill/>
            <a:ln w="38100" cap="rnd">
              <a:solidFill>
                <a:schemeClr val="tx1"/>
              </a:solidFill>
              <a:prstDash val="sysDot"/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706585" name="Line 25"/>
            <p:cNvSpPr>
              <a:spLocks noChangeShapeType="1"/>
            </p:cNvSpPr>
            <p:nvPr/>
          </p:nvSpPr>
          <p:spPr bwMode="auto">
            <a:xfrm>
              <a:off x="2233613" y="5579967"/>
              <a:ext cx="3651250" cy="1589"/>
            </a:xfrm>
            <a:prstGeom prst="line">
              <a:avLst/>
            </a:prstGeom>
            <a:noFill/>
            <a:ln w="38100" cap="rnd">
              <a:solidFill>
                <a:schemeClr val="tx1"/>
              </a:solidFill>
              <a:prstDash val="sysDot"/>
              <a:round/>
              <a:headEnd type="arrow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706586" name="Text Box 26"/>
            <p:cNvSpPr txBox="1">
              <a:spLocks noChangeArrowheads="1"/>
            </p:cNvSpPr>
            <p:nvPr/>
          </p:nvSpPr>
          <p:spPr bwMode="auto">
            <a:xfrm>
              <a:off x="3105150" y="4771381"/>
              <a:ext cx="1916113" cy="462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en-US" sz="2400" b="0" dirty="0" err="1">
                  <a:latin typeface="Times New Roman" charset="0"/>
                </a:rPr>
                <a:t>Conexão</a:t>
              </a:r>
              <a:r>
                <a:rPr lang="en-US" sz="2400" b="0" dirty="0">
                  <a:latin typeface="Times New Roman" charset="0"/>
                </a:rPr>
                <a:t> TCP</a:t>
              </a:r>
            </a:p>
          </p:txBody>
        </p:sp>
      </p:grpSp>
      <p:sp>
        <p:nvSpPr>
          <p:cNvPr id="29" name="Slide Number Placeholder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75463" y="6237288"/>
            <a:ext cx="2133600" cy="476250"/>
          </a:xfrm>
        </p:spPr>
        <p:txBody>
          <a:bodyPr/>
          <a:lstStyle/>
          <a:p>
            <a:pPr>
              <a:defRPr/>
            </a:pPr>
            <a:fld id="{50DBBD21-D605-DB4B-95E2-5BE4ABA633F4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dirty="0" smtClean="0"/>
              <a:t>Semântica de uma conexão TCP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pt-PT" sz="2400" dirty="0" smtClean="0"/>
              <a:t>Conexão </a:t>
            </a:r>
            <a:r>
              <a:rPr lang="pt-PT" sz="2400" dirty="0" err="1" smtClean="0"/>
              <a:t>bi</a:t>
            </a:r>
            <a:r>
              <a:rPr lang="pt-PT" sz="2400" dirty="0" err="1"/>
              <a:t>-</a:t>
            </a:r>
            <a:r>
              <a:rPr lang="pt-PT" sz="2400" dirty="0" err="1" smtClean="0"/>
              <a:t>direccional</a:t>
            </a:r>
            <a:endParaRPr lang="pt-PT" sz="2400" dirty="0" smtClean="0"/>
          </a:p>
          <a:p>
            <a:pPr>
              <a:defRPr/>
            </a:pPr>
            <a:r>
              <a:rPr lang="pt-PT" sz="2400" dirty="0" smtClean="0"/>
              <a:t>Transmite sequências de bytes dimensão arbitrária, isto é, não tem noção de mensagem</a:t>
            </a:r>
          </a:p>
          <a:p>
            <a:pPr>
              <a:defRPr/>
            </a:pPr>
            <a:r>
              <a:rPr lang="pt-PT" sz="2400" dirty="0" smtClean="0"/>
              <a:t>Assegura a transmissão fiável dos dados</a:t>
            </a:r>
          </a:p>
          <a:p>
            <a:pPr>
              <a:defRPr/>
            </a:pPr>
            <a:r>
              <a:rPr lang="pt-PT" sz="2400" dirty="0" smtClean="0"/>
              <a:t>Interface de </a:t>
            </a:r>
            <a:r>
              <a:rPr lang="pt-PT" sz="2400" i="1" dirty="0" err="1" smtClean="0"/>
              <a:t>sockets</a:t>
            </a:r>
            <a:r>
              <a:rPr lang="pt-PT" sz="2400" dirty="0" smtClean="0"/>
              <a:t> semelhante à dos ficheiros ou dos </a:t>
            </a:r>
            <a:r>
              <a:rPr lang="pt-PT" sz="2400" i="1" dirty="0" err="1" smtClean="0"/>
              <a:t>pipes</a:t>
            </a:r>
            <a:r>
              <a:rPr lang="pt-PT" sz="2400" dirty="0" smtClean="0"/>
              <a:t>, mas distribuída a quaisquer dois computadores</a:t>
            </a:r>
          </a:p>
          <a:p>
            <a:pPr>
              <a:defRPr/>
            </a:pPr>
            <a:r>
              <a:rPr lang="pt-PT" sz="2400" dirty="0" smtClean="0"/>
              <a:t>Abertura assimétricas das conexões: geralmente o servidor prepara-se para aceitar conexões, os clientes estabelecem as conexões</a:t>
            </a:r>
          </a:p>
          <a:p>
            <a:pPr>
              <a:defRPr/>
            </a:pPr>
            <a:r>
              <a:rPr lang="pt-PT" sz="2400" dirty="0" smtClean="0"/>
              <a:t>Conexões TCP estabelecidas entre (endereço IP, porta) e (endereço IP, porta)</a:t>
            </a:r>
          </a:p>
          <a:p>
            <a:pPr>
              <a:defRPr/>
            </a:pPr>
            <a:endParaRPr lang="pt-PT" sz="2400" dirty="0"/>
          </a:p>
        </p:txBody>
      </p:sp>
      <p:sp>
        <p:nvSpPr>
          <p:cNvPr id="5" name="Slide Number Placeholder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75463" y="6237288"/>
            <a:ext cx="2133600" cy="476250"/>
          </a:xfrm>
        </p:spPr>
        <p:txBody>
          <a:bodyPr/>
          <a:lstStyle/>
          <a:p>
            <a:pPr>
              <a:defRPr/>
            </a:pPr>
            <a:fld id="{3370B179-1BEF-F443-B341-707526808462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pt-PT" dirty="0">
                <a:latin typeface="+mn-lt"/>
                <a:ea typeface="ＭＳ Ｐゴシック" charset="0"/>
                <a:cs typeface="Tw Cen MT"/>
              </a:rPr>
              <a:t>P</a:t>
            </a:r>
            <a:r>
              <a:rPr lang="pt-PT" dirty="0" smtClean="0">
                <a:latin typeface="+mn-lt"/>
                <a:ea typeface="ＭＳ Ｐゴシック" charset="0"/>
                <a:cs typeface="Tw Cen MT"/>
              </a:rPr>
              <a:t>ortas TCP e conexões TCP</a:t>
            </a:r>
            <a:endParaRPr lang="pt-PT" dirty="0">
              <a:latin typeface="+mn-lt"/>
              <a:ea typeface="ＭＳ Ｐゴシック" charset="0"/>
              <a:cs typeface="Tw Cen MT"/>
            </a:endParaRPr>
          </a:p>
        </p:txBody>
      </p:sp>
      <p:sp>
        <p:nvSpPr>
          <p:cNvPr id="46087" name="Rectangle 3"/>
          <p:cNvSpPr>
            <a:spLocks noChangeArrowheads="1"/>
          </p:cNvSpPr>
          <p:nvPr/>
        </p:nvSpPr>
        <p:spPr bwMode="auto">
          <a:xfrm>
            <a:off x="4151313" y="4826000"/>
            <a:ext cx="1735137" cy="14097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defRPr/>
            </a:pPr>
            <a:endParaRPr lang="en-US" b="0">
              <a:latin typeface="+mn-lt"/>
              <a:cs typeface="Tw Cen MT"/>
            </a:endParaRPr>
          </a:p>
        </p:txBody>
      </p:sp>
      <p:sp>
        <p:nvSpPr>
          <p:cNvPr id="46088" name="Rectangle 4"/>
          <p:cNvSpPr>
            <a:spLocks noChangeArrowheads="1"/>
          </p:cNvSpPr>
          <p:nvPr/>
        </p:nvSpPr>
        <p:spPr bwMode="auto">
          <a:xfrm>
            <a:off x="7351713" y="3101975"/>
            <a:ext cx="1438275" cy="14097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 b="0">
              <a:latin typeface="+mn-lt"/>
              <a:cs typeface="Tw Cen MT"/>
            </a:endParaRPr>
          </a:p>
        </p:txBody>
      </p:sp>
      <p:sp>
        <p:nvSpPr>
          <p:cNvPr id="46089" name="Rectangle 5"/>
          <p:cNvSpPr>
            <a:spLocks noChangeArrowheads="1"/>
          </p:cNvSpPr>
          <p:nvPr/>
        </p:nvSpPr>
        <p:spPr bwMode="auto">
          <a:xfrm>
            <a:off x="5770563" y="3101975"/>
            <a:ext cx="1438275" cy="14097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 b="0">
              <a:latin typeface="+mn-lt"/>
              <a:cs typeface="Tw Cen MT"/>
            </a:endParaRPr>
          </a:p>
        </p:txBody>
      </p:sp>
      <p:sp>
        <p:nvSpPr>
          <p:cNvPr id="46090" name="Rectangle 6"/>
          <p:cNvSpPr>
            <a:spLocks noChangeArrowheads="1"/>
          </p:cNvSpPr>
          <p:nvPr/>
        </p:nvSpPr>
        <p:spPr bwMode="auto">
          <a:xfrm>
            <a:off x="2289175" y="2663825"/>
            <a:ext cx="1438275" cy="9144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defRPr/>
            </a:pPr>
            <a:endParaRPr lang="en-US" b="0">
              <a:latin typeface="+mn-lt"/>
              <a:cs typeface="Tw Cen MT"/>
            </a:endParaRPr>
          </a:p>
        </p:txBody>
      </p:sp>
      <p:sp>
        <p:nvSpPr>
          <p:cNvPr id="46091" name="Rectangle 7"/>
          <p:cNvSpPr>
            <a:spLocks noChangeArrowheads="1"/>
          </p:cNvSpPr>
          <p:nvPr/>
        </p:nvSpPr>
        <p:spPr bwMode="auto">
          <a:xfrm>
            <a:off x="2241550" y="1558925"/>
            <a:ext cx="1438275" cy="9144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defRPr/>
            </a:pPr>
            <a:endParaRPr lang="en-US" b="0">
              <a:latin typeface="+mn-lt"/>
              <a:cs typeface="Tw Cen MT"/>
            </a:endParaRPr>
          </a:p>
        </p:txBody>
      </p:sp>
      <p:graphicFrame>
        <p:nvGraphicFramePr>
          <p:cNvPr id="23559" name="Object 2"/>
          <p:cNvGraphicFramePr>
            <a:graphicFrameLocks noChangeAspect="1"/>
          </p:cNvGraphicFramePr>
          <p:nvPr/>
        </p:nvGraphicFramePr>
        <p:xfrm>
          <a:off x="1108075" y="2233613"/>
          <a:ext cx="787400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24" name="Clip" r:id="rId4" imgW="1308100" imgH="1079500" progId="MS_ClipArt_Gallery.2">
                  <p:embed/>
                </p:oleObj>
              </mc:Choice>
              <mc:Fallback>
                <p:oleObj name="Clip" r:id="rId4" imgW="1308100" imgH="1079500" progId="MS_ClipArt_Gallery.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8075" y="2233613"/>
                        <a:ext cx="787400" cy="625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3560" name="Group 9"/>
          <p:cNvGrpSpPr>
            <a:grpSpLocks/>
          </p:cNvGrpSpPr>
          <p:nvPr/>
        </p:nvGrpSpPr>
        <p:grpSpPr bwMode="auto">
          <a:xfrm>
            <a:off x="3973513" y="2214563"/>
            <a:ext cx="407987" cy="742950"/>
            <a:chOff x="1811" y="1379"/>
            <a:chExt cx="131" cy="258"/>
          </a:xfrm>
        </p:grpSpPr>
        <p:sp>
          <p:nvSpPr>
            <p:cNvPr id="46145" name="AutoShape 10"/>
            <p:cNvSpPr>
              <a:spLocks noChangeArrowheads="1"/>
            </p:cNvSpPr>
            <p:nvPr/>
          </p:nvSpPr>
          <p:spPr bwMode="auto">
            <a:xfrm>
              <a:off x="1811" y="1577"/>
              <a:ext cx="131" cy="60"/>
            </a:xfrm>
            <a:prstGeom prst="parallelogram">
              <a:avLst>
                <a:gd name="adj" fmla="val 84109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 b="0">
                <a:latin typeface="+mn-lt"/>
                <a:cs typeface="Tw Cen MT"/>
              </a:endParaRPr>
            </a:p>
          </p:txBody>
        </p:sp>
        <p:sp>
          <p:nvSpPr>
            <p:cNvPr id="46146" name="Rectangle 11"/>
            <p:cNvSpPr>
              <a:spLocks noChangeArrowheads="1"/>
            </p:cNvSpPr>
            <p:nvPr/>
          </p:nvSpPr>
          <p:spPr bwMode="auto">
            <a:xfrm>
              <a:off x="1877" y="1381"/>
              <a:ext cx="61" cy="198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 b="0">
                <a:latin typeface="+mn-lt"/>
                <a:cs typeface="Tw Cen MT"/>
              </a:endParaRPr>
            </a:p>
          </p:txBody>
        </p:sp>
        <p:sp>
          <p:nvSpPr>
            <p:cNvPr id="46147" name="Rectangle 12"/>
            <p:cNvSpPr>
              <a:spLocks noChangeArrowheads="1"/>
            </p:cNvSpPr>
            <p:nvPr/>
          </p:nvSpPr>
          <p:spPr bwMode="auto">
            <a:xfrm>
              <a:off x="1812" y="1437"/>
              <a:ext cx="83" cy="198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1800" b="0">
                <a:latin typeface="+mn-lt"/>
                <a:cs typeface="Tw Cen MT"/>
              </a:endParaRPr>
            </a:p>
          </p:txBody>
        </p:sp>
        <p:sp>
          <p:nvSpPr>
            <p:cNvPr id="46148" name="AutoShape 13"/>
            <p:cNvSpPr>
              <a:spLocks noChangeArrowheads="1"/>
            </p:cNvSpPr>
            <p:nvPr/>
          </p:nvSpPr>
          <p:spPr bwMode="auto">
            <a:xfrm>
              <a:off x="1811" y="1379"/>
              <a:ext cx="131" cy="60"/>
            </a:xfrm>
            <a:prstGeom prst="parallelogram">
              <a:avLst>
                <a:gd name="adj" fmla="val 84109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1800" b="0">
                <a:latin typeface="+mn-lt"/>
                <a:cs typeface="Tw Cen MT"/>
              </a:endParaRPr>
            </a:p>
          </p:txBody>
        </p:sp>
        <p:sp>
          <p:nvSpPr>
            <p:cNvPr id="46149" name="Line 14"/>
            <p:cNvSpPr>
              <a:spLocks noChangeShapeType="1"/>
            </p:cNvSpPr>
            <p:nvPr/>
          </p:nvSpPr>
          <p:spPr bwMode="auto">
            <a:xfrm>
              <a:off x="1942" y="1383"/>
              <a:ext cx="0" cy="1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 b="0">
                <a:latin typeface="+mn-lt"/>
                <a:cs typeface="Tw Cen MT"/>
              </a:endParaRPr>
            </a:p>
          </p:txBody>
        </p:sp>
        <p:sp>
          <p:nvSpPr>
            <p:cNvPr id="46150" name="Line 15"/>
            <p:cNvSpPr>
              <a:spLocks noChangeShapeType="1"/>
            </p:cNvSpPr>
            <p:nvPr/>
          </p:nvSpPr>
          <p:spPr bwMode="auto">
            <a:xfrm flipH="1">
              <a:off x="1895" y="1577"/>
              <a:ext cx="47" cy="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 b="0">
                <a:latin typeface="+mn-lt"/>
                <a:cs typeface="Tw Cen MT"/>
              </a:endParaRPr>
            </a:p>
          </p:txBody>
        </p:sp>
        <p:sp>
          <p:nvSpPr>
            <p:cNvPr id="46151" name="Rectangle 16"/>
            <p:cNvSpPr>
              <a:spLocks noChangeArrowheads="1"/>
            </p:cNvSpPr>
            <p:nvPr/>
          </p:nvSpPr>
          <p:spPr bwMode="auto">
            <a:xfrm>
              <a:off x="1822" y="1463"/>
              <a:ext cx="55" cy="114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1800" b="0">
                <a:latin typeface="+mn-lt"/>
                <a:cs typeface="Tw Cen MT"/>
              </a:endParaRPr>
            </a:p>
          </p:txBody>
        </p:sp>
        <p:sp>
          <p:nvSpPr>
            <p:cNvPr id="46152" name="Rectangle 17"/>
            <p:cNvSpPr>
              <a:spLocks noChangeArrowheads="1"/>
            </p:cNvSpPr>
            <p:nvPr/>
          </p:nvSpPr>
          <p:spPr bwMode="auto">
            <a:xfrm>
              <a:off x="1830" y="1497"/>
              <a:ext cx="42" cy="4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 b="0">
                <a:latin typeface="+mn-lt"/>
                <a:cs typeface="Tw Cen MT"/>
              </a:endParaRPr>
            </a:p>
          </p:txBody>
        </p:sp>
      </p:grpSp>
      <p:sp>
        <p:nvSpPr>
          <p:cNvPr id="46093" name="Text Box 18"/>
          <p:cNvSpPr txBox="1">
            <a:spLocks noChangeArrowheads="1"/>
          </p:cNvSpPr>
          <p:nvPr/>
        </p:nvSpPr>
        <p:spPr bwMode="auto">
          <a:xfrm>
            <a:off x="1163638" y="1781175"/>
            <a:ext cx="9286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b="0" u="none">
                <a:latin typeface="+mn-lt"/>
                <a:cs typeface="Tw Cen MT"/>
              </a:rPr>
              <a:t>host A</a:t>
            </a:r>
            <a:endParaRPr lang="en-US" sz="2000" b="0" u="none">
              <a:latin typeface="+mn-lt"/>
              <a:cs typeface="Tw Cen MT"/>
            </a:endParaRPr>
          </a:p>
        </p:txBody>
      </p:sp>
      <p:sp>
        <p:nvSpPr>
          <p:cNvPr id="46094" name="Text Box 19"/>
          <p:cNvSpPr txBox="1">
            <a:spLocks noChangeArrowheads="1"/>
          </p:cNvSpPr>
          <p:nvPr/>
        </p:nvSpPr>
        <p:spPr bwMode="auto">
          <a:xfrm>
            <a:off x="3843338" y="1762125"/>
            <a:ext cx="11350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b="0" u="none">
                <a:latin typeface="+mn-lt"/>
                <a:cs typeface="Tw Cen MT"/>
              </a:rPr>
              <a:t>server B</a:t>
            </a:r>
            <a:endParaRPr lang="en-US" sz="2000" b="0" u="none">
              <a:latin typeface="+mn-lt"/>
              <a:cs typeface="Tw Cen MT"/>
            </a:endParaRPr>
          </a:p>
        </p:txBody>
      </p:sp>
      <p:sp>
        <p:nvSpPr>
          <p:cNvPr id="46095" name="Line 20"/>
          <p:cNvSpPr>
            <a:spLocks noChangeShapeType="1"/>
          </p:cNvSpPr>
          <p:nvPr/>
        </p:nvSpPr>
        <p:spPr bwMode="auto">
          <a:xfrm>
            <a:off x="1946275" y="2320925"/>
            <a:ext cx="1962150" cy="95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 b="0">
              <a:latin typeface="+mn-lt"/>
              <a:cs typeface="Tw Cen MT"/>
            </a:endParaRPr>
          </a:p>
        </p:txBody>
      </p:sp>
      <p:grpSp>
        <p:nvGrpSpPr>
          <p:cNvPr id="23564" name="Group 21"/>
          <p:cNvGrpSpPr>
            <a:grpSpLocks/>
          </p:cNvGrpSpPr>
          <p:nvPr/>
        </p:nvGrpSpPr>
        <p:grpSpPr bwMode="auto">
          <a:xfrm>
            <a:off x="2195513" y="1628775"/>
            <a:ext cx="1447800" cy="963613"/>
            <a:chOff x="384" y="2951"/>
            <a:chExt cx="912" cy="607"/>
          </a:xfrm>
        </p:grpSpPr>
        <p:sp>
          <p:nvSpPr>
            <p:cNvPr id="46141" name="Rectangle 22"/>
            <p:cNvSpPr>
              <a:spLocks noChangeArrowheads="1"/>
            </p:cNvSpPr>
            <p:nvPr/>
          </p:nvSpPr>
          <p:spPr bwMode="auto">
            <a:xfrm>
              <a:off x="384" y="2982"/>
              <a:ext cx="906" cy="576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b="0">
                <a:latin typeface="+mn-lt"/>
                <a:cs typeface="Tw Cen MT"/>
              </a:endParaRPr>
            </a:p>
          </p:txBody>
        </p:sp>
        <p:sp>
          <p:nvSpPr>
            <p:cNvPr id="46142" name="Text Box 23"/>
            <p:cNvSpPr txBox="1">
              <a:spLocks noChangeArrowheads="1"/>
            </p:cNvSpPr>
            <p:nvPr/>
          </p:nvSpPr>
          <p:spPr bwMode="auto">
            <a:xfrm>
              <a:off x="394" y="2951"/>
              <a:ext cx="86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400" b="0" u="none">
                  <a:latin typeface="+mn-lt"/>
                  <a:cs typeface="Tw Cen MT"/>
                </a:rPr>
                <a:t>source port: x</a:t>
              </a:r>
            </a:p>
            <a:p>
              <a:pPr>
                <a:defRPr/>
              </a:pPr>
              <a:r>
                <a:rPr lang="en-US" sz="1400" b="0" u="none">
                  <a:latin typeface="+mn-lt"/>
                  <a:cs typeface="Tw Cen MT"/>
                </a:rPr>
                <a:t>dest. port: 23</a:t>
              </a:r>
              <a:endParaRPr lang="en-US" sz="2000" b="0" u="none">
                <a:latin typeface="+mn-lt"/>
                <a:cs typeface="Tw Cen MT"/>
              </a:endParaRPr>
            </a:p>
          </p:txBody>
        </p:sp>
        <p:sp>
          <p:nvSpPr>
            <p:cNvPr id="46143" name="Line 24"/>
            <p:cNvSpPr>
              <a:spLocks noChangeShapeType="1"/>
            </p:cNvSpPr>
            <p:nvPr/>
          </p:nvSpPr>
          <p:spPr bwMode="auto">
            <a:xfrm>
              <a:off x="384" y="3132"/>
              <a:ext cx="90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b="0">
                <a:latin typeface="+mn-lt"/>
                <a:cs typeface="Tw Cen MT"/>
              </a:endParaRPr>
            </a:p>
          </p:txBody>
        </p:sp>
        <p:sp>
          <p:nvSpPr>
            <p:cNvPr id="46144" name="Line 25"/>
            <p:cNvSpPr>
              <a:spLocks noChangeShapeType="1"/>
            </p:cNvSpPr>
            <p:nvPr/>
          </p:nvSpPr>
          <p:spPr bwMode="auto">
            <a:xfrm>
              <a:off x="390" y="3270"/>
              <a:ext cx="90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b="0">
                <a:latin typeface="+mn-lt"/>
                <a:cs typeface="Tw Cen MT"/>
              </a:endParaRPr>
            </a:p>
          </p:txBody>
        </p:sp>
      </p:grpSp>
      <p:sp>
        <p:nvSpPr>
          <p:cNvPr id="46097" name="Line 26"/>
          <p:cNvSpPr>
            <a:spLocks noChangeShapeType="1"/>
          </p:cNvSpPr>
          <p:nvPr/>
        </p:nvSpPr>
        <p:spPr bwMode="auto">
          <a:xfrm>
            <a:off x="1965325" y="2778125"/>
            <a:ext cx="1962150" cy="95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 b="0">
              <a:latin typeface="+mn-lt"/>
              <a:cs typeface="Tw Cen MT"/>
            </a:endParaRPr>
          </a:p>
        </p:txBody>
      </p:sp>
      <p:grpSp>
        <p:nvGrpSpPr>
          <p:cNvPr id="23566" name="Group 27"/>
          <p:cNvGrpSpPr>
            <a:grpSpLocks/>
          </p:cNvGrpSpPr>
          <p:nvPr/>
        </p:nvGrpSpPr>
        <p:grpSpPr bwMode="auto">
          <a:xfrm>
            <a:off x="2176463" y="2667000"/>
            <a:ext cx="1487487" cy="963613"/>
            <a:chOff x="359" y="2951"/>
            <a:chExt cx="937" cy="607"/>
          </a:xfrm>
        </p:grpSpPr>
        <p:sp>
          <p:nvSpPr>
            <p:cNvPr id="46137" name="Rectangle 28"/>
            <p:cNvSpPr>
              <a:spLocks noChangeArrowheads="1"/>
            </p:cNvSpPr>
            <p:nvPr/>
          </p:nvSpPr>
          <p:spPr bwMode="auto">
            <a:xfrm>
              <a:off x="384" y="2982"/>
              <a:ext cx="906" cy="576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b="0">
                <a:latin typeface="+mn-lt"/>
                <a:cs typeface="Tw Cen MT"/>
              </a:endParaRPr>
            </a:p>
          </p:txBody>
        </p:sp>
        <p:sp>
          <p:nvSpPr>
            <p:cNvPr id="46138" name="Text Box 29"/>
            <p:cNvSpPr txBox="1">
              <a:spLocks noChangeArrowheads="1"/>
            </p:cNvSpPr>
            <p:nvPr/>
          </p:nvSpPr>
          <p:spPr bwMode="auto">
            <a:xfrm>
              <a:off x="359" y="2951"/>
              <a:ext cx="9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400" b="0" u="none">
                  <a:latin typeface="+mn-lt"/>
                  <a:cs typeface="Tw Cen MT"/>
                </a:rPr>
                <a:t>source port:23</a:t>
              </a:r>
            </a:p>
            <a:p>
              <a:pPr>
                <a:defRPr/>
              </a:pPr>
              <a:r>
                <a:rPr lang="en-US" sz="1400" b="0" u="none">
                  <a:latin typeface="+mn-lt"/>
                  <a:cs typeface="Tw Cen MT"/>
                </a:rPr>
                <a:t>dest. port: x</a:t>
              </a:r>
              <a:endParaRPr lang="en-US" sz="2000" b="0" u="none">
                <a:latin typeface="+mn-lt"/>
                <a:cs typeface="Tw Cen MT"/>
              </a:endParaRPr>
            </a:p>
          </p:txBody>
        </p:sp>
        <p:sp>
          <p:nvSpPr>
            <p:cNvPr id="46139" name="Line 30"/>
            <p:cNvSpPr>
              <a:spLocks noChangeShapeType="1"/>
            </p:cNvSpPr>
            <p:nvPr/>
          </p:nvSpPr>
          <p:spPr bwMode="auto">
            <a:xfrm>
              <a:off x="384" y="3132"/>
              <a:ext cx="90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b="0">
                <a:latin typeface="+mn-lt"/>
                <a:cs typeface="Tw Cen MT"/>
              </a:endParaRPr>
            </a:p>
          </p:txBody>
        </p:sp>
        <p:sp>
          <p:nvSpPr>
            <p:cNvPr id="46140" name="Line 31"/>
            <p:cNvSpPr>
              <a:spLocks noChangeShapeType="1"/>
            </p:cNvSpPr>
            <p:nvPr/>
          </p:nvSpPr>
          <p:spPr bwMode="auto">
            <a:xfrm>
              <a:off x="390" y="3270"/>
              <a:ext cx="90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b="0">
                <a:latin typeface="+mn-lt"/>
                <a:cs typeface="Tw Cen MT"/>
              </a:endParaRPr>
            </a:p>
          </p:txBody>
        </p:sp>
      </p:grpSp>
      <p:sp>
        <p:nvSpPr>
          <p:cNvPr id="46099" name="Text Box 32"/>
          <p:cNvSpPr txBox="1">
            <a:spLocks noChangeArrowheads="1"/>
          </p:cNvSpPr>
          <p:nvPr/>
        </p:nvSpPr>
        <p:spPr bwMode="auto">
          <a:xfrm>
            <a:off x="1744663" y="3733800"/>
            <a:ext cx="26908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pt-PT" sz="1800" b="0" u="none" dirty="0">
                <a:latin typeface="+mn-lt"/>
                <a:cs typeface="Tw Cen MT"/>
              </a:rPr>
              <a:t>Exemplo: </a:t>
            </a:r>
            <a:r>
              <a:rPr lang="pt-PT" sz="1800" b="0" u="none" dirty="0" smtClean="0">
                <a:latin typeface="+mn-lt"/>
                <a:cs typeface="Tw Cen MT"/>
              </a:rPr>
              <a:t>conexão única</a:t>
            </a:r>
            <a:endParaRPr lang="pt-PT" sz="2000" b="0" u="none" dirty="0">
              <a:latin typeface="+mn-lt"/>
              <a:cs typeface="Tw Cen MT"/>
            </a:endParaRPr>
          </a:p>
        </p:txBody>
      </p:sp>
      <p:graphicFrame>
        <p:nvGraphicFramePr>
          <p:cNvPr id="23568" name="Object 3"/>
          <p:cNvGraphicFramePr>
            <a:graphicFrameLocks noChangeAspect="1"/>
          </p:cNvGraphicFramePr>
          <p:nvPr/>
        </p:nvGraphicFramePr>
        <p:xfrm>
          <a:off x="2846388" y="5319713"/>
          <a:ext cx="787400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25" name="Clip" r:id="rId6" imgW="1308100" imgH="1079500" progId="MS_ClipArt_Gallery.2">
                  <p:embed/>
                </p:oleObj>
              </mc:Choice>
              <mc:Fallback>
                <p:oleObj name="Clip" r:id="rId6" imgW="1308100" imgH="1079500" progId="MS_ClipArt_Gallery.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6388" y="5319713"/>
                        <a:ext cx="787400" cy="625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3569" name="Group 34"/>
          <p:cNvGrpSpPr>
            <a:grpSpLocks/>
          </p:cNvGrpSpPr>
          <p:nvPr/>
        </p:nvGrpSpPr>
        <p:grpSpPr bwMode="auto">
          <a:xfrm>
            <a:off x="6845300" y="4900613"/>
            <a:ext cx="541338" cy="923925"/>
            <a:chOff x="1811" y="1379"/>
            <a:chExt cx="131" cy="258"/>
          </a:xfrm>
        </p:grpSpPr>
        <p:sp>
          <p:nvSpPr>
            <p:cNvPr id="46129" name="AutoShape 35"/>
            <p:cNvSpPr>
              <a:spLocks noChangeArrowheads="1"/>
            </p:cNvSpPr>
            <p:nvPr/>
          </p:nvSpPr>
          <p:spPr bwMode="auto">
            <a:xfrm>
              <a:off x="1811" y="1577"/>
              <a:ext cx="131" cy="60"/>
            </a:xfrm>
            <a:prstGeom prst="parallelogram">
              <a:avLst>
                <a:gd name="adj" fmla="val 84109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 b="0">
                <a:latin typeface="+mn-lt"/>
                <a:cs typeface="Tw Cen MT"/>
              </a:endParaRPr>
            </a:p>
          </p:txBody>
        </p:sp>
        <p:sp>
          <p:nvSpPr>
            <p:cNvPr id="46130" name="Rectangle 36"/>
            <p:cNvSpPr>
              <a:spLocks noChangeArrowheads="1"/>
            </p:cNvSpPr>
            <p:nvPr/>
          </p:nvSpPr>
          <p:spPr bwMode="auto">
            <a:xfrm>
              <a:off x="1877" y="1381"/>
              <a:ext cx="61" cy="198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 b="0">
                <a:latin typeface="+mn-lt"/>
                <a:cs typeface="Tw Cen MT"/>
              </a:endParaRPr>
            </a:p>
          </p:txBody>
        </p:sp>
        <p:sp>
          <p:nvSpPr>
            <p:cNvPr id="46131" name="Rectangle 37"/>
            <p:cNvSpPr>
              <a:spLocks noChangeArrowheads="1"/>
            </p:cNvSpPr>
            <p:nvPr/>
          </p:nvSpPr>
          <p:spPr bwMode="auto">
            <a:xfrm>
              <a:off x="1812" y="1437"/>
              <a:ext cx="83" cy="198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1800" b="0">
                <a:latin typeface="+mn-lt"/>
                <a:cs typeface="Tw Cen MT"/>
              </a:endParaRPr>
            </a:p>
          </p:txBody>
        </p:sp>
        <p:sp>
          <p:nvSpPr>
            <p:cNvPr id="46132" name="AutoShape 38"/>
            <p:cNvSpPr>
              <a:spLocks noChangeArrowheads="1"/>
            </p:cNvSpPr>
            <p:nvPr/>
          </p:nvSpPr>
          <p:spPr bwMode="auto">
            <a:xfrm>
              <a:off x="1811" y="1379"/>
              <a:ext cx="131" cy="60"/>
            </a:xfrm>
            <a:prstGeom prst="parallelogram">
              <a:avLst>
                <a:gd name="adj" fmla="val 84109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1800" b="0">
                <a:latin typeface="+mn-lt"/>
                <a:cs typeface="Tw Cen MT"/>
              </a:endParaRPr>
            </a:p>
          </p:txBody>
        </p:sp>
        <p:sp>
          <p:nvSpPr>
            <p:cNvPr id="46133" name="Line 39"/>
            <p:cNvSpPr>
              <a:spLocks noChangeShapeType="1"/>
            </p:cNvSpPr>
            <p:nvPr/>
          </p:nvSpPr>
          <p:spPr bwMode="auto">
            <a:xfrm>
              <a:off x="1942" y="1383"/>
              <a:ext cx="0" cy="1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 b="0">
                <a:latin typeface="+mn-lt"/>
                <a:cs typeface="Tw Cen MT"/>
              </a:endParaRPr>
            </a:p>
          </p:txBody>
        </p:sp>
        <p:sp>
          <p:nvSpPr>
            <p:cNvPr id="46134" name="Line 40"/>
            <p:cNvSpPr>
              <a:spLocks noChangeShapeType="1"/>
            </p:cNvSpPr>
            <p:nvPr/>
          </p:nvSpPr>
          <p:spPr bwMode="auto">
            <a:xfrm flipH="1">
              <a:off x="1895" y="1577"/>
              <a:ext cx="47" cy="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 b="0">
                <a:latin typeface="+mn-lt"/>
                <a:cs typeface="Tw Cen MT"/>
              </a:endParaRPr>
            </a:p>
          </p:txBody>
        </p:sp>
        <p:sp>
          <p:nvSpPr>
            <p:cNvPr id="46135" name="Rectangle 41"/>
            <p:cNvSpPr>
              <a:spLocks noChangeArrowheads="1"/>
            </p:cNvSpPr>
            <p:nvPr/>
          </p:nvSpPr>
          <p:spPr bwMode="auto">
            <a:xfrm>
              <a:off x="1822" y="1463"/>
              <a:ext cx="55" cy="114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1800" b="0">
                <a:latin typeface="+mn-lt"/>
                <a:cs typeface="Tw Cen MT"/>
              </a:endParaRPr>
            </a:p>
          </p:txBody>
        </p:sp>
        <p:sp>
          <p:nvSpPr>
            <p:cNvPr id="46136" name="Rectangle 42"/>
            <p:cNvSpPr>
              <a:spLocks noChangeArrowheads="1"/>
            </p:cNvSpPr>
            <p:nvPr/>
          </p:nvSpPr>
          <p:spPr bwMode="auto">
            <a:xfrm>
              <a:off x="1830" y="1497"/>
              <a:ext cx="42" cy="4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 b="0">
                <a:latin typeface="+mn-lt"/>
                <a:cs typeface="Tw Cen MT"/>
              </a:endParaRPr>
            </a:p>
          </p:txBody>
        </p:sp>
      </p:grpSp>
      <p:sp>
        <p:nvSpPr>
          <p:cNvPr id="46101" name="Text Box 43"/>
          <p:cNvSpPr txBox="1">
            <a:spLocks noChangeArrowheads="1"/>
          </p:cNvSpPr>
          <p:nvPr/>
        </p:nvSpPr>
        <p:spPr bwMode="auto">
          <a:xfrm>
            <a:off x="1279525" y="5267325"/>
            <a:ext cx="14049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r">
              <a:defRPr/>
            </a:pPr>
            <a:r>
              <a:rPr lang="en-US" sz="1800" b="0" u="none" dirty="0">
                <a:latin typeface="+mn-lt"/>
                <a:cs typeface="Tw Cen MT"/>
              </a:rPr>
              <a:t>Web client</a:t>
            </a:r>
          </a:p>
          <a:p>
            <a:pPr algn="r">
              <a:defRPr/>
            </a:pPr>
            <a:r>
              <a:rPr lang="en-US" sz="1800" b="0" u="none" dirty="0">
                <a:latin typeface="+mn-lt"/>
                <a:cs typeface="Tw Cen MT"/>
              </a:rPr>
              <a:t>host A</a:t>
            </a:r>
            <a:endParaRPr lang="en-US" sz="2000" b="0" u="none" dirty="0">
              <a:latin typeface="+mn-lt"/>
              <a:cs typeface="Tw Cen MT"/>
            </a:endParaRPr>
          </a:p>
        </p:txBody>
      </p:sp>
      <p:sp>
        <p:nvSpPr>
          <p:cNvPr id="46102" name="Text Box 44"/>
          <p:cNvSpPr txBox="1">
            <a:spLocks noChangeArrowheads="1"/>
          </p:cNvSpPr>
          <p:nvPr/>
        </p:nvSpPr>
        <p:spPr bwMode="auto">
          <a:xfrm>
            <a:off x="7515225" y="4991100"/>
            <a:ext cx="11350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b="0" u="none">
                <a:latin typeface="+mn-lt"/>
                <a:cs typeface="Tw Cen MT"/>
              </a:rPr>
              <a:t>Web</a:t>
            </a:r>
          </a:p>
          <a:p>
            <a:pPr>
              <a:defRPr/>
            </a:pPr>
            <a:r>
              <a:rPr lang="en-US" sz="1800" b="0" u="none">
                <a:latin typeface="+mn-lt"/>
                <a:cs typeface="Tw Cen MT"/>
              </a:rPr>
              <a:t>server B</a:t>
            </a:r>
            <a:endParaRPr lang="en-US" sz="2000" b="0" u="none">
              <a:latin typeface="+mn-lt"/>
              <a:cs typeface="Tw Cen MT"/>
            </a:endParaRPr>
          </a:p>
        </p:txBody>
      </p:sp>
      <p:sp>
        <p:nvSpPr>
          <p:cNvPr id="46103" name="Line 45"/>
          <p:cNvSpPr>
            <a:spLocks noChangeShapeType="1"/>
          </p:cNvSpPr>
          <p:nvPr/>
        </p:nvSpPr>
        <p:spPr bwMode="auto">
          <a:xfrm>
            <a:off x="3636963" y="5340350"/>
            <a:ext cx="318135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 b="0">
              <a:latin typeface="+mn-lt"/>
              <a:cs typeface="Tw Cen MT"/>
            </a:endParaRPr>
          </a:p>
        </p:txBody>
      </p:sp>
      <p:graphicFrame>
        <p:nvGraphicFramePr>
          <p:cNvPr id="23573" name="Object 4"/>
          <p:cNvGraphicFramePr>
            <a:graphicFrameLocks noChangeAspect="1"/>
          </p:cNvGraphicFramePr>
          <p:nvPr/>
        </p:nvGraphicFramePr>
        <p:xfrm>
          <a:off x="6780213" y="2271713"/>
          <a:ext cx="787400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26" name="Clip" r:id="rId7" imgW="1308100" imgH="1079500" progId="MS_ClipArt_Gallery.2">
                  <p:embed/>
                </p:oleObj>
              </mc:Choice>
              <mc:Fallback>
                <p:oleObj name="Clip" r:id="rId7" imgW="1308100" imgH="107950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0213" y="2271713"/>
                        <a:ext cx="787400" cy="625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104" name="Text Box 47"/>
          <p:cNvSpPr txBox="1">
            <a:spLocks noChangeArrowheads="1"/>
          </p:cNvSpPr>
          <p:nvPr/>
        </p:nvSpPr>
        <p:spPr bwMode="auto">
          <a:xfrm>
            <a:off x="6516688" y="1524000"/>
            <a:ext cx="1397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b="0" u="none">
                <a:latin typeface="+mn-lt"/>
                <a:cs typeface="Tw Cen MT"/>
              </a:rPr>
              <a:t>Web client</a:t>
            </a:r>
          </a:p>
          <a:p>
            <a:pPr>
              <a:defRPr/>
            </a:pPr>
            <a:r>
              <a:rPr lang="en-US" sz="1800" b="0" u="none">
                <a:latin typeface="+mn-lt"/>
                <a:cs typeface="Tw Cen MT"/>
              </a:rPr>
              <a:t>host C</a:t>
            </a:r>
            <a:endParaRPr lang="en-US" sz="2000" b="0" u="none">
              <a:latin typeface="+mn-lt"/>
              <a:cs typeface="Tw Cen MT"/>
            </a:endParaRPr>
          </a:p>
        </p:txBody>
      </p:sp>
      <p:sp>
        <p:nvSpPr>
          <p:cNvPr id="46105" name="Line 48"/>
          <p:cNvSpPr>
            <a:spLocks noChangeShapeType="1"/>
          </p:cNvSpPr>
          <p:nvPr/>
        </p:nvSpPr>
        <p:spPr bwMode="auto">
          <a:xfrm>
            <a:off x="7380288" y="2921000"/>
            <a:ext cx="0" cy="19335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 b="0">
              <a:latin typeface="+mn-lt"/>
              <a:cs typeface="Tw Cen MT"/>
            </a:endParaRPr>
          </a:p>
        </p:txBody>
      </p:sp>
      <p:sp>
        <p:nvSpPr>
          <p:cNvPr id="46106" name="Line 49"/>
          <p:cNvSpPr>
            <a:spLocks noChangeShapeType="1"/>
          </p:cNvSpPr>
          <p:nvPr/>
        </p:nvSpPr>
        <p:spPr bwMode="auto">
          <a:xfrm flipH="1">
            <a:off x="6999288" y="2921000"/>
            <a:ext cx="9525" cy="19431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 b="0">
              <a:latin typeface="+mn-lt"/>
              <a:cs typeface="Tw Cen MT"/>
            </a:endParaRPr>
          </a:p>
        </p:txBody>
      </p:sp>
      <p:grpSp>
        <p:nvGrpSpPr>
          <p:cNvPr id="23577" name="Group 50"/>
          <p:cNvGrpSpPr>
            <a:grpSpLocks/>
          </p:cNvGrpSpPr>
          <p:nvPr/>
        </p:nvGrpSpPr>
        <p:grpSpPr bwMode="auto">
          <a:xfrm>
            <a:off x="7245350" y="3100388"/>
            <a:ext cx="1790700" cy="1470025"/>
            <a:chOff x="4631" y="1985"/>
            <a:chExt cx="957" cy="926"/>
          </a:xfrm>
        </p:grpSpPr>
        <p:sp>
          <p:nvSpPr>
            <p:cNvPr id="46123" name="Rectangle 51"/>
            <p:cNvSpPr>
              <a:spLocks noChangeArrowheads="1"/>
            </p:cNvSpPr>
            <p:nvPr/>
          </p:nvSpPr>
          <p:spPr bwMode="auto">
            <a:xfrm>
              <a:off x="4668" y="2021"/>
              <a:ext cx="904" cy="89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b="0">
                <a:latin typeface="+mn-lt"/>
                <a:cs typeface="Tw Cen MT"/>
              </a:endParaRPr>
            </a:p>
          </p:txBody>
        </p:sp>
        <p:sp>
          <p:nvSpPr>
            <p:cNvPr id="46124" name="Text Box 52"/>
            <p:cNvSpPr txBox="1">
              <a:spLocks noChangeArrowheads="1"/>
            </p:cNvSpPr>
            <p:nvPr/>
          </p:nvSpPr>
          <p:spPr bwMode="auto">
            <a:xfrm>
              <a:off x="4631" y="1985"/>
              <a:ext cx="957" cy="6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600" b="0" u="none">
                  <a:latin typeface="+mn-lt"/>
                  <a:cs typeface="Tw Cen MT"/>
                </a:rPr>
                <a:t>Source IP: C</a:t>
              </a:r>
            </a:p>
            <a:p>
              <a:pPr>
                <a:defRPr/>
              </a:pPr>
              <a:r>
                <a:rPr lang="en-US" sz="1600" b="0" u="none">
                  <a:latin typeface="+mn-lt"/>
                  <a:cs typeface="Tw Cen MT"/>
                </a:rPr>
                <a:t>Dest IP: B</a:t>
              </a:r>
            </a:p>
            <a:p>
              <a:pPr>
                <a:defRPr/>
              </a:pPr>
              <a:r>
                <a:rPr lang="en-US" sz="1600" b="0" u="none">
                  <a:latin typeface="+mn-lt"/>
                  <a:cs typeface="Tw Cen MT"/>
                </a:rPr>
                <a:t>source port: x</a:t>
              </a:r>
            </a:p>
            <a:p>
              <a:pPr>
                <a:defRPr/>
              </a:pPr>
              <a:r>
                <a:rPr lang="en-US" sz="1600" b="0" u="none">
                  <a:latin typeface="+mn-lt"/>
                  <a:cs typeface="Tw Cen MT"/>
                </a:rPr>
                <a:t>dest. port: 80</a:t>
              </a:r>
              <a:endParaRPr lang="en-US" b="0" u="none">
                <a:latin typeface="+mn-lt"/>
                <a:cs typeface="Tw Cen MT"/>
              </a:endParaRPr>
            </a:p>
          </p:txBody>
        </p:sp>
        <p:sp>
          <p:nvSpPr>
            <p:cNvPr id="46125" name="Line 53"/>
            <p:cNvSpPr>
              <a:spLocks noChangeShapeType="1"/>
            </p:cNvSpPr>
            <p:nvPr/>
          </p:nvSpPr>
          <p:spPr bwMode="auto">
            <a:xfrm>
              <a:off x="4668" y="2157"/>
              <a:ext cx="90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b="0">
                <a:latin typeface="+mn-lt"/>
                <a:cs typeface="Tw Cen MT"/>
              </a:endParaRPr>
            </a:p>
          </p:txBody>
        </p:sp>
        <p:sp>
          <p:nvSpPr>
            <p:cNvPr id="46126" name="Line 54"/>
            <p:cNvSpPr>
              <a:spLocks noChangeShapeType="1"/>
            </p:cNvSpPr>
            <p:nvPr/>
          </p:nvSpPr>
          <p:spPr bwMode="auto">
            <a:xfrm>
              <a:off x="4674" y="2322"/>
              <a:ext cx="90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b="0">
                <a:latin typeface="+mn-lt"/>
                <a:cs typeface="Tw Cen MT"/>
              </a:endParaRPr>
            </a:p>
          </p:txBody>
        </p:sp>
        <p:sp>
          <p:nvSpPr>
            <p:cNvPr id="46127" name="Line 55"/>
            <p:cNvSpPr>
              <a:spLocks noChangeShapeType="1"/>
            </p:cNvSpPr>
            <p:nvPr/>
          </p:nvSpPr>
          <p:spPr bwMode="auto">
            <a:xfrm>
              <a:off x="4680" y="2484"/>
              <a:ext cx="90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b="0">
                <a:latin typeface="+mn-lt"/>
                <a:cs typeface="Tw Cen MT"/>
              </a:endParaRPr>
            </a:p>
          </p:txBody>
        </p:sp>
        <p:sp>
          <p:nvSpPr>
            <p:cNvPr id="46128" name="Line 56"/>
            <p:cNvSpPr>
              <a:spLocks noChangeShapeType="1"/>
            </p:cNvSpPr>
            <p:nvPr/>
          </p:nvSpPr>
          <p:spPr bwMode="auto">
            <a:xfrm>
              <a:off x="4668" y="2628"/>
              <a:ext cx="90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b="0">
                <a:latin typeface="+mn-lt"/>
                <a:cs typeface="Tw Cen MT"/>
              </a:endParaRPr>
            </a:p>
          </p:txBody>
        </p:sp>
      </p:grpSp>
      <p:grpSp>
        <p:nvGrpSpPr>
          <p:cNvPr id="23578" name="Group 57"/>
          <p:cNvGrpSpPr>
            <a:grpSpLocks/>
          </p:cNvGrpSpPr>
          <p:nvPr/>
        </p:nvGrpSpPr>
        <p:grpSpPr bwMode="auto">
          <a:xfrm>
            <a:off x="5364163" y="3124200"/>
            <a:ext cx="1793875" cy="1470025"/>
            <a:chOff x="4631" y="1985"/>
            <a:chExt cx="957" cy="926"/>
          </a:xfrm>
        </p:grpSpPr>
        <p:sp>
          <p:nvSpPr>
            <p:cNvPr id="46117" name="Rectangle 58"/>
            <p:cNvSpPr>
              <a:spLocks noChangeArrowheads="1"/>
            </p:cNvSpPr>
            <p:nvPr/>
          </p:nvSpPr>
          <p:spPr bwMode="auto">
            <a:xfrm>
              <a:off x="4668" y="2021"/>
              <a:ext cx="904" cy="89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b="0">
                <a:latin typeface="+mn-lt"/>
                <a:cs typeface="Tw Cen MT"/>
              </a:endParaRPr>
            </a:p>
          </p:txBody>
        </p:sp>
        <p:sp>
          <p:nvSpPr>
            <p:cNvPr id="46118" name="Text Box 59"/>
            <p:cNvSpPr txBox="1">
              <a:spLocks noChangeArrowheads="1"/>
            </p:cNvSpPr>
            <p:nvPr/>
          </p:nvSpPr>
          <p:spPr bwMode="auto">
            <a:xfrm>
              <a:off x="4631" y="1985"/>
              <a:ext cx="957" cy="6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600" b="0" u="none">
                  <a:latin typeface="+mn-lt"/>
                  <a:cs typeface="Tw Cen MT"/>
                </a:rPr>
                <a:t>Source IP: C</a:t>
              </a:r>
            </a:p>
            <a:p>
              <a:pPr>
                <a:defRPr/>
              </a:pPr>
              <a:r>
                <a:rPr lang="en-US" sz="1600" b="0" u="none">
                  <a:latin typeface="+mn-lt"/>
                  <a:cs typeface="Tw Cen MT"/>
                </a:rPr>
                <a:t>Dest IP: B</a:t>
              </a:r>
            </a:p>
            <a:p>
              <a:pPr>
                <a:defRPr/>
              </a:pPr>
              <a:r>
                <a:rPr lang="en-US" sz="1600" b="0" u="none">
                  <a:latin typeface="+mn-lt"/>
                  <a:cs typeface="Tw Cen MT"/>
                </a:rPr>
                <a:t>source port: y</a:t>
              </a:r>
            </a:p>
            <a:p>
              <a:pPr>
                <a:defRPr/>
              </a:pPr>
              <a:r>
                <a:rPr lang="en-US" sz="1600" b="0" u="none">
                  <a:latin typeface="+mn-lt"/>
                  <a:cs typeface="Tw Cen MT"/>
                </a:rPr>
                <a:t>dest. port: 80</a:t>
              </a:r>
              <a:endParaRPr lang="en-US" b="0" u="none">
                <a:latin typeface="+mn-lt"/>
                <a:cs typeface="Tw Cen MT"/>
              </a:endParaRPr>
            </a:p>
          </p:txBody>
        </p:sp>
        <p:sp>
          <p:nvSpPr>
            <p:cNvPr id="46119" name="Line 60"/>
            <p:cNvSpPr>
              <a:spLocks noChangeShapeType="1"/>
            </p:cNvSpPr>
            <p:nvPr/>
          </p:nvSpPr>
          <p:spPr bwMode="auto">
            <a:xfrm>
              <a:off x="4668" y="2157"/>
              <a:ext cx="90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b="0">
                <a:latin typeface="+mn-lt"/>
                <a:cs typeface="Tw Cen MT"/>
              </a:endParaRPr>
            </a:p>
          </p:txBody>
        </p:sp>
        <p:sp>
          <p:nvSpPr>
            <p:cNvPr id="46120" name="Line 61"/>
            <p:cNvSpPr>
              <a:spLocks noChangeShapeType="1"/>
            </p:cNvSpPr>
            <p:nvPr/>
          </p:nvSpPr>
          <p:spPr bwMode="auto">
            <a:xfrm>
              <a:off x="4674" y="2322"/>
              <a:ext cx="90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b="0">
                <a:latin typeface="+mn-lt"/>
                <a:cs typeface="Tw Cen MT"/>
              </a:endParaRPr>
            </a:p>
          </p:txBody>
        </p:sp>
        <p:sp>
          <p:nvSpPr>
            <p:cNvPr id="46121" name="Line 62"/>
            <p:cNvSpPr>
              <a:spLocks noChangeShapeType="1"/>
            </p:cNvSpPr>
            <p:nvPr/>
          </p:nvSpPr>
          <p:spPr bwMode="auto">
            <a:xfrm>
              <a:off x="4680" y="2484"/>
              <a:ext cx="90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b="0">
                <a:latin typeface="+mn-lt"/>
                <a:cs typeface="Tw Cen MT"/>
              </a:endParaRPr>
            </a:p>
          </p:txBody>
        </p:sp>
        <p:sp>
          <p:nvSpPr>
            <p:cNvPr id="46122" name="Line 63"/>
            <p:cNvSpPr>
              <a:spLocks noChangeShapeType="1"/>
            </p:cNvSpPr>
            <p:nvPr/>
          </p:nvSpPr>
          <p:spPr bwMode="auto">
            <a:xfrm>
              <a:off x="4668" y="2628"/>
              <a:ext cx="90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b="0">
                <a:latin typeface="+mn-lt"/>
                <a:cs typeface="Tw Cen MT"/>
              </a:endParaRPr>
            </a:p>
          </p:txBody>
        </p:sp>
      </p:grpSp>
      <p:grpSp>
        <p:nvGrpSpPr>
          <p:cNvPr id="23579" name="Group 64"/>
          <p:cNvGrpSpPr>
            <a:grpSpLocks/>
          </p:cNvGrpSpPr>
          <p:nvPr/>
        </p:nvGrpSpPr>
        <p:grpSpPr bwMode="auto">
          <a:xfrm>
            <a:off x="4035425" y="4824413"/>
            <a:ext cx="1831975" cy="1470025"/>
            <a:chOff x="4631" y="1985"/>
            <a:chExt cx="957" cy="926"/>
          </a:xfrm>
        </p:grpSpPr>
        <p:sp>
          <p:nvSpPr>
            <p:cNvPr id="46111" name="Rectangle 65"/>
            <p:cNvSpPr>
              <a:spLocks noChangeArrowheads="1"/>
            </p:cNvSpPr>
            <p:nvPr/>
          </p:nvSpPr>
          <p:spPr bwMode="auto">
            <a:xfrm>
              <a:off x="4668" y="2021"/>
              <a:ext cx="906" cy="89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b="0">
                <a:latin typeface="+mn-lt"/>
                <a:cs typeface="Tw Cen MT"/>
              </a:endParaRPr>
            </a:p>
          </p:txBody>
        </p:sp>
        <p:sp>
          <p:nvSpPr>
            <p:cNvPr id="46112" name="Text Box 66"/>
            <p:cNvSpPr txBox="1">
              <a:spLocks noChangeArrowheads="1"/>
            </p:cNvSpPr>
            <p:nvPr/>
          </p:nvSpPr>
          <p:spPr bwMode="auto">
            <a:xfrm>
              <a:off x="4631" y="1985"/>
              <a:ext cx="957" cy="6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600" b="0" u="none">
                  <a:latin typeface="+mn-lt"/>
                  <a:cs typeface="Tw Cen MT"/>
                </a:rPr>
                <a:t>Source IP: A</a:t>
              </a:r>
            </a:p>
            <a:p>
              <a:pPr>
                <a:defRPr/>
              </a:pPr>
              <a:r>
                <a:rPr lang="en-US" sz="1600" b="0" u="none">
                  <a:latin typeface="+mn-lt"/>
                  <a:cs typeface="Tw Cen MT"/>
                </a:rPr>
                <a:t>Dest IP: B</a:t>
              </a:r>
            </a:p>
            <a:p>
              <a:pPr>
                <a:defRPr/>
              </a:pPr>
              <a:r>
                <a:rPr lang="en-US" sz="1600" b="0" u="none">
                  <a:latin typeface="+mn-lt"/>
                  <a:cs typeface="Tw Cen MT"/>
                </a:rPr>
                <a:t>source port: x</a:t>
              </a:r>
            </a:p>
            <a:p>
              <a:pPr>
                <a:defRPr/>
              </a:pPr>
              <a:r>
                <a:rPr lang="en-US" sz="1600" b="0" u="none">
                  <a:latin typeface="+mn-lt"/>
                  <a:cs typeface="Tw Cen MT"/>
                </a:rPr>
                <a:t>dest. port: 80</a:t>
              </a:r>
              <a:endParaRPr lang="en-US" b="0" u="none">
                <a:latin typeface="+mn-lt"/>
                <a:cs typeface="Tw Cen MT"/>
              </a:endParaRPr>
            </a:p>
          </p:txBody>
        </p:sp>
        <p:sp>
          <p:nvSpPr>
            <p:cNvPr id="46113" name="Line 67"/>
            <p:cNvSpPr>
              <a:spLocks noChangeShapeType="1"/>
            </p:cNvSpPr>
            <p:nvPr/>
          </p:nvSpPr>
          <p:spPr bwMode="auto">
            <a:xfrm>
              <a:off x="4668" y="2157"/>
              <a:ext cx="90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b="0">
                <a:latin typeface="+mn-lt"/>
                <a:cs typeface="Tw Cen MT"/>
              </a:endParaRPr>
            </a:p>
          </p:txBody>
        </p:sp>
        <p:sp>
          <p:nvSpPr>
            <p:cNvPr id="46114" name="Line 68"/>
            <p:cNvSpPr>
              <a:spLocks noChangeShapeType="1"/>
            </p:cNvSpPr>
            <p:nvPr/>
          </p:nvSpPr>
          <p:spPr bwMode="auto">
            <a:xfrm>
              <a:off x="4674" y="2322"/>
              <a:ext cx="90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b="0">
                <a:latin typeface="+mn-lt"/>
                <a:cs typeface="Tw Cen MT"/>
              </a:endParaRPr>
            </a:p>
          </p:txBody>
        </p:sp>
        <p:sp>
          <p:nvSpPr>
            <p:cNvPr id="46115" name="Line 69"/>
            <p:cNvSpPr>
              <a:spLocks noChangeShapeType="1"/>
            </p:cNvSpPr>
            <p:nvPr/>
          </p:nvSpPr>
          <p:spPr bwMode="auto">
            <a:xfrm>
              <a:off x="4680" y="2484"/>
              <a:ext cx="90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b="0">
                <a:latin typeface="+mn-lt"/>
                <a:cs typeface="Tw Cen MT"/>
              </a:endParaRPr>
            </a:p>
          </p:txBody>
        </p:sp>
        <p:sp>
          <p:nvSpPr>
            <p:cNvPr id="46116" name="Line 70"/>
            <p:cNvSpPr>
              <a:spLocks noChangeShapeType="1"/>
            </p:cNvSpPr>
            <p:nvPr/>
          </p:nvSpPr>
          <p:spPr bwMode="auto">
            <a:xfrm>
              <a:off x="4668" y="2628"/>
              <a:ext cx="90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b="0">
                <a:latin typeface="+mn-lt"/>
                <a:cs typeface="Tw Cen MT"/>
              </a:endParaRPr>
            </a:p>
          </p:txBody>
        </p:sp>
      </p:grpSp>
      <p:sp>
        <p:nvSpPr>
          <p:cNvPr id="46110" name="Text Box 71"/>
          <p:cNvSpPr txBox="1">
            <a:spLocks noChangeArrowheads="1"/>
          </p:cNvSpPr>
          <p:nvPr/>
        </p:nvSpPr>
        <p:spPr bwMode="auto">
          <a:xfrm>
            <a:off x="5984875" y="5943600"/>
            <a:ext cx="24876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pt-PT" sz="1800" b="0" u="none">
                <a:latin typeface="+mn-lt"/>
                <a:cs typeface="Tw Cen MT"/>
              </a:rPr>
              <a:t>Exemplo: Web server</a:t>
            </a:r>
            <a:endParaRPr lang="pt-PT" sz="2000" b="0" u="none">
              <a:latin typeface="+mn-lt"/>
              <a:cs typeface="Tw Cen MT"/>
            </a:endParaRPr>
          </a:p>
        </p:txBody>
      </p:sp>
      <p:sp>
        <p:nvSpPr>
          <p:cNvPr id="72" name="Slide Number Placeholder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75463" y="6237288"/>
            <a:ext cx="2133600" cy="476250"/>
          </a:xfrm>
        </p:spPr>
        <p:txBody>
          <a:bodyPr/>
          <a:lstStyle/>
          <a:p>
            <a:pPr>
              <a:defRPr/>
            </a:pPr>
            <a:fld id="{D02964DC-92FD-004E-A6FE-96DABED26968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9B4913-2FC1-E54C-864E-2F1AA95209C0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93081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smtClean="0"/>
              <a:t>Formato dos segmentos TCP</a:t>
            </a:r>
            <a:endParaRPr lang="pt-PT"/>
          </a:p>
        </p:txBody>
      </p:sp>
      <p:sp>
        <p:nvSpPr>
          <p:cNvPr id="25603" name="Rectangle 4"/>
          <p:cNvSpPr>
            <a:spLocks noChangeArrowheads="1"/>
          </p:cNvSpPr>
          <p:nvPr/>
        </p:nvSpPr>
        <p:spPr bwMode="auto">
          <a:xfrm>
            <a:off x="2128838" y="2735263"/>
            <a:ext cx="2362200" cy="533400"/>
          </a:xfrm>
          <a:prstGeom prst="rect">
            <a:avLst/>
          </a:prstGeom>
          <a:solidFill>
            <a:srgbClr val="FFCA9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sp>
        <p:nvSpPr>
          <p:cNvPr id="25604" name="Text Box 5"/>
          <p:cNvSpPr txBox="1">
            <a:spLocks noChangeArrowheads="1"/>
          </p:cNvSpPr>
          <p:nvPr/>
        </p:nvSpPr>
        <p:spPr bwMode="auto">
          <a:xfrm>
            <a:off x="2509838" y="2781300"/>
            <a:ext cx="16240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solidFill>
                  <a:srgbClr val="FF0000"/>
                </a:solidFill>
                <a:latin typeface="Arial" charset="0"/>
              </a:rPr>
              <a:t>Source port</a:t>
            </a:r>
          </a:p>
        </p:txBody>
      </p:sp>
      <p:sp>
        <p:nvSpPr>
          <p:cNvPr id="31749" name="Rectangle 6"/>
          <p:cNvSpPr>
            <a:spLocks noChangeArrowheads="1"/>
          </p:cNvSpPr>
          <p:nvPr/>
        </p:nvSpPr>
        <p:spPr bwMode="auto">
          <a:xfrm>
            <a:off x="4491038" y="2735263"/>
            <a:ext cx="2514600" cy="533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pt-PT"/>
          </a:p>
        </p:txBody>
      </p:sp>
      <p:sp>
        <p:nvSpPr>
          <p:cNvPr id="25606" name="Text Box 7"/>
          <p:cNvSpPr txBox="1">
            <a:spLocks noChangeArrowheads="1"/>
          </p:cNvSpPr>
          <p:nvPr/>
        </p:nvSpPr>
        <p:spPr bwMode="auto">
          <a:xfrm>
            <a:off x="4643438" y="2781300"/>
            <a:ext cx="21510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solidFill>
                  <a:srgbClr val="FF0000"/>
                </a:solidFill>
                <a:latin typeface="Arial" charset="0"/>
              </a:rPr>
              <a:t>Destination port</a:t>
            </a:r>
          </a:p>
        </p:txBody>
      </p:sp>
      <p:sp>
        <p:nvSpPr>
          <p:cNvPr id="31751" name="Rectangle 8"/>
          <p:cNvSpPr>
            <a:spLocks noChangeArrowheads="1"/>
          </p:cNvSpPr>
          <p:nvPr/>
        </p:nvSpPr>
        <p:spPr bwMode="auto">
          <a:xfrm>
            <a:off x="2128838" y="3268663"/>
            <a:ext cx="4876800" cy="457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pt-PT"/>
          </a:p>
        </p:txBody>
      </p:sp>
      <p:sp>
        <p:nvSpPr>
          <p:cNvPr id="31752" name="Text Box 9"/>
          <p:cNvSpPr txBox="1">
            <a:spLocks noChangeArrowheads="1"/>
          </p:cNvSpPr>
          <p:nvPr/>
        </p:nvSpPr>
        <p:spPr bwMode="auto">
          <a:xfrm>
            <a:off x="3424238" y="3314700"/>
            <a:ext cx="2416175" cy="4000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>
              <a:defRPr/>
            </a:pP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Sequence number</a:t>
            </a:r>
          </a:p>
        </p:txBody>
      </p:sp>
      <p:sp>
        <p:nvSpPr>
          <p:cNvPr id="31753" name="Rectangle 10"/>
          <p:cNvSpPr>
            <a:spLocks noChangeArrowheads="1"/>
          </p:cNvSpPr>
          <p:nvPr/>
        </p:nvSpPr>
        <p:spPr bwMode="auto">
          <a:xfrm>
            <a:off x="2128838" y="3725863"/>
            <a:ext cx="4876800" cy="457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pt-PT">
              <a:solidFill>
                <a:srgbClr val="FF0000"/>
              </a:solidFill>
            </a:endParaRPr>
          </a:p>
        </p:txBody>
      </p:sp>
      <p:sp>
        <p:nvSpPr>
          <p:cNvPr id="31754" name="Text Box 11"/>
          <p:cNvSpPr txBox="1">
            <a:spLocks noChangeArrowheads="1"/>
          </p:cNvSpPr>
          <p:nvPr/>
        </p:nvSpPr>
        <p:spPr bwMode="auto">
          <a:xfrm>
            <a:off x="3424238" y="3771900"/>
            <a:ext cx="2308225" cy="4000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>
              <a:defRPr/>
            </a:pP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Acknowledgment</a:t>
            </a:r>
          </a:p>
        </p:txBody>
      </p:sp>
      <p:sp>
        <p:nvSpPr>
          <p:cNvPr id="31755" name="Rectangle 12"/>
          <p:cNvSpPr>
            <a:spLocks noChangeArrowheads="1"/>
          </p:cNvSpPr>
          <p:nvPr/>
        </p:nvSpPr>
        <p:spPr bwMode="auto">
          <a:xfrm>
            <a:off x="2128838" y="4183063"/>
            <a:ext cx="2438400" cy="533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pt-PT"/>
          </a:p>
        </p:txBody>
      </p:sp>
      <p:sp>
        <p:nvSpPr>
          <p:cNvPr id="31756" name="Rectangle 13"/>
          <p:cNvSpPr>
            <a:spLocks noChangeArrowheads="1"/>
          </p:cNvSpPr>
          <p:nvPr/>
        </p:nvSpPr>
        <p:spPr bwMode="auto">
          <a:xfrm>
            <a:off x="4567238" y="4183063"/>
            <a:ext cx="2438400" cy="533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pt-PT"/>
          </a:p>
        </p:txBody>
      </p:sp>
      <p:sp>
        <p:nvSpPr>
          <p:cNvPr id="31757" name="Text Box 14"/>
          <p:cNvSpPr txBox="1">
            <a:spLocks noChangeArrowheads="1"/>
          </p:cNvSpPr>
          <p:nvPr/>
        </p:nvSpPr>
        <p:spPr bwMode="auto">
          <a:xfrm>
            <a:off x="4632325" y="4256088"/>
            <a:ext cx="2198688" cy="4000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>
              <a:defRPr/>
            </a:pPr>
            <a:r>
              <a:rPr lang="en-US" b="0" dirty="0">
                <a:latin typeface="Arial" charset="0"/>
              </a:rPr>
              <a:t>Receiver Window</a:t>
            </a:r>
          </a:p>
        </p:txBody>
      </p:sp>
      <p:sp>
        <p:nvSpPr>
          <p:cNvPr id="31758" name="Text Box 15"/>
          <p:cNvSpPr txBox="1">
            <a:spLocks noChangeArrowheads="1"/>
          </p:cNvSpPr>
          <p:nvPr/>
        </p:nvSpPr>
        <p:spPr bwMode="auto">
          <a:xfrm>
            <a:off x="2195513" y="4292600"/>
            <a:ext cx="1000125" cy="3968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>
              <a:defRPr/>
            </a:pPr>
            <a:r>
              <a:rPr lang="en-US" b="0" dirty="0" err="1" smtClean="0">
                <a:solidFill>
                  <a:srgbClr val="000000"/>
                </a:solidFill>
                <a:latin typeface="Arial" charset="0"/>
              </a:rPr>
              <a:t>HdLen</a:t>
            </a:r>
            <a:endParaRPr lang="en-US" b="0" dirty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30832" name="Line 16"/>
          <p:cNvSpPr>
            <a:spLocks noChangeShapeType="1"/>
          </p:cNvSpPr>
          <p:nvPr/>
        </p:nvSpPr>
        <p:spPr bwMode="auto">
          <a:xfrm>
            <a:off x="3043238" y="4183063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30833" name="Line 17"/>
          <p:cNvSpPr>
            <a:spLocks noChangeShapeType="1"/>
          </p:cNvSpPr>
          <p:nvPr/>
        </p:nvSpPr>
        <p:spPr bwMode="auto">
          <a:xfrm>
            <a:off x="3500438" y="4183063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1761" name="Text Box 18"/>
          <p:cNvSpPr txBox="1">
            <a:spLocks noChangeArrowheads="1"/>
          </p:cNvSpPr>
          <p:nvPr/>
        </p:nvSpPr>
        <p:spPr bwMode="auto">
          <a:xfrm>
            <a:off x="3713163" y="4270375"/>
            <a:ext cx="806450" cy="3968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>
              <a:defRPr/>
            </a:pPr>
            <a:r>
              <a:rPr lang="en-US" b="0" smtClean="0">
                <a:solidFill>
                  <a:srgbClr val="000000"/>
                </a:solidFill>
                <a:latin typeface="Arial" charset="0"/>
              </a:rPr>
              <a:t>Flags</a:t>
            </a:r>
          </a:p>
        </p:txBody>
      </p:sp>
      <p:sp>
        <p:nvSpPr>
          <p:cNvPr id="31762" name="Text Box 19"/>
          <p:cNvSpPr txBox="1">
            <a:spLocks noChangeArrowheads="1"/>
          </p:cNvSpPr>
          <p:nvPr/>
        </p:nvSpPr>
        <p:spPr bwMode="auto">
          <a:xfrm>
            <a:off x="3119438" y="4305300"/>
            <a:ext cx="325437" cy="3968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>
              <a:defRPr/>
            </a:pPr>
            <a:r>
              <a:rPr lang="en-US" b="0" smtClean="0">
                <a:solidFill>
                  <a:srgbClr val="000000"/>
                </a:solidFill>
                <a:latin typeface="Arial" charset="0"/>
              </a:rPr>
              <a:t>0</a:t>
            </a:r>
          </a:p>
        </p:txBody>
      </p:sp>
      <p:sp>
        <p:nvSpPr>
          <p:cNvPr id="31763" name="Rectangle 20"/>
          <p:cNvSpPr>
            <a:spLocks noChangeArrowheads="1"/>
          </p:cNvSpPr>
          <p:nvPr/>
        </p:nvSpPr>
        <p:spPr bwMode="auto">
          <a:xfrm>
            <a:off x="2128838" y="4716463"/>
            <a:ext cx="2438400" cy="533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pt-PT"/>
          </a:p>
        </p:txBody>
      </p:sp>
      <p:sp>
        <p:nvSpPr>
          <p:cNvPr id="31764" name="Rectangle 21"/>
          <p:cNvSpPr>
            <a:spLocks noChangeArrowheads="1"/>
          </p:cNvSpPr>
          <p:nvPr/>
        </p:nvSpPr>
        <p:spPr bwMode="auto">
          <a:xfrm>
            <a:off x="4567238" y="4716463"/>
            <a:ext cx="2438400" cy="533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pt-PT"/>
          </a:p>
        </p:txBody>
      </p:sp>
      <p:sp>
        <p:nvSpPr>
          <p:cNvPr id="31765" name="Text Box 22"/>
          <p:cNvSpPr txBox="1">
            <a:spLocks noChangeArrowheads="1"/>
          </p:cNvSpPr>
          <p:nvPr/>
        </p:nvSpPr>
        <p:spPr bwMode="auto">
          <a:xfrm>
            <a:off x="2493963" y="4803775"/>
            <a:ext cx="1384300" cy="3968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>
              <a:defRPr/>
            </a:pPr>
            <a:r>
              <a:rPr lang="en-US" b="0" smtClean="0">
                <a:solidFill>
                  <a:srgbClr val="000000"/>
                </a:solidFill>
                <a:latin typeface="Arial" charset="0"/>
              </a:rPr>
              <a:t>Checksum</a:t>
            </a:r>
          </a:p>
        </p:txBody>
      </p:sp>
      <p:sp>
        <p:nvSpPr>
          <p:cNvPr id="31766" name="Text Box 23"/>
          <p:cNvSpPr txBox="1">
            <a:spLocks noChangeArrowheads="1"/>
          </p:cNvSpPr>
          <p:nvPr/>
        </p:nvSpPr>
        <p:spPr bwMode="auto">
          <a:xfrm>
            <a:off x="4856163" y="4803775"/>
            <a:ext cx="1792287" cy="3968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>
              <a:defRPr/>
            </a:pPr>
            <a:r>
              <a:rPr lang="en-US" b="0" smtClean="0">
                <a:solidFill>
                  <a:srgbClr val="000000"/>
                </a:solidFill>
                <a:latin typeface="Arial" charset="0"/>
              </a:rPr>
              <a:t>Urgent pointer</a:t>
            </a:r>
          </a:p>
        </p:txBody>
      </p:sp>
      <p:sp>
        <p:nvSpPr>
          <p:cNvPr id="31767" name="Rectangle 24"/>
          <p:cNvSpPr>
            <a:spLocks noChangeArrowheads="1"/>
          </p:cNvSpPr>
          <p:nvPr/>
        </p:nvSpPr>
        <p:spPr bwMode="auto">
          <a:xfrm>
            <a:off x="2128838" y="5249863"/>
            <a:ext cx="4876800" cy="457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pt-PT"/>
          </a:p>
        </p:txBody>
      </p:sp>
      <p:sp>
        <p:nvSpPr>
          <p:cNvPr id="25624" name="Text Box 25"/>
          <p:cNvSpPr txBox="1">
            <a:spLocks noChangeArrowheads="1"/>
          </p:cNvSpPr>
          <p:nvPr/>
        </p:nvSpPr>
        <p:spPr bwMode="auto">
          <a:xfrm>
            <a:off x="3576638" y="5295900"/>
            <a:ext cx="2187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Options (variable)</a:t>
            </a:r>
          </a:p>
        </p:txBody>
      </p:sp>
      <p:sp>
        <p:nvSpPr>
          <p:cNvPr id="25625" name="Rectangle 26"/>
          <p:cNvSpPr>
            <a:spLocks noChangeArrowheads="1"/>
          </p:cNvSpPr>
          <p:nvPr/>
        </p:nvSpPr>
        <p:spPr bwMode="auto">
          <a:xfrm>
            <a:off x="2128838" y="5707063"/>
            <a:ext cx="4876800" cy="817562"/>
          </a:xfrm>
          <a:prstGeom prst="rect">
            <a:avLst/>
          </a:prstGeom>
          <a:solidFill>
            <a:srgbClr val="D9D9D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pt-PT" sz="2400" b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5626" name="Text Box 7"/>
          <p:cNvSpPr txBox="1">
            <a:spLocks noChangeArrowheads="1"/>
          </p:cNvSpPr>
          <p:nvPr/>
        </p:nvSpPr>
        <p:spPr bwMode="auto">
          <a:xfrm>
            <a:off x="2916238" y="5949950"/>
            <a:ext cx="32051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Application Data (payload)</a:t>
            </a:r>
          </a:p>
        </p:txBody>
      </p:sp>
      <p:sp>
        <p:nvSpPr>
          <p:cNvPr id="25627" name="Rectangle 26"/>
          <p:cNvSpPr>
            <a:spLocks noChangeArrowheads="1"/>
          </p:cNvSpPr>
          <p:nvPr/>
        </p:nvSpPr>
        <p:spPr bwMode="auto">
          <a:xfrm>
            <a:off x="2124075" y="1412875"/>
            <a:ext cx="4876800" cy="13589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pt-PT" sz="2400" b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5628" name="Text Box 7"/>
          <p:cNvSpPr txBox="1">
            <a:spLocks noChangeArrowheads="1"/>
          </p:cNvSpPr>
          <p:nvPr/>
        </p:nvSpPr>
        <p:spPr bwMode="auto">
          <a:xfrm>
            <a:off x="2916238" y="1844675"/>
            <a:ext cx="35099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IP Packet (e.g. IP addresses)</a:t>
            </a:r>
          </a:p>
        </p:txBody>
      </p:sp>
      <p:sp>
        <p:nvSpPr>
          <p:cNvPr id="32" name="Line 29"/>
          <p:cNvSpPr>
            <a:spLocks noChangeShapeType="1"/>
          </p:cNvSpPr>
          <p:nvPr/>
        </p:nvSpPr>
        <p:spPr bwMode="auto">
          <a:xfrm>
            <a:off x="7451725" y="2852738"/>
            <a:ext cx="1588" cy="111125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stealth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3" name="Rectangle 30"/>
          <p:cNvSpPr>
            <a:spLocks noChangeArrowheads="1"/>
          </p:cNvSpPr>
          <p:nvPr/>
        </p:nvSpPr>
        <p:spPr bwMode="auto">
          <a:xfrm>
            <a:off x="7235825" y="4076700"/>
            <a:ext cx="1465263" cy="64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>
              <a:defRPr/>
            </a:pPr>
            <a:r>
              <a:rPr lang="en-US" sz="1800" dirty="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20-byte</a:t>
            </a:r>
          </a:p>
          <a:p>
            <a:pPr algn="l" eaLnBrk="0" hangingPunct="0">
              <a:defRPr/>
            </a:pPr>
            <a:r>
              <a:rPr lang="en-US" sz="1800" dirty="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TCP header</a:t>
            </a:r>
          </a:p>
        </p:txBody>
      </p:sp>
      <p:sp>
        <p:nvSpPr>
          <p:cNvPr id="34" name="Line 31"/>
          <p:cNvSpPr>
            <a:spLocks noChangeShapeType="1"/>
          </p:cNvSpPr>
          <p:nvPr/>
        </p:nvSpPr>
        <p:spPr bwMode="auto">
          <a:xfrm>
            <a:off x="7451725" y="4724400"/>
            <a:ext cx="0" cy="936625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5" name="Line 29"/>
          <p:cNvSpPr>
            <a:spLocks noChangeShapeType="1"/>
          </p:cNvSpPr>
          <p:nvPr/>
        </p:nvSpPr>
        <p:spPr bwMode="auto">
          <a:xfrm>
            <a:off x="7451725" y="1341438"/>
            <a:ext cx="0" cy="287337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stealth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6" name="Rectangle 30"/>
          <p:cNvSpPr>
            <a:spLocks noChangeArrowheads="1"/>
          </p:cNvSpPr>
          <p:nvPr/>
        </p:nvSpPr>
        <p:spPr bwMode="auto">
          <a:xfrm>
            <a:off x="7235825" y="1700213"/>
            <a:ext cx="1222375" cy="64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>
              <a:defRPr/>
            </a:pPr>
            <a:r>
              <a:rPr lang="en-US" sz="1800" dirty="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20-byte</a:t>
            </a:r>
          </a:p>
          <a:p>
            <a:pPr algn="l" eaLnBrk="0" hangingPunct="0">
              <a:defRPr/>
            </a:pPr>
            <a:r>
              <a:rPr lang="en-US" sz="1800" dirty="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IP header</a:t>
            </a:r>
          </a:p>
        </p:txBody>
      </p:sp>
      <p:sp>
        <p:nvSpPr>
          <p:cNvPr id="37" name="Line 31"/>
          <p:cNvSpPr>
            <a:spLocks noChangeShapeType="1"/>
          </p:cNvSpPr>
          <p:nvPr/>
        </p:nvSpPr>
        <p:spPr bwMode="auto">
          <a:xfrm>
            <a:off x="7451725" y="2420938"/>
            <a:ext cx="0" cy="269875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5635" name="Text Box 10"/>
          <p:cNvSpPr txBox="1">
            <a:spLocks noChangeArrowheads="1"/>
          </p:cNvSpPr>
          <p:nvPr/>
        </p:nvSpPr>
        <p:spPr bwMode="auto">
          <a:xfrm>
            <a:off x="4206875" y="990600"/>
            <a:ext cx="820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 sz="1800">
                <a:latin typeface="Tw Cen MT" charset="0"/>
                <a:cs typeface="Tw Cen MT" charset="0"/>
              </a:rPr>
              <a:t>32 bits</a:t>
            </a:r>
            <a:endParaRPr lang="en-US" sz="2400">
              <a:latin typeface="Tw Cen MT" charset="0"/>
              <a:cs typeface="Tw Cen MT" charset="0"/>
            </a:endParaRPr>
          </a:p>
        </p:txBody>
      </p:sp>
      <p:sp>
        <p:nvSpPr>
          <p:cNvPr id="25636" name="Line 11"/>
          <p:cNvSpPr>
            <a:spLocks noChangeShapeType="1"/>
          </p:cNvSpPr>
          <p:nvPr/>
        </p:nvSpPr>
        <p:spPr bwMode="auto">
          <a:xfrm>
            <a:off x="5097463" y="1187450"/>
            <a:ext cx="1922462" cy="9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25637" name="Line 12"/>
          <p:cNvSpPr>
            <a:spLocks noChangeShapeType="1"/>
          </p:cNvSpPr>
          <p:nvPr/>
        </p:nvSpPr>
        <p:spPr bwMode="auto">
          <a:xfrm rot="10800000">
            <a:off x="2051050" y="1196975"/>
            <a:ext cx="20653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25638" name="Line 11"/>
          <p:cNvSpPr>
            <a:spLocks noChangeShapeType="1"/>
          </p:cNvSpPr>
          <p:nvPr/>
        </p:nvSpPr>
        <p:spPr bwMode="auto">
          <a:xfrm>
            <a:off x="7092950" y="2781300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PT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dirty="0" smtClean="0"/>
              <a:t>Dimensão dos segmentos TCP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pt-PT" sz="2000" dirty="0" smtClean="0"/>
              <a:t>Um segmento pode ter uma dimensão arbitrária de 0 a MSS (MSS </a:t>
            </a:r>
            <a:r>
              <a:rPr lang="pt-PT" sz="2000" dirty="0"/>
              <a:t>-</a:t>
            </a:r>
            <a:r>
              <a:rPr lang="pt-PT" sz="2000" dirty="0" smtClean="0"/>
              <a:t> </a:t>
            </a:r>
            <a:r>
              <a:rPr lang="pt-PT" sz="2000" dirty="0" err="1" smtClean="0"/>
              <a:t>Maximum</a:t>
            </a:r>
            <a:r>
              <a:rPr lang="pt-PT" sz="2000" dirty="0" smtClean="0"/>
              <a:t> </a:t>
            </a:r>
            <a:r>
              <a:rPr lang="pt-PT" sz="2000" dirty="0" err="1" smtClean="0"/>
              <a:t>Segment</a:t>
            </a:r>
            <a:r>
              <a:rPr lang="pt-PT" sz="2000" dirty="0" smtClean="0"/>
              <a:t> </a:t>
            </a:r>
            <a:r>
              <a:rPr lang="pt-PT" sz="2000" dirty="0" err="1" smtClean="0"/>
              <a:t>Size</a:t>
            </a:r>
            <a:r>
              <a:rPr lang="pt-PT" sz="2000" dirty="0" smtClean="0"/>
              <a:t>) bytes</a:t>
            </a:r>
          </a:p>
          <a:p>
            <a:pPr>
              <a:defRPr/>
            </a:pPr>
            <a:r>
              <a:rPr lang="pt-PT" sz="2000" dirty="0" smtClean="0"/>
              <a:t>A dimensão máxima dos segmentos de uma conexão é negociada entre os dois extremos de forma a tentar que os segmentos caibam dentro de um pacote IP (sem fragmentação). Alguns valores típicos são 1460 bytes, 512, ...</a:t>
            </a:r>
          </a:p>
          <a:p>
            <a:pPr>
              <a:defRPr/>
            </a:pPr>
            <a:r>
              <a:rPr lang="pt-PT" sz="2000" dirty="0" smtClean="0"/>
              <a:t>Geralmente cada extremo indica inicialmente aquele que julga ser o MSS mais adequado. Será </a:t>
            </a:r>
            <a:r>
              <a:rPr lang="pt-PT" sz="2000" dirty="0" err="1" smtClean="0"/>
              <a:t>seleccionada</a:t>
            </a:r>
            <a:r>
              <a:rPr lang="pt-PT" sz="2000" dirty="0" smtClean="0"/>
              <a:t> a dimensão mais baixa das propostas</a:t>
            </a:r>
          </a:p>
          <a:p>
            <a:pPr>
              <a:defRPr/>
            </a:pPr>
            <a:r>
              <a:rPr lang="pt-PT" sz="2000" dirty="0" smtClean="0"/>
              <a:t>Tal não garante que o MSS não provoca segmentação dado não se saber o MTU (</a:t>
            </a:r>
            <a:r>
              <a:rPr lang="pt-PT" sz="2000" dirty="0" err="1" smtClean="0"/>
              <a:t>Maximum</a:t>
            </a:r>
            <a:r>
              <a:rPr lang="pt-PT" sz="2000" dirty="0" smtClean="0"/>
              <a:t> </a:t>
            </a:r>
            <a:r>
              <a:rPr lang="pt-PT" sz="2000" dirty="0" err="1" smtClean="0"/>
              <a:t>Transfer</a:t>
            </a:r>
            <a:r>
              <a:rPr lang="pt-PT" sz="2000" dirty="0" smtClean="0"/>
              <a:t> </a:t>
            </a:r>
            <a:r>
              <a:rPr lang="pt-PT" sz="2000" dirty="0" err="1" smtClean="0"/>
              <a:t>Unit</a:t>
            </a:r>
            <a:r>
              <a:rPr lang="pt-PT" sz="2000" dirty="0" smtClean="0"/>
              <a:t>) de todos os canais intermédios</a:t>
            </a:r>
          </a:p>
          <a:p>
            <a:pPr>
              <a:defRPr/>
            </a:pPr>
            <a:r>
              <a:rPr lang="pt-PT" sz="2000" dirty="0" smtClean="0"/>
              <a:t>Existe um protocolo que permite a ambas as partes determinarem o MSS mais adequado com base no uso de ICMP (ver adiante)</a:t>
            </a:r>
            <a:endParaRPr lang="pt-PT" sz="2000" dirty="0"/>
          </a:p>
        </p:txBody>
      </p:sp>
      <p:sp>
        <p:nvSpPr>
          <p:cNvPr id="5" name="Slide Number Placeholder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75463" y="6237288"/>
            <a:ext cx="2133600" cy="476250"/>
          </a:xfrm>
        </p:spPr>
        <p:txBody>
          <a:bodyPr/>
          <a:lstStyle/>
          <a:p>
            <a:pPr>
              <a:defRPr/>
            </a:pPr>
            <a:fld id="{DCADD09D-1597-4F43-B0DF-17EDF1FC358E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10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sz="2400" dirty="0" smtClean="0">
                <a:latin typeface="+mn-lt"/>
                <a:ea typeface="ＭＳ Ｐゴシック" charset="0"/>
              </a:rPr>
              <a:t>Uma conexão TCP transporta sequências de bytes</a:t>
            </a:r>
            <a:endParaRPr lang="pt-PT" sz="2400" dirty="0">
              <a:latin typeface="+mn-lt"/>
              <a:ea typeface="ＭＳ Ｐゴシック" charset="0"/>
            </a:endParaRPr>
          </a:p>
        </p:txBody>
      </p:sp>
      <p:grpSp>
        <p:nvGrpSpPr>
          <p:cNvPr id="27650" name="Group 3"/>
          <p:cNvGrpSpPr>
            <a:grpSpLocks/>
          </p:cNvGrpSpPr>
          <p:nvPr/>
        </p:nvGrpSpPr>
        <p:grpSpPr bwMode="auto">
          <a:xfrm>
            <a:off x="1460500" y="2122488"/>
            <a:ext cx="5029200" cy="609600"/>
            <a:chOff x="912" y="1104"/>
            <a:chExt cx="3648" cy="384"/>
          </a:xfrm>
        </p:grpSpPr>
        <p:sp>
          <p:nvSpPr>
            <p:cNvPr id="27748" name="Line 4"/>
            <p:cNvSpPr>
              <a:spLocks noChangeShapeType="1"/>
            </p:cNvSpPr>
            <p:nvPr/>
          </p:nvSpPr>
          <p:spPr bwMode="auto">
            <a:xfrm>
              <a:off x="912" y="1104"/>
              <a:ext cx="33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27749" name="Line 5"/>
            <p:cNvSpPr>
              <a:spLocks noChangeShapeType="1"/>
            </p:cNvSpPr>
            <p:nvPr/>
          </p:nvSpPr>
          <p:spPr bwMode="auto">
            <a:xfrm>
              <a:off x="912" y="1488"/>
              <a:ext cx="33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27750" name="Line 6"/>
            <p:cNvSpPr>
              <a:spLocks noChangeShapeType="1"/>
            </p:cNvSpPr>
            <p:nvPr/>
          </p:nvSpPr>
          <p:spPr bwMode="auto">
            <a:xfrm flipH="1">
              <a:off x="4224" y="1104"/>
              <a:ext cx="336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27751" name="Line 7"/>
            <p:cNvSpPr>
              <a:spLocks noChangeShapeType="1"/>
            </p:cNvSpPr>
            <p:nvPr/>
          </p:nvSpPr>
          <p:spPr bwMode="auto">
            <a:xfrm flipH="1">
              <a:off x="4224" y="1488"/>
              <a:ext cx="336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</p:grpSp>
      <p:sp>
        <p:nvSpPr>
          <p:cNvPr id="27651" name="Line 8"/>
          <p:cNvSpPr>
            <a:spLocks noChangeShapeType="1"/>
          </p:cNvSpPr>
          <p:nvPr/>
        </p:nvSpPr>
        <p:spPr bwMode="auto">
          <a:xfrm>
            <a:off x="14478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7652" name="Line 9"/>
          <p:cNvSpPr>
            <a:spLocks noChangeShapeType="1"/>
          </p:cNvSpPr>
          <p:nvPr/>
        </p:nvSpPr>
        <p:spPr bwMode="auto">
          <a:xfrm>
            <a:off x="16002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7653" name="Line 10"/>
          <p:cNvSpPr>
            <a:spLocks noChangeShapeType="1"/>
          </p:cNvSpPr>
          <p:nvPr/>
        </p:nvSpPr>
        <p:spPr bwMode="auto">
          <a:xfrm>
            <a:off x="17526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7654" name="Line 11"/>
          <p:cNvSpPr>
            <a:spLocks noChangeShapeType="1"/>
          </p:cNvSpPr>
          <p:nvPr/>
        </p:nvSpPr>
        <p:spPr bwMode="auto">
          <a:xfrm>
            <a:off x="19050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7655" name="Line 12"/>
          <p:cNvSpPr>
            <a:spLocks noChangeShapeType="1"/>
          </p:cNvSpPr>
          <p:nvPr/>
        </p:nvSpPr>
        <p:spPr bwMode="auto">
          <a:xfrm>
            <a:off x="20574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7656" name="Line 13"/>
          <p:cNvSpPr>
            <a:spLocks noChangeShapeType="1"/>
          </p:cNvSpPr>
          <p:nvPr/>
        </p:nvSpPr>
        <p:spPr bwMode="auto">
          <a:xfrm>
            <a:off x="22098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7657" name="Line 14"/>
          <p:cNvSpPr>
            <a:spLocks noChangeShapeType="1"/>
          </p:cNvSpPr>
          <p:nvPr/>
        </p:nvSpPr>
        <p:spPr bwMode="auto">
          <a:xfrm>
            <a:off x="23622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7658" name="Line 15"/>
          <p:cNvSpPr>
            <a:spLocks noChangeShapeType="1"/>
          </p:cNvSpPr>
          <p:nvPr/>
        </p:nvSpPr>
        <p:spPr bwMode="auto">
          <a:xfrm>
            <a:off x="25146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7659" name="Line 16"/>
          <p:cNvSpPr>
            <a:spLocks noChangeShapeType="1"/>
          </p:cNvSpPr>
          <p:nvPr/>
        </p:nvSpPr>
        <p:spPr bwMode="auto">
          <a:xfrm>
            <a:off x="26670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7660" name="Line 17"/>
          <p:cNvSpPr>
            <a:spLocks noChangeShapeType="1"/>
          </p:cNvSpPr>
          <p:nvPr/>
        </p:nvSpPr>
        <p:spPr bwMode="auto">
          <a:xfrm>
            <a:off x="28194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7661" name="Line 18"/>
          <p:cNvSpPr>
            <a:spLocks noChangeShapeType="1"/>
          </p:cNvSpPr>
          <p:nvPr/>
        </p:nvSpPr>
        <p:spPr bwMode="auto">
          <a:xfrm>
            <a:off x="29718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7662" name="Line 19"/>
          <p:cNvSpPr>
            <a:spLocks noChangeShapeType="1"/>
          </p:cNvSpPr>
          <p:nvPr/>
        </p:nvSpPr>
        <p:spPr bwMode="auto">
          <a:xfrm>
            <a:off x="31242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7663" name="Line 20"/>
          <p:cNvSpPr>
            <a:spLocks noChangeShapeType="1"/>
          </p:cNvSpPr>
          <p:nvPr/>
        </p:nvSpPr>
        <p:spPr bwMode="auto">
          <a:xfrm>
            <a:off x="32766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7664" name="Line 21"/>
          <p:cNvSpPr>
            <a:spLocks noChangeShapeType="1"/>
          </p:cNvSpPr>
          <p:nvPr/>
        </p:nvSpPr>
        <p:spPr bwMode="auto">
          <a:xfrm>
            <a:off x="34290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7665" name="Line 22"/>
          <p:cNvSpPr>
            <a:spLocks noChangeShapeType="1"/>
          </p:cNvSpPr>
          <p:nvPr/>
        </p:nvSpPr>
        <p:spPr bwMode="auto">
          <a:xfrm>
            <a:off x="35814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7666" name="Line 23"/>
          <p:cNvSpPr>
            <a:spLocks noChangeShapeType="1"/>
          </p:cNvSpPr>
          <p:nvPr/>
        </p:nvSpPr>
        <p:spPr bwMode="auto">
          <a:xfrm>
            <a:off x="37338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7667" name="Line 24"/>
          <p:cNvSpPr>
            <a:spLocks noChangeShapeType="1"/>
          </p:cNvSpPr>
          <p:nvPr/>
        </p:nvSpPr>
        <p:spPr bwMode="auto">
          <a:xfrm>
            <a:off x="38862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7668" name="Line 25"/>
          <p:cNvSpPr>
            <a:spLocks noChangeShapeType="1"/>
          </p:cNvSpPr>
          <p:nvPr/>
        </p:nvSpPr>
        <p:spPr bwMode="auto">
          <a:xfrm>
            <a:off x="40386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7669" name="Line 26"/>
          <p:cNvSpPr>
            <a:spLocks noChangeShapeType="1"/>
          </p:cNvSpPr>
          <p:nvPr/>
        </p:nvSpPr>
        <p:spPr bwMode="auto">
          <a:xfrm>
            <a:off x="41910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7670" name="Line 27"/>
          <p:cNvSpPr>
            <a:spLocks noChangeShapeType="1"/>
          </p:cNvSpPr>
          <p:nvPr/>
        </p:nvSpPr>
        <p:spPr bwMode="auto">
          <a:xfrm>
            <a:off x="43434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7671" name="Line 28"/>
          <p:cNvSpPr>
            <a:spLocks noChangeShapeType="1"/>
          </p:cNvSpPr>
          <p:nvPr/>
        </p:nvSpPr>
        <p:spPr bwMode="auto">
          <a:xfrm>
            <a:off x="44958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7672" name="Line 29"/>
          <p:cNvSpPr>
            <a:spLocks noChangeShapeType="1"/>
          </p:cNvSpPr>
          <p:nvPr/>
        </p:nvSpPr>
        <p:spPr bwMode="auto">
          <a:xfrm>
            <a:off x="46482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7673" name="Line 30"/>
          <p:cNvSpPr>
            <a:spLocks noChangeShapeType="1"/>
          </p:cNvSpPr>
          <p:nvPr/>
        </p:nvSpPr>
        <p:spPr bwMode="auto">
          <a:xfrm>
            <a:off x="48006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7674" name="Line 31"/>
          <p:cNvSpPr>
            <a:spLocks noChangeShapeType="1"/>
          </p:cNvSpPr>
          <p:nvPr/>
        </p:nvSpPr>
        <p:spPr bwMode="auto">
          <a:xfrm>
            <a:off x="49530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7675" name="Line 32"/>
          <p:cNvSpPr>
            <a:spLocks noChangeShapeType="1"/>
          </p:cNvSpPr>
          <p:nvPr/>
        </p:nvSpPr>
        <p:spPr bwMode="auto">
          <a:xfrm>
            <a:off x="51054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7676" name="Line 33"/>
          <p:cNvSpPr>
            <a:spLocks noChangeShapeType="1"/>
          </p:cNvSpPr>
          <p:nvPr/>
        </p:nvSpPr>
        <p:spPr bwMode="auto">
          <a:xfrm>
            <a:off x="52578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7677" name="Line 34"/>
          <p:cNvSpPr>
            <a:spLocks noChangeShapeType="1"/>
          </p:cNvSpPr>
          <p:nvPr/>
        </p:nvSpPr>
        <p:spPr bwMode="auto">
          <a:xfrm>
            <a:off x="54102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7678" name="Line 35"/>
          <p:cNvSpPr>
            <a:spLocks noChangeShapeType="1"/>
          </p:cNvSpPr>
          <p:nvPr/>
        </p:nvSpPr>
        <p:spPr bwMode="auto">
          <a:xfrm>
            <a:off x="55626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7679" name="Line 36"/>
          <p:cNvSpPr>
            <a:spLocks noChangeShapeType="1"/>
          </p:cNvSpPr>
          <p:nvPr/>
        </p:nvSpPr>
        <p:spPr bwMode="auto">
          <a:xfrm>
            <a:off x="57150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7680" name="Line 37"/>
          <p:cNvSpPr>
            <a:spLocks noChangeShapeType="1"/>
          </p:cNvSpPr>
          <p:nvPr/>
        </p:nvSpPr>
        <p:spPr bwMode="auto">
          <a:xfrm>
            <a:off x="58674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7681" name="Line 38"/>
          <p:cNvSpPr>
            <a:spLocks noChangeShapeType="1"/>
          </p:cNvSpPr>
          <p:nvPr/>
        </p:nvSpPr>
        <p:spPr bwMode="auto">
          <a:xfrm>
            <a:off x="60198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7682" name="Line 39"/>
          <p:cNvSpPr>
            <a:spLocks noChangeShapeType="1"/>
          </p:cNvSpPr>
          <p:nvPr/>
        </p:nvSpPr>
        <p:spPr bwMode="auto">
          <a:xfrm>
            <a:off x="6172200" y="2128838"/>
            <a:ext cx="0" cy="609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7683" name="Line 40"/>
          <p:cNvSpPr>
            <a:spLocks noChangeShapeType="1"/>
          </p:cNvSpPr>
          <p:nvPr/>
        </p:nvSpPr>
        <p:spPr bwMode="auto">
          <a:xfrm>
            <a:off x="6324600" y="2128838"/>
            <a:ext cx="0" cy="609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7684" name="Text Box 41"/>
          <p:cNvSpPr txBox="1">
            <a:spLocks noChangeArrowheads="1"/>
          </p:cNvSpPr>
          <p:nvPr/>
        </p:nvSpPr>
        <p:spPr bwMode="auto">
          <a:xfrm rot="5390887">
            <a:off x="1243806" y="2283619"/>
            <a:ext cx="5873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1200" b="0">
                <a:latin typeface="Times New Roman" charset="0"/>
              </a:rPr>
              <a:t>Byte 0</a:t>
            </a:r>
          </a:p>
        </p:txBody>
      </p:sp>
      <p:sp>
        <p:nvSpPr>
          <p:cNvPr id="27685" name="Text Box 42"/>
          <p:cNvSpPr txBox="1">
            <a:spLocks noChangeArrowheads="1"/>
          </p:cNvSpPr>
          <p:nvPr/>
        </p:nvSpPr>
        <p:spPr bwMode="auto">
          <a:xfrm rot="5390887">
            <a:off x="1396206" y="2283619"/>
            <a:ext cx="5873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1200" b="0">
                <a:latin typeface="Times New Roman" charset="0"/>
              </a:rPr>
              <a:t>Byte 1</a:t>
            </a:r>
          </a:p>
        </p:txBody>
      </p:sp>
      <p:sp>
        <p:nvSpPr>
          <p:cNvPr id="27686" name="Text Box 43"/>
          <p:cNvSpPr txBox="1">
            <a:spLocks noChangeArrowheads="1"/>
          </p:cNvSpPr>
          <p:nvPr/>
        </p:nvSpPr>
        <p:spPr bwMode="auto">
          <a:xfrm rot="5390887">
            <a:off x="1550194" y="2285207"/>
            <a:ext cx="58737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1200" b="0">
                <a:latin typeface="Times New Roman" charset="0"/>
              </a:rPr>
              <a:t>Byte 2</a:t>
            </a:r>
          </a:p>
        </p:txBody>
      </p:sp>
      <p:sp>
        <p:nvSpPr>
          <p:cNvPr id="27687" name="Text Box 44"/>
          <p:cNvSpPr txBox="1">
            <a:spLocks noChangeArrowheads="1"/>
          </p:cNvSpPr>
          <p:nvPr/>
        </p:nvSpPr>
        <p:spPr bwMode="auto">
          <a:xfrm rot="5390887">
            <a:off x="1702594" y="2285207"/>
            <a:ext cx="58737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1200" b="0">
                <a:latin typeface="Times New Roman" charset="0"/>
              </a:rPr>
              <a:t>Byte 3</a:t>
            </a:r>
          </a:p>
        </p:txBody>
      </p:sp>
      <p:sp>
        <p:nvSpPr>
          <p:cNvPr id="27688" name="Line 45"/>
          <p:cNvSpPr>
            <a:spLocks noChangeShapeType="1"/>
          </p:cNvSpPr>
          <p:nvPr/>
        </p:nvSpPr>
        <p:spPr bwMode="auto">
          <a:xfrm>
            <a:off x="2133600" y="2586038"/>
            <a:ext cx="304800" cy="4762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grpSp>
        <p:nvGrpSpPr>
          <p:cNvPr id="27689" name="Group 46"/>
          <p:cNvGrpSpPr>
            <a:grpSpLocks/>
          </p:cNvGrpSpPr>
          <p:nvPr/>
        </p:nvGrpSpPr>
        <p:grpSpPr bwMode="auto">
          <a:xfrm>
            <a:off x="2743200" y="5334000"/>
            <a:ext cx="5029200" cy="609600"/>
            <a:chOff x="912" y="1104"/>
            <a:chExt cx="3648" cy="384"/>
          </a:xfrm>
        </p:grpSpPr>
        <p:sp>
          <p:nvSpPr>
            <p:cNvPr id="27744" name="Line 47"/>
            <p:cNvSpPr>
              <a:spLocks noChangeShapeType="1"/>
            </p:cNvSpPr>
            <p:nvPr/>
          </p:nvSpPr>
          <p:spPr bwMode="auto">
            <a:xfrm>
              <a:off x="912" y="1104"/>
              <a:ext cx="33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27745" name="Line 48"/>
            <p:cNvSpPr>
              <a:spLocks noChangeShapeType="1"/>
            </p:cNvSpPr>
            <p:nvPr/>
          </p:nvSpPr>
          <p:spPr bwMode="auto">
            <a:xfrm>
              <a:off x="912" y="1488"/>
              <a:ext cx="33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27746" name="Line 49"/>
            <p:cNvSpPr>
              <a:spLocks noChangeShapeType="1"/>
            </p:cNvSpPr>
            <p:nvPr/>
          </p:nvSpPr>
          <p:spPr bwMode="auto">
            <a:xfrm flipH="1">
              <a:off x="4224" y="1104"/>
              <a:ext cx="336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27747" name="Line 50"/>
            <p:cNvSpPr>
              <a:spLocks noChangeShapeType="1"/>
            </p:cNvSpPr>
            <p:nvPr/>
          </p:nvSpPr>
          <p:spPr bwMode="auto">
            <a:xfrm flipH="1">
              <a:off x="4224" y="1488"/>
              <a:ext cx="336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</p:grpSp>
      <p:sp>
        <p:nvSpPr>
          <p:cNvPr id="27690" name="Line 51"/>
          <p:cNvSpPr>
            <a:spLocks noChangeShapeType="1"/>
          </p:cNvSpPr>
          <p:nvPr/>
        </p:nvSpPr>
        <p:spPr bwMode="auto">
          <a:xfrm>
            <a:off x="27432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7691" name="Line 52"/>
          <p:cNvSpPr>
            <a:spLocks noChangeShapeType="1"/>
          </p:cNvSpPr>
          <p:nvPr/>
        </p:nvSpPr>
        <p:spPr bwMode="auto">
          <a:xfrm>
            <a:off x="28956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7692" name="Line 53"/>
          <p:cNvSpPr>
            <a:spLocks noChangeShapeType="1"/>
          </p:cNvSpPr>
          <p:nvPr/>
        </p:nvSpPr>
        <p:spPr bwMode="auto">
          <a:xfrm>
            <a:off x="30480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7693" name="Line 54"/>
          <p:cNvSpPr>
            <a:spLocks noChangeShapeType="1"/>
          </p:cNvSpPr>
          <p:nvPr/>
        </p:nvSpPr>
        <p:spPr bwMode="auto">
          <a:xfrm>
            <a:off x="32004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7694" name="Line 55"/>
          <p:cNvSpPr>
            <a:spLocks noChangeShapeType="1"/>
          </p:cNvSpPr>
          <p:nvPr/>
        </p:nvSpPr>
        <p:spPr bwMode="auto">
          <a:xfrm>
            <a:off x="33528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7695" name="Line 56"/>
          <p:cNvSpPr>
            <a:spLocks noChangeShapeType="1"/>
          </p:cNvSpPr>
          <p:nvPr/>
        </p:nvSpPr>
        <p:spPr bwMode="auto">
          <a:xfrm>
            <a:off x="35052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7696" name="Line 57"/>
          <p:cNvSpPr>
            <a:spLocks noChangeShapeType="1"/>
          </p:cNvSpPr>
          <p:nvPr/>
        </p:nvSpPr>
        <p:spPr bwMode="auto">
          <a:xfrm>
            <a:off x="36576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7697" name="Line 58"/>
          <p:cNvSpPr>
            <a:spLocks noChangeShapeType="1"/>
          </p:cNvSpPr>
          <p:nvPr/>
        </p:nvSpPr>
        <p:spPr bwMode="auto">
          <a:xfrm>
            <a:off x="38100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7698" name="Line 59"/>
          <p:cNvSpPr>
            <a:spLocks noChangeShapeType="1"/>
          </p:cNvSpPr>
          <p:nvPr/>
        </p:nvSpPr>
        <p:spPr bwMode="auto">
          <a:xfrm>
            <a:off x="39624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7699" name="Line 60"/>
          <p:cNvSpPr>
            <a:spLocks noChangeShapeType="1"/>
          </p:cNvSpPr>
          <p:nvPr/>
        </p:nvSpPr>
        <p:spPr bwMode="auto">
          <a:xfrm>
            <a:off x="41148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7700" name="Line 61"/>
          <p:cNvSpPr>
            <a:spLocks noChangeShapeType="1"/>
          </p:cNvSpPr>
          <p:nvPr/>
        </p:nvSpPr>
        <p:spPr bwMode="auto">
          <a:xfrm>
            <a:off x="42672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7701" name="Line 62"/>
          <p:cNvSpPr>
            <a:spLocks noChangeShapeType="1"/>
          </p:cNvSpPr>
          <p:nvPr/>
        </p:nvSpPr>
        <p:spPr bwMode="auto">
          <a:xfrm>
            <a:off x="44196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7702" name="Line 63"/>
          <p:cNvSpPr>
            <a:spLocks noChangeShapeType="1"/>
          </p:cNvSpPr>
          <p:nvPr/>
        </p:nvSpPr>
        <p:spPr bwMode="auto">
          <a:xfrm>
            <a:off x="45720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7703" name="Line 64"/>
          <p:cNvSpPr>
            <a:spLocks noChangeShapeType="1"/>
          </p:cNvSpPr>
          <p:nvPr/>
        </p:nvSpPr>
        <p:spPr bwMode="auto">
          <a:xfrm>
            <a:off x="47244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7704" name="Line 65"/>
          <p:cNvSpPr>
            <a:spLocks noChangeShapeType="1"/>
          </p:cNvSpPr>
          <p:nvPr/>
        </p:nvSpPr>
        <p:spPr bwMode="auto">
          <a:xfrm>
            <a:off x="48768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7705" name="Line 66"/>
          <p:cNvSpPr>
            <a:spLocks noChangeShapeType="1"/>
          </p:cNvSpPr>
          <p:nvPr/>
        </p:nvSpPr>
        <p:spPr bwMode="auto">
          <a:xfrm>
            <a:off x="50292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7706" name="Line 67"/>
          <p:cNvSpPr>
            <a:spLocks noChangeShapeType="1"/>
          </p:cNvSpPr>
          <p:nvPr/>
        </p:nvSpPr>
        <p:spPr bwMode="auto">
          <a:xfrm>
            <a:off x="51816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7707" name="Line 68"/>
          <p:cNvSpPr>
            <a:spLocks noChangeShapeType="1"/>
          </p:cNvSpPr>
          <p:nvPr/>
        </p:nvSpPr>
        <p:spPr bwMode="auto">
          <a:xfrm>
            <a:off x="53340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7708" name="Line 69"/>
          <p:cNvSpPr>
            <a:spLocks noChangeShapeType="1"/>
          </p:cNvSpPr>
          <p:nvPr/>
        </p:nvSpPr>
        <p:spPr bwMode="auto">
          <a:xfrm>
            <a:off x="54864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7709" name="Line 70"/>
          <p:cNvSpPr>
            <a:spLocks noChangeShapeType="1"/>
          </p:cNvSpPr>
          <p:nvPr/>
        </p:nvSpPr>
        <p:spPr bwMode="auto">
          <a:xfrm>
            <a:off x="56388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7710" name="Line 71"/>
          <p:cNvSpPr>
            <a:spLocks noChangeShapeType="1"/>
          </p:cNvSpPr>
          <p:nvPr/>
        </p:nvSpPr>
        <p:spPr bwMode="auto">
          <a:xfrm>
            <a:off x="57912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7711" name="Line 72"/>
          <p:cNvSpPr>
            <a:spLocks noChangeShapeType="1"/>
          </p:cNvSpPr>
          <p:nvPr/>
        </p:nvSpPr>
        <p:spPr bwMode="auto">
          <a:xfrm>
            <a:off x="59436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7712" name="Line 73"/>
          <p:cNvSpPr>
            <a:spLocks noChangeShapeType="1"/>
          </p:cNvSpPr>
          <p:nvPr/>
        </p:nvSpPr>
        <p:spPr bwMode="auto">
          <a:xfrm>
            <a:off x="60960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7713" name="Line 74"/>
          <p:cNvSpPr>
            <a:spLocks noChangeShapeType="1"/>
          </p:cNvSpPr>
          <p:nvPr/>
        </p:nvSpPr>
        <p:spPr bwMode="auto">
          <a:xfrm>
            <a:off x="62484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7714" name="Line 75"/>
          <p:cNvSpPr>
            <a:spLocks noChangeShapeType="1"/>
          </p:cNvSpPr>
          <p:nvPr/>
        </p:nvSpPr>
        <p:spPr bwMode="auto">
          <a:xfrm>
            <a:off x="64008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7715" name="Line 76"/>
          <p:cNvSpPr>
            <a:spLocks noChangeShapeType="1"/>
          </p:cNvSpPr>
          <p:nvPr/>
        </p:nvSpPr>
        <p:spPr bwMode="auto">
          <a:xfrm>
            <a:off x="65532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7716" name="Line 77"/>
          <p:cNvSpPr>
            <a:spLocks noChangeShapeType="1"/>
          </p:cNvSpPr>
          <p:nvPr/>
        </p:nvSpPr>
        <p:spPr bwMode="auto">
          <a:xfrm>
            <a:off x="67056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7717" name="Line 78"/>
          <p:cNvSpPr>
            <a:spLocks noChangeShapeType="1"/>
          </p:cNvSpPr>
          <p:nvPr/>
        </p:nvSpPr>
        <p:spPr bwMode="auto">
          <a:xfrm>
            <a:off x="68580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7718" name="Line 79"/>
          <p:cNvSpPr>
            <a:spLocks noChangeShapeType="1"/>
          </p:cNvSpPr>
          <p:nvPr/>
        </p:nvSpPr>
        <p:spPr bwMode="auto">
          <a:xfrm>
            <a:off x="70104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7719" name="Line 80"/>
          <p:cNvSpPr>
            <a:spLocks noChangeShapeType="1"/>
          </p:cNvSpPr>
          <p:nvPr/>
        </p:nvSpPr>
        <p:spPr bwMode="auto">
          <a:xfrm>
            <a:off x="71628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7720" name="Line 81"/>
          <p:cNvSpPr>
            <a:spLocks noChangeShapeType="1"/>
          </p:cNvSpPr>
          <p:nvPr/>
        </p:nvSpPr>
        <p:spPr bwMode="auto">
          <a:xfrm>
            <a:off x="73152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7721" name="Line 82"/>
          <p:cNvSpPr>
            <a:spLocks noChangeShapeType="1"/>
          </p:cNvSpPr>
          <p:nvPr/>
        </p:nvSpPr>
        <p:spPr bwMode="auto">
          <a:xfrm>
            <a:off x="7467600" y="5334000"/>
            <a:ext cx="0" cy="609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7722" name="Line 83"/>
          <p:cNvSpPr>
            <a:spLocks noChangeShapeType="1"/>
          </p:cNvSpPr>
          <p:nvPr/>
        </p:nvSpPr>
        <p:spPr bwMode="auto">
          <a:xfrm>
            <a:off x="7620000" y="5334000"/>
            <a:ext cx="0" cy="609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7723" name="Text Box 84"/>
          <p:cNvSpPr txBox="1">
            <a:spLocks noChangeArrowheads="1"/>
          </p:cNvSpPr>
          <p:nvPr/>
        </p:nvSpPr>
        <p:spPr bwMode="auto">
          <a:xfrm rot="5390887">
            <a:off x="2540794" y="5490369"/>
            <a:ext cx="58737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1200" b="0">
                <a:latin typeface="Times New Roman" charset="0"/>
              </a:rPr>
              <a:t>Byte 0</a:t>
            </a:r>
          </a:p>
        </p:txBody>
      </p:sp>
      <p:sp>
        <p:nvSpPr>
          <p:cNvPr id="27724" name="Text Box 85"/>
          <p:cNvSpPr txBox="1">
            <a:spLocks noChangeArrowheads="1"/>
          </p:cNvSpPr>
          <p:nvPr/>
        </p:nvSpPr>
        <p:spPr bwMode="auto">
          <a:xfrm rot="5390887">
            <a:off x="2693194" y="5490369"/>
            <a:ext cx="58737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1200" b="0">
                <a:latin typeface="Times New Roman" charset="0"/>
              </a:rPr>
              <a:t>Byte 1</a:t>
            </a:r>
          </a:p>
        </p:txBody>
      </p:sp>
      <p:sp>
        <p:nvSpPr>
          <p:cNvPr id="27725" name="Text Box 86"/>
          <p:cNvSpPr txBox="1">
            <a:spLocks noChangeArrowheads="1"/>
          </p:cNvSpPr>
          <p:nvPr/>
        </p:nvSpPr>
        <p:spPr bwMode="auto">
          <a:xfrm rot="5390887">
            <a:off x="2845594" y="5490369"/>
            <a:ext cx="58737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1200" b="0">
                <a:latin typeface="Times New Roman" charset="0"/>
              </a:rPr>
              <a:t>Byte 2</a:t>
            </a:r>
          </a:p>
        </p:txBody>
      </p:sp>
      <p:sp>
        <p:nvSpPr>
          <p:cNvPr id="27726" name="Text Box 87"/>
          <p:cNvSpPr txBox="1">
            <a:spLocks noChangeArrowheads="1"/>
          </p:cNvSpPr>
          <p:nvPr/>
        </p:nvSpPr>
        <p:spPr bwMode="auto">
          <a:xfrm rot="5390887">
            <a:off x="2997994" y="5490369"/>
            <a:ext cx="58737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1200" b="0">
                <a:latin typeface="Times New Roman" charset="0"/>
              </a:rPr>
              <a:t>Byte 3</a:t>
            </a:r>
          </a:p>
        </p:txBody>
      </p:sp>
      <p:sp>
        <p:nvSpPr>
          <p:cNvPr id="27727" name="Line 88"/>
          <p:cNvSpPr>
            <a:spLocks noChangeShapeType="1"/>
          </p:cNvSpPr>
          <p:nvPr/>
        </p:nvSpPr>
        <p:spPr bwMode="auto">
          <a:xfrm>
            <a:off x="3429000" y="5486400"/>
            <a:ext cx="4572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7728" name="Line 89"/>
          <p:cNvSpPr>
            <a:spLocks noChangeShapeType="1"/>
          </p:cNvSpPr>
          <p:nvPr/>
        </p:nvSpPr>
        <p:spPr bwMode="auto">
          <a:xfrm>
            <a:off x="3429000" y="5791200"/>
            <a:ext cx="4572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7729" name="Text Box 90"/>
          <p:cNvSpPr txBox="1">
            <a:spLocks noChangeArrowheads="1"/>
          </p:cNvSpPr>
          <p:nvPr/>
        </p:nvSpPr>
        <p:spPr bwMode="auto">
          <a:xfrm>
            <a:off x="304800" y="1600200"/>
            <a:ext cx="1181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2400" b="0">
                <a:latin typeface="Comic Sans MS" charset="0"/>
              </a:rPr>
              <a:t>Host A</a:t>
            </a:r>
          </a:p>
        </p:txBody>
      </p:sp>
      <p:sp>
        <p:nvSpPr>
          <p:cNvPr id="27730" name="Text Box 91"/>
          <p:cNvSpPr txBox="1">
            <a:spLocks noChangeArrowheads="1"/>
          </p:cNvSpPr>
          <p:nvPr/>
        </p:nvSpPr>
        <p:spPr bwMode="auto">
          <a:xfrm>
            <a:off x="304800" y="4805363"/>
            <a:ext cx="11509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2400" b="0">
                <a:latin typeface="Comic Sans MS" charset="0"/>
              </a:rPr>
              <a:t>Host B</a:t>
            </a:r>
          </a:p>
        </p:txBody>
      </p:sp>
      <p:sp>
        <p:nvSpPr>
          <p:cNvPr id="27731" name="Text Box 92"/>
          <p:cNvSpPr txBox="1">
            <a:spLocks noChangeArrowheads="1"/>
          </p:cNvSpPr>
          <p:nvPr/>
        </p:nvSpPr>
        <p:spPr bwMode="auto">
          <a:xfrm rot="5390887">
            <a:off x="2272506" y="2348707"/>
            <a:ext cx="6635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1200" b="0">
                <a:latin typeface="Times New Roman" charset="0"/>
              </a:rPr>
              <a:t>Byte 80</a:t>
            </a:r>
          </a:p>
        </p:txBody>
      </p:sp>
      <p:sp>
        <p:nvSpPr>
          <p:cNvPr id="27732" name="Line 93"/>
          <p:cNvSpPr>
            <a:spLocks noChangeShapeType="1"/>
          </p:cNvSpPr>
          <p:nvPr/>
        </p:nvSpPr>
        <p:spPr bwMode="auto">
          <a:xfrm>
            <a:off x="2133600" y="2357438"/>
            <a:ext cx="304800" cy="4762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7733" name="Text Box 94"/>
          <p:cNvSpPr txBox="1">
            <a:spLocks noChangeArrowheads="1"/>
          </p:cNvSpPr>
          <p:nvPr/>
        </p:nvSpPr>
        <p:spPr bwMode="auto">
          <a:xfrm rot="5390887">
            <a:off x="3569494" y="5550694"/>
            <a:ext cx="66357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1200" b="0">
                <a:latin typeface="Times New Roman" charset="0"/>
              </a:rPr>
              <a:t>Byte 80</a:t>
            </a:r>
          </a:p>
        </p:txBody>
      </p:sp>
      <p:sp>
        <p:nvSpPr>
          <p:cNvPr id="27734" name="Line 95"/>
          <p:cNvSpPr>
            <a:spLocks noChangeShapeType="1"/>
          </p:cNvSpPr>
          <p:nvPr/>
        </p:nvSpPr>
        <p:spPr bwMode="auto">
          <a:xfrm>
            <a:off x="1485900" y="2817813"/>
            <a:ext cx="1295400" cy="2444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7735" name="Line 96"/>
          <p:cNvSpPr>
            <a:spLocks noChangeShapeType="1"/>
          </p:cNvSpPr>
          <p:nvPr/>
        </p:nvSpPr>
        <p:spPr bwMode="auto">
          <a:xfrm>
            <a:off x="1981200" y="2819400"/>
            <a:ext cx="1295400" cy="2444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7736" name="Line 97"/>
          <p:cNvSpPr>
            <a:spLocks noChangeShapeType="1"/>
          </p:cNvSpPr>
          <p:nvPr/>
        </p:nvSpPr>
        <p:spPr bwMode="auto">
          <a:xfrm>
            <a:off x="2476500" y="2820988"/>
            <a:ext cx="1295400" cy="2444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7737" name="Line 98"/>
          <p:cNvSpPr>
            <a:spLocks noChangeShapeType="1"/>
          </p:cNvSpPr>
          <p:nvPr/>
        </p:nvSpPr>
        <p:spPr bwMode="auto">
          <a:xfrm>
            <a:off x="2971800" y="2822575"/>
            <a:ext cx="1295400" cy="2444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7738" name="Line 99"/>
          <p:cNvSpPr>
            <a:spLocks noChangeShapeType="1"/>
          </p:cNvSpPr>
          <p:nvPr/>
        </p:nvSpPr>
        <p:spPr bwMode="auto">
          <a:xfrm>
            <a:off x="3467100" y="2824163"/>
            <a:ext cx="1295400" cy="2444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7739" name="Line 100"/>
          <p:cNvSpPr>
            <a:spLocks noChangeShapeType="1"/>
          </p:cNvSpPr>
          <p:nvPr/>
        </p:nvSpPr>
        <p:spPr bwMode="auto">
          <a:xfrm>
            <a:off x="3962400" y="2825750"/>
            <a:ext cx="1295400" cy="2444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7740" name="Line 101"/>
          <p:cNvSpPr>
            <a:spLocks noChangeShapeType="1"/>
          </p:cNvSpPr>
          <p:nvPr/>
        </p:nvSpPr>
        <p:spPr bwMode="auto">
          <a:xfrm>
            <a:off x="4457700" y="2827338"/>
            <a:ext cx="1295400" cy="2444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7741" name="Line 102"/>
          <p:cNvSpPr>
            <a:spLocks noChangeShapeType="1"/>
          </p:cNvSpPr>
          <p:nvPr/>
        </p:nvSpPr>
        <p:spPr bwMode="auto">
          <a:xfrm>
            <a:off x="4953000" y="2828925"/>
            <a:ext cx="1295400" cy="2444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7742" name="Line 103"/>
          <p:cNvSpPr>
            <a:spLocks noChangeShapeType="1"/>
          </p:cNvSpPr>
          <p:nvPr/>
        </p:nvSpPr>
        <p:spPr bwMode="auto">
          <a:xfrm>
            <a:off x="5448300" y="2830513"/>
            <a:ext cx="1295400" cy="2444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105" name="Slide Number Placeholder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75463" y="6237288"/>
            <a:ext cx="2133600" cy="476250"/>
          </a:xfrm>
        </p:spPr>
        <p:txBody>
          <a:bodyPr/>
          <a:lstStyle/>
          <a:p>
            <a:pPr>
              <a:defRPr/>
            </a:pPr>
            <a:fld id="{4F89B907-E1D2-6049-9D4E-1A965BCB62F2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1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sz="2800" dirty="0" smtClean="0">
                <a:latin typeface="+mn-lt"/>
                <a:ea typeface="ＭＳ Ｐゴシック" charset="0"/>
              </a:rPr>
              <a:t>Implementado através do envio de segmentos</a:t>
            </a:r>
            <a:endParaRPr lang="pt-PT" sz="2800" dirty="0">
              <a:latin typeface="+mn-lt"/>
              <a:ea typeface="ＭＳ Ｐゴシック" charset="0"/>
            </a:endParaRPr>
          </a:p>
        </p:txBody>
      </p:sp>
      <p:grpSp>
        <p:nvGrpSpPr>
          <p:cNvPr id="29698" name="Group 3"/>
          <p:cNvGrpSpPr>
            <a:grpSpLocks/>
          </p:cNvGrpSpPr>
          <p:nvPr/>
        </p:nvGrpSpPr>
        <p:grpSpPr bwMode="auto">
          <a:xfrm>
            <a:off x="1447800" y="2128838"/>
            <a:ext cx="5029200" cy="609600"/>
            <a:chOff x="912" y="1104"/>
            <a:chExt cx="3648" cy="384"/>
          </a:xfrm>
        </p:grpSpPr>
        <p:sp>
          <p:nvSpPr>
            <p:cNvPr id="29806" name="Line 4"/>
            <p:cNvSpPr>
              <a:spLocks noChangeShapeType="1"/>
            </p:cNvSpPr>
            <p:nvPr/>
          </p:nvSpPr>
          <p:spPr bwMode="auto">
            <a:xfrm>
              <a:off x="912" y="1104"/>
              <a:ext cx="33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29807" name="Line 5"/>
            <p:cNvSpPr>
              <a:spLocks noChangeShapeType="1"/>
            </p:cNvSpPr>
            <p:nvPr/>
          </p:nvSpPr>
          <p:spPr bwMode="auto">
            <a:xfrm>
              <a:off x="912" y="1488"/>
              <a:ext cx="33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29808" name="Line 6"/>
            <p:cNvSpPr>
              <a:spLocks noChangeShapeType="1"/>
            </p:cNvSpPr>
            <p:nvPr/>
          </p:nvSpPr>
          <p:spPr bwMode="auto">
            <a:xfrm flipH="1">
              <a:off x="4224" y="1104"/>
              <a:ext cx="336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29809" name="Line 7"/>
            <p:cNvSpPr>
              <a:spLocks noChangeShapeType="1"/>
            </p:cNvSpPr>
            <p:nvPr/>
          </p:nvSpPr>
          <p:spPr bwMode="auto">
            <a:xfrm flipH="1">
              <a:off x="4224" y="1488"/>
              <a:ext cx="336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</p:grpSp>
      <p:sp>
        <p:nvSpPr>
          <p:cNvPr id="29699" name="Line 8"/>
          <p:cNvSpPr>
            <a:spLocks noChangeShapeType="1"/>
          </p:cNvSpPr>
          <p:nvPr/>
        </p:nvSpPr>
        <p:spPr bwMode="auto">
          <a:xfrm>
            <a:off x="14478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9700" name="Line 9"/>
          <p:cNvSpPr>
            <a:spLocks noChangeShapeType="1"/>
          </p:cNvSpPr>
          <p:nvPr/>
        </p:nvSpPr>
        <p:spPr bwMode="auto">
          <a:xfrm>
            <a:off x="16002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9701" name="Line 10"/>
          <p:cNvSpPr>
            <a:spLocks noChangeShapeType="1"/>
          </p:cNvSpPr>
          <p:nvPr/>
        </p:nvSpPr>
        <p:spPr bwMode="auto">
          <a:xfrm>
            <a:off x="17526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9702" name="Line 11"/>
          <p:cNvSpPr>
            <a:spLocks noChangeShapeType="1"/>
          </p:cNvSpPr>
          <p:nvPr/>
        </p:nvSpPr>
        <p:spPr bwMode="auto">
          <a:xfrm>
            <a:off x="19050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9703" name="Line 12"/>
          <p:cNvSpPr>
            <a:spLocks noChangeShapeType="1"/>
          </p:cNvSpPr>
          <p:nvPr/>
        </p:nvSpPr>
        <p:spPr bwMode="auto">
          <a:xfrm>
            <a:off x="20574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9704" name="Line 13"/>
          <p:cNvSpPr>
            <a:spLocks noChangeShapeType="1"/>
          </p:cNvSpPr>
          <p:nvPr/>
        </p:nvSpPr>
        <p:spPr bwMode="auto">
          <a:xfrm>
            <a:off x="22098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9705" name="Line 14"/>
          <p:cNvSpPr>
            <a:spLocks noChangeShapeType="1"/>
          </p:cNvSpPr>
          <p:nvPr/>
        </p:nvSpPr>
        <p:spPr bwMode="auto">
          <a:xfrm>
            <a:off x="23622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9706" name="Line 15"/>
          <p:cNvSpPr>
            <a:spLocks noChangeShapeType="1"/>
          </p:cNvSpPr>
          <p:nvPr/>
        </p:nvSpPr>
        <p:spPr bwMode="auto">
          <a:xfrm>
            <a:off x="25146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9707" name="Line 16"/>
          <p:cNvSpPr>
            <a:spLocks noChangeShapeType="1"/>
          </p:cNvSpPr>
          <p:nvPr/>
        </p:nvSpPr>
        <p:spPr bwMode="auto">
          <a:xfrm>
            <a:off x="26670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9708" name="Line 17"/>
          <p:cNvSpPr>
            <a:spLocks noChangeShapeType="1"/>
          </p:cNvSpPr>
          <p:nvPr/>
        </p:nvSpPr>
        <p:spPr bwMode="auto">
          <a:xfrm>
            <a:off x="28194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9709" name="Line 18"/>
          <p:cNvSpPr>
            <a:spLocks noChangeShapeType="1"/>
          </p:cNvSpPr>
          <p:nvPr/>
        </p:nvSpPr>
        <p:spPr bwMode="auto">
          <a:xfrm>
            <a:off x="29718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9710" name="Line 19"/>
          <p:cNvSpPr>
            <a:spLocks noChangeShapeType="1"/>
          </p:cNvSpPr>
          <p:nvPr/>
        </p:nvSpPr>
        <p:spPr bwMode="auto">
          <a:xfrm>
            <a:off x="31242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9711" name="Line 20"/>
          <p:cNvSpPr>
            <a:spLocks noChangeShapeType="1"/>
          </p:cNvSpPr>
          <p:nvPr/>
        </p:nvSpPr>
        <p:spPr bwMode="auto">
          <a:xfrm>
            <a:off x="32766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9712" name="Line 21"/>
          <p:cNvSpPr>
            <a:spLocks noChangeShapeType="1"/>
          </p:cNvSpPr>
          <p:nvPr/>
        </p:nvSpPr>
        <p:spPr bwMode="auto">
          <a:xfrm>
            <a:off x="34290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9713" name="Line 22"/>
          <p:cNvSpPr>
            <a:spLocks noChangeShapeType="1"/>
          </p:cNvSpPr>
          <p:nvPr/>
        </p:nvSpPr>
        <p:spPr bwMode="auto">
          <a:xfrm>
            <a:off x="35814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9714" name="Line 23"/>
          <p:cNvSpPr>
            <a:spLocks noChangeShapeType="1"/>
          </p:cNvSpPr>
          <p:nvPr/>
        </p:nvSpPr>
        <p:spPr bwMode="auto">
          <a:xfrm>
            <a:off x="37338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9715" name="Line 24"/>
          <p:cNvSpPr>
            <a:spLocks noChangeShapeType="1"/>
          </p:cNvSpPr>
          <p:nvPr/>
        </p:nvSpPr>
        <p:spPr bwMode="auto">
          <a:xfrm>
            <a:off x="38862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9716" name="Line 25"/>
          <p:cNvSpPr>
            <a:spLocks noChangeShapeType="1"/>
          </p:cNvSpPr>
          <p:nvPr/>
        </p:nvSpPr>
        <p:spPr bwMode="auto">
          <a:xfrm>
            <a:off x="40386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9717" name="Line 26"/>
          <p:cNvSpPr>
            <a:spLocks noChangeShapeType="1"/>
          </p:cNvSpPr>
          <p:nvPr/>
        </p:nvSpPr>
        <p:spPr bwMode="auto">
          <a:xfrm>
            <a:off x="41910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9718" name="Line 27"/>
          <p:cNvSpPr>
            <a:spLocks noChangeShapeType="1"/>
          </p:cNvSpPr>
          <p:nvPr/>
        </p:nvSpPr>
        <p:spPr bwMode="auto">
          <a:xfrm>
            <a:off x="43434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9719" name="Line 28"/>
          <p:cNvSpPr>
            <a:spLocks noChangeShapeType="1"/>
          </p:cNvSpPr>
          <p:nvPr/>
        </p:nvSpPr>
        <p:spPr bwMode="auto">
          <a:xfrm>
            <a:off x="44958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9720" name="Line 29"/>
          <p:cNvSpPr>
            <a:spLocks noChangeShapeType="1"/>
          </p:cNvSpPr>
          <p:nvPr/>
        </p:nvSpPr>
        <p:spPr bwMode="auto">
          <a:xfrm>
            <a:off x="46482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9721" name="Line 30"/>
          <p:cNvSpPr>
            <a:spLocks noChangeShapeType="1"/>
          </p:cNvSpPr>
          <p:nvPr/>
        </p:nvSpPr>
        <p:spPr bwMode="auto">
          <a:xfrm>
            <a:off x="48006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9722" name="Line 31"/>
          <p:cNvSpPr>
            <a:spLocks noChangeShapeType="1"/>
          </p:cNvSpPr>
          <p:nvPr/>
        </p:nvSpPr>
        <p:spPr bwMode="auto">
          <a:xfrm>
            <a:off x="49530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9723" name="Line 32"/>
          <p:cNvSpPr>
            <a:spLocks noChangeShapeType="1"/>
          </p:cNvSpPr>
          <p:nvPr/>
        </p:nvSpPr>
        <p:spPr bwMode="auto">
          <a:xfrm>
            <a:off x="51054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9724" name="Line 33"/>
          <p:cNvSpPr>
            <a:spLocks noChangeShapeType="1"/>
          </p:cNvSpPr>
          <p:nvPr/>
        </p:nvSpPr>
        <p:spPr bwMode="auto">
          <a:xfrm>
            <a:off x="52578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9725" name="Line 34"/>
          <p:cNvSpPr>
            <a:spLocks noChangeShapeType="1"/>
          </p:cNvSpPr>
          <p:nvPr/>
        </p:nvSpPr>
        <p:spPr bwMode="auto">
          <a:xfrm>
            <a:off x="54102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9726" name="Line 35"/>
          <p:cNvSpPr>
            <a:spLocks noChangeShapeType="1"/>
          </p:cNvSpPr>
          <p:nvPr/>
        </p:nvSpPr>
        <p:spPr bwMode="auto">
          <a:xfrm>
            <a:off x="55626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9727" name="Line 36"/>
          <p:cNvSpPr>
            <a:spLocks noChangeShapeType="1"/>
          </p:cNvSpPr>
          <p:nvPr/>
        </p:nvSpPr>
        <p:spPr bwMode="auto">
          <a:xfrm>
            <a:off x="57150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9728" name="Line 37"/>
          <p:cNvSpPr>
            <a:spLocks noChangeShapeType="1"/>
          </p:cNvSpPr>
          <p:nvPr/>
        </p:nvSpPr>
        <p:spPr bwMode="auto">
          <a:xfrm>
            <a:off x="58674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9729" name="Line 38"/>
          <p:cNvSpPr>
            <a:spLocks noChangeShapeType="1"/>
          </p:cNvSpPr>
          <p:nvPr/>
        </p:nvSpPr>
        <p:spPr bwMode="auto">
          <a:xfrm>
            <a:off x="60198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9730" name="Line 39"/>
          <p:cNvSpPr>
            <a:spLocks noChangeShapeType="1"/>
          </p:cNvSpPr>
          <p:nvPr/>
        </p:nvSpPr>
        <p:spPr bwMode="auto">
          <a:xfrm>
            <a:off x="6172200" y="2128838"/>
            <a:ext cx="0" cy="609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9731" name="Line 40"/>
          <p:cNvSpPr>
            <a:spLocks noChangeShapeType="1"/>
          </p:cNvSpPr>
          <p:nvPr/>
        </p:nvSpPr>
        <p:spPr bwMode="auto">
          <a:xfrm>
            <a:off x="6324600" y="2128838"/>
            <a:ext cx="0" cy="609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9732" name="Text Box 41"/>
          <p:cNvSpPr txBox="1">
            <a:spLocks noChangeArrowheads="1"/>
          </p:cNvSpPr>
          <p:nvPr/>
        </p:nvSpPr>
        <p:spPr bwMode="auto">
          <a:xfrm rot="5390887">
            <a:off x="1243806" y="2283619"/>
            <a:ext cx="5873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1200" b="0">
                <a:latin typeface="Times New Roman" charset="0"/>
              </a:rPr>
              <a:t>Byte 0</a:t>
            </a:r>
          </a:p>
        </p:txBody>
      </p:sp>
      <p:sp>
        <p:nvSpPr>
          <p:cNvPr id="29733" name="Text Box 42"/>
          <p:cNvSpPr txBox="1">
            <a:spLocks noChangeArrowheads="1"/>
          </p:cNvSpPr>
          <p:nvPr/>
        </p:nvSpPr>
        <p:spPr bwMode="auto">
          <a:xfrm rot="5390887">
            <a:off x="1396206" y="2283619"/>
            <a:ext cx="5873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1200" b="0">
                <a:latin typeface="Times New Roman" charset="0"/>
              </a:rPr>
              <a:t>Byte 1</a:t>
            </a:r>
          </a:p>
        </p:txBody>
      </p:sp>
      <p:sp>
        <p:nvSpPr>
          <p:cNvPr id="29734" name="Text Box 43"/>
          <p:cNvSpPr txBox="1">
            <a:spLocks noChangeArrowheads="1"/>
          </p:cNvSpPr>
          <p:nvPr/>
        </p:nvSpPr>
        <p:spPr bwMode="auto">
          <a:xfrm rot="5390887">
            <a:off x="1550194" y="2285207"/>
            <a:ext cx="58737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1200" b="0">
                <a:latin typeface="Times New Roman" charset="0"/>
              </a:rPr>
              <a:t>Byte 2</a:t>
            </a:r>
          </a:p>
        </p:txBody>
      </p:sp>
      <p:sp>
        <p:nvSpPr>
          <p:cNvPr id="29735" name="Text Box 44"/>
          <p:cNvSpPr txBox="1">
            <a:spLocks noChangeArrowheads="1"/>
          </p:cNvSpPr>
          <p:nvPr/>
        </p:nvSpPr>
        <p:spPr bwMode="auto">
          <a:xfrm rot="5390887">
            <a:off x="1702594" y="2285207"/>
            <a:ext cx="58737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1200" b="0">
                <a:latin typeface="Times New Roman" charset="0"/>
              </a:rPr>
              <a:t>Byte 3</a:t>
            </a:r>
          </a:p>
        </p:txBody>
      </p:sp>
      <p:sp>
        <p:nvSpPr>
          <p:cNvPr id="29736" name="Line 45"/>
          <p:cNvSpPr>
            <a:spLocks noChangeShapeType="1"/>
          </p:cNvSpPr>
          <p:nvPr/>
        </p:nvSpPr>
        <p:spPr bwMode="auto">
          <a:xfrm>
            <a:off x="2133600" y="2586038"/>
            <a:ext cx="304800" cy="4762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grpSp>
        <p:nvGrpSpPr>
          <p:cNvPr id="29737" name="Group 46"/>
          <p:cNvGrpSpPr>
            <a:grpSpLocks/>
          </p:cNvGrpSpPr>
          <p:nvPr/>
        </p:nvGrpSpPr>
        <p:grpSpPr bwMode="auto">
          <a:xfrm>
            <a:off x="2743200" y="5334000"/>
            <a:ext cx="5029200" cy="609600"/>
            <a:chOff x="912" y="1104"/>
            <a:chExt cx="3648" cy="384"/>
          </a:xfrm>
        </p:grpSpPr>
        <p:sp>
          <p:nvSpPr>
            <p:cNvPr id="29802" name="Line 47"/>
            <p:cNvSpPr>
              <a:spLocks noChangeShapeType="1"/>
            </p:cNvSpPr>
            <p:nvPr/>
          </p:nvSpPr>
          <p:spPr bwMode="auto">
            <a:xfrm>
              <a:off x="912" y="1104"/>
              <a:ext cx="33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29803" name="Line 48"/>
            <p:cNvSpPr>
              <a:spLocks noChangeShapeType="1"/>
            </p:cNvSpPr>
            <p:nvPr/>
          </p:nvSpPr>
          <p:spPr bwMode="auto">
            <a:xfrm>
              <a:off x="912" y="1488"/>
              <a:ext cx="33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29804" name="Line 49"/>
            <p:cNvSpPr>
              <a:spLocks noChangeShapeType="1"/>
            </p:cNvSpPr>
            <p:nvPr/>
          </p:nvSpPr>
          <p:spPr bwMode="auto">
            <a:xfrm flipH="1">
              <a:off x="4224" y="1104"/>
              <a:ext cx="336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29805" name="Line 50"/>
            <p:cNvSpPr>
              <a:spLocks noChangeShapeType="1"/>
            </p:cNvSpPr>
            <p:nvPr/>
          </p:nvSpPr>
          <p:spPr bwMode="auto">
            <a:xfrm flipH="1">
              <a:off x="4224" y="1488"/>
              <a:ext cx="336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</p:grpSp>
      <p:sp>
        <p:nvSpPr>
          <p:cNvPr id="29738" name="Line 51"/>
          <p:cNvSpPr>
            <a:spLocks noChangeShapeType="1"/>
          </p:cNvSpPr>
          <p:nvPr/>
        </p:nvSpPr>
        <p:spPr bwMode="auto">
          <a:xfrm>
            <a:off x="27432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9739" name="Line 52"/>
          <p:cNvSpPr>
            <a:spLocks noChangeShapeType="1"/>
          </p:cNvSpPr>
          <p:nvPr/>
        </p:nvSpPr>
        <p:spPr bwMode="auto">
          <a:xfrm>
            <a:off x="28956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9740" name="Line 53"/>
          <p:cNvSpPr>
            <a:spLocks noChangeShapeType="1"/>
          </p:cNvSpPr>
          <p:nvPr/>
        </p:nvSpPr>
        <p:spPr bwMode="auto">
          <a:xfrm>
            <a:off x="30480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9741" name="Line 54"/>
          <p:cNvSpPr>
            <a:spLocks noChangeShapeType="1"/>
          </p:cNvSpPr>
          <p:nvPr/>
        </p:nvSpPr>
        <p:spPr bwMode="auto">
          <a:xfrm>
            <a:off x="32004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9742" name="Line 55"/>
          <p:cNvSpPr>
            <a:spLocks noChangeShapeType="1"/>
          </p:cNvSpPr>
          <p:nvPr/>
        </p:nvSpPr>
        <p:spPr bwMode="auto">
          <a:xfrm>
            <a:off x="33528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9743" name="Line 56"/>
          <p:cNvSpPr>
            <a:spLocks noChangeShapeType="1"/>
          </p:cNvSpPr>
          <p:nvPr/>
        </p:nvSpPr>
        <p:spPr bwMode="auto">
          <a:xfrm>
            <a:off x="35052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9744" name="Line 57"/>
          <p:cNvSpPr>
            <a:spLocks noChangeShapeType="1"/>
          </p:cNvSpPr>
          <p:nvPr/>
        </p:nvSpPr>
        <p:spPr bwMode="auto">
          <a:xfrm>
            <a:off x="36576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9745" name="Line 58"/>
          <p:cNvSpPr>
            <a:spLocks noChangeShapeType="1"/>
          </p:cNvSpPr>
          <p:nvPr/>
        </p:nvSpPr>
        <p:spPr bwMode="auto">
          <a:xfrm>
            <a:off x="38100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9746" name="Line 59"/>
          <p:cNvSpPr>
            <a:spLocks noChangeShapeType="1"/>
          </p:cNvSpPr>
          <p:nvPr/>
        </p:nvSpPr>
        <p:spPr bwMode="auto">
          <a:xfrm>
            <a:off x="39624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9747" name="Line 60"/>
          <p:cNvSpPr>
            <a:spLocks noChangeShapeType="1"/>
          </p:cNvSpPr>
          <p:nvPr/>
        </p:nvSpPr>
        <p:spPr bwMode="auto">
          <a:xfrm>
            <a:off x="41148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9748" name="Line 61"/>
          <p:cNvSpPr>
            <a:spLocks noChangeShapeType="1"/>
          </p:cNvSpPr>
          <p:nvPr/>
        </p:nvSpPr>
        <p:spPr bwMode="auto">
          <a:xfrm>
            <a:off x="42672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9749" name="Line 62"/>
          <p:cNvSpPr>
            <a:spLocks noChangeShapeType="1"/>
          </p:cNvSpPr>
          <p:nvPr/>
        </p:nvSpPr>
        <p:spPr bwMode="auto">
          <a:xfrm>
            <a:off x="44196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9750" name="Line 63"/>
          <p:cNvSpPr>
            <a:spLocks noChangeShapeType="1"/>
          </p:cNvSpPr>
          <p:nvPr/>
        </p:nvSpPr>
        <p:spPr bwMode="auto">
          <a:xfrm>
            <a:off x="45720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9751" name="Line 64"/>
          <p:cNvSpPr>
            <a:spLocks noChangeShapeType="1"/>
          </p:cNvSpPr>
          <p:nvPr/>
        </p:nvSpPr>
        <p:spPr bwMode="auto">
          <a:xfrm>
            <a:off x="47244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9752" name="Line 65"/>
          <p:cNvSpPr>
            <a:spLocks noChangeShapeType="1"/>
          </p:cNvSpPr>
          <p:nvPr/>
        </p:nvSpPr>
        <p:spPr bwMode="auto">
          <a:xfrm>
            <a:off x="48768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9753" name="Line 66"/>
          <p:cNvSpPr>
            <a:spLocks noChangeShapeType="1"/>
          </p:cNvSpPr>
          <p:nvPr/>
        </p:nvSpPr>
        <p:spPr bwMode="auto">
          <a:xfrm>
            <a:off x="50292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9754" name="Line 67"/>
          <p:cNvSpPr>
            <a:spLocks noChangeShapeType="1"/>
          </p:cNvSpPr>
          <p:nvPr/>
        </p:nvSpPr>
        <p:spPr bwMode="auto">
          <a:xfrm>
            <a:off x="51816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9755" name="Line 68"/>
          <p:cNvSpPr>
            <a:spLocks noChangeShapeType="1"/>
          </p:cNvSpPr>
          <p:nvPr/>
        </p:nvSpPr>
        <p:spPr bwMode="auto">
          <a:xfrm>
            <a:off x="53340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9756" name="Line 69"/>
          <p:cNvSpPr>
            <a:spLocks noChangeShapeType="1"/>
          </p:cNvSpPr>
          <p:nvPr/>
        </p:nvSpPr>
        <p:spPr bwMode="auto">
          <a:xfrm>
            <a:off x="54864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9757" name="Line 70"/>
          <p:cNvSpPr>
            <a:spLocks noChangeShapeType="1"/>
          </p:cNvSpPr>
          <p:nvPr/>
        </p:nvSpPr>
        <p:spPr bwMode="auto">
          <a:xfrm>
            <a:off x="56388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9758" name="Line 71"/>
          <p:cNvSpPr>
            <a:spLocks noChangeShapeType="1"/>
          </p:cNvSpPr>
          <p:nvPr/>
        </p:nvSpPr>
        <p:spPr bwMode="auto">
          <a:xfrm>
            <a:off x="57912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9759" name="Line 72"/>
          <p:cNvSpPr>
            <a:spLocks noChangeShapeType="1"/>
          </p:cNvSpPr>
          <p:nvPr/>
        </p:nvSpPr>
        <p:spPr bwMode="auto">
          <a:xfrm>
            <a:off x="59436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9760" name="Line 73"/>
          <p:cNvSpPr>
            <a:spLocks noChangeShapeType="1"/>
          </p:cNvSpPr>
          <p:nvPr/>
        </p:nvSpPr>
        <p:spPr bwMode="auto">
          <a:xfrm>
            <a:off x="60960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9761" name="Line 74"/>
          <p:cNvSpPr>
            <a:spLocks noChangeShapeType="1"/>
          </p:cNvSpPr>
          <p:nvPr/>
        </p:nvSpPr>
        <p:spPr bwMode="auto">
          <a:xfrm>
            <a:off x="62484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9762" name="Line 75"/>
          <p:cNvSpPr>
            <a:spLocks noChangeShapeType="1"/>
          </p:cNvSpPr>
          <p:nvPr/>
        </p:nvSpPr>
        <p:spPr bwMode="auto">
          <a:xfrm>
            <a:off x="64008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9763" name="Line 76"/>
          <p:cNvSpPr>
            <a:spLocks noChangeShapeType="1"/>
          </p:cNvSpPr>
          <p:nvPr/>
        </p:nvSpPr>
        <p:spPr bwMode="auto">
          <a:xfrm>
            <a:off x="65532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9764" name="Line 77"/>
          <p:cNvSpPr>
            <a:spLocks noChangeShapeType="1"/>
          </p:cNvSpPr>
          <p:nvPr/>
        </p:nvSpPr>
        <p:spPr bwMode="auto">
          <a:xfrm>
            <a:off x="67056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9765" name="Line 78"/>
          <p:cNvSpPr>
            <a:spLocks noChangeShapeType="1"/>
          </p:cNvSpPr>
          <p:nvPr/>
        </p:nvSpPr>
        <p:spPr bwMode="auto">
          <a:xfrm>
            <a:off x="68580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9766" name="Line 79"/>
          <p:cNvSpPr>
            <a:spLocks noChangeShapeType="1"/>
          </p:cNvSpPr>
          <p:nvPr/>
        </p:nvSpPr>
        <p:spPr bwMode="auto">
          <a:xfrm>
            <a:off x="70104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9767" name="Line 80"/>
          <p:cNvSpPr>
            <a:spLocks noChangeShapeType="1"/>
          </p:cNvSpPr>
          <p:nvPr/>
        </p:nvSpPr>
        <p:spPr bwMode="auto">
          <a:xfrm>
            <a:off x="71628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9768" name="Line 81"/>
          <p:cNvSpPr>
            <a:spLocks noChangeShapeType="1"/>
          </p:cNvSpPr>
          <p:nvPr/>
        </p:nvSpPr>
        <p:spPr bwMode="auto">
          <a:xfrm>
            <a:off x="73152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9769" name="Line 82"/>
          <p:cNvSpPr>
            <a:spLocks noChangeShapeType="1"/>
          </p:cNvSpPr>
          <p:nvPr/>
        </p:nvSpPr>
        <p:spPr bwMode="auto">
          <a:xfrm>
            <a:off x="7467600" y="5334000"/>
            <a:ext cx="0" cy="609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9770" name="Line 83"/>
          <p:cNvSpPr>
            <a:spLocks noChangeShapeType="1"/>
          </p:cNvSpPr>
          <p:nvPr/>
        </p:nvSpPr>
        <p:spPr bwMode="auto">
          <a:xfrm>
            <a:off x="7620000" y="5334000"/>
            <a:ext cx="0" cy="609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9771" name="Text Box 84"/>
          <p:cNvSpPr txBox="1">
            <a:spLocks noChangeArrowheads="1"/>
          </p:cNvSpPr>
          <p:nvPr/>
        </p:nvSpPr>
        <p:spPr bwMode="auto">
          <a:xfrm rot="5390887">
            <a:off x="2540794" y="5490369"/>
            <a:ext cx="58737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1200" b="0">
                <a:latin typeface="Times New Roman" charset="0"/>
              </a:rPr>
              <a:t>Byte 0</a:t>
            </a:r>
          </a:p>
        </p:txBody>
      </p:sp>
      <p:sp>
        <p:nvSpPr>
          <p:cNvPr id="29772" name="Text Box 85"/>
          <p:cNvSpPr txBox="1">
            <a:spLocks noChangeArrowheads="1"/>
          </p:cNvSpPr>
          <p:nvPr/>
        </p:nvSpPr>
        <p:spPr bwMode="auto">
          <a:xfrm rot="5390887">
            <a:off x="2693194" y="5490369"/>
            <a:ext cx="58737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1200" b="0">
                <a:latin typeface="Times New Roman" charset="0"/>
              </a:rPr>
              <a:t>Byte 1</a:t>
            </a:r>
          </a:p>
        </p:txBody>
      </p:sp>
      <p:sp>
        <p:nvSpPr>
          <p:cNvPr id="29773" name="Text Box 86"/>
          <p:cNvSpPr txBox="1">
            <a:spLocks noChangeArrowheads="1"/>
          </p:cNvSpPr>
          <p:nvPr/>
        </p:nvSpPr>
        <p:spPr bwMode="auto">
          <a:xfrm rot="5390887">
            <a:off x="2845594" y="5490369"/>
            <a:ext cx="58737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1200" b="0">
                <a:latin typeface="Times New Roman" charset="0"/>
              </a:rPr>
              <a:t>Byte 2</a:t>
            </a:r>
          </a:p>
        </p:txBody>
      </p:sp>
      <p:sp>
        <p:nvSpPr>
          <p:cNvPr id="29774" name="Text Box 87"/>
          <p:cNvSpPr txBox="1">
            <a:spLocks noChangeArrowheads="1"/>
          </p:cNvSpPr>
          <p:nvPr/>
        </p:nvSpPr>
        <p:spPr bwMode="auto">
          <a:xfrm rot="5390887">
            <a:off x="2997994" y="5490369"/>
            <a:ext cx="58737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1200" b="0">
                <a:latin typeface="Times New Roman" charset="0"/>
              </a:rPr>
              <a:t>Byte 3</a:t>
            </a:r>
          </a:p>
        </p:txBody>
      </p:sp>
      <p:sp>
        <p:nvSpPr>
          <p:cNvPr id="29775" name="Line 88"/>
          <p:cNvSpPr>
            <a:spLocks noChangeShapeType="1"/>
          </p:cNvSpPr>
          <p:nvPr/>
        </p:nvSpPr>
        <p:spPr bwMode="auto">
          <a:xfrm>
            <a:off x="3429000" y="5486400"/>
            <a:ext cx="4572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9776" name="Line 89"/>
          <p:cNvSpPr>
            <a:spLocks noChangeShapeType="1"/>
          </p:cNvSpPr>
          <p:nvPr/>
        </p:nvSpPr>
        <p:spPr bwMode="auto">
          <a:xfrm>
            <a:off x="3429000" y="5791200"/>
            <a:ext cx="4572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36946" name="Text Box 90"/>
          <p:cNvSpPr txBox="1">
            <a:spLocks noChangeArrowheads="1"/>
          </p:cNvSpPr>
          <p:nvPr/>
        </p:nvSpPr>
        <p:spPr bwMode="auto">
          <a:xfrm>
            <a:off x="304800" y="1600200"/>
            <a:ext cx="11953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>
              <a:defRPr/>
            </a:pPr>
            <a:r>
              <a:rPr lang="en-US" sz="2400" b="0" smtClean="0">
                <a:latin typeface="+mn-lt"/>
              </a:rPr>
              <a:t>Host A</a:t>
            </a:r>
          </a:p>
        </p:txBody>
      </p:sp>
      <p:sp>
        <p:nvSpPr>
          <p:cNvPr id="36947" name="Text Box 91"/>
          <p:cNvSpPr txBox="1">
            <a:spLocks noChangeArrowheads="1"/>
          </p:cNvSpPr>
          <p:nvPr/>
        </p:nvSpPr>
        <p:spPr bwMode="auto">
          <a:xfrm>
            <a:off x="304800" y="4805363"/>
            <a:ext cx="11636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>
              <a:defRPr/>
            </a:pPr>
            <a:r>
              <a:rPr lang="en-US" sz="2400" b="0" smtClean="0">
                <a:latin typeface="+mn-lt"/>
              </a:rPr>
              <a:t>Host B</a:t>
            </a:r>
          </a:p>
        </p:txBody>
      </p:sp>
      <p:sp>
        <p:nvSpPr>
          <p:cNvPr id="29779" name="Rectangle 92"/>
          <p:cNvSpPr>
            <a:spLocks noChangeArrowheads="1"/>
          </p:cNvSpPr>
          <p:nvPr/>
        </p:nvSpPr>
        <p:spPr bwMode="auto">
          <a:xfrm>
            <a:off x="1447800" y="3200400"/>
            <a:ext cx="1219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sp>
        <p:nvSpPr>
          <p:cNvPr id="29780" name="Text Box 93"/>
          <p:cNvSpPr txBox="1">
            <a:spLocks noChangeArrowheads="1"/>
          </p:cNvSpPr>
          <p:nvPr/>
        </p:nvSpPr>
        <p:spPr bwMode="auto">
          <a:xfrm rot="5390887">
            <a:off x="2272506" y="2348707"/>
            <a:ext cx="6635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1200" b="0">
                <a:latin typeface="Times New Roman" charset="0"/>
              </a:rPr>
              <a:t>Byte 80</a:t>
            </a:r>
          </a:p>
        </p:txBody>
      </p:sp>
      <p:sp>
        <p:nvSpPr>
          <p:cNvPr id="29781" name="Line 94"/>
          <p:cNvSpPr>
            <a:spLocks noChangeShapeType="1"/>
          </p:cNvSpPr>
          <p:nvPr/>
        </p:nvSpPr>
        <p:spPr bwMode="auto">
          <a:xfrm>
            <a:off x="2133600" y="2357438"/>
            <a:ext cx="304800" cy="4762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9782" name="Rectangle 95"/>
          <p:cNvSpPr>
            <a:spLocks noChangeArrowheads="1"/>
          </p:cNvSpPr>
          <p:nvPr/>
        </p:nvSpPr>
        <p:spPr bwMode="auto">
          <a:xfrm>
            <a:off x="2743200" y="4495800"/>
            <a:ext cx="1219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sp>
        <p:nvSpPr>
          <p:cNvPr id="29783" name="Line 96"/>
          <p:cNvSpPr>
            <a:spLocks noChangeShapeType="1"/>
          </p:cNvSpPr>
          <p:nvPr/>
        </p:nvSpPr>
        <p:spPr bwMode="auto">
          <a:xfrm>
            <a:off x="1447800" y="3581400"/>
            <a:ext cx="1295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9784" name="Line 97"/>
          <p:cNvSpPr>
            <a:spLocks noChangeShapeType="1"/>
          </p:cNvSpPr>
          <p:nvPr/>
        </p:nvSpPr>
        <p:spPr bwMode="auto">
          <a:xfrm>
            <a:off x="2667000" y="3581400"/>
            <a:ext cx="1295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9785" name="Line 98"/>
          <p:cNvSpPr>
            <a:spLocks noChangeShapeType="1"/>
          </p:cNvSpPr>
          <p:nvPr/>
        </p:nvSpPr>
        <p:spPr bwMode="auto">
          <a:xfrm>
            <a:off x="1524000" y="2743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9786" name="Line 99"/>
          <p:cNvSpPr>
            <a:spLocks noChangeShapeType="1"/>
          </p:cNvSpPr>
          <p:nvPr/>
        </p:nvSpPr>
        <p:spPr bwMode="auto">
          <a:xfrm>
            <a:off x="1676400" y="2743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9787" name="Line 100"/>
          <p:cNvSpPr>
            <a:spLocks noChangeShapeType="1"/>
          </p:cNvSpPr>
          <p:nvPr/>
        </p:nvSpPr>
        <p:spPr bwMode="auto">
          <a:xfrm>
            <a:off x="1828800" y="2743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9788" name="Line 101"/>
          <p:cNvSpPr>
            <a:spLocks noChangeShapeType="1"/>
          </p:cNvSpPr>
          <p:nvPr/>
        </p:nvSpPr>
        <p:spPr bwMode="auto">
          <a:xfrm>
            <a:off x="1981200" y="2743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9789" name="Line 102"/>
          <p:cNvSpPr>
            <a:spLocks noChangeShapeType="1"/>
          </p:cNvSpPr>
          <p:nvPr/>
        </p:nvSpPr>
        <p:spPr bwMode="auto">
          <a:xfrm>
            <a:off x="2590800" y="2743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9790" name="Line 103"/>
          <p:cNvSpPr>
            <a:spLocks noChangeShapeType="1"/>
          </p:cNvSpPr>
          <p:nvPr/>
        </p:nvSpPr>
        <p:spPr bwMode="auto">
          <a:xfrm>
            <a:off x="2133600" y="2967038"/>
            <a:ext cx="304800" cy="4762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9791" name="Line 104"/>
          <p:cNvSpPr>
            <a:spLocks noChangeShapeType="1"/>
          </p:cNvSpPr>
          <p:nvPr/>
        </p:nvSpPr>
        <p:spPr bwMode="auto">
          <a:xfrm>
            <a:off x="2819400" y="4876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9792" name="Line 105"/>
          <p:cNvSpPr>
            <a:spLocks noChangeShapeType="1"/>
          </p:cNvSpPr>
          <p:nvPr/>
        </p:nvSpPr>
        <p:spPr bwMode="auto">
          <a:xfrm>
            <a:off x="2971800" y="4876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9793" name="Line 106"/>
          <p:cNvSpPr>
            <a:spLocks noChangeShapeType="1"/>
          </p:cNvSpPr>
          <p:nvPr/>
        </p:nvSpPr>
        <p:spPr bwMode="auto">
          <a:xfrm>
            <a:off x="3124200" y="4876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9794" name="Line 107"/>
          <p:cNvSpPr>
            <a:spLocks noChangeShapeType="1"/>
          </p:cNvSpPr>
          <p:nvPr/>
        </p:nvSpPr>
        <p:spPr bwMode="auto">
          <a:xfrm>
            <a:off x="3276600" y="4876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9795" name="Line 108"/>
          <p:cNvSpPr>
            <a:spLocks noChangeShapeType="1"/>
          </p:cNvSpPr>
          <p:nvPr/>
        </p:nvSpPr>
        <p:spPr bwMode="auto">
          <a:xfrm>
            <a:off x="3886200" y="4876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9796" name="Line 109"/>
          <p:cNvSpPr>
            <a:spLocks noChangeShapeType="1"/>
          </p:cNvSpPr>
          <p:nvPr/>
        </p:nvSpPr>
        <p:spPr bwMode="auto">
          <a:xfrm>
            <a:off x="3429000" y="5100638"/>
            <a:ext cx="304800" cy="4762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36966" name="Text Box 110"/>
          <p:cNvSpPr txBox="1">
            <a:spLocks noChangeArrowheads="1"/>
          </p:cNvSpPr>
          <p:nvPr/>
        </p:nvSpPr>
        <p:spPr bwMode="auto">
          <a:xfrm>
            <a:off x="1498600" y="3203575"/>
            <a:ext cx="11842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>
              <a:defRPr/>
            </a:pPr>
            <a:r>
              <a:rPr lang="en-US" sz="1800" b="0" smtClean="0">
                <a:solidFill>
                  <a:srgbClr val="000099"/>
                </a:solidFill>
                <a:latin typeface="+mn-lt"/>
              </a:rPr>
              <a:t>TCP Data</a:t>
            </a:r>
          </a:p>
        </p:txBody>
      </p:sp>
      <p:sp>
        <p:nvSpPr>
          <p:cNvPr id="36967" name="Text Box 111"/>
          <p:cNvSpPr txBox="1">
            <a:spLocks noChangeArrowheads="1"/>
          </p:cNvSpPr>
          <p:nvPr/>
        </p:nvSpPr>
        <p:spPr bwMode="auto">
          <a:xfrm>
            <a:off x="2717800" y="4513263"/>
            <a:ext cx="11842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>
              <a:defRPr/>
            </a:pPr>
            <a:r>
              <a:rPr lang="en-US" sz="1800" b="0" smtClean="0">
                <a:solidFill>
                  <a:srgbClr val="000099"/>
                </a:solidFill>
                <a:latin typeface="+mn-lt"/>
              </a:rPr>
              <a:t>TCP Data</a:t>
            </a:r>
          </a:p>
        </p:txBody>
      </p:sp>
      <p:sp>
        <p:nvSpPr>
          <p:cNvPr id="29799" name="Text Box 112"/>
          <p:cNvSpPr txBox="1">
            <a:spLocks noChangeArrowheads="1"/>
          </p:cNvSpPr>
          <p:nvPr/>
        </p:nvSpPr>
        <p:spPr bwMode="auto">
          <a:xfrm rot="5390887">
            <a:off x="3569494" y="5550694"/>
            <a:ext cx="66357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1200" b="0">
                <a:latin typeface="Times New Roman" charset="0"/>
              </a:rPr>
              <a:t>Byte 80</a:t>
            </a:r>
          </a:p>
        </p:txBody>
      </p:sp>
      <p:sp>
        <p:nvSpPr>
          <p:cNvPr id="924785" name="AutoShape 113"/>
          <p:cNvSpPr>
            <a:spLocks noChangeArrowheads="1"/>
          </p:cNvSpPr>
          <p:nvPr/>
        </p:nvSpPr>
        <p:spPr bwMode="auto">
          <a:xfrm>
            <a:off x="3727450" y="2890838"/>
            <a:ext cx="4992688" cy="1293812"/>
          </a:xfrm>
          <a:prstGeom prst="wedgeRectCallout">
            <a:avLst>
              <a:gd name="adj1" fmla="val -72481"/>
              <a:gd name="adj2" fmla="val -9875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457200" indent="-457200" algn="l" eaLnBrk="0" hangingPunct="0">
              <a:defRPr/>
            </a:pPr>
            <a:r>
              <a:rPr lang="pt-PT" b="0">
                <a:latin typeface="+mn-lt"/>
              </a:rPr>
              <a:t>O Segmento é enviado quando:</a:t>
            </a:r>
          </a:p>
          <a:p>
            <a:pPr marL="457200" indent="-457200" algn="l" eaLnBrk="0" hangingPunct="0">
              <a:buFontTx/>
              <a:buAutoNum type="arabicPeriod"/>
              <a:defRPr/>
            </a:pPr>
            <a:r>
              <a:rPr lang="pt-PT" sz="1800" b="0">
                <a:latin typeface="+mn-lt"/>
              </a:rPr>
              <a:t>Está cheio (Max Segment Size),</a:t>
            </a:r>
          </a:p>
          <a:p>
            <a:pPr marL="457200" indent="-457200" algn="l" eaLnBrk="0" hangingPunct="0">
              <a:buFontTx/>
              <a:buAutoNum type="arabicPeriod"/>
              <a:defRPr/>
            </a:pPr>
            <a:r>
              <a:rPr lang="pt-PT" sz="1800" b="0">
                <a:latin typeface="+mn-lt"/>
              </a:rPr>
              <a:t>Não está cheio mas “timeout”</a:t>
            </a:r>
          </a:p>
          <a:p>
            <a:pPr marL="457200" indent="-457200" algn="l" eaLnBrk="0" hangingPunct="0">
              <a:buFontTx/>
              <a:buAutoNum type="arabicPeriod"/>
              <a:defRPr/>
            </a:pPr>
            <a:r>
              <a:rPr lang="pt-PT" altLang="ja-JP" sz="1800" b="0">
                <a:latin typeface="+mn-lt"/>
              </a:rPr>
              <a:t>“Pushed” pela aplicação</a:t>
            </a:r>
            <a:endParaRPr lang="pt-PT" sz="1800" b="0">
              <a:latin typeface="+mn-lt"/>
            </a:endParaRPr>
          </a:p>
        </p:txBody>
      </p:sp>
      <p:sp>
        <p:nvSpPr>
          <p:cNvPr id="115" name="Slide Number Placeholder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75463" y="6237288"/>
            <a:ext cx="2133600" cy="476250"/>
          </a:xfrm>
        </p:spPr>
        <p:txBody>
          <a:bodyPr/>
          <a:lstStyle/>
          <a:p>
            <a:pPr>
              <a:defRPr/>
            </a:pPr>
            <a:fld id="{04524B93-9490-0C4F-A49C-573E788ECE4B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4785" grpId="0" animBg="1" autoUpdateAnimBg="0"/>
    </p:bldLst>
  </p:timing>
</p:sld>
</file>

<file path=ppt/theme/theme1.xml><?xml version="1.0" encoding="utf-8"?>
<a:theme xmlns:a="http://schemas.openxmlformats.org/drawingml/2006/main" name="cs426">
  <a:themeElements>
    <a:clrScheme name="">
      <a:dk1>
        <a:srgbClr val="000000"/>
      </a:dk1>
      <a:lt1>
        <a:srgbClr val="FFFFFF"/>
      </a:lt1>
      <a:dk2>
        <a:srgbClr val="000000"/>
      </a:dk2>
      <a:lt2>
        <a:srgbClr val="777777"/>
      </a:lt2>
      <a:accent1>
        <a:srgbClr val="F47A00"/>
      </a:accent1>
      <a:accent2>
        <a:srgbClr val="000066"/>
      </a:accent2>
      <a:accent3>
        <a:srgbClr val="FFFFFF"/>
      </a:accent3>
      <a:accent4>
        <a:srgbClr val="000000"/>
      </a:accent4>
      <a:accent5>
        <a:srgbClr val="F8BEAA"/>
      </a:accent5>
      <a:accent6>
        <a:srgbClr val="00005C"/>
      </a:accent6>
      <a:hlink>
        <a:srgbClr val="A50021"/>
      </a:hlink>
      <a:folHlink>
        <a:srgbClr val="008000"/>
      </a:folHlink>
    </a:clrScheme>
    <a:fontScheme name="cs426">
      <a:majorFont>
        <a:latin typeface="Comic Sans MS"/>
        <a:ea typeface="ＭＳ Ｐゴシック"/>
        <a:cs typeface=""/>
      </a:majorFont>
      <a:minorFont>
        <a:latin typeface="Comic Sans MS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Courier New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Courier New" charset="0"/>
            <a:ea typeface="ＭＳ Ｐゴシック" charset="0"/>
          </a:defRPr>
        </a:defPPr>
      </a:lstStyle>
    </a:lnDef>
  </a:objectDefaults>
  <a:extraClrSchemeLst>
    <a:extraClrScheme>
      <a:clrScheme name="cs42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426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D:\Funk\Courses\cs217\cs426.pot</Template>
  <TotalTime>11611</TotalTime>
  <Words>1665</Words>
  <Application>Microsoft Macintosh PowerPoint</Application>
  <PresentationFormat>On-screen Show (4:3)</PresentationFormat>
  <Paragraphs>304</Paragraphs>
  <Slides>23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6" baseType="lpstr">
      <vt:lpstr>Courier New</vt:lpstr>
      <vt:lpstr>ＭＳ Ｐゴシック</vt:lpstr>
      <vt:lpstr>Arial</vt:lpstr>
      <vt:lpstr>Comic Sans MS</vt:lpstr>
      <vt:lpstr>Helvetica</vt:lpstr>
      <vt:lpstr>Wingdings</vt:lpstr>
      <vt:lpstr>Times New Roman</vt:lpstr>
      <vt:lpstr>Tw Cen MT</vt:lpstr>
      <vt:lpstr>Arial Narrow</vt:lpstr>
      <vt:lpstr>Tahoma</vt:lpstr>
      <vt:lpstr>Symbol</vt:lpstr>
      <vt:lpstr>cs426</vt:lpstr>
      <vt:lpstr>Clip</vt:lpstr>
      <vt:lpstr> Redes de Computadores  O protocolo TCP  - propriedades e funcionamento</vt:lpstr>
      <vt:lpstr>Objectivos da lição</vt:lpstr>
      <vt:lpstr>TCP - Transmission Control Protocol</vt:lpstr>
      <vt:lpstr>Semântica de uma conexão TCP</vt:lpstr>
      <vt:lpstr>Portas TCP e conexões TCP</vt:lpstr>
      <vt:lpstr>Formato dos segmentos TCP</vt:lpstr>
      <vt:lpstr>Dimensão dos segmentos TCP</vt:lpstr>
      <vt:lpstr>Uma conexão TCP transporta sequências de bytes</vt:lpstr>
      <vt:lpstr>Implementado através do envio de segmentos</vt:lpstr>
      <vt:lpstr>Os números de sequência são dos bytes</vt:lpstr>
      <vt:lpstr>Initial Sequence Number (ISN)</vt:lpstr>
      <vt:lpstr>TCP Acknowledgments</vt:lpstr>
      <vt:lpstr>ACKs e retransmissões</vt:lpstr>
      <vt:lpstr>Buffer e janela do emissor</vt:lpstr>
      <vt:lpstr>Sockets e buffers</vt:lpstr>
      <vt:lpstr>Gestão inteligente de ACKS</vt:lpstr>
      <vt:lpstr>Fast Retransmit</vt:lpstr>
      <vt:lpstr>TCP Fast Retransmit</vt:lpstr>
      <vt:lpstr>Fast Retransmit é eficaz?</vt:lpstr>
      <vt:lpstr>Gestão do valor dos timeouts</vt:lpstr>
      <vt:lpstr>estimatedRTT e sampledRTT</vt:lpstr>
      <vt:lpstr>Que valor usar de facto?</vt:lpstr>
      <vt:lpstr>Conclusões</vt:lpstr>
    </vt:vector>
  </TitlesOfParts>
  <Company>Princeton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Kai Li</dc:creator>
  <cp:lastModifiedBy>José Legatheaux Martins</cp:lastModifiedBy>
  <cp:revision>841</cp:revision>
  <dcterms:created xsi:type="dcterms:W3CDTF">2001-07-06T14:58:21Z</dcterms:created>
  <dcterms:modified xsi:type="dcterms:W3CDTF">2013-04-16T13:48:32Z</dcterms:modified>
</cp:coreProperties>
</file>