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57" r:id="rId2"/>
    <p:sldId id="467" r:id="rId3"/>
    <p:sldId id="525" r:id="rId4"/>
    <p:sldId id="526" r:id="rId5"/>
    <p:sldId id="527" r:id="rId6"/>
    <p:sldId id="528" r:id="rId7"/>
    <p:sldId id="529" r:id="rId8"/>
    <p:sldId id="432" r:id="rId9"/>
    <p:sldId id="433" r:id="rId10"/>
    <p:sldId id="435" r:id="rId11"/>
    <p:sldId id="436" r:id="rId12"/>
    <p:sldId id="442" r:id="rId13"/>
    <p:sldId id="544" r:id="rId14"/>
    <p:sldId id="543" r:id="rId15"/>
    <p:sldId id="555" r:id="rId16"/>
    <p:sldId id="547" r:id="rId17"/>
    <p:sldId id="552" r:id="rId18"/>
    <p:sldId id="541" r:id="rId19"/>
    <p:sldId id="542" r:id="rId20"/>
    <p:sldId id="556" r:id="rId21"/>
    <p:sldId id="550" r:id="rId22"/>
    <p:sldId id="558" r:id="rId23"/>
    <p:sldId id="583" r:id="rId24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4210F73D-FB93-B843-A17E-4085EFF181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444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35CB68A-2CF4-414A-ABB1-0DC2DCD6FF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41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57639A-E3B3-624C-8884-D1787C0A4EB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B1E4BA0-A0FC-FE49-B92F-7E7BB3AF1DD4}" type="slidenum">
              <a:rPr lang="pt-PT" sz="1300" u="none"/>
              <a:pPr eaLnBrk="1" hangingPunct="1">
                <a:defRPr/>
              </a:pPr>
              <a:t>16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2D88871-96B2-6144-8B7C-E2BDE83B07BB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19</a:t>
            </a:fld>
            <a:endParaRPr lang="en-US" sz="1300" b="0" dirty="0">
              <a:latin typeface="Times New Roman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2995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6263F62-8C30-9643-9673-00DBBB873385}" type="slidenum">
              <a:rPr lang="pt-PT" sz="1300" u="none"/>
              <a:pPr eaLnBrk="1" hangingPunct="1">
                <a:defRPr/>
              </a:pPr>
              <a:t>21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76C23F8-C509-B946-91C1-00A66E2DC522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23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7D9411-9FB3-F145-BFDB-09892EDEE3F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B687AF-9DB4-6F46-9256-FF2AAB148DC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075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75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9F1726F-B8B4-7741-9566-E6C1D727958D}" type="slidenum">
              <a:rPr lang="pt-PT" sz="1300" u="none"/>
              <a:pPr eaLnBrk="1" hangingPunct="1">
                <a:defRPr/>
              </a:pPr>
              <a:t>5</a:t>
            </a:fld>
            <a:endParaRPr lang="pt-PT" sz="13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BB0B6FF-3D48-4849-9134-EDCAFB68E9AB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4560888"/>
            <a:ext cx="5359400" cy="431958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CF250210-FE92-614F-A152-22BF5B341BC6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4560888"/>
            <a:ext cx="5359400" cy="431958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EBECCDE-EC19-0B4B-A406-87670C454596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4560888"/>
            <a:ext cx="5359400" cy="431958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058EEAA-1EDE-7040-A1CA-E131F54D5D52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F5C8C7A-ABCF-8448-B795-B55D22927C6C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900" y="4560888"/>
            <a:ext cx="5359400" cy="431958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B854B-D615-0D4E-AEDC-F7E88118AB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38CAF-FE62-3047-8DD3-6DA1F53DF6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1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7F659-90CE-AF43-97D5-E68CF40122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19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1529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1404B-F4AC-3942-BBE0-2800067D9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71AFC-F32C-C64E-AD7F-6F1170B347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62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90AE8-490B-244B-B9E8-68669245F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4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42CA9-6398-7D4E-967C-D7B8BD3EB7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59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03792-773A-D246-9D9C-7168E59AA6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87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B1A7E-7816-4D46-B792-91AEFD7D60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E159F-4FB5-5A48-95AB-9F479594A1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459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DB880-8CC0-924C-BE17-92FAC9CC43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80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9E662-9D0F-1745-A9CA-9423B74AE8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9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DAACD831-F3BF-3746-BCE1-D8EE22DEC2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O protocolo TCP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 - propriedades e funcionamento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617788" y="2384425"/>
            <a:ext cx="1219200" cy="6096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988" name="Rectangle 1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dirty="0" smtClean="0">
                <a:latin typeface="+mn-lt"/>
                <a:ea typeface="ＭＳ Ｐゴシック" charset="0"/>
              </a:rPr>
              <a:t>Os números de sequência são dos bytes</a:t>
            </a:r>
            <a:endParaRPr lang="pt-PT" sz="3200" dirty="0">
              <a:latin typeface="+mn-lt"/>
              <a:ea typeface="ＭＳ Ｐゴシック" charset="0"/>
            </a:endParaRPr>
          </a:p>
        </p:txBody>
      </p:sp>
      <p:grpSp>
        <p:nvGrpSpPr>
          <p:cNvPr id="31747" name="Group 4"/>
          <p:cNvGrpSpPr>
            <a:grpSpLocks/>
          </p:cNvGrpSpPr>
          <p:nvPr/>
        </p:nvGrpSpPr>
        <p:grpSpPr bwMode="auto">
          <a:xfrm>
            <a:off x="1703388" y="2379663"/>
            <a:ext cx="5029200" cy="609600"/>
            <a:chOff x="912" y="1104"/>
            <a:chExt cx="3648" cy="384"/>
          </a:xfrm>
        </p:grpSpPr>
        <p:sp>
          <p:nvSpPr>
            <p:cNvPr id="41062" name="Line 5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41063" name="Line 6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41064" name="Line 7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41065" name="Line 8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</p:grpSp>
      <p:sp>
        <p:nvSpPr>
          <p:cNvPr id="40965" name="Line 9"/>
          <p:cNvSpPr>
            <a:spLocks noChangeShapeType="1"/>
          </p:cNvSpPr>
          <p:nvPr/>
        </p:nvSpPr>
        <p:spPr bwMode="auto">
          <a:xfrm>
            <a:off x="170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66" name="Line 10"/>
          <p:cNvSpPr>
            <a:spLocks noChangeShapeType="1"/>
          </p:cNvSpPr>
          <p:nvPr/>
        </p:nvSpPr>
        <p:spPr bwMode="auto">
          <a:xfrm>
            <a:off x="185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67" name="Line 11"/>
          <p:cNvSpPr>
            <a:spLocks noChangeShapeType="1"/>
          </p:cNvSpPr>
          <p:nvPr/>
        </p:nvSpPr>
        <p:spPr bwMode="auto">
          <a:xfrm>
            <a:off x="200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68" name="Line 12"/>
          <p:cNvSpPr>
            <a:spLocks noChangeShapeType="1"/>
          </p:cNvSpPr>
          <p:nvPr/>
        </p:nvSpPr>
        <p:spPr bwMode="auto">
          <a:xfrm>
            <a:off x="216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69" name="Line 13"/>
          <p:cNvSpPr>
            <a:spLocks noChangeShapeType="1"/>
          </p:cNvSpPr>
          <p:nvPr/>
        </p:nvSpPr>
        <p:spPr bwMode="auto">
          <a:xfrm>
            <a:off x="231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0" name="Line 14"/>
          <p:cNvSpPr>
            <a:spLocks noChangeShapeType="1"/>
          </p:cNvSpPr>
          <p:nvPr/>
        </p:nvSpPr>
        <p:spPr bwMode="auto">
          <a:xfrm>
            <a:off x="246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1" name="Line 15"/>
          <p:cNvSpPr>
            <a:spLocks noChangeShapeType="1"/>
          </p:cNvSpPr>
          <p:nvPr/>
        </p:nvSpPr>
        <p:spPr bwMode="auto">
          <a:xfrm>
            <a:off x="2617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2" name="Line 16"/>
          <p:cNvSpPr>
            <a:spLocks noChangeShapeType="1"/>
          </p:cNvSpPr>
          <p:nvPr/>
        </p:nvSpPr>
        <p:spPr bwMode="auto">
          <a:xfrm>
            <a:off x="2770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3" name="Line 17"/>
          <p:cNvSpPr>
            <a:spLocks noChangeShapeType="1"/>
          </p:cNvSpPr>
          <p:nvPr/>
        </p:nvSpPr>
        <p:spPr bwMode="auto">
          <a:xfrm>
            <a:off x="2922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4" name="Line 18"/>
          <p:cNvSpPr>
            <a:spLocks noChangeShapeType="1"/>
          </p:cNvSpPr>
          <p:nvPr/>
        </p:nvSpPr>
        <p:spPr bwMode="auto">
          <a:xfrm>
            <a:off x="3074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5" name="Line 19"/>
          <p:cNvSpPr>
            <a:spLocks noChangeShapeType="1"/>
          </p:cNvSpPr>
          <p:nvPr/>
        </p:nvSpPr>
        <p:spPr bwMode="auto">
          <a:xfrm>
            <a:off x="3227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6" name="Line 20"/>
          <p:cNvSpPr>
            <a:spLocks noChangeShapeType="1"/>
          </p:cNvSpPr>
          <p:nvPr/>
        </p:nvSpPr>
        <p:spPr bwMode="auto">
          <a:xfrm>
            <a:off x="3379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7" name="Line 21"/>
          <p:cNvSpPr>
            <a:spLocks noChangeShapeType="1"/>
          </p:cNvSpPr>
          <p:nvPr/>
        </p:nvSpPr>
        <p:spPr bwMode="auto">
          <a:xfrm>
            <a:off x="3532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8" name="Line 22"/>
          <p:cNvSpPr>
            <a:spLocks noChangeShapeType="1"/>
          </p:cNvSpPr>
          <p:nvPr/>
        </p:nvSpPr>
        <p:spPr bwMode="auto">
          <a:xfrm>
            <a:off x="3684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79" name="Line 23"/>
          <p:cNvSpPr>
            <a:spLocks noChangeShapeType="1"/>
          </p:cNvSpPr>
          <p:nvPr/>
        </p:nvSpPr>
        <p:spPr bwMode="auto">
          <a:xfrm>
            <a:off x="3836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0" name="Line 24"/>
          <p:cNvSpPr>
            <a:spLocks noChangeShapeType="1"/>
          </p:cNvSpPr>
          <p:nvPr/>
        </p:nvSpPr>
        <p:spPr bwMode="auto">
          <a:xfrm>
            <a:off x="3989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1" name="Line 25"/>
          <p:cNvSpPr>
            <a:spLocks noChangeShapeType="1"/>
          </p:cNvSpPr>
          <p:nvPr/>
        </p:nvSpPr>
        <p:spPr bwMode="auto">
          <a:xfrm>
            <a:off x="4141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2" name="Line 26"/>
          <p:cNvSpPr>
            <a:spLocks noChangeShapeType="1"/>
          </p:cNvSpPr>
          <p:nvPr/>
        </p:nvSpPr>
        <p:spPr bwMode="auto">
          <a:xfrm>
            <a:off x="4294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3" name="Line 27"/>
          <p:cNvSpPr>
            <a:spLocks noChangeShapeType="1"/>
          </p:cNvSpPr>
          <p:nvPr/>
        </p:nvSpPr>
        <p:spPr bwMode="auto">
          <a:xfrm>
            <a:off x="4446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4" name="Line 28"/>
          <p:cNvSpPr>
            <a:spLocks noChangeShapeType="1"/>
          </p:cNvSpPr>
          <p:nvPr/>
        </p:nvSpPr>
        <p:spPr bwMode="auto">
          <a:xfrm>
            <a:off x="4598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5" name="Line 29"/>
          <p:cNvSpPr>
            <a:spLocks noChangeShapeType="1"/>
          </p:cNvSpPr>
          <p:nvPr/>
        </p:nvSpPr>
        <p:spPr bwMode="auto">
          <a:xfrm>
            <a:off x="4751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6" name="Line 30"/>
          <p:cNvSpPr>
            <a:spLocks noChangeShapeType="1"/>
          </p:cNvSpPr>
          <p:nvPr/>
        </p:nvSpPr>
        <p:spPr bwMode="auto">
          <a:xfrm>
            <a:off x="4903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7" name="Line 31"/>
          <p:cNvSpPr>
            <a:spLocks noChangeShapeType="1"/>
          </p:cNvSpPr>
          <p:nvPr/>
        </p:nvSpPr>
        <p:spPr bwMode="auto">
          <a:xfrm>
            <a:off x="5056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8" name="Line 32"/>
          <p:cNvSpPr>
            <a:spLocks noChangeShapeType="1"/>
          </p:cNvSpPr>
          <p:nvPr/>
        </p:nvSpPr>
        <p:spPr bwMode="auto">
          <a:xfrm>
            <a:off x="5208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89" name="Line 33"/>
          <p:cNvSpPr>
            <a:spLocks noChangeShapeType="1"/>
          </p:cNvSpPr>
          <p:nvPr/>
        </p:nvSpPr>
        <p:spPr bwMode="auto">
          <a:xfrm>
            <a:off x="5360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90" name="Line 34"/>
          <p:cNvSpPr>
            <a:spLocks noChangeShapeType="1"/>
          </p:cNvSpPr>
          <p:nvPr/>
        </p:nvSpPr>
        <p:spPr bwMode="auto">
          <a:xfrm>
            <a:off x="551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91" name="Line 35"/>
          <p:cNvSpPr>
            <a:spLocks noChangeShapeType="1"/>
          </p:cNvSpPr>
          <p:nvPr/>
        </p:nvSpPr>
        <p:spPr bwMode="auto">
          <a:xfrm>
            <a:off x="566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92" name="Line 36"/>
          <p:cNvSpPr>
            <a:spLocks noChangeShapeType="1"/>
          </p:cNvSpPr>
          <p:nvPr/>
        </p:nvSpPr>
        <p:spPr bwMode="auto">
          <a:xfrm>
            <a:off x="581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93" name="Line 37"/>
          <p:cNvSpPr>
            <a:spLocks noChangeShapeType="1"/>
          </p:cNvSpPr>
          <p:nvPr/>
        </p:nvSpPr>
        <p:spPr bwMode="auto">
          <a:xfrm>
            <a:off x="597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94" name="Line 38"/>
          <p:cNvSpPr>
            <a:spLocks noChangeShapeType="1"/>
          </p:cNvSpPr>
          <p:nvPr/>
        </p:nvSpPr>
        <p:spPr bwMode="auto">
          <a:xfrm>
            <a:off x="612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95" name="Line 39"/>
          <p:cNvSpPr>
            <a:spLocks noChangeShapeType="1"/>
          </p:cNvSpPr>
          <p:nvPr/>
        </p:nvSpPr>
        <p:spPr bwMode="auto">
          <a:xfrm>
            <a:off x="627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96" name="Line 40"/>
          <p:cNvSpPr>
            <a:spLocks noChangeShapeType="1"/>
          </p:cNvSpPr>
          <p:nvPr/>
        </p:nvSpPr>
        <p:spPr bwMode="auto">
          <a:xfrm>
            <a:off x="64277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0997" name="Line 41"/>
          <p:cNvSpPr>
            <a:spLocks noChangeShapeType="1"/>
          </p:cNvSpPr>
          <p:nvPr/>
        </p:nvSpPr>
        <p:spPr bwMode="auto">
          <a:xfrm>
            <a:off x="65801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grpSp>
        <p:nvGrpSpPr>
          <p:cNvPr id="31781" name="Group 42"/>
          <p:cNvGrpSpPr>
            <a:grpSpLocks/>
          </p:cNvGrpSpPr>
          <p:nvPr/>
        </p:nvGrpSpPr>
        <p:grpSpPr bwMode="auto">
          <a:xfrm>
            <a:off x="2998788" y="5584825"/>
            <a:ext cx="5029200" cy="609600"/>
            <a:chOff x="912" y="1104"/>
            <a:chExt cx="3648" cy="384"/>
          </a:xfrm>
        </p:grpSpPr>
        <p:sp>
          <p:nvSpPr>
            <p:cNvPr id="41058" name="Line 43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41059" name="Line 44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41060" name="Line 45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41061" name="Line 46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</p:grpSp>
      <p:sp>
        <p:nvSpPr>
          <p:cNvPr id="40999" name="Line 47"/>
          <p:cNvSpPr>
            <a:spLocks noChangeShapeType="1"/>
          </p:cNvSpPr>
          <p:nvPr/>
        </p:nvSpPr>
        <p:spPr bwMode="auto">
          <a:xfrm>
            <a:off x="299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0" name="Line 48"/>
          <p:cNvSpPr>
            <a:spLocks noChangeShapeType="1"/>
          </p:cNvSpPr>
          <p:nvPr/>
        </p:nvSpPr>
        <p:spPr bwMode="auto">
          <a:xfrm>
            <a:off x="315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1" name="Line 49"/>
          <p:cNvSpPr>
            <a:spLocks noChangeShapeType="1"/>
          </p:cNvSpPr>
          <p:nvPr/>
        </p:nvSpPr>
        <p:spPr bwMode="auto">
          <a:xfrm>
            <a:off x="330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2" name="Line 50"/>
          <p:cNvSpPr>
            <a:spLocks noChangeShapeType="1"/>
          </p:cNvSpPr>
          <p:nvPr/>
        </p:nvSpPr>
        <p:spPr bwMode="auto">
          <a:xfrm>
            <a:off x="345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3" name="Line 51"/>
          <p:cNvSpPr>
            <a:spLocks noChangeShapeType="1"/>
          </p:cNvSpPr>
          <p:nvPr/>
        </p:nvSpPr>
        <p:spPr bwMode="auto">
          <a:xfrm>
            <a:off x="360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4" name="Line 52"/>
          <p:cNvSpPr>
            <a:spLocks noChangeShapeType="1"/>
          </p:cNvSpPr>
          <p:nvPr/>
        </p:nvSpPr>
        <p:spPr bwMode="auto">
          <a:xfrm>
            <a:off x="376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5" name="Line 53"/>
          <p:cNvSpPr>
            <a:spLocks noChangeShapeType="1"/>
          </p:cNvSpPr>
          <p:nvPr/>
        </p:nvSpPr>
        <p:spPr bwMode="auto">
          <a:xfrm>
            <a:off x="3913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6" name="Line 54"/>
          <p:cNvSpPr>
            <a:spLocks noChangeShapeType="1"/>
          </p:cNvSpPr>
          <p:nvPr/>
        </p:nvSpPr>
        <p:spPr bwMode="auto">
          <a:xfrm>
            <a:off x="4065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7" name="Line 55"/>
          <p:cNvSpPr>
            <a:spLocks noChangeShapeType="1"/>
          </p:cNvSpPr>
          <p:nvPr/>
        </p:nvSpPr>
        <p:spPr bwMode="auto">
          <a:xfrm>
            <a:off x="4217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8" name="Line 56"/>
          <p:cNvSpPr>
            <a:spLocks noChangeShapeType="1"/>
          </p:cNvSpPr>
          <p:nvPr/>
        </p:nvSpPr>
        <p:spPr bwMode="auto">
          <a:xfrm>
            <a:off x="4370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09" name="Line 57"/>
          <p:cNvSpPr>
            <a:spLocks noChangeShapeType="1"/>
          </p:cNvSpPr>
          <p:nvPr/>
        </p:nvSpPr>
        <p:spPr bwMode="auto">
          <a:xfrm>
            <a:off x="4522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0" name="Line 58"/>
          <p:cNvSpPr>
            <a:spLocks noChangeShapeType="1"/>
          </p:cNvSpPr>
          <p:nvPr/>
        </p:nvSpPr>
        <p:spPr bwMode="auto">
          <a:xfrm>
            <a:off x="4675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1" name="Line 59"/>
          <p:cNvSpPr>
            <a:spLocks noChangeShapeType="1"/>
          </p:cNvSpPr>
          <p:nvPr/>
        </p:nvSpPr>
        <p:spPr bwMode="auto">
          <a:xfrm>
            <a:off x="4827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2" name="Line 60"/>
          <p:cNvSpPr>
            <a:spLocks noChangeShapeType="1"/>
          </p:cNvSpPr>
          <p:nvPr/>
        </p:nvSpPr>
        <p:spPr bwMode="auto">
          <a:xfrm>
            <a:off x="4979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3" name="Line 61"/>
          <p:cNvSpPr>
            <a:spLocks noChangeShapeType="1"/>
          </p:cNvSpPr>
          <p:nvPr/>
        </p:nvSpPr>
        <p:spPr bwMode="auto">
          <a:xfrm>
            <a:off x="5132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4" name="Line 62"/>
          <p:cNvSpPr>
            <a:spLocks noChangeShapeType="1"/>
          </p:cNvSpPr>
          <p:nvPr/>
        </p:nvSpPr>
        <p:spPr bwMode="auto">
          <a:xfrm>
            <a:off x="5284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5" name="Line 63"/>
          <p:cNvSpPr>
            <a:spLocks noChangeShapeType="1"/>
          </p:cNvSpPr>
          <p:nvPr/>
        </p:nvSpPr>
        <p:spPr bwMode="auto">
          <a:xfrm>
            <a:off x="5437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6" name="Line 64"/>
          <p:cNvSpPr>
            <a:spLocks noChangeShapeType="1"/>
          </p:cNvSpPr>
          <p:nvPr/>
        </p:nvSpPr>
        <p:spPr bwMode="auto">
          <a:xfrm>
            <a:off x="5589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7" name="Line 65"/>
          <p:cNvSpPr>
            <a:spLocks noChangeShapeType="1"/>
          </p:cNvSpPr>
          <p:nvPr/>
        </p:nvSpPr>
        <p:spPr bwMode="auto">
          <a:xfrm>
            <a:off x="5741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8" name="Line 66"/>
          <p:cNvSpPr>
            <a:spLocks noChangeShapeType="1"/>
          </p:cNvSpPr>
          <p:nvPr/>
        </p:nvSpPr>
        <p:spPr bwMode="auto">
          <a:xfrm>
            <a:off x="5894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19" name="Line 67"/>
          <p:cNvSpPr>
            <a:spLocks noChangeShapeType="1"/>
          </p:cNvSpPr>
          <p:nvPr/>
        </p:nvSpPr>
        <p:spPr bwMode="auto">
          <a:xfrm>
            <a:off x="6046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0" name="Line 68"/>
          <p:cNvSpPr>
            <a:spLocks noChangeShapeType="1"/>
          </p:cNvSpPr>
          <p:nvPr/>
        </p:nvSpPr>
        <p:spPr bwMode="auto">
          <a:xfrm>
            <a:off x="6199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1" name="Line 69"/>
          <p:cNvSpPr>
            <a:spLocks noChangeShapeType="1"/>
          </p:cNvSpPr>
          <p:nvPr/>
        </p:nvSpPr>
        <p:spPr bwMode="auto">
          <a:xfrm>
            <a:off x="6351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2" name="Line 70"/>
          <p:cNvSpPr>
            <a:spLocks noChangeShapeType="1"/>
          </p:cNvSpPr>
          <p:nvPr/>
        </p:nvSpPr>
        <p:spPr bwMode="auto">
          <a:xfrm>
            <a:off x="6503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3" name="Line 71"/>
          <p:cNvSpPr>
            <a:spLocks noChangeShapeType="1"/>
          </p:cNvSpPr>
          <p:nvPr/>
        </p:nvSpPr>
        <p:spPr bwMode="auto">
          <a:xfrm>
            <a:off x="6656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4" name="Line 72"/>
          <p:cNvSpPr>
            <a:spLocks noChangeShapeType="1"/>
          </p:cNvSpPr>
          <p:nvPr/>
        </p:nvSpPr>
        <p:spPr bwMode="auto">
          <a:xfrm>
            <a:off x="680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5" name="Line 73"/>
          <p:cNvSpPr>
            <a:spLocks noChangeShapeType="1"/>
          </p:cNvSpPr>
          <p:nvPr/>
        </p:nvSpPr>
        <p:spPr bwMode="auto">
          <a:xfrm>
            <a:off x="696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6" name="Line 74"/>
          <p:cNvSpPr>
            <a:spLocks noChangeShapeType="1"/>
          </p:cNvSpPr>
          <p:nvPr/>
        </p:nvSpPr>
        <p:spPr bwMode="auto">
          <a:xfrm>
            <a:off x="711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7" name="Line 75"/>
          <p:cNvSpPr>
            <a:spLocks noChangeShapeType="1"/>
          </p:cNvSpPr>
          <p:nvPr/>
        </p:nvSpPr>
        <p:spPr bwMode="auto">
          <a:xfrm>
            <a:off x="726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8" name="Line 76"/>
          <p:cNvSpPr>
            <a:spLocks noChangeShapeType="1"/>
          </p:cNvSpPr>
          <p:nvPr/>
        </p:nvSpPr>
        <p:spPr bwMode="auto">
          <a:xfrm>
            <a:off x="741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29" name="Line 77"/>
          <p:cNvSpPr>
            <a:spLocks noChangeShapeType="1"/>
          </p:cNvSpPr>
          <p:nvPr/>
        </p:nvSpPr>
        <p:spPr bwMode="auto">
          <a:xfrm>
            <a:off x="757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30" name="Line 78"/>
          <p:cNvSpPr>
            <a:spLocks noChangeShapeType="1"/>
          </p:cNvSpPr>
          <p:nvPr/>
        </p:nvSpPr>
        <p:spPr bwMode="auto">
          <a:xfrm>
            <a:off x="77231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31" name="Line 79"/>
          <p:cNvSpPr>
            <a:spLocks noChangeShapeType="1"/>
          </p:cNvSpPr>
          <p:nvPr/>
        </p:nvSpPr>
        <p:spPr bwMode="auto">
          <a:xfrm>
            <a:off x="78755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32" name="Text Box 80"/>
          <p:cNvSpPr txBox="1">
            <a:spLocks noChangeArrowheads="1"/>
          </p:cNvSpPr>
          <p:nvPr/>
        </p:nvSpPr>
        <p:spPr bwMode="auto">
          <a:xfrm>
            <a:off x="560388" y="1295400"/>
            <a:ext cx="1195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2400" b="0" smtClean="0">
                <a:latin typeface="+mn-lt"/>
              </a:rPr>
              <a:t>Host A</a:t>
            </a:r>
          </a:p>
        </p:txBody>
      </p:sp>
      <p:sp>
        <p:nvSpPr>
          <p:cNvPr id="41033" name="Text Box 81"/>
          <p:cNvSpPr txBox="1">
            <a:spLocks noChangeArrowheads="1"/>
          </p:cNvSpPr>
          <p:nvPr/>
        </p:nvSpPr>
        <p:spPr bwMode="auto">
          <a:xfrm>
            <a:off x="560388" y="5056188"/>
            <a:ext cx="1163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2400" b="0" smtClean="0">
                <a:latin typeface="+mn-lt"/>
              </a:rPr>
              <a:t>Host B</a:t>
            </a:r>
          </a:p>
        </p:txBody>
      </p:sp>
      <p:sp>
        <p:nvSpPr>
          <p:cNvPr id="41034" name="Rectangle 82"/>
          <p:cNvSpPr>
            <a:spLocks noChangeArrowheads="1"/>
          </p:cNvSpPr>
          <p:nvPr/>
        </p:nvSpPr>
        <p:spPr bwMode="auto">
          <a:xfrm>
            <a:off x="2613025" y="34512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35" name="Rectangle 83"/>
          <p:cNvSpPr>
            <a:spLocks noChangeArrowheads="1"/>
          </p:cNvSpPr>
          <p:nvPr/>
        </p:nvSpPr>
        <p:spPr bwMode="auto">
          <a:xfrm>
            <a:off x="3913188" y="47466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36" name="Line 84"/>
          <p:cNvSpPr>
            <a:spLocks noChangeShapeType="1"/>
          </p:cNvSpPr>
          <p:nvPr/>
        </p:nvSpPr>
        <p:spPr bwMode="auto">
          <a:xfrm>
            <a:off x="26177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37" name="Line 85"/>
          <p:cNvSpPr>
            <a:spLocks noChangeShapeType="1"/>
          </p:cNvSpPr>
          <p:nvPr/>
        </p:nvSpPr>
        <p:spPr bwMode="auto">
          <a:xfrm>
            <a:off x="38369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38" name="Line 86"/>
          <p:cNvSpPr>
            <a:spLocks noChangeShapeType="1"/>
          </p:cNvSpPr>
          <p:nvPr/>
        </p:nvSpPr>
        <p:spPr bwMode="auto">
          <a:xfrm>
            <a:off x="26892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39" name="Line 87"/>
          <p:cNvSpPr>
            <a:spLocks noChangeShapeType="1"/>
          </p:cNvSpPr>
          <p:nvPr/>
        </p:nvSpPr>
        <p:spPr bwMode="auto">
          <a:xfrm>
            <a:off x="28416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0" name="Line 88"/>
          <p:cNvSpPr>
            <a:spLocks noChangeShapeType="1"/>
          </p:cNvSpPr>
          <p:nvPr/>
        </p:nvSpPr>
        <p:spPr bwMode="auto">
          <a:xfrm>
            <a:off x="2994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1" name="Line 89"/>
          <p:cNvSpPr>
            <a:spLocks noChangeShapeType="1"/>
          </p:cNvSpPr>
          <p:nvPr/>
        </p:nvSpPr>
        <p:spPr bwMode="auto">
          <a:xfrm>
            <a:off x="31464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2" name="Line 90"/>
          <p:cNvSpPr>
            <a:spLocks noChangeShapeType="1"/>
          </p:cNvSpPr>
          <p:nvPr/>
        </p:nvSpPr>
        <p:spPr bwMode="auto">
          <a:xfrm>
            <a:off x="3756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3" name="Line 91"/>
          <p:cNvSpPr>
            <a:spLocks noChangeShapeType="1"/>
          </p:cNvSpPr>
          <p:nvPr/>
        </p:nvSpPr>
        <p:spPr bwMode="auto">
          <a:xfrm>
            <a:off x="3298825" y="32178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4" name="Line 92"/>
          <p:cNvSpPr>
            <a:spLocks noChangeShapeType="1"/>
          </p:cNvSpPr>
          <p:nvPr/>
        </p:nvSpPr>
        <p:spPr bwMode="auto">
          <a:xfrm>
            <a:off x="39893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5" name="Line 93"/>
          <p:cNvSpPr>
            <a:spLocks noChangeShapeType="1"/>
          </p:cNvSpPr>
          <p:nvPr/>
        </p:nvSpPr>
        <p:spPr bwMode="auto">
          <a:xfrm>
            <a:off x="41417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6" name="Line 94"/>
          <p:cNvSpPr>
            <a:spLocks noChangeShapeType="1"/>
          </p:cNvSpPr>
          <p:nvPr/>
        </p:nvSpPr>
        <p:spPr bwMode="auto">
          <a:xfrm>
            <a:off x="4294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7" name="Line 95"/>
          <p:cNvSpPr>
            <a:spLocks noChangeShapeType="1"/>
          </p:cNvSpPr>
          <p:nvPr/>
        </p:nvSpPr>
        <p:spPr bwMode="auto">
          <a:xfrm>
            <a:off x="44465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8" name="Line 96"/>
          <p:cNvSpPr>
            <a:spLocks noChangeShapeType="1"/>
          </p:cNvSpPr>
          <p:nvPr/>
        </p:nvSpPr>
        <p:spPr bwMode="auto">
          <a:xfrm>
            <a:off x="5056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49" name="Line 97"/>
          <p:cNvSpPr>
            <a:spLocks noChangeShapeType="1"/>
          </p:cNvSpPr>
          <p:nvPr/>
        </p:nvSpPr>
        <p:spPr bwMode="auto">
          <a:xfrm>
            <a:off x="4598988" y="53514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50" name="Text Box 98"/>
          <p:cNvSpPr txBox="1">
            <a:spLocks noChangeArrowheads="1"/>
          </p:cNvSpPr>
          <p:nvPr/>
        </p:nvSpPr>
        <p:spPr bwMode="auto">
          <a:xfrm>
            <a:off x="2663825" y="3454400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800" b="0" smtClean="0">
                <a:solidFill>
                  <a:srgbClr val="000099"/>
                </a:solidFill>
                <a:latin typeface="+mn-lt"/>
              </a:rPr>
              <a:t>TCP Data</a:t>
            </a:r>
          </a:p>
        </p:txBody>
      </p:sp>
      <p:sp>
        <p:nvSpPr>
          <p:cNvPr id="41051" name="Text Box 99"/>
          <p:cNvSpPr txBox="1">
            <a:spLocks noChangeArrowheads="1"/>
          </p:cNvSpPr>
          <p:nvPr/>
        </p:nvSpPr>
        <p:spPr bwMode="auto">
          <a:xfrm>
            <a:off x="3887788" y="4764088"/>
            <a:ext cx="1184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800" b="0" smtClean="0">
                <a:solidFill>
                  <a:srgbClr val="000099"/>
                </a:solidFill>
                <a:latin typeface="+mn-lt"/>
              </a:rPr>
              <a:t>TCP Data</a:t>
            </a:r>
          </a:p>
        </p:txBody>
      </p:sp>
      <p:sp>
        <p:nvSpPr>
          <p:cNvPr id="41052" name="Text Box 104"/>
          <p:cNvSpPr txBox="1">
            <a:spLocks noChangeArrowheads="1"/>
          </p:cNvSpPr>
          <p:nvPr/>
        </p:nvSpPr>
        <p:spPr bwMode="auto">
          <a:xfrm>
            <a:off x="1398588" y="1851025"/>
            <a:ext cx="3368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800" b="0" smtClean="0">
                <a:solidFill>
                  <a:srgbClr val="000099"/>
                </a:solidFill>
                <a:latin typeface="+mn-lt"/>
              </a:rPr>
              <a:t>ISN (initial sequence number)</a:t>
            </a:r>
          </a:p>
        </p:txBody>
      </p:sp>
      <p:sp>
        <p:nvSpPr>
          <p:cNvPr id="41053" name="Line 105"/>
          <p:cNvSpPr>
            <a:spLocks noChangeShapeType="1"/>
          </p:cNvSpPr>
          <p:nvPr/>
        </p:nvSpPr>
        <p:spPr bwMode="auto">
          <a:xfrm>
            <a:off x="1703388" y="2155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54" name="AutoShape 106"/>
          <p:cNvSpPr>
            <a:spLocks noChangeArrowheads="1"/>
          </p:cNvSpPr>
          <p:nvPr/>
        </p:nvSpPr>
        <p:spPr bwMode="auto">
          <a:xfrm>
            <a:off x="560388" y="3298825"/>
            <a:ext cx="1905000" cy="914400"/>
          </a:xfrm>
          <a:prstGeom prst="wedgeRectCallout">
            <a:avLst>
              <a:gd name="adj1" fmla="val 58583"/>
              <a:gd name="adj2" fmla="val -8316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pt-PT" sz="1800" b="0" dirty="0" err="1">
                <a:latin typeface="+mn-lt"/>
              </a:rPr>
              <a:t>Sequence</a:t>
            </a:r>
            <a:r>
              <a:rPr lang="pt-PT" sz="1800" b="0" dirty="0">
                <a:latin typeface="+mn-lt"/>
              </a:rPr>
              <a:t> </a:t>
            </a:r>
            <a:r>
              <a:rPr lang="pt-PT" sz="1800" b="0" dirty="0" err="1">
                <a:latin typeface="+mn-lt"/>
              </a:rPr>
              <a:t>number</a:t>
            </a:r>
            <a:r>
              <a:rPr lang="pt-PT" sz="1800" b="0" dirty="0">
                <a:latin typeface="+mn-lt"/>
              </a:rPr>
              <a:t> = 1</a:t>
            </a:r>
            <a:r>
              <a:rPr lang="pt-PT" sz="1800" b="0" baseline="30000" dirty="0">
                <a:latin typeface="+mn-lt"/>
              </a:rPr>
              <a:t>st</a:t>
            </a:r>
            <a:r>
              <a:rPr lang="pt-PT" sz="1800" b="0" dirty="0">
                <a:latin typeface="+mn-lt"/>
              </a:rPr>
              <a:t> byte</a:t>
            </a:r>
          </a:p>
        </p:txBody>
      </p:sp>
      <p:sp>
        <p:nvSpPr>
          <p:cNvPr id="41055" name="Rectangle 107"/>
          <p:cNvSpPr>
            <a:spLocks noChangeArrowheads="1"/>
          </p:cNvSpPr>
          <p:nvPr/>
        </p:nvSpPr>
        <p:spPr bwMode="auto">
          <a:xfrm>
            <a:off x="3913188" y="5584825"/>
            <a:ext cx="1219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56" name="Rectangle 109"/>
          <p:cNvSpPr>
            <a:spLocks noChangeArrowheads="1"/>
          </p:cNvSpPr>
          <p:nvPr/>
        </p:nvSpPr>
        <p:spPr bwMode="auto">
          <a:xfrm>
            <a:off x="5132388" y="5584825"/>
            <a:ext cx="152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41057" name="Text Box 111"/>
          <p:cNvSpPr txBox="1">
            <a:spLocks noChangeArrowheads="1"/>
          </p:cNvSpPr>
          <p:nvPr/>
        </p:nvSpPr>
        <p:spPr bwMode="auto">
          <a:xfrm rot="5390887">
            <a:off x="2348706" y="2574132"/>
            <a:ext cx="7270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200" b="0" smtClean="0">
                <a:latin typeface="+mn-lt"/>
              </a:rPr>
              <a:t>Byte 81</a:t>
            </a:r>
          </a:p>
        </p:txBody>
      </p:sp>
      <p:sp>
        <p:nvSpPr>
          <p:cNvPr id="107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AF818010-5227-2E44-86B8-DACBB3909F06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smtClean="0">
                <a:latin typeface="+mn-lt"/>
                <a:ea typeface="ＭＳ Ｐゴシック" charset="0"/>
              </a:rPr>
              <a:t>Initial Sequence Number (ISN)</a:t>
            </a:r>
            <a:endParaRPr lang="pt-PT" sz="3200">
              <a:latin typeface="+mn-lt"/>
              <a:ea typeface="ＭＳ Ｐゴシック" charset="0"/>
            </a:endParaRP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>
                <a:ea typeface="ＭＳ Ｐゴシック" charset="0"/>
              </a:rPr>
              <a:t>É o número de sequência do 1.º byte</a:t>
            </a:r>
            <a:endParaRPr lang="pt-PT" sz="2400" dirty="0">
              <a:ea typeface="ＭＳ Ｐゴシック" charset="0"/>
            </a:endParaRP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porque não sempre 0?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Como garantir que não há confusão entre segmentos de conexões sucessivas ?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</a:rPr>
              <a:t>As conexões distinguem-se pelos números de endereços IP e portas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Mas ambos podem ser reutilizados e poderiam no limite introduzir confusão</a:t>
            </a:r>
          </a:p>
          <a:p>
            <a:pPr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TCP muda o ISN de cada nova conexão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Para isso é usado um relógio com 32 bits que pulsa todos os 4 micro segundos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E que leva 4,55 horas a dar a volta</a:t>
            </a:r>
          </a:p>
          <a:p>
            <a:pPr lvl="1">
              <a:defRPr/>
            </a:pPr>
            <a:r>
              <a:rPr lang="pt-PT" sz="2000" dirty="0" smtClean="0">
                <a:ea typeface="ＭＳ Ｐゴシック" charset="0"/>
              </a:rPr>
              <a:t>Uma conexão pode consumir os números de sequência mais depressa do que este relógio avança ?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254E6897-0296-264E-A9F9-94367CA88006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0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617788" y="2384425"/>
            <a:ext cx="1219200" cy="609600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ea typeface="ＭＳ Ｐゴシック" charset="0"/>
              </a:rPr>
              <a:t>TCP Acknowledgments</a:t>
            </a:r>
            <a:endParaRPr lang="pt-PT">
              <a:latin typeface="+mn-lt"/>
              <a:ea typeface="ＭＳ Ｐゴシック" charset="0"/>
            </a:endParaRPr>
          </a:p>
        </p:txBody>
      </p:sp>
      <p:grpSp>
        <p:nvGrpSpPr>
          <p:cNvPr id="35843" name="Group 4"/>
          <p:cNvGrpSpPr>
            <a:grpSpLocks/>
          </p:cNvGrpSpPr>
          <p:nvPr/>
        </p:nvGrpSpPr>
        <p:grpSpPr bwMode="auto">
          <a:xfrm>
            <a:off x="1703388" y="2379663"/>
            <a:ext cx="5029200" cy="609600"/>
            <a:chOff x="912" y="1104"/>
            <a:chExt cx="3648" cy="384"/>
          </a:xfrm>
        </p:grpSpPr>
        <p:sp>
          <p:nvSpPr>
            <p:cNvPr id="55398" name="Line 5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55399" name="Line 6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55400" name="Line 7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55401" name="Line 8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</p:grpSp>
      <p:sp>
        <p:nvSpPr>
          <p:cNvPr id="55301" name="Line 9"/>
          <p:cNvSpPr>
            <a:spLocks noChangeShapeType="1"/>
          </p:cNvSpPr>
          <p:nvPr/>
        </p:nvSpPr>
        <p:spPr bwMode="auto">
          <a:xfrm>
            <a:off x="170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02" name="Line 10"/>
          <p:cNvSpPr>
            <a:spLocks noChangeShapeType="1"/>
          </p:cNvSpPr>
          <p:nvPr/>
        </p:nvSpPr>
        <p:spPr bwMode="auto">
          <a:xfrm>
            <a:off x="185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03" name="Line 11"/>
          <p:cNvSpPr>
            <a:spLocks noChangeShapeType="1"/>
          </p:cNvSpPr>
          <p:nvPr/>
        </p:nvSpPr>
        <p:spPr bwMode="auto">
          <a:xfrm>
            <a:off x="200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04" name="Line 12"/>
          <p:cNvSpPr>
            <a:spLocks noChangeShapeType="1"/>
          </p:cNvSpPr>
          <p:nvPr/>
        </p:nvSpPr>
        <p:spPr bwMode="auto">
          <a:xfrm>
            <a:off x="216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05" name="Line 13"/>
          <p:cNvSpPr>
            <a:spLocks noChangeShapeType="1"/>
          </p:cNvSpPr>
          <p:nvPr/>
        </p:nvSpPr>
        <p:spPr bwMode="auto">
          <a:xfrm>
            <a:off x="231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06" name="Line 14"/>
          <p:cNvSpPr>
            <a:spLocks noChangeShapeType="1"/>
          </p:cNvSpPr>
          <p:nvPr/>
        </p:nvSpPr>
        <p:spPr bwMode="auto">
          <a:xfrm>
            <a:off x="246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07" name="Line 15"/>
          <p:cNvSpPr>
            <a:spLocks noChangeShapeType="1"/>
          </p:cNvSpPr>
          <p:nvPr/>
        </p:nvSpPr>
        <p:spPr bwMode="auto">
          <a:xfrm>
            <a:off x="2617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08" name="Line 16"/>
          <p:cNvSpPr>
            <a:spLocks noChangeShapeType="1"/>
          </p:cNvSpPr>
          <p:nvPr/>
        </p:nvSpPr>
        <p:spPr bwMode="auto">
          <a:xfrm>
            <a:off x="2770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09" name="Line 17"/>
          <p:cNvSpPr>
            <a:spLocks noChangeShapeType="1"/>
          </p:cNvSpPr>
          <p:nvPr/>
        </p:nvSpPr>
        <p:spPr bwMode="auto">
          <a:xfrm>
            <a:off x="2922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0" name="Line 18"/>
          <p:cNvSpPr>
            <a:spLocks noChangeShapeType="1"/>
          </p:cNvSpPr>
          <p:nvPr/>
        </p:nvSpPr>
        <p:spPr bwMode="auto">
          <a:xfrm>
            <a:off x="3074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1" name="Line 19"/>
          <p:cNvSpPr>
            <a:spLocks noChangeShapeType="1"/>
          </p:cNvSpPr>
          <p:nvPr/>
        </p:nvSpPr>
        <p:spPr bwMode="auto">
          <a:xfrm>
            <a:off x="3227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2" name="Line 20"/>
          <p:cNvSpPr>
            <a:spLocks noChangeShapeType="1"/>
          </p:cNvSpPr>
          <p:nvPr/>
        </p:nvSpPr>
        <p:spPr bwMode="auto">
          <a:xfrm>
            <a:off x="3379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3" name="Line 21"/>
          <p:cNvSpPr>
            <a:spLocks noChangeShapeType="1"/>
          </p:cNvSpPr>
          <p:nvPr/>
        </p:nvSpPr>
        <p:spPr bwMode="auto">
          <a:xfrm>
            <a:off x="3532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4" name="Line 22"/>
          <p:cNvSpPr>
            <a:spLocks noChangeShapeType="1"/>
          </p:cNvSpPr>
          <p:nvPr/>
        </p:nvSpPr>
        <p:spPr bwMode="auto">
          <a:xfrm>
            <a:off x="3684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5" name="Line 23"/>
          <p:cNvSpPr>
            <a:spLocks noChangeShapeType="1"/>
          </p:cNvSpPr>
          <p:nvPr/>
        </p:nvSpPr>
        <p:spPr bwMode="auto">
          <a:xfrm>
            <a:off x="3836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6" name="Line 24"/>
          <p:cNvSpPr>
            <a:spLocks noChangeShapeType="1"/>
          </p:cNvSpPr>
          <p:nvPr/>
        </p:nvSpPr>
        <p:spPr bwMode="auto">
          <a:xfrm>
            <a:off x="3989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7" name="Line 25"/>
          <p:cNvSpPr>
            <a:spLocks noChangeShapeType="1"/>
          </p:cNvSpPr>
          <p:nvPr/>
        </p:nvSpPr>
        <p:spPr bwMode="auto">
          <a:xfrm>
            <a:off x="4141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8" name="Line 26"/>
          <p:cNvSpPr>
            <a:spLocks noChangeShapeType="1"/>
          </p:cNvSpPr>
          <p:nvPr/>
        </p:nvSpPr>
        <p:spPr bwMode="auto">
          <a:xfrm>
            <a:off x="4294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19" name="Line 27"/>
          <p:cNvSpPr>
            <a:spLocks noChangeShapeType="1"/>
          </p:cNvSpPr>
          <p:nvPr/>
        </p:nvSpPr>
        <p:spPr bwMode="auto">
          <a:xfrm>
            <a:off x="4446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0" name="Line 28"/>
          <p:cNvSpPr>
            <a:spLocks noChangeShapeType="1"/>
          </p:cNvSpPr>
          <p:nvPr/>
        </p:nvSpPr>
        <p:spPr bwMode="auto">
          <a:xfrm>
            <a:off x="4598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1" name="Line 29"/>
          <p:cNvSpPr>
            <a:spLocks noChangeShapeType="1"/>
          </p:cNvSpPr>
          <p:nvPr/>
        </p:nvSpPr>
        <p:spPr bwMode="auto">
          <a:xfrm>
            <a:off x="4751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2" name="Line 30"/>
          <p:cNvSpPr>
            <a:spLocks noChangeShapeType="1"/>
          </p:cNvSpPr>
          <p:nvPr/>
        </p:nvSpPr>
        <p:spPr bwMode="auto">
          <a:xfrm>
            <a:off x="4903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3" name="Line 31"/>
          <p:cNvSpPr>
            <a:spLocks noChangeShapeType="1"/>
          </p:cNvSpPr>
          <p:nvPr/>
        </p:nvSpPr>
        <p:spPr bwMode="auto">
          <a:xfrm>
            <a:off x="5056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4" name="Line 32"/>
          <p:cNvSpPr>
            <a:spLocks noChangeShapeType="1"/>
          </p:cNvSpPr>
          <p:nvPr/>
        </p:nvSpPr>
        <p:spPr bwMode="auto">
          <a:xfrm>
            <a:off x="5208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5" name="Line 33"/>
          <p:cNvSpPr>
            <a:spLocks noChangeShapeType="1"/>
          </p:cNvSpPr>
          <p:nvPr/>
        </p:nvSpPr>
        <p:spPr bwMode="auto">
          <a:xfrm>
            <a:off x="5360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6" name="Line 34"/>
          <p:cNvSpPr>
            <a:spLocks noChangeShapeType="1"/>
          </p:cNvSpPr>
          <p:nvPr/>
        </p:nvSpPr>
        <p:spPr bwMode="auto">
          <a:xfrm>
            <a:off x="5513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7" name="Line 35"/>
          <p:cNvSpPr>
            <a:spLocks noChangeShapeType="1"/>
          </p:cNvSpPr>
          <p:nvPr/>
        </p:nvSpPr>
        <p:spPr bwMode="auto">
          <a:xfrm>
            <a:off x="56657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8" name="Line 36"/>
          <p:cNvSpPr>
            <a:spLocks noChangeShapeType="1"/>
          </p:cNvSpPr>
          <p:nvPr/>
        </p:nvSpPr>
        <p:spPr bwMode="auto">
          <a:xfrm>
            <a:off x="58181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29" name="Line 37"/>
          <p:cNvSpPr>
            <a:spLocks noChangeShapeType="1"/>
          </p:cNvSpPr>
          <p:nvPr/>
        </p:nvSpPr>
        <p:spPr bwMode="auto">
          <a:xfrm>
            <a:off x="59705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30" name="Line 38"/>
          <p:cNvSpPr>
            <a:spLocks noChangeShapeType="1"/>
          </p:cNvSpPr>
          <p:nvPr/>
        </p:nvSpPr>
        <p:spPr bwMode="auto">
          <a:xfrm>
            <a:off x="61229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31" name="Line 39"/>
          <p:cNvSpPr>
            <a:spLocks noChangeShapeType="1"/>
          </p:cNvSpPr>
          <p:nvPr/>
        </p:nvSpPr>
        <p:spPr bwMode="auto">
          <a:xfrm>
            <a:off x="6275388" y="23796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32" name="Line 40"/>
          <p:cNvSpPr>
            <a:spLocks noChangeShapeType="1"/>
          </p:cNvSpPr>
          <p:nvPr/>
        </p:nvSpPr>
        <p:spPr bwMode="auto">
          <a:xfrm>
            <a:off x="64277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33" name="Line 41"/>
          <p:cNvSpPr>
            <a:spLocks noChangeShapeType="1"/>
          </p:cNvSpPr>
          <p:nvPr/>
        </p:nvSpPr>
        <p:spPr bwMode="auto">
          <a:xfrm>
            <a:off x="6580188" y="2379663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grpSp>
        <p:nvGrpSpPr>
          <p:cNvPr id="35877" name="Group 42"/>
          <p:cNvGrpSpPr>
            <a:grpSpLocks/>
          </p:cNvGrpSpPr>
          <p:nvPr/>
        </p:nvGrpSpPr>
        <p:grpSpPr bwMode="auto">
          <a:xfrm>
            <a:off x="2998788" y="5584825"/>
            <a:ext cx="5029200" cy="609600"/>
            <a:chOff x="912" y="1104"/>
            <a:chExt cx="3648" cy="384"/>
          </a:xfrm>
        </p:grpSpPr>
        <p:sp>
          <p:nvSpPr>
            <p:cNvPr id="55394" name="Line 43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55395" name="Line 44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55396" name="Line 45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  <p:sp>
          <p:nvSpPr>
            <p:cNvPr id="55397" name="Line 46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pt-PT">
                <a:latin typeface="+mn-lt"/>
              </a:endParaRPr>
            </a:p>
          </p:txBody>
        </p:sp>
      </p:grpSp>
      <p:sp>
        <p:nvSpPr>
          <p:cNvPr id="55335" name="Line 47"/>
          <p:cNvSpPr>
            <a:spLocks noChangeShapeType="1"/>
          </p:cNvSpPr>
          <p:nvPr/>
        </p:nvSpPr>
        <p:spPr bwMode="auto">
          <a:xfrm>
            <a:off x="299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36" name="Line 48"/>
          <p:cNvSpPr>
            <a:spLocks noChangeShapeType="1"/>
          </p:cNvSpPr>
          <p:nvPr/>
        </p:nvSpPr>
        <p:spPr bwMode="auto">
          <a:xfrm>
            <a:off x="315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37" name="Line 49"/>
          <p:cNvSpPr>
            <a:spLocks noChangeShapeType="1"/>
          </p:cNvSpPr>
          <p:nvPr/>
        </p:nvSpPr>
        <p:spPr bwMode="auto">
          <a:xfrm>
            <a:off x="330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38" name="Line 50"/>
          <p:cNvSpPr>
            <a:spLocks noChangeShapeType="1"/>
          </p:cNvSpPr>
          <p:nvPr/>
        </p:nvSpPr>
        <p:spPr bwMode="auto">
          <a:xfrm>
            <a:off x="345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39" name="Line 51"/>
          <p:cNvSpPr>
            <a:spLocks noChangeShapeType="1"/>
          </p:cNvSpPr>
          <p:nvPr/>
        </p:nvSpPr>
        <p:spPr bwMode="auto">
          <a:xfrm>
            <a:off x="360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0" name="Line 52"/>
          <p:cNvSpPr>
            <a:spLocks noChangeShapeType="1"/>
          </p:cNvSpPr>
          <p:nvPr/>
        </p:nvSpPr>
        <p:spPr bwMode="auto">
          <a:xfrm>
            <a:off x="376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1" name="Line 53"/>
          <p:cNvSpPr>
            <a:spLocks noChangeShapeType="1"/>
          </p:cNvSpPr>
          <p:nvPr/>
        </p:nvSpPr>
        <p:spPr bwMode="auto">
          <a:xfrm>
            <a:off x="3913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2" name="Line 54"/>
          <p:cNvSpPr>
            <a:spLocks noChangeShapeType="1"/>
          </p:cNvSpPr>
          <p:nvPr/>
        </p:nvSpPr>
        <p:spPr bwMode="auto">
          <a:xfrm>
            <a:off x="4065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3" name="Line 55"/>
          <p:cNvSpPr>
            <a:spLocks noChangeShapeType="1"/>
          </p:cNvSpPr>
          <p:nvPr/>
        </p:nvSpPr>
        <p:spPr bwMode="auto">
          <a:xfrm>
            <a:off x="4217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4" name="Line 56"/>
          <p:cNvSpPr>
            <a:spLocks noChangeShapeType="1"/>
          </p:cNvSpPr>
          <p:nvPr/>
        </p:nvSpPr>
        <p:spPr bwMode="auto">
          <a:xfrm>
            <a:off x="4370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5" name="Line 57"/>
          <p:cNvSpPr>
            <a:spLocks noChangeShapeType="1"/>
          </p:cNvSpPr>
          <p:nvPr/>
        </p:nvSpPr>
        <p:spPr bwMode="auto">
          <a:xfrm>
            <a:off x="4522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6" name="Line 58"/>
          <p:cNvSpPr>
            <a:spLocks noChangeShapeType="1"/>
          </p:cNvSpPr>
          <p:nvPr/>
        </p:nvSpPr>
        <p:spPr bwMode="auto">
          <a:xfrm>
            <a:off x="4675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7" name="Line 59"/>
          <p:cNvSpPr>
            <a:spLocks noChangeShapeType="1"/>
          </p:cNvSpPr>
          <p:nvPr/>
        </p:nvSpPr>
        <p:spPr bwMode="auto">
          <a:xfrm>
            <a:off x="4827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8" name="Line 60"/>
          <p:cNvSpPr>
            <a:spLocks noChangeShapeType="1"/>
          </p:cNvSpPr>
          <p:nvPr/>
        </p:nvSpPr>
        <p:spPr bwMode="auto">
          <a:xfrm>
            <a:off x="4979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49" name="Line 61"/>
          <p:cNvSpPr>
            <a:spLocks noChangeShapeType="1"/>
          </p:cNvSpPr>
          <p:nvPr/>
        </p:nvSpPr>
        <p:spPr bwMode="auto">
          <a:xfrm>
            <a:off x="5132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0" name="Line 62"/>
          <p:cNvSpPr>
            <a:spLocks noChangeShapeType="1"/>
          </p:cNvSpPr>
          <p:nvPr/>
        </p:nvSpPr>
        <p:spPr bwMode="auto">
          <a:xfrm>
            <a:off x="5284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1" name="Line 63"/>
          <p:cNvSpPr>
            <a:spLocks noChangeShapeType="1"/>
          </p:cNvSpPr>
          <p:nvPr/>
        </p:nvSpPr>
        <p:spPr bwMode="auto">
          <a:xfrm>
            <a:off x="5437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2" name="Line 64"/>
          <p:cNvSpPr>
            <a:spLocks noChangeShapeType="1"/>
          </p:cNvSpPr>
          <p:nvPr/>
        </p:nvSpPr>
        <p:spPr bwMode="auto">
          <a:xfrm>
            <a:off x="5589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3" name="Line 65"/>
          <p:cNvSpPr>
            <a:spLocks noChangeShapeType="1"/>
          </p:cNvSpPr>
          <p:nvPr/>
        </p:nvSpPr>
        <p:spPr bwMode="auto">
          <a:xfrm>
            <a:off x="5741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4" name="Line 66"/>
          <p:cNvSpPr>
            <a:spLocks noChangeShapeType="1"/>
          </p:cNvSpPr>
          <p:nvPr/>
        </p:nvSpPr>
        <p:spPr bwMode="auto">
          <a:xfrm>
            <a:off x="5894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5" name="Line 67"/>
          <p:cNvSpPr>
            <a:spLocks noChangeShapeType="1"/>
          </p:cNvSpPr>
          <p:nvPr/>
        </p:nvSpPr>
        <p:spPr bwMode="auto">
          <a:xfrm>
            <a:off x="6046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6" name="Line 68"/>
          <p:cNvSpPr>
            <a:spLocks noChangeShapeType="1"/>
          </p:cNvSpPr>
          <p:nvPr/>
        </p:nvSpPr>
        <p:spPr bwMode="auto">
          <a:xfrm>
            <a:off x="6199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7" name="Line 69"/>
          <p:cNvSpPr>
            <a:spLocks noChangeShapeType="1"/>
          </p:cNvSpPr>
          <p:nvPr/>
        </p:nvSpPr>
        <p:spPr bwMode="auto">
          <a:xfrm>
            <a:off x="6351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8" name="Line 70"/>
          <p:cNvSpPr>
            <a:spLocks noChangeShapeType="1"/>
          </p:cNvSpPr>
          <p:nvPr/>
        </p:nvSpPr>
        <p:spPr bwMode="auto">
          <a:xfrm>
            <a:off x="6503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59" name="Line 71"/>
          <p:cNvSpPr>
            <a:spLocks noChangeShapeType="1"/>
          </p:cNvSpPr>
          <p:nvPr/>
        </p:nvSpPr>
        <p:spPr bwMode="auto">
          <a:xfrm>
            <a:off x="6656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0" name="Line 72"/>
          <p:cNvSpPr>
            <a:spLocks noChangeShapeType="1"/>
          </p:cNvSpPr>
          <p:nvPr/>
        </p:nvSpPr>
        <p:spPr bwMode="auto">
          <a:xfrm>
            <a:off x="6808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1" name="Line 73"/>
          <p:cNvSpPr>
            <a:spLocks noChangeShapeType="1"/>
          </p:cNvSpPr>
          <p:nvPr/>
        </p:nvSpPr>
        <p:spPr bwMode="auto">
          <a:xfrm>
            <a:off x="69611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2" name="Line 74"/>
          <p:cNvSpPr>
            <a:spLocks noChangeShapeType="1"/>
          </p:cNvSpPr>
          <p:nvPr/>
        </p:nvSpPr>
        <p:spPr bwMode="auto">
          <a:xfrm>
            <a:off x="71135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3" name="Line 75"/>
          <p:cNvSpPr>
            <a:spLocks noChangeShapeType="1"/>
          </p:cNvSpPr>
          <p:nvPr/>
        </p:nvSpPr>
        <p:spPr bwMode="auto">
          <a:xfrm>
            <a:off x="72659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4" name="Line 76"/>
          <p:cNvSpPr>
            <a:spLocks noChangeShapeType="1"/>
          </p:cNvSpPr>
          <p:nvPr/>
        </p:nvSpPr>
        <p:spPr bwMode="auto">
          <a:xfrm>
            <a:off x="74183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5" name="Line 77"/>
          <p:cNvSpPr>
            <a:spLocks noChangeShapeType="1"/>
          </p:cNvSpPr>
          <p:nvPr/>
        </p:nvSpPr>
        <p:spPr bwMode="auto">
          <a:xfrm>
            <a:off x="7570788" y="55848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6" name="Line 78"/>
          <p:cNvSpPr>
            <a:spLocks noChangeShapeType="1"/>
          </p:cNvSpPr>
          <p:nvPr/>
        </p:nvSpPr>
        <p:spPr bwMode="auto">
          <a:xfrm>
            <a:off x="77231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7" name="Line 79"/>
          <p:cNvSpPr>
            <a:spLocks noChangeShapeType="1"/>
          </p:cNvSpPr>
          <p:nvPr/>
        </p:nvSpPr>
        <p:spPr bwMode="auto">
          <a:xfrm>
            <a:off x="7875588" y="5584825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68" name="Text Box 80"/>
          <p:cNvSpPr txBox="1">
            <a:spLocks noChangeArrowheads="1"/>
          </p:cNvSpPr>
          <p:nvPr/>
        </p:nvSpPr>
        <p:spPr bwMode="auto">
          <a:xfrm>
            <a:off x="560388" y="1295400"/>
            <a:ext cx="11953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2400" b="0" smtClean="0">
                <a:latin typeface="+mn-lt"/>
              </a:rPr>
              <a:t>Host A</a:t>
            </a:r>
          </a:p>
        </p:txBody>
      </p:sp>
      <p:sp>
        <p:nvSpPr>
          <p:cNvPr id="55369" name="Text Box 81"/>
          <p:cNvSpPr txBox="1">
            <a:spLocks noChangeArrowheads="1"/>
          </p:cNvSpPr>
          <p:nvPr/>
        </p:nvSpPr>
        <p:spPr bwMode="auto">
          <a:xfrm>
            <a:off x="560388" y="5056188"/>
            <a:ext cx="1163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2400" b="0" smtClean="0">
                <a:latin typeface="+mn-lt"/>
              </a:rPr>
              <a:t>Host B</a:t>
            </a:r>
          </a:p>
        </p:txBody>
      </p:sp>
      <p:sp>
        <p:nvSpPr>
          <p:cNvPr id="55370" name="Rectangle 82"/>
          <p:cNvSpPr>
            <a:spLocks noChangeArrowheads="1"/>
          </p:cNvSpPr>
          <p:nvPr/>
        </p:nvSpPr>
        <p:spPr bwMode="auto">
          <a:xfrm>
            <a:off x="2613025" y="34512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1" name="Rectangle 83"/>
          <p:cNvSpPr>
            <a:spLocks noChangeArrowheads="1"/>
          </p:cNvSpPr>
          <p:nvPr/>
        </p:nvSpPr>
        <p:spPr bwMode="auto">
          <a:xfrm>
            <a:off x="3913188" y="4746625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2" name="Line 84"/>
          <p:cNvSpPr>
            <a:spLocks noChangeShapeType="1"/>
          </p:cNvSpPr>
          <p:nvPr/>
        </p:nvSpPr>
        <p:spPr bwMode="auto">
          <a:xfrm>
            <a:off x="26177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3" name="Line 85"/>
          <p:cNvSpPr>
            <a:spLocks noChangeShapeType="1"/>
          </p:cNvSpPr>
          <p:nvPr/>
        </p:nvSpPr>
        <p:spPr bwMode="auto">
          <a:xfrm>
            <a:off x="3836988" y="3832225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4" name="Line 86"/>
          <p:cNvSpPr>
            <a:spLocks noChangeShapeType="1"/>
          </p:cNvSpPr>
          <p:nvPr/>
        </p:nvSpPr>
        <p:spPr bwMode="auto">
          <a:xfrm>
            <a:off x="26892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5" name="Line 87"/>
          <p:cNvSpPr>
            <a:spLocks noChangeShapeType="1"/>
          </p:cNvSpPr>
          <p:nvPr/>
        </p:nvSpPr>
        <p:spPr bwMode="auto">
          <a:xfrm>
            <a:off x="28416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6" name="Line 88"/>
          <p:cNvSpPr>
            <a:spLocks noChangeShapeType="1"/>
          </p:cNvSpPr>
          <p:nvPr/>
        </p:nvSpPr>
        <p:spPr bwMode="auto">
          <a:xfrm>
            <a:off x="2994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7" name="Line 89"/>
          <p:cNvSpPr>
            <a:spLocks noChangeShapeType="1"/>
          </p:cNvSpPr>
          <p:nvPr/>
        </p:nvSpPr>
        <p:spPr bwMode="auto">
          <a:xfrm>
            <a:off x="31464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8" name="Line 90"/>
          <p:cNvSpPr>
            <a:spLocks noChangeShapeType="1"/>
          </p:cNvSpPr>
          <p:nvPr/>
        </p:nvSpPr>
        <p:spPr bwMode="auto">
          <a:xfrm>
            <a:off x="3756025" y="29940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79" name="Line 91"/>
          <p:cNvSpPr>
            <a:spLocks noChangeShapeType="1"/>
          </p:cNvSpPr>
          <p:nvPr/>
        </p:nvSpPr>
        <p:spPr bwMode="auto">
          <a:xfrm>
            <a:off x="3298825" y="32178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80" name="Line 92"/>
          <p:cNvSpPr>
            <a:spLocks noChangeShapeType="1"/>
          </p:cNvSpPr>
          <p:nvPr/>
        </p:nvSpPr>
        <p:spPr bwMode="auto">
          <a:xfrm>
            <a:off x="39893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81" name="Line 93"/>
          <p:cNvSpPr>
            <a:spLocks noChangeShapeType="1"/>
          </p:cNvSpPr>
          <p:nvPr/>
        </p:nvSpPr>
        <p:spPr bwMode="auto">
          <a:xfrm>
            <a:off x="41417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82" name="Line 94"/>
          <p:cNvSpPr>
            <a:spLocks noChangeShapeType="1"/>
          </p:cNvSpPr>
          <p:nvPr/>
        </p:nvSpPr>
        <p:spPr bwMode="auto">
          <a:xfrm>
            <a:off x="4294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83" name="Line 95"/>
          <p:cNvSpPr>
            <a:spLocks noChangeShapeType="1"/>
          </p:cNvSpPr>
          <p:nvPr/>
        </p:nvSpPr>
        <p:spPr bwMode="auto">
          <a:xfrm>
            <a:off x="44465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84" name="Line 96"/>
          <p:cNvSpPr>
            <a:spLocks noChangeShapeType="1"/>
          </p:cNvSpPr>
          <p:nvPr/>
        </p:nvSpPr>
        <p:spPr bwMode="auto">
          <a:xfrm>
            <a:off x="5056188" y="51276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85" name="Line 97"/>
          <p:cNvSpPr>
            <a:spLocks noChangeShapeType="1"/>
          </p:cNvSpPr>
          <p:nvPr/>
        </p:nvSpPr>
        <p:spPr bwMode="auto">
          <a:xfrm>
            <a:off x="4598988" y="5351463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86" name="Text Box 98"/>
          <p:cNvSpPr txBox="1">
            <a:spLocks noChangeArrowheads="1"/>
          </p:cNvSpPr>
          <p:nvPr/>
        </p:nvSpPr>
        <p:spPr bwMode="auto">
          <a:xfrm>
            <a:off x="2663825" y="3454400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800" b="0" smtClean="0">
                <a:solidFill>
                  <a:srgbClr val="000099"/>
                </a:solidFill>
                <a:latin typeface="+mn-lt"/>
              </a:rPr>
              <a:t>TCP Data</a:t>
            </a:r>
          </a:p>
        </p:txBody>
      </p:sp>
      <p:sp>
        <p:nvSpPr>
          <p:cNvPr id="55387" name="Text Box 99"/>
          <p:cNvSpPr txBox="1">
            <a:spLocks noChangeArrowheads="1"/>
          </p:cNvSpPr>
          <p:nvPr/>
        </p:nvSpPr>
        <p:spPr bwMode="auto">
          <a:xfrm>
            <a:off x="3887788" y="4764088"/>
            <a:ext cx="1184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800" b="0" smtClean="0">
                <a:solidFill>
                  <a:srgbClr val="000099"/>
                </a:solidFill>
                <a:latin typeface="+mn-lt"/>
              </a:rPr>
              <a:t>TCP Data</a:t>
            </a:r>
          </a:p>
        </p:txBody>
      </p:sp>
      <p:sp>
        <p:nvSpPr>
          <p:cNvPr id="55388" name="Text Box 104"/>
          <p:cNvSpPr txBox="1">
            <a:spLocks noChangeArrowheads="1"/>
          </p:cNvSpPr>
          <p:nvPr/>
        </p:nvSpPr>
        <p:spPr bwMode="auto">
          <a:xfrm>
            <a:off x="1398588" y="1851025"/>
            <a:ext cx="3368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pt-PT" sz="1800" b="0" smtClean="0">
                <a:solidFill>
                  <a:srgbClr val="000099"/>
                </a:solidFill>
                <a:latin typeface="+mn-lt"/>
              </a:rPr>
              <a:t>ISN (initial sequence number)</a:t>
            </a:r>
          </a:p>
        </p:txBody>
      </p:sp>
      <p:sp>
        <p:nvSpPr>
          <p:cNvPr id="55389" name="Line 105"/>
          <p:cNvSpPr>
            <a:spLocks noChangeShapeType="1"/>
          </p:cNvSpPr>
          <p:nvPr/>
        </p:nvSpPr>
        <p:spPr bwMode="auto">
          <a:xfrm>
            <a:off x="1703388" y="2155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90" name="AutoShape 106"/>
          <p:cNvSpPr>
            <a:spLocks noChangeArrowheads="1"/>
          </p:cNvSpPr>
          <p:nvPr/>
        </p:nvSpPr>
        <p:spPr bwMode="auto">
          <a:xfrm>
            <a:off x="304800" y="3298825"/>
            <a:ext cx="2160588" cy="663575"/>
          </a:xfrm>
          <a:prstGeom prst="wedgeRectCallout">
            <a:avLst>
              <a:gd name="adj1" fmla="val 58583"/>
              <a:gd name="adj2" fmla="val -8316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pt-PT" sz="1800" b="0">
                <a:latin typeface="+mn-lt"/>
              </a:rPr>
              <a:t>Sequence number = 1</a:t>
            </a:r>
            <a:r>
              <a:rPr lang="pt-PT" sz="1800" b="0" baseline="30000">
                <a:latin typeface="+mn-lt"/>
              </a:rPr>
              <a:t>st</a:t>
            </a:r>
            <a:r>
              <a:rPr lang="pt-PT" sz="1800" b="0">
                <a:latin typeface="+mn-lt"/>
              </a:rPr>
              <a:t> byte</a:t>
            </a:r>
          </a:p>
        </p:txBody>
      </p:sp>
      <p:sp>
        <p:nvSpPr>
          <p:cNvPr id="55391" name="Rectangle 107"/>
          <p:cNvSpPr>
            <a:spLocks noChangeArrowheads="1"/>
          </p:cNvSpPr>
          <p:nvPr/>
        </p:nvSpPr>
        <p:spPr bwMode="auto">
          <a:xfrm>
            <a:off x="3913188" y="5584825"/>
            <a:ext cx="12192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55392" name="AutoShape 108"/>
          <p:cNvSpPr>
            <a:spLocks noChangeArrowheads="1"/>
          </p:cNvSpPr>
          <p:nvPr/>
        </p:nvSpPr>
        <p:spPr bwMode="auto">
          <a:xfrm>
            <a:off x="5741988" y="3756025"/>
            <a:ext cx="1905000" cy="914400"/>
          </a:xfrm>
          <a:prstGeom prst="wedgeRectCallout">
            <a:avLst>
              <a:gd name="adj1" fmla="val -76667"/>
              <a:gd name="adj2" fmla="val 150523"/>
            </a:avLst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pt-PT" sz="1800" b="0">
                <a:latin typeface="+mn-lt"/>
              </a:rPr>
              <a:t>ACK sequence number = next expected byte</a:t>
            </a:r>
          </a:p>
        </p:txBody>
      </p:sp>
      <p:sp>
        <p:nvSpPr>
          <p:cNvPr id="55393" name="Rectangle 109"/>
          <p:cNvSpPr>
            <a:spLocks noChangeArrowheads="1"/>
          </p:cNvSpPr>
          <p:nvPr/>
        </p:nvSpPr>
        <p:spPr bwMode="auto">
          <a:xfrm>
            <a:off x="5132388" y="5584825"/>
            <a:ext cx="152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latin typeface="+mn-lt"/>
            </a:endParaRPr>
          </a:p>
        </p:txBody>
      </p:sp>
      <p:sp>
        <p:nvSpPr>
          <p:cNvPr id="108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007C69B1-9162-2249-854E-534D79E1C08E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ACKs</a:t>
            </a:r>
            <a:r>
              <a:rPr lang="pt-PT" dirty="0" smtClean="0"/>
              <a:t> e retransmissões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Por defeito todos os </a:t>
            </a:r>
            <a:r>
              <a:rPr lang="pt-PT" sz="2400" dirty="0" err="1" smtClean="0"/>
              <a:t>ACKs</a:t>
            </a:r>
            <a:r>
              <a:rPr lang="pt-PT" sz="2400" dirty="0" smtClean="0"/>
              <a:t> são cumulativos e o funcionamento do protocolo é do tipo GBN (</a:t>
            </a:r>
            <a:r>
              <a:rPr lang="pt-PT" sz="2400" dirty="0" err="1" smtClean="0"/>
              <a:t>Go</a:t>
            </a:r>
            <a:r>
              <a:rPr lang="pt-PT" sz="2400" dirty="0" smtClean="0"/>
              <a:t>-</a:t>
            </a:r>
            <a:r>
              <a:rPr lang="pt-PT" sz="2400" dirty="0" err="1" smtClean="0"/>
              <a:t>Back</a:t>
            </a:r>
            <a:r>
              <a:rPr lang="pt-PT" sz="2400" dirty="0" smtClean="0"/>
              <a:t>-N)</a:t>
            </a:r>
          </a:p>
          <a:p>
            <a:pPr>
              <a:defRPr/>
            </a:pPr>
            <a:r>
              <a:rPr lang="pt-PT" sz="2400" dirty="0" smtClean="0"/>
              <a:t>Logo, em caso de </a:t>
            </a:r>
            <a:r>
              <a:rPr lang="pt-PT" sz="2400" i="1" dirty="0" err="1" smtClean="0"/>
              <a:t>timeout</a:t>
            </a:r>
            <a:r>
              <a:rPr lang="pt-PT" sz="2400" dirty="0" smtClean="0"/>
              <a:t> são retransmitidos todos os dados ainda não </a:t>
            </a:r>
            <a:r>
              <a:rPr lang="pt-PT" sz="2400" dirty="0" err="1" smtClean="0"/>
              <a:t>ACKed</a:t>
            </a:r>
            <a:r>
              <a:rPr lang="pt-PT" sz="2400" dirty="0" smtClean="0"/>
              <a:t> desde o segmento que desencadeou o </a:t>
            </a:r>
            <a:r>
              <a:rPr lang="pt-PT" sz="2400" i="1" dirty="0" err="1" smtClean="0"/>
              <a:t>timeout</a:t>
            </a:r>
            <a:endParaRPr lang="pt-PT" sz="2400" i="1" dirty="0" smtClean="0"/>
          </a:p>
          <a:p>
            <a:pPr>
              <a:defRPr/>
            </a:pPr>
            <a:r>
              <a:rPr lang="pt-PT" sz="2400" dirty="0"/>
              <a:t>O</a:t>
            </a:r>
            <a:r>
              <a:rPr lang="pt-PT" sz="2400" dirty="0" smtClean="0"/>
              <a:t> receptor pode guardar dados fora de ordem, isto é, recebidos mas com buracos. A norma não regulamenta este aspecto mas é o que todas as implementações fazem</a:t>
            </a:r>
          </a:p>
          <a:p>
            <a:pPr>
              <a:defRPr/>
            </a:pPr>
            <a:r>
              <a:rPr lang="pt-PT" sz="2400" dirty="0" smtClean="0"/>
              <a:t>Os </a:t>
            </a:r>
            <a:r>
              <a:rPr lang="pt-PT" sz="2400" dirty="0" err="1"/>
              <a:t>A</a:t>
            </a:r>
            <a:r>
              <a:rPr lang="pt-PT" sz="2400" dirty="0" err="1" smtClean="0"/>
              <a:t>CKs</a:t>
            </a:r>
            <a:r>
              <a:rPr lang="pt-PT" sz="2400" dirty="0" smtClean="0"/>
              <a:t> viajam nos segmentos enviados com os dados transmitidos no sentido </a:t>
            </a:r>
            <a:r>
              <a:rPr lang="pt-PT" sz="2400" dirty="0"/>
              <a:t>contrário (</a:t>
            </a:r>
            <a:r>
              <a:rPr lang="pt-PT" sz="2400" i="1" dirty="0" err="1" smtClean="0"/>
              <a:t>pigybacking</a:t>
            </a:r>
            <a:r>
              <a:rPr lang="pt-PT" sz="2400" dirty="0" smtClean="0"/>
              <a:t>)</a:t>
            </a:r>
          </a:p>
          <a:p>
            <a:pPr>
              <a:defRPr/>
            </a:pPr>
            <a:endParaRPr lang="pt-PT" sz="2400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6DD9AB5E-C47F-3149-8952-A08BF6E00374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4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8216900" cy="885825"/>
          </a:xfrm>
        </p:spPr>
        <p:txBody>
          <a:bodyPr/>
          <a:lstStyle/>
          <a:p>
            <a:pPr>
              <a:defRPr/>
            </a:pPr>
            <a:r>
              <a:rPr lang="pt-PT" smtClean="0">
                <a:latin typeface="+mn-lt"/>
                <a:cs typeface="+mj-cs"/>
              </a:rPr>
              <a:t>Buffer e janela do emissor</a:t>
            </a:r>
            <a:endParaRPr lang="pt-PT">
              <a:latin typeface="+mn-lt"/>
              <a:cs typeface="+mj-cs"/>
            </a:endParaRPr>
          </a:p>
        </p:txBody>
      </p:sp>
      <p:sp>
        <p:nvSpPr>
          <p:cNvPr id="60505" name="Rectangle 167"/>
          <p:cNvSpPr>
            <a:spLocks noChangeArrowheads="1"/>
          </p:cNvSpPr>
          <p:nvPr/>
        </p:nvSpPr>
        <p:spPr bwMode="auto">
          <a:xfrm>
            <a:off x="1435100" y="5194300"/>
            <a:ext cx="1908175" cy="20637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grpSp>
        <p:nvGrpSpPr>
          <p:cNvPr id="38915" name="Group 148"/>
          <p:cNvGrpSpPr>
            <a:grpSpLocks/>
          </p:cNvGrpSpPr>
          <p:nvPr/>
        </p:nvGrpSpPr>
        <p:grpSpPr bwMode="auto">
          <a:xfrm>
            <a:off x="1403350" y="4724400"/>
            <a:ext cx="1987550" cy="1135063"/>
            <a:chOff x="1976" y="2984"/>
            <a:chExt cx="1252" cy="715"/>
          </a:xfrm>
        </p:grpSpPr>
        <p:sp>
          <p:nvSpPr>
            <p:cNvPr id="60509" name="Rectangle 149"/>
            <p:cNvSpPr>
              <a:spLocks noChangeArrowheads="1"/>
            </p:cNvSpPr>
            <p:nvPr/>
          </p:nvSpPr>
          <p:spPr bwMode="auto">
            <a:xfrm>
              <a:off x="1994" y="2995"/>
              <a:ext cx="1210" cy="70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10" name="Text Box 150"/>
            <p:cNvSpPr txBox="1">
              <a:spLocks noChangeArrowheads="1"/>
            </p:cNvSpPr>
            <p:nvPr/>
          </p:nvSpPr>
          <p:spPr bwMode="auto">
            <a:xfrm>
              <a:off x="1997" y="2984"/>
              <a:ext cx="58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b="0" smtClean="0">
                  <a:latin typeface="Arial" charset="0"/>
                  <a:cs typeface="+mn-cs"/>
                </a:rPr>
                <a:t>source port #</a:t>
              </a:r>
            </a:p>
          </p:txBody>
        </p:sp>
        <p:sp>
          <p:nvSpPr>
            <p:cNvPr id="60511" name="Text Box 151"/>
            <p:cNvSpPr txBox="1">
              <a:spLocks noChangeArrowheads="1"/>
            </p:cNvSpPr>
            <p:nvPr/>
          </p:nvSpPr>
          <p:spPr bwMode="auto">
            <a:xfrm>
              <a:off x="2644" y="2987"/>
              <a:ext cx="49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b="0" smtClean="0">
                  <a:latin typeface="Arial" charset="0"/>
                  <a:cs typeface="+mn-cs"/>
                </a:rPr>
                <a:t>dest port #</a:t>
              </a:r>
            </a:p>
          </p:txBody>
        </p:sp>
        <p:sp>
          <p:nvSpPr>
            <p:cNvPr id="60512" name="Text Box 152"/>
            <p:cNvSpPr txBox="1">
              <a:spLocks noChangeArrowheads="1"/>
            </p:cNvSpPr>
            <p:nvPr/>
          </p:nvSpPr>
          <p:spPr bwMode="auto">
            <a:xfrm>
              <a:off x="2154" y="3117"/>
              <a:ext cx="1003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b="0" dirty="0" smtClean="0">
                  <a:latin typeface="Arial" charset="0"/>
                  <a:cs typeface="+mn-cs"/>
                </a:rPr>
                <a:t>sequence number</a:t>
              </a:r>
            </a:p>
          </p:txBody>
        </p:sp>
        <p:sp>
          <p:nvSpPr>
            <p:cNvPr id="60513" name="Text Box 153"/>
            <p:cNvSpPr txBox="1">
              <a:spLocks noChangeArrowheads="1"/>
            </p:cNvSpPr>
            <p:nvPr/>
          </p:nvSpPr>
          <p:spPr bwMode="auto">
            <a:xfrm>
              <a:off x="1976" y="3257"/>
              <a:ext cx="125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b="0" dirty="0" smtClean="0">
                  <a:solidFill>
                    <a:schemeClr val="bg1"/>
                  </a:solidFill>
                  <a:latin typeface="Arial" charset="0"/>
                  <a:cs typeface="+mn-cs"/>
                </a:rPr>
                <a:t>acknowledgement number</a:t>
              </a:r>
            </a:p>
          </p:txBody>
        </p:sp>
        <p:sp>
          <p:nvSpPr>
            <p:cNvPr id="60514" name="Text Box 154"/>
            <p:cNvSpPr txBox="1">
              <a:spLocks noChangeArrowheads="1"/>
            </p:cNvSpPr>
            <p:nvPr/>
          </p:nvSpPr>
          <p:spPr bwMode="auto">
            <a:xfrm>
              <a:off x="2051" y="3544"/>
              <a:ext cx="480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b="0" smtClean="0">
                  <a:latin typeface="Arial" charset="0"/>
                  <a:cs typeface="+mn-cs"/>
                </a:rPr>
                <a:t>checksum</a:t>
              </a:r>
            </a:p>
          </p:txBody>
        </p:sp>
        <p:sp>
          <p:nvSpPr>
            <p:cNvPr id="60515" name="Line 155"/>
            <p:cNvSpPr>
              <a:spLocks noChangeShapeType="1"/>
            </p:cNvSpPr>
            <p:nvPr/>
          </p:nvSpPr>
          <p:spPr bwMode="auto">
            <a:xfrm>
              <a:off x="1994" y="3138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16" name="Line 156"/>
            <p:cNvSpPr>
              <a:spLocks noChangeShapeType="1"/>
            </p:cNvSpPr>
            <p:nvPr/>
          </p:nvSpPr>
          <p:spPr bwMode="auto">
            <a:xfrm>
              <a:off x="1994" y="327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17" name="Line 157"/>
            <p:cNvSpPr>
              <a:spLocks noChangeShapeType="1"/>
            </p:cNvSpPr>
            <p:nvPr/>
          </p:nvSpPr>
          <p:spPr bwMode="auto">
            <a:xfrm>
              <a:off x="1992" y="3414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18" name="Line 158"/>
            <p:cNvSpPr>
              <a:spLocks noChangeShapeType="1"/>
            </p:cNvSpPr>
            <p:nvPr/>
          </p:nvSpPr>
          <p:spPr bwMode="auto">
            <a:xfrm>
              <a:off x="2588" y="2994"/>
              <a:ext cx="0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19" name="Line 159"/>
            <p:cNvSpPr>
              <a:spLocks noChangeShapeType="1"/>
            </p:cNvSpPr>
            <p:nvPr/>
          </p:nvSpPr>
          <p:spPr bwMode="auto">
            <a:xfrm>
              <a:off x="2588" y="3416"/>
              <a:ext cx="0" cy="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20" name="Line 160"/>
            <p:cNvSpPr>
              <a:spLocks noChangeShapeType="1"/>
            </p:cNvSpPr>
            <p:nvPr/>
          </p:nvSpPr>
          <p:spPr bwMode="auto">
            <a:xfrm>
              <a:off x="1994" y="3548"/>
              <a:ext cx="12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21" name="Text Box 161"/>
            <p:cNvSpPr txBox="1">
              <a:spLocks noChangeArrowheads="1"/>
            </p:cNvSpPr>
            <p:nvPr/>
          </p:nvSpPr>
          <p:spPr bwMode="auto">
            <a:xfrm>
              <a:off x="2706" y="3390"/>
              <a:ext cx="326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b="0" smtClean="0">
                  <a:latin typeface="Arial" charset="0"/>
                  <a:cs typeface="+mn-cs"/>
                </a:rPr>
                <a:t>rwnd</a:t>
              </a:r>
            </a:p>
          </p:txBody>
        </p:sp>
        <p:sp>
          <p:nvSpPr>
            <p:cNvPr id="60522" name="Text Box 162"/>
            <p:cNvSpPr txBox="1">
              <a:spLocks noChangeArrowheads="1"/>
            </p:cNvSpPr>
            <p:nvPr/>
          </p:nvSpPr>
          <p:spPr bwMode="auto">
            <a:xfrm>
              <a:off x="2648" y="3544"/>
              <a:ext cx="503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000" b="0" smtClean="0">
                  <a:latin typeface="Arial" charset="0"/>
                  <a:cs typeface="+mn-cs"/>
                </a:rPr>
                <a:t>urg pointer</a:t>
              </a:r>
            </a:p>
          </p:txBody>
        </p:sp>
        <p:sp>
          <p:nvSpPr>
            <p:cNvPr id="60523" name="Line 163"/>
            <p:cNvSpPr>
              <a:spLocks noChangeShapeType="1"/>
            </p:cNvSpPr>
            <p:nvPr/>
          </p:nvSpPr>
          <p:spPr bwMode="auto">
            <a:xfrm>
              <a:off x="2398" y="3413"/>
              <a:ext cx="0" cy="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24" name="Line 164"/>
            <p:cNvSpPr>
              <a:spLocks noChangeShapeType="1"/>
            </p:cNvSpPr>
            <p:nvPr/>
          </p:nvSpPr>
          <p:spPr bwMode="auto">
            <a:xfrm>
              <a:off x="2143" y="3412"/>
              <a:ext cx="0" cy="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</p:grpSp>
      <p:sp>
        <p:nvSpPr>
          <p:cNvPr id="60507" name="Text Box 166"/>
          <p:cNvSpPr txBox="1">
            <a:spLocks noChangeArrowheads="1"/>
          </p:cNvSpPr>
          <p:nvPr/>
        </p:nvSpPr>
        <p:spPr bwMode="auto">
          <a:xfrm>
            <a:off x="1187450" y="4005263"/>
            <a:ext cx="26638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b="0" dirty="0" smtClean="0">
                <a:latin typeface="+mn-lt"/>
                <a:cs typeface="+mn-cs"/>
              </a:rPr>
              <a:t>Segmento recebido com ACK válido (</a:t>
            </a:r>
            <a:r>
              <a:rPr lang="pt-PT" b="0" i="1" dirty="0" err="1" smtClean="0">
                <a:latin typeface="+mn-lt"/>
                <a:cs typeface="+mn-cs"/>
              </a:rPr>
              <a:t>flag</a:t>
            </a:r>
            <a:r>
              <a:rPr lang="pt-PT" b="0" i="1" dirty="0" smtClean="0">
                <a:latin typeface="+mn-lt"/>
                <a:cs typeface="+mn-cs"/>
              </a:rPr>
              <a:t> ACK</a:t>
            </a:r>
            <a:r>
              <a:rPr lang="pt-PT" b="0" dirty="0" smtClean="0">
                <a:latin typeface="+mn-lt"/>
                <a:cs typeface="+mn-cs"/>
              </a:rPr>
              <a:t>)</a:t>
            </a:r>
          </a:p>
        </p:txBody>
      </p:sp>
      <p:grpSp>
        <p:nvGrpSpPr>
          <p:cNvPr id="187587" name="Group 195"/>
          <p:cNvGrpSpPr>
            <a:grpSpLocks/>
          </p:cNvGrpSpPr>
          <p:nvPr/>
        </p:nvGrpSpPr>
        <p:grpSpPr bwMode="auto">
          <a:xfrm>
            <a:off x="2051050" y="5373688"/>
            <a:ext cx="358775" cy="304800"/>
            <a:chOff x="5144" y="3677"/>
            <a:chExt cx="226" cy="192"/>
          </a:xfrm>
        </p:grpSpPr>
        <p:sp>
          <p:nvSpPr>
            <p:cNvPr id="60503" name="Rectangle 194"/>
            <p:cNvSpPr>
              <a:spLocks noChangeArrowheads="1"/>
            </p:cNvSpPr>
            <p:nvPr/>
          </p:nvSpPr>
          <p:spPr bwMode="auto">
            <a:xfrm>
              <a:off x="5212" y="3716"/>
              <a:ext cx="88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04" name="Text Box 193"/>
            <p:cNvSpPr txBox="1">
              <a:spLocks noChangeArrowheads="1"/>
            </p:cNvSpPr>
            <p:nvPr/>
          </p:nvSpPr>
          <p:spPr bwMode="auto">
            <a:xfrm>
              <a:off x="5144" y="3677"/>
              <a:ext cx="2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sz="1400" b="0" dirty="0" smtClean="0">
                  <a:solidFill>
                    <a:schemeClr val="bg1"/>
                  </a:solidFill>
                  <a:latin typeface="Arial Narrow" charset="0"/>
                  <a:cs typeface="+mn-cs"/>
                </a:rPr>
                <a:t>A</a:t>
              </a:r>
            </a:p>
          </p:txBody>
        </p:sp>
      </p:grpSp>
      <p:sp>
        <p:nvSpPr>
          <p:cNvPr id="60425" name="Rectangle 37"/>
          <p:cNvSpPr>
            <a:spLocks noChangeArrowheads="1"/>
          </p:cNvSpPr>
          <p:nvPr/>
        </p:nvSpPr>
        <p:spPr bwMode="auto">
          <a:xfrm>
            <a:off x="46974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26" name="Rectangle 39"/>
          <p:cNvSpPr>
            <a:spLocks noChangeArrowheads="1"/>
          </p:cNvSpPr>
          <p:nvPr/>
        </p:nvSpPr>
        <p:spPr bwMode="auto">
          <a:xfrm>
            <a:off x="4794250" y="304006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27" name="Rectangle 40"/>
          <p:cNvSpPr>
            <a:spLocks noChangeArrowheads="1"/>
          </p:cNvSpPr>
          <p:nvPr/>
        </p:nvSpPr>
        <p:spPr bwMode="auto">
          <a:xfrm>
            <a:off x="4892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28" name="Rectangle 41"/>
          <p:cNvSpPr>
            <a:spLocks noChangeArrowheads="1"/>
          </p:cNvSpPr>
          <p:nvPr/>
        </p:nvSpPr>
        <p:spPr bwMode="auto">
          <a:xfrm>
            <a:off x="498951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29" name="Rectangle 42"/>
          <p:cNvSpPr>
            <a:spLocks noChangeArrowheads="1"/>
          </p:cNvSpPr>
          <p:nvPr/>
        </p:nvSpPr>
        <p:spPr bwMode="auto">
          <a:xfrm>
            <a:off x="508476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0" name="Rectangle 43"/>
          <p:cNvSpPr>
            <a:spLocks noChangeArrowheads="1"/>
          </p:cNvSpPr>
          <p:nvPr/>
        </p:nvSpPr>
        <p:spPr bwMode="auto">
          <a:xfrm>
            <a:off x="5181600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1" name="Rectangle 45"/>
          <p:cNvSpPr>
            <a:spLocks noChangeArrowheads="1"/>
          </p:cNvSpPr>
          <p:nvPr/>
        </p:nvSpPr>
        <p:spPr bwMode="auto">
          <a:xfrm>
            <a:off x="5273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2" name="Rectangle 46"/>
          <p:cNvSpPr>
            <a:spLocks noChangeArrowheads="1"/>
          </p:cNvSpPr>
          <p:nvPr/>
        </p:nvSpPr>
        <p:spPr bwMode="auto">
          <a:xfrm>
            <a:off x="536892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3" name="Rectangle 47"/>
          <p:cNvSpPr>
            <a:spLocks noChangeArrowheads="1"/>
          </p:cNvSpPr>
          <p:nvPr/>
        </p:nvSpPr>
        <p:spPr bwMode="auto">
          <a:xfrm>
            <a:off x="54641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4" name="Rectangle 50"/>
          <p:cNvSpPr>
            <a:spLocks noChangeArrowheads="1"/>
          </p:cNvSpPr>
          <p:nvPr/>
        </p:nvSpPr>
        <p:spPr bwMode="auto">
          <a:xfrm>
            <a:off x="5570538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5" name="Rectangle 51"/>
          <p:cNvSpPr>
            <a:spLocks noChangeArrowheads="1"/>
          </p:cNvSpPr>
          <p:nvPr/>
        </p:nvSpPr>
        <p:spPr bwMode="auto">
          <a:xfrm>
            <a:off x="5668963" y="304006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6" name="Rectangle 52"/>
          <p:cNvSpPr>
            <a:spLocks noChangeArrowheads="1"/>
          </p:cNvSpPr>
          <p:nvPr/>
        </p:nvSpPr>
        <p:spPr bwMode="auto">
          <a:xfrm>
            <a:off x="5765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7" name="Rectangle 53"/>
          <p:cNvSpPr>
            <a:spLocks noChangeArrowheads="1"/>
          </p:cNvSpPr>
          <p:nvPr/>
        </p:nvSpPr>
        <p:spPr bwMode="auto">
          <a:xfrm>
            <a:off x="58626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8" name="Rectangle 54"/>
          <p:cNvSpPr>
            <a:spLocks noChangeArrowheads="1"/>
          </p:cNvSpPr>
          <p:nvPr/>
        </p:nvSpPr>
        <p:spPr bwMode="auto">
          <a:xfrm>
            <a:off x="595947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39" name="Rectangle 55"/>
          <p:cNvSpPr>
            <a:spLocks noChangeArrowheads="1"/>
          </p:cNvSpPr>
          <p:nvPr/>
        </p:nvSpPr>
        <p:spPr bwMode="auto">
          <a:xfrm>
            <a:off x="605472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0" name="Rectangle 56"/>
          <p:cNvSpPr>
            <a:spLocks noChangeArrowheads="1"/>
          </p:cNvSpPr>
          <p:nvPr/>
        </p:nvSpPr>
        <p:spPr bwMode="auto">
          <a:xfrm>
            <a:off x="6146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1" name="Rectangle 57"/>
          <p:cNvSpPr>
            <a:spLocks noChangeArrowheads="1"/>
          </p:cNvSpPr>
          <p:nvPr/>
        </p:nvSpPr>
        <p:spPr bwMode="auto">
          <a:xfrm>
            <a:off x="624205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2" name="Rectangle 58"/>
          <p:cNvSpPr>
            <a:spLocks noChangeArrowheads="1"/>
          </p:cNvSpPr>
          <p:nvPr/>
        </p:nvSpPr>
        <p:spPr bwMode="auto">
          <a:xfrm>
            <a:off x="63388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3" name="Rectangle 59"/>
          <p:cNvSpPr>
            <a:spLocks noChangeArrowheads="1"/>
          </p:cNvSpPr>
          <p:nvPr/>
        </p:nvSpPr>
        <p:spPr bwMode="auto">
          <a:xfrm>
            <a:off x="64277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4" name="Rectangle 60"/>
          <p:cNvSpPr>
            <a:spLocks noChangeArrowheads="1"/>
          </p:cNvSpPr>
          <p:nvPr/>
        </p:nvSpPr>
        <p:spPr bwMode="auto">
          <a:xfrm>
            <a:off x="65230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5" name="Rectangle 61"/>
          <p:cNvSpPr>
            <a:spLocks noChangeArrowheads="1"/>
          </p:cNvSpPr>
          <p:nvPr/>
        </p:nvSpPr>
        <p:spPr bwMode="auto">
          <a:xfrm>
            <a:off x="6616700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6" name="Rectangle 62"/>
          <p:cNvSpPr>
            <a:spLocks noChangeArrowheads="1"/>
          </p:cNvSpPr>
          <p:nvPr/>
        </p:nvSpPr>
        <p:spPr bwMode="auto">
          <a:xfrm>
            <a:off x="6708775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7" name="Rectangle 63"/>
          <p:cNvSpPr>
            <a:spLocks noChangeArrowheads="1"/>
          </p:cNvSpPr>
          <p:nvPr/>
        </p:nvSpPr>
        <p:spPr bwMode="auto">
          <a:xfrm>
            <a:off x="68056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8" name="Rectangle 64"/>
          <p:cNvSpPr>
            <a:spLocks noChangeArrowheads="1"/>
          </p:cNvSpPr>
          <p:nvPr/>
        </p:nvSpPr>
        <p:spPr bwMode="auto">
          <a:xfrm>
            <a:off x="69008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49" name="Rectangle 65"/>
          <p:cNvSpPr>
            <a:spLocks noChangeArrowheads="1"/>
          </p:cNvSpPr>
          <p:nvPr/>
        </p:nvSpPr>
        <p:spPr bwMode="auto">
          <a:xfrm>
            <a:off x="69897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0" name="Rectangle 66"/>
          <p:cNvSpPr>
            <a:spLocks noChangeArrowheads="1"/>
          </p:cNvSpPr>
          <p:nvPr/>
        </p:nvSpPr>
        <p:spPr bwMode="auto">
          <a:xfrm>
            <a:off x="70850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1" name="Rectangle 68"/>
          <p:cNvSpPr>
            <a:spLocks noChangeArrowheads="1"/>
          </p:cNvSpPr>
          <p:nvPr/>
        </p:nvSpPr>
        <p:spPr bwMode="auto">
          <a:xfrm>
            <a:off x="71818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2" name="Rectangle 69"/>
          <p:cNvSpPr>
            <a:spLocks noChangeArrowheads="1"/>
          </p:cNvSpPr>
          <p:nvPr/>
        </p:nvSpPr>
        <p:spPr bwMode="auto">
          <a:xfrm>
            <a:off x="7278688" y="304006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3" name="Rectangle 70"/>
          <p:cNvSpPr>
            <a:spLocks noChangeArrowheads="1"/>
          </p:cNvSpPr>
          <p:nvPr/>
        </p:nvSpPr>
        <p:spPr bwMode="auto">
          <a:xfrm>
            <a:off x="7375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4" name="Rectangle 71"/>
          <p:cNvSpPr>
            <a:spLocks noChangeArrowheads="1"/>
          </p:cNvSpPr>
          <p:nvPr/>
        </p:nvSpPr>
        <p:spPr bwMode="auto">
          <a:xfrm>
            <a:off x="74739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5" name="Rectangle 72"/>
          <p:cNvSpPr>
            <a:spLocks noChangeArrowheads="1"/>
          </p:cNvSpPr>
          <p:nvPr/>
        </p:nvSpPr>
        <p:spPr bwMode="auto">
          <a:xfrm>
            <a:off x="756920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6" name="Rectangle 73"/>
          <p:cNvSpPr>
            <a:spLocks noChangeArrowheads="1"/>
          </p:cNvSpPr>
          <p:nvPr/>
        </p:nvSpPr>
        <p:spPr bwMode="auto">
          <a:xfrm>
            <a:off x="76644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7" name="Rectangle 74"/>
          <p:cNvSpPr>
            <a:spLocks noChangeArrowheads="1"/>
          </p:cNvSpPr>
          <p:nvPr/>
        </p:nvSpPr>
        <p:spPr bwMode="auto">
          <a:xfrm>
            <a:off x="7756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8" name="Rectangle 75"/>
          <p:cNvSpPr>
            <a:spLocks noChangeArrowheads="1"/>
          </p:cNvSpPr>
          <p:nvPr/>
        </p:nvSpPr>
        <p:spPr bwMode="auto">
          <a:xfrm>
            <a:off x="7853363" y="3038475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59" name="Rectangle 76"/>
          <p:cNvSpPr>
            <a:spLocks noChangeArrowheads="1"/>
          </p:cNvSpPr>
          <p:nvPr/>
        </p:nvSpPr>
        <p:spPr bwMode="auto">
          <a:xfrm>
            <a:off x="79486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0" name="Rectangle 78"/>
          <p:cNvSpPr>
            <a:spLocks noChangeArrowheads="1"/>
          </p:cNvSpPr>
          <p:nvPr/>
        </p:nvSpPr>
        <p:spPr bwMode="auto">
          <a:xfrm>
            <a:off x="4654550" y="3776663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1" name="Rectangle 79"/>
          <p:cNvSpPr>
            <a:spLocks noChangeArrowheads="1"/>
          </p:cNvSpPr>
          <p:nvPr/>
        </p:nvSpPr>
        <p:spPr bwMode="auto">
          <a:xfrm>
            <a:off x="4740275" y="2928938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2" name="Line 80"/>
          <p:cNvSpPr>
            <a:spLocks noChangeShapeType="1"/>
          </p:cNvSpPr>
          <p:nvPr/>
        </p:nvSpPr>
        <p:spPr bwMode="auto">
          <a:xfrm>
            <a:off x="4762500" y="3890963"/>
            <a:ext cx="8683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3" name="Line 82"/>
          <p:cNvSpPr>
            <a:spLocks noChangeShapeType="1"/>
          </p:cNvSpPr>
          <p:nvPr/>
        </p:nvSpPr>
        <p:spPr bwMode="auto">
          <a:xfrm>
            <a:off x="5697538" y="3892550"/>
            <a:ext cx="86836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4" name="Line 83"/>
          <p:cNvSpPr>
            <a:spLocks noChangeShapeType="1"/>
          </p:cNvSpPr>
          <p:nvPr/>
        </p:nvSpPr>
        <p:spPr bwMode="auto">
          <a:xfrm>
            <a:off x="7191375" y="3890963"/>
            <a:ext cx="8016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5" name="Line 84"/>
          <p:cNvSpPr>
            <a:spLocks noChangeShapeType="1"/>
          </p:cNvSpPr>
          <p:nvPr/>
        </p:nvSpPr>
        <p:spPr bwMode="auto">
          <a:xfrm>
            <a:off x="6621463" y="3892550"/>
            <a:ext cx="5286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6" name="Line 87"/>
          <p:cNvSpPr>
            <a:spLocks noChangeShapeType="1"/>
          </p:cNvSpPr>
          <p:nvPr/>
        </p:nvSpPr>
        <p:spPr bwMode="auto">
          <a:xfrm>
            <a:off x="4854575" y="3914775"/>
            <a:ext cx="0" cy="2333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7" name="Line 88"/>
          <p:cNvSpPr>
            <a:spLocks noChangeShapeType="1"/>
          </p:cNvSpPr>
          <p:nvPr/>
        </p:nvSpPr>
        <p:spPr bwMode="auto">
          <a:xfrm>
            <a:off x="608330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8" name="Line 89"/>
          <p:cNvSpPr>
            <a:spLocks noChangeShapeType="1"/>
          </p:cNvSpPr>
          <p:nvPr/>
        </p:nvSpPr>
        <p:spPr bwMode="auto">
          <a:xfrm>
            <a:off x="690245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69" name="Line 90"/>
          <p:cNvSpPr>
            <a:spLocks noChangeShapeType="1"/>
          </p:cNvSpPr>
          <p:nvPr/>
        </p:nvSpPr>
        <p:spPr bwMode="auto">
          <a:xfrm>
            <a:off x="7559675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70" name="Text Box 91"/>
          <p:cNvSpPr txBox="1">
            <a:spLocks noChangeArrowheads="1"/>
          </p:cNvSpPr>
          <p:nvPr/>
        </p:nvSpPr>
        <p:spPr bwMode="auto">
          <a:xfrm>
            <a:off x="4500563" y="4149725"/>
            <a:ext cx="93027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b="0" dirty="0" smtClean="0">
                <a:latin typeface="+mn-lt"/>
                <a:cs typeface="+mn-cs"/>
              </a:rPr>
              <a:t>Sent and 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b="0" dirty="0" err="1" smtClean="0">
                <a:latin typeface="+mn-lt"/>
                <a:cs typeface="+mn-cs"/>
              </a:rPr>
              <a:t>ACKed</a:t>
            </a:r>
            <a:endParaRPr lang="en-US" sz="1400" b="0" dirty="0" smtClean="0">
              <a:latin typeface="+mn-lt"/>
              <a:cs typeface="+mn-cs"/>
            </a:endParaRPr>
          </a:p>
        </p:txBody>
      </p:sp>
      <p:sp>
        <p:nvSpPr>
          <p:cNvPr id="60471" name="Text Box 92"/>
          <p:cNvSpPr txBox="1">
            <a:spLocks noChangeArrowheads="1"/>
          </p:cNvSpPr>
          <p:nvPr/>
        </p:nvSpPr>
        <p:spPr bwMode="auto">
          <a:xfrm>
            <a:off x="5711825" y="4144963"/>
            <a:ext cx="10668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b="0" dirty="0">
                <a:latin typeface="+mn-lt"/>
                <a:cs typeface="+mn-cs"/>
              </a:rPr>
              <a:t>S</a:t>
            </a:r>
            <a:r>
              <a:rPr lang="en-US" sz="1400" b="0" dirty="0" smtClean="0">
                <a:latin typeface="+mn-lt"/>
                <a:cs typeface="+mn-cs"/>
              </a:rPr>
              <a:t>ent, not-yet </a:t>
            </a:r>
            <a:r>
              <a:rPr lang="en-US" sz="1400" b="0" dirty="0" err="1" smtClean="0">
                <a:latin typeface="+mn-lt"/>
                <a:cs typeface="+mn-cs"/>
              </a:rPr>
              <a:t>ACKed</a:t>
            </a:r>
            <a:endParaRPr lang="en-US" sz="1400" b="0" dirty="0" smtClean="0">
              <a:latin typeface="+mn-lt"/>
              <a:cs typeface="+mn-cs"/>
            </a:endParaRPr>
          </a:p>
          <a:p>
            <a:pPr algn="l">
              <a:lnSpc>
                <a:spcPct val="90000"/>
              </a:lnSpc>
              <a:defRPr/>
            </a:pPr>
            <a:r>
              <a:rPr lang="en-US" sz="1400" b="0" dirty="0" smtClean="0">
                <a:latin typeface="+mn-lt"/>
                <a:cs typeface="+mn-cs"/>
              </a:rPr>
              <a:t>(</a:t>
            </a:r>
            <a:r>
              <a:rPr lang="ja-JP" altLang="en-US" sz="1400" b="0" dirty="0" smtClean="0">
                <a:latin typeface="+mn-lt"/>
                <a:cs typeface="+mn-cs"/>
              </a:rPr>
              <a:t>“</a:t>
            </a:r>
            <a:r>
              <a:rPr lang="en-US" sz="1400" b="0" dirty="0" smtClean="0">
                <a:latin typeface="+mn-lt"/>
                <a:cs typeface="+mn-cs"/>
              </a:rPr>
              <a:t>in-flight</a:t>
            </a:r>
            <a:r>
              <a:rPr lang="ja-JP" altLang="en-US" sz="1400" b="0" dirty="0" smtClean="0">
                <a:latin typeface="+mn-lt"/>
                <a:cs typeface="+mn-cs"/>
              </a:rPr>
              <a:t>”</a:t>
            </a:r>
            <a:r>
              <a:rPr lang="en-US" sz="1400" b="0" dirty="0" smtClean="0">
                <a:latin typeface="+mn-lt"/>
                <a:cs typeface="+mn-cs"/>
              </a:rPr>
              <a:t>)</a:t>
            </a:r>
          </a:p>
        </p:txBody>
      </p:sp>
      <p:sp>
        <p:nvSpPr>
          <p:cNvPr id="60472" name="Text Box 93"/>
          <p:cNvSpPr txBox="1">
            <a:spLocks noChangeArrowheads="1"/>
          </p:cNvSpPr>
          <p:nvPr/>
        </p:nvSpPr>
        <p:spPr bwMode="auto">
          <a:xfrm>
            <a:off x="6691313" y="4140200"/>
            <a:ext cx="1066800" cy="67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b="0" dirty="0">
                <a:latin typeface="+mn-lt"/>
                <a:cs typeface="+mn-cs"/>
              </a:rPr>
              <a:t>U</a:t>
            </a:r>
            <a:r>
              <a:rPr lang="en-US" sz="1400" b="0" dirty="0" smtClean="0">
                <a:latin typeface="+mn-lt"/>
                <a:cs typeface="+mn-cs"/>
              </a:rPr>
              <a:t>sable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b="0" dirty="0" smtClean="0">
                <a:latin typeface="+mn-lt"/>
                <a:cs typeface="+mn-cs"/>
              </a:rPr>
              <a:t>but not 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b="0" dirty="0" smtClean="0">
                <a:latin typeface="+mn-lt"/>
                <a:cs typeface="+mn-cs"/>
              </a:rPr>
              <a:t>yet sent</a:t>
            </a:r>
          </a:p>
        </p:txBody>
      </p:sp>
      <p:sp>
        <p:nvSpPr>
          <p:cNvPr id="60473" name="Text Box 94"/>
          <p:cNvSpPr txBox="1">
            <a:spLocks noChangeArrowheads="1"/>
          </p:cNvSpPr>
          <p:nvPr/>
        </p:nvSpPr>
        <p:spPr bwMode="auto">
          <a:xfrm>
            <a:off x="7448550" y="4144963"/>
            <a:ext cx="819150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b="0" dirty="0">
                <a:latin typeface="+mn-lt"/>
                <a:cs typeface="+mn-cs"/>
              </a:rPr>
              <a:t>N</a:t>
            </a:r>
            <a:r>
              <a:rPr lang="en-US" sz="1400" b="0" dirty="0" smtClean="0">
                <a:latin typeface="+mn-lt"/>
                <a:cs typeface="+mn-cs"/>
              </a:rPr>
              <a:t>ot 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b="0" dirty="0" smtClean="0">
                <a:latin typeface="+mn-lt"/>
                <a:cs typeface="+mn-cs"/>
              </a:rPr>
              <a:t>usable</a:t>
            </a:r>
          </a:p>
        </p:txBody>
      </p:sp>
      <p:sp>
        <p:nvSpPr>
          <p:cNvPr id="60474" name="Text Box 96"/>
          <p:cNvSpPr txBox="1">
            <a:spLocks noChangeArrowheads="1"/>
          </p:cNvSpPr>
          <p:nvPr/>
        </p:nvSpPr>
        <p:spPr bwMode="auto">
          <a:xfrm>
            <a:off x="5764213" y="2573338"/>
            <a:ext cx="1185862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400" b="0" smtClean="0">
                <a:latin typeface="+mn-lt"/>
                <a:cs typeface="+mn-cs"/>
              </a:rPr>
              <a:t>window size</a:t>
            </a:r>
          </a:p>
          <a:p>
            <a:pPr>
              <a:lnSpc>
                <a:spcPct val="90000"/>
              </a:lnSpc>
              <a:defRPr/>
            </a:pPr>
            <a:r>
              <a:rPr lang="en-US" sz="1400" b="0" i="1" smtClean="0">
                <a:latin typeface="+mn-lt"/>
                <a:cs typeface="+mn-cs"/>
              </a:rPr>
              <a:t> N</a:t>
            </a:r>
          </a:p>
        </p:txBody>
      </p:sp>
      <p:grpSp>
        <p:nvGrpSpPr>
          <p:cNvPr id="38968" name="Group 99"/>
          <p:cNvGrpSpPr>
            <a:grpSpLocks/>
          </p:cNvGrpSpPr>
          <p:nvPr/>
        </p:nvGrpSpPr>
        <p:grpSpPr bwMode="auto">
          <a:xfrm>
            <a:off x="6557963" y="2797175"/>
            <a:ext cx="593725" cy="136525"/>
            <a:chOff x="4250" y="1692"/>
            <a:chExt cx="374" cy="86"/>
          </a:xfrm>
        </p:grpSpPr>
        <p:sp>
          <p:nvSpPr>
            <p:cNvPr id="60501" name="Line 97"/>
            <p:cNvSpPr>
              <a:spLocks noChangeShapeType="1"/>
            </p:cNvSpPr>
            <p:nvPr/>
          </p:nvSpPr>
          <p:spPr bwMode="auto">
            <a:xfrm>
              <a:off x="4250" y="1738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02" name="Line 98"/>
            <p:cNvSpPr>
              <a:spLocks noChangeShapeType="1"/>
            </p:cNvSpPr>
            <p:nvPr/>
          </p:nvSpPr>
          <p:spPr bwMode="auto">
            <a:xfrm>
              <a:off x="4622" y="1692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</p:grpSp>
      <p:grpSp>
        <p:nvGrpSpPr>
          <p:cNvPr id="38969" name="Group 100"/>
          <p:cNvGrpSpPr>
            <a:grpSpLocks/>
          </p:cNvGrpSpPr>
          <p:nvPr/>
        </p:nvGrpSpPr>
        <p:grpSpPr bwMode="auto">
          <a:xfrm rot="10800000">
            <a:off x="5665788" y="2822575"/>
            <a:ext cx="593725" cy="136525"/>
            <a:chOff x="4250" y="1692"/>
            <a:chExt cx="374" cy="86"/>
          </a:xfrm>
        </p:grpSpPr>
        <p:sp>
          <p:nvSpPr>
            <p:cNvPr id="60499" name="Line 101"/>
            <p:cNvSpPr>
              <a:spLocks noChangeShapeType="1"/>
            </p:cNvSpPr>
            <p:nvPr/>
          </p:nvSpPr>
          <p:spPr bwMode="auto">
            <a:xfrm>
              <a:off x="4259" y="1747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60500" name="Line 102"/>
            <p:cNvSpPr>
              <a:spLocks noChangeShapeType="1"/>
            </p:cNvSpPr>
            <p:nvPr/>
          </p:nvSpPr>
          <p:spPr bwMode="auto">
            <a:xfrm>
              <a:off x="4631" y="1701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</p:grpSp>
      <p:sp>
        <p:nvSpPr>
          <p:cNvPr id="60477" name="Text Box 196"/>
          <p:cNvSpPr txBox="1">
            <a:spLocks noChangeArrowheads="1"/>
          </p:cNvSpPr>
          <p:nvPr/>
        </p:nvSpPr>
        <p:spPr bwMode="auto">
          <a:xfrm>
            <a:off x="5080000" y="3592513"/>
            <a:ext cx="29114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lvl="1">
              <a:defRPr/>
            </a:pPr>
            <a:r>
              <a:rPr lang="en-US" sz="1400" b="0" i="1" smtClean="0">
                <a:latin typeface="+mn-lt"/>
                <a:cs typeface="+mn-cs"/>
              </a:rPr>
              <a:t>sender sequence number space </a:t>
            </a:r>
          </a:p>
        </p:txBody>
      </p:sp>
      <p:sp>
        <p:nvSpPr>
          <p:cNvPr id="60479" name="Rectangle 171"/>
          <p:cNvSpPr>
            <a:spLocks noChangeArrowheads="1"/>
          </p:cNvSpPr>
          <p:nvPr/>
        </p:nvSpPr>
        <p:spPr bwMode="auto">
          <a:xfrm>
            <a:off x="1736725" y="1800225"/>
            <a:ext cx="1908175" cy="206375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83" name="Rectangle 173"/>
          <p:cNvSpPr>
            <a:spLocks noChangeArrowheads="1"/>
          </p:cNvSpPr>
          <p:nvPr/>
        </p:nvSpPr>
        <p:spPr bwMode="auto">
          <a:xfrm>
            <a:off x="1733550" y="1570038"/>
            <a:ext cx="1920875" cy="1116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84" name="Text Box 174"/>
          <p:cNvSpPr txBox="1">
            <a:spLocks noChangeArrowheads="1"/>
          </p:cNvSpPr>
          <p:nvPr/>
        </p:nvSpPr>
        <p:spPr bwMode="auto">
          <a:xfrm>
            <a:off x="1738313" y="1552575"/>
            <a:ext cx="93345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b="0" smtClean="0">
                <a:latin typeface="Arial" charset="0"/>
                <a:cs typeface="+mn-cs"/>
              </a:rPr>
              <a:t>source port #</a:t>
            </a:r>
          </a:p>
        </p:txBody>
      </p:sp>
      <p:sp>
        <p:nvSpPr>
          <p:cNvPr id="60485" name="Text Box 175"/>
          <p:cNvSpPr txBox="1">
            <a:spLocks noChangeArrowheads="1"/>
          </p:cNvSpPr>
          <p:nvPr/>
        </p:nvSpPr>
        <p:spPr bwMode="auto">
          <a:xfrm>
            <a:off x="2767013" y="1557338"/>
            <a:ext cx="79057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b="0" smtClean="0">
                <a:latin typeface="Arial" charset="0"/>
                <a:cs typeface="+mn-cs"/>
              </a:rPr>
              <a:t>dest port #</a:t>
            </a:r>
          </a:p>
        </p:txBody>
      </p:sp>
      <p:sp>
        <p:nvSpPr>
          <p:cNvPr id="60486" name="Text Box 176"/>
          <p:cNvSpPr txBox="1">
            <a:spLocks noChangeArrowheads="1"/>
          </p:cNvSpPr>
          <p:nvPr/>
        </p:nvSpPr>
        <p:spPr bwMode="auto">
          <a:xfrm>
            <a:off x="1987550" y="1763713"/>
            <a:ext cx="1447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b="0" smtClean="0">
                <a:solidFill>
                  <a:schemeClr val="bg1"/>
                </a:solidFill>
                <a:latin typeface="Arial" charset="0"/>
                <a:cs typeface="+mn-cs"/>
              </a:rPr>
              <a:t>sequence number</a:t>
            </a:r>
          </a:p>
        </p:txBody>
      </p:sp>
      <p:sp>
        <p:nvSpPr>
          <p:cNvPr id="60487" name="Text Box 177"/>
          <p:cNvSpPr txBox="1">
            <a:spLocks noChangeArrowheads="1"/>
          </p:cNvSpPr>
          <p:nvPr/>
        </p:nvSpPr>
        <p:spPr bwMode="auto">
          <a:xfrm>
            <a:off x="1704975" y="1985963"/>
            <a:ext cx="1987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Arial" charset="0"/>
                <a:cs typeface="+mn-cs"/>
              </a:rPr>
              <a:t>Acknowledgement </a:t>
            </a:r>
          </a:p>
        </p:txBody>
      </p:sp>
      <p:sp>
        <p:nvSpPr>
          <p:cNvPr id="60488" name="Text Box 178"/>
          <p:cNvSpPr txBox="1">
            <a:spLocks noChangeArrowheads="1"/>
          </p:cNvSpPr>
          <p:nvPr/>
        </p:nvSpPr>
        <p:spPr bwMode="auto">
          <a:xfrm>
            <a:off x="1824038" y="2441575"/>
            <a:ext cx="76041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b="0" smtClean="0">
                <a:latin typeface="Arial" charset="0"/>
                <a:cs typeface="+mn-cs"/>
              </a:rPr>
              <a:t>checksum</a:t>
            </a:r>
          </a:p>
        </p:txBody>
      </p:sp>
      <p:sp>
        <p:nvSpPr>
          <p:cNvPr id="60489" name="Line 179"/>
          <p:cNvSpPr>
            <a:spLocks noChangeShapeType="1"/>
          </p:cNvSpPr>
          <p:nvPr/>
        </p:nvSpPr>
        <p:spPr bwMode="auto">
          <a:xfrm>
            <a:off x="1733550" y="1797050"/>
            <a:ext cx="1924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90" name="Line 180"/>
          <p:cNvSpPr>
            <a:spLocks noChangeShapeType="1"/>
          </p:cNvSpPr>
          <p:nvPr/>
        </p:nvSpPr>
        <p:spPr bwMode="auto">
          <a:xfrm>
            <a:off x="1733550" y="2012950"/>
            <a:ext cx="1924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91" name="Line 181"/>
          <p:cNvSpPr>
            <a:spLocks noChangeShapeType="1"/>
          </p:cNvSpPr>
          <p:nvPr/>
        </p:nvSpPr>
        <p:spPr bwMode="auto">
          <a:xfrm>
            <a:off x="1730375" y="2235200"/>
            <a:ext cx="1924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92" name="Line 182"/>
          <p:cNvSpPr>
            <a:spLocks noChangeShapeType="1"/>
          </p:cNvSpPr>
          <p:nvPr/>
        </p:nvSpPr>
        <p:spPr bwMode="auto">
          <a:xfrm>
            <a:off x="2676525" y="1568450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93" name="Line 183"/>
          <p:cNvSpPr>
            <a:spLocks noChangeShapeType="1"/>
          </p:cNvSpPr>
          <p:nvPr/>
        </p:nvSpPr>
        <p:spPr bwMode="auto">
          <a:xfrm>
            <a:off x="2676525" y="2238375"/>
            <a:ext cx="0" cy="444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94" name="Line 184"/>
          <p:cNvSpPr>
            <a:spLocks noChangeShapeType="1"/>
          </p:cNvSpPr>
          <p:nvPr/>
        </p:nvSpPr>
        <p:spPr bwMode="auto">
          <a:xfrm>
            <a:off x="1733550" y="2447925"/>
            <a:ext cx="1924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95" name="Text Box 185"/>
          <p:cNvSpPr txBox="1">
            <a:spLocks noChangeArrowheads="1"/>
          </p:cNvSpPr>
          <p:nvPr/>
        </p:nvSpPr>
        <p:spPr bwMode="auto">
          <a:xfrm>
            <a:off x="2965450" y="2155825"/>
            <a:ext cx="519113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b="0" dirty="0" err="1" smtClean="0">
                <a:latin typeface="Arial" charset="0"/>
                <a:cs typeface="+mn-cs"/>
              </a:rPr>
              <a:t>rwnd</a:t>
            </a:r>
            <a:endParaRPr lang="en-US" sz="1200" b="0" dirty="0" smtClean="0">
              <a:latin typeface="Arial" charset="0"/>
              <a:cs typeface="+mn-cs"/>
            </a:endParaRPr>
          </a:p>
        </p:txBody>
      </p:sp>
      <p:sp>
        <p:nvSpPr>
          <p:cNvPr id="60496" name="Text Box 186"/>
          <p:cNvSpPr txBox="1">
            <a:spLocks noChangeArrowheads="1"/>
          </p:cNvSpPr>
          <p:nvPr/>
        </p:nvSpPr>
        <p:spPr bwMode="auto">
          <a:xfrm>
            <a:off x="2771775" y="2441575"/>
            <a:ext cx="79692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000" b="0" smtClean="0">
                <a:latin typeface="Arial" charset="0"/>
                <a:cs typeface="+mn-cs"/>
              </a:rPr>
              <a:t>urg pointer</a:t>
            </a:r>
          </a:p>
        </p:txBody>
      </p:sp>
      <p:sp>
        <p:nvSpPr>
          <p:cNvPr id="60497" name="Line 187"/>
          <p:cNvSpPr>
            <a:spLocks noChangeShapeType="1"/>
          </p:cNvSpPr>
          <p:nvPr/>
        </p:nvSpPr>
        <p:spPr bwMode="auto">
          <a:xfrm>
            <a:off x="2374900" y="2233613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98" name="Line 188"/>
          <p:cNvSpPr>
            <a:spLocks noChangeShapeType="1"/>
          </p:cNvSpPr>
          <p:nvPr/>
        </p:nvSpPr>
        <p:spPr bwMode="auto">
          <a:xfrm>
            <a:off x="1970088" y="223202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b="0">
              <a:cs typeface="+mn-cs"/>
            </a:endParaRPr>
          </a:p>
        </p:txBody>
      </p:sp>
      <p:sp>
        <p:nvSpPr>
          <p:cNvPr id="60481" name="Text Box 189"/>
          <p:cNvSpPr txBox="1">
            <a:spLocks noChangeArrowheads="1"/>
          </p:cNvSpPr>
          <p:nvPr/>
        </p:nvSpPr>
        <p:spPr bwMode="auto">
          <a:xfrm>
            <a:off x="1665288" y="1147763"/>
            <a:ext cx="20510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b="0" smtClean="0">
                <a:latin typeface="+mn-lt"/>
                <a:cs typeface="+mn-cs"/>
              </a:rPr>
              <a:t>Segmento emitido</a:t>
            </a:r>
          </a:p>
        </p:txBody>
      </p:sp>
      <p:sp>
        <p:nvSpPr>
          <p:cNvPr id="38989" name="Freeform 190"/>
          <p:cNvSpPr>
            <a:spLocks/>
          </p:cNvSpPr>
          <p:nvPr/>
        </p:nvSpPr>
        <p:spPr bwMode="auto">
          <a:xfrm>
            <a:off x="3635375" y="1916113"/>
            <a:ext cx="3024188" cy="1106487"/>
          </a:xfrm>
          <a:custGeom>
            <a:avLst/>
            <a:gdLst>
              <a:gd name="T0" fmla="*/ 0 w 107"/>
              <a:gd name="T1" fmla="*/ 0 h 910"/>
              <a:gd name="T2" fmla="*/ 2147483647 w 107"/>
              <a:gd name="T3" fmla="*/ 0 h 910"/>
              <a:gd name="T4" fmla="*/ 2147483647 w 107"/>
              <a:gd name="T5" fmla="*/ 2147483647 h 9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7" h="910">
                <a:moveTo>
                  <a:pt x="0" y="0"/>
                </a:moveTo>
                <a:lnTo>
                  <a:pt x="107" y="0"/>
                </a:lnTo>
                <a:lnTo>
                  <a:pt x="107" y="910"/>
                </a:lnTo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PT"/>
          </a:p>
        </p:txBody>
      </p:sp>
      <p:sp>
        <p:nvSpPr>
          <p:cNvPr id="38990" name="Freeform 190"/>
          <p:cNvSpPr>
            <a:spLocks/>
          </p:cNvSpPr>
          <p:nvPr/>
        </p:nvSpPr>
        <p:spPr bwMode="auto">
          <a:xfrm flipV="1">
            <a:off x="3348038" y="3716338"/>
            <a:ext cx="2303462" cy="1609725"/>
          </a:xfrm>
          <a:custGeom>
            <a:avLst/>
            <a:gdLst>
              <a:gd name="T0" fmla="*/ 0 w 107"/>
              <a:gd name="T1" fmla="*/ 0 h 910"/>
              <a:gd name="T2" fmla="*/ 2147483647 w 107"/>
              <a:gd name="T3" fmla="*/ 0 h 910"/>
              <a:gd name="T4" fmla="*/ 2147483647 w 107"/>
              <a:gd name="T5" fmla="*/ 2147483647 h 9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7" h="910">
                <a:moveTo>
                  <a:pt x="0" y="0"/>
                </a:moveTo>
                <a:lnTo>
                  <a:pt x="107" y="0"/>
                </a:lnTo>
                <a:lnTo>
                  <a:pt x="107" y="910"/>
                </a:lnTo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PT"/>
          </a:p>
        </p:txBody>
      </p:sp>
      <p:sp>
        <p:nvSpPr>
          <p:cNvPr id="111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EF8749B5-CDC5-634E-A3D1-6AA713C4C23B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Sockets</a:t>
            </a:r>
            <a:r>
              <a:rPr lang="pt-PT" dirty="0" smtClean="0"/>
              <a:t> e </a:t>
            </a:r>
            <a:r>
              <a:rPr lang="pt-PT" i="1" dirty="0" err="1" smtClean="0"/>
              <a:t>buffers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 extremidade de cada </a:t>
            </a:r>
            <a:r>
              <a:rPr lang="pt-PT" dirty="0" err="1" smtClean="0"/>
              <a:t>socket</a:t>
            </a:r>
            <a:r>
              <a:rPr lang="pt-PT" dirty="0" smtClean="0"/>
              <a:t> TCP tem dois </a:t>
            </a:r>
            <a:r>
              <a:rPr lang="pt-PT" i="1" dirty="0" err="1" smtClean="0"/>
              <a:t>buffers</a:t>
            </a:r>
            <a:r>
              <a:rPr lang="pt-PT" dirty="0" smtClean="0"/>
              <a:t> associados</a:t>
            </a:r>
          </a:p>
          <a:p>
            <a:pPr lvl="1">
              <a:defRPr/>
            </a:pPr>
            <a:r>
              <a:rPr lang="pt-PT" dirty="0" smtClean="0"/>
              <a:t>O </a:t>
            </a:r>
            <a:r>
              <a:rPr lang="pt-PT" i="1" dirty="0" err="1" smtClean="0"/>
              <a:t>buffer</a:t>
            </a:r>
            <a:r>
              <a:rPr lang="pt-PT" dirty="0" smtClean="0"/>
              <a:t> de emissão</a:t>
            </a:r>
          </a:p>
          <a:p>
            <a:pPr lvl="1">
              <a:defRPr/>
            </a:pPr>
            <a:r>
              <a:rPr lang="pt-PT" dirty="0" smtClean="0"/>
              <a:t>O </a:t>
            </a:r>
            <a:r>
              <a:rPr lang="pt-PT" i="1" dirty="0" err="1" smtClean="0"/>
              <a:t>buffer</a:t>
            </a:r>
            <a:r>
              <a:rPr lang="pt-PT" dirty="0" smtClean="0"/>
              <a:t> de recepção</a:t>
            </a:r>
          </a:p>
          <a:p>
            <a:pPr>
              <a:defRPr/>
            </a:pPr>
            <a:r>
              <a:rPr lang="pt-PT" dirty="0" smtClean="0"/>
              <a:t>O </a:t>
            </a:r>
            <a:r>
              <a:rPr lang="pt-PT" i="1" dirty="0" err="1" smtClean="0"/>
              <a:t>buffer</a:t>
            </a:r>
            <a:r>
              <a:rPr lang="pt-PT" dirty="0" smtClean="0"/>
              <a:t> de emissão pode ter muitos bytes ainda não enviados para permitir à aplicação progredir momentaneamente mais depressa que o TCP</a:t>
            </a:r>
          </a:p>
          <a:p>
            <a:pPr>
              <a:defRPr/>
            </a:pPr>
            <a:r>
              <a:rPr lang="pt-PT" dirty="0" smtClean="0"/>
              <a:t>O </a:t>
            </a:r>
            <a:r>
              <a:rPr lang="pt-PT" i="1" dirty="0" err="1" smtClean="0"/>
              <a:t>buffer</a:t>
            </a:r>
            <a:r>
              <a:rPr lang="pt-PT" dirty="0" smtClean="0"/>
              <a:t> de recepção pode ter muitos bytes já </a:t>
            </a:r>
            <a:r>
              <a:rPr lang="pt-PT" dirty="0" err="1" smtClean="0"/>
              <a:t>ACKed</a:t>
            </a:r>
            <a:r>
              <a:rPr lang="pt-PT" dirty="0" smtClean="0"/>
              <a:t>, mas que ainda não foram consumidos pela aplicação responsável pelo consumo dos dados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E9E4A1-2C7D-B345-A444-C0AA2C06B81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000" dirty="0">
                <a:latin typeface="+mn-lt"/>
                <a:ea typeface="ＭＳ Ｐゴシック" charset="0"/>
                <a:cs typeface="Tw Cen MT"/>
              </a:rPr>
              <a:t>Gestão </a:t>
            </a:r>
            <a:r>
              <a:rPr lang="pt-PT" sz="4000" dirty="0" smtClean="0">
                <a:latin typeface="+mn-lt"/>
                <a:ea typeface="ＭＳ Ｐゴシック" charset="0"/>
                <a:cs typeface="Tw Cen MT"/>
              </a:rPr>
              <a:t>inteligente de ACKS</a:t>
            </a:r>
            <a:endParaRPr lang="pt-PT" sz="44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228356" name="Text Box 3"/>
          <p:cNvSpPr txBox="1">
            <a:spLocks noChangeArrowheads="1"/>
          </p:cNvSpPr>
          <p:nvPr/>
        </p:nvSpPr>
        <p:spPr bwMode="auto">
          <a:xfrm>
            <a:off x="684213" y="1412875"/>
            <a:ext cx="3609975" cy="497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2000" u="none" dirty="0" smtClean="0">
                <a:solidFill>
                  <a:srgbClr val="0000FF"/>
                </a:solidFill>
                <a:latin typeface="+mn-lt"/>
                <a:cs typeface="Tw Cen MT"/>
              </a:rPr>
              <a:t>Evento</a:t>
            </a: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Segmentos recebidos ordenados com números de sequência esperados, todos os segmentos anteriores já </a:t>
            </a:r>
            <a:r>
              <a:rPr lang="pt-PT" sz="1600" b="0" u="none" dirty="0" err="1">
                <a:solidFill>
                  <a:srgbClr val="0000FF"/>
                </a:solidFill>
                <a:latin typeface="+mn-lt"/>
                <a:cs typeface="Tw Cen MT"/>
              </a:rPr>
              <a:t>ACKed</a:t>
            </a: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Segmentos recebidos na ordem esperada, todos os segmentos</a:t>
            </a:r>
          </a:p>
          <a:p>
            <a:pPr algn="l">
              <a:defRPr/>
            </a:pP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anteriores já </a:t>
            </a:r>
            <a:r>
              <a:rPr lang="pt-PT" sz="1600" b="0" u="none" dirty="0" err="1">
                <a:solidFill>
                  <a:srgbClr val="0000FF"/>
                </a:solidFill>
                <a:latin typeface="+mn-lt"/>
                <a:cs typeface="Tw Cen MT"/>
              </a:rPr>
              <a:t>ACKed</a:t>
            </a: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 menos 1</a:t>
            </a: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Segmento fora de ordem (gerando um buraco na janela de recepção)</a:t>
            </a:r>
          </a:p>
          <a:p>
            <a:pPr algn="l">
              <a:defRPr/>
            </a:pPr>
            <a:endParaRPr lang="pt-PT" sz="1600" b="0" u="none" dirty="0" smtClean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1600" b="0" u="none" dirty="0" smtClean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Chegada de um segmento que preenche parcial ou totalmente um buraco</a:t>
            </a:r>
          </a:p>
          <a:p>
            <a:pPr algn="l">
              <a:defRPr/>
            </a:pPr>
            <a:endParaRPr lang="pt-PT" sz="900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228357" name="Text Box 4"/>
          <p:cNvSpPr txBox="1">
            <a:spLocks noChangeArrowheads="1"/>
          </p:cNvSpPr>
          <p:nvPr/>
        </p:nvSpPr>
        <p:spPr bwMode="auto">
          <a:xfrm>
            <a:off x="4500563" y="1341438"/>
            <a:ext cx="38576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2000" u="none" dirty="0" err="1">
                <a:solidFill>
                  <a:srgbClr val="0000FF"/>
                </a:solidFill>
                <a:latin typeface="+mn-lt"/>
                <a:cs typeface="Tw Cen MT"/>
              </a:rPr>
              <a:t>Acção</a:t>
            </a:r>
            <a:r>
              <a:rPr lang="pt-PT" sz="2000" u="none" dirty="0">
                <a:solidFill>
                  <a:srgbClr val="0000FF"/>
                </a:solidFill>
                <a:latin typeface="+mn-lt"/>
                <a:cs typeface="Tw Cen MT"/>
              </a:rPr>
              <a:t> do </a:t>
            </a:r>
            <a:r>
              <a:rPr lang="pt-PT" sz="2000" u="none" dirty="0" smtClean="0">
                <a:solidFill>
                  <a:srgbClr val="0000FF"/>
                </a:solidFill>
                <a:latin typeface="+mn-lt"/>
                <a:cs typeface="Tw Cen MT"/>
              </a:rPr>
              <a:t>receptor</a:t>
            </a: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1600" b="0" i="1" u="none" dirty="0" err="1">
                <a:solidFill>
                  <a:srgbClr val="0000FF"/>
                </a:solidFill>
                <a:latin typeface="+mn-lt"/>
                <a:cs typeface="Tw Cen MT"/>
              </a:rPr>
              <a:t>Delayed</a:t>
            </a:r>
            <a:r>
              <a:rPr lang="pt-PT" sz="1600" b="0" i="1" u="none" dirty="0">
                <a:solidFill>
                  <a:srgbClr val="0000FF"/>
                </a:solidFill>
                <a:latin typeface="+mn-lt"/>
                <a:cs typeface="Tw Cen MT"/>
              </a:rPr>
              <a:t> ACK</a:t>
            </a: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: esperar até 500ms</a:t>
            </a:r>
          </a:p>
          <a:p>
            <a:pPr algn="l">
              <a:defRPr/>
            </a:pP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por outro segmento na ordem. Se este não chegar enviar ACK</a:t>
            </a:r>
          </a:p>
          <a:p>
            <a:pPr algn="l">
              <a:defRPr/>
            </a:pPr>
            <a:endParaRPr lang="pt-PT" sz="1600" b="0" u="none" dirty="0" smtClean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Enviar imediatamente um ACK </a:t>
            </a:r>
            <a:r>
              <a:rPr lang="pt-PT" sz="16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cumulativo</a:t>
            </a: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Enviar ACK duplicado, indicando o nº de sequência do próximo byte esperado (o 1º do 1º buraco)</a:t>
            </a:r>
          </a:p>
          <a:p>
            <a:pPr algn="l">
              <a:defRPr/>
            </a:pP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1600" b="0" u="none" dirty="0" smtClean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r>
              <a:rPr lang="pt-PT" sz="16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Envio </a:t>
            </a:r>
            <a:r>
              <a:rPr lang="pt-PT" sz="1600" b="0" u="none" dirty="0">
                <a:solidFill>
                  <a:srgbClr val="0000FF"/>
                </a:solidFill>
                <a:latin typeface="+mn-lt"/>
                <a:cs typeface="Tw Cen MT"/>
              </a:rPr>
              <a:t>imediato de um ACK </a:t>
            </a:r>
            <a:r>
              <a:rPr lang="pt-PT" sz="1600" b="0" u="none" dirty="0" smtClean="0">
                <a:solidFill>
                  <a:srgbClr val="0000FF"/>
                </a:solidFill>
                <a:latin typeface="+mn-lt"/>
                <a:cs typeface="Tw Cen MT"/>
              </a:rPr>
              <a:t>cumulativo </a:t>
            </a:r>
            <a:endParaRPr lang="pt-PT" sz="1600" b="0" u="none" dirty="0">
              <a:solidFill>
                <a:srgbClr val="0000FF"/>
              </a:solidFill>
              <a:latin typeface="+mn-lt"/>
              <a:cs typeface="Tw Cen MT"/>
            </a:endParaRPr>
          </a:p>
          <a:p>
            <a:pPr algn="l">
              <a:defRPr/>
            </a:pPr>
            <a:endParaRPr lang="pt-PT" sz="900" b="0" u="none" dirty="0">
              <a:solidFill>
                <a:srgbClr val="0000FF"/>
              </a:solidFill>
              <a:latin typeface="+mn-lt"/>
              <a:cs typeface="Tw Cen MT"/>
            </a:endParaRPr>
          </a:p>
        </p:txBody>
      </p:sp>
      <p:sp>
        <p:nvSpPr>
          <p:cNvPr id="228358" name="Line 5"/>
          <p:cNvSpPr>
            <a:spLocks noChangeShapeType="1"/>
          </p:cNvSpPr>
          <p:nvPr/>
        </p:nvSpPr>
        <p:spPr bwMode="auto">
          <a:xfrm>
            <a:off x="781050" y="1912938"/>
            <a:ext cx="746760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</a:endParaRPr>
          </a:p>
        </p:txBody>
      </p:sp>
      <p:sp>
        <p:nvSpPr>
          <p:cNvPr id="228359" name="Line 6"/>
          <p:cNvSpPr>
            <a:spLocks noChangeShapeType="1"/>
          </p:cNvSpPr>
          <p:nvPr/>
        </p:nvSpPr>
        <p:spPr bwMode="auto">
          <a:xfrm flipV="1">
            <a:off x="752475" y="3194050"/>
            <a:ext cx="74771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</a:endParaRPr>
          </a:p>
        </p:txBody>
      </p:sp>
      <p:sp>
        <p:nvSpPr>
          <p:cNvPr id="228360" name="Line 7"/>
          <p:cNvSpPr>
            <a:spLocks noChangeShapeType="1"/>
          </p:cNvSpPr>
          <p:nvPr/>
        </p:nvSpPr>
        <p:spPr bwMode="auto">
          <a:xfrm>
            <a:off x="762000" y="4208463"/>
            <a:ext cx="7505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</a:endParaRPr>
          </a:p>
        </p:txBody>
      </p:sp>
      <p:sp>
        <p:nvSpPr>
          <p:cNvPr id="228361" name="Line 8"/>
          <p:cNvSpPr>
            <a:spLocks noChangeShapeType="1"/>
          </p:cNvSpPr>
          <p:nvPr/>
        </p:nvSpPr>
        <p:spPr bwMode="auto">
          <a:xfrm>
            <a:off x="771525" y="5313363"/>
            <a:ext cx="74866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</a:endParaRPr>
          </a:p>
        </p:txBody>
      </p:sp>
      <p:sp>
        <p:nvSpPr>
          <p:cNvPr id="228362" name="Line 9"/>
          <p:cNvSpPr>
            <a:spLocks noChangeShapeType="1"/>
          </p:cNvSpPr>
          <p:nvPr/>
        </p:nvSpPr>
        <p:spPr bwMode="auto">
          <a:xfrm>
            <a:off x="4427538" y="1628775"/>
            <a:ext cx="0" cy="4352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</a:endParaRPr>
          </a:p>
        </p:txBody>
      </p:sp>
      <p:sp>
        <p:nvSpPr>
          <p:cNvPr id="11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EE7A4977-112E-A543-BA63-97EAC1E8AAB9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4000" dirty="0" err="1" smtClean="0"/>
              <a:t>Fast</a:t>
            </a:r>
            <a:r>
              <a:rPr lang="pt-PT" sz="4000" dirty="0" smtClean="0"/>
              <a:t> </a:t>
            </a:r>
            <a:r>
              <a:rPr lang="pt-PT" sz="4000" dirty="0" err="1"/>
              <a:t>R</a:t>
            </a:r>
            <a:r>
              <a:rPr lang="pt-PT" sz="4000" dirty="0" err="1" smtClean="0"/>
              <a:t>etransmit</a:t>
            </a:r>
            <a:endParaRPr lang="pt-PT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000" dirty="0" smtClean="0"/>
              <a:t>Quando os valores de </a:t>
            </a:r>
            <a:r>
              <a:rPr lang="pt-PT" sz="2000" i="1" dirty="0" err="1" smtClean="0"/>
              <a:t>timeout</a:t>
            </a:r>
            <a:r>
              <a:rPr lang="pt-PT" sz="2000" dirty="0" smtClean="0"/>
              <a:t> são bastante elevados se comparados com o RTT (ver a seguir) a recuperação das falhas pode revelar-se muito lenta</a:t>
            </a:r>
          </a:p>
          <a:p>
            <a:pPr>
              <a:defRPr/>
            </a:pPr>
            <a:r>
              <a:rPr lang="pt-PT" sz="2000" dirty="0" smtClean="0"/>
              <a:t>Como vimos, o TCP ao receber segmentos que geram “buracos” no receptor (porque um segmento anterior se perdeu ou está atrasado) envia por defeito </a:t>
            </a:r>
            <a:r>
              <a:rPr lang="pt-PT" sz="2000" dirty="0" err="1" smtClean="0"/>
              <a:t>ACKs</a:t>
            </a:r>
            <a:r>
              <a:rPr lang="pt-PT" sz="2000" dirty="0" smtClean="0"/>
              <a:t> cumulativos, correspondentes aos dados recebidos </a:t>
            </a:r>
            <a:r>
              <a:rPr lang="pt-PT" sz="2000" dirty="0" err="1" smtClean="0"/>
              <a:t>correctamente</a:t>
            </a:r>
            <a:r>
              <a:rPr lang="pt-PT" sz="2000" dirty="0" smtClean="0"/>
              <a:t> até momento</a:t>
            </a:r>
          </a:p>
          <a:p>
            <a:pPr>
              <a:defRPr/>
            </a:pPr>
            <a:r>
              <a:rPr lang="pt-PT" sz="2000" dirty="0" smtClean="0"/>
              <a:t>Esses </a:t>
            </a:r>
            <a:r>
              <a:rPr lang="pt-PT" sz="2000" dirty="0" err="1" smtClean="0"/>
              <a:t>ACKs</a:t>
            </a:r>
            <a:r>
              <a:rPr lang="pt-PT" sz="2000" dirty="0" smtClean="0"/>
              <a:t> têm necessariamente o mesmo número de sequência</a:t>
            </a:r>
          </a:p>
          <a:p>
            <a:pPr>
              <a:defRPr/>
            </a:pPr>
            <a:r>
              <a:rPr lang="pt-PT" sz="2000" dirty="0" smtClean="0"/>
              <a:t>Quando o emissor recebe 3 </a:t>
            </a:r>
            <a:r>
              <a:rPr lang="pt-PT" sz="2000" dirty="0" err="1" smtClean="0"/>
              <a:t>ACKs</a:t>
            </a:r>
            <a:r>
              <a:rPr lang="pt-PT" sz="2000" dirty="0" smtClean="0"/>
              <a:t> seguidos com o mesmo número de sequência comporta-se como se o </a:t>
            </a:r>
            <a:r>
              <a:rPr lang="pt-PT" sz="2000" i="1" dirty="0" err="1" smtClean="0"/>
              <a:t>timeout</a:t>
            </a:r>
            <a:r>
              <a:rPr lang="pt-PT" sz="2000" dirty="0" smtClean="0"/>
              <a:t> tivesse disparado e reemite imediatamente (GBN)</a:t>
            </a:r>
            <a:endParaRPr lang="pt-PT" sz="2000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9E449769-B0ED-BC4F-AD10-7E33352FFD93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54" name="Rectangle 81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7854950" cy="906462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+mn-lt"/>
                <a:cs typeface="+mj-cs"/>
              </a:rPr>
              <a:t>TCP </a:t>
            </a:r>
            <a:r>
              <a:rPr lang="en-US" dirty="0" smtClean="0">
                <a:latin typeface="+mn-lt"/>
                <a:cs typeface="+mj-cs"/>
              </a:rPr>
              <a:t>Fast Retransmit</a:t>
            </a:r>
            <a:endParaRPr lang="en-US" dirty="0">
              <a:latin typeface="+mn-lt"/>
              <a:cs typeface="+mj-cs"/>
            </a:endParaRPr>
          </a:p>
        </p:txBody>
      </p:sp>
      <p:grpSp>
        <p:nvGrpSpPr>
          <p:cNvPr id="44034" name="Group 1"/>
          <p:cNvGrpSpPr>
            <a:grpSpLocks/>
          </p:cNvGrpSpPr>
          <p:nvPr/>
        </p:nvGrpSpPr>
        <p:grpSpPr bwMode="auto">
          <a:xfrm>
            <a:off x="2124075" y="1268413"/>
            <a:ext cx="4608513" cy="4868862"/>
            <a:chOff x="2753345" y="1469975"/>
            <a:chExt cx="3233737" cy="4868863"/>
          </a:xfrm>
        </p:grpSpPr>
        <p:sp>
          <p:nvSpPr>
            <p:cNvPr id="73732" name="Line 3"/>
            <p:cNvSpPr>
              <a:spLocks noChangeShapeType="1"/>
            </p:cNvSpPr>
            <p:nvPr/>
          </p:nvSpPr>
          <p:spPr bwMode="auto">
            <a:xfrm>
              <a:off x="3137651" y="2649487"/>
              <a:ext cx="2533075" cy="590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33" name="Line 9"/>
            <p:cNvSpPr>
              <a:spLocks noChangeShapeType="1"/>
            </p:cNvSpPr>
            <p:nvPr/>
          </p:nvSpPr>
          <p:spPr bwMode="auto">
            <a:xfrm>
              <a:off x="3137651" y="2878087"/>
              <a:ext cx="1757780" cy="41433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34" name="Line 10"/>
            <p:cNvSpPr>
              <a:spLocks noChangeShapeType="1"/>
            </p:cNvSpPr>
            <p:nvPr/>
          </p:nvSpPr>
          <p:spPr bwMode="auto">
            <a:xfrm flipH="1">
              <a:off x="3134309" y="2344687"/>
              <a:ext cx="3342" cy="3994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35" name="Line 11"/>
            <p:cNvSpPr>
              <a:spLocks noChangeShapeType="1"/>
            </p:cNvSpPr>
            <p:nvPr/>
          </p:nvSpPr>
          <p:spPr bwMode="auto">
            <a:xfrm>
              <a:off x="5651789" y="2420887"/>
              <a:ext cx="11139" cy="39036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36" name="Line 12"/>
            <p:cNvSpPr>
              <a:spLocks noChangeShapeType="1"/>
            </p:cNvSpPr>
            <p:nvPr/>
          </p:nvSpPr>
          <p:spPr bwMode="auto">
            <a:xfrm flipH="1">
              <a:off x="3100891" y="3292425"/>
              <a:ext cx="2519708" cy="80962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37" name="Line 14"/>
            <p:cNvSpPr>
              <a:spLocks noChangeShapeType="1"/>
            </p:cNvSpPr>
            <p:nvPr/>
          </p:nvSpPr>
          <p:spPr bwMode="auto">
            <a:xfrm>
              <a:off x="3137651" y="3106687"/>
              <a:ext cx="2533075" cy="590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38" name="Line 15"/>
            <p:cNvSpPr>
              <a:spLocks noChangeShapeType="1"/>
            </p:cNvSpPr>
            <p:nvPr/>
          </p:nvSpPr>
          <p:spPr bwMode="auto">
            <a:xfrm>
              <a:off x="3137651" y="3563887"/>
              <a:ext cx="2533075" cy="590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39" name="Line 16"/>
            <p:cNvSpPr>
              <a:spLocks noChangeShapeType="1"/>
            </p:cNvSpPr>
            <p:nvPr/>
          </p:nvSpPr>
          <p:spPr bwMode="auto">
            <a:xfrm>
              <a:off x="3137651" y="3335287"/>
              <a:ext cx="2533075" cy="590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40" name="Line 17"/>
            <p:cNvSpPr>
              <a:spLocks noChangeShapeType="1"/>
            </p:cNvSpPr>
            <p:nvPr/>
          </p:nvSpPr>
          <p:spPr bwMode="auto">
            <a:xfrm flipH="1">
              <a:off x="3103119" y="3716287"/>
              <a:ext cx="2529734" cy="8302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41" name="Line 18"/>
            <p:cNvSpPr>
              <a:spLocks noChangeShapeType="1"/>
            </p:cNvSpPr>
            <p:nvPr/>
          </p:nvSpPr>
          <p:spPr bwMode="auto">
            <a:xfrm flipH="1">
              <a:off x="3137651" y="3944888"/>
              <a:ext cx="2506341" cy="88741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42" name="Line 19"/>
            <p:cNvSpPr>
              <a:spLocks noChangeShapeType="1"/>
            </p:cNvSpPr>
            <p:nvPr/>
          </p:nvSpPr>
          <p:spPr bwMode="auto">
            <a:xfrm flipH="1">
              <a:off x="3137651" y="4173488"/>
              <a:ext cx="2495202" cy="90011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43" name="Text Box 20"/>
            <p:cNvSpPr txBox="1">
              <a:spLocks noChangeArrowheads="1"/>
            </p:cNvSpPr>
            <p:nvPr/>
          </p:nvSpPr>
          <p:spPr bwMode="auto">
            <a:xfrm>
              <a:off x="4810773" y="3044775"/>
              <a:ext cx="28293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smtClean="0">
                  <a:solidFill>
                    <a:srgbClr val="FF0000"/>
                  </a:solidFill>
                  <a:latin typeface="Arial" charset="0"/>
                  <a:cs typeface="+mn-cs"/>
                </a:rPr>
                <a:t>X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  <p:sp>
          <p:nvSpPr>
            <p:cNvPr id="73744" name="Line 24"/>
            <p:cNvSpPr>
              <a:spLocks noChangeShapeType="1"/>
            </p:cNvSpPr>
            <p:nvPr/>
          </p:nvSpPr>
          <p:spPr bwMode="auto">
            <a:xfrm>
              <a:off x="3163271" y="5114876"/>
              <a:ext cx="2533075" cy="590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46" name="Text Box 34"/>
            <p:cNvSpPr txBox="1">
              <a:spLocks noChangeArrowheads="1"/>
            </p:cNvSpPr>
            <p:nvPr/>
          </p:nvSpPr>
          <p:spPr bwMode="auto">
            <a:xfrm>
              <a:off x="5179483" y="1469975"/>
              <a:ext cx="773067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Host B</a:t>
              </a:r>
            </a:p>
          </p:txBody>
        </p:sp>
        <p:sp>
          <p:nvSpPr>
            <p:cNvPr id="73747" name="Text Box 38"/>
            <p:cNvSpPr txBox="1">
              <a:spLocks noChangeArrowheads="1"/>
            </p:cNvSpPr>
            <p:nvPr/>
          </p:nvSpPr>
          <p:spPr bwMode="auto">
            <a:xfrm>
              <a:off x="2845801" y="1487437"/>
              <a:ext cx="77640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Host A</a:t>
              </a:r>
            </a:p>
          </p:txBody>
        </p:sp>
        <p:sp>
          <p:nvSpPr>
            <p:cNvPr id="73748" name="Text Box 40"/>
            <p:cNvSpPr txBox="1">
              <a:spLocks noChangeArrowheads="1"/>
            </p:cNvSpPr>
            <p:nvPr/>
          </p:nvSpPr>
          <p:spPr bwMode="auto">
            <a:xfrm>
              <a:off x="3284690" y="2570112"/>
              <a:ext cx="2086389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Seq=92, 8 bytes of data</a:t>
              </a:r>
            </a:p>
          </p:txBody>
        </p:sp>
        <p:grpSp>
          <p:nvGrpSpPr>
            <p:cNvPr id="44052" name="Group 41"/>
            <p:cNvGrpSpPr>
              <a:grpSpLocks/>
            </p:cNvGrpSpPr>
            <p:nvPr/>
          </p:nvGrpSpPr>
          <p:grpSpPr bwMode="auto">
            <a:xfrm>
              <a:off x="3239120" y="3819475"/>
              <a:ext cx="949325" cy="304800"/>
              <a:chOff x="4215" y="2253"/>
              <a:chExt cx="598" cy="192"/>
            </a:xfrm>
          </p:grpSpPr>
          <p:sp>
            <p:nvSpPr>
              <p:cNvPr id="73779" name="Rectangle 42"/>
              <p:cNvSpPr>
                <a:spLocks noChangeArrowheads="1"/>
              </p:cNvSpPr>
              <p:nvPr/>
            </p:nvSpPr>
            <p:spPr bwMode="auto">
              <a:xfrm>
                <a:off x="4265" y="2274"/>
                <a:ext cx="471" cy="15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780" name="Text Box 43"/>
              <p:cNvSpPr txBox="1">
                <a:spLocks noChangeArrowheads="1"/>
              </p:cNvSpPr>
              <p:nvPr/>
            </p:nvSpPr>
            <p:spPr bwMode="auto">
              <a:xfrm>
                <a:off x="4215" y="2253"/>
                <a:ext cx="59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smtClean="0">
                    <a:latin typeface="Arial" charset="0"/>
                    <a:cs typeface="+mn-cs"/>
                  </a:rPr>
                  <a:t>ACK=100</a:t>
                </a:r>
                <a:endParaRPr lang="en-US" sz="1000" smtClean="0">
                  <a:latin typeface="Times New Roman" charset="0"/>
                  <a:cs typeface="+mn-cs"/>
                </a:endParaRPr>
              </a:p>
            </p:txBody>
          </p:sp>
        </p:grpSp>
        <p:grpSp>
          <p:nvGrpSpPr>
            <p:cNvPr id="44053" name="Group 78"/>
            <p:cNvGrpSpPr>
              <a:grpSpLocks/>
            </p:cNvGrpSpPr>
            <p:nvPr/>
          </p:nvGrpSpPr>
          <p:grpSpPr bwMode="auto">
            <a:xfrm>
              <a:off x="2753345" y="2622500"/>
              <a:ext cx="396875" cy="3524250"/>
              <a:chOff x="397" y="868"/>
              <a:chExt cx="250" cy="2220"/>
            </a:xfrm>
          </p:grpSpPr>
          <p:sp>
            <p:nvSpPr>
              <p:cNvPr id="73772" name="Text Box 50"/>
              <p:cNvSpPr txBox="1">
                <a:spLocks noChangeArrowheads="1"/>
              </p:cNvSpPr>
              <p:nvPr/>
            </p:nvSpPr>
            <p:spPr bwMode="auto">
              <a:xfrm rot="10800000">
                <a:off x="397" y="1778"/>
                <a:ext cx="250" cy="4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eaVert"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smtClean="0">
                    <a:cs typeface="+mn-cs"/>
                  </a:rPr>
                  <a:t>timeout</a:t>
                </a:r>
              </a:p>
            </p:txBody>
          </p:sp>
          <p:grpSp>
            <p:nvGrpSpPr>
              <p:cNvPr id="44074" name="Group 51"/>
              <p:cNvGrpSpPr>
                <a:grpSpLocks/>
              </p:cNvGrpSpPr>
              <p:nvPr/>
            </p:nvGrpSpPr>
            <p:grpSpPr bwMode="auto">
              <a:xfrm>
                <a:off x="488" y="868"/>
                <a:ext cx="66" cy="893"/>
                <a:chOff x="3099" y="1749"/>
                <a:chExt cx="66" cy="320"/>
              </a:xfrm>
            </p:grpSpPr>
            <p:sp>
              <p:nvSpPr>
                <p:cNvPr id="73777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3129" y="1749"/>
                  <a:ext cx="0" cy="3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73778" name="Line 53"/>
                <p:cNvSpPr>
                  <a:spLocks noChangeShapeType="1"/>
                </p:cNvSpPr>
                <p:nvPr/>
              </p:nvSpPr>
              <p:spPr bwMode="auto">
                <a:xfrm>
                  <a:off x="3099" y="1752"/>
                  <a:ext cx="6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grpSp>
            <p:nvGrpSpPr>
              <p:cNvPr id="44075" name="Group 54"/>
              <p:cNvGrpSpPr>
                <a:grpSpLocks/>
              </p:cNvGrpSpPr>
              <p:nvPr/>
            </p:nvGrpSpPr>
            <p:grpSpPr bwMode="auto">
              <a:xfrm rot="10800000">
                <a:off x="485" y="2224"/>
                <a:ext cx="66" cy="864"/>
                <a:chOff x="3099" y="1749"/>
                <a:chExt cx="66" cy="320"/>
              </a:xfrm>
            </p:grpSpPr>
            <p:sp>
              <p:nvSpPr>
                <p:cNvPr id="73775" name="Line 55"/>
                <p:cNvSpPr>
                  <a:spLocks noChangeShapeType="1"/>
                </p:cNvSpPr>
                <p:nvPr/>
              </p:nvSpPr>
              <p:spPr bwMode="auto">
                <a:xfrm flipV="1">
                  <a:off x="3132" y="1749"/>
                  <a:ext cx="0" cy="3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73776" name="Line 56"/>
                <p:cNvSpPr>
                  <a:spLocks noChangeShapeType="1"/>
                </p:cNvSpPr>
                <p:nvPr/>
              </p:nvSpPr>
              <p:spPr bwMode="auto">
                <a:xfrm>
                  <a:off x="3108" y="1752"/>
                  <a:ext cx="6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44054" name="Group 71"/>
            <p:cNvGrpSpPr>
              <a:grpSpLocks/>
            </p:cNvGrpSpPr>
            <p:nvPr/>
          </p:nvGrpSpPr>
          <p:grpSpPr bwMode="auto">
            <a:xfrm>
              <a:off x="3250232" y="4130625"/>
              <a:ext cx="949325" cy="304800"/>
              <a:chOff x="35" y="1825"/>
              <a:chExt cx="598" cy="192"/>
            </a:xfrm>
          </p:grpSpPr>
          <p:sp>
            <p:nvSpPr>
              <p:cNvPr id="73770" name="Rectangle 66"/>
              <p:cNvSpPr>
                <a:spLocks noChangeArrowheads="1"/>
              </p:cNvSpPr>
              <p:nvPr/>
            </p:nvSpPr>
            <p:spPr bwMode="auto">
              <a:xfrm>
                <a:off x="101" y="1859"/>
                <a:ext cx="471" cy="1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771" name="Text Box 67"/>
              <p:cNvSpPr txBox="1">
                <a:spLocks noChangeArrowheads="1"/>
              </p:cNvSpPr>
              <p:nvPr/>
            </p:nvSpPr>
            <p:spPr bwMode="auto">
              <a:xfrm>
                <a:off x="35" y="1825"/>
                <a:ext cx="59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smtClean="0">
                    <a:latin typeface="Arial" charset="0"/>
                    <a:cs typeface="+mn-cs"/>
                  </a:rPr>
                  <a:t>ACK=100</a:t>
                </a:r>
                <a:endParaRPr lang="en-US" sz="1000" smtClean="0">
                  <a:latin typeface="Times New Roman" charset="0"/>
                  <a:cs typeface="+mn-cs"/>
                </a:endParaRPr>
              </a:p>
            </p:txBody>
          </p:sp>
        </p:grpSp>
        <p:grpSp>
          <p:nvGrpSpPr>
            <p:cNvPr id="44055" name="Group 72"/>
            <p:cNvGrpSpPr>
              <a:grpSpLocks/>
            </p:cNvGrpSpPr>
            <p:nvPr/>
          </p:nvGrpSpPr>
          <p:grpSpPr bwMode="auto">
            <a:xfrm>
              <a:off x="3235945" y="4460825"/>
              <a:ext cx="949325" cy="304800"/>
              <a:chOff x="35" y="1825"/>
              <a:chExt cx="598" cy="192"/>
            </a:xfrm>
          </p:grpSpPr>
          <p:sp>
            <p:nvSpPr>
              <p:cNvPr id="73768" name="Rectangle 73"/>
              <p:cNvSpPr>
                <a:spLocks noChangeArrowheads="1"/>
              </p:cNvSpPr>
              <p:nvPr/>
            </p:nvSpPr>
            <p:spPr bwMode="auto">
              <a:xfrm>
                <a:off x="101" y="1859"/>
                <a:ext cx="471" cy="1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769" name="Text Box 74"/>
              <p:cNvSpPr txBox="1">
                <a:spLocks noChangeArrowheads="1"/>
              </p:cNvSpPr>
              <p:nvPr/>
            </p:nvSpPr>
            <p:spPr bwMode="auto">
              <a:xfrm>
                <a:off x="35" y="1825"/>
                <a:ext cx="59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smtClean="0">
                    <a:latin typeface="Arial" charset="0"/>
                    <a:cs typeface="+mn-cs"/>
                  </a:rPr>
                  <a:t>ACK=100</a:t>
                </a:r>
                <a:endParaRPr lang="en-US" sz="1000" smtClean="0">
                  <a:latin typeface="Times New Roman" charset="0"/>
                  <a:cs typeface="+mn-cs"/>
                </a:endParaRPr>
              </a:p>
            </p:txBody>
          </p:sp>
        </p:grpSp>
        <p:grpSp>
          <p:nvGrpSpPr>
            <p:cNvPr id="44056" name="Group 75"/>
            <p:cNvGrpSpPr>
              <a:grpSpLocks/>
            </p:cNvGrpSpPr>
            <p:nvPr/>
          </p:nvGrpSpPr>
          <p:grpSpPr bwMode="auto">
            <a:xfrm>
              <a:off x="3243882" y="4757688"/>
              <a:ext cx="949325" cy="304800"/>
              <a:chOff x="35" y="1825"/>
              <a:chExt cx="598" cy="192"/>
            </a:xfrm>
          </p:grpSpPr>
          <p:sp>
            <p:nvSpPr>
              <p:cNvPr id="73766" name="Rectangle 76"/>
              <p:cNvSpPr>
                <a:spLocks noChangeArrowheads="1"/>
              </p:cNvSpPr>
              <p:nvPr/>
            </p:nvSpPr>
            <p:spPr bwMode="auto">
              <a:xfrm>
                <a:off x="101" y="1859"/>
                <a:ext cx="472" cy="1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767" name="Text Box 77"/>
              <p:cNvSpPr txBox="1">
                <a:spLocks noChangeArrowheads="1"/>
              </p:cNvSpPr>
              <p:nvPr/>
            </p:nvSpPr>
            <p:spPr bwMode="auto">
              <a:xfrm>
                <a:off x="35" y="1825"/>
                <a:ext cx="59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 smtClean="0">
                    <a:latin typeface="Arial" charset="0"/>
                    <a:cs typeface="+mn-cs"/>
                  </a:rPr>
                  <a:t>ACK=100</a:t>
                </a:r>
                <a:endParaRPr lang="en-US" sz="1000" smtClean="0">
                  <a:latin typeface="Times New Roman" charset="0"/>
                  <a:cs typeface="+mn-cs"/>
                </a:endParaRPr>
              </a:p>
            </p:txBody>
          </p:sp>
        </p:grpSp>
        <p:sp>
          <p:nvSpPr>
            <p:cNvPr id="73756" name="Rectangle 84"/>
            <p:cNvSpPr>
              <a:spLocks noChangeArrowheads="1"/>
            </p:cNvSpPr>
            <p:nvPr/>
          </p:nvSpPr>
          <p:spPr bwMode="auto">
            <a:xfrm>
              <a:off x="3353753" y="2892375"/>
              <a:ext cx="756358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57" name="Text Box 83"/>
            <p:cNvSpPr txBox="1">
              <a:spLocks noChangeArrowheads="1"/>
            </p:cNvSpPr>
            <p:nvPr/>
          </p:nvSpPr>
          <p:spPr bwMode="auto">
            <a:xfrm>
              <a:off x="3261297" y="2836812"/>
              <a:ext cx="2281327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Seq=100, 20 bytes of data</a:t>
              </a:r>
            </a:p>
          </p:txBody>
        </p:sp>
        <p:sp>
          <p:nvSpPr>
            <p:cNvPr id="73758" name="Rectangle 85"/>
            <p:cNvSpPr>
              <a:spLocks noChangeArrowheads="1"/>
            </p:cNvSpPr>
            <p:nvPr/>
          </p:nvSpPr>
          <p:spPr bwMode="auto">
            <a:xfrm>
              <a:off x="3314765" y="5100588"/>
              <a:ext cx="75747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59" name="Text Box 86"/>
            <p:cNvSpPr txBox="1">
              <a:spLocks noChangeArrowheads="1"/>
            </p:cNvSpPr>
            <p:nvPr/>
          </p:nvSpPr>
          <p:spPr bwMode="auto">
            <a:xfrm>
              <a:off x="3223423" y="5045026"/>
              <a:ext cx="2281327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Seq=100, 20 bytes of data</a:t>
              </a:r>
            </a:p>
          </p:txBody>
        </p:sp>
        <p:grpSp>
          <p:nvGrpSpPr>
            <p:cNvPr id="44061" name="Group 93"/>
            <p:cNvGrpSpPr>
              <a:grpSpLocks/>
            </p:cNvGrpSpPr>
            <p:nvPr/>
          </p:nvGrpSpPr>
          <p:grpSpPr bwMode="auto">
            <a:xfrm>
              <a:off x="2754932" y="1727150"/>
              <a:ext cx="630238" cy="533400"/>
              <a:chOff x="-44" y="1473"/>
              <a:chExt cx="981" cy="1105"/>
            </a:xfrm>
          </p:grpSpPr>
          <p:pic>
            <p:nvPicPr>
              <p:cNvPr id="44065" name="Picture 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66" name="Freeform 9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PT"/>
              </a:p>
            </p:txBody>
          </p:sp>
        </p:grpSp>
        <p:grpSp>
          <p:nvGrpSpPr>
            <p:cNvPr id="44062" name="Group 96"/>
            <p:cNvGrpSpPr>
              <a:grpSpLocks/>
            </p:cNvGrpSpPr>
            <p:nvPr/>
          </p:nvGrpSpPr>
          <p:grpSpPr bwMode="auto">
            <a:xfrm flipH="1">
              <a:off x="5333032" y="1754138"/>
              <a:ext cx="654050" cy="579437"/>
              <a:chOff x="-44" y="1473"/>
              <a:chExt cx="981" cy="1105"/>
            </a:xfrm>
          </p:grpSpPr>
          <p:pic>
            <p:nvPicPr>
              <p:cNvPr id="44063" name="Picture 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64" name="Freeform 9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497 w 356"/>
                  <a:gd name="T3" fmla="*/ 469 h 368"/>
                  <a:gd name="T4" fmla="*/ 8894 w 356"/>
                  <a:gd name="T5" fmla="*/ 9780 h 368"/>
                  <a:gd name="T6" fmla="*/ 1960 w 356"/>
                  <a:gd name="T7" fmla="*/ 12231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pt-PT"/>
              </a:p>
            </p:txBody>
          </p:sp>
        </p:grpSp>
      </p:grpSp>
      <p:sp>
        <p:nvSpPr>
          <p:cNvPr id="5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FDB67FD2-1736-244F-A25B-D4AD44EF502E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4400" dirty="0" err="1" smtClean="0">
                <a:latin typeface="+mn-lt"/>
                <a:ea typeface="ＭＳ Ｐゴシック" charset="0"/>
              </a:rPr>
              <a:t>Fast</a:t>
            </a:r>
            <a:r>
              <a:rPr lang="pt-PT" sz="4400" dirty="0" smtClean="0">
                <a:latin typeface="+mn-lt"/>
                <a:ea typeface="ＭＳ Ｐゴシック" charset="0"/>
              </a:rPr>
              <a:t> </a:t>
            </a:r>
            <a:r>
              <a:rPr lang="pt-PT" sz="4400" dirty="0" err="1">
                <a:latin typeface="+mn-lt"/>
                <a:ea typeface="ＭＳ Ｐゴシック" charset="0"/>
              </a:rPr>
              <a:t>R</a:t>
            </a:r>
            <a:r>
              <a:rPr lang="pt-PT" sz="4400" dirty="0" err="1" smtClean="0">
                <a:latin typeface="+mn-lt"/>
                <a:ea typeface="ＭＳ Ｐゴシック" charset="0"/>
              </a:rPr>
              <a:t>etransmit</a:t>
            </a:r>
            <a:r>
              <a:rPr lang="pt-PT" sz="4400" dirty="0" smtClean="0">
                <a:latin typeface="+mn-lt"/>
                <a:ea typeface="ＭＳ Ｐゴシック" charset="0"/>
              </a:rPr>
              <a:t> é eficaz?</a:t>
            </a:r>
            <a:endParaRPr lang="pt-PT" sz="4400" dirty="0">
              <a:latin typeface="+mn-lt"/>
              <a:ea typeface="ＭＳ Ｐゴシック" charset="0"/>
            </a:endParaRP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351837" cy="4906962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A eficácia é máxima se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Com muitos pacotes transmitidos para a frente, isto é, com uma janela grande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Os </a:t>
            </a:r>
            <a:r>
              <a:rPr lang="pt-PT" i="1" dirty="0" err="1" smtClean="0">
                <a:ea typeface="ＭＳ Ｐゴシック" charset="0"/>
              </a:rPr>
              <a:t>timeouts</a:t>
            </a:r>
            <a:r>
              <a:rPr lang="pt-PT" dirty="0" smtClean="0">
                <a:ea typeface="ＭＳ Ｐゴシック" charset="0"/>
              </a:rPr>
              <a:t>  &gt;&gt; RTT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Com transferências longas</a:t>
            </a:r>
          </a:p>
          <a:p>
            <a:pPr>
              <a:defRPr/>
            </a:pPr>
            <a:r>
              <a:rPr lang="pt-PT" dirty="0" smtClean="0">
                <a:ea typeface="ＭＳ Ｐゴシック" charset="0"/>
                <a:cs typeface="ＭＳ Ｐゴシック" charset="0"/>
              </a:rPr>
              <a:t>Implicações para o tráfego Web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Se as conexões para sites Web transportarem relativamente poucos dados (e.g., 10 pacotes ≈ 15 </a:t>
            </a:r>
            <a:r>
              <a:rPr lang="pt-PT" dirty="0" err="1" smtClean="0">
                <a:ea typeface="ＭＳ Ｐゴシック" charset="0"/>
              </a:rPr>
              <a:t>Kbytes</a:t>
            </a:r>
            <a:r>
              <a:rPr lang="pt-PT" dirty="0" smtClean="0">
                <a:ea typeface="ＭＳ Ｐゴシック" charset="0"/>
              </a:rPr>
              <a:t>) não há oportunidade para haverem muitos pacotes emitidos de avanço</a:t>
            </a:r>
          </a:p>
          <a:p>
            <a:pPr lvl="1">
              <a:defRPr/>
            </a:pPr>
            <a:r>
              <a:rPr lang="pt-PT" dirty="0" smtClean="0">
                <a:ea typeface="ＭＳ Ｐゴシック" charset="0"/>
              </a:rPr>
              <a:t>Logo é de todo o interesse privilegiar conexões “longas”</a:t>
            </a:r>
          </a:p>
        </p:txBody>
      </p:sp>
      <p:sp>
        <p:nvSpPr>
          <p:cNvPr id="5" name="Slide Number Placeholder 4"/>
          <p:cNvSpPr txBox="1">
            <a:spLocks noChangeArrowheads="1"/>
          </p:cNvSpPr>
          <p:nvPr/>
        </p:nvSpPr>
        <p:spPr bwMode="auto">
          <a:xfrm>
            <a:off x="6875463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b="1" kern="12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A60FCC66-6847-7341-A7A7-2FF03A2441E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75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protocolo IP na Internet não garante a entrega de todos os pacotes, nem sequer na ordem de emissão</a:t>
            </a:r>
          </a:p>
          <a:p>
            <a:pPr>
              <a:defRPr/>
            </a:pPr>
            <a:r>
              <a:rPr lang="pt-PT" sz="2400" dirty="0" smtClean="0"/>
              <a:t>Ao nível transporte é necessário compensar essas deficiências providenciando um serviço de comunicações fiáveis</a:t>
            </a:r>
          </a:p>
          <a:p>
            <a:pPr>
              <a:defRPr/>
            </a:pPr>
            <a:r>
              <a:rPr lang="pt-PT" sz="2400" dirty="0" smtClean="0"/>
              <a:t>É esse o papel do protocolo TCP cujas propriedades e funcionamento serão estudadas nesta lição</a:t>
            </a:r>
          </a:p>
          <a:p>
            <a:pPr>
              <a:defRPr/>
            </a:pPr>
            <a:endParaRPr lang="pt-PT" sz="2400" dirty="0" smtClean="0"/>
          </a:p>
          <a:p>
            <a:pPr marL="339725" lvl="1" indent="0">
              <a:buFont typeface="Helvetica" charset="0"/>
              <a:buNone/>
              <a:defRPr/>
            </a:pPr>
            <a:endParaRPr lang="pt-PT" sz="1800" dirty="0" smtClean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D093854E-6191-0840-A80E-EA8E249F2E7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Gestão do valor dos </a:t>
            </a:r>
            <a:r>
              <a:rPr lang="pt-PT" i="1" dirty="0" err="1" smtClean="0"/>
              <a:t>timeouts</a:t>
            </a:r>
            <a:endParaRPr lang="pt-PT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731250" cy="5486400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Tem que ser maior que o RTT (e.g. RTT + delta)</a:t>
            </a:r>
            <a:endParaRPr lang="pt-PT" sz="2000" dirty="0"/>
          </a:p>
          <a:p>
            <a:pPr lvl="1">
              <a:defRPr/>
            </a:pPr>
            <a:r>
              <a:rPr lang="pt-PT" sz="1800" dirty="0" smtClean="0"/>
              <a:t>Se demasiado longo, a recuperação dos erros é lenta</a:t>
            </a:r>
          </a:p>
          <a:p>
            <a:pPr lvl="1">
              <a:defRPr/>
            </a:pPr>
            <a:r>
              <a:rPr lang="pt-PT" sz="1800" dirty="0" smtClean="0"/>
              <a:t>Se demasiado curto desperdiça a capacidade da conexão</a:t>
            </a:r>
          </a:p>
          <a:p>
            <a:pPr>
              <a:defRPr/>
            </a:pPr>
            <a:r>
              <a:rPr lang="pt-PT" sz="2000" dirty="0" smtClean="0"/>
              <a:t>Mas o RTT é variável, logo é necessário estimar o valor do RTT médio</a:t>
            </a:r>
          </a:p>
          <a:p>
            <a:pPr>
              <a:defRPr/>
            </a:pPr>
            <a:r>
              <a:rPr lang="pt-PT" sz="2000" dirty="0" smtClean="0"/>
              <a:t>Mas adaptando-se às variações do RTT, isto é</a:t>
            </a:r>
          </a:p>
          <a:p>
            <a:pPr>
              <a:defRPr/>
            </a:pPr>
            <a:r>
              <a:rPr lang="pt-PT" sz="2000" dirty="0" smtClean="0"/>
              <a:t>Cada vez que se estima o RTT, calcula-se o valor da variável </a:t>
            </a:r>
            <a:r>
              <a:rPr lang="pt-PT" sz="2000" dirty="0" err="1" smtClean="0"/>
              <a:t>estimatedRTT</a:t>
            </a:r>
            <a:r>
              <a:rPr lang="pt-PT" sz="2000" dirty="0" smtClean="0"/>
              <a:t> fazendo uma média pesada do passado</a:t>
            </a:r>
          </a:p>
          <a:p>
            <a:pPr>
              <a:defRPr/>
            </a:pPr>
            <a:endParaRPr lang="pt-PT" sz="2000" dirty="0" smtClean="0"/>
          </a:p>
          <a:p>
            <a:pPr marL="0" indent="0">
              <a:buFontTx/>
              <a:buNone/>
              <a:defRPr/>
            </a:pPr>
            <a:r>
              <a:rPr lang="pt-PT" sz="2400" dirty="0" err="1" smtClean="0">
                <a:solidFill>
                  <a:srgbClr val="FF0000"/>
                </a:solidFill>
              </a:rPr>
              <a:t>estimatedRTT</a:t>
            </a:r>
            <a:r>
              <a:rPr lang="pt-PT" sz="2400" dirty="0" smtClean="0">
                <a:solidFill>
                  <a:srgbClr val="FF0000"/>
                </a:solidFill>
              </a:rPr>
              <a:t> = </a:t>
            </a:r>
            <a:r>
              <a:rPr lang="pt-PT" sz="2400" dirty="0" err="1" smtClean="0">
                <a:solidFill>
                  <a:srgbClr val="FF0000"/>
                </a:solidFill>
              </a:rPr>
              <a:t>estimatedRTT</a:t>
            </a:r>
            <a:r>
              <a:rPr lang="pt-PT" sz="2400" dirty="0" smtClean="0">
                <a:solidFill>
                  <a:srgbClr val="FF0000"/>
                </a:solidFill>
              </a:rPr>
              <a:t> * (1-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0"/>
                <a:cs typeface="Tw Cen MT"/>
                <a:sym typeface="Symbol" charset="0"/>
              </a:rPr>
              <a:t>) +  * </a:t>
            </a:r>
            <a:r>
              <a:rPr lang="en-US" sz="2400" dirty="0" err="1" smtClean="0">
                <a:solidFill>
                  <a:srgbClr val="FF0000"/>
                </a:solidFill>
                <a:ea typeface="ＭＳ Ｐゴシック" charset="0"/>
                <a:cs typeface="Tw Cen MT"/>
                <a:sym typeface="Symbol" charset="0"/>
              </a:rPr>
              <a:t>smapledRTT</a:t>
            </a:r>
            <a:endParaRPr lang="en-US" sz="2400" dirty="0" smtClean="0">
              <a:solidFill>
                <a:srgbClr val="FF0000"/>
              </a:solidFill>
              <a:ea typeface="ＭＳ Ｐゴシック" charset="0"/>
              <a:cs typeface="Tw Cen MT"/>
              <a:sym typeface="Symbol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 smtClean="0">
                <a:solidFill>
                  <a:srgbClr val="FF0000"/>
                </a:solidFill>
                <a:ea typeface="ＭＳ Ｐゴシック" charset="0"/>
                <a:cs typeface="Tw Cen MT"/>
                <a:sym typeface="Symbol" charset="0"/>
              </a:rPr>
              <a:t>			Com  = 0,125</a:t>
            </a:r>
          </a:p>
          <a:p>
            <a:pPr marL="0" indent="0">
              <a:buFontTx/>
              <a:buNone/>
              <a:defRPr/>
            </a:pPr>
            <a:r>
              <a:rPr lang="pt-PT" sz="2400" dirty="0" err="1" smtClean="0">
                <a:solidFill>
                  <a:srgbClr val="FF0000"/>
                </a:solidFill>
              </a:rPr>
              <a:t>estimatedRTT</a:t>
            </a:r>
            <a:r>
              <a:rPr lang="pt-PT" sz="2400" dirty="0" smtClean="0">
                <a:solidFill>
                  <a:srgbClr val="FF0000"/>
                </a:solidFill>
              </a:rPr>
              <a:t> = </a:t>
            </a:r>
            <a:r>
              <a:rPr lang="pt-PT" sz="2400" dirty="0" err="1" smtClean="0">
                <a:solidFill>
                  <a:srgbClr val="FF0000"/>
                </a:solidFill>
              </a:rPr>
              <a:t>estimateddRTT</a:t>
            </a:r>
            <a:r>
              <a:rPr lang="pt-PT" sz="2400" dirty="0" smtClean="0">
                <a:solidFill>
                  <a:srgbClr val="FF0000"/>
                </a:solidFill>
              </a:rPr>
              <a:t> * (1-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0"/>
                <a:cs typeface="Tw Cen MT"/>
                <a:sym typeface="Symbol" charset="0"/>
              </a:rPr>
              <a:t>0,125) </a:t>
            </a:r>
          </a:p>
          <a:p>
            <a:pPr marL="0" indent="0">
              <a:buFontTx/>
              <a:buNone/>
              <a:defRPr/>
            </a:pPr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Tw Cen MT"/>
                <a:sym typeface="Symbol" charset="0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0"/>
                <a:cs typeface="Tw Cen MT"/>
                <a:sym typeface="Symbol" charset="0"/>
              </a:rPr>
              <a:t>			+ 0,125 * </a:t>
            </a:r>
            <a:r>
              <a:rPr lang="en-US" sz="2400" dirty="0" err="1" smtClean="0">
                <a:solidFill>
                  <a:srgbClr val="FF0000"/>
                </a:solidFill>
                <a:ea typeface="ＭＳ Ｐゴシック" charset="0"/>
                <a:cs typeface="Tw Cen MT"/>
                <a:sym typeface="Symbol" charset="0"/>
              </a:rPr>
              <a:t>sampledRTT</a:t>
            </a:r>
            <a:endParaRPr lang="pt-PT" sz="24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2749DB-9EDA-2D44-9945-F238A6E499F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PT" sz="4800" dirty="0" err="1" smtClean="0">
                <a:latin typeface="+mn-lt"/>
                <a:ea typeface="ＭＳ Ｐゴシック" charset="0"/>
                <a:cs typeface="Tw Cen MT"/>
              </a:rPr>
              <a:t>estimatedRTT</a:t>
            </a:r>
            <a:r>
              <a:rPr lang="pt-PT" sz="4800" dirty="0" smtClean="0">
                <a:latin typeface="+mn-lt"/>
                <a:ea typeface="ＭＳ Ｐゴシック" charset="0"/>
                <a:cs typeface="Tw Cen MT"/>
              </a:rPr>
              <a:t> e </a:t>
            </a:r>
            <a:r>
              <a:rPr lang="pt-PT" sz="4800" dirty="0" err="1" smtClean="0">
                <a:latin typeface="+mn-lt"/>
                <a:ea typeface="ＭＳ Ｐゴシック" charset="0"/>
                <a:cs typeface="Tw Cen MT"/>
              </a:rPr>
              <a:t>sampledRTT</a:t>
            </a:r>
            <a:endParaRPr lang="pt-PT" sz="48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0E855BED-ECA8-5C4A-B7F2-9708DC2A09F0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48131" name="Group 14"/>
          <p:cNvGrpSpPr>
            <a:grpSpLocks/>
          </p:cNvGrpSpPr>
          <p:nvPr/>
        </p:nvGrpSpPr>
        <p:grpSpPr bwMode="auto">
          <a:xfrm>
            <a:off x="611188" y="1125538"/>
            <a:ext cx="7921625" cy="5256212"/>
            <a:chOff x="782" y="1865"/>
            <a:chExt cx="3951" cy="2704"/>
          </a:xfrm>
        </p:grpSpPr>
        <p:pic>
          <p:nvPicPr>
            <p:cNvPr id="48132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" y="1865"/>
              <a:ext cx="3951" cy="2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2070" y="1926"/>
              <a:ext cx="1404" cy="1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Que valor usar de facto?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O </a:t>
            </a:r>
            <a:r>
              <a:rPr lang="pt-PT" sz="2400" dirty="0" err="1" smtClean="0"/>
              <a:t>estimatedRTT</a:t>
            </a:r>
            <a:r>
              <a:rPr lang="pt-PT" sz="2400" dirty="0" smtClean="0"/>
              <a:t> é demasiado curto, logo temos de introduzir uma margem de segurança, multiplicando-o por um factor</a:t>
            </a:r>
          </a:p>
          <a:p>
            <a:pPr>
              <a:defRPr/>
            </a:pPr>
            <a:r>
              <a:rPr lang="pt-PT" sz="2400" dirty="0" smtClean="0"/>
              <a:t>Esse factor deve ser proporcional ao desvio das amostras obtidas face ao estimado, isto é, quanto maior a variação, maior a margem de segurança</a:t>
            </a:r>
          </a:p>
          <a:p>
            <a:pPr marL="0" indent="0">
              <a:buFontTx/>
              <a:buNone/>
              <a:defRPr/>
            </a:pPr>
            <a:r>
              <a:rPr lang="pt-PT" sz="1800" b="1" dirty="0" smtClean="0">
                <a:solidFill>
                  <a:srgbClr val="000000"/>
                </a:solidFill>
              </a:rPr>
              <a:t>	</a:t>
            </a:r>
            <a:r>
              <a:rPr lang="pt-PT" sz="1800" b="1" dirty="0" err="1" smtClean="0">
                <a:solidFill>
                  <a:srgbClr val="FF0000"/>
                </a:solidFill>
              </a:rPr>
              <a:t>devRTT</a:t>
            </a:r>
            <a:r>
              <a:rPr lang="pt-PT" sz="1800" b="1" dirty="0" smtClean="0">
                <a:solidFill>
                  <a:srgbClr val="FF0000"/>
                </a:solidFill>
              </a:rPr>
              <a:t> = (1-</a:t>
            </a:r>
            <a:r>
              <a:rPr lang="en-US" sz="1800" b="1" dirty="0" smtClean="0">
                <a:solidFill>
                  <a:srgbClr val="FF0000"/>
                </a:solidFill>
                <a:sym typeface="Symbol" charset="0"/>
              </a:rPr>
              <a:t>)*</a:t>
            </a:r>
            <a:r>
              <a:rPr lang="en-US" sz="1800" b="1" dirty="0" err="1" smtClean="0">
                <a:solidFill>
                  <a:srgbClr val="FF0000"/>
                </a:solidFill>
                <a:sym typeface="Symbol" charset="0"/>
              </a:rPr>
              <a:t>devRTT</a:t>
            </a:r>
            <a:r>
              <a:rPr lang="en-US" sz="1800" b="1" dirty="0" smtClean="0">
                <a:solidFill>
                  <a:srgbClr val="FF0000"/>
                </a:solidFill>
                <a:sym typeface="Symbol" charset="0"/>
              </a:rPr>
              <a:t> + 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solidFill>
                  <a:srgbClr val="FF0000"/>
                </a:solidFill>
                <a:sym typeface="Symbol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sym typeface="Symbol" charset="0"/>
              </a:rPr>
              <a:t>		*|</a:t>
            </a:r>
            <a:r>
              <a:rPr lang="en-US" sz="1800" b="1" dirty="0" err="1" smtClean="0">
                <a:solidFill>
                  <a:srgbClr val="FF0000"/>
                </a:solidFill>
                <a:sym typeface="Symbol" charset="0"/>
              </a:rPr>
              <a:t>sampledRTT-estimatedRTT</a:t>
            </a:r>
            <a:r>
              <a:rPr lang="en-US" sz="1800" b="1" dirty="0" smtClean="0">
                <a:solidFill>
                  <a:srgbClr val="FF0000"/>
                </a:solidFill>
                <a:sym typeface="Symbol" charset="0"/>
              </a:rPr>
              <a:t>|, com =0,25</a:t>
            </a:r>
            <a:endParaRPr lang="pt-PT" sz="1800" b="1" dirty="0" smtClean="0">
              <a:solidFill>
                <a:srgbClr val="FF000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pt-PT" sz="1800" b="1" dirty="0" smtClean="0">
                <a:solidFill>
                  <a:srgbClr val="FF0000"/>
                </a:solidFill>
              </a:rPr>
              <a:t>	</a:t>
            </a:r>
            <a:r>
              <a:rPr lang="pt-PT" sz="1800" b="1" dirty="0" err="1" smtClean="0">
                <a:solidFill>
                  <a:srgbClr val="FF0000"/>
                </a:solidFill>
              </a:rPr>
              <a:t>devRTT</a:t>
            </a:r>
            <a:r>
              <a:rPr lang="pt-PT" sz="1800" b="1" dirty="0" smtClean="0">
                <a:solidFill>
                  <a:srgbClr val="FF0000"/>
                </a:solidFill>
              </a:rPr>
              <a:t> = (1-</a:t>
            </a:r>
            <a:r>
              <a:rPr lang="en-US" sz="1800" b="1" dirty="0" smtClean="0">
                <a:solidFill>
                  <a:srgbClr val="FF0000"/>
                </a:solidFill>
                <a:sym typeface="Symbol" charset="0"/>
              </a:rPr>
              <a:t>0,25)*</a:t>
            </a:r>
            <a:r>
              <a:rPr lang="en-US" sz="1800" b="1" dirty="0" err="1" smtClean="0">
                <a:solidFill>
                  <a:srgbClr val="FF0000"/>
                </a:solidFill>
                <a:sym typeface="Symbol" charset="0"/>
              </a:rPr>
              <a:t>devRTT</a:t>
            </a:r>
            <a:r>
              <a:rPr lang="en-US" sz="1800" b="1" dirty="0" smtClean="0">
                <a:solidFill>
                  <a:srgbClr val="FF0000"/>
                </a:solidFill>
                <a:sym typeface="Symbol" charset="0"/>
              </a:rPr>
              <a:t> + </a:t>
            </a:r>
          </a:p>
          <a:p>
            <a:pPr marL="0" indent="0">
              <a:buFontTx/>
              <a:buNone/>
              <a:defRPr/>
            </a:pPr>
            <a:r>
              <a:rPr lang="en-US" sz="1800" b="1" dirty="0" smtClean="0">
                <a:solidFill>
                  <a:srgbClr val="FF0000"/>
                </a:solidFill>
                <a:sym typeface="Symbol" charset="0"/>
              </a:rPr>
              <a:t>			0,25*|</a:t>
            </a:r>
            <a:r>
              <a:rPr lang="en-US" sz="1800" b="1" dirty="0" err="1" smtClean="0">
                <a:solidFill>
                  <a:srgbClr val="FF0000"/>
                </a:solidFill>
                <a:sym typeface="Symbol" charset="0"/>
              </a:rPr>
              <a:t>sampledRTT-estimatedRTT</a:t>
            </a:r>
            <a:r>
              <a:rPr lang="en-US" sz="1800" b="1" dirty="0" smtClean="0">
                <a:solidFill>
                  <a:srgbClr val="FF0000"/>
                </a:solidFill>
                <a:sym typeface="Symbol" charset="0"/>
              </a:rPr>
              <a:t>|</a:t>
            </a:r>
          </a:p>
          <a:p>
            <a:pPr marL="0" indent="0">
              <a:buFontTx/>
              <a:buNone/>
              <a:defRPr/>
            </a:pPr>
            <a:endParaRPr lang="en-US" sz="1800" b="1" dirty="0" smtClean="0">
              <a:solidFill>
                <a:srgbClr val="FF0000"/>
              </a:solidFill>
              <a:sym typeface="Symbol" charset="0"/>
            </a:endParaRPr>
          </a:p>
          <a:p>
            <a:pPr marL="0" indent="0">
              <a:buFontTx/>
              <a:buNone/>
              <a:defRPr/>
            </a:pPr>
            <a:r>
              <a:rPr lang="en-US" sz="1800" dirty="0" smtClean="0">
                <a:solidFill>
                  <a:srgbClr val="FF0000"/>
                </a:solidFill>
                <a:sym typeface="Symbol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sym typeface="Symbol" charset="0"/>
              </a:rPr>
              <a:t>timeoutValue</a:t>
            </a:r>
            <a:r>
              <a:rPr lang="en-US" sz="2400" dirty="0" smtClean="0">
                <a:solidFill>
                  <a:srgbClr val="FF0000"/>
                </a:solidFill>
                <a:sym typeface="Symbol" charset="0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sym typeface="Symbol" charset="0"/>
              </a:rPr>
              <a:t>estimatedRTT</a:t>
            </a:r>
            <a:r>
              <a:rPr lang="en-US" sz="2400" dirty="0" smtClean="0">
                <a:solidFill>
                  <a:srgbClr val="FF0000"/>
                </a:solidFill>
                <a:sym typeface="Symbol" charset="0"/>
              </a:rPr>
              <a:t> + 4 * </a:t>
            </a:r>
            <a:r>
              <a:rPr lang="en-US" sz="2400" dirty="0" err="1" smtClean="0">
                <a:solidFill>
                  <a:srgbClr val="FF0000"/>
                </a:solidFill>
                <a:sym typeface="Symbol" charset="0"/>
              </a:rPr>
              <a:t>devRTT</a:t>
            </a:r>
            <a:r>
              <a:rPr lang="en-US" sz="2400" dirty="0" smtClean="0">
                <a:solidFill>
                  <a:srgbClr val="FF0000"/>
                </a:solidFill>
                <a:sym typeface="Symbol" charset="0"/>
              </a:rPr>
              <a:t>  (RFC 2988)</a:t>
            </a:r>
            <a:endParaRPr lang="pt-PT" sz="2400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A44DF9-293D-0C47-AF70-F7ECF8FADC0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28013" cy="5184775"/>
          </a:xfrm>
        </p:spPr>
        <p:txBody>
          <a:bodyPr/>
          <a:lstStyle/>
          <a:p>
            <a:pPr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A Internet tem características especiais</a:t>
            </a: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  <a:cs typeface="ＭＳ Ｐゴシック" charset="0"/>
              </a:rPr>
              <a:t>Pode perder pacotes</a:t>
            </a: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  <a:cs typeface="ＭＳ Ｐゴシック" charset="0"/>
              </a:rPr>
              <a:t>Pode fazê-los chegar fora de ordem</a:t>
            </a: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  <a:cs typeface="ＭＳ Ｐゴシック" charset="0"/>
              </a:rPr>
              <a:t>Pode fazê-los chegar muito atrasados face aos outros</a:t>
            </a: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  <a:cs typeface="ＭＳ Ｐゴシック" charset="0"/>
              </a:rPr>
              <a:t>Apresenta tempo de trânsito extremo a extremo muito variáveis</a:t>
            </a:r>
            <a:endParaRPr lang="pt-PT" sz="1050" dirty="0" smtClean="0">
              <a:ea typeface="ＭＳ Ｐゴシック" charset="0"/>
            </a:endParaRPr>
          </a:p>
          <a:p>
            <a:pPr lvl="1" eaLnBrk="1" hangingPunct="1">
              <a:defRPr/>
            </a:pPr>
            <a:endParaRPr lang="pt-PT" sz="1050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Um protocolo de transferência fiável de dados como o TCP tem de lidar com todas essas características</a:t>
            </a: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</a:rPr>
              <a:t>O TCP foi desenvolvido a partir de bastante experiência anterior e publicado no ano de 1974: </a:t>
            </a:r>
            <a:r>
              <a:rPr lang="pt-PT" sz="1800" dirty="0" err="1" smtClean="0">
                <a:ea typeface="ＭＳ Ｐゴシック" charset="0"/>
              </a:rPr>
              <a:t>Vinton</a:t>
            </a:r>
            <a:r>
              <a:rPr lang="pt-PT" sz="1800" dirty="0" smtClean="0">
                <a:ea typeface="ＭＳ Ｐゴシック" charset="0"/>
              </a:rPr>
              <a:t> </a:t>
            </a:r>
            <a:r>
              <a:rPr lang="pt-PT" sz="1800" dirty="0" err="1" smtClean="0">
                <a:ea typeface="ＭＳ Ｐゴシック" charset="0"/>
              </a:rPr>
              <a:t>Cerf</a:t>
            </a:r>
            <a:r>
              <a:rPr lang="pt-PT" sz="1800" dirty="0" smtClean="0">
                <a:ea typeface="ＭＳ Ｐゴシック" charset="0"/>
              </a:rPr>
              <a:t> </a:t>
            </a:r>
            <a:r>
              <a:rPr lang="pt-PT" sz="1800" dirty="0" err="1" smtClean="0">
                <a:ea typeface="ＭＳ Ｐゴシック" charset="0"/>
              </a:rPr>
              <a:t>and</a:t>
            </a:r>
            <a:r>
              <a:rPr lang="pt-PT" sz="1800" dirty="0" smtClean="0">
                <a:ea typeface="ＭＳ Ｐゴシック" charset="0"/>
              </a:rPr>
              <a:t> Robert </a:t>
            </a:r>
            <a:r>
              <a:rPr lang="pt-PT" sz="1800" dirty="0" err="1" smtClean="0">
                <a:ea typeface="ＭＳ Ｐゴシック" charset="0"/>
              </a:rPr>
              <a:t>Khan</a:t>
            </a:r>
            <a:r>
              <a:rPr lang="pt-PT" sz="1800" dirty="0" smtClean="0">
                <a:ea typeface="ＭＳ Ｐゴシック" charset="0"/>
              </a:rPr>
              <a:t>, “A </a:t>
            </a:r>
            <a:r>
              <a:rPr lang="pt-PT" sz="1800" dirty="0" err="1" smtClean="0">
                <a:ea typeface="ＭＳ Ｐゴシック" charset="0"/>
              </a:rPr>
              <a:t>Protocol</a:t>
            </a:r>
            <a:r>
              <a:rPr lang="pt-PT" sz="1800" dirty="0" smtClean="0">
                <a:ea typeface="ＭＳ Ｐゴシック" charset="0"/>
              </a:rPr>
              <a:t> for Network </a:t>
            </a:r>
            <a:r>
              <a:rPr lang="pt-PT" sz="1800" dirty="0" err="1" smtClean="0">
                <a:ea typeface="ＭＳ Ｐゴシック" charset="0"/>
              </a:rPr>
              <a:t>Interconnection</a:t>
            </a:r>
            <a:r>
              <a:rPr lang="pt-PT" sz="1800" dirty="0" smtClean="0">
                <a:ea typeface="ＭＳ Ｐゴシック" charset="0"/>
              </a:rPr>
              <a:t>,” IEEE </a:t>
            </a:r>
            <a:r>
              <a:rPr lang="pt-PT" sz="1800" dirty="0" err="1" smtClean="0">
                <a:ea typeface="ＭＳ Ｐゴシック" charset="0"/>
              </a:rPr>
              <a:t>Transactions</a:t>
            </a:r>
            <a:r>
              <a:rPr lang="pt-PT" sz="1800" dirty="0" smtClean="0">
                <a:ea typeface="ＭＳ Ｐゴシック" charset="0"/>
              </a:rPr>
              <a:t> </a:t>
            </a:r>
            <a:r>
              <a:rPr lang="pt-PT" sz="1800" dirty="0" err="1" smtClean="0">
                <a:ea typeface="ＭＳ Ｐゴシック" charset="0"/>
              </a:rPr>
              <a:t>on</a:t>
            </a:r>
            <a:r>
              <a:rPr lang="pt-PT" sz="1800" dirty="0" smtClean="0">
                <a:ea typeface="ＭＳ Ｐゴシック" charset="0"/>
              </a:rPr>
              <a:t> </a:t>
            </a:r>
            <a:r>
              <a:rPr lang="pt-PT" sz="1800" dirty="0" err="1" smtClean="0">
                <a:ea typeface="ＭＳ Ｐゴシック" charset="0"/>
              </a:rPr>
              <a:t>Networking</a:t>
            </a:r>
            <a:r>
              <a:rPr lang="pt-PT" sz="1800" dirty="0" smtClean="0">
                <a:ea typeface="ＭＳ Ｐゴシック" charset="0"/>
              </a:rPr>
              <a:t>, </a:t>
            </a:r>
            <a:r>
              <a:rPr lang="en-US" sz="1800" dirty="0">
                <a:cs typeface="Tw Cen MT"/>
              </a:rPr>
              <a:t>Vol. 22 No. 5, May 1974, </a:t>
            </a:r>
            <a:r>
              <a:rPr lang="en-US" sz="1800" dirty="0" err="1">
                <a:cs typeface="Tw Cen MT"/>
              </a:rPr>
              <a:t>pp</a:t>
            </a:r>
            <a:r>
              <a:rPr lang="en-US" sz="1800" dirty="0">
                <a:cs typeface="Tw Cen MT"/>
              </a:rPr>
              <a:t> 637-</a:t>
            </a:r>
            <a:r>
              <a:rPr lang="en-US" sz="1800" dirty="0" smtClean="0">
                <a:cs typeface="Tw Cen MT"/>
              </a:rPr>
              <a:t>648</a:t>
            </a:r>
            <a:endParaRPr lang="pt-PT" sz="1800" dirty="0" smtClean="0">
              <a:ea typeface="ＭＳ Ｐゴシック" charset="0"/>
            </a:endParaRP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</a:rPr>
              <a:t>Tem sido melhorado incrementalmente desde então de forma contínua</a:t>
            </a: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</a:rPr>
              <a:t>É o principal protocolo de transporte usado na Internet e é muito sofisticado</a:t>
            </a: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</a:rPr>
              <a:t>Os seus autores iniciais receberam um ACM </a:t>
            </a:r>
            <a:r>
              <a:rPr lang="pt-PT" sz="1800" dirty="0" err="1" smtClean="0">
                <a:ea typeface="ＭＳ Ｐゴシック" charset="0"/>
              </a:rPr>
              <a:t>Turing</a:t>
            </a:r>
            <a:r>
              <a:rPr lang="pt-PT" sz="1800" dirty="0" smtClean="0">
                <a:ea typeface="ＭＳ Ｐゴシック" charset="0"/>
              </a:rPr>
              <a:t> </a:t>
            </a:r>
            <a:r>
              <a:rPr lang="pt-PT" sz="1800" dirty="0" err="1" smtClean="0">
                <a:ea typeface="ＭＳ Ｐゴシック" charset="0"/>
              </a:rPr>
              <a:t>Award</a:t>
            </a:r>
            <a:r>
              <a:rPr lang="pt-PT" sz="1800" dirty="0" smtClean="0">
                <a:ea typeface="ＭＳ Ｐゴシック" charset="0"/>
              </a:rPr>
              <a:t> em 2004</a:t>
            </a:r>
          </a:p>
          <a:p>
            <a:pPr lvl="1" eaLnBrk="1" hangingPunct="1">
              <a:defRPr/>
            </a:pPr>
            <a:r>
              <a:rPr lang="pt-PT" sz="1800" dirty="0" smtClean="0">
                <a:ea typeface="ＭＳ Ｐゴシック" charset="0"/>
              </a:rPr>
              <a:t>o êxito da Internet está-lhe profundamente ligado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BF01DE8E-A549-EA42-A635-868E776C3AB5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7" name="Rectangle 27"/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8069262" cy="6858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TCP - Transmission </a:t>
            </a:r>
            <a:r>
              <a:rPr lang="en-US" sz="3200" dirty="0"/>
              <a:t>Control Protocol</a:t>
            </a:r>
            <a:endParaRPr lang="en-US" sz="2400" dirty="0"/>
          </a:p>
        </p:txBody>
      </p:sp>
      <p:sp>
        <p:nvSpPr>
          <p:cNvPr id="706588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8228012" cy="3360738"/>
          </a:xfrm>
        </p:spPr>
        <p:txBody>
          <a:bodyPr/>
          <a:lstStyle/>
          <a:p>
            <a:pPr>
              <a:defRPr/>
            </a:pPr>
            <a:r>
              <a:rPr lang="pt-PT" sz="2000" dirty="0" smtClean="0"/>
              <a:t>Serviço de comunicação entre dois computadores</a:t>
            </a:r>
          </a:p>
          <a:p>
            <a:pPr lvl="1">
              <a:defRPr/>
            </a:pPr>
            <a:r>
              <a:rPr lang="pt-PT" sz="1800" dirty="0" smtClean="0"/>
              <a:t>Sequência ordenada e fiável de bytes</a:t>
            </a:r>
          </a:p>
          <a:p>
            <a:pPr lvl="1">
              <a:defRPr/>
            </a:pPr>
            <a:r>
              <a:rPr lang="pt-PT" sz="1800" dirty="0" smtClean="0"/>
              <a:t>Transmite simultaneamente nos dois sentidos</a:t>
            </a:r>
          </a:p>
          <a:p>
            <a:pPr>
              <a:defRPr/>
            </a:pPr>
            <a:r>
              <a:rPr lang="pt-PT" sz="2000" dirty="0" smtClean="0"/>
              <a:t>Totalmente implementado pelos computadores, nos sistema de operação</a:t>
            </a:r>
          </a:p>
          <a:p>
            <a:pPr lvl="1">
              <a:defRPr/>
            </a:pPr>
            <a:r>
              <a:rPr lang="pt-PT" sz="1800" dirty="0" smtClean="0"/>
              <a:t>Retransmissão dos pacotes perdidos</a:t>
            </a:r>
          </a:p>
          <a:p>
            <a:pPr lvl="1">
              <a:defRPr/>
            </a:pPr>
            <a:r>
              <a:rPr lang="pt-PT" sz="1800" dirty="0" smtClean="0"/>
              <a:t>Colocação dos dados por ordem e supressão dos duplicados</a:t>
            </a:r>
          </a:p>
          <a:p>
            <a:pPr lvl="1">
              <a:defRPr/>
            </a:pPr>
            <a:r>
              <a:rPr lang="pt-PT" sz="1800" dirty="0" smtClean="0"/>
              <a:t>Controlo de fluxos para evitar “afogar” o receptor</a:t>
            </a:r>
          </a:p>
          <a:p>
            <a:pPr lvl="1">
              <a:defRPr/>
            </a:pPr>
            <a:r>
              <a:rPr lang="pt-PT" sz="1800" dirty="0" smtClean="0"/>
              <a:t>Controlo de saturação para adaptar a velocidade de transmissão à capacidade da rede</a:t>
            </a:r>
            <a:endParaRPr lang="pt-PT" sz="1800" dirty="0"/>
          </a:p>
        </p:txBody>
      </p:sp>
      <p:grpSp>
        <p:nvGrpSpPr>
          <p:cNvPr id="20483" name="Group 1"/>
          <p:cNvGrpSpPr>
            <a:grpSpLocks/>
          </p:cNvGrpSpPr>
          <p:nvPr/>
        </p:nvGrpSpPr>
        <p:grpSpPr bwMode="auto">
          <a:xfrm>
            <a:off x="2411413" y="4722813"/>
            <a:ext cx="4313237" cy="1900237"/>
            <a:chOff x="1903413" y="4771381"/>
            <a:chExt cx="4313237" cy="1901527"/>
          </a:xfrm>
        </p:grpSpPr>
        <p:sp>
          <p:nvSpPr>
            <p:cNvPr id="706564" name="Text Box 4"/>
            <p:cNvSpPr txBox="1">
              <a:spLocks noChangeArrowheads="1"/>
            </p:cNvSpPr>
            <p:nvPr/>
          </p:nvSpPr>
          <p:spPr bwMode="auto">
            <a:xfrm>
              <a:off x="1978025" y="6210632"/>
              <a:ext cx="1055688" cy="462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en-US" sz="2400" b="0" dirty="0" err="1">
                  <a:latin typeface="Times New Roman" charset="0"/>
                </a:rPr>
                <a:t>origem</a:t>
              </a:r>
              <a:endParaRPr lang="en-US" sz="2400" b="0" dirty="0">
                <a:latin typeface="Times New Roman" charset="0"/>
              </a:endParaRPr>
            </a:p>
          </p:txBody>
        </p:sp>
        <p:sp>
          <p:nvSpPr>
            <p:cNvPr id="706565" name="Text Box 5"/>
            <p:cNvSpPr txBox="1">
              <a:spLocks noChangeArrowheads="1"/>
            </p:cNvSpPr>
            <p:nvPr/>
          </p:nvSpPr>
          <p:spPr bwMode="auto">
            <a:xfrm>
              <a:off x="3616325" y="6210632"/>
              <a:ext cx="712788" cy="462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en-US" sz="2400" b="0" dirty="0" err="1">
                  <a:latin typeface="Times New Roman" charset="0"/>
                </a:rPr>
                <a:t>rede</a:t>
              </a:r>
              <a:endParaRPr lang="en-US" sz="2400" b="0" dirty="0">
                <a:latin typeface="Times New Roman" charset="0"/>
              </a:endParaRPr>
            </a:p>
          </p:txBody>
        </p:sp>
        <p:sp>
          <p:nvSpPr>
            <p:cNvPr id="706566" name="Text Box 6"/>
            <p:cNvSpPr txBox="1">
              <a:spLocks noChangeArrowheads="1"/>
            </p:cNvSpPr>
            <p:nvPr/>
          </p:nvSpPr>
          <p:spPr bwMode="auto">
            <a:xfrm>
              <a:off x="5076825" y="6210632"/>
              <a:ext cx="1074738" cy="462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en-US" sz="2400" b="0" dirty="0" err="1">
                  <a:latin typeface="Times New Roman" charset="0"/>
                </a:rPr>
                <a:t>destino</a:t>
              </a:r>
              <a:endParaRPr lang="en-US" sz="2400" b="0" dirty="0">
                <a:latin typeface="Times New Roman" charset="0"/>
              </a:endParaRPr>
            </a:p>
          </p:txBody>
        </p:sp>
        <p:sp>
          <p:nvSpPr>
            <p:cNvPr id="706567" name="Rectangle 7"/>
            <p:cNvSpPr>
              <a:spLocks noChangeArrowheads="1"/>
            </p:cNvSpPr>
            <p:nvPr/>
          </p:nvSpPr>
          <p:spPr bwMode="auto">
            <a:xfrm>
              <a:off x="2311400" y="5862733"/>
              <a:ext cx="441325" cy="3685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68" name="Rectangle 8"/>
            <p:cNvSpPr>
              <a:spLocks noChangeArrowheads="1"/>
            </p:cNvSpPr>
            <p:nvPr/>
          </p:nvSpPr>
          <p:spPr bwMode="auto">
            <a:xfrm>
              <a:off x="5340350" y="5842082"/>
              <a:ext cx="441325" cy="3685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69" name="Oval 9"/>
            <p:cNvSpPr>
              <a:spLocks noChangeArrowheads="1"/>
            </p:cNvSpPr>
            <p:nvPr/>
          </p:nvSpPr>
          <p:spPr bwMode="auto">
            <a:xfrm>
              <a:off x="3368675" y="6032712"/>
              <a:ext cx="195263" cy="139795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0" name="Oval 10"/>
            <p:cNvSpPr>
              <a:spLocks noChangeArrowheads="1"/>
            </p:cNvSpPr>
            <p:nvPr/>
          </p:nvSpPr>
          <p:spPr bwMode="auto">
            <a:xfrm>
              <a:off x="3856038" y="6027945"/>
              <a:ext cx="195262" cy="138207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1" name="Oval 11"/>
            <p:cNvSpPr>
              <a:spLocks noChangeArrowheads="1"/>
            </p:cNvSpPr>
            <p:nvPr/>
          </p:nvSpPr>
          <p:spPr bwMode="auto">
            <a:xfrm>
              <a:off x="4349750" y="6027945"/>
              <a:ext cx="195263" cy="138207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2" name="Line 12"/>
            <p:cNvSpPr>
              <a:spLocks noChangeShapeType="1"/>
            </p:cNvSpPr>
            <p:nvPr/>
          </p:nvSpPr>
          <p:spPr bwMode="auto">
            <a:xfrm>
              <a:off x="2752725" y="6078780"/>
              <a:ext cx="6524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3" name="Line 13"/>
            <p:cNvSpPr>
              <a:spLocks noChangeShapeType="1"/>
            </p:cNvSpPr>
            <p:nvPr/>
          </p:nvSpPr>
          <p:spPr bwMode="auto">
            <a:xfrm>
              <a:off x="3492500" y="6094666"/>
              <a:ext cx="406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4" name="Line 14"/>
            <p:cNvSpPr>
              <a:spLocks noChangeShapeType="1"/>
            </p:cNvSpPr>
            <p:nvPr/>
          </p:nvSpPr>
          <p:spPr bwMode="auto">
            <a:xfrm flipV="1">
              <a:off x="4057650" y="6094666"/>
              <a:ext cx="334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5" name="Line 15"/>
            <p:cNvSpPr>
              <a:spLocks noChangeShapeType="1"/>
            </p:cNvSpPr>
            <p:nvPr/>
          </p:nvSpPr>
          <p:spPr bwMode="auto">
            <a:xfrm>
              <a:off x="4551363" y="6094666"/>
              <a:ext cx="793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6" name="AutoShape 16"/>
            <p:cNvSpPr>
              <a:spLocks noChangeArrowheads="1"/>
            </p:cNvSpPr>
            <p:nvPr/>
          </p:nvSpPr>
          <p:spPr bwMode="auto">
            <a:xfrm>
              <a:off x="1903413" y="5462412"/>
              <a:ext cx="368300" cy="2303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7" name="AutoShape 17" descr="Wide downward diagonal"/>
            <p:cNvSpPr>
              <a:spLocks noChangeArrowheads="1"/>
            </p:cNvSpPr>
            <p:nvPr/>
          </p:nvSpPr>
          <p:spPr bwMode="auto">
            <a:xfrm>
              <a:off x="2481263" y="5179645"/>
              <a:ext cx="368300" cy="2303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wd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8" name="AutoShape 18" descr="Wide downward diagonal"/>
            <p:cNvSpPr>
              <a:spLocks noChangeArrowheads="1"/>
            </p:cNvSpPr>
            <p:nvPr/>
          </p:nvSpPr>
          <p:spPr bwMode="auto">
            <a:xfrm>
              <a:off x="5278438" y="5190766"/>
              <a:ext cx="368300" cy="23034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wdDnDiag">
              <a:fgClr>
                <a:schemeClr val="accent1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79" name="AutoShape 19"/>
            <p:cNvSpPr>
              <a:spLocks noChangeArrowheads="1"/>
            </p:cNvSpPr>
            <p:nvPr/>
          </p:nvSpPr>
          <p:spPr bwMode="auto">
            <a:xfrm>
              <a:off x="5848350" y="5441761"/>
              <a:ext cx="368300" cy="23034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80" name="Line 20"/>
            <p:cNvSpPr>
              <a:spLocks noChangeShapeType="1"/>
            </p:cNvSpPr>
            <p:nvPr/>
          </p:nvSpPr>
          <p:spPr bwMode="auto">
            <a:xfrm>
              <a:off x="2063750" y="5694344"/>
              <a:ext cx="406400" cy="1683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81" name="Line 21"/>
            <p:cNvSpPr>
              <a:spLocks noChangeShapeType="1"/>
            </p:cNvSpPr>
            <p:nvPr/>
          </p:nvSpPr>
          <p:spPr bwMode="auto">
            <a:xfrm>
              <a:off x="2663825" y="5416344"/>
              <a:ext cx="0" cy="4638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82" name="Line 22"/>
            <p:cNvSpPr>
              <a:spLocks noChangeShapeType="1"/>
            </p:cNvSpPr>
            <p:nvPr/>
          </p:nvSpPr>
          <p:spPr bwMode="auto">
            <a:xfrm>
              <a:off x="5451475" y="5432229"/>
              <a:ext cx="0" cy="430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83" name="Line 23"/>
            <p:cNvSpPr>
              <a:spLocks noChangeShapeType="1"/>
            </p:cNvSpPr>
            <p:nvPr/>
          </p:nvSpPr>
          <p:spPr bwMode="auto">
            <a:xfrm flipH="1">
              <a:off x="5645150" y="5678458"/>
              <a:ext cx="387350" cy="169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84" name="Line 24"/>
            <p:cNvSpPr>
              <a:spLocks noChangeShapeType="1"/>
            </p:cNvSpPr>
            <p:nvPr/>
          </p:nvSpPr>
          <p:spPr bwMode="auto">
            <a:xfrm>
              <a:off x="2805113" y="5294023"/>
              <a:ext cx="2522537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85" name="Line 25"/>
            <p:cNvSpPr>
              <a:spLocks noChangeShapeType="1"/>
            </p:cNvSpPr>
            <p:nvPr/>
          </p:nvSpPr>
          <p:spPr bwMode="auto">
            <a:xfrm>
              <a:off x="2233613" y="5579967"/>
              <a:ext cx="3651250" cy="1589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pt-PT"/>
            </a:p>
          </p:txBody>
        </p:sp>
        <p:sp>
          <p:nvSpPr>
            <p:cNvPr id="706586" name="Text Box 26"/>
            <p:cNvSpPr txBox="1">
              <a:spLocks noChangeArrowheads="1"/>
            </p:cNvSpPr>
            <p:nvPr/>
          </p:nvSpPr>
          <p:spPr bwMode="auto">
            <a:xfrm>
              <a:off x="3105150" y="4771381"/>
              <a:ext cx="1916113" cy="462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en-US" sz="2400" b="0" dirty="0" err="1">
                  <a:latin typeface="Times New Roman" charset="0"/>
                </a:rPr>
                <a:t>Conexão</a:t>
              </a:r>
              <a:r>
                <a:rPr lang="en-US" sz="2400" b="0" dirty="0">
                  <a:latin typeface="Times New Roman" charset="0"/>
                </a:rPr>
                <a:t> TCP</a:t>
              </a:r>
            </a:p>
          </p:txBody>
        </p:sp>
      </p:grpSp>
      <p:sp>
        <p:nvSpPr>
          <p:cNvPr id="29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50DBBD21-D605-DB4B-95E2-5BE4ABA633F4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Semântica de uma conexão TCP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Conexão </a:t>
            </a:r>
            <a:r>
              <a:rPr lang="pt-PT" sz="2400" dirty="0" err="1" smtClean="0"/>
              <a:t>bi</a:t>
            </a:r>
            <a:r>
              <a:rPr lang="pt-PT" sz="2400" dirty="0" err="1"/>
              <a:t>-</a:t>
            </a:r>
            <a:r>
              <a:rPr lang="pt-PT" sz="2400" dirty="0" err="1" smtClean="0"/>
              <a:t>direccional</a:t>
            </a: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Transmite sequências de bytes dimensão arbitrária, isto é, não tem noção de mensagem</a:t>
            </a:r>
          </a:p>
          <a:p>
            <a:pPr>
              <a:defRPr/>
            </a:pPr>
            <a:r>
              <a:rPr lang="pt-PT" sz="2400" dirty="0" smtClean="0"/>
              <a:t>Assegura a transmissão fiável dos dados</a:t>
            </a:r>
          </a:p>
          <a:p>
            <a:pPr>
              <a:defRPr/>
            </a:pPr>
            <a:r>
              <a:rPr lang="pt-PT" sz="2400" dirty="0" smtClean="0"/>
              <a:t>Interface de </a:t>
            </a:r>
            <a:r>
              <a:rPr lang="pt-PT" sz="2400" i="1" dirty="0" err="1" smtClean="0"/>
              <a:t>sockets</a:t>
            </a:r>
            <a:r>
              <a:rPr lang="pt-PT" sz="2400" dirty="0" smtClean="0"/>
              <a:t> semelhante à dos ficheiros ou dos </a:t>
            </a:r>
            <a:r>
              <a:rPr lang="pt-PT" sz="2400" i="1" dirty="0" err="1" smtClean="0"/>
              <a:t>pipes</a:t>
            </a:r>
            <a:r>
              <a:rPr lang="pt-PT" sz="2400" dirty="0" smtClean="0"/>
              <a:t>, mas distribuída a quaisquer dois computadores</a:t>
            </a:r>
          </a:p>
          <a:p>
            <a:pPr>
              <a:defRPr/>
            </a:pPr>
            <a:r>
              <a:rPr lang="pt-PT" sz="2400" dirty="0" smtClean="0"/>
              <a:t>Abertura assimétricas das conexões: geralmente o servidor prepara-se para aceitar conexões, os clientes estabelecem as conexões</a:t>
            </a:r>
          </a:p>
          <a:p>
            <a:pPr>
              <a:defRPr/>
            </a:pPr>
            <a:r>
              <a:rPr lang="pt-PT" sz="2400" dirty="0" smtClean="0"/>
              <a:t>Conexões TCP estabelecidas entre (endereço IP, porta) e (endereço IP, porta)</a:t>
            </a:r>
          </a:p>
          <a:p>
            <a:pPr>
              <a:defRPr/>
            </a:pPr>
            <a:endParaRPr lang="pt-PT" sz="2400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3370B179-1BEF-F443-B341-707526808462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PT" dirty="0">
                <a:latin typeface="+mn-lt"/>
                <a:ea typeface="ＭＳ Ｐゴシック" charset="0"/>
                <a:cs typeface="Tw Cen MT"/>
              </a:rPr>
              <a:t>P</a:t>
            </a:r>
            <a:r>
              <a:rPr lang="pt-PT" dirty="0" smtClean="0">
                <a:latin typeface="+mn-lt"/>
                <a:ea typeface="ＭＳ Ｐゴシック" charset="0"/>
                <a:cs typeface="Tw Cen MT"/>
              </a:rPr>
              <a:t>ortas TCP e conexões TCP</a:t>
            </a:r>
            <a:endParaRPr lang="pt-PT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46087" name="Rectangle 3"/>
          <p:cNvSpPr>
            <a:spLocks noChangeArrowheads="1"/>
          </p:cNvSpPr>
          <p:nvPr/>
        </p:nvSpPr>
        <p:spPr bwMode="auto">
          <a:xfrm>
            <a:off x="4151313" y="4826000"/>
            <a:ext cx="1735137" cy="14097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latin typeface="+mn-lt"/>
              <a:cs typeface="Tw Cen MT"/>
            </a:endParaRP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7351713" y="3101975"/>
            <a:ext cx="1438275" cy="14097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  <a:cs typeface="Tw Cen MT"/>
            </a:endParaRPr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5770563" y="3101975"/>
            <a:ext cx="1438275" cy="14097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  <a:cs typeface="Tw Cen MT"/>
            </a:endParaRPr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2289175" y="2663825"/>
            <a:ext cx="1438275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latin typeface="+mn-lt"/>
              <a:cs typeface="Tw Cen MT"/>
            </a:endParaRPr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2241550" y="1558925"/>
            <a:ext cx="1438275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latin typeface="+mn-lt"/>
              <a:cs typeface="Tw Cen MT"/>
            </a:endParaRPr>
          </a:p>
        </p:txBody>
      </p:sp>
      <p:graphicFrame>
        <p:nvGraphicFramePr>
          <p:cNvPr id="23559" name="Object 2"/>
          <p:cNvGraphicFramePr>
            <a:graphicFrameLocks noChangeAspect="1"/>
          </p:cNvGraphicFramePr>
          <p:nvPr/>
        </p:nvGraphicFramePr>
        <p:xfrm>
          <a:off x="1108075" y="2233613"/>
          <a:ext cx="787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4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2233613"/>
                        <a:ext cx="7874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0" name="Group 9"/>
          <p:cNvGrpSpPr>
            <a:grpSpLocks/>
          </p:cNvGrpSpPr>
          <p:nvPr/>
        </p:nvGrpSpPr>
        <p:grpSpPr bwMode="auto">
          <a:xfrm>
            <a:off x="3973513" y="2214563"/>
            <a:ext cx="407987" cy="742950"/>
            <a:chOff x="1811" y="1379"/>
            <a:chExt cx="131" cy="258"/>
          </a:xfrm>
        </p:grpSpPr>
        <p:sp>
          <p:nvSpPr>
            <p:cNvPr id="46145" name="AutoShape 10"/>
            <p:cNvSpPr>
              <a:spLocks noChangeArrowheads="1"/>
            </p:cNvSpPr>
            <p:nvPr/>
          </p:nvSpPr>
          <p:spPr bwMode="auto">
            <a:xfrm>
              <a:off x="1811" y="1577"/>
              <a:ext cx="131" cy="60"/>
            </a:xfrm>
            <a:prstGeom prst="parallelogram">
              <a:avLst>
                <a:gd name="adj" fmla="val 84109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46" name="Rectangle 11"/>
            <p:cNvSpPr>
              <a:spLocks noChangeArrowheads="1"/>
            </p:cNvSpPr>
            <p:nvPr/>
          </p:nvSpPr>
          <p:spPr bwMode="auto">
            <a:xfrm>
              <a:off x="1877" y="1381"/>
              <a:ext cx="61" cy="198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47" name="Rectangle 12"/>
            <p:cNvSpPr>
              <a:spLocks noChangeArrowheads="1"/>
            </p:cNvSpPr>
            <p:nvPr/>
          </p:nvSpPr>
          <p:spPr bwMode="auto">
            <a:xfrm>
              <a:off x="1812" y="1437"/>
              <a:ext cx="83" cy="198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48" name="AutoShape 13"/>
            <p:cNvSpPr>
              <a:spLocks noChangeArrowheads="1"/>
            </p:cNvSpPr>
            <p:nvPr/>
          </p:nvSpPr>
          <p:spPr bwMode="auto">
            <a:xfrm>
              <a:off x="1811" y="1379"/>
              <a:ext cx="131" cy="60"/>
            </a:xfrm>
            <a:prstGeom prst="parallelogram">
              <a:avLst>
                <a:gd name="adj" fmla="val 84109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49" name="Line 14"/>
            <p:cNvSpPr>
              <a:spLocks noChangeShapeType="1"/>
            </p:cNvSpPr>
            <p:nvPr/>
          </p:nvSpPr>
          <p:spPr bwMode="auto">
            <a:xfrm>
              <a:off x="1942" y="1383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50" name="Line 15"/>
            <p:cNvSpPr>
              <a:spLocks noChangeShapeType="1"/>
            </p:cNvSpPr>
            <p:nvPr/>
          </p:nvSpPr>
          <p:spPr bwMode="auto">
            <a:xfrm flipH="1">
              <a:off x="1895" y="1577"/>
              <a:ext cx="47" cy="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51" name="Rectangle 16"/>
            <p:cNvSpPr>
              <a:spLocks noChangeArrowheads="1"/>
            </p:cNvSpPr>
            <p:nvPr/>
          </p:nvSpPr>
          <p:spPr bwMode="auto">
            <a:xfrm>
              <a:off x="1822" y="1463"/>
              <a:ext cx="55" cy="11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52" name="Rectangle 17"/>
            <p:cNvSpPr>
              <a:spLocks noChangeArrowheads="1"/>
            </p:cNvSpPr>
            <p:nvPr/>
          </p:nvSpPr>
          <p:spPr bwMode="auto">
            <a:xfrm>
              <a:off x="1830" y="1497"/>
              <a:ext cx="42" cy="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</p:grp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163638" y="1781175"/>
            <a:ext cx="9286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0" u="none">
                <a:latin typeface="+mn-lt"/>
                <a:cs typeface="Tw Cen MT"/>
              </a:rPr>
              <a:t>host A</a:t>
            </a:r>
            <a:endParaRPr lang="en-US" sz="2000" b="0" u="none">
              <a:latin typeface="+mn-lt"/>
              <a:cs typeface="Tw Cen MT"/>
            </a:endParaRPr>
          </a:p>
        </p:txBody>
      </p:sp>
      <p:sp>
        <p:nvSpPr>
          <p:cNvPr id="46094" name="Text Box 19"/>
          <p:cNvSpPr txBox="1">
            <a:spLocks noChangeArrowheads="1"/>
          </p:cNvSpPr>
          <p:nvPr/>
        </p:nvSpPr>
        <p:spPr bwMode="auto">
          <a:xfrm>
            <a:off x="3843338" y="1762125"/>
            <a:ext cx="1135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0" u="none">
                <a:latin typeface="+mn-lt"/>
                <a:cs typeface="Tw Cen MT"/>
              </a:rPr>
              <a:t>server B</a:t>
            </a:r>
            <a:endParaRPr lang="en-US" sz="2000" b="0" u="none">
              <a:latin typeface="+mn-lt"/>
              <a:cs typeface="Tw Cen MT"/>
            </a:endParaRPr>
          </a:p>
        </p:txBody>
      </p:sp>
      <p:sp>
        <p:nvSpPr>
          <p:cNvPr id="46095" name="Line 20"/>
          <p:cNvSpPr>
            <a:spLocks noChangeShapeType="1"/>
          </p:cNvSpPr>
          <p:nvPr/>
        </p:nvSpPr>
        <p:spPr bwMode="auto">
          <a:xfrm>
            <a:off x="1946275" y="2320925"/>
            <a:ext cx="196215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  <a:cs typeface="Tw Cen MT"/>
            </a:endParaRPr>
          </a:p>
        </p:txBody>
      </p:sp>
      <p:grpSp>
        <p:nvGrpSpPr>
          <p:cNvPr id="23564" name="Group 21"/>
          <p:cNvGrpSpPr>
            <a:grpSpLocks/>
          </p:cNvGrpSpPr>
          <p:nvPr/>
        </p:nvGrpSpPr>
        <p:grpSpPr bwMode="auto">
          <a:xfrm>
            <a:off x="2195513" y="1628775"/>
            <a:ext cx="1447800" cy="963613"/>
            <a:chOff x="384" y="2951"/>
            <a:chExt cx="912" cy="607"/>
          </a:xfrm>
        </p:grpSpPr>
        <p:sp>
          <p:nvSpPr>
            <p:cNvPr id="46141" name="Rectangle 22"/>
            <p:cNvSpPr>
              <a:spLocks noChangeArrowheads="1"/>
            </p:cNvSpPr>
            <p:nvPr/>
          </p:nvSpPr>
          <p:spPr bwMode="auto">
            <a:xfrm>
              <a:off x="384" y="2982"/>
              <a:ext cx="906" cy="57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42" name="Text Box 23"/>
            <p:cNvSpPr txBox="1">
              <a:spLocks noChangeArrowheads="1"/>
            </p:cNvSpPr>
            <p:nvPr/>
          </p:nvSpPr>
          <p:spPr bwMode="auto">
            <a:xfrm>
              <a:off x="394" y="2951"/>
              <a:ext cx="86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b="0" u="none">
                  <a:latin typeface="+mn-lt"/>
                  <a:cs typeface="Tw Cen MT"/>
                </a:rPr>
                <a:t>source port: x</a:t>
              </a:r>
            </a:p>
            <a:p>
              <a:pPr>
                <a:defRPr/>
              </a:pPr>
              <a:r>
                <a:rPr lang="en-US" sz="1400" b="0" u="none">
                  <a:latin typeface="+mn-lt"/>
                  <a:cs typeface="Tw Cen MT"/>
                </a:rPr>
                <a:t>dest. port: 23</a:t>
              </a:r>
              <a:endParaRPr lang="en-US" sz="2000" b="0" u="none">
                <a:latin typeface="+mn-lt"/>
                <a:cs typeface="Tw Cen MT"/>
              </a:endParaRPr>
            </a:p>
          </p:txBody>
        </p:sp>
        <p:sp>
          <p:nvSpPr>
            <p:cNvPr id="46143" name="Line 24"/>
            <p:cNvSpPr>
              <a:spLocks noChangeShapeType="1"/>
            </p:cNvSpPr>
            <p:nvPr/>
          </p:nvSpPr>
          <p:spPr bwMode="auto">
            <a:xfrm>
              <a:off x="384" y="313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44" name="Line 25"/>
            <p:cNvSpPr>
              <a:spLocks noChangeShapeType="1"/>
            </p:cNvSpPr>
            <p:nvPr/>
          </p:nvSpPr>
          <p:spPr bwMode="auto">
            <a:xfrm>
              <a:off x="390" y="3270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</p:grpSp>
      <p:sp>
        <p:nvSpPr>
          <p:cNvPr id="46097" name="Line 26"/>
          <p:cNvSpPr>
            <a:spLocks noChangeShapeType="1"/>
          </p:cNvSpPr>
          <p:nvPr/>
        </p:nvSpPr>
        <p:spPr bwMode="auto">
          <a:xfrm>
            <a:off x="1965325" y="2778125"/>
            <a:ext cx="196215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  <a:cs typeface="Tw Cen MT"/>
            </a:endParaRPr>
          </a:p>
        </p:txBody>
      </p:sp>
      <p:grpSp>
        <p:nvGrpSpPr>
          <p:cNvPr id="23566" name="Group 27"/>
          <p:cNvGrpSpPr>
            <a:grpSpLocks/>
          </p:cNvGrpSpPr>
          <p:nvPr/>
        </p:nvGrpSpPr>
        <p:grpSpPr bwMode="auto">
          <a:xfrm>
            <a:off x="2176463" y="2667000"/>
            <a:ext cx="1487487" cy="963613"/>
            <a:chOff x="359" y="2951"/>
            <a:chExt cx="937" cy="607"/>
          </a:xfrm>
        </p:grpSpPr>
        <p:sp>
          <p:nvSpPr>
            <p:cNvPr id="46137" name="Rectangle 28"/>
            <p:cNvSpPr>
              <a:spLocks noChangeArrowheads="1"/>
            </p:cNvSpPr>
            <p:nvPr/>
          </p:nvSpPr>
          <p:spPr bwMode="auto">
            <a:xfrm>
              <a:off x="384" y="2982"/>
              <a:ext cx="906" cy="57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38" name="Text Box 29"/>
            <p:cNvSpPr txBox="1">
              <a:spLocks noChangeArrowheads="1"/>
            </p:cNvSpPr>
            <p:nvPr/>
          </p:nvSpPr>
          <p:spPr bwMode="auto">
            <a:xfrm>
              <a:off x="359" y="2951"/>
              <a:ext cx="92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b="0" u="none">
                  <a:latin typeface="+mn-lt"/>
                  <a:cs typeface="Tw Cen MT"/>
                </a:rPr>
                <a:t>source port:23</a:t>
              </a:r>
            </a:p>
            <a:p>
              <a:pPr>
                <a:defRPr/>
              </a:pPr>
              <a:r>
                <a:rPr lang="en-US" sz="1400" b="0" u="none">
                  <a:latin typeface="+mn-lt"/>
                  <a:cs typeface="Tw Cen MT"/>
                </a:rPr>
                <a:t>dest. port: x</a:t>
              </a:r>
              <a:endParaRPr lang="en-US" sz="2000" b="0" u="none">
                <a:latin typeface="+mn-lt"/>
                <a:cs typeface="Tw Cen MT"/>
              </a:endParaRPr>
            </a:p>
          </p:txBody>
        </p:sp>
        <p:sp>
          <p:nvSpPr>
            <p:cNvPr id="46139" name="Line 30"/>
            <p:cNvSpPr>
              <a:spLocks noChangeShapeType="1"/>
            </p:cNvSpPr>
            <p:nvPr/>
          </p:nvSpPr>
          <p:spPr bwMode="auto">
            <a:xfrm>
              <a:off x="384" y="313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40" name="Line 31"/>
            <p:cNvSpPr>
              <a:spLocks noChangeShapeType="1"/>
            </p:cNvSpPr>
            <p:nvPr/>
          </p:nvSpPr>
          <p:spPr bwMode="auto">
            <a:xfrm>
              <a:off x="390" y="3270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</p:grpSp>
      <p:sp>
        <p:nvSpPr>
          <p:cNvPr id="46099" name="Text Box 32"/>
          <p:cNvSpPr txBox="1">
            <a:spLocks noChangeArrowheads="1"/>
          </p:cNvSpPr>
          <p:nvPr/>
        </p:nvSpPr>
        <p:spPr bwMode="auto">
          <a:xfrm>
            <a:off x="1744663" y="3733800"/>
            <a:ext cx="2690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800" b="0" u="none" dirty="0">
                <a:latin typeface="+mn-lt"/>
                <a:cs typeface="Tw Cen MT"/>
              </a:rPr>
              <a:t>Exemplo: </a:t>
            </a:r>
            <a:r>
              <a:rPr lang="pt-PT" sz="1800" b="0" u="none" dirty="0" smtClean="0">
                <a:latin typeface="+mn-lt"/>
                <a:cs typeface="Tw Cen MT"/>
              </a:rPr>
              <a:t>conexão única</a:t>
            </a:r>
            <a:endParaRPr lang="pt-PT" sz="2000" b="0" u="none" dirty="0">
              <a:latin typeface="+mn-lt"/>
              <a:cs typeface="Tw Cen MT"/>
            </a:endParaRPr>
          </a:p>
        </p:txBody>
      </p:sp>
      <p:graphicFrame>
        <p:nvGraphicFramePr>
          <p:cNvPr id="23568" name="Object 3"/>
          <p:cNvGraphicFramePr>
            <a:graphicFrameLocks noChangeAspect="1"/>
          </p:cNvGraphicFramePr>
          <p:nvPr/>
        </p:nvGraphicFramePr>
        <p:xfrm>
          <a:off x="2846388" y="5319713"/>
          <a:ext cx="787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5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5319713"/>
                        <a:ext cx="7874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9" name="Group 34"/>
          <p:cNvGrpSpPr>
            <a:grpSpLocks/>
          </p:cNvGrpSpPr>
          <p:nvPr/>
        </p:nvGrpSpPr>
        <p:grpSpPr bwMode="auto">
          <a:xfrm>
            <a:off x="6845300" y="4900613"/>
            <a:ext cx="541338" cy="923925"/>
            <a:chOff x="1811" y="1379"/>
            <a:chExt cx="131" cy="258"/>
          </a:xfrm>
        </p:grpSpPr>
        <p:sp>
          <p:nvSpPr>
            <p:cNvPr id="46129" name="AutoShape 35"/>
            <p:cNvSpPr>
              <a:spLocks noChangeArrowheads="1"/>
            </p:cNvSpPr>
            <p:nvPr/>
          </p:nvSpPr>
          <p:spPr bwMode="auto">
            <a:xfrm>
              <a:off x="1811" y="1577"/>
              <a:ext cx="131" cy="60"/>
            </a:xfrm>
            <a:prstGeom prst="parallelogram">
              <a:avLst>
                <a:gd name="adj" fmla="val 84109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30" name="Rectangle 36"/>
            <p:cNvSpPr>
              <a:spLocks noChangeArrowheads="1"/>
            </p:cNvSpPr>
            <p:nvPr/>
          </p:nvSpPr>
          <p:spPr bwMode="auto">
            <a:xfrm>
              <a:off x="1877" y="1381"/>
              <a:ext cx="61" cy="198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31" name="Rectangle 37"/>
            <p:cNvSpPr>
              <a:spLocks noChangeArrowheads="1"/>
            </p:cNvSpPr>
            <p:nvPr/>
          </p:nvSpPr>
          <p:spPr bwMode="auto">
            <a:xfrm>
              <a:off x="1812" y="1437"/>
              <a:ext cx="83" cy="198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32" name="AutoShape 38"/>
            <p:cNvSpPr>
              <a:spLocks noChangeArrowheads="1"/>
            </p:cNvSpPr>
            <p:nvPr/>
          </p:nvSpPr>
          <p:spPr bwMode="auto">
            <a:xfrm>
              <a:off x="1811" y="1379"/>
              <a:ext cx="131" cy="60"/>
            </a:xfrm>
            <a:prstGeom prst="parallelogram">
              <a:avLst>
                <a:gd name="adj" fmla="val 84109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33" name="Line 39"/>
            <p:cNvSpPr>
              <a:spLocks noChangeShapeType="1"/>
            </p:cNvSpPr>
            <p:nvPr/>
          </p:nvSpPr>
          <p:spPr bwMode="auto">
            <a:xfrm>
              <a:off x="1942" y="1383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34" name="Line 40"/>
            <p:cNvSpPr>
              <a:spLocks noChangeShapeType="1"/>
            </p:cNvSpPr>
            <p:nvPr/>
          </p:nvSpPr>
          <p:spPr bwMode="auto">
            <a:xfrm flipH="1">
              <a:off x="1895" y="1577"/>
              <a:ext cx="47" cy="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35" name="Rectangle 41"/>
            <p:cNvSpPr>
              <a:spLocks noChangeArrowheads="1"/>
            </p:cNvSpPr>
            <p:nvPr/>
          </p:nvSpPr>
          <p:spPr bwMode="auto">
            <a:xfrm>
              <a:off x="1822" y="1463"/>
              <a:ext cx="55" cy="11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  <p:sp>
          <p:nvSpPr>
            <p:cNvPr id="46136" name="Rectangle 42"/>
            <p:cNvSpPr>
              <a:spLocks noChangeArrowheads="1"/>
            </p:cNvSpPr>
            <p:nvPr/>
          </p:nvSpPr>
          <p:spPr bwMode="auto">
            <a:xfrm>
              <a:off x="1830" y="1497"/>
              <a:ext cx="42" cy="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latin typeface="+mn-lt"/>
                <a:cs typeface="Tw Cen MT"/>
              </a:endParaRPr>
            </a:p>
          </p:txBody>
        </p:sp>
      </p:grpSp>
      <p:sp>
        <p:nvSpPr>
          <p:cNvPr id="46101" name="Text Box 43"/>
          <p:cNvSpPr txBox="1">
            <a:spLocks noChangeArrowheads="1"/>
          </p:cNvSpPr>
          <p:nvPr/>
        </p:nvSpPr>
        <p:spPr bwMode="auto">
          <a:xfrm>
            <a:off x="1279525" y="5267325"/>
            <a:ext cx="14049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b="0" u="none" dirty="0">
                <a:latin typeface="+mn-lt"/>
                <a:cs typeface="Tw Cen MT"/>
              </a:rPr>
              <a:t>Web client</a:t>
            </a:r>
          </a:p>
          <a:p>
            <a:pPr algn="r">
              <a:defRPr/>
            </a:pPr>
            <a:r>
              <a:rPr lang="en-US" sz="1800" b="0" u="none" dirty="0">
                <a:latin typeface="+mn-lt"/>
                <a:cs typeface="Tw Cen MT"/>
              </a:rPr>
              <a:t>host A</a:t>
            </a:r>
            <a:endParaRPr lang="en-US" sz="2000" b="0" u="none" dirty="0">
              <a:latin typeface="+mn-lt"/>
              <a:cs typeface="Tw Cen MT"/>
            </a:endParaRPr>
          </a:p>
        </p:txBody>
      </p:sp>
      <p:sp>
        <p:nvSpPr>
          <p:cNvPr id="46102" name="Text Box 44"/>
          <p:cNvSpPr txBox="1">
            <a:spLocks noChangeArrowheads="1"/>
          </p:cNvSpPr>
          <p:nvPr/>
        </p:nvSpPr>
        <p:spPr bwMode="auto">
          <a:xfrm>
            <a:off x="7515225" y="4991100"/>
            <a:ext cx="1135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0" u="none">
                <a:latin typeface="+mn-lt"/>
                <a:cs typeface="Tw Cen MT"/>
              </a:rPr>
              <a:t>Web</a:t>
            </a:r>
          </a:p>
          <a:p>
            <a:pPr>
              <a:defRPr/>
            </a:pPr>
            <a:r>
              <a:rPr lang="en-US" sz="1800" b="0" u="none">
                <a:latin typeface="+mn-lt"/>
                <a:cs typeface="Tw Cen MT"/>
              </a:rPr>
              <a:t>server B</a:t>
            </a:r>
            <a:endParaRPr lang="en-US" sz="2000" b="0" u="none">
              <a:latin typeface="+mn-lt"/>
              <a:cs typeface="Tw Cen MT"/>
            </a:endParaRPr>
          </a:p>
        </p:txBody>
      </p:sp>
      <p:sp>
        <p:nvSpPr>
          <p:cNvPr id="46103" name="Line 45"/>
          <p:cNvSpPr>
            <a:spLocks noChangeShapeType="1"/>
          </p:cNvSpPr>
          <p:nvPr/>
        </p:nvSpPr>
        <p:spPr bwMode="auto">
          <a:xfrm>
            <a:off x="3636963" y="5340350"/>
            <a:ext cx="31813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  <a:cs typeface="Tw Cen MT"/>
            </a:endParaRPr>
          </a:p>
        </p:txBody>
      </p:sp>
      <p:graphicFrame>
        <p:nvGraphicFramePr>
          <p:cNvPr id="23573" name="Object 4"/>
          <p:cNvGraphicFramePr>
            <a:graphicFrameLocks noChangeAspect="1"/>
          </p:cNvGraphicFramePr>
          <p:nvPr/>
        </p:nvGraphicFramePr>
        <p:xfrm>
          <a:off x="6780213" y="2271713"/>
          <a:ext cx="787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6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2271713"/>
                        <a:ext cx="7874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4" name="Text Box 47"/>
          <p:cNvSpPr txBox="1">
            <a:spLocks noChangeArrowheads="1"/>
          </p:cNvSpPr>
          <p:nvPr/>
        </p:nvSpPr>
        <p:spPr bwMode="auto">
          <a:xfrm>
            <a:off x="6516688" y="1524000"/>
            <a:ext cx="1397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0" u="none">
                <a:latin typeface="+mn-lt"/>
                <a:cs typeface="Tw Cen MT"/>
              </a:rPr>
              <a:t>Web client</a:t>
            </a:r>
          </a:p>
          <a:p>
            <a:pPr>
              <a:defRPr/>
            </a:pPr>
            <a:r>
              <a:rPr lang="en-US" sz="1800" b="0" u="none">
                <a:latin typeface="+mn-lt"/>
                <a:cs typeface="Tw Cen MT"/>
              </a:rPr>
              <a:t>host C</a:t>
            </a:r>
            <a:endParaRPr lang="en-US" sz="2000" b="0" u="none">
              <a:latin typeface="+mn-lt"/>
              <a:cs typeface="Tw Cen MT"/>
            </a:endParaRPr>
          </a:p>
        </p:txBody>
      </p:sp>
      <p:sp>
        <p:nvSpPr>
          <p:cNvPr id="46105" name="Line 48"/>
          <p:cNvSpPr>
            <a:spLocks noChangeShapeType="1"/>
          </p:cNvSpPr>
          <p:nvPr/>
        </p:nvSpPr>
        <p:spPr bwMode="auto">
          <a:xfrm>
            <a:off x="7380288" y="2921000"/>
            <a:ext cx="0" cy="19335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  <a:cs typeface="Tw Cen MT"/>
            </a:endParaRPr>
          </a:p>
        </p:txBody>
      </p:sp>
      <p:sp>
        <p:nvSpPr>
          <p:cNvPr id="46106" name="Line 49"/>
          <p:cNvSpPr>
            <a:spLocks noChangeShapeType="1"/>
          </p:cNvSpPr>
          <p:nvPr/>
        </p:nvSpPr>
        <p:spPr bwMode="auto">
          <a:xfrm flipH="1">
            <a:off x="6999288" y="2921000"/>
            <a:ext cx="9525" cy="1943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b="0">
              <a:latin typeface="+mn-lt"/>
              <a:cs typeface="Tw Cen MT"/>
            </a:endParaRPr>
          </a:p>
        </p:txBody>
      </p:sp>
      <p:grpSp>
        <p:nvGrpSpPr>
          <p:cNvPr id="23577" name="Group 50"/>
          <p:cNvGrpSpPr>
            <a:grpSpLocks/>
          </p:cNvGrpSpPr>
          <p:nvPr/>
        </p:nvGrpSpPr>
        <p:grpSpPr bwMode="auto">
          <a:xfrm>
            <a:off x="7245350" y="3100388"/>
            <a:ext cx="1790700" cy="1470025"/>
            <a:chOff x="4631" y="1985"/>
            <a:chExt cx="957" cy="926"/>
          </a:xfrm>
        </p:grpSpPr>
        <p:sp>
          <p:nvSpPr>
            <p:cNvPr id="46123" name="Rectangle 51"/>
            <p:cNvSpPr>
              <a:spLocks noChangeArrowheads="1"/>
            </p:cNvSpPr>
            <p:nvPr/>
          </p:nvSpPr>
          <p:spPr bwMode="auto">
            <a:xfrm>
              <a:off x="4668" y="2021"/>
              <a:ext cx="904" cy="8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24" name="Text Box 52"/>
            <p:cNvSpPr txBox="1">
              <a:spLocks noChangeArrowheads="1"/>
            </p:cNvSpPr>
            <p:nvPr/>
          </p:nvSpPr>
          <p:spPr bwMode="auto">
            <a:xfrm>
              <a:off x="4631" y="1985"/>
              <a:ext cx="957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Source IP: C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Dest IP: B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source port: x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dest. port: 80</a:t>
              </a:r>
              <a:endParaRPr lang="en-US" b="0" u="none">
                <a:latin typeface="+mn-lt"/>
                <a:cs typeface="Tw Cen MT"/>
              </a:endParaRPr>
            </a:p>
          </p:txBody>
        </p:sp>
        <p:sp>
          <p:nvSpPr>
            <p:cNvPr id="46125" name="Line 53"/>
            <p:cNvSpPr>
              <a:spLocks noChangeShapeType="1"/>
            </p:cNvSpPr>
            <p:nvPr/>
          </p:nvSpPr>
          <p:spPr bwMode="auto">
            <a:xfrm>
              <a:off x="4668" y="2157"/>
              <a:ext cx="9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26" name="Line 54"/>
            <p:cNvSpPr>
              <a:spLocks noChangeShapeType="1"/>
            </p:cNvSpPr>
            <p:nvPr/>
          </p:nvSpPr>
          <p:spPr bwMode="auto">
            <a:xfrm>
              <a:off x="4674" y="232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27" name="Line 55"/>
            <p:cNvSpPr>
              <a:spLocks noChangeShapeType="1"/>
            </p:cNvSpPr>
            <p:nvPr/>
          </p:nvSpPr>
          <p:spPr bwMode="auto">
            <a:xfrm>
              <a:off x="4680" y="2484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28" name="Line 56"/>
            <p:cNvSpPr>
              <a:spLocks noChangeShapeType="1"/>
            </p:cNvSpPr>
            <p:nvPr/>
          </p:nvSpPr>
          <p:spPr bwMode="auto">
            <a:xfrm>
              <a:off x="4668" y="2628"/>
              <a:ext cx="9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</p:grpSp>
      <p:grpSp>
        <p:nvGrpSpPr>
          <p:cNvPr id="23578" name="Group 57"/>
          <p:cNvGrpSpPr>
            <a:grpSpLocks/>
          </p:cNvGrpSpPr>
          <p:nvPr/>
        </p:nvGrpSpPr>
        <p:grpSpPr bwMode="auto">
          <a:xfrm>
            <a:off x="5364163" y="3124200"/>
            <a:ext cx="1793875" cy="1470025"/>
            <a:chOff x="4631" y="1985"/>
            <a:chExt cx="957" cy="926"/>
          </a:xfrm>
        </p:grpSpPr>
        <p:sp>
          <p:nvSpPr>
            <p:cNvPr id="46117" name="Rectangle 58"/>
            <p:cNvSpPr>
              <a:spLocks noChangeArrowheads="1"/>
            </p:cNvSpPr>
            <p:nvPr/>
          </p:nvSpPr>
          <p:spPr bwMode="auto">
            <a:xfrm>
              <a:off x="4668" y="2021"/>
              <a:ext cx="904" cy="8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18" name="Text Box 59"/>
            <p:cNvSpPr txBox="1">
              <a:spLocks noChangeArrowheads="1"/>
            </p:cNvSpPr>
            <p:nvPr/>
          </p:nvSpPr>
          <p:spPr bwMode="auto">
            <a:xfrm>
              <a:off x="4631" y="1985"/>
              <a:ext cx="957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Source IP: C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Dest IP: B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source port: y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dest. port: 80</a:t>
              </a:r>
              <a:endParaRPr lang="en-US" b="0" u="none">
                <a:latin typeface="+mn-lt"/>
                <a:cs typeface="Tw Cen MT"/>
              </a:endParaRPr>
            </a:p>
          </p:txBody>
        </p:sp>
        <p:sp>
          <p:nvSpPr>
            <p:cNvPr id="46119" name="Line 60"/>
            <p:cNvSpPr>
              <a:spLocks noChangeShapeType="1"/>
            </p:cNvSpPr>
            <p:nvPr/>
          </p:nvSpPr>
          <p:spPr bwMode="auto">
            <a:xfrm>
              <a:off x="4668" y="2157"/>
              <a:ext cx="9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20" name="Line 61"/>
            <p:cNvSpPr>
              <a:spLocks noChangeShapeType="1"/>
            </p:cNvSpPr>
            <p:nvPr/>
          </p:nvSpPr>
          <p:spPr bwMode="auto">
            <a:xfrm>
              <a:off x="4674" y="232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21" name="Line 62"/>
            <p:cNvSpPr>
              <a:spLocks noChangeShapeType="1"/>
            </p:cNvSpPr>
            <p:nvPr/>
          </p:nvSpPr>
          <p:spPr bwMode="auto">
            <a:xfrm>
              <a:off x="4680" y="2484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22" name="Line 63"/>
            <p:cNvSpPr>
              <a:spLocks noChangeShapeType="1"/>
            </p:cNvSpPr>
            <p:nvPr/>
          </p:nvSpPr>
          <p:spPr bwMode="auto">
            <a:xfrm>
              <a:off x="4668" y="2628"/>
              <a:ext cx="90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</p:grpSp>
      <p:grpSp>
        <p:nvGrpSpPr>
          <p:cNvPr id="23579" name="Group 64"/>
          <p:cNvGrpSpPr>
            <a:grpSpLocks/>
          </p:cNvGrpSpPr>
          <p:nvPr/>
        </p:nvGrpSpPr>
        <p:grpSpPr bwMode="auto">
          <a:xfrm>
            <a:off x="4035425" y="4824413"/>
            <a:ext cx="1831975" cy="1470025"/>
            <a:chOff x="4631" y="1985"/>
            <a:chExt cx="957" cy="926"/>
          </a:xfrm>
        </p:grpSpPr>
        <p:sp>
          <p:nvSpPr>
            <p:cNvPr id="46111" name="Rectangle 65"/>
            <p:cNvSpPr>
              <a:spLocks noChangeArrowheads="1"/>
            </p:cNvSpPr>
            <p:nvPr/>
          </p:nvSpPr>
          <p:spPr bwMode="auto">
            <a:xfrm>
              <a:off x="4668" y="2021"/>
              <a:ext cx="906" cy="8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12" name="Text Box 66"/>
            <p:cNvSpPr txBox="1">
              <a:spLocks noChangeArrowheads="1"/>
            </p:cNvSpPr>
            <p:nvPr/>
          </p:nvSpPr>
          <p:spPr bwMode="auto">
            <a:xfrm>
              <a:off x="4631" y="1985"/>
              <a:ext cx="957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Source IP: A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Dest IP: B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source port: x</a:t>
              </a:r>
            </a:p>
            <a:p>
              <a:pPr>
                <a:defRPr/>
              </a:pPr>
              <a:r>
                <a:rPr lang="en-US" sz="1600" b="0" u="none">
                  <a:latin typeface="+mn-lt"/>
                  <a:cs typeface="Tw Cen MT"/>
                </a:rPr>
                <a:t>dest. port: 80</a:t>
              </a:r>
              <a:endParaRPr lang="en-US" b="0" u="none">
                <a:latin typeface="+mn-lt"/>
                <a:cs typeface="Tw Cen MT"/>
              </a:endParaRPr>
            </a:p>
          </p:txBody>
        </p:sp>
        <p:sp>
          <p:nvSpPr>
            <p:cNvPr id="46113" name="Line 67"/>
            <p:cNvSpPr>
              <a:spLocks noChangeShapeType="1"/>
            </p:cNvSpPr>
            <p:nvPr/>
          </p:nvSpPr>
          <p:spPr bwMode="auto">
            <a:xfrm>
              <a:off x="4668" y="2157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14" name="Line 68"/>
            <p:cNvSpPr>
              <a:spLocks noChangeShapeType="1"/>
            </p:cNvSpPr>
            <p:nvPr/>
          </p:nvSpPr>
          <p:spPr bwMode="auto">
            <a:xfrm>
              <a:off x="4674" y="2322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15" name="Line 69"/>
            <p:cNvSpPr>
              <a:spLocks noChangeShapeType="1"/>
            </p:cNvSpPr>
            <p:nvPr/>
          </p:nvSpPr>
          <p:spPr bwMode="auto">
            <a:xfrm>
              <a:off x="4680" y="2484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  <p:sp>
          <p:nvSpPr>
            <p:cNvPr id="46116" name="Line 70"/>
            <p:cNvSpPr>
              <a:spLocks noChangeShapeType="1"/>
            </p:cNvSpPr>
            <p:nvPr/>
          </p:nvSpPr>
          <p:spPr bwMode="auto">
            <a:xfrm>
              <a:off x="4668" y="2628"/>
              <a:ext cx="90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b="0">
                <a:latin typeface="+mn-lt"/>
                <a:cs typeface="Tw Cen MT"/>
              </a:endParaRPr>
            </a:p>
          </p:txBody>
        </p:sp>
      </p:grpSp>
      <p:sp>
        <p:nvSpPr>
          <p:cNvPr id="46110" name="Text Box 71"/>
          <p:cNvSpPr txBox="1">
            <a:spLocks noChangeArrowheads="1"/>
          </p:cNvSpPr>
          <p:nvPr/>
        </p:nvSpPr>
        <p:spPr bwMode="auto">
          <a:xfrm>
            <a:off x="5984875" y="5943600"/>
            <a:ext cx="2487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pt-PT" sz="1800" b="0" u="none">
                <a:latin typeface="+mn-lt"/>
                <a:cs typeface="Tw Cen MT"/>
              </a:rPr>
              <a:t>Exemplo: Web server</a:t>
            </a:r>
            <a:endParaRPr lang="pt-PT" sz="2000" b="0" u="none">
              <a:latin typeface="+mn-lt"/>
              <a:cs typeface="Tw Cen MT"/>
            </a:endParaRPr>
          </a:p>
        </p:txBody>
      </p:sp>
      <p:sp>
        <p:nvSpPr>
          <p:cNvPr id="72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D02964DC-92FD-004E-A6FE-96DABED2696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9B4913-2FC1-E54C-864E-2F1AA95209C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930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/>
              <a:t>Formato dos segmentos TCP</a:t>
            </a:r>
            <a:endParaRPr lang="pt-PT"/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128838" y="2735263"/>
            <a:ext cx="2362200" cy="533400"/>
          </a:xfrm>
          <a:prstGeom prst="rect">
            <a:avLst/>
          </a:prstGeom>
          <a:solidFill>
            <a:srgbClr val="FFCA9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2509838" y="2781300"/>
            <a:ext cx="16240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solidFill>
                  <a:srgbClr val="FF0000"/>
                </a:solidFill>
                <a:latin typeface="Arial" charset="0"/>
              </a:rPr>
              <a:t>Source port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4491038" y="2735263"/>
            <a:ext cx="25146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4643438" y="2781300"/>
            <a:ext cx="2151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solidFill>
                  <a:srgbClr val="FF0000"/>
                </a:solidFill>
                <a:latin typeface="Arial" charset="0"/>
              </a:rPr>
              <a:t>Destination port</a:t>
            </a: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2128838" y="3268663"/>
            <a:ext cx="48768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1752" name="Text Box 9"/>
          <p:cNvSpPr txBox="1">
            <a:spLocks noChangeArrowheads="1"/>
          </p:cNvSpPr>
          <p:nvPr/>
        </p:nvSpPr>
        <p:spPr bwMode="auto">
          <a:xfrm>
            <a:off x="3424238" y="3314700"/>
            <a:ext cx="2416175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Sequence number</a:t>
            </a:r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2128838" y="3725863"/>
            <a:ext cx="48768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>
              <a:solidFill>
                <a:srgbClr val="FF0000"/>
              </a:solidFill>
            </a:endParaRPr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3424238" y="3771900"/>
            <a:ext cx="2308225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Acknowledgment</a:t>
            </a:r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2128838" y="4183063"/>
            <a:ext cx="2438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4567238" y="4183063"/>
            <a:ext cx="2438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1757" name="Text Box 14"/>
          <p:cNvSpPr txBox="1">
            <a:spLocks noChangeArrowheads="1"/>
          </p:cNvSpPr>
          <p:nvPr/>
        </p:nvSpPr>
        <p:spPr bwMode="auto">
          <a:xfrm>
            <a:off x="4632325" y="4256088"/>
            <a:ext cx="2198688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dirty="0">
                <a:latin typeface="Arial" charset="0"/>
              </a:rPr>
              <a:t>Receiver Window</a:t>
            </a:r>
          </a:p>
        </p:txBody>
      </p:sp>
      <p:sp>
        <p:nvSpPr>
          <p:cNvPr id="31758" name="Text Box 15"/>
          <p:cNvSpPr txBox="1">
            <a:spLocks noChangeArrowheads="1"/>
          </p:cNvSpPr>
          <p:nvPr/>
        </p:nvSpPr>
        <p:spPr bwMode="auto">
          <a:xfrm>
            <a:off x="2195513" y="4292600"/>
            <a:ext cx="1000125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dirty="0" err="1" smtClean="0">
                <a:solidFill>
                  <a:srgbClr val="000000"/>
                </a:solidFill>
                <a:latin typeface="Arial" charset="0"/>
              </a:rPr>
              <a:t>HdLen</a:t>
            </a:r>
            <a:endParaRPr lang="en-US" b="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30832" name="Line 16"/>
          <p:cNvSpPr>
            <a:spLocks noChangeShapeType="1"/>
          </p:cNvSpPr>
          <p:nvPr/>
        </p:nvSpPr>
        <p:spPr bwMode="auto">
          <a:xfrm>
            <a:off x="3043238" y="41830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30833" name="Line 17"/>
          <p:cNvSpPr>
            <a:spLocks noChangeShapeType="1"/>
          </p:cNvSpPr>
          <p:nvPr/>
        </p:nvSpPr>
        <p:spPr bwMode="auto">
          <a:xfrm>
            <a:off x="3500438" y="4183063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761" name="Text Box 18"/>
          <p:cNvSpPr txBox="1">
            <a:spLocks noChangeArrowheads="1"/>
          </p:cNvSpPr>
          <p:nvPr/>
        </p:nvSpPr>
        <p:spPr bwMode="auto">
          <a:xfrm>
            <a:off x="3713163" y="4270375"/>
            <a:ext cx="80645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smtClean="0">
                <a:solidFill>
                  <a:srgbClr val="000000"/>
                </a:solidFill>
                <a:latin typeface="Arial" charset="0"/>
              </a:rPr>
              <a:t>Flags</a:t>
            </a:r>
          </a:p>
        </p:txBody>
      </p:sp>
      <p:sp>
        <p:nvSpPr>
          <p:cNvPr id="31762" name="Text Box 19"/>
          <p:cNvSpPr txBox="1">
            <a:spLocks noChangeArrowheads="1"/>
          </p:cNvSpPr>
          <p:nvPr/>
        </p:nvSpPr>
        <p:spPr bwMode="auto">
          <a:xfrm>
            <a:off x="3119438" y="4305300"/>
            <a:ext cx="325437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smtClean="0">
                <a:solidFill>
                  <a:srgbClr val="000000"/>
                </a:solidFill>
                <a:latin typeface="Arial" charset="0"/>
              </a:rPr>
              <a:t>0</a:t>
            </a:r>
          </a:p>
        </p:txBody>
      </p:sp>
      <p:sp>
        <p:nvSpPr>
          <p:cNvPr id="31763" name="Rectangle 20"/>
          <p:cNvSpPr>
            <a:spLocks noChangeArrowheads="1"/>
          </p:cNvSpPr>
          <p:nvPr/>
        </p:nvSpPr>
        <p:spPr bwMode="auto">
          <a:xfrm>
            <a:off x="2128838" y="4716463"/>
            <a:ext cx="2438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1764" name="Rectangle 21"/>
          <p:cNvSpPr>
            <a:spLocks noChangeArrowheads="1"/>
          </p:cNvSpPr>
          <p:nvPr/>
        </p:nvSpPr>
        <p:spPr bwMode="auto">
          <a:xfrm>
            <a:off x="4567238" y="4716463"/>
            <a:ext cx="2438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31765" name="Text Box 22"/>
          <p:cNvSpPr txBox="1">
            <a:spLocks noChangeArrowheads="1"/>
          </p:cNvSpPr>
          <p:nvPr/>
        </p:nvSpPr>
        <p:spPr bwMode="auto">
          <a:xfrm>
            <a:off x="2493963" y="4803775"/>
            <a:ext cx="13843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smtClean="0">
                <a:solidFill>
                  <a:srgbClr val="000000"/>
                </a:solidFill>
                <a:latin typeface="Arial" charset="0"/>
              </a:rPr>
              <a:t>Checksum</a:t>
            </a:r>
          </a:p>
        </p:txBody>
      </p:sp>
      <p:sp>
        <p:nvSpPr>
          <p:cNvPr id="31766" name="Text Box 23"/>
          <p:cNvSpPr txBox="1">
            <a:spLocks noChangeArrowheads="1"/>
          </p:cNvSpPr>
          <p:nvPr/>
        </p:nvSpPr>
        <p:spPr bwMode="auto">
          <a:xfrm>
            <a:off x="4856163" y="4803775"/>
            <a:ext cx="1792287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b="0" smtClean="0">
                <a:solidFill>
                  <a:srgbClr val="000000"/>
                </a:solidFill>
                <a:latin typeface="Arial" charset="0"/>
              </a:rPr>
              <a:t>Urgent pointer</a:t>
            </a:r>
          </a:p>
        </p:txBody>
      </p:sp>
      <p:sp>
        <p:nvSpPr>
          <p:cNvPr id="31767" name="Rectangle 24"/>
          <p:cNvSpPr>
            <a:spLocks noChangeArrowheads="1"/>
          </p:cNvSpPr>
          <p:nvPr/>
        </p:nvSpPr>
        <p:spPr bwMode="auto">
          <a:xfrm>
            <a:off x="2128838" y="5249863"/>
            <a:ext cx="48768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PT"/>
          </a:p>
        </p:txBody>
      </p:sp>
      <p:sp>
        <p:nvSpPr>
          <p:cNvPr id="25624" name="Text Box 25"/>
          <p:cNvSpPr txBox="1">
            <a:spLocks noChangeArrowheads="1"/>
          </p:cNvSpPr>
          <p:nvPr/>
        </p:nvSpPr>
        <p:spPr bwMode="auto">
          <a:xfrm>
            <a:off x="3576638" y="5295900"/>
            <a:ext cx="2187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b="0">
                <a:solidFill>
                  <a:srgbClr val="000000"/>
                </a:solidFill>
                <a:latin typeface="Arial" charset="0"/>
              </a:rPr>
              <a:t>Options (variable)</a:t>
            </a:r>
          </a:p>
        </p:txBody>
      </p:sp>
      <p:sp>
        <p:nvSpPr>
          <p:cNvPr id="25625" name="Rectangle 26"/>
          <p:cNvSpPr>
            <a:spLocks noChangeArrowheads="1"/>
          </p:cNvSpPr>
          <p:nvPr/>
        </p:nvSpPr>
        <p:spPr bwMode="auto">
          <a:xfrm>
            <a:off x="2128838" y="5707063"/>
            <a:ext cx="4876800" cy="81756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pt-PT" sz="24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26" name="Text Box 7"/>
          <p:cNvSpPr txBox="1">
            <a:spLocks noChangeArrowheads="1"/>
          </p:cNvSpPr>
          <p:nvPr/>
        </p:nvSpPr>
        <p:spPr bwMode="auto">
          <a:xfrm>
            <a:off x="2916238" y="5949950"/>
            <a:ext cx="3205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b="0">
                <a:solidFill>
                  <a:srgbClr val="000000"/>
                </a:solidFill>
                <a:latin typeface="Arial" charset="0"/>
              </a:rPr>
              <a:t>Application Data (payload)</a:t>
            </a:r>
          </a:p>
        </p:txBody>
      </p:sp>
      <p:sp>
        <p:nvSpPr>
          <p:cNvPr id="25627" name="Rectangle 26"/>
          <p:cNvSpPr>
            <a:spLocks noChangeArrowheads="1"/>
          </p:cNvSpPr>
          <p:nvPr/>
        </p:nvSpPr>
        <p:spPr bwMode="auto">
          <a:xfrm>
            <a:off x="2124075" y="1412875"/>
            <a:ext cx="4876800" cy="1358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pt-PT" sz="2400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28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3509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b="0">
                <a:solidFill>
                  <a:srgbClr val="000000"/>
                </a:solidFill>
                <a:latin typeface="Arial" charset="0"/>
              </a:rPr>
              <a:t>IP Packet (e.g. IP addresses)</a:t>
            </a:r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7451725" y="2852738"/>
            <a:ext cx="1588" cy="1111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7235825" y="4076700"/>
            <a:ext cx="1465263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20-byte</a:t>
            </a:r>
          </a:p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TCP header</a:t>
            </a:r>
          </a:p>
        </p:txBody>
      </p:sp>
      <p:sp>
        <p:nvSpPr>
          <p:cNvPr id="34" name="Line 31"/>
          <p:cNvSpPr>
            <a:spLocks noChangeShapeType="1"/>
          </p:cNvSpPr>
          <p:nvPr/>
        </p:nvSpPr>
        <p:spPr bwMode="auto">
          <a:xfrm>
            <a:off x="7451725" y="4724400"/>
            <a:ext cx="0" cy="93662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>
            <a:off x="7451725" y="1341438"/>
            <a:ext cx="0" cy="287337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Rectangle 30"/>
          <p:cNvSpPr>
            <a:spLocks noChangeArrowheads="1"/>
          </p:cNvSpPr>
          <p:nvPr/>
        </p:nvSpPr>
        <p:spPr bwMode="auto">
          <a:xfrm>
            <a:off x="7235825" y="1700213"/>
            <a:ext cx="122237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20-byte</a:t>
            </a:r>
          </a:p>
          <a:p>
            <a:pPr algn="l" eaLnBrk="0" hangingPunct="0">
              <a:defRPr/>
            </a:pPr>
            <a:r>
              <a:rPr lang="en-US" sz="1800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IP header</a:t>
            </a:r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7451725" y="2420938"/>
            <a:ext cx="0" cy="2698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5635" name="Text Box 10"/>
          <p:cNvSpPr txBox="1">
            <a:spLocks noChangeArrowheads="1"/>
          </p:cNvSpPr>
          <p:nvPr/>
        </p:nvSpPr>
        <p:spPr bwMode="auto">
          <a:xfrm>
            <a:off x="4206875" y="990600"/>
            <a:ext cx="820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latin typeface="Tw Cen MT" charset="0"/>
                <a:cs typeface="Tw Cen MT" charset="0"/>
              </a:rPr>
              <a:t>32 bits</a:t>
            </a:r>
            <a:endParaRPr lang="en-US" sz="2400">
              <a:latin typeface="Tw Cen MT" charset="0"/>
              <a:cs typeface="Tw Cen MT" charset="0"/>
            </a:endParaRPr>
          </a:p>
        </p:txBody>
      </p:sp>
      <p:sp>
        <p:nvSpPr>
          <p:cNvPr id="25636" name="Line 11"/>
          <p:cNvSpPr>
            <a:spLocks noChangeShapeType="1"/>
          </p:cNvSpPr>
          <p:nvPr/>
        </p:nvSpPr>
        <p:spPr bwMode="auto">
          <a:xfrm>
            <a:off x="5097463" y="1187450"/>
            <a:ext cx="1922462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5637" name="Line 12"/>
          <p:cNvSpPr>
            <a:spLocks noChangeShapeType="1"/>
          </p:cNvSpPr>
          <p:nvPr/>
        </p:nvSpPr>
        <p:spPr bwMode="auto">
          <a:xfrm rot="10800000">
            <a:off x="2051050" y="1196975"/>
            <a:ext cx="2065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5638" name="Line 11"/>
          <p:cNvSpPr>
            <a:spLocks noChangeShapeType="1"/>
          </p:cNvSpPr>
          <p:nvPr/>
        </p:nvSpPr>
        <p:spPr bwMode="auto">
          <a:xfrm>
            <a:off x="7092950" y="27813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Dimensão dos segmentos TCP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sz="2000" dirty="0" smtClean="0"/>
              <a:t>Um segmento pode ter uma dimensão arbitrária de 0 a MSS (MSS </a:t>
            </a:r>
            <a:r>
              <a:rPr lang="pt-PT" sz="2000" dirty="0"/>
              <a:t>-</a:t>
            </a:r>
            <a:r>
              <a:rPr lang="pt-PT" sz="2000" dirty="0" smtClean="0"/>
              <a:t> </a:t>
            </a:r>
            <a:r>
              <a:rPr lang="pt-PT" sz="2000" dirty="0" err="1" smtClean="0"/>
              <a:t>Maximum</a:t>
            </a:r>
            <a:r>
              <a:rPr lang="pt-PT" sz="2000" dirty="0" smtClean="0"/>
              <a:t> </a:t>
            </a:r>
            <a:r>
              <a:rPr lang="pt-PT" sz="2000" dirty="0" err="1" smtClean="0"/>
              <a:t>Segment</a:t>
            </a:r>
            <a:r>
              <a:rPr lang="pt-PT" sz="2000" dirty="0" smtClean="0"/>
              <a:t> </a:t>
            </a:r>
            <a:r>
              <a:rPr lang="pt-PT" sz="2000" dirty="0" err="1" smtClean="0"/>
              <a:t>Size</a:t>
            </a:r>
            <a:r>
              <a:rPr lang="pt-PT" sz="2000" dirty="0" smtClean="0"/>
              <a:t>) bytes</a:t>
            </a:r>
          </a:p>
          <a:p>
            <a:pPr>
              <a:defRPr/>
            </a:pPr>
            <a:r>
              <a:rPr lang="pt-PT" sz="2000" dirty="0" smtClean="0"/>
              <a:t>A dimensão máxima dos segmentos de uma conexão é negociada entre os dois extremos de forma a tentar que os segmentos caibam dentro de um pacote IP (sem fragmentação). Alguns valores típicos são 1460 bytes, 512, ...</a:t>
            </a:r>
          </a:p>
          <a:p>
            <a:pPr>
              <a:defRPr/>
            </a:pPr>
            <a:r>
              <a:rPr lang="pt-PT" sz="2000" dirty="0" smtClean="0"/>
              <a:t>Geralmente cada extremo indica inicialmente aquele que julga ser o MSS mais adequado. Será </a:t>
            </a:r>
            <a:r>
              <a:rPr lang="pt-PT" sz="2000" dirty="0" err="1" smtClean="0"/>
              <a:t>seleccionada</a:t>
            </a:r>
            <a:r>
              <a:rPr lang="pt-PT" sz="2000" dirty="0" smtClean="0"/>
              <a:t> a dimensão mais baixa das propostas</a:t>
            </a:r>
          </a:p>
          <a:p>
            <a:pPr>
              <a:defRPr/>
            </a:pPr>
            <a:r>
              <a:rPr lang="pt-PT" sz="2000" dirty="0" smtClean="0"/>
              <a:t>Tal não garante que o MSS não provoca segmentação dado não se saber o MTU (</a:t>
            </a:r>
            <a:r>
              <a:rPr lang="pt-PT" sz="2000" dirty="0" err="1" smtClean="0"/>
              <a:t>Maximum</a:t>
            </a:r>
            <a:r>
              <a:rPr lang="pt-PT" sz="2000" dirty="0" smtClean="0"/>
              <a:t> </a:t>
            </a:r>
            <a:r>
              <a:rPr lang="pt-PT" sz="2000" dirty="0" err="1" smtClean="0"/>
              <a:t>Transfer</a:t>
            </a:r>
            <a:r>
              <a:rPr lang="pt-PT" sz="2000" dirty="0" smtClean="0"/>
              <a:t> </a:t>
            </a:r>
            <a:r>
              <a:rPr lang="pt-PT" sz="2000" dirty="0" err="1" smtClean="0"/>
              <a:t>Unit</a:t>
            </a:r>
            <a:r>
              <a:rPr lang="pt-PT" sz="2000" dirty="0" smtClean="0"/>
              <a:t>) de todos os canais intermédios</a:t>
            </a:r>
          </a:p>
          <a:p>
            <a:pPr>
              <a:defRPr/>
            </a:pPr>
            <a:r>
              <a:rPr lang="pt-PT" sz="2000" dirty="0" smtClean="0"/>
              <a:t>Existe um protocolo que permite a ambas as partes determinarem o MSS mais adequado com base no uso de ICMP (ver adiante)</a:t>
            </a:r>
            <a:endParaRPr lang="pt-PT" sz="2000" dirty="0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DCADD09D-1597-4F43-B0DF-17EDF1FC358E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10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>
                <a:latin typeface="+mn-lt"/>
                <a:ea typeface="ＭＳ Ｐゴシック" charset="0"/>
              </a:rPr>
              <a:t>Uma conexão TCP transporta sequências de bytes</a:t>
            </a:r>
            <a:endParaRPr lang="pt-PT" sz="2400" dirty="0">
              <a:latin typeface="+mn-lt"/>
              <a:ea typeface="ＭＳ Ｐゴシック" charset="0"/>
            </a:endParaRPr>
          </a:p>
        </p:txBody>
      </p:sp>
      <p:grpSp>
        <p:nvGrpSpPr>
          <p:cNvPr id="27650" name="Group 3"/>
          <p:cNvGrpSpPr>
            <a:grpSpLocks/>
          </p:cNvGrpSpPr>
          <p:nvPr/>
        </p:nvGrpSpPr>
        <p:grpSpPr bwMode="auto">
          <a:xfrm>
            <a:off x="1460500" y="2122488"/>
            <a:ext cx="5029200" cy="609600"/>
            <a:chOff x="912" y="1104"/>
            <a:chExt cx="3648" cy="384"/>
          </a:xfrm>
        </p:grpSpPr>
        <p:sp>
          <p:nvSpPr>
            <p:cNvPr id="27748" name="Line 4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7749" name="Line 5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7750" name="Line 6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7751" name="Line 7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27651" name="Line 8"/>
          <p:cNvSpPr>
            <a:spLocks noChangeShapeType="1"/>
          </p:cNvSpPr>
          <p:nvPr/>
        </p:nvSpPr>
        <p:spPr bwMode="auto">
          <a:xfrm>
            <a:off x="144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2" name="Line 9"/>
          <p:cNvSpPr>
            <a:spLocks noChangeShapeType="1"/>
          </p:cNvSpPr>
          <p:nvPr/>
        </p:nvSpPr>
        <p:spPr bwMode="auto">
          <a:xfrm>
            <a:off x="160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3" name="Line 10"/>
          <p:cNvSpPr>
            <a:spLocks noChangeShapeType="1"/>
          </p:cNvSpPr>
          <p:nvPr/>
        </p:nvSpPr>
        <p:spPr bwMode="auto">
          <a:xfrm>
            <a:off x="175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4" name="Line 11"/>
          <p:cNvSpPr>
            <a:spLocks noChangeShapeType="1"/>
          </p:cNvSpPr>
          <p:nvPr/>
        </p:nvSpPr>
        <p:spPr bwMode="auto">
          <a:xfrm>
            <a:off x="190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5" name="Line 12"/>
          <p:cNvSpPr>
            <a:spLocks noChangeShapeType="1"/>
          </p:cNvSpPr>
          <p:nvPr/>
        </p:nvSpPr>
        <p:spPr bwMode="auto">
          <a:xfrm>
            <a:off x="205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6" name="Line 13"/>
          <p:cNvSpPr>
            <a:spLocks noChangeShapeType="1"/>
          </p:cNvSpPr>
          <p:nvPr/>
        </p:nvSpPr>
        <p:spPr bwMode="auto">
          <a:xfrm>
            <a:off x="220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7" name="Line 14"/>
          <p:cNvSpPr>
            <a:spLocks noChangeShapeType="1"/>
          </p:cNvSpPr>
          <p:nvPr/>
        </p:nvSpPr>
        <p:spPr bwMode="auto">
          <a:xfrm>
            <a:off x="2362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8" name="Line 15"/>
          <p:cNvSpPr>
            <a:spLocks noChangeShapeType="1"/>
          </p:cNvSpPr>
          <p:nvPr/>
        </p:nvSpPr>
        <p:spPr bwMode="auto">
          <a:xfrm>
            <a:off x="2514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59" name="Line 16"/>
          <p:cNvSpPr>
            <a:spLocks noChangeShapeType="1"/>
          </p:cNvSpPr>
          <p:nvPr/>
        </p:nvSpPr>
        <p:spPr bwMode="auto">
          <a:xfrm>
            <a:off x="2667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0" name="Line 17"/>
          <p:cNvSpPr>
            <a:spLocks noChangeShapeType="1"/>
          </p:cNvSpPr>
          <p:nvPr/>
        </p:nvSpPr>
        <p:spPr bwMode="auto">
          <a:xfrm>
            <a:off x="2819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1" name="Line 18"/>
          <p:cNvSpPr>
            <a:spLocks noChangeShapeType="1"/>
          </p:cNvSpPr>
          <p:nvPr/>
        </p:nvSpPr>
        <p:spPr bwMode="auto">
          <a:xfrm>
            <a:off x="2971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2" name="Line 19"/>
          <p:cNvSpPr>
            <a:spLocks noChangeShapeType="1"/>
          </p:cNvSpPr>
          <p:nvPr/>
        </p:nvSpPr>
        <p:spPr bwMode="auto">
          <a:xfrm>
            <a:off x="3124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3" name="Line 20"/>
          <p:cNvSpPr>
            <a:spLocks noChangeShapeType="1"/>
          </p:cNvSpPr>
          <p:nvPr/>
        </p:nvSpPr>
        <p:spPr bwMode="auto">
          <a:xfrm>
            <a:off x="3276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4" name="Line 21"/>
          <p:cNvSpPr>
            <a:spLocks noChangeShapeType="1"/>
          </p:cNvSpPr>
          <p:nvPr/>
        </p:nvSpPr>
        <p:spPr bwMode="auto">
          <a:xfrm>
            <a:off x="3429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5" name="Line 22"/>
          <p:cNvSpPr>
            <a:spLocks noChangeShapeType="1"/>
          </p:cNvSpPr>
          <p:nvPr/>
        </p:nvSpPr>
        <p:spPr bwMode="auto">
          <a:xfrm>
            <a:off x="3581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6" name="Line 23"/>
          <p:cNvSpPr>
            <a:spLocks noChangeShapeType="1"/>
          </p:cNvSpPr>
          <p:nvPr/>
        </p:nvSpPr>
        <p:spPr bwMode="auto">
          <a:xfrm>
            <a:off x="3733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7" name="Line 24"/>
          <p:cNvSpPr>
            <a:spLocks noChangeShapeType="1"/>
          </p:cNvSpPr>
          <p:nvPr/>
        </p:nvSpPr>
        <p:spPr bwMode="auto">
          <a:xfrm>
            <a:off x="3886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8" name="Line 25"/>
          <p:cNvSpPr>
            <a:spLocks noChangeShapeType="1"/>
          </p:cNvSpPr>
          <p:nvPr/>
        </p:nvSpPr>
        <p:spPr bwMode="auto">
          <a:xfrm>
            <a:off x="4038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69" name="Line 26"/>
          <p:cNvSpPr>
            <a:spLocks noChangeShapeType="1"/>
          </p:cNvSpPr>
          <p:nvPr/>
        </p:nvSpPr>
        <p:spPr bwMode="auto">
          <a:xfrm>
            <a:off x="4191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0" name="Line 27"/>
          <p:cNvSpPr>
            <a:spLocks noChangeShapeType="1"/>
          </p:cNvSpPr>
          <p:nvPr/>
        </p:nvSpPr>
        <p:spPr bwMode="auto">
          <a:xfrm>
            <a:off x="4343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1" name="Line 28"/>
          <p:cNvSpPr>
            <a:spLocks noChangeShapeType="1"/>
          </p:cNvSpPr>
          <p:nvPr/>
        </p:nvSpPr>
        <p:spPr bwMode="auto">
          <a:xfrm>
            <a:off x="4495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2" name="Line 29"/>
          <p:cNvSpPr>
            <a:spLocks noChangeShapeType="1"/>
          </p:cNvSpPr>
          <p:nvPr/>
        </p:nvSpPr>
        <p:spPr bwMode="auto">
          <a:xfrm>
            <a:off x="4648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3" name="Line 30"/>
          <p:cNvSpPr>
            <a:spLocks noChangeShapeType="1"/>
          </p:cNvSpPr>
          <p:nvPr/>
        </p:nvSpPr>
        <p:spPr bwMode="auto">
          <a:xfrm>
            <a:off x="4800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4" name="Line 31"/>
          <p:cNvSpPr>
            <a:spLocks noChangeShapeType="1"/>
          </p:cNvSpPr>
          <p:nvPr/>
        </p:nvSpPr>
        <p:spPr bwMode="auto">
          <a:xfrm>
            <a:off x="4953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5" name="Line 32"/>
          <p:cNvSpPr>
            <a:spLocks noChangeShapeType="1"/>
          </p:cNvSpPr>
          <p:nvPr/>
        </p:nvSpPr>
        <p:spPr bwMode="auto">
          <a:xfrm>
            <a:off x="5105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6" name="Line 33"/>
          <p:cNvSpPr>
            <a:spLocks noChangeShapeType="1"/>
          </p:cNvSpPr>
          <p:nvPr/>
        </p:nvSpPr>
        <p:spPr bwMode="auto">
          <a:xfrm>
            <a:off x="525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7" name="Line 34"/>
          <p:cNvSpPr>
            <a:spLocks noChangeShapeType="1"/>
          </p:cNvSpPr>
          <p:nvPr/>
        </p:nvSpPr>
        <p:spPr bwMode="auto">
          <a:xfrm>
            <a:off x="541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8" name="Line 35"/>
          <p:cNvSpPr>
            <a:spLocks noChangeShapeType="1"/>
          </p:cNvSpPr>
          <p:nvPr/>
        </p:nvSpPr>
        <p:spPr bwMode="auto">
          <a:xfrm>
            <a:off x="556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79" name="Line 36"/>
          <p:cNvSpPr>
            <a:spLocks noChangeShapeType="1"/>
          </p:cNvSpPr>
          <p:nvPr/>
        </p:nvSpPr>
        <p:spPr bwMode="auto">
          <a:xfrm>
            <a:off x="571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80" name="Line 37"/>
          <p:cNvSpPr>
            <a:spLocks noChangeShapeType="1"/>
          </p:cNvSpPr>
          <p:nvPr/>
        </p:nvSpPr>
        <p:spPr bwMode="auto">
          <a:xfrm>
            <a:off x="586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81" name="Line 38"/>
          <p:cNvSpPr>
            <a:spLocks noChangeShapeType="1"/>
          </p:cNvSpPr>
          <p:nvPr/>
        </p:nvSpPr>
        <p:spPr bwMode="auto">
          <a:xfrm>
            <a:off x="601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82" name="Line 39"/>
          <p:cNvSpPr>
            <a:spLocks noChangeShapeType="1"/>
          </p:cNvSpPr>
          <p:nvPr/>
        </p:nvSpPr>
        <p:spPr bwMode="auto">
          <a:xfrm>
            <a:off x="61722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83" name="Line 40"/>
          <p:cNvSpPr>
            <a:spLocks noChangeShapeType="1"/>
          </p:cNvSpPr>
          <p:nvPr/>
        </p:nvSpPr>
        <p:spPr bwMode="auto">
          <a:xfrm>
            <a:off x="63246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84" name="Text Box 41"/>
          <p:cNvSpPr txBox="1">
            <a:spLocks noChangeArrowheads="1"/>
          </p:cNvSpPr>
          <p:nvPr/>
        </p:nvSpPr>
        <p:spPr bwMode="auto">
          <a:xfrm rot="5390887">
            <a:off x="1243806" y="2283619"/>
            <a:ext cx="587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0</a:t>
            </a:r>
          </a:p>
        </p:txBody>
      </p:sp>
      <p:sp>
        <p:nvSpPr>
          <p:cNvPr id="27685" name="Text Box 42"/>
          <p:cNvSpPr txBox="1">
            <a:spLocks noChangeArrowheads="1"/>
          </p:cNvSpPr>
          <p:nvPr/>
        </p:nvSpPr>
        <p:spPr bwMode="auto">
          <a:xfrm rot="5390887">
            <a:off x="1396206" y="2283619"/>
            <a:ext cx="587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1</a:t>
            </a:r>
          </a:p>
        </p:txBody>
      </p:sp>
      <p:sp>
        <p:nvSpPr>
          <p:cNvPr id="27686" name="Text Box 43"/>
          <p:cNvSpPr txBox="1">
            <a:spLocks noChangeArrowheads="1"/>
          </p:cNvSpPr>
          <p:nvPr/>
        </p:nvSpPr>
        <p:spPr bwMode="auto">
          <a:xfrm rot="5390887">
            <a:off x="1550194" y="2285207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2</a:t>
            </a:r>
          </a:p>
        </p:txBody>
      </p:sp>
      <p:sp>
        <p:nvSpPr>
          <p:cNvPr id="27687" name="Text Box 44"/>
          <p:cNvSpPr txBox="1">
            <a:spLocks noChangeArrowheads="1"/>
          </p:cNvSpPr>
          <p:nvPr/>
        </p:nvSpPr>
        <p:spPr bwMode="auto">
          <a:xfrm rot="5390887">
            <a:off x="1702594" y="2285207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3</a:t>
            </a:r>
          </a:p>
        </p:txBody>
      </p:sp>
      <p:sp>
        <p:nvSpPr>
          <p:cNvPr id="27688" name="Line 45"/>
          <p:cNvSpPr>
            <a:spLocks noChangeShapeType="1"/>
          </p:cNvSpPr>
          <p:nvPr/>
        </p:nvSpPr>
        <p:spPr bwMode="auto">
          <a:xfrm>
            <a:off x="2133600" y="25860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27689" name="Group 46"/>
          <p:cNvGrpSpPr>
            <a:grpSpLocks/>
          </p:cNvGrpSpPr>
          <p:nvPr/>
        </p:nvGrpSpPr>
        <p:grpSpPr bwMode="auto">
          <a:xfrm>
            <a:off x="2743200" y="5334000"/>
            <a:ext cx="5029200" cy="609600"/>
            <a:chOff x="912" y="1104"/>
            <a:chExt cx="3648" cy="384"/>
          </a:xfrm>
        </p:grpSpPr>
        <p:sp>
          <p:nvSpPr>
            <p:cNvPr id="27744" name="Line 47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7745" name="Line 48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7746" name="Line 49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7747" name="Line 50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27690" name="Line 51"/>
          <p:cNvSpPr>
            <a:spLocks noChangeShapeType="1"/>
          </p:cNvSpPr>
          <p:nvPr/>
        </p:nvSpPr>
        <p:spPr bwMode="auto">
          <a:xfrm>
            <a:off x="274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1" name="Line 52"/>
          <p:cNvSpPr>
            <a:spLocks noChangeShapeType="1"/>
          </p:cNvSpPr>
          <p:nvPr/>
        </p:nvSpPr>
        <p:spPr bwMode="auto">
          <a:xfrm>
            <a:off x="289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2" name="Line 53"/>
          <p:cNvSpPr>
            <a:spLocks noChangeShapeType="1"/>
          </p:cNvSpPr>
          <p:nvPr/>
        </p:nvSpPr>
        <p:spPr bwMode="auto">
          <a:xfrm>
            <a:off x="304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3" name="Line 54"/>
          <p:cNvSpPr>
            <a:spLocks noChangeShapeType="1"/>
          </p:cNvSpPr>
          <p:nvPr/>
        </p:nvSpPr>
        <p:spPr bwMode="auto">
          <a:xfrm>
            <a:off x="320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4" name="Line 55"/>
          <p:cNvSpPr>
            <a:spLocks noChangeShapeType="1"/>
          </p:cNvSpPr>
          <p:nvPr/>
        </p:nvSpPr>
        <p:spPr bwMode="auto">
          <a:xfrm>
            <a:off x="335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5" name="Line 56"/>
          <p:cNvSpPr>
            <a:spLocks noChangeShapeType="1"/>
          </p:cNvSpPr>
          <p:nvPr/>
        </p:nvSpPr>
        <p:spPr bwMode="auto">
          <a:xfrm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6" name="Line 57"/>
          <p:cNvSpPr>
            <a:spLocks noChangeShapeType="1"/>
          </p:cNvSpPr>
          <p:nvPr/>
        </p:nvSpPr>
        <p:spPr bwMode="auto">
          <a:xfrm>
            <a:off x="3657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7" name="Line 58"/>
          <p:cNvSpPr>
            <a:spLocks noChangeShapeType="1"/>
          </p:cNvSpPr>
          <p:nvPr/>
        </p:nvSpPr>
        <p:spPr bwMode="auto">
          <a:xfrm>
            <a:off x="3810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8" name="Line 59"/>
          <p:cNvSpPr>
            <a:spLocks noChangeShapeType="1"/>
          </p:cNvSpPr>
          <p:nvPr/>
        </p:nvSpPr>
        <p:spPr bwMode="auto">
          <a:xfrm>
            <a:off x="3962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699" name="Line 60"/>
          <p:cNvSpPr>
            <a:spLocks noChangeShapeType="1"/>
          </p:cNvSpPr>
          <p:nvPr/>
        </p:nvSpPr>
        <p:spPr bwMode="auto">
          <a:xfrm>
            <a:off x="4114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0" name="Line 61"/>
          <p:cNvSpPr>
            <a:spLocks noChangeShapeType="1"/>
          </p:cNvSpPr>
          <p:nvPr/>
        </p:nvSpPr>
        <p:spPr bwMode="auto">
          <a:xfrm>
            <a:off x="4267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1" name="Line 62"/>
          <p:cNvSpPr>
            <a:spLocks noChangeShapeType="1"/>
          </p:cNvSpPr>
          <p:nvPr/>
        </p:nvSpPr>
        <p:spPr bwMode="auto">
          <a:xfrm>
            <a:off x="4419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2" name="Line 63"/>
          <p:cNvSpPr>
            <a:spLocks noChangeShapeType="1"/>
          </p:cNvSpPr>
          <p:nvPr/>
        </p:nvSpPr>
        <p:spPr bwMode="auto">
          <a:xfrm>
            <a:off x="4572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3" name="Line 64"/>
          <p:cNvSpPr>
            <a:spLocks noChangeShapeType="1"/>
          </p:cNvSpPr>
          <p:nvPr/>
        </p:nvSpPr>
        <p:spPr bwMode="auto">
          <a:xfrm>
            <a:off x="4724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4" name="Line 65"/>
          <p:cNvSpPr>
            <a:spLocks noChangeShapeType="1"/>
          </p:cNvSpPr>
          <p:nvPr/>
        </p:nvSpPr>
        <p:spPr bwMode="auto">
          <a:xfrm>
            <a:off x="4876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5" name="Line 66"/>
          <p:cNvSpPr>
            <a:spLocks noChangeShapeType="1"/>
          </p:cNvSpPr>
          <p:nvPr/>
        </p:nvSpPr>
        <p:spPr bwMode="auto">
          <a:xfrm>
            <a:off x="5029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6" name="Line 67"/>
          <p:cNvSpPr>
            <a:spLocks noChangeShapeType="1"/>
          </p:cNvSpPr>
          <p:nvPr/>
        </p:nvSpPr>
        <p:spPr bwMode="auto">
          <a:xfrm>
            <a:off x="5181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7" name="Line 68"/>
          <p:cNvSpPr>
            <a:spLocks noChangeShapeType="1"/>
          </p:cNvSpPr>
          <p:nvPr/>
        </p:nvSpPr>
        <p:spPr bwMode="auto">
          <a:xfrm>
            <a:off x="5334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8" name="Line 69"/>
          <p:cNvSpPr>
            <a:spLocks noChangeShapeType="1"/>
          </p:cNvSpPr>
          <p:nvPr/>
        </p:nvSpPr>
        <p:spPr bwMode="auto">
          <a:xfrm>
            <a:off x="5486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09" name="Line 70"/>
          <p:cNvSpPr>
            <a:spLocks noChangeShapeType="1"/>
          </p:cNvSpPr>
          <p:nvPr/>
        </p:nvSpPr>
        <p:spPr bwMode="auto">
          <a:xfrm>
            <a:off x="5638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0" name="Line 71"/>
          <p:cNvSpPr>
            <a:spLocks noChangeShapeType="1"/>
          </p:cNvSpPr>
          <p:nvPr/>
        </p:nvSpPr>
        <p:spPr bwMode="auto">
          <a:xfrm>
            <a:off x="5791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1" name="Line 72"/>
          <p:cNvSpPr>
            <a:spLocks noChangeShapeType="1"/>
          </p:cNvSpPr>
          <p:nvPr/>
        </p:nvSpPr>
        <p:spPr bwMode="auto">
          <a:xfrm>
            <a:off x="5943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2" name="Line 73"/>
          <p:cNvSpPr>
            <a:spLocks noChangeShapeType="1"/>
          </p:cNvSpPr>
          <p:nvPr/>
        </p:nvSpPr>
        <p:spPr bwMode="auto">
          <a:xfrm>
            <a:off x="6096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3" name="Line 74"/>
          <p:cNvSpPr>
            <a:spLocks noChangeShapeType="1"/>
          </p:cNvSpPr>
          <p:nvPr/>
        </p:nvSpPr>
        <p:spPr bwMode="auto">
          <a:xfrm>
            <a:off x="6248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4" name="Line 75"/>
          <p:cNvSpPr>
            <a:spLocks noChangeShapeType="1"/>
          </p:cNvSpPr>
          <p:nvPr/>
        </p:nvSpPr>
        <p:spPr bwMode="auto">
          <a:xfrm>
            <a:off x="6400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5" name="Line 76"/>
          <p:cNvSpPr>
            <a:spLocks noChangeShapeType="1"/>
          </p:cNvSpPr>
          <p:nvPr/>
        </p:nvSpPr>
        <p:spPr bwMode="auto">
          <a:xfrm>
            <a:off x="655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6" name="Line 77"/>
          <p:cNvSpPr>
            <a:spLocks noChangeShapeType="1"/>
          </p:cNvSpPr>
          <p:nvPr/>
        </p:nvSpPr>
        <p:spPr bwMode="auto">
          <a:xfrm>
            <a:off x="670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7" name="Line 78"/>
          <p:cNvSpPr>
            <a:spLocks noChangeShapeType="1"/>
          </p:cNvSpPr>
          <p:nvPr/>
        </p:nvSpPr>
        <p:spPr bwMode="auto">
          <a:xfrm>
            <a:off x="685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8" name="Line 79"/>
          <p:cNvSpPr>
            <a:spLocks noChangeShapeType="1"/>
          </p:cNvSpPr>
          <p:nvPr/>
        </p:nvSpPr>
        <p:spPr bwMode="auto">
          <a:xfrm>
            <a:off x="701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19" name="Line 80"/>
          <p:cNvSpPr>
            <a:spLocks noChangeShapeType="1"/>
          </p:cNvSpPr>
          <p:nvPr/>
        </p:nvSpPr>
        <p:spPr bwMode="auto">
          <a:xfrm>
            <a:off x="716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20" name="Line 81"/>
          <p:cNvSpPr>
            <a:spLocks noChangeShapeType="1"/>
          </p:cNvSpPr>
          <p:nvPr/>
        </p:nvSpPr>
        <p:spPr bwMode="auto">
          <a:xfrm>
            <a:off x="731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21" name="Line 82"/>
          <p:cNvSpPr>
            <a:spLocks noChangeShapeType="1"/>
          </p:cNvSpPr>
          <p:nvPr/>
        </p:nvSpPr>
        <p:spPr bwMode="auto">
          <a:xfrm>
            <a:off x="74676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22" name="Line 83"/>
          <p:cNvSpPr>
            <a:spLocks noChangeShapeType="1"/>
          </p:cNvSpPr>
          <p:nvPr/>
        </p:nvSpPr>
        <p:spPr bwMode="auto">
          <a:xfrm>
            <a:off x="76200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23" name="Text Box 84"/>
          <p:cNvSpPr txBox="1">
            <a:spLocks noChangeArrowheads="1"/>
          </p:cNvSpPr>
          <p:nvPr/>
        </p:nvSpPr>
        <p:spPr bwMode="auto">
          <a:xfrm rot="5390887">
            <a:off x="25407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0</a:t>
            </a:r>
          </a:p>
        </p:txBody>
      </p:sp>
      <p:sp>
        <p:nvSpPr>
          <p:cNvPr id="27724" name="Text Box 85"/>
          <p:cNvSpPr txBox="1">
            <a:spLocks noChangeArrowheads="1"/>
          </p:cNvSpPr>
          <p:nvPr/>
        </p:nvSpPr>
        <p:spPr bwMode="auto">
          <a:xfrm rot="5390887">
            <a:off x="26931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1</a:t>
            </a:r>
          </a:p>
        </p:txBody>
      </p:sp>
      <p:sp>
        <p:nvSpPr>
          <p:cNvPr id="27725" name="Text Box 86"/>
          <p:cNvSpPr txBox="1">
            <a:spLocks noChangeArrowheads="1"/>
          </p:cNvSpPr>
          <p:nvPr/>
        </p:nvSpPr>
        <p:spPr bwMode="auto">
          <a:xfrm rot="5390887">
            <a:off x="28455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2</a:t>
            </a:r>
          </a:p>
        </p:txBody>
      </p:sp>
      <p:sp>
        <p:nvSpPr>
          <p:cNvPr id="27726" name="Text Box 87"/>
          <p:cNvSpPr txBox="1">
            <a:spLocks noChangeArrowheads="1"/>
          </p:cNvSpPr>
          <p:nvPr/>
        </p:nvSpPr>
        <p:spPr bwMode="auto">
          <a:xfrm rot="5390887">
            <a:off x="29979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3</a:t>
            </a:r>
          </a:p>
        </p:txBody>
      </p:sp>
      <p:sp>
        <p:nvSpPr>
          <p:cNvPr id="27727" name="Line 88"/>
          <p:cNvSpPr>
            <a:spLocks noChangeShapeType="1"/>
          </p:cNvSpPr>
          <p:nvPr/>
        </p:nvSpPr>
        <p:spPr bwMode="auto">
          <a:xfrm>
            <a:off x="3429000" y="54864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28" name="Line 89"/>
          <p:cNvSpPr>
            <a:spLocks noChangeShapeType="1"/>
          </p:cNvSpPr>
          <p:nvPr/>
        </p:nvSpPr>
        <p:spPr bwMode="auto">
          <a:xfrm>
            <a:off x="3429000" y="57912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29" name="Text Box 90"/>
          <p:cNvSpPr txBox="1">
            <a:spLocks noChangeArrowheads="1"/>
          </p:cNvSpPr>
          <p:nvPr/>
        </p:nvSpPr>
        <p:spPr bwMode="auto">
          <a:xfrm>
            <a:off x="304800" y="16002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Comic Sans MS" charset="0"/>
              </a:rPr>
              <a:t>Host A</a:t>
            </a:r>
          </a:p>
        </p:txBody>
      </p:sp>
      <p:sp>
        <p:nvSpPr>
          <p:cNvPr id="27730" name="Text Box 91"/>
          <p:cNvSpPr txBox="1">
            <a:spLocks noChangeArrowheads="1"/>
          </p:cNvSpPr>
          <p:nvPr/>
        </p:nvSpPr>
        <p:spPr bwMode="auto">
          <a:xfrm>
            <a:off x="304800" y="4805363"/>
            <a:ext cx="1150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Comic Sans MS" charset="0"/>
              </a:rPr>
              <a:t>Host B</a:t>
            </a:r>
          </a:p>
        </p:txBody>
      </p:sp>
      <p:sp>
        <p:nvSpPr>
          <p:cNvPr id="27731" name="Text Box 92"/>
          <p:cNvSpPr txBox="1">
            <a:spLocks noChangeArrowheads="1"/>
          </p:cNvSpPr>
          <p:nvPr/>
        </p:nvSpPr>
        <p:spPr bwMode="auto">
          <a:xfrm rot="5390887">
            <a:off x="2272506" y="2348707"/>
            <a:ext cx="663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80</a:t>
            </a:r>
          </a:p>
        </p:txBody>
      </p:sp>
      <p:sp>
        <p:nvSpPr>
          <p:cNvPr id="27732" name="Line 93"/>
          <p:cNvSpPr>
            <a:spLocks noChangeShapeType="1"/>
          </p:cNvSpPr>
          <p:nvPr/>
        </p:nvSpPr>
        <p:spPr bwMode="auto">
          <a:xfrm>
            <a:off x="2133600" y="23574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33" name="Text Box 94"/>
          <p:cNvSpPr txBox="1">
            <a:spLocks noChangeArrowheads="1"/>
          </p:cNvSpPr>
          <p:nvPr/>
        </p:nvSpPr>
        <p:spPr bwMode="auto">
          <a:xfrm rot="5390887">
            <a:off x="3569494" y="5550694"/>
            <a:ext cx="663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80</a:t>
            </a:r>
          </a:p>
        </p:txBody>
      </p:sp>
      <p:sp>
        <p:nvSpPr>
          <p:cNvPr id="27734" name="Line 95"/>
          <p:cNvSpPr>
            <a:spLocks noChangeShapeType="1"/>
          </p:cNvSpPr>
          <p:nvPr/>
        </p:nvSpPr>
        <p:spPr bwMode="auto">
          <a:xfrm>
            <a:off x="1485900" y="281781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35" name="Line 96"/>
          <p:cNvSpPr>
            <a:spLocks noChangeShapeType="1"/>
          </p:cNvSpPr>
          <p:nvPr/>
        </p:nvSpPr>
        <p:spPr bwMode="auto">
          <a:xfrm>
            <a:off x="1981200" y="2819400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36" name="Line 97"/>
          <p:cNvSpPr>
            <a:spLocks noChangeShapeType="1"/>
          </p:cNvSpPr>
          <p:nvPr/>
        </p:nvSpPr>
        <p:spPr bwMode="auto">
          <a:xfrm>
            <a:off x="2476500" y="2820988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37" name="Line 98"/>
          <p:cNvSpPr>
            <a:spLocks noChangeShapeType="1"/>
          </p:cNvSpPr>
          <p:nvPr/>
        </p:nvSpPr>
        <p:spPr bwMode="auto">
          <a:xfrm>
            <a:off x="2971800" y="2822575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38" name="Line 99"/>
          <p:cNvSpPr>
            <a:spLocks noChangeShapeType="1"/>
          </p:cNvSpPr>
          <p:nvPr/>
        </p:nvSpPr>
        <p:spPr bwMode="auto">
          <a:xfrm>
            <a:off x="3467100" y="282416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39" name="Line 100"/>
          <p:cNvSpPr>
            <a:spLocks noChangeShapeType="1"/>
          </p:cNvSpPr>
          <p:nvPr/>
        </p:nvSpPr>
        <p:spPr bwMode="auto">
          <a:xfrm>
            <a:off x="3962400" y="2825750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40" name="Line 101"/>
          <p:cNvSpPr>
            <a:spLocks noChangeShapeType="1"/>
          </p:cNvSpPr>
          <p:nvPr/>
        </p:nvSpPr>
        <p:spPr bwMode="auto">
          <a:xfrm>
            <a:off x="4457700" y="2827338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41" name="Line 102"/>
          <p:cNvSpPr>
            <a:spLocks noChangeShapeType="1"/>
          </p:cNvSpPr>
          <p:nvPr/>
        </p:nvSpPr>
        <p:spPr bwMode="auto">
          <a:xfrm>
            <a:off x="4953000" y="2828925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7742" name="Line 103"/>
          <p:cNvSpPr>
            <a:spLocks noChangeShapeType="1"/>
          </p:cNvSpPr>
          <p:nvPr/>
        </p:nvSpPr>
        <p:spPr bwMode="auto">
          <a:xfrm>
            <a:off x="5448300" y="2830513"/>
            <a:ext cx="1295400" cy="244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0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4F89B907-E1D2-6049-9D4E-1A965BCB62F2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1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2800" dirty="0" smtClean="0">
                <a:latin typeface="+mn-lt"/>
                <a:ea typeface="ＭＳ Ｐゴシック" charset="0"/>
              </a:rPr>
              <a:t>Implementado através do envio de segmentos</a:t>
            </a:r>
            <a:endParaRPr lang="pt-PT" sz="2800" dirty="0">
              <a:latin typeface="+mn-lt"/>
              <a:ea typeface="ＭＳ Ｐゴシック" charset="0"/>
            </a:endParaRPr>
          </a:p>
        </p:txBody>
      </p:sp>
      <p:grpSp>
        <p:nvGrpSpPr>
          <p:cNvPr id="29698" name="Group 3"/>
          <p:cNvGrpSpPr>
            <a:grpSpLocks/>
          </p:cNvGrpSpPr>
          <p:nvPr/>
        </p:nvGrpSpPr>
        <p:grpSpPr bwMode="auto">
          <a:xfrm>
            <a:off x="1447800" y="2128838"/>
            <a:ext cx="5029200" cy="609600"/>
            <a:chOff x="912" y="1104"/>
            <a:chExt cx="3648" cy="384"/>
          </a:xfrm>
        </p:grpSpPr>
        <p:sp>
          <p:nvSpPr>
            <p:cNvPr id="29806" name="Line 4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9807" name="Line 5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9808" name="Line 6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9809" name="Line 7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29699" name="Line 8"/>
          <p:cNvSpPr>
            <a:spLocks noChangeShapeType="1"/>
          </p:cNvSpPr>
          <p:nvPr/>
        </p:nvSpPr>
        <p:spPr bwMode="auto">
          <a:xfrm>
            <a:off x="144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0" name="Line 9"/>
          <p:cNvSpPr>
            <a:spLocks noChangeShapeType="1"/>
          </p:cNvSpPr>
          <p:nvPr/>
        </p:nvSpPr>
        <p:spPr bwMode="auto">
          <a:xfrm>
            <a:off x="160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1" name="Line 10"/>
          <p:cNvSpPr>
            <a:spLocks noChangeShapeType="1"/>
          </p:cNvSpPr>
          <p:nvPr/>
        </p:nvSpPr>
        <p:spPr bwMode="auto">
          <a:xfrm>
            <a:off x="175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2" name="Line 11"/>
          <p:cNvSpPr>
            <a:spLocks noChangeShapeType="1"/>
          </p:cNvSpPr>
          <p:nvPr/>
        </p:nvSpPr>
        <p:spPr bwMode="auto">
          <a:xfrm>
            <a:off x="190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3" name="Line 12"/>
          <p:cNvSpPr>
            <a:spLocks noChangeShapeType="1"/>
          </p:cNvSpPr>
          <p:nvPr/>
        </p:nvSpPr>
        <p:spPr bwMode="auto">
          <a:xfrm>
            <a:off x="205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4" name="Line 13"/>
          <p:cNvSpPr>
            <a:spLocks noChangeShapeType="1"/>
          </p:cNvSpPr>
          <p:nvPr/>
        </p:nvSpPr>
        <p:spPr bwMode="auto">
          <a:xfrm>
            <a:off x="220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5" name="Line 14"/>
          <p:cNvSpPr>
            <a:spLocks noChangeShapeType="1"/>
          </p:cNvSpPr>
          <p:nvPr/>
        </p:nvSpPr>
        <p:spPr bwMode="auto">
          <a:xfrm>
            <a:off x="2362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6" name="Line 15"/>
          <p:cNvSpPr>
            <a:spLocks noChangeShapeType="1"/>
          </p:cNvSpPr>
          <p:nvPr/>
        </p:nvSpPr>
        <p:spPr bwMode="auto">
          <a:xfrm>
            <a:off x="2514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7" name="Line 16"/>
          <p:cNvSpPr>
            <a:spLocks noChangeShapeType="1"/>
          </p:cNvSpPr>
          <p:nvPr/>
        </p:nvSpPr>
        <p:spPr bwMode="auto">
          <a:xfrm>
            <a:off x="2667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8" name="Line 17"/>
          <p:cNvSpPr>
            <a:spLocks noChangeShapeType="1"/>
          </p:cNvSpPr>
          <p:nvPr/>
        </p:nvSpPr>
        <p:spPr bwMode="auto">
          <a:xfrm>
            <a:off x="2819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09" name="Line 18"/>
          <p:cNvSpPr>
            <a:spLocks noChangeShapeType="1"/>
          </p:cNvSpPr>
          <p:nvPr/>
        </p:nvSpPr>
        <p:spPr bwMode="auto">
          <a:xfrm>
            <a:off x="2971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0" name="Line 19"/>
          <p:cNvSpPr>
            <a:spLocks noChangeShapeType="1"/>
          </p:cNvSpPr>
          <p:nvPr/>
        </p:nvSpPr>
        <p:spPr bwMode="auto">
          <a:xfrm>
            <a:off x="3124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1" name="Line 20"/>
          <p:cNvSpPr>
            <a:spLocks noChangeShapeType="1"/>
          </p:cNvSpPr>
          <p:nvPr/>
        </p:nvSpPr>
        <p:spPr bwMode="auto">
          <a:xfrm>
            <a:off x="3276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2" name="Line 21"/>
          <p:cNvSpPr>
            <a:spLocks noChangeShapeType="1"/>
          </p:cNvSpPr>
          <p:nvPr/>
        </p:nvSpPr>
        <p:spPr bwMode="auto">
          <a:xfrm>
            <a:off x="3429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3" name="Line 22"/>
          <p:cNvSpPr>
            <a:spLocks noChangeShapeType="1"/>
          </p:cNvSpPr>
          <p:nvPr/>
        </p:nvSpPr>
        <p:spPr bwMode="auto">
          <a:xfrm>
            <a:off x="3581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4" name="Line 23"/>
          <p:cNvSpPr>
            <a:spLocks noChangeShapeType="1"/>
          </p:cNvSpPr>
          <p:nvPr/>
        </p:nvSpPr>
        <p:spPr bwMode="auto">
          <a:xfrm>
            <a:off x="3733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5" name="Line 24"/>
          <p:cNvSpPr>
            <a:spLocks noChangeShapeType="1"/>
          </p:cNvSpPr>
          <p:nvPr/>
        </p:nvSpPr>
        <p:spPr bwMode="auto">
          <a:xfrm>
            <a:off x="3886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6" name="Line 25"/>
          <p:cNvSpPr>
            <a:spLocks noChangeShapeType="1"/>
          </p:cNvSpPr>
          <p:nvPr/>
        </p:nvSpPr>
        <p:spPr bwMode="auto">
          <a:xfrm>
            <a:off x="4038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7" name="Line 26"/>
          <p:cNvSpPr>
            <a:spLocks noChangeShapeType="1"/>
          </p:cNvSpPr>
          <p:nvPr/>
        </p:nvSpPr>
        <p:spPr bwMode="auto">
          <a:xfrm>
            <a:off x="4191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8" name="Line 27"/>
          <p:cNvSpPr>
            <a:spLocks noChangeShapeType="1"/>
          </p:cNvSpPr>
          <p:nvPr/>
        </p:nvSpPr>
        <p:spPr bwMode="auto">
          <a:xfrm>
            <a:off x="4343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19" name="Line 28"/>
          <p:cNvSpPr>
            <a:spLocks noChangeShapeType="1"/>
          </p:cNvSpPr>
          <p:nvPr/>
        </p:nvSpPr>
        <p:spPr bwMode="auto">
          <a:xfrm>
            <a:off x="4495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0" name="Line 29"/>
          <p:cNvSpPr>
            <a:spLocks noChangeShapeType="1"/>
          </p:cNvSpPr>
          <p:nvPr/>
        </p:nvSpPr>
        <p:spPr bwMode="auto">
          <a:xfrm>
            <a:off x="4648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1" name="Line 30"/>
          <p:cNvSpPr>
            <a:spLocks noChangeShapeType="1"/>
          </p:cNvSpPr>
          <p:nvPr/>
        </p:nvSpPr>
        <p:spPr bwMode="auto">
          <a:xfrm>
            <a:off x="4800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2" name="Line 31"/>
          <p:cNvSpPr>
            <a:spLocks noChangeShapeType="1"/>
          </p:cNvSpPr>
          <p:nvPr/>
        </p:nvSpPr>
        <p:spPr bwMode="auto">
          <a:xfrm>
            <a:off x="4953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3" name="Line 32"/>
          <p:cNvSpPr>
            <a:spLocks noChangeShapeType="1"/>
          </p:cNvSpPr>
          <p:nvPr/>
        </p:nvSpPr>
        <p:spPr bwMode="auto">
          <a:xfrm>
            <a:off x="5105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4" name="Line 33"/>
          <p:cNvSpPr>
            <a:spLocks noChangeShapeType="1"/>
          </p:cNvSpPr>
          <p:nvPr/>
        </p:nvSpPr>
        <p:spPr bwMode="auto">
          <a:xfrm>
            <a:off x="5257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5" name="Line 34"/>
          <p:cNvSpPr>
            <a:spLocks noChangeShapeType="1"/>
          </p:cNvSpPr>
          <p:nvPr/>
        </p:nvSpPr>
        <p:spPr bwMode="auto">
          <a:xfrm>
            <a:off x="54102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6" name="Line 35"/>
          <p:cNvSpPr>
            <a:spLocks noChangeShapeType="1"/>
          </p:cNvSpPr>
          <p:nvPr/>
        </p:nvSpPr>
        <p:spPr bwMode="auto">
          <a:xfrm>
            <a:off x="55626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7" name="Line 36"/>
          <p:cNvSpPr>
            <a:spLocks noChangeShapeType="1"/>
          </p:cNvSpPr>
          <p:nvPr/>
        </p:nvSpPr>
        <p:spPr bwMode="auto">
          <a:xfrm>
            <a:off x="57150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8" name="Line 37"/>
          <p:cNvSpPr>
            <a:spLocks noChangeShapeType="1"/>
          </p:cNvSpPr>
          <p:nvPr/>
        </p:nvSpPr>
        <p:spPr bwMode="auto">
          <a:xfrm>
            <a:off x="58674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29" name="Line 38"/>
          <p:cNvSpPr>
            <a:spLocks noChangeShapeType="1"/>
          </p:cNvSpPr>
          <p:nvPr/>
        </p:nvSpPr>
        <p:spPr bwMode="auto">
          <a:xfrm>
            <a:off x="6019800" y="2128838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30" name="Line 39"/>
          <p:cNvSpPr>
            <a:spLocks noChangeShapeType="1"/>
          </p:cNvSpPr>
          <p:nvPr/>
        </p:nvSpPr>
        <p:spPr bwMode="auto">
          <a:xfrm>
            <a:off x="61722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31" name="Line 40"/>
          <p:cNvSpPr>
            <a:spLocks noChangeShapeType="1"/>
          </p:cNvSpPr>
          <p:nvPr/>
        </p:nvSpPr>
        <p:spPr bwMode="auto">
          <a:xfrm>
            <a:off x="6324600" y="2128838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32" name="Text Box 41"/>
          <p:cNvSpPr txBox="1">
            <a:spLocks noChangeArrowheads="1"/>
          </p:cNvSpPr>
          <p:nvPr/>
        </p:nvSpPr>
        <p:spPr bwMode="auto">
          <a:xfrm rot="5390887">
            <a:off x="1243806" y="2283619"/>
            <a:ext cx="587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0</a:t>
            </a:r>
          </a:p>
        </p:txBody>
      </p:sp>
      <p:sp>
        <p:nvSpPr>
          <p:cNvPr id="29733" name="Text Box 42"/>
          <p:cNvSpPr txBox="1">
            <a:spLocks noChangeArrowheads="1"/>
          </p:cNvSpPr>
          <p:nvPr/>
        </p:nvSpPr>
        <p:spPr bwMode="auto">
          <a:xfrm rot="5390887">
            <a:off x="1396206" y="2283619"/>
            <a:ext cx="5873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1</a:t>
            </a:r>
          </a:p>
        </p:txBody>
      </p:sp>
      <p:sp>
        <p:nvSpPr>
          <p:cNvPr id="29734" name="Text Box 43"/>
          <p:cNvSpPr txBox="1">
            <a:spLocks noChangeArrowheads="1"/>
          </p:cNvSpPr>
          <p:nvPr/>
        </p:nvSpPr>
        <p:spPr bwMode="auto">
          <a:xfrm rot="5390887">
            <a:off x="1550194" y="2285207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2</a:t>
            </a:r>
          </a:p>
        </p:txBody>
      </p:sp>
      <p:sp>
        <p:nvSpPr>
          <p:cNvPr id="29735" name="Text Box 44"/>
          <p:cNvSpPr txBox="1">
            <a:spLocks noChangeArrowheads="1"/>
          </p:cNvSpPr>
          <p:nvPr/>
        </p:nvSpPr>
        <p:spPr bwMode="auto">
          <a:xfrm rot="5390887">
            <a:off x="1702594" y="2285207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3</a:t>
            </a:r>
          </a:p>
        </p:txBody>
      </p:sp>
      <p:sp>
        <p:nvSpPr>
          <p:cNvPr id="29736" name="Line 45"/>
          <p:cNvSpPr>
            <a:spLocks noChangeShapeType="1"/>
          </p:cNvSpPr>
          <p:nvPr/>
        </p:nvSpPr>
        <p:spPr bwMode="auto">
          <a:xfrm>
            <a:off x="2133600" y="25860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grpSp>
        <p:nvGrpSpPr>
          <p:cNvPr id="29737" name="Group 46"/>
          <p:cNvGrpSpPr>
            <a:grpSpLocks/>
          </p:cNvGrpSpPr>
          <p:nvPr/>
        </p:nvGrpSpPr>
        <p:grpSpPr bwMode="auto">
          <a:xfrm>
            <a:off x="2743200" y="5334000"/>
            <a:ext cx="5029200" cy="609600"/>
            <a:chOff x="912" y="1104"/>
            <a:chExt cx="3648" cy="384"/>
          </a:xfrm>
        </p:grpSpPr>
        <p:sp>
          <p:nvSpPr>
            <p:cNvPr id="29802" name="Line 47"/>
            <p:cNvSpPr>
              <a:spLocks noChangeShapeType="1"/>
            </p:cNvSpPr>
            <p:nvPr/>
          </p:nvSpPr>
          <p:spPr bwMode="auto">
            <a:xfrm>
              <a:off x="912" y="1104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9803" name="Line 48"/>
            <p:cNvSpPr>
              <a:spLocks noChangeShapeType="1"/>
            </p:cNvSpPr>
            <p:nvPr/>
          </p:nvSpPr>
          <p:spPr bwMode="auto">
            <a:xfrm>
              <a:off x="912" y="1488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9804" name="Line 49"/>
            <p:cNvSpPr>
              <a:spLocks noChangeShapeType="1"/>
            </p:cNvSpPr>
            <p:nvPr/>
          </p:nvSpPr>
          <p:spPr bwMode="auto">
            <a:xfrm flipH="1">
              <a:off x="4224" y="1104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  <p:sp>
          <p:nvSpPr>
            <p:cNvPr id="29805" name="Line 50"/>
            <p:cNvSpPr>
              <a:spLocks noChangeShapeType="1"/>
            </p:cNvSpPr>
            <p:nvPr/>
          </p:nvSpPr>
          <p:spPr bwMode="auto">
            <a:xfrm flipH="1">
              <a:off x="4224" y="1488"/>
              <a:ext cx="336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PT"/>
            </a:p>
          </p:txBody>
        </p:sp>
      </p:grpSp>
      <p:sp>
        <p:nvSpPr>
          <p:cNvPr id="29738" name="Line 51"/>
          <p:cNvSpPr>
            <a:spLocks noChangeShapeType="1"/>
          </p:cNvSpPr>
          <p:nvPr/>
        </p:nvSpPr>
        <p:spPr bwMode="auto">
          <a:xfrm>
            <a:off x="274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39" name="Line 52"/>
          <p:cNvSpPr>
            <a:spLocks noChangeShapeType="1"/>
          </p:cNvSpPr>
          <p:nvPr/>
        </p:nvSpPr>
        <p:spPr bwMode="auto">
          <a:xfrm>
            <a:off x="289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0" name="Line 53"/>
          <p:cNvSpPr>
            <a:spLocks noChangeShapeType="1"/>
          </p:cNvSpPr>
          <p:nvPr/>
        </p:nvSpPr>
        <p:spPr bwMode="auto">
          <a:xfrm>
            <a:off x="304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1" name="Line 54"/>
          <p:cNvSpPr>
            <a:spLocks noChangeShapeType="1"/>
          </p:cNvSpPr>
          <p:nvPr/>
        </p:nvSpPr>
        <p:spPr bwMode="auto">
          <a:xfrm>
            <a:off x="320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2" name="Line 55"/>
          <p:cNvSpPr>
            <a:spLocks noChangeShapeType="1"/>
          </p:cNvSpPr>
          <p:nvPr/>
        </p:nvSpPr>
        <p:spPr bwMode="auto">
          <a:xfrm>
            <a:off x="335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3" name="Line 56"/>
          <p:cNvSpPr>
            <a:spLocks noChangeShapeType="1"/>
          </p:cNvSpPr>
          <p:nvPr/>
        </p:nvSpPr>
        <p:spPr bwMode="auto">
          <a:xfrm>
            <a:off x="350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4" name="Line 57"/>
          <p:cNvSpPr>
            <a:spLocks noChangeShapeType="1"/>
          </p:cNvSpPr>
          <p:nvPr/>
        </p:nvSpPr>
        <p:spPr bwMode="auto">
          <a:xfrm>
            <a:off x="3657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5" name="Line 58"/>
          <p:cNvSpPr>
            <a:spLocks noChangeShapeType="1"/>
          </p:cNvSpPr>
          <p:nvPr/>
        </p:nvSpPr>
        <p:spPr bwMode="auto">
          <a:xfrm>
            <a:off x="3810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6" name="Line 59"/>
          <p:cNvSpPr>
            <a:spLocks noChangeShapeType="1"/>
          </p:cNvSpPr>
          <p:nvPr/>
        </p:nvSpPr>
        <p:spPr bwMode="auto">
          <a:xfrm>
            <a:off x="3962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7" name="Line 60"/>
          <p:cNvSpPr>
            <a:spLocks noChangeShapeType="1"/>
          </p:cNvSpPr>
          <p:nvPr/>
        </p:nvSpPr>
        <p:spPr bwMode="auto">
          <a:xfrm>
            <a:off x="4114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8" name="Line 61"/>
          <p:cNvSpPr>
            <a:spLocks noChangeShapeType="1"/>
          </p:cNvSpPr>
          <p:nvPr/>
        </p:nvSpPr>
        <p:spPr bwMode="auto">
          <a:xfrm>
            <a:off x="4267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49" name="Line 62"/>
          <p:cNvSpPr>
            <a:spLocks noChangeShapeType="1"/>
          </p:cNvSpPr>
          <p:nvPr/>
        </p:nvSpPr>
        <p:spPr bwMode="auto">
          <a:xfrm>
            <a:off x="4419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0" name="Line 63"/>
          <p:cNvSpPr>
            <a:spLocks noChangeShapeType="1"/>
          </p:cNvSpPr>
          <p:nvPr/>
        </p:nvSpPr>
        <p:spPr bwMode="auto">
          <a:xfrm>
            <a:off x="4572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1" name="Line 64"/>
          <p:cNvSpPr>
            <a:spLocks noChangeShapeType="1"/>
          </p:cNvSpPr>
          <p:nvPr/>
        </p:nvSpPr>
        <p:spPr bwMode="auto">
          <a:xfrm>
            <a:off x="4724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2" name="Line 65"/>
          <p:cNvSpPr>
            <a:spLocks noChangeShapeType="1"/>
          </p:cNvSpPr>
          <p:nvPr/>
        </p:nvSpPr>
        <p:spPr bwMode="auto">
          <a:xfrm>
            <a:off x="4876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3" name="Line 66"/>
          <p:cNvSpPr>
            <a:spLocks noChangeShapeType="1"/>
          </p:cNvSpPr>
          <p:nvPr/>
        </p:nvSpPr>
        <p:spPr bwMode="auto">
          <a:xfrm>
            <a:off x="5029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4" name="Line 67"/>
          <p:cNvSpPr>
            <a:spLocks noChangeShapeType="1"/>
          </p:cNvSpPr>
          <p:nvPr/>
        </p:nvSpPr>
        <p:spPr bwMode="auto">
          <a:xfrm>
            <a:off x="5181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5" name="Line 68"/>
          <p:cNvSpPr>
            <a:spLocks noChangeShapeType="1"/>
          </p:cNvSpPr>
          <p:nvPr/>
        </p:nvSpPr>
        <p:spPr bwMode="auto">
          <a:xfrm>
            <a:off x="5334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6" name="Line 69"/>
          <p:cNvSpPr>
            <a:spLocks noChangeShapeType="1"/>
          </p:cNvSpPr>
          <p:nvPr/>
        </p:nvSpPr>
        <p:spPr bwMode="auto">
          <a:xfrm>
            <a:off x="5486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7" name="Line 70"/>
          <p:cNvSpPr>
            <a:spLocks noChangeShapeType="1"/>
          </p:cNvSpPr>
          <p:nvPr/>
        </p:nvSpPr>
        <p:spPr bwMode="auto">
          <a:xfrm>
            <a:off x="5638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8" name="Line 71"/>
          <p:cNvSpPr>
            <a:spLocks noChangeShapeType="1"/>
          </p:cNvSpPr>
          <p:nvPr/>
        </p:nvSpPr>
        <p:spPr bwMode="auto">
          <a:xfrm>
            <a:off x="5791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59" name="Line 72"/>
          <p:cNvSpPr>
            <a:spLocks noChangeShapeType="1"/>
          </p:cNvSpPr>
          <p:nvPr/>
        </p:nvSpPr>
        <p:spPr bwMode="auto">
          <a:xfrm>
            <a:off x="5943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0" name="Line 73"/>
          <p:cNvSpPr>
            <a:spLocks noChangeShapeType="1"/>
          </p:cNvSpPr>
          <p:nvPr/>
        </p:nvSpPr>
        <p:spPr bwMode="auto">
          <a:xfrm>
            <a:off x="6096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1" name="Line 74"/>
          <p:cNvSpPr>
            <a:spLocks noChangeShapeType="1"/>
          </p:cNvSpPr>
          <p:nvPr/>
        </p:nvSpPr>
        <p:spPr bwMode="auto">
          <a:xfrm>
            <a:off x="6248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2" name="Line 75"/>
          <p:cNvSpPr>
            <a:spLocks noChangeShapeType="1"/>
          </p:cNvSpPr>
          <p:nvPr/>
        </p:nvSpPr>
        <p:spPr bwMode="auto">
          <a:xfrm>
            <a:off x="6400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3" name="Line 76"/>
          <p:cNvSpPr>
            <a:spLocks noChangeShapeType="1"/>
          </p:cNvSpPr>
          <p:nvPr/>
        </p:nvSpPr>
        <p:spPr bwMode="auto">
          <a:xfrm>
            <a:off x="6553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4" name="Line 77"/>
          <p:cNvSpPr>
            <a:spLocks noChangeShapeType="1"/>
          </p:cNvSpPr>
          <p:nvPr/>
        </p:nvSpPr>
        <p:spPr bwMode="auto">
          <a:xfrm>
            <a:off x="6705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5" name="Line 78"/>
          <p:cNvSpPr>
            <a:spLocks noChangeShapeType="1"/>
          </p:cNvSpPr>
          <p:nvPr/>
        </p:nvSpPr>
        <p:spPr bwMode="auto">
          <a:xfrm>
            <a:off x="685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6" name="Line 79"/>
          <p:cNvSpPr>
            <a:spLocks noChangeShapeType="1"/>
          </p:cNvSpPr>
          <p:nvPr/>
        </p:nvSpPr>
        <p:spPr bwMode="auto">
          <a:xfrm>
            <a:off x="7010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7" name="Line 80"/>
          <p:cNvSpPr>
            <a:spLocks noChangeShapeType="1"/>
          </p:cNvSpPr>
          <p:nvPr/>
        </p:nvSpPr>
        <p:spPr bwMode="auto">
          <a:xfrm>
            <a:off x="716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8" name="Line 81"/>
          <p:cNvSpPr>
            <a:spLocks noChangeShapeType="1"/>
          </p:cNvSpPr>
          <p:nvPr/>
        </p:nvSpPr>
        <p:spPr bwMode="auto">
          <a:xfrm>
            <a:off x="73152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69" name="Line 82"/>
          <p:cNvSpPr>
            <a:spLocks noChangeShapeType="1"/>
          </p:cNvSpPr>
          <p:nvPr/>
        </p:nvSpPr>
        <p:spPr bwMode="auto">
          <a:xfrm>
            <a:off x="74676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70" name="Line 83"/>
          <p:cNvSpPr>
            <a:spLocks noChangeShapeType="1"/>
          </p:cNvSpPr>
          <p:nvPr/>
        </p:nvSpPr>
        <p:spPr bwMode="auto">
          <a:xfrm>
            <a:off x="7620000" y="5334000"/>
            <a:ext cx="0" cy="609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71" name="Text Box 84"/>
          <p:cNvSpPr txBox="1">
            <a:spLocks noChangeArrowheads="1"/>
          </p:cNvSpPr>
          <p:nvPr/>
        </p:nvSpPr>
        <p:spPr bwMode="auto">
          <a:xfrm rot="5390887">
            <a:off x="25407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0</a:t>
            </a:r>
          </a:p>
        </p:txBody>
      </p:sp>
      <p:sp>
        <p:nvSpPr>
          <p:cNvPr id="29772" name="Text Box 85"/>
          <p:cNvSpPr txBox="1">
            <a:spLocks noChangeArrowheads="1"/>
          </p:cNvSpPr>
          <p:nvPr/>
        </p:nvSpPr>
        <p:spPr bwMode="auto">
          <a:xfrm rot="5390887">
            <a:off x="26931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1</a:t>
            </a:r>
          </a:p>
        </p:txBody>
      </p:sp>
      <p:sp>
        <p:nvSpPr>
          <p:cNvPr id="29773" name="Text Box 86"/>
          <p:cNvSpPr txBox="1">
            <a:spLocks noChangeArrowheads="1"/>
          </p:cNvSpPr>
          <p:nvPr/>
        </p:nvSpPr>
        <p:spPr bwMode="auto">
          <a:xfrm rot="5390887">
            <a:off x="28455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2</a:t>
            </a:r>
          </a:p>
        </p:txBody>
      </p:sp>
      <p:sp>
        <p:nvSpPr>
          <p:cNvPr id="29774" name="Text Box 87"/>
          <p:cNvSpPr txBox="1">
            <a:spLocks noChangeArrowheads="1"/>
          </p:cNvSpPr>
          <p:nvPr/>
        </p:nvSpPr>
        <p:spPr bwMode="auto">
          <a:xfrm rot="5390887">
            <a:off x="2997994" y="5490369"/>
            <a:ext cx="5873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3</a:t>
            </a:r>
          </a:p>
        </p:txBody>
      </p:sp>
      <p:sp>
        <p:nvSpPr>
          <p:cNvPr id="29775" name="Line 88"/>
          <p:cNvSpPr>
            <a:spLocks noChangeShapeType="1"/>
          </p:cNvSpPr>
          <p:nvPr/>
        </p:nvSpPr>
        <p:spPr bwMode="auto">
          <a:xfrm>
            <a:off x="3429000" y="54864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76" name="Line 89"/>
          <p:cNvSpPr>
            <a:spLocks noChangeShapeType="1"/>
          </p:cNvSpPr>
          <p:nvPr/>
        </p:nvSpPr>
        <p:spPr bwMode="auto">
          <a:xfrm>
            <a:off x="3429000" y="5791200"/>
            <a:ext cx="457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6946" name="Text Box 90"/>
          <p:cNvSpPr txBox="1">
            <a:spLocks noChangeArrowheads="1"/>
          </p:cNvSpPr>
          <p:nvPr/>
        </p:nvSpPr>
        <p:spPr bwMode="auto">
          <a:xfrm>
            <a:off x="304800" y="1600200"/>
            <a:ext cx="11953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400" b="0" smtClean="0">
                <a:latin typeface="+mn-lt"/>
              </a:rPr>
              <a:t>Host A</a:t>
            </a:r>
          </a:p>
        </p:txBody>
      </p:sp>
      <p:sp>
        <p:nvSpPr>
          <p:cNvPr id="36947" name="Text Box 91"/>
          <p:cNvSpPr txBox="1">
            <a:spLocks noChangeArrowheads="1"/>
          </p:cNvSpPr>
          <p:nvPr/>
        </p:nvSpPr>
        <p:spPr bwMode="auto">
          <a:xfrm>
            <a:off x="304800" y="4805363"/>
            <a:ext cx="11636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400" b="0" smtClean="0">
                <a:latin typeface="+mn-lt"/>
              </a:rPr>
              <a:t>Host B</a:t>
            </a:r>
          </a:p>
        </p:txBody>
      </p:sp>
      <p:sp>
        <p:nvSpPr>
          <p:cNvPr id="29779" name="Rectangle 92"/>
          <p:cNvSpPr>
            <a:spLocks noChangeArrowheads="1"/>
          </p:cNvSpPr>
          <p:nvPr/>
        </p:nvSpPr>
        <p:spPr bwMode="auto">
          <a:xfrm>
            <a:off x="1447800" y="3200400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9780" name="Text Box 93"/>
          <p:cNvSpPr txBox="1">
            <a:spLocks noChangeArrowheads="1"/>
          </p:cNvSpPr>
          <p:nvPr/>
        </p:nvSpPr>
        <p:spPr bwMode="auto">
          <a:xfrm rot="5390887">
            <a:off x="2272506" y="2348707"/>
            <a:ext cx="6635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80</a:t>
            </a:r>
          </a:p>
        </p:txBody>
      </p:sp>
      <p:sp>
        <p:nvSpPr>
          <p:cNvPr id="29781" name="Line 94"/>
          <p:cNvSpPr>
            <a:spLocks noChangeShapeType="1"/>
          </p:cNvSpPr>
          <p:nvPr/>
        </p:nvSpPr>
        <p:spPr bwMode="auto">
          <a:xfrm>
            <a:off x="2133600" y="23574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82" name="Rectangle 95"/>
          <p:cNvSpPr>
            <a:spLocks noChangeArrowheads="1"/>
          </p:cNvSpPr>
          <p:nvPr/>
        </p:nvSpPr>
        <p:spPr bwMode="auto">
          <a:xfrm>
            <a:off x="2743200" y="4495800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9783" name="Line 96"/>
          <p:cNvSpPr>
            <a:spLocks noChangeShapeType="1"/>
          </p:cNvSpPr>
          <p:nvPr/>
        </p:nvSpPr>
        <p:spPr bwMode="auto">
          <a:xfrm>
            <a:off x="14478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84" name="Line 97"/>
          <p:cNvSpPr>
            <a:spLocks noChangeShapeType="1"/>
          </p:cNvSpPr>
          <p:nvPr/>
        </p:nvSpPr>
        <p:spPr bwMode="auto">
          <a:xfrm>
            <a:off x="26670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85" name="Line 98"/>
          <p:cNvSpPr>
            <a:spLocks noChangeShapeType="1"/>
          </p:cNvSpPr>
          <p:nvPr/>
        </p:nvSpPr>
        <p:spPr bwMode="auto">
          <a:xfrm>
            <a:off x="15240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86" name="Line 99"/>
          <p:cNvSpPr>
            <a:spLocks noChangeShapeType="1"/>
          </p:cNvSpPr>
          <p:nvPr/>
        </p:nvSpPr>
        <p:spPr bwMode="auto">
          <a:xfrm>
            <a:off x="16764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87" name="Line 100"/>
          <p:cNvSpPr>
            <a:spLocks noChangeShapeType="1"/>
          </p:cNvSpPr>
          <p:nvPr/>
        </p:nvSpPr>
        <p:spPr bwMode="auto">
          <a:xfrm>
            <a:off x="1828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88" name="Line 101"/>
          <p:cNvSpPr>
            <a:spLocks noChangeShapeType="1"/>
          </p:cNvSpPr>
          <p:nvPr/>
        </p:nvSpPr>
        <p:spPr bwMode="auto">
          <a:xfrm>
            <a:off x="19812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89" name="Line 102"/>
          <p:cNvSpPr>
            <a:spLocks noChangeShapeType="1"/>
          </p:cNvSpPr>
          <p:nvPr/>
        </p:nvSpPr>
        <p:spPr bwMode="auto">
          <a:xfrm>
            <a:off x="25908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90" name="Line 103"/>
          <p:cNvSpPr>
            <a:spLocks noChangeShapeType="1"/>
          </p:cNvSpPr>
          <p:nvPr/>
        </p:nvSpPr>
        <p:spPr bwMode="auto">
          <a:xfrm>
            <a:off x="2133600" y="29670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91" name="Line 104"/>
          <p:cNvSpPr>
            <a:spLocks noChangeShapeType="1"/>
          </p:cNvSpPr>
          <p:nvPr/>
        </p:nvSpPr>
        <p:spPr bwMode="auto">
          <a:xfrm>
            <a:off x="28194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92" name="Line 105"/>
          <p:cNvSpPr>
            <a:spLocks noChangeShapeType="1"/>
          </p:cNvSpPr>
          <p:nvPr/>
        </p:nvSpPr>
        <p:spPr bwMode="auto">
          <a:xfrm>
            <a:off x="29718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93" name="Line 106"/>
          <p:cNvSpPr>
            <a:spLocks noChangeShapeType="1"/>
          </p:cNvSpPr>
          <p:nvPr/>
        </p:nvSpPr>
        <p:spPr bwMode="auto">
          <a:xfrm>
            <a:off x="3124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94" name="Line 107"/>
          <p:cNvSpPr>
            <a:spLocks noChangeShapeType="1"/>
          </p:cNvSpPr>
          <p:nvPr/>
        </p:nvSpPr>
        <p:spPr bwMode="auto">
          <a:xfrm>
            <a:off x="32766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95" name="Line 108"/>
          <p:cNvSpPr>
            <a:spLocks noChangeShapeType="1"/>
          </p:cNvSpPr>
          <p:nvPr/>
        </p:nvSpPr>
        <p:spPr bwMode="auto">
          <a:xfrm>
            <a:off x="38862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9796" name="Line 109"/>
          <p:cNvSpPr>
            <a:spLocks noChangeShapeType="1"/>
          </p:cNvSpPr>
          <p:nvPr/>
        </p:nvSpPr>
        <p:spPr bwMode="auto">
          <a:xfrm>
            <a:off x="3429000" y="5100638"/>
            <a:ext cx="304800" cy="476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6966" name="Text Box 110"/>
          <p:cNvSpPr txBox="1">
            <a:spLocks noChangeArrowheads="1"/>
          </p:cNvSpPr>
          <p:nvPr/>
        </p:nvSpPr>
        <p:spPr bwMode="auto">
          <a:xfrm>
            <a:off x="1498600" y="3203575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b="0" smtClean="0">
                <a:solidFill>
                  <a:srgbClr val="000099"/>
                </a:solidFill>
                <a:latin typeface="+mn-lt"/>
              </a:rPr>
              <a:t>TCP Data</a:t>
            </a:r>
          </a:p>
        </p:txBody>
      </p:sp>
      <p:sp>
        <p:nvSpPr>
          <p:cNvPr id="36967" name="Text Box 111"/>
          <p:cNvSpPr txBox="1">
            <a:spLocks noChangeArrowheads="1"/>
          </p:cNvSpPr>
          <p:nvPr/>
        </p:nvSpPr>
        <p:spPr bwMode="auto">
          <a:xfrm>
            <a:off x="2717800" y="4513263"/>
            <a:ext cx="1184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b="0" smtClean="0">
                <a:solidFill>
                  <a:srgbClr val="000099"/>
                </a:solidFill>
                <a:latin typeface="+mn-lt"/>
              </a:rPr>
              <a:t>TCP Data</a:t>
            </a:r>
          </a:p>
        </p:txBody>
      </p:sp>
      <p:sp>
        <p:nvSpPr>
          <p:cNvPr id="29799" name="Text Box 112"/>
          <p:cNvSpPr txBox="1">
            <a:spLocks noChangeArrowheads="1"/>
          </p:cNvSpPr>
          <p:nvPr/>
        </p:nvSpPr>
        <p:spPr bwMode="auto">
          <a:xfrm rot="5390887">
            <a:off x="3569494" y="5550694"/>
            <a:ext cx="6635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 sz="1200" b="0">
                <a:latin typeface="Times New Roman" charset="0"/>
              </a:rPr>
              <a:t>Byte 80</a:t>
            </a:r>
          </a:p>
        </p:txBody>
      </p:sp>
      <p:sp>
        <p:nvSpPr>
          <p:cNvPr id="924785" name="AutoShape 113"/>
          <p:cNvSpPr>
            <a:spLocks noChangeArrowheads="1"/>
          </p:cNvSpPr>
          <p:nvPr/>
        </p:nvSpPr>
        <p:spPr bwMode="auto">
          <a:xfrm>
            <a:off x="3727450" y="2890838"/>
            <a:ext cx="4992688" cy="1293812"/>
          </a:xfrm>
          <a:prstGeom prst="wedgeRectCallout">
            <a:avLst>
              <a:gd name="adj1" fmla="val -72481"/>
              <a:gd name="adj2" fmla="val -9875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algn="l" eaLnBrk="0" hangingPunct="0">
              <a:defRPr/>
            </a:pPr>
            <a:r>
              <a:rPr lang="pt-PT" b="0">
                <a:latin typeface="+mn-lt"/>
              </a:rPr>
              <a:t>O Segmento é enviado quando:</a:t>
            </a:r>
          </a:p>
          <a:p>
            <a:pPr marL="457200" indent="-457200" algn="l" eaLnBrk="0" hangingPunct="0">
              <a:buFontTx/>
              <a:buAutoNum type="arabicPeriod"/>
              <a:defRPr/>
            </a:pPr>
            <a:r>
              <a:rPr lang="pt-PT" sz="1800" b="0">
                <a:latin typeface="+mn-lt"/>
              </a:rPr>
              <a:t>Está cheio (Max Segment Size),</a:t>
            </a:r>
          </a:p>
          <a:p>
            <a:pPr marL="457200" indent="-457200" algn="l" eaLnBrk="0" hangingPunct="0">
              <a:buFontTx/>
              <a:buAutoNum type="arabicPeriod"/>
              <a:defRPr/>
            </a:pPr>
            <a:r>
              <a:rPr lang="pt-PT" sz="1800" b="0">
                <a:latin typeface="+mn-lt"/>
              </a:rPr>
              <a:t>Não está cheio mas “timeout”</a:t>
            </a:r>
          </a:p>
          <a:p>
            <a:pPr marL="457200" indent="-457200" algn="l" eaLnBrk="0" hangingPunct="0">
              <a:buFontTx/>
              <a:buAutoNum type="arabicPeriod"/>
              <a:defRPr/>
            </a:pPr>
            <a:r>
              <a:rPr lang="pt-PT" altLang="ja-JP" sz="1800" b="0">
                <a:latin typeface="+mn-lt"/>
              </a:rPr>
              <a:t>“Pushed” pela aplicação</a:t>
            </a:r>
            <a:endParaRPr lang="pt-PT" sz="1800" b="0">
              <a:latin typeface="+mn-lt"/>
            </a:endParaRPr>
          </a:p>
        </p:txBody>
      </p:sp>
      <p:sp>
        <p:nvSpPr>
          <p:cNvPr id="11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04524B93-9490-0C4F-A49C-573E788ECE4B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785" grpId="0" animBg="1" autoUpdateAnimBg="0"/>
    </p:bld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11611</TotalTime>
  <Words>1665</Words>
  <Application>Microsoft Macintosh PowerPoint</Application>
  <PresentationFormat>On-screen Show (4:3)</PresentationFormat>
  <Paragraphs>304</Paragraphs>
  <Slides>23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Courier New</vt:lpstr>
      <vt:lpstr>ＭＳ Ｐゴシック</vt:lpstr>
      <vt:lpstr>Arial</vt:lpstr>
      <vt:lpstr>Comic Sans MS</vt:lpstr>
      <vt:lpstr>Helvetica</vt:lpstr>
      <vt:lpstr>Wingdings</vt:lpstr>
      <vt:lpstr>Times New Roman</vt:lpstr>
      <vt:lpstr>Tw Cen MT</vt:lpstr>
      <vt:lpstr>Arial Narrow</vt:lpstr>
      <vt:lpstr>Tahoma</vt:lpstr>
      <vt:lpstr>Symbol</vt:lpstr>
      <vt:lpstr>cs426</vt:lpstr>
      <vt:lpstr>Clip</vt:lpstr>
      <vt:lpstr> Redes de Computadores  O protocolo TCP  - propriedades e funcionamento</vt:lpstr>
      <vt:lpstr>Objectivos da lição</vt:lpstr>
      <vt:lpstr>TCP - Transmission Control Protocol</vt:lpstr>
      <vt:lpstr>Semântica de uma conexão TCP</vt:lpstr>
      <vt:lpstr>Portas TCP e conexões TCP</vt:lpstr>
      <vt:lpstr>Formato dos segmentos TCP</vt:lpstr>
      <vt:lpstr>Dimensão dos segmentos TCP</vt:lpstr>
      <vt:lpstr>Uma conexão TCP transporta sequências de bytes</vt:lpstr>
      <vt:lpstr>Implementado através do envio de segmentos</vt:lpstr>
      <vt:lpstr>Os números de sequência são dos bytes</vt:lpstr>
      <vt:lpstr>Initial Sequence Number (ISN)</vt:lpstr>
      <vt:lpstr>TCP Acknowledgments</vt:lpstr>
      <vt:lpstr>ACKs e retransmissões</vt:lpstr>
      <vt:lpstr>Buffer e janela do emissor</vt:lpstr>
      <vt:lpstr>Sockets e buffers</vt:lpstr>
      <vt:lpstr>Gestão inteligente de ACKS</vt:lpstr>
      <vt:lpstr>Fast Retransmit</vt:lpstr>
      <vt:lpstr>TCP Fast Retransmit</vt:lpstr>
      <vt:lpstr>Fast Retransmit é eficaz?</vt:lpstr>
      <vt:lpstr>Gestão do valor dos timeouts</vt:lpstr>
      <vt:lpstr>estimatedRTT e sampledRTT</vt:lpstr>
      <vt:lpstr>Que valor usar de facto?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841</cp:revision>
  <dcterms:created xsi:type="dcterms:W3CDTF">2001-07-06T14:58:21Z</dcterms:created>
  <dcterms:modified xsi:type="dcterms:W3CDTF">2013-04-16T13:48:32Z</dcterms:modified>
</cp:coreProperties>
</file>