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9" r:id="rId1"/>
  </p:sldMasterIdLst>
  <p:notesMasterIdLst>
    <p:notesMasterId r:id="rId26"/>
  </p:notesMasterIdLst>
  <p:handoutMasterIdLst>
    <p:handoutMasterId r:id="rId27"/>
  </p:handoutMasterIdLst>
  <p:sldIdLst>
    <p:sldId id="257" r:id="rId2"/>
    <p:sldId id="449" r:id="rId3"/>
    <p:sldId id="452" r:id="rId4"/>
    <p:sldId id="453" r:id="rId5"/>
    <p:sldId id="454" r:id="rId6"/>
    <p:sldId id="455" r:id="rId7"/>
    <p:sldId id="456" r:id="rId8"/>
    <p:sldId id="457" r:id="rId9"/>
    <p:sldId id="458" r:id="rId10"/>
    <p:sldId id="461" r:id="rId11"/>
    <p:sldId id="465" r:id="rId12"/>
    <p:sldId id="463" r:id="rId13"/>
    <p:sldId id="473" r:id="rId14"/>
    <p:sldId id="475" r:id="rId15"/>
    <p:sldId id="464" r:id="rId16"/>
    <p:sldId id="462" r:id="rId17"/>
    <p:sldId id="466" r:id="rId18"/>
    <p:sldId id="436" r:id="rId19"/>
    <p:sldId id="467" r:id="rId20"/>
    <p:sldId id="472" r:id="rId21"/>
    <p:sldId id="468" r:id="rId22"/>
    <p:sldId id="469" r:id="rId23"/>
    <p:sldId id="470" r:id="rId24"/>
    <p:sldId id="423" r:id="rId25"/>
  </p:sldIdLst>
  <p:sldSz cx="9144000" cy="6858000" type="screen4x3"/>
  <p:notesSz cx="7315200" cy="96012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charset="0"/>
        <a:ea typeface="ＭＳ Ｐゴシック" charset="0"/>
        <a:cs typeface="ＭＳ Ｐゴシック" charset="0"/>
      </a:defRPr>
    </a:lvl1pPr>
    <a:lvl2pPr marL="4572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charset="0"/>
        <a:ea typeface="ＭＳ Ｐゴシック" charset="0"/>
        <a:cs typeface="ＭＳ Ｐゴシック" charset="0"/>
      </a:defRPr>
    </a:lvl2pPr>
    <a:lvl3pPr marL="9144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charset="0"/>
        <a:ea typeface="ＭＳ Ｐゴシック" charset="0"/>
        <a:cs typeface="ＭＳ Ｐゴシック" charset="0"/>
      </a:defRPr>
    </a:lvl3pPr>
    <a:lvl4pPr marL="13716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charset="0"/>
        <a:ea typeface="ＭＳ Ｐゴシック" charset="0"/>
        <a:cs typeface="ＭＳ Ｐゴシック" charset="0"/>
      </a:defRPr>
    </a:lvl4pPr>
    <a:lvl5pPr marL="18288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000" b="1" kern="1200">
        <a:solidFill>
          <a:schemeClr val="tx1"/>
        </a:solidFill>
        <a:latin typeface="Courier New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000" b="1" kern="1200">
        <a:solidFill>
          <a:schemeClr val="tx1"/>
        </a:solidFill>
        <a:latin typeface="Courier New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000" b="1" kern="1200">
        <a:solidFill>
          <a:schemeClr val="tx1"/>
        </a:solidFill>
        <a:latin typeface="Courier New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000" b="1" kern="1200">
        <a:solidFill>
          <a:schemeClr val="tx1"/>
        </a:solidFill>
        <a:latin typeface="Courier New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FFCC99"/>
    <a:srgbClr val="FF3300"/>
    <a:srgbClr val="CCFFFF"/>
    <a:srgbClr val="FFCC00"/>
    <a:srgbClr val="DCA6FF"/>
    <a:srgbClr val="E9C6F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896" y="-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notesMaster" Target="notesMasters/notesMaster1.xml"/><Relationship Id="rId27" Type="http://schemas.openxmlformats.org/officeDocument/2006/relationships/handoutMaster" Target="handoutMasters/handoutMaster1.xml"/><Relationship Id="rId28" Type="http://schemas.openxmlformats.org/officeDocument/2006/relationships/printerSettings" Target="printerSettings/printerSettings1.bin"/><Relationship Id="rId29" Type="http://schemas.openxmlformats.org/officeDocument/2006/relationships/presProps" Target="presProps.xml"/><Relationship Id="rId30" Type="http://schemas.openxmlformats.org/officeDocument/2006/relationships/viewProps" Target="viewProps.xml"/><Relationship Id="rId31" Type="http://schemas.openxmlformats.org/officeDocument/2006/relationships/theme" Target="theme/theme1.xml"/><Relationship Id="rId3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645" tIns="48322" rIns="96645" bIns="48322" numCol="1" anchor="t" anchorCtr="0" compatLnSpc="1">
            <a:prstTxWarp prst="textNoShape">
              <a:avLst/>
            </a:prstTxWarp>
          </a:bodyPr>
          <a:lstStyle>
            <a:lvl1pPr algn="l" defTabSz="966788">
              <a:defRPr sz="13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645" tIns="48322" rIns="96645" bIns="48322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65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645" tIns="48322" rIns="96645" bIns="48322" numCol="1" anchor="b" anchorCtr="0" compatLnSpc="1">
            <a:prstTxWarp prst="textNoShape">
              <a:avLst/>
            </a:prstTxWarp>
          </a:bodyPr>
          <a:lstStyle>
            <a:lvl1pPr algn="l" defTabSz="966788">
              <a:defRPr sz="13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65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645" tIns="48322" rIns="96645" bIns="48322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cs typeface="+mn-cs"/>
              </a:defRPr>
            </a:lvl1pPr>
          </a:lstStyle>
          <a:p>
            <a:pPr>
              <a:defRPr/>
            </a:pPr>
            <a:fld id="{CF578C9D-A3B9-774C-900A-B1085F4FA62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34471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>
            <a:lvl1pPr algn="l" defTabSz="957263">
              <a:defRPr sz="1300" b="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61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>
            <a:lvl1pPr algn="r" defTabSz="957263">
              <a:defRPr sz="1300" b="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61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761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761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5738" tIns="47869" rIns="95738" bIns="47869" numCol="1" anchor="b" anchorCtr="0" compatLnSpc="1">
            <a:prstTxWarp prst="textNoShape">
              <a:avLst/>
            </a:prstTxWarp>
          </a:bodyPr>
          <a:lstStyle>
            <a:lvl1pPr algn="l" defTabSz="957263">
              <a:defRPr sz="1300" b="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61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5738" tIns="47869" rIns="95738" bIns="47869" numCol="1" anchor="b" anchorCtr="0" compatLnSpc="1">
            <a:prstTxWarp prst="textNoShape">
              <a:avLst/>
            </a:prstTxWarp>
          </a:bodyPr>
          <a:lstStyle>
            <a:lvl1pPr algn="r" defTabSz="957263">
              <a:defRPr sz="1300" b="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fld id="{25D56EE3-E280-DB49-9DAC-3F803FD8E49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594396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0B7757E-E29C-A44C-9C9C-61181F8D82BF}" type="slidenum">
              <a:rPr lang="en-US"/>
              <a:pPr>
                <a:defRPr/>
              </a:pPr>
              <a:t>1</a:t>
            </a:fld>
            <a:endParaRPr lang="en-US"/>
          </a:p>
        </p:txBody>
      </p:sp>
      <p:sp>
        <p:nvSpPr>
          <p:cNvPr id="72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724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9446A05-E845-BB4C-B486-39B023B8CBF6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1048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048579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5411" name="Notes Placeholder 2"/>
          <p:cNvSpPr>
            <a:spLocks noGrp="1"/>
          </p:cNvSpPr>
          <p:nvPr>
            <p:ph type="body" idx="1"/>
          </p:nvPr>
        </p:nvSpPr>
        <p:spPr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45412" name="Slide Number Placeholder 3"/>
          <p:cNvSpPr>
            <a:spLocks noGrp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02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28345" indent="-37471185" defTabSz="966702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159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319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477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637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fld id="{CF0F31DC-B21B-174D-BD20-47B96DE93064}" type="slidenum">
              <a:rPr lang="en-US" sz="1300" u="none"/>
              <a:pPr eaLnBrk="1" hangingPunct="1">
                <a:defRPr/>
              </a:pPr>
              <a:t>18</a:t>
            </a:fld>
            <a:endParaRPr lang="en-US" sz="1300" u="non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1315" name="Notes Placeholder 2"/>
          <p:cNvSpPr>
            <a:spLocks noGrp="1"/>
          </p:cNvSpPr>
          <p:nvPr>
            <p:ph type="body" idx="1"/>
          </p:nvPr>
        </p:nvSpPr>
        <p:spPr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41316" name="Slide Number Placeholder 3"/>
          <p:cNvSpPr>
            <a:spLocks noGrp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02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28345" indent="-37471185" defTabSz="966702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159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319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477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637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fld id="{15916437-72E3-284F-8D20-C3AC878B2C22}" type="slidenum">
              <a:rPr lang="pt-PT" sz="1300" u="none"/>
              <a:pPr eaLnBrk="1" hangingPunct="1">
                <a:defRPr/>
              </a:pPr>
              <a:t>20</a:t>
            </a:fld>
            <a:endParaRPr lang="pt-PT" sz="1300" u="non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fld id="{398C555E-6231-7D4B-BF5A-7B3A869CE9A0}" type="slidenum">
              <a:rPr lang="en-US" sz="1300" b="0" smtClean="0">
                <a:latin typeface="Times New Roman" charset="0"/>
              </a:rPr>
              <a:pPr eaLnBrk="1" hangingPunct="1">
                <a:defRPr/>
              </a:pPr>
              <a:t>24</a:t>
            </a:fld>
            <a:endParaRPr lang="en-US" sz="1300" b="0" smtClean="0">
              <a:latin typeface="Times New Roman" charset="0"/>
            </a:endParaRPr>
          </a:p>
        </p:txBody>
      </p:sp>
      <p:sp>
        <p:nvSpPr>
          <p:cNvPr id="80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74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pt-PT" noProof="0" smtClean="0"/>
              <a:t>Click to edit Master title style</a:t>
            </a:r>
          </a:p>
        </p:txBody>
      </p:sp>
      <p:sp>
        <p:nvSpPr>
          <p:cNvPr id="6574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pt-PT" noProof="0" smtClean="0"/>
              <a:t>Click to edit Master subtitle style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29400" y="60960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B18249-ECD0-5A48-BC69-017DC949D1B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2518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C3F768-379B-E741-A564-88512DDA27A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59985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2750" y="381000"/>
            <a:ext cx="2152650" cy="6324600"/>
          </a:xfrm>
        </p:spPr>
        <p:txBody>
          <a:bodyPr vert="eaVert"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81000"/>
            <a:ext cx="6305550" cy="6324600"/>
          </a:xfrm>
        </p:spPr>
        <p:txBody>
          <a:bodyPr vert="eaVert"/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7BA136-A3C2-6540-A557-F62726C5EEE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2212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err="1" smtClean="0"/>
              <a:t>Click</a:t>
            </a:r>
            <a:r>
              <a:rPr lang="pt-PT" dirty="0" smtClean="0"/>
              <a:t> to </a:t>
            </a:r>
            <a:r>
              <a:rPr lang="pt-PT" dirty="0" err="1" smtClean="0"/>
              <a:t>edit</a:t>
            </a:r>
            <a:r>
              <a:rPr lang="pt-PT" dirty="0" smtClean="0"/>
              <a:t> </a:t>
            </a:r>
            <a:r>
              <a:rPr lang="pt-PT" dirty="0" err="1" smtClean="0"/>
              <a:t>Master</a:t>
            </a:r>
            <a:r>
              <a:rPr lang="pt-PT" dirty="0" smtClean="0"/>
              <a:t> </a:t>
            </a:r>
            <a:r>
              <a:rPr lang="pt-PT" dirty="0" err="1" smtClean="0"/>
              <a:t>title</a:t>
            </a:r>
            <a:r>
              <a:rPr lang="pt-PT" dirty="0" smtClean="0"/>
              <a:t> </a:t>
            </a:r>
            <a:r>
              <a:rPr lang="pt-PT" dirty="0" err="1" smtClean="0"/>
              <a:t>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dirty="0" err="1" smtClean="0"/>
              <a:t>Click</a:t>
            </a:r>
            <a:r>
              <a:rPr lang="pt-PT" dirty="0" smtClean="0"/>
              <a:t> to </a:t>
            </a:r>
            <a:r>
              <a:rPr lang="pt-PT" dirty="0" err="1" smtClean="0"/>
              <a:t>edit</a:t>
            </a:r>
            <a:r>
              <a:rPr lang="pt-PT" dirty="0" smtClean="0"/>
              <a:t> </a:t>
            </a:r>
            <a:r>
              <a:rPr lang="pt-PT" dirty="0" err="1" smtClean="0"/>
              <a:t>Master</a:t>
            </a:r>
            <a:r>
              <a:rPr lang="pt-PT" dirty="0" smtClean="0"/>
              <a:t> </a:t>
            </a:r>
            <a:r>
              <a:rPr lang="pt-PT" dirty="0" err="1" smtClean="0"/>
              <a:t>text</a:t>
            </a:r>
            <a:r>
              <a:rPr lang="pt-PT" dirty="0" smtClean="0"/>
              <a:t> </a:t>
            </a:r>
            <a:r>
              <a:rPr lang="pt-PT" dirty="0" err="1" smtClean="0"/>
              <a:t>styles</a:t>
            </a:r>
            <a:endParaRPr lang="pt-PT" dirty="0" smtClean="0"/>
          </a:p>
          <a:p>
            <a:pPr lvl="1"/>
            <a:r>
              <a:rPr lang="pt-PT" dirty="0" err="1" smtClean="0"/>
              <a:t>Second</a:t>
            </a:r>
            <a:r>
              <a:rPr lang="pt-PT" dirty="0" smtClean="0"/>
              <a:t> </a:t>
            </a:r>
            <a:r>
              <a:rPr lang="pt-PT" dirty="0" err="1" smtClean="0"/>
              <a:t>level</a:t>
            </a:r>
            <a:endParaRPr lang="pt-PT" dirty="0" smtClean="0"/>
          </a:p>
          <a:p>
            <a:pPr lvl="2"/>
            <a:r>
              <a:rPr lang="pt-PT" dirty="0" err="1" smtClean="0"/>
              <a:t>Third</a:t>
            </a:r>
            <a:r>
              <a:rPr lang="pt-PT" dirty="0" smtClean="0"/>
              <a:t> </a:t>
            </a:r>
            <a:r>
              <a:rPr lang="pt-PT" dirty="0" err="1" smtClean="0"/>
              <a:t>level</a:t>
            </a:r>
            <a:endParaRPr lang="pt-PT" dirty="0" smtClean="0"/>
          </a:p>
          <a:p>
            <a:pPr lvl="3"/>
            <a:r>
              <a:rPr lang="pt-PT" dirty="0" err="1" smtClean="0"/>
              <a:t>Fourth</a:t>
            </a:r>
            <a:r>
              <a:rPr lang="pt-PT" dirty="0" smtClean="0"/>
              <a:t> </a:t>
            </a:r>
            <a:r>
              <a:rPr lang="pt-PT" dirty="0" err="1" smtClean="0"/>
              <a:t>level</a:t>
            </a:r>
            <a:endParaRPr lang="pt-PT" dirty="0" smtClean="0"/>
          </a:p>
          <a:p>
            <a:pPr lvl="4"/>
            <a:r>
              <a:rPr lang="pt-PT" dirty="0" err="1" smtClean="0"/>
              <a:t>Fifth</a:t>
            </a:r>
            <a:r>
              <a:rPr lang="pt-PT" dirty="0" smtClean="0"/>
              <a:t> </a:t>
            </a:r>
            <a:r>
              <a:rPr lang="pt-PT" dirty="0" err="1" smtClean="0"/>
              <a:t>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DA87A-D0CF-1643-9099-4FE43C6B844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97232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 dirty="0" err="1" smtClean="0"/>
              <a:t>Click</a:t>
            </a:r>
            <a:r>
              <a:rPr lang="pt-PT" dirty="0" smtClean="0"/>
              <a:t> to </a:t>
            </a:r>
            <a:r>
              <a:rPr lang="pt-PT" dirty="0" err="1" smtClean="0"/>
              <a:t>edit</a:t>
            </a:r>
            <a:r>
              <a:rPr lang="pt-PT" dirty="0" smtClean="0"/>
              <a:t> </a:t>
            </a:r>
            <a:r>
              <a:rPr lang="pt-PT" dirty="0" err="1" smtClean="0"/>
              <a:t>Master</a:t>
            </a:r>
            <a:r>
              <a:rPr lang="pt-PT" dirty="0" smtClean="0"/>
              <a:t> </a:t>
            </a:r>
            <a:r>
              <a:rPr lang="pt-PT" dirty="0" err="1" smtClean="0"/>
              <a:t>title</a:t>
            </a:r>
            <a:r>
              <a:rPr lang="pt-PT" dirty="0" smtClean="0"/>
              <a:t> </a:t>
            </a:r>
            <a:r>
              <a:rPr lang="pt-PT" dirty="0" err="1" smtClean="0"/>
              <a:t>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PT" dirty="0" err="1" smtClean="0"/>
              <a:t>Click</a:t>
            </a:r>
            <a:r>
              <a:rPr lang="pt-PT" dirty="0" smtClean="0"/>
              <a:t> to </a:t>
            </a:r>
            <a:r>
              <a:rPr lang="pt-PT" dirty="0" err="1" smtClean="0"/>
              <a:t>edit</a:t>
            </a:r>
            <a:r>
              <a:rPr lang="pt-PT" dirty="0" smtClean="0"/>
              <a:t> </a:t>
            </a:r>
            <a:r>
              <a:rPr lang="pt-PT" dirty="0" err="1" smtClean="0"/>
              <a:t>Master</a:t>
            </a:r>
            <a:r>
              <a:rPr lang="pt-PT" dirty="0" smtClean="0"/>
              <a:t> </a:t>
            </a:r>
            <a:r>
              <a:rPr lang="pt-PT" dirty="0" err="1" smtClean="0"/>
              <a:t>text</a:t>
            </a:r>
            <a:r>
              <a:rPr lang="pt-PT" dirty="0" smtClean="0"/>
              <a:t> </a:t>
            </a:r>
            <a:r>
              <a:rPr lang="pt-PT" dirty="0" err="1" smtClean="0"/>
              <a:t>styles</a:t>
            </a:r>
            <a:endParaRPr lang="pt-PT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9EFDD6-3BF3-0941-9D37-769AFE68071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80906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219200"/>
            <a:ext cx="422910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219200"/>
            <a:ext cx="422910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469E03-27B5-0E4E-9705-5A6BFEFB062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3713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A9986F-482B-554D-A9B7-4CA408B4513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78799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E24844-B536-2342-8492-4017332079C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1290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0EF152-1C87-D341-80D7-FBB45DA2439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09242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C8D30A-737B-D54C-9922-4F3BC9B158B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52465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65B228-BD62-7947-BEA4-C87FA90624B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60090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381000"/>
            <a:ext cx="8382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PT" noProof="0" smtClean="0"/>
              <a:t>Click to edit Master title style</a:t>
            </a:r>
            <a:endParaRPr lang="pt-PT" noProof="0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219200"/>
            <a:ext cx="8610600" cy="548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PT" noProof="0" smtClean="0"/>
              <a:t>Click to edit Master text styles</a:t>
            </a:r>
          </a:p>
          <a:p>
            <a:pPr lvl="1"/>
            <a:r>
              <a:rPr lang="pt-PT" noProof="0" smtClean="0"/>
              <a:t>Second level</a:t>
            </a:r>
          </a:p>
          <a:p>
            <a:pPr lvl="2"/>
            <a:r>
              <a:rPr lang="pt-PT" noProof="0" smtClean="0"/>
              <a:t>Third level</a:t>
            </a:r>
          </a:p>
          <a:p>
            <a:pPr lvl="3"/>
            <a:r>
              <a:rPr lang="pt-PT" noProof="0" smtClean="0"/>
              <a:t>Fourth level</a:t>
            </a:r>
          </a:p>
          <a:p>
            <a:pPr lvl="4"/>
            <a:r>
              <a:rPr lang="pt-PT" noProof="0" smtClean="0"/>
              <a:t>Fifth level</a:t>
            </a:r>
            <a:endParaRPr lang="pt-PT" noProof="0"/>
          </a:p>
        </p:txBody>
      </p:sp>
      <p:sp>
        <p:nvSpPr>
          <p:cNvPr id="63492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96200" y="6248400"/>
            <a:ext cx="9144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fld id="{CB2FE5D5-E82D-BF44-A6C0-7FEEE9B31E0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4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FF"/>
          </a:solidFill>
          <a:latin typeface="+mj-lt"/>
          <a:ea typeface="+mj-ea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FF"/>
          </a:solidFill>
          <a:latin typeface="Comic Sans MS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FF"/>
          </a:solidFill>
          <a:latin typeface="Comic Sans MS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FF"/>
          </a:solidFill>
          <a:latin typeface="Comic Sans MS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FF"/>
          </a:solidFill>
          <a:latin typeface="Comic Sans MS" charset="0"/>
          <a:ea typeface="ＭＳ Ｐゴシック" charset="0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FF"/>
          </a:solidFill>
          <a:latin typeface="Comic Sans MS" charset="0"/>
          <a:ea typeface="ＭＳ Ｐゴシック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FF"/>
          </a:solidFill>
          <a:latin typeface="Comic Sans MS" charset="0"/>
          <a:ea typeface="ＭＳ Ｐゴシック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FF"/>
          </a:solidFill>
          <a:latin typeface="Comic Sans MS" charset="0"/>
          <a:ea typeface="ＭＳ Ｐゴシック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FF"/>
          </a:solidFill>
          <a:latin typeface="Comic Sans MS" charset="0"/>
          <a:ea typeface="ＭＳ Ｐゴシック" charset="0"/>
        </a:defRPr>
      </a:lvl9pPr>
    </p:titleStyle>
    <p:bodyStyle>
      <a:lvl1pPr marL="223838" indent="-223838" algn="l" rtl="0" eaLnBrk="0" fontAlgn="base" hangingPunct="0">
        <a:spcBef>
          <a:spcPct val="50000"/>
        </a:spcBef>
        <a:spcAft>
          <a:spcPct val="0"/>
        </a:spcAft>
        <a:buChar char="•"/>
        <a:defRPr sz="2800">
          <a:solidFill>
            <a:srgbClr val="0000FF"/>
          </a:solidFill>
          <a:latin typeface="+mn-lt"/>
          <a:ea typeface="+mn-ea"/>
          <a:cs typeface="+mn-cs"/>
        </a:defRPr>
      </a:lvl1pPr>
      <a:lvl2pPr marL="563563" indent="-223838" algn="l" rtl="0" eaLnBrk="0" fontAlgn="base" hangingPunct="0">
        <a:spcBef>
          <a:spcPct val="10000"/>
        </a:spcBef>
        <a:spcAft>
          <a:spcPct val="0"/>
        </a:spcAft>
        <a:buFont typeface="Helvetica" charset="0"/>
        <a:buChar char="–"/>
        <a:defRPr sz="2400">
          <a:solidFill>
            <a:schemeClr val="tx2"/>
          </a:solidFill>
          <a:latin typeface="+mn-lt"/>
          <a:ea typeface="Arial" charset="0"/>
          <a:cs typeface="+mn-cs"/>
        </a:defRPr>
      </a:lvl2pPr>
      <a:lvl3pPr marL="911225" indent="-233363" algn="l" rtl="0" eaLnBrk="0" fontAlgn="base" hangingPunct="0">
        <a:spcBef>
          <a:spcPct val="10000"/>
        </a:spcBef>
        <a:spcAft>
          <a:spcPct val="0"/>
        </a:spcAft>
        <a:buFont typeface="Wingdings" charset="0"/>
        <a:buChar char=""/>
        <a:defRPr sz="2000">
          <a:solidFill>
            <a:schemeClr val="tx2"/>
          </a:solidFill>
          <a:latin typeface="+mn-lt"/>
          <a:ea typeface="Arial" charset="0"/>
          <a:cs typeface="+mn-cs"/>
        </a:defRPr>
      </a:lvl3pPr>
      <a:lvl4pPr marL="1258888" indent="-233363" algn="l" rtl="0" eaLnBrk="0" fontAlgn="base" hangingPunct="0">
        <a:spcBef>
          <a:spcPct val="1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  <a:ea typeface="Arial" charset="0"/>
          <a:cs typeface="+mn-cs"/>
        </a:defRPr>
      </a:lvl4pPr>
      <a:lvl5pPr marL="1597025" indent="-223838" algn="l" rtl="0" eaLnBrk="0" fontAlgn="base" hangingPunct="0">
        <a:spcBef>
          <a:spcPct val="1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  <a:ea typeface="Arial" charset="0"/>
          <a:cs typeface="+mn-cs"/>
        </a:defRPr>
      </a:lvl5pPr>
      <a:lvl6pPr marL="2054225" indent="-223838" algn="l" rtl="0" eaLnBrk="0" fontAlgn="base" hangingPunct="0">
        <a:spcBef>
          <a:spcPct val="1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  <a:ea typeface="Arial" charset="0"/>
          <a:cs typeface="+mn-cs"/>
        </a:defRPr>
      </a:lvl6pPr>
      <a:lvl7pPr marL="2511425" indent="-223838" algn="l" rtl="0" eaLnBrk="0" fontAlgn="base" hangingPunct="0">
        <a:spcBef>
          <a:spcPct val="1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  <a:ea typeface="Arial" charset="0"/>
          <a:cs typeface="+mn-cs"/>
        </a:defRPr>
      </a:lvl7pPr>
      <a:lvl8pPr marL="2968625" indent="-223838" algn="l" rtl="0" eaLnBrk="0" fontAlgn="base" hangingPunct="0">
        <a:spcBef>
          <a:spcPct val="1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  <a:ea typeface="Arial" charset="0"/>
          <a:cs typeface="+mn-cs"/>
        </a:defRPr>
      </a:lvl8pPr>
      <a:lvl9pPr marL="3425825" indent="-223838" algn="l" rtl="0" eaLnBrk="0" fontAlgn="base" hangingPunct="0">
        <a:spcBef>
          <a:spcPct val="1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  <a:ea typeface="Arial" charset="0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875463" y="6237288"/>
            <a:ext cx="2133600" cy="476250"/>
          </a:xfrm>
        </p:spPr>
        <p:txBody>
          <a:bodyPr/>
          <a:lstStyle/>
          <a:p>
            <a:pPr>
              <a:defRPr/>
            </a:pPr>
            <a:fld id="{DD35D1A7-2F26-7D47-886C-9D705FAB11A9}" type="slidenum">
              <a:rPr lang="en-US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5775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"/>
            <a:ext cx="7772400" cy="2590800"/>
          </a:xfrm>
        </p:spPr>
        <p:txBody>
          <a:bodyPr/>
          <a:lstStyle/>
          <a:p>
            <a:pPr>
              <a:defRPr/>
            </a:pPr>
            <a:r>
              <a:rPr lang="pt-PT" dirty="0" smtClean="0">
                <a:cs typeface="+mj-cs"/>
              </a:rPr>
              <a:t/>
            </a:r>
            <a:br>
              <a:rPr lang="pt-PT" dirty="0" smtClean="0">
                <a:cs typeface="+mj-cs"/>
              </a:rPr>
            </a:br>
            <a:r>
              <a:rPr lang="pt-PT" dirty="0" smtClean="0">
                <a:cs typeface="+mj-cs"/>
              </a:rPr>
              <a:t>Redes de Computadores</a:t>
            </a:r>
            <a:br>
              <a:rPr lang="pt-PT" dirty="0" smtClean="0">
                <a:cs typeface="+mj-cs"/>
              </a:rPr>
            </a:br>
            <a:r>
              <a:rPr lang="pt-PT" dirty="0" smtClean="0">
                <a:cs typeface="+mj-cs"/>
              </a:rPr>
              <a:t/>
            </a:r>
            <a:br>
              <a:rPr lang="pt-PT" dirty="0" smtClean="0">
                <a:cs typeface="+mj-cs"/>
              </a:rPr>
            </a:br>
            <a:r>
              <a:rPr lang="pt-PT" dirty="0" smtClean="0">
                <a:cs typeface="+mj-cs"/>
              </a:rPr>
              <a:t/>
            </a:r>
            <a:br>
              <a:rPr lang="pt-PT" dirty="0" smtClean="0">
                <a:cs typeface="+mj-cs"/>
              </a:rPr>
            </a:br>
            <a:r>
              <a:rPr lang="pt-PT" dirty="0" smtClean="0">
                <a:cs typeface="+mj-cs"/>
              </a:rPr>
              <a:t>Protocolos de janela deslizante</a:t>
            </a:r>
            <a:br>
              <a:rPr lang="pt-PT" dirty="0" smtClean="0">
                <a:cs typeface="+mj-cs"/>
              </a:rPr>
            </a:br>
            <a:endParaRPr lang="pt-PT" dirty="0" smtClean="0">
              <a:cs typeface="+mj-cs"/>
            </a:endParaRPr>
          </a:p>
        </p:txBody>
      </p:sp>
      <p:sp>
        <p:nvSpPr>
          <p:cNvPr id="57753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14400" y="2971800"/>
            <a:ext cx="7680325" cy="3265488"/>
          </a:xfrm>
        </p:spPr>
        <p:txBody>
          <a:bodyPr/>
          <a:lstStyle/>
          <a:p>
            <a:pPr>
              <a:defRPr/>
            </a:pPr>
            <a:endParaRPr lang="pt-PT" sz="2400" dirty="0" smtClean="0"/>
          </a:p>
          <a:p>
            <a:pPr>
              <a:defRPr/>
            </a:pPr>
            <a:endParaRPr lang="pt-PT" sz="2400" dirty="0" smtClean="0"/>
          </a:p>
          <a:p>
            <a:pPr>
              <a:defRPr/>
            </a:pPr>
            <a:r>
              <a:rPr lang="pt-PT" sz="2400" dirty="0" smtClean="0"/>
              <a:t>Jos</a:t>
            </a:r>
            <a:r>
              <a:rPr lang="pt-PT" altLang="ja-JP" sz="2400" dirty="0" smtClean="0"/>
              <a:t>é Legatheaux Martins</a:t>
            </a:r>
          </a:p>
          <a:p>
            <a:pPr>
              <a:defRPr/>
            </a:pPr>
            <a:endParaRPr lang="pt-PT" altLang="ja-JP" sz="2400" dirty="0" smtClean="0"/>
          </a:p>
          <a:p>
            <a:pPr>
              <a:defRPr/>
            </a:pPr>
            <a:r>
              <a:rPr lang="pt-PT" altLang="ja-JP" sz="2400" dirty="0" smtClean="0"/>
              <a:t>Departamento de Informática da</a:t>
            </a:r>
          </a:p>
          <a:p>
            <a:pPr>
              <a:defRPr/>
            </a:pPr>
            <a:r>
              <a:rPr lang="pt-PT" altLang="ja-JP" sz="2400" dirty="0" smtClean="0"/>
              <a:t>FCT/UNL</a:t>
            </a:r>
            <a:endParaRPr lang="pt-PT" sz="2000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PT" dirty="0" smtClean="0"/>
              <a:t>Aceleração usando </a:t>
            </a:r>
            <a:r>
              <a:rPr lang="pt-PT" dirty="0" err="1" smtClean="0"/>
              <a:t>ACKs</a:t>
            </a:r>
            <a:r>
              <a:rPr lang="pt-PT" dirty="0" smtClean="0"/>
              <a:t> duplicados</a:t>
            </a:r>
            <a:endParaRPr lang="pt-PT" dirty="0"/>
          </a:p>
        </p:txBody>
      </p:sp>
      <p:sp>
        <p:nvSpPr>
          <p:cNvPr id="56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85E1210-9D97-414E-8DBF-0BACD1F4796F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26627" name="Parallelogram 56"/>
          <p:cNvSpPr>
            <a:spLocks noChangeArrowheads="1"/>
          </p:cNvSpPr>
          <p:nvPr/>
        </p:nvSpPr>
        <p:spPr bwMode="auto">
          <a:xfrm rot="887846" flipH="1">
            <a:off x="3427413" y="3286125"/>
            <a:ext cx="2311400" cy="360363"/>
          </a:xfrm>
          <a:prstGeom prst="parallelogram">
            <a:avLst>
              <a:gd name="adj" fmla="val 24973"/>
            </a:avLst>
          </a:prstGeom>
          <a:solidFill>
            <a:srgbClr val="FFCC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PT" sz="2400" b="0">
              <a:solidFill>
                <a:srgbClr val="000000"/>
              </a:solidFill>
            </a:endParaRPr>
          </a:p>
        </p:txBody>
      </p:sp>
      <p:sp>
        <p:nvSpPr>
          <p:cNvPr id="26628" name="Rectangle 5"/>
          <p:cNvSpPr>
            <a:spLocks noChangeArrowheads="1"/>
          </p:cNvSpPr>
          <p:nvPr/>
        </p:nvSpPr>
        <p:spPr bwMode="auto">
          <a:xfrm>
            <a:off x="2984500" y="2286000"/>
            <a:ext cx="2055813" cy="146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pt-PT" b="0">
              <a:solidFill>
                <a:srgbClr val="000000"/>
              </a:solidFill>
              <a:latin typeface="Tw Cen MT" charset="0"/>
              <a:cs typeface="Tw Cen MT" charset="0"/>
            </a:endParaRPr>
          </a:p>
        </p:txBody>
      </p:sp>
      <p:sp>
        <p:nvSpPr>
          <p:cNvPr id="26629" name="Line 6"/>
          <p:cNvSpPr>
            <a:spLocks noChangeShapeType="1"/>
          </p:cNvSpPr>
          <p:nvPr/>
        </p:nvSpPr>
        <p:spPr bwMode="auto">
          <a:xfrm flipH="1">
            <a:off x="3492500" y="1268413"/>
            <a:ext cx="15875" cy="41052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PT"/>
          </a:p>
        </p:txBody>
      </p:sp>
      <p:sp>
        <p:nvSpPr>
          <p:cNvPr id="26630" name="Rectangle 18"/>
          <p:cNvSpPr>
            <a:spLocks noChangeArrowheads="1"/>
          </p:cNvSpPr>
          <p:nvPr/>
        </p:nvSpPr>
        <p:spPr bwMode="auto">
          <a:xfrm>
            <a:off x="2627313" y="2349500"/>
            <a:ext cx="506412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85000"/>
              </a:lnSpc>
            </a:pPr>
            <a:r>
              <a:rPr lang="en-US" sz="1800" b="0">
                <a:solidFill>
                  <a:srgbClr val="000000"/>
                </a:solidFill>
                <a:latin typeface="Tw Cen MT" charset="0"/>
                <a:cs typeface="Tw Cen MT" charset="0"/>
              </a:rPr>
              <a:t>RTT</a:t>
            </a:r>
          </a:p>
        </p:txBody>
      </p:sp>
      <p:sp>
        <p:nvSpPr>
          <p:cNvPr id="26631" name="Rectangle 20"/>
          <p:cNvSpPr>
            <a:spLocks noChangeArrowheads="1"/>
          </p:cNvSpPr>
          <p:nvPr/>
        </p:nvSpPr>
        <p:spPr bwMode="auto">
          <a:xfrm>
            <a:off x="4572000" y="2420938"/>
            <a:ext cx="635000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85000"/>
              </a:lnSpc>
            </a:pPr>
            <a:r>
              <a:rPr lang="en-US" sz="1800" b="0">
                <a:solidFill>
                  <a:srgbClr val="000000"/>
                </a:solidFill>
                <a:latin typeface="Tw Cen MT" charset="0"/>
                <a:cs typeface="Tw Cen MT" charset="0"/>
              </a:rPr>
              <a:t>ack1</a:t>
            </a:r>
          </a:p>
        </p:txBody>
      </p:sp>
      <p:sp>
        <p:nvSpPr>
          <p:cNvPr id="26632" name="Line 6"/>
          <p:cNvSpPr>
            <a:spLocks noChangeShapeType="1"/>
          </p:cNvSpPr>
          <p:nvPr/>
        </p:nvSpPr>
        <p:spPr bwMode="auto">
          <a:xfrm flipH="1">
            <a:off x="5651500" y="1268413"/>
            <a:ext cx="15875" cy="41767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PT"/>
          </a:p>
        </p:txBody>
      </p:sp>
      <p:sp>
        <p:nvSpPr>
          <p:cNvPr id="26633" name="Parallelogram 62"/>
          <p:cNvSpPr>
            <a:spLocks noChangeArrowheads="1"/>
          </p:cNvSpPr>
          <p:nvPr/>
        </p:nvSpPr>
        <p:spPr bwMode="auto">
          <a:xfrm rot="887846" flipH="1">
            <a:off x="3425825" y="1916113"/>
            <a:ext cx="2309813" cy="360362"/>
          </a:xfrm>
          <a:prstGeom prst="parallelogram">
            <a:avLst>
              <a:gd name="adj" fmla="val 24956"/>
            </a:avLst>
          </a:prstGeom>
          <a:solidFill>
            <a:srgbClr val="FFCC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PT" sz="2400" b="0">
              <a:solidFill>
                <a:srgbClr val="000000"/>
              </a:solidFill>
            </a:endParaRPr>
          </a:p>
        </p:txBody>
      </p:sp>
      <p:sp>
        <p:nvSpPr>
          <p:cNvPr id="26634" name="Line 9"/>
          <p:cNvSpPr>
            <a:spLocks noChangeShapeType="1"/>
          </p:cNvSpPr>
          <p:nvPr/>
        </p:nvSpPr>
        <p:spPr bwMode="auto">
          <a:xfrm flipV="1">
            <a:off x="1476375" y="1557338"/>
            <a:ext cx="4700588" cy="0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65" name="AutoShape 36"/>
          <p:cNvSpPr>
            <a:spLocks/>
          </p:cNvSpPr>
          <p:nvPr/>
        </p:nvSpPr>
        <p:spPr bwMode="auto">
          <a:xfrm>
            <a:off x="3276600" y="2133600"/>
            <a:ext cx="215900" cy="863600"/>
          </a:xfrm>
          <a:prstGeom prst="leftBrace">
            <a:avLst>
              <a:gd name="adj1" fmla="val 5205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pt-PT"/>
          </a:p>
        </p:txBody>
      </p:sp>
      <p:sp>
        <p:nvSpPr>
          <p:cNvPr id="26636" name="Parallelogram 65"/>
          <p:cNvSpPr>
            <a:spLocks noChangeArrowheads="1"/>
          </p:cNvSpPr>
          <p:nvPr/>
        </p:nvSpPr>
        <p:spPr bwMode="auto">
          <a:xfrm rot="887846" flipH="1">
            <a:off x="3451225" y="2168525"/>
            <a:ext cx="893763" cy="360363"/>
          </a:xfrm>
          <a:prstGeom prst="parallelogram">
            <a:avLst>
              <a:gd name="adj" fmla="val 24962"/>
            </a:avLst>
          </a:prstGeom>
          <a:solidFill>
            <a:srgbClr val="FFCC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PT" sz="2400" b="0">
              <a:solidFill>
                <a:srgbClr val="000000"/>
              </a:solidFill>
            </a:endParaRPr>
          </a:p>
        </p:txBody>
      </p:sp>
      <p:sp>
        <p:nvSpPr>
          <p:cNvPr id="26637" name="Line 9"/>
          <p:cNvSpPr>
            <a:spLocks noChangeShapeType="1"/>
          </p:cNvSpPr>
          <p:nvPr/>
        </p:nvSpPr>
        <p:spPr bwMode="auto">
          <a:xfrm>
            <a:off x="3059113" y="2997200"/>
            <a:ext cx="3168650" cy="0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26638" name="Rectangle 18"/>
          <p:cNvSpPr>
            <a:spLocks noChangeArrowheads="1"/>
          </p:cNvSpPr>
          <p:nvPr/>
        </p:nvSpPr>
        <p:spPr bwMode="auto">
          <a:xfrm>
            <a:off x="3563938" y="2133600"/>
            <a:ext cx="466725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85000"/>
              </a:lnSpc>
            </a:pPr>
            <a:r>
              <a:rPr lang="en-US" sz="1800" b="0">
                <a:solidFill>
                  <a:srgbClr val="000000"/>
                </a:solidFill>
                <a:latin typeface="Tw Cen MT" charset="0"/>
                <a:cs typeface="Tw Cen MT" charset="0"/>
              </a:rPr>
              <a:t>m2</a:t>
            </a:r>
          </a:p>
        </p:txBody>
      </p:sp>
      <p:sp>
        <p:nvSpPr>
          <p:cNvPr id="26639" name="Rectangle 18"/>
          <p:cNvSpPr>
            <a:spLocks noChangeArrowheads="1"/>
          </p:cNvSpPr>
          <p:nvPr/>
        </p:nvSpPr>
        <p:spPr bwMode="auto">
          <a:xfrm>
            <a:off x="2916238" y="1628775"/>
            <a:ext cx="352425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85000"/>
              </a:lnSpc>
            </a:pPr>
            <a:r>
              <a:rPr lang="en-US" sz="1800" b="0">
                <a:solidFill>
                  <a:srgbClr val="000000"/>
                </a:solidFill>
                <a:latin typeface="Tw Cen MT" charset="0"/>
                <a:cs typeface="Tw Cen MT" charset="0"/>
              </a:rPr>
              <a:t>Tt</a:t>
            </a:r>
          </a:p>
        </p:txBody>
      </p:sp>
      <p:sp>
        <p:nvSpPr>
          <p:cNvPr id="70" name="AutoShape 36"/>
          <p:cNvSpPr>
            <a:spLocks/>
          </p:cNvSpPr>
          <p:nvPr/>
        </p:nvSpPr>
        <p:spPr bwMode="auto">
          <a:xfrm>
            <a:off x="3348038" y="1628775"/>
            <a:ext cx="71437" cy="360363"/>
          </a:xfrm>
          <a:prstGeom prst="leftBrace">
            <a:avLst>
              <a:gd name="adj1" fmla="val 5205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pt-PT"/>
          </a:p>
        </p:txBody>
      </p:sp>
      <p:sp>
        <p:nvSpPr>
          <p:cNvPr id="26641" name="Line 9"/>
          <p:cNvSpPr>
            <a:spLocks noChangeShapeType="1"/>
          </p:cNvSpPr>
          <p:nvPr/>
        </p:nvSpPr>
        <p:spPr bwMode="auto">
          <a:xfrm flipV="1">
            <a:off x="1476375" y="2060575"/>
            <a:ext cx="4700588" cy="0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26642" name="Line 12"/>
          <p:cNvSpPr>
            <a:spLocks noChangeShapeType="1"/>
          </p:cNvSpPr>
          <p:nvPr/>
        </p:nvSpPr>
        <p:spPr bwMode="auto">
          <a:xfrm flipH="1">
            <a:off x="3492500" y="2565400"/>
            <a:ext cx="2159000" cy="431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PT"/>
          </a:p>
        </p:txBody>
      </p:sp>
      <p:sp>
        <p:nvSpPr>
          <p:cNvPr id="26643" name="Rectangle 8"/>
          <p:cNvSpPr>
            <a:spLocks noChangeArrowheads="1"/>
          </p:cNvSpPr>
          <p:nvPr/>
        </p:nvSpPr>
        <p:spPr bwMode="auto">
          <a:xfrm>
            <a:off x="5148263" y="2133600"/>
            <a:ext cx="466725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85000"/>
              </a:lnSpc>
            </a:pPr>
            <a:r>
              <a:rPr lang="en-US" sz="1800" b="0">
                <a:solidFill>
                  <a:srgbClr val="000000"/>
                </a:solidFill>
                <a:latin typeface="Tw Cen MT" charset="0"/>
                <a:cs typeface="Tw Cen MT" charset="0"/>
              </a:rPr>
              <a:t>m1</a:t>
            </a:r>
          </a:p>
        </p:txBody>
      </p:sp>
      <p:sp>
        <p:nvSpPr>
          <p:cNvPr id="26644" name="Rectangle 73"/>
          <p:cNvSpPr>
            <a:spLocks noChangeArrowheads="1"/>
          </p:cNvSpPr>
          <p:nvPr/>
        </p:nvSpPr>
        <p:spPr bwMode="auto">
          <a:xfrm>
            <a:off x="5724525" y="2205038"/>
            <a:ext cx="360363" cy="360362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PT" sz="2400" b="0">
              <a:solidFill>
                <a:srgbClr val="000000"/>
              </a:solidFill>
            </a:endParaRPr>
          </a:p>
        </p:txBody>
      </p:sp>
      <p:sp>
        <p:nvSpPr>
          <p:cNvPr id="26645" name="Line 12"/>
          <p:cNvSpPr>
            <a:spLocks noChangeShapeType="1"/>
          </p:cNvSpPr>
          <p:nvPr/>
        </p:nvSpPr>
        <p:spPr bwMode="auto">
          <a:xfrm>
            <a:off x="6156325" y="2565400"/>
            <a:ext cx="7191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PT"/>
          </a:p>
        </p:txBody>
      </p:sp>
      <p:sp>
        <p:nvSpPr>
          <p:cNvPr id="26646" name="Line 12"/>
          <p:cNvSpPr>
            <a:spLocks noChangeShapeType="1"/>
          </p:cNvSpPr>
          <p:nvPr/>
        </p:nvSpPr>
        <p:spPr bwMode="auto">
          <a:xfrm>
            <a:off x="6156325" y="3789363"/>
            <a:ext cx="7191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PT"/>
          </a:p>
        </p:txBody>
      </p:sp>
      <p:sp>
        <p:nvSpPr>
          <p:cNvPr id="77" name="Rectangle 76"/>
          <p:cNvSpPr/>
          <p:nvPr/>
        </p:nvSpPr>
        <p:spPr>
          <a:xfrm>
            <a:off x="7092950" y="1989138"/>
            <a:ext cx="1439863" cy="368300"/>
          </a:xfrm>
          <a:prstGeom prst="rect">
            <a:avLst/>
          </a:prstGeom>
        </p:spPr>
        <p:txBody>
          <a:bodyPr>
            <a:spAutoFit/>
          </a:bodyPr>
          <a:lstStyle/>
          <a:p>
            <a:pPr algn="l">
              <a:defRPr/>
            </a:pPr>
            <a:r>
              <a:rPr lang="pt-PT" sz="1800" dirty="0">
                <a:solidFill>
                  <a:srgbClr val="0000FF"/>
                </a:solidFill>
                <a:latin typeface="+mn-lt"/>
              </a:rPr>
              <a:t>Aplicação</a:t>
            </a:r>
          </a:p>
        </p:txBody>
      </p:sp>
      <p:sp>
        <p:nvSpPr>
          <p:cNvPr id="26648" name="Rectangle 18"/>
          <p:cNvSpPr>
            <a:spLocks noChangeArrowheads="1"/>
          </p:cNvSpPr>
          <p:nvPr/>
        </p:nvSpPr>
        <p:spPr bwMode="auto">
          <a:xfrm>
            <a:off x="6948488" y="2349500"/>
            <a:ext cx="1584325" cy="569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/>
          <a:p>
            <a:pPr algn="l" defTabSz="762000" eaLnBrk="0" hangingPunct="0">
              <a:lnSpc>
                <a:spcPct val="85000"/>
              </a:lnSpc>
            </a:pPr>
            <a:r>
              <a:rPr lang="pt-PT" sz="1800" b="0">
                <a:solidFill>
                  <a:srgbClr val="000000"/>
                </a:solidFill>
                <a:latin typeface="Tw Cen MT" charset="0"/>
                <a:cs typeface="Tw Cen MT" charset="0"/>
              </a:rPr>
              <a:t>Consome m</a:t>
            </a:r>
          </a:p>
          <a:p>
            <a:pPr algn="l" defTabSz="762000" eaLnBrk="0" hangingPunct="0">
              <a:lnSpc>
                <a:spcPct val="85000"/>
              </a:lnSpc>
            </a:pPr>
            <a:r>
              <a:rPr lang="pt-PT" sz="1800" b="0">
                <a:solidFill>
                  <a:srgbClr val="000000"/>
                </a:solidFill>
                <a:latin typeface="Tw Cen MT" charset="0"/>
                <a:cs typeface="Tw Cen MT" charset="0"/>
              </a:rPr>
              <a:t>Envia ack1</a:t>
            </a:r>
          </a:p>
        </p:txBody>
      </p:sp>
      <p:sp>
        <p:nvSpPr>
          <p:cNvPr id="26649" name="Rectangle 18"/>
          <p:cNvSpPr>
            <a:spLocks noChangeArrowheads="1"/>
          </p:cNvSpPr>
          <p:nvPr/>
        </p:nvSpPr>
        <p:spPr bwMode="auto">
          <a:xfrm>
            <a:off x="4932363" y="3429000"/>
            <a:ext cx="466725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85000"/>
              </a:lnSpc>
            </a:pPr>
            <a:r>
              <a:rPr lang="en-US" sz="1800" b="0">
                <a:solidFill>
                  <a:srgbClr val="000000"/>
                </a:solidFill>
                <a:latin typeface="Tw Cen MT" charset="0"/>
                <a:cs typeface="Tw Cen MT" charset="0"/>
              </a:rPr>
              <a:t>m3</a:t>
            </a:r>
          </a:p>
        </p:txBody>
      </p:sp>
      <p:sp>
        <p:nvSpPr>
          <p:cNvPr id="80" name="AutoShape 36"/>
          <p:cNvSpPr>
            <a:spLocks/>
          </p:cNvSpPr>
          <p:nvPr/>
        </p:nvSpPr>
        <p:spPr bwMode="auto">
          <a:xfrm>
            <a:off x="2268538" y="2133600"/>
            <a:ext cx="44450" cy="2879725"/>
          </a:xfrm>
          <a:prstGeom prst="leftBrace">
            <a:avLst>
              <a:gd name="adj1" fmla="val 5205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pt-PT"/>
          </a:p>
        </p:txBody>
      </p:sp>
      <p:sp>
        <p:nvSpPr>
          <p:cNvPr id="26651" name="Line 9"/>
          <p:cNvSpPr>
            <a:spLocks noChangeShapeType="1"/>
          </p:cNvSpPr>
          <p:nvPr/>
        </p:nvSpPr>
        <p:spPr bwMode="auto">
          <a:xfrm>
            <a:off x="1547813" y="5084763"/>
            <a:ext cx="4484687" cy="0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26652" name="Rectangle 18"/>
          <p:cNvSpPr>
            <a:spLocks noChangeArrowheads="1"/>
          </p:cNvSpPr>
          <p:nvPr/>
        </p:nvSpPr>
        <p:spPr bwMode="auto">
          <a:xfrm>
            <a:off x="1258888" y="3284538"/>
            <a:ext cx="8921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85000"/>
              </a:lnSpc>
            </a:pPr>
            <a:r>
              <a:rPr lang="en-US" sz="1800" b="0">
                <a:solidFill>
                  <a:srgbClr val="000000"/>
                </a:solidFill>
                <a:latin typeface="Tw Cen MT" charset="0"/>
                <a:cs typeface="Tw Cen MT" charset="0"/>
              </a:rPr>
              <a:t>Timeout</a:t>
            </a:r>
          </a:p>
        </p:txBody>
      </p:sp>
      <p:sp>
        <p:nvSpPr>
          <p:cNvPr id="26653" name="Rectangle 82"/>
          <p:cNvSpPr>
            <a:spLocks noChangeArrowheads="1"/>
          </p:cNvSpPr>
          <p:nvPr/>
        </p:nvSpPr>
        <p:spPr bwMode="auto">
          <a:xfrm>
            <a:off x="5724525" y="3573463"/>
            <a:ext cx="360363" cy="360362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PT" sz="2400" b="0">
              <a:solidFill>
                <a:srgbClr val="000000"/>
              </a:solidFill>
            </a:endParaRPr>
          </a:p>
        </p:txBody>
      </p:sp>
      <p:sp>
        <p:nvSpPr>
          <p:cNvPr id="26654" name="Rectangle 18"/>
          <p:cNvSpPr>
            <a:spLocks noChangeArrowheads="1"/>
          </p:cNvSpPr>
          <p:nvPr/>
        </p:nvSpPr>
        <p:spPr bwMode="auto">
          <a:xfrm>
            <a:off x="6948488" y="3573463"/>
            <a:ext cx="1655762" cy="569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/>
          <a:p>
            <a:pPr algn="l" defTabSz="762000" eaLnBrk="0" hangingPunct="0">
              <a:lnSpc>
                <a:spcPct val="85000"/>
              </a:lnSpc>
            </a:pPr>
            <a:r>
              <a:rPr lang="pt-PT" sz="1800" b="0">
                <a:solidFill>
                  <a:srgbClr val="000000"/>
                </a:solidFill>
                <a:latin typeface="Tw Cen MT" charset="0"/>
                <a:cs typeface="Tw Cen MT" charset="0"/>
              </a:rPr>
              <a:t>Despreza m3</a:t>
            </a:r>
          </a:p>
          <a:p>
            <a:pPr algn="l" defTabSz="762000" eaLnBrk="0" hangingPunct="0">
              <a:lnSpc>
                <a:spcPct val="85000"/>
              </a:lnSpc>
            </a:pPr>
            <a:r>
              <a:rPr lang="pt-PT" sz="1800" b="0">
                <a:solidFill>
                  <a:srgbClr val="000000"/>
                </a:solidFill>
                <a:latin typeface="Tw Cen MT" charset="0"/>
                <a:cs typeface="Tw Cen MT" charset="0"/>
              </a:rPr>
              <a:t>Envia ack1</a:t>
            </a:r>
          </a:p>
        </p:txBody>
      </p:sp>
      <p:sp>
        <p:nvSpPr>
          <p:cNvPr id="26655" name="Rectangle 20"/>
          <p:cNvSpPr>
            <a:spLocks noChangeArrowheads="1"/>
          </p:cNvSpPr>
          <p:nvPr/>
        </p:nvSpPr>
        <p:spPr bwMode="auto">
          <a:xfrm>
            <a:off x="4572000" y="3789363"/>
            <a:ext cx="635000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85000"/>
              </a:lnSpc>
            </a:pPr>
            <a:r>
              <a:rPr lang="en-US" sz="1800" b="0">
                <a:solidFill>
                  <a:srgbClr val="000000"/>
                </a:solidFill>
                <a:latin typeface="Tw Cen MT" charset="0"/>
                <a:cs typeface="Tw Cen MT" charset="0"/>
              </a:rPr>
              <a:t>ack1</a:t>
            </a:r>
          </a:p>
        </p:txBody>
      </p:sp>
      <p:sp>
        <p:nvSpPr>
          <p:cNvPr id="26656" name="Line 12"/>
          <p:cNvSpPr>
            <a:spLocks noChangeShapeType="1"/>
          </p:cNvSpPr>
          <p:nvPr/>
        </p:nvSpPr>
        <p:spPr bwMode="auto">
          <a:xfrm flipH="1">
            <a:off x="3492500" y="3933825"/>
            <a:ext cx="2159000" cy="431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PT"/>
          </a:p>
        </p:txBody>
      </p:sp>
      <p:sp>
        <p:nvSpPr>
          <p:cNvPr id="26657" name="Parallelogram 86"/>
          <p:cNvSpPr>
            <a:spLocks noChangeArrowheads="1"/>
          </p:cNvSpPr>
          <p:nvPr/>
        </p:nvSpPr>
        <p:spPr bwMode="auto">
          <a:xfrm rot="887846" flipH="1">
            <a:off x="3425825" y="4645025"/>
            <a:ext cx="2239963" cy="376238"/>
          </a:xfrm>
          <a:prstGeom prst="parallelogram">
            <a:avLst>
              <a:gd name="adj" fmla="val 25055"/>
            </a:avLst>
          </a:prstGeom>
          <a:solidFill>
            <a:srgbClr val="FFCC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PT" sz="2400" b="0">
              <a:solidFill>
                <a:srgbClr val="000000"/>
              </a:solidFill>
            </a:endParaRPr>
          </a:p>
        </p:txBody>
      </p:sp>
      <p:sp>
        <p:nvSpPr>
          <p:cNvPr id="26658" name="Rectangle 18"/>
          <p:cNvSpPr>
            <a:spLocks noChangeArrowheads="1"/>
          </p:cNvSpPr>
          <p:nvPr/>
        </p:nvSpPr>
        <p:spPr bwMode="auto">
          <a:xfrm>
            <a:off x="3563938" y="4437063"/>
            <a:ext cx="466725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85000"/>
              </a:lnSpc>
            </a:pPr>
            <a:r>
              <a:rPr lang="en-US" sz="1800" b="0">
                <a:solidFill>
                  <a:srgbClr val="000000"/>
                </a:solidFill>
                <a:latin typeface="Tw Cen MT" charset="0"/>
                <a:cs typeface="Tw Cen MT" charset="0"/>
              </a:rPr>
              <a:t>m2</a:t>
            </a:r>
          </a:p>
        </p:txBody>
      </p:sp>
      <p:sp>
        <p:nvSpPr>
          <p:cNvPr id="26659" name="Line 12"/>
          <p:cNvSpPr>
            <a:spLocks noChangeShapeType="1"/>
          </p:cNvSpPr>
          <p:nvPr/>
        </p:nvSpPr>
        <p:spPr bwMode="auto">
          <a:xfrm>
            <a:off x="6156325" y="5013325"/>
            <a:ext cx="7191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PT"/>
          </a:p>
        </p:txBody>
      </p:sp>
      <p:sp>
        <p:nvSpPr>
          <p:cNvPr id="26660" name="Rectangle 18"/>
          <p:cNvSpPr>
            <a:spLocks noChangeArrowheads="1"/>
          </p:cNvSpPr>
          <p:nvPr/>
        </p:nvSpPr>
        <p:spPr bwMode="auto">
          <a:xfrm>
            <a:off x="6948488" y="4797425"/>
            <a:ext cx="1655762" cy="569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/>
          <a:p>
            <a:pPr algn="l" defTabSz="762000" eaLnBrk="0" hangingPunct="0">
              <a:lnSpc>
                <a:spcPct val="85000"/>
              </a:lnSpc>
            </a:pPr>
            <a:r>
              <a:rPr lang="pt-PT" sz="1800" b="0">
                <a:solidFill>
                  <a:srgbClr val="000000"/>
                </a:solidFill>
                <a:latin typeface="Tw Cen MT" charset="0"/>
                <a:cs typeface="Tw Cen MT" charset="0"/>
              </a:rPr>
              <a:t>Consome m2</a:t>
            </a:r>
          </a:p>
          <a:p>
            <a:pPr algn="l" defTabSz="762000" eaLnBrk="0" hangingPunct="0">
              <a:lnSpc>
                <a:spcPct val="85000"/>
              </a:lnSpc>
            </a:pPr>
            <a:r>
              <a:rPr lang="pt-PT" sz="1800" b="0">
                <a:solidFill>
                  <a:srgbClr val="000000"/>
                </a:solidFill>
                <a:latin typeface="Tw Cen MT" charset="0"/>
                <a:cs typeface="Tw Cen MT" charset="0"/>
              </a:rPr>
              <a:t>Envia ack2</a:t>
            </a:r>
          </a:p>
        </p:txBody>
      </p:sp>
      <p:sp>
        <p:nvSpPr>
          <p:cNvPr id="26661" name="Rectangle 90"/>
          <p:cNvSpPr>
            <a:spLocks noChangeArrowheads="1"/>
          </p:cNvSpPr>
          <p:nvPr/>
        </p:nvSpPr>
        <p:spPr bwMode="auto">
          <a:xfrm>
            <a:off x="5724525" y="4941888"/>
            <a:ext cx="360363" cy="358775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PT" sz="2400" b="0">
              <a:solidFill>
                <a:srgbClr val="000000"/>
              </a:solidFill>
            </a:endParaRPr>
          </a:p>
        </p:txBody>
      </p:sp>
      <p:sp>
        <p:nvSpPr>
          <p:cNvPr id="41" name="Content Placeholder 2"/>
          <p:cNvSpPr txBox="1">
            <a:spLocks/>
          </p:cNvSpPr>
          <p:nvPr/>
        </p:nvSpPr>
        <p:spPr bwMode="auto">
          <a:xfrm>
            <a:off x="250825" y="5373688"/>
            <a:ext cx="8610600" cy="1079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>
            <a:lvl1pPr marL="223838" indent="-223838" algn="l" rtl="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800">
                <a:solidFill>
                  <a:srgbClr val="0000FF"/>
                </a:solidFill>
                <a:latin typeface="+mn-lt"/>
                <a:ea typeface="+mn-ea"/>
                <a:cs typeface="+mn-cs"/>
              </a:defRPr>
            </a:lvl1pPr>
            <a:lvl2pPr marL="563563" indent="-223838" algn="l" rtl="0" eaLnBrk="0" fontAlgn="base" hangingPunct="0">
              <a:spcBef>
                <a:spcPct val="10000"/>
              </a:spcBef>
              <a:spcAft>
                <a:spcPct val="0"/>
              </a:spcAft>
              <a:buFont typeface="Helvetica" charset="0"/>
              <a:buChar char="–"/>
              <a:defRPr sz="2400">
                <a:solidFill>
                  <a:schemeClr val="tx2"/>
                </a:solidFill>
                <a:latin typeface="+mn-lt"/>
                <a:ea typeface="Arial" charset="0"/>
                <a:cs typeface="+mn-cs"/>
              </a:defRPr>
            </a:lvl2pPr>
            <a:lvl3pPr marL="911225" indent="-233363" algn="l" rtl="0" eaLnBrk="0" fontAlgn="base" hangingPunct="0">
              <a:spcBef>
                <a:spcPct val="10000"/>
              </a:spcBef>
              <a:spcAft>
                <a:spcPct val="0"/>
              </a:spcAft>
              <a:buFont typeface="Wingdings" charset="0"/>
              <a:buChar char=""/>
              <a:defRPr sz="2000">
                <a:solidFill>
                  <a:schemeClr val="tx2"/>
                </a:solidFill>
                <a:latin typeface="+mn-lt"/>
                <a:ea typeface="Arial" charset="0"/>
                <a:cs typeface="+mn-cs"/>
              </a:defRPr>
            </a:lvl3pPr>
            <a:lvl4pPr marL="1258888" indent="-233363" algn="l" rtl="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Arial" charset="0"/>
                <a:cs typeface="+mn-cs"/>
              </a:defRPr>
            </a:lvl4pPr>
            <a:lvl5pPr marL="1597025" indent="-223838" algn="l" rtl="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Arial" charset="0"/>
                <a:cs typeface="+mn-cs"/>
              </a:defRPr>
            </a:lvl5pPr>
            <a:lvl6pPr marL="2054225" indent="-223838" algn="l" rtl="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Arial" charset="0"/>
                <a:cs typeface="+mn-cs"/>
              </a:defRPr>
            </a:lvl6pPr>
            <a:lvl7pPr marL="2511425" indent="-223838" algn="l" rtl="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Arial" charset="0"/>
                <a:cs typeface="+mn-cs"/>
              </a:defRPr>
            </a:lvl7pPr>
            <a:lvl8pPr marL="2968625" indent="-223838" algn="l" rtl="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Arial" charset="0"/>
                <a:cs typeface="+mn-cs"/>
              </a:defRPr>
            </a:lvl8pPr>
            <a:lvl9pPr marL="3425825" indent="-223838" algn="l" rtl="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Arial" charset="0"/>
                <a:cs typeface="+mn-cs"/>
              </a:defRPr>
            </a:lvl9pPr>
          </a:lstStyle>
          <a:p>
            <a:pPr>
              <a:defRPr/>
            </a:pPr>
            <a:r>
              <a:rPr lang="pt-PT" sz="2400" dirty="0" smtClean="0"/>
              <a:t>Com </a:t>
            </a:r>
            <a:r>
              <a:rPr lang="pt-PT" sz="2400" dirty="0" err="1" smtClean="0"/>
              <a:t>ACKs</a:t>
            </a:r>
            <a:r>
              <a:rPr lang="pt-PT" sz="2400" dirty="0" smtClean="0"/>
              <a:t> da última mensagem bem recebida, a recuperação também pode ser mais rápida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PT" dirty="0" err="1" smtClean="0"/>
              <a:t>Go</a:t>
            </a:r>
            <a:r>
              <a:rPr lang="pt-PT" dirty="0" smtClean="0"/>
              <a:t> </a:t>
            </a:r>
            <a:r>
              <a:rPr lang="pt-PT" dirty="0" err="1" smtClean="0"/>
              <a:t>back</a:t>
            </a:r>
            <a:r>
              <a:rPr lang="pt-PT" dirty="0" smtClean="0"/>
              <a:t> N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850" y="5516563"/>
            <a:ext cx="8610600" cy="1081087"/>
          </a:xfrm>
        </p:spPr>
        <p:txBody>
          <a:bodyPr/>
          <a:lstStyle/>
          <a:p>
            <a:pPr>
              <a:defRPr/>
            </a:pPr>
            <a:r>
              <a:rPr lang="pt-PT" sz="2400" dirty="0" smtClean="0"/>
              <a:t>Quando o </a:t>
            </a:r>
            <a:r>
              <a:rPr lang="pt-PT" sz="2400" i="1" dirty="0" err="1" smtClean="0"/>
              <a:t>buffer</a:t>
            </a:r>
            <a:r>
              <a:rPr lang="pt-PT" sz="2400" dirty="0" smtClean="0"/>
              <a:t> do receptor só tem um </a:t>
            </a:r>
            <a:r>
              <a:rPr lang="pt-PT" sz="2400" i="1" dirty="0" err="1" smtClean="0"/>
              <a:t>slot</a:t>
            </a:r>
            <a:r>
              <a:rPr lang="pt-PT" sz="2400" dirty="0" smtClean="0"/>
              <a:t>, a recuperação de um erro implica voltar para trás</a:t>
            </a:r>
          </a:p>
        </p:txBody>
      </p:sp>
      <p:sp>
        <p:nvSpPr>
          <p:cNvPr id="56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DB2CD18-8047-C94A-9E53-E048C8D821ED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27652" name="Parallelogram 56"/>
          <p:cNvSpPr>
            <a:spLocks noChangeArrowheads="1"/>
          </p:cNvSpPr>
          <p:nvPr/>
        </p:nvSpPr>
        <p:spPr bwMode="auto">
          <a:xfrm rot="887846" flipH="1">
            <a:off x="3427413" y="3286125"/>
            <a:ext cx="2311400" cy="360363"/>
          </a:xfrm>
          <a:prstGeom prst="parallelogram">
            <a:avLst>
              <a:gd name="adj" fmla="val 24973"/>
            </a:avLst>
          </a:prstGeom>
          <a:solidFill>
            <a:srgbClr val="FFCC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PT" sz="2400" b="0">
              <a:solidFill>
                <a:srgbClr val="000000"/>
              </a:solidFill>
            </a:endParaRPr>
          </a:p>
        </p:txBody>
      </p:sp>
      <p:sp>
        <p:nvSpPr>
          <p:cNvPr id="27653" name="Rectangle 5"/>
          <p:cNvSpPr>
            <a:spLocks noChangeArrowheads="1"/>
          </p:cNvSpPr>
          <p:nvPr/>
        </p:nvSpPr>
        <p:spPr bwMode="auto">
          <a:xfrm>
            <a:off x="2984500" y="2286000"/>
            <a:ext cx="2055813" cy="146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pt-PT" b="0">
              <a:solidFill>
                <a:srgbClr val="000000"/>
              </a:solidFill>
              <a:latin typeface="Tw Cen MT" charset="0"/>
              <a:cs typeface="Tw Cen MT" charset="0"/>
            </a:endParaRPr>
          </a:p>
        </p:txBody>
      </p:sp>
      <p:sp>
        <p:nvSpPr>
          <p:cNvPr id="27654" name="Line 6"/>
          <p:cNvSpPr>
            <a:spLocks noChangeShapeType="1"/>
          </p:cNvSpPr>
          <p:nvPr/>
        </p:nvSpPr>
        <p:spPr bwMode="auto">
          <a:xfrm flipH="1">
            <a:off x="3492500" y="1268413"/>
            <a:ext cx="15875" cy="41052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PT"/>
          </a:p>
        </p:txBody>
      </p:sp>
      <p:sp>
        <p:nvSpPr>
          <p:cNvPr id="27655" name="Rectangle 18"/>
          <p:cNvSpPr>
            <a:spLocks noChangeArrowheads="1"/>
          </p:cNvSpPr>
          <p:nvPr/>
        </p:nvSpPr>
        <p:spPr bwMode="auto">
          <a:xfrm>
            <a:off x="2627313" y="2349500"/>
            <a:ext cx="506412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85000"/>
              </a:lnSpc>
            </a:pPr>
            <a:r>
              <a:rPr lang="en-US" sz="1800" b="0">
                <a:solidFill>
                  <a:srgbClr val="000000"/>
                </a:solidFill>
                <a:latin typeface="Tw Cen MT" charset="0"/>
                <a:cs typeface="Tw Cen MT" charset="0"/>
              </a:rPr>
              <a:t>RTT</a:t>
            </a:r>
          </a:p>
        </p:txBody>
      </p:sp>
      <p:sp>
        <p:nvSpPr>
          <p:cNvPr id="27656" name="Rectangle 20"/>
          <p:cNvSpPr>
            <a:spLocks noChangeArrowheads="1"/>
          </p:cNvSpPr>
          <p:nvPr/>
        </p:nvSpPr>
        <p:spPr bwMode="auto">
          <a:xfrm>
            <a:off x="4572000" y="2420938"/>
            <a:ext cx="635000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85000"/>
              </a:lnSpc>
            </a:pPr>
            <a:r>
              <a:rPr lang="en-US" sz="1800" b="0">
                <a:solidFill>
                  <a:srgbClr val="000000"/>
                </a:solidFill>
                <a:latin typeface="Tw Cen MT" charset="0"/>
                <a:cs typeface="Tw Cen MT" charset="0"/>
              </a:rPr>
              <a:t>ack1</a:t>
            </a:r>
          </a:p>
        </p:txBody>
      </p:sp>
      <p:sp>
        <p:nvSpPr>
          <p:cNvPr id="27657" name="Line 6"/>
          <p:cNvSpPr>
            <a:spLocks noChangeShapeType="1"/>
          </p:cNvSpPr>
          <p:nvPr/>
        </p:nvSpPr>
        <p:spPr bwMode="auto">
          <a:xfrm flipH="1">
            <a:off x="5651500" y="1268413"/>
            <a:ext cx="15875" cy="41767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PT"/>
          </a:p>
        </p:txBody>
      </p:sp>
      <p:sp>
        <p:nvSpPr>
          <p:cNvPr id="27658" name="Parallelogram 62"/>
          <p:cNvSpPr>
            <a:spLocks noChangeArrowheads="1"/>
          </p:cNvSpPr>
          <p:nvPr/>
        </p:nvSpPr>
        <p:spPr bwMode="auto">
          <a:xfrm rot="887846" flipH="1">
            <a:off x="3425825" y="1916113"/>
            <a:ext cx="2309813" cy="360362"/>
          </a:xfrm>
          <a:prstGeom prst="parallelogram">
            <a:avLst>
              <a:gd name="adj" fmla="val 24956"/>
            </a:avLst>
          </a:prstGeom>
          <a:solidFill>
            <a:srgbClr val="FFCC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PT" sz="2400" b="0">
              <a:solidFill>
                <a:srgbClr val="000000"/>
              </a:solidFill>
            </a:endParaRPr>
          </a:p>
        </p:txBody>
      </p:sp>
      <p:sp>
        <p:nvSpPr>
          <p:cNvPr id="27659" name="Line 9"/>
          <p:cNvSpPr>
            <a:spLocks noChangeShapeType="1"/>
          </p:cNvSpPr>
          <p:nvPr/>
        </p:nvSpPr>
        <p:spPr bwMode="auto">
          <a:xfrm flipV="1">
            <a:off x="1476375" y="1557338"/>
            <a:ext cx="4700588" cy="0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65" name="AutoShape 36"/>
          <p:cNvSpPr>
            <a:spLocks/>
          </p:cNvSpPr>
          <p:nvPr/>
        </p:nvSpPr>
        <p:spPr bwMode="auto">
          <a:xfrm>
            <a:off x="3276600" y="2133600"/>
            <a:ext cx="215900" cy="863600"/>
          </a:xfrm>
          <a:prstGeom prst="leftBrace">
            <a:avLst>
              <a:gd name="adj1" fmla="val 5205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pt-PT"/>
          </a:p>
        </p:txBody>
      </p:sp>
      <p:sp>
        <p:nvSpPr>
          <p:cNvPr id="27661" name="Parallelogram 65"/>
          <p:cNvSpPr>
            <a:spLocks noChangeArrowheads="1"/>
          </p:cNvSpPr>
          <p:nvPr/>
        </p:nvSpPr>
        <p:spPr bwMode="auto">
          <a:xfrm rot="887846" flipH="1">
            <a:off x="3451225" y="2168525"/>
            <a:ext cx="893763" cy="360363"/>
          </a:xfrm>
          <a:prstGeom prst="parallelogram">
            <a:avLst>
              <a:gd name="adj" fmla="val 24962"/>
            </a:avLst>
          </a:prstGeom>
          <a:solidFill>
            <a:srgbClr val="FFCC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PT" sz="2400" b="0">
              <a:solidFill>
                <a:srgbClr val="000000"/>
              </a:solidFill>
            </a:endParaRPr>
          </a:p>
        </p:txBody>
      </p:sp>
      <p:sp>
        <p:nvSpPr>
          <p:cNvPr id="27662" name="Line 9"/>
          <p:cNvSpPr>
            <a:spLocks noChangeShapeType="1"/>
          </p:cNvSpPr>
          <p:nvPr/>
        </p:nvSpPr>
        <p:spPr bwMode="auto">
          <a:xfrm>
            <a:off x="3059113" y="2997200"/>
            <a:ext cx="3168650" cy="0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27663" name="Rectangle 18"/>
          <p:cNvSpPr>
            <a:spLocks noChangeArrowheads="1"/>
          </p:cNvSpPr>
          <p:nvPr/>
        </p:nvSpPr>
        <p:spPr bwMode="auto">
          <a:xfrm>
            <a:off x="3563938" y="2133600"/>
            <a:ext cx="466725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85000"/>
              </a:lnSpc>
            </a:pPr>
            <a:r>
              <a:rPr lang="en-US" sz="1800" b="0">
                <a:solidFill>
                  <a:srgbClr val="000000"/>
                </a:solidFill>
                <a:latin typeface="Tw Cen MT" charset="0"/>
                <a:cs typeface="Tw Cen MT" charset="0"/>
              </a:rPr>
              <a:t>m2</a:t>
            </a:r>
          </a:p>
        </p:txBody>
      </p:sp>
      <p:sp>
        <p:nvSpPr>
          <p:cNvPr id="27664" name="Rectangle 18"/>
          <p:cNvSpPr>
            <a:spLocks noChangeArrowheads="1"/>
          </p:cNvSpPr>
          <p:nvPr/>
        </p:nvSpPr>
        <p:spPr bwMode="auto">
          <a:xfrm>
            <a:off x="2916238" y="1628775"/>
            <a:ext cx="352425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85000"/>
              </a:lnSpc>
            </a:pPr>
            <a:r>
              <a:rPr lang="en-US" sz="1800" b="0">
                <a:solidFill>
                  <a:srgbClr val="000000"/>
                </a:solidFill>
                <a:latin typeface="Tw Cen MT" charset="0"/>
                <a:cs typeface="Tw Cen MT" charset="0"/>
              </a:rPr>
              <a:t>Tt</a:t>
            </a:r>
          </a:p>
        </p:txBody>
      </p:sp>
      <p:sp>
        <p:nvSpPr>
          <p:cNvPr id="70" name="AutoShape 36"/>
          <p:cNvSpPr>
            <a:spLocks/>
          </p:cNvSpPr>
          <p:nvPr/>
        </p:nvSpPr>
        <p:spPr bwMode="auto">
          <a:xfrm>
            <a:off x="3348038" y="1628775"/>
            <a:ext cx="71437" cy="360363"/>
          </a:xfrm>
          <a:prstGeom prst="leftBrace">
            <a:avLst>
              <a:gd name="adj1" fmla="val 5205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pt-PT"/>
          </a:p>
        </p:txBody>
      </p:sp>
      <p:sp>
        <p:nvSpPr>
          <p:cNvPr id="27666" name="Line 9"/>
          <p:cNvSpPr>
            <a:spLocks noChangeShapeType="1"/>
          </p:cNvSpPr>
          <p:nvPr/>
        </p:nvSpPr>
        <p:spPr bwMode="auto">
          <a:xfrm flipV="1">
            <a:off x="1476375" y="2060575"/>
            <a:ext cx="4700588" cy="0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27667" name="Line 12"/>
          <p:cNvSpPr>
            <a:spLocks noChangeShapeType="1"/>
          </p:cNvSpPr>
          <p:nvPr/>
        </p:nvSpPr>
        <p:spPr bwMode="auto">
          <a:xfrm flipH="1">
            <a:off x="3492500" y="2565400"/>
            <a:ext cx="2159000" cy="431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PT"/>
          </a:p>
        </p:txBody>
      </p:sp>
      <p:sp>
        <p:nvSpPr>
          <p:cNvPr id="27668" name="Rectangle 8"/>
          <p:cNvSpPr>
            <a:spLocks noChangeArrowheads="1"/>
          </p:cNvSpPr>
          <p:nvPr/>
        </p:nvSpPr>
        <p:spPr bwMode="auto">
          <a:xfrm>
            <a:off x="5148263" y="2133600"/>
            <a:ext cx="466725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85000"/>
              </a:lnSpc>
            </a:pPr>
            <a:r>
              <a:rPr lang="en-US" sz="1800" b="0">
                <a:solidFill>
                  <a:srgbClr val="000000"/>
                </a:solidFill>
                <a:latin typeface="Tw Cen MT" charset="0"/>
                <a:cs typeface="Tw Cen MT" charset="0"/>
              </a:rPr>
              <a:t>m1</a:t>
            </a:r>
          </a:p>
        </p:txBody>
      </p:sp>
      <p:sp>
        <p:nvSpPr>
          <p:cNvPr id="27669" name="Rectangle 73"/>
          <p:cNvSpPr>
            <a:spLocks noChangeArrowheads="1"/>
          </p:cNvSpPr>
          <p:nvPr/>
        </p:nvSpPr>
        <p:spPr bwMode="auto">
          <a:xfrm>
            <a:off x="5724525" y="2205038"/>
            <a:ext cx="360363" cy="360362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PT" sz="2400" b="0">
              <a:solidFill>
                <a:srgbClr val="000000"/>
              </a:solidFill>
            </a:endParaRPr>
          </a:p>
        </p:txBody>
      </p:sp>
      <p:sp>
        <p:nvSpPr>
          <p:cNvPr id="27670" name="Line 12"/>
          <p:cNvSpPr>
            <a:spLocks noChangeShapeType="1"/>
          </p:cNvSpPr>
          <p:nvPr/>
        </p:nvSpPr>
        <p:spPr bwMode="auto">
          <a:xfrm>
            <a:off x="6156325" y="2565400"/>
            <a:ext cx="7191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PT"/>
          </a:p>
        </p:txBody>
      </p:sp>
      <p:sp>
        <p:nvSpPr>
          <p:cNvPr id="27671" name="Line 12"/>
          <p:cNvSpPr>
            <a:spLocks noChangeShapeType="1"/>
          </p:cNvSpPr>
          <p:nvPr/>
        </p:nvSpPr>
        <p:spPr bwMode="auto">
          <a:xfrm>
            <a:off x="6156325" y="3789363"/>
            <a:ext cx="7191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PT"/>
          </a:p>
        </p:txBody>
      </p:sp>
      <p:sp>
        <p:nvSpPr>
          <p:cNvPr id="77" name="Rectangle 76"/>
          <p:cNvSpPr/>
          <p:nvPr/>
        </p:nvSpPr>
        <p:spPr>
          <a:xfrm>
            <a:off x="7092950" y="1989138"/>
            <a:ext cx="1439863" cy="368300"/>
          </a:xfrm>
          <a:prstGeom prst="rect">
            <a:avLst/>
          </a:prstGeom>
        </p:spPr>
        <p:txBody>
          <a:bodyPr>
            <a:spAutoFit/>
          </a:bodyPr>
          <a:lstStyle/>
          <a:p>
            <a:pPr algn="l">
              <a:defRPr/>
            </a:pPr>
            <a:r>
              <a:rPr lang="pt-PT" sz="1800" dirty="0">
                <a:solidFill>
                  <a:srgbClr val="0000FF"/>
                </a:solidFill>
                <a:latin typeface="+mn-lt"/>
              </a:rPr>
              <a:t>Aplicação</a:t>
            </a:r>
          </a:p>
        </p:txBody>
      </p:sp>
      <p:sp>
        <p:nvSpPr>
          <p:cNvPr id="27673" name="Rectangle 18"/>
          <p:cNvSpPr>
            <a:spLocks noChangeArrowheads="1"/>
          </p:cNvSpPr>
          <p:nvPr/>
        </p:nvSpPr>
        <p:spPr bwMode="auto">
          <a:xfrm>
            <a:off x="6948488" y="2349500"/>
            <a:ext cx="1584325" cy="569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/>
          <a:p>
            <a:pPr algn="l" defTabSz="762000" eaLnBrk="0" hangingPunct="0">
              <a:lnSpc>
                <a:spcPct val="85000"/>
              </a:lnSpc>
            </a:pPr>
            <a:r>
              <a:rPr lang="pt-PT" sz="1800" b="0">
                <a:solidFill>
                  <a:srgbClr val="000000"/>
                </a:solidFill>
                <a:latin typeface="Tw Cen MT" charset="0"/>
                <a:cs typeface="Tw Cen MT" charset="0"/>
              </a:rPr>
              <a:t>Consome m</a:t>
            </a:r>
          </a:p>
          <a:p>
            <a:pPr algn="l" defTabSz="762000" eaLnBrk="0" hangingPunct="0">
              <a:lnSpc>
                <a:spcPct val="85000"/>
              </a:lnSpc>
            </a:pPr>
            <a:r>
              <a:rPr lang="pt-PT" sz="1800" b="0">
                <a:solidFill>
                  <a:srgbClr val="000000"/>
                </a:solidFill>
                <a:latin typeface="Tw Cen MT" charset="0"/>
                <a:cs typeface="Tw Cen MT" charset="0"/>
              </a:rPr>
              <a:t>Envia ack1</a:t>
            </a:r>
          </a:p>
        </p:txBody>
      </p:sp>
      <p:sp>
        <p:nvSpPr>
          <p:cNvPr id="27674" name="Rectangle 18"/>
          <p:cNvSpPr>
            <a:spLocks noChangeArrowheads="1"/>
          </p:cNvSpPr>
          <p:nvPr/>
        </p:nvSpPr>
        <p:spPr bwMode="auto">
          <a:xfrm>
            <a:off x="4932363" y="3429000"/>
            <a:ext cx="466725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85000"/>
              </a:lnSpc>
            </a:pPr>
            <a:r>
              <a:rPr lang="en-US" sz="1800" b="0">
                <a:solidFill>
                  <a:srgbClr val="000000"/>
                </a:solidFill>
                <a:latin typeface="Tw Cen MT" charset="0"/>
                <a:cs typeface="Tw Cen MT" charset="0"/>
              </a:rPr>
              <a:t>m3</a:t>
            </a:r>
          </a:p>
        </p:txBody>
      </p:sp>
      <p:sp>
        <p:nvSpPr>
          <p:cNvPr id="80" name="AutoShape 36"/>
          <p:cNvSpPr>
            <a:spLocks/>
          </p:cNvSpPr>
          <p:nvPr/>
        </p:nvSpPr>
        <p:spPr bwMode="auto">
          <a:xfrm>
            <a:off x="2268538" y="2133600"/>
            <a:ext cx="44450" cy="2879725"/>
          </a:xfrm>
          <a:prstGeom prst="leftBrace">
            <a:avLst>
              <a:gd name="adj1" fmla="val 5205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pt-PT"/>
          </a:p>
        </p:txBody>
      </p:sp>
      <p:sp>
        <p:nvSpPr>
          <p:cNvPr id="27676" name="Line 9"/>
          <p:cNvSpPr>
            <a:spLocks noChangeShapeType="1"/>
          </p:cNvSpPr>
          <p:nvPr/>
        </p:nvSpPr>
        <p:spPr bwMode="auto">
          <a:xfrm>
            <a:off x="1547813" y="5084763"/>
            <a:ext cx="4484687" cy="0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27677" name="Rectangle 18"/>
          <p:cNvSpPr>
            <a:spLocks noChangeArrowheads="1"/>
          </p:cNvSpPr>
          <p:nvPr/>
        </p:nvSpPr>
        <p:spPr bwMode="auto">
          <a:xfrm>
            <a:off x="1258888" y="3284538"/>
            <a:ext cx="8921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85000"/>
              </a:lnSpc>
            </a:pPr>
            <a:r>
              <a:rPr lang="en-US" sz="1800" b="0">
                <a:solidFill>
                  <a:srgbClr val="000000"/>
                </a:solidFill>
                <a:latin typeface="Tw Cen MT" charset="0"/>
                <a:cs typeface="Tw Cen MT" charset="0"/>
              </a:rPr>
              <a:t>Timeout</a:t>
            </a:r>
          </a:p>
        </p:txBody>
      </p:sp>
      <p:sp>
        <p:nvSpPr>
          <p:cNvPr id="27678" name="Rectangle 82"/>
          <p:cNvSpPr>
            <a:spLocks noChangeArrowheads="1"/>
          </p:cNvSpPr>
          <p:nvPr/>
        </p:nvSpPr>
        <p:spPr bwMode="auto">
          <a:xfrm>
            <a:off x="5724525" y="3573463"/>
            <a:ext cx="360363" cy="360362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PT" sz="2400" b="0">
              <a:solidFill>
                <a:srgbClr val="000000"/>
              </a:solidFill>
            </a:endParaRPr>
          </a:p>
        </p:txBody>
      </p:sp>
      <p:sp>
        <p:nvSpPr>
          <p:cNvPr id="27679" name="Rectangle 18"/>
          <p:cNvSpPr>
            <a:spLocks noChangeArrowheads="1"/>
          </p:cNvSpPr>
          <p:nvPr/>
        </p:nvSpPr>
        <p:spPr bwMode="auto">
          <a:xfrm>
            <a:off x="6948488" y="3573463"/>
            <a:ext cx="1655762" cy="569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/>
          <a:p>
            <a:pPr algn="l" defTabSz="762000" eaLnBrk="0" hangingPunct="0">
              <a:lnSpc>
                <a:spcPct val="85000"/>
              </a:lnSpc>
            </a:pPr>
            <a:r>
              <a:rPr lang="pt-PT" sz="1800" b="0">
                <a:solidFill>
                  <a:srgbClr val="000000"/>
                </a:solidFill>
                <a:latin typeface="Tw Cen MT" charset="0"/>
                <a:cs typeface="Tw Cen MT" charset="0"/>
              </a:rPr>
              <a:t>Despreza m3</a:t>
            </a:r>
          </a:p>
          <a:p>
            <a:pPr algn="l" defTabSz="762000" eaLnBrk="0" hangingPunct="0">
              <a:lnSpc>
                <a:spcPct val="85000"/>
              </a:lnSpc>
            </a:pPr>
            <a:r>
              <a:rPr lang="pt-PT" sz="1800" b="0">
                <a:solidFill>
                  <a:srgbClr val="000000"/>
                </a:solidFill>
                <a:latin typeface="Tw Cen MT" charset="0"/>
                <a:cs typeface="Tw Cen MT" charset="0"/>
              </a:rPr>
              <a:t>Envia nack2</a:t>
            </a:r>
          </a:p>
        </p:txBody>
      </p:sp>
      <p:sp>
        <p:nvSpPr>
          <p:cNvPr id="27680" name="Rectangle 20"/>
          <p:cNvSpPr>
            <a:spLocks noChangeArrowheads="1"/>
          </p:cNvSpPr>
          <p:nvPr/>
        </p:nvSpPr>
        <p:spPr bwMode="auto">
          <a:xfrm>
            <a:off x="4521200" y="3789363"/>
            <a:ext cx="736600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85000"/>
              </a:lnSpc>
            </a:pPr>
            <a:r>
              <a:rPr lang="en-US" sz="1800" b="0">
                <a:solidFill>
                  <a:srgbClr val="000000"/>
                </a:solidFill>
                <a:latin typeface="Tw Cen MT" charset="0"/>
                <a:cs typeface="Tw Cen MT" charset="0"/>
              </a:rPr>
              <a:t>nack2</a:t>
            </a:r>
          </a:p>
        </p:txBody>
      </p:sp>
      <p:sp>
        <p:nvSpPr>
          <p:cNvPr id="27681" name="Line 12"/>
          <p:cNvSpPr>
            <a:spLocks noChangeShapeType="1"/>
          </p:cNvSpPr>
          <p:nvPr/>
        </p:nvSpPr>
        <p:spPr bwMode="auto">
          <a:xfrm flipH="1">
            <a:off x="3492500" y="3933825"/>
            <a:ext cx="2159000" cy="431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PT"/>
          </a:p>
        </p:txBody>
      </p:sp>
      <p:sp>
        <p:nvSpPr>
          <p:cNvPr id="27682" name="Parallelogram 86"/>
          <p:cNvSpPr>
            <a:spLocks noChangeArrowheads="1"/>
          </p:cNvSpPr>
          <p:nvPr/>
        </p:nvSpPr>
        <p:spPr bwMode="auto">
          <a:xfrm rot="887846" flipH="1">
            <a:off x="3425825" y="4645025"/>
            <a:ext cx="2239963" cy="376238"/>
          </a:xfrm>
          <a:prstGeom prst="parallelogram">
            <a:avLst>
              <a:gd name="adj" fmla="val 25055"/>
            </a:avLst>
          </a:prstGeom>
          <a:solidFill>
            <a:srgbClr val="FFCC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PT" sz="2400" b="0">
              <a:solidFill>
                <a:srgbClr val="000000"/>
              </a:solidFill>
            </a:endParaRPr>
          </a:p>
        </p:txBody>
      </p:sp>
      <p:sp>
        <p:nvSpPr>
          <p:cNvPr id="27683" name="Rectangle 18"/>
          <p:cNvSpPr>
            <a:spLocks noChangeArrowheads="1"/>
          </p:cNvSpPr>
          <p:nvPr/>
        </p:nvSpPr>
        <p:spPr bwMode="auto">
          <a:xfrm>
            <a:off x="3563938" y="4437063"/>
            <a:ext cx="466725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85000"/>
              </a:lnSpc>
            </a:pPr>
            <a:r>
              <a:rPr lang="en-US" sz="1800" b="0">
                <a:solidFill>
                  <a:srgbClr val="000000"/>
                </a:solidFill>
                <a:latin typeface="Tw Cen MT" charset="0"/>
                <a:cs typeface="Tw Cen MT" charset="0"/>
              </a:rPr>
              <a:t>m2</a:t>
            </a:r>
          </a:p>
        </p:txBody>
      </p:sp>
      <p:sp>
        <p:nvSpPr>
          <p:cNvPr id="27684" name="Line 12"/>
          <p:cNvSpPr>
            <a:spLocks noChangeShapeType="1"/>
          </p:cNvSpPr>
          <p:nvPr/>
        </p:nvSpPr>
        <p:spPr bwMode="auto">
          <a:xfrm>
            <a:off x="6156325" y="5013325"/>
            <a:ext cx="7191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PT"/>
          </a:p>
        </p:txBody>
      </p:sp>
      <p:sp>
        <p:nvSpPr>
          <p:cNvPr id="27685" name="Rectangle 18"/>
          <p:cNvSpPr>
            <a:spLocks noChangeArrowheads="1"/>
          </p:cNvSpPr>
          <p:nvPr/>
        </p:nvSpPr>
        <p:spPr bwMode="auto">
          <a:xfrm>
            <a:off x="6948488" y="4797425"/>
            <a:ext cx="1655762" cy="569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/>
          <a:p>
            <a:pPr algn="l" defTabSz="762000" eaLnBrk="0" hangingPunct="0">
              <a:lnSpc>
                <a:spcPct val="85000"/>
              </a:lnSpc>
            </a:pPr>
            <a:r>
              <a:rPr lang="pt-PT" sz="1800" b="0">
                <a:solidFill>
                  <a:srgbClr val="000000"/>
                </a:solidFill>
                <a:latin typeface="Tw Cen MT" charset="0"/>
                <a:cs typeface="Tw Cen MT" charset="0"/>
              </a:rPr>
              <a:t>Consome m2</a:t>
            </a:r>
          </a:p>
          <a:p>
            <a:pPr algn="l" defTabSz="762000" eaLnBrk="0" hangingPunct="0">
              <a:lnSpc>
                <a:spcPct val="85000"/>
              </a:lnSpc>
            </a:pPr>
            <a:r>
              <a:rPr lang="pt-PT" sz="1800" b="0">
                <a:solidFill>
                  <a:srgbClr val="000000"/>
                </a:solidFill>
                <a:latin typeface="Tw Cen MT" charset="0"/>
                <a:cs typeface="Tw Cen MT" charset="0"/>
              </a:rPr>
              <a:t>Envia ack2</a:t>
            </a:r>
          </a:p>
        </p:txBody>
      </p:sp>
      <p:sp>
        <p:nvSpPr>
          <p:cNvPr id="27686" name="Rectangle 90"/>
          <p:cNvSpPr>
            <a:spLocks noChangeArrowheads="1"/>
          </p:cNvSpPr>
          <p:nvPr/>
        </p:nvSpPr>
        <p:spPr bwMode="auto">
          <a:xfrm>
            <a:off x="5724525" y="4941888"/>
            <a:ext cx="360363" cy="358775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PT" sz="2400" b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PT" i="1" dirty="0" err="1" smtClean="0"/>
              <a:t>Buffer</a:t>
            </a:r>
            <a:r>
              <a:rPr lang="pt-PT" dirty="0" smtClean="0"/>
              <a:t> do receptor com mais </a:t>
            </a:r>
            <a:r>
              <a:rPr lang="pt-PT" i="1" dirty="0" err="1" smtClean="0"/>
              <a:t>slots</a:t>
            </a:r>
            <a:endParaRPr lang="pt-PT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850" y="5516563"/>
            <a:ext cx="8610600" cy="1081087"/>
          </a:xfrm>
        </p:spPr>
        <p:txBody>
          <a:bodyPr/>
          <a:lstStyle/>
          <a:p>
            <a:pPr>
              <a:defRPr/>
            </a:pPr>
            <a:r>
              <a:rPr lang="pt-PT" sz="2400" dirty="0" smtClean="0"/>
              <a:t>Quando o </a:t>
            </a:r>
            <a:r>
              <a:rPr lang="pt-PT" sz="2400" i="1" dirty="0" err="1" smtClean="0"/>
              <a:t>buffer</a:t>
            </a:r>
            <a:r>
              <a:rPr lang="pt-PT" sz="2400" dirty="0" smtClean="0"/>
              <a:t> do receptor tem vários </a:t>
            </a:r>
            <a:r>
              <a:rPr lang="pt-PT" sz="2400" i="1" dirty="0" err="1" smtClean="0"/>
              <a:t>slots</a:t>
            </a:r>
            <a:r>
              <a:rPr lang="pt-PT" sz="2400" dirty="0" smtClean="0"/>
              <a:t>, a recuperação pode ser mais rápida</a:t>
            </a:r>
          </a:p>
        </p:txBody>
      </p:sp>
      <p:sp>
        <p:nvSpPr>
          <p:cNvPr id="56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E136C6-0A8C-524C-989C-2D873FFB6237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28676" name="Parallelogram 56"/>
          <p:cNvSpPr>
            <a:spLocks noChangeArrowheads="1"/>
          </p:cNvSpPr>
          <p:nvPr/>
        </p:nvSpPr>
        <p:spPr bwMode="auto">
          <a:xfrm rot="887846" flipH="1">
            <a:off x="3427413" y="3286125"/>
            <a:ext cx="2311400" cy="360363"/>
          </a:xfrm>
          <a:prstGeom prst="parallelogram">
            <a:avLst>
              <a:gd name="adj" fmla="val 24973"/>
            </a:avLst>
          </a:prstGeom>
          <a:solidFill>
            <a:srgbClr val="FFCC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PT" sz="2400" b="0">
              <a:solidFill>
                <a:srgbClr val="000000"/>
              </a:solidFill>
            </a:endParaRPr>
          </a:p>
        </p:txBody>
      </p:sp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2984500" y="2286000"/>
            <a:ext cx="2055813" cy="146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pt-PT" b="0">
              <a:solidFill>
                <a:srgbClr val="000000"/>
              </a:solidFill>
              <a:latin typeface="Tw Cen MT" charset="0"/>
              <a:cs typeface="Tw Cen MT" charset="0"/>
            </a:endParaRPr>
          </a:p>
        </p:txBody>
      </p:sp>
      <p:sp>
        <p:nvSpPr>
          <p:cNvPr id="28678" name="Line 6"/>
          <p:cNvSpPr>
            <a:spLocks noChangeShapeType="1"/>
          </p:cNvSpPr>
          <p:nvPr/>
        </p:nvSpPr>
        <p:spPr bwMode="auto">
          <a:xfrm flipH="1">
            <a:off x="3492500" y="1268413"/>
            <a:ext cx="15875" cy="41052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PT"/>
          </a:p>
        </p:txBody>
      </p:sp>
      <p:sp>
        <p:nvSpPr>
          <p:cNvPr id="28679" name="Rectangle 18"/>
          <p:cNvSpPr>
            <a:spLocks noChangeArrowheads="1"/>
          </p:cNvSpPr>
          <p:nvPr/>
        </p:nvSpPr>
        <p:spPr bwMode="auto">
          <a:xfrm>
            <a:off x="2627313" y="2349500"/>
            <a:ext cx="506412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85000"/>
              </a:lnSpc>
            </a:pPr>
            <a:r>
              <a:rPr lang="en-US" sz="1800" b="0">
                <a:solidFill>
                  <a:srgbClr val="000000"/>
                </a:solidFill>
                <a:latin typeface="Tw Cen MT" charset="0"/>
                <a:cs typeface="Tw Cen MT" charset="0"/>
              </a:rPr>
              <a:t>RTT</a:t>
            </a:r>
          </a:p>
        </p:txBody>
      </p:sp>
      <p:sp>
        <p:nvSpPr>
          <p:cNvPr id="28680" name="Rectangle 20"/>
          <p:cNvSpPr>
            <a:spLocks noChangeArrowheads="1"/>
          </p:cNvSpPr>
          <p:nvPr/>
        </p:nvSpPr>
        <p:spPr bwMode="auto">
          <a:xfrm>
            <a:off x="4572000" y="2420938"/>
            <a:ext cx="635000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85000"/>
              </a:lnSpc>
            </a:pPr>
            <a:r>
              <a:rPr lang="en-US" sz="1800" b="0">
                <a:solidFill>
                  <a:srgbClr val="000000"/>
                </a:solidFill>
                <a:latin typeface="Tw Cen MT" charset="0"/>
                <a:cs typeface="Tw Cen MT" charset="0"/>
              </a:rPr>
              <a:t>ack1</a:t>
            </a:r>
          </a:p>
        </p:txBody>
      </p:sp>
      <p:sp>
        <p:nvSpPr>
          <p:cNvPr id="28681" name="Line 6"/>
          <p:cNvSpPr>
            <a:spLocks noChangeShapeType="1"/>
          </p:cNvSpPr>
          <p:nvPr/>
        </p:nvSpPr>
        <p:spPr bwMode="auto">
          <a:xfrm flipH="1">
            <a:off x="5651500" y="1268413"/>
            <a:ext cx="15875" cy="41767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PT"/>
          </a:p>
        </p:txBody>
      </p:sp>
      <p:sp>
        <p:nvSpPr>
          <p:cNvPr id="28682" name="Parallelogram 62"/>
          <p:cNvSpPr>
            <a:spLocks noChangeArrowheads="1"/>
          </p:cNvSpPr>
          <p:nvPr/>
        </p:nvSpPr>
        <p:spPr bwMode="auto">
          <a:xfrm rot="887846" flipH="1">
            <a:off x="3425825" y="1916113"/>
            <a:ext cx="2309813" cy="360362"/>
          </a:xfrm>
          <a:prstGeom prst="parallelogram">
            <a:avLst>
              <a:gd name="adj" fmla="val 24956"/>
            </a:avLst>
          </a:prstGeom>
          <a:solidFill>
            <a:srgbClr val="FFCC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PT" sz="2400" b="0">
              <a:solidFill>
                <a:srgbClr val="000000"/>
              </a:solidFill>
            </a:endParaRPr>
          </a:p>
        </p:txBody>
      </p:sp>
      <p:sp>
        <p:nvSpPr>
          <p:cNvPr id="28683" name="Line 9"/>
          <p:cNvSpPr>
            <a:spLocks noChangeShapeType="1"/>
          </p:cNvSpPr>
          <p:nvPr/>
        </p:nvSpPr>
        <p:spPr bwMode="auto">
          <a:xfrm flipV="1">
            <a:off x="1476375" y="1557338"/>
            <a:ext cx="4700588" cy="0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65" name="AutoShape 36"/>
          <p:cNvSpPr>
            <a:spLocks/>
          </p:cNvSpPr>
          <p:nvPr/>
        </p:nvSpPr>
        <p:spPr bwMode="auto">
          <a:xfrm>
            <a:off x="3276600" y="2133600"/>
            <a:ext cx="215900" cy="863600"/>
          </a:xfrm>
          <a:prstGeom prst="leftBrace">
            <a:avLst>
              <a:gd name="adj1" fmla="val 5205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pt-PT"/>
          </a:p>
        </p:txBody>
      </p:sp>
      <p:sp>
        <p:nvSpPr>
          <p:cNvPr id="28685" name="Parallelogram 65"/>
          <p:cNvSpPr>
            <a:spLocks noChangeArrowheads="1"/>
          </p:cNvSpPr>
          <p:nvPr/>
        </p:nvSpPr>
        <p:spPr bwMode="auto">
          <a:xfrm rot="887846" flipH="1">
            <a:off x="3451225" y="2168525"/>
            <a:ext cx="893763" cy="360363"/>
          </a:xfrm>
          <a:prstGeom prst="parallelogram">
            <a:avLst>
              <a:gd name="adj" fmla="val 24962"/>
            </a:avLst>
          </a:prstGeom>
          <a:solidFill>
            <a:srgbClr val="FFCC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PT" sz="2400" b="0">
              <a:solidFill>
                <a:srgbClr val="000000"/>
              </a:solidFill>
            </a:endParaRPr>
          </a:p>
        </p:txBody>
      </p:sp>
      <p:sp>
        <p:nvSpPr>
          <p:cNvPr id="28686" name="Line 9"/>
          <p:cNvSpPr>
            <a:spLocks noChangeShapeType="1"/>
          </p:cNvSpPr>
          <p:nvPr/>
        </p:nvSpPr>
        <p:spPr bwMode="auto">
          <a:xfrm>
            <a:off x="3059113" y="2997200"/>
            <a:ext cx="3168650" cy="0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28687" name="Rectangle 18"/>
          <p:cNvSpPr>
            <a:spLocks noChangeArrowheads="1"/>
          </p:cNvSpPr>
          <p:nvPr/>
        </p:nvSpPr>
        <p:spPr bwMode="auto">
          <a:xfrm>
            <a:off x="3563938" y="2133600"/>
            <a:ext cx="466725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85000"/>
              </a:lnSpc>
            </a:pPr>
            <a:r>
              <a:rPr lang="en-US" sz="1800" b="0">
                <a:solidFill>
                  <a:srgbClr val="000000"/>
                </a:solidFill>
                <a:latin typeface="Tw Cen MT" charset="0"/>
                <a:cs typeface="Tw Cen MT" charset="0"/>
              </a:rPr>
              <a:t>m2</a:t>
            </a:r>
          </a:p>
        </p:txBody>
      </p:sp>
      <p:sp>
        <p:nvSpPr>
          <p:cNvPr id="28688" name="Rectangle 18"/>
          <p:cNvSpPr>
            <a:spLocks noChangeArrowheads="1"/>
          </p:cNvSpPr>
          <p:nvPr/>
        </p:nvSpPr>
        <p:spPr bwMode="auto">
          <a:xfrm>
            <a:off x="2916238" y="1628775"/>
            <a:ext cx="352425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85000"/>
              </a:lnSpc>
            </a:pPr>
            <a:r>
              <a:rPr lang="en-US" sz="1800" b="0">
                <a:solidFill>
                  <a:srgbClr val="000000"/>
                </a:solidFill>
                <a:latin typeface="Tw Cen MT" charset="0"/>
                <a:cs typeface="Tw Cen MT" charset="0"/>
              </a:rPr>
              <a:t>Tt</a:t>
            </a:r>
          </a:p>
        </p:txBody>
      </p:sp>
      <p:sp>
        <p:nvSpPr>
          <p:cNvPr id="70" name="AutoShape 36"/>
          <p:cNvSpPr>
            <a:spLocks/>
          </p:cNvSpPr>
          <p:nvPr/>
        </p:nvSpPr>
        <p:spPr bwMode="auto">
          <a:xfrm>
            <a:off x="3348038" y="1628775"/>
            <a:ext cx="71437" cy="360363"/>
          </a:xfrm>
          <a:prstGeom prst="leftBrace">
            <a:avLst>
              <a:gd name="adj1" fmla="val 5205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pt-PT"/>
          </a:p>
        </p:txBody>
      </p:sp>
      <p:sp>
        <p:nvSpPr>
          <p:cNvPr id="28690" name="Line 9"/>
          <p:cNvSpPr>
            <a:spLocks noChangeShapeType="1"/>
          </p:cNvSpPr>
          <p:nvPr/>
        </p:nvSpPr>
        <p:spPr bwMode="auto">
          <a:xfrm flipV="1">
            <a:off x="1476375" y="2060575"/>
            <a:ext cx="4700588" cy="0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28691" name="Line 12"/>
          <p:cNvSpPr>
            <a:spLocks noChangeShapeType="1"/>
          </p:cNvSpPr>
          <p:nvPr/>
        </p:nvSpPr>
        <p:spPr bwMode="auto">
          <a:xfrm flipH="1">
            <a:off x="3492500" y="2565400"/>
            <a:ext cx="2159000" cy="431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PT"/>
          </a:p>
        </p:txBody>
      </p:sp>
      <p:sp>
        <p:nvSpPr>
          <p:cNvPr id="28692" name="Rectangle 8"/>
          <p:cNvSpPr>
            <a:spLocks noChangeArrowheads="1"/>
          </p:cNvSpPr>
          <p:nvPr/>
        </p:nvSpPr>
        <p:spPr bwMode="auto">
          <a:xfrm>
            <a:off x="5148263" y="2133600"/>
            <a:ext cx="466725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85000"/>
              </a:lnSpc>
            </a:pPr>
            <a:r>
              <a:rPr lang="en-US" sz="1800" b="0">
                <a:solidFill>
                  <a:srgbClr val="000000"/>
                </a:solidFill>
                <a:latin typeface="Tw Cen MT" charset="0"/>
                <a:cs typeface="Tw Cen MT" charset="0"/>
              </a:rPr>
              <a:t>m1</a:t>
            </a:r>
          </a:p>
        </p:txBody>
      </p:sp>
      <p:sp>
        <p:nvSpPr>
          <p:cNvPr id="28693" name="Rectangle 73"/>
          <p:cNvSpPr>
            <a:spLocks noChangeArrowheads="1"/>
          </p:cNvSpPr>
          <p:nvPr/>
        </p:nvSpPr>
        <p:spPr bwMode="auto">
          <a:xfrm>
            <a:off x="5724525" y="2205038"/>
            <a:ext cx="360363" cy="360362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PT" sz="2400" b="0">
              <a:solidFill>
                <a:srgbClr val="000000"/>
              </a:solidFill>
            </a:endParaRPr>
          </a:p>
        </p:txBody>
      </p:sp>
      <p:sp>
        <p:nvSpPr>
          <p:cNvPr id="28694" name="Line 12"/>
          <p:cNvSpPr>
            <a:spLocks noChangeShapeType="1"/>
          </p:cNvSpPr>
          <p:nvPr/>
        </p:nvSpPr>
        <p:spPr bwMode="auto">
          <a:xfrm>
            <a:off x="6156325" y="2565400"/>
            <a:ext cx="7191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PT"/>
          </a:p>
        </p:txBody>
      </p:sp>
      <p:sp>
        <p:nvSpPr>
          <p:cNvPr id="28695" name="Line 12"/>
          <p:cNvSpPr>
            <a:spLocks noChangeShapeType="1"/>
          </p:cNvSpPr>
          <p:nvPr/>
        </p:nvSpPr>
        <p:spPr bwMode="auto">
          <a:xfrm>
            <a:off x="6156325" y="3789363"/>
            <a:ext cx="7191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PT"/>
          </a:p>
        </p:txBody>
      </p:sp>
      <p:sp>
        <p:nvSpPr>
          <p:cNvPr id="77" name="Rectangle 76"/>
          <p:cNvSpPr/>
          <p:nvPr/>
        </p:nvSpPr>
        <p:spPr>
          <a:xfrm>
            <a:off x="7092950" y="1989138"/>
            <a:ext cx="1439863" cy="368300"/>
          </a:xfrm>
          <a:prstGeom prst="rect">
            <a:avLst/>
          </a:prstGeom>
        </p:spPr>
        <p:txBody>
          <a:bodyPr>
            <a:spAutoFit/>
          </a:bodyPr>
          <a:lstStyle/>
          <a:p>
            <a:pPr algn="l">
              <a:defRPr/>
            </a:pPr>
            <a:r>
              <a:rPr lang="pt-PT" sz="1800" dirty="0">
                <a:solidFill>
                  <a:srgbClr val="0000FF"/>
                </a:solidFill>
                <a:latin typeface="+mn-lt"/>
              </a:rPr>
              <a:t>Aplicação</a:t>
            </a:r>
          </a:p>
        </p:txBody>
      </p:sp>
      <p:sp>
        <p:nvSpPr>
          <p:cNvPr id="28697" name="Rectangle 18"/>
          <p:cNvSpPr>
            <a:spLocks noChangeArrowheads="1"/>
          </p:cNvSpPr>
          <p:nvPr/>
        </p:nvSpPr>
        <p:spPr bwMode="auto">
          <a:xfrm>
            <a:off x="6948488" y="2349500"/>
            <a:ext cx="1584325" cy="569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/>
          <a:p>
            <a:pPr algn="l" defTabSz="762000" eaLnBrk="0" hangingPunct="0">
              <a:lnSpc>
                <a:spcPct val="85000"/>
              </a:lnSpc>
            </a:pPr>
            <a:r>
              <a:rPr lang="pt-PT" sz="1800" b="0">
                <a:solidFill>
                  <a:srgbClr val="000000"/>
                </a:solidFill>
                <a:latin typeface="Tw Cen MT" charset="0"/>
                <a:cs typeface="Tw Cen MT" charset="0"/>
              </a:rPr>
              <a:t>Consome m</a:t>
            </a:r>
          </a:p>
          <a:p>
            <a:pPr algn="l" defTabSz="762000" eaLnBrk="0" hangingPunct="0">
              <a:lnSpc>
                <a:spcPct val="85000"/>
              </a:lnSpc>
            </a:pPr>
            <a:r>
              <a:rPr lang="pt-PT" sz="1800" b="0">
                <a:solidFill>
                  <a:srgbClr val="000000"/>
                </a:solidFill>
                <a:latin typeface="Tw Cen MT" charset="0"/>
                <a:cs typeface="Tw Cen MT" charset="0"/>
              </a:rPr>
              <a:t>Envia ack1</a:t>
            </a:r>
          </a:p>
        </p:txBody>
      </p:sp>
      <p:sp>
        <p:nvSpPr>
          <p:cNvPr id="28698" name="Rectangle 18"/>
          <p:cNvSpPr>
            <a:spLocks noChangeArrowheads="1"/>
          </p:cNvSpPr>
          <p:nvPr/>
        </p:nvSpPr>
        <p:spPr bwMode="auto">
          <a:xfrm>
            <a:off x="4932363" y="3429000"/>
            <a:ext cx="466725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85000"/>
              </a:lnSpc>
            </a:pPr>
            <a:r>
              <a:rPr lang="en-US" sz="1800" b="0">
                <a:solidFill>
                  <a:srgbClr val="000000"/>
                </a:solidFill>
                <a:latin typeface="Tw Cen MT" charset="0"/>
                <a:cs typeface="Tw Cen MT" charset="0"/>
              </a:rPr>
              <a:t>m3</a:t>
            </a:r>
          </a:p>
        </p:txBody>
      </p:sp>
      <p:sp>
        <p:nvSpPr>
          <p:cNvPr id="80" name="AutoShape 36"/>
          <p:cNvSpPr>
            <a:spLocks/>
          </p:cNvSpPr>
          <p:nvPr/>
        </p:nvSpPr>
        <p:spPr bwMode="auto">
          <a:xfrm>
            <a:off x="2268538" y="2133600"/>
            <a:ext cx="44450" cy="2879725"/>
          </a:xfrm>
          <a:prstGeom prst="leftBrace">
            <a:avLst>
              <a:gd name="adj1" fmla="val 5205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pt-PT"/>
          </a:p>
        </p:txBody>
      </p:sp>
      <p:sp>
        <p:nvSpPr>
          <p:cNvPr id="28700" name="Line 9"/>
          <p:cNvSpPr>
            <a:spLocks noChangeShapeType="1"/>
          </p:cNvSpPr>
          <p:nvPr/>
        </p:nvSpPr>
        <p:spPr bwMode="auto">
          <a:xfrm>
            <a:off x="1547813" y="5084763"/>
            <a:ext cx="4484687" cy="0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28701" name="Rectangle 18"/>
          <p:cNvSpPr>
            <a:spLocks noChangeArrowheads="1"/>
          </p:cNvSpPr>
          <p:nvPr/>
        </p:nvSpPr>
        <p:spPr bwMode="auto">
          <a:xfrm>
            <a:off x="1258888" y="3284538"/>
            <a:ext cx="8921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85000"/>
              </a:lnSpc>
            </a:pPr>
            <a:r>
              <a:rPr lang="en-US" sz="1800" b="0">
                <a:solidFill>
                  <a:srgbClr val="000000"/>
                </a:solidFill>
                <a:latin typeface="Tw Cen MT" charset="0"/>
                <a:cs typeface="Tw Cen MT" charset="0"/>
              </a:rPr>
              <a:t>Timeout</a:t>
            </a:r>
          </a:p>
        </p:txBody>
      </p:sp>
      <p:sp>
        <p:nvSpPr>
          <p:cNvPr id="28702" name="Rectangle 82"/>
          <p:cNvSpPr>
            <a:spLocks noChangeArrowheads="1"/>
          </p:cNvSpPr>
          <p:nvPr/>
        </p:nvSpPr>
        <p:spPr bwMode="auto">
          <a:xfrm>
            <a:off x="5724525" y="3573463"/>
            <a:ext cx="360363" cy="360362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PT" sz="2400" b="0">
              <a:solidFill>
                <a:srgbClr val="000000"/>
              </a:solidFill>
            </a:endParaRPr>
          </a:p>
        </p:txBody>
      </p:sp>
      <p:sp>
        <p:nvSpPr>
          <p:cNvPr id="28703" name="Rectangle 18"/>
          <p:cNvSpPr>
            <a:spLocks noChangeArrowheads="1"/>
          </p:cNvSpPr>
          <p:nvPr/>
        </p:nvSpPr>
        <p:spPr bwMode="auto">
          <a:xfrm>
            <a:off x="6948488" y="3573463"/>
            <a:ext cx="1655762" cy="569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/>
          <a:p>
            <a:pPr algn="l" defTabSz="762000" eaLnBrk="0" hangingPunct="0">
              <a:lnSpc>
                <a:spcPct val="85000"/>
              </a:lnSpc>
            </a:pPr>
            <a:r>
              <a:rPr lang="pt-PT" sz="1800" b="0">
                <a:solidFill>
                  <a:srgbClr val="000000"/>
                </a:solidFill>
                <a:latin typeface="Tw Cen MT" charset="0"/>
                <a:cs typeface="Tw Cen MT" charset="0"/>
              </a:rPr>
              <a:t>Guarda m3</a:t>
            </a:r>
          </a:p>
          <a:p>
            <a:pPr algn="l" defTabSz="762000" eaLnBrk="0" hangingPunct="0">
              <a:lnSpc>
                <a:spcPct val="85000"/>
              </a:lnSpc>
            </a:pPr>
            <a:r>
              <a:rPr lang="pt-PT" sz="1800" b="0">
                <a:solidFill>
                  <a:srgbClr val="000000"/>
                </a:solidFill>
                <a:latin typeface="Tw Cen MT" charset="0"/>
                <a:cs typeface="Tw Cen MT" charset="0"/>
              </a:rPr>
              <a:t>Envia ack1</a:t>
            </a:r>
          </a:p>
        </p:txBody>
      </p:sp>
      <p:sp>
        <p:nvSpPr>
          <p:cNvPr id="28704" name="Rectangle 20"/>
          <p:cNvSpPr>
            <a:spLocks noChangeArrowheads="1"/>
          </p:cNvSpPr>
          <p:nvPr/>
        </p:nvSpPr>
        <p:spPr bwMode="auto">
          <a:xfrm>
            <a:off x="4572000" y="3789363"/>
            <a:ext cx="635000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85000"/>
              </a:lnSpc>
            </a:pPr>
            <a:r>
              <a:rPr lang="en-US" sz="1800" b="0">
                <a:solidFill>
                  <a:srgbClr val="000000"/>
                </a:solidFill>
                <a:latin typeface="Tw Cen MT" charset="0"/>
                <a:cs typeface="Tw Cen MT" charset="0"/>
              </a:rPr>
              <a:t>ack1</a:t>
            </a:r>
          </a:p>
        </p:txBody>
      </p:sp>
      <p:sp>
        <p:nvSpPr>
          <p:cNvPr id="28705" name="Line 12"/>
          <p:cNvSpPr>
            <a:spLocks noChangeShapeType="1"/>
          </p:cNvSpPr>
          <p:nvPr/>
        </p:nvSpPr>
        <p:spPr bwMode="auto">
          <a:xfrm flipH="1">
            <a:off x="3492500" y="3933825"/>
            <a:ext cx="2159000" cy="431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PT"/>
          </a:p>
        </p:txBody>
      </p:sp>
      <p:sp>
        <p:nvSpPr>
          <p:cNvPr id="28706" name="Parallelogram 86"/>
          <p:cNvSpPr>
            <a:spLocks noChangeArrowheads="1"/>
          </p:cNvSpPr>
          <p:nvPr/>
        </p:nvSpPr>
        <p:spPr bwMode="auto">
          <a:xfrm rot="887846" flipH="1">
            <a:off x="3425825" y="4645025"/>
            <a:ext cx="2239963" cy="376238"/>
          </a:xfrm>
          <a:prstGeom prst="parallelogram">
            <a:avLst>
              <a:gd name="adj" fmla="val 25055"/>
            </a:avLst>
          </a:prstGeom>
          <a:solidFill>
            <a:srgbClr val="FFCC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PT" sz="2400" b="0">
              <a:solidFill>
                <a:srgbClr val="000000"/>
              </a:solidFill>
            </a:endParaRPr>
          </a:p>
        </p:txBody>
      </p:sp>
      <p:sp>
        <p:nvSpPr>
          <p:cNvPr id="28707" name="Rectangle 18"/>
          <p:cNvSpPr>
            <a:spLocks noChangeArrowheads="1"/>
          </p:cNvSpPr>
          <p:nvPr/>
        </p:nvSpPr>
        <p:spPr bwMode="auto">
          <a:xfrm>
            <a:off x="3563938" y="4437063"/>
            <a:ext cx="466725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85000"/>
              </a:lnSpc>
            </a:pPr>
            <a:r>
              <a:rPr lang="en-US" sz="1800" b="0">
                <a:solidFill>
                  <a:srgbClr val="000000"/>
                </a:solidFill>
                <a:latin typeface="Tw Cen MT" charset="0"/>
                <a:cs typeface="Tw Cen MT" charset="0"/>
              </a:rPr>
              <a:t>m2</a:t>
            </a:r>
          </a:p>
        </p:txBody>
      </p:sp>
      <p:sp>
        <p:nvSpPr>
          <p:cNvPr id="28708" name="Line 12"/>
          <p:cNvSpPr>
            <a:spLocks noChangeShapeType="1"/>
          </p:cNvSpPr>
          <p:nvPr/>
        </p:nvSpPr>
        <p:spPr bwMode="auto">
          <a:xfrm>
            <a:off x="6156325" y="5013325"/>
            <a:ext cx="7191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PT"/>
          </a:p>
        </p:txBody>
      </p:sp>
      <p:sp>
        <p:nvSpPr>
          <p:cNvPr id="28709" name="Rectangle 18"/>
          <p:cNvSpPr>
            <a:spLocks noChangeArrowheads="1"/>
          </p:cNvSpPr>
          <p:nvPr/>
        </p:nvSpPr>
        <p:spPr bwMode="auto">
          <a:xfrm>
            <a:off x="6948488" y="4797425"/>
            <a:ext cx="1655762" cy="569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/>
          <a:p>
            <a:pPr algn="l" defTabSz="762000" eaLnBrk="0" hangingPunct="0">
              <a:lnSpc>
                <a:spcPct val="85000"/>
              </a:lnSpc>
            </a:pPr>
            <a:r>
              <a:rPr lang="pt-PT" sz="1800" b="0">
                <a:solidFill>
                  <a:srgbClr val="000000"/>
                </a:solidFill>
                <a:latin typeface="Tw Cen MT" charset="0"/>
                <a:cs typeface="Tw Cen MT" charset="0"/>
              </a:rPr>
              <a:t>Consome m2 e m3. Envia ack3</a:t>
            </a:r>
          </a:p>
        </p:txBody>
      </p:sp>
      <p:sp>
        <p:nvSpPr>
          <p:cNvPr id="28710" name="Rectangle 90"/>
          <p:cNvSpPr>
            <a:spLocks noChangeArrowheads="1"/>
          </p:cNvSpPr>
          <p:nvPr/>
        </p:nvSpPr>
        <p:spPr bwMode="auto">
          <a:xfrm>
            <a:off x="5724525" y="4941888"/>
            <a:ext cx="360363" cy="358775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PT" sz="2400" b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PT" sz="4000" dirty="0" err="1" smtClean="0"/>
              <a:t>Acções</a:t>
            </a:r>
            <a:r>
              <a:rPr lang="pt-PT" sz="4000" dirty="0" smtClean="0"/>
              <a:t> executadas</a:t>
            </a:r>
            <a:endParaRPr lang="pt-PT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pt-PT" sz="2400" dirty="0" smtClean="0"/>
              <a:t>Por cada mensagem n recebida, o receptor</a:t>
            </a:r>
          </a:p>
          <a:p>
            <a:pPr lvl="1">
              <a:defRPr/>
            </a:pPr>
            <a:r>
              <a:rPr lang="pt-PT" sz="2000" dirty="0"/>
              <a:t>E</a:t>
            </a:r>
            <a:r>
              <a:rPr lang="pt-PT" sz="2000" dirty="0" smtClean="0"/>
              <a:t>nvia o respectivo ACK(n) se esta estiver na ordem</a:t>
            </a:r>
          </a:p>
          <a:p>
            <a:pPr lvl="1">
              <a:defRPr/>
            </a:pPr>
            <a:r>
              <a:rPr lang="pt-PT" sz="2000" dirty="0" smtClean="0"/>
              <a:t>Se estiver fora de ordem mas tiver a janela de recepção &gt; 1 tenta guardá-la; opcionalmente pode enviar um NACK ou um ACK cumulativo</a:t>
            </a:r>
          </a:p>
          <a:p>
            <a:pPr>
              <a:defRPr/>
            </a:pPr>
            <a:r>
              <a:rPr lang="pt-PT" sz="2400" dirty="0" smtClean="0"/>
              <a:t>Por cada mensagem n enviada, o emissor arma um </a:t>
            </a:r>
            <a:r>
              <a:rPr lang="pt-PT" sz="2400" i="1" dirty="0" err="1" smtClean="0"/>
              <a:t>timeout</a:t>
            </a:r>
            <a:r>
              <a:rPr lang="pt-PT" sz="2400" i="1" dirty="0" smtClean="0"/>
              <a:t> T(n)</a:t>
            </a:r>
            <a:endParaRPr lang="pt-PT" sz="2400" i="1" dirty="0"/>
          </a:p>
          <a:p>
            <a:pPr>
              <a:defRPr/>
            </a:pPr>
            <a:r>
              <a:rPr lang="pt-PT" sz="2400" dirty="0" smtClean="0"/>
              <a:t>Sempre que um </a:t>
            </a:r>
            <a:r>
              <a:rPr lang="pt-PT" sz="2400" dirty="0" err="1" smtClean="0"/>
              <a:t>timeout</a:t>
            </a:r>
            <a:r>
              <a:rPr lang="pt-PT" sz="2400" dirty="0" smtClean="0"/>
              <a:t> T(n) dispara no emissor, ou este recebe um NACK(n), a mensagem n é reenviada assim como as mensagens a seguir a n</a:t>
            </a:r>
          </a:p>
          <a:p>
            <a:pPr>
              <a:defRPr/>
            </a:pPr>
            <a:r>
              <a:rPr lang="pt-PT" sz="2400" dirty="0" smtClean="0"/>
              <a:t>O emissor está sempre limitado pela dimensão máxima da sua janela</a:t>
            </a:r>
            <a:endParaRPr lang="pt-PT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98FE7A4-A3B9-264C-AD1C-C1B3D2ADAABE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PT" dirty="0" smtClean="0"/>
              <a:t>A janela do emissor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610600" cy="2209800"/>
          </a:xfrm>
        </p:spPr>
        <p:txBody>
          <a:bodyPr/>
          <a:lstStyle/>
          <a:p>
            <a:pPr>
              <a:defRPr/>
            </a:pPr>
            <a:r>
              <a:rPr lang="pt-PT" sz="2400" dirty="0" smtClean="0"/>
              <a:t>À esquerda está sempre a mensagem emitida há mais tempo que ainda não foi </a:t>
            </a:r>
            <a:r>
              <a:rPr lang="pt-PT" sz="2400" i="1" dirty="0" err="1" smtClean="0"/>
              <a:t>ack’d</a:t>
            </a:r>
            <a:endParaRPr lang="pt-PT" sz="2400" i="1" dirty="0" smtClean="0"/>
          </a:p>
          <a:p>
            <a:pPr>
              <a:defRPr/>
            </a:pPr>
            <a:r>
              <a:rPr lang="pt-PT" sz="2400" dirty="0" smtClean="0"/>
              <a:t>Na janela estão todas as mensagens já emitidas e não </a:t>
            </a:r>
            <a:r>
              <a:rPr lang="pt-PT" sz="2400" i="1" dirty="0" err="1" smtClean="0"/>
              <a:t>ack’d</a:t>
            </a:r>
            <a:r>
              <a:rPr lang="pt-PT" sz="2400" dirty="0" smtClean="0"/>
              <a:t> e eventualmente as que ainda não foram transmitidas</a:t>
            </a:r>
            <a:endParaRPr lang="pt-PT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0ABCB11-B710-7E40-9294-17E02E77ADF4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pic>
        <p:nvPicPr>
          <p:cNvPr id="5" name="Picture 4" descr="gbn_seqnu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860800"/>
            <a:ext cx="8099425" cy="163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PT" dirty="0" smtClean="0"/>
              <a:t>Podemos melhorar ?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pt-PT" sz="2400" dirty="0" smtClean="0"/>
              <a:t>Quando o RTT é muito baixo, ou o valor do </a:t>
            </a:r>
            <a:r>
              <a:rPr lang="pt-PT" sz="2400" dirty="0" err="1" smtClean="0"/>
              <a:t>Tt</a:t>
            </a:r>
            <a:r>
              <a:rPr lang="pt-PT" sz="2400" dirty="0" smtClean="0"/>
              <a:t> / RTT é significativo, uma janela de emissão relativamente pequena é suficiente para manter o emissor quase sempre a emitir</a:t>
            </a:r>
          </a:p>
          <a:p>
            <a:pPr>
              <a:defRPr/>
            </a:pPr>
            <a:r>
              <a:rPr lang="pt-PT" sz="2400" dirty="0" smtClean="0"/>
              <a:t>Se houverem erros de transmissão (admitamos que não são frequentes) o funcionamento </a:t>
            </a:r>
            <a:r>
              <a:rPr lang="pt-PT" sz="2400" dirty="0" err="1" smtClean="0"/>
              <a:t>go</a:t>
            </a:r>
            <a:r>
              <a:rPr lang="pt-PT" sz="2400" dirty="0" smtClean="0"/>
              <a:t>-</a:t>
            </a:r>
            <a:r>
              <a:rPr lang="pt-PT" sz="2400" dirty="0" err="1" smtClean="0"/>
              <a:t>back</a:t>
            </a:r>
            <a:r>
              <a:rPr lang="pt-PT" sz="2400" dirty="0" smtClean="0"/>
              <a:t>-N penaliza. A penalização é proporcional ao tamanho da janela</a:t>
            </a:r>
          </a:p>
          <a:p>
            <a:pPr>
              <a:defRPr/>
            </a:pPr>
            <a:r>
              <a:rPr lang="pt-PT" sz="2400" dirty="0" smtClean="0"/>
              <a:t>No entanto, se o valor de </a:t>
            </a:r>
            <a:r>
              <a:rPr lang="pt-PT" sz="2400" dirty="0" err="1" smtClean="0"/>
              <a:t>Tt</a:t>
            </a:r>
            <a:r>
              <a:rPr lang="pt-PT" sz="2400" dirty="0" smtClean="0"/>
              <a:t> é muito pequeno (canal de alta capacidade) e o RTT é muito grande (canal muito extenso), a janela do emissor pode ter de ser muito grande e o funcionamento </a:t>
            </a:r>
            <a:r>
              <a:rPr lang="pt-PT" sz="2400" dirty="0" err="1" smtClean="0"/>
              <a:t>go</a:t>
            </a:r>
            <a:r>
              <a:rPr lang="pt-PT" sz="2400" dirty="0" smtClean="0"/>
              <a:t>-</a:t>
            </a:r>
            <a:r>
              <a:rPr lang="pt-PT" sz="2400" dirty="0" err="1" smtClean="0"/>
              <a:t>back</a:t>
            </a:r>
            <a:r>
              <a:rPr lang="pt-PT" sz="2400" dirty="0" smtClean="0"/>
              <a:t>-N muito penalizante se houverem erros</a:t>
            </a:r>
            <a:endParaRPr lang="pt-PT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DEDCBB4-D16A-2943-9214-98F4D525497E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Line 12"/>
          <p:cNvSpPr>
            <a:spLocks noChangeShapeType="1"/>
          </p:cNvSpPr>
          <p:nvPr/>
        </p:nvSpPr>
        <p:spPr bwMode="auto">
          <a:xfrm>
            <a:off x="3492500" y="1557338"/>
            <a:ext cx="2159000" cy="10080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PT"/>
          </a:p>
        </p:txBody>
      </p:sp>
      <p:sp>
        <p:nvSpPr>
          <p:cNvPr id="32770" name="Line 12"/>
          <p:cNvSpPr>
            <a:spLocks noChangeShapeType="1"/>
          </p:cNvSpPr>
          <p:nvPr/>
        </p:nvSpPr>
        <p:spPr bwMode="auto">
          <a:xfrm>
            <a:off x="3492500" y="1700213"/>
            <a:ext cx="2159000" cy="10080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PT"/>
          </a:p>
        </p:txBody>
      </p:sp>
      <p:sp>
        <p:nvSpPr>
          <p:cNvPr id="32771" name="Line 12"/>
          <p:cNvSpPr>
            <a:spLocks noChangeShapeType="1"/>
          </p:cNvSpPr>
          <p:nvPr/>
        </p:nvSpPr>
        <p:spPr bwMode="auto">
          <a:xfrm>
            <a:off x="3492500" y="1844675"/>
            <a:ext cx="2159000" cy="10080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PT"/>
          </a:p>
        </p:txBody>
      </p:sp>
      <p:sp>
        <p:nvSpPr>
          <p:cNvPr id="32772" name="Line 12"/>
          <p:cNvSpPr>
            <a:spLocks noChangeShapeType="1"/>
          </p:cNvSpPr>
          <p:nvPr/>
        </p:nvSpPr>
        <p:spPr bwMode="auto">
          <a:xfrm>
            <a:off x="3492500" y="1989138"/>
            <a:ext cx="2159000" cy="10080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PT"/>
          </a:p>
        </p:txBody>
      </p:sp>
      <p:sp>
        <p:nvSpPr>
          <p:cNvPr id="32773" name="Line 12"/>
          <p:cNvSpPr>
            <a:spLocks noChangeShapeType="1"/>
          </p:cNvSpPr>
          <p:nvPr/>
        </p:nvSpPr>
        <p:spPr bwMode="auto">
          <a:xfrm>
            <a:off x="3492500" y="2133600"/>
            <a:ext cx="2159000" cy="10080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PT"/>
          </a:p>
        </p:txBody>
      </p:sp>
      <p:sp>
        <p:nvSpPr>
          <p:cNvPr id="32774" name="Line 12"/>
          <p:cNvSpPr>
            <a:spLocks noChangeShapeType="1"/>
          </p:cNvSpPr>
          <p:nvPr/>
        </p:nvSpPr>
        <p:spPr bwMode="auto">
          <a:xfrm>
            <a:off x="3492500" y="2276475"/>
            <a:ext cx="2159000" cy="10080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PT"/>
          </a:p>
        </p:txBody>
      </p:sp>
      <p:sp>
        <p:nvSpPr>
          <p:cNvPr id="32775" name="Line 12"/>
          <p:cNvSpPr>
            <a:spLocks noChangeShapeType="1"/>
          </p:cNvSpPr>
          <p:nvPr/>
        </p:nvSpPr>
        <p:spPr bwMode="auto">
          <a:xfrm>
            <a:off x="3492500" y="2420938"/>
            <a:ext cx="2159000" cy="10080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PT"/>
          </a:p>
        </p:txBody>
      </p:sp>
      <p:sp>
        <p:nvSpPr>
          <p:cNvPr id="32776" name="Line 12"/>
          <p:cNvSpPr>
            <a:spLocks noChangeShapeType="1"/>
          </p:cNvSpPr>
          <p:nvPr/>
        </p:nvSpPr>
        <p:spPr bwMode="auto">
          <a:xfrm>
            <a:off x="3492500" y="2565400"/>
            <a:ext cx="2159000" cy="10080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PT"/>
          </a:p>
        </p:txBody>
      </p:sp>
      <p:sp>
        <p:nvSpPr>
          <p:cNvPr id="32777" name="Line 12"/>
          <p:cNvSpPr>
            <a:spLocks noChangeShapeType="1"/>
          </p:cNvSpPr>
          <p:nvPr/>
        </p:nvSpPr>
        <p:spPr bwMode="auto">
          <a:xfrm>
            <a:off x="3492500" y="2708275"/>
            <a:ext cx="1366838" cy="6492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PT"/>
          </a:p>
        </p:txBody>
      </p:sp>
      <p:sp>
        <p:nvSpPr>
          <p:cNvPr id="32778" name="Line 12"/>
          <p:cNvSpPr>
            <a:spLocks noChangeShapeType="1"/>
          </p:cNvSpPr>
          <p:nvPr/>
        </p:nvSpPr>
        <p:spPr bwMode="auto">
          <a:xfrm>
            <a:off x="3492500" y="2852738"/>
            <a:ext cx="2159000" cy="10080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PT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PT" dirty="0" err="1" smtClean="0"/>
              <a:t>Go-back</a:t>
            </a:r>
            <a:r>
              <a:rPr lang="pt-PT" dirty="0" smtClean="0"/>
              <a:t> com janelas </a:t>
            </a:r>
            <a:r>
              <a:rPr lang="pt-PT" i="1" dirty="0" smtClean="0"/>
              <a:t>grandes</a:t>
            </a:r>
            <a:endParaRPr lang="pt-PT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850" y="5516563"/>
            <a:ext cx="8610600" cy="1081087"/>
          </a:xfrm>
        </p:spPr>
        <p:txBody>
          <a:bodyPr/>
          <a:lstStyle/>
          <a:p>
            <a:pPr>
              <a:defRPr/>
            </a:pPr>
            <a:r>
              <a:rPr lang="pt-PT" sz="2000" dirty="0" smtClean="0"/>
              <a:t>Como o </a:t>
            </a:r>
            <a:r>
              <a:rPr lang="pt-PT" sz="2000" dirty="0" err="1" smtClean="0"/>
              <a:t>timeout</a:t>
            </a:r>
            <a:r>
              <a:rPr lang="pt-PT" sz="2000" dirty="0" smtClean="0"/>
              <a:t> nunca pode ser inferior a RTT, antes pelo contrário, mesmo com </a:t>
            </a:r>
            <a:r>
              <a:rPr lang="pt-PT" sz="2000" dirty="0" err="1" smtClean="0"/>
              <a:t>NACKs</a:t>
            </a:r>
            <a:r>
              <a:rPr lang="pt-PT" sz="2000" dirty="0" smtClean="0"/>
              <a:t> o funcionamento </a:t>
            </a:r>
            <a:r>
              <a:rPr lang="pt-PT" sz="2000" dirty="0" err="1" smtClean="0"/>
              <a:t>go</a:t>
            </a:r>
            <a:r>
              <a:rPr lang="pt-PT" sz="2000" dirty="0" smtClean="0"/>
              <a:t>-</a:t>
            </a:r>
            <a:r>
              <a:rPr lang="pt-PT" sz="2000" dirty="0" err="1" smtClean="0"/>
              <a:t>back</a:t>
            </a:r>
            <a:r>
              <a:rPr lang="pt-PT" sz="2000" dirty="0" smtClean="0"/>
              <a:t>-N é sempre muito penalizante</a:t>
            </a:r>
          </a:p>
        </p:txBody>
      </p:sp>
      <p:sp>
        <p:nvSpPr>
          <p:cNvPr id="56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4858040-9261-C24D-9CE1-AF7B3963DBC1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32782" name="Rectangle 5"/>
          <p:cNvSpPr>
            <a:spLocks noChangeArrowheads="1"/>
          </p:cNvSpPr>
          <p:nvPr/>
        </p:nvSpPr>
        <p:spPr bwMode="auto">
          <a:xfrm>
            <a:off x="2984500" y="2286000"/>
            <a:ext cx="2055813" cy="146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pt-PT" b="0">
              <a:solidFill>
                <a:srgbClr val="000000"/>
              </a:solidFill>
              <a:latin typeface="Tw Cen MT" charset="0"/>
              <a:cs typeface="Tw Cen MT" charset="0"/>
            </a:endParaRPr>
          </a:p>
        </p:txBody>
      </p:sp>
      <p:sp>
        <p:nvSpPr>
          <p:cNvPr id="32783" name="Line 6"/>
          <p:cNvSpPr>
            <a:spLocks noChangeShapeType="1"/>
          </p:cNvSpPr>
          <p:nvPr/>
        </p:nvSpPr>
        <p:spPr bwMode="auto">
          <a:xfrm flipH="1">
            <a:off x="3492500" y="1268413"/>
            <a:ext cx="15875" cy="41052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PT"/>
          </a:p>
        </p:txBody>
      </p:sp>
      <p:sp>
        <p:nvSpPr>
          <p:cNvPr id="32784" name="Rectangle 18"/>
          <p:cNvSpPr>
            <a:spLocks noChangeArrowheads="1"/>
          </p:cNvSpPr>
          <p:nvPr/>
        </p:nvSpPr>
        <p:spPr bwMode="auto">
          <a:xfrm>
            <a:off x="2771775" y="2420938"/>
            <a:ext cx="506413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85000"/>
              </a:lnSpc>
            </a:pPr>
            <a:r>
              <a:rPr lang="en-US" sz="1800" b="0">
                <a:solidFill>
                  <a:srgbClr val="000000"/>
                </a:solidFill>
                <a:latin typeface="Tw Cen MT" charset="0"/>
                <a:cs typeface="Tw Cen MT" charset="0"/>
              </a:rPr>
              <a:t>RTT</a:t>
            </a:r>
          </a:p>
        </p:txBody>
      </p:sp>
      <p:sp>
        <p:nvSpPr>
          <p:cNvPr id="32785" name="Rectangle 20"/>
          <p:cNvSpPr>
            <a:spLocks noChangeArrowheads="1"/>
          </p:cNvSpPr>
          <p:nvPr/>
        </p:nvSpPr>
        <p:spPr bwMode="auto">
          <a:xfrm>
            <a:off x="3563938" y="4724400"/>
            <a:ext cx="6096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85000"/>
              </a:lnSpc>
            </a:pPr>
            <a:r>
              <a:rPr lang="en-US" sz="1800" b="0">
                <a:solidFill>
                  <a:srgbClr val="000000"/>
                </a:solidFill>
                <a:latin typeface="Tw Cen MT" charset="0"/>
                <a:cs typeface="Tw Cen MT" charset="0"/>
              </a:rPr>
              <a:t>nack</a:t>
            </a:r>
          </a:p>
        </p:txBody>
      </p:sp>
      <p:sp>
        <p:nvSpPr>
          <p:cNvPr id="32786" name="Line 6"/>
          <p:cNvSpPr>
            <a:spLocks noChangeShapeType="1"/>
          </p:cNvSpPr>
          <p:nvPr/>
        </p:nvSpPr>
        <p:spPr bwMode="auto">
          <a:xfrm flipH="1">
            <a:off x="5651500" y="1268413"/>
            <a:ext cx="15875" cy="41767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PT"/>
          </a:p>
        </p:txBody>
      </p:sp>
      <p:sp>
        <p:nvSpPr>
          <p:cNvPr id="32787" name="Line 9"/>
          <p:cNvSpPr>
            <a:spLocks noChangeShapeType="1"/>
          </p:cNvSpPr>
          <p:nvPr/>
        </p:nvSpPr>
        <p:spPr bwMode="auto">
          <a:xfrm flipV="1">
            <a:off x="2843213" y="1557338"/>
            <a:ext cx="3333750" cy="0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65" name="AutoShape 36"/>
          <p:cNvSpPr>
            <a:spLocks/>
          </p:cNvSpPr>
          <p:nvPr/>
        </p:nvSpPr>
        <p:spPr bwMode="auto">
          <a:xfrm>
            <a:off x="3276600" y="1557338"/>
            <a:ext cx="287338" cy="2016125"/>
          </a:xfrm>
          <a:prstGeom prst="leftBrace">
            <a:avLst>
              <a:gd name="adj1" fmla="val 5205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pt-PT"/>
          </a:p>
        </p:txBody>
      </p:sp>
      <p:sp>
        <p:nvSpPr>
          <p:cNvPr id="32789" name="Line 9"/>
          <p:cNvSpPr>
            <a:spLocks noChangeShapeType="1"/>
          </p:cNvSpPr>
          <p:nvPr/>
        </p:nvSpPr>
        <p:spPr bwMode="auto">
          <a:xfrm>
            <a:off x="3059113" y="3573463"/>
            <a:ext cx="3168650" cy="0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32790" name="Line 12"/>
          <p:cNvSpPr>
            <a:spLocks noChangeShapeType="1"/>
          </p:cNvSpPr>
          <p:nvPr/>
        </p:nvSpPr>
        <p:spPr bwMode="auto">
          <a:xfrm flipH="1">
            <a:off x="3492500" y="2565400"/>
            <a:ext cx="2159000" cy="10080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PT"/>
          </a:p>
        </p:txBody>
      </p:sp>
      <p:sp>
        <p:nvSpPr>
          <p:cNvPr id="80" name="AutoShape 36"/>
          <p:cNvSpPr>
            <a:spLocks/>
          </p:cNvSpPr>
          <p:nvPr/>
        </p:nvSpPr>
        <p:spPr bwMode="auto">
          <a:xfrm>
            <a:off x="2843213" y="2708275"/>
            <a:ext cx="144462" cy="2665413"/>
          </a:xfrm>
          <a:prstGeom prst="leftBrace">
            <a:avLst>
              <a:gd name="adj1" fmla="val 5205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pt-PT"/>
          </a:p>
        </p:txBody>
      </p:sp>
      <p:sp>
        <p:nvSpPr>
          <p:cNvPr id="32792" name="Rectangle 18"/>
          <p:cNvSpPr>
            <a:spLocks noChangeArrowheads="1"/>
          </p:cNvSpPr>
          <p:nvPr/>
        </p:nvSpPr>
        <p:spPr bwMode="auto">
          <a:xfrm>
            <a:off x="1692275" y="3860800"/>
            <a:ext cx="890588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85000"/>
              </a:lnSpc>
            </a:pPr>
            <a:r>
              <a:rPr lang="en-US" sz="1800" b="0">
                <a:solidFill>
                  <a:srgbClr val="000000"/>
                </a:solidFill>
                <a:latin typeface="Tw Cen MT" charset="0"/>
                <a:cs typeface="Tw Cen MT" charset="0"/>
              </a:rPr>
              <a:t>Timeout</a:t>
            </a:r>
          </a:p>
        </p:txBody>
      </p:sp>
      <p:sp>
        <p:nvSpPr>
          <p:cNvPr id="32793" name="Line 12"/>
          <p:cNvSpPr>
            <a:spLocks noChangeShapeType="1"/>
          </p:cNvSpPr>
          <p:nvPr/>
        </p:nvSpPr>
        <p:spPr bwMode="auto">
          <a:xfrm flipH="1">
            <a:off x="3492500" y="2708275"/>
            <a:ext cx="2159000" cy="10080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PT"/>
          </a:p>
        </p:txBody>
      </p:sp>
      <p:sp>
        <p:nvSpPr>
          <p:cNvPr id="32794" name="Line 12"/>
          <p:cNvSpPr>
            <a:spLocks noChangeShapeType="1"/>
          </p:cNvSpPr>
          <p:nvPr/>
        </p:nvSpPr>
        <p:spPr bwMode="auto">
          <a:xfrm flipH="1">
            <a:off x="3492500" y="2852738"/>
            <a:ext cx="2159000" cy="10080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PT"/>
          </a:p>
        </p:txBody>
      </p:sp>
      <p:sp>
        <p:nvSpPr>
          <p:cNvPr id="32795" name="Line 12"/>
          <p:cNvSpPr>
            <a:spLocks noChangeShapeType="1"/>
          </p:cNvSpPr>
          <p:nvPr/>
        </p:nvSpPr>
        <p:spPr bwMode="auto">
          <a:xfrm flipH="1">
            <a:off x="3492500" y="2997200"/>
            <a:ext cx="2159000" cy="10080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PT"/>
          </a:p>
        </p:txBody>
      </p:sp>
      <p:sp>
        <p:nvSpPr>
          <p:cNvPr id="32796" name="Line 12"/>
          <p:cNvSpPr>
            <a:spLocks noChangeShapeType="1"/>
          </p:cNvSpPr>
          <p:nvPr/>
        </p:nvSpPr>
        <p:spPr bwMode="auto">
          <a:xfrm flipH="1">
            <a:off x="3492500" y="3141663"/>
            <a:ext cx="2159000" cy="10080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PT"/>
          </a:p>
        </p:txBody>
      </p:sp>
      <p:sp>
        <p:nvSpPr>
          <p:cNvPr id="32797" name="Line 12"/>
          <p:cNvSpPr>
            <a:spLocks noChangeShapeType="1"/>
          </p:cNvSpPr>
          <p:nvPr/>
        </p:nvSpPr>
        <p:spPr bwMode="auto">
          <a:xfrm flipH="1">
            <a:off x="3492500" y="3284538"/>
            <a:ext cx="2159000" cy="10080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PT"/>
          </a:p>
        </p:txBody>
      </p:sp>
      <p:sp>
        <p:nvSpPr>
          <p:cNvPr id="32798" name="Line 12"/>
          <p:cNvSpPr>
            <a:spLocks noChangeShapeType="1"/>
          </p:cNvSpPr>
          <p:nvPr/>
        </p:nvSpPr>
        <p:spPr bwMode="auto">
          <a:xfrm flipH="1">
            <a:off x="3492500" y="3429000"/>
            <a:ext cx="2159000" cy="10080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PT"/>
          </a:p>
        </p:txBody>
      </p:sp>
      <p:sp>
        <p:nvSpPr>
          <p:cNvPr id="32799" name="Line 12"/>
          <p:cNvSpPr>
            <a:spLocks noChangeShapeType="1"/>
          </p:cNvSpPr>
          <p:nvPr/>
        </p:nvSpPr>
        <p:spPr bwMode="auto">
          <a:xfrm flipH="1">
            <a:off x="3492500" y="3573463"/>
            <a:ext cx="2159000" cy="10080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PT"/>
          </a:p>
        </p:txBody>
      </p:sp>
      <p:sp>
        <p:nvSpPr>
          <p:cNvPr id="32800" name="Line 12"/>
          <p:cNvSpPr>
            <a:spLocks noChangeShapeType="1"/>
          </p:cNvSpPr>
          <p:nvPr/>
        </p:nvSpPr>
        <p:spPr bwMode="auto">
          <a:xfrm>
            <a:off x="3563938" y="3573463"/>
            <a:ext cx="2087562" cy="10080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PT"/>
          </a:p>
        </p:txBody>
      </p:sp>
      <p:sp>
        <p:nvSpPr>
          <p:cNvPr id="32801" name="Line 12"/>
          <p:cNvSpPr>
            <a:spLocks noChangeShapeType="1"/>
          </p:cNvSpPr>
          <p:nvPr/>
        </p:nvSpPr>
        <p:spPr bwMode="auto">
          <a:xfrm>
            <a:off x="3492500" y="3716338"/>
            <a:ext cx="2159000" cy="10080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PT"/>
          </a:p>
        </p:txBody>
      </p:sp>
      <p:sp>
        <p:nvSpPr>
          <p:cNvPr id="32802" name="Line 12"/>
          <p:cNvSpPr>
            <a:spLocks noChangeShapeType="1"/>
          </p:cNvSpPr>
          <p:nvPr/>
        </p:nvSpPr>
        <p:spPr bwMode="auto">
          <a:xfrm>
            <a:off x="3563938" y="3860800"/>
            <a:ext cx="2087562" cy="10080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PT"/>
          </a:p>
        </p:txBody>
      </p:sp>
      <p:sp>
        <p:nvSpPr>
          <p:cNvPr id="32803" name="Line 12"/>
          <p:cNvSpPr>
            <a:spLocks noChangeShapeType="1"/>
          </p:cNvSpPr>
          <p:nvPr/>
        </p:nvSpPr>
        <p:spPr bwMode="auto">
          <a:xfrm>
            <a:off x="3492500" y="4005263"/>
            <a:ext cx="2159000" cy="10080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PT"/>
          </a:p>
        </p:txBody>
      </p:sp>
      <p:sp>
        <p:nvSpPr>
          <p:cNvPr id="32804" name="Line 12"/>
          <p:cNvSpPr>
            <a:spLocks noChangeShapeType="1"/>
          </p:cNvSpPr>
          <p:nvPr/>
        </p:nvSpPr>
        <p:spPr bwMode="auto">
          <a:xfrm>
            <a:off x="3492500" y="4149725"/>
            <a:ext cx="2159000" cy="10080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PT"/>
          </a:p>
        </p:txBody>
      </p:sp>
      <p:sp>
        <p:nvSpPr>
          <p:cNvPr id="32805" name="Line 12"/>
          <p:cNvSpPr>
            <a:spLocks noChangeShapeType="1"/>
          </p:cNvSpPr>
          <p:nvPr/>
        </p:nvSpPr>
        <p:spPr bwMode="auto">
          <a:xfrm flipH="1">
            <a:off x="3492500" y="3860800"/>
            <a:ext cx="2159000" cy="10080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PT"/>
          </a:p>
        </p:txBody>
      </p:sp>
      <p:sp>
        <p:nvSpPr>
          <p:cNvPr id="32806" name="Line 9"/>
          <p:cNvSpPr>
            <a:spLocks noChangeShapeType="1"/>
          </p:cNvSpPr>
          <p:nvPr/>
        </p:nvSpPr>
        <p:spPr bwMode="auto">
          <a:xfrm>
            <a:off x="3059113" y="2708275"/>
            <a:ext cx="3168650" cy="0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99" name="AutoShape 36"/>
          <p:cNvSpPr>
            <a:spLocks/>
          </p:cNvSpPr>
          <p:nvPr/>
        </p:nvSpPr>
        <p:spPr bwMode="auto">
          <a:xfrm flipH="1">
            <a:off x="6156325" y="2708275"/>
            <a:ext cx="360363" cy="2233613"/>
          </a:xfrm>
          <a:prstGeom prst="leftBrace">
            <a:avLst>
              <a:gd name="adj1" fmla="val 5205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pt-PT"/>
          </a:p>
        </p:txBody>
      </p:sp>
      <p:sp>
        <p:nvSpPr>
          <p:cNvPr id="32808" name="Line 9"/>
          <p:cNvSpPr>
            <a:spLocks noChangeShapeType="1"/>
          </p:cNvSpPr>
          <p:nvPr/>
        </p:nvSpPr>
        <p:spPr bwMode="auto">
          <a:xfrm>
            <a:off x="3059113" y="4941888"/>
            <a:ext cx="3168650" cy="0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32809" name="Rectangle 18"/>
          <p:cNvSpPr>
            <a:spLocks noChangeArrowheads="1"/>
          </p:cNvSpPr>
          <p:nvPr/>
        </p:nvSpPr>
        <p:spPr bwMode="auto">
          <a:xfrm>
            <a:off x="6659563" y="2997200"/>
            <a:ext cx="2089150" cy="1747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/>
          <a:p>
            <a:pPr algn="l" defTabSz="762000" eaLnBrk="0" hangingPunct="0">
              <a:lnSpc>
                <a:spcPct val="85000"/>
              </a:lnSpc>
            </a:pPr>
            <a:r>
              <a:rPr lang="en-US" sz="1800" b="0">
                <a:solidFill>
                  <a:srgbClr val="0000FF"/>
                </a:solidFill>
                <a:latin typeface="Tw Cen MT" charset="0"/>
                <a:cs typeface="Tw Cen MT" charset="0"/>
              </a:rPr>
              <a:t>Dimensão do go-back, só depois do ack da mensagem perdida se pode voltar a transmitir mensagens ainda não transmitidas</a:t>
            </a:r>
          </a:p>
        </p:txBody>
      </p:sp>
      <p:sp>
        <p:nvSpPr>
          <p:cNvPr id="32810" name="Line 12"/>
          <p:cNvSpPr>
            <a:spLocks noChangeShapeType="1"/>
          </p:cNvSpPr>
          <p:nvPr/>
        </p:nvSpPr>
        <p:spPr bwMode="auto">
          <a:xfrm>
            <a:off x="3492500" y="4292600"/>
            <a:ext cx="2159000" cy="10080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PT"/>
          </a:p>
        </p:txBody>
      </p:sp>
      <p:sp>
        <p:nvSpPr>
          <p:cNvPr id="32811" name="Line 12"/>
          <p:cNvSpPr>
            <a:spLocks noChangeShapeType="1"/>
          </p:cNvSpPr>
          <p:nvPr/>
        </p:nvSpPr>
        <p:spPr bwMode="auto">
          <a:xfrm>
            <a:off x="3492500" y="4437063"/>
            <a:ext cx="2159000" cy="10080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PT"/>
          </a:p>
        </p:txBody>
      </p:sp>
      <p:sp>
        <p:nvSpPr>
          <p:cNvPr id="32812" name="Line 12"/>
          <p:cNvSpPr>
            <a:spLocks noChangeShapeType="1"/>
          </p:cNvSpPr>
          <p:nvPr/>
        </p:nvSpPr>
        <p:spPr bwMode="auto">
          <a:xfrm>
            <a:off x="3492500" y="4581525"/>
            <a:ext cx="1655763" cy="7921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PT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PT" dirty="0" smtClean="0"/>
              <a:t>Solução repetição </a:t>
            </a:r>
            <a:r>
              <a:rPr lang="pt-PT" dirty="0" err="1" smtClean="0"/>
              <a:t>selectiva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pt-PT" sz="2400" dirty="0" smtClean="0"/>
              <a:t>É possível melhorar o algoritmo introduzindo </a:t>
            </a:r>
            <a:r>
              <a:rPr lang="pt-PT" sz="2400" dirty="0" err="1" smtClean="0"/>
              <a:t>ACKs</a:t>
            </a:r>
            <a:r>
              <a:rPr lang="pt-PT" sz="2400" dirty="0" smtClean="0"/>
              <a:t> independentes para cada mensagem enviada e bem recebida</a:t>
            </a:r>
          </a:p>
          <a:p>
            <a:pPr>
              <a:defRPr/>
            </a:pPr>
            <a:r>
              <a:rPr lang="pt-PT" sz="2400" dirty="0" smtClean="0"/>
              <a:t>Significa isso que só se retransmitem as mensagens para as quais o emissor recebeu um NACK ou um </a:t>
            </a:r>
            <a:r>
              <a:rPr lang="pt-PT" sz="2400" i="1" dirty="0" err="1" smtClean="0"/>
              <a:t>timeout</a:t>
            </a:r>
            <a:r>
              <a:rPr lang="pt-PT" sz="2400" dirty="0" smtClean="0"/>
              <a:t> disparou</a:t>
            </a:r>
          </a:p>
          <a:p>
            <a:pPr>
              <a:defRPr/>
            </a:pPr>
            <a:r>
              <a:rPr lang="pt-PT" sz="2400" dirty="0" smtClean="0"/>
              <a:t>Nesses casos, a mensagem perdida é reenviada, mas não se executa o funcionamento </a:t>
            </a:r>
            <a:r>
              <a:rPr lang="pt-PT" sz="2400" dirty="0" err="1" smtClean="0"/>
              <a:t>go</a:t>
            </a:r>
            <a:r>
              <a:rPr lang="pt-PT" sz="2400" dirty="0" smtClean="0"/>
              <a:t>-</a:t>
            </a:r>
            <a:r>
              <a:rPr lang="pt-PT" sz="2400" dirty="0" err="1" smtClean="0"/>
              <a:t>back</a:t>
            </a:r>
            <a:r>
              <a:rPr lang="pt-PT" sz="2400" dirty="0" smtClean="0"/>
              <a:t>-N. O emissor continua sempre a enviar novas mensagens enquanto o tamanho da janela o permitir</a:t>
            </a:r>
          </a:p>
          <a:p>
            <a:pPr>
              <a:defRPr/>
            </a:pPr>
            <a:r>
              <a:rPr lang="pt-PT" sz="2400" dirty="0" smtClean="0"/>
              <a:t>Esta versão do algoritmo designa-se por </a:t>
            </a:r>
            <a:r>
              <a:rPr lang="pt-PT" sz="2400" b="1" dirty="0" err="1" smtClean="0"/>
              <a:t>selective</a:t>
            </a:r>
            <a:r>
              <a:rPr lang="pt-PT" sz="2400" b="1" dirty="0" smtClean="0"/>
              <a:t> </a:t>
            </a:r>
            <a:r>
              <a:rPr lang="pt-PT" sz="2400" b="1" dirty="0" err="1" smtClean="0"/>
              <a:t>repeat</a:t>
            </a:r>
            <a:endParaRPr lang="pt-PT" sz="24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C66E8FE-D54E-694C-9FE8-FDDC8AD995F0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7" name="Rectangle 2"/>
          <p:cNvSpPr>
            <a:spLocks noGrp="1" noChangeArrowheads="1"/>
          </p:cNvSpPr>
          <p:nvPr>
            <p:ph type="title"/>
          </p:nvPr>
        </p:nvSpPr>
        <p:spPr>
          <a:xfrm>
            <a:off x="357188" y="190500"/>
            <a:ext cx="8501062" cy="83820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pt-PT" dirty="0" smtClean="0">
                <a:latin typeface="+mn-lt"/>
                <a:ea typeface="ＭＳ Ｐゴシック" charset="0"/>
                <a:cs typeface="Tw Cen MT"/>
              </a:rPr>
              <a:t>Exemplo de funcionamento</a:t>
            </a:r>
            <a:endParaRPr lang="en-US" i="1" dirty="0">
              <a:latin typeface="+mn-lt"/>
              <a:ea typeface="ＭＳ Ｐゴシック" charset="0"/>
              <a:cs typeface="Tw Cen MT"/>
            </a:endParaRPr>
          </a:p>
        </p:txBody>
      </p:sp>
      <p:pic>
        <p:nvPicPr>
          <p:cNvPr id="34818" name="Picture 3" descr="03-2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088" y="1028700"/>
            <a:ext cx="6856412" cy="5829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PT" sz="4000" dirty="0" err="1" smtClean="0"/>
              <a:t>Acções</a:t>
            </a:r>
            <a:r>
              <a:rPr lang="pt-PT" sz="4000" dirty="0" smtClean="0"/>
              <a:t> executadas</a:t>
            </a:r>
            <a:endParaRPr lang="pt-PT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pt-PT" dirty="0" smtClean="0"/>
              <a:t>Por cada mensagem n recebida, o receptor envia o respectivo ACK(n) (pode também enviar um NACK da mais antiga mensagem que lhe falta receber)</a:t>
            </a:r>
          </a:p>
          <a:p>
            <a:pPr>
              <a:defRPr/>
            </a:pPr>
            <a:r>
              <a:rPr lang="pt-PT" dirty="0" smtClean="0"/>
              <a:t>Por cada mensagem n enviada, o emissor arma um </a:t>
            </a:r>
            <a:r>
              <a:rPr lang="pt-PT" i="1" dirty="0" err="1" smtClean="0"/>
              <a:t>timeout</a:t>
            </a:r>
            <a:r>
              <a:rPr lang="pt-PT" i="1" dirty="0" smtClean="0"/>
              <a:t> T(n)</a:t>
            </a:r>
            <a:endParaRPr lang="pt-PT" i="1" dirty="0"/>
          </a:p>
          <a:p>
            <a:pPr>
              <a:defRPr/>
            </a:pPr>
            <a:r>
              <a:rPr lang="pt-PT" dirty="0" smtClean="0"/>
              <a:t>Sempre que um </a:t>
            </a:r>
            <a:r>
              <a:rPr lang="pt-PT" dirty="0" err="1" smtClean="0"/>
              <a:t>timeout</a:t>
            </a:r>
            <a:r>
              <a:rPr lang="pt-PT" dirty="0" smtClean="0"/>
              <a:t> T(n) dispara no emissor, ou este recebe um NACK(n), a mensagem n é reenviada</a:t>
            </a:r>
          </a:p>
          <a:p>
            <a:pPr>
              <a:defRPr/>
            </a:pPr>
            <a:r>
              <a:rPr lang="pt-PT" dirty="0" smtClean="0"/>
              <a:t>O emissor continua limitado pela dimensão máxima da sua janela</a:t>
            </a:r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3C35FE-CAEB-0C45-9535-05DEE86E29FF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7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PT" smtClean="0">
                <a:cs typeface="+mj-cs"/>
              </a:rPr>
              <a:t>Objectivos da lição</a:t>
            </a:r>
          </a:p>
        </p:txBody>
      </p:sp>
      <p:sp>
        <p:nvSpPr>
          <p:cNvPr id="1047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19200"/>
            <a:ext cx="8610600" cy="5378450"/>
          </a:xfrm>
        </p:spPr>
        <p:txBody>
          <a:bodyPr/>
          <a:lstStyle/>
          <a:p>
            <a:pPr>
              <a:defRPr/>
            </a:pPr>
            <a:r>
              <a:rPr lang="pt-PT" dirty="0" smtClean="0"/>
              <a:t>Para a transmissão fiável de dados uma solução simples consiste em usar um protocolo que só transmite uma mensagem de cada vez e só passa ao seguinte depois de receber um ACK</a:t>
            </a:r>
          </a:p>
          <a:p>
            <a:pPr>
              <a:defRPr/>
            </a:pPr>
            <a:r>
              <a:rPr lang="pt-PT" dirty="0" smtClean="0"/>
              <a:t>Esses protocolos têm pouco rendimento</a:t>
            </a:r>
          </a:p>
          <a:p>
            <a:pPr>
              <a:defRPr/>
            </a:pPr>
            <a:r>
              <a:rPr lang="pt-PT" dirty="0" smtClean="0"/>
              <a:t>É possível melhorá-los usando uma técnica dita janela deslizante </a:t>
            </a:r>
            <a:r>
              <a:rPr lang="pt-PT" i="1" dirty="0" smtClean="0"/>
              <a:t>(</a:t>
            </a:r>
            <a:r>
              <a:rPr lang="pt-PT" i="1" dirty="0" err="1" smtClean="0"/>
              <a:t>sliding</a:t>
            </a:r>
            <a:r>
              <a:rPr lang="pt-PT" i="1" dirty="0" smtClean="0"/>
              <a:t> </a:t>
            </a:r>
            <a:r>
              <a:rPr lang="pt-PT" i="1" dirty="0" err="1" smtClean="0"/>
              <a:t>window</a:t>
            </a:r>
            <a:r>
              <a:rPr lang="pt-PT" dirty="0" smtClean="0"/>
              <a:t>) ou </a:t>
            </a:r>
            <a:r>
              <a:rPr lang="pt-PT" i="1" dirty="0" err="1" smtClean="0"/>
              <a:t>pipelining</a:t>
            </a:r>
            <a:endParaRPr lang="pt-PT" i="1" dirty="0" smtClean="0"/>
          </a:p>
        </p:txBody>
      </p:sp>
      <p:sp>
        <p:nvSpPr>
          <p:cNvPr id="5" name="Slide Number Placeholder 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875463" y="6237288"/>
            <a:ext cx="2133600" cy="476250"/>
          </a:xfrm>
        </p:spPr>
        <p:txBody>
          <a:bodyPr/>
          <a:lstStyle/>
          <a:p>
            <a:pPr>
              <a:defRPr/>
            </a:pPr>
            <a:fld id="{4CF3E226-E696-BB46-B750-89CB7BB19920}" type="slidenum">
              <a:rPr lang="en-US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89" name="Picture 3" descr="sr_seqnum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524000"/>
            <a:ext cx="8235950" cy="4916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890" name="TextBox 5"/>
          <p:cNvSpPr txBox="1">
            <a:spLocks noChangeArrowheads="1"/>
          </p:cNvSpPr>
          <p:nvPr/>
        </p:nvSpPr>
        <p:spPr bwMode="auto">
          <a:xfrm>
            <a:off x="357188" y="5764213"/>
            <a:ext cx="118586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>
                <a:latin typeface="Tahoma" charset="0"/>
              </a:rPr>
              <a:t>rcv_base - N</a:t>
            </a:r>
          </a:p>
        </p:txBody>
      </p:sp>
      <p:cxnSp>
        <p:nvCxnSpPr>
          <p:cNvPr id="37891" name="Straight Arrow Connector 7"/>
          <p:cNvCxnSpPr>
            <a:cxnSpLocks noChangeShapeType="1"/>
          </p:cNvCxnSpPr>
          <p:nvPr/>
        </p:nvCxnSpPr>
        <p:spPr bwMode="auto">
          <a:xfrm rot="5400000" flipH="1" flipV="1">
            <a:off x="499269" y="5501482"/>
            <a:ext cx="428625" cy="1587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PT" dirty="0" smtClean="0"/>
              <a:t>As janelas com </a:t>
            </a:r>
            <a:r>
              <a:rPr lang="pt-PT" i="1" dirty="0" err="1" smtClean="0"/>
              <a:t>selective</a:t>
            </a:r>
            <a:r>
              <a:rPr lang="pt-PT" i="1" dirty="0" smtClean="0"/>
              <a:t> </a:t>
            </a:r>
            <a:r>
              <a:rPr lang="pt-PT" i="1" dirty="0" err="1" smtClean="0"/>
              <a:t>repeat</a:t>
            </a:r>
            <a:endParaRPr lang="pt-PT" i="1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PT" dirty="0" smtClean="0"/>
              <a:t>Nomenclatura dos protocolos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pt-PT" sz="2400" dirty="0" smtClean="0"/>
              <a:t>Janelas (emissor, receptor)</a:t>
            </a:r>
          </a:p>
          <a:p>
            <a:pPr>
              <a:defRPr/>
            </a:pPr>
            <a:r>
              <a:rPr lang="pt-PT" sz="2400" dirty="0" smtClean="0"/>
              <a:t>(1,1) — </a:t>
            </a:r>
            <a:r>
              <a:rPr lang="pt-PT" sz="2400" b="1" i="1" dirty="0" smtClean="0">
                <a:solidFill>
                  <a:schemeClr val="tx1"/>
                </a:solidFill>
              </a:rPr>
              <a:t>stop &amp; </a:t>
            </a:r>
            <a:r>
              <a:rPr lang="pt-PT" sz="2400" b="1" i="1" dirty="0" err="1" smtClean="0">
                <a:solidFill>
                  <a:schemeClr val="tx1"/>
                </a:solidFill>
              </a:rPr>
              <a:t>wait</a:t>
            </a:r>
            <a:endParaRPr lang="pt-PT" sz="2400" b="1" i="1" dirty="0" smtClean="0">
              <a:solidFill>
                <a:schemeClr val="tx1"/>
              </a:solidFill>
            </a:endParaRPr>
          </a:p>
          <a:p>
            <a:pPr>
              <a:defRPr/>
            </a:pPr>
            <a:r>
              <a:rPr lang="pt-PT" sz="2400" dirty="0" smtClean="0"/>
              <a:t>(N,*) — janela deslizante ou </a:t>
            </a:r>
            <a:r>
              <a:rPr lang="pt-PT" sz="2400" b="1" i="1" dirty="0" err="1" smtClean="0">
                <a:solidFill>
                  <a:srgbClr val="000000"/>
                </a:solidFill>
              </a:rPr>
              <a:t>pipelining</a:t>
            </a:r>
            <a:endParaRPr lang="pt-PT" sz="2400" b="1" i="1" dirty="0" smtClean="0">
              <a:solidFill>
                <a:srgbClr val="000000"/>
              </a:solidFill>
            </a:endParaRPr>
          </a:p>
          <a:p>
            <a:pPr>
              <a:defRPr/>
            </a:pPr>
            <a:r>
              <a:rPr lang="pt-PT" sz="2400" dirty="0" smtClean="0"/>
              <a:t>(N,1) — janela deslizante com </a:t>
            </a:r>
            <a:r>
              <a:rPr lang="pt-PT" sz="2400" b="1" i="1" dirty="0" err="1" smtClean="0">
                <a:solidFill>
                  <a:srgbClr val="000000"/>
                </a:solidFill>
              </a:rPr>
              <a:t>go</a:t>
            </a:r>
            <a:r>
              <a:rPr lang="pt-PT" sz="2400" b="1" i="1" dirty="0" smtClean="0">
                <a:solidFill>
                  <a:srgbClr val="000000"/>
                </a:solidFill>
              </a:rPr>
              <a:t>-</a:t>
            </a:r>
            <a:r>
              <a:rPr lang="pt-PT" sz="2400" b="1" i="1" dirty="0" err="1" smtClean="0">
                <a:solidFill>
                  <a:srgbClr val="000000"/>
                </a:solidFill>
              </a:rPr>
              <a:t>back</a:t>
            </a:r>
            <a:r>
              <a:rPr lang="pt-PT" sz="2400" b="1" i="1" dirty="0" smtClean="0">
                <a:solidFill>
                  <a:srgbClr val="000000"/>
                </a:solidFill>
              </a:rPr>
              <a:t>-N</a:t>
            </a:r>
          </a:p>
          <a:p>
            <a:pPr>
              <a:defRPr/>
            </a:pPr>
            <a:r>
              <a:rPr lang="pt-PT" sz="2400" dirty="0" smtClean="0"/>
              <a:t>(N,M) — com </a:t>
            </a:r>
            <a:r>
              <a:rPr lang="pt-PT" sz="2400" dirty="0" err="1" smtClean="0"/>
              <a:t>ACKs</a:t>
            </a:r>
            <a:r>
              <a:rPr lang="pt-PT" sz="2400" dirty="0" smtClean="0"/>
              <a:t> apenas do que foi bem recebido de forma contígua (</a:t>
            </a:r>
            <a:r>
              <a:rPr lang="pt-PT" sz="2400" dirty="0" err="1" smtClean="0"/>
              <a:t>ACKs</a:t>
            </a:r>
            <a:r>
              <a:rPr lang="pt-PT" sz="2400" dirty="0" smtClean="0"/>
              <a:t> acumulativos) continua a ser </a:t>
            </a:r>
            <a:r>
              <a:rPr lang="pt-PT" sz="2400" dirty="0" err="1" smtClean="0"/>
              <a:t>go</a:t>
            </a:r>
            <a:r>
              <a:rPr lang="pt-PT" sz="2400" dirty="0" smtClean="0"/>
              <a:t>-</a:t>
            </a:r>
            <a:r>
              <a:rPr lang="pt-PT" sz="2400" dirty="0" err="1" smtClean="0"/>
              <a:t>back</a:t>
            </a:r>
            <a:r>
              <a:rPr lang="pt-PT" sz="2400" dirty="0" smtClean="0"/>
              <a:t>-N mas com recuperação mais rápida</a:t>
            </a:r>
          </a:p>
          <a:p>
            <a:pPr>
              <a:defRPr/>
            </a:pPr>
            <a:r>
              <a:rPr lang="pt-PT" sz="2400" dirty="0" smtClean="0"/>
              <a:t>(N,M) — com </a:t>
            </a:r>
            <a:r>
              <a:rPr lang="pt-PT" sz="2400" dirty="0" err="1" smtClean="0"/>
              <a:t>ACKs</a:t>
            </a:r>
            <a:r>
              <a:rPr lang="pt-PT" sz="2400" dirty="0" smtClean="0"/>
              <a:t> do que foi bem recebido mesmo que de forma não contígua (</a:t>
            </a:r>
            <a:r>
              <a:rPr lang="pt-PT" sz="2400" dirty="0" err="1" smtClean="0"/>
              <a:t>ACKs</a:t>
            </a:r>
            <a:r>
              <a:rPr lang="pt-PT" sz="2400" dirty="0" smtClean="0"/>
              <a:t> </a:t>
            </a:r>
            <a:r>
              <a:rPr lang="pt-PT" sz="2400" dirty="0" err="1" smtClean="0"/>
              <a:t>selectivos</a:t>
            </a:r>
            <a:r>
              <a:rPr lang="pt-PT" sz="2400" dirty="0" smtClean="0"/>
              <a:t>) — </a:t>
            </a:r>
            <a:r>
              <a:rPr lang="pt-PT" sz="2400" b="1" i="1" dirty="0" err="1" smtClean="0">
                <a:solidFill>
                  <a:srgbClr val="000000"/>
                </a:solidFill>
              </a:rPr>
              <a:t>selective</a:t>
            </a:r>
            <a:r>
              <a:rPr lang="pt-PT" sz="2400" b="1" i="1" dirty="0" smtClean="0">
                <a:solidFill>
                  <a:srgbClr val="000000"/>
                </a:solidFill>
              </a:rPr>
              <a:t> </a:t>
            </a:r>
            <a:r>
              <a:rPr lang="pt-PT" sz="2400" b="1" i="1" dirty="0" err="1" smtClean="0">
                <a:solidFill>
                  <a:srgbClr val="000000"/>
                </a:solidFill>
              </a:rPr>
              <a:t>repeat</a:t>
            </a:r>
            <a:endParaRPr lang="pt-PT" sz="2400" b="1" i="1" dirty="0" smtClean="0">
              <a:solidFill>
                <a:srgbClr val="000000"/>
              </a:solidFill>
            </a:endParaRPr>
          </a:p>
          <a:p>
            <a:pPr>
              <a:defRPr/>
            </a:pPr>
            <a:endParaRPr lang="pt-PT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0A7B464-F936-994F-B0A3-C5DA0D0FDE55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PT" dirty="0" smtClean="0"/>
              <a:t>Que dimensão para a janela?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pt-PT" dirty="0" smtClean="0"/>
              <a:t>Não vale a pena ser muito maior do que o que se consegue emitir sem parar durante um RTT</a:t>
            </a:r>
          </a:p>
          <a:p>
            <a:pPr>
              <a:defRPr/>
            </a:pPr>
            <a:r>
              <a:rPr lang="pt-PT" dirty="0" smtClean="0"/>
              <a:t>Depende também da versão do protocolo pois janelas enormes com </a:t>
            </a:r>
            <a:r>
              <a:rPr lang="pt-PT" dirty="0" err="1" smtClean="0"/>
              <a:t>go</a:t>
            </a:r>
            <a:r>
              <a:rPr lang="pt-PT" dirty="0" smtClean="0"/>
              <a:t>-</a:t>
            </a:r>
            <a:r>
              <a:rPr lang="pt-PT" dirty="0" err="1" smtClean="0"/>
              <a:t>back</a:t>
            </a:r>
            <a:r>
              <a:rPr lang="pt-PT" dirty="0" smtClean="0"/>
              <a:t>-N incrementa bastante o tempo de recuperação dos erros (são estes frequentes ?)</a:t>
            </a:r>
          </a:p>
          <a:p>
            <a:pPr>
              <a:defRPr/>
            </a:pPr>
            <a:r>
              <a:rPr lang="pt-PT" dirty="0" smtClean="0"/>
              <a:t>Uma janela muito grande também potencialmente pode afogar um receptor lento ou saturar a rede</a:t>
            </a:r>
          </a:p>
          <a:p>
            <a:pPr>
              <a:defRPr/>
            </a:pPr>
            <a:r>
              <a:rPr lang="pt-PT" dirty="0" smtClean="0"/>
              <a:t>TCP usa uma janela de dimensão variável</a:t>
            </a:r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699FC18-D07C-7E40-ACC9-9F1457F43B57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PT" dirty="0" smtClean="0"/>
              <a:t>Qual o valor do </a:t>
            </a:r>
            <a:r>
              <a:rPr lang="pt-PT" i="1" dirty="0" err="1" smtClean="0"/>
              <a:t>timeout</a:t>
            </a:r>
            <a:r>
              <a:rPr lang="pt-PT" dirty="0" smtClean="0"/>
              <a:t> ?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pt-PT" sz="2400" dirty="0" smtClean="0"/>
              <a:t>Necessariamente superior ao do RTT</a:t>
            </a:r>
          </a:p>
          <a:p>
            <a:pPr>
              <a:defRPr/>
            </a:pPr>
            <a:r>
              <a:rPr lang="pt-PT" sz="2400" dirty="0" smtClean="0"/>
              <a:t>Se não existirem </a:t>
            </a:r>
            <a:r>
              <a:rPr lang="pt-PT" sz="2400" i="1" dirty="0" err="1" smtClean="0"/>
              <a:t>buffers</a:t>
            </a:r>
            <a:r>
              <a:rPr lang="pt-PT" sz="2400" dirty="0" smtClean="0"/>
              <a:t> na rede entre o emissor e o receptor (e.g. </a:t>
            </a:r>
            <a:r>
              <a:rPr lang="pt-PT" sz="2400" dirty="0" err="1" smtClean="0"/>
              <a:t>mmbos</a:t>
            </a:r>
            <a:r>
              <a:rPr lang="pt-PT" sz="2400" dirty="0" smtClean="0"/>
              <a:t> estão ligados por um canal ponto a ponto </a:t>
            </a:r>
            <a:r>
              <a:rPr lang="pt-PT" sz="2400" dirty="0" err="1" smtClean="0"/>
              <a:t>directo</a:t>
            </a:r>
            <a:r>
              <a:rPr lang="pt-PT" sz="2400" dirty="0" smtClean="0"/>
              <a:t>), o RTT é constante e o valor do </a:t>
            </a:r>
            <a:r>
              <a:rPr lang="pt-PT" sz="2400" i="1" dirty="0" err="1" smtClean="0"/>
              <a:t>timeout</a:t>
            </a:r>
            <a:r>
              <a:rPr lang="pt-PT" sz="2400" dirty="0" smtClean="0"/>
              <a:t> é mais fácil de estimar</a:t>
            </a:r>
          </a:p>
          <a:p>
            <a:pPr>
              <a:defRPr/>
            </a:pPr>
            <a:r>
              <a:rPr lang="pt-PT" sz="2400" dirty="0" smtClean="0"/>
              <a:t>Se houverem </a:t>
            </a:r>
            <a:r>
              <a:rPr lang="pt-PT" sz="2400" i="1" dirty="0" err="1" smtClean="0"/>
              <a:t>buffers</a:t>
            </a:r>
            <a:r>
              <a:rPr lang="pt-PT" sz="2400" dirty="0" smtClean="0"/>
              <a:t> pelo meio (e.g. comutadores de pacotes a funcionarem em modo </a:t>
            </a:r>
            <a:r>
              <a:rPr lang="pt-PT" sz="2400" i="1" dirty="0" err="1" smtClean="0"/>
              <a:t>store</a:t>
            </a:r>
            <a:r>
              <a:rPr lang="pt-PT" sz="2400" i="1" dirty="0" smtClean="0"/>
              <a:t> &amp; </a:t>
            </a:r>
            <a:r>
              <a:rPr lang="pt-PT" sz="2400" i="1" dirty="0" err="1" smtClean="0"/>
              <a:t>forward</a:t>
            </a:r>
            <a:r>
              <a:rPr lang="pt-PT" sz="2400" i="1" dirty="0" smtClean="0"/>
              <a:t> </a:t>
            </a:r>
            <a:r>
              <a:rPr lang="pt-PT" sz="2400" dirty="0" smtClean="0"/>
              <a:t>e com </a:t>
            </a:r>
            <a:r>
              <a:rPr lang="pt-PT" sz="2400" i="1" dirty="0" err="1" smtClean="0"/>
              <a:t>buffers</a:t>
            </a:r>
            <a:r>
              <a:rPr lang="pt-PT" sz="2400" dirty="0" smtClean="0"/>
              <a:t> significativos), o RTT é variável e o valor do </a:t>
            </a:r>
            <a:r>
              <a:rPr lang="pt-PT" sz="2400" i="1" dirty="0" err="1" smtClean="0"/>
              <a:t>timeout</a:t>
            </a:r>
            <a:r>
              <a:rPr lang="pt-PT" sz="2400" dirty="0" smtClean="0"/>
              <a:t> é mais difícil de estimar</a:t>
            </a:r>
          </a:p>
          <a:p>
            <a:pPr>
              <a:defRPr/>
            </a:pPr>
            <a:r>
              <a:rPr lang="pt-PT" sz="2400" dirty="0" smtClean="0"/>
              <a:t>O protocolo TCP usa um valor de </a:t>
            </a:r>
            <a:r>
              <a:rPr lang="pt-PT" sz="2400" i="1" dirty="0" err="1" smtClean="0"/>
              <a:t>timeout</a:t>
            </a:r>
            <a:r>
              <a:rPr lang="pt-PT" sz="2400" dirty="0" smtClean="0"/>
              <a:t> ajustado dinamicamente</a:t>
            </a:r>
            <a:endParaRPr lang="pt-PT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1065446-8D1F-3A41-9425-BDCBCD448586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PT" dirty="0" smtClean="0">
                <a:ea typeface="ＭＳ Ｐゴシック" charset="0"/>
              </a:rPr>
              <a:t>Conclusões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idx="1"/>
          </p:nvPr>
        </p:nvSpPr>
        <p:spPr>
          <a:xfrm>
            <a:off x="539750" y="1341438"/>
            <a:ext cx="8228013" cy="5111750"/>
          </a:xfrm>
        </p:spPr>
        <p:txBody>
          <a:bodyPr/>
          <a:lstStyle/>
          <a:p>
            <a:pPr eaLnBrk="1" hangingPunct="1">
              <a:defRPr/>
            </a:pPr>
            <a:r>
              <a:rPr lang="pt-PT" sz="2400" dirty="0" smtClean="0">
                <a:ea typeface="ＭＳ Ｐゴシック" charset="0"/>
                <a:cs typeface="ＭＳ Ｐゴシック" charset="0"/>
              </a:rPr>
              <a:t>A relação entre o tempo de transmissão e o RTT é determinante para o rendimento de um protocolo stop &amp; </a:t>
            </a:r>
            <a:r>
              <a:rPr lang="pt-PT" sz="2400" dirty="0" err="1" smtClean="0">
                <a:ea typeface="ＭＳ Ｐゴシック" charset="0"/>
                <a:cs typeface="ＭＳ Ｐゴシック" charset="0"/>
              </a:rPr>
              <a:t>wait</a:t>
            </a:r>
            <a:endParaRPr lang="pt-PT" sz="2400" dirty="0" smtClean="0">
              <a:ea typeface="ＭＳ Ｐゴシック" charset="0"/>
              <a:cs typeface="ＭＳ Ｐゴシック" charset="0"/>
            </a:endParaRPr>
          </a:p>
          <a:p>
            <a:pPr eaLnBrk="1" hangingPunct="1">
              <a:defRPr/>
            </a:pPr>
            <a:r>
              <a:rPr lang="pt-PT" sz="2400" dirty="0" smtClean="0">
                <a:ea typeface="ＭＳ Ｐゴシック" charset="0"/>
                <a:cs typeface="ＭＳ Ｐゴシック" charset="0"/>
              </a:rPr>
              <a:t>Quando esse rendimento é baixo (e.g. </a:t>
            </a:r>
            <a:r>
              <a:rPr lang="pt-PT" sz="2400" dirty="0" err="1" smtClean="0">
                <a:ea typeface="ＭＳ Ｐゴシック" charset="0"/>
                <a:cs typeface="ＭＳ Ｐゴシック" charset="0"/>
              </a:rPr>
              <a:t>Tt</a:t>
            </a:r>
            <a:r>
              <a:rPr lang="pt-PT" sz="2400" dirty="0" smtClean="0">
                <a:ea typeface="ＭＳ Ｐゴシック" charset="0"/>
                <a:cs typeface="ＭＳ Ｐゴシック" charset="0"/>
              </a:rPr>
              <a:t> &lt;&lt; RTT) é fundamental usar protocolos de janela deslizante para melhorar o rendimento</a:t>
            </a:r>
          </a:p>
          <a:p>
            <a:pPr lvl="1" eaLnBrk="1" hangingPunct="1">
              <a:defRPr/>
            </a:pPr>
            <a:r>
              <a:rPr lang="pt-PT" sz="2000" dirty="0" smtClean="0">
                <a:ea typeface="ＭＳ Ｐゴシック" charset="0"/>
                <a:cs typeface="ＭＳ Ｐゴシック" charset="0"/>
              </a:rPr>
              <a:t>É o caso dominante na Internet quando os parceiros em comunicação estão “longe”</a:t>
            </a:r>
          </a:p>
          <a:p>
            <a:pPr eaLnBrk="1" hangingPunct="1">
              <a:defRPr/>
            </a:pPr>
            <a:r>
              <a:rPr lang="pt-PT" sz="2400" dirty="0" smtClean="0">
                <a:ea typeface="ＭＳ Ｐゴシック" charset="0"/>
                <a:cs typeface="ＭＳ Ｐゴシック" charset="0"/>
              </a:rPr>
              <a:t>Trata-se de um protocolo complexo com imensos parâmetros ajustáveis a cada cenário</a:t>
            </a:r>
          </a:p>
          <a:p>
            <a:pPr lvl="1" eaLnBrk="1" hangingPunct="1">
              <a:defRPr/>
            </a:pPr>
            <a:r>
              <a:rPr lang="pt-PT" sz="2000" dirty="0" smtClean="0">
                <a:ea typeface="ＭＳ Ｐゴシック" charset="0"/>
                <a:cs typeface="ＭＳ Ｐゴシック" charset="0"/>
              </a:rPr>
              <a:t>O protocolo TCP é um protocolo de janela deslizante que adapta dinamicamente esses parâmetros à cada situação concreta em que é usado</a:t>
            </a:r>
          </a:p>
        </p:txBody>
      </p:sp>
      <p:sp>
        <p:nvSpPr>
          <p:cNvPr id="5" name="Slide Number Placeholder 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875463" y="6237288"/>
            <a:ext cx="2133600" cy="476250"/>
          </a:xfrm>
        </p:spPr>
        <p:txBody>
          <a:bodyPr/>
          <a:lstStyle/>
          <a:p>
            <a:pPr>
              <a:defRPr/>
            </a:pPr>
            <a:fld id="{8C0EEF5D-11A3-D04D-B5AF-AEBD14A9E09B}" type="slidenum">
              <a:rPr lang="en-US"/>
              <a:pPr>
                <a:defRPr/>
              </a:pPr>
              <a:t>24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8515350" cy="685800"/>
          </a:xfrm>
        </p:spPr>
        <p:txBody>
          <a:bodyPr/>
          <a:lstStyle/>
          <a:p>
            <a:pPr>
              <a:defRPr/>
            </a:pPr>
            <a:r>
              <a:rPr lang="pt-PT" dirty="0" smtClean="0"/>
              <a:t>Desempenho do protocolo stop &amp; </a:t>
            </a:r>
            <a:r>
              <a:rPr lang="pt-PT" dirty="0" err="1" smtClean="0"/>
              <a:t>wait</a:t>
            </a:r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1733FB6-5FC2-C947-9396-E39DFDC144D7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19459" name="Rectangle 5"/>
          <p:cNvSpPr>
            <a:spLocks noChangeArrowheads="1"/>
          </p:cNvSpPr>
          <p:nvPr/>
        </p:nvSpPr>
        <p:spPr bwMode="auto">
          <a:xfrm>
            <a:off x="2984500" y="2574925"/>
            <a:ext cx="2055813" cy="146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pt-PT" b="0">
              <a:solidFill>
                <a:srgbClr val="000000"/>
              </a:solidFill>
              <a:latin typeface="Tw Cen MT" charset="0"/>
              <a:cs typeface="Tw Cen MT" charset="0"/>
            </a:endParaRPr>
          </a:p>
        </p:txBody>
      </p:sp>
      <p:sp>
        <p:nvSpPr>
          <p:cNvPr id="19460" name="Line 6"/>
          <p:cNvSpPr>
            <a:spLocks noChangeShapeType="1"/>
          </p:cNvSpPr>
          <p:nvPr/>
        </p:nvSpPr>
        <p:spPr bwMode="auto">
          <a:xfrm flipH="1">
            <a:off x="3492500" y="1557338"/>
            <a:ext cx="15875" cy="39592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PT"/>
          </a:p>
        </p:txBody>
      </p:sp>
      <p:sp>
        <p:nvSpPr>
          <p:cNvPr id="19461" name="Rectangle 8"/>
          <p:cNvSpPr>
            <a:spLocks noChangeArrowheads="1"/>
          </p:cNvSpPr>
          <p:nvPr/>
        </p:nvSpPr>
        <p:spPr bwMode="auto">
          <a:xfrm>
            <a:off x="4716463" y="1844675"/>
            <a:ext cx="466725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85000"/>
              </a:lnSpc>
            </a:pPr>
            <a:r>
              <a:rPr lang="en-US" sz="1800" b="0">
                <a:solidFill>
                  <a:srgbClr val="000000"/>
                </a:solidFill>
                <a:latin typeface="Tw Cen MT" charset="0"/>
                <a:cs typeface="Tw Cen MT" charset="0"/>
              </a:rPr>
              <a:t>m1</a:t>
            </a:r>
          </a:p>
        </p:txBody>
      </p:sp>
      <p:sp>
        <p:nvSpPr>
          <p:cNvPr id="19" name="Rectangle 9"/>
          <p:cNvSpPr>
            <a:spLocks noChangeArrowheads="1"/>
          </p:cNvSpPr>
          <p:nvPr/>
        </p:nvSpPr>
        <p:spPr bwMode="auto">
          <a:xfrm>
            <a:off x="2339975" y="1268413"/>
            <a:ext cx="1030288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85000"/>
              </a:lnSpc>
              <a:defRPr/>
            </a:pPr>
            <a:r>
              <a:rPr lang="en-US" sz="1800" b="0" dirty="0" err="1">
                <a:solidFill>
                  <a:srgbClr val="FF3300"/>
                </a:solidFill>
                <a:latin typeface="+mn-lt"/>
                <a:cs typeface="Tw Cen MT"/>
              </a:rPr>
              <a:t>Emissor</a:t>
            </a:r>
            <a:endParaRPr lang="en-US" sz="1800" b="0" dirty="0">
              <a:solidFill>
                <a:srgbClr val="FF3300"/>
              </a:solidFill>
              <a:latin typeface="+mn-lt"/>
              <a:cs typeface="Tw Cen MT"/>
            </a:endParaRPr>
          </a:p>
        </p:txBody>
      </p:sp>
      <p:sp>
        <p:nvSpPr>
          <p:cNvPr id="20" name="Rectangle 10"/>
          <p:cNvSpPr>
            <a:spLocks noChangeArrowheads="1"/>
          </p:cNvSpPr>
          <p:nvPr/>
        </p:nvSpPr>
        <p:spPr bwMode="auto">
          <a:xfrm>
            <a:off x="5795963" y="1268413"/>
            <a:ext cx="1174750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85000"/>
              </a:lnSpc>
              <a:defRPr/>
            </a:pPr>
            <a:r>
              <a:rPr lang="en-US" sz="1800" b="0" dirty="0">
                <a:solidFill>
                  <a:srgbClr val="FF3300"/>
                </a:solidFill>
                <a:latin typeface="+mn-lt"/>
                <a:cs typeface="Tw Cen MT"/>
              </a:rPr>
              <a:t>Receptor</a:t>
            </a:r>
          </a:p>
        </p:txBody>
      </p:sp>
      <p:sp>
        <p:nvSpPr>
          <p:cNvPr id="19464" name="Line 12"/>
          <p:cNvSpPr>
            <a:spLocks noChangeShapeType="1"/>
          </p:cNvSpPr>
          <p:nvPr/>
        </p:nvSpPr>
        <p:spPr bwMode="auto">
          <a:xfrm flipH="1">
            <a:off x="3492500" y="2924175"/>
            <a:ext cx="2159000" cy="6556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PT"/>
          </a:p>
        </p:txBody>
      </p:sp>
      <p:sp>
        <p:nvSpPr>
          <p:cNvPr id="19465" name="Line 14"/>
          <p:cNvSpPr>
            <a:spLocks noChangeShapeType="1"/>
          </p:cNvSpPr>
          <p:nvPr/>
        </p:nvSpPr>
        <p:spPr bwMode="auto">
          <a:xfrm flipH="1">
            <a:off x="3492500" y="4652963"/>
            <a:ext cx="2159000" cy="7985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PT"/>
          </a:p>
        </p:txBody>
      </p:sp>
      <p:sp>
        <p:nvSpPr>
          <p:cNvPr id="19466" name="Rectangle 18"/>
          <p:cNvSpPr>
            <a:spLocks noChangeArrowheads="1"/>
          </p:cNvSpPr>
          <p:nvPr/>
        </p:nvSpPr>
        <p:spPr bwMode="auto">
          <a:xfrm>
            <a:off x="2700338" y="2781300"/>
            <a:ext cx="506412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85000"/>
              </a:lnSpc>
            </a:pPr>
            <a:r>
              <a:rPr lang="en-US" sz="1800" b="0">
                <a:solidFill>
                  <a:srgbClr val="000000"/>
                </a:solidFill>
                <a:latin typeface="Tw Cen MT" charset="0"/>
                <a:cs typeface="Tw Cen MT" charset="0"/>
              </a:rPr>
              <a:t>RTT</a:t>
            </a:r>
          </a:p>
        </p:txBody>
      </p:sp>
      <p:sp>
        <p:nvSpPr>
          <p:cNvPr id="19467" name="Rectangle 20"/>
          <p:cNvSpPr>
            <a:spLocks noChangeArrowheads="1"/>
          </p:cNvSpPr>
          <p:nvPr/>
        </p:nvSpPr>
        <p:spPr bwMode="auto">
          <a:xfrm>
            <a:off x="3571875" y="3068638"/>
            <a:ext cx="635000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85000"/>
              </a:lnSpc>
            </a:pPr>
            <a:r>
              <a:rPr lang="en-US" sz="1800" b="0">
                <a:solidFill>
                  <a:srgbClr val="000000"/>
                </a:solidFill>
                <a:latin typeface="Tw Cen MT" charset="0"/>
                <a:cs typeface="Tw Cen MT" charset="0"/>
              </a:rPr>
              <a:t>ack1</a:t>
            </a:r>
          </a:p>
        </p:txBody>
      </p:sp>
      <p:grpSp>
        <p:nvGrpSpPr>
          <p:cNvPr id="19468" name="Group 22"/>
          <p:cNvGrpSpPr>
            <a:grpSpLocks/>
          </p:cNvGrpSpPr>
          <p:nvPr/>
        </p:nvGrpSpPr>
        <p:grpSpPr bwMode="auto">
          <a:xfrm>
            <a:off x="5867400" y="4292600"/>
            <a:ext cx="650875" cy="908050"/>
            <a:chOff x="772" y="3097"/>
            <a:chExt cx="410" cy="599"/>
          </a:xfrm>
        </p:grpSpPr>
        <p:sp>
          <p:nvSpPr>
            <p:cNvPr id="19481" name="Line 23"/>
            <p:cNvSpPr>
              <a:spLocks noChangeShapeType="1"/>
            </p:cNvSpPr>
            <p:nvPr/>
          </p:nvSpPr>
          <p:spPr bwMode="auto">
            <a:xfrm>
              <a:off x="979" y="3264"/>
              <a:ext cx="0" cy="43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pt-PT"/>
            </a:p>
          </p:txBody>
        </p:sp>
        <p:sp>
          <p:nvSpPr>
            <p:cNvPr id="19482" name="Rectangle 24"/>
            <p:cNvSpPr>
              <a:spLocks noChangeArrowheads="1"/>
            </p:cNvSpPr>
            <p:nvPr/>
          </p:nvSpPr>
          <p:spPr bwMode="auto">
            <a:xfrm>
              <a:off x="772" y="3097"/>
              <a:ext cx="41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en-US" sz="1400" b="0">
                  <a:solidFill>
                    <a:srgbClr val="FF3300"/>
                  </a:solidFill>
                  <a:latin typeface="Tw Cen MT" charset="0"/>
                  <a:cs typeface="Tw Cen MT" charset="0"/>
                </a:rPr>
                <a:t>tempo</a:t>
              </a:r>
            </a:p>
          </p:txBody>
        </p:sp>
      </p:grpSp>
      <p:sp>
        <p:nvSpPr>
          <p:cNvPr id="19469" name="Line 6"/>
          <p:cNvSpPr>
            <a:spLocks noChangeShapeType="1"/>
          </p:cNvSpPr>
          <p:nvPr/>
        </p:nvSpPr>
        <p:spPr bwMode="auto">
          <a:xfrm flipH="1">
            <a:off x="5651500" y="1557338"/>
            <a:ext cx="15875" cy="38877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PT"/>
          </a:p>
        </p:txBody>
      </p:sp>
      <p:sp>
        <p:nvSpPr>
          <p:cNvPr id="19470" name="Parallelogram 39"/>
          <p:cNvSpPr>
            <a:spLocks noChangeArrowheads="1"/>
          </p:cNvSpPr>
          <p:nvPr/>
        </p:nvSpPr>
        <p:spPr bwMode="auto">
          <a:xfrm rot="887846" flipH="1">
            <a:off x="3425825" y="2203450"/>
            <a:ext cx="2309813" cy="360363"/>
          </a:xfrm>
          <a:prstGeom prst="parallelogram">
            <a:avLst>
              <a:gd name="adj" fmla="val 24956"/>
            </a:avLst>
          </a:prstGeom>
          <a:solidFill>
            <a:srgbClr val="FFCC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PT" sz="2400" b="0">
              <a:solidFill>
                <a:srgbClr val="000000"/>
              </a:solidFill>
            </a:endParaRPr>
          </a:p>
        </p:txBody>
      </p:sp>
      <p:sp>
        <p:nvSpPr>
          <p:cNvPr id="19471" name="Line 9"/>
          <p:cNvSpPr>
            <a:spLocks noChangeShapeType="1"/>
          </p:cNvSpPr>
          <p:nvPr/>
        </p:nvSpPr>
        <p:spPr bwMode="auto">
          <a:xfrm flipV="1">
            <a:off x="3132138" y="1844675"/>
            <a:ext cx="3044825" cy="0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43" name="AutoShape 36"/>
          <p:cNvSpPr>
            <a:spLocks/>
          </p:cNvSpPr>
          <p:nvPr/>
        </p:nvSpPr>
        <p:spPr bwMode="auto">
          <a:xfrm>
            <a:off x="3276600" y="2349500"/>
            <a:ext cx="215900" cy="1223963"/>
          </a:xfrm>
          <a:prstGeom prst="leftBrace">
            <a:avLst>
              <a:gd name="adj1" fmla="val 5205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pt-PT"/>
          </a:p>
        </p:txBody>
      </p:sp>
      <p:sp>
        <p:nvSpPr>
          <p:cNvPr id="19473" name="Parallelogram 43"/>
          <p:cNvSpPr>
            <a:spLocks noChangeArrowheads="1"/>
          </p:cNvSpPr>
          <p:nvPr/>
        </p:nvSpPr>
        <p:spPr bwMode="auto">
          <a:xfrm rot="887846" flipH="1">
            <a:off x="3427413" y="3933825"/>
            <a:ext cx="2311400" cy="360363"/>
          </a:xfrm>
          <a:prstGeom prst="parallelogram">
            <a:avLst>
              <a:gd name="adj" fmla="val 24973"/>
            </a:avLst>
          </a:prstGeom>
          <a:solidFill>
            <a:srgbClr val="FFCC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PT" sz="2400" b="0">
              <a:solidFill>
                <a:srgbClr val="000000"/>
              </a:solidFill>
            </a:endParaRPr>
          </a:p>
        </p:txBody>
      </p:sp>
      <p:sp>
        <p:nvSpPr>
          <p:cNvPr id="19474" name="Line 9"/>
          <p:cNvSpPr>
            <a:spLocks noChangeShapeType="1"/>
          </p:cNvSpPr>
          <p:nvPr/>
        </p:nvSpPr>
        <p:spPr bwMode="auto">
          <a:xfrm flipV="1">
            <a:off x="3132138" y="3644900"/>
            <a:ext cx="3044825" cy="0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19475" name="Rectangle 18"/>
          <p:cNvSpPr>
            <a:spLocks noChangeArrowheads="1"/>
          </p:cNvSpPr>
          <p:nvPr/>
        </p:nvSpPr>
        <p:spPr bwMode="auto">
          <a:xfrm>
            <a:off x="4787900" y="3644900"/>
            <a:ext cx="466725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85000"/>
              </a:lnSpc>
            </a:pPr>
            <a:r>
              <a:rPr lang="en-US" sz="1800" b="0">
                <a:solidFill>
                  <a:srgbClr val="000000"/>
                </a:solidFill>
                <a:latin typeface="Tw Cen MT" charset="0"/>
                <a:cs typeface="Tw Cen MT" charset="0"/>
              </a:rPr>
              <a:t>m2</a:t>
            </a:r>
          </a:p>
        </p:txBody>
      </p:sp>
      <p:sp>
        <p:nvSpPr>
          <p:cNvPr id="19476" name="Rectangle 18"/>
          <p:cNvSpPr>
            <a:spLocks noChangeArrowheads="1"/>
          </p:cNvSpPr>
          <p:nvPr/>
        </p:nvSpPr>
        <p:spPr bwMode="auto">
          <a:xfrm>
            <a:off x="2916238" y="1916113"/>
            <a:ext cx="3524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85000"/>
              </a:lnSpc>
            </a:pPr>
            <a:r>
              <a:rPr lang="en-US" sz="1800" b="0">
                <a:solidFill>
                  <a:srgbClr val="000000"/>
                </a:solidFill>
                <a:latin typeface="Tw Cen MT" charset="0"/>
                <a:cs typeface="Tw Cen MT" charset="0"/>
              </a:rPr>
              <a:t>Tt</a:t>
            </a:r>
          </a:p>
        </p:txBody>
      </p:sp>
      <p:sp>
        <p:nvSpPr>
          <p:cNvPr id="48" name="AutoShape 36"/>
          <p:cNvSpPr>
            <a:spLocks/>
          </p:cNvSpPr>
          <p:nvPr/>
        </p:nvSpPr>
        <p:spPr bwMode="auto">
          <a:xfrm>
            <a:off x="3348038" y="1916113"/>
            <a:ext cx="71437" cy="360362"/>
          </a:xfrm>
          <a:prstGeom prst="leftBrace">
            <a:avLst>
              <a:gd name="adj1" fmla="val 5205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pt-PT"/>
          </a:p>
        </p:txBody>
      </p:sp>
      <p:sp>
        <p:nvSpPr>
          <p:cNvPr id="19478" name="Line 9"/>
          <p:cNvSpPr>
            <a:spLocks noChangeShapeType="1"/>
          </p:cNvSpPr>
          <p:nvPr/>
        </p:nvSpPr>
        <p:spPr bwMode="auto">
          <a:xfrm flipV="1">
            <a:off x="3132138" y="2349500"/>
            <a:ext cx="3044825" cy="0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50" name="Rectangle 49"/>
          <p:cNvSpPr/>
          <p:nvPr/>
        </p:nvSpPr>
        <p:spPr>
          <a:xfrm>
            <a:off x="827088" y="5589588"/>
            <a:ext cx="7777162" cy="1016000"/>
          </a:xfrm>
          <a:prstGeom prst="rect">
            <a:avLst/>
          </a:prstGeom>
        </p:spPr>
        <p:txBody>
          <a:bodyPr>
            <a:spAutoFit/>
          </a:bodyPr>
          <a:lstStyle/>
          <a:p>
            <a:pPr algn="l">
              <a:defRPr/>
            </a:pPr>
            <a:r>
              <a:rPr lang="pt-PT" dirty="0">
                <a:solidFill>
                  <a:srgbClr val="0000FF"/>
                </a:solidFill>
                <a:latin typeface="+mn-lt"/>
              </a:rPr>
              <a:t>Em cada </a:t>
            </a:r>
            <a:r>
              <a:rPr lang="pt-PT" dirty="0" err="1">
                <a:solidFill>
                  <a:srgbClr val="0000FF"/>
                </a:solidFill>
                <a:latin typeface="+mn-lt"/>
              </a:rPr>
              <a:t>Tt</a:t>
            </a:r>
            <a:r>
              <a:rPr lang="pt-PT" dirty="0">
                <a:solidFill>
                  <a:srgbClr val="0000FF"/>
                </a:solidFill>
                <a:latin typeface="+mn-lt"/>
              </a:rPr>
              <a:t> + RTT transmite-se durante </a:t>
            </a:r>
            <a:r>
              <a:rPr lang="pt-PT" dirty="0" err="1">
                <a:solidFill>
                  <a:srgbClr val="0000FF"/>
                </a:solidFill>
                <a:latin typeface="+mn-lt"/>
              </a:rPr>
              <a:t>Tt</a:t>
            </a:r>
            <a:r>
              <a:rPr lang="pt-PT" dirty="0">
                <a:solidFill>
                  <a:srgbClr val="0000FF"/>
                </a:solidFill>
                <a:latin typeface="+mn-lt"/>
              </a:rPr>
              <a:t>. </a:t>
            </a:r>
          </a:p>
          <a:p>
            <a:pPr algn="l">
              <a:defRPr/>
            </a:pPr>
            <a:endParaRPr lang="pt-PT" dirty="0">
              <a:solidFill>
                <a:srgbClr val="0000FF"/>
              </a:solidFill>
              <a:latin typeface="+mn-lt"/>
            </a:endParaRPr>
          </a:p>
          <a:p>
            <a:pPr algn="l">
              <a:defRPr/>
            </a:pPr>
            <a:r>
              <a:rPr lang="pt-PT" dirty="0">
                <a:solidFill>
                  <a:srgbClr val="0000FF"/>
                </a:solidFill>
                <a:latin typeface="+mn-lt"/>
              </a:rPr>
              <a:t>Exemplo 40 / 40 + 2 * 40 = 40 / 40 + 80 ≈ 33 %</a:t>
            </a:r>
          </a:p>
        </p:txBody>
      </p:sp>
      <p:sp>
        <p:nvSpPr>
          <p:cNvPr id="51" name="Rectangle 50"/>
          <p:cNvSpPr/>
          <p:nvPr/>
        </p:nvSpPr>
        <p:spPr>
          <a:xfrm>
            <a:off x="468313" y="2276475"/>
            <a:ext cx="1943100" cy="646113"/>
          </a:xfrm>
          <a:prstGeom prst="rect">
            <a:avLst/>
          </a:prstGeom>
        </p:spPr>
        <p:txBody>
          <a:bodyPr>
            <a:spAutoFit/>
          </a:bodyPr>
          <a:lstStyle/>
          <a:p>
            <a:pPr algn="l">
              <a:defRPr/>
            </a:pPr>
            <a:r>
              <a:rPr lang="pt-PT" sz="1800" dirty="0" err="1">
                <a:solidFill>
                  <a:srgbClr val="0000FF"/>
                </a:solidFill>
                <a:latin typeface="+mn-lt"/>
              </a:rPr>
              <a:t>Tt</a:t>
            </a:r>
            <a:r>
              <a:rPr lang="pt-PT" sz="1800" dirty="0">
                <a:solidFill>
                  <a:srgbClr val="0000FF"/>
                </a:solidFill>
                <a:latin typeface="+mn-lt"/>
              </a:rPr>
              <a:t> = 40 </a:t>
            </a:r>
            <a:r>
              <a:rPr lang="pt-PT" sz="1800" dirty="0" err="1">
                <a:solidFill>
                  <a:srgbClr val="0000FF"/>
                </a:solidFill>
                <a:latin typeface="+mn-lt"/>
              </a:rPr>
              <a:t>ms</a:t>
            </a:r>
            <a:endParaRPr lang="pt-PT" sz="1800" dirty="0">
              <a:solidFill>
                <a:srgbClr val="0000FF"/>
              </a:solidFill>
              <a:latin typeface="+mn-lt"/>
            </a:endParaRPr>
          </a:p>
          <a:p>
            <a:pPr algn="l">
              <a:defRPr/>
            </a:pPr>
            <a:r>
              <a:rPr lang="pt-PT" sz="1800" dirty="0" err="1">
                <a:solidFill>
                  <a:srgbClr val="0000FF"/>
                </a:solidFill>
                <a:latin typeface="+mn-lt"/>
              </a:rPr>
              <a:t>Tp</a:t>
            </a:r>
            <a:r>
              <a:rPr lang="pt-PT" sz="1800" dirty="0">
                <a:solidFill>
                  <a:srgbClr val="0000FF"/>
                </a:solidFill>
                <a:latin typeface="+mn-lt"/>
              </a:rPr>
              <a:t> = 40 </a:t>
            </a:r>
            <a:r>
              <a:rPr lang="pt-PT" sz="1800" dirty="0" err="1">
                <a:solidFill>
                  <a:srgbClr val="0000FF"/>
                </a:solidFill>
                <a:latin typeface="+mn-lt"/>
              </a:rPr>
              <a:t>ms</a:t>
            </a:r>
            <a:endParaRPr lang="pt-PT" sz="1800" dirty="0">
              <a:solidFill>
                <a:srgbClr val="0000FF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Parallelogram 50"/>
          <p:cNvSpPr>
            <a:spLocks noChangeArrowheads="1"/>
          </p:cNvSpPr>
          <p:nvPr/>
        </p:nvSpPr>
        <p:spPr bwMode="auto">
          <a:xfrm rot="887846" flipH="1">
            <a:off x="3427413" y="3862388"/>
            <a:ext cx="2311400" cy="360362"/>
          </a:xfrm>
          <a:prstGeom prst="parallelogram">
            <a:avLst>
              <a:gd name="adj" fmla="val 24973"/>
            </a:avLst>
          </a:prstGeom>
          <a:solidFill>
            <a:srgbClr val="FFCC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PT" sz="2400" b="0">
              <a:solidFill>
                <a:srgbClr val="000000"/>
              </a:solidFill>
            </a:endParaRPr>
          </a:p>
        </p:txBody>
      </p:sp>
      <p:sp>
        <p:nvSpPr>
          <p:cNvPr id="20482" name="Parallelogram 51"/>
          <p:cNvSpPr>
            <a:spLocks noChangeArrowheads="1"/>
          </p:cNvSpPr>
          <p:nvPr/>
        </p:nvSpPr>
        <p:spPr bwMode="auto">
          <a:xfrm rot="887846" flipH="1">
            <a:off x="3427413" y="4294188"/>
            <a:ext cx="2311400" cy="360362"/>
          </a:xfrm>
          <a:prstGeom prst="parallelogram">
            <a:avLst>
              <a:gd name="adj" fmla="val 24973"/>
            </a:avLst>
          </a:prstGeom>
          <a:solidFill>
            <a:srgbClr val="FFCC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PT" sz="2400" b="0">
              <a:solidFill>
                <a:srgbClr val="00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PT" sz="3200" dirty="0" smtClean="0"/>
              <a:t>Solução: transmitir mais antes do ACK</a:t>
            </a:r>
            <a:endParaRPr lang="pt-PT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55FC571-11A2-F84D-BC25-A29C869A0D48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20485" name="Rectangle 5"/>
          <p:cNvSpPr>
            <a:spLocks noChangeArrowheads="1"/>
          </p:cNvSpPr>
          <p:nvPr/>
        </p:nvSpPr>
        <p:spPr bwMode="auto">
          <a:xfrm>
            <a:off x="2984500" y="2574925"/>
            <a:ext cx="2055813" cy="146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pt-PT" b="0">
              <a:solidFill>
                <a:srgbClr val="000000"/>
              </a:solidFill>
              <a:latin typeface="Tw Cen MT" charset="0"/>
              <a:cs typeface="Tw Cen MT" charset="0"/>
            </a:endParaRPr>
          </a:p>
        </p:txBody>
      </p:sp>
      <p:sp>
        <p:nvSpPr>
          <p:cNvPr id="20486" name="Line 6"/>
          <p:cNvSpPr>
            <a:spLocks noChangeShapeType="1"/>
          </p:cNvSpPr>
          <p:nvPr/>
        </p:nvSpPr>
        <p:spPr bwMode="auto">
          <a:xfrm flipH="1">
            <a:off x="3492500" y="1557338"/>
            <a:ext cx="15875" cy="36718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PT"/>
          </a:p>
        </p:txBody>
      </p:sp>
      <p:sp>
        <p:nvSpPr>
          <p:cNvPr id="19" name="Rectangle 9"/>
          <p:cNvSpPr>
            <a:spLocks noChangeArrowheads="1"/>
          </p:cNvSpPr>
          <p:nvPr/>
        </p:nvSpPr>
        <p:spPr bwMode="auto">
          <a:xfrm>
            <a:off x="2339975" y="1268413"/>
            <a:ext cx="1030288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85000"/>
              </a:lnSpc>
              <a:defRPr/>
            </a:pPr>
            <a:r>
              <a:rPr lang="en-US" sz="1800" b="0" dirty="0" err="1">
                <a:solidFill>
                  <a:srgbClr val="FF3300"/>
                </a:solidFill>
                <a:latin typeface="+mn-lt"/>
                <a:cs typeface="Tw Cen MT"/>
              </a:rPr>
              <a:t>Emissor</a:t>
            </a:r>
            <a:endParaRPr lang="en-US" sz="1800" b="0" dirty="0">
              <a:solidFill>
                <a:srgbClr val="FF3300"/>
              </a:solidFill>
              <a:latin typeface="+mn-lt"/>
              <a:cs typeface="Tw Cen MT"/>
            </a:endParaRPr>
          </a:p>
        </p:txBody>
      </p:sp>
      <p:sp>
        <p:nvSpPr>
          <p:cNvPr id="20" name="Rectangle 10"/>
          <p:cNvSpPr>
            <a:spLocks noChangeArrowheads="1"/>
          </p:cNvSpPr>
          <p:nvPr/>
        </p:nvSpPr>
        <p:spPr bwMode="auto">
          <a:xfrm>
            <a:off x="5795963" y="1268413"/>
            <a:ext cx="1174750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85000"/>
              </a:lnSpc>
              <a:defRPr/>
            </a:pPr>
            <a:r>
              <a:rPr lang="en-US" sz="1800" b="0" dirty="0">
                <a:solidFill>
                  <a:srgbClr val="FF3300"/>
                </a:solidFill>
                <a:latin typeface="+mn-lt"/>
                <a:cs typeface="Tw Cen MT"/>
              </a:rPr>
              <a:t>Receptor</a:t>
            </a:r>
          </a:p>
        </p:txBody>
      </p:sp>
      <p:sp>
        <p:nvSpPr>
          <p:cNvPr id="20489" name="Rectangle 18"/>
          <p:cNvSpPr>
            <a:spLocks noChangeArrowheads="1"/>
          </p:cNvSpPr>
          <p:nvPr/>
        </p:nvSpPr>
        <p:spPr bwMode="auto">
          <a:xfrm>
            <a:off x="2700338" y="2781300"/>
            <a:ext cx="506412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85000"/>
              </a:lnSpc>
            </a:pPr>
            <a:r>
              <a:rPr lang="en-US" sz="1800" b="0">
                <a:solidFill>
                  <a:srgbClr val="000000"/>
                </a:solidFill>
                <a:latin typeface="Tw Cen MT" charset="0"/>
                <a:cs typeface="Tw Cen MT" charset="0"/>
              </a:rPr>
              <a:t>RTT</a:t>
            </a:r>
          </a:p>
        </p:txBody>
      </p:sp>
      <p:sp>
        <p:nvSpPr>
          <p:cNvPr id="20490" name="Rectangle 20"/>
          <p:cNvSpPr>
            <a:spLocks noChangeArrowheads="1"/>
          </p:cNvSpPr>
          <p:nvPr/>
        </p:nvSpPr>
        <p:spPr bwMode="auto">
          <a:xfrm>
            <a:off x="4437063" y="3141663"/>
            <a:ext cx="635000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85000"/>
              </a:lnSpc>
            </a:pPr>
            <a:r>
              <a:rPr lang="en-US" sz="1800" b="0">
                <a:solidFill>
                  <a:srgbClr val="000000"/>
                </a:solidFill>
                <a:latin typeface="Tw Cen MT" charset="0"/>
                <a:cs typeface="Tw Cen MT" charset="0"/>
              </a:rPr>
              <a:t>ack1</a:t>
            </a:r>
          </a:p>
        </p:txBody>
      </p:sp>
      <p:grpSp>
        <p:nvGrpSpPr>
          <p:cNvPr id="20491" name="Group 22"/>
          <p:cNvGrpSpPr>
            <a:grpSpLocks/>
          </p:cNvGrpSpPr>
          <p:nvPr/>
        </p:nvGrpSpPr>
        <p:grpSpPr bwMode="auto">
          <a:xfrm>
            <a:off x="5867400" y="4292600"/>
            <a:ext cx="650875" cy="908050"/>
            <a:chOff x="772" y="3097"/>
            <a:chExt cx="410" cy="599"/>
          </a:xfrm>
        </p:grpSpPr>
        <p:sp>
          <p:nvSpPr>
            <p:cNvPr id="20509" name="Line 23"/>
            <p:cNvSpPr>
              <a:spLocks noChangeShapeType="1"/>
            </p:cNvSpPr>
            <p:nvPr/>
          </p:nvSpPr>
          <p:spPr bwMode="auto">
            <a:xfrm>
              <a:off x="979" y="3264"/>
              <a:ext cx="0" cy="43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pt-PT"/>
            </a:p>
          </p:txBody>
        </p:sp>
        <p:sp>
          <p:nvSpPr>
            <p:cNvPr id="20510" name="Rectangle 24"/>
            <p:cNvSpPr>
              <a:spLocks noChangeArrowheads="1"/>
            </p:cNvSpPr>
            <p:nvPr/>
          </p:nvSpPr>
          <p:spPr bwMode="auto">
            <a:xfrm>
              <a:off x="772" y="3097"/>
              <a:ext cx="41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en-US" sz="1400" b="0">
                  <a:solidFill>
                    <a:srgbClr val="FF3300"/>
                  </a:solidFill>
                  <a:latin typeface="Tw Cen MT" charset="0"/>
                  <a:cs typeface="Tw Cen MT" charset="0"/>
                </a:rPr>
                <a:t>tempo</a:t>
              </a:r>
            </a:p>
          </p:txBody>
        </p:sp>
      </p:grpSp>
      <p:sp>
        <p:nvSpPr>
          <p:cNvPr id="20492" name="Line 6"/>
          <p:cNvSpPr>
            <a:spLocks noChangeShapeType="1"/>
          </p:cNvSpPr>
          <p:nvPr/>
        </p:nvSpPr>
        <p:spPr bwMode="auto">
          <a:xfrm flipH="1">
            <a:off x="5651500" y="1557338"/>
            <a:ext cx="15875" cy="36718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PT"/>
          </a:p>
        </p:txBody>
      </p:sp>
      <p:sp>
        <p:nvSpPr>
          <p:cNvPr id="20493" name="Parallelogram 39"/>
          <p:cNvSpPr>
            <a:spLocks noChangeArrowheads="1"/>
          </p:cNvSpPr>
          <p:nvPr/>
        </p:nvSpPr>
        <p:spPr bwMode="auto">
          <a:xfrm rot="887846" flipH="1">
            <a:off x="3425825" y="2203450"/>
            <a:ext cx="2309813" cy="360363"/>
          </a:xfrm>
          <a:prstGeom prst="parallelogram">
            <a:avLst>
              <a:gd name="adj" fmla="val 24956"/>
            </a:avLst>
          </a:prstGeom>
          <a:solidFill>
            <a:srgbClr val="FFCC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PT" sz="2400" b="0">
              <a:solidFill>
                <a:srgbClr val="000000"/>
              </a:solidFill>
            </a:endParaRPr>
          </a:p>
        </p:txBody>
      </p:sp>
      <p:sp>
        <p:nvSpPr>
          <p:cNvPr id="20494" name="Line 9"/>
          <p:cNvSpPr>
            <a:spLocks noChangeShapeType="1"/>
          </p:cNvSpPr>
          <p:nvPr/>
        </p:nvSpPr>
        <p:spPr bwMode="auto">
          <a:xfrm flipV="1">
            <a:off x="3132138" y="1844675"/>
            <a:ext cx="3044825" cy="0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43" name="AutoShape 36"/>
          <p:cNvSpPr>
            <a:spLocks/>
          </p:cNvSpPr>
          <p:nvPr/>
        </p:nvSpPr>
        <p:spPr bwMode="auto">
          <a:xfrm>
            <a:off x="3276600" y="2349500"/>
            <a:ext cx="215900" cy="1223963"/>
          </a:xfrm>
          <a:prstGeom prst="leftBrace">
            <a:avLst>
              <a:gd name="adj1" fmla="val 5205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pt-PT"/>
          </a:p>
        </p:txBody>
      </p:sp>
      <p:sp>
        <p:nvSpPr>
          <p:cNvPr id="20496" name="Parallelogram 43"/>
          <p:cNvSpPr>
            <a:spLocks noChangeArrowheads="1"/>
          </p:cNvSpPr>
          <p:nvPr/>
        </p:nvSpPr>
        <p:spPr bwMode="auto">
          <a:xfrm rot="887846" flipH="1">
            <a:off x="3427413" y="2638425"/>
            <a:ext cx="2311400" cy="358775"/>
          </a:xfrm>
          <a:prstGeom prst="parallelogram">
            <a:avLst>
              <a:gd name="adj" fmla="val 25084"/>
            </a:avLst>
          </a:prstGeom>
          <a:solidFill>
            <a:srgbClr val="FFCC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PT" sz="2400" b="0">
              <a:solidFill>
                <a:srgbClr val="000000"/>
              </a:solidFill>
            </a:endParaRPr>
          </a:p>
        </p:txBody>
      </p:sp>
      <p:sp>
        <p:nvSpPr>
          <p:cNvPr id="20497" name="Line 9"/>
          <p:cNvSpPr>
            <a:spLocks noChangeShapeType="1"/>
          </p:cNvSpPr>
          <p:nvPr/>
        </p:nvSpPr>
        <p:spPr bwMode="auto">
          <a:xfrm flipV="1">
            <a:off x="3059113" y="3573463"/>
            <a:ext cx="3046412" cy="0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20498" name="Rectangle 18"/>
          <p:cNvSpPr>
            <a:spLocks noChangeArrowheads="1"/>
          </p:cNvSpPr>
          <p:nvPr/>
        </p:nvSpPr>
        <p:spPr bwMode="auto">
          <a:xfrm>
            <a:off x="4427538" y="2636838"/>
            <a:ext cx="468312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85000"/>
              </a:lnSpc>
            </a:pPr>
            <a:r>
              <a:rPr lang="en-US" sz="1800" b="0">
                <a:solidFill>
                  <a:srgbClr val="000000"/>
                </a:solidFill>
                <a:latin typeface="Tw Cen MT" charset="0"/>
                <a:cs typeface="Tw Cen MT" charset="0"/>
              </a:rPr>
              <a:t>m2</a:t>
            </a:r>
          </a:p>
        </p:txBody>
      </p:sp>
      <p:sp>
        <p:nvSpPr>
          <p:cNvPr id="20499" name="Rectangle 18"/>
          <p:cNvSpPr>
            <a:spLocks noChangeArrowheads="1"/>
          </p:cNvSpPr>
          <p:nvPr/>
        </p:nvSpPr>
        <p:spPr bwMode="auto">
          <a:xfrm>
            <a:off x="2916238" y="1916113"/>
            <a:ext cx="3524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85000"/>
              </a:lnSpc>
            </a:pPr>
            <a:r>
              <a:rPr lang="en-US" sz="1800" b="0">
                <a:solidFill>
                  <a:srgbClr val="000000"/>
                </a:solidFill>
                <a:latin typeface="Tw Cen MT" charset="0"/>
                <a:cs typeface="Tw Cen MT" charset="0"/>
              </a:rPr>
              <a:t>Tt</a:t>
            </a:r>
          </a:p>
        </p:txBody>
      </p:sp>
      <p:sp>
        <p:nvSpPr>
          <p:cNvPr id="48" name="AutoShape 36"/>
          <p:cNvSpPr>
            <a:spLocks/>
          </p:cNvSpPr>
          <p:nvPr/>
        </p:nvSpPr>
        <p:spPr bwMode="auto">
          <a:xfrm>
            <a:off x="3348038" y="1916113"/>
            <a:ext cx="71437" cy="360362"/>
          </a:xfrm>
          <a:prstGeom prst="leftBrace">
            <a:avLst>
              <a:gd name="adj1" fmla="val 5205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pt-PT"/>
          </a:p>
        </p:txBody>
      </p:sp>
      <p:sp>
        <p:nvSpPr>
          <p:cNvPr id="20501" name="Line 9"/>
          <p:cNvSpPr>
            <a:spLocks noChangeShapeType="1"/>
          </p:cNvSpPr>
          <p:nvPr/>
        </p:nvSpPr>
        <p:spPr bwMode="auto">
          <a:xfrm flipV="1">
            <a:off x="3132138" y="2349500"/>
            <a:ext cx="3044825" cy="0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50" name="Rectangle 49"/>
          <p:cNvSpPr/>
          <p:nvPr/>
        </p:nvSpPr>
        <p:spPr>
          <a:xfrm>
            <a:off x="827088" y="5516563"/>
            <a:ext cx="7489825" cy="992187"/>
          </a:xfrm>
          <a:prstGeom prst="rect">
            <a:avLst/>
          </a:prstGeom>
        </p:spPr>
        <p:txBody>
          <a:bodyPr>
            <a:spAutoFit/>
          </a:bodyPr>
          <a:lstStyle/>
          <a:p>
            <a:pPr algn="l">
              <a:lnSpc>
                <a:spcPct val="80000"/>
              </a:lnSpc>
              <a:defRPr/>
            </a:pPr>
            <a:r>
              <a:rPr lang="pt-PT" sz="2400" dirty="0">
                <a:solidFill>
                  <a:srgbClr val="0000FF"/>
                </a:solidFill>
                <a:latin typeface="+mn-lt"/>
              </a:rPr>
              <a:t>Em cada </a:t>
            </a:r>
            <a:r>
              <a:rPr lang="pt-PT" sz="2400" dirty="0" err="1">
                <a:solidFill>
                  <a:srgbClr val="0000FF"/>
                </a:solidFill>
                <a:latin typeface="+mn-lt"/>
              </a:rPr>
              <a:t>Tt+RTT</a:t>
            </a:r>
            <a:r>
              <a:rPr lang="pt-PT" sz="2400" dirty="0">
                <a:solidFill>
                  <a:srgbClr val="0000FF"/>
                </a:solidFill>
                <a:latin typeface="+mn-lt"/>
              </a:rPr>
              <a:t> transmite-se durante 2 * </a:t>
            </a:r>
            <a:r>
              <a:rPr lang="pt-PT" sz="2400" dirty="0" err="1">
                <a:solidFill>
                  <a:srgbClr val="0000FF"/>
                </a:solidFill>
                <a:latin typeface="+mn-lt"/>
              </a:rPr>
              <a:t>Tt</a:t>
            </a:r>
            <a:r>
              <a:rPr lang="pt-PT" sz="2400" dirty="0">
                <a:solidFill>
                  <a:srgbClr val="0000FF"/>
                </a:solidFill>
                <a:latin typeface="+mn-lt"/>
              </a:rPr>
              <a:t>. </a:t>
            </a:r>
          </a:p>
          <a:p>
            <a:pPr algn="l">
              <a:lnSpc>
                <a:spcPct val="80000"/>
              </a:lnSpc>
              <a:defRPr/>
            </a:pPr>
            <a:endParaRPr lang="pt-PT" sz="2400" dirty="0">
              <a:solidFill>
                <a:srgbClr val="0000FF"/>
              </a:solidFill>
              <a:latin typeface="+mn-lt"/>
            </a:endParaRPr>
          </a:p>
          <a:p>
            <a:pPr algn="l">
              <a:lnSpc>
                <a:spcPct val="80000"/>
              </a:lnSpc>
              <a:defRPr/>
            </a:pPr>
            <a:r>
              <a:rPr lang="pt-PT" sz="2400" dirty="0">
                <a:solidFill>
                  <a:srgbClr val="0000FF"/>
                </a:solidFill>
                <a:latin typeface="+mn-lt"/>
              </a:rPr>
              <a:t>Exemplo 80 / 140 ≈ 66%</a:t>
            </a:r>
          </a:p>
        </p:txBody>
      </p:sp>
      <p:sp>
        <p:nvSpPr>
          <p:cNvPr id="20503" name="Line 12"/>
          <p:cNvSpPr>
            <a:spLocks noChangeShapeType="1"/>
          </p:cNvSpPr>
          <p:nvPr/>
        </p:nvSpPr>
        <p:spPr bwMode="auto">
          <a:xfrm flipH="1">
            <a:off x="3492500" y="2924175"/>
            <a:ext cx="2159000" cy="6556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PT"/>
          </a:p>
        </p:txBody>
      </p:sp>
      <p:sp>
        <p:nvSpPr>
          <p:cNvPr id="20504" name="Line 12"/>
          <p:cNvSpPr>
            <a:spLocks noChangeShapeType="1"/>
          </p:cNvSpPr>
          <p:nvPr/>
        </p:nvSpPr>
        <p:spPr bwMode="auto">
          <a:xfrm flipH="1">
            <a:off x="3492500" y="3357563"/>
            <a:ext cx="2159000" cy="6540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PT"/>
          </a:p>
        </p:txBody>
      </p:sp>
      <p:sp>
        <p:nvSpPr>
          <p:cNvPr id="20505" name="Rectangle 8"/>
          <p:cNvSpPr>
            <a:spLocks noChangeArrowheads="1"/>
          </p:cNvSpPr>
          <p:nvPr/>
        </p:nvSpPr>
        <p:spPr bwMode="auto">
          <a:xfrm>
            <a:off x="5148263" y="2420938"/>
            <a:ext cx="466725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85000"/>
              </a:lnSpc>
            </a:pPr>
            <a:r>
              <a:rPr lang="en-US" sz="1800" b="0">
                <a:solidFill>
                  <a:srgbClr val="000000"/>
                </a:solidFill>
                <a:latin typeface="Tw Cen MT" charset="0"/>
                <a:cs typeface="Tw Cen MT" charset="0"/>
              </a:rPr>
              <a:t>m1</a:t>
            </a:r>
          </a:p>
        </p:txBody>
      </p:sp>
      <p:sp>
        <p:nvSpPr>
          <p:cNvPr id="20506" name="Rectangle 18"/>
          <p:cNvSpPr>
            <a:spLocks noChangeArrowheads="1"/>
          </p:cNvSpPr>
          <p:nvPr/>
        </p:nvSpPr>
        <p:spPr bwMode="auto">
          <a:xfrm>
            <a:off x="4932363" y="4005263"/>
            <a:ext cx="466725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85000"/>
              </a:lnSpc>
            </a:pPr>
            <a:r>
              <a:rPr lang="en-US" sz="1800" b="0">
                <a:solidFill>
                  <a:srgbClr val="000000"/>
                </a:solidFill>
                <a:latin typeface="Tw Cen MT" charset="0"/>
                <a:cs typeface="Tw Cen MT" charset="0"/>
              </a:rPr>
              <a:t>m3</a:t>
            </a:r>
          </a:p>
        </p:txBody>
      </p:sp>
      <p:sp>
        <p:nvSpPr>
          <p:cNvPr id="20507" name="Rectangle 18"/>
          <p:cNvSpPr>
            <a:spLocks noChangeArrowheads="1"/>
          </p:cNvSpPr>
          <p:nvPr/>
        </p:nvSpPr>
        <p:spPr bwMode="auto">
          <a:xfrm>
            <a:off x="4932363" y="4437063"/>
            <a:ext cx="466725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85000"/>
              </a:lnSpc>
            </a:pPr>
            <a:r>
              <a:rPr lang="en-US" sz="1800" b="0">
                <a:solidFill>
                  <a:srgbClr val="000000"/>
                </a:solidFill>
                <a:latin typeface="Tw Cen MT" charset="0"/>
                <a:cs typeface="Tw Cen MT" charset="0"/>
              </a:rPr>
              <a:t>m4</a:t>
            </a:r>
          </a:p>
        </p:txBody>
      </p:sp>
      <p:sp>
        <p:nvSpPr>
          <p:cNvPr id="56" name="Rectangle 55"/>
          <p:cNvSpPr/>
          <p:nvPr/>
        </p:nvSpPr>
        <p:spPr>
          <a:xfrm>
            <a:off x="468313" y="2276475"/>
            <a:ext cx="1943100" cy="646113"/>
          </a:xfrm>
          <a:prstGeom prst="rect">
            <a:avLst/>
          </a:prstGeom>
        </p:spPr>
        <p:txBody>
          <a:bodyPr>
            <a:spAutoFit/>
          </a:bodyPr>
          <a:lstStyle/>
          <a:p>
            <a:pPr algn="l">
              <a:defRPr/>
            </a:pPr>
            <a:r>
              <a:rPr lang="pt-PT" sz="1800" dirty="0" err="1">
                <a:solidFill>
                  <a:srgbClr val="0000FF"/>
                </a:solidFill>
                <a:latin typeface="+mn-lt"/>
              </a:rPr>
              <a:t>Tt</a:t>
            </a:r>
            <a:r>
              <a:rPr lang="pt-PT" sz="1800" dirty="0">
                <a:solidFill>
                  <a:srgbClr val="0000FF"/>
                </a:solidFill>
                <a:latin typeface="+mn-lt"/>
              </a:rPr>
              <a:t> = 40 </a:t>
            </a:r>
            <a:r>
              <a:rPr lang="pt-PT" sz="1800" dirty="0" err="1">
                <a:solidFill>
                  <a:srgbClr val="0000FF"/>
                </a:solidFill>
                <a:latin typeface="+mn-lt"/>
              </a:rPr>
              <a:t>ms</a:t>
            </a:r>
            <a:endParaRPr lang="pt-PT" sz="1800" dirty="0">
              <a:solidFill>
                <a:srgbClr val="0000FF"/>
              </a:solidFill>
              <a:latin typeface="+mn-lt"/>
            </a:endParaRPr>
          </a:p>
          <a:p>
            <a:pPr algn="l">
              <a:defRPr/>
            </a:pPr>
            <a:r>
              <a:rPr lang="pt-PT" sz="1800" dirty="0" err="1">
                <a:solidFill>
                  <a:srgbClr val="0000FF"/>
                </a:solidFill>
                <a:latin typeface="+mn-lt"/>
              </a:rPr>
              <a:t>Tp</a:t>
            </a:r>
            <a:r>
              <a:rPr lang="pt-PT" sz="1800" dirty="0">
                <a:solidFill>
                  <a:srgbClr val="0000FF"/>
                </a:solidFill>
                <a:latin typeface="+mn-lt"/>
              </a:rPr>
              <a:t> = 40 </a:t>
            </a:r>
            <a:r>
              <a:rPr lang="pt-PT" sz="1800" dirty="0" err="1">
                <a:solidFill>
                  <a:srgbClr val="0000FF"/>
                </a:solidFill>
                <a:latin typeface="+mn-lt"/>
              </a:rPr>
              <a:t>ms</a:t>
            </a:r>
            <a:endParaRPr lang="pt-PT" sz="1800" dirty="0">
              <a:solidFill>
                <a:srgbClr val="0000FF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Parallelogram 50"/>
          <p:cNvSpPr>
            <a:spLocks noChangeArrowheads="1"/>
          </p:cNvSpPr>
          <p:nvPr/>
        </p:nvSpPr>
        <p:spPr bwMode="auto">
          <a:xfrm rot="887846" flipH="1">
            <a:off x="3427413" y="3862388"/>
            <a:ext cx="2311400" cy="360362"/>
          </a:xfrm>
          <a:prstGeom prst="parallelogram">
            <a:avLst>
              <a:gd name="adj" fmla="val 24973"/>
            </a:avLst>
          </a:prstGeom>
          <a:solidFill>
            <a:srgbClr val="FFCC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PT" sz="2400" b="0">
              <a:solidFill>
                <a:srgbClr val="000000"/>
              </a:solidFill>
            </a:endParaRPr>
          </a:p>
        </p:txBody>
      </p:sp>
      <p:sp>
        <p:nvSpPr>
          <p:cNvPr id="21506" name="Parallelogram 51"/>
          <p:cNvSpPr>
            <a:spLocks noChangeArrowheads="1"/>
          </p:cNvSpPr>
          <p:nvPr/>
        </p:nvSpPr>
        <p:spPr bwMode="auto">
          <a:xfrm rot="887846" flipH="1">
            <a:off x="3427413" y="4294188"/>
            <a:ext cx="2311400" cy="360362"/>
          </a:xfrm>
          <a:prstGeom prst="parallelogram">
            <a:avLst>
              <a:gd name="adj" fmla="val 24973"/>
            </a:avLst>
          </a:prstGeom>
          <a:solidFill>
            <a:srgbClr val="FFCC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PT" sz="2400" b="0">
              <a:solidFill>
                <a:srgbClr val="00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PT" sz="4400" dirty="0" smtClean="0"/>
              <a:t>Janela deslizante</a:t>
            </a:r>
            <a:endParaRPr lang="pt-PT" sz="4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7250748-A3E3-E948-B1B6-DC0A3B4F3D42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2984500" y="2574925"/>
            <a:ext cx="2055813" cy="146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pt-PT" b="0">
              <a:solidFill>
                <a:srgbClr val="000000"/>
              </a:solidFill>
              <a:latin typeface="Tw Cen MT" charset="0"/>
              <a:cs typeface="Tw Cen MT" charset="0"/>
            </a:endParaRPr>
          </a:p>
        </p:txBody>
      </p:sp>
      <p:sp>
        <p:nvSpPr>
          <p:cNvPr id="21510" name="Line 6"/>
          <p:cNvSpPr>
            <a:spLocks noChangeShapeType="1"/>
          </p:cNvSpPr>
          <p:nvPr/>
        </p:nvSpPr>
        <p:spPr bwMode="auto">
          <a:xfrm flipH="1">
            <a:off x="3492500" y="1557338"/>
            <a:ext cx="15875" cy="36718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PT"/>
          </a:p>
        </p:txBody>
      </p:sp>
      <p:sp>
        <p:nvSpPr>
          <p:cNvPr id="19" name="Rectangle 9"/>
          <p:cNvSpPr>
            <a:spLocks noChangeArrowheads="1"/>
          </p:cNvSpPr>
          <p:nvPr/>
        </p:nvSpPr>
        <p:spPr bwMode="auto">
          <a:xfrm>
            <a:off x="2339975" y="1268413"/>
            <a:ext cx="1030288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85000"/>
              </a:lnSpc>
              <a:defRPr/>
            </a:pPr>
            <a:r>
              <a:rPr lang="en-US" sz="1800" b="0" dirty="0" err="1">
                <a:solidFill>
                  <a:srgbClr val="FF3300"/>
                </a:solidFill>
                <a:latin typeface="+mn-lt"/>
                <a:cs typeface="Tw Cen MT"/>
              </a:rPr>
              <a:t>Emissor</a:t>
            </a:r>
            <a:endParaRPr lang="en-US" sz="1800" b="0" dirty="0">
              <a:solidFill>
                <a:srgbClr val="FF3300"/>
              </a:solidFill>
              <a:latin typeface="+mn-lt"/>
              <a:cs typeface="Tw Cen MT"/>
            </a:endParaRPr>
          </a:p>
        </p:txBody>
      </p:sp>
      <p:sp>
        <p:nvSpPr>
          <p:cNvPr id="20" name="Rectangle 10"/>
          <p:cNvSpPr>
            <a:spLocks noChangeArrowheads="1"/>
          </p:cNvSpPr>
          <p:nvPr/>
        </p:nvSpPr>
        <p:spPr bwMode="auto">
          <a:xfrm>
            <a:off x="5795963" y="1268413"/>
            <a:ext cx="1174750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85000"/>
              </a:lnSpc>
              <a:defRPr/>
            </a:pPr>
            <a:r>
              <a:rPr lang="en-US" sz="1800" b="0" dirty="0">
                <a:solidFill>
                  <a:srgbClr val="FF3300"/>
                </a:solidFill>
                <a:latin typeface="+mn-lt"/>
                <a:cs typeface="Tw Cen MT"/>
              </a:rPr>
              <a:t>Receptor</a:t>
            </a:r>
          </a:p>
        </p:txBody>
      </p:sp>
      <p:sp>
        <p:nvSpPr>
          <p:cNvPr id="21513" name="Rectangle 18"/>
          <p:cNvSpPr>
            <a:spLocks noChangeArrowheads="1"/>
          </p:cNvSpPr>
          <p:nvPr/>
        </p:nvSpPr>
        <p:spPr bwMode="auto">
          <a:xfrm>
            <a:off x="2700338" y="2781300"/>
            <a:ext cx="506412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85000"/>
              </a:lnSpc>
            </a:pPr>
            <a:r>
              <a:rPr lang="en-US" sz="1800" b="0">
                <a:solidFill>
                  <a:srgbClr val="000000"/>
                </a:solidFill>
                <a:latin typeface="Tw Cen MT" charset="0"/>
                <a:cs typeface="Tw Cen MT" charset="0"/>
              </a:rPr>
              <a:t>RTT</a:t>
            </a:r>
          </a:p>
        </p:txBody>
      </p:sp>
      <p:sp>
        <p:nvSpPr>
          <p:cNvPr id="21514" name="Rectangle 20"/>
          <p:cNvSpPr>
            <a:spLocks noChangeArrowheads="1"/>
          </p:cNvSpPr>
          <p:nvPr/>
        </p:nvSpPr>
        <p:spPr bwMode="auto">
          <a:xfrm>
            <a:off x="4437063" y="3141663"/>
            <a:ext cx="635000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85000"/>
              </a:lnSpc>
            </a:pPr>
            <a:r>
              <a:rPr lang="en-US" sz="1800" b="0">
                <a:solidFill>
                  <a:srgbClr val="000000"/>
                </a:solidFill>
                <a:latin typeface="Tw Cen MT" charset="0"/>
                <a:cs typeface="Tw Cen MT" charset="0"/>
              </a:rPr>
              <a:t>ack1</a:t>
            </a:r>
          </a:p>
        </p:txBody>
      </p:sp>
      <p:grpSp>
        <p:nvGrpSpPr>
          <p:cNvPr id="21515" name="Group 22"/>
          <p:cNvGrpSpPr>
            <a:grpSpLocks/>
          </p:cNvGrpSpPr>
          <p:nvPr/>
        </p:nvGrpSpPr>
        <p:grpSpPr bwMode="auto">
          <a:xfrm>
            <a:off x="5867400" y="4292600"/>
            <a:ext cx="650875" cy="908050"/>
            <a:chOff x="772" y="3097"/>
            <a:chExt cx="410" cy="599"/>
          </a:xfrm>
        </p:grpSpPr>
        <p:sp>
          <p:nvSpPr>
            <p:cNvPr id="21530" name="Line 23"/>
            <p:cNvSpPr>
              <a:spLocks noChangeShapeType="1"/>
            </p:cNvSpPr>
            <p:nvPr/>
          </p:nvSpPr>
          <p:spPr bwMode="auto">
            <a:xfrm>
              <a:off x="979" y="3264"/>
              <a:ext cx="0" cy="43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pt-PT"/>
            </a:p>
          </p:txBody>
        </p:sp>
        <p:sp>
          <p:nvSpPr>
            <p:cNvPr id="21531" name="Rectangle 24"/>
            <p:cNvSpPr>
              <a:spLocks noChangeArrowheads="1"/>
            </p:cNvSpPr>
            <p:nvPr/>
          </p:nvSpPr>
          <p:spPr bwMode="auto">
            <a:xfrm>
              <a:off x="772" y="3097"/>
              <a:ext cx="41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en-US" sz="1400" b="0">
                  <a:solidFill>
                    <a:srgbClr val="FF3300"/>
                  </a:solidFill>
                  <a:latin typeface="Tw Cen MT" charset="0"/>
                  <a:cs typeface="Tw Cen MT" charset="0"/>
                </a:rPr>
                <a:t>tempo</a:t>
              </a:r>
            </a:p>
          </p:txBody>
        </p:sp>
      </p:grpSp>
      <p:sp>
        <p:nvSpPr>
          <p:cNvPr id="21516" name="Line 6"/>
          <p:cNvSpPr>
            <a:spLocks noChangeShapeType="1"/>
          </p:cNvSpPr>
          <p:nvPr/>
        </p:nvSpPr>
        <p:spPr bwMode="auto">
          <a:xfrm flipH="1">
            <a:off x="5651500" y="1557338"/>
            <a:ext cx="15875" cy="36718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PT"/>
          </a:p>
        </p:txBody>
      </p:sp>
      <p:sp>
        <p:nvSpPr>
          <p:cNvPr id="21517" name="Parallelogram 39"/>
          <p:cNvSpPr>
            <a:spLocks noChangeArrowheads="1"/>
          </p:cNvSpPr>
          <p:nvPr/>
        </p:nvSpPr>
        <p:spPr bwMode="auto">
          <a:xfrm rot="887846" flipH="1">
            <a:off x="3425825" y="2203450"/>
            <a:ext cx="2309813" cy="360363"/>
          </a:xfrm>
          <a:prstGeom prst="parallelogram">
            <a:avLst>
              <a:gd name="adj" fmla="val 24956"/>
            </a:avLst>
          </a:prstGeom>
          <a:solidFill>
            <a:srgbClr val="FFCC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PT" sz="2400" b="0">
              <a:solidFill>
                <a:srgbClr val="000000"/>
              </a:solidFill>
            </a:endParaRPr>
          </a:p>
        </p:txBody>
      </p:sp>
      <p:sp>
        <p:nvSpPr>
          <p:cNvPr id="21518" name="Line 9"/>
          <p:cNvSpPr>
            <a:spLocks noChangeShapeType="1"/>
          </p:cNvSpPr>
          <p:nvPr/>
        </p:nvSpPr>
        <p:spPr bwMode="auto">
          <a:xfrm flipV="1">
            <a:off x="3132138" y="1844675"/>
            <a:ext cx="3044825" cy="0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43" name="AutoShape 36"/>
          <p:cNvSpPr>
            <a:spLocks/>
          </p:cNvSpPr>
          <p:nvPr/>
        </p:nvSpPr>
        <p:spPr bwMode="auto">
          <a:xfrm>
            <a:off x="3276600" y="2349500"/>
            <a:ext cx="215900" cy="1223963"/>
          </a:xfrm>
          <a:prstGeom prst="leftBrace">
            <a:avLst>
              <a:gd name="adj1" fmla="val 5205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pt-PT"/>
          </a:p>
        </p:txBody>
      </p:sp>
      <p:sp>
        <p:nvSpPr>
          <p:cNvPr id="21520" name="Parallelogram 43"/>
          <p:cNvSpPr>
            <a:spLocks noChangeArrowheads="1"/>
          </p:cNvSpPr>
          <p:nvPr/>
        </p:nvSpPr>
        <p:spPr bwMode="auto">
          <a:xfrm rot="887846" flipH="1">
            <a:off x="3427413" y="2638425"/>
            <a:ext cx="2311400" cy="358775"/>
          </a:xfrm>
          <a:prstGeom prst="parallelogram">
            <a:avLst>
              <a:gd name="adj" fmla="val 25084"/>
            </a:avLst>
          </a:prstGeom>
          <a:solidFill>
            <a:srgbClr val="FFCC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PT" sz="2400" b="0">
              <a:solidFill>
                <a:srgbClr val="000000"/>
              </a:solidFill>
            </a:endParaRPr>
          </a:p>
        </p:txBody>
      </p:sp>
      <p:sp>
        <p:nvSpPr>
          <p:cNvPr id="21521" name="Line 9"/>
          <p:cNvSpPr>
            <a:spLocks noChangeShapeType="1"/>
          </p:cNvSpPr>
          <p:nvPr/>
        </p:nvSpPr>
        <p:spPr bwMode="auto">
          <a:xfrm flipV="1">
            <a:off x="3059113" y="3573463"/>
            <a:ext cx="3046412" cy="0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21522" name="Rectangle 18"/>
          <p:cNvSpPr>
            <a:spLocks noChangeArrowheads="1"/>
          </p:cNvSpPr>
          <p:nvPr/>
        </p:nvSpPr>
        <p:spPr bwMode="auto">
          <a:xfrm>
            <a:off x="4427538" y="2636838"/>
            <a:ext cx="468312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85000"/>
              </a:lnSpc>
            </a:pPr>
            <a:r>
              <a:rPr lang="en-US" sz="1800" b="0">
                <a:solidFill>
                  <a:srgbClr val="000000"/>
                </a:solidFill>
                <a:latin typeface="Tw Cen MT" charset="0"/>
                <a:cs typeface="Tw Cen MT" charset="0"/>
              </a:rPr>
              <a:t>m2</a:t>
            </a:r>
          </a:p>
        </p:txBody>
      </p:sp>
      <p:sp>
        <p:nvSpPr>
          <p:cNvPr id="21523" name="Rectangle 18"/>
          <p:cNvSpPr>
            <a:spLocks noChangeArrowheads="1"/>
          </p:cNvSpPr>
          <p:nvPr/>
        </p:nvSpPr>
        <p:spPr bwMode="auto">
          <a:xfrm>
            <a:off x="2916238" y="1916113"/>
            <a:ext cx="3524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85000"/>
              </a:lnSpc>
            </a:pPr>
            <a:r>
              <a:rPr lang="en-US" sz="1800" b="0">
                <a:solidFill>
                  <a:srgbClr val="000000"/>
                </a:solidFill>
                <a:latin typeface="Tw Cen MT" charset="0"/>
                <a:cs typeface="Tw Cen MT" charset="0"/>
              </a:rPr>
              <a:t>Tt</a:t>
            </a:r>
          </a:p>
        </p:txBody>
      </p:sp>
      <p:sp>
        <p:nvSpPr>
          <p:cNvPr id="48" name="AutoShape 36"/>
          <p:cNvSpPr>
            <a:spLocks/>
          </p:cNvSpPr>
          <p:nvPr/>
        </p:nvSpPr>
        <p:spPr bwMode="auto">
          <a:xfrm>
            <a:off x="3348038" y="1916113"/>
            <a:ext cx="71437" cy="360362"/>
          </a:xfrm>
          <a:prstGeom prst="leftBrace">
            <a:avLst>
              <a:gd name="adj1" fmla="val 5205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pt-PT"/>
          </a:p>
        </p:txBody>
      </p:sp>
      <p:sp>
        <p:nvSpPr>
          <p:cNvPr id="21525" name="Line 9"/>
          <p:cNvSpPr>
            <a:spLocks noChangeShapeType="1"/>
          </p:cNvSpPr>
          <p:nvPr/>
        </p:nvSpPr>
        <p:spPr bwMode="auto">
          <a:xfrm flipV="1">
            <a:off x="3132138" y="2349500"/>
            <a:ext cx="3044825" cy="0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50" name="Rectangle 49"/>
          <p:cNvSpPr/>
          <p:nvPr/>
        </p:nvSpPr>
        <p:spPr>
          <a:xfrm>
            <a:off x="468313" y="5445125"/>
            <a:ext cx="7920037" cy="708025"/>
          </a:xfrm>
          <a:prstGeom prst="rect">
            <a:avLst/>
          </a:prstGeom>
        </p:spPr>
        <p:txBody>
          <a:bodyPr>
            <a:spAutoFit/>
          </a:bodyPr>
          <a:lstStyle/>
          <a:p>
            <a:pPr algn="l">
              <a:defRPr/>
            </a:pPr>
            <a:r>
              <a:rPr lang="pt-PT" dirty="0">
                <a:solidFill>
                  <a:srgbClr val="0000FF"/>
                </a:solidFill>
                <a:latin typeface="+mn-lt"/>
              </a:rPr>
              <a:t>A janela é o número de mensagens transmitidas que ainda não foram </a:t>
            </a:r>
            <a:r>
              <a:rPr lang="pt-PT" dirty="0" err="1">
                <a:solidFill>
                  <a:srgbClr val="0000FF"/>
                </a:solidFill>
                <a:latin typeface="+mn-lt"/>
              </a:rPr>
              <a:t>ACK’d</a:t>
            </a:r>
            <a:r>
              <a:rPr lang="pt-PT" dirty="0">
                <a:solidFill>
                  <a:srgbClr val="0000FF"/>
                </a:solidFill>
                <a:latin typeface="+mn-lt"/>
              </a:rPr>
              <a:t>. No protocolo stop &amp; </a:t>
            </a:r>
            <a:r>
              <a:rPr lang="pt-PT" dirty="0" err="1">
                <a:solidFill>
                  <a:srgbClr val="0000FF"/>
                </a:solidFill>
                <a:latin typeface="+mn-lt"/>
              </a:rPr>
              <a:t>wait</a:t>
            </a:r>
            <a:r>
              <a:rPr lang="pt-PT" dirty="0">
                <a:solidFill>
                  <a:srgbClr val="0000FF"/>
                </a:solidFill>
                <a:latin typeface="+mn-lt"/>
              </a:rPr>
              <a:t> a janela é igual a 1</a:t>
            </a:r>
          </a:p>
        </p:txBody>
      </p:sp>
      <p:sp>
        <p:nvSpPr>
          <p:cNvPr id="21527" name="Line 12"/>
          <p:cNvSpPr>
            <a:spLocks noChangeShapeType="1"/>
          </p:cNvSpPr>
          <p:nvPr/>
        </p:nvSpPr>
        <p:spPr bwMode="auto">
          <a:xfrm flipH="1">
            <a:off x="3492500" y="2924175"/>
            <a:ext cx="2159000" cy="6556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PT"/>
          </a:p>
        </p:txBody>
      </p:sp>
      <p:sp>
        <p:nvSpPr>
          <p:cNvPr id="21528" name="Line 12"/>
          <p:cNvSpPr>
            <a:spLocks noChangeShapeType="1"/>
          </p:cNvSpPr>
          <p:nvPr/>
        </p:nvSpPr>
        <p:spPr bwMode="auto">
          <a:xfrm flipH="1">
            <a:off x="3492500" y="3357563"/>
            <a:ext cx="2159000" cy="6540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PT"/>
          </a:p>
        </p:txBody>
      </p:sp>
      <p:sp>
        <p:nvSpPr>
          <p:cNvPr id="21529" name="Rectangle 8"/>
          <p:cNvSpPr>
            <a:spLocks noChangeArrowheads="1"/>
          </p:cNvSpPr>
          <p:nvPr/>
        </p:nvSpPr>
        <p:spPr bwMode="auto">
          <a:xfrm>
            <a:off x="5148263" y="2420938"/>
            <a:ext cx="466725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85000"/>
              </a:lnSpc>
            </a:pPr>
            <a:r>
              <a:rPr lang="en-US" sz="1800" b="0">
                <a:solidFill>
                  <a:srgbClr val="000000"/>
                </a:solidFill>
                <a:latin typeface="Tw Cen MT" charset="0"/>
                <a:cs typeface="Tw Cen MT" charset="0"/>
              </a:rPr>
              <a:t>m1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PT" dirty="0" smtClean="0"/>
              <a:t>Funcionamento da janela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850" y="1125538"/>
            <a:ext cx="8610600" cy="3073400"/>
          </a:xfrm>
        </p:spPr>
        <p:txBody>
          <a:bodyPr/>
          <a:lstStyle/>
          <a:p>
            <a:pPr>
              <a:defRPr/>
            </a:pPr>
            <a:r>
              <a:rPr lang="pt-PT" sz="2400" dirty="0" smtClean="0"/>
              <a:t>O emissor tem um </a:t>
            </a:r>
            <a:r>
              <a:rPr lang="pt-PT" sz="2400" i="1" dirty="0" err="1" smtClean="0"/>
              <a:t>buffer</a:t>
            </a:r>
            <a:r>
              <a:rPr lang="pt-PT" sz="2400" dirty="0" smtClean="0"/>
              <a:t> (a janela) onde estão os mensagens já transmitidas e de que ainda foram </a:t>
            </a:r>
            <a:r>
              <a:rPr lang="pt-PT" sz="2400" i="1" dirty="0" err="1" smtClean="0"/>
              <a:t>ACK’d</a:t>
            </a:r>
            <a:r>
              <a:rPr lang="pt-PT" sz="2400" i="1" dirty="0" smtClean="0"/>
              <a:t>,</a:t>
            </a:r>
            <a:r>
              <a:rPr lang="pt-PT" sz="2400" dirty="0" smtClean="0"/>
              <a:t> assim como as mensagens que estão à espera de serem transmitidas</a:t>
            </a:r>
          </a:p>
          <a:p>
            <a:pPr>
              <a:defRPr/>
            </a:pPr>
            <a:r>
              <a:rPr lang="pt-PT" sz="2400" dirty="0" smtClean="0"/>
              <a:t>Quando chegam </a:t>
            </a:r>
            <a:r>
              <a:rPr lang="pt-PT" sz="2400" dirty="0" err="1" smtClean="0"/>
              <a:t>ACKs</a:t>
            </a:r>
            <a:r>
              <a:rPr lang="pt-PT" sz="2400" dirty="0" smtClean="0"/>
              <a:t>, a janela desliza para a direita e </a:t>
            </a:r>
            <a:r>
              <a:rPr lang="pt-PT" sz="2400" dirty="0"/>
              <a:t>a</a:t>
            </a:r>
            <a:r>
              <a:rPr lang="pt-PT" sz="2400" dirty="0" smtClean="0"/>
              <a:t>s mensagens já </a:t>
            </a:r>
            <a:r>
              <a:rPr lang="pt-PT" sz="2400" i="1" dirty="0" err="1" smtClean="0"/>
              <a:t>ACK’d</a:t>
            </a:r>
            <a:r>
              <a:rPr lang="pt-PT" sz="2400" dirty="0" smtClean="0"/>
              <a:t> podem ser esquecidas pois já se tem a certeza que foram bem recebidas</a:t>
            </a:r>
            <a:endParaRPr lang="pt-PT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460DEC2-EA5E-6849-9770-BCF5D0B86530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22532" name="Line 4"/>
          <p:cNvSpPr>
            <a:spLocks noChangeShapeType="1"/>
          </p:cNvSpPr>
          <p:nvPr/>
        </p:nvSpPr>
        <p:spPr bwMode="auto">
          <a:xfrm>
            <a:off x="2079625" y="4808538"/>
            <a:ext cx="45656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22533" name="Line 5"/>
          <p:cNvSpPr>
            <a:spLocks noChangeShapeType="1"/>
          </p:cNvSpPr>
          <p:nvPr/>
        </p:nvSpPr>
        <p:spPr bwMode="auto">
          <a:xfrm>
            <a:off x="2079625" y="5418138"/>
            <a:ext cx="45656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22534" name="Line 6"/>
          <p:cNvSpPr>
            <a:spLocks noChangeShapeType="1"/>
          </p:cNvSpPr>
          <p:nvPr/>
        </p:nvSpPr>
        <p:spPr bwMode="auto">
          <a:xfrm flipH="1">
            <a:off x="6645275" y="4808538"/>
            <a:ext cx="463550" cy="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22535" name="Line 7"/>
          <p:cNvSpPr>
            <a:spLocks noChangeShapeType="1"/>
          </p:cNvSpPr>
          <p:nvPr/>
        </p:nvSpPr>
        <p:spPr bwMode="auto">
          <a:xfrm flipH="1">
            <a:off x="6645275" y="5418138"/>
            <a:ext cx="463550" cy="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22536" name="Line 8"/>
          <p:cNvSpPr>
            <a:spLocks noChangeShapeType="1"/>
          </p:cNvSpPr>
          <p:nvPr/>
        </p:nvSpPr>
        <p:spPr bwMode="auto">
          <a:xfrm>
            <a:off x="2079625" y="4808538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22537" name="Line 9"/>
          <p:cNvSpPr>
            <a:spLocks noChangeShapeType="1"/>
          </p:cNvSpPr>
          <p:nvPr/>
        </p:nvSpPr>
        <p:spPr bwMode="auto">
          <a:xfrm>
            <a:off x="2232025" y="4808538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22538" name="Line 10"/>
          <p:cNvSpPr>
            <a:spLocks noChangeShapeType="1"/>
          </p:cNvSpPr>
          <p:nvPr/>
        </p:nvSpPr>
        <p:spPr bwMode="auto">
          <a:xfrm>
            <a:off x="2384425" y="4808538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22539" name="Line 11"/>
          <p:cNvSpPr>
            <a:spLocks noChangeShapeType="1"/>
          </p:cNvSpPr>
          <p:nvPr/>
        </p:nvSpPr>
        <p:spPr bwMode="auto">
          <a:xfrm>
            <a:off x="2536825" y="4808538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22540" name="Line 12"/>
          <p:cNvSpPr>
            <a:spLocks noChangeShapeType="1"/>
          </p:cNvSpPr>
          <p:nvPr/>
        </p:nvSpPr>
        <p:spPr bwMode="auto">
          <a:xfrm>
            <a:off x="2689225" y="4808538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22541" name="Line 13"/>
          <p:cNvSpPr>
            <a:spLocks noChangeShapeType="1"/>
          </p:cNvSpPr>
          <p:nvPr/>
        </p:nvSpPr>
        <p:spPr bwMode="auto">
          <a:xfrm>
            <a:off x="2841625" y="4808538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22542" name="Line 14"/>
          <p:cNvSpPr>
            <a:spLocks noChangeShapeType="1"/>
          </p:cNvSpPr>
          <p:nvPr/>
        </p:nvSpPr>
        <p:spPr bwMode="auto">
          <a:xfrm>
            <a:off x="2994025" y="4808538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22543" name="Line 15"/>
          <p:cNvSpPr>
            <a:spLocks noChangeShapeType="1"/>
          </p:cNvSpPr>
          <p:nvPr/>
        </p:nvSpPr>
        <p:spPr bwMode="auto">
          <a:xfrm>
            <a:off x="3146425" y="4808538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22544" name="Line 16"/>
          <p:cNvSpPr>
            <a:spLocks noChangeShapeType="1"/>
          </p:cNvSpPr>
          <p:nvPr/>
        </p:nvSpPr>
        <p:spPr bwMode="auto">
          <a:xfrm>
            <a:off x="3298825" y="4808538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22545" name="Line 17"/>
          <p:cNvSpPr>
            <a:spLocks noChangeShapeType="1"/>
          </p:cNvSpPr>
          <p:nvPr/>
        </p:nvSpPr>
        <p:spPr bwMode="auto">
          <a:xfrm>
            <a:off x="3451225" y="4808538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22546" name="Line 18"/>
          <p:cNvSpPr>
            <a:spLocks noChangeShapeType="1"/>
          </p:cNvSpPr>
          <p:nvPr/>
        </p:nvSpPr>
        <p:spPr bwMode="auto">
          <a:xfrm>
            <a:off x="3603625" y="4808538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22547" name="Line 19"/>
          <p:cNvSpPr>
            <a:spLocks noChangeShapeType="1"/>
          </p:cNvSpPr>
          <p:nvPr/>
        </p:nvSpPr>
        <p:spPr bwMode="auto">
          <a:xfrm>
            <a:off x="3756025" y="4808538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22548" name="Line 20"/>
          <p:cNvSpPr>
            <a:spLocks noChangeShapeType="1"/>
          </p:cNvSpPr>
          <p:nvPr/>
        </p:nvSpPr>
        <p:spPr bwMode="auto">
          <a:xfrm>
            <a:off x="3908425" y="4808538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22549" name="Line 21"/>
          <p:cNvSpPr>
            <a:spLocks noChangeShapeType="1"/>
          </p:cNvSpPr>
          <p:nvPr/>
        </p:nvSpPr>
        <p:spPr bwMode="auto">
          <a:xfrm>
            <a:off x="4060825" y="4808538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22550" name="Line 22"/>
          <p:cNvSpPr>
            <a:spLocks noChangeShapeType="1"/>
          </p:cNvSpPr>
          <p:nvPr/>
        </p:nvSpPr>
        <p:spPr bwMode="auto">
          <a:xfrm>
            <a:off x="4213225" y="4808538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22551" name="Line 23"/>
          <p:cNvSpPr>
            <a:spLocks noChangeShapeType="1"/>
          </p:cNvSpPr>
          <p:nvPr/>
        </p:nvSpPr>
        <p:spPr bwMode="auto">
          <a:xfrm>
            <a:off x="4365625" y="4808538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22552" name="Line 24"/>
          <p:cNvSpPr>
            <a:spLocks noChangeShapeType="1"/>
          </p:cNvSpPr>
          <p:nvPr/>
        </p:nvSpPr>
        <p:spPr bwMode="auto">
          <a:xfrm>
            <a:off x="4518025" y="4808538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22553" name="Line 25"/>
          <p:cNvSpPr>
            <a:spLocks noChangeShapeType="1"/>
          </p:cNvSpPr>
          <p:nvPr/>
        </p:nvSpPr>
        <p:spPr bwMode="auto">
          <a:xfrm>
            <a:off x="4670425" y="4808538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22554" name="Line 26"/>
          <p:cNvSpPr>
            <a:spLocks noChangeShapeType="1"/>
          </p:cNvSpPr>
          <p:nvPr/>
        </p:nvSpPr>
        <p:spPr bwMode="auto">
          <a:xfrm>
            <a:off x="4822825" y="4808538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22555" name="Line 27"/>
          <p:cNvSpPr>
            <a:spLocks noChangeShapeType="1"/>
          </p:cNvSpPr>
          <p:nvPr/>
        </p:nvSpPr>
        <p:spPr bwMode="auto">
          <a:xfrm>
            <a:off x="4975225" y="4808538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22556" name="Line 28"/>
          <p:cNvSpPr>
            <a:spLocks noChangeShapeType="1"/>
          </p:cNvSpPr>
          <p:nvPr/>
        </p:nvSpPr>
        <p:spPr bwMode="auto">
          <a:xfrm>
            <a:off x="5127625" y="4808538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22557" name="Line 29"/>
          <p:cNvSpPr>
            <a:spLocks noChangeShapeType="1"/>
          </p:cNvSpPr>
          <p:nvPr/>
        </p:nvSpPr>
        <p:spPr bwMode="auto">
          <a:xfrm>
            <a:off x="5280025" y="4808538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22558" name="Line 30"/>
          <p:cNvSpPr>
            <a:spLocks noChangeShapeType="1"/>
          </p:cNvSpPr>
          <p:nvPr/>
        </p:nvSpPr>
        <p:spPr bwMode="auto">
          <a:xfrm>
            <a:off x="5432425" y="4808538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22559" name="Line 31"/>
          <p:cNvSpPr>
            <a:spLocks noChangeShapeType="1"/>
          </p:cNvSpPr>
          <p:nvPr/>
        </p:nvSpPr>
        <p:spPr bwMode="auto">
          <a:xfrm>
            <a:off x="5584825" y="4808538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22560" name="Line 32"/>
          <p:cNvSpPr>
            <a:spLocks noChangeShapeType="1"/>
          </p:cNvSpPr>
          <p:nvPr/>
        </p:nvSpPr>
        <p:spPr bwMode="auto">
          <a:xfrm>
            <a:off x="5737225" y="4808538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22561" name="Line 33"/>
          <p:cNvSpPr>
            <a:spLocks noChangeShapeType="1"/>
          </p:cNvSpPr>
          <p:nvPr/>
        </p:nvSpPr>
        <p:spPr bwMode="auto">
          <a:xfrm>
            <a:off x="5889625" y="4808538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22562" name="Line 34"/>
          <p:cNvSpPr>
            <a:spLocks noChangeShapeType="1"/>
          </p:cNvSpPr>
          <p:nvPr/>
        </p:nvSpPr>
        <p:spPr bwMode="auto">
          <a:xfrm>
            <a:off x="6042025" y="4808538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22563" name="Line 35"/>
          <p:cNvSpPr>
            <a:spLocks noChangeShapeType="1"/>
          </p:cNvSpPr>
          <p:nvPr/>
        </p:nvSpPr>
        <p:spPr bwMode="auto">
          <a:xfrm>
            <a:off x="6194425" y="4808538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22564" name="Line 36"/>
          <p:cNvSpPr>
            <a:spLocks noChangeShapeType="1"/>
          </p:cNvSpPr>
          <p:nvPr/>
        </p:nvSpPr>
        <p:spPr bwMode="auto">
          <a:xfrm>
            <a:off x="6346825" y="4808538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22565" name="Line 37"/>
          <p:cNvSpPr>
            <a:spLocks noChangeShapeType="1"/>
          </p:cNvSpPr>
          <p:nvPr/>
        </p:nvSpPr>
        <p:spPr bwMode="auto">
          <a:xfrm>
            <a:off x="6499225" y="4808538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22566" name="Line 38"/>
          <p:cNvSpPr>
            <a:spLocks noChangeShapeType="1"/>
          </p:cNvSpPr>
          <p:nvPr/>
        </p:nvSpPr>
        <p:spPr bwMode="auto">
          <a:xfrm>
            <a:off x="6651625" y="4808538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22567" name="Line 39"/>
          <p:cNvSpPr>
            <a:spLocks noChangeShapeType="1"/>
          </p:cNvSpPr>
          <p:nvPr/>
        </p:nvSpPr>
        <p:spPr bwMode="auto">
          <a:xfrm>
            <a:off x="6804025" y="4808538"/>
            <a:ext cx="0" cy="6096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22568" name="Line 40"/>
          <p:cNvSpPr>
            <a:spLocks noChangeShapeType="1"/>
          </p:cNvSpPr>
          <p:nvPr/>
        </p:nvSpPr>
        <p:spPr bwMode="auto">
          <a:xfrm>
            <a:off x="6956425" y="4808538"/>
            <a:ext cx="0" cy="6096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22569" name="Rectangle 41"/>
          <p:cNvSpPr>
            <a:spLocks noChangeArrowheads="1"/>
          </p:cNvSpPr>
          <p:nvPr/>
        </p:nvSpPr>
        <p:spPr bwMode="auto">
          <a:xfrm>
            <a:off x="2994025" y="4432300"/>
            <a:ext cx="2895600" cy="13716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pt-PT"/>
          </a:p>
        </p:txBody>
      </p:sp>
      <p:sp>
        <p:nvSpPr>
          <p:cNvPr id="22570" name="Line 42"/>
          <p:cNvSpPr>
            <a:spLocks noChangeShapeType="1"/>
          </p:cNvSpPr>
          <p:nvPr/>
        </p:nvSpPr>
        <p:spPr bwMode="auto">
          <a:xfrm flipH="1">
            <a:off x="1616075" y="4808538"/>
            <a:ext cx="463550" cy="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22571" name="Line 43"/>
          <p:cNvSpPr>
            <a:spLocks noChangeShapeType="1"/>
          </p:cNvSpPr>
          <p:nvPr/>
        </p:nvSpPr>
        <p:spPr bwMode="auto">
          <a:xfrm flipH="1">
            <a:off x="1616075" y="5418138"/>
            <a:ext cx="463550" cy="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22572" name="Line 44"/>
          <p:cNvSpPr>
            <a:spLocks noChangeShapeType="1"/>
          </p:cNvSpPr>
          <p:nvPr/>
        </p:nvSpPr>
        <p:spPr bwMode="auto">
          <a:xfrm>
            <a:off x="1781175" y="4813300"/>
            <a:ext cx="0" cy="6096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22573" name="Line 45"/>
          <p:cNvSpPr>
            <a:spLocks noChangeShapeType="1"/>
          </p:cNvSpPr>
          <p:nvPr/>
        </p:nvSpPr>
        <p:spPr bwMode="auto">
          <a:xfrm>
            <a:off x="1933575" y="4813300"/>
            <a:ext cx="0" cy="6096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22574" name="Line 46"/>
          <p:cNvSpPr>
            <a:spLocks noChangeShapeType="1"/>
          </p:cNvSpPr>
          <p:nvPr/>
        </p:nvSpPr>
        <p:spPr bwMode="auto">
          <a:xfrm>
            <a:off x="4365625" y="4432300"/>
            <a:ext cx="0" cy="137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22575" name="Line 47"/>
          <p:cNvSpPr>
            <a:spLocks noChangeShapeType="1"/>
          </p:cNvSpPr>
          <p:nvPr/>
        </p:nvSpPr>
        <p:spPr bwMode="auto">
          <a:xfrm>
            <a:off x="2994025" y="4279900"/>
            <a:ext cx="2895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22576" name="Text Box 48"/>
          <p:cNvSpPr txBox="1">
            <a:spLocks noChangeArrowheads="1"/>
          </p:cNvSpPr>
          <p:nvPr/>
        </p:nvSpPr>
        <p:spPr bwMode="auto">
          <a:xfrm>
            <a:off x="6011863" y="3860800"/>
            <a:ext cx="266382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pt-PT" b="0">
                <a:solidFill>
                  <a:srgbClr val="0000FF"/>
                </a:solidFill>
                <a:latin typeface="Comic Sans MS" charset="0"/>
              </a:rPr>
              <a:t>Tamanho máximo da janela</a:t>
            </a:r>
          </a:p>
        </p:txBody>
      </p:sp>
      <p:sp>
        <p:nvSpPr>
          <p:cNvPr id="22577" name="Line 49"/>
          <p:cNvSpPr>
            <a:spLocks noChangeShapeType="1"/>
          </p:cNvSpPr>
          <p:nvPr/>
        </p:nvSpPr>
        <p:spPr bwMode="auto">
          <a:xfrm flipH="1">
            <a:off x="1470025" y="5880100"/>
            <a:ext cx="152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22578" name="Line 50"/>
          <p:cNvSpPr>
            <a:spLocks noChangeShapeType="1"/>
          </p:cNvSpPr>
          <p:nvPr/>
        </p:nvSpPr>
        <p:spPr bwMode="auto">
          <a:xfrm>
            <a:off x="5889625" y="5880100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22579" name="Line 51"/>
          <p:cNvSpPr>
            <a:spLocks noChangeShapeType="1"/>
          </p:cNvSpPr>
          <p:nvPr/>
        </p:nvSpPr>
        <p:spPr bwMode="auto">
          <a:xfrm>
            <a:off x="2994025" y="58801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22580" name="Line 52"/>
          <p:cNvSpPr>
            <a:spLocks noChangeShapeType="1"/>
          </p:cNvSpPr>
          <p:nvPr/>
        </p:nvSpPr>
        <p:spPr bwMode="auto">
          <a:xfrm>
            <a:off x="4365625" y="5880100"/>
            <a:ext cx="152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22581" name="Line 53"/>
          <p:cNvSpPr>
            <a:spLocks noChangeShapeType="1"/>
          </p:cNvSpPr>
          <p:nvPr/>
        </p:nvSpPr>
        <p:spPr bwMode="auto">
          <a:xfrm>
            <a:off x="2994025" y="58039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22582" name="Line 54"/>
          <p:cNvSpPr>
            <a:spLocks noChangeShapeType="1"/>
          </p:cNvSpPr>
          <p:nvPr/>
        </p:nvSpPr>
        <p:spPr bwMode="auto">
          <a:xfrm>
            <a:off x="4365625" y="58039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22583" name="Line 55"/>
          <p:cNvSpPr>
            <a:spLocks noChangeShapeType="1"/>
          </p:cNvSpPr>
          <p:nvPr/>
        </p:nvSpPr>
        <p:spPr bwMode="auto">
          <a:xfrm>
            <a:off x="5889625" y="58039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22584" name="Text Box 56"/>
          <p:cNvSpPr txBox="1">
            <a:spLocks noChangeArrowheads="1"/>
          </p:cNvSpPr>
          <p:nvPr/>
        </p:nvSpPr>
        <p:spPr bwMode="auto">
          <a:xfrm>
            <a:off x="2987675" y="5883275"/>
            <a:ext cx="1368425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pt-PT" sz="1400">
                <a:solidFill>
                  <a:srgbClr val="0000FF"/>
                </a:solidFill>
                <a:latin typeface="Comic Sans MS" charset="0"/>
              </a:rPr>
              <a:t>Transmitidos mas não ACK’d</a:t>
            </a:r>
          </a:p>
        </p:txBody>
      </p:sp>
      <p:sp>
        <p:nvSpPr>
          <p:cNvPr id="22585" name="Text Box 57"/>
          <p:cNvSpPr txBox="1">
            <a:spLocks noChangeArrowheads="1"/>
          </p:cNvSpPr>
          <p:nvPr/>
        </p:nvSpPr>
        <p:spPr bwMode="auto">
          <a:xfrm>
            <a:off x="4427538" y="5883275"/>
            <a:ext cx="1439862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pt-PT" sz="1400">
                <a:solidFill>
                  <a:srgbClr val="0000FF"/>
                </a:solidFill>
                <a:latin typeface="Comic Sans MS" charset="0"/>
              </a:rPr>
              <a:t>À espera de serem transmitidos</a:t>
            </a:r>
          </a:p>
        </p:txBody>
      </p:sp>
      <p:sp>
        <p:nvSpPr>
          <p:cNvPr id="22586" name="Text Box 58"/>
          <p:cNvSpPr txBox="1">
            <a:spLocks noChangeArrowheads="1"/>
          </p:cNvSpPr>
          <p:nvPr/>
        </p:nvSpPr>
        <p:spPr bwMode="auto">
          <a:xfrm>
            <a:off x="6156325" y="5949950"/>
            <a:ext cx="1600200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pt-PT" sz="1400">
                <a:latin typeface="Comic Sans MS" charset="0"/>
              </a:rPr>
              <a:t>Dados do futuro</a:t>
            </a:r>
          </a:p>
        </p:txBody>
      </p:sp>
      <p:sp>
        <p:nvSpPr>
          <p:cNvPr id="22587" name="Text Box 59"/>
          <p:cNvSpPr txBox="1">
            <a:spLocks noChangeArrowheads="1"/>
          </p:cNvSpPr>
          <p:nvPr/>
        </p:nvSpPr>
        <p:spPr bwMode="auto">
          <a:xfrm>
            <a:off x="971550" y="5949950"/>
            <a:ext cx="1763713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pt-PT" sz="1400">
                <a:latin typeface="Comic Sans MS" charset="0"/>
              </a:rPr>
              <a:t>Dados do passado (ACK</a:t>
            </a:r>
            <a:r>
              <a:rPr lang="pt-PT" altLang="ja-JP" sz="1400">
                <a:latin typeface="Comic Sans MS" charset="0"/>
              </a:rPr>
              <a:t>’d)</a:t>
            </a:r>
          </a:p>
          <a:p>
            <a:pPr algn="l"/>
            <a:endParaRPr lang="pt-PT" sz="1400">
              <a:latin typeface="Comic Sans MS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PT" dirty="0" smtClean="0"/>
              <a:t>Funcionamento sem erros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825" y="5445125"/>
            <a:ext cx="8610600" cy="1079500"/>
          </a:xfrm>
        </p:spPr>
        <p:txBody>
          <a:bodyPr/>
          <a:lstStyle/>
          <a:p>
            <a:pPr>
              <a:defRPr/>
            </a:pPr>
            <a:r>
              <a:rPr lang="pt-PT" sz="2400" dirty="0" smtClean="0"/>
              <a:t>Um </a:t>
            </a:r>
            <a:r>
              <a:rPr lang="pt-PT" sz="2400" i="1" dirty="0" err="1" smtClean="0"/>
              <a:t>buffer</a:t>
            </a:r>
            <a:r>
              <a:rPr lang="pt-PT" sz="2400" dirty="0" smtClean="0"/>
              <a:t> para uma mensagem no receptor é suficiente caso a aplicação consuma muito rapidamente os dados chegados</a:t>
            </a:r>
          </a:p>
        </p:txBody>
      </p:sp>
      <p:sp>
        <p:nvSpPr>
          <p:cNvPr id="23555" name="Parallelogram 152"/>
          <p:cNvSpPr>
            <a:spLocks noChangeArrowheads="1"/>
          </p:cNvSpPr>
          <p:nvPr/>
        </p:nvSpPr>
        <p:spPr bwMode="auto">
          <a:xfrm rot="887846" flipH="1">
            <a:off x="3427413" y="3862388"/>
            <a:ext cx="2311400" cy="360362"/>
          </a:xfrm>
          <a:prstGeom prst="parallelogram">
            <a:avLst>
              <a:gd name="adj" fmla="val 24973"/>
            </a:avLst>
          </a:prstGeom>
          <a:solidFill>
            <a:srgbClr val="FFCC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PT" sz="2400" b="0">
              <a:solidFill>
                <a:srgbClr val="000000"/>
              </a:solidFill>
            </a:endParaRPr>
          </a:p>
        </p:txBody>
      </p:sp>
      <p:sp>
        <p:nvSpPr>
          <p:cNvPr id="23556" name="Parallelogram 153"/>
          <p:cNvSpPr>
            <a:spLocks noChangeArrowheads="1"/>
          </p:cNvSpPr>
          <p:nvPr/>
        </p:nvSpPr>
        <p:spPr bwMode="auto">
          <a:xfrm rot="887846" flipH="1">
            <a:off x="3427413" y="4294188"/>
            <a:ext cx="2311400" cy="360362"/>
          </a:xfrm>
          <a:prstGeom prst="parallelogram">
            <a:avLst>
              <a:gd name="adj" fmla="val 24973"/>
            </a:avLst>
          </a:prstGeom>
          <a:solidFill>
            <a:srgbClr val="FFCC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PT" sz="2400" b="0">
              <a:solidFill>
                <a:srgbClr val="000000"/>
              </a:solidFill>
            </a:endParaRPr>
          </a:p>
        </p:txBody>
      </p:sp>
      <p:sp>
        <p:nvSpPr>
          <p:cNvPr id="23557" name="Rectangle 5"/>
          <p:cNvSpPr>
            <a:spLocks noChangeArrowheads="1"/>
          </p:cNvSpPr>
          <p:nvPr/>
        </p:nvSpPr>
        <p:spPr bwMode="auto">
          <a:xfrm>
            <a:off x="2984500" y="2574925"/>
            <a:ext cx="2055813" cy="146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pt-PT" b="0">
              <a:solidFill>
                <a:srgbClr val="000000"/>
              </a:solidFill>
              <a:latin typeface="Tw Cen MT" charset="0"/>
              <a:cs typeface="Tw Cen MT" charset="0"/>
            </a:endParaRPr>
          </a:p>
        </p:txBody>
      </p:sp>
      <p:sp>
        <p:nvSpPr>
          <p:cNvPr id="23558" name="Line 6"/>
          <p:cNvSpPr>
            <a:spLocks noChangeShapeType="1"/>
          </p:cNvSpPr>
          <p:nvPr/>
        </p:nvSpPr>
        <p:spPr bwMode="auto">
          <a:xfrm flipH="1">
            <a:off x="3492500" y="1557338"/>
            <a:ext cx="15875" cy="36718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PT"/>
          </a:p>
        </p:txBody>
      </p:sp>
      <p:sp>
        <p:nvSpPr>
          <p:cNvPr id="23559" name="Rectangle 18"/>
          <p:cNvSpPr>
            <a:spLocks noChangeArrowheads="1"/>
          </p:cNvSpPr>
          <p:nvPr/>
        </p:nvSpPr>
        <p:spPr bwMode="auto">
          <a:xfrm>
            <a:off x="2700338" y="2781300"/>
            <a:ext cx="506412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85000"/>
              </a:lnSpc>
            </a:pPr>
            <a:r>
              <a:rPr lang="en-US" sz="1800" b="0">
                <a:solidFill>
                  <a:srgbClr val="000000"/>
                </a:solidFill>
                <a:latin typeface="Tw Cen MT" charset="0"/>
                <a:cs typeface="Tw Cen MT" charset="0"/>
              </a:rPr>
              <a:t>RTT</a:t>
            </a:r>
          </a:p>
        </p:txBody>
      </p:sp>
      <p:sp>
        <p:nvSpPr>
          <p:cNvPr id="23560" name="Rectangle 20"/>
          <p:cNvSpPr>
            <a:spLocks noChangeArrowheads="1"/>
          </p:cNvSpPr>
          <p:nvPr/>
        </p:nvSpPr>
        <p:spPr bwMode="auto">
          <a:xfrm>
            <a:off x="4437063" y="3141663"/>
            <a:ext cx="635000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85000"/>
              </a:lnSpc>
            </a:pPr>
            <a:r>
              <a:rPr lang="en-US" sz="1800" b="0">
                <a:solidFill>
                  <a:srgbClr val="000000"/>
                </a:solidFill>
                <a:latin typeface="Tw Cen MT" charset="0"/>
                <a:cs typeface="Tw Cen MT" charset="0"/>
              </a:rPr>
              <a:t>ack1</a:t>
            </a:r>
          </a:p>
        </p:txBody>
      </p:sp>
      <p:grpSp>
        <p:nvGrpSpPr>
          <p:cNvPr id="23561" name="Group 22"/>
          <p:cNvGrpSpPr>
            <a:grpSpLocks/>
          </p:cNvGrpSpPr>
          <p:nvPr/>
        </p:nvGrpSpPr>
        <p:grpSpPr bwMode="auto">
          <a:xfrm>
            <a:off x="5867400" y="4292600"/>
            <a:ext cx="650875" cy="908050"/>
            <a:chOff x="772" y="3097"/>
            <a:chExt cx="410" cy="599"/>
          </a:xfrm>
        </p:grpSpPr>
        <p:sp>
          <p:nvSpPr>
            <p:cNvPr id="23585" name="Line 23"/>
            <p:cNvSpPr>
              <a:spLocks noChangeShapeType="1"/>
            </p:cNvSpPr>
            <p:nvPr/>
          </p:nvSpPr>
          <p:spPr bwMode="auto">
            <a:xfrm>
              <a:off x="979" y="3264"/>
              <a:ext cx="0" cy="43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pt-PT"/>
            </a:p>
          </p:txBody>
        </p:sp>
        <p:sp>
          <p:nvSpPr>
            <p:cNvPr id="23586" name="Rectangle 24"/>
            <p:cNvSpPr>
              <a:spLocks noChangeArrowheads="1"/>
            </p:cNvSpPr>
            <p:nvPr/>
          </p:nvSpPr>
          <p:spPr bwMode="auto">
            <a:xfrm>
              <a:off x="772" y="3097"/>
              <a:ext cx="41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en-US" sz="1400" b="0">
                  <a:solidFill>
                    <a:srgbClr val="FF3300"/>
                  </a:solidFill>
                  <a:latin typeface="Tw Cen MT" charset="0"/>
                  <a:cs typeface="Tw Cen MT" charset="0"/>
                </a:rPr>
                <a:t>tempo</a:t>
              </a:r>
            </a:p>
          </p:txBody>
        </p:sp>
      </p:grpSp>
      <p:sp>
        <p:nvSpPr>
          <p:cNvPr id="23562" name="Line 6"/>
          <p:cNvSpPr>
            <a:spLocks noChangeShapeType="1"/>
          </p:cNvSpPr>
          <p:nvPr/>
        </p:nvSpPr>
        <p:spPr bwMode="auto">
          <a:xfrm flipH="1">
            <a:off x="5651500" y="1557338"/>
            <a:ext cx="15875" cy="36718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PT"/>
          </a:p>
        </p:txBody>
      </p:sp>
      <p:sp>
        <p:nvSpPr>
          <p:cNvPr id="23563" name="Parallelogram 163"/>
          <p:cNvSpPr>
            <a:spLocks noChangeArrowheads="1"/>
          </p:cNvSpPr>
          <p:nvPr/>
        </p:nvSpPr>
        <p:spPr bwMode="auto">
          <a:xfrm rot="887846" flipH="1">
            <a:off x="3425825" y="2203450"/>
            <a:ext cx="2309813" cy="360363"/>
          </a:xfrm>
          <a:prstGeom prst="parallelogram">
            <a:avLst>
              <a:gd name="adj" fmla="val 24956"/>
            </a:avLst>
          </a:prstGeom>
          <a:solidFill>
            <a:srgbClr val="FFCC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PT" sz="2400" b="0">
              <a:solidFill>
                <a:srgbClr val="000000"/>
              </a:solidFill>
            </a:endParaRPr>
          </a:p>
        </p:txBody>
      </p:sp>
      <p:sp>
        <p:nvSpPr>
          <p:cNvPr id="23564" name="Line 9"/>
          <p:cNvSpPr>
            <a:spLocks noChangeShapeType="1"/>
          </p:cNvSpPr>
          <p:nvPr/>
        </p:nvSpPr>
        <p:spPr bwMode="auto">
          <a:xfrm flipV="1">
            <a:off x="3132138" y="1844675"/>
            <a:ext cx="3044825" cy="0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166" name="AutoShape 36"/>
          <p:cNvSpPr>
            <a:spLocks/>
          </p:cNvSpPr>
          <p:nvPr/>
        </p:nvSpPr>
        <p:spPr bwMode="auto">
          <a:xfrm>
            <a:off x="3276600" y="2349500"/>
            <a:ext cx="215900" cy="1223963"/>
          </a:xfrm>
          <a:prstGeom prst="leftBrace">
            <a:avLst>
              <a:gd name="adj1" fmla="val 5205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pt-PT"/>
          </a:p>
        </p:txBody>
      </p:sp>
      <p:sp>
        <p:nvSpPr>
          <p:cNvPr id="23566" name="Parallelogram 166"/>
          <p:cNvSpPr>
            <a:spLocks noChangeArrowheads="1"/>
          </p:cNvSpPr>
          <p:nvPr/>
        </p:nvSpPr>
        <p:spPr bwMode="auto">
          <a:xfrm rot="887846" flipH="1">
            <a:off x="3427413" y="2638425"/>
            <a:ext cx="2311400" cy="358775"/>
          </a:xfrm>
          <a:prstGeom prst="parallelogram">
            <a:avLst>
              <a:gd name="adj" fmla="val 25084"/>
            </a:avLst>
          </a:prstGeom>
          <a:solidFill>
            <a:srgbClr val="FFCC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PT" sz="2400" b="0">
              <a:solidFill>
                <a:srgbClr val="000000"/>
              </a:solidFill>
            </a:endParaRPr>
          </a:p>
        </p:txBody>
      </p:sp>
      <p:sp>
        <p:nvSpPr>
          <p:cNvPr id="23567" name="Line 9"/>
          <p:cNvSpPr>
            <a:spLocks noChangeShapeType="1"/>
          </p:cNvSpPr>
          <p:nvPr/>
        </p:nvSpPr>
        <p:spPr bwMode="auto">
          <a:xfrm flipV="1">
            <a:off x="3059113" y="3573463"/>
            <a:ext cx="3046412" cy="0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23568" name="Rectangle 18"/>
          <p:cNvSpPr>
            <a:spLocks noChangeArrowheads="1"/>
          </p:cNvSpPr>
          <p:nvPr/>
        </p:nvSpPr>
        <p:spPr bwMode="auto">
          <a:xfrm>
            <a:off x="4427538" y="2636838"/>
            <a:ext cx="468312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85000"/>
              </a:lnSpc>
            </a:pPr>
            <a:r>
              <a:rPr lang="en-US" sz="1800" b="0">
                <a:solidFill>
                  <a:srgbClr val="000000"/>
                </a:solidFill>
                <a:latin typeface="Tw Cen MT" charset="0"/>
                <a:cs typeface="Tw Cen MT" charset="0"/>
              </a:rPr>
              <a:t>m2</a:t>
            </a:r>
          </a:p>
        </p:txBody>
      </p:sp>
      <p:sp>
        <p:nvSpPr>
          <p:cNvPr id="23569" name="Rectangle 18"/>
          <p:cNvSpPr>
            <a:spLocks noChangeArrowheads="1"/>
          </p:cNvSpPr>
          <p:nvPr/>
        </p:nvSpPr>
        <p:spPr bwMode="auto">
          <a:xfrm>
            <a:off x="2916238" y="1916113"/>
            <a:ext cx="3524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85000"/>
              </a:lnSpc>
            </a:pPr>
            <a:r>
              <a:rPr lang="en-US" sz="1800" b="0">
                <a:solidFill>
                  <a:srgbClr val="000000"/>
                </a:solidFill>
                <a:latin typeface="Tw Cen MT" charset="0"/>
                <a:cs typeface="Tw Cen MT" charset="0"/>
              </a:rPr>
              <a:t>Tt</a:t>
            </a:r>
          </a:p>
        </p:txBody>
      </p:sp>
      <p:sp>
        <p:nvSpPr>
          <p:cNvPr id="171" name="AutoShape 36"/>
          <p:cNvSpPr>
            <a:spLocks/>
          </p:cNvSpPr>
          <p:nvPr/>
        </p:nvSpPr>
        <p:spPr bwMode="auto">
          <a:xfrm>
            <a:off x="3348038" y="1916113"/>
            <a:ext cx="71437" cy="360362"/>
          </a:xfrm>
          <a:prstGeom prst="leftBrace">
            <a:avLst>
              <a:gd name="adj1" fmla="val 5205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pt-PT"/>
          </a:p>
        </p:txBody>
      </p:sp>
      <p:sp>
        <p:nvSpPr>
          <p:cNvPr id="23571" name="Line 9"/>
          <p:cNvSpPr>
            <a:spLocks noChangeShapeType="1"/>
          </p:cNvSpPr>
          <p:nvPr/>
        </p:nvSpPr>
        <p:spPr bwMode="auto">
          <a:xfrm flipV="1">
            <a:off x="3132138" y="2349500"/>
            <a:ext cx="3044825" cy="0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23572" name="Line 12"/>
          <p:cNvSpPr>
            <a:spLocks noChangeShapeType="1"/>
          </p:cNvSpPr>
          <p:nvPr/>
        </p:nvSpPr>
        <p:spPr bwMode="auto">
          <a:xfrm flipH="1">
            <a:off x="3492500" y="2924175"/>
            <a:ext cx="2159000" cy="6556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PT"/>
          </a:p>
        </p:txBody>
      </p:sp>
      <p:sp>
        <p:nvSpPr>
          <p:cNvPr id="23573" name="Line 12"/>
          <p:cNvSpPr>
            <a:spLocks noChangeShapeType="1"/>
          </p:cNvSpPr>
          <p:nvPr/>
        </p:nvSpPr>
        <p:spPr bwMode="auto">
          <a:xfrm flipH="1">
            <a:off x="3492500" y="3357563"/>
            <a:ext cx="2159000" cy="6540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PT"/>
          </a:p>
        </p:txBody>
      </p:sp>
      <p:sp>
        <p:nvSpPr>
          <p:cNvPr id="23574" name="Rectangle 8"/>
          <p:cNvSpPr>
            <a:spLocks noChangeArrowheads="1"/>
          </p:cNvSpPr>
          <p:nvPr/>
        </p:nvSpPr>
        <p:spPr bwMode="auto">
          <a:xfrm>
            <a:off x="5148263" y="2420938"/>
            <a:ext cx="466725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85000"/>
              </a:lnSpc>
            </a:pPr>
            <a:r>
              <a:rPr lang="en-US" sz="1800" b="0">
                <a:solidFill>
                  <a:srgbClr val="000000"/>
                </a:solidFill>
                <a:latin typeface="Tw Cen MT" charset="0"/>
                <a:cs typeface="Tw Cen MT" charset="0"/>
              </a:rPr>
              <a:t>m1</a:t>
            </a:r>
          </a:p>
        </p:txBody>
      </p:sp>
      <p:sp>
        <p:nvSpPr>
          <p:cNvPr id="23575" name="Rectangle 177"/>
          <p:cNvSpPr>
            <a:spLocks noChangeArrowheads="1"/>
          </p:cNvSpPr>
          <p:nvPr/>
        </p:nvSpPr>
        <p:spPr bwMode="auto">
          <a:xfrm>
            <a:off x="5724525" y="2492375"/>
            <a:ext cx="360363" cy="360363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PT" sz="2400" b="0">
              <a:solidFill>
                <a:srgbClr val="000000"/>
              </a:solidFill>
            </a:endParaRPr>
          </a:p>
        </p:txBody>
      </p:sp>
      <p:sp>
        <p:nvSpPr>
          <p:cNvPr id="23576" name="Line 12"/>
          <p:cNvSpPr>
            <a:spLocks noChangeShapeType="1"/>
          </p:cNvSpPr>
          <p:nvPr/>
        </p:nvSpPr>
        <p:spPr bwMode="auto">
          <a:xfrm>
            <a:off x="6156325" y="2852738"/>
            <a:ext cx="7191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PT"/>
          </a:p>
        </p:txBody>
      </p:sp>
      <p:sp>
        <p:nvSpPr>
          <p:cNvPr id="23577" name="Rectangle 179"/>
          <p:cNvSpPr>
            <a:spLocks noChangeArrowheads="1"/>
          </p:cNvSpPr>
          <p:nvPr/>
        </p:nvSpPr>
        <p:spPr bwMode="auto">
          <a:xfrm>
            <a:off x="5724525" y="2924175"/>
            <a:ext cx="360363" cy="360363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PT" sz="2400" b="0">
              <a:solidFill>
                <a:srgbClr val="000000"/>
              </a:solidFill>
            </a:endParaRPr>
          </a:p>
        </p:txBody>
      </p:sp>
      <p:sp>
        <p:nvSpPr>
          <p:cNvPr id="23578" name="Line 12"/>
          <p:cNvSpPr>
            <a:spLocks noChangeShapeType="1"/>
          </p:cNvSpPr>
          <p:nvPr/>
        </p:nvSpPr>
        <p:spPr bwMode="auto">
          <a:xfrm>
            <a:off x="6156325" y="3284538"/>
            <a:ext cx="7191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PT"/>
          </a:p>
        </p:txBody>
      </p:sp>
      <p:sp>
        <p:nvSpPr>
          <p:cNvPr id="184" name="Rectangle 183"/>
          <p:cNvSpPr/>
          <p:nvPr/>
        </p:nvSpPr>
        <p:spPr>
          <a:xfrm>
            <a:off x="7092950" y="2276475"/>
            <a:ext cx="1439863" cy="369888"/>
          </a:xfrm>
          <a:prstGeom prst="rect">
            <a:avLst/>
          </a:prstGeom>
        </p:spPr>
        <p:txBody>
          <a:bodyPr>
            <a:spAutoFit/>
          </a:bodyPr>
          <a:lstStyle/>
          <a:p>
            <a:pPr algn="l">
              <a:defRPr/>
            </a:pPr>
            <a:r>
              <a:rPr lang="pt-PT" sz="1800" dirty="0">
                <a:solidFill>
                  <a:srgbClr val="0000FF"/>
                </a:solidFill>
                <a:latin typeface="+mn-lt"/>
              </a:rPr>
              <a:t>Aplicação</a:t>
            </a:r>
          </a:p>
        </p:txBody>
      </p:sp>
      <p:sp>
        <p:nvSpPr>
          <p:cNvPr id="23580" name="Rectangle 18"/>
          <p:cNvSpPr>
            <a:spLocks noChangeArrowheads="1"/>
          </p:cNvSpPr>
          <p:nvPr/>
        </p:nvSpPr>
        <p:spPr bwMode="auto">
          <a:xfrm>
            <a:off x="6948488" y="2636838"/>
            <a:ext cx="1368425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/>
          <a:p>
            <a:pPr algn="l" defTabSz="762000" eaLnBrk="0" hangingPunct="0">
              <a:lnSpc>
                <a:spcPct val="85000"/>
              </a:lnSpc>
            </a:pPr>
            <a:r>
              <a:rPr lang="pt-PT" sz="1800" b="0">
                <a:solidFill>
                  <a:srgbClr val="000000"/>
                </a:solidFill>
                <a:latin typeface="Tw Cen MT" charset="0"/>
                <a:cs typeface="Tw Cen MT" charset="0"/>
              </a:rPr>
              <a:t>Consome m1</a:t>
            </a:r>
          </a:p>
          <a:p>
            <a:pPr algn="l" defTabSz="762000" eaLnBrk="0" hangingPunct="0">
              <a:lnSpc>
                <a:spcPct val="85000"/>
              </a:lnSpc>
            </a:pPr>
            <a:r>
              <a:rPr lang="pt-PT" sz="1800" b="0">
                <a:solidFill>
                  <a:srgbClr val="000000"/>
                </a:solidFill>
                <a:latin typeface="Tw Cen MT" charset="0"/>
                <a:cs typeface="Tw Cen MT" charset="0"/>
              </a:rPr>
              <a:t>Envia ack1</a:t>
            </a:r>
          </a:p>
        </p:txBody>
      </p:sp>
      <p:sp>
        <p:nvSpPr>
          <p:cNvPr id="23581" name="Rectangle 18"/>
          <p:cNvSpPr>
            <a:spLocks noChangeArrowheads="1"/>
          </p:cNvSpPr>
          <p:nvPr/>
        </p:nvSpPr>
        <p:spPr bwMode="auto">
          <a:xfrm>
            <a:off x="6948488" y="3068638"/>
            <a:ext cx="1368425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/>
          <a:p>
            <a:pPr algn="l" defTabSz="762000" eaLnBrk="0" hangingPunct="0">
              <a:lnSpc>
                <a:spcPct val="85000"/>
              </a:lnSpc>
            </a:pPr>
            <a:r>
              <a:rPr lang="pt-PT" sz="1800" b="0">
                <a:solidFill>
                  <a:srgbClr val="000000"/>
                </a:solidFill>
                <a:latin typeface="Tw Cen MT" charset="0"/>
                <a:cs typeface="Tw Cen MT" charset="0"/>
              </a:rPr>
              <a:t>Consome m2</a:t>
            </a:r>
          </a:p>
          <a:p>
            <a:pPr algn="l" defTabSz="762000" eaLnBrk="0" hangingPunct="0">
              <a:lnSpc>
                <a:spcPct val="85000"/>
              </a:lnSpc>
            </a:pPr>
            <a:r>
              <a:rPr lang="pt-PT" sz="1800" b="0">
                <a:solidFill>
                  <a:srgbClr val="000000"/>
                </a:solidFill>
                <a:latin typeface="Tw Cen MT" charset="0"/>
                <a:cs typeface="Tw Cen MT" charset="0"/>
              </a:rPr>
              <a:t>Envia ack2</a:t>
            </a:r>
          </a:p>
        </p:txBody>
      </p:sp>
      <p:sp>
        <p:nvSpPr>
          <p:cNvPr id="189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DCD8ED-A14B-914B-A5D1-04F7159CB2D5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23583" name="Rectangle 18"/>
          <p:cNvSpPr>
            <a:spLocks noChangeArrowheads="1"/>
          </p:cNvSpPr>
          <p:nvPr/>
        </p:nvSpPr>
        <p:spPr bwMode="auto">
          <a:xfrm>
            <a:off x="5003800" y="4005263"/>
            <a:ext cx="468313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85000"/>
              </a:lnSpc>
            </a:pPr>
            <a:r>
              <a:rPr lang="en-US" sz="1800" b="0">
                <a:solidFill>
                  <a:srgbClr val="000000"/>
                </a:solidFill>
                <a:latin typeface="Tw Cen MT" charset="0"/>
                <a:cs typeface="Tw Cen MT" charset="0"/>
              </a:rPr>
              <a:t>m3</a:t>
            </a:r>
          </a:p>
        </p:txBody>
      </p:sp>
      <p:sp>
        <p:nvSpPr>
          <p:cNvPr id="23584" name="Rectangle 18"/>
          <p:cNvSpPr>
            <a:spLocks noChangeArrowheads="1"/>
          </p:cNvSpPr>
          <p:nvPr/>
        </p:nvSpPr>
        <p:spPr bwMode="auto">
          <a:xfrm>
            <a:off x="4643438" y="4365625"/>
            <a:ext cx="468312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85000"/>
              </a:lnSpc>
            </a:pPr>
            <a:r>
              <a:rPr lang="en-US" sz="1800" b="0">
                <a:solidFill>
                  <a:srgbClr val="000000"/>
                </a:solidFill>
                <a:latin typeface="Tw Cen MT" charset="0"/>
                <a:cs typeface="Tw Cen MT" charset="0"/>
              </a:rPr>
              <a:t>m4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PT" dirty="0" smtClean="0"/>
              <a:t>Funcionamento com erros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288" y="5373688"/>
            <a:ext cx="8208962" cy="1079500"/>
          </a:xfrm>
        </p:spPr>
        <p:txBody>
          <a:bodyPr/>
          <a:lstStyle/>
          <a:p>
            <a:pPr>
              <a:defRPr/>
            </a:pPr>
            <a:r>
              <a:rPr lang="pt-PT" sz="2400" dirty="0" smtClean="0"/>
              <a:t>Como m2 se perdeu, o receptor despreza o que recebe à espera de que chegue m2 (não tem espaço no </a:t>
            </a:r>
            <a:r>
              <a:rPr lang="pt-PT" sz="2400" i="1" dirty="0" err="1" smtClean="0"/>
              <a:t>buffer</a:t>
            </a:r>
            <a:r>
              <a:rPr lang="pt-PT" sz="2400" i="1" dirty="0" smtClean="0"/>
              <a:t> para m3</a:t>
            </a:r>
            <a:r>
              <a:rPr lang="pt-PT" sz="2400" dirty="0" smtClean="0"/>
              <a:t>)</a:t>
            </a:r>
          </a:p>
        </p:txBody>
      </p:sp>
      <p:sp>
        <p:nvSpPr>
          <p:cNvPr id="24579" name="Parallelogram 152"/>
          <p:cNvSpPr>
            <a:spLocks noChangeArrowheads="1"/>
          </p:cNvSpPr>
          <p:nvPr/>
        </p:nvSpPr>
        <p:spPr bwMode="auto">
          <a:xfrm rot="887846" flipH="1">
            <a:off x="3427413" y="3214688"/>
            <a:ext cx="2311400" cy="358775"/>
          </a:xfrm>
          <a:prstGeom prst="parallelogram">
            <a:avLst>
              <a:gd name="adj" fmla="val 25084"/>
            </a:avLst>
          </a:prstGeom>
          <a:solidFill>
            <a:srgbClr val="FFCC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PT" sz="2400" b="0">
              <a:solidFill>
                <a:srgbClr val="000000"/>
              </a:solidFill>
            </a:endParaRPr>
          </a:p>
        </p:txBody>
      </p:sp>
      <p:sp>
        <p:nvSpPr>
          <p:cNvPr id="24580" name="Rectangle 5"/>
          <p:cNvSpPr>
            <a:spLocks noChangeArrowheads="1"/>
          </p:cNvSpPr>
          <p:nvPr/>
        </p:nvSpPr>
        <p:spPr bwMode="auto">
          <a:xfrm>
            <a:off x="2984500" y="2214563"/>
            <a:ext cx="2055813" cy="146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pt-PT" b="0">
              <a:solidFill>
                <a:srgbClr val="000000"/>
              </a:solidFill>
              <a:latin typeface="Tw Cen MT" charset="0"/>
              <a:cs typeface="Tw Cen MT" charset="0"/>
            </a:endParaRPr>
          </a:p>
        </p:txBody>
      </p:sp>
      <p:sp>
        <p:nvSpPr>
          <p:cNvPr id="24581" name="Line 6"/>
          <p:cNvSpPr>
            <a:spLocks noChangeShapeType="1"/>
          </p:cNvSpPr>
          <p:nvPr/>
        </p:nvSpPr>
        <p:spPr bwMode="auto">
          <a:xfrm flipH="1">
            <a:off x="3492500" y="1196975"/>
            <a:ext cx="15875" cy="36718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PT"/>
          </a:p>
        </p:txBody>
      </p:sp>
      <p:sp>
        <p:nvSpPr>
          <p:cNvPr id="24582" name="Rectangle 18"/>
          <p:cNvSpPr>
            <a:spLocks noChangeArrowheads="1"/>
          </p:cNvSpPr>
          <p:nvPr/>
        </p:nvSpPr>
        <p:spPr bwMode="auto">
          <a:xfrm>
            <a:off x="2627313" y="2276475"/>
            <a:ext cx="506412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85000"/>
              </a:lnSpc>
            </a:pPr>
            <a:r>
              <a:rPr lang="en-US" sz="1800" b="0">
                <a:solidFill>
                  <a:srgbClr val="000000"/>
                </a:solidFill>
                <a:latin typeface="Tw Cen MT" charset="0"/>
                <a:cs typeface="Tw Cen MT" charset="0"/>
              </a:rPr>
              <a:t>RTT</a:t>
            </a:r>
          </a:p>
        </p:txBody>
      </p:sp>
      <p:sp>
        <p:nvSpPr>
          <p:cNvPr id="24583" name="Rectangle 20"/>
          <p:cNvSpPr>
            <a:spLocks noChangeArrowheads="1"/>
          </p:cNvSpPr>
          <p:nvPr/>
        </p:nvSpPr>
        <p:spPr bwMode="auto">
          <a:xfrm>
            <a:off x="4572000" y="2349500"/>
            <a:ext cx="635000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85000"/>
              </a:lnSpc>
            </a:pPr>
            <a:r>
              <a:rPr lang="en-US" sz="1800" b="0">
                <a:solidFill>
                  <a:srgbClr val="000000"/>
                </a:solidFill>
                <a:latin typeface="Tw Cen MT" charset="0"/>
                <a:cs typeface="Tw Cen MT" charset="0"/>
              </a:rPr>
              <a:t>ack1</a:t>
            </a:r>
          </a:p>
        </p:txBody>
      </p:sp>
      <p:sp>
        <p:nvSpPr>
          <p:cNvPr id="24584" name="Line 6"/>
          <p:cNvSpPr>
            <a:spLocks noChangeShapeType="1"/>
          </p:cNvSpPr>
          <p:nvPr/>
        </p:nvSpPr>
        <p:spPr bwMode="auto">
          <a:xfrm flipH="1">
            <a:off x="5651500" y="1196975"/>
            <a:ext cx="15875" cy="36718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PT"/>
          </a:p>
        </p:txBody>
      </p:sp>
      <p:sp>
        <p:nvSpPr>
          <p:cNvPr id="24585" name="Parallelogram 163"/>
          <p:cNvSpPr>
            <a:spLocks noChangeArrowheads="1"/>
          </p:cNvSpPr>
          <p:nvPr/>
        </p:nvSpPr>
        <p:spPr bwMode="auto">
          <a:xfrm rot="887846" flipH="1">
            <a:off x="3425825" y="1844675"/>
            <a:ext cx="2309813" cy="358775"/>
          </a:xfrm>
          <a:prstGeom prst="parallelogram">
            <a:avLst>
              <a:gd name="adj" fmla="val 25067"/>
            </a:avLst>
          </a:prstGeom>
          <a:solidFill>
            <a:srgbClr val="FFCC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PT" sz="2400" b="0">
              <a:solidFill>
                <a:srgbClr val="000000"/>
              </a:solidFill>
            </a:endParaRPr>
          </a:p>
        </p:txBody>
      </p:sp>
      <p:sp>
        <p:nvSpPr>
          <p:cNvPr id="24586" name="Line 9"/>
          <p:cNvSpPr>
            <a:spLocks noChangeShapeType="1"/>
          </p:cNvSpPr>
          <p:nvPr/>
        </p:nvSpPr>
        <p:spPr bwMode="auto">
          <a:xfrm flipV="1">
            <a:off x="1476375" y="1484313"/>
            <a:ext cx="4700588" cy="0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166" name="AutoShape 36"/>
          <p:cNvSpPr>
            <a:spLocks/>
          </p:cNvSpPr>
          <p:nvPr/>
        </p:nvSpPr>
        <p:spPr bwMode="auto">
          <a:xfrm>
            <a:off x="3276600" y="2060575"/>
            <a:ext cx="215900" cy="863600"/>
          </a:xfrm>
          <a:prstGeom prst="leftBrace">
            <a:avLst>
              <a:gd name="adj1" fmla="val 5205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pt-PT"/>
          </a:p>
        </p:txBody>
      </p:sp>
      <p:sp>
        <p:nvSpPr>
          <p:cNvPr id="24588" name="Parallelogram 166"/>
          <p:cNvSpPr>
            <a:spLocks noChangeArrowheads="1"/>
          </p:cNvSpPr>
          <p:nvPr/>
        </p:nvSpPr>
        <p:spPr bwMode="auto">
          <a:xfrm rot="887846" flipH="1">
            <a:off x="3451225" y="2097088"/>
            <a:ext cx="893763" cy="360362"/>
          </a:xfrm>
          <a:prstGeom prst="parallelogram">
            <a:avLst>
              <a:gd name="adj" fmla="val 24963"/>
            </a:avLst>
          </a:prstGeom>
          <a:solidFill>
            <a:srgbClr val="FFCC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PT" sz="2400" b="0">
              <a:solidFill>
                <a:srgbClr val="000000"/>
              </a:solidFill>
            </a:endParaRPr>
          </a:p>
        </p:txBody>
      </p:sp>
      <p:sp>
        <p:nvSpPr>
          <p:cNvPr id="24589" name="Line 9"/>
          <p:cNvSpPr>
            <a:spLocks noChangeShapeType="1"/>
          </p:cNvSpPr>
          <p:nvPr/>
        </p:nvSpPr>
        <p:spPr bwMode="auto">
          <a:xfrm>
            <a:off x="3059113" y="2924175"/>
            <a:ext cx="3168650" cy="0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24590" name="Rectangle 18"/>
          <p:cNvSpPr>
            <a:spLocks noChangeArrowheads="1"/>
          </p:cNvSpPr>
          <p:nvPr/>
        </p:nvSpPr>
        <p:spPr bwMode="auto">
          <a:xfrm>
            <a:off x="3563938" y="2060575"/>
            <a:ext cx="466725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85000"/>
              </a:lnSpc>
            </a:pPr>
            <a:r>
              <a:rPr lang="en-US" sz="1800" b="0">
                <a:solidFill>
                  <a:srgbClr val="000000"/>
                </a:solidFill>
                <a:latin typeface="Tw Cen MT" charset="0"/>
                <a:cs typeface="Tw Cen MT" charset="0"/>
              </a:rPr>
              <a:t>m2</a:t>
            </a:r>
          </a:p>
        </p:txBody>
      </p:sp>
      <p:sp>
        <p:nvSpPr>
          <p:cNvPr id="24591" name="Rectangle 18"/>
          <p:cNvSpPr>
            <a:spLocks noChangeArrowheads="1"/>
          </p:cNvSpPr>
          <p:nvPr/>
        </p:nvSpPr>
        <p:spPr bwMode="auto">
          <a:xfrm>
            <a:off x="2916238" y="1557338"/>
            <a:ext cx="352425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85000"/>
              </a:lnSpc>
            </a:pPr>
            <a:r>
              <a:rPr lang="en-US" sz="1800" b="0">
                <a:solidFill>
                  <a:srgbClr val="000000"/>
                </a:solidFill>
                <a:latin typeface="Tw Cen MT" charset="0"/>
                <a:cs typeface="Tw Cen MT" charset="0"/>
              </a:rPr>
              <a:t>Tt</a:t>
            </a:r>
          </a:p>
        </p:txBody>
      </p:sp>
      <p:sp>
        <p:nvSpPr>
          <p:cNvPr id="171" name="AutoShape 36"/>
          <p:cNvSpPr>
            <a:spLocks/>
          </p:cNvSpPr>
          <p:nvPr/>
        </p:nvSpPr>
        <p:spPr bwMode="auto">
          <a:xfrm>
            <a:off x="3348038" y="1557338"/>
            <a:ext cx="71437" cy="358775"/>
          </a:xfrm>
          <a:prstGeom prst="leftBrace">
            <a:avLst>
              <a:gd name="adj1" fmla="val 5205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pt-PT"/>
          </a:p>
        </p:txBody>
      </p:sp>
      <p:sp>
        <p:nvSpPr>
          <p:cNvPr id="24593" name="Line 9"/>
          <p:cNvSpPr>
            <a:spLocks noChangeShapeType="1"/>
          </p:cNvSpPr>
          <p:nvPr/>
        </p:nvSpPr>
        <p:spPr bwMode="auto">
          <a:xfrm flipV="1">
            <a:off x="1476375" y="1989138"/>
            <a:ext cx="4700588" cy="0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24594" name="Line 12"/>
          <p:cNvSpPr>
            <a:spLocks noChangeShapeType="1"/>
          </p:cNvSpPr>
          <p:nvPr/>
        </p:nvSpPr>
        <p:spPr bwMode="auto">
          <a:xfrm flipH="1">
            <a:off x="3492500" y="2492375"/>
            <a:ext cx="2159000" cy="431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PT"/>
          </a:p>
        </p:txBody>
      </p:sp>
      <p:sp>
        <p:nvSpPr>
          <p:cNvPr id="24595" name="Rectangle 8"/>
          <p:cNvSpPr>
            <a:spLocks noChangeArrowheads="1"/>
          </p:cNvSpPr>
          <p:nvPr/>
        </p:nvSpPr>
        <p:spPr bwMode="auto">
          <a:xfrm>
            <a:off x="5148263" y="2060575"/>
            <a:ext cx="466725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85000"/>
              </a:lnSpc>
            </a:pPr>
            <a:r>
              <a:rPr lang="en-US" sz="1800" b="0">
                <a:solidFill>
                  <a:srgbClr val="000000"/>
                </a:solidFill>
                <a:latin typeface="Tw Cen MT" charset="0"/>
                <a:cs typeface="Tw Cen MT" charset="0"/>
              </a:rPr>
              <a:t>m1</a:t>
            </a:r>
          </a:p>
        </p:txBody>
      </p:sp>
      <p:sp>
        <p:nvSpPr>
          <p:cNvPr id="24596" name="Rectangle 177"/>
          <p:cNvSpPr>
            <a:spLocks noChangeArrowheads="1"/>
          </p:cNvSpPr>
          <p:nvPr/>
        </p:nvSpPr>
        <p:spPr bwMode="auto">
          <a:xfrm>
            <a:off x="5724525" y="2133600"/>
            <a:ext cx="360363" cy="358775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PT" sz="2400" b="0">
              <a:solidFill>
                <a:srgbClr val="000000"/>
              </a:solidFill>
            </a:endParaRPr>
          </a:p>
        </p:txBody>
      </p:sp>
      <p:sp>
        <p:nvSpPr>
          <p:cNvPr id="24597" name="Line 12"/>
          <p:cNvSpPr>
            <a:spLocks noChangeShapeType="1"/>
          </p:cNvSpPr>
          <p:nvPr/>
        </p:nvSpPr>
        <p:spPr bwMode="auto">
          <a:xfrm>
            <a:off x="6156325" y="2492375"/>
            <a:ext cx="7191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PT"/>
          </a:p>
        </p:txBody>
      </p:sp>
      <p:sp>
        <p:nvSpPr>
          <p:cNvPr id="24598" name="Line 12"/>
          <p:cNvSpPr>
            <a:spLocks noChangeShapeType="1"/>
          </p:cNvSpPr>
          <p:nvPr/>
        </p:nvSpPr>
        <p:spPr bwMode="auto">
          <a:xfrm>
            <a:off x="6156325" y="3716338"/>
            <a:ext cx="7191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PT"/>
          </a:p>
        </p:txBody>
      </p:sp>
      <p:sp>
        <p:nvSpPr>
          <p:cNvPr id="184" name="Rectangle 183"/>
          <p:cNvSpPr/>
          <p:nvPr/>
        </p:nvSpPr>
        <p:spPr>
          <a:xfrm>
            <a:off x="7092950" y="1916113"/>
            <a:ext cx="1439863" cy="369887"/>
          </a:xfrm>
          <a:prstGeom prst="rect">
            <a:avLst/>
          </a:prstGeom>
        </p:spPr>
        <p:txBody>
          <a:bodyPr>
            <a:spAutoFit/>
          </a:bodyPr>
          <a:lstStyle/>
          <a:p>
            <a:pPr algn="l">
              <a:defRPr/>
            </a:pPr>
            <a:r>
              <a:rPr lang="pt-PT" sz="1800" dirty="0">
                <a:solidFill>
                  <a:srgbClr val="0000FF"/>
                </a:solidFill>
                <a:latin typeface="+mn-lt"/>
              </a:rPr>
              <a:t>Aplicação</a:t>
            </a:r>
          </a:p>
        </p:txBody>
      </p:sp>
      <p:sp>
        <p:nvSpPr>
          <p:cNvPr id="24600" name="Rectangle 18"/>
          <p:cNvSpPr>
            <a:spLocks noChangeArrowheads="1"/>
          </p:cNvSpPr>
          <p:nvPr/>
        </p:nvSpPr>
        <p:spPr bwMode="auto">
          <a:xfrm>
            <a:off x="6948488" y="2276475"/>
            <a:ext cx="1368425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/>
          <a:p>
            <a:pPr algn="l" defTabSz="762000" eaLnBrk="0" hangingPunct="0">
              <a:lnSpc>
                <a:spcPct val="85000"/>
              </a:lnSpc>
            </a:pPr>
            <a:r>
              <a:rPr lang="pt-PT" sz="1800" b="0">
                <a:solidFill>
                  <a:srgbClr val="000000"/>
                </a:solidFill>
                <a:latin typeface="Tw Cen MT" charset="0"/>
                <a:cs typeface="Tw Cen MT" charset="0"/>
              </a:rPr>
              <a:t>Consome m1</a:t>
            </a:r>
          </a:p>
          <a:p>
            <a:pPr algn="l" defTabSz="762000" eaLnBrk="0" hangingPunct="0">
              <a:lnSpc>
                <a:spcPct val="85000"/>
              </a:lnSpc>
            </a:pPr>
            <a:r>
              <a:rPr lang="pt-PT" sz="1800" b="0">
                <a:solidFill>
                  <a:srgbClr val="000000"/>
                </a:solidFill>
                <a:latin typeface="Tw Cen MT" charset="0"/>
                <a:cs typeface="Tw Cen MT" charset="0"/>
              </a:rPr>
              <a:t>Envia ack1</a:t>
            </a:r>
          </a:p>
        </p:txBody>
      </p:sp>
      <p:sp>
        <p:nvSpPr>
          <p:cNvPr id="24601" name="Rectangle 18"/>
          <p:cNvSpPr>
            <a:spLocks noChangeArrowheads="1"/>
          </p:cNvSpPr>
          <p:nvPr/>
        </p:nvSpPr>
        <p:spPr bwMode="auto">
          <a:xfrm>
            <a:off x="4932363" y="3357563"/>
            <a:ext cx="466725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85000"/>
              </a:lnSpc>
            </a:pPr>
            <a:r>
              <a:rPr lang="en-US" sz="1800" b="0">
                <a:solidFill>
                  <a:srgbClr val="000000"/>
                </a:solidFill>
                <a:latin typeface="Tw Cen MT" charset="0"/>
                <a:cs typeface="Tw Cen MT" charset="0"/>
              </a:rPr>
              <a:t>m3</a:t>
            </a:r>
          </a:p>
        </p:txBody>
      </p:sp>
      <p:sp>
        <p:nvSpPr>
          <p:cNvPr id="41" name="AutoShape 36"/>
          <p:cNvSpPr>
            <a:spLocks/>
          </p:cNvSpPr>
          <p:nvPr/>
        </p:nvSpPr>
        <p:spPr bwMode="auto">
          <a:xfrm>
            <a:off x="2268538" y="2060575"/>
            <a:ext cx="44450" cy="2881313"/>
          </a:xfrm>
          <a:prstGeom prst="leftBrace">
            <a:avLst>
              <a:gd name="adj1" fmla="val 5205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pt-PT"/>
          </a:p>
        </p:txBody>
      </p:sp>
      <p:sp>
        <p:nvSpPr>
          <p:cNvPr id="24603" name="Line 9"/>
          <p:cNvSpPr>
            <a:spLocks noChangeShapeType="1"/>
          </p:cNvSpPr>
          <p:nvPr/>
        </p:nvSpPr>
        <p:spPr bwMode="auto">
          <a:xfrm>
            <a:off x="1547813" y="5013325"/>
            <a:ext cx="4484687" cy="0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24604" name="Rectangle 18"/>
          <p:cNvSpPr>
            <a:spLocks noChangeArrowheads="1"/>
          </p:cNvSpPr>
          <p:nvPr/>
        </p:nvSpPr>
        <p:spPr bwMode="auto">
          <a:xfrm>
            <a:off x="1258888" y="3213100"/>
            <a:ext cx="892175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85000"/>
              </a:lnSpc>
            </a:pPr>
            <a:r>
              <a:rPr lang="en-US" sz="1800" b="0">
                <a:solidFill>
                  <a:srgbClr val="000000"/>
                </a:solidFill>
                <a:latin typeface="Tw Cen MT" charset="0"/>
                <a:cs typeface="Tw Cen MT" charset="0"/>
              </a:rPr>
              <a:t>Timeout</a:t>
            </a:r>
          </a:p>
        </p:txBody>
      </p:sp>
      <p:sp>
        <p:nvSpPr>
          <p:cNvPr id="24605" name="Rectangle 48"/>
          <p:cNvSpPr>
            <a:spLocks noChangeArrowheads="1"/>
          </p:cNvSpPr>
          <p:nvPr/>
        </p:nvSpPr>
        <p:spPr bwMode="auto">
          <a:xfrm>
            <a:off x="5724525" y="3500438"/>
            <a:ext cx="360363" cy="360362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PT" sz="2400" b="0">
              <a:solidFill>
                <a:srgbClr val="000000"/>
              </a:solidFill>
            </a:endParaRPr>
          </a:p>
        </p:txBody>
      </p:sp>
      <p:sp>
        <p:nvSpPr>
          <p:cNvPr id="24606" name="Rectangle 18"/>
          <p:cNvSpPr>
            <a:spLocks noChangeArrowheads="1"/>
          </p:cNvSpPr>
          <p:nvPr/>
        </p:nvSpPr>
        <p:spPr bwMode="auto">
          <a:xfrm>
            <a:off x="6948488" y="3500438"/>
            <a:ext cx="1655762" cy="80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/>
          <a:p>
            <a:pPr algn="l" defTabSz="762000" eaLnBrk="0" hangingPunct="0">
              <a:lnSpc>
                <a:spcPct val="85000"/>
              </a:lnSpc>
            </a:pPr>
            <a:r>
              <a:rPr lang="pt-PT" sz="1800" b="0">
                <a:solidFill>
                  <a:srgbClr val="000000"/>
                </a:solidFill>
                <a:latin typeface="Tw Cen MT" charset="0"/>
                <a:cs typeface="Tw Cen MT" charset="0"/>
              </a:rPr>
              <a:t>Despreza m3</a:t>
            </a:r>
          </a:p>
          <a:p>
            <a:pPr algn="l" defTabSz="762000" eaLnBrk="0" hangingPunct="0">
              <a:lnSpc>
                <a:spcPct val="85000"/>
              </a:lnSpc>
            </a:pPr>
            <a:r>
              <a:rPr lang="pt-PT" sz="1800" b="0">
                <a:solidFill>
                  <a:srgbClr val="000000"/>
                </a:solidFill>
                <a:latin typeface="Tw Cen MT" charset="0"/>
                <a:cs typeface="Tw Cen MT" charset="0"/>
              </a:rPr>
              <a:t>Não envia nada</a:t>
            </a:r>
          </a:p>
        </p:txBody>
      </p:sp>
      <p:sp>
        <p:nvSpPr>
          <p:cNvPr id="5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D01FD19-BCE4-0E4F-8C04-6036A30AB7EC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PT" dirty="0" smtClean="0"/>
              <a:t>Aceleração usando um NACK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850" y="5516563"/>
            <a:ext cx="8610600" cy="1081087"/>
          </a:xfrm>
        </p:spPr>
        <p:txBody>
          <a:bodyPr/>
          <a:lstStyle/>
          <a:p>
            <a:pPr>
              <a:defRPr/>
            </a:pPr>
            <a:r>
              <a:rPr lang="pt-PT" sz="2400" dirty="0" smtClean="0"/>
              <a:t>O uso de </a:t>
            </a:r>
            <a:r>
              <a:rPr lang="pt-PT" sz="2400" dirty="0" err="1" smtClean="0"/>
              <a:t>NACKs</a:t>
            </a:r>
            <a:r>
              <a:rPr lang="pt-PT" sz="2400" dirty="0" smtClean="0"/>
              <a:t> permite apenas que o emissor recupere mais rapidamente se o </a:t>
            </a:r>
            <a:r>
              <a:rPr lang="pt-PT" sz="2400" i="1" dirty="0" err="1" smtClean="0"/>
              <a:t>timeout</a:t>
            </a:r>
            <a:r>
              <a:rPr lang="pt-PT" sz="2400" dirty="0" smtClean="0"/>
              <a:t> ainda não disparou.</a:t>
            </a:r>
          </a:p>
        </p:txBody>
      </p:sp>
      <p:sp>
        <p:nvSpPr>
          <p:cNvPr id="56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7EDA2D5-CD9D-F54E-A078-C7A009C7CBC9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25604" name="Parallelogram 56"/>
          <p:cNvSpPr>
            <a:spLocks noChangeArrowheads="1"/>
          </p:cNvSpPr>
          <p:nvPr/>
        </p:nvSpPr>
        <p:spPr bwMode="auto">
          <a:xfrm rot="887846" flipH="1">
            <a:off x="3427413" y="3286125"/>
            <a:ext cx="2311400" cy="360363"/>
          </a:xfrm>
          <a:prstGeom prst="parallelogram">
            <a:avLst>
              <a:gd name="adj" fmla="val 24973"/>
            </a:avLst>
          </a:prstGeom>
          <a:solidFill>
            <a:srgbClr val="FFCC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PT" sz="2400" b="0">
              <a:solidFill>
                <a:srgbClr val="000000"/>
              </a:solidFill>
            </a:endParaRPr>
          </a:p>
        </p:txBody>
      </p:sp>
      <p:sp>
        <p:nvSpPr>
          <p:cNvPr id="25605" name="Rectangle 5"/>
          <p:cNvSpPr>
            <a:spLocks noChangeArrowheads="1"/>
          </p:cNvSpPr>
          <p:nvPr/>
        </p:nvSpPr>
        <p:spPr bwMode="auto">
          <a:xfrm>
            <a:off x="2984500" y="2286000"/>
            <a:ext cx="2055813" cy="146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pt-PT" b="0">
              <a:solidFill>
                <a:srgbClr val="000000"/>
              </a:solidFill>
              <a:latin typeface="Tw Cen MT" charset="0"/>
              <a:cs typeface="Tw Cen MT" charset="0"/>
            </a:endParaRPr>
          </a:p>
        </p:txBody>
      </p:sp>
      <p:sp>
        <p:nvSpPr>
          <p:cNvPr id="25606" name="Line 6"/>
          <p:cNvSpPr>
            <a:spLocks noChangeShapeType="1"/>
          </p:cNvSpPr>
          <p:nvPr/>
        </p:nvSpPr>
        <p:spPr bwMode="auto">
          <a:xfrm flipH="1">
            <a:off x="3492500" y="1268413"/>
            <a:ext cx="15875" cy="41052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PT"/>
          </a:p>
        </p:txBody>
      </p:sp>
      <p:sp>
        <p:nvSpPr>
          <p:cNvPr id="25607" name="Rectangle 18"/>
          <p:cNvSpPr>
            <a:spLocks noChangeArrowheads="1"/>
          </p:cNvSpPr>
          <p:nvPr/>
        </p:nvSpPr>
        <p:spPr bwMode="auto">
          <a:xfrm>
            <a:off x="2627313" y="2349500"/>
            <a:ext cx="506412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85000"/>
              </a:lnSpc>
            </a:pPr>
            <a:r>
              <a:rPr lang="en-US" sz="1800" b="0">
                <a:solidFill>
                  <a:srgbClr val="000000"/>
                </a:solidFill>
                <a:latin typeface="Tw Cen MT" charset="0"/>
                <a:cs typeface="Tw Cen MT" charset="0"/>
              </a:rPr>
              <a:t>RTT</a:t>
            </a:r>
          </a:p>
        </p:txBody>
      </p:sp>
      <p:sp>
        <p:nvSpPr>
          <p:cNvPr id="25608" name="Rectangle 20"/>
          <p:cNvSpPr>
            <a:spLocks noChangeArrowheads="1"/>
          </p:cNvSpPr>
          <p:nvPr/>
        </p:nvSpPr>
        <p:spPr bwMode="auto">
          <a:xfrm>
            <a:off x="4572000" y="2420938"/>
            <a:ext cx="635000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85000"/>
              </a:lnSpc>
            </a:pPr>
            <a:r>
              <a:rPr lang="en-US" sz="1800" b="0">
                <a:solidFill>
                  <a:srgbClr val="000000"/>
                </a:solidFill>
                <a:latin typeface="Tw Cen MT" charset="0"/>
                <a:cs typeface="Tw Cen MT" charset="0"/>
              </a:rPr>
              <a:t>ack1</a:t>
            </a:r>
          </a:p>
        </p:txBody>
      </p:sp>
      <p:sp>
        <p:nvSpPr>
          <p:cNvPr id="25609" name="Line 6"/>
          <p:cNvSpPr>
            <a:spLocks noChangeShapeType="1"/>
          </p:cNvSpPr>
          <p:nvPr/>
        </p:nvSpPr>
        <p:spPr bwMode="auto">
          <a:xfrm flipH="1">
            <a:off x="5651500" y="1268413"/>
            <a:ext cx="15875" cy="41767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PT"/>
          </a:p>
        </p:txBody>
      </p:sp>
      <p:sp>
        <p:nvSpPr>
          <p:cNvPr id="25610" name="Parallelogram 62"/>
          <p:cNvSpPr>
            <a:spLocks noChangeArrowheads="1"/>
          </p:cNvSpPr>
          <p:nvPr/>
        </p:nvSpPr>
        <p:spPr bwMode="auto">
          <a:xfrm rot="887846" flipH="1">
            <a:off x="3425825" y="1916113"/>
            <a:ext cx="2309813" cy="360362"/>
          </a:xfrm>
          <a:prstGeom prst="parallelogram">
            <a:avLst>
              <a:gd name="adj" fmla="val 24956"/>
            </a:avLst>
          </a:prstGeom>
          <a:solidFill>
            <a:srgbClr val="FFCC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PT" sz="2400" b="0">
              <a:solidFill>
                <a:srgbClr val="000000"/>
              </a:solidFill>
            </a:endParaRPr>
          </a:p>
        </p:txBody>
      </p:sp>
      <p:sp>
        <p:nvSpPr>
          <p:cNvPr id="25611" name="Line 9"/>
          <p:cNvSpPr>
            <a:spLocks noChangeShapeType="1"/>
          </p:cNvSpPr>
          <p:nvPr/>
        </p:nvSpPr>
        <p:spPr bwMode="auto">
          <a:xfrm flipV="1">
            <a:off x="1476375" y="1557338"/>
            <a:ext cx="4700588" cy="0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65" name="AutoShape 36"/>
          <p:cNvSpPr>
            <a:spLocks/>
          </p:cNvSpPr>
          <p:nvPr/>
        </p:nvSpPr>
        <p:spPr bwMode="auto">
          <a:xfrm>
            <a:off x="3276600" y="2133600"/>
            <a:ext cx="215900" cy="863600"/>
          </a:xfrm>
          <a:prstGeom prst="leftBrace">
            <a:avLst>
              <a:gd name="adj1" fmla="val 5205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pt-PT"/>
          </a:p>
        </p:txBody>
      </p:sp>
      <p:sp>
        <p:nvSpPr>
          <p:cNvPr id="25613" name="Parallelogram 65"/>
          <p:cNvSpPr>
            <a:spLocks noChangeArrowheads="1"/>
          </p:cNvSpPr>
          <p:nvPr/>
        </p:nvSpPr>
        <p:spPr bwMode="auto">
          <a:xfrm rot="887846" flipH="1">
            <a:off x="3451225" y="2168525"/>
            <a:ext cx="893763" cy="360363"/>
          </a:xfrm>
          <a:prstGeom prst="parallelogram">
            <a:avLst>
              <a:gd name="adj" fmla="val 24962"/>
            </a:avLst>
          </a:prstGeom>
          <a:solidFill>
            <a:srgbClr val="FFCC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PT" sz="2400" b="0">
              <a:solidFill>
                <a:srgbClr val="000000"/>
              </a:solidFill>
            </a:endParaRPr>
          </a:p>
        </p:txBody>
      </p:sp>
      <p:sp>
        <p:nvSpPr>
          <p:cNvPr id="25614" name="Line 9"/>
          <p:cNvSpPr>
            <a:spLocks noChangeShapeType="1"/>
          </p:cNvSpPr>
          <p:nvPr/>
        </p:nvSpPr>
        <p:spPr bwMode="auto">
          <a:xfrm>
            <a:off x="3059113" y="2997200"/>
            <a:ext cx="3168650" cy="0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25615" name="Rectangle 18"/>
          <p:cNvSpPr>
            <a:spLocks noChangeArrowheads="1"/>
          </p:cNvSpPr>
          <p:nvPr/>
        </p:nvSpPr>
        <p:spPr bwMode="auto">
          <a:xfrm>
            <a:off x="3563938" y="2133600"/>
            <a:ext cx="466725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85000"/>
              </a:lnSpc>
            </a:pPr>
            <a:r>
              <a:rPr lang="en-US" sz="1800" b="0">
                <a:solidFill>
                  <a:srgbClr val="000000"/>
                </a:solidFill>
                <a:latin typeface="Tw Cen MT" charset="0"/>
                <a:cs typeface="Tw Cen MT" charset="0"/>
              </a:rPr>
              <a:t>m2</a:t>
            </a:r>
          </a:p>
        </p:txBody>
      </p:sp>
      <p:sp>
        <p:nvSpPr>
          <p:cNvPr id="25616" name="Rectangle 18"/>
          <p:cNvSpPr>
            <a:spLocks noChangeArrowheads="1"/>
          </p:cNvSpPr>
          <p:nvPr/>
        </p:nvSpPr>
        <p:spPr bwMode="auto">
          <a:xfrm>
            <a:off x="2916238" y="1628775"/>
            <a:ext cx="352425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85000"/>
              </a:lnSpc>
            </a:pPr>
            <a:r>
              <a:rPr lang="en-US" sz="1800" b="0">
                <a:solidFill>
                  <a:srgbClr val="000000"/>
                </a:solidFill>
                <a:latin typeface="Tw Cen MT" charset="0"/>
                <a:cs typeface="Tw Cen MT" charset="0"/>
              </a:rPr>
              <a:t>Tt</a:t>
            </a:r>
          </a:p>
        </p:txBody>
      </p:sp>
      <p:sp>
        <p:nvSpPr>
          <p:cNvPr id="70" name="AutoShape 36"/>
          <p:cNvSpPr>
            <a:spLocks/>
          </p:cNvSpPr>
          <p:nvPr/>
        </p:nvSpPr>
        <p:spPr bwMode="auto">
          <a:xfrm>
            <a:off x="3348038" y="1628775"/>
            <a:ext cx="71437" cy="360363"/>
          </a:xfrm>
          <a:prstGeom prst="leftBrace">
            <a:avLst>
              <a:gd name="adj1" fmla="val 5205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pt-PT"/>
          </a:p>
        </p:txBody>
      </p:sp>
      <p:sp>
        <p:nvSpPr>
          <p:cNvPr id="25618" name="Line 9"/>
          <p:cNvSpPr>
            <a:spLocks noChangeShapeType="1"/>
          </p:cNvSpPr>
          <p:nvPr/>
        </p:nvSpPr>
        <p:spPr bwMode="auto">
          <a:xfrm flipV="1">
            <a:off x="1476375" y="2060575"/>
            <a:ext cx="4700588" cy="0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25619" name="Line 12"/>
          <p:cNvSpPr>
            <a:spLocks noChangeShapeType="1"/>
          </p:cNvSpPr>
          <p:nvPr/>
        </p:nvSpPr>
        <p:spPr bwMode="auto">
          <a:xfrm flipH="1">
            <a:off x="3492500" y="2565400"/>
            <a:ext cx="2159000" cy="431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PT"/>
          </a:p>
        </p:txBody>
      </p:sp>
      <p:sp>
        <p:nvSpPr>
          <p:cNvPr id="25620" name="Rectangle 8"/>
          <p:cNvSpPr>
            <a:spLocks noChangeArrowheads="1"/>
          </p:cNvSpPr>
          <p:nvPr/>
        </p:nvSpPr>
        <p:spPr bwMode="auto">
          <a:xfrm>
            <a:off x="5148263" y="2133600"/>
            <a:ext cx="466725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85000"/>
              </a:lnSpc>
            </a:pPr>
            <a:r>
              <a:rPr lang="en-US" sz="1800" b="0">
                <a:solidFill>
                  <a:srgbClr val="000000"/>
                </a:solidFill>
                <a:latin typeface="Tw Cen MT" charset="0"/>
                <a:cs typeface="Tw Cen MT" charset="0"/>
              </a:rPr>
              <a:t>m1</a:t>
            </a:r>
          </a:p>
        </p:txBody>
      </p:sp>
      <p:sp>
        <p:nvSpPr>
          <p:cNvPr id="25621" name="Rectangle 73"/>
          <p:cNvSpPr>
            <a:spLocks noChangeArrowheads="1"/>
          </p:cNvSpPr>
          <p:nvPr/>
        </p:nvSpPr>
        <p:spPr bwMode="auto">
          <a:xfrm>
            <a:off x="5724525" y="2205038"/>
            <a:ext cx="360363" cy="360362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PT" sz="2400" b="0">
              <a:solidFill>
                <a:srgbClr val="000000"/>
              </a:solidFill>
            </a:endParaRPr>
          </a:p>
        </p:txBody>
      </p:sp>
      <p:sp>
        <p:nvSpPr>
          <p:cNvPr id="25622" name="Line 12"/>
          <p:cNvSpPr>
            <a:spLocks noChangeShapeType="1"/>
          </p:cNvSpPr>
          <p:nvPr/>
        </p:nvSpPr>
        <p:spPr bwMode="auto">
          <a:xfrm>
            <a:off x="6156325" y="2565400"/>
            <a:ext cx="7191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PT"/>
          </a:p>
        </p:txBody>
      </p:sp>
      <p:sp>
        <p:nvSpPr>
          <p:cNvPr id="25623" name="Line 12"/>
          <p:cNvSpPr>
            <a:spLocks noChangeShapeType="1"/>
          </p:cNvSpPr>
          <p:nvPr/>
        </p:nvSpPr>
        <p:spPr bwMode="auto">
          <a:xfrm>
            <a:off x="6156325" y="3789363"/>
            <a:ext cx="7191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PT"/>
          </a:p>
        </p:txBody>
      </p:sp>
      <p:sp>
        <p:nvSpPr>
          <p:cNvPr id="77" name="Rectangle 76"/>
          <p:cNvSpPr/>
          <p:nvPr/>
        </p:nvSpPr>
        <p:spPr>
          <a:xfrm>
            <a:off x="7092950" y="1989138"/>
            <a:ext cx="1439863" cy="368300"/>
          </a:xfrm>
          <a:prstGeom prst="rect">
            <a:avLst/>
          </a:prstGeom>
        </p:spPr>
        <p:txBody>
          <a:bodyPr>
            <a:spAutoFit/>
          </a:bodyPr>
          <a:lstStyle/>
          <a:p>
            <a:pPr algn="l">
              <a:defRPr/>
            </a:pPr>
            <a:r>
              <a:rPr lang="pt-PT" sz="1800" dirty="0">
                <a:solidFill>
                  <a:srgbClr val="0000FF"/>
                </a:solidFill>
                <a:latin typeface="+mn-lt"/>
              </a:rPr>
              <a:t>Aplicação</a:t>
            </a:r>
          </a:p>
        </p:txBody>
      </p:sp>
      <p:sp>
        <p:nvSpPr>
          <p:cNvPr id="25625" name="Rectangle 18"/>
          <p:cNvSpPr>
            <a:spLocks noChangeArrowheads="1"/>
          </p:cNvSpPr>
          <p:nvPr/>
        </p:nvSpPr>
        <p:spPr bwMode="auto">
          <a:xfrm>
            <a:off x="6948488" y="2349500"/>
            <a:ext cx="1584325" cy="569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/>
          <a:p>
            <a:pPr algn="l" defTabSz="762000" eaLnBrk="0" hangingPunct="0">
              <a:lnSpc>
                <a:spcPct val="85000"/>
              </a:lnSpc>
            </a:pPr>
            <a:r>
              <a:rPr lang="pt-PT" sz="1800" b="0">
                <a:solidFill>
                  <a:srgbClr val="000000"/>
                </a:solidFill>
                <a:latin typeface="Tw Cen MT" charset="0"/>
                <a:cs typeface="Tw Cen MT" charset="0"/>
              </a:rPr>
              <a:t>Consome m</a:t>
            </a:r>
          </a:p>
          <a:p>
            <a:pPr algn="l" defTabSz="762000" eaLnBrk="0" hangingPunct="0">
              <a:lnSpc>
                <a:spcPct val="85000"/>
              </a:lnSpc>
            </a:pPr>
            <a:r>
              <a:rPr lang="pt-PT" sz="1800" b="0">
                <a:solidFill>
                  <a:srgbClr val="000000"/>
                </a:solidFill>
                <a:latin typeface="Tw Cen MT" charset="0"/>
                <a:cs typeface="Tw Cen MT" charset="0"/>
              </a:rPr>
              <a:t>Envia ack1</a:t>
            </a:r>
          </a:p>
        </p:txBody>
      </p:sp>
      <p:sp>
        <p:nvSpPr>
          <p:cNvPr id="25626" name="Rectangle 18"/>
          <p:cNvSpPr>
            <a:spLocks noChangeArrowheads="1"/>
          </p:cNvSpPr>
          <p:nvPr/>
        </p:nvSpPr>
        <p:spPr bwMode="auto">
          <a:xfrm>
            <a:off x="4932363" y="3429000"/>
            <a:ext cx="466725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85000"/>
              </a:lnSpc>
            </a:pPr>
            <a:r>
              <a:rPr lang="en-US" sz="1800" b="0">
                <a:solidFill>
                  <a:srgbClr val="000000"/>
                </a:solidFill>
                <a:latin typeface="Tw Cen MT" charset="0"/>
                <a:cs typeface="Tw Cen MT" charset="0"/>
              </a:rPr>
              <a:t>m3</a:t>
            </a:r>
          </a:p>
        </p:txBody>
      </p:sp>
      <p:sp>
        <p:nvSpPr>
          <p:cNvPr id="80" name="AutoShape 36"/>
          <p:cNvSpPr>
            <a:spLocks/>
          </p:cNvSpPr>
          <p:nvPr/>
        </p:nvSpPr>
        <p:spPr bwMode="auto">
          <a:xfrm>
            <a:off x="2268538" y="2133600"/>
            <a:ext cx="44450" cy="2879725"/>
          </a:xfrm>
          <a:prstGeom prst="leftBrace">
            <a:avLst>
              <a:gd name="adj1" fmla="val 5205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pt-PT"/>
          </a:p>
        </p:txBody>
      </p:sp>
      <p:sp>
        <p:nvSpPr>
          <p:cNvPr id="25628" name="Line 9"/>
          <p:cNvSpPr>
            <a:spLocks noChangeShapeType="1"/>
          </p:cNvSpPr>
          <p:nvPr/>
        </p:nvSpPr>
        <p:spPr bwMode="auto">
          <a:xfrm>
            <a:off x="1547813" y="5084763"/>
            <a:ext cx="4484687" cy="0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25629" name="Rectangle 18"/>
          <p:cNvSpPr>
            <a:spLocks noChangeArrowheads="1"/>
          </p:cNvSpPr>
          <p:nvPr/>
        </p:nvSpPr>
        <p:spPr bwMode="auto">
          <a:xfrm>
            <a:off x="1258888" y="3284538"/>
            <a:ext cx="8921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85000"/>
              </a:lnSpc>
            </a:pPr>
            <a:r>
              <a:rPr lang="en-US" sz="1800" b="0">
                <a:solidFill>
                  <a:srgbClr val="000000"/>
                </a:solidFill>
                <a:latin typeface="Tw Cen MT" charset="0"/>
                <a:cs typeface="Tw Cen MT" charset="0"/>
              </a:rPr>
              <a:t>Timeout</a:t>
            </a:r>
          </a:p>
        </p:txBody>
      </p:sp>
      <p:sp>
        <p:nvSpPr>
          <p:cNvPr id="25630" name="Rectangle 82"/>
          <p:cNvSpPr>
            <a:spLocks noChangeArrowheads="1"/>
          </p:cNvSpPr>
          <p:nvPr/>
        </p:nvSpPr>
        <p:spPr bwMode="auto">
          <a:xfrm>
            <a:off x="5724525" y="3573463"/>
            <a:ext cx="360363" cy="360362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PT" sz="2400" b="0">
              <a:solidFill>
                <a:srgbClr val="000000"/>
              </a:solidFill>
            </a:endParaRPr>
          </a:p>
        </p:txBody>
      </p:sp>
      <p:sp>
        <p:nvSpPr>
          <p:cNvPr id="25631" name="Rectangle 18"/>
          <p:cNvSpPr>
            <a:spLocks noChangeArrowheads="1"/>
          </p:cNvSpPr>
          <p:nvPr/>
        </p:nvSpPr>
        <p:spPr bwMode="auto">
          <a:xfrm>
            <a:off x="6948488" y="3573463"/>
            <a:ext cx="1655762" cy="569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/>
          <a:p>
            <a:pPr algn="l" defTabSz="762000" eaLnBrk="0" hangingPunct="0">
              <a:lnSpc>
                <a:spcPct val="85000"/>
              </a:lnSpc>
            </a:pPr>
            <a:r>
              <a:rPr lang="pt-PT" sz="1800" b="0">
                <a:solidFill>
                  <a:srgbClr val="000000"/>
                </a:solidFill>
                <a:latin typeface="Tw Cen MT" charset="0"/>
                <a:cs typeface="Tw Cen MT" charset="0"/>
              </a:rPr>
              <a:t>Despreza m3</a:t>
            </a:r>
          </a:p>
          <a:p>
            <a:pPr algn="l" defTabSz="762000" eaLnBrk="0" hangingPunct="0">
              <a:lnSpc>
                <a:spcPct val="85000"/>
              </a:lnSpc>
            </a:pPr>
            <a:r>
              <a:rPr lang="pt-PT" sz="1800" b="0">
                <a:solidFill>
                  <a:srgbClr val="000000"/>
                </a:solidFill>
                <a:latin typeface="Tw Cen MT" charset="0"/>
                <a:cs typeface="Tw Cen MT" charset="0"/>
              </a:rPr>
              <a:t>Envia nack2</a:t>
            </a:r>
          </a:p>
        </p:txBody>
      </p:sp>
      <p:sp>
        <p:nvSpPr>
          <p:cNvPr id="25632" name="Rectangle 20"/>
          <p:cNvSpPr>
            <a:spLocks noChangeArrowheads="1"/>
          </p:cNvSpPr>
          <p:nvPr/>
        </p:nvSpPr>
        <p:spPr bwMode="auto">
          <a:xfrm>
            <a:off x="4521200" y="3789363"/>
            <a:ext cx="736600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85000"/>
              </a:lnSpc>
            </a:pPr>
            <a:r>
              <a:rPr lang="en-US" sz="1800" b="0">
                <a:solidFill>
                  <a:srgbClr val="000000"/>
                </a:solidFill>
                <a:latin typeface="Tw Cen MT" charset="0"/>
                <a:cs typeface="Tw Cen MT" charset="0"/>
              </a:rPr>
              <a:t>nack2</a:t>
            </a:r>
          </a:p>
        </p:txBody>
      </p:sp>
      <p:sp>
        <p:nvSpPr>
          <p:cNvPr id="25633" name="Line 12"/>
          <p:cNvSpPr>
            <a:spLocks noChangeShapeType="1"/>
          </p:cNvSpPr>
          <p:nvPr/>
        </p:nvSpPr>
        <p:spPr bwMode="auto">
          <a:xfrm flipH="1">
            <a:off x="3492500" y="3933825"/>
            <a:ext cx="2159000" cy="431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PT"/>
          </a:p>
        </p:txBody>
      </p:sp>
      <p:sp>
        <p:nvSpPr>
          <p:cNvPr id="25634" name="Parallelogram 86"/>
          <p:cNvSpPr>
            <a:spLocks noChangeArrowheads="1"/>
          </p:cNvSpPr>
          <p:nvPr/>
        </p:nvSpPr>
        <p:spPr bwMode="auto">
          <a:xfrm rot="887846" flipH="1">
            <a:off x="3425825" y="4645025"/>
            <a:ext cx="2239963" cy="376238"/>
          </a:xfrm>
          <a:prstGeom prst="parallelogram">
            <a:avLst>
              <a:gd name="adj" fmla="val 25055"/>
            </a:avLst>
          </a:prstGeom>
          <a:solidFill>
            <a:srgbClr val="FFCC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PT" sz="2400" b="0">
              <a:solidFill>
                <a:srgbClr val="000000"/>
              </a:solidFill>
            </a:endParaRPr>
          </a:p>
        </p:txBody>
      </p:sp>
      <p:sp>
        <p:nvSpPr>
          <p:cNvPr id="25635" name="Rectangle 18"/>
          <p:cNvSpPr>
            <a:spLocks noChangeArrowheads="1"/>
          </p:cNvSpPr>
          <p:nvPr/>
        </p:nvSpPr>
        <p:spPr bwMode="auto">
          <a:xfrm>
            <a:off x="3563938" y="4437063"/>
            <a:ext cx="466725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85000"/>
              </a:lnSpc>
            </a:pPr>
            <a:r>
              <a:rPr lang="en-US" sz="1800" b="0">
                <a:solidFill>
                  <a:srgbClr val="000000"/>
                </a:solidFill>
                <a:latin typeface="Tw Cen MT" charset="0"/>
                <a:cs typeface="Tw Cen MT" charset="0"/>
              </a:rPr>
              <a:t>m2</a:t>
            </a:r>
          </a:p>
        </p:txBody>
      </p:sp>
      <p:sp>
        <p:nvSpPr>
          <p:cNvPr id="25636" name="Line 12"/>
          <p:cNvSpPr>
            <a:spLocks noChangeShapeType="1"/>
          </p:cNvSpPr>
          <p:nvPr/>
        </p:nvSpPr>
        <p:spPr bwMode="auto">
          <a:xfrm>
            <a:off x="6156325" y="5013325"/>
            <a:ext cx="7191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PT"/>
          </a:p>
        </p:txBody>
      </p:sp>
      <p:sp>
        <p:nvSpPr>
          <p:cNvPr id="25637" name="Rectangle 18"/>
          <p:cNvSpPr>
            <a:spLocks noChangeArrowheads="1"/>
          </p:cNvSpPr>
          <p:nvPr/>
        </p:nvSpPr>
        <p:spPr bwMode="auto">
          <a:xfrm>
            <a:off x="6948488" y="4797425"/>
            <a:ext cx="1655762" cy="569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/>
          <a:p>
            <a:pPr algn="l" defTabSz="762000" eaLnBrk="0" hangingPunct="0">
              <a:lnSpc>
                <a:spcPct val="85000"/>
              </a:lnSpc>
            </a:pPr>
            <a:r>
              <a:rPr lang="pt-PT" sz="1800" b="0">
                <a:solidFill>
                  <a:srgbClr val="000000"/>
                </a:solidFill>
                <a:latin typeface="Tw Cen MT" charset="0"/>
                <a:cs typeface="Tw Cen MT" charset="0"/>
              </a:rPr>
              <a:t>Consome m2</a:t>
            </a:r>
          </a:p>
          <a:p>
            <a:pPr algn="l" defTabSz="762000" eaLnBrk="0" hangingPunct="0">
              <a:lnSpc>
                <a:spcPct val="85000"/>
              </a:lnSpc>
            </a:pPr>
            <a:r>
              <a:rPr lang="pt-PT" sz="1800" b="0">
                <a:solidFill>
                  <a:srgbClr val="000000"/>
                </a:solidFill>
                <a:latin typeface="Tw Cen MT" charset="0"/>
                <a:cs typeface="Tw Cen MT" charset="0"/>
              </a:rPr>
              <a:t>Envia ack2</a:t>
            </a:r>
          </a:p>
        </p:txBody>
      </p:sp>
      <p:sp>
        <p:nvSpPr>
          <p:cNvPr id="25638" name="Rectangle 90"/>
          <p:cNvSpPr>
            <a:spLocks noChangeArrowheads="1"/>
          </p:cNvSpPr>
          <p:nvPr/>
        </p:nvSpPr>
        <p:spPr bwMode="auto">
          <a:xfrm>
            <a:off x="5724525" y="4941888"/>
            <a:ext cx="360363" cy="358775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PT" sz="2400" b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cs426">
  <a:themeElements>
    <a:clrScheme name="">
      <a:dk1>
        <a:srgbClr val="000000"/>
      </a:dk1>
      <a:lt1>
        <a:srgbClr val="FFFFFF"/>
      </a:lt1>
      <a:dk2>
        <a:srgbClr val="000000"/>
      </a:dk2>
      <a:lt2>
        <a:srgbClr val="777777"/>
      </a:lt2>
      <a:accent1>
        <a:srgbClr val="F47A00"/>
      </a:accent1>
      <a:accent2>
        <a:srgbClr val="000066"/>
      </a:accent2>
      <a:accent3>
        <a:srgbClr val="FFFFFF"/>
      </a:accent3>
      <a:accent4>
        <a:srgbClr val="000000"/>
      </a:accent4>
      <a:accent5>
        <a:srgbClr val="F8BEAA"/>
      </a:accent5>
      <a:accent6>
        <a:srgbClr val="00005C"/>
      </a:accent6>
      <a:hlink>
        <a:srgbClr val="A50021"/>
      </a:hlink>
      <a:folHlink>
        <a:srgbClr val="008000"/>
      </a:folHlink>
    </a:clrScheme>
    <a:fontScheme name="cs426">
      <a:majorFont>
        <a:latin typeface="Comic Sans MS"/>
        <a:ea typeface="ＭＳ Ｐゴシック"/>
        <a:cs typeface=""/>
      </a:majorFont>
      <a:minorFont>
        <a:latin typeface="Comic Sans MS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Courier New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Courier New" charset="0"/>
            <a:ea typeface="ＭＳ Ｐゴシック" charset="0"/>
          </a:defRPr>
        </a:defPPr>
      </a:lstStyle>
    </a:lnDef>
  </a:objectDefaults>
  <a:extraClrSchemeLst>
    <a:extraClrScheme>
      <a:clrScheme name="cs426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426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426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426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426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426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426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D:\Funk\Courses\cs217\cs426.pot</Template>
  <TotalTime>12148</TotalTime>
  <Words>1444</Words>
  <Application>Microsoft Macintosh PowerPoint</Application>
  <PresentationFormat>On-screen Show (4:3)</PresentationFormat>
  <Paragraphs>242</Paragraphs>
  <Slides>24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4" baseType="lpstr">
      <vt:lpstr>Courier New</vt:lpstr>
      <vt:lpstr>ＭＳ Ｐゴシック</vt:lpstr>
      <vt:lpstr>Arial</vt:lpstr>
      <vt:lpstr>Comic Sans MS</vt:lpstr>
      <vt:lpstr>Helvetica</vt:lpstr>
      <vt:lpstr>Wingdings</vt:lpstr>
      <vt:lpstr>Times New Roman</vt:lpstr>
      <vt:lpstr>Tw Cen MT</vt:lpstr>
      <vt:lpstr>Tahoma</vt:lpstr>
      <vt:lpstr>cs426</vt:lpstr>
      <vt:lpstr> Redes de Computadores   Protocolos de janela deslizante </vt:lpstr>
      <vt:lpstr>Objectivos da lição</vt:lpstr>
      <vt:lpstr>Desempenho do protocolo stop &amp; wait</vt:lpstr>
      <vt:lpstr>Solução: transmitir mais antes do ACK</vt:lpstr>
      <vt:lpstr>Janela deslizante</vt:lpstr>
      <vt:lpstr>Funcionamento da janela</vt:lpstr>
      <vt:lpstr>Funcionamento sem erros</vt:lpstr>
      <vt:lpstr>Funcionamento com erros</vt:lpstr>
      <vt:lpstr>Aceleração usando um NACK</vt:lpstr>
      <vt:lpstr>Aceleração usando ACKs duplicados</vt:lpstr>
      <vt:lpstr>Go back N</vt:lpstr>
      <vt:lpstr>Buffer do receptor com mais slots</vt:lpstr>
      <vt:lpstr>Acções executadas</vt:lpstr>
      <vt:lpstr>A janela do emissor</vt:lpstr>
      <vt:lpstr>Podemos melhorar ?</vt:lpstr>
      <vt:lpstr>Go-back com janelas grandes</vt:lpstr>
      <vt:lpstr>Solução repetição selectiva</vt:lpstr>
      <vt:lpstr>Exemplo de funcionamento</vt:lpstr>
      <vt:lpstr>Acções executadas</vt:lpstr>
      <vt:lpstr>As janelas com selective repeat</vt:lpstr>
      <vt:lpstr>Nomenclatura dos protocolos</vt:lpstr>
      <vt:lpstr>Que dimensão para a janela?</vt:lpstr>
      <vt:lpstr>Qual o valor do timeout ?</vt:lpstr>
      <vt:lpstr>Conclusões</vt:lpstr>
    </vt:vector>
  </TitlesOfParts>
  <Company>Princeton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Communication</dc:title>
  <dc:creator>Kai Li</dc:creator>
  <cp:lastModifiedBy>José Legatheaux Martins</cp:lastModifiedBy>
  <cp:revision>708</cp:revision>
  <dcterms:created xsi:type="dcterms:W3CDTF">2001-07-06T14:58:21Z</dcterms:created>
  <dcterms:modified xsi:type="dcterms:W3CDTF">2013-04-16T21:44:29Z</dcterms:modified>
</cp:coreProperties>
</file>