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embeddings/oleObject1.bin" ContentType="application/vnd.openxmlformats-officedocument.oleObject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257" r:id="rId2"/>
    <p:sldId id="394" r:id="rId3"/>
    <p:sldId id="446" r:id="rId4"/>
    <p:sldId id="459" r:id="rId5"/>
    <p:sldId id="455" r:id="rId6"/>
    <p:sldId id="456" r:id="rId7"/>
    <p:sldId id="458" r:id="rId8"/>
    <p:sldId id="457" r:id="rId9"/>
    <p:sldId id="424" r:id="rId10"/>
    <p:sldId id="426" r:id="rId11"/>
    <p:sldId id="427" r:id="rId12"/>
    <p:sldId id="452" r:id="rId13"/>
    <p:sldId id="453" r:id="rId14"/>
    <p:sldId id="454" r:id="rId15"/>
    <p:sldId id="423" r:id="rId16"/>
  </p:sldIdLst>
  <p:sldSz cx="9144000" cy="6858000" type="screen4x3"/>
  <p:notesSz cx="7315200" cy="9601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CC99"/>
    <a:srgbClr val="FF3300"/>
    <a:srgbClr val="CCFFFF"/>
    <a:srgbClr val="FFCC00"/>
    <a:srgbClr val="DCA6FF"/>
    <a:srgbClr val="E9C6FF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31" d="100"/>
          <a:sy n="131" d="100"/>
        </p:scale>
        <p:origin x="-120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presProps" Target="presProps.xml"/><Relationship Id="rId21" Type="http://schemas.openxmlformats.org/officeDocument/2006/relationships/viewProps" Target="viewProps.xml"/><Relationship Id="rId22" Type="http://schemas.openxmlformats.org/officeDocument/2006/relationships/theme" Target="theme/theme1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notesMaster" Target="notesMasters/notesMaster1.xml"/><Relationship Id="rId18" Type="http://schemas.openxmlformats.org/officeDocument/2006/relationships/handoutMaster" Target="handoutMasters/handoutMaster1.xml"/><Relationship Id="rId1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5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1775"/>
            <a:ext cx="3170237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cs typeface="+mn-cs"/>
              </a:defRPr>
            </a:lvl1pPr>
          </a:lstStyle>
          <a:p>
            <a:pPr>
              <a:defRPr/>
            </a:pPr>
            <a:fld id="{2C2FB0F5-7586-0344-8D0F-6FBB37B89B2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7887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60888"/>
            <a:ext cx="5851525" cy="4319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0188"/>
            <a:ext cx="3170238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58662430-7D72-D645-92E6-178BAFC983B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047730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10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4.xml"/></Relationships>
</file>

<file path=ppt/notesSlides/_rels/notesSlide1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5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1.xml"/></Relationships>
</file>

<file path=ppt/notesSlides/_rels/notesSlide8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2.xml"/></Relationships>
</file>

<file path=ppt/notesSlides/_rels/notesSlide9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06D822A-871E-A54C-951A-7E4D68426052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7249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249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883" indent="-28572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2898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057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217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376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536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8694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5854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54FCB7BA-F43E-1F48-B353-803CD8813E22}" type="slidenum">
              <a:rPr lang="en-US" sz="1300" u="none"/>
              <a:pPr eaLnBrk="1" hangingPunct="1">
                <a:defRPr/>
              </a:pPr>
              <a:t>14</a:t>
            </a:fld>
            <a:endParaRPr lang="en-US" sz="1300" u="none"/>
          </a:p>
        </p:txBody>
      </p:sp>
      <p:sp>
        <p:nvSpPr>
          <p:cNvPr id="430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1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defTabSz="957263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0E5967FA-974B-9B47-B502-B4C014D11903}" type="slidenum">
              <a:rPr lang="en-US" sz="1300" b="0" smtClean="0">
                <a:latin typeface="Times New Roman" charset="0"/>
              </a:rPr>
              <a:pPr eaLnBrk="1" hangingPunct="1">
                <a:defRPr/>
              </a:pPr>
              <a:t>15</a:t>
            </a:fld>
            <a:endParaRPr lang="en-US" sz="1300" b="0" smtClean="0">
              <a:latin typeface="Times New Roman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D1F9C96E-014B-5742-BF19-891A79831D2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85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1048579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pPr>
              <a:defRPr/>
            </a:pPr>
            <a:endParaRPr lang="en-US" smtClean="0">
              <a:cs typeface="+mn-cs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FCB3B77-725A-B947-A874-3CDBC4AC4D61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313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E21FB6FF-C0BE-B44D-9BA4-F14B7CBC4814}" type="slidenum">
              <a:rPr lang="en-US" sz="1300">
                <a:latin typeface="Times New Roman" charset="0"/>
              </a:rPr>
              <a:pPr>
                <a:defRPr/>
              </a:pPr>
              <a:t>5</a:t>
            </a:fld>
            <a:endParaRPr lang="en-US" sz="1300">
              <a:latin typeface="Times New Roman" charset="0"/>
            </a:endParaRPr>
          </a:p>
        </p:txBody>
      </p:sp>
      <p:sp>
        <p:nvSpPr>
          <p:cNvPr id="141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1315" name="Rectangle 3"/>
          <p:cNvSpPr>
            <a:spLocks noGrp="1" noChangeArrowheads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0178" name="Notes Placeholder 2"/>
          <p:cNvSpPr>
            <a:spLocks noGrp="1"/>
          </p:cNvSpPr>
          <p:nvPr>
            <p:ph type="body" idx="1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pt-PT"/>
          </a:p>
        </p:txBody>
      </p:sp>
      <p:sp>
        <p:nvSpPr>
          <p:cNvPr id="50179" name="Slide Number Placeholder 3"/>
          <p:cNvSpPr>
            <a:spLocks noGrp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defTabSz="966788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defTabSz="9667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>
              <a:defRPr/>
            </a:pPr>
            <a:fld id="{2CB255EB-F769-C244-87D5-992DB53A1779}" type="slidenum">
              <a:rPr lang="en-US" sz="1300">
                <a:latin typeface="Times New Roman" charset="0"/>
              </a:rPr>
              <a:pPr>
                <a:defRPr/>
              </a:pPr>
              <a:t>6</a:t>
            </a:fld>
            <a:endParaRPr lang="en-US" sz="13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883" indent="-28572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2898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057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217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376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536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8694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5854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2945C6EA-7870-8A41-980C-72EF118682B0}" type="slidenum">
              <a:rPr lang="pt-PT" sz="1300" u="none"/>
              <a:pPr eaLnBrk="1" hangingPunct="1">
                <a:defRPr/>
              </a:pPr>
              <a:t>8</a:t>
            </a:fld>
            <a:endParaRPr lang="pt-PT" sz="1300" u="none"/>
          </a:p>
        </p:txBody>
      </p:sp>
      <p:sp>
        <p:nvSpPr>
          <p:cNvPr id="266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solidFill>
            <a:srgbClr val="FFFFFF"/>
          </a:solidFill>
          <a:ln/>
        </p:spPr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5275000B-29E7-A74A-A086-B7DFDB784D22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72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7300" y="719138"/>
            <a:ext cx="4800600" cy="3600450"/>
          </a:xfrm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772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6313" y="4562475"/>
            <a:ext cx="5362575" cy="4319588"/>
          </a:xfrm>
        </p:spPr>
        <p:txBody>
          <a:bodyPr lIns="95500" tIns="47750" rIns="95500" bIns="47750"/>
          <a:lstStyle/>
          <a:p>
            <a:pPr defTabSz="912813">
              <a:spcBef>
                <a:spcPct val="0"/>
              </a:spcBef>
              <a:defRPr/>
            </a:pPr>
            <a:endParaRPr lang="fr-FR" sz="2400" smtClean="0"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178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28345" indent="-37471185" defTabSz="957178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159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319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477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637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92FCB525-03DA-7243-ABB3-343BC9334732}" type="slidenum">
              <a:rPr lang="en-US" sz="1300" b="0">
                <a:latin typeface="Times New Roman" charset="0"/>
              </a:rPr>
              <a:pPr eaLnBrk="1" hangingPunct="1">
                <a:defRPr/>
              </a:pPr>
              <a:t>12</a:t>
            </a:fld>
            <a:endParaRPr lang="en-US" sz="1300" b="0">
              <a:latin typeface="Times New Roman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solidFill>
            <a:srgbClr val="FFFFFF"/>
          </a:solidFill>
          <a:ln/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>
              <a:defRPr/>
            </a:pPr>
            <a:endParaRPr lang="fr-FR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7"/>
          <p:cNvSpPr>
            <a:spLocks noGrp="1" noChangeArrowheads="1"/>
          </p:cNvSpPr>
          <p:nvPr>
            <p:ph type="sldNum" sz="quarter" idx="5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883" indent="-285725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2898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057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217" indent="-228580" defTabSz="966702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376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536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8694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5854" indent="-228580" defTabSz="966702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368A1AA4-0DD8-FE4E-B44E-6157C885A6CC}" type="slidenum">
              <a:rPr lang="en-US" sz="1300" u="none"/>
              <a:pPr eaLnBrk="1" hangingPunct="1">
                <a:defRPr/>
              </a:pPr>
              <a:t>13</a:t>
            </a:fld>
            <a:endParaRPr lang="en-US" sz="1300" u="none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5238" y="728663"/>
            <a:ext cx="4789487" cy="3592512"/>
          </a:xfrm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138" y="4560888"/>
            <a:ext cx="5367337" cy="4318000"/>
          </a:xfrm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741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pt-PT" noProof="0" smtClean="0"/>
              <a:t>Click to edit Master title style</a:t>
            </a:r>
          </a:p>
        </p:txBody>
      </p:sp>
      <p:sp>
        <p:nvSpPr>
          <p:cNvPr id="65741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pt-PT" noProof="0" smtClean="0"/>
              <a:t>Click to edit Master subtitle style</a:t>
            </a:r>
          </a:p>
        </p:txBody>
      </p:sp>
      <p:sp>
        <p:nvSpPr>
          <p:cNvPr id="4" name="Rectangle 3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6629400" y="6096000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BAA7CA-4730-EF4F-B44A-B0251B0A15A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749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98B150-C54C-8248-BCC2-622CC087BD0B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8279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62750" y="381000"/>
            <a:ext cx="2152650" cy="6324600"/>
          </a:xfrm>
        </p:spPr>
        <p:txBody>
          <a:bodyPr vert="eaVert"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381000"/>
            <a:ext cx="6305550" cy="6324600"/>
          </a:xfrm>
        </p:spPr>
        <p:txBody>
          <a:bodyPr vert="eaVert"/>
          <a:lstStyle/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539245-DD4C-FB4C-8BED-DC0CE7952BE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874276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77724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6002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81B9D67-824B-5F4F-BC56-22D661ED6009}" type="datetime1">
              <a:rPr lang="en-US"/>
              <a:pPr>
                <a:defRPr/>
              </a:pPr>
              <a:t>2/12/13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5576888" y="6467475"/>
            <a:ext cx="2895600" cy="28733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Application Layer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2-</a:t>
            </a:r>
            <a:fld id="{452E8C39-50BF-1C43-983E-5BB6A30D5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6895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  <a:p>
            <a:pPr lvl="1"/>
            <a:r>
              <a:rPr lang="pt-PT" dirty="0" err="1" smtClean="0"/>
              <a:t>Second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2"/>
            <a:r>
              <a:rPr lang="pt-PT" dirty="0" err="1" smtClean="0"/>
              <a:t>Third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3"/>
            <a:r>
              <a:rPr lang="pt-PT" dirty="0" err="1" smtClean="0"/>
              <a:t>Fourth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pt-PT" dirty="0" smtClean="0"/>
          </a:p>
          <a:p>
            <a:pPr lvl="4"/>
            <a:r>
              <a:rPr lang="pt-PT" dirty="0" err="1" smtClean="0"/>
              <a:t>Fifth</a:t>
            </a:r>
            <a:r>
              <a:rPr lang="pt-PT" dirty="0" smtClean="0"/>
              <a:t> </a:t>
            </a:r>
            <a:r>
              <a:rPr lang="pt-PT" dirty="0" err="1" smtClean="0"/>
              <a:t>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B2225F-B81C-784B-833F-65A143D023B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07175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title</a:t>
            </a:r>
            <a:r>
              <a:rPr lang="pt-PT" dirty="0" smtClean="0"/>
              <a:t> </a:t>
            </a:r>
            <a:r>
              <a:rPr lang="pt-PT" dirty="0" err="1" smtClean="0"/>
              <a:t>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PT" dirty="0" err="1" smtClean="0"/>
              <a:t>Click</a:t>
            </a:r>
            <a:r>
              <a:rPr lang="pt-PT" dirty="0" smtClean="0"/>
              <a:t> to </a:t>
            </a:r>
            <a:r>
              <a:rPr lang="pt-PT" dirty="0" err="1" smtClean="0"/>
              <a:t>edit</a:t>
            </a:r>
            <a:r>
              <a:rPr lang="pt-PT" dirty="0" smtClean="0"/>
              <a:t> </a:t>
            </a:r>
            <a:r>
              <a:rPr lang="pt-PT" dirty="0" err="1" smtClean="0"/>
              <a:t>Master</a:t>
            </a:r>
            <a:r>
              <a:rPr lang="pt-PT" dirty="0" smtClean="0"/>
              <a:t> </a:t>
            </a:r>
            <a:r>
              <a:rPr lang="pt-PT" dirty="0" err="1" smtClean="0"/>
              <a:t>text</a:t>
            </a:r>
            <a:r>
              <a:rPr lang="pt-PT" dirty="0" smtClean="0"/>
              <a:t> </a:t>
            </a:r>
            <a:r>
              <a:rPr lang="pt-PT" dirty="0" err="1" smtClean="0"/>
              <a:t>styles</a:t>
            </a:r>
            <a:endParaRPr lang="pt-PT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55F105-6DD6-2946-A618-41BB0A8E3C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58567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86300" y="1219200"/>
            <a:ext cx="4229100" cy="5486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AEDDBB-FC66-6A40-92A7-A45E8CB13BF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04279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CED14C-4B6C-FB46-88B5-56843BC3D8C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07172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A8EDF5-7697-E045-8D6E-EE9B95B2B2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18716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1F13DE-86D9-5B44-B658-83FF217A106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33382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 smtClean="0"/>
              <a:t>Click to edit Master text styles</a:t>
            </a:r>
          </a:p>
          <a:p>
            <a:pPr lvl="1"/>
            <a:r>
              <a:rPr lang="pt-PT" smtClean="0"/>
              <a:t>Second level</a:t>
            </a:r>
          </a:p>
          <a:p>
            <a:pPr lvl="2"/>
            <a:r>
              <a:rPr lang="pt-PT" smtClean="0"/>
              <a:t>Third level</a:t>
            </a:r>
          </a:p>
          <a:p>
            <a:pPr lvl="3"/>
            <a:r>
              <a:rPr lang="pt-PT" smtClean="0"/>
              <a:t>Fourth level</a:t>
            </a:r>
          </a:p>
          <a:p>
            <a:pPr lvl="4"/>
            <a:r>
              <a:rPr lang="pt-PT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9B2104-463F-6646-925C-F7DB00B25D5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69997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PT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PT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3C1D5D-2CFD-6D40-B962-6B0707617B0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7493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381000"/>
            <a:ext cx="83820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title style</a:t>
            </a:r>
            <a:endParaRPr lang="pt-PT" noProof="0"/>
          </a:p>
        </p:txBody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04800" y="1219200"/>
            <a:ext cx="8610600" cy="548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PT" noProof="0" smtClean="0"/>
              <a:t>Click to edit Master text styles</a:t>
            </a:r>
          </a:p>
          <a:p>
            <a:pPr lvl="1"/>
            <a:r>
              <a:rPr lang="pt-PT" noProof="0" smtClean="0"/>
              <a:t>Second level</a:t>
            </a:r>
          </a:p>
          <a:p>
            <a:pPr lvl="2"/>
            <a:r>
              <a:rPr lang="pt-PT" noProof="0" smtClean="0"/>
              <a:t>Third level</a:t>
            </a:r>
          </a:p>
          <a:p>
            <a:pPr lvl="3"/>
            <a:r>
              <a:rPr lang="pt-PT" noProof="0" smtClean="0"/>
              <a:t>Fourth level</a:t>
            </a:r>
          </a:p>
          <a:p>
            <a:pPr lvl="4"/>
            <a:r>
              <a:rPr lang="pt-PT" noProof="0" smtClean="0"/>
              <a:t>Fifth level</a:t>
            </a:r>
            <a:endParaRPr lang="pt-PT" noProof="0"/>
          </a:p>
        </p:txBody>
      </p:sp>
      <p:sp>
        <p:nvSpPr>
          <p:cNvPr id="63492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248400"/>
            <a:ext cx="914400" cy="381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>
                <a:latin typeface="Times New Roman" charset="0"/>
                <a:cs typeface="+mn-cs"/>
              </a:defRPr>
            </a:lvl1pPr>
          </a:lstStyle>
          <a:p>
            <a:pPr>
              <a:defRPr/>
            </a:pPr>
            <a:fld id="{86205562-ABB7-9D44-B54B-C49F95CC1B5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80" r:id="rId1"/>
    <p:sldLayoutId id="2147483870" r:id="rId2"/>
    <p:sldLayoutId id="2147483871" r:id="rId3"/>
    <p:sldLayoutId id="2147483872" r:id="rId4"/>
    <p:sldLayoutId id="2147483873" r:id="rId5"/>
    <p:sldLayoutId id="2147483874" r:id="rId6"/>
    <p:sldLayoutId id="2147483875" r:id="rId7"/>
    <p:sldLayoutId id="2147483876" r:id="rId8"/>
    <p:sldLayoutId id="2147483877" r:id="rId9"/>
    <p:sldLayoutId id="2147483878" r:id="rId10"/>
    <p:sldLayoutId id="2147483879" r:id="rId11"/>
    <p:sldLayoutId id="2147483881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+mj-lt"/>
          <a:ea typeface="+mj-ea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FF"/>
          </a:solidFill>
          <a:latin typeface="Comic Sans MS" charset="0"/>
          <a:ea typeface="ＭＳ Ｐゴシック" charset="0"/>
        </a:defRPr>
      </a:lvl9pPr>
    </p:titleStyle>
    <p:bodyStyle>
      <a:lvl1pPr marL="223838" indent="-223838" algn="l" rtl="0" eaLnBrk="0" fontAlgn="base" hangingPunct="0">
        <a:spcBef>
          <a:spcPct val="50000"/>
        </a:spcBef>
        <a:spcAft>
          <a:spcPct val="0"/>
        </a:spcAft>
        <a:buChar char="•"/>
        <a:defRPr sz="2800">
          <a:solidFill>
            <a:srgbClr val="0000FF"/>
          </a:solidFill>
          <a:latin typeface="+mn-lt"/>
          <a:ea typeface="+mn-ea"/>
          <a:cs typeface="+mn-cs"/>
        </a:defRPr>
      </a:lvl1pPr>
      <a:lvl2pPr marL="563563" indent="-223838" algn="l" rtl="0" eaLnBrk="0" fontAlgn="base" hangingPunct="0">
        <a:spcBef>
          <a:spcPct val="10000"/>
        </a:spcBef>
        <a:spcAft>
          <a:spcPct val="0"/>
        </a:spcAft>
        <a:buFont typeface="Helvetica" charset="0"/>
        <a:buChar char="–"/>
        <a:defRPr sz="2400">
          <a:solidFill>
            <a:schemeClr val="tx2"/>
          </a:solidFill>
          <a:latin typeface="+mn-lt"/>
          <a:ea typeface="Arial" charset="0"/>
          <a:cs typeface="+mn-cs"/>
        </a:defRPr>
      </a:lvl2pPr>
      <a:lvl3pPr marL="911225" indent="-233363" algn="l" rtl="0" eaLnBrk="0" fontAlgn="base" hangingPunct="0">
        <a:spcBef>
          <a:spcPct val="10000"/>
        </a:spcBef>
        <a:spcAft>
          <a:spcPct val="0"/>
        </a:spcAft>
        <a:buFont typeface="Wingdings" charset="0"/>
        <a:buChar char=""/>
        <a:defRPr sz="2000">
          <a:solidFill>
            <a:schemeClr val="tx2"/>
          </a:solidFill>
          <a:latin typeface="+mn-lt"/>
          <a:ea typeface="Arial" charset="0"/>
          <a:cs typeface="+mn-cs"/>
        </a:defRPr>
      </a:lvl3pPr>
      <a:lvl4pPr marL="1258888" indent="-233363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4pPr>
      <a:lvl5pPr marL="15970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5pPr>
      <a:lvl6pPr marL="20542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6pPr>
      <a:lvl7pPr marL="25114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7pPr>
      <a:lvl8pPr marL="29686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8pPr>
      <a:lvl9pPr marL="3425825" indent="-223838" algn="l" rtl="0" eaLnBrk="0" fontAlgn="base" hangingPunct="0">
        <a:spcBef>
          <a:spcPct val="1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4" Type="http://schemas.openxmlformats.org/officeDocument/2006/relationships/oleObject" Target="../embeddings/oleObject1.bin"/><Relationship Id="rId5" Type="http://schemas.openxmlformats.org/officeDocument/2006/relationships/image" Target="../media/image8.png"/><Relationship Id="rId6" Type="http://schemas.openxmlformats.org/officeDocument/2006/relationships/image" Target="../media/image10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22BFAD5-530F-904B-BC95-0740B389A07C}" type="slidenum">
              <a:rPr lang="en-US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57753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"/>
            <a:ext cx="7772400" cy="2590800"/>
          </a:xfrm>
        </p:spPr>
        <p:txBody>
          <a:bodyPr/>
          <a:lstStyle/>
          <a:p>
            <a:pPr>
              <a:defRPr/>
            </a:pP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Redes de Computadores</a:t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/>
            </a:r>
            <a:br>
              <a:rPr lang="pt-PT" dirty="0" smtClean="0">
                <a:cs typeface="+mj-cs"/>
              </a:rPr>
            </a:br>
            <a:r>
              <a:rPr lang="pt-PT" dirty="0" smtClean="0">
                <a:cs typeface="+mj-cs"/>
              </a:rPr>
              <a:t>A </a:t>
            </a:r>
            <a:r>
              <a:rPr lang="pt-PT" dirty="0" err="1" smtClean="0">
                <a:cs typeface="+mj-cs"/>
              </a:rPr>
              <a:t>arquitectura</a:t>
            </a:r>
            <a:r>
              <a:rPr lang="pt-PT" dirty="0" smtClean="0">
                <a:cs typeface="+mj-cs"/>
              </a:rPr>
              <a:t> da Internet</a:t>
            </a:r>
            <a:br>
              <a:rPr lang="pt-PT" dirty="0" smtClean="0">
                <a:cs typeface="+mj-cs"/>
              </a:rPr>
            </a:br>
            <a:endParaRPr lang="pt-PT" dirty="0" smtClean="0">
              <a:cs typeface="+mj-cs"/>
            </a:endParaRPr>
          </a:p>
        </p:txBody>
      </p:sp>
      <p:sp>
        <p:nvSpPr>
          <p:cNvPr id="57753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914400" y="2971800"/>
            <a:ext cx="7680325" cy="3265488"/>
          </a:xfrm>
        </p:spPr>
        <p:txBody>
          <a:bodyPr/>
          <a:lstStyle/>
          <a:p>
            <a:pPr>
              <a:defRPr/>
            </a:pPr>
            <a:endParaRPr lang="pt-PT" sz="2400" dirty="0" smtClean="0"/>
          </a:p>
          <a:p>
            <a:pPr>
              <a:defRPr/>
            </a:pPr>
            <a:endParaRPr lang="pt-PT" sz="2400" dirty="0" smtClean="0"/>
          </a:p>
          <a:p>
            <a:pPr>
              <a:defRPr/>
            </a:pPr>
            <a:r>
              <a:rPr lang="pt-PT" sz="2400" dirty="0" smtClean="0"/>
              <a:t>Jos</a:t>
            </a:r>
            <a:r>
              <a:rPr lang="pt-PT" altLang="ja-JP" sz="2400" dirty="0" smtClean="0"/>
              <a:t>é Legatheaux Martins</a:t>
            </a:r>
          </a:p>
          <a:p>
            <a:pPr>
              <a:defRPr/>
            </a:pPr>
            <a:endParaRPr lang="pt-PT" altLang="ja-JP" sz="2400" dirty="0" smtClean="0"/>
          </a:p>
          <a:p>
            <a:pPr>
              <a:defRPr/>
            </a:pPr>
            <a:r>
              <a:rPr lang="pt-PT" altLang="ja-JP" sz="2400" dirty="0" smtClean="0"/>
              <a:t>Departamento de Informática da</a:t>
            </a:r>
          </a:p>
          <a:p>
            <a:pPr>
              <a:defRPr/>
            </a:pPr>
            <a:r>
              <a:rPr lang="pt-PT" altLang="ja-JP" sz="2400" dirty="0" smtClean="0"/>
              <a:t>FCT/UNL</a:t>
            </a:r>
            <a:endParaRPr lang="pt-PT" sz="20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D225176-E562-D947-8D6C-1AB0D9E0424C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770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2800" dirty="0" smtClean="0">
                <a:cs typeface="+mj-cs"/>
              </a:rPr>
              <a:t>Modelo do serviço IP: porquê melhor esforço ?</a:t>
            </a:r>
          </a:p>
        </p:txBody>
      </p:sp>
      <p:sp>
        <p:nvSpPr>
          <p:cNvPr id="7700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O serviço de rede nunca diz   </a:t>
            </a:r>
            <a:r>
              <a:rPr lang="pt-PT" sz="2400" i="1" dirty="0" err="1" smtClean="0"/>
              <a:t>you</a:t>
            </a:r>
            <a:r>
              <a:rPr lang="pt-PT" altLang="ja-JP" sz="2400" i="1" dirty="0" err="1" smtClean="0"/>
              <a:t>’</a:t>
            </a:r>
            <a:r>
              <a:rPr lang="pt-PT" sz="2400" i="1" dirty="0" err="1" smtClean="0"/>
              <a:t>re</a:t>
            </a:r>
            <a:r>
              <a:rPr lang="pt-PT" sz="2400" i="1" dirty="0" smtClean="0"/>
              <a:t> </a:t>
            </a:r>
            <a:r>
              <a:rPr lang="pt-PT" sz="2400" i="1" dirty="0" err="1" smtClean="0"/>
              <a:t>sorry</a:t>
            </a:r>
            <a:r>
              <a:rPr lang="pt-PT" sz="2400" dirty="0" smtClean="0"/>
              <a:t>…</a:t>
            </a:r>
          </a:p>
          <a:p>
            <a:pPr lvl="1">
              <a:defRPr/>
            </a:pPr>
            <a:r>
              <a:rPr lang="pt-PT" sz="2000" dirty="0" smtClean="0"/>
              <a:t>Portanto não precisa de reservar capacidade ou memória</a:t>
            </a:r>
          </a:p>
          <a:p>
            <a:pPr lvl="1">
              <a:defRPr/>
            </a:pPr>
            <a:r>
              <a:rPr lang="pt-PT" sz="2000" dirty="0"/>
              <a:t>Portanto não precisa de </a:t>
            </a:r>
            <a:r>
              <a:rPr lang="pt-PT" sz="2000" dirty="0" smtClean="0"/>
              <a:t>detectar erros</a:t>
            </a:r>
            <a:endParaRPr lang="pt-PT" sz="2000" dirty="0"/>
          </a:p>
          <a:p>
            <a:pPr lvl="1">
              <a:defRPr/>
            </a:pPr>
            <a:r>
              <a:rPr lang="pt-PT" sz="2000" dirty="0"/>
              <a:t>Portanto não precisa de </a:t>
            </a:r>
            <a:r>
              <a:rPr lang="pt-PT" sz="2000" dirty="0" smtClean="0"/>
              <a:t>memorizar os pacotes de uma sequência</a:t>
            </a:r>
          </a:p>
          <a:p>
            <a:pPr lvl="1">
              <a:defRPr/>
            </a:pPr>
            <a:endParaRPr lang="pt-PT" sz="2000" dirty="0"/>
          </a:p>
          <a:p>
            <a:pPr>
              <a:defRPr/>
            </a:pPr>
            <a:r>
              <a:rPr lang="pt-PT" sz="2400" dirty="0" smtClean="0"/>
              <a:t>Torna-se assim mais fácil contornar as avarias</a:t>
            </a:r>
          </a:p>
          <a:p>
            <a:pPr lvl="1">
              <a:defRPr/>
            </a:pPr>
            <a:r>
              <a:rPr lang="pt-PT" sz="2000" dirty="0" smtClean="0"/>
              <a:t>Durante as reconfigurações podem acontecer falhas</a:t>
            </a:r>
          </a:p>
          <a:p>
            <a:pPr lvl="1">
              <a:defRPr/>
            </a:pPr>
            <a:endParaRPr lang="pt-PT" sz="2000" dirty="0" smtClean="0"/>
          </a:p>
          <a:p>
            <a:pPr>
              <a:defRPr/>
            </a:pPr>
            <a:r>
              <a:rPr lang="pt-PT" sz="2400" dirty="0" smtClean="0"/>
              <a:t>… mas o nível de serviço real tem de ser suficiente para que o transporte e as aplicações produzam resultados aceitáveis e úteis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005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0051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5958A2C7-78E7-F444-95C0-357942BFED5F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771076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Serviço IP: </a:t>
            </a:r>
            <a:r>
              <a:rPr lang="pt-PT" i="1" smtClean="0">
                <a:cs typeface="+mj-cs"/>
              </a:rPr>
              <a:t>Best-Effort </a:t>
            </a:r>
            <a:r>
              <a:rPr lang="pt-PT" smtClean="0">
                <a:cs typeface="+mj-cs"/>
              </a:rPr>
              <a:t>é suficiente</a:t>
            </a:r>
          </a:p>
        </p:txBody>
      </p:sp>
      <p:sp>
        <p:nvSpPr>
          <p:cNvPr id="771077" name="Rectangle 5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pt-PT" sz="2400" dirty="0" smtClean="0"/>
              <a:t>Não se detectam nem corrigem erros</a:t>
            </a:r>
          </a:p>
          <a:p>
            <a:pPr lvl="1">
              <a:defRPr/>
            </a:pPr>
            <a:r>
              <a:rPr lang="pt-PT" sz="2000" dirty="0" smtClean="0"/>
              <a:t>Os níveis superiores podem fazê-lo</a:t>
            </a:r>
          </a:p>
          <a:p>
            <a:pPr>
              <a:defRPr/>
            </a:pPr>
            <a:r>
              <a:rPr lang="pt-PT" sz="2400" dirty="0" smtClean="0"/>
              <a:t>Sucessivos pacotes podem seguir caminhos diferentes</a:t>
            </a:r>
          </a:p>
          <a:p>
            <a:pPr lvl="1">
              <a:defRPr/>
            </a:pPr>
            <a:r>
              <a:rPr lang="pt-PT" sz="2000" dirty="0" smtClean="0"/>
              <a:t>Desde que cheguem ao destino não é demasiado grave</a:t>
            </a:r>
          </a:p>
          <a:p>
            <a:pPr>
              <a:defRPr/>
            </a:pPr>
            <a:r>
              <a:rPr lang="pt-PT" sz="2400" dirty="0" smtClean="0"/>
              <a:t>Se chegarem fora de ordem</a:t>
            </a:r>
          </a:p>
          <a:p>
            <a:pPr lvl="1">
              <a:defRPr/>
            </a:pPr>
            <a:r>
              <a:rPr lang="pt-PT" sz="2000" dirty="0" smtClean="0"/>
              <a:t>O receptor pode ordená-los (se necessário)</a:t>
            </a:r>
          </a:p>
          <a:p>
            <a:pPr>
              <a:defRPr/>
            </a:pPr>
            <a:r>
              <a:rPr lang="pt-PT" sz="2400" dirty="0" smtClean="0"/>
              <a:t>Os pacotes podem chegar atrasados ou mesmo nunca</a:t>
            </a:r>
          </a:p>
          <a:p>
            <a:pPr lvl="1">
              <a:defRPr/>
            </a:pPr>
            <a:r>
              <a:rPr lang="pt-PT" sz="2000" dirty="0" smtClean="0"/>
              <a:t>O emissor pode reemitir (se necessário)</a:t>
            </a:r>
          </a:p>
          <a:p>
            <a:pPr>
              <a:defRPr/>
            </a:pPr>
            <a:r>
              <a:rPr lang="pt-PT" sz="2400" dirty="0" smtClean="0"/>
              <a:t>Não há controlo rigoroso da saturação (para além da supressão de pacotes)</a:t>
            </a:r>
          </a:p>
          <a:p>
            <a:pPr lvl="1">
              <a:defRPr/>
            </a:pPr>
            <a:r>
              <a:rPr lang="pt-PT" sz="2000" dirty="0" smtClean="0"/>
              <a:t>O emissor pode reduzir a sua taxa de emissão de novos pacotes</a:t>
            </a: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107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107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Slide Number Placeholder 2"/>
          <p:cNvSpPr>
            <a:spLocks noGrp="1"/>
          </p:cNvSpPr>
          <p:nvPr>
            <p:ph type="sldNum" sz="quarter" idx="10"/>
          </p:nvPr>
        </p:nvSpPr>
        <p:spPr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Arial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fld id="{7CB79685-D1E7-F047-B988-E35E9AE9C0E3}" type="slidenum">
              <a:rPr lang="en-US" sz="1400" b="0">
                <a:latin typeface="+mn-lt"/>
              </a:rPr>
              <a:pPr eaLnBrk="1" hangingPunct="1">
                <a:defRPr/>
              </a:pPr>
              <a:t>12</a:t>
            </a:fld>
            <a:endParaRPr lang="en-US" sz="1400" b="0">
              <a:latin typeface="+mn-lt"/>
            </a:endParaRPr>
          </a:p>
        </p:txBody>
      </p:sp>
      <p:sp>
        <p:nvSpPr>
          <p:cNvPr id="583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US" dirty="0" err="1" smtClean="0">
                <a:latin typeface="+mn-lt"/>
                <a:ea typeface="ＭＳ Ｐゴシック" charset="0"/>
                <a:cs typeface="Tw Cen MT"/>
              </a:rPr>
              <a:t>Porquê</a:t>
            </a:r>
            <a:r>
              <a:rPr lang="en-US" dirty="0" smtClean="0">
                <a:latin typeface="+mn-lt"/>
                <a:ea typeface="ＭＳ Ｐゴシック" charset="0"/>
                <a:cs typeface="Tw Cen MT"/>
              </a:rPr>
              <a:t> TCP/IP</a:t>
            </a:r>
            <a:endParaRPr lang="en-US" dirty="0">
              <a:latin typeface="+mn-lt"/>
              <a:ea typeface="ＭＳ Ｐゴシック" charset="0"/>
              <a:cs typeface="Tw Cen MT"/>
            </a:endParaRP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3097213" y="4392613"/>
            <a:ext cx="28384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solidFill>
                  <a:srgbClr val="0000FF"/>
                </a:solidFill>
                <a:latin typeface="+mn-lt"/>
                <a:cs typeface="Tw Cen MT" charset="0"/>
              </a:rPr>
              <a:t>Internet Protocol (IP)</a:t>
            </a:r>
          </a:p>
        </p:txBody>
      </p:sp>
      <p:sp>
        <p:nvSpPr>
          <p:cNvPr id="34820" name="Text Box 4"/>
          <p:cNvSpPr txBox="1">
            <a:spLocks noChangeArrowheads="1"/>
          </p:cNvSpPr>
          <p:nvPr/>
        </p:nvSpPr>
        <p:spPr bwMode="auto">
          <a:xfrm>
            <a:off x="1127125" y="2917825"/>
            <a:ext cx="2684463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solidFill>
                  <a:srgbClr val="0000FF"/>
                </a:solidFill>
                <a:latin typeface="+mn-lt"/>
                <a:cs typeface="Tw Cen MT" charset="0"/>
              </a:rPr>
              <a:t>Transmission Control</a:t>
            </a:r>
          </a:p>
          <a:p>
            <a:pPr>
              <a:lnSpc>
                <a:spcPct val="80000"/>
              </a:lnSpc>
              <a:defRPr/>
            </a:pPr>
            <a:r>
              <a:rPr lang="en-US" b="0" smtClean="0">
                <a:solidFill>
                  <a:srgbClr val="0000FF"/>
                </a:solidFill>
                <a:latin typeface="+mn-lt"/>
                <a:cs typeface="Tw Cen MT" charset="0"/>
              </a:rPr>
              <a:t>Protocol (TCP)</a:t>
            </a:r>
          </a:p>
        </p:txBody>
      </p:sp>
      <p:sp>
        <p:nvSpPr>
          <p:cNvPr id="34821" name="Text Box 5"/>
          <p:cNvSpPr txBox="1">
            <a:spLocks noChangeArrowheads="1"/>
          </p:cNvSpPr>
          <p:nvPr/>
        </p:nvSpPr>
        <p:spPr bwMode="auto">
          <a:xfrm>
            <a:off x="5757863" y="2943225"/>
            <a:ext cx="1997075" cy="655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r">
              <a:defRPr/>
            </a:pPr>
            <a:r>
              <a:rPr lang="en-US" b="0" smtClean="0">
                <a:latin typeface="+mn-lt"/>
                <a:cs typeface="Arial" charset="0"/>
              </a:rPr>
              <a:t>User Datagram </a:t>
            </a:r>
          </a:p>
          <a:p>
            <a:pPr algn="r">
              <a:lnSpc>
                <a:spcPct val="80000"/>
              </a:lnSpc>
              <a:defRPr/>
            </a:pPr>
            <a:r>
              <a:rPr lang="en-US" b="0" smtClean="0">
                <a:latin typeface="+mn-lt"/>
                <a:cs typeface="Arial" charset="0"/>
              </a:rPr>
              <a:t>Protocol (UDP)</a:t>
            </a:r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2160588" y="1741488"/>
            <a:ext cx="9652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latin typeface="+mn-lt"/>
                <a:cs typeface="Arial" charset="0"/>
              </a:rPr>
              <a:t>Telnet</a:t>
            </a:r>
          </a:p>
        </p:txBody>
      </p:sp>
      <p:sp>
        <p:nvSpPr>
          <p:cNvPr id="34823" name="Text Box 7"/>
          <p:cNvSpPr txBox="1">
            <a:spLocks noChangeArrowheads="1"/>
          </p:cNvSpPr>
          <p:nvPr/>
        </p:nvSpPr>
        <p:spPr bwMode="auto">
          <a:xfrm>
            <a:off x="838200" y="1773238"/>
            <a:ext cx="8636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latin typeface="+mn-lt"/>
                <a:cs typeface="Arial" charset="0"/>
              </a:rPr>
              <a:t>HTTP</a:t>
            </a:r>
          </a:p>
        </p:txBody>
      </p:sp>
      <p:sp>
        <p:nvSpPr>
          <p:cNvPr id="34824" name="Text Box 8"/>
          <p:cNvSpPr txBox="1">
            <a:spLocks noChangeArrowheads="1"/>
          </p:cNvSpPr>
          <p:nvPr/>
        </p:nvSpPr>
        <p:spPr bwMode="auto">
          <a:xfrm>
            <a:off x="2047875" y="5395913"/>
            <a:ext cx="11080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latin typeface="+mn-lt"/>
                <a:cs typeface="Arial" charset="0"/>
              </a:rPr>
              <a:t>SONET</a:t>
            </a:r>
          </a:p>
        </p:txBody>
      </p:sp>
      <p:sp>
        <p:nvSpPr>
          <p:cNvPr id="34825" name="Text Box 9"/>
          <p:cNvSpPr txBox="1">
            <a:spLocks noChangeArrowheads="1"/>
          </p:cNvSpPr>
          <p:nvPr/>
        </p:nvSpPr>
        <p:spPr bwMode="auto">
          <a:xfrm>
            <a:off x="5476875" y="5395913"/>
            <a:ext cx="773113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latin typeface="+mn-lt"/>
                <a:cs typeface="Arial" charset="0"/>
              </a:rPr>
              <a:t>ATM</a:t>
            </a:r>
          </a:p>
        </p:txBody>
      </p:sp>
      <p:sp>
        <p:nvSpPr>
          <p:cNvPr id="34826" name="Text Box 10"/>
          <p:cNvSpPr txBox="1">
            <a:spLocks noChangeArrowheads="1"/>
          </p:cNvSpPr>
          <p:nvPr/>
        </p:nvSpPr>
        <p:spPr bwMode="auto">
          <a:xfrm>
            <a:off x="3705225" y="5370513"/>
            <a:ext cx="12731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latin typeface="+mn-lt"/>
                <a:cs typeface="Arial" charset="0"/>
              </a:rPr>
              <a:t>Ethernet</a:t>
            </a:r>
          </a:p>
        </p:txBody>
      </p:sp>
      <p:sp>
        <p:nvSpPr>
          <p:cNvPr id="34827" name="Rectangle 11"/>
          <p:cNvSpPr>
            <a:spLocks noChangeArrowheads="1"/>
          </p:cNvSpPr>
          <p:nvPr/>
        </p:nvSpPr>
        <p:spPr bwMode="auto">
          <a:xfrm>
            <a:off x="671513" y="1697038"/>
            <a:ext cx="1079500" cy="50958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28" name="Rectangle 12"/>
          <p:cNvSpPr>
            <a:spLocks noChangeArrowheads="1"/>
          </p:cNvSpPr>
          <p:nvPr/>
        </p:nvSpPr>
        <p:spPr bwMode="auto">
          <a:xfrm>
            <a:off x="1966913" y="1697038"/>
            <a:ext cx="1295400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29" name="Rectangle 14"/>
          <p:cNvSpPr>
            <a:spLocks noChangeArrowheads="1"/>
          </p:cNvSpPr>
          <p:nvPr/>
        </p:nvSpPr>
        <p:spPr bwMode="auto">
          <a:xfrm>
            <a:off x="2962275" y="4351338"/>
            <a:ext cx="3222625" cy="469900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30" name="Rectangle 15"/>
          <p:cNvSpPr>
            <a:spLocks noChangeArrowheads="1"/>
          </p:cNvSpPr>
          <p:nvPr/>
        </p:nvSpPr>
        <p:spPr bwMode="auto">
          <a:xfrm>
            <a:off x="5264150" y="2852738"/>
            <a:ext cx="2755900" cy="787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31" name="Text Box 16"/>
          <p:cNvSpPr txBox="1">
            <a:spLocks noChangeArrowheads="1"/>
          </p:cNvSpPr>
          <p:nvPr/>
        </p:nvSpPr>
        <p:spPr bwMode="auto">
          <a:xfrm>
            <a:off x="7508875" y="1774825"/>
            <a:ext cx="6540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latin typeface="+mn-lt"/>
                <a:cs typeface="Arial" charset="0"/>
              </a:rPr>
              <a:t>RTP</a:t>
            </a:r>
          </a:p>
        </p:txBody>
      </p:sp>
      <p:sp>
        <p:nvSpPr>
          <p:cNvPr id="34832" name="Text Box 17"/>
          <p:cNvSpPr txBox="1">
            <a:spLocks noChangeArrowheads="1"/>
          </p:cNvSpPr>
          <p:nvPr/>
        </p:nvSpPr>
        <p:spPr bwMode="auto">
          <a:xfrm>
            <a:off x="5411788" y="1774825"/>
            <a:ext cx="752475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latin typeface="+mn-lt"/>
                <a:cs typeface="Arial" charset="0"/>
              </a:rPr>
              <a:t>DNS</a:t>
            </a:r>
          </a:p>
        </p:txBody>
      </p:sp>
      <p:sp>
        <p:nvSpPr>
          <p:cNvPr id="34833" name="Rectangle 18"/>
          <p:cNvSpPr>
            <a:spLocks noChangeArrowheads="1"/>
          </p:cNvSpPr>
          <p:nvPr/>
        </p:nvSpPr>
        <p:spPr bwMode="auto">
          <a:xfrm>
            <a:off x="5189538" y="1700213"/>
            <a:ext cx="1220787" cy="5556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34" name="Rectangle 19"/>
          <p:cNvSpPr>
            <a:spLocks noChangeArrowheads="1"/>
          </p:cNvSpPr>
          <p:nvPr/>
        </p:nvSpPr>
        <p:spPr bwMode="auto">
          <a:xfrm>
            <a:off x="7235825" y="1700213"/>
            <a:ext cx="1076325" cy="5207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35" name="Rectangle 20"/>
          <p:cNvSpPr>
            <a:spLocks noChangeArrowheads="1"/>
          </p:cNvSpPr>
          <p:nvPr/>
        </p:nvSpPr>
        <p:spPr bwMode="auto">
          <a:xfrm>
            <a:off x="1962150" y="5367338"/>
            <a:ext cx="1270000" cy="46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36" name="Rectangle 21"/>
          <p:cNvSpPr>
            <a:spLocks noChangeArrowheads="1"/>
          </p:cNvSpPr>
          <p:nvPr/>
        </p:nvSpPr>
        <p:spPr bwMode="auto">
          <a:xfrm>
            <a:off x="3714750" y="5354638"/>
            <a:ext cx="1270000" cy="46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37" name="Rectangle 22"/>
          <p:cNvSpPr>
            <a:spLocks noChangeArrowheads="1"/>
          </p:cNvSpPr>
          <p:nvPr/>
        </p:nvSpPr>
        <p:spPr bwMode="auto">
          <a:xfrm>
            <a:off x="5378450" y="5341938"/>
            <a:ext cx="1003300" cy="4699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38" name="Line 23"/>
          <p:cNvSpPr>
            <a:spLocks noChangeShapeType="1"/>
          </p:cNvSpPr>
          <p:nvPr/>
        </p:nvSpPr>
        <p:spPr bwMode="auto">
          <a:xfrm>
            <a:off x="1227138" y="2217738"/>
            <a:ext cx="1077912" cy="673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39" name="Line 24"/>
          <p:cNvSpPr>
            <a:spLocks noChangeShapeType="1"/>
          </p:cNvSpPr>
          <p:nvPr/>
        </p:nvSpPr>
        <p:spPr bwMode="auto">
          <a:xfrm>
            <a:off x="2684463" y="2193925"/>
            <a:ext cx="1587" cy="6842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40" name="Line 25"/>
          <p:cNvSpPr>
            <a:spLocks noChangeShapeType="1"/>
          </p:cNvSpPr>
          <p:nvPr/>
        </p:nvSpPr>
        <p:spPr bwMode="auto">
          <a:xfrm>
            <a:off x="5829300" y="2255838"/>
            <a:ext cx="628650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41" name="Line 26"/>
          <p:cNvSpPr>
            <a:spLocks noChangeShapeType="1"/>
          </p:cNvSpPr>
          <p:nvPr/>
        </p:nvSpPr>
        <p:spPr bwMode="auto">
          <a:xfrm flipH="1">
            <a:off x="7181850" y="2198688"/>
            <a:ext cx="649288" cy="654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42" name="Line 27"/>
          <p:cNvSpPr>
            <a:spLocks noChangeShapeType="1"/>
          </p:cNvSpPr>
          <p:nvPr/>
        </p:nvSpPr>
        <p:spPr bwMode="auto">
          <a:xfrm>
            <a:off x="2584450" y="3627438"/>
            <a:ext cx="1625600" cy="723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43" name="Line 28"/>
          <p:cNvSpPr>
            <a:spLocks noChangeShapeType="1"/>
          </p:cNvSpPr>
          <p:nvPr/>
        </p:nvSpPr>
        <p:spPr bwMode="auto">
          <a:xfrm flipH="1">
            <a:off x="4832350" y="3640138"/>
            <a:ext cx="1917700" cy="711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44" name="Line 29"/>
          <p:cNvSpPr>
            <a:spLocks noChangeShapeType="1"/>
          </p:cNvSpPr>
          <p:nvPr/>
        </p:nvSpPr>
        <p:spPr bwMode="auto">
          <a:xfrm flipH="1">
            <a:off x="2609850" y="4821238"/>
            <a:ext cx="1600200" cy="546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45" name="Line 30"/>
          <p:cNvSpPr>
            <a:spLocks noChangeShapeType="1"/>
          </p:cNvSpPr>
          <p:nvPr/>
        </p:nvSpPr>
        <p:spPr bwMode="auto">
          <a:xfrm>
            <a:off x="4451350" y="4821238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46" name="Line 31"/>
          <p:cNvSpPr>
            <a:spLocks noChangeShapeType="1"/>
          </p:cNvSpPr>
          <p:nvPr/>
        </p:nvSpPr>
        <p:spPr bwMode="auto">
          <a:xfrm>
            <a:off x="4857750" y="4821238"/>
            <a:ext cx="1054100" cy="520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47" name="Rectangle 32"/>
          <p:cNvSpPr>
            <a:spLocks noChangeArrowheads="1"/>
          </p:cNvSpPr>
          <p:nvPr/>
        </p:nvSpPr>
        <p:spPr bwMode="auto">
          <a:xfrm>
            <a:off x="3467100" y="1711325"/>
            <a:ext cx="1112838" cy="5080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48" name="Text Box 33"/>
          <p:cNvSpPr txBox="1">
            <a:spLocks noChangeArrowheads="1"/>
          </p:cNvSpPr>
          <p:nvPr/>
        </p:nvSpPr>
        <p:spPr bwMode="auto">
          <a:xfrm>
            <a:off x="3684588" y="1779588"/>
            <a:ext cx="64770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>
              <a:defRPr/>
            </a:pPr>
            <a:r>
              <a:rPr lang="en-US" b="0" smtClean="0">
                <a:latin typeface="+mn-lt"/>
                <a:cs typeface="Arial" charset="0"/>
              </a:rPr>
              <a:t>FTP</a:t>
            </a:r>
          </a:p>
        </p:txBody>
      </p:sp>
      <p:sp>
        <p:nvSpPr>
          <p:cNvPr id="34849" name="Line 34"/>
          <p:cNvSpPr>
            <a:spLocks noChangeShapeType="1"/>
          </p:cNvSpPr>
          <p:nvPr/>
        </p:nvSpPr>
        <p:spPr bwMode="auto">
          <a:xfrm flipH="1">
            <a:off x="3232150" y="2241550"/>
            <a:ext cx="889000" cy="660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  <p:sp>
        <p:nvSpPr>
          <p:cNvPr id="34850" name="Rectangle 14"/>
          <p:cNvSpPr>
            <a:spLocks noChangeArrowheads="1"/>
          </p:cNvSpPr>
          <p:nvPr/>
        </p:nvSpPr>
        <p:spPr bwMode="auto">
          <a:xfrm>
            <a:off x="973138" y="2921000"/>
            <a:ext cx="3222625" cy="706438"/>
          </a:xfrm>
          <a:prstGeom prst="rect">
            <a:avLst/>
          </a:prstGeom>
          <a:noFill/>
          <a:ln w="28575">
            <a:solidFill>
              <a:srgbClr val="0066FF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pPr>
              <a:defRPr/>
            </a:pPr>
            <a:endParaRPr lang="pt-PT" sz="1800">
              <a:latin typeface="+mn-l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title"/>
          </p:nvPr>
        </p:nvSpPr>
        <p:spPr>
          <a:xfrm>
            <a:off x="471488" y="381000"/>
            <a:ext cx="7453312" cy="752475"/>
          </a:xfrm>
        </p:spPr>
        <p:txBody>
          <a:bodyPr lIns="90452" tIns="44434" rIns="90452" bIns="44434" anchor="b"/>
          <a:lstStyle/>
          <a:p>
            <a:pPr eaLnBrk="1" hangingPunct="1">
              <a:defRPr/>
            </a:pPr>
            <a:r>
              <a:rPr lang="pt-PT" sz="3200" dirty="0" smtClean="0">
                <a:latin typeface="+mn-lt"/>
                <a:ea typeface="ＭＳ Ｐゴシック" charset="0"/>
              </a:rPr>
              <a:t>O Modelo dos protocolos Internet</a:t>
            </a:r>
            <a:endParaRPr lang="pt-PT" sz="3200" dirty="0">
              <a:latin typeface="+mn-lt"/>
              <a:ea typeface="ＭＳ Ｐゴシック" charset="0"/>
            </a:endParaRPr>
          </a:p>
        </p:txBody>
      </p:sp>
      <p:sp>
        <p:nvSpPr>
          <p:cNvPr id="36866" name="Text Box 20"/>
          <p:cNvSpPr txBox="1">
            <a:spLocks noChangeArrowheads="1"/>
          </p:cNvSpPr>
          <p:nvPr/>
        </p:nvSpPr>
        <p:spPr bwMode="auto">
          <a:xfrm>
            <a:off x="1714500" y="5875338"/>
            <a:ext cx="60198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508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267" tIns="45632" rIns="91267" bIns="45632">
            <a:spAutoFit/>
          </a:bodyPr>
          <a:lstStyle>
            <a:lvl1pPr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defTabSz="912813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defTabSz="912813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pt-PT" sz="2400" dirty="0" smtClean="0">
                <a:latin typeface="+mn-lt"/>
              </a:rPr>
              <a:t>O gargalo facilita a interoperação</a:t>
            </a:r>
          </a:p>
        </p:txBody>
      </p:sp>
      <p:grpSp>
        <p:nvGrpSpPr>
          <p:cNvPr id="36867" name="Group 2"/>
          <p:cNvGrpSpPr>
            <a:grpSpLocks/>
          </p:cNvGrpSpPr>
          <p:nvPr/>
        </p:nvGrpSpPr>
        <p:grpSpPr bwMode="auto">
          <a:xfrm>
            <a:off x="533400" y="1679575"/>
            <a:ext cx="8077200" cy="3810000"/>
            <a:chOff x="533400" y="1679575"/>
            <a:chExt cx="8077200" cy="3809525"/>
          </a:xfrm>
        </p:grpSpPr>
        <p:sp>
          <p:nvSpPr>
            <p:cNvPr id="694274" name="Rectangle 2"/>
            <p:cNvSpPr>
              <a:spLocks noChangeArrowheads="1"/>
            </p:cNvSpPr>
            <p:nvPr/>
          </p:nvSpPr>
          <p:spPr bwMode="auto">
            <a:xfrm>
              <a:off x="533400" y="1679575"/>
              <a:ext cx="8077200" cy="3809525"/>
            </a:xfrm>
            <a:prstGeom prst="rect">
              <a:avLst/>
            </a:prstGeom>
            <a:solidFill>
              <a:srgbClr val="CC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>
              <a:outerShdw blurRad="63500" dist="107763" dir="2700000" algn="ctr" rotWithShape="0">
                <a:schemeClr val="bg2">
                  <a:alpha val="74998"/>
                </a:schemeClr>
              </a:outerShdw>
            </a:effec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36870" name="Line 4"/>
            <p:cNvSpPr>
              <a:spLocks noChangeShapeType="1"/>
            </p:cNvSpPr>
            <p:nvPr/>
          </p:nvSpPr>
          <p:spPr bwMode="auto">
            <a:xfrm>
              <a:off x="2971800" y="3736975"/>
              <a:ext cx="2819400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1" name="Arc 5"/>
            <p:cNvSpPr>
              <a:spLocks/>
            </p:cNvSpPr>
            <p:nvPr/>
          </p:nvSpPr>
          <p:spPr bwMode="auto">
            <a:xfrm>
              <a:off x="6553200" y="3694113"/>
              <a:ext cx="1181100" cy="1346200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solidFill>
              <a:srgbClr val="FF6600"/>
            </a:solidFill>
            <a:ln w="76200" cap="rnd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2" name="Arc 6"/>
            <p:cNvSpPr>
              <a:spLocks/>
            </p:cNvSpPr>
            <p:nvPr/>
          </p:nvSpPr>
          <p:spPr bwMode="auto">
            <a:xfrm>
              <a:off x="5373688" y="3694113"/>
              <a:ext cx="1181100" cy="1346200"/>
            </a:xfrm>
            <a:custGeom>
              <a:avLst/>
              <a:gdLst>
                <a:gd name="T0" fmla="*/ 0 w 21600"/>
                <a:gd name="T1" fmla="*/ 2147483647 h 21600"/>
                <a:gd name="T2" fmla="*/ 2147483647 w 21600"/>
                <a:gd name="T3" fmla="*/ 0 h 21600"/>
                <a:gd name="T4" fmla="*/ 2147483647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81"/>
                    <a:pt x="9652" y="16"/>
                    <a:pt x="21571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81"/>
                    <a:pt x="9652" y="16"/>
                    <a:pt x="21571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solidFill>
              <a:srgbClr val="FF6600"/>
            </a:solidFill>
            <a:ln w="76200" cap="rnd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3" name="Arc 7"/>
            <p:cNvSpPr>
              <a:spLocks/>
            </p:cNvSpPr>
            <p:nvPr/>
          </p:nvSpPr>
          <p:spPr bwMode="auto">
            <a:xfrm rot="10800000">
              <a:off x="6543675" y="1908175"/>
              <a:ext cx="1230313" cy="1677988"/>
            </a:xfrm>
            <a:custGeom>
              <a:avLst/>
              <a:gdLst>
                <a:gd name="T0" fmla="*/ 0 w 21600"/>
                <a:gd name="T1" fmla="*/ 2147483647 h 21600"/>
                <a:gd name="T2" fmla="*/ 2147483647 w 21600"/>
                <a:gd name="T3" fmla="*/ 0 h 21600"/>
                <a:gd name="T4" fmla="*/ 2147483647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-1" y="21599"/>
                  </a:moveTo>
                  <a:cubicBezTo>
                    <a:pt x="-1" y="9681"/>
                    <a:pt x="9652" y="16"/>
                    <a:pt x="21571" y="0"/>
                  </a:cubicBezTo>
                </a:path>
                <a:path w="21600" h="21600" stroke="0" extrusionOk="0">
                  <a:moveTo>
                    <a:pt x="-1" y="21599"/>
                  </a:moveTo>
                  <a:cubicBezTo>
                    <a:pt x="-1" y="9681"/>
                    <a:pt x="9652" y="16"/>
                    <a:pt x="21571" y="0"/>
                  </a:cubicBezTo>
                  <a:lnTo>
                    <a:pt x="21600" y="21600"/>
                  </a:lnTo>
                  <a:lnTo>
                    <a:pt x="-1" y="21599"/>
                  </a:lnTo>
                  <a:close/>
                </a:path>
              </a:pathLst>
            </a:custGeom>
            <a:solidFill>
              <a:srgbClr val="FF6600"/>
            </a:solidFill>
            <a:ln w="76200" cap="rnd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4" name="Arc 8"/>
            <p:cNvSpPr>
              <a:spLocks/>
            </p:cNvSpPr>
            <p:nvPr/>
          </p:nvSpPr>
          <p:spPr bwMode="auto">
            <a:xfrm rot="10800000">
              <a:off x="5334000" y="1908175"/>
              <a:ext cx="1209675" cy="1677988"/>
            </a:xfrm>
            <a:custGeom>
              <a:avLst/>
              <a:gdLst>
                <a:gd name="T0" fmla="*/ 0 w 21600"/>
                <a:gd name="T1" fmla="*/ 0 h 21600"/>
                <a:gd name="T2" fmla="*/ 2147483647 w 21600"/>
                <a:gd name="T3" fmla="*/ 2147483647 h 21600"/>
                <a:gd name="T4" fmla="*/ 0 w 21600"/>
                <a:gd name="T5" fmla="*/ 2147483647 h 21600"/>
                <a:gd name="T6" fmla="*/ 0 60000 65536"/>
                <a:gd name="T7" fmla="*/ 0 60000 65536"/>
                <a:gd name="T8" fmla="*/ 0 60000 65536"/>
                <a:gd name="T9" fmla="*/ 0 w 21600"/>
                <a:gd name="T10" fmla="*/ 0 h 21600"/>
                <a:gd name="T11" fmla="*/ 21600 w 21600"/>
                <a:gd name="T12" fmla="*/ 21600 h 21600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T9" t="T10" r="T11" b="T12"/>
              <a:pathLst>
                <a:path w="21600" h="21600" fill="none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0" y="-1"/>
                  </a:moveTo>
                  <a:cubicBezTo>
                    <a:pt x="11929" y="-1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0" y="-1"/>
                  </a:lnTo>
                  <a:close/>
                </a:path>
              </a:pathLst>
            </a:custGeom>
            <a:solidFill>
              <a:srgbClr val="FF6600"/>
            </a:solidFill>
            <a:ln w="76200" cap="rnd">
              <a:solidFill>
                <a:schemeClr val="accent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5" name="Line 9"/>
            <p:cNvSpPr>
              <a:spLocks noChangeShapeType="1"/>
            </p:cNvSpPr>
            <p:nvPr/>
          </p:nvSpPr>
          <p:spPr bwMode="auto">
            <a:xfrm flipV="1">
              <a:off x="5326063" y="1908175"/>
              <a:ext cx="2435225" cy="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6" name="Line 10"/>
            <p:cNvSpPr>
              <a:spLocks noChangeShapeType="1"/>
            </p:cNvSpPr>
            <p:nvPr/>
          </p:nvSpPr>
          <p:spPr bwMode="auto">
            <a:xfrm flipV="1">
              <a:off x="5326063" y="5027613"/>
              <a:ext cx="2359025" cy="0"/>
            </a:xfrm>
            <a:prstGeom prst="line">
              <a:avLst/>
            </a:prstGeom>
            <a:noFill/>
            <a:ln w="76200">
              <a:solidFill>
                <a:schemeClr val="accent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36877" name="Rectangle 11"/>
            <p:cNvSpPr>
              <a:spLocks noChangeArrowheads="1"/>
            </p:cNvSpPr>
            <p:nvPr/>
          </p:nvSpPr>
          <p:spPr bwMode="auto">
            <a:xfrm>
              <a:off x="6400800" y="3511550"/>
              <a:ext cx="304800" cy="21748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grpSp>
          <p:nvGrpSpPr>
            <p:cNvPr id="36878" name="Group 12"/>
            <p:cNvGrpSpPr>
              <a:grpSpLocks/>
            </p:cNvGrpSpPr>
            <p:nvPr/>
          </p:nvGrpSpPr>
          <p:grpSpPr bwMode="auto">
            <a:xfrm>
              <a:off x="5935663" y="2746375"/>
              <a:ext cx="1247775" cy="365125"/>
              <a:chOff x="3739" y="2290"/>
              <a:chExt cx="786" cy="240"/>
            </a:xfrm>
          </p:grpSpPr>
          <p:sp>
            <p:nvSpPr>
              <p:cNvPr id="36904" name="Rectangle 13"/>
              <p:cNvSpPr>
                <a:spLocks noChangeArrowheads="1"/>
              </p:cNvSpPr>
              <p:nvPr/>
            </p:nvSpPr>
            <p:spPr bwMode="auto">
              <a:xfrm>
                <a:off x="3739" y="2290"/>
                <a:ext cx="418" cy="239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43" tIns="44430" rIns="90443" bIns="44430">
                <a:spAutoFit/>
              </a:bodyPr>
              <a:lstStyle/>
              <a:p>
                <a:r>
                  <a:rPr lang="en-US" sz="1800">
                    <a:latin typeface="Arial" charset="0"/>
                  </a:rPr>
                  <a:t>UDP</a:t>
                </a:r>
              </a:p>
            </p:txBody>
          </p:sp>
          <p:sp>
            <p:nvSpPr>
              <p:cNvPr id="36905" name="Rectangle 14"/>
              <p:cNvSpPr>
                <a:spLocks noChangeArrowheads="1"/>
              </p:cNvSpPr>
              <p:nvPr/>
            </p:nvSpPr>
            <p:spPr bwMode="auto">
              <a:xfrm>
                <a:off x="4123" y="2290"/>
                <a:ext cx="402" cy="240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12700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90443" tIns="44430" rIns="90443" bIns="44430">
                <a:spAutoFit/>
              </a:bodyPr>
              <a:lstStyle/>
              <a:p>
                <a:r>
                  <a:rPr lang="en-US" sz="1800">
                    <a:latin typeface="Arial" charset="0"/>
                  </a:rPr>
                  <a:t>TCP</a:t>
                </a:r>
              </a:p>
            </p:txBody>
          </p:sp>
        </p:grpSp>
        <p:sp>
          <p:nvSpPr>
            <p:cNvPr id="36879" name="Rectangle 15"/>
            <p:cNvSpPr>
              <a:spLocks noChangeArrowheads="1"/>
            </p:cNvSpPr>
            <p:nvPr/>
          </p:nvSpPr>
          <p:spPr bwMode="auto">
            <a:xfrm>
              <a:off x="5954713" y="4071938"/>
              <a:ext cx="1157287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52" tIns="44434" rIns="90452" bIns="44434">
              <a:spAutoFit/>
            </a:bodyPr>
            <a:lstStyle/>
            <a:p>
              <a:r>
                <a:rPr lang="en-US" sz="1800">
                  <a:latin typeface="Arial" charset="0"/>
                </a:rPr>
                <a:t>Data Link</a:t>
              </a:r>
            </a:p>
          </p:txBody>
        </p:sp>
        <p:sp>
          <p:nvSpPr>
            <p:cNvPr id="36880" name="Rectangle 16"/>
            <p:cNvSpPr>
              <a:spLocks noChangeArrowheads="1"/>
            </p:cNvSpPr>
            <p:nvPr/>
          </p:nvSpPr>
          <p:spPr bwMode="auto">
            <a:xfrm>
              <a:off x="6005513" y="4506913"/>
              <a:ext cx="1042987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52" tIns="44434" rIns="90452" bIns="44434">
              <a:spAutoFit/>
            </a:bodyPr>
            <a:lstStyle/>
            <a:p>
              <a:r>
                <a:rPr lang="en-US" sz="1800">
                  <a:latin typeface="Arial" charset="0"/>
                </a:rPr>
                <a:t>Physical</a:t>
              </a:r>
            </a:p>
          </p:txBody>
        </p:sp>
        <p:sp>
          <p:nvSpPr>
            <p:cNvPr id="36881" name="Rectangle 17"/>
            <p:cNvSpPr>
              <a:spLocks noChangeArrowheads="1"/>
            </p:cNvSpPr>
            <p:nvPr/>
          </p:nvSpPr>
          <p:spPr bwMode="auto">
            <a:xfrm>
              <a:off x="5783263" y="2109788"/>
              <a:ext cx="1439862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127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0452" tIns="44434" rIns="90452" bIns="44434">
              <a:spAutoFit/>
            </a:bodyPr>
            <a:lstStyle/>
            <a:p>
              <a:r>
                <a:rPr lang="en-US" sz="1800">
                  <a:latin typeface="Arial" charset="0"/>
                </a:rPr>
                <a:t>Applications</a:t>
              </a:r>
            </a:p>
          </p:txBody>
        </p:sp>
        <p:sp>
          <p:nvSpPr>
            <p:cNvPr id="36882" name="Text Box 18"/>
            <p:cNvSpPr txBox="1">
              <a:spLocks noChangeArrowheads="1"/>
            </p:cNvSpPr>
            <p:nvPr/>
          </p:nvSpPr>
          <p:spPr bwMode="auto">
            <a:xfrm>
              <a:off x="4787900" y="5012909"/>
              <a:ext cx="3754438" cy="4619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267" tIns="45632" rIns="91267" bIns="45632">
              <a:spAutoFit/>
            </a:bodyPr>
            <a:lstStyle>
              <a:lvl1pPr defTabSz="912813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912813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defTabSz="912813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defTabSz="912813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defTabSz="912813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defRPr/>
              </a:pPr>
              <a:r>
                <a:rPr lang="en-US" sz="2400" dirty="0" smtClean="0">
                  <a:latin typeface="+mn-lt"/>
                </a:rPr>
                <a:t>O </a:t>
              </a:r>
              <a:r>
                <a:rPr lang="en-US" sz="2400" dirty="0" err="1" smtClean="0">
                  <a:latin typeface="+mn-lt"/>
                </a:rPr>
                <a:t>Modelo</a:t>
              </a:r>
              <a:r>
                <a:rPr lang="en-US" sz="2400" dirty="0" smtClean="0">
                  <a:latin typeface="+mn-lt"/>
                </a:rPr>
                <a:t> da </a:t>
              </a:r>
              <a:r>
                <a:rPr lang="en-US" sz="2400" dirty="0" err="1" smtClean="0">
                  <a:latin typeface="+mn-lt"/>
                </a:rPr>
                <a:t>Ampulheta</a:t>
              </a:r>
              <a:endParaRPr lang="en-US" sz="2400" dirty="0" smtClean="0">
                <a:latin typeface="+mn-lt"/>
              </a:endParaRPr>
            </a:p>
          </p:txBody>
        </p:sp>
        <p:sp>
          <p:nvSpPr>
            <p:cNvPr id="36883" name="Text Box 19"/>
            <p:cNvSpPr txBox="1">
              <a:spLocks noChangeArrowheads="1"/>
            </p:cNvSpPr>
            <p:nvPr/>
          </p:nvSpPr>
          <p:spPr bwMode="auto">
            <a:xfrm>
              <a:off x="6948488" y="3357354"/>
              <a:ext cx="1597025" cy="46031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50800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91267" tIns="45632" rIns="91267" bIns="45632">
              <a:spAutoFit/>
            </a:bodyPr>
            <a:lstStyle>
              <a:lvl1pPr defTabSz="912813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defTabSz="912813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defTabSz="912813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defTabSz="912813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defTabSz="912813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defTabSz="912813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 eaLnBrk="1" hangingPunct="1">
                <a:spcBef>
                  <a:spcPct val="50000"/>
                </a:spcBef>
                <a:defRPr/>
              </a:pPr>
              <a:r>
                <a:rPr lang="en-US" sz="2400" dirty="0" err="1" smtClean="0">
                  <a:latin typeface="+mn-lt"/>
                </a:rPr>
                <a:t>Gargalo</a:t>
              </a:r>
              <a:endParaRPr lang="en-US" sz="2400" dirty="0" smtClean="0">
                <a:latin typeface="+mn-lt"/>
              </a:endParaRPr>
            </a:p>
          </p:txBody>
        </p:sp>
        <p:sp>
          <p:nvSpPr>
            <p:cNvPr id="36884" name="Rectangle 21"/>
            <p:cNvSpPr>
              <a:spLocks noChangeArrowheads="1"/>
            </p:cNvSpPr>
            <p:nvPr/>
          </p:nvSpPr>
          <p:spPr bwMode="auto">
            <a:xfrm>
              <a:off x="914400" y="2136775"/>
              <a:ext cx="685800" cy="381000"/>
            </a:xfrm>
            <a:prstGeom prst="rect">
              <a:avLst/>
            </a:prstGeom>
            <a:solidFill>
              <a:srgbClr val="00CC66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chemeClr val="bg1"/>
                  </a:solidFill>
                  <a:latin typeface="Arial" charset="0"/>
                </a:rPr>
                <a:t>FTP</a:t>
              </a:r>
            </a:p>
          </p:txBody>
        </p:sp>
        <p:sp>
          <p:nvSpPr>
            <p:cNvPr id="36885" name="Rectangle 22"/>
            <p:cNvSpPr>
              <a:spLocks noChangeArrowheads="1"/>
            </p:cNvSpPr>
            <p:nvPr/>
          </p:nvSpPr>
          <p:spPr bwMode="auto">
            <a:xfrm>
              <a:off x="1752600" y="21367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HTTP</a:t>
              </a:r>
            </a:p>
          </p:txBody>
        </p:sp>
        <p:sp>
          <p:nvSpPr>
            <p:cNvPr id="36886" name="Rectangle 23"/>
            <p:cNvSpPr>
              <a:spLocks noChangeArrowheads="1"/>
            </p:cNvSpPr>
            <p:nvPr/>
          </p:nvSpPr>
          <p:spPr bwMode="auto">
            <a:xfrm>
              <a:off x="3429000" y="21367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TFTP</a:t>
              </a:r>
            </a:p>
          </p:txBody>
        </p:sp>
        <p:sp>
          <p:nvSpPr>
            <p:cNvPr id="36887" name="Rectangle 24"/>
            <p:cNvSpPr>
              <a:spLocks noChangeArrowheads="1"/>
            </p:cNvSpPr>
            <p:nvPr/>
          </p:nvSpPr>
          <p:spPr bwMode="auto">
            <a:xfrm>
              <a:off x="2590800" y="21367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NV</a:t>
              </a:r>
            </a:p>
          </p:txBody>
        </p:sp>
        <p:sp>
          <p:nvSpPr>
            <p:cNvPr id="36888" name="Rectangle 25"/>
            <p:cNvSpPr>
              <a:spLocks noChangeArrowheads="1"/>
            </p:cNvSpPr>
            <p:nvPr/>
          </p:nvSpPr>
          <p:spPr bwMode="auto">
            <a:xfrm>
              <a:off x="1295400" y="2822575"/>
              <a:ext cx="685800" cy="381000"/>
            </a:xfrm>
            <a:prstGeom prst="rect">
              <a:avLst/>
            </a:prstGeom>
            <a:solidFill>
              <a:schemeClr val="accent2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chemeClr val="bg1"/>
                  </a:solidFill>
                  <a:latin typeface="Arial" charset="0"/>
                </a:rPr>
                <a:t>TCP</a:t>
              </a:r>
            </a:p>
          </p:txBody>
        </p:sp>
        <p:sp>
          <p:nvSpPr>
            <p:cNvPr id="36889" name="Rectangle 26"/>
            <p:cNvSpPr>
              <a:spLocks noChangeArrowheads="1"/>
            </p:cNvSpPr>
            <p:nvPr/>
          </p:nvSpPr>
          <p:spPr bwMode="auto">
            <a:xfrm>
              <a:off x="3048000" y="28225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UDP</a:t>
              </a:r>
            </a:p>
          </p:txBody>
        </p:sp>
        <p:sp>
          <p:nvSpPr>
            <p:cNvPr id="36890" name="Rectangle 27"/>
            <p:cNvSpPr>
              <a:spLocks noChangeArrowheads="1"/>
            </p:cNvSpPr>
            <p:nvPr/>
          </p:nvSpPr>
          <p:spPr bwMode="auto">
            <a:xfrm>
              <a:off x="2209800" y="3584575"/>
              <a:ext cx="685800" cy="381000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chemeClr val="bg1"/>
                  </a:solidFill>
                  <a:latin typeface="Arial" charset="0"/>
                </a:rPr>
                <a:t>IP</a:t>
              </a:r>
            </a:p>
          </p:txBody>
        </p:sp>
        <p:sp>
          <p:nvSpPr>
            <p:cNvPr id="36891" name="Rectangle 28"/>
            <p:cNvSpPr>
              <a:spLocks noChangeArrowheads="1"/>
            </p:cNvSpPr>
            <p:nvPr/>
          </p:nvSpPr>
          <p:spPr bwMode="auto">
            <a:xfrm>
              <a:off x="838200" y="4346575"/>
              <a:ext cx="685800" cy="381000"/>
            </a:xfrm>
            <a:prstGeom prst="rect">
              <a:avLst/>
            </a:prstGeom>
            <a:solidFill>
              <a:schemeClr val="folHlink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chemeClr val="bg1"/>
                  </a:solidFill>
                  <a:latin typeface="Arial" charset="0"/>
                </a:rPr>
                <a:t>NET</a:t>
              </a:r>
              <a:r>
                <a:rPr lang="en-US" sz="1600" baseline="-25000">
                  <a:solidFill>
                    <a:schemeClr val="bg1"/>
                  </a:solidFill>
                  <a:latin typeface="Arial" charset="0"/>
                </a:rPr>
                <a:t>1</a:t>
              </a:r>
            </a:p>
          </p:txBody>
        </p:sp>
        <p:sp>
          <p:nvSpPr>
            <p:cNvPr id="36892" name="Rectangle 29"/>
            <p:cNvSpPr>
              <a:spLocks noChangeArrowheads="1"/>
            </p:cNvSpPr>
            <p:nvPr/>
          </p:nvSpPr>
          <p:spPr bwMode="auto">
            <a:xfrm>
              <a:off x="1981200" y="43465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NET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2</a:t>
              </a:r>
            </a:p>
          </p:txBody>
        </p:sp>
        <p:sp>
          <p:nvSpPr>
            <p:cNvPr id="36893" name="Rectangle 30"/>
            <p:cNvSpPr>
              <a:spLocks noChangeArrowheads="1"/>
            </p:cNvSpPr>
            <p:nvPr/>
          </p:nvSpPr>
          <p:spPr bwMode="auto">
            <a:xfrm>
              <a:off x="3581400" y="4346575"/>
              <a:ext cx="685800" cy="38100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NET</a:t>
              </a:r>
              <a:r>
                <a:rPr lang="en-US" sz="1600" baseline="-25000">
                  <a:solidFill>
                    <a:srgbClr val="000000"/>
                  </a:solidFill>
                  <a:latin typeface="Arial" charset="0"/>
                </a:rPr>
                <a:t>n</a:t>
              </a:r>
            </a:p>
          </p:txBody>
        </p:sp>
        <p:sp>
          <p:nvSpPr>
            <p:cNvPr id="36894" name="Rectangle 31"/>
            <p:cNvSpPr>
              <a:spLocks noChangeArrowheads="1"/>
            </p:cNvSpPr>
            <p:nvPr/>
          </p:nvSpPr>
          <p:spPr bwMode="auto">
            <a:xfrm>
              <a:off x="2743200" y="4346575"/>
              <a:ext cx="685800" cy="381000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91420" tIns="45712" rIns="91420" bIns="45712" anchor="ctr"/>
            <a:lstStyle/>
            <a:p>
              <a:r>
                <a:rPr lang="en-US" sz="1600">
                  <a:solidFill>
                    <a:srgbClr val="000000"/>
                  </a:solidFill>
                  <a:latin typeface="Arial" charset="0"/>
                </a:rPr>
                <a:t>…</a:t>
              </a:r>
              <a:endParaRPr lang="en-US" sz="1600" baseline="-25000">
                <a:solidFill>
                  <a:srgbClr val="000000"/>
                </a:solidFill>
                <a:latin typeface="Arial" charset="0"/>
              </a:endParaRPr>
            </a:p>
          </p:txBody>
        </p:sp>
        <p:cxnSp>
          <p:nvCxnSpPr>
            <p:cNvPr id="36895" name="AutoShape 32"/>
            <p:cNvCxnSpPr>
              <a:cxnSpLocks noChangeShapeType="1"/>
              <a:stCxn id="36884" idx="2"/>
              <a:endCxn id="36888" idx="0"/>
            </p:cNvCxnSpPr>
            <p:nvPr/>
          </p:nvCxnSpPr>
          <p:spPr bwMode="auto">
            <a:xfrm>
              <a:off x="1257300" y="2517775"/>
              <a:ext cx="381000" cy="304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96" name="AutoShape 33"/>
            <p:cNvCxnSpPr>
              <a:cxnSpLocks noChangeShapeType="1"/>
              <a:endCxn id="36888" idx="0"/>
            </p:cNvCxnSpPr>
            <p:nvPr/>
          </p:nvCxnSpPr>
          <p:spPr bwMode="auto">
            <a:xfrm flipH="1">
              <a:off x="1638300" y="2517775"/>
              <a:ext cx="419100" cy="304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97" name="AutoShape 34"/>
            <p:cNvCxnSpPr>
              <a:cxnSpLocks noChangeShapeType="1"/>
              <a:stCxn id="36887" idx="2"/>
            </p:cNvCxnSpPr>
            <p:nvPr/>
          </p:nvCxnSpPr>
          <p:spPr bwMode="auto">
            <a:xfrm>
              <a:off x="2933700" y="2517775"/>
              <a:ext cx="419100" cy="304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98" name="AutoShape 35"/>
            <p:cNvCxnSpPr>
              <a:cxnSpLocks noChangeShapeType="1"/>
              <a:stCxn id="36886" idx="2"/>
            </p:cNvCxnSpPr>
            <p:nvPr/>
          </p:nvCxnSpPr>
          <p:spPr bwMode="auto">
            <a:xfrm flipH="1">
              <a:off x="3352800" y="2517775"/>
              <a:ext cx="419100" cy="3048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899" name="AutoShape 36"/>
            <p:cNvCxnSpPr>
              <a:cxnSpLocks noChangeShapeType="1"/>
              <a:stCxn id="36888" idx="2"/>
              <a:endCxn id="36890" idx="0"/>
            </p:cNvCxnSpPr>
            <p:nvPr/>
          </p:nvCxnSpPr>
          <p:spPr bwMode="auto">
            <a:xfrm>
              <a:off x="1638300" y="3203575"/>
              <a:ext cx="914400" cy="38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00" name="AutoShape 37"/>
            <p:cNvCxnSpPr>
              <a:cxnSpLocks noChangeShapeType="1"/>
              <a:stCxn id="36889" idx="2"/>
              <a:endCxn id="36890" idx="0"/>
            </p:cNvCxnSpPr>
            <p:nvPr/>
          </p:nvCxnSpPr>
          <p:spPr bwMode="auto">
            <a:xfrm flipH="1">
              <a:off x="2552700" y="3203575"/>
              <a:ext cx="838200" cy="38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01" name="AutoShape 38"/>
            <p:cNvCxnSpPr>
              <a:cxnSpLocks noChangeShapeType="1"/>
              <a:stCxn id="36890" idx="2"/>
              <a:endCxn id="36893" idx="0"/>
            </p:cNvCxnSpPr>
            <p:nvPr/>
          </p:nvCxnSpPr>
          <p:spPr bwMode="auto">
            <a:xfrm>
              <a:off x="2552700" y="3965575"/>
              <a:ext cx="1371600" cy="38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02" name="AutoShape 39"/>
            <p:cNvCxnSpPr>
              <a:cxnSpLocks noChangeShapeType="1"/>
              <a:stCxn id="36890" idx="2"/>
              <a:endCxn id="36891" idx="0"/>
            </p:cNvCxnSpPr>
            <p:nvPr/>
          </p:nvCxnSpPr>
          <p:spPr bwMode="auto">
            <a:xfrm flipH="1">
              <a:off x="1181100" y="3965575"/>
              <a:ext cx="1371600" cy="38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  <p:cxnSp>
          <p:nvCxnSpPr>
            <p:cNvPr id="36903" name="AutoShape 40"/>
            <p:cNvCxnSpPr>
              <a:cxnSpLocks noChangeShapeType="1"/>
              <a:stCxn id="36890" idx="2"/>
              <a:endCxn id="36892" idx="0"/>
            </p:cNvCxnSpPr>
            <p:nvPr/>
          </p:nvCxnSpPr>
          <p:spPr bwMode="auto">
            <a:xfrm flipH="1">
              <a:off x="2324100" y="3965575"/>
              <a:ext cx="228600" cy="381000"/>
            </a:xfrm>
            <a:prstGeom prst="straightConnector1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36868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4DA67E73-4824-C243-BEA4-56CC5A024C95}" type="slidenum">
              <a:rPr lang="en-US" sz="1200" u="sng">
                <a:solidFill>
                  <a:srgbClr val="FFFFFF"/>
                </a:solidFill>
                <a:latin typeface="Tahoma" charset="0"/>
              </a:rPr>
              <a:pPr eaLnBrk="1" hangingPunct="1">
                <a:lnSpc>
                  <a:spcPct val="80000"/>
                </a:lnSpc>
              </a:pPr>
              <a:t>13</a:t>
            </a:fld>
            <a:endParaRPr lang="en-US" sz="1200" u="sng">
              <a:solidFill>
                <a:srgbClr val="FFFFFF"/>
              </a:solidFill>
              <a:latin typeface="Tahoma" charset="0"/>
            </a:endParaRPr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5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685800" y="6248400"/>
            <a:ext cx="1905000" cy="457200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algn="l" eaLnBrk="1" hangingPunct="1">
              <a:defRPr/>
            </a:pPr>
            <a:fld id="{0BD70966-A782-5249-8EBB-EBBDD54BFAB2}" type="slidenum">
              <a:rPr lang="en-US" sz="1400">
                <a:solidFill>
                  <a:srgbClr val="FFFFFF"/>
                </a:solidFill>
              </a:rPr>
              <a:pPr algn="l" eaLnBrk="1" hangingPunct="1">
                <a:defRPr/>
              </a:pPr>
              <a:t>14</a:t>
            </a:fld>
            <a:endParaRPr lang="en-US" sz="1400">
              <a:solidFill>
                <a:srgbClr val="FFFFFF"/>
              </a:solidFill>
            </a:endParaRPr>
          </a:p>
        </p:txBody>
      </p:sp>
      <p:sp>
        <p:nvSpPr>
          <p:cNvPr id="41986" name="Rectangle 4"/>
          <p:cNvSpPr>
            <a:spLocks noGrp="1" noChangeArrowheads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hangingPunct="1">
              <a:defRPr/>
            </a:pPr>
            <a:r>
              <a:rPr lang="pt-PT">
                <a:latin typeface="+mn-lt"/>
                <a:ea typeface="ＭＳ Ｐゴシック" charset="0"/>
              </a:rPr>
              <a:t>As camadas não têm defeitos?</a:t>
            </a:r>
          </a:p>
        </p:txBody>
      </p:sp>
      <p:sp>
        <p:nvSpPr>
          <p:cNvPr id="88068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611188" y="1412875"/>
            <a:ext cx="8153400" cy="44958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defRPr/>
            </a:pPr>
            <a:r>
              <a:rPr lang="pt-PT" sz="2000" dirty="0">
                <a:ea typeface="ＭＳ Ｐゴシック" charset="0"/>
                <a:cs typeface="ＭＳ Ｐゴシック" charset="0"/>
              </a:rPr>
              <a:t>A camada N pode duplicar funcionalidades das inferiores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PT" sz="1800" dirty="0">
                <a:ea typeface="ＭＳ Ｐゴシック" charset="0"/>
              </a:rPr>
              <a:t>E.g., tratamento de erros e retransmissões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PT" sz="2000" dirty="0">
                <a:ea typeface="ＭＳ Ｐゴシック" charset="0"/>
                <a:cs typeface="ＭＳ Ｐゴシック" charset="0"/>
              </a:rPr>
              <a:t>Algumas camadas necessitam de informação de outras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PT" sz="1800" dirty="0">
                <a:ea typeface="ＭＳ Ｐゴシック" charset="0"/>
              </a:rPr>
              <a:t>E.g., </a:t>
            </a:r>
            <a:r>
              <a:rPr lang="pt-PT" sz="1800" i="1" dirty="0" err="1">
                <a:ea typeface="ＭＳ Ｐゴシック" charset="0"/>
              </a:rPr>
              <a:t>timestamps</a:t>
            </a:r>
            <a:r>
              <a:rPr lang="pt-PT" sz="1800" i="1" dirty="0">
                <a:ea typeface="ＭＳ Ｐゴシック" charset="0"/>
              </a:rPr>
              <a:t>, </a:t>
            </a:r>
            <a:r>
              <a:rPr lang="pt-PT" sz="1800" i="1" dirty="0" err="1">
                <a:ea typeface="ＭＳ Ｐゴシック" charset="0"/>
              </a:rPr>
              <a:t>maximum</a:t>
            </a:r>
            <a:r>
              <a:rPr lang="pt-PT" sz="1800" i="1" dirty="0">
                <a:ea typeface="ＭＳ Ｐゴシック" charset="0"/>
              </a:rPr>
              <a:t> </a:t>
            </a:r>
            <a:r>
              <a:rPr lang="pt-PT" sz="1800" i="1" dirty="0" err="1">
                <a:ea typeface="ＭＳ Ｐゴシック" charset="0"/>
              </a:rPr>
              <a:t>transmission</a:t>
            </a:r>
            <a:r>
              <a:rPr lang="pt-PT" sz="1800" i="1" dirty="0">
                <a:ea typeface="ＭＳ Ｐゴシック" charset="0"/>
              </a:rPr>
              <a:t> </a:t>
            </a:r>
            <a:r>
              <a:rPr lang="pt-PT" sz="1800" i="1" dirty="0" err="1">
                <a:ea typeface="ＭＳ Ｐゴシック" charset="0"/>
              </a:rPr>
              <a:t>unit</a:t>
            </a:r>
            <a:r>
              <a:rPr lang="pt-PT" sz="1800" i="1" dirty="0">
                <a:ea typeface="ＭＳ Ｐゴシック" charset="0"/>
              </a:rPr>
              <a:t> </a:t>
            </a:r>
            <a:r>
              <a:rPr lang="pt-PT" sz="1800" i="1" dirty="0" err="1">
                <a:ea typeface="ＭＳ Ｐゴシック" charset="0"/>
              </a:rPr>
              <a:t>size</a:t>
            </a:r>
            <a:r>
              <a:rPr lang="pt-PT" sz="1800" i="1" dirty="0">
                <a:ea typeface="ＭＳ Ｐゴシック" charset="0"/>
              </a:rPr>
              <a:t> (MTU</a:t>
            </a:r>
            <a:r>
              <a:rPr lang="pt-PT" sz="1800" dirty="0">
                <a:ea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PT" sz="2000" dirty="0">
                <a:ea typeface="ＭＳ Ｐゴシック" charset="0"/>
                <a:cs typeface="ＭＳ Ｐゴシック" charset="0"/>
              </a:rPr>
              <a:t>A adesão estrita ao modelo pode ter pior desempenho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PT" sz="1800" dirty="0">
                <a:ea typeface="ＭＳ Ｐゴシック" charset="0"/>
              </a:rPr>
              <a:t>E.g., porque se escondem detalhes sobre o que se passa de facto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PT" sz="2000" dirty="0">
                <a:ea typeface="ＭＳ Ｐゴシック" charset="0"/>
                <a:cs typeface="ＭＳ Ｐゴシック" charset="0"/>
              </a:rPr>
              <a:t>Algumas camadas não têm uma fronteira bem definida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PT" sz="1800" dirty="0">
                <a:ea typeface="ＭＳ Ｐゴシック" charset="0"/>
              </a:rPr>
              <a:t>Existem </a:t>
            </a:r>
            <a:r>
              <a:rPr lang="pt-PT" sz="1800" dirty="0" smtClean="0">
                <a:ea typeface="ＭＳ Ｐゴシック" charset="0"/>
              </a:rPr>
              <a:t>interdependências </a:t>
            </a:r>
            <a:r>
              <a:rPr lang="pt-PT" sz="1800" dirty="0">
                <a:ea typeface="ＭＳ Ｐゴシック" charset="0"/>
              </a:rPr>
              <a:t>devido a necessidades de desempenho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PT" sz="1800" dirty="0">
                <a:ea typeface="ＭＳ Ｐゴシック" charset="0"/>
              </a:rPr>
              <a:t>Existem dependências que estão normalizadas (</a:t>
            </a:r>
            <a:r>
              <a:rPr lang="pt-PT" sz="1800" i="1" dirty="0" err="1">
                <a:ea typeface="ＭＳ Ｐゴシック" charset="0"/>
              </a:rPr>
              <a:t>header</a:t>
            </a:r>
            <a:r>
              <a:rPr lang="pt-PT" sz="1800" i="1" dirty="0">
                <a:ea typeface="ＭＳ Ｐゴシック" charset="0"/>
              </a:rPr>
              <a:t> </a:t>
            </a:r>
            <a:r>
              <a:rPr lang="pt-PT" sz="1800" i="1" dirty="0" err="1">
                <a:ea typeface="ＭＳ Ｐゴシック" charset="0"/>
              </a:rPr>
              <a:t>checksums</a:t>
            </a:r>
            <a:r>
              <a:rPr lang="pt-PT" sz="1800" dirty="0">
                <a:ea typeface="ＭＳ Ｐゴシック" charset="0"/>
              </a:rPr>
              <a:t>)</a:t>
            </a:r>
          </a:p>
          <a:p>
            <a:pPr eaLnBrk="1" hangingPunct="1">
              <a:lnSpc>
                <a:spcPct val="90000"/>
              </a:lnSpc>
              <a:defRPr/>
            </a:pPr>
            <a:r>
              <a:rPr lang="pt-PT" sz="2000" dirty="0">
                <a:ea typeface="ＭＳ Ｐゴシック" charset="0"/>
                <a:cs typeface="ＭＳ Ｐゴシック" charset="0"/>
              </a:rPr>
              <a:t>Os cabeçalhos podem tornar-se realmente muito grandes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pt-PT" sz="2000" dirty="0">
                <a:ea typeface="ＭＳ Ｐゴシック" charset="0"/>
              </a:rPr>
              <a:t>Às vezes maiores que o </a:t>
            </a:r>
            <a:r>
              <a:rPr lang="pt-PT" sz="2000" dirty="0" smtClean="0">
                <a:ea typeface="ＭＳ Ｐゴシック" charset="0"/>
              </a:rPr>
              <a:t>conteúdo de dados </a:t>
            </a:r>
            <a:r>
              <a:rPr lang="pt-PT" sz="2000" dirty="0">
                <a:ea typeface="ＭＳ Ｐゴシック" charset="0"/>
              </a:rPr>
              <a:t>dos pacotes (</a:t>
            </a:r>
            <a:r>
              <a:rPr lang="pt-PT" sz="2000" i="1" dirty="0" err="1">
                <a:ea typeface="ＭＳ Ｐゴシック" charset="0"/>
              </a:rPr>
              <a:t>payload</a:t>
            </a:r>
            <a:r>
              <a:rPr lang="pt-PT" sz="2000" dirty="0">
                <a:ea typeface="ＭＳ Ｐゴシック" charset="0"/>
              </a:rPr>
              <a:t>)</a:t>
            </a:r>
          </a:p>
        </p:txBody>
      </p:sp>
      <p:sp>
        <p:nvSpPr>
          <p:cNvPr id="38916" name="Slide Number Placeholder 42"/>
          <p:cNvSpPr txBox="1">
            <a:spLocks/>
          </p:cNvSpPr>
          <p:nvPr/>
        </p:nvSpPr>
        <p:spPr bwMode="auto">
          <a:xfrm>
            <a:off x="0" y="1271588"/>
            <a:ext cx="5334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</a:pPr>
            <a:fld id="{D71E8C03-BFA4-484E-A9D3-A34C2FC0356E}" type="slidenum">
              <a:rPr lang="en-US" sz="1200" u="sng">
                <a:solidFill>
                  <a:srgbClr val="FFFFFF"/>
                </a:solidFill>
                <a:latin typeface="Tahoma" charset="0"/>
              </a:rPr>
              <a:pPr eaLnBrk="1" hangingPunct="1">
                <a:lnSpc>
                  <a:spcPct val="80000"/>
                </a:lnSpc>
              </a:pPr>
              <a:t>14</a:t>
            </a:fld>
            <a:endParaRPr lang="en-US" sz="1200" u="sng">
              <a:solidFill>
                <a:srgbClr val="FFFFFF"/>
              </a:solidFill>
              <a:latin typeface="Tahoma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8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 smtClean="0">
                <a:ea typeface="ＭＳ Ｐゴシック" charset="0"/>
              </a:rPr>
              <a:t>Conclusões</a:t>
            </a:r>
          </a:p>
        </p:txBody>
      </p:sp>
      <p:sp>
        <p:nvSpPr>
          <p:cNvPr id="79875" name="Rectangle 3"/>
          <p:cNvSpPr>
            <a:spLocks noGrp="1" noChangeArrowheads="1"/>
          </p:cNvSpPr>
          <p:nvPr>
            <p:ph idx="1"/>
          </p:nvPr>
        </p:nvSpPr>
        <p:spPr>
          <a:xfrm>
            <a:off x="539750" y="1268413"/>
            <a:ext cx="8228013" cy="4968875"/>
          </a:xfrm>
        </p:spPr>
        <p:txBody>
          <a:bodyPr/>
          <a:lstStyle/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A Internet desenvolveu-se segundo um modelo completamente novo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Todo o poder à periferia e às aplicações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Baseado numa rede tão simples quanto possível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As camadas superiores compensam os defeitos que a simplicidade da rede deixa passar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Isso deu-lhe uma grande flexibilidade e capacidade de crescimento </a:t>
            </a:r>
            <a:r>
              <a:rPr lang="pt-PT" sz="2000" dirty="0">
                <a:ea typeface="ＭＳ Ｐゴシック" charset="0"/>
              </a:rPr>
              <a:t>n</a:t>
            </a:r>
            <a:r>
              <a:rPr lang="pt-PT" sz="2000" dirty="0" smtClean="0">
                <a:ea typeface="ＭＳ Ｐゴシック" charset="0"/>
              </a:rPr>
              <a:t>unca visto até então </a:t>
            </a:r>
          </a:p>
          <a:p>
            <a:pPr marL="339725" lvl="1" indent="0" eaLnBrk="1" hangingPunct="1">
              <a:buFont typeface="Helvetica" charset="0"/>
              <a:buNone/>
              <a:defRPr/>
            </a:pPr>
            <a:endParaRPr lang="pt-PT" sz="1100" dirty="0" smtClean="0">
              <a:ea typeface="ＭＳ Ｐゴシック" charset="0"/>
            </a:endParaRPr>
          </a:p>
          <a:p>
            <a:pPr eaLnBrk="1" hangingPunct="1">
              <a:defRPr/>
            </a:pPr>
            <a:r>
              <a:rPr lang="pt-PT" sz="2400" dirty="0" smtClean="0">
                <a:ea typeface="ＭＳ Ｐゴシック" charset="0"/>
                <a:cs typeface="ＭＳ Ｐゴシック" charset="0"/>
              </a:rPr>
              <a:t>O modelo tornou-se realista e vencedor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Porque o protocolo IP permitiu o desenvolvimento sem barreiras por baixo e por cima do nível rede</a:t>
            </a:r>
          </a:p>
          <a:p>
            <a:pPr lvl="1" eaLnBrk="1" hangingPunct="1">
              <a:defRPr/>
            </a:pPr>
            <a:r>
              <a:rPr lang="pt-PT" sz="2000" dirty="0" smtClean="0">
                <a:ea typeface="ＭＳ Ｐゴシック" charset="0"/>
              </a:rPr>
              <a:t>Porque os sistemas computacionais e o os canais  baixaram de preço e de capacidade 6 ordens de grandeza em 30 anos</a:t>
            </a:r>
          </a:p>
        </p:txBody>
      </p:sp>
      <p:sp>
        <p:nvSpPr>
          <p:cNvPr id="79876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8261350" y="6381750"/>
            <a:ext cx="873125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  <a:cs typeface="ＭＳ Ｐゴシック" charset="0"/>
              </a:defRPr>
            </a:lvl1pPr>
            <a:lvl2pPr marL="37931725" indent="-37474525"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2pPr>
            <a:lvl3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3pPr>
            <a:lvl4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4pPr>
            <a:lvl5pPr eaLnBrk="0" hangingPunct="0"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Helvetica" charset="0"/>
                <a:ea typeface="ＭＳ Ｐゴシック" charset="0"/>
              </a:defRPr>
            </a:lvl9pPr>
          </a:lstStyle>
          <a:p>
            <a:pPr eaLnBrk="1" hangingPunct="1">
              <a:defRPr/>
            </a:pPr>
            <a:fld id="{F1AAEBB2-2CD8-6743-BABF-632E5F08050B}" type="slidenum">
              <a:rPr lang="en-US" sz="1200" smtClean="0">
                <a:solidFill>
                  <a:srgbClr val="898989"/>
                </a:solidFill>
              </a:rPr>
              <a:pPr eaLnBrk="1" hangingPunct="1">
                <a:defRPr/>
              </a:pPr>
              <a:t>15</a:t>
            </a:fld>
            <a:endParaRPr lang="en-US" sz="1200" dirty="0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C02CD660-F1DC-D746-A67A-FC4831417C01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1047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mtClean="0">
                <a:cs typeface="+mj-cs"/>
              </a:rPr>
              <a:t>Objectivos da lição</a:t>
            </a:r>
          </a:p>
        </p:txBody>
      </p:sp>
      <p:sp>
        <p:nvSpPr>
          <p:cNvPr id="1047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19200"/>
            <a:ext cx="8610600" cy="5378450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A Internet tem uma </a:t>
            </a:r>
            <a:r>
              <a:rPr lang="pt-PT" sz="2400" dirty="0" err="1" smtClean="0"/>
              <a:t>arquitectura</a:t>
            </a:r>
            <a:r>
              <a:rPr lang="pt-PT" sz="2400" dirty="0" smtClean="0"/>
              <a:t> baseada numa certa filosofia</a:t>
            </a:r>
            <a:endParaRPr lang="pt-PT" sz="2400" dirty="0"/>
          </a:p>
          <a:p>
            <a:pPr lvl="1">
              <a:defRPr/>
            </a:pPr>
            <a:r>
              <a:rPr lang="pt-PT" sz="2000" dirty="0" smtClean="0"/>
              <a:t>Quais as aspectos fundamentais da mesma</a:t>
            </a:r>
          </a:p>
          <a:p>
            <a:pPr lvl="1">
              <a:defRPr/>
            </a:pPr>
            <a:r>
              <a:rPr lang="pt-PT" sz="2000" dirty="0" smtClean="0"/>
              <a:t>Quem é responsável pelo quê</a:t>
            </a:r>
          </a:p>
          <a:p>
            <a:pPr lvl="1">
              <a:defRPr/>
            </a:pPr>
            <a:r>
              <a:rPr lang="pt-PT" sz="2000" dirty="0" smtClean="0"/>
              <a:t>Que nível de serviço é oferecido por cada subsistema</a:t>
            </a:r>
          </a:p>
          <a:p>
            <a:pPr lvl="1">
              <a:defRPr/>
            </a:pPr>
            <a:r>
              <a:rPr lang="pt-PT" sz="2000" dirty="0"/>
              <a:t>Como funciona o </a:t>
            </a:r>
            <a:r>
              <a:rPr lang="pt-PT" sz="2000" dirty="0" smtClean="0"/>
              <a:t>conjunto</a:t>
            </a:r>
          </a:p>
          <a:p>
            <a:pPr lvl="1">
              <a:defRPr/>
            </a:pPr>
            <a:r>
              <a:rPr lang="pt-PT" sz="2000" dirty="0" smtClean="0"/>
              <a:t>Como é que a evolução é acomodada</a:t>
            </a:r>
          </a:p>
          <a:p>
            <a:pPr>
              <a:defRPr/>
            </a:pPr>
            <a:r>
              <a:rPr lang="pt-PT" sz="2400" dirty="0" smtClean="0"/>
              <a:t>Nesta lição vamos conhecer a resposta a estas perguntas</a:t>
            </a:r>
          </a:p>
          <a:p>
            <a:pPr marL="339725" lvl="1" indent="0">
              <a:buFont typeface="Helvetica" charset="0"/>
              <a:buNone/>
              <a:defRPr/>
            </a:pPr>
            <a:endParaRPr lang="pt-PT" sz="1800" dirty="0" smtClean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err="1" smtClean="0"/>
              <a:t>Arquitectura</a:t>
            </a:r>
            <a:r>
              <a:rPr lang="pt-PT" dirty="0" smtClean="0"/>
              <a:t> da Internet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219200"/>
            <a:ext cx="8610600" cy="5162550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O poder às aplicações</a:t>
            </a:r>
          </a:p>
          <a:p>
            <a:pPr>
              <a:defRPr/>
            </a:pPr>
            <a:r>
              <a:rPr lang="pt-PT" dirty="0"/>
              <a:t>O modelo das 4 </a:t>
            </a:r>
            <a:r>
              <a:rPr lang="pt-PT" dirty="0" smtClean="0"/>
              <a:t>camadas</a:t>
            </a:r>
          </a:p>
          <a:p>
            <a:pPr>
              <a:defRPr/>
            </a:pPr>
            <a:r>
              <a:rPr lang="pt-PT" dirty="0" smtClean="0"/>
              <a:t>Transporte de extremo a extremo (TCP e UDP)</a:t>
            </a:r>
          </a:p>
          <a:p>
            <a:pPr>
              <a:defRPr/>
            </a:pPr>
            <a:r>
              <a:rPr lang="pt-PT" dirty="0" smtClean="0"/>
              <a:t>O modelo IP, a sua semântica e a sua razão de ser</a:t>
            </a:r>
          </a:p>
          <a:p>
            <a:pPr>
              <a:defRPr/>
            </a:pPr>
            <a:r>
              <a:rPr lang="pt-PT" dirty="0" smtClean="0"/>
              <a:t>Como a </a:t>
            </a:r>
            <a:r>
              <a:rPr lang="pt-PT" dirty="0" err="1" smtClean="0"/>
              <a:t>arquitectura</a:t>
            </a:r>
            <a:r>
              <a:rPr lang="pt-PT" dirty="0" smtClean="0"/>
              <a:t> tem suportado a evolução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3039389-AFB6-7C4B-AF10-1185D85A1945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dirty="0" smtClean="0">
                <a:solidFill>
                  <a:srgbClr val="000000"/>
                </a:solidFill>
              </a:rPr>
              <a:t>Internet = a rede estúpida</a:t>
            </a:r>
            <a:endParaRPr lang="pt-PT" dirty="0">
              <a:solidFill>
                <a:srgbClr val="000000"/>
              </a:solidFill>
            </a:endParaRPr>
          </a:p>
        </p:txBody>
      </p:sp>
      <p:sp>
        <p:nvSpPr>
          <p:cNvPr id="4" name="Line 7"/>
          <p:cNvSpPr>
            <a:spLocks noChangeShapeType="1"/>
          </p:cNvSpPr>
          <p:nvPr/>
        </p:nvSpPr>
        <p:spPr bwMode="auto">
          <a:xfrm flipH="1" flipV="1">
            <a:off x="4968875" y="2968625"/>
            <a:ext cx="525463" cy="195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3149600" y="2727325"/>
            <a:ext cx="306388" cy="2254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6" name="Line 9"/>
          <p:cNvSpPr>
            <a:spLocks noChangeShapeType="1"/>
          </p:cNvSpPr>
          <p:nvPr/>
        </p:nvSpPr>
        <p:spPr bwMode="auto">
          <a:xfrm flipH="1">
            <a:off x="3103563" y="2967038"/>
            <a:ext cx="449262" cy="477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7" name="Line 10"/>
          <p:cNvSpPr>
            <a:spLocks noChangeShapeType="1"/>
          </p:cNvSpPr>
          <p:nvPr/>
        </p:nvSpPr>
        <p:spPr bwMode="auto">
          <a:xfrm>
            <a:off x="3552825" y="2967038"/>
            <a:ext cx="542925" cy="473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H="1">
            <a:off x="3614738" y="2959100"/>
            <a:ext cx="10588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" name="Line 12"/>
          <p:cNvSpPr>
            <a:spLocks noChangeShapeType="1"/>
          </p:cNvSpPr>
          <p:nvPr/>
        </p:nvSpPr>
        <p:spPr bwMode="auto">
          <a:xfrm flipH="1">
            <a:off x="4095750" y="2970213"/>
            <a:ext cx="652463" cy="469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" name="Line 13"/>
          <p:cNvSpPr>
            <a:spLocks noChangeShapeType="1"/>
          </p:cNvSpPr>
          <p:nvPr/>
        </p:nvSpPr>
        <p:spPr bwMode="auto">
          <a:xfrm flipV="1">
            <a:off x="3511550" y="2505075"/>
            <a:ext cx="825500" cy="4064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1" name="Line 14"/>
          <p:cNvSpPr>
            <a:spLocks noChangeShapeType="1"/>
          </p:cNvSpPr>
          <p:nvPr/>
        </p:nvSpPr>
        <p:spPr bwMode="auto">
          <a:xfrm flipH="1">
            <a:off x="2703513" y="3011488"/>
            <a:ext cx="833437" cy="166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2" name="Line 15"/>
          <p:cNvSpPr>
            <a:spLocks noChangeShapeType="1"/>
          </p:cNvSpPr>
          <p:nvPr/>
        </p:nvSpPr>
        <p:spPr bwMode="auto">
          <a:xfrm>
            <a:off x="4337050" y="2505075"/>
            <a:ext cx="360363" cy="450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3" name="Rectangle 16"/>
          <p:cNvSpPr>
            <a:spLocks noChangeArrowheads="1"/>
          </p:cNvSpPr>
          <p:nvPr/>
        </p:nvSpPr>
        <p:spPr bwMode="auto">
          <a:xfrm>
            <a:off x="3236913" y="2911475"/>
            <a:ext cx="425450" cy="222250"/>
          </a:xfrm>
          <a:prstGeom prst="rect">
            <a:avLst/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3900488" y="3311525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6" name="Rectangle 19"/>
          <p:cNvSpPr>
            <a:spLocks noChangeArrowheads="1"/>
          </p:cNvSpPr>
          <p:nvPr/>
        </p:nvSpPr>
        <p:spPr bwMode="auto">
          <a:xfrm>
            <a:off x="4540250" y="2824163"/>
            <a:ext cx="425450" cy="220662"/>
          </a:xfrm>
          <a:prstGeom prst="rect">
            <a:avLst/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7" name="Rectangle 20"/>
          <p:cNvSpPr>
            <a:spLocks noChangeArrowheads="1"/>
          </p:cNvSpPr>
          <p:nvPr/>
        </p:nvSpPr>
        <p:spPr bwMode="auto">
          <a:xfrm>
            <a:off x="4033838" y="2379663"/>
            <a:ext cx="428625" cy="222250"/>
          </a:xfrm>
          <a:prstGeom prst="rect">
            <a:avLst/>
          </a:prstGeom>
          <a:solidFill>
            <a:srgbClr val="618FFD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" name="Line 26"/>
          <p:cNvSpPr>
            <a:spLocks noChangeShapeType="1"/>
          </p:cNvSpPr>
          <p:nvPr/>
        </p:nvSpPr>
        <p:spPr bwMode="auto">
          <a:xfrm flipH="1">
            <a:off x="4284663" y="3425825"/>
            <a:ext cx="5318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>
            <a:off x="4968875" y="2665413"/>
            <a:ext cx="533400" cy="2270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pic>
        <p:nvPicPr>
          <p:cNvPr id="21521" name="Picture 33" descr="PHONEH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94338" y="1822450"/>
            <a:ext cx="1182687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22" name="Picture 33" descr="PHONEH7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95538" y="1644650"/>
            <a:ext cx="1182687" cy="1179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7" name="Oval 4"/>
          <p:cNvSpPr>
            <a:spLocks noChangeArrowheads="1"/>
          </p:cNvSpPr>
          <p:nvPr/>
        </p:nvSpPr>
        <p:spPr bwMode="auto">
          <a:xfrm>
            <a:off x="1825625" y="4670425"/>
            <a:ext cx="990600" cy="7826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8" name="Oval 5"/>
          <p:cNvSpPr>
            <a:spLocks noChangeArrowheads="1"/>
          </p:cNvSpPr>
          <p:nvPr/>
        </p:nvSpPr>
        <p:spPr bwMode="auto">
          <a:xfrm>
            <a:off x="6473825" y="4670425"/>
            <a:ext cx="990600" cy="782638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9" name="Line 6"/>
          <p:cNvSpPr>
            <a:spLocks noChangeShapeType="1"/>
          </p:cNvSpPr>
          <p:nvPr/>
        </p:nvSpPr>
        <p:spPr bwMode="auto">
          <a:xfrm>
            <a:off x="2628900" y="5046663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" name="Line 7"/>
          <p:cNvSpPr>
            <a:spLocks noChangeShapeType="1"/>
          </p:cNvSpPr>
          <p:nvPr/>
        </p:nvSpPr>
        <p:spPr bwMode="auto">
          <a:xfrm>
            <a:off x="6424613" y="5059363"/>
            <a:ext cx="4572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1" name="Rectangle 8"/>
          <p:cNvSpPr>
            <a:spLocks noChangeArrowheads="1"/>
          </p:cNvSpPr>
          <p:nvPr/>
        </p:nvSpPr>
        <p:spPr bwMode="auto">
          <a:xfrm>
            <a:off x="6321425" y="4865688"/>
            <a:ext cx="76200" cy="3921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2" name="Rectangle 9"/>
          <p:cNvSpPr>
            <a:spLocks noChangeArrowheads="1"/>
          </p:cNvSpPr>
          <p:nvPr/>
        </p:nvSpPr>
        <p:spPr bwMode="auto">
          <a:xfrm>
            <a:off x="3197225" y="4865688"/>
            <a:ext cx="76200" cy="392112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3" name="Rectangle 10"/>
          <p:cNvSpPr>
            <a:spLocks noChangeArrowheads="1"/>
          </p:cNvSpPr>
          <p:nvPr/>
        </p:nvSpPr>
        <p:spPr bwMode="auto">
          <a:xfrm>
            <a:off x="3578225" y="4865688"/>
            <a:ext cx="228600" cy="3921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folHlink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4" name="Rectangle 11"/>
          <p:cNvSpPr>
            <a:spLocks noChangeArrowheads="1"/>
          </p:cNvSpPr>
          <p:nvPr/>
        </p:nvSpPr>
        <p:spPr bwMode="auto">
          <a:xfrm>
            <a:off x="4035425" y="4865688"/>
            <a:ext cx="228600" cy="3921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5" name="Rectangle 12"/>
          <p:cNvSpPr>
            <a:spLocks noChangeArrowheads="1"/>
          </p:cNvSpPr>
          <p:nvPr/>
        </p:nvSpPr>
        <p:spPr bwMode="auto">
          <a:xfrm>
            <a:off x="4492625" y="4865688"/>
            <a:ext cx="76200" cy="3921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6" name="Rectangle 13"/>
          <p:cNvSpPr>
            <a:spLocks noChangeArrowheads="1"/>
          </p:cNvSpPr>
          <p:nvPr/>
        </p:nvSpPr>
        <p:spPr bwMode="auto">
          <a:xfrm>
            <a:off x="4645025" y="4865688"/>
            <a:ext cx="762000" cy="392112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7" name="Rectangle 14"/>
          <p:cNvSpPr>
            <a:spLocks noChangeArrowheads="1"/>
          </p:cNvSpPr>
          <p:nvPr/>
        </p:nvSpPr>
        <p:spPr bwMode="auto">
          <a:xfrm>
            <a:off x="5711825" y="4865688"/>
            <a:ext cx="76200" cy="392112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8" name="Rectangle 15"/>
          <p:cNvSpPr>
            <a:spLocks noChangeArrowheads="1"/>
          </p:cNvSpPr>
          <p:nvPr/>
        </p:nvSpPr>
        <p:spPr bwMode="auto">
          <a:xfrm>
            <a:off x="5940425" y="4865688"/>
            <a:ext cx="228600" cy="392112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9" name="Rectangle 16"/>
          <p:cNvSpPr>
            <a:spLocks noChangeArrowheads="1"/>
          </p:cNvSpPr>
          <p:nvPr/>
        </p:nvSpPr>
        <p:spPr bwMode="auto">
          <a:xfrm>
            <a:off x="4340225" y="4865688"/>
            <a:ext cx="76200" cy="392112"/>
          </a:xfrm>
          <a:prstGeom prst="rect">
            <a:avLst/>
          </a:prstGeom>
          <a:solidFill>
            <a:schemeClr val="tx1"/>
          </a:solidFill>
          <a:ln w="9525">
            <a:solidFill>
              <a:schemeClr val="bg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grpSp>
        <p:nvGrpSpPr>
          <p:cNvPr id="21536" name="Group 17"/>
          <p:cNvGrpSpPr>
            <a:grpSpLocks/>
          </p:cNvGrpSpPr>
          <p:nvPr/>
        </p:nvGrpSpPr>
        <p:grpSpPr bwMode="auto">
          <a:xfrm>
            <a:off x="2100263" y="4910138"/>
            <a:ext cx="504825" cy="304800"/>
            <a:chOff x="1285" y="2229"/>
            <a:chExt cx="318" cy="223"/>
          </a:xfrm>
        </p:grpSpPr>
        <p:sp>
          <p:nvSpPr>
            <p:cNvPr id="41" name="Freeform 18"/>
            <p:cNvSpPr>
              <a:spLocks/>
            </p:cNvSpPr>
            <p:nvPr/>
          </p:nvSpPr>
          <p:spPr bwMode="auto">
            <a:xfrm>
              <a:off x="1285" y="2229"/>
              <a:ext cx="318" cy="215"/>
            </a:xfrm>
            <a:custGeom>
              <a:avLst/>
              <a:gdLst>
                <a:gd name="T0" fmla="*/ 0 w 1012"/>
                <a:gd name="T1" fmla="*/ 0 h 292"/>
                <a:gd name="T2" fmla="*/ 1009 w 1012"/>
                <a:gd name="T3" fmla="*/ 0 h 292"/>
                <a:gd name="T4" fmla="*/ 1012 w 1012"/>
                <a:gd name="T5" fmla="*/ 292 h 292"/>
                <a:gd name="T6" fmla="*/ 18 w 1012"/>
                <a:gd name="T7" fmla="*/ 291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2" name="Line 19"/>
            <p:cNvSpPr>
              <a:spLocks noChangeShapeType="1"/>
            </p:cNvSpPr>
            <p:nvPr/>
          </p:nvSpPr>
          <p:spPr bwMode="auto">
            <a:xfrm>
              <a:off x="1500" y="2238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43" name="Line 20"/>
            <p:cNvSpPr>
              <a:spLocks noChangeShapeType="1"/>
            </p:cNvSpPr>
            <p:nvPr/>
          </p:nvSpPr>
          <p:spPr bwMode="auto">
            <a:xfrm>
              <a:off x="1431" y="2237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44" name="Text Box 21"/>
          <p:cNvSpPr txBox="1">
            <a:spLocks noChangeArrowheads="1"/>
          </p:cNvSpPr>
          <p:nvPr/>
        </p:nvSpPr>
        <p:spPr bwMode="auto">
          <a:xfrm>
            <a:off x="2484438" y="3789363"/>
            <a:ext cx="4103687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11" tIns="45708" rIns="91411" bIns="45708">
            <a:spAutoFit/>
          </a:bodyPr>
          <a:lstStyle/>
          <a:p>
            <a:pPr algn="l">
              <a:defRPr/>
            </a:pPr>
            <a:r>
              <a:rPr lang="pt-PT" sz="1600" b="0">
                <a:solidFill>
                  <a:srgbClr val="0000FF"/>
                </a:solidFill>
                <a:latin typeface="+mn-lt"/>
              </a:rPr>
              <a:t>Agregação e comutação de pacotes sem garantias de entrega</a:t>
            </a:r>
          </a:p>
        </p:txBody>
      </p:sp>
      <p:pic>
        <p:nvPicPr>
          <p:cNvPr id="21538" name="Picture 22" descr="Click To Preview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325" y="5730875"/>
            <a:ext cx="731838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39" name="Picture 23" descr="Click To Preview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9925" y="5691188"/>
            <a:ext cx="7318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0" name="Picture 24" descr="Click To Preview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4751388"/>
            <a:ext cx="731837" cy="627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1" name="Picture 25" descr="Click To Preview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088" y="3797300"/>
            <a:ext cx="731837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2" name="Picture 26" descr="Click To Preview"/>
          <p:cNvPicPr>
            <a:picLocks noChangeAspect="1" noChangeArrowheads="1"/>
          </p:cNvPicPr>
          <p:nvPr/>
        </p:nvPicPr>
        <p:blipFill>
          <a:blip r:embed="rId7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1488" y="3902075"/>
            <a:ext cx="731837" cy="627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43" name="Picture 27" descr="Click To Preview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1325" y="4776788"/>
            <a:ext cx="731838" cy="62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" name="Line 28"/>
          <p:cNvSpPr>
            <a:spLocks noChangeShapeType="1"/>
          </p:cNvSpPr>
          <p:nvPr/>
        </p:nvSpPr>
        <p:spPr bwMode="auto">
          <a:xfrm>
            <a:off x="2740025" y="5257800"/>
            <a:ext cx="381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2" name="Line 29"/>
          <p:cNvSpPr>
            <a:spLocks noChangeShapeType="1"/>
          </p:cNvSpPr>
          <p:nvPr/>
        </p:nvSpPr>
        <p:spPr bwMode="auto">
          <a:xfrm>
            <a:off x="2740025" y="4865688"/>
            <a:ext cx="3810000" cy="0"/>
          </a:xfrm>
          <a:prstGeom prst="line">
            <a:avLst/>
          </a:prstGeom>
          <a:noFill/>
          <a:ln w="381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53" name="Line 30"/>
          <p:cNvSpPr>
            <a:spLocks noChangeShapeType="1"/>
          </p:cNvSpPr>
          <p:nvPr/>
        </p:nvSpPr>
        <p:spPr bwMode="auto">
          <a:xfrm>
            <a:off x="4427538" y="4365625"/>
            <a:ext cx="0" cy="384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grpSp>
        <p:nvGrpSpPr>
          <p:cNvPr id="21547" name="Group 31"/>
          <p:cNvGrpSpPr>
            <a:grpSpLocks/>
          </p:cNvGrpSpPr>
          <p:nvPr/>
        </p:nvGrpSpPr>
        <p:grpSpPr bwMode="auto">
          <a:xfrm>
            <a:off x="1431925" y="4229100"/>
            <a:ext cx="914400" cy="1763713"/>
            <a:chOff x="864" y="1728"/>
            <a:chExt cx="576" cy="1296"/>
          </a:xfrm>
        </p:grpSpPr>
        <p:sp>
          <p:nvSpPr>
            <p:cNvPr id="55" name="Line 32"/>
            <p:cNvSpPr>
              <a:spLocks noChangeShapeType="1"/>
            </p:cNvSpPr>
            <p:nvPr/>
          </p:nvSpPr>
          <p:spPr bwMode="auto">
            <a:xfrm>
              <a:off x="912" y="1728"/>
              <a:ext cx="528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6" name="Line 33"/>
            <p:cNvSpPr>
              <a:spLocks noChangeShapeType="1"/>
            </p:cNvSpPr>
            <p:nvPr/>
          </p:nvSpPr>
          <p:spPr bwMode="auto">
            <a:xfrm>
              <a:off x="912" y="2352"/>
              <a:ext cx="52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57" name="Line 34"/>
            <p:cNvSpPr>
              <a:spLocks noChangeShapeType="1"/>
            </p:cNvSpPr>
            <p:nvPr/>
          </p:nvSpPr>
          <p:spPr bwMode="auto">
            <a:xfrm flipV="1">
              <a:off x="864" y="2352"/>
              <a:ext cx="576" cy="67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1548" name="Group 35"/>
          <p:cNvGrpSpPr>
            <a:grpSpLocks/>
          </p:cNvGrpSpPr>
          <p:nvPr/>
        </p:nvGrpSpPr>
        <p:grpSpPr bwMode="auto">
          <a:xfrm rot="10800000">
            <a:off x="7070725" y="4164013"/>
            <a:ext cx="914400" cy="1763712"/>
            <a:chOff x="864" y="1728"/>
            <a:chExt cx="576" cy="1296"/>
          </a:xfrm>
        </p:grpSpPr>
        <p:sp>
          <p:nvSpPr>
            <p:cNvPr id="59" name="Line 36"/>
            <p:cNvSpPr>
              <a:spLocks noChangeShapeType="1"/>
            </p:cNvSpPr>
            <p:nvPr/>
          </p:nvSpPr>
          <p:spPr bwMode="auto">
            <a:xfrm>
              <a:off x="919" y="1731"/>
              <a:ext cx="528" cy="623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0" name="Line 37"/>
            <p:cNvSpPr>
              <a:spLocks noChangeShapeType="1"/>
            </p:cNvSpPr>
            <p:nvPr/>
          </p:nvSpPr>
          <p:spPr bwMode="auto">
            <a:xfrm>
              <a:off x="919" y="2352"/>
              <a:ext cx="528" cy="0"/>
            </a:xfrm>
            <a:prstGeom prst="line">
              <a:avLst/>
            </a:prstGeom>
            <a:noFill/>
            <a:ln w="38100">
              <a:solidFill>
                <a:schemeClr val="hlink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1" name="Line 38"/>
            <p:cNvSpPr>
              <a:spLocks noChangeShapeType="1"/>
            </p:cNvSpPr>
            <p:nvPr/>
          </p:nvSpPr>
          <p:spPr bwMode="auto">
            <a:xfrm flipV="1">
              <a:off x="871" y="2352"/>
              <a:ext cx="576" cy="672"/>
            </a:xfrm>
            <a:prstGeom prst="line">
              <a:avLst/>
            </a:prstGeom>
            <a:noFill/>
            <a:ln w="38100">
              <a:solidFill>
                <a:schemeClr val="folHlink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/>
            <a:lstStyle/>
            <a:p>
              <a:pPr>
                <a:defRPr/>
              </a:pPr>
              <a:endParaRPr lang="en-US"/>
            </a:p>
          </p:txBody>
        </p:sp>
      </p:grpSp>
      <p:grpSp>
        <p:nvGrpSpPr>
          <p:cNvPr id="21549" name="Group 39"/>
          <p:cNvGrpSpPr>
            <a:grpSpLocks/>
          </p:cNvGrpSpPr>
          <p:nvPr/>
        </p:nvGrpSpPr>
        <p:grpSpPr bwMode="auto">
          <a:xfrm>
            <a:off x="6842125" y="4910138"/>
            <a:ext cx="504825" cy="304800"/>
            <a:chOff x="1285" y="2229"/>
            <a:chExt cx="318" cy="223"/>
          </a:xfrm>
        </p:grpSpPr>
        <p:sp>
          <p:nvSpPr>
            <p:cNvPr id="63" name="Freeform 40"/>
            <p:cNvSpPr>
              <a:spLocks/>
            </p:cNvSpPr>
            <p:nvPr/>
          </p:nvSpPr>
          <p:spPr bwMode="auto">
            <a:xfrm>
              <a:off x="1285" y="2229"/>
              <a:ext cx="318" cy="215"/>
            </a:xfrm>
            <a:custGeom>
              <a:avLst/>
              <a:gdLst>
                <a:gd name="T0" fmla="*/ 0 w 1012"/>
                <a:gd name="T1" fmla="*/ 0 h 292"/>
                <a:gd name="T2" fmla="*/ 1009 w 1012"/>
                <a:gd name="T3" fmla="*/ 0 h 292"/>
                <a:gd name="T4" fmla="*/ 1012 w 1012"/>
                <a:gd name="T5" fmla="*/ 292 h 292"/>
                <a:gd name="T6" fmla="*/ 18 w 1012"/>
                <a:gd name="T7" fmla="*/ 291 h 2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</a:cxnLst>
              <a:rect l="0" t="0" r="r" b="b"/>
              <a:pathLst>
                <a:path w="1012" h="292">
                  <a:moveTo>
                    <a:pt x="0" y="0"/>
                  </a:moveTo>
                  <a:lnTo>
                    <a:pt x="1009" y="0"/>
                  </a:lnTo>
                  <a:lnTo>
                    <a:pt x="1012" y="292"/>
                  </a:lnTo>
                  <a:lnTo>
                    <a:pt x="18" y="291"/>
                  </a:lnTo>
                </a:path>
              </a:pathLst>
            </a:custGeom>
            <a:noFill/>
            <a:ln w="38100" cmpd="sng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4" name="Line 41"/>
            <p:cNvSpPr>
              <a:spLocks noChangeShapeType="1"/>
            </p:cNvSpPr>
            <p:nvPr/>
          </p:nvSpPr>
          <p:spPr bwMode="auto">
            <a:xfrm>
              <a:off x="1500" y="2238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5" name="Line 42"/>
            <p:cNvSpPr>
              <a:spLocks noChangeShapeType="1"/>
            </p:cNvSpPr>
            <p:nvPr/>
          </p:nvSpPr>
          <p:spPr bwMode="auto">
            <a:xfrm>
              <a:off x="1431" y="2237"/>
              <a:ext cx="0" cy="21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sp>
        <p:nvSpPr>
          <p:cNvPr id="68" name="Text Box 21"/>
          <p:cNvSpPr txBox="1">
            <a:spLocks noChangeArrowheads="1"/>
          </p:cNvSpPr>
          <p:nvPr/>
        </p:nvSpPr>
        <p:spPr bwMode="auto">
          <a:xfrm>
            <a:off x="7239000" y="2060575"/>
            <a:ext cx="1757363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11" tIns="45708" rIns="91411" bIns="45708">
            <a:spAutoFit/>
          </a:bodyPr>
          <a:lstStyle/>
          <a:p>
            <a:pPr algn="l">
              <a:defRPr/>
            </a:pPr>
            <a:r>
              <a:rPr lang="pt-PT" sz="1600" b="0">
                <a:solidFill>
                  <a:srgbClr val="0000FF"/>
                </a:solidFill>
                <a:latin typeface="+mn-lt"/>
              </a:rPr>
              <a:t>Dispositivo estúpido</a:t>
            </a:r>
          </a:p>
        </p:txBody>
      </p:sp>
      <p:sp>
        <p:nvSpPr>
          <p:cNvPr id="69" name="Line 30"/>
          <p:cNvSpPr>
            <a:spLocks noChangeShapeType="1"/>
          </p:cNvSpPr>
          <p:nvPr/>
        </p:nvSpPr>
        <p:spPr bwMode="auto">
          <a:xfrm flipH="1">
            <a:off x="6677025" y="2379663"/>
            <a:ext cx="523875" cy="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70" name="Text Box 21"/>
          <p:cNvSpPr txBox="1">
            <a:spLocks noChangeArrowheads="1"/>
          </p:cNvSpPr>
          <p:nvPr/>
        </p:nvSpPr>
        <p:spPr bwMode="auto">
          <a:xfrm>
            <a:off x="2987675" y="5876925"/>
            <a:ext cx="3106738" cy="3698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1411" tIns="45708" rIns="91411" bIns="45708">
            <a:spAutoFit/>
          </a:bodyPr>
          <a:lstStyle/>
          <a:p>
            <a:pPr algn="l">
              <a:defRPr/>
            </a:pPr>
            <a:r>
              <a:rPr lang="pt-PT" sz="1800" b="0" dirty="0">
                <a:solidFill>
                  <a:srgbClr val="0000FF"/>
                </a:solidFill>
                <a:latin typeface="+mn-lt"/>
              </a:rPr>
              <a:t>Dispositivo computorizados</a:t>
            </a:r>
          </a:p>
        </p:txBody>
      </p:sp>
      <p:sp>
        <p:nvSpPr>
          <p:cNvPr id="71" name="Text Box 21"/>
          <p:cNvSpPr txBox="1">
            <a:spLocks noChangeArrowheads="1"/>
          </p:cNvSpPr>
          <p:nvPr/>
        </p:nvSpPr>
        <p:spPr bwMode="auto">
          <a:xfrm>
            <a:off x="457200" y="1811338"/>
            <a:ext cx="1643063" cy="1077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lIns="91411" tIns="45708" rIns="91411" bIns="45708">
            <a:spAutoFit/>
          </a:bodyPr>
          <a:lstStyle/>
          <a:p>
            <a:pPr algn="l">
              <a:defRPr/>
            </a:pPr>
            <a:r>
              <a:rPr lang="pt-PT" sz="1600" b="0">
                <a:solidFill>
                  <a:srgbClr val="0000FF"/>
                </a:solidFill>
                <a:latin typeface="+mn-lt"/>
              </a:rPr>
              <a:t>Centrais telefónicas caras e gigantescas</a:t>
            </a:r>
          </a:p>
        </p:txBody>
      </p:sp>
      <p:sp>
        <p:nvSpPr>
          <p:cNvPr id="72" name="Line 30"/>
          <p:cNvSpPr>
            <a:spLocks noChangeShapeType="1"/>
          </p:cNvSpPr>
          <p:nvPr/>
        </p:nvSpPr>
        <p:spPr bwMode="auto">
          <a:xfrm>
            <a:off x="1763713" y="2708275"/>
            <a:ext cx="1339850" cy="261938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66" name="Line 30"/>
          <p:cNvSpPr>
            <a:spLocks noChangeShapeType="1"/>
          </p:cNvSpPr>
          <p:nvPr/>
        </p:nvSpPr>
        <p:spPr bwMode="auto">
          <a:xfrm flipV="1">
            <a:off x="6084888" y="5661025"/>
            <a:ext cx="1295400" cy="4318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67" name="Line 30"/>
          <p:cNvSpPr>
            <a:spLocks noChangeShapeType="1"/>
          </p:cNvSpPr>
          <p:nvPr/>
        </p:nvSpPr>
        <p:spPr bwMode="auto">
          <a:xfrm flipH="1" flipV="1">
            <a:off x="1908175" y="5876925"/>
            <a:ext cx="935038" cy="215900"/>
          </a:xfrm>
          <a:prstGeom prst="line">
            <a:avLst/>
          </a:prstGeom>
          <a:noFill/>
          <a:ln w="28575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2"/>
          <p:cNvSpPr>
            <a:spLocks noChangeArrowheads="1"/>
          </p:cNvSpPr>
          <p:nvPr/>
        </p:nvSpPr>
        <p:spPr bwMode="auto">
          <a:xfrm>
            <a:off x="6575425" y="1727200"/>
            <a:ext cx="1892300" cy="35306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381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140292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433388" y="114300"/>
            <a:ext cx="7772400" cy="1028700"/>
          </a:xfrm>
        </p:spPr>
        <p:txBody>
          <a:bodyPr/>
          <a:lstStyle/>
          <a:p>
            <a:pPr eaLnBrk="1" hangingPunct="1">
              <a:defRPr/>
            </a:pPr>
            <a:r>
              <a:rPr lang="pt-PT" smtClean="0">
                <a:latin typeface="Gill Sans MT" charset="0"/>
              </a:rPr>
              <a:t>A pilha de protocolos TCP/IP</a:t>
            </a:r>
            <a:endParaRPr lang="pt-PT">
              <a:latin typeface="Gill Sans MT" charset="0"/>
            </a:endParaRPr>
          </a:p>
        </p:txBody>
      </p:sp>
      <p:sp>
        <p:nvSpPr>
          <p:cNvPr id="140293" name="Rectangle 4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527050" y="1333500"/>
            <a:ext cx="5554663" cy="5119688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SzPct val="75000"/>
              <a:defRPr/>
            </a:pPr>
            <a:r>
              <a:rPr lang="pt-PT" sz="2400" smtClean="0"/>
              <a:t>Aplicação – é onde residem os protocolos aplicacionais</a:t>
            </a:r>
          </a:p>
          <a:p>
            <a:pPr lvl="1" eaLnBrk="1" hangingPunct="1">
              <a:lnSpc>
                <a:spcPct val="80000"/>
              </a:lnSpc>
              <a:buSzPct val="75000"/>
              <a:defRPr/>
            </a:pPr>
            <a:r>
              <a:rPr lang="pt-PT" sz="2000" smtClean="0"/>
              <a:t>HTTP, DNS, …..</a:t>
            </a:r>
          </a:p>
          <a:p>
            <a:pPr eaLnBrk="1" hangingPunct="1">
              <a:lnSpc>
                <a:spcPct val="80000"/>
              </a:lnSpc>
              <a:buSzPct val="75000"/>
              <a:defRPr/>
            </a:pPr>
            <a:r>
              <a:rPr lang="pt-PT" sz="2400" smtClean="0"/>
              <a:t>Transport:e – Assegura a comunicação processo-processo</a:t>
            </a:r>
          </a:p>
          <a:p>
            <a:pPr lvl="1" eaLnBrk="1" hangingPunct="1">
              <a:lnSpc>
                <a:spcPct val="80000"/>
              </a:lnSpc>
              <a:buSzPct val="75000"/>
              <a:defRPr/>
            </a:pPr>
            <a:r>
              <a:rPr lang="pt-PT" sz="2000" smtClean="0">
                <a:solidFill>
                  <a:schemeClr val="tx1"/>
                </a:solidFill>
                <a:cs typeface="Arial" charset="0"/>
              </a:rPr>
              <a:t>TCP, UDP</a:t>
            </a:r>
          </a:p>
          <a:p>
            <a:pPr eaLnBrk="1" hangingPunct="1">
              <a:lnSpc>
                <a:spcPct val="80000"/>
              </a:lnSpc>
              <a:buSzPct val="75000"/>
              <a:defRPr/>
            </a:pPr>
            <a:r>
              <a:rPr lang="pt-PT" sz="2400" smtClean="0"/>
              <a:t>Rede – Assegura o transporte de pacotes computador a computador</a:t>
            </a:r>
          </a:p>
          <a:p>
            <a:pPr lvl="1" eaLnBrk="1" hangingPunct="1">
              <a:lnSpc>
                <a:spcPct val="80000"/>
              </a:lnSpc>
              <a:buSzPct val="75000"/>
              <a:defRPr/>
            </a:pPr>
            <a:r>
              <a:rPr lang="pt-PT" sz="2000" smtClean="0">
                <a:solidFill>
                  <a:srgbClr val="000000"/>
                </a:solidFill>
                <a:cs typeface="Arial" charset="0"/>
              </a:rPr>
              <a:t>IP, protocolos de encaminhamento</a:t>
            </a:r>
          </a:p>
          <a:p>
            <a:pPr eaLnBrk="1" hangingPunct="1">
              <a:lnSpc>
                <a:spcPct val="80000"/>
              </a:lnSpc>
              <a:buSzPct val="75000"/>
              <a:defRPr/>
            </a:pPr>
            <a:r>
              <a:rPr lang="pt-PT" sz="2400" smtClean="0"/>
              <a:t>Canal ou ligação de dados e físico - assegura a transferência de pacotes entre entidades ligadas ao mesmo canal</a:t>
            </a:r>
          </a:p>
          <a:p>
            <a:pPr lvl="1" eaLnBrk="1" hangingPunct="1">
              <a:lnSpc>
                <a:spcPct val="80000"/>
              </a:lnSpc>
              <a:defRPr/>
            </a:pPr>
            <a:r>
              <a:rPr lang="pt-PT" sz="2000" smtClean="0">
                <a:solidFill>
                  <a:srgbClr val="000000"/>
                </a:solidFill>
                <a:cs typeface="Arial" charset="0"/>
              </a:rPr>
              <a:t>Ethernet, 802.111 (WiFi), PPP</a:t>
            </a:r>
            <a:endParaRPr lang="pt-PT" altLang="ja-JP" smtClean="0"/>
          </a:p>
          <a:p>
            <a:pPr eaLnBrk="1" hangingPunct="1">
              <a:lnSpc>
                <a:spcPct val="80000"/>
              </a:lnSpc>
              <a:defRPr/>
            </a:pPr>
            <a:endParaRPr lang="pt-PT" sz="2400"/>
          </a:p>
        </p:txBody>
      </p:sp>
      <p:sp>
        <p:nvSpPr>
          <p:cNvPr id="23556" name="Rectangle 6"/>
          <p:cNvSpPr>
            <a:spLocks noChangeArrowheads="1"/>
          </p:cNvSpPr>
          <p:nvPr/>
        </p:nvSpPr>
        <p:spPr bwMode="auto">
          <a:xfrm>
            <a:off x="6457950" y="1824038"/>
            <a:ext cx="1892300" cy="3530600"/>
          </a:xfrm>
          <a:prstGeom prst="rect">
            <a:avLst/>
          </a:prstGeom>
          <a:solidFill>
            <a:schemeClr val="bg1"/>
          </a:solidFill>
          <a:ln w="381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/>
          </a:p>
        </p:txBody>
      </p:sp>
      <p:sp>
        <p:nvSpPr>
          <p:cNvPr id="23557" name="Text Box 7"/>
          <p:cNvSpPr txBox="1">
            <a:spLocks noChangeArrowheads="1"/>
          </p:cNvSpPr>
          <p:nvPr/>
        </p:nvSpPr>
        <p:spPr bwMode="auto">
          <a:xfrm>
            <a:off x="6562725" y="1920875"/>
            <a:ext cx="1644650" cy="3378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2400">
                <a:latin typeface="Arial" charset="0"/>
              </a:rPr>
              <a:t>application</a:t>
            </a: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r>
              <a:rPr lang="en-US" sz="2400">
                <a:latin typeface="Arial" charset="0"/>
              </a:rPr>
              <a:t>transport</a:t>
            </a: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r>
              <a:rPr lang="en-US" sz="2400">
                <a:latin typeface="Arial" charset="0"/>
              </a:rPr>
              <a:t>network</a:t>
            </a: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r>
              <a:rPr lang="en-US" sz="2400">
                <a:latin typeface="Arial" charset="0"/>
              </a:rPr>
              <a:t>link</a:t>
            </a:r>
          </a:p>
          <a:p>
            <a:pPr eaLnBrk="1" hangingPunct="1"/>
            <a:endParaRPr lang="en-US" sz="2400">
              <a:latin typeface="Arial" charset="0"/>
            </a:endParaRPr>
          </a:p>
          <a:p>
            <a:pPr eaLnBrk="1" hangingPunct="1"/>
            <a:r>
              <a:rPr lang="en-US" sz="2400">
                <a:latin typeface="Arial" charset="0"/>
              </a:rPr>
              <a:t>physical</a:t>
            </a:r>
          </a:p>
        </p:txBody>
      </p:sp>
      <p:sp>
        <p:nvSpPr>
          <p:cNvPr id="23558" name="Line 8"/>
          <p:cNvSpPr>
            <a:spLocks noChangeShapeType="1"/>
          </p:cNvSpPr>
          <p:nvPr/>
        </p:nvSpPr>
        <p:spPr bwMode="auto">
          <a:xfrm>
            <a:off x="6451600" y="251618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59" name="Line 9"/>
          <p:cNvSpPr>
            <a:spLocks noChangeShapeType="1"/>
          </p:cNvSpPr>
          <p:nvPr/>
        </p:nvSpPr>
        <p:spPr bwMode="auto">
          <a:xfrm>
            <a:off x="6451600" y="32210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0" name="Line 10"/>
          <p:cNvSpPr>
            <a:spLocks noChangeShapeType="1"/>
          </p:cNvSpPr>
          <p:nvPr/>
        </p:nvSpPr>
        <p:spPr bwMode="auto">
          <a:xfrm>
            <a:off x="6451600" y="39322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3561" name="Line 11"/>
          <p:cNvSpPr>
            <a:spLocks noChangeShapeType="1"/>
          </p:cNvSpPr>
          <p:nvPr/>
        </p:nvSpPr>
        <p:spPr bwMode="auto">
          <a:xfrm>
            <a:off x="6451600" y="4643438"/>
            <a:ext cx="1885950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>
          <a:xfrm>
            <a:off x="400050" y="123825"/>
            <a:ext cx="8077200" cy="896938"/>
          </a:xfrm>
        </p:spPr>
        <p:txBody>
          <a:bodyPr/>
          <a:lstStyle/>
          <a:p>
            <a:pPr>
              <a:defRPr/>
            </a:pPr>
            <a:r>
              <a:rPr lang="pt-PT" dirty="0" smtClean="0"/>
              <a:t>Interface de transporte de dados</a:t>
            </a:r>
            <a:endParaRPr lang="pt-PT" dirty="0"/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49250" y="1208088"/>
            <a:ext cx="8232775" cy="2328862"/>
          </a:xfrm>
        </p:spPr>
        <p:txBody>
          <a:bodyPr/>
          <a:lstStyle/>
          <a:p>
            <a:pPr>
              <a:defRPr/>
            </a:pPr>
            <a:r>
              <a:rPr lang="pt-PT" sz="2400" dirty="0" smtClean="0"/>
              <a:t>Os processos enviam e recebem mensagens através da interface de </a:t>
            </a:r>
            <a:r>
              <a:rPr lang="pt-PT" sz="2400" i="1" dirty="0" err="1" smtClean="0"/>
              <a:t>Sockets</a:t>
            </a:r>
            <a:r>
              <a:rPr lang="pt-PT" sz="2400" dirty="0" smtClean="0"/>
              <a:t>, uma API do sistema de operação</a:t>
            </a:r>
          </a:p>
          <a:p>
            <a:pPr>
              <a:defRPr/>
            </a:pPr>
            <a:r>
              <a:rPr lang="pt-PT" sz="2400" dirty="0" smtClean="0"/>
              <a:t>Um </a:t>
            </a:r>
            <a:r>
              <a:rPr lang="pt-PT" sz="2400" i="1" dirty="0" err="1" smtClean="0"/>
              <a:t>socket</a:t>
            </a:r>
            <a:r>
              <a:rPr lang="pt-PT" sz="2400" dirty="0" smtClean="0"/>
              <a:t> pode ser visto como um canal virtual</a:t>
            </a:r>
            <a:endParaRPr lang="pt-PT" sz="2400" dirty="0" smtClean="0">
              <a:solidFill>
                <a:srgbClr val="CC0000"/>
              </a:solidFill>
            </a:endParaRPr>
          </a:p>
          <a:p>
            <a:pPr lvl="1">
              <a:defRPr/>
            </a:pPr>
            <a:r>
              <a:rPr lang="pt-PT" dirty="0" smtClean="0">
                <a:cs typeface="Arial" charset="0"/>
              </a:rPr>
              <a:t>As mensagens enviadas de um lado do canal (</a:t>
            </a:r>
            <a:r>
              <a:rPr lang="pt-PT" i="1" dirty="0" err="1" smtClean="0">
                <a:cs typeface="Arial" charset="0"/>
              </a:rPr>
              <a:t>socket</a:t>
            </a:r>
            <a:r>
              <a:rPr lang="pt-PT" dirty="0" smtClean="0">
                <a:cs typeface="Arial" charset="0"/>
              </a:rPr>
              <a:t>) chegam ao outro lado</a:t>
            </a:r>
            <a:endParaRPr lang="pt-PT" dirty="0">
              <a:cs typeface="Arial" charset="0"/>
            </a:endParaRPr>
          </a:p>
        </p:txBody>
      </p:sp>
      <p:sp>
        <p:nvSpPr>
          <p:cNvPr id="25603" name="Freeform 66"/>
          <p:cNvSpPr>
            <a:spLocks/>
          </p:cNvSpPr>
          <p:nvPr/>
        </p:nvSpPr>
        <p:spPr bwMode="auto">
          <a:xfrm>
            <a:off x="6948488" y="3751263"/>
            <a:ext cx="736600" cy="1998662"/>
          </a:xfrm>
          <a:custGeom>
            <a:avLst/>
            <a:gdLst>
              <a:gd name="T0" fmla="*/ 2147483647 w 464"/>
              <a:gd name="T1" fmla="*/ 2147483647 h 1259"/>
              <a:gd name="T2" fmla="*/ 0 w 464"/>
              <a:gd name="T3" fmla="*/ 0 h 1259"/>
              <a:gd name="T4" fmla="*/ 2147483647 w 464"/>
              <a:gd name="T5" fmla="*/ 2147483647 h 1259"/>
              <a:gd name="T6" fmla="*/ 2147483647 w 464"/>
              <a:gd name="T7" fmla="*/ 2147483647 h 1259"/>
              <a:gd name="T8" fmla="*/ 2147483647 w 464"/>
              <a:gd name="T9" fmla="*/ 2147483647 h 1259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64"/>
              <a:gd name="T16" fmla="*/ 0 h 1259"/>
              <a:gd name="T17" fmla="*/ 464 w 464"/>
              <a:gd name="T18" fmla="*/ 1259 h 1259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64" h="1259">
                <a:moveTo>
                  <a:pt x="464" y="1060"/>
                </a:moveTo>
                <a:lnTo>
                  <a:pt x="0" y="0"/>
                </a:lnTo>
                <a:lnTo>
                  <a:pt x="6" y="1258"/>
                </a:lnTo>
                <a:lnTo>
                  <a:pt x="382" y="1259"/>
                </a:lnTo>
                <a:lnTo>
                  <a:pt x="464" y="106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04" name="Freeform 7"/>
          <p:cNvSpPr>
            <a:spLocks/>
          </p:cNvSpPr>
          <p:nvPr/>
        </p:nvSpPr>
        <p:spPr bwMode="auto">
          <a:xfrm>
            <a:off x="3633788" y="5048250"/>
            <a:ext cx="1808162" cy="1031875"/>
          </a:xfrm>
          <a:custGeom>
            <a:avLst/>
            <a:gdLst>
              <a:gd name="T0" fmla="*/ 2147483647 w 2135"/>
              <a:gd name="T1" fmla="*/ 2147483647 h 1662"/>
              <a:gd name="T2" fmla="*/ 2147483647 w 2135"/>
              <a:gd name="T3" fmla="*/ 2147483647 h 1662"/>
              <a:gd name="T4" fmla="*/ 2147483647 w 2135"/>
              <a:gd name="T5" fmla="*/ 2147483647 h 1662"/>
              <a:gd name="T6" fmla="*/ 2147483647 w 2135"/>
              <a:gd name="T7" fmla="*/ 2147483647 h 1662"/>
              <a:gd name="T8" fmla="*/ 2147483647 w 2135"/>
              <a:gd name="T9" fmla="*/ 2147483647 h 1662"/>
              <a:gd name="T10" fmla="*/ 2147483647 w 2135"/>
              <a:gd name="T11" fmla="*/ 2147483647 h 1662"/>
              <a:gd name="T12" fmla="*/ 2147483647 w 2135"/>
              <a:gd name="T13" fmla="*/ 2147483647 h 1662"/>
              <a:gd name="T14" fmla="*/ 2147483647 w 2135"/>
              <a:gd name="T15" fmla="*/ 2147483647 h 1662"/>
              <a:gd name="T16" fmla="*/ 2147483647 w 2135"/>
              <a:gd name="T17" fmla="*/ 2147483647 h 1662"/>
              <a:gd name="T18" fmla="*/ 2147483647 w 2135"/>
              <a:gd name="T19" fmla="*/ 2147483647 h 1662"/>
              <a:gd name="T20" fmla="*/ 2147483647 w 2135"/>
              <a:gd name="T21" fmla="*/ 2147483647 h 1662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w 2135"/>
              <a:gd name="T34" fmla="*/ 0 h 1662"/>
              <a:gd name="T35" fmla="*/ 2135 w 2135"/>
              <a:gd name="T36" fmla="*/ 1662 h 1662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T33" t="T34" r="T35" b="T36"/>
            <a:pathLst>
              <a:path w="2135" h="1662">
                <a:moveTo>
                  <a:pt x="27" y="652"/>
                </a:moveTo>
                <a:cubicBezTo>
                  <a:pt x="14" y="487"/>
                  <a:pt x="0" y="152"/>
                  <a:pt x="105" y="76"/>
                </a:cubicBezTo>
                <a:cubicBezTo>
                  <a:pt x="210" y="0"/>
                  <a:pt x="473" y="192"/>
                  <a:pt x="657" y="196"/>
                </a:cubicBezTo>
                <a:cubicBezTo>
                  <a:pt x="841" y="200"/>
                  <a:pt x="985" y="65"/>
                  <a:pt x="1209" y="100"/>
                </a:cubicBezTo>
                <a:cubicBezTo>
                  <a:pt x="1433" y="135"/>
                  <a:pt x="1867" y="232"/>
                  <a:pt x="2001" y="406"/>
                </a:cubicBezTo>
                <a:cubicBezTo>
                  <a:pt x="2135" y="580"/>
                  <a:pt x="2083" y="945"/>
                  <a:pt x="2013" y="1144"/>
                </a:cubicBezTo>
                <a:cubicBezTo>
                  <a:pt x="1943" y="1343"/>
                  <a:pt x="1781" y="1538"/>
                  <a:pt x="1581" y="1600"/>
                </a:cubicBezTo>
                <a:cubicBezTo>
                  <a:pt x="1381" y="1662"/>
                  <a:pt x="993" y="1571"/>
                  <a:pt x="813" y="1516"/>
                </a:cubicBezTo>
                <a:cubicBezTo>
                  <a:pt x="633" y="1461"/>
                  <a:pt x="606" y="1345"/>
                  <a:pt x="501" y="1270"/>
                </a:cubicBezTo>
                <a:cubicBezTo>
                  <a:pt x="396" y="1195"/>
                  <a:pt x="262" y="1169"/>
                  <a:pt x="183" y="1066"/>
                </a:cubicBezTo>
                <a:cubicBezTo>
                  <a:pt x="104" y="963"/>
                  <a:pt x="25" y="819"/>
                  <a:pt x="27" y="652"/>
                </a:cubicBezTo>
                <a:close/>
              </a:path>
            </a:pathLst>
          </a:custGeom>
          <a:solidFill>
            <a:srgbClr val="33CC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5" name="Text Box 51"/>
          <p:cNvSpPr txBox="1">
            <a:spLocks noChangeArrowheads="1"/>
          </p:cNvSpPr>
          <p:nvPr/>
        </p:nvSpPr>
        <p:spPr bwMode="auto">
          <a:xfrm>
            <a:off x="4071938" y="5180013"/>
            <a:ext cx="874712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600">
                <a:latin typeface="Arial" charset="0"/>
              </a:rPr>
              <a:t>Internet</a:t>
            </a:r>
          </a:p>
        </p:txBody>
      </p:sp>
      <p:sp>
        <p:nvSpPr>
          <p:cNvPr id="25606" name="Line 52"/>
          <p:cNvSpPr>
            <a:spLocks noChangeShapeType="1"/>
          </p:cNvSpPr>
          <p:nvPr/>
        </p:nvSpPr>
        <p:spPr bwMode="auto">
          <a:xfrm>
            <a:off x="3392488" y="5591175"/>
            <a:ext cx="22113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07" name="Text Box 53"/>
          <p:cNvSpPr txBox="1">
            <a:spLocks noChangeArrowheads="1"/>
          </p:cNvSpPr>
          <p:nvPr/>
        </p:nvSpPr>
        <p:spPr bwMode="auto">
          <a:xfrm>
            <a:off x="7373938" y="4816475"/>
            <a:ext cx="11430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/>
            <a:r>
              <a:rPr lang="en-US" sz="1400">
                <a:solidFill>
                  <a:srgbClr val="CC0000"/>
                </a:solidFill>
                <a:latin typeface="Arial" charset="0"/>
              </a:rPr>
              <a:t>Controlado</a:t>
            </a:r>
          </a:p>
          <a:p>
            <a:pPr eaLnBrk="1" hangingPunct="1"/>
            <a:r>
              <a:rPr lang="en-US" sz="1400">
                <a:solidFill>
                  <a:srgbClr val="CC0000"/>
                </a:solidFill>
                <a:latin typeface="Arial" charset="0"/>
              </a:rPr>
              <a:t>pelo SO</a:t>
            </a:r>
          </a:p>
          <a:p>
            <a:pPr eaLnBrk="1" hangingPunct="1"/>
            <a:endParaRPr lang="en-US" sz="1400">
              <a:solidFill>
                <a:srgbClr val="CC0000"/>
              </a:solidFill>
              <a:latin typeface="Times New Roman" charset="0"/>
            </a:endParaRPr>
          </a:p>
        </p:txBody>
      </p:sp>
      <p:sp>
        <p:nvSpPr>
          <p:cNvPr id="25608" name="Text Box 56"/>
          <p:cNvSpPr txBox="1">
            <a:spLocks noChangeArrowheads="1"/>
          </p:cNvSpPr>
          <p:nvPr/>
        </p:nvSpPr>
        <p:spPr bwMode="auto">
          <a:xfrm>
            <a:off x="7092950" y="3644900"/>
            <a:ext cx="1582738" cy="48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algn="l" eaLnBrk="1" hangingPunct="1">
              <a:lnSpc>
                <a:spcPct val="90000"/>
              </a:lnSpc>
            </a:pPr>
            <a:r>
              <a:rPr lang="en-US" sz="1400">
                <a:solidFill>
                  <a:srgbClr val="CC0000"/>
                </a:solidFill>
                <a:latin typeface="Arial" charset="0"/>
              </a:rPr>
              <a:t>Controlado pelo programador</a:t>
            </a:r>
          </a:p>
        </p:txBody>
      </p:sp>
      <p:sp>
        <p:nvSpPr>
          <p:cNvPr id="25609" name="Freeform 45"/>
          <p:cNvSpPr>
            <a:spLocks/>
          </p:cNvSpPr>
          <p:nvPr/>
        </p:nvSpPr>
        <p:spPr bwMode="auto">
          <a:xfrm>
            <a:off x="1208088" y="3814763"/>
            <a:ext cx="758825" cy="1997075"/>
          </a:xfrm>
          <a:custGeom>
            <a:avLst/>
            <a:gdLst>
              <a:gd name="T0" fmla="*/ 0 w 478"/>
              <a:gd name="T1" fmla="*/ 2147483647 h 1258"/>
              <a:gd name="T2" fmla="*/ 2147483647 w 478"/>
              <a:gd name="T3" fmla="*/ 0 h 1258"/>
              <a:gd name="T4" fmla="*/ 2147483647 w 478"/>
              <a:gd name="T5" fmla="*/ 2147483647 h 1258"/>
              <a:gd name="T6" fmla="*/ 2147483647 w 478"/>
              <a:gd name="T7" fmla="*/ 2147483647 h 1258"/>
              <a:gd name="T8" fmla="*/ 0 w 478"/>
              <a:gd name="T9" fmla="*/ 2147483647 h 1258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  <a:gd name="T15" fmla="*/ 0 w 478"/>
              <a:gd name="T16" fmla="*/ 0 h 1258"/>
              <a:gd name="T17" fmla="*/ 478 w 478"/>
              <a:gd name="T18" fmla="*/ 1258 h 1258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T15" t="T16" r="T17" b="T18"/>
            <a:pathLst>
              <a:path w="478" h="1258">
                <a:moveTo>
                  <a:pt x="0" y="1040"/>
                </a:moveTo>
                <a:lnTo>
                  <a:pt x="478" y="0"/>
                </a:lnTo>
                <a:lnTo>
                  <a:pt x="472" y="1258"/>
                </a:lnTo>
                <a:lnTo>
                  <a:pt x="41" y="1246"/>
                </a:lnTo>
                <a:lnTo>
                  <a:pt x="0" y="104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folHlink"/>
              </a:gs>
            </a:gsLst>
            <a:lin ang="0" scaled="1"/>
          </a:gradFill>
          <a:ln w="9525">
            <a:solidFill>
              <a:srgbClr val="DDDDDD"/>
            </a:solidFill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  <p:sp>
        <p:nvSpPr>
          <p:cNvPr id="25610" name="Rectangle 23"/>
          <p:cNvSpPr>
            <a:spLocks noChangeArrowheads="1"/>
          </p:cNvSpPr>
          <p:nvPr/>
        </p:nvSpPr>
        <p:spPr bwMode="auto">
          <a:xfrm>
            <a:off x="2011363" y="3770313"/>
            <a:ext cx="1296987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>
              <a:latin typeface="Times New Roman" charset="0"/>
            </a:endParaRPr>
          </a:p>
        </p:txBody>
      </p:sp>
      <p:sp>
        <p:nvSpPr>
          <p:cNvPr id="25611" name="Rectangle 24"/>
          <p:cNvSpPr>
            <a:spLocks noChangeArrowheads="1"/>
          </p:cNvSpPr>
          <p:nvPr/>
        </p:nvSpPr>
        <p:spPr bwMode="auto">
          <a:xfrm>
            <a:off x="1973263" y="3824288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>
              <a:latin typeface="Times New Roman" charset="0"/>
            </a:endParaRPr>
          </a:p>
        </p:txBody>
      </p:sp>
      <p:sp>
        <p:nvSpPr>
          <p:cNvPr id="25612" name="Line 25"/>
          <p:cNvSpPr>
            <a:spLocks noChangeShapeType="1"/>
          </p:cNvSpPr>
          <p:nvPr/>
        </p:nvSpPr>
        <p:spPr bwMode="auto">
          <a:xfrm>
            <a:off x="1982788" y="45847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3" name="Text Box 26"/>
          <p:cNvSpPr txBox="1">
            <a:spLocks noChangeArrowheads="1"/>
          </p:cNvSpPr>
          <p:nvPr/>
        </p:nvSpPr>
        <p:spPr bwMode="auto">
          <a:xfrm>
            <a:off x="1939925" y="45672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transport</a:t>
            </a:r>
          </a:p>
        </p:txBody>
      </p:sp>
      <p:sp>
        <p:nvSpPr>
          <p:cNvPr id="25614" name="Line 27"/>
          <p:cNvSpPr>
            <a:spLocks noChangeShapeType="1"/>
          </p:cNvSpPr>
          <p:nvPr/>
        </p:nvSpPr>
        <p:spPr bwMode="auto">
          <a:xfrm>
            <a:off x="1990725" y="490537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5" name="Line 28"/>
          <p:cNvSpPr>
            <a:spLocks noChangeShapeType="1"/>
          </p:cNvSpPr>
          <p:nvPr/>
        </p:nvSpPr>
        <p:spPr bwMode="auto">
          <a:xfrm>
            <a:off x="1976438" y="521493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6" name="Line 29"/>
          <p:cNvSpPr>
            <a:spLocks noChangeShapeType="1"/>
          </p:cNvSpPr>
          <p:nvPr/>
        </p:nvSpPr>
        <p:spPr bwMode="auto">
          <a:xfrm>
            <a:off x="1976438" y="5500688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17" name="Text Box 26"/>
          <p:cNvSpPr txBox="1">
            <a:spLocks noChangeArrowheads="1"/>
          </p:cNvSpPr>
          <p:nvPr/>
        </p:nvSpPr>
        <p:spPr bwMode="auto">
          <a:xfrm>
            <a:off x="1974850" y="38147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pt-PT" sz="1400" b="0">
                <a:latin typeface="Tahoma" charset="0"/>
              </a:rPr>
              <a:t>aplicação</a:t>
            </a:r>
          </a:p>
        </p:txBody>
      </p:sp>
      <p:sp>
        <p:nvSpPr>
          <p:cNvPr id="25618" name="Text Box 26"/>
          <p:cNvSpPr txBox="1">
            <a:spLocks noChangeArrowheads="1"/>
          </p:cNvSpPr>
          <p:nvPr/>
        </p:nvSpPr>
        <p:spPr bwMode="auto">
          <a:xfrm>
            <a:off x="1930400" y="54721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physical</a:t>
            </a:r>
          </a:p>
        </p:txBody>
      </p:sp>
      <p:sp>
        <p:nvSpPr>
          <p:cNvPr id="25619" name="Text Box 26"/>
          <p:cNvSpPr txBox="1">
            <a:spLocks noChangeArrowheads="1"/>
          </p:cNvSpPr>
          <p:nvPr/>
        </p:nvSpPr>
        <p:spPr bwMode="auto">
          <a:xfrm>
            <a:off x="1949450" y="51863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link</a:t>
            </a:r>
          </a:p>
        </p:txBody>
      </p:sp>
      <p:sp>
        <p:nvSpPr>
          <p:cNvPr id="25620" name="Text Box 26"/>
          <p:cNvSpPr txBox="1">
            <a:spLocks noChangeArrowheads="1"/>
          </p:cNvSpPr>
          <p:nvPr/>
        </p:nvSpPr>
        <p:spPr bwMode="auto">
          <a:xfrm>
            <a:off x="1939925" y="48910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network</a:t>
            </a:r>
          </a:p>
        </p:txBody>
      </p:sp>
      <p:sp>
        <p:nvSpPr>
          <p:cNvPr id="25621" name="Oval 57"/>
          <p:cNvSpPr>
            <a:spLocks noChangeArrowheads="1"/>
          </p:cNvSpPr>
          <p:nvPr/>
        </p:nvSpPr>
        <p:spPr bwMode="auto">
          <a:xfrm>
            <a:off x="2108200" y="4089400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pt-PT" sz="1600" b="0"/>
              <a:t>processo</a:t>
            </a:r>
          </a:p>
        </p:txBody>
      </p:sp>
      <p:grpSp>
        <p:nvGrpSpPr>
          <p:cNvPr id="25622" name="Group 58"/>
          <p:cNvGrpSpPr>
            <a:grpSpLocks/>
          </p:cNvGrpSpPr>
          <p:nvPr/>
        </p:nvGrpSpPr>
        <p:grpSpPr bwMode="auto">
          <a:xfrm>
            <a:off x="2355850" y="4449763"/>
            <a:ext cx="546100" cy="225425"/>
            <a:chOff x="1287" y="2524"/>
            <a:chExt cx="260" cy="100"/>
          </a:xfrm>
        </p:grpSpPr>
        <p:sp>
          <p:nvSpPr>
            <p:cNvPr id="25653" name="Rectangle 59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5654" name="Rectangle 60"/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5655" name="Rectangle 61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5656" name="Rectangle 62"/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25623" name="Rectangle 23"/>
          <p:cNvSpPr>
            <a:spLocks noChangeArrowheads="1"/>
          </p:cNvSpPr>
          <p:nvPr/>
        </p:nvSpPr>
        <p:spPr bwMode="auto">
          <a:xfrm>
            <a:off x="5673725" y="3741738"/>
            <a:ext cx="1296988" cy="1981200"/>
          </a:xfrm>
          <a:prstGeom prst="rect">
            <a:avLst/>
          </a:prstGeom>
          <a:solidFill>
            <a:srgbClr val="0000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pt-PT">
              <a:latin typeface="Times New Roman" charset="0"/>
            </a:endParaRPr>
          </a:p>
        </p:txBody>
      </p:sp>
      <p:sp>
        <p:nvSpPr>
          <p:cNvPr id="25624" name="Rectangle 24"/>
          <p:cNvSpPr>
            <a:spLocks noChangeArrowheads="1"/>
          </p:cNvSpPr>
          <p:nvPr/>
        </p:nvSpPr>
        <p:spPr bwMode="auto">
          <a:xfrm>
            <a:off x="5635625" y="3795713"/>
            <a:ext cx="1273175" cy="1979612"/>
          </a:xfrm>
          <a:prstGeom prst="rect">
            <a:avLst/>
          </a:prstGeom>
          <a:solidFill>
            <a:schemeClr val="bg1"/>
          </a:solidFill>
          <a:ln w="2857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pt-PT" b="0">
              <a:latin typeface="Times New Roman" charset="0"/>
            </a:endParaRPr>
          </a:p>
        </p:txBody>
      </p:sp>
      <p:sp>
        <p:nvSpPr>
          <p:cNvPr id="25625" name="Line 25"/>
          <p:cNvSpPr>
            <a:spLocks noChangeShapeType="1"/>
          </p:cNvSpPr>
          <p:nvPr/>
        </p:nvSpPr>
        <p:spPr bwMode="auto">
          <a:xfrm>
            <a:off x="5645150" y="4556125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6" name="Text Box 26"/>
          <p:cNvSpPr txBox="1">
            <a:spLocks noChangeArrowheads="1"/>
          </p:cNvSpPr>
          <p:nvPr/>
        </p:nvSpPr>
        <p:spPr bwMode="auto">
          <a:xfrm>
            <a:off x="5602288" y="453866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transport</a:t>
            </a:r>
          </a:p>
        </p:txBody>
      </p:sp>
      <p:sp>
        <p:nvSpPr>
          <p:cNvPr id="25627" name="Line 27"/>
          <p:cNvSpPr>
            <a:spLocks noChangeShapeType="1"/>
          </p:cNvSpPr>
          <p:nvPr/>
        </p:nvSpPr>
        <p:spPr bwMode="auto">
          <a:xfrm>
            <a:off x="5653088" y="4876800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8" name="Line 28"/>
          <p:cNvSpPr>
            <a:spLocks noChangeShapeType="1"/>
          </p:cNvSpPr>
          <p:nvPr/>
        </p:nvSpPr>
        <p:spPr bwMode="auto">
          <a:xfrm>
            <a:off x="5638800" y="518636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29" name="Line 29"/>
          <p:cNvSpPr>
            <a:spLocks noChangeShapeType="1"/>
          </p:cNvSpPr>
          <p:nvPr/>
        </p:nvSpPr>
        <p:spPr bwMode="auto">
          <a:xfrm>
            <a:off x="5638800" y="5472113"/>
            <a:ext cx="1263650" cy="31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630" name="Text Box 26"/>
          <p:cNvSpPr txBox="1">
            <a:spLocks noChangeArrowheads="1"/>
          </p:cNvSpPr>
          <p:nvPr/>
        </p:nvSpPr>
        <p:spPr bwMode="auto">
          <a:xfrm>
            <a:off x="5637213" y="37861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pt-PT" sz="1400" b="0">
                <a:latin typeface="Tahoma" charset="0"/>
              </a:rPr>
              <a:t>aplicação</a:t>
            </a:r>
          </a:p>
        </p:txBody>
      </p:sp>
      <p:sp>
        <p:nvSpPr>
          <p:cNvPr id="25631" name="Text Box 26"/>
          <p:cNvSpPr txBox="1">
            <a:spLocks noChangeArrowheads="1"/>
          </p:cNvSpPr>
          <p:nvPr/>
        </p:nvSpPr>
        <p:spPr bwMode="auto">
          <a:xfrm>
            <a:off x="5592763" y="544353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physical</a:t>
            </a:r>
          </a:p>
        </p:txBody>
      </p:sp>
      <p:sp>
        <p:nvSpPr>
          <p:cNvPr id="25632" name="Text Box 26"/>
          <p:cNvSpPr txBox="1">
            <a:spLocks noChangeArrowheads="1"/>
          </p:cNvSpPr>
          <p:nvPr/>
        </p:nvSpPr>
        <p:spPr bwMode="auto">
          <a:xfrm>
            <a:off x="5611813" y="5157788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link</a:t>
            </a:r>
          </a:p>
        </p:txBody>
      </p:sp>
      <p:sp>
        <p:nvSpPr>
          <p:cNvPr id="25633" name="Text Box 26"/>
          <p:cNvSpPr txBox="1">
            <a:spLocks noChangeArrowheads="1"/>
          </p:cNvSpPr>
          <p:nvPr/>
        </p:nvSpPr>
        <p:spPr bwMode="auto">
          <a:xfrm>
            <a:off x="5602288" y="4862513"/>
            <a:ext cx="1317625" cy="325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110000"/>
              </a:lnSpc>
            </a:pPr>
            <a:r>
              <a:rPr lang="en-US" sz="1400">
                <a:solidFill>
                  <a:srgbClr val="969696"/>
                </a:solidFill>
                <a:latin typeface="Tahoma" charset="0"/>
              </a:rPr>
              <a:t>network</a:t>
            </a:r>
          </a:p>
        </p:txBody>
      </p:sp>
      <p:sp>
        <p:nvSpPr>
          <p:cNvPr id="25634" name="Oval 78"/>
          <p:cNvSpPr>
            <a:spLocks noChangeArrowheads="1"/>
          </p:cNvSpPr>
          <p:nvPr/>
        </p:nvSpPr>
        <p:spPr bwMode="auto">
          <a:xfrm>
            <a:off x="5770563" y="4060825"/>
            <a:ext cx="990600" cy="304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r>
              <a:rPr lang="pt-PT" sz="1600" b="0"/>
              <a:t>processo</a:t>
            </a:r>
          </a:p>
        </p:txBody>
      </p:sp>
      <p:grpSp>
        <p:nvGrpSpPr>
          <p:cNvPr id="25635" name="Group 79"/>
          <p:cNvGrpSpPr>
            <a:grpSpLocks/>
          </p:cNvGrpSpPr>
          <p:nvPr/>
        </p:nvGrpSpPr>
        <p:grpSpPr bwMode="auto">
          <a:xfrm>
            <a:off x="6018213" y="4421188"/>
            <a:ext cx="546100" cy="225425"/>
            <a:chOff x="1287" y="2524"/>
            <a:chExt cx="260" cy="100"/>
          </a:xfrm>
        </p:grpSpPr>
        <p:sp>
          <p:nvSpPr>
            <p:cNvPr id="25649" name="Rectangle 80"/>
            <p:cNvSpPr>
              <a:spLocks noChangeArrowheads="1"/>
            </p:cNvSpPr>
            <p:nvPr/>
          </p:nvSpPr>
          <p:spPr bwMode="auto">
            <a:xfrm>
              <a:off x="1287" y="2524"/>
              <a:ext cx="260" cy="100"/>
            </a:xfrm>
            <a:prstGeom prst="rect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5650" name="Rectangle 81"/>
            <p:cNvSpPr>
              <a:spLocks noChangeArrowheads="1"/>
            </p:cNvSpPr>
            <p:nvPr/>
          </p:nvSpPr>
          <p:spPr bwMode="auto">
            <a:xfrm>
              <a:off x="1338" y="2537"/>
              <a:ext cx="156" cy="76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5651" name="Rectangle 82"/>
            <p:cNvSpPr>
              <a:spLocks noChangeArrowheads="1"/>
            </p:cNvSpPr>
            <p:nvPr/>
          </p:nvSpPr>
          <p:spPr bwMode="auto">
            <a:xfrm>
              <a:off x="1503" y="2582"/>
              <a:ext cx="27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5652" name="Rectangle 83"/>
            <p:cNvSpPr>
              <a:spLocks noChangeArrowheads="1"/>
            </p:cNvSpPr>
            <p:nvPr/>
          </p:nvSpPr>
          <p:spPr bwMode="auto">
            <a:xfrm>
              <a:off x="1298" y="2583"/>
              <a:ext cx="26" cy="27"/>
            </a:xfrm>
            <a:prstGeom prst="rect">
              <a:avLst/>
            </a:prstGeom>
            <a:solidFill>
              <a:srgbClr val="CC9900"/>
            </a:solidFill>
            <a:ln w="9525">
              <a:solidFill>
                <a:srgbClr val="CC9900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</p:grpSp>
      <p:sp>
        <p:nvSpPr>
          <p:cNvPr id="25636" name="Line 88"/>
          <p:cNvSpPr>
            <a:spLocks noChangeShapeType="1"/>
          </p:cNvSpPr>
          <p:nvPr/>
        </p:nvSpPr>
        <p:spPr bwMode="auto">
          <a:xfrm flipH="1">
            <a:off x="6827838" y="4192588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7" name="Line 89"/>
          <p:cNvSpPr>
            <a:spLocks noChangeShapeType="1"/>
          </p:cNvSpPr>
          <p:nvPr/>
        </p:nvSpPr>
        <p:spPr bwMode="auto">
          <a:xfrm>
            <a:off x="7053263" y="4618038"/>
            <a:ext cx="0" cy="102235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8" name="Line 90"/>
          <p:cNvSpPr>
            <a:spLocks noChangeShapeType="1"/>
          </p:cNvSpPr>
          <p:nvPr/>
        </p:nvSpPr>
        <p:spPr bwMode="auto">
          <a:xfrm flipH="1">
            <a:off x="7077075" y="5118100"/>
            <a:ext cx="609600" cy="0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39" name="Text Box 56"/>
          <p:cNvSpPr txBox="1">
            <a:spLocks noChangeArrowheads="1"/>
          </p:cNvSpPr>
          <p:nvPr/>
        </p:nvSpPr>
        <p:spPr bwMode="auto">
          <a:xfrm>
            <a:off x="3990975" y="3873500"/>
            <a:ext cx="917575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90000"/>
              </a:lnSpc>
            </a:pPr>
            <a:r>
              <a:rPr lang="en-US" i="1">
                <a:solidFill>
                  <a:srgbClr val="CC0000"/>
                </a:solidFill>
                <a:latin typeface="Arial" charset="0"/>
              </a:rPr>
              <a:t>socket</a:t>
            </a:r>
          </a:p>
        </p:txBody>
      </p:sp>
      <p:sp>
        <p:nvSpPr>
          <p:cNvPr id="25640" name="Line 92"/>
          <p:cNvSpPr>
            <a:spLocks noChangeShapeType="1"/>
          </p:cNvSpPr>
          <p:nvPr/>
        </p:nvSpPr>
        <p:spPr bwMode="auto">
          <a:xfrm flipV="1">
            <a:off x="2994025" y="4073525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25641" name="Line 93"/>
          <p:cNvSpPr>
            <a:spLocks noChangeShapeType="1"/>
          </p:cNvSpPr>
          <p:nvPr/>
        </p:nvSpPr>
        <p:spPr bwMode="auto">
          <a:xfrm flipH="1" flipV="1">
            <a:off x="4929188" y="4062413"/>
            <a:ext cx="968375" cy="434975"/>
          </a:xfrm>
          <a:prstGeom prst="line">
            <a:avLst/>
          </a:prstGeom>
          <a:noFill/>
          <a:ln w="19050">
            <a:solidFill>
              <a:srgbClr val="CC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25642" name="Group 96"/>
          <p:cNvGrpSpPr>
            <a:grpSpLocks/>
          </p:cNvGrpSpPr>
          <p:nvPr/>
        </p:nvGrpSpPr>
        <p:grpSpPr bwMode="auto">
          <a:xfrm>
            <a:off x="784225" y="5127625"/>
            <a:ext cx="719138" cy="773113"/>
            <a:chOff x="-44" y="1473"/>
            <a:chExt cx="981" cy="1105"/>
          </a:xfrm>
        </p:grpSpPr>
        <p:pic>
          <p:nvPicPr>
            <p:cNvPr id="25647" name="Picture 97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48" name="Freeform 98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84086 w 356"/>
                <a:gd name="T3" fmla="*/ 105376 h 368"/>
                <a:gd name="T4" fmla="*/ 1286035 w 356"/>
                <a:gd name="T5" fmla="*/ 2195318 h 368"/>
                <a:gd name="T6" fmla="*/ 283424 w 356"/>
                <a:gd name="T7" fmla="*/ 274554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grpSp>
        <p:nvGrpSpPr>
          <p:cNvPr id="25643" name="Group 99"/>
          <p:cNvGrpSpPr>
            <a:grpSpLocks/>
          </p:cNvGrpSpPr>
          <p:nvPr/>
        </p:nvGrpSpPr>
        <p:grpSpPr bwMode="auto">
          <a:xfrm flipH="1">
            <a:off x="7480300" y="5322888"/>
            <a:ext cx="719138" cy="773112"/>
            <a:chOff x="-44" y="1473"/>
            <a:chExt cx="981" cy="1105"/>
          </a:xfrm>
        </p:grpSpPr>
        <p:pic>
          <p:nvPicPr>
            <p:cNvPr id="25645" name="Picture 100" descr="desktop_computer_stylized_medium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-44" y="1473"/>
              <a:ext cx="981" cy="11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5646" name="Freeform 101"/>
            <p:cNvSpPr>
              <a:spLocks/>
            </p:cNvSpPr>
            <p:nvPr/>
          </p:nvSpPr>
          <p:spPr bwMode="auto">
            <a:xfrm flipH="1">
              <a:off x="374" y="1579"/>
              <a:ext cx="477" cy="506"/>
            </a:xfrm>
            <a:custGeom>
              <a:avLst/>
              <a:gdLst>
                <a:gd name="T0" fmla="*/ 0 w 356"/>
                <a:gd name="T1" fmla="*/ 0 h 368"/>
                <a:gd name="T2" fmla="*/ 1084086 w 356"/>
                <a:gd name="T3" fmla="*/ 105376 h 368"/>
                <a:gd name="T4" fmla="*/ 1286035 w 356"/>
                <a:gd name="T5" fmla="*/ 2195318 h 368"/>
                <a:gd name="T6" fmla="*/ 283424 w 356"/>
                <a:gd name="T7" fmla="*/ 2745540 h 368"/>
                <a:gd name="T8" fmla="*/ 0 w 356"/>
                <a:gd name="T9" fmla="*/ 0 h 36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56"/>
                <a:gd name="T16" fmla="*/ 0 h 368"/>
                <a:gd name="T17" fmla="*/ 356 w 356"/>
                <a:gd name="T18" fmla="*/ 368 h 36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56" h="368">
                  <a:moveTo>
                    <a:pt x="0" y="0"/>
                  </a:moveTo>
                  <a:lnTo>
                    <a:pt x="300" y="14"/>
                  </a:lnTo>
                  <a:lnTo>
                    <a:pt x="356" y="294"/>
                  </a:lnTo>
                  <a:lnTo>
                    <a:pt x="78" y="368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rgbClr val="000099"/>
                </a:gs>
                <a:gs pos="100000">
                  <a:schemeClr val="bg1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cap="flat" cmpd="sng">
                  <a:solidFill>
                    <a:srgbClr val="000000"/>
                  </a:solidFill>
                  <a:prstDash val="solid"/>
                  <a:round/>
                  <a:headEnd/>
                  <a:tailEnd/>
                </a14:hiddenLine>
              </a:ext>
            </a:extLst>
          </p:spPr>
          <p:txBody>
            <a:bodyPr wrap="none"/>
            <a:lstStyle/>
            <a:p>
              <a:endParaRPr lang="en-US"/>
            </a:p>
          </p:txBody>
        </p:sp>
      </p:grpSp>
      <p:sp>
        <p:nvSpPr>
          <p:cNvPr id="25644" name="Line 52"/>
          <p:cNvSpPr>
            <a:spLocks noChangeShapeType="1"/>
          </p:cNvSpPr>
          <p:nvPr/>
        </p:nvSpPr>
        <p:spPr bwMode="auto">
          <a:xfrm>
            <a:off x="3563938" y="4581525"/>
            <a:ext cx="1871662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sysDash"/>
            <a:round/>
            <a:headEnd type="triangle" w="med" len="med"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PT" dirty="0">
                <a:ea typeface="ＭＳ Ｐゴシック" charset="0"/>
                <a:cs typeface="Tw Cen MT"/>
              </a:rPr>
              <a:t>Transportes e suas características</a:t>
            </a:r>
          </a:p>
        </p:txBody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341438"/>
            <a:ext cx="8591550" cy="4967287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400" dirty="0">
                <a:ea typeface="ＭＳ Ｐゴシック" charset="0"/>
                <a:cs typeface="Tw Cen MT"/>
              </a:rPr>
              <a:t>TCP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000" dirty="0">
                <a:ea typeface="ＭＳ Ｐゴシック" charset="0"/>
                <a:cs typeface="Tw Cen MT"/>
              </a:rPr>
              <a:t>Orientado conexão (exige conexão prévia)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000" dirty="0">
                <a:ea typeface="ＭＳ Ｐゴシック" charset="0"/>
                <a:cs typeface="Tw Cen MT"/>
              </a:rPr>
              <a:t>Transporte fiável de uma sequência de </a:t>
            </a:r>
            <a:r>
              <a:rPr lang="pt-PT" sz="2000" dirty="0" smtClean="0">
                <a:ea typeface="ＭＳ Ｐゴシック" charset="0"/>
                <a:cs typeface="Tw Cen MT"/>
              </a:rPr>
              <a:t>bytes</a:t>
            </a:r>
            <a:endParaRPr lang="pt-PT" sz="2000" dirty="0"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000" dirty="0">
                <a:ea typeface="ＭＳ Ｐゴシック" charset="0"/>
                <a:cs typeface="Tw Cen MT"/>
              </a:rPr>
              <a:t>Controlo de fluxo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000" dirty="0">
                <a:ea typeface="ＭＳ Ｐゴシック" charset="0"/>
                <a:cs typeface="Tw Cen MT"/>
              </a:rPr>
              <a:t>Controlo de saturação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000" dirty="0">
                <a:ea typeface="ＭＳ Ｐゴシック" charset="0"/>
                <a:cs typeface="Tw Cen MT"/>
              </a:rPr>
              <a:t>Não dá garantias de banda nem de </a:t>
            </a:r>
            <a:r>
              <a:rPr lang="pt-PT" sz="2000" dirty="0" smtClean="0">
                <a:ea typeface="ＭＳ Ｐゴシック" charset="0"/>
                <a:cs typeface="Tw Cen MT"/>
              </a:rPr>
              <a:t>latência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Adequado sempre que se requer fiabilidade nas transferências</a:t>
            </a:r>
            <a:endParaRPr lang="pt-PT" sz="2000" dirty="0">
              <a:ea typeface="ＭＳ Ｐゴシック" charset="0"/>
              <a:cs typeface="Tw Cen MT"/>
            </a:endParaRPr>
          </a:p>
          <a:p>
            <a:pPr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400" dirty="0">
                <a:ea typeface="ＭＳ Ｐゴシック" charset="0"/>
                <a:cs typeface="Tw Cen MT"/>
              </a:rPr>
              <a:t>UDP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000" dirty="0">
                <a:ea typeface="ＭＳ Ｐゴシック" charset="0"/>
                <a:cs typeface="Tw Cen MT"/>
              </a:rPr>
              <a:t>Serviço </a:t>
            </a:r>
            <a:r>
              <a:rPr lang="pt-PT" sz="2000" dirty="0" smtClean="0">
                <a:ea typeface="ＭＳ Ｐゴシック" charset="0"/>
                <a:cs typeface="Tw Cen MT"/>
              </a:rPr>
              <a:t>para </a:t>
            </a:r>
            <a:r>
              <a:rPr lang="pt-PT" sz="2000" dirty="0" err="1" smtClean="0">
                <a:ea typeface="ＭＳ Ｐゴシック" charset="0"/>
                <a:cs typeface="Tw Cen MT"/>
              </a:rPr>
              <a:t>datagramas</a:t>
            </a:r>
            <a:r>
              <a:rPr lang="pt-PT" sz="2000" dirty="0" smtClean="0">
                <a:ea typeface="ＭＳ Ｐゴシック" charset="0"/>
                <a:cs typeface="Tw Cen MT"/>
              </a:rPr>
              <a:t> </a:t>
            </a:r>
            <a:r>
              <a:rPr lang="pt-PT" sz="2000" dirty="0">
                <a:ea typeface="ＭＳ Ｐゴシック" charset="0"/>
                <a:cs typeface="Tw Cen MT"/>
              </a:rPr>
              <a:t>sem conexão (não exige conexão prévia)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000" dirty="0">
                <a:ea typeface="ＭＳ Ｐゴシック" charset="0"/>
                <a:cs typeface="Tw Cen MT"/>
              </a:rPr>
              <a:t>Não fiável (</a:t>
            </a:r>
            <a:r>
              <a:rPr lang="ja-JP" altLang="pt-PT" sz="2000" dirty="0">
                <a:ea typeface="ＭＳ Ｐゴシック" charset="0"/>
                <a:cs typeface="Tw Cen MT"/>
              </a:rPr>
              <a:t>“</a:t>
            </a:r>
            <a:r>
              <a:rPr lang="pt-PT" sz="2000" dirty="0" err="1">
                <a:ea typeface="ＭＳ Ｐゴシック" charset="0"/>
                <a:cs typeface="Tw Cen MT"/>
              </a:rPr>
              <a:t>best</a:t>
            </a:r>
            <a:r>
              <a:rPr lang="pt-PT" sz="2000" dirty="0">
                <a:ea typeface="ＭＳ Ｐゴシック" charset="0"/>
                <a:cs typeface="Tw Cen MT"/>
              </a:rPr>
              <a:t> </a:t>
            </a:r>
            <a:r>
              <a:rPr lang="pt-PT" sz="2000" dirty="0" err="1">
                <a:ea typeface="ＭＳ Ｐゴシック" charset="0"/>
                <a:cs typeface="Tw Cen MT"/>
              </a:rPr>
              <a:t>effort</a:t>
            </a:r>
            <a:r>
              <a:rPr lang="ja-JP" altLang="pt-PT" sz="2000" dirty="0">
                <a:ea typeface="ＭＳ Ｐゴシック" charset="0"/>
                <a:cs typeface="Tw Cen MT"/>
              </a:rPr>
              <a:t>”</a:t>
            </a:r>
            <a:r>
              <a:rPr lang="pt-PT" sz="2000" dirty="0">
                <a:ea typeface="ＭＳ Ｐゴシック" charset="0"/>
                <a:cs typeface="Tw Cen MT"/>
              </a:rPr>
              <a:t>)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000" dirty="0">
                <a:ea typeface="ＭＳ Ｐゴシック" charset="0"/>
                <a:cs typeface="Tw Cen MT"/>
              </a:rPr>
              <a:t>Não tem garantias de banda, latência, controlo de fluxo ou </a:t>
            </a:r>
            <a:r>
              <a:rPr lang="pt-PT" sz="2000" dirty="0" smtClean="0">
                <a:ea typeface="ＭＳ Ｐゴシック" charset="0"/>
                <a:cs typeface="Tw Cen MT"/>
              </a:rPr>
              <a:t>saturação</a:t>
            </a: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r>
              <a:rPr lang="pt-PT" sz="2000" dirty="0" smtClean="0">
                <a:ea typeface="ＭＳ Ｐゴシック" charset="0"/>
                <a:cs typeface="Tw Cen MT"/>
              </a:rPr>
              <a:t>É adequado para </a:t>
            </a:r>
            <a:r>
              <a:rPr lang="pt-PT" sz="2000" dirty="0" err="1" smtClean="0">
                <a:ea typeface="ＭＳ Ｐゴシック" charset="0"/>
                <a:cs typeface="Tw Cen MT"/>
              </a:rPr>
              <a:t>interacções</a:t>
            </a:r>
            <a:r>
              <a:rPr lang="pt-PT" sz="2000" dirty="0" smtClean="0">
                <a:ea typeface="ＭＳ Ｐゴシック" charset="0"/>
                <a:cs typeface="Tw Cen MT"/>
              </a:rPr>
              <a:t> curtas do tipo das do DNS ou quando não se requer fiabilidade na transferência dos dados</a:t>
            </a:r>
            <a:endParaRPr lang="pt-PT" sz="2000" dirty="0">
              <a:ea typeface="ＭＳ Ｐゴシック" charset="0"/>
              <a:cs typeface="Tw Cen MT"/>
            </a:endParaRPr>
          </a:p>
          <a:p>
            <a:pPr lvl="1" eaLnBrk="1" hangingPunct="1">
              <a:lnSpc>
                <a:spcPct val="90000"/>
              </a:lnSpc>
              <a:buSzPct val="100000"/>
              <a:buFont typeface="Times" charset="0"/>
              <a:buChar char="•"/>
              <a:defRPr/>
            </a:pPr>
            <a:endParaRPr lang="pt-PT" sz="2000" dirty="0">
              <a:ea typeface="ＭＳ Ｐゴシック" charset="0"/>
              <a:cs typeface="Tw Cen MT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2800" dirty="0" smtClean="0">
                <a:ea typeface="ＭＳ Ｐゴシック" charset="0"/>
              </a:rPr>
              <a:t>Mensagens, Segmentos, Pacotes e </a:t>
            </a:r>
            <a:r>
              <a:rPr lang="pt-PT" sz="2800" i="1" dirty="0" err="1" smtClean="0">
                <a:ea typeface="ＭＳ Ｐゴシック" charset="0"/>
              </a:rPr>
              <a:t>Frames</a:t>
            </a:r>
            <a:endParaRPr lang="pt-PT" sz="2800" i="1" dirty="0">
              <a:ea typeface="ＭＳ Ｐゴシック" charset="0"/>
            </a:endParaRPr>
          </a:p>
        </p:txBody>
      </p:sp>
      <p:sp>
        <p:nvSpPr>
          <p:cNvPr id="28674" name="Rectangle 15"/>
          <p:cNvSpPr>
            <a:spLocks noChangeArrowheads="1"/>
          </p:cNvSpPr>
          <p:nvPr/>
        </p:nvSpPr>
        <p:spPr bwMode="auto">
          <a:xfrm>
            <a:off x="588963" y="1417638"/>
            <a:ext cx="1303337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sp>
        <p:nvSpPr>
          <p:cNvPr id="28675" name="Rectangle 27"/>
          <p:cNvSpPr>
            <a:spLocks noChangeArrowheads="1"/>
          </p:cNvSpPr>
          <p:nvPr/>
        </p:nvSpPr>
        <p:spPr bwMode="auto">
          <a:xfrm>
            <a:off x="7543800" y="1417638"/>
            <a:ext cx="1303338" cy="4848225"/>
          </a:xfrm>
          <a:prstGeom prst="rect">
            <a:avLst/>
          </a:prstGeom>
          <a:noFill/>
          <a:ln w="9525">
            <a:solidFill>
              <a:srgbClr val="3333FF"/>
            </a:solidFill>
            <a:prstDash val="sysDot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/>
          <a:p>
            <a:endParaRPr lang="pt-PT"/>
          </a:p>
        </p:txBody>
      </p:sp>
      <p:grpSp>
        <p:nvGrpSpPr>
          <p:cNvPr id="28676" name="Group 4"/>
          <p:cNvGrpSpPr>
            <a:grpSpLocks/>
          </p:cNvGrpSpPr>
          <p:nvPr/>
        </p:nvGrpSpPr>
        <p:grpSpPr bwMode="auto">
          <a:xfrm>
            <a:off x="720725" y="1524000"/>
            <a:ext cx="7910513" cy="5046663"/>
            <a:chOff x="720725" y="1524001"/>
            <a:chExt cx="7910513" cy="5046662"/>
          </a:xfrm>
        </p:grpSpPr>
        <p:sp>
          <p:nvSpPr>
            <p:cNvPr id="28682" name="Line 12"/>
            <p:cNvSpPr>
              <a:spLocks noChangeShapeType="1"/>
            </p:cNvSpPr>
            <p:nvPr/>
          </p:nvSpPr>
          <p:spPr bwMode="auto">
            <a:xfrm>
              <a:off x="1198563" y="21939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3" name="Line 24"/>
            <p:cNvSpPr>
              <a:spLocks noChangeShapeType="1"/>
            </p:cNvSpPr>
            <p:nvPr/>
          </p:nvSpPr>
          <p:spPr bwMode="auto">
            <a:xfrm>
              <a:off x="8153400" y="21939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4" name="Line 13"/>
            <p:cNvSpPr>
              <a:spLocks noChangeShapeType="1"/>
            </p:cNvSpPr>
            <p:nvPr/>
          </p:nvSpPr>
          <p:spPr bwMode="auto">
            <a:xfrm>
              <a:off x="1198563" y="34004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5" name="Line 25"/>
            <p:cNvSpPr>
              <a:spLocks noChangeShapeType="1"/>
            </p:cNvSpPr>
            <p:nvPr/>
          </p:nvSpPr>
          <p:spPr bwMode="auto">
            <a:xfrm>
              <a:off x="8153400" y="3400426"/>
              <a:ext cx="0" cy="6223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 type="triangle" w="med" len="med"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686" name="Rectangle 10"/>
            <p:cNvSpPr>
              <a:spLocks noChangeArrowheads="1"/>
            </p:cNvSpPr>
            <p:nvPr/>
          </p:nvSpPr>
          <p:spPr bwMode="auto">
            <a:xfrm>
              <a:off x="720725" y="5229226"/>
              <a:ext cx="906463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87" name="Text Box 11"/>
            <p:cNvSpPr txBox="1">
              <a:spLocks noChangeArrowheads="1"/>
            </p:cNvSpPr>
            <p:nvPr/>
          </p:nvSpPr>
          <p:spPr bwMode="auto">
            <a:xfrm>
              <a:off x="730250" y="52673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interface</a:t>
              </a:r>
            </a:p>
          </p:txBody>
        </p:sp>
        <p:sp>
          <p:nvSpPr>
            <p:cNvPr id="28688" name="Rectangle 19"/>
            <p:cNvSpPr>
              <a:spLocks noChangeArrowheads="1"/>
            </p:cNvSpPr>
            <p:nvPr/>
          </p:nvSpPr>
          <p:spPr bwMode="auto">
            <a:xfrm>
              <a:off x="7710488" y="5189538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89" name="Text Box 23"/>
            <p:cNvSpPr txBox="1">
              <a:spLocks noChangeArrowheads="1"/>
            </p:cNvSpPr>
            <p:nvPr/>
          </p:nvSpPr>
          <p:spPr bwMode="auto">
            <a:xfrm>
              <a:off x="7735888" y="52292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interface</a:t>
              </a:r>
            </a:p>
          </p:txBody>
        </p:sp>
        <p:sp>
          <p:nvSpPr>
            <p:cNvPr id="28690" name="Rectangle 36"/>
            <p:cNvSpPr>
              <a:spLocks noChangeArrowheads="1"/>
            </p:cNvSpPr>
            <p:nvPr/>
          </p:nvSpPr>
          <p:spPr bwMode="auto">
            <a:xfrm>
              <a:off x="2357438" y="5229226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91" name="Text Box 37"/>
            <p:cNvSpPr txBox="1">
              <a:spLocks noChangeArrowheads="1"/>
            </p:cNvSpPr>
            <p:nvPr/>
          </p:nvSpPr>
          <p:spPr bwMode="auto">
            <a:xfrm>
              <a:off x="2359025" y="52292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Ethernet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interface</a:t>
              </a:r>
            </a:p>
          </p:txBody>
        </p:sp>
        <p:grpSp>
          <p:nvGrpSpPr>
            <p:cNvPr id="28692" name="Group 38"/>
            <p:cNvGrpSpPr>
              <a:grpSpLocks/>
            </p:cNvGrpSpPr>
            <p:nvPr/>
          </p:nvGrpSpPr>
          <p:grpSpPr bwMode="auto">
            <a:xfrm>
              <a:off x="6256338" y="5203826"/>
              <a:ext cx="912812" cy="606425"/>
              <a:chOff x="323" y="3421"/>
              <a:chExt cx="580" cy="367"/>
            </a:xfrm>
          </p:grpSpPr>
          <p:sp>
            <p:nvSpPr>
              <p:cNvPr id="28749" name="Rectangle 39"/>
              <p:cNvSpPr>
                <a:spLocks noChangeArrowheads="1"/>
              </p:cNvSpPr>
              <p:nvPr/>
            </p:nvSpPr>
            <p:spPr bwMode="auto">
              <a:xfrm>
                <a:off x="323" y="3421"/>
                <a:ext cx="576" cy="367"/>
              </a:xfrm>
              <a:prstGeom prst="rect">
                <a:avLst/>
              </a:prstGeom>
              <a:solidFill>
                <a:srgbClr val="CCFFCC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50" name="Text Box 40"/>
              <p:cNvSpPr txBox="1">
                <a:spLocks noChangeArrowheads="1"/>
              </p:cNvSpPr>
              <p:nvPr/>
            </p:nvSpPr>
            <p:spPr bwMode="auto">
              <a:xfrm>
                <a:off x="334" y="3429"/>
                <a:ext cx="569" cy="32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pPr>
                  <a:lnSpc>
                    <a:spcPct val="90000"/>
                  </a:lnSpc>
                </a:pPr>
                <a:r>
                  <a:rPr lang="en-US" sz="1600">
                    <a:latin typeface="Times New Roman" charset="0"/>
                  </a:rPr>
                  <a:t>Ethernet</a:t>
                </a:r>
              </a:p>
              <a:p>
                <a:pPr>
                  <a:lnSpc>
                    <a:spcPct val="90000"/>
                  </a:lnSpc>
                </a:pPr>
                <a:r>
                  <a:rPr lang="en-US" sz="1600">
                    <a:latin typeface="Times New Roman" charset="0"/>
                  </a:rPr>
                  <a:t>interface</a:t>
                </a:r>
              </a:p>
            </p:txBody>
          </p:sp>
        </p:grpSp>
        <p:sp>
          <p:nvSpPr>
            <p:cNvPr id="28693" name="Rectangle 44"/>
            <p:cNvSpPr>
              <a:spLocks noChangeArrowheads="1"/>
            </p:cNvSpPr>
            <p:nvPr/>
          </p:nvSpPr>
          <p:spPr bwMode="auto">
            <a:xfrm>
              <a:off x="3665538" y="5203826"/>
              <a:ext cx="906462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94" name="Text Box 45"/>
            <p:cNvSpPr txBox="1">
              <a:spLocks noChangeArrowheads="1"/>
            </p:cNvSpPr>
            <p:nvPr/>
          </p:nvSpPr>
          <p:spPr bwMode="auto">
            <a:xfrm>
              <a:off x="3687763" y="52292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SONET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interface</a:t>
              </a:r>
            </a:p>
          </p:txBody>
        </p:sp>
        <p:sp>
          <p:nvSpPr>
            <p:cNvPr id="28695" name="Rectangle 46"/>
            <p:cNvSpPr>
              <a:spLocks noChangeArrowheads="1"/>
            </p:cNvSpPr>
            <p:nvPr/>
          </p:nvSpPr>
          <p:spPr bwMode="auto">
            <a:xfrm>
              <a:off x="4940300" y="5216526"/>
              <a:ext cx="906463" cy="606425"/>
            </a:xfrm>
            <a:prstGeom prst="rect">
              <a:avLst/>
            </a:prstGeom>
            <a:solidFill>
              <a:srgbClr val="CCFFCC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96" name="Text Box 47"/>
            <p:cNvSpPr txBox="1">
              <a:spLocks noChangeArrowheads="1"/>
            </p:cNvSpPr>
            <p:nvPr/>
          </p:nvSpPr>
          <p:spPr bwMode="auto">
            <a:xfrm>
              <a:off x="4954588" y="5267326"/>
              <a:ext cx="895350" cy="5334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SONET</a:t>
              </a:r>
            </a:p>
            <a:p>
              <a:pPr>
                <a:lnSpc>
                  <a:spcPct val="90000"/>
                </a:lnSpc>
              </a:pPr>
              <a:r>
                <a:rPr lang="en-US" sz="1600">
                  <a:latin typeface="Times New Roman" charset="0"/>
                </a:rPr>
                <a:t>interface</a:t>
              </a:r>
            </a:p>
          </p:txBody>
        </p:sp>
        <p:grpSp>
          <p:nvGrpSpPr>
            <p:cNvPr id="28697" name="Group 79"/>
            <p:cNvGrpSpPr>
              <a:grpSpLocks/>
            </p:cNvGrpSpPr>
            <p:nvPr/>
          </p:nvGrpSpPr>
          <p:grpSpPr bwMode="auto">
            <a:xfrm>
              <a:off x="1198563" y="4592638"/>
              <a:ext cx="6954837" cy="663575"/>
              <a:chOff x="1198563" y="4879975"/>
              <a:chExt cx="6954837" cy="663575"/>
            </a:xfrm>
          </p:grpSpPr>
          <p:sp>
            <p:nvSpPr>
              <p:cNvPr id="28743" name="Line 14"/>
              <p:cNvSpPr>
                <a:spLocks noChangeShapeType="1"/>
              </p:cNvSpPr>
              <p:nvPr/>
            </p:nvSpPr>
            <p:spPr bwMode="auto">
              <a:xfrm>
                <a:off x="1198563" y="4879975"/>
                <a:ext cx="0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4" name="Line 26"/>
              <p:cNvSpPr>
                <a:spLocks noChangeShapeType="1"/>
              </p:cNvSpPr>
              <p:nvPr/>
            </p:nvSpPr>
            <p:spPr bwMode="auto">
              <a:xfrm>
                <a:off x="8153400" y="4879975"/>
                <a:ext cx="0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5" name="Line 42"/>
              <p:cNvSpPr>
                <a:spLocks noChangeShapeType="1"/>
              </p:cNvSpPr>
              <p:nvPr/>
            </p:nvSpPr>
            <p:spPr bwMode="auto">
              <a:xfrm flipH="1">
                <a:off x="2776538" y="4894263"/>
                <a:ext cx="541337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6" name="Line 43"/>
              <p:cNvSpPr>
                <a:spLocks noChangeShapeType="1"/>
              </p:cNvSpPr>
              <p:nvPr/>
            </p:nvSpPr>
            <p:spPr bwMode="auto">
              <a:xfrm>
                <a:off x="3579813" y="4908550"/>
                <a:ext cx="541337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7" name="Line 51"/>
              <p:cNvSpPr>
                <a:spLocks noChangeShapeType="1"/>
              </p:cNvSpPr>
              <p:nvPr/>
            </p:nvSpPr>
            <p:spPr bwMode="auto">
              <a:xfrm flipH="1">
                <a:off x="5353050" y="4921250"/>
                <a:ext cx="541338" cy="6223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48" name="Line 52"/>
              <p:cNvSpPr>
                <a:spLocks noChangeShapeType="1"/>
              </p:cNvSpPr>
              <p:nvPr/>
            </p:nvSpPr>
            <p:spPr bwMode="auto">
              <a:xfrm>
                <a:off x="6170613" y="4921250"/>
                <a:ext cx="527050" cy="595313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 type="triangle" w="med" len="med"/>
                <a:tailEnd type="triangle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698" name="Rectangle 53"/>
            <p:cNvSpPr>
              <a:spLocks noChangeArrowheads="1"/>
            </p:cNvSpPr>
            <p:nvPr/>
          </p:nvSpPr>
          <p:spPr bwMode="auto">
            <a:xfrm>
              <a:off x="2195513" y="3827463"/>
              <a:ext cx="2522537" cy="2162175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699" name="Rectangle 54"/>
            <p:cNvSpPr>
              <a:spLocks noChangeArrowheads="1"/>
            </p:cNvSpPr>
            <p:nvPr/>
          </p:nvSpPr>
          <p:spPr bwMode="auto">
            <a:xfrm>
              <a:off x="4827588" y="3827463"/>
              <a:ext cx="2522537" cy="2162175"/>
            </a:xfrm>
            <a:prstGeom prst="rect">
              <a:avLst/>
            </a:prstGeom>
            <a:noFill/>
            <a:ln w="25400">
              <a:solidFill>
                <a:srgbClr val="969696"/>
              </a:solidFill>
              <a:prstDash val="sys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700" name="Text Box 60"/>
            <p:cNvSpPr txBox="1">
              <a:spLocks noChangeArrowheads="1"/>
            </p:cNvSpPr>
            <p:nvPr/>
          </p:nvSpPr>
          <p:spPr bwMode="auto">
            <a:xfrm>
              <a:off x="2699792" y="3573017"/>
              <a:ext cx="1314908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0000FF"/>
                  </a:solidFill>
                  <a:latin typeface="Times New Roman" charset="0"/>
                </a:rPr>
                <a:t>Nó (router)</a:t>
              </a:r>
            </a:p>
          </p:txBody>
        </p:sp>
        <p:grpSp>
          <p:nvGrpSpPr>
            <p:cNvPr id="28701" name="Group 74"/>
            <p:cNvGrpSpPr>
              <a:grpSpLocks/>
            </p:cNvGrpSpPr>
            <p:nvPr/>
          </p:nvGrpSpPr>
          <p:grpSpPr bwMode="auto">
            <a:xfrm>
              <a:off x="744538" y="1619251"/>
              <a:ext cx="7869237" cy="582612"/>
              <a:chOff x="744538" y="1906588"/>
              <a:chExt cx="7869237" cy="582612"/>
            </a:xfrm>
          </p:grpSpPr>
          <p:sp>
            <p:nvSpPr>
              <p:cNvPr id="28738" name="Rectangle 3"/>
              <p:cNvSpPr>
                <a:spLocks noChangeArrowheads="1"/>
              </p:cNvSpPr>
              <p:nvPr/>
            </p:nvSpPr>
            <p:spPr bwMode="auto">
              <a:xfrm>
                <a:off x="744538" y="1906588"/>
                <a:ext cx="914400" cy="582612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39" name="Text Box 5"/>
              <p:cNvSpPr txBox="1">
                <a:spLocks noChangeArrowheads="1"/>
              </p:cNvSpPr>
              <p:nvPr/>
            </p:nvSpPr>
            <p:spPr bwMode="auto">
              <a:xfrm>
                <a:off x="857250" y="2006600"/>
                <a:ext cx="7556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imes New Roman" charset="0"/>
                  </a:rPr>
                  <a:t>HTTP</a:t>
                </a:r>
              </a:p>
            </p:txBody>
          </p:sp>
          <p:sp>
            <p:nvSpPr>
              <p:cNvPr id="28740" name="Rectangle 16"/>
              <p:cNvSpPr>
                <a:spLocks noChangeArrowheads="1"/>
              </p:cNvSpPr>
              <p:nvPr/>
            </p:nvSpPr>
            <p:spPr bwMode="auto">
              <a:xfrm>
                <a:off x="7699375" y="1906588"/>
                <a:ext cx="914400" cy="582612"/>
              </a:xfrm>
              <a:prstGeom prst="rect">
                <a:avLst/>
              </a:prstGeom>
              <a:solidFill>
                <a:srgbClr val="FF7C8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41" name="Text Box 20"/>
              <p:cNvSpPr txBox="1">
                <a:spLocks noChangeArrowheads="1"/>
              </p:cNvSpPr>
              <p:nvPr/>
            </p:nvSpPr>
            <p:spPr bwMode="auto">
              <a:xfrm>
                <a:off x="7812088" y="2006600"/>
                <a:ext cx="75565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imes New Roman" charset="0"/>
                  </a:rPr>
                  <a:t>HTTP</a:t>
                </a:r>
              </a:p>
            </p:txBody>
          </p:sp>
          <p:sp>
            <p:nvSpPr>
              <p:cNvPr id="28742" name="Line 62"/>
              <p:cNvSpPr>
                <a:spLocks noChangeShapeType="1"/>
              </p:cNvSpPr>
              <p:nvPr/>
            </p:nvSpPr>
            <p:spPr bwMode="auto">
              <a:xfrm>
                <a:off x="1670050" y="2203450"/>
                <a:ext cx="606425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prstDash val="dash"/>
                <a:round/>
                <a:headEnd type="arrow" w="med" len="med"/>
                <a:tailEnd type="arrow" w="med" len="med"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28702" name="Text Box 64"/>
            <p:cNvSpPr txBox="1">
              <a:spLocks noChangeArrowheads="1"/>
            </p:cNvSpPr>
            <p:nvPr/>
          </p:nvSpPr>
          <p:spPr bwMode="auto">
            <a:xfrm>
              <a:off x="3923548" y="1524001"/>
              <a:ext cx="1928733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3300"/>
                  </a:solidFill>
                  <a:latin typeface="Times New Roman" charset="0"/>
                </a:rPr>
                <a:t>Mensagem HTTP</a:t>
              </a:r>
            </a:p>
          </p:txBody>
        </p:sp>
        <p:sp>
          <p:nvSpPr>
            <p:cNvPr id="28703" name="Rectangle 4"/>
            <p:cNvSpPr>
              <a:spLocks noChangeArrowheads="1"/>
            </p:cNvSpPr>
            <p:nvPr/>
          </p:nvSpPr>
          <p:spPr bwMode="auto">
            <a:xfrm>
              <a:off x="754063" y="2811463"/>
              <a:ext cx="914400" cy="58261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704" name="Text Box 6"/>
            <p:cNvSpPr txBox="1">
              <a:spLocks noChangeArrowheads="1"/>
            </p:cNvSpPr>
            <p:nvPr/>
          </p:nvSpPr>
          <p:spPr bwMode="auto">
            <a:xfrm>
              <a:off x="941388" y="2909888"/>
              <a:ext cx="603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Times New Roman" charset="0"/>
                </a:rPr>
                <a:t>TCP</a:t>
              </a:r>
            </a:p>
          </p:txBody>
        </p:sp>
        <p:sp>
          <p:nvSpPr>
            <p:cNvPr id="28705" name="Rectangle 17"/>
            <p:cNvSpPr>
              <a:spLocks noChangeArrowheads="1"/>
            </p:cNvSpPr>
            <p:nvPr/>
          </p:nvSpPr>
          <p:spPr bwMode="auto">
            <a:xfrm>
              <a:off x="7708900" y="2811463"/>
              <a:ext cx="914400" cy="582613"/>
            </a:xfrm>
            <a:prstGeom prst="rect">
              <a:avLst/>
            </a:prstGeom>
            <a:solidFill>
              <a:srgbClr val="FFFF99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706" name="Text Box 21"/>
            <p:cNvSpPr txBox="1">
              <a:spLocks noChangeArrowheads="1"/>
            </p:cNvSpPr>
            <p:nvPr/>
          </p:nvSpPr>
          <p:spPr bwMode="auto">
            <a:xfrm>
              <a:off x="7896225" y="2909888"/>
              <a:ext cx="603250" cy="366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Times New Roman" charset="0"/>
                </a:rPr>
                <a:t>TCP</a:t>
              </a:r>
            </a:p>
          </p:txBody>
        </p:sp>
        <p:sp>
          <p:nvSpPr>
            <p:cNvPr id="28707" name="Line 63"/>
            <p:cNvSpPr>
              <a:spLocks noChangeShapeType="1"/>
            </p:cNvSpPr>
            <p:nvPr/>
          </p:nvSpPr>
          <p:spPr bwMode="auto">
            <a:xfrm>
              <a:off x="1698625" y="3106738"/>
              <a:ext cx="604043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08" name="Text Box 65"/>
            <p:cNvSpPr txBox="1">
              <a:spLocks noChangeArrowheads="1"/>
            </p:cNvSpPr>
            <p:nvPr/>
          </p:nvSpPr>
          <p:spPr bwMode="auto">
            <a:xfrm>
              <a:off x="4074074" y="2728913"/>
              <a:ext cx="1659429" cy="36933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solidFill>
                    <a:srgbClr val="FF3300"/>
                  </a:solidFill>
                  <a:latin typeface="Times New Roman" charset="0"/>
                </a:rPr>
                <a:t>Segmento TCP</a:t>
              </a:r>
            </a:p>
          </p:txBody>
        </p:sp>
        <p:grpSp>
          <p:nvGrpSpPr>
            <p:cNvPr id="28709" name="Group 7"/>
            <p:cNvGrpSpPr>
              <a:grpSpLocks/>
            </p:cNvGrpSpPr>
            <p:nvPr/>
          </p:nvGrpSpPr>
          <p:grpSpPr bwMode="auto">
            <a:xfrm>
              <a:off x="739775" y="3998913"/>
              <a:ext cx="914400" cy="582613"/>
              <a:chOff x="323" y="2664"/>
              <a:chExt cx="576" cy="367"/>
            </a:xfrm>
          </p:grpSpPr>
          <p:sp>
            <p:nvSpPr>
              <p:cNvPr id="28736" name="Rectangle 8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37" name="Text Box 9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imes New Roman" charset="0"/>
                  </a:rPr>
                  <a:t>IP</a:t>
                </a:r>
              </a:p>
            </p:txBody>
          </p:sp>
        </p:grpSp>
        <p:sp>
          <p:nvSpPr>
            <p:cNvPr id="28710" name="Rectangle 18"/>
            <p:cNvSpPr>
              <a:spLocks noChangeArrowheads="1"/>
            </p:cNvSpPr>
            <p:nvPr/>
          </p:nvSpPr>
          <p:spPr bwMode="auto">
            <a:xfrm>
              <a:off x="7694613" y="3998913"/>
              <a:ext cx="914400" cy="582613"/>
            </a:xfrm>
            <a:prstGeom prst="rect">
              <a:avLst/>
            </a:prstGeom>
            <a:solidFill>
              <a:srgbClr val="FF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pt-PT"/>
            </a:p>
          </p:txBody>
        </p:sp>
        <p:sp>
          <p:nvSpPr>
            <p:cNvPr id="28711" name="Text Box 22"/>
            <p:cNvSpPr txBox="1">
              <a:spLocks noChangeArrowheads="1"/>
            </p:cNvSpPr>
            <p:nvPr/>
          </p:nvSpPr>
          <p:spPr bwMode="auto">
            <a:xfrm>
              <a:off x="7991475" y="4114801"/>
              <a:ext cx="387350" cy="3667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800">
                  <a:latin typeface="Times New Roman" charset="0"/>
                </a:rPr>
                <a:t>IP</a:t>
              </a:r>
            </a:p>
          </p:txBody>
        </p:sp>
        <p:grpSp>
          <p:nvGrpSpPr>
            <p:cNvPr id="28712" name="Group 30"/>
            <p:cNvGrpSpPr>
              <a:grpSpLocks/>
            </p:cNvGrpSpPr>
            <p:nvPr/>
          </p:nvGrpSpPr>
          <p:grpSpPr bwMode="auto">
            <a:xfrm>
              <a:off x="2955925" y="4027488"/>
              <a:ext cx="914400" cy="582613"/>
              <a:chOff x="323" y="2664"/>
              <a:chExt cx="576" cy="367"/>
            </a:xfrm>
          </p:grpSpPr>
          <p:sp>
            <p:nvSpPr>
              <p:cNvPr id="28734" name="Rectangle 31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35" name="Text Box 32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imes New Roman" charset="0"/>
                  </a:rPr>
                  <a:t>IP</a:t>
                </a:r>
              </a:p>
            </p:txBody>
          </p:sp>
        </p:grpSp>
        <p:grpSp>
          <p:nvGrpSpPr>
            <p:cNvPr id="28713" name="Group 33"/>
            <p:cNvGrpSpPr>
              <a:grpSpLocks/>
            </p:cNvGrpSpPr>
            <p:nvPr/>
          </p:nvGrpSpPr>
          <p:grpSpPr bwMode="auto">
            <a:xfrm>
              <a:off x="5600700" y="4027488"/>
              <a:ext cx="914400" cy="582613"/>
              <a:chOff x="323" y="2664"/>
              <a:chExt cx="576" cy="367"/>
            </a:xfrm>
          </p:grpSpPr>
          <p:sp>
            <p:nvSpPr>
              <p:cNvPr id="28732" name="Rectangle 34"/>
              <p:cNvSpPr>
                <a:spLocks noChangeArrowheads="1"/>
              </p:cNvSpPr>
              <p:nvPr/>
            </p:nvSpPr>
            <p:spPr bwMode="auto">
              <a:xfrm>
                <a:off x="323" y="2664"/>
                <a:ext cx="576" cy="367"/>
              </a:xfrm>
              <a:prstGeom prst="rect">
                <a:avLst/>
              </a:prstGeom>
              <a:solidFill>
                <a:srgbClr val="FFCC00"/>
              </a:solidFill>
              <a:ln w="9525">
                <a:solidFill>
                  <a:schemeClr val="tx1"/>
                </a:solidFill>
                <a:miter lim="800000"/>
                <a:headEnd/>
                <a:tailEnd/>
              </a:ln>
            </p:spPr>
            <p:txBody>
              <a:bodyPr wrap="none" anchor="ctr"/>
              <a:lstStyle/>
              <a:p>
                <a:endParaRPr lang="pt-PT"/>
              </a:p>
            </p:txBody>
          </p:sp>
          <p:sp>
            <p:nvSpPr>
              <p:cNvPr id="28733" name="Text Box 35"/>
              <p:cNvSpPr txBox="1">
                <a:spLocks noChangeArrowheads="1"/>
              </p:cNvSpPr>
              <p:nvPr/>
            </p:nvSpPr>
            <p:spPr bwMode="auto">
              <a:xfrm>
                <a:off x="500" y="2729"/>
                <a:ext cx="244" cy="231"/>
              </a:xfrm>
              <a:prstGeom prst="rect">
                <a:avLst/>
              </a:prstGeom>
              <a:solidFill>
                <a:srgbClr val="FFCC0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latin typeface="Times New Roman" charset="0"/>
                  </a:rPr>
                  <a:t>IP</a:t>
                </a:r>
              </a:p>
            </p:txBody>
          </p:sp>
        </p:grpSp>
        <p:sp>
          <p:nvSpPr>
            <p:cNvPr id="28714" name="Line 66"/>
            <p:cNvSpPr>
              <a:spLocks noChangeShapeType="1"/>
            </p:cNvSpPr>
            <p:nvPr/>
          </p:nvSpPr>
          <p:spPr bwMode="auto">
            <a:xfrm flipV="1">
              <a:off x="1671638" y="4311651"/>
              <a:ext cx="130175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5" name="Line 67"/>
            <p:cNvSpPr>
              <a:spLocks noChangeShapeType="1"/>
            </p:cNvSpPr>
            <p:nvPr/>
          </p:nvSpPr>
          <p:spPr bwMode="auto">
            <a:xfrm flipV="1">
              <a:off x="3902075" y="4325938"/>
              <a:ext cx="1744663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6" name="Line 68"/>
            <p:cNvSpPr>
              <a:spLocks noChangeShapeType="1"/>
            </p:cNvSpPr>
            <p:nvPr/>
          </p:nvSpPr>
          <p:spPr bwMode="auto">
            <a:xfrm flipV="1">
              <a:off x="6519863" y="4311651"/>
              <a:ext cx="117633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 type="arrow" w="med" len="med"/>
              <a:tailEnd type="arrow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17" name="Text Box 69"/>
            <p:cNvSpPr txBox="1">
              <a:spLocks noChangeArrowheads="1"/>
            </p:cNvSpPr>
            <p:nvPr/>
          </p:nvSpPr>
          <p:spPr bwMode="auto">
            <a:xfrm>
              <a:off x="1825306" y="3984626"/>
              <a:ext cx="101822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600">
                  <a:solidFill>
                    <a:srgbClr val="FF3300"/>
                  </a:solidFill>
                  <a:latin typeface="Times New Roman" charset="0"/>
                </a:rPr>
                <a:t>Pacote IP</a:t>
              </a:r>
            </a:p>
          </p:txBody>
        </p:sp>
        <p:sp>
          <p:nvSpPr>
            <p:cNvPr id="28718" name="Text Box 71"/>
            <p:cNvSpPr txBox="1">
              <a:spLocks noChangeArrowheads="1"/>
            </p:cNvSpPr>
            <p:nvPr/>
          </p:nvSpPr>
          <p:spPr bwMode="auto">
            <a:xfrm>
              <a:off x="4249418" y="3998913"/>
              <a:ext cx="1018227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  <a:cs typeface="ＭＳ Ｐゴシック" charset="0"/>
                </a:defRPr>
              </a:lvl1pPr>
              <a:lvl2pPr marL="742950" indent="-28575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2pPr>
              <a:lvl3pPr marL="11430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3pPr>
              <a:lvl4pPr marL="16002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4pPr>
              <a:lvl5pPr marL="2057400" indent="-228600" eaLnBrk="0" hangingPunct="0"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2000" b="1">
                  <a:solidFill>
                    <a:schemeClr val="tx1"/>
                  </a:solidFill>
                  <a:latin typeface="Courier New" charset="0"/>
                  <a:ea typeface="ＭＳ Ｐゴシック" charset="0"/>
                </a:defRPr>
              </a:lvl9pPr>
            </a:lstStyle>
            <a:p>
              <a:r>
                <a:rPr lang="en-US" sz="1600">
                  <a:solidFill>
                    <a:srgbClr val="FF3300"/>
                  </a:solidFill>
                  <a:latin typeface="Times New Roman" charset="0"/>
                </a:rPr>
                <a:t>Pacote IP</a:t>
              </a:r>
            </a:p>
          </p:txBody>
        </p:sp>
        <p:sp>
          <p:nvSpPr>
            <p:cNvPr id="28719" name="Line 48"/>
            <p:cNvSpPr>
              <a:spLocks noChangeShapeType="1"/>
            </p:cNvSpPr>
            <p:nvPr/>
          </p:nvSpPr>
          <p:spPr bwMode="auto">
            <a:xfrm flipH="1">
              <a:off x="6731000" y="5803901"/>
              <a:ext cx="0" cy="360362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0" name="Line 50"/>
            <p:cNvSpPr>
              <a:spLocks noChangeShapeType="1"/>
            </p:cNvSpPr>
            <p:nvPr/>
          </p:nvSpPr>
          <p:spPr bwMode="auto">
            <a:xfrm>
              <a:off x="8183563" y="5807076"/>
              <a:ext cx="1587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28721" name="Line 55"/>
            <p:cNvSpPr>
              <a:spLocks noChangeShapeType="1"/>
            </p:cNvSpPr>
            <p:nvPr/>
          </p:nvSpPr>
          <p:spPr bwMode="auto">
            <a:xfrm flipH="1">
              <a:off x="4105275" y="5805488"/>
              <a:ext cx="1588" cy="33020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28722" name="Group 81"/>
            <p:cNvGrpSpPr>
              <a:grpSpLocks/>
            </p:cNvGrpSpPr>
            <p:nvPr/>
          </p:nvGrpSpPr>
          <p:grpSpPr bwMode="auto">
            <a:xfrm>
              <a:off x="858838" y="5815013"/>
              <a:ext cx="7742237" cy="755650"/>
              <a:chOff x="858838" y="6102350"/>
              <a:chExt cx="7742237" cy="755650"/>
            </a:xfrm>
          </p:grpSpPr>
          <p:sp>
            <p:nvSpPr>
              <p:cNvPr id="28723" name="Line 28"/>
              <p:cNvSpPr>
                <a:spLocks noChangeShapeType="1"/>
              </p:cNvSpPr>
              <p:nvPr/>
            </p:nvSpPr>
            <p:spPr bwMode="auto">
              <a:xfrm>
                <a:off x="1190625" y="6102350"/>
                <a:ext cx="0" cy="373063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4" name="Line 29"/>
              <p:cNvSpPr>
                <a:spLocks noChangeShapeType="1"/>
              </p:cNvSpPr>
              <p:nvPr/>
            </p:nvSpPr>
            <p:spPr bwMode="auto">
              <a:xfrm>
                <a:off x="858838" y="6475413"/>
                <a:ext cx="23272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5" name="Line 41"/>
              <p:cNvSpPr>
                <a:spLocks noChangeShapeType="1"/>
              </p:cNvSpPr>
              <p:nvPr/>
            </p:nvSpPr>
            <p:spPr bwMode="auto">
              <a:xfrm flipH="1">
                <a:off x="2795588" y="6130925"/>
                <a:ext cx="1587" cy="33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6" name="Line 49"/>
              <p:cNvSpPr>
                <a:spLocks noChangeShapeType="1"/>
              </p:cNvSpPr>
              <p:nvPr/>
            </p:nvSpPr>
            <p:spPr bwMode="auto">
              <a:xfrm flipH="1">
                <a:off x="6273800" y="6437313"/>
                <a:ext cx="2327275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7" name="Line 56"/>
              <p:cNvSpPr>
                <a:spLocks noChangeShapeType="1"/>
              </p:cNvSpPr>
              <p:nvPr/>
            </p:nvSpPr>
            <p:spPr bwMode="auto">
              <a:xfrm flipH="1">
                <a:off x="5365750" y="6105525"/>
                <a:ext cx="1588" cy="33020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8" name="Line 57"/>
              <p:cNvSpPr>
                <a:spLocks noChangeShapeType="1"/>
              </p:cNvSpPr>
              <p:nvPr/>
            </p:nvSpPr>
            <p:spPr bwMode="auto">
              <a:xfrm>
                <a:off x="4122738" y="6437313"/>
                <a:ext cx="1246187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8729" name="Text Box 72"/>
              <p:cNvSpPr txBox="1">
                <a:spLocks noChangeArrowheads="1"/>
              </p:cNvSpPr>
              <p:nvPr/>
            </p:nvSpPr>
            <p:spPr bwMode="auto">
              <a:xfrm>
                <a:off x="1166813" y="6491288"/>
                <a:ext cx="16891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FF3300"/>
                    </a:solidFill>
                    <a:latin typeface="Times New Roman" charset="0"/>
                  </a:rPr>
                  <a:t>Ethernet</a:t>
                </a:r>
                <a:r>
                  <a:rPr lang="en-US" sz="1800">
                    <a:solidFill>
                      <a:srgbClr val="FF9900"/>
                    </a:solidFill>
                    <a:latin typeface="Times New Roman" charset="0"/>
                  </a:rPr>
                  <a:t> </a:t>
                </a:r>
                <a:r>
                  <a:rPr lang="en-US" sz="1800">
                    <a:solidFill>
                      <a:srgbClr val="FF3300"/>
                    </a:solidFill>
                    <a:latin typeface="Times New Roman" charset="0"/>
                  </a:rPr>
                  <a:t>frame</a:t>
                </a:r>
              </a:p>
            </p:txBody>
          </p:sp>
          <p:sp>
            <p:nvSpPr>
              <p:cNvPr id="28730" name="Text Box 73"/>
              <p:cNvSpPr txBox="1">
                <a:spLocks noChangeArrowheads="1"/>
              </p:cNvSpPr>
              <p:nvPr/>
            </p:nvSpPr>
            <p:spPr bwMode="auto">
              <a:xfrm>
                <a:off x="6723063" y="6419850"/>
                <a:ext cx="1689100" cy="36671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FF3300"/>
                    </a:solidFill>
                    <a:latin typeface="Times New Roman" charset="0"/>
                  </a:rPr>
                  <a:t>Ethernet frame</a:t>
                </a:r>
                <a:endParaRPr lang="en-US" sz="2400">
                  <a:solidFill>
                    <a:srgbClr val="FF3300"/>
                  </a:solidFill>
                  <a:latin typeface="Times New Roman" charset="0"/>
                </a:endParaRPr>
              </a:p>
            </p:txBody>
          </p:sp>
          <p:sp>
            <p:nvSpPr>
              <p:cNvPr id="28731" name="Text Box 74"/>
              <p:cNvSpPr txBox="1">
                <a:spLocks noChangeArrowheads="1"/>
              </p:cNvSpPr>
              <p:nvPr/>
            </p:nvSpPr>
            <p:spPr bwMode="auto">
              <a:xfrm>
                <a:off x="3948113" y="6491288"/>
                <a:ext cx="1600200" cy="36671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>
                <a:spAutoFit/>
              </a:bodyPr>
              <a:lstStyle>
                <a:lvl1pPr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  <a:cs typeface="ＭＳ Ｐゴシック" charset="0"/>
                  </a:defRPr>
                </a:lvl1pPr>
                <a:lvl2pPr marL="742950" indent="-28575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2pPr>
                <a:lvl3pPr marL="11430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3pPr>
                <a:lvl4pPr marL="16002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4pPr>
                <a:lvl5pPr marL="2057400" indent="-228600" eaLnBrk="0" hangingPunct="0"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2000" b="1">
                    <a:solidFill>
                      <a:schemeClr val="tx1"/>
                    </a:solidFill>
                    <a:latin typeface="Courier New" charset="0"/>
                    <a:ea typeface="ＭＳ Ｐゴシック" charset="0"/>
                  </a:defRPr>
                </a:lvl9pPr>
              </a:lstStyle>
              <a:p>
                <a:r>
                  <a:rPr lang="en-US" sz="1800">
                    <a:solidFill>
                      <a:srgbClr val="FF3300"/>
                    </a:solidFill>
                    <a:latin typeface="Times New Roman" charset="0"/>
                  </a:rPr>
                  <a:t>SONET frame</a:t>
                </a:r>
              </a:p>
            </p:txBody>
          </p:sp>
        </p:grpSp>
      </p:grpSp>
      <p:sp>
        <p:nvSpPr>
          <p:cNvPr id="28677" name="Text Box 59"/>
          <p:cNvSpPr txBox="1">
            <a:spLocks noChangeArrowheads="1"/>
          </p:cNvSpPr>
          <p:nvPr/>
        </p:nvSpPr>
        <p:spPr bwMode="auto">
          <a:xfrm>
            <a:off x="468313" y="1052513"/>
            <a:ext cx="1449387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3333FF"/>
                </a:solidFill>
                <a:latin typeface="Times New Roman" charset="0"/>
              </a:rPr>
              <a:t>Computador</a:t>
            </a:r>
          </a:p>
        </p:txBody>
      </p:sp>
      <p:sp>
        <p:nvSpPr>
          <p:cNvPr id="25614" name="Slide Number Placeholder 85"/>
          <p:cNvSpPr>
            <a:spLocks noGrp="1"/>
          </p:cNvSpPr>
          <p:nvPr>
            <p:ph type="sldNum" sz="quarter" idx="10"/>
          </p:nvPr>
        </p:nvSpPr>
        <p:spPr>
          <a:xfrm>
            <a:off x="6553200" y="6069013"/>
            <a:ext cx="2133600" cy="365125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2pPr>
            <a:lvl3pPr marL="11430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3pPr>
            <a:lvl4pPr marL="16002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4pPr>
            <a:lvl5pPr marL="2057400" indent="-228600" eaLnBrk="0" hangingPunct="0"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u="sng">
                <a:solidFill>
                  <a:schemeClr val="tx1"/>
                </a:solidFill>
                <a:latin typeface="Tahoma" charset="0"/>
                <a:ea typeface="ＭＳ Ｐゴシック" charset="0"/>
              </a:defRPr>
            </a:lvl9pPr>
          </a:lstStyle>
          <a:p>
            <a:pPr eaLnBrk="1" hangingPunct="1">
              <a:lnSpc>
                <a:spcPct val="80000"/>
              </a:lnSpc>
              <a:defRPr/>
            </a:pPr>
            <a:fld id="{8FEC9ACC-D9A7-F64D-9691-46A75750DFF9}" type="slidenum">
              <a:rPr lang="en-US" sz="1200">
                <a:solidFill>
                  <a:srgbClr val="FFFFFF"/>
                </a:solidFill>
              </a:rPr>
              <a:pPr eaLnBrk="1" hangingPunct="1">
                <a:lnSpc>
                  <a:spcPct val="80000"/>
                </a:lnSpc>
                <a:defRPr/>
              </a:pPr>
              <a:t>8</a:t>
            </a:fld>
            <a:endParaRPr lang="en-US" sz="1200">
              <a:solidFill>
                <a:srgbClr val="FFFFFF"/>
              </a:solidFill>
            </a:endParaRPr>
          </a:p>
        </p:txBody>
      </p:sp>
      <p:sp>
        <p:nvSpPr>
          <p:cNvPr id="28679" name="Text Box 71"/>
          <p:cNvSpPr txBox="1">
            <a:spLocks noChangeArrowheads="1"/>
          </p:cNvSpPr>
          <p:nvPr/>
        </p:nvSpPr>
        <p:spPr bwMode="auto">
          <a:xfrm>
            <a:off x="6659563" y="4005263"/>
            <a:ext cx="1019175" cy="338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600">
                <a:solidFill>
                  <a:srgbClr val="FF3300"/>
                </a:solidFill>
                <a:latin typeface="Times New Roman" charset="0"/>
              </a:rPr>
              <a:t>Pacote IP</a:t>
            </a:r>
          </a:p>
        </p:txBody>
      </p:sp>
      <p:sp>
        <p:nvSpPr>
          <p:cNvPr id="28680" name="Text Box 59"/>
          <p:cNvSpPr txBox="1">
            <a:spLocks noChangeArrowheads="1"/>
          </p:cNvSpPr>
          <p:nvPr/>
        </p:nvSpPr>
        <p:spPr bwMode="auto">
          <a:xfrm>
            <a:off x="7451725" y="1052513"/>
            <a:ext cx="1450975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3333FF"/>
                </a:solidFill>
                <a:latin typeface="Times New Roman" charset="0"/>
              </a:rPr>
              <a:t>Computador</a:t>
            </a:r>
          </a:p>
        </p:txBody>
      </p:sp>
      <p:sp>
        <p:nvSpPr>
          <p:cNvPr id="28681" name="Text Box 60"/>
          <p:cNvSpPr txBox="1">
            <a:spLocks noChangeArrowheads="1"/>
          </p:cNvSpPr>
          <p:nvPr/>
        </p:nvSpPr>
        <p:spPr bwMode="auto">
          <a:xfrm>
            <a:off x="5435600" y="3573463"/>
            <a:ext cx="131603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2pPr>
            <a:lvl3pPr marL="11430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3pPr>
            <a:lvl4pPr marL="16002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4pPr>
            <a:lvl5pPr marL="2057400" indent="-228600" eaLnBrk="0" hangingPunct="0"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2000" b="1">
                <a:solidFill>
                  <a:schemeClr val="tx1"/>
                </a:solidFill>
                <a:latin typeface="Courier New" charset="0"/>
                <a:ea typeface="ＭＳ Ｐゴシック" charset="0"/>
              </a:defRPr>
            </a:lvl9pPr>
          </a:lstStyle>
          <a:p>
            <a:r>
              <a:rPr lang="en-US" sz="1800">
                <a:solidFill>
                  <a:srgbClr val="0000FF"/>
                </a:solidFill>
                <a:latin typeface="Times New Roman" charset="0"/>
              </a:rPr>
              <a:t>Nó (router)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439779A-8527-3841-9F70-1F2CF97B1DAE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811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pt-PT" sz="3200" dirty="0" smtClean="0">
                <a:cs typeface="+mj-cs"/>
              </a:rPr>
              <a:t>Serviço IP: </a:t>
            </a:r>
            <a:r>
              <a:rPr lang="pt-PT" sz="3200" i="1" dirty="0" err="1" smtClean="0">
                <a:cs typeface="+mj-cs"/>
              </a:rPr>
              <a:t>Best-Effort</a:t>
            </a:r>
            <a:endParaRPr lang="pt-PT" sz="3200" i="1" dirty="0" smtClean="0">
              <a:cs typeface="+mj-cs"/>
            </a:endParaRPr>
          </a:p>
        </p:txBody>
      </p:sp>
      <p:sp>
        <p:nvSpPr>
          <p:cNvPr id="811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19200"/>
            <a:ext cx="8458200" cy="3362325"/>
          </a:xfrm>
        </p:spPr>
        <p:txBody>
          <a:bodyPr/>
          <a:lstStyle/>
          <a:p>
            <a:pPr>
              <a:lnSpc>
                <a:spcPct val="90000"/>
              </a:lnSpc>
              <a:defRPr/>
            </a:pPr>
            <a:r>
              <a:rPr lang="pt-PT" smtClean="0"/>
              <a:t>Comutação de pacotes</a:t>
            </a:r>
          </a:p>
          <a:p>
            <a:pPr lvl="1">
              <a:lnSpc>
                <a:spcPct val="90000"/>
              </a:lnSpc>
              <a:defRPr/>
            </a:pPr>
            <a:r>
              <a:rPr lang="pt-PT" smtClean="0"/>
              <a:t>Divide as mensagens numa sequência de pacotes cujo cabeçalho identifica a origem e o destino</a:t>
            </a:r>
          </a:p>
          <a:p>
            <a:pPr>
              <a:lnSpc>
                <a:spcPct val="90000"/>
              </a:lnSpc>
              <a:defRPr/>
            </a:pPr>
            <a:r>
              <a:rPr lang="pt-PT" smtClean="0"/>
              <a:t>Encaminhamento como base no “melhor esforço que for possível”</a:t>
            </a:r>
          </a:p>
          <a:p>
            <a:pPr lvl="1">
              <a:lnSpc>
                <a:spcPct val="90000"/>
              </a:lnSpc>
              <a:defRPr/>
            </a:pPr>
            <a:r>
              <a:rPr lang="pt-PT" smtClean="0"/>
              <a:t>Os pacotes podem perder-se</a:t>
            </a:r>
          </a:p>
          <a:p>
            <a:pPr lvl="1">
              <a:lnSpc>
                <a:spcPct val="90000"/>
              </a:lnSpc>
              <a:defRPr/>
            </a:pPr>
            <a:r>
              <a:rPr lang="pt-PT" smtClean="0"/>
              <a:t>Os pacotes podem ser corrompidos</a:t>
            </a:r>
          </a:p>
          <a:p>
            <a:pPr lvl="1">
              <a:lnSpc>
                <a:spcPct val="90000"/>
              </a:lnSpc>
              <a:defRPr/>
            </a:pPr>
            <a:r>
              <a:rPr lang="pt-PT" smtClean="0"/>
              <a:t>Os pacotes podem ser entregues for a de ordem</a:t>
            </a:r>
          </a:p>
        </p:txBody>
      </p:sp>
      <p:pic>
        <p:nvPicPr>
          <p:cNvPr id="811012" name="Picture 4" descr="j0285750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7413625" y="5302250"/>
            <a:ext cx="1730375" cy="1062038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graphicFrame>
        <p:nvGraphicFramePr>
          <p:cNvPr id="30725" name="Object 5"/>
          <p:cNvGraphicFramePr>
            <a:graphicFrameLocks noChangeAspect="1"/>
          </p:cNvGraphicFramePr>
          <p:nvPr/>
        </p:nvGraphicFramePr>
        <p:xfrm>
          <a:off x="2724150" y="4837113"/>
          <a:ext cx="3608388" cy="2062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41" name="Photo Editor Photo" r:id="rId4" imgW="1905266" imgH="1390844" progId="MSPhotoEd.3">
                  <p:embed/>
                </p:oleObj>
              </mc:Choice>
              <mc:Fallback>
                <p:oleObj name="Photo Editor Photo" r:id="rId4" imgW="1905266" imgH="1390844" progId="MSPhotoEd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24150" y="4837113"/>
                        <a:ext cx="3608388" cy="2062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blurRad="63500" dist="38099" dir="2700000" algn="ctr" rotWithShape="0">
                                <a:schemeClr val="bg2">
                                  <a:alpha val="74997"/>
                                </a:schemeClr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1014" name="Line 6"/>
          <p:cNvSpPr>
            <a:spLocks noChangeShapeType="1"/>
          </p:cNvSpPr>
          <p:nvPr/>
        </p:nvSpPr>
        <p:spPr bwMode="auto">
          <a:xfrm flipV="1">
            <a:off x="1714500" y="5959475"/>
            <a:ext cx="1344613" cy="15875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1015" name="Line 7"/>
          <p:cNvSpPr>
            <a:spLocks noChangeShapeType="1"/>
          </p:cNvSpPr>
          <p:nvPr/>
        </p:nvSpPr>
        <p:spPr bwMode="auto">
          <a:xfrm flipV="1">
            <a:off x="6122988" y="5811838"/>
            <a:ext cx="1095375" cy="0"/>
          </a:xfrm>
          <a:prstGeom prst="line">
            <a:avLst/>
          </a:prstGeom>
          <a:noFill/>
          <a:ln w="38100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>
              <a:defRPr/>
            </a:pPr>
            <a:endParaRPr lang="en-US">
              <a:cs typeface="+mn-cs"/>
            </a:endParaRPr>
          </a:p>
        </p:txBody>
      </p:sp>
      <p:sp>
        <p:nvSpPr>
          <p:cNvPr id="811016" name="Text Box 8"/>
          <p:cNvSpPr txBox="1">
            <a:spLocks noChangeArrowheads="1"/>
          </p:cNvSpPr>
          <p:nvPr/>
        </p:nvSpPr>
        <p:spPr bwMode="auto">
          <a:xfrm>
            <a:off x="179388" y="4652963"/>
            <a:ext cx="1057275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pt-PT" sz="2400" b="0">
                <a:latin typeface="Times New Roman" charset="0"/>
                <a:cs typeface="+mn-cs"/>
              </a:rPr>
              <a:t>origem</a:t>
            </a:r>
          </a:p>
        </p:txBody>
      </p:sp>
      <p:sp>
        <p:nvSpPr>
          <p:cNvPr id="811017" name="Text Box 9"/>
          <p:cNvSpPr txBox="1">
            <a:spLocks noChangeArrowheads="1"/>
          </p:cNvSpPr>
          <p:nvPr/>
        </p:nvSpPr>
        <p:spPr bwMode="auto">
          <a:xfrm>
            <a:off x="7224713" y="4735513"/>
            <a:ext cx="1073150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l">
              <a:defRPr/>
            </a:pPr>
            <a:r>
              <a:rPr lang="pt-PT" sz="2400" b="0">
                <a:latin typeface="Times New Roman" charset="0"/>
                <a:cs typeface="+mn-cs"/>
              </a:rPr>
              <a:t>destino</a:t>
            </a:r>
          </a:p>
        </p:txBody>
      </p:sp>
      <p:pic>
        <p:nvPicPr>
          <p:cNvPr id="811018" name="Picture 10" descr="MCj02957280000[1]"/>
          <p:cNvPicPr>
            <a:picLocks noGrp="1" noChangeAspect="1" noChangeArrowheads="1"/>
          </p:cNvPicPr>
          <p:nvPr>
            <p:ph sz="quarter" idx="4294967295"/>
          </p:nvPr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5084763"/>
            <a:ext cx="1928813" cy="1630362"/>
          </a:xfrm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808080">
                      <a:alpha val="74998"/>
                    </a:srgbClr>
                  </a:outerShdw>
                </a:effectLst>
              </a14:hiddenEffects>
            </a:ext>
          </a:extLst>
        </p:spPr>
      </p:pic>
      <p:sp>
        <p:nvSpPr>
          <p:cNvPr id="811019" name="Text Box 11"/>
          <p:cNvSpPr txBox="1">
            <a:spLocks noChangeArrowheads="1"/>
          </p:cNvSpPr>
          <p:nvPr/>
        </p:nvSpPr>
        <p:spPr bwMode="auto">
          <a:xfrm>
            <a:off x="3519488" y="5527675"/>
            <a:ext cx="1892300" cy="520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38100">
                <a:solidFill>
                  <a:schemeClr val="accent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2800" b="0">
                <a:latin typeface="Tahoma" charset="0"/>
                <a:cs typeface="+mn-cs"/>
              </a:rPr>
              <a:t>IP network</a:t>
            </a:r>
          </a:p>
        </p:txBody>
      </p:sp>
      <p:grpSp>
        <p:nvGrpSpPr>
          <p:cNvPr id="30732" name="Group 12"/>
          <p:cNvGrpSpPr>
            <a:grpSpLocks/>
          </p:cNvGrpSpPr>
          <p:nvPr/>
        </p:nvGrpSpPr>
        <p:grpSpPr bwMode="auto">
          <a:xfrm>
            <a:off x="2089150" y="5421313"/>
            <a:ext cx="327025" cy="457200"/>
            <a:chOff x="4505" y="1615"/>
            <a:chExt cx="206" cy="288"/>
          </a:xfrm>
        </p:grpSpPr>
        <p:sp>
          <p:nvSpPr>
            <p:cNvPr id="811021" name="Rectangle 13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1022" name="Rectangle 14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733" name="Group 15"/>
          <p:cNvGrpSpPr>
            <a:grpSpLocks/>
          </p:cNvGrpSpPr>
          <p:nvPr/>
        </p:nvGrpSpPr>
        <p:grpSpPr bwMode="auto">
          <a:xfrm>
            <a:off x="2584450" y="5426075"/>
            <a:ext cx="327025" cy="457200"/>
            <a:chOff x="4505" y="1615"/>
            <a:chExt cx="206" cy="288"/>
          </a:xfrm>
        </p:grpSpPr>
        <p:sp>
          <p:nvSpPr>
            <p:cNvPr id="811024" name="Rectangle 16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1025" name="Rectangle 17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grpSp>
        <p:nvGrpSpPr>
          <p:cNvPr id="30734" name="Group 18"/>
          <p:cNvGrpSpPr>
            <a:grpSpLocks/>
          </p:cNvGrpSpPr>
          <p:nvPr/>
        </p:nvGrpSpPr>
        <p:grpSpPr bwMode="auto">
          <a:xfrm>
            <a:off x="6438900" y="5280025"/>
            <a:ext cx="327025" cy="457200"/>
            <a:chOff x="4505" y="1615"/>
            <a:chExt cx="206" cy="288"/>
          </a:xfrm>
        </p:grpSpPr>
        <p:sp>
          <p:nvSpPr>
            <p:cNvPr id="811027" name="Rectangle 19"/>
            <p:cNvSpPr>
              <a:spLocks noChangeArrowheads="1"/>
            </p:cNvSpPr>
            <p:nvPr/>
          </p:nvSpPr>
          <p:spPr bwMode="auto">
            <a:xfrm>
              <a:off x="4506" y="1615"/>
              <a:ext cx="205" cy="288"/>
            </a:xfrm>
            <a:prstGeom prst="rect">
              <a:avLst/>
            </a:prstGeom>
            <a:solidFill>
              <a:schemeClr val="bg2"/>
            </a:solidFill>
            <a:ln w="38100">
              <a:solidFill>
                <a:schemeClr val="bg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811028" name="Rectangle 20"/>
            <p:cNvSpPr>
              <a:spLocks noChangeArrowheads="1"/>
            </p:cNvSpPr>
            <p:nvPr/>
          </p:nvSpPr>
          <p:spPr bwMode="auto">
            <a:xfrm>
              <a:off x="4505" y="1615"/>
              <a:ext cx="205" cy="56"/>
            </a:xfrm>
            <a:prstGeom prst="rect">
              <a:avLst/>
            </a:prstGeom>
            <a:solidFill>
              <a:schemeClr val="accent2"/>
            </a:solidFill>
            <a:ln w="38100">
              <a:solidFill>
                <a:schemeClr val="accent2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cs426">
  <a:themeElements>
    <a:clrScheme name="">
      <a:dk1>
        <a:srgbClr val="000000"/>
      </a:dk1>
      <a:lt1>
        <a:srgbClr val="FFFFFF"/>
      </a:lt1>
      <a:dk2>
        <a:srgbClr val="000000"/>
      </a:dk2>
      <a:lt2>
        <a:srgbClr val="777777"/>
      </a:lt2>
      <a:accent1>
        <a:srgbClr val="F47A00"/>
      </a:accent1>
      <a:accent2>
        <a:srgbClr val="000066"/>
      </a:accent2>
      <a:accent3>
        <a:srgbClr val="FFFFFF"/>
      </a:accent3>
      <a:accent4>
        <a:srgbClr val="000000"/>
      </a:accent4>
      <a:accent5>
        <a:srgbClr val="F8BEAA"/>
      </a:accent5>
      <a:accent6>
        <a:srgbClr val="00005C"/>
      </a:accent6>
      <a:hlink>
        <a:srgbClr val="A50021"/>
      </a:hlink>
      <a:folHlink>
        <a:srgbClr val="008000"/>
      </a:folHlink>
    </a:clrScheme>
    <a:fontScheme name="cs426">
      <a:majorFont>
        <a:latin typeface="Comic Sans MS"/>
        <a:ea typeface="ＭＳ Ｐゴシック"/>
        <a:cs typeface=""/>
      </a:majorFont>
      <a:minorFont>
        <a:latin typeface="Comic Sans MS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Courier New" charset="0"/>
            <a:ea typeface="ＭＳ Ｐゴシック" charset="0"/>
          </a:defRPr>
        </a:defPPr>
      </a:lstStyle>
    </a:lnDef>
  </a:objectDefaults>
  <a:extraClrSchemeLst>
    <a:extraClrScheme>
      <a:clrScheme name="cs426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s426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s426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D:\Funk\Courses\cs217\cs426.pot</Template>
  <TotalTime>11309</TotalTime>
  <Words>947</Words>
  <Application>Microsoft Macintosh PowerPoint</Application>
  <PresentationFormat>On-screen Show (4:3)</PresentationFormat>
  <Paragraphs>221</Paragraphs>
  <Slides>15</Slides>
  <Notes>11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7" baseType="lpstr">
      <vt:lpstr>Courier New</vt:lpstr>
      <vt:lpstr>ＭＳ Ｐゴシック</vt:lpstr>
      <vt:lpstr>Arial</vt:lpstr>
      <vt:lpstr>Comic Sans MS</vt:lpstr>
      <vt:lpstr>Helvetica</vt:lpstr>
      <vt:lpstr>Wingdings</vt:lpstr>
      <vt:lpstr>Times New Roman</vt:lpstr>
      <vt:lpstr>Gill Sans MT</vt:lpstr>
      <vt:lpstr>Tahoma</vt:lpstr>
      <vt:lpstr>Times</vt:lpstr>
      <vt:lpstr>cs426</vt:lpstr>
      <vt:lpstr>Microsoft Photo Editor 3.0 Photo</vt:lpstr>
      <vt:lpstr> Redes de Computadores   A arquitectura da Internet </vt:lpstr>
      <vt:lpstr>Objectivos da lição</vt:lpstr>
      <vt:lpstr>Arquitectura da Internet</vt:lpstr>
      <vt:lpstr>Internet = a rede estúpida</vt:lpstr>
      <vt:lpstr>A pilha de protocolos TCP/IP</vt:lpstr>
      <vt:lpstr>Interface de transporte de dados</vt:lpstr>
      <vt:lpstr>Transportes e suas características</vt:lpstr>
      <vt:lpstr>Mensagens, Segmentos, Pacotes e Frames</vt:lpstr>
      <vt:lpstr>Serviço IP: Best-Effort</vt:lpstr>
      <vt:lpstr>Modelo do serviço IP: porquê melhor esforço ?</vt:lpstr>
      <vt:lpstr>Serviço IP: Best-Effort é suficiente</vt:lpstr>
      <vt:lpstr>Porquê TCP/IP</vt:lpstr>
      <vt:lpstr>O Modelo dos protocolos Internet</vt:lpstr>
      <vt:lpstr>As camadas não têm defeitos?</vt:lpstr>
      <vt:lpstr>Conclusões</vt:lpstr>
    </vt:vector>
  </TitlesOfParts>
  <Company>Princeton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José Legatheaux Martins</cp:lastModifiedBy>
  <cp:revision>647</cp:revision>
  <dcterms:created xsi:type="dcterms:W3CDTF">2001-07-06T14:58:21Z</dcterms:created>
  <dcterms:modified xsi:type="dcterms:W3CDTF">2013-02-12T15:17:06Z</dcterms:modified>
</cp:coreProperties>
</file>