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7" r:id="rId2"/>
    <p:sldId id="394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23" r:id="rId1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9B2287A5-2712-3C48-8099-5A74CD61CA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51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71EC36F4-1D43-8944-BF8A-8A85B2F5C9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61B94A-8867-734F-AF07-59A286932E8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7C53E31E-4C3D-F74B-A5C5-B47EC294C49A}" type="slidenum">
              <a:rPr lang="en-US" sz="1300">
                <a:latin typeface="Times New Roman" charset="0"/>
              </a:rPr>
              <a:pPr>
                <a:defRPr/>
              </a:pPr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A5FEF752-F20E-5245-8BAC-2A7A1FC7E77F}" type="slidenum">
              <a:rPr lang="en-US" sz="1300">
                <a:latin typeface="Times New Roman" charset="0"/>
              </a:rPr>
              <a:pPr>
                <a:defRPr/>
              </a:pPr>
              <a:t>11</a:t>
            </a:fld>
            <a:endParaRPr lang="en-US" sz="130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0DB91E0-D2E9-AC4F-803E-34A790B14BBB}" type="slidenum">
              <a:rPr lang="en-US" sz="1300">
                <a:latin typeface="Times New Roman" charset="0"/>
              </a:rPr>
              <a:pPr>
                <a:defRPr/>
              </a:pPr>
              <a:t>12</a:t>
            </a:fld>
            <a:endParaRPr lang="en-US" sz="1300">
              <a:latin typeface="Times New Roman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3A4C294-2E2B-5B45-8190-DC8167001590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14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8989C8-8EAA-214C-A4F2-A9D61BA8A35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3EE076BF-3E53-F541-A2D4-97459CC94A2A}" type="slidenum">
              <a:rPr lang="en-US" sz="1300">
                <a:latin typeface="Times New Roman" charset="0"/>
              </a:rPr>
              <a:pPr>
                <a:defRPr/>
              </a:pPr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44CD14E1-D510-9C47-8770-7F36480DA92A}" type="slidenum">
              <a:rPr lang="en-US" sz="1300">
                <a:latin typeface="Times New Roman" charset="0"/>
              </a:rPr>
              <a:pPr>
                <a:defRPr/>
              </a:pPr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70B51CAE-69C2-8A49-B16A-F4E00AC1F757}" type="slidenum">
              <a:rPr lang="en-US" sz="1300">
                <a:latin typeface="Times New Roman" charset="0"/>
              </a:rPr>
              <a:pPr>
                <a:defRPr/>
              </a:pPr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0D1CA7B-3977-4145-B1FD-3F5E01F37CC5}" type="slidenum">
              <a:rPr lang="en-US" sz="1300">
                <a:latin typeface="Times New Roman" charset="0"/>
              </a:rPr>
              <a:pPr>
                <a:defRPr/>
              </a:pPr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A8CF0B6D-1620-0240-98F2-22D13198262B}" type="slidenum">
              <a:rPr lang="en-US" sz="1300">
                <a:latin typeface="Times New Roman" charset="0"/>
              </a:rPr>
              <a:pPr>
                <a:defRPr/>
              </a:pPr>
              <a:t>7</a:t>
            </a:fld>
            <a:endParaRPr lang="en-US" sz="1300">
              <a:latin typeface="Times New Roman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E071B4A-DA9F-E04A-9A2F-AEEB4D589221}" type="slidenum">
              <a:rPr lang="en-US" sz="1300">
                <a:latin typeface="Times New Roman" charset="0"/>
              </a:rPr>
              <a:pPr>
                <a:defRPr/>
              </a:pPr>
              <a:t>8</a:t>
            </a:fld>
            <a:endParaRPr lang="en-US" sz="1300">
              <a:latin typeface="Times New Roman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572075A5-FDA0-7145-8E8C-E305205E93E9}" type="slidenum">
              <a:rPr lang="en-US" sz="1300">
                <a:latin typeface="Times New Roman" charset="0"/>
              </a:rPr>
              <a:pPr>
                <a:defRPr/>
              </a:pPr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5F6D-6188-4E44-9715-9C7A21C8DC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F212F-A53F-074A-868C-8C0663D3C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E0BA-9E42-4F40-ABBE-112D9E12E7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7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E848E-54EC-FE44-9EFD-F648A5F7FA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2E76B-C271-8B49-A6BE-4845ECFE12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1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FCD5C-6543-C644-AE0C-0376832CA4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5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80D3E-3487-7449-8218-530141F62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6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0F626-B35C-374D-982B-2B59D797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2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0682-9832-504B-BEEE-4096583303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3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52026-C1BC-9F4B-8977-500A10B41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211A-4C0C-0F4C-BE3E-AB17478F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8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69E4E5BE-4A54-9A41-ABA6-5AD352F22B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056091-688B-8747-8E91-26829F97066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A estrutura da Internet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34098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3415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51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099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3414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9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0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3414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7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1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3414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5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2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3414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3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3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3414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1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4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3413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9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5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3413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7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6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3413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5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7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3413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3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8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3413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1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9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3412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9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0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3412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7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1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3412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5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2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3412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3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3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3412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1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34114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5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6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7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8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9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33794" name="Rectangle 3"/>
          <p:cNvSpPr txBox="1">
            <a:spLocks noChangeArrowheads="1"/>
          </p:cNvSpPr>
          <p:nvPr/>
        </p:nvSpPr>
        <p:spPr bwMode="auto">
          <a:xfrm>
            <a:off x="485775" y="1011238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400" b="0">
                <a:solidFill>
                  <a:srgbClr val="0000FF"/>
                </a:solidFill>
                <a:latin typeface="Gill Sans MT" charset="0"/>
              </a:rPr>
              <a:t>… os fornecedores de conteúdos podem construir as suas próprias redes (e.g., Google, Microsoft,   Akamai ) visto que isso lhes dá vantagens competitivas</a:t>
            </a:r>
          </a:p>
        </p:txBody>
      </p:sp>
      <p:grpSp>
        <p:nvGrpSpPr>
          <p:cNvPr id="33795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34015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4016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409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9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9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9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9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94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95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017" name="Straight Connector 10"/>
            <p:cNvCxnSpPr>
              <a:cxnSpLocks noChangeShapeType="1"/>
              <a:stCxn id="34095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18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19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0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1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2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3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4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5" name="Straight Connector 304"/>
            <p:cNvCxnSpPr>
              <a:cxnSpLocks noChangeShapeType="1"/>
              <a:endCxn id="34090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026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34027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408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8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8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8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8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8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8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28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407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7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7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7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8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78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79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29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406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6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7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70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71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0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405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6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6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62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63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1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405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5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5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54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5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2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404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4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4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4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4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46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47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3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403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3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3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3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4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3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39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796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33932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933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400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1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1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1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934" name="Straight Connector 334"/>
            <p:cNvCxnSpPr>
              <a:cxnSpLocks noChangeShapeType="1"/>
              <a:stCxn id="34012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5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6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7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8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9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0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1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2" name="Straight Connector 342"/>
            <p:cNvCxnSpPr>
              <a:cxnSpLocks noChangeShapeType="1"/>
              <a:endCxn id="34007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943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A</a:t>
              </a:r>
            </a:p>
          </p:txBody>
        </p:sp>
        <p:grpSp>
          <p:nvGrpSpPr>
            <p:cNvPr id="33944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399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0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0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03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4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5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39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9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6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6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398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8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8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8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8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87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8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7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397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7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7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7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8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79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8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39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7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7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7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9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395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6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6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63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50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395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5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5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5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5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55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797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33849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850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3924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2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2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2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3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28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9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51" name="Straight Connector 419"/>
            <p:cNvCxnSpPr>
              <a:cxnSpLocks noChangeShapeType="1"/>
              <a:stCxn id="33929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2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3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4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5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6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7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8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9" name="Straight Connector 427"/>
            <p:cNvCxnSpPr>
              <a:cxnSpLocks noChangeShapeType="1"/>
              <a:endCxn id="33924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0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926532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33861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391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1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2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2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1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2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390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1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1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12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13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3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390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0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0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0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0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4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389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9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9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9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9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9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5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388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8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8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8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9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8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6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387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7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8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8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7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386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6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7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7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72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33798" name="Straight Connector 12"/>
          <p:cNvCxnSpPr>
            <a:cxnSpLocks noChangeShapeType="1"/>
            <a:endCxn id="34009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9" name="Straight Connector 500"/>
          <p:cNvCxnSpPr>
            <a:cxnSpLocks noChangeShapeType="1"/>
            <a:stCxn id="34134" idx="8"/>
            <a:endCxn id="33819" idx="2"/>
          </p:cNvCxnSpPr>
          <p:nvPr/>
        </p:nvCxnSpPr>
        <p:spPr bwMode="auto">
          <a:xfrm>
            <a:off x="1455738" y="2990850"/>
            <a:ext cx="3810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0" name="Straight Connector 501"/>
          <p:cNvCxnSpPr>
            <a:cxnSpLocks noChangeShapeType="1"/>
            <a:endCxn id="33819" idx="3"/>
          </p:cNvCxnSpPr>
          <p:nvPr/>
        </p:nvCxnSpPr>
        <p:spPr bwMode="auto">
          <a:xfrm>
            <a:off x="1235075" y="3271838"/>
            <a:ext cx="12382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1" name="Straight Connector 502"/>
          <p:cNvCxnSpPr>
            <a:cxnSpLocks noChangeShapeType="1"/>
            <a:endCxn id="33977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2" name="Straight Connector 503"/>
          <p:cNvCxnSpPr>
            <a:cxnSpLocks noChangeShapeType="1"/>
            <a:endCxn id="33977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3" name="Straight Connector 504"/>
          <p:cNvCxnSpPr>
            <a:cxnSpLocks noChangeShapeType="1"/>
            <a:endCxn id="34060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4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5" name="Straight Connector 506"/>
          <p:cNvCxnSpPr>
            <a:cxnSpLocks noChangeShapeType="1"/>
            <a:stCxn id="34126" idx="4"/>
            <a:endCxn id="34055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7" name="Straight Connector 508"/>
          <p:cNvCxnSpPr>
            <a:cxnSpLocks noChangeShapeType="1"/>
            <a:endCxn id="34042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Straight Connector 509"/>
          <p:cNvCxnSpPr>
            <a:cxnSpLocks noChangeShapeType="1"/>
            <a:stCxn id="34124" idx="0"/>
            <a:endCxn id="33817" idx="5"/>
          </p:cNvCxnSpPr>
          <p:nvPr/>
        </p:nvCxnSpPr>
        <p:spPr bwMode="auto">
          <a:xfrm flipH="1" flipV="1">
            <a:off x="5084763" y="5684838"/>
            <a:ext cx="5207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Straight Connector 511"/>
          <p:cNvCxnSpPr>
            <a:cxnSpLocks noChangeShapeType="1"/>
            <a:stCxn id="34121" idx="0"/>
          </p:cNvCxnSpPr>
          <p:nvPr/>
        </p:nvCxnSpPr>
        <p:spPr bwMode="auto">
          <a:xfrm flipV="1">
            <a:off x="3389313" y="5689600"/>
            <a:ext cx="306387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1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2" name="Straight Connector 513"/>
          <p:cNvCxnSpPr>
            <a:cxnSpLocks noChangeShapeType="1"/>
            <a:stCxn id="34143" idx="0"/>
          </p:cNvCxnSpPr>
          <p:nvPr/>
        </p:nvCxnSpPr>
        <p:spPr bwMode="auto">
          <a:xfrm flipV="1">
            <a:off x="1179513" y="4467225"/>
            <a:ext cx="227012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3" name="Straight Connector 514"/>
          <p:cNvCxnSpPr>
            <a:cxnSpLocks noChangeShapeType="1"/>
            <a:endCxn id="33819" idx="5"/>
          </p:cNvCxnSpPr>
          <p:nvPr/>
        </p:nvCxnSpPr>
        <p:spPr bwMode="auto">
          <a:xfrm flipV="1">
            <a:off x="1155700" y="4368800"/>
            <a:ext cx="2032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3814" name="Group 20"/>
          <p:cNvGrpSpPr>
            <a:grpSpLocks/>
          </p:cNvGrpSpPr>
          <p:nvPr/>
        </p:nvGrpSpPr>
        <p:grpSpPr bwMode="auto">
          <a:xfrm>
            <a:off x="4713288" y="2871788"/>
            <a:ext cx="2117725" cy="1082675"/>
            <a:chOff x="4712800" y="2871032"/>
            <a:chExt cx="2117908" cy="1082781"/>
          </a:xfrm>
        </p:grpSpPr>
        <p:grpSp>
          <p:nvGrpSpPr>
            <p:cNvPr id="33844" name="Group 16"/>
            <p:cNvGrpSpPr>
              <a:grpSpLocks/>
            </p:cNvGrpSpPr>
            <p:nvPr/>
          </p:nvGrpSpPr>
          <p:grpSpPr bwMode="auto">
            <a:xfrm>
              <a:off x="5677190" y="2871032"/>
              <a:ext cx="530938" cy="338554"/>
              <a:chOff x="5573768" y="2726239"/>
              <a:chExt cx="530938" cy="338554"/>
            </a:xfrm>
          </p:grpSpPr>
          <p:sp>
            <p:nvSpPr>
              <p:cNvPr id="33847" name="Oval 14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3848" name="TextBox 15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3845" name="Straight Connector 18"/>
            <p:cNvCxnSpPr>
              <a:cxnSpLocks noChangeShapeType="1"/>
            </p:cNvCxnSpPr>
            <p:nvPr/>
          </p:nvCxnSpPr>
          <p:spPr bwMode="auto">
            <a:xfrm>
              <a:off x="4712800" y="3050554"/>
              <a:ext cx="964390" cy="2689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46" name="Straight Connector 516"/>
            <p:cNvCxnSpPr>
              <a:cxnSpLocks noChangeShapeType="1"/>
            </p:cNvCxnSpPr>
            <p:nvPr/>
          </p:nvCxnSpPr>
          <p:spPr bwMode="auto">
            <a:xfrm>
              <a:off x="6139092" y="3168890"/>
              <a:ext cx="691616" cy="78492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815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33838" name="Straight Connector 515"/>
            <p:cNvCxnSpPr>
              <a:cxnSpLocks noChangeShapeType="1"/>
              <a:stCxn id="33894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3839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33842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3843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3840" name="Straight Connector 519"/>
            <p:cNvCxnSpPr>
              <a:cxnSpLocks noChangeShapeType="1"/>
              <a:stCxn id="33842" idx="6"/>
              <a:endCxn id="34094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41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816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33835" name="Straight Connector 7"/>
            <p:cNvCxnSpPr>
              <a:cxnSpLocks noChangeShapeType="1"/>
              <a:stCxn id="33967" idx="5"/>
              <a:endCxn id="34092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36" name="Straight Connector 415"/>
            <p:cNvCxnSpPr>
              <a:cxnSpLocks noChangeShapeType="1"/>
              <a:endCxn id="33926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37" name="Straight Connector 523"/>
            <p:cNvCxnSpPr>
              <a:cxnSpLocks noChangeShapeType="1"/>
              <a:stCxn id="33889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817" name="Oval 6"/>
          <p:cNvSpPr>
            <a:spLocks noChangeArrowheads="1"/>
          </p:cNvSpPr>
          <p:nvPr/>
        </p:nvSpPr>
        <p:spPr bwMode="auto">
          <a:xfrm>
            <a:off x="3340100" y="5359400"/>
            <a:ext cx="20447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818" name="TextBox 9"/>
          <p:cNvSpPr txBox="1">
            <a:spLocks noChangeArrowheads="1"/>
          </p:cNvSpPr>
          <p:nvPr/>
        </p:nvSpPr>
        <p:spPr bwMode="auto">
          <a:xfrm>
            <a:off x="3556000" y="5334000"/>
            <a:ext cx="158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latin typeface="Arial" charset="0"/>
              </a:rPr>
              <a:t>regional net</a:t>
            </a:r>
          </a:p>
        </p:txBody>
      </p:sp>
      <p:sp>
        <p:nvSpPr>
          <p:cNvPr id="33819" name="Oval 517"/>
          <p:cNvSpPr>
            <a:spLocks noChangeArrowheads="1"/>
          </p:cNvSpPr>
          <p:nvPr/>
        </p:nvSpPr>
        <p:spPr bwMode="auto">
          <a:xfrm rot="5400000">
            <a:off x="867569" y="3736182"/>
            <a:ext cx="1252537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cxnSp>
        <p:nvCxnSpPr>
          <p:cNvPr id="33820" name="Straight Connector 39941"/>
          <p:cNvCxnSpPr>
            <a:cxnSpLocks noChangeShapeType="1"/>
            <a:stCxn id="33819" idx="0"/>
            <a:endCxn id="33955" idx="0"/>
          </p:cNvCxnSpPr>
          <p:nvPr/>
        </p:nvCxnSpPr>
        <p:spPr bwMode="auto">
          <a:xfrm flipV="1">
            <a:off x="1684338" y="3654425"/>
            <a:ext cx="7588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1" name="Straight Connector 524"/>
          <p:cNvCxnSpPr>
            <a:cxnSpLocks noChangeShapeType="1"/>
            <a:endCxn id="33928" idx="1"/>
          </p:cNvCxnSpPr>
          <p:nvPr/>
        </p:nvCxnSpPr>
        <p:spPr bwMode="auto">
          <a:xfrm>
            <a:off x="1685925" y="4111625"/>
            <a:ext cx="4667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2" name="Oval 11"/>
          <p:cNvSpPr>
            <a:spLocks noChangeArrowheads="1"/>
          </p:cNvSpPr>
          <p:nvPr/>
        </p:nvSpPr>
        <p:spPr bwMode="auto">
          <a:xfrm>
            <a:off x="1866900" y="3429000"/>
            <a:ext cx="6096000" cy="673100"/>
          </a:xfrm>
          <a:prstGeom prst="ellipse">
            <a:avLst/>
          </a:prstGeom>
          <a:solidFill>
            <a:srgbClr val="FF6600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823" name="TextBox 13"/>
          <p:cNvSpPr txBox="1">
            <a:spLocks noChangeArrowheads="1"/>
          </p:cNvSpPr>
          <p:nvPr/>
        </p:nvSpPr>
        <p:spPr bwMode="auto">
          <a:xfrm>
            <a:off x="3113088" y="3541713"/>
            <a:ext cx="362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solidFill>
                  <a:schemeClr val="bg1"/>
                </a:solidFill>
                <a:latin typeface="Arial" charset="0"/>
              </a:rPr>
              <a:t>Content provider network</a:t>
            </a:r>
          </a:p>
        </p:txBody>
      </p:sp>
      <p:cxnSp>
        <p:nvCxnSpPr>
          <p:cNvPr id="33824" name="Straight Connector 19"/>
          <p:cNvCxnSpPr>
            <a:cxnSpLocks noChangeShapeType="1"/>
            <a:stCxn id="34147" idx="2"/>
          </p:cNvCxnSpPr>
          <p:nvPr/>
        </p:nvCxnSpPr>
        <p:spPr bwMode="auto">
          <a:xfrm flipH="1">
            <a:off x="6540500" y="2867025"/>
            <a:ext cx="1508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5" name="Straight Connector 525"/>
          <p:cNvCxnSpPr>
            <a:cxnSpLocks noChangeShapeType="1"/>
            <a:endCxn id="33822" idx="7"/>
          </p:cNvCxnSpPr>
          <p:nvPr/>
        </p:nvCxnSpPr>
        <p:spPr bwMode="auto">
          <a:xfrm flipH="1">
            <a:off x="7070725" y="3221038"/>
            <a:ext cx="14287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6" name="Straight Connector 526"/>
          <p:cNvCxnSpPr>
            <a:cxnSpLocks noChangeShapeType="1"/>
          </p:cNvCxnSpPr>
          <p:nvPr/>
        </p:nvCxnSpPr>
        <p:spPr bwMode="auto">
          <a:xfrm flipH="1">
            <a:off x="5773738" y="3205163"/>
            <a:ext cx="111125" cy="244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7" name="Straight Connector 527"/>
          <p:cNvCxnSpPr>
            <a:cxnSpLocks noChangeShapeType="1"/>
            <a:endCxn id="33822" idx="1"/>
          </p:cNvCxnSpPr>
          <p:nvPr/>
        </p:nvCxnSpPr>
        <p:spPr bwMode="auto">
          <a:xfrm>
            <a:off x="2682875" y="3008313"/>
            <a:ext cx="76200" cy="5191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8" name="Straight Connector 528"/>
          <p:cNvCxnSpPr>
            <a:cxnSpLocks noChangeShapeType="1"/>
            <a:endCxn id="33894" idx="1"/>
          </p:cNvCxnSpPr>
          <p:nvPr/>
        </p:nvCxnSpPr>
        <p:spPr bwMode="auto">
          <a:xfrm>
            <a:off x="3413125" y="4049713"/>
            <a:ext cx="239713" cy="339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9" name="Straight Connector 529"/>
          <p:cNvCxnSpPr>
            <a:cxnSpLocks noChangeShapeType="1"/>
          </p:cNvCxnSpPr>
          <p:nvPr/>
        </p:nvCxnSpPr>
        <p:spPr bwMode="auto">
          <a:xfrm>
            <a:off x="2303463" y="2651125"/>
            <a:ext cx="14287" cy="94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0" name="Straight Connector 530"/>
          <p:cNvCxnSpPr>
            <a:cxnSpLocks noChangeShapeType="1"/>
          </p:cNvCxnSpPr>
          <p:nvPr/>
        </p:nvCxnSpPr>
        <p:spPr bwMode="auto">
          <a:xfrm flipH="1">
            <a:off x="1693863" y="3935413"/>
            <a:ext cx="528637" cy="11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1" name="Straight Connector 531"/>
          <p:cNvCxnSpPr>
            <a:cxnSpLocks noChangeShapeType="1"/>
            <a:stCxn id="34126" idx="3"/>
          </p:cNvCxnSpPr>
          <p:nvPr/>
        </p:nvCxnSpPr>
        <p:spPr bwMode="auto">
          <a:xfrm flipH="1" flipV="1">
            <a:off x="7713663" y="3903663"/>
            <a:ext cx="400050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2" name="Straight Connector 532"/>
          <p:cNvCxnSpPr>
            <a:cxnSpLocks noChangeShapeType="1"/>
            <a:stCxn id="34128" idx="4"/>
          </p:cNvCxnSpPr>
          <p:nvPr/>
        </p:nvCxnSpPr>
        <p:spPr bwMode="auto">
          <a:xfrm flipH="1" flipV="1">
            <a:off x="7624763" y="3929063"/>
            <a:ext cx="628650" cy="121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1" name="Rectangle 2"/>
          <p:cNvSpPr txBox="1">
            <a:spLocks noChangeArrowheads="1"/>
          </p:cNvSpPr>
          <p:nvPr/>
        </p:nvSpPr>
        <p:spPr bwMode="auto">
          <a:xfrm>
            <a:off x="468313" y="333375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Redes de acesso, de transito e de conteúdos</a:t>
            </a:r>
            <a:endParaRPr lang="pt-PT" sz="2800" dirty="0">
              <a:latin typeface="+mn-lt"/>
            </a:endParaRPr>
          </a:p>
        </p:txBody>
      </p:sp>
      <p:sp>
        <p:nvSpPr>
          <p:cNvPr id="36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31B236-CEC5-6440-BAD1-9621B90834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5373688"/>
            <a:ext cx="8440737" cy="1079500"/>
          </a:xfrm>
        </p:spPr>
        <p:txBody>
          <a:bodyPr/>
          <a:lstStyle/>
          <a:p>
            <a:pPr eaLnBrk="1" hangingPunct="1">
              <a:buSzPct val="75000"/>
              <a:defRPr/>
            </a:pPr>
            <a:r>
              <a:rPr lang="pt-PT" sz="2000" smtClean="0">
                <a:latin typeface="Gill Sans MT" charset="0"/>
              </a:rPr>
              <a:t>No centro da Internet encontramos</a:t>
            </a:r>
          </a:p>
          <a:p>
            <a:pPr lvl="1" eaLnBrk="1" hangingPunct="1">
              <a:defRPr/>
            </a:pPr>
            <a:r>
              <a:rPr lang="pt-PT" altLang="ja-JP" sz="1800" smtClean="0">
                <a:solidFill>
                  <a:srgbClr val="0000FF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“tier-1” transit ISPs (e.g., Level 3, Sprint, AT&amp;T, NTT), national &amp; international coverage</a:t>
            </a:r>
          </a:p>
          <a:p>
            <a:pPr lvl="1" eaLnBrk="1" hangingPunct="1">
              <a:defRPr/>
            </a:pPr>
            <a:r>
              <a:rPr lang="pt-PT" sz="1800" smtClean="0">
                <a:solidFill>
                  <a:srgbClr val="0000FF"/>
                </a:solidFill>
                <a:latin typeface="Gill Sans MT" charset="0"/>
                <a:cs typeface="Arial" charset="0"/>
              </a:rPr>
              <a:t>content provider networks (e.g, Google)</a:t>
            </a:r>
            <a:endParaRPr lang="pt-PT" sz="1800">
              <a:solidFill>
                <a:srgbClr val="0000FF"/>
              </a:solidFill>
              <a:latin typeface="Gill Sans MT" charset="0"/>
              <a:cs typeface="Arial" charset="0"/>
            </a:endParaRPr>
          </a:p>
        </p:txBody>
      </p:sp>
      <p:grpSp>
        <p:nvGrpSpPr>
          <p:cNvPr id="35842" name="Group 67"/>
          <p:cNvGrpSpPr>
            <a:grpSpLocks/>
          </p:cNvGrpSpPr>
          <p:nvPr/>
        </p:nvGrpSpPr>
        <p:grpSpPr bwMode="auto">
          <a:xfrm>
            <a:off x="1054100" y="1038225"/>
            <a:ext cx="7658100" cy="3984625"/>
            <a:chOff x="1066800" y="1371600"/>
            <a:chExt cx="7194549" cy="3984625"/>
          </a:xfrm>
        </p:grpSpPr>
        <p:sp>
          <p:nvSpPr>
            <p:cNvPr id="35845" name="Oval 76"/>
            <p:cNvSpPr>
              <a:spLocks noChangeArrowheads="1"/>
            </p:cNvSpPr>
            <p:nvPr/>
          </p:nvSpPr>
          <p:spPr bwMode="auto">
            <a:xfrm>
              <a:off x="1981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6" name="Oval 76"/>
            <p:cNvSpPr>
              <a:spLocks noChangeArrowheads="1"/>
            </p:cNvSpPr>
            <p:nvPr/>
          </p:nvSpPr>
          <p:spPr bwMode="auto">
            <a:xfrm>
              <a:off x="1066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7" name="Oval 76"/>
            <p:cNvSpPr>
              <a:spLocks noChangeArrowheads="1"/>
            </p:cNvSpPr>
            <p:nvPr/>
          </p:nvSpPr>
          <p:spPr bwMode="auto">
            <a:xfrm>
              <a:off x="5638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8" name="Oval 76"/>
            <p:cNvSpPr>
              <a:spLocks noChangeArrowheads="1"/>
            </p:cNvSpPr>
            <p:nvPr/>
          </p:nvSpPr>
          <p:spPr bwMode="auto">
            <a:xfrm>
              <a:off x="47244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9" name="Oval 76"/>
            <p:cNvSpPr>
              <a:spLocks noChangeArrowheads="1"/>
            </p:cNvSpPr>
            <p:nvPr/>
          </p:nvSpPr>
          <p:spPr bwMode="auto">
            <a:xfrm>
              <a:off x="38100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0" name="Oval 76"/>
            <p:cNvSpPr>
              <a:spLocks noChangeArrowheads="1"/>
            </p:cNvSpPr>
            <p:nvPr/>
          </p:nvSpPr>
          <p:spPr bwMode="auto">
            <a:xfrm>
              <a:off x="2895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1" name="Oval 76"/>
            <p:cNvSpPr>
              <a:spLocks noChangeArrowheads="1"/>
            </p:cNvSpPr>
            <p:nvPr/>
          </p:nvSpPr>
          <p:spPr bwMode="auto">
            <a:xfrm>
              <a:off x="6553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2" name="Oval 76"/>
            <p:cNvSpPr>
              <a:spLocks noChangeArrowheads="1"/>
            </p:cNvSpPr>
            <p:nvPr/>
          </p:nvSpPr>
          <p:spPr bwMode="auto">
            <a:xfrm>
              <a:off x="7467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3" name="Oval 33"/>
            <p:cNvSpPr>
              <a:spLocks noChangeArrowheads="1"/>
            </p:cNvSpPr>
            <p:nvPr/>
          </p:nvSpPr>
          <p:spPr bwMode="auto">
            <a:xfrm>
              <a:off x="24384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35854" name="Oval 33"/>
            <p:cNvSpPr>
              <a:spLocks noChangeArrowheads="1"/>
            </p:cNvSpPr>
            <p:nvPr/>
          </p:nvSpPr>
          <p:spPr bwMode="auto">
            <a:xfrm>
              <a:off x="48006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3157" y="2819400"/>
              <a:ext cx="609985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01284" y="27432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35857" name="Oval 34"/>
            <p:cNvSpPr>
              <a:spLocks noChangeArrowheads="1"/>
            </p:cNvSpPr>
            <p:nvPr/>
          </p:nvSpPr>
          <p:spPr bwMode="auto">
            <a:xfrm>
              <a:off x="11430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35858" name="Oval 34"/>
            <p:cNvSpPr>
              <a:spLocks noChangeArrowheads="1"/>
            </p:cNvSpPr>
            <p:nvPr/>
          </p:nvSpPr>
          <p:spPr bwMode="auto">
            <a:xfrm>
              <a:off x="33528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35859" name="Oval 34"/>
            <p:cNvSpPr>
              <a:spLocks noChangeArrowheads="1"/>
            </p:cNvSpPr>
            <p:nvPr/>
          </p:nvSpPr>
          <p:spPr bwMode="auto">
            <a:xfrm>
              <a:off x="5638800" y="1600200"/>
              <a:ext cx="1981200" cy="8382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CDN </a:t>
              </a:r>
              <a:r>
                <a:rPr lang="en-US" sz="1600" dirty="0" smtClean="0">
                  <a:solidFill>
                    <a:schemeClr val="bg1"/>
                  </a:solidFill>
                </a:rPr>
                <a:t>(Google)</a:t>
              </a:r>
              <a:endParaRPr lang="en-US" sz="1600" dirty="0"/>
            </a:p>
          </p:txBody>
        </p:sp>
        <p:cxnSp>
          <p:nvCxnSpPr>
            <p:cNvPr id="84" name="Straight Connector 83"/>
            <p:cNvCxnSpPr>
              <a:endCxn id="35846" idx="0"/>
            </p:cNvCxnSpPr>
            <p:nvPr/>
          </p:nvCxnSpPr>
          <p:spPr>
            <a:xfrm rot="5400000">
              <a:off x="427081" y="3398633"/>
              <a:ext cx="2362200" cy="28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35853" idx="4"/>
            </p:cNvCxnSpPr>
            <p:nvPr/>
          </p:nvCxnSpPr>
          <p:spPr>
            <a:xfrm rot="5400000">
              <a:off x="3070887" y="4425754"/>
              <a:ext cx="504825" cy="92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35853" idx="3"/>
            </p:cNvCxnSpPr>
            <p:nvPr/>
          </p:nvCxnSpPr>
          <p:spPr>
            <a:xfrm rot="5400000">
              <a:off x="2265003" y="4277579"/>
              <a:ext cx="620712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808066" y="3459105"/>
              <a:ext cx="2438400" cy="2445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9" idx="2"/>
            </p:cNvCxnSpPr>
            <p:nvPr/>
          </p:nvCxnSpPr>
          <p:spPr>
            <a:xfrm rot="5400000">
              <a:off x="1333803" y="3771707"/>
              <a:ext cx="1600200" cy="609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7315797" y="28194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6200000" flipH="1">
              <a:off x="3747986" y="42525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35854" idx="2"/>
              <a:endCxn id="35853" idx="6"/>
            </p:cNvCxnSpPr>
            <p:nvPr/>
          </p:nvCxnSpPr>
          <p:spPr>
            <a:xfrm rot="10800000">
              <a:off x="4301663" y="3824288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4931639" y="4288692"/>
              <a:ext cx="620713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633414" y="4425226"/>
              <a:ext cx="544513" cy="760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35854" idx="5"/>
            </p:cNvCxnSpPr>
            <p:nvPr/>
          </p:nvCxnSpPr>
          <p:spPr>
            <a:xfrm rot="16200000" flipH="1">
              <a:off x="6276143" y="4218669"/>
              <a:ext cx="620712" cy="3907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35859" idx="4"/>
            </p:cNvCxnSpPr>
            <p:nvPr/>
          </p:nvCxnSpPr>
          <p:spPr>
            <a:xfrm rot="16200000" flipH="1">
              <a:off x="5747409" y="3320741"/>
              <a:ext cx="2297113" cy="53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2971328" y="1981200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5181593" y="1981200"/>
              <a:ext cx="4981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rc 97"/>
            <p:cNvSpPr/>
            <p:nvPr/>
          </p:nvSpPr>
          <p:spPr>
            <a:xfrm>
              <a:off x="2133157" y="1371600"/>
              <a:ext cx="4190855" cy="457200"/>
            </a:xfrm>
            <a:prstGeom prst="arc">
              <a:avLst>
                <a:gd name="adj1" fmla="val 10681875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H="1">
              <a:off x="6972290" y="2399831"/>
              <a:ext cx="533400" cy="305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79" idx="0"/>
            </p:cNvCxnSpPr>
            <p:nvPr/>
          </p:nvCxnSpPr>
          <p:spPr>
            <a:xfrm rot="16200000" flipH="1">
              <a:off x="2095457" y="2475961"/>
              <a:ext cx="457200" cy="229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2628635" y="3238707"/>
              <a:ext cx="457200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 flipV="1">
              <a:off x="2743142" y="2209800"/>
              <a:ext cx="2972375" cy="7731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4662218" y="24237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3314806" y="2856893"/>
              <a:ext cx="1143000" cy="153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5105256" y="3276738"/>
              <a:ext cx="304800" cy="1521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 flipV="1">
              <a:off x="4039175" y="3124200"/>
              <a:ext cx="762109" cy="54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35857" idx="5"/>
            </p:cNvCxnSpPr>
            <p:nvPr/>
          </p:nvCxnSpPr>
          <p:spPr>
            <a:xfrm rot="16200000" flipH="1">
              <a:off x="3070757" y="1938325"/>
              <a:ext cx="1470025" cy="21431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9" idx="2"/>
            </p:cNvCxnSpPr>
            <p:nvPr/>
          </p:nvCxnSpPr>
          <p:spPr>
            <a:xfrm rot="16200000" flipH="1">
              <a:off x="7004680" y="3891964"/>
              <a:ext cx="1458913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6052348" y="3472202"/>
              <a:ext cx="1535113" cy="1143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9" idx="1"/>
            </p:cNvCxnSpPr>
            <p:nvPr/>
          </p:nvCxnSpPr>
          <p:spPr>
            <a:xfrm rot="10800000" flipV="1">
              <a:off x="6095826" y="3048000"/>
              <a:ext cx="1219971" cy="4683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80" idx="3"/>
            </p:cNvCxnSpPr>
            <p:nvPr/>
          </p:nvCxnSpPr>
          <p:spPr>
            <a:xfrm rot="10800000" flipV="1">
              <a:off x="5409778" y="2362200"/>
              <a:ext cx="780007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053332" y="2217738"/>
              <a:ext cx="2286327" cy="685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468313" y="333375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Estrutura </a:t>
            </a:r>
            <a:r>
              <a:rPr lang="pt-PT" sz="2800" dirty="0" err="1" smtClean="0">
                <a:latin typeface="+mn-lt"/>
              </a:rPr>
              <a:t>actual</a:t>
            </a:r>
            <a:r>
              <a:rPr lang="pt-PT" sz="2800" dirty="0" smtClean="0">
                <a:latin typeface="+mn-lt"/>
              </a:rPr>
              <a:t> da Internet</a:t>
            </a:r>
            <a:endParaRPr lang="pt-PT" sz="2800" dirty="0">
              <a:latin typeface="+mn-lt"/>
            </a:endParaRPr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1D17CD-FB87-2347-ACBF-67474B6B43BE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37890" name="Picture 3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452563"/>
            <a:ext cx="8385175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363" y="1143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Gill Sans MT" charset="0"/>
              </a:rPr>
              <a:t>Tier-1 ISP: e.g</a:t>
            </a:r>
            <a:r>
              <a:rPr lang="en-US" dirty="0" smtClean="0">
                <a:latin typeface="Gill Sans MT" charset="0"/>
              </a:rPr>
              <a:t>. </a:t>
            </a:r>
            <a:r>
              <a:rPr lang="en-US" dirty="0">
                <a:latin typeface="Gill Sans MT" charset="0"/>
              </a:rPr>
              <a:t>Sprint</a:t>
            </a:r>
          </a:p>
        </p:txBody>
      </p:sp>
      <p:grpSp>
        <p:nvGrpSpPr>
          <p:cNvPr id="2" name="Group 187"/>
          <p:cNvGrpSpPr>
            <a:grpSpLocks/>
          </p:cNvGrpSpPr>
          <p:nvPr/>
        </p:nvGrpSpPr>
        <p:grpSpPr bwMode="auto">
          <a:xfrm>
            <a:off x="1371600" y="1662113"/>
            <a:ext cx="3179763" cy="3081337"/>
            <a:chOff x="864" y="1047"/>
            <a:chExt cx="2003" cy="1941"/>
          </a:xfrm>
        </p:grpSpPr>
        <p:sp>
          <p:nvSpPr>
            <p:cNvPr id="37894" name="Rectangle 202"/>
            <p:cNvSpPr>
              <a:spLocks noChangeArrowheads="1"/>
            </p:cNvSpPr>
            <p:nvPr/>
          </p:nvSpPr>
          <p:spPr bwMode="auto">
            <a:xfrm>
              <a:off x="1307" y="1103"/>
              <a:ext cx="1560" cy="18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895" name="Line 205"/>
            <p:cNvSpPr>
              <a:spLocks noChangeShapeType="1"/>
            </p:cNvSpPr>
            <p:nvPr/>
          </p:nvSpPr>
          <p:spPr bwMode="auto">
            <a:xfrm flipH="1">
              <a:off x="1408" y="1945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Line 206"/>
            <p:cNvSpPr>
              <a:spLocks noChangeShapeType="1"/>
            </p:cNvSpPr>
            <p:nvPr/>
          </p:nvSpPr>
          <p:spPr bwMode="auto">
            <a:xfrm flipH="1">
              <a:off x="1408" y="2028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Text Box 207"/>
            <p:cNvSpPr txBox="1">
              <a:spLocks noChangeArrowheads="1"/>
            </p:cNvSpPr>
            <p:nvPr/>
          </p:nvSpPr>
          <p:spPr bwMode="auto">
            <a:xfrm flipH="1">
              <a:off x="1336" y="1789"/>
              <a:ext cx="22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charset="0"/>
                </a:rPr>
                <a:t>…</a:t>
              </a:r>
            </a:p>
          </p:txBody>
        </p:sp>
        <p:grpSp>
          <p:nvGrpSpPr>
            <p:cNvPr id="37898" name="Group 208"/>
            <p:cNvGrpSpPr>
              <a:grpSpLocks/>
            </p:cNvGrpSpPr>
            <p:nvPr/>
          </p:nvGrpSpPr>
          <p:grpSpPr bwMode="auto">
            <a:xfrm flipH="1">
              <a:off x="1617" y="2063"/>
              <a:ext cx="775" cy="284"/>
              <a:chOff x="2927" y="2500"/>
              <a:chExt cx="949" cy="332"/>
            </a:xfrm>
          </p:grpSpPr>
          <p:sp>
            <p:nvSpPr>
              <p:cNvPr id="37970" name="Line 209"/>
              <p:cNvSpPr>
                <a:spLocks noChangeShapeType="1"/>
              </p:cNvSpPr>
              <p:nvPr/>
            </p:nvSpPr>
            <p:spPr bwMode="auto">
              <a:xfrm flipH="1">
                <a:off x="2927" y="2515"/>
                <a:ext cx="236" cy="3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1" name="Line 210"/>
              <p:cNvSpPr>
                <a:spLocks noChangeShapeType="1"/>
              </p:cNvSpPr>
              <p:nvPr/>
            </p:nvSpPr>
            <p:spPr bwMode="auto">
              <a:xfrm>
                <a:off x="3209" y="2500"/>
                <a:ext cx="201" cy="3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2" name="Line 211"/>
              <p:cNvSpPr>
                <a:spLocks noChangeShapeType="1"/>
              </p:cNvSpPr>
              <p:nvPr/>
            </p:nvSpPr>
            <p:spPr bwMode="auto">
              <a:xfrm>
                <a:off x="3315" y="2500"/>
                <a:ext cx="561" cy="32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899" name="Line 212"/>
            <p:cNvSpPr>
              <a:spLocks noChangeShapeType="1"/>
            </p:cNvSpPr>
            <p:nvPr/>
          </p:nvSpPr>
          <p:spPr bwMode="auto">
            <a:xfrm flipH="1" flipV="1">
              <a:off x="1819" y="1533"/>
              <a:ext cx="0" cy="3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Line 213"/>
            <p:cNvSpPr>
              <a:spLocks noChangeShapeType="1"/>
            </p:cNvSpPr>
            <p:nvPr/>
          </p:nvSpPr>
          <p:spPr bwMode="auto">
            <a:xfrm flipH="1">
              <a:off x="1587" y="2081"/>
              <a:ext cx="193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Line 214"/>
            <p:cNvSpPr>
              <a:spLocks noChangeShapeType="1"/>
            </p:cNvSpPr>
            <p:nvPr/>
          </p:nvSpPr>
          <p:spPr bwMode="auto">
            <a:xfrm>
              <a:off x="1818" y="2068"/>
              <a:ext cx="164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Line 215"/>
            <p:cNvSpPr>
              <a:spLocks noChangeShapeType="1"/>
            </p:cNvSpPr>
            <p:nvPr/>
          </p:nvSpPr>
          <p:spPr bwMode="auto">
            <a:xfrm>
              <a:off x="1904" y="2068"/>
              <a:ext cx="459" cy="2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Text Box 272"/>
            <p:cNvSpPr txBox="1">
              <a:spLocks noChangeArrowheads="1"/>
            </p:cNvSpPr>
            <p:nvPr/>
          </p:nvSpPr>
          <p:spPr bwMode="auto">
            <a:xfrm>
              <a:off x="1583" y="2691"/>
              <a:ext cx="11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to/from customers</a:t>
              </a:r>
            </a:p>
          </p:txBody>
        </p:sp>
        <p:sp>
          <p:nvSpPr>
            <p:cNvPr id="37904" name="Text Box 273"/>
            <p:cNvSpPr txBox="1">
              <a:spLocks noChangeArrowheads="1"/>
            </p:cNvSpPr>
            <p:nvPr/>
          </p:nvSpPr>
          <p:spPr bwMode="auto">
            <a:xfrm>
              <a:off x="2262" y="1699"/>
              <a:ext cx="5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peering</a:t>
              </a:r>
            </a:p>
          </p:txBody>
        </p:sp>
        <p:sp>
          <p:nvSpPr>
            <p:cNvPr id="37905" name="Text Box 274"/>
            <p:cNvSpPr txBox="1">
              <a:spLocks noChangeArrowheads="1"/>
            </p:cNvSpPr>
            <p:nvPr/>
          </p:nvSpPr>
          <p:spPr bwMode="auto">
            <a:xfrm>
              <a:off x="1636" y="1367"/>
              <a:ext cx="11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 to/from backbone</a:t>
              </a:r>
            </a:p>
          </p:txBody>
        </p:sp>
        <p:sp>
          <p:nvSpPr>
            <p:cNvPr id="37906" name="Rectangle 275"/>
            <p:cNvSpPr>
              <a:spLocks noChangeArrowheads="1"/>
            </p:cNvSpPr>
            <p:nvPr/>
          </p:nvSpPr>
          <p:spPr bwMode="auto">
            <a:xfrm>
              <a:off x="1355" y="1139"/>
              <a:ext cx="1447" cy="177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07" name="Line 290"/>
            <p:cNvSpPr>
              <a:spLocks noChangeShapeType="1"/>
            </p:cNvSpPr>
            <p:nvPr/>
          </p:nvSpPr>
          <p:spPr bwMode="auto">
            <a:xfrm flipH="1" flipV="1">
              <a:off x="2226" y="1559"/>
              <a:ext cx="0" cy="3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Line 292"/>
            <p:cNvSpPr>
              <a:spLocks noChangeShapeType="1"/>
            </p:cNvSpPr>
            <p:nvPr/>
          </p:nvSpPr>
          <p:spPr bwMode="auto">
            <a:xfrm>
              <a:off x="2360" y="1948"/>
              <a:ext cx="3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Line 293"/>
            <p:cNvSpPr>
              <a:spLocks noChangeShapeType="1"/>
            </p:cNvSpPr>
            <p:nvPr/>
          </p:nvSpPr>
          <p:spPr bwMode="auto">
            <a:xfrm>
              <a:off x="2360" y="2030"/>
              <a:ext cx="3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Text Box 294"/>
            <p:cNvSpPr txBox="1">
              <a:spLocks noChangeArrowheads="1"/>
            </p:cNvSpPr>
            <p:nvPr/>
          </p:nvSpPr>
          <p:spPr bwMode="auto">
            <a:xfrm>
              <a:off x="2410" y="1790"/>
              <a:ext cx="2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charset="0"/>
                </a:rPr>
                <a:t>…</a:t>
              </a:r>
            </a:p>
          </p:txBody>
        </p:sp>
        <p:grpSp>
          <p:nvGrpSpPr>
            <p:cNvPr id="37911" name="Group 296"/>
            <p:cNvGrpSpPr>
              <a:grpSpLocks/>
            </p:cNvGrpSpPr>
            <p:nvPr/>
          </p:nvGrpSpPr>
          <p:grpSpPr bwMode="auto">
            <a:xfrm>
              <a:off x="2376" y="2519"/>
              <a:ext cx="83" cy="167"/>
              <a:chOff x="4467" y="2745"/>
              <a:chExt cx="96" cy="345"/>
            </a:xfrm>
          </p:grpSpPr>
          <p:sp>
            <p:nvSpPr>
              <p:cNvPr id="37968" name="Line 297"/>
              <p:cNvSpPr>
                <a:spLocks noChangeShapeType="1"/>
              </p:cNvSpPr>
              <p:nvPr/>
            </p:nvSpPr>
            <p:spPr bwMode="auto">
              <a:xfrm rot="16200000" flipH="1">
                <a:off x="4294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9" name="Line 298"/>
              <p:cNvSpPr>
                <a:spLocks noChangeShapeType="1"/>
              </p:cNvSpPr>
              <p:nvPr/>
            </p:nvSpPr>
            <p:spPr bwMode="auto">
              <a:xfrm rot="16200000" flipH="1">
                <a:off x="4390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12" name="Text Box 299"/>
            <p:cNvSpPr txBox="1">
              <a:spLocks noChangeArrowheads="1"/>
            </p:cNvSpPr>
            <p:nvPr/>
          </p:nvSpPr>
          <p:spPr bwMode="auto">
            <a:xfrm rot="16200000" flipH="1">
              <a:off x="2242" y="2497"/>
              <a:ext cx="23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charset="0"/>
                </a:rPr>
                <a:t>…</a:t>
              </a:r>
            </a:p>
          </p:txBody>
        </p:sp>
        <p:grpSp>
          <p:nvGrpSpPr>
            <p:cNvPr id="37913" name="Group 301"/>
            <p:cNvGrpSpPr>
              <a:grpSpLocks/>
            </p:cNvGrpSpPr>
            <p:nvPr/>
          </p:nvGrpSpPr>
          <p:grpSpPr bwMode="auto">
            <a:xfrm>
              <a:off x="1977" y="2528"/>
              <a:ext cx="84" cy="167"/>
              <a:chOff x="4467" y="2745"/>
              <a:chExt cx="96" cy="345"/>
            </a:xfrm>
          </p:grpSpPr>
          <p:sp>
            <p:nvSpPr>
              <p:cNvPr id="37966" name="Line 302"/>
              <p:cNvSpPr>
                <a:spLocks noChangeShapeType="1"/>
              </p:cNvSpPr>
              <p:nvPr/>
            </p:nvSpPr>
            <p:spPr bwMode="auto">
              <a:xfrm rot="16200000" flipH="1">
                <a:off x="4294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7" name="Line 303"/>
              <p:cNvSpPr>
                <a:spLocks noChangeShapeType="1"/>
              </p:cNvSpPr>
              <p:nvPr/>
            </p:nvSpPr>
            <p:spPr bwMode="auto">
              <a:xfrm rot="16200000" flipH="1">
                <a:off x="4390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14" name="Text Box 304"/>
            <p:cNvSpPr txBox="1">
              <a:spLocks noChangeArrowheads="1"/>
            </p:cNvSpPr>
            <p:nvPr/>
          </p:nvSpPr>
          <p:spPr bwMode="auto">
            <a:xfrm rot="16200000" flipH="1">
              <a:off x="1837" y="2491"/>
              <a:ext cx="2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charset="0"/>
                </a:rPr>
                <a:t>…</a:t>
              </a:r>
            </a:p>
          </p:txBody>
        </p:sp>
        <p:grpSp>
          <p:nvGrpSpPr>
            <p:cNvPr id="37915" name="Group 306"/>
            <p:cNvGrpSpPr>
              <a:grpSpLocks/>
            </p:cNvGrpSpPr>
            <p:nvPr/>
          </p:nvGrpSpPr>
          <p:grpSpPr bwMode="auto">
            <a:xfrm>
              <a:off x="1545" y="2526"/>
              <a:ext cx="92" cy="167"/>
              <a:chOff x="4467" y="2745"/>
              <a:chExt cx="96" cy="345"/>
            </a:xfrm>
          </p:grpSpPr>
          <p:sp>
            <p:nvSpPr>
              <p:cNvPr id="37964" name="Line 307"/>
              <p:cNvSpPr>
                <a:spLocks noChangeShapeType="1"/>
              </p:cNvSpPr>
              <p:nvPr/>
            </p:nvSpPr>
            <p:spPr bwMode="auto">
              <a:xfrm rot="16200000" flipH="1">
                <a:off x="4294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5" name="Line 308"/>
              <p:cNvSpPr>
                <a:spLocks noChangeShapeType="1"/>
              </p:cNvSpPr>
              <p:nvPr/>
            </p:nvSpPr>
            <p:spPr bwMode="auto">
              <a:xfrm rot="16200000" flipH="1">
                <a:off x="4390" y="2918"/>
                <a:ext cx="3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16" name="Text Box 309"/>
            <p:cNvSpPr txBox="1">
              <a:spLocks noChangeArrowheads="1"/>
            </p:cNvSpPr>
            <p:nvPr/>
          </p:nvSpPr>
          <p:spPr bwMode="auto">
            <a:xfrm rot="16200000" flipH="1">
              <a:off x="1407" y="2492"/>
              <a:ext cx="2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charset="0"/>
                </a:rPr>
                <a:t>…</a:t>
              </a:r>
            </a:p>
          </p:txBody>
        </p:sp>
        <p:sp>
          <p:nvSpPr>
            <p:cNvPr id="37917" name="Text Box 310"/>
            <p:cNvSpPr txBox="1">
              <a:spLocks noChangeArrowheads="1"/>
            </p:cNvSpPr>
            <p:nvPr/>
          </p:nvSpPr>
          <p:spPr bwMode="auto">
            <a:xfrm>
              <a:off x="1415" y="1047"/>
              <a:ext cx="128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POP: point-of-presence</a:t>
              </a:r>
            </a:p>
          </p:txBody>
        </p:sp>
        <p:grpSp>
          <p:nvGrpSpPr>
            <p:cNvPr id="37918" name="Group 131"/>
            <p:cNvGrpSpPr>
              <a:grpSpLocks/>
            </p:cNvGrpSpPr>
            <p:nvPr/>
          </p:nvGrpSpPr>
          <p:grpSpPr bwMode="auto">
            <a:xfrm>
              <a:off x="1575" y="1880"/>
              <a:ext cx="415" cy="197"/>
              <a:chOff x="2356" y="1300"/>
              <a:chExt cx="555" cy="194"/>
            </a:xfrm>
          </p:grpSpPr>
          <p:sp>
            <p:nvSpPr>
              <p:cNvPr id="3795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5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5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7959" name="Group 135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7962" name="Freeform 13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13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60" name="Line 138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1" name="Line 139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19" name="Group 140"/>
            <p:cNvGrpSpPr>
              <a:grpSpLocks/>
            </p:cNvGrpSpPr>
            <p:nvPr/>
          </p:nvGrpSpPr>
          <p:grpSpPr bwMode="auto">
            <a:xfrm>
              <a:off x="2038" y="1886"/>
              <a:ext cx="413" cy="199"/>
              <a:chOff x="2356" y="1300"/>
              <a:chExt cx="555" cy="194"/>
            </a:xfrm>
          </p:grpSpPr>
          <p:sp>
            <p:nvSpPr>
              <p:cNvPr id="3794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4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5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7951" name="Group 144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7954" name="Freeform 14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5" name="Freeform 14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2" name="Line 147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3" name="Line 148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20" name="Group 149"/>
            <p:cNvGrpSpPr>
              <a:grpSpLocks/>
            </p:cNvGrpSpPr>
            <p:nvPr/>
          </p:nvGrpSpPr>
          <p:grpSpPr bwMode="auto">
            <a:xfrm>
              <a:off x="1425" y="2322"/>
              <a:ext cx="343" cy="204"/>
              <a:chOff x="2356" y="1300"/>
              <a:chExt cx="555" cy="194"/>
            </a:xfrm>
          </p:grpSpPr>
          <p:sp>
            <p:nvSpPr>
              <p:cNvPr id="3794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4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4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7943" name="Group 153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7946" name="Freeform 15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47" name="Freeform 15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44" name="Line 156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Line 157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21" name="Group 167"/>
            <p:cNvGrpSpPr>
              <a:grpSpLocks/>
            </p:cNvGrpSpPr>
            <p:nvPr/>
          </p:nvGrpSpPr>
          <p:grpSpPr bwMode="auto">
            <a:xfrm>
              <a:off x="2242" y="2332"/>
              <a:ext cx="343" cy="204"/>
              <a:chOff x="2356" y="1300"/>
              <a:chExt cx="555" cy="194"/>
            </a:xfrm>
          </p:grpSpPr>
          <p:sp>
            <p:nvSpPr>
              <p:cNvPr id="3793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3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3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7935" name="Group 171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7938" name="Freeform 17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9" name="Freeform 17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6" name="Line 174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7" name="Line 175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22" name="Group 176"/>
            <p:cNvGrpSpPr>
              <a:grpSpLocks/>
            </p:cNvGrpSpPr>
            <p:nvPr/>
          </p:nvGrpSpPr>
          <p:grpSpPr bwMode="auto">
            <a:xfrm>
              <a:off x="1847" y="2327"/>
              <a:ext cx="343" cy="204"/>
              <a:chOff x="2356" y="1300"/>
              <a:chExt cx="555" cy="194"/>
            </a:xfrm>
          </p:grpSpPr>
          <p:sp>
            <p:nvSpPr>
              <p:cNvPr id="3792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2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792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rgbClr val="0099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7927" name="Group 180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7930" name="Freeform 18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1" name="Freeform 18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8" name="Line 183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9" name="Line 184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23" name="Freeform 186"/>
            <p:cNvSpPr>
              <a:spLocks/>
            </p:cNvSpPr>
            <p:nvPr/>
          </p:nvSpPr>
          <p:spPr bwMode="auto">
            <a:xfrm>
              <a:off x="864" y="1087"/>
              <a:ext cx="475" cy="1879"/>
            </a:xfrm>
            <a:custGeom>
              <a:avLst/>
              <a:gdLst>
                <a:gd name="T0" fmla="*/ 0 w 475"/>
                <a:gd name="T1" fmla="*/ 1224 h 1879"/>
                <a:gd name="T2" fmla="*/ 475 w 475"/>
                <a:gd name="T3" fmla="*/ 0 h 1879"/>
                <a:gd name="T4" fmla="*/ 468 w 475"/>
                <a:gd name="T5" fmla="*/ 1879 h 1879"/>
                <a:gd name="T6" fmla="*/ 0 w 475"/>
                <a:gd name="T7" fmla="*/ 1224 h 18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5"/>
                <a:gd name="T13" fmla="*/ 0 h 1879"/>
                <a:gd name="T14" fmla="*/ 475 w 475"/>
                <a:gd name="T15" fmla="*/ 1879 h 18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5" h="1879">
                  <a:moveTo>
                    <a:pt x="0" y="1224"/>
                  </a:moveTo>
                  <a:lnTo>
                    <a:pt x="475" y="0"/>
                  </a:lnTo>
                  <a:lnTo>
                    <a:pt x="468" y="1879"/>
                  </a:lnTo>
                  <a:lnTo>
                    <a:pt x="0" y="1224"/>
                  </a:ln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B7D911-6217-9740-8819-B826455A3B23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Arquitectura</a:t>
            </a:r>
            <a:r>
              <a:rPr lang="pt-PT" dirty="0" smtClean="0"/>
              <a:t> física da Internet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625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 Internet é uma rede de redes</a:t>
            </a:r>
          </a:p>
          <a:p>
            <a:pPr lvl="1">
              <a:defRPr/>
            </a:pPr>
            <a:r>
              <a:rPr lang="pt-PT" sz="2000" dirty="0" smtClean="0"/>
              <a:t>Redes de acesso</a:t>
            </a:r>
          </a:p>
          <a:p>
            <a:pPr lvl="1">
              <a:defRPr/>
            </a:pPr>
            <a:r>
              <a:rPr lang="pt-PT" sz="2000" dirty="0" smtClean="0"/>
              <a:t>Redes de transito</a:t>
            </a:r>
          </a:p>
          <a:p>
            <a:pPr lvl="1">
              <a:defRPr/>
            </a:pPr>
            <a:r>
              <a:rPr lang="pt-PT" sz="2000" dirty="0" smtClean="0"/>
              <a:t>Redes de distribuição de conteúdos</a:t>
            </a:r>
          </a:p>
          <a:p>
            <a:pPr lvl="1">
              <a:defRPr/>
            </a:pPr>
            <a:r>
              <a:rPr lang="pt-PT" sz="2000" dirty="0" smtClean="0"/>
              <a:t>Guardas fronteiriços — </a:t>
            </a:r>
            <a:r>
              <a:rPr lang="pt-PT" sz="2000" dirty="0" err="1" smtClean="0"/>
              <a:t>Routers</a:t>
            </a:r>
            <a:r>
              <a:rPr lang="pt-PT" sz="2000" dirty="0" smtClean="0"/>
              <a:t> &amp; </a:t>
            </a:r>
            <a:r>
              <a:rPr lang="pt-PT" sz="2000" i="1" dirty="0" err="1" smtClean="0"/>
              <a:t>Middleboxes</a:t>
            </a:r>
            <a:endParaRPr lang="pt-PT" sz="2000" i="1" dirty="0" smtClean="0"/>
          </a:p>
          <a:p>
            <a:pPr>
              <a:defRPr/>
            </a:pPr>
            <a:r>
              <a:rPr lang="pt-PT" sz="2400" dirty="0"/>
              <a:t>A Internet </a:t>
            </a:r>
            <a:r>
              <a:rPr lang="pt-PT" sz="2400" dirty="0" smtClean="0"/>
              <a:t>tem um centro formado por um pequeno número de redes e de conteúdos de âmbito transcontinental</a:t>
            </a:r>
            <a:endParaRPr lang="pt-PT" sz="2400" i="1" dirty="0" smtClean="0"/>
          </a:p>
          <a:p>
            <a:pPr>
              <a:defRPr/>
            </a:pPr>
            <a:r>
              <a:rPr lang="pt-PT" sz="2400" dirty="0" smtClean="0"/>
              <a:t>Alguns subsistemas críticos suportam o funcionamento do conjunto</a:t>
            </a:r>
          </a:p>
          <a:p>
            <a:pPr lvl="1">
              <a:defRPr/>
            </a:pPr>
            <a:r>
              <a:rPr lang="pt-PT" sz="2000" dirty="0" smtClean="0"/>
              <a:t>DNS</a:t>
            </a:r>
          </a:p>
          <a:p>
            <a:pPr lvl="1">
              <a:defRPr/>
            </a:pPr>
            <a:r>
              <a:rPr lang="pt-PT" sz="2000" dirty="0" smtClean="0"/>
              <a:t>O sistema mundial de encaminhamento</a:t>
            </a:r>
            <a:endParaRPr lang="pt-PT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13BB2-5198-3540-B93F-3944274EF40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28013" cy="5256212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Internet desenvolveu-se segundo um modelo aberto, baseado em colaboração e competição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No início existia apenas um único </a:t>
            </a:r>
            <a:r>
              <a:rPr lang="pt-PT" sz="2000" dirty="0" err="1" smtClean="0">
                <a:ea typeface="ＭＳ Ｐゴシック" charset="0"/>
              </a:rPr>
              <a:t>backbone</a:t>
            </a:r>
            <a:r>
              <a:rPr lang="pt-PT" sz="2000" dirty="0" smtClean="0">
                <a:ea typeface="ＭＳ Ｐゴシック" charset="0"/>
              </a:rPr>
              <a:t> académico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Após a comercialização, teve lugar uma explosão de redes de trânsito globais, regionais, etc. </a:t>
            </a:r>
            <a:r>
              <a:rPr lang="en-US" sz="2000" dirty="0">
                <a:ea typeface="ＭＳ Ｐゴシック" charset="0"/>
              </a:rPr>
              <a:t>e</a:t>
            </a:r>
            <a:r>
              <a:rPr lang="pt-PT" sz="2000" dirty="0" smtClean="0">
                <a:ea typeface="ＭＳ Ｐゴシック" charset="0"/>
              </a:rPr>
              <a:t> de infraestruturas de interligação de redes (e.g. </a:t>
            </a:r>
            <a:r>
              <a:rPr lang="pt-PT" sz="2000" dirty="0" err="1" smtClean="0">
                <a:ea typeface="ＭＳ Ｐゴシック" charset="0"/>
              </a:rPr>
              <a:t>IXPs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O crescimento do papel das redes de conteúdos deu origem ao aparecimento das redes dos fornecedores de conteúdos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O DNS e o subsistema de encaminhamento mundial são críticos ao funcionamento do conjunto </a:t>
            </a:r>
            <a:endParaRPr lang="pt-PT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As vantagens </a:t>
            </a:r>
            <a:r>
              <a:rPr lang="pt-PT" smtClean="0">
                <a:ea typeface="ＭＳ Ｐゴシック" charset="0"/>
                <a:cs typeface="ＭＳ Ｐゴシック" charset="0"/>
              </a:rPr>
              <a:t>dos factores de 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escala conduzem a um núcleo central 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Baseado num pequeno conjunto de algumas redes transcontinentais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1B96CB-06AE-3F4A-AD27-C5154A08E9C3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787210-0585-3546-9908-E462A3DE9BA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Vários factores determinam a estrutura da Internet</a:t>
            </a:r>
          </a:p>
          <a:p>
            <a:pPr lvl="1">
              <a:defRPr/>
            </a:pPr>
            <a:r>
              <a:rPr lang="pt-PT" sz="2000" dirty="0" smtClean="0"/>
              <a:t>A geografia</a:t>
            </a:r>
          </a:p>
          <a:p>
            <a:pPr lvl="1">
              <a:defRPr/>
            </a:pPr>
            <a:r>
              <a:rPr lang="pt-PT" sz="2000" dirty="0" smtClean="0"/>
              <a:t>A concentração de utilizadores</a:t>
            </a:r>
          </a:p>
          <a:p>
            <a:pPr lvl="1">
              <a:defRPr/>
            </a:pPr>
            <a:r>
              <a:rPr lang="pt-PT" sz="2000" dirty="0" smtClean="0"/>
              <a:t>A especialização das sub-redes que a compõem</a:t>
            </a:r>
          </a:p>
          <a:p>
            <a:pPr lvl="1">
              <a:defRPr/>
            </a:pPr>
            <a:r>
              <a:rPr lang="pt-PT" sz="2000" dirty="0" smtClean="0"/>
              <a:t>Uma </a:t>
            </a:r>
            <a:r>
              <a:rPr lang="pt-PT" sz="2000" dirty="0" err="1" smtClean="0"/>
              <a:t>arquitectura</a:t>
            </a:r>
            <a:r>
              <a:rPr lang="pt-PT" sz="2000" dirty="0" smtClean="0"/>
              <a:t> que suporta a diversidade e a concorrência</a:t>
            </a:r>
          </a:p>
          <a:p>
            <a:pPr lvl="1">
              <a:defRPr/>
            </a:pPr>
            <a:r>
              <a:rPr lang="pt-PT" sz="2000" dirty="0" smtClean="0"/>
              <a:t>A concorrência e a inovação dos diferentes operadores</a:t>
            </a:r>
          </a:p>
          <a:p>
            <a:pPr lvl="1">
              <a:defRPr/>
            </a:pPr>
            <a:endParaRPr lang="pt-PT" sz="2000" dirty="0" smtClean="0"/>
          </a:p>
          <a:p>
            <a:pPr marL="0" indent="0">
              <a:buFontTx/>
              <a:buNone/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Slides elaborados com exemplos disponibilizados pelos autores do livro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 smtClean="0">
                <a:cs typeface="Times New Roman" charset="0"/>
              </a:rPr>
              <a:t>James F. </a:t>
            </a:r>
            <a:r>
              <a:rPr lang="pt-PT" sz="2000" dirty="0" err="1" smtClean="0">
                <a:cs typeface="Times New Roman" charset="0"/>
              </a:rPr>
              <a:t>Kurose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and</a:t>
            </a:r>
            <a:r>
              <a:rPr lang="pt-PT" sz="2000" dirty="0" smtClean="0">
                <a:cs typeface="Times New Roman" charset="0"/>
              </a:rPr>
              <a:t> Keith W. Ross, </a:t>
            </a:r>
            <a:r>
              <a:rPr lang="pt-PT" altLang="ja-JP" sz="2000" dirty="0" smtClean="0">
                <a:cs typeface="Times New Roman" charset="0"/>
              </a:rPr>
              <a:t>“</a:t>
            </a:r>
            <a:r>
              <a:rPr lang="pt-PT" sz="2000" dirty="0" err="1" smtClean="0">
                <a:cs typeface="Times New Roman" charset="0"/>
              </a:rPr>
              <a:t>Computer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Networking</a:t>
            </a:r>
            <a:r>
              <a:rPr lang="pt-PT" sz="2000" dirty="0" smtClean="0">
                <a:cs typeface="Times New Roman" charset="0"/>
              </a:rPr>
              <a:t> - A Top-</a:t>
            </a:r>
            <a:r>
              <a:rPr lang="pt-PT" sz="2000" dirty="0" err="1" smtClean="0">
                <a:cs typeface="Times New Roman" charset="0"/>
              </a:rPr>
              <a:t>Down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Approach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Featuring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the</a:t>
            </a:r>
            <a:r>
              <a:rPr lang="pt-PT" sz="2000" dirty="0" smtClean="0">
                <a:cs typeface="Times New Roman" charset="0"/>
              </a:rPr>
              <a:t> Internet,</a:t>
            </a:r>
            <a:r>
              <a:rPr lang="pt-PT" altLang="ja-JP" sz="2000" dirty="0" smtClean="0">
                <a:cs typeface="Times New Roman" charset="0"/>
              </a:rPr>
              <a:t>”</a:t>
            </a:r>
            <a:r>
              <a:rPr lang="pt-PT" sz="2000" dirty="0" smtClean="0">
                <a:cs typeface="Times New Roman" charset="0"/>
              </a:rPr>
              <a:t> 6th </a:t>
            </a:r>
            <a:r>
              <a:rPr lang="pt-PT" sz="2000" dirty="0" err="1" smtClean="0">
                <a:cs typeface="Times New Roman" charset="0"/>
              </a:rPr>
              <a:t>Edition</a:t>
            </a:r>
            <a:r>
              <a:rPr lang="pt-PT" sz="2000" dirty="0" smtClean="0">
                <a:cs typeface="Times New Roman" charset="0"/>
              </a:rPr>
              <a:t>, 2012, </a:t>
            </a:r>
            <a:r>
              <a:rPr lang="pt-PT" sz="2000" dirty="0" err="1" smtClean="0">
                <a:cs typeface="Times New Roman" charset="0"/>
              </a:rPr>
              <a:t>Addison</a:t>
            </a:r>
            <a:r>
              <a:rPr lang="pt-PT" sz="2000" dirty="0" smtClean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096250" cy="650875"/>
          </a:xfrm>
        </p:spPr>
        <p:txBody>
          <a:bodyPr/>
          <a:lstStyle/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A Internet é uma rede de redes</a:t>
            </a:r>
            <a:endParaRPr lang="pt-PT" sz="2800" dirty="0">
              <a:latin typeface="+mn-lt"/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539750" y="1341438"/>
            <a:ext cx="81962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Os sistemas finais ligam-se à Internet através de de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(Internet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Service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Providers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) de acesso</a:t>
            </a:r>
            <a:endParaRPr lang="pt-PT" sz="2400" b="0" dirty="0">
              <a:solidFill>
                <a:srgbClr val="0000FF"/>
              </a:solidFill>
              <a:latin typeface="+mn-lt"/>
            </a:endParaRPr>
          </a:p>
          <a:p>
            <a:pPr lvl="1"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r>
              <a:rPr lang="pt-PT" sz="2400" b="0" dirty="0" smtClean="0">
                <a:solidFill>
                  <a:srgbClr val="0000FF"/>
                </a:solidFill>
                <a:latin typeface="+mn-lt"/>
                <a:cs typeface="Arial" charset="0"/>
              </a:rPr>
              <a:t>Residenciais, móveis, empresas, universidades</a:t>
            </a:r>
          </a:p>
          <a:p>
            <a:pPr lvl="1"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endParaRPr lang="pt-PT" sz="2400" b="0" dirty="0" smtClean="0">
              <a:solidFill>
                <a:srgbClr val="0000FF"/>
              </a:solidFill>
              <a:latin typeface="+mn-lt"/>
              <a:cs typeface="Arial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Os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de acesso têm de comunicar uns com os outros de forma a que todos os sistemas finais possam comunicar</a:t>
            </a:r>
          </a:p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endParaRPr lang="pt-PT" sz="2400" b="0" dirty="0" smtClean="0">
              <a:solidFill>
                <a:srgbClr val="0000FF"/>
              </a:solidFill>
              <a:latin typeface="+mn-lt"/>
            </a:endParaRPr>
          </a:p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Os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de acesso interligam-se através dos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de transito</a:t>
            </a:r>
          </a:p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endParaRPr lang="pt-PT" sz="2400" b="0" dirty="0">
              <a:solidFill>
                <a:srgbClr val="0000FF"/>
              </a:solidFill>
              <a:latin typeface="+mn-lt"/>
            </a:endParaRPr>
          </a:p>
          <a:p>
            <a:pPr algn="l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Arial"/>
              <a:buChar char="•"/>
              <a:defRPr/>
            </a:pP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A concorrência e a geografia introduz novos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 e novos tipos de </a:t>
            </a:r>
            <a:r>
              <a:rPr lang="pt-PT" sz="2400" b="0" dirty="0" err="1" smtClean="0">
                <a:solidFill>
                  <a:srgbClr val="0000FF"/>
                </a:solidFill>
                <a:latin typeface="+mn-lt"/>
              </a:rPr>
              <a:t>ISPs</a:t>
            </a:r>
            <a:endParaRPr lang="pt-PT" sz="2400" b="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EF591A-2471-C141-9388-E06CDCC3C86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21508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2156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1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09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2155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9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0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2155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1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2155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5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2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2155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3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3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2155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1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4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2154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9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5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2154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7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6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2154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7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2154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3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8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2154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19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2153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20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2153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7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21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2153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22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2153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3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1523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2153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21524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1525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1526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1527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1528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1529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60" name="Rectangle 2"/>
          <p:cNvSpPr txBox="1">
            <a:spLocks noChangeArrowheads="1"/>
          </p:cNvSpPr>
          <p:nvPr/>
        </p:nvSpPr>
        <p:spPr bwMode="auto">
          <a:xfrm>
            <a:off x="468313" y="476250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Como ligar todas as redes ?</a:t>
            </a:r>
            <a:endParaRPr lang="pt-PT" sz="2800" dirty="0">
              <a:latin typeface="+mn-lt"/>
            </a:endParaRPr>
          </a:p>
        </p:txBody>
      </p:sp>
      <p:sp>
        <p:nvSpPr>
          <p:cNvPr id="5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C61FB-93FE-A84C-9B10-DA904BD09319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23610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2366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3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1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2366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1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2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2365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9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3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2365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7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4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2365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5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5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2365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3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6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2365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1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7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2364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9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8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2364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7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19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2364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5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0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2364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3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1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2364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1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2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2363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9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3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2363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7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4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2363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5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3625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2363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3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23626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3627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3628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3629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3630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3631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908050" y="2281238"/>
            <a:ext cx="7361238" cy="3768725"/>
            <a:chOff x="888125" y="2295063"/>
            <a:chExt cx="7361771" cy="3769689"/>
          </a:xfrm>
        </p:grpSpPr>
        <p:cxnSp>
          <p:nvCxnSpPr>
            <p:cNvPr id="23590" name="Straight Connector 7"/>
            <p:cNvCxnSpPr>
              <a:cxnSpLocks noChangeShapeType="1"/>
              <a:stCxn id="23656" idx="0"/>
            </p:cNvCxnSpPr>
            <p:nvPr/>
          </p:nvCxnSpPr>
          <p:spPr bwMode="auto">
            <a:xfrm flipV="1">
              <a:off x="1661409" y="2570969"/>
              <a:ext cx="577293" cy="28026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1" name="Straight Connector 188"/>
            <p:cNvCxnSpPr>
              <a:cxnSpLocks noChangeShapeType="1"/>
              <a:stCxn id="23656" idx="0"/>
            </p:cNvCxnSpPr>
            <p:nvPr/>
          </p:nvCxnSpPr>
          <p:spPr bwMode="auto">
            <a:xfrm flipH="1" flipV="1">
              <a:off x="1509155" y="3032403"/>
              <a:ext cx="171469" cy="2327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2" name="Straight Connector 190"/>
            <p:cNvCxnSpPr>
              <a:cxnSpLocks noChangeShapeType="1"/>
              <a:stCxn id="23656" idx="0"/>
            </p:cNvCxnSpPr>
            <p:nvPr/>
          </p:nvCxnSpPr>
          <p:spPr bwMode="auto">
            <a:xfrm flipH="1" flipV="1">
              <a:off x="1185287" y="3451504"/>
              <a:ext cx="495337" cy="1908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3" name="Straight Connector 192"/>
            <p:cNvCxnSpPr>
              <a:cxnSpLocks noChangeShapeType="1"/>
              <a:stCxn id="23656" idx="0"/>
            </p:cNvCxnSpPr>
            <p:nvPr/>
          </p:nvCxnSpPr>
          <p:spPr bwMode="auto">
            <a:xfrm flipH="1" flipV="1">
              <a:off x="1181567" y="4298698"/>
              <a:ext cx="499057" cy="1060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4" name="Straight Connector 195"/>
            <p:cNvCxnSpPr>
              <a:cxnSpLocks noChangeShapeType="1"/>
              <a:stCxn id="23656" idx="0"/>
            </p:cNvCxnSpPr>
            <p:nvPr/>
          </p:nvCxnSpPr>
          <p:spPr bwMode="auto">
            <a:xfrm flipH="1" flipV="1">
              <a:off x="1386886" y="4980292"/>
              <a:ext cx="293738" cy="379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5" name="Straight Connector 197"/>
            <p:cNvCxnSpPr>
              <a:cxnSpLocks noChangeShapeType="1"/>
              <a:endCxn id="23656" idx="0"/>
            </p:cNvCxnSpPr>
            <p:nvPr/>
          </p:nvCxnSpPr>
          <p:spPr bwMode="auto">
            <a:xfrm flipH="1" flipV="1">
              <a:off x="1661409" y="5373637"/>
              <a:ext cx="1526432" cy="5930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6" name="Straight Connector 199"/>
            <p:cNvCxnSpPr>
              <a:cxnSpLocks noChangeShapeType="1"/>
              <a:endCxn id="23656" idx="0"/>
            </p:cNvCxnSpPr>
            <p:nvPr/>
          </p:nvCxnSpPr>
          <p:spPr bwMode="auto">
            <a:xfrm flipH="1" flipV="1">
              <a:off x="1680624" y="5359527"/>
              <a:ext cx="2723702" cy="7030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7" name="Straight Connector 201"/>
            <p:cNvCxnSpPr>
              <a:cxnSpLocks noChangeShapeType="1"/>
              <a:endCxn id="23656" idx="0"/>
            </p:cNvCxnSpPr>
            <p:nvPr/>
          </p:nvCxnSpPr>
          <p:spPr bwMode="auto">
            <a:xfrm flipH="1" flipV="1">
              <a:off x="1680624" y="5359527"/>
              <a:ext cx="3605885" cy="6190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8" name="Straight Connector 203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5184745"/>
              <a:ext cx="6569272" cy="1747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9" name="Straight Connector 204"/>
            <p:cNvCxnSpPr>
              <a:cxnSpLocks noChangeShapeType="1"/>
              <a:endCxn id="23656" idx="0"/>
            </p:cNvCxnSpPr>
            <p:nvPr/>
          </p:nvCxnSpPr>
          <p:spPr bwMode="auto">
            <a:xfrm flipH="1" flipV="1">
              <a:off x="1680624" y="5359527"/>
              <a:ext cx="5742435" cy="486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0" name="Straight Connector 207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4311835"/>
              <a:ext cx="6338019" cy="1047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1" name="Straight Connector 209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3273553"/>
              <a:ext cx="5749312" cy="20859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2" name="Straight Connector 211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2784308"/>
              <a:ext cx="4942318" cy="2575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3" name="Straight Connector 213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2295063"/>
              <a:ext cx="2971398" cy="3064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4" name="Straight Connector 215"/>
            <p:cNvCxnSpPr>
              <a:cxnSpLocks noChangeShapeType="1"/>
              <a:endCxn id="23656" idx="0"/>
            </p:cNvCxnSpPr>
            <p:nvPr/>
          </p:nvCxnSpPr>
          <p:spPr bwMode="auto">
            <a:xfrm flipH="1">
              <a:off x="1680624" y="2295321"/>
              <a:ext cx="2025496" cy="3064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605" name="TextBox 24"/>
            <p:cNvSpPr txBox="1">
              <a:spLocks noChangeArrowheads="1"/>
            </p:cNvSpPr>
            <p:nvPr/>
          </p:nvSpPr>
          <p:spPr bwMode="auto">
            <a:xfrm rot="5710989">
              <a:off x="859913" y="4114468"/>
              <a:ext cx="3642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latin typeface="Arial" charset="0"/>
                </a:rPr>
                <a:t>…</a:t>
              </a:r>
            </a:p>
          </p:txBody>
        </p:sp>
        <p:sp>
          <p:nvSpPr>
            <p:cNvPr id="23606" name="TextBox 218"/>
            <p:cNvSpPr txBox="1">
              <a:spLocks noChangeArrowheads="1"/>
            </p:cNvSpPr>
            <p:nvPr/>
          </p:nvSpPr>
          <p:spPr bwMode="auto">
            <a:xfrm rot="7515077">
              <a:off x="4511491" y="5728762"/>
              <a:ext cx="3642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latin typeface="Arial" charset="0"/>
                </a:rPr>
                <a:t>…</a:t>
              </a:r>
            </a:p>
          </p:txBody>
        </p:sp>
        <p:sp>
          <p:nvSpPr>
            <p:cNvPr id="23607" name="TextBox 219"/>
            <p:cNvSpPr txBox="1">
              <a:spLocks noChangeArrowheads="1"/>
            </p:cNvSpPr>
            <p:nvPr/>
          </p:nvSpPr>
          <p:spPr bwMode="auto">
            <a:xfrm rot="3940343">
              <a:off x="6392354" y="3846211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Arial" charset="0"/>
                </a:rPr>
                <a:t>…</a:t>
              </a:r>
            </a:p>
          </p:txBody>
        </p:sp>
        <p:sp>
          <p:nvSpPr>
            <p:cNvPr id="23608" name="TextBox 220"/>
            <p:cNvSpPr txBox="1">
              <a:spLocks noChangeArrowheads="1"/>
            </p:cNvSpPr>
            <p:nvPr/>
          </p:nvSpPr>
          <p:spPr bwMode="auto">
            <a:xfrm rot="2048420">
              <a:off x="4482993" y="2684685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Arial" charset="0"/>
                </a:rPr>
                <a:t>…</a:t>
              </a:r>
            </a:p>
          </p:txBody>
        </p:sp>
        <p:sp>
          <p:nvSpPr>
            <p:cNvPr id="23609" name="TextBox 221"/>
            <p:cNvSpPr txBox="1">
              <a:spLocks noChangeArrowheads="1"/>
            </p:cNvSpPr>
            <p:nvPr/>
          </p:nvSpPr>
          <p:spPr bwMode="auto">
            <a:xfrm rot="-316136">
              <a:off x="2189980" y="2687381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latin typeface="Arial" charset="0"/>
                </a:rPr>
                <a:t>…</a:t>
              </a:r>
            </a:p>
          </p:txBody>
        </p:sp>
      </p:grpSp>
      <p:grpSp>
        <p:nvGrpSpPr>
          <p:cNvPr id="20" name="Group 223"/>
          <p:cNvGrpSpPr>
            <a:grpSpLocks/>
          </p:cNvGrpSpPr>
          <p:nvPr/>
        </p:nvGrpSpPr>
        <p:grpSpPr bwMode="auto">
          <a:xfrm>
            <a:off x="1158875" y="2305050"/>
            <a:ext cx="7094538" cy="3695700"/>
            <a:chOff x="862570" y="2361120"/>
            <a:chExt cx="7094553" cy="3695520"/>
          </a:xfrm>
        </p:grpSpPr>
        <p:cxnSp>
          <p:nvCxnSpPr>
            <p:cNvPr id="23575" name="Straight Connector 224"/>
            <p:cNvCxnSpPr>
              <a:cxnSpLocks noChangeShapeType="1"/>
            </p:cNvCxnSpPr>
            <p:nvPr/>
          </p:nvCxnSpPr>
          <p:spPr bwMode="auto">
            <a:xfrm flipH="1">
              <a:off x="1446332" y="2897188"/>
              <a:ext cx="4736982" cy="2535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6" name="Straight Connector 225"/>
            <p:cNvCxnSpPr>
              <a:cxnSpLocks noChangeShapeType="1"/>
            </p:cNvCxnSpPr>
            <p:nvPr/>
          </p:nvCxnSpPr>
          <p:spPr bwMode="auto">
            <a:xfrm flipH="1">
              <a:off x="2972043" y="2885760"/>
              <a:ext cx="3213953" cy="3041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7" name="Straight Connector 226"/>
            <p:cNvCxnSpPr>
              <a:cxnSpLocks noChangeShapeType="1"/>
            </p:cNvCxnSpPr>
            <p:nvPr/>
          </p:nvCxnSpPr>
          <p:spPr bwMode="auto">
            <a:xfrm flipH="1">
              <a:off x="4328465" y="2877120"/>
              <a:ext cx="1866171" cy="31795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8" name="Straight Connector 227"/>
            <p:cNvCxnSpPr>
              <a:cxnSpLocks noChangeShapeType="1"/>
            </p:cNvCxnSpPr>
            <p:nvPr/>
          </p:nvCxnSpPr>
          <p:spPr bwMode="auto">
            <a:xfrm flipH="1">
              <a:off x="5270184" y="2877120"/>
              <a:ext cx="915812" cy="3058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9" name="Straight Connector 228"/>
            <p:cNvCxnSpPr>
              <a:cxnSpLocks noChangeShapeType="1"/>
            </p:cNvCxnSpPr>
            <p:nvPr/>
          </p:nvCxnSpPr>
          <p:spPr bwMode="auto">
            <a:xfrm>
              <a:off x="6167438" y="2901156"/>
              <a:ext cx="1141702" cy="2801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Straight Connector 229"/>
            <p:cNvCxnSpPr>
              <a:cxnSpLocks noChangeShapeType="1"/>
            </p:cNvCxnSpPr>
            <p:nvPr/>
          </p:nvCxnSpPr>
          <p:spPr bwMode="auto">
            <a:xfrm>
              <a:off x="6171406" y="2889250"/>
              <a:ext cx="1785717" cy="2355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Straight Connector 230"/>
            <p:cNvCxnSpPr>
              <a:cxnSpLocks noChangeShapeType="1"/>
            </p:cNvCxnSpPr>
            <p:nvPr/>
          </p:nvCxnSpPr>
          <p:spPr bwMode="auto">
            <a:xfrm>
              <a:off x="6179344" y="2881313"/>
              <a:ext cx="1587707" cy="13868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2" name="Straight Connector 231"/>
            <p:cNvCxnSpPr>
              <a:cxnSpLocks noChangeShapeType="1"/>
            </p:cNvCxnSpPr>
            <p:nvPr/>
          </p:nvCxnSpPr>
          <p:spPr bwMode="auto">
            <a:xfrm>
              <a:off x="6179344" y="2897188"/>
              <a:ext cx="602786" cy="290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3" name="Straight Connector 232"/>
            <p:cNvCxnSpPr>
              <a:cxnSpLocks noChangeShapeType="1"/>
            </p:cNvCxnSpPr>
            <p:nvPr/>
          </p:nvCxnSpPr>
          <p:spPr bwMode="auto">
            <a:xfrm>
              <a:off x="4584546" y="2364240"/>
              <a:ext cx="1558252" cy="51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4" name="Straight Connector 233"/>
            <p:cNvCxnSpPr>
              <a:cxnSpLocks noChangeShapeType="1"/>
            </p:cNvCxnSpPr>
            <p:nvPr/>
          </p:nvCxnSpPr>
          <p:spPr bwMode="auto">
            <a:xfrm>
              <a:off x="3691549" y="2361120"/>
              <a:ext cx="2485808" cy="533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5" name="Straight Connector 234"/>
            <p:cNvCxnSpPr>
              <a:cxnSpLocks noChangeShapeType="1"/>
            </p:cNvCxnSpPr>
            <p:nvPr/>
          </p:nvCxnSpPr>
          <p:spPr bwMode="auto">
            <a:xfrm>
              <a:off x="2081460" y="2548080"/>
              <a:ext cx="4078617" cy="337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6" name="Straight Connector 235"/>
            <p:cNvCxnSpPr>
              <a:cxnSpLocks noChangeShapeType="1"/>
            </p:cNvCxnSpPr>
            <p:nvPr/>
          </p:nvCxnSpPr>
          <p:spPr bwMode="auto">
            <a:xfrm flipV="1">
              <a:off x="1309418" y="2903040"/>
              <a:ext cx="4842020" cy="30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7" name="Straight Connector 236"/>
            <p:cNvCxnSpPr>
              <a:cxnSpLocks noChangeShapeType="1"/>
            </p:cNvCxnSpPr>
            <p:nvPr/>
          </p:nvCxnSpPr>
          <p:spPr bwMode="auto">
            <a:xfrm flipV="1">
              <a:off x="934801" y="2894400"/>
              <a:ext cx="5242556" cy="3770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8" name="Straight Connector 237"/>
            <p:cNvCxnSpPr>
              <a:cxnSpLocks noChangeShapeType="1"/>
            </p:cNvCxnSpPr>
            <p:nvPr/>
          </p:nvCxnSpPr>
          <p:spPr bwMode="auto">
            <a:xfrm flipV="1">
              <a:off x="862570" y="2901156"/>
              <a:ext cx="5296930" cy="13866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9" name="Straight Connector 238"/>
            <p:cNvCxnSpPr>
              <a:cxnSpLocks noChangeShapeType="1"/>
            </p:cNvCxnSpPr>
            <p:nvPr/>
          </p:nvCxnSpPr>
          <p:spPr bwMode="auto">
            <a:xfrm flipV="1">
              <a:off x="1101367" y="2901156"/>
              <a:ext cx="5077977" cy="2026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239"/>
          <p:cNvGrpSpPr>
            <a:grpSpLocks/>
          </p:cNvGrpSpPr>
          <p:nvPr/>
        </p:nvGrpSpPr>
        <p:grpSpPr bwMode="auto">
          <a:xfrm>
            <a:off x="1095375" y="2195513"/>
            <a:ext cx="7158038" cy="3798887"/>
            <a:chOff x="799176" y="2251902"/>
            <a:chExt cx="7158126" cy="3799069"/>
          </a:xfrm>
        </p:grpSpPr>
        <p:cxnSp>
          <p:nvCxnSpPr>
            <p:cNvPr id="23560" name="Straight Connector 240"/>
            <p:cNvCxnSpPr>
              <a:cxnSpLocks noChangeShapeType="1"/>
            </p:cNvCxnSpPr>
            <p:nvPr/>
          </p:nvCxnSpPr>
          <p:spPr bwMode="auto">
            <a:xfrm>
              <a:off x="2012365" y="2732956"/>
              <a:ext cx="3121627" cy="3204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1" name="Straight Connector 241"/>
            <p:cNvCxnSpPr>
              <a:cxnSpLocks noChangeShapeType="1"/>
            </p:cNvCxnSpPr>
            <p:nvPr/>
          </p:nvCxnSpPr>
          <p:spPr bwMode="auto">
            <a:xfrm>
              <a:off x="2009682" y="2721528"/>
              <a:ext cx="2384511" cy="3329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2" name="Straight Connector 242"/>
            <p:cNvCxnSpPr>
              <a:cxnSpLocks noChangeShapeType="1"/>
            </p:cNvCxnSpPr>
            <p:nvPr/>
          </p:nvCxnSpPr>
          <p:spPr bwMode="auto">
            <a:xfrm>
              <a:off x="2001042" y="2712888"/>
              <a:ext cx="1091382" cy="31978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3" name="Straight Connector 243"/>
            <p:cNvCxnSpPr>
              <a:cxnSpLocks noChangeShapeType="1"/>
            </p:cNvCxnSpPr>
            <p:nvPr/>
          </p:nvCxnSpPr>
          <p:spPr bwMode="auto">
            <a:xfrm flipH="1">
              <a:off x="1471306" y="2712888"/>
              <a:ext cx="538376" cy="269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4" name="Straight Connector 244"/>
            <p:cNvCxnSpPr>
              <a:cxnSpLocks noChangeShapeType="1"/>
            </p:cNvCxnSpPr>
            <p:nvPr/>
          </p:nvCxnSpPr>
          <p:spPr bwMode="auto">
            <a:xfrm flipH="1">
              <a:off x="1007181" y="2736924"/>
              <a:ext cx="1021059" cy="20695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5" name="Straight Connector 245"/>
            <p:cNvCxnSpPr>
              <a:cxnSpLocks noChangeShapeType="1"/>
            </p:cNvCxnSpPr>
            <p:nvPr/>
          </p:nvCxnSpPr>
          <p:spPr bwMode="auto">
            <a:xfrm flipH="1">
              <a:off x="799176" y="2725018"/>
              <a:ext cx="1225097" cy="1413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6" name="Straight Connector 246"/>
            <p:cNvCxnSpPr>
              <a:cxnSpLocks noChangeShapeType="1"/>
            </p:cNvCxnSpPr>
            <p:nvPr/>
          </p:nvCxnSpPr>
          <p:spPr bwMode="auto">
            <a:xfrm flipH="1">
              <a:off x="932218" y="2704755"/>
              <a:ext cx="1107153" cy="588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7" name="Straight Connector 247"/>
            <p:cNvCxnSpPr>
              <a:cxnSpLocks noChangeShapeType="1"/>
            </p:cNvCxnSpPr>
            <p:nvPr/>
          </p:nvCxnSpPr>
          <p:spPr bwMode="auto">
            <a:xfrm flipH="1">
              <a:off x="1293642" y="2704755"/>
              <a:ext cx="745729" cy="216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8" name="Straight Connector 248"/>
            <p:cNvCxnSpPr>
              <a:cxnSpLocks noChangeShapeType="1"/>
            </p:cNvCxnSpPr>
            <p:nvPr/>
          </p:nvCxnSpPr>
          <p:spPr bwMode="auto">
            <a:xfrm flipH="1">
              <a:off x="2052880" y="2251902"/>
              <a:ext cx="1141349" cy="460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9" name="Straight Connector 249"/>
            <p:cNvCxnSpPr>
              <a:cxnSpLocks noChangeShapeType="1"/>
            </p:cNvCxnSpPr>
            <p:nvPr/>
          </p:nvCxnSpPr>
          <p:spPr bwMode="auto">
            <a:xfrm flipH="1">
              <a:off x="2018321" y="2332076"/>
              <a:ext cx="2284094" cy="3980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0" name="Straight Connector 250"/>
            <p:cNvCxnSpPr>
              <a:cxnSpLocks noChangeShapeType="1"/>
            </p:cNvCxnSpPr>
            <p:nvPr/>
          </p:nvCxnSpPr>
          <p:spPr bwMode="auto">
            <a:xfrm flipH="1" flipV="1">
              <a:off x="2035602" y="2721528"/>
              <a:ext cx="4016700" cy="14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1" name="Straight Connector 251"/>
            <p:cNvCxnSpPr>
              <a:cxnSpLocks noChangeShapeType="1"/>
            </p:cNvCxnSpPr>
            <p:nvPr/>
          </p:nvCxnSpPr>
          <p:spPr bwMode="auto">
            <a:xfrm flipH="1" flipV="1">
              <a:off x="2044240" y="2738808"/>
              <a:ext cx="4755057" cy="529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2" name="Straight Connector 252"/>
            <p:cNvCxnSpPr>
              <a:cxnSpLocks noChangeShapeType="1"/>
            </p:cNvCxnSpPr>
            <p:nvPr/>
          </p:nvCxnSpPr>
          <p:spPr bwMode="auto">
            <a:xfrm flipH="1" flipV="1">
              <a:off x="2018321" y="2730168"/>
              <a:ext cx="5710381" cy="15549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Straight Connector 253"/>
            <p:cNvCxnSpPr>
              <a:cxnSpLocks noChangeShapeType="1"/>
            </p:cNvCxnSpPr>
            <p:nvPr/>
          </p:nvCxnSpPr>
          <p:spPr bwMode="auto">
            <a:xfrm flipH="1" flipV="1">
              <a:off x="2036178" y="2736924"/>
              <a:ext cx="5921124" cy="2462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Straight Connector 254"/>
            <p:cNvCxnSpPr>
              <a:cxnSpLocks noChangeShapeType="1"/>
            </p:cNvCxnSpPr>
            <p:nvPr/>
          </p:nvCxnSpPr>
          <p:spPr bwMode="auto">
            <a:xfrm flipH="1" flipV="1">
              <a:off x="2016335" y="2736924"/>
              <a:ext cx="5165304" cy="3000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497138" y="3403600"/>
            <a:ext cx="4268787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A conexão directa não escala: O(</a:t>
            </a:r>
            <a:r>
              <a:rPr lang="en-US" sz="2400" i="1">
                <a:latin typeface="Arial" charset="0"/>
              </a:rPr>
              <a:t>N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) connections.</a:t>
            </a:r>
          </a:p>
        </p:txBody>
      </p:sp>
      <p:sp>
        <p:nvSpPr>
          <p:cNvPr id="115" name="Rectangle 2"/>
          <p:cNvSpPr txBox="1">
            <a:spLocks noChangeArrowheads="1"/>
          </p:cNvSpPr>
          <p:nvPr/>
        </p:nvSpPr>
        <p:spPr bwMode="auto">
          <a:xfrm>
            <a:off x="468313" y="404813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Como ligar todas as redes ?</a:t>
            </a:r>
            <a:endParaRPr lang="pt-PT" sz="2800" dirty="0">
              <a:latin typeface="+mn-lt"/>
            </a:endParaRPr>
          </a:p>
        </p:txBody>
      </p:sp>
      <p:sp>
        <p:nvSpPr>
          <p:cNvPr id="1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06C534-CCD2-E644-BB89-D86DF2C4E30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25703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2575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56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4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2575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54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5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2575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52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6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2574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50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7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2574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8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8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2574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6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09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2574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4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0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2574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2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1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2573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0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2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2573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8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3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2573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6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4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2573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4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5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2573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2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6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2572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0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7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2572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28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5718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2572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26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25719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5720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5721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5722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5723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5724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2716213" y="3192463"/>
            <a:ext cx="3709987" cy="1862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grpSp>
        <p:nvGrpSpPr>
          <p:cNvPr id="25603" name="Group 133"/>
          <p:cNvGrpSpPr>
            <a:grpSpLocks/>
          </p:cNvGrpSpPr>
          <p:nvPr/>
        </p:nvGrpSpPr>
        <p:grpSpPr bwMode="auto">
          <a:xfrm>
            <a:off x="3138488" y="4392613"/>
            <a:ext cx="617537" cy="250825"/>
            <a:chOff x="2356" y="1300"/>
            <a:chExt cx="555" cy="194"/>
          </a:xfrm>
        </p:grpSpPr>
        <p:sp>
          <p:nvSpPr>
            <p:cNvPr id="2569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9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9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98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701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2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99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4" name="Group 133"/>
          <p:cNvGrpSpPr>
            <a:grpSpLocks/>
          </p:cNvGrpSpPr>
          <p:nvPr/>
        </p:nvGrpSpPr>
        <p:grpSpPr bwMode="auto">
          <a:xfrm>
            <a:off x="4132263" y="3706813"/>
            <a:ext cx="617537" cy="250825"/>
            <a:chOff x="2356" y="1300"/>
            <a:chExt cx="555" cy="194"/>
          </a:xfrm>
        </p:grpSpPr>
        <p:sp>
          <p:nvSpPr>
            <p:cNvPr id="2568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8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8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90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93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4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91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5" name="Group 133"/>
          <p:cNvGrpSpPr>
            <a:grpSpLocks/>
          </p:cNvGrpSpPr>
          <p:nvPr/>
        </p:nvGrpSpPr>
        <p:grpSpPr bwMode="auto">
          <a:xfrm>
            <a:off x="4706938" y="4013200"/>
            <a:ext cx="617537" cy="250825"/>
            <a:chOff x="2356" y="1300"/>
            <a:chExt cx="555" cy="194"/>
          </a:xfrm>
        </p:grpSpPr>
        <p:sp>
          <p:nvSpPr>
            <p:cNvPr id="2567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8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8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82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85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6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83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6" name="Group 133"/>
          <p:cNvGrpSpPr>
            <a:grpSpLocks/>
          </p:cNvGrpSpPr>
          <p:nvPr/>
        </p:nvGrpSpPr>
        <p:grpSpPr bwMode="auto">
          <a:xfrm>
            <a:off x="5245100" y="3538538"/>
            <a:ext cx="617538" cy="250825"/>
            <a:chOff x="2356" y="1300"/>
            <a:chExt cx="555" cy="194"/>
          </a:xfrm>
        </p:grpSpPr>
        <p:sp>
          <p:nvSpPr>
            <p:cNvPr id="2567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7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7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74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77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8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75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7" name="Group 133"/>
          <p:cNvGrpSpPr>
            <a:grpSpLocks/>
          </p:cNvGrpSpPr>
          <p:nvPr/>
        </p:nvGrpSpPr>
        <p:grpSpPr bwMode="auto">
          <a:xfrm>
            <a:off x="3813175" y="4121150"/>
            <a:ext cx="617538" cy="250825"/>
            <a:chOff x="2356" y="1300"/>
            <a:chExt cx="555" cy="194"/>
          </a:xfrm>
        </p:grpSpPr>
        <p:sp>
          <p:nvSpPr>
            <p:cNvPr id="2566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6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6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66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69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0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67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8" name="Group 133"/>
          <p:cNvGrpSpPr>
            <a:grpSpLocks/>
          </p:cNvGrpSpPr>
          <p:nvPr/>
        </p:nvGrpSpPr>
        <p:grpSpPr bwMode="auto">
          <a:xfrm>
            <a:off x="4368800" y="4610100"/>
            <a:ext cx="617538" cy="250825"/>
            <a:chOff x="2356" y="1300"/>
            <a:chExt cx="555" cy="194"/>
          </a:xfrm>
        </p:grpSpPr>
        <p:sp>
          <p:nvSpPr>
            <p:cNvPr id="2565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5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5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58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61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2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9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09" name="Group 133"/>
          <p:cNvGrpSpPr>
            <a:grpSpLocks/>
          </p:cNvGrpSpPr>
          <p:nvPr/>
        </p:nvGrpSpPr>
        <p:grpSpPr bwMode="auto">
          <a:xfrm>
            <a:off x="5389563" y="4411663"/>
            <a:ext cx="617537" cy="250825"/>
            <a:chOff x="2356" y="1300"/>
            <a:chExt cx="555" cy="194"/>
          </a:xfrm>
        </p:grpSpPr>
        <p:sp>
          <p:nvSpPr>
            <p:cNvPr id="2564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4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4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50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53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4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1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0" name="Group 133"/>
          <p:cNvGrpSpPr>
            <a:grpSpLocks/>
          </p:cNvGrpSpPr>
          <p:nvPr/>
        </p:nvGrpSpPr>
        <p:grpSpPr bwMode="auto">
          <a:xfrm>
            <a:off x="3502025" y="3351213"/>
            <a:ext cx="617538" cy="250825"/>
            <a:chOff x="2356" y="1300"/>
            <a:chExt cx="555" cy="194"/>
          </a:xfrm>
        </p:grpSpPr>
        <p:sp>
          <p:nvSpPr>
            <p:cNvPr id="2563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4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64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25642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5645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6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43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611" name="Straight Connector 10"/>
          <p:cNvCxnSpPr>
            <a:cxnSpLocks noChangeShapeType="1"/>
            <a:stCxn id="25644" idx="0"/>
            <a:endCxn id="25675" idx="0"/>
          </p:cNvCxnSpPr>
          <p:nvPr/>
        </p:nvCxnSpPr>
        <p:spPr bwMode="auto">
          <a:xfrm>
            <a:off x="4114800" y="3432175"/>
            <a:ext cx="1131888" cy="1857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Straight Connector 297"/>
          <p:cNvCxnSpPr>
            <a:cxnSpLocks noChangeShapeType="1"/>
            <a:endCxn id="25681" idx="1"/>
          </p:cNvCxnSpPr>
          <p:nvPr/>
        </p:nvCxnSpPr>
        <p:spPr bwMode="auto">
          <a:xfrm>
            <a:off x="4656138" y="3924300"/>
            <a:ext cx="139700" cy="1127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Straight Connector 298"/>
          <p:cNvCxnSpPr>
            <a:cxnSpLocks noChangeShapeType="1"/>
            <a:endCxn id="25683" idx="1"/>
          </p:cNvCxnSpPr>
          <p:nvPr/>
        </p:nvCxnSpPr>
        <p:spPr bwMode="auto">
          <a:xfrm flipV="1">
            <a:off x="4425950" y="4200525"/>
            <a:ext cx="280988" cy="61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Straight Connector 299"/>
          <p:cNvCxnSpPr>
            <a:cxnSpLocks noChangeShapeType="1"/>
          </p:cNvCxnSpPr>
          <p:nvPr/>
        </p:nvCxnSpPr>
        <p:spPr bwMode="auto">
          <a:xfrm flipV="1">
            <a:off x="4083050" y="3962400"/>
            <a:ext cx="223838" cy="1492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Straight Connector 300"/>
          <p:cNvCxnSpPr>
            <a:cxnSpLocks noChangeShapeType="1"/>
          </p:cNvCxnSpPr>
          <p:nvPr/>
        </p:nvCxnSpPr>
        <p:spPr bwMode="auto">
          <a:xfrm flipV="1">
            <a:off x="3738563" y="4367213"/>
            <a:ext cx="222250" cy="147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Straight Connector 301"/>
          <p:cNvCxnSpPr>
            <a:cxnSpLocks noChangeShapeType="1"/>
            <a:stCxn id="25657" idx="0"/>
          </p:cNvCxnSpPr>
          <p:nvPr/>
        </p:nvCxnSpPr>
        <p:spPr bwMode="auto">
          <a:xfrm flipV="1">
            <a:off x="4675188" y="4267200"/>
            <a:ext cx="292100" cy="342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Straight Connector 302"/>
          <p:cNvCxnSpPr>
            <a:cxnSpLocks noChangeShapeType="1"/>
          </p:cNvCxnSpPr>
          <p:nvPr/>
        </p:nvCxnSpPr>
        <p:spPr bwMode="auto">
          <a:xfrm flipH="1" flipV="1">
            <a:off x="5243513" y="4248150"/>
            <a:ext cx="412750" cy="168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Straight Connector 303"/>
          <p:cNvCxnSpPr>
            <a:cxnSpLocks noChangeShapeType="1"/>
          </p:cNvCxnSpPr>
          <p:nvPr/>
        </p:nvCxnSpPr>
        <p:spPr bwMode="auto">
          <a:xfrm flipV="1">
            <a:off x="5227638" y="3776663"/>
            <a:ext cx="328612" cy="266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Straight Connector 304"/>
          <p:cNvCxnSpPr>
            <a:cxnSpLocks noChangeShapeType="1"/>
            <a:endCxn id="25639" idx="4"/>
          </p:cNvCxnSpPr>
          <p:nvPr/>
        </p:nvCxnSpPr>
        <p:spPr bwMode="auto">
          <a:xfrm flipH="1" flipV="1">
            <a:off x="3810000" y="3602038"/>
            <a:ext cx="476250" cy="1174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0" name="Straight Connector 22"/>
          <p:cNvCxnSpPr>
            <a:cxnSpLocks noChangeShapeType="1"/>
            <a:endCxn id="25641" idx="1"/>
          </p:cNvCxnSpPr>
          <p:nvPr/>
        </p:nvCxnSpPr>
        <p:spPr bwMode="auto">
          <a:xfrm>
            <a:off x="2362200" y="2578100"/>
            <a:ext cx="1230313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1" name="Straight Connector 305"/>
          <p:cNvCxnSpPr>
            <a:cxnSpLocks noChangeShapeType="1"/>
            <a:endCxn id="25643" idx="0"/>
          </p:cNvCxnSpPr>
          <p:nvPr/>
        </p:nvCxnSpPr>
        <p:spPr bwMode="auto">
          <a:xfrm>
            <a:off x="1617663" y="2909888"/>
            <a:ext cx="1885950" cy="51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2" name="Straight Connector 306"/>
          <p:cNvCxnSpPr>
            <a:cxnSpLocks noChangeShapeType="1"/>
            <a:endCxn id="25643" idx="1"/>
          </p:cNvCxnSpPr>
          <p:nvPr/>
        </p:nvCxnSpPr>
        <p:spPr bwMode="auto">
          <a:xfrm>
            <a:off x="1230313" y="3278188"/>
            <a:ext cx="22733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3" name="Straight Connector 307"/>
          <p:cNvCxnSpPr>
            <a:cxnSpLocks noChangeShapeType="1"/>
            <a:endCxn id="25699" idx="0"/>
          </p:cNvCxnSpPr>
          <p:nvPr/>
        </p:nvCxnSpPr>
        <p:spPr bwMode="auto">
          <a:xfrm>
            <a:off x="1166813" y="4260850"/>
            <a:ext cx="19716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4" name="Straight Connector 308"/>
          <p:cNvCxnSpPr>
            <a:cxnSpLocks noChangeShapeType="1"/>
            <a:endCxn id="25695" idx="2"/>
          </p:cNvCxnSpPr>
          <p:nvPr/>
        </p:nvCxnSpPr>
        <p:spPr bwMode="auto">
          <a:xfrm flipV="1">
            <a:off x="1393825" y="4573588"/>
            <a:ext cx="1744663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5" name="Straight Connector 309"/>
          <p:cNvCxnSpPr>
            <a:cxnSpLocks noChangeShapeType="1"/>
            <a:endCxn id="25695" idx="3"/>
          </p:cNvCxnSpPr>
          <p:nvPr/>
        </p:nvCxnSpPr>
        <p:spPr bwMode="auto">
          <a:xfrm flipV="1">
            <a:off x="1797050" y="4622800"/>
            <a:ext cx="1431925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6" name="Straight Connector 310"/>
          <p:cNvCxnSpPr>
            <a:cxnSpLocks noChangeShapeType="1"/>
            <a:stCxn id="25726" idx="0"/>
            <a:endCxn id="25695" idx="4"/>
          </p:cNvCxnSpPr>
          <p:nvPr/>
        </p:nvCxnSpPr>
        <p:spPr bwMode="auto">
          <a:xfrm flipV="1">
            <a:off x="3389313" y="4643438"/>
            <a:ext cx="57150" cy="1211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7" name="Straight Connector 311"/>
          <p:cNvCxnSpPr>
            <a:cxnSpLocks noChangeShapeType="1"/>
          </p:cNvCxnSpPr>
          <p:nvPr/>
        </p:nvCxnSpPr>
        <p:spPr bwMode="auto">
          <a:xfrm flipV="1">
            <a:off x="4616450" y="4872038"/>
            <a:ext cx="6350" cy="1135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8" name="Straight Connector 312"/>
          <p:cNvCxnSpPr>
            <a:cxnSpLocks noChangeShapeType="1"/>
            <a:stCxn id="25729" idx="1"/>
          </p:cNvCxnSpPr>
          <p:nvPr/>
        </p:nvCxnSpPr>
        <p:spPr bwMode="auto">
          <a:xfrm flipH="1" flipV="1">
            <a:off x="4924425" y="4821238"/>
            <a:ext cx="506413" cy="1058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9" name="Straight Connector 313"/>
          <p:cNvCxnSpPr>
            <a:cxnSpLocks noChangeShapeType="1"/>
          </p:cNvCxnSpPr>
          <p:nvPr/>
        </p:nvCxnSpPr>
        <p:spPr bwMode="auto">
          <a:xfrm flipH="1" flipV="1">
            <a:off x="5832475" y="4648200"/>
            <a:ext cx="1722438" cy="1020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0" name="Straight Connector 314"/>
          <p:cNvCxnSpPr>
            <a:cxnSpLocks noChangeShapeType="1"/>
            <a:endCxn id="25652" idx="1"/>
          </p:cNvCxnSpPr>
          <p:nvPr/>
        </p:nvCxnSpPr>
        <p:spPr bwMode="auto">
          <a:xfrm flipH="1" flipV="1">
            <a:off x="6002338" y="4600575"/>
            <a:ext cx="2244725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1" name="Straight Connector 315"/>
          <p:cNvCxnSpPr>
            <a:cxnSpLocks noChangeShapeType="1"/>
            <a:endCxn id="25652" idx="0"/>
          </p:cNvCxnSpPr>
          <p:nvPr/>
        </p:nvCxnSpPr>
        <p:spPr bwMode="auto">
          <a:xfrm flipH="1">
            <a:off x="6002338" y="4295775"/>
            <a:ext cx="2017712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2" name="Straight Connector 316"/>
          <p:cNvCxnSpPr>
            <a:cxnSpLocks noChangeShapeType="1"/>
          </p:cNvCxnSpPr>
          <p:nvPr/>
        </p:nvCxnSpPr>
        <p:spPr bwMode="auto">
          <a:xfrm flipH="1">
            <a:off x="5861050" y="3227388"/>
            <a:ext cx="1422400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3" name="Straight Connector 317"/>
          <p:cNvCxnSpPr>
            <a:cxnSpLocks noChangeShapeType="1"/>
          </p:cNvCxnSpPr>
          <p:nvPr/>
        </p:nvCxnSpPr>
        <p:spPr bwMode="auto">
          <a:xfrm flipH="1">
            <a:off x="5684838" y="2803525"/>
            <a:ext cx="898525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4" name="Straight Connector 318"/>
          <p:cNvCxnSpPr>
            <a:cxnSpLocks noChangeShapeType="1"/>
            <a:stCxn id="25737" idx="9"/>
          </p:cNvCxnSpPr>
          <p:nvPr/>
        </p:nvCxnSpPr>
        <p:spPr bwMode="auto">
          <a:xfrm>
            <a:off x="4849813" y="2381250"/>
            <a:ext cx="555625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5" name="TextBox 39958"/>
          <p:cNvSpPr txBox="1">
            <a:spLocks noChangeArrowheads="1"/>
          </p:cNvSpPr>
          <p:nvPr/>
        </p:nvSpPr>
        <p:spPr bwMode="auto">
          <a:xfrm>
            <a:off x="2887663" y="3584575"/>
            <a:ext cx="10080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latin typeface="Arial" charset="0"/>
              </a:rPr>
              <a:t>global</a:t>
            </a:r>
            <a:br>
              <a:rPr lang="en-US" sz="2400" i="1">
                <a:latin typeface="Arial" charset="0"/>
              </a:rPr>
            </a:br>
            <a:r>
              <a:rPr lang="en-US" sz="2400" i="1">
                <a:latin typeface="Arial" charset="0"/>
              </a:rPr>
              <a:t>ISP</a:t>
            </a:r>
          </a:p>
        </p:txBody>
      </p:sp>
      <p:sp>
        <p:nvSpPr>
          <p:cNvPr id="158" name="Rectangle 2"/>
          <p:cNvSpPr txBox="1">
            <a:spLocks noChangeArrowheads="1"/>
          </p:cNvSpPr>
          <p:nvPr/>
        </p:nvSpPr>
        <p:spPr bwMode="auto">
          <a:xfrm>
            <a:off x="468313" y="333375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O </a:t>
            </a:r>
            <a:r>
              <a:rPr lang="en-US" sz="2800" dirty="0" smtClean="0">
                <a:latin typeface="+mn-lt"/>
              </a:rPr>
              <a:t>B</a:t>
            </a:r>
            <a:r>
              <a:rPr lang="pt-PT" sz="2800" dirty="0" err="1" smtClean="0">
                <a:latin typeface="+mn-lt"/>
              </a:rPr>
              <a:t>ackbone</a:t>
            </a:r>
            <a:r>
              <a:rPr lang="pt-PT" sz="2800" dirty="0" smtClean="0">
                <a:latin typeface="+mn-lt"/>
              </a:rPr>
              <a:t> da Internet em 1993 (</a:t>
            </a:r>
            <a:r>
              <a:rPr lang="pt-PT" sz="2800" dirty="0" err="1" smtClean="0">
                <a:latin typeface="+mn-lt"/>
              </a:rPr>
              <a:t>NSFNet</a:t>
            </a:r>
            <a:r>
              <a:rPr lang="pt-PT" sz="2800" dirty="0" smtClean="0">
                <a:latin typeface="+mn-lt"/>
              </a:rPr>
              <a:t>)</a:t>
            </a:r>
            <a:endParaRPr lang="pt-PT" sz="2800" dirty="0">
              <a:latin typeface="+mn-lt"/>
            </a:endParaRPr>
          </a:p>
        </p:txBody>
      </p:sp>
      <p:sp>
        <p:nvSpPr>
          <p:cNvPr id="15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49BC21-137E-8B41-9848-DBDC0EA77392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5638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800" b="0">
                <a:solidFill>
                  <a:srgbClr val="0000FF"/>
                </a:solidFill>
                <a:latin typeface="Gill Sans MT" charset="0"/>
              </a:rPr>
              <a:t>Uma arquitectura semi-hiérarquica é mais efectiva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27921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2797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4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2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2797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2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3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2796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0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4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2796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8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5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2796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6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6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2796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4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7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2796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2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8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2795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0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29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2795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8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0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2795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6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1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2795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4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2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2795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2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3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2794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0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4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2794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8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5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2794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6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7936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2794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4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27937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7938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7939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7940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7941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27942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27650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400" b="0">
                <a:solidFill>
                  <a:srgbClr val="0000FF"/>
                </a:solidFill>
                <a:latin typeface="Gill Sans MT" charset="0"/>
              </a:rPr>
              <a:t>Um negócio viável e aberto gera concorrência e vários actores</a:t>
            </a:r>
          </a:p>
        </p:txBody>
      </p:sp>
      <p:grpSp>
        <p:nvGrpSpPr>
          <p:cNvPr id="27651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27838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7839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791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91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91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91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91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2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917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18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840" name="Straight Connector 10"/>
            <p:cNvCxnSpPr>
              <a:cxnSpLocks noChangeShapeType="1"/>
              <a:stCxn id="27918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1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2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3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4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5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6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7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848" name="Straight Connector 304"/>
            <p:cNvCxnSpPr>
              <a:cxnSpLocks noChangeShapeType="1"/>
              <a:endCxn id="27913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849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27850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790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90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90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90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91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1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90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1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1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789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9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9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90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90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0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901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02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2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788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9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9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9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9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9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93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94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3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788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8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8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8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8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8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85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86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4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787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7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7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7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7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8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7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7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5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786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6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6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6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7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7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69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70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856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785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5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5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6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6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6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6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62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52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27755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7756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783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3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3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3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3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3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35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757" name="Straight Connector 334"/>
            <p:cNvCxnSpPr>
              <a:cxnSpLocks noChangeShapeType="1"/>
              <a:stCxn id="27835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58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59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0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1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2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3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4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65" name="Straight Connector 342"/>
            <p:cNvCxnSpPr>
              <a:cxnSpLocks noChangeShapeType="1"/>
              <a:endCxn id="27830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766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A</a:t>
              </a:r>
            </a:p>
          </p:txBody>
        </p:sp>
        <p:grpSp>
          <p:nvGrpSpPr>
            <p:cNvPr id="27767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782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2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2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2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2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2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27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68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781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1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1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1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2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18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19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69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780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0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0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0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1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1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11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70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779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9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80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80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80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02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03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71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779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9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9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9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9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9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95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72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778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8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8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8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8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86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87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773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777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7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7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7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8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7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9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53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27672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7673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7747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4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4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5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5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51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2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74" name="Straight Connector 419"/>
            <p:cNvCxnSpPr>
              <a:cxnSpLocks noChangeShapeType="1"/>
              <a:stCxn id="27752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5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6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7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8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9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80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81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82" name="Straight Connector 427"/>
            <p:cNvCxnSpPr>
              <a:cxnSpLocks noChangeShapeType="1"/>
              <a:endCxn id="27747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683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C</a:t>
              </a:r>
            </a:p>
          </p:txBody>
        </p:sp>
        <p:grpSp>
          <p:nvGrpSpPr>
            <p:cNvPr id="27684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773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4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4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4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4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4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43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5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773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3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3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3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3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35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6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772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2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2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2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2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27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7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771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1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1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1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2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1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8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770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0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0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1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1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1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2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89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769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0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70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70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70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0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03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4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90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76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6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76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76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6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69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27654" name="Straight Connector 12"/>
          <p:cNvCxnSpPr>
            <a:cxnSpLocks noChangeShapeType="1"/>
            <a:endCxn id="27832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5" name="Straight Connector 500"/>
          <p:cNvCxnSpPr>
            <a:cxnSpLocks noChangeShapeType="1"/>
            <a:endCxn id="27834" idx="1"/>
          </p:cNvCxnSpPr>
          <p:nvPr/>
        </p:nvCxnSpPr>
        <p:spPr bwMode="auto">
          <a:xfrm>
            <a:off x="1638300" y="2849563"/>
            <a:ext cx="90011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Straight Connector 501"/>
          <p:cNvCxnSpPr>
            <a:cxnSpLocks noChangeShapeType="1"/>
            <a:endCxn id="27830" idx="2"/>
          </p:cNvCxnSpPr>
          <p:nvPr/>
        </p:nvCxnSpPr>
        <p:spPr bwMode="auto">
          <a:xfrm flipV="1">
            <a:off x="1235075" y="2973388"/>
            <a:ext cx="1303338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Straight Connector 502"/>
          <p:cNvCxnSpPr>
            <a:cxnSpLocks noChangeShapeType="1"/>
            <a:endCxn id="27800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Connector 503"/>
          <p:cNvCxnSpPr>
            <a:cxnSpLocks noChangeShapeType="1"/>
            <a:endCxn id="27800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Straight Connector 504"/>
          <p:cNvCxnSpPr>
            <a:cxnSpLocks noChangeShapeType="1"/>
            <a:endCxn id="27883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Straight Connector 506"/>
          <p:cNvCxnSpPr>
            <a:cxnSpLocks noChangeShapeType="1"/>
            <a:stCxn id="27949" idx="4"/>
            <a:endCxn id="27878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3" name="Straight Connector 508"/>
          <p:cNvCxnSpPr>
            <a:cxnSpLocks noChangeShapeType="1"/>
            <a:endCxn id="27865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4" name="Straight Connector 509"/>
          <p:cNvCxnSpPr>
            <a:cxnSpLocks noChangeShapeType="1"/>
            <a:stCxn id="27947" idx="0"/>
          </p:cNvCxnSpPr>
          <p:nvPr/>
        </p:nvCxnSpPr>
        <p:spPr bwMode="auto">
          <a:xfrm flipH="1" flipV="1">
            <a:off x="5319713" y="4694238"/>
            <a:ext cx="285750" cy="1160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5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6" name="Straight Connector 511"/>
          <p:cNvCxnSpPr>
            <a:cxnSpLocks noChangeShapeType="1"/>
            <a:stCxn id="27944" idx="0"/>
          </p:cNvCxnSpPr>
          <p:nvPr/>
        </p:nvCxnSpPr>
        <p:spPr bwMode="auto">
          <a:xfrm flipH="1" flipV="1">
            <a:off x="3144838" y="5192713"/>
            <a:ext cx="244475" cy="661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7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8" name="Straight Connector 513"/>
          <p:cNvCxnSpPr>
            <a:cxnSpLocks noChangeShapeType="1"/>
            <a:endCxn id="27695" idx="0"/>
          </p:cNvCxnSpPr>
          <p:nvPr/>
        </p:nvCxnSpPr>
        <p:spPr bwMode="auto">
          <a:xfrm flipV="1">
            <a:off x="1362075" y="5045075"/>
            <a:ext cx="706438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9" name="Straight Connector 514"/>
          <p:cNvCxnSpPr>
            <a:cxnSpLocks noChangeShapeType="1"/>
            <a:endCxn id="27751" idx="1"/>
          </p:cNvCxnSpPr>
          <p:nvPr/>
        </p:nvCxnSpPr>
        <p:spPr bwMode="auto">
          <a:xfrm>
            <a:off x="1155700" y="4376738"/>
            <a:ext cx="99695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" name="Rectangle 2"/>
          <p:cNvSpPr txBox="1">
            <a:spLocks noChangeArrowheads="1"/>
          </p:cNvSpPr>
          <p:nvPr/>
        </p:nvSpPr>
        <p:spPr bwMode="auto">
          <a:xfrm>
            <a:off x="468313" y="404813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Competição e alternativas</a:t>
            </a:r>
            <a:endParaRPr lang="pt-PT" sz="2800" dirty="0">
              <a:latin typeface="+mn-lt"/>
            </a:endParaRPr>
          </a:p>
        </p:txBody>
      </p:sp>
      <p:sp>
        <p:nvSpPr>
          <p:cNvPr id="32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15FCE0-DEE1-B749-9FA9-EB0D4502A5F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29992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3004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45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3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3004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43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4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3004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41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5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3003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39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6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3003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37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7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3003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35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8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3003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33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29999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3003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31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0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3002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29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1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3002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27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2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3002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25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3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3002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23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4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3002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21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5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3001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19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6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3001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17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0007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3001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15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30008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0009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0010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0011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0012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0013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29698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400" b="0">
                <a:solidFill>
                  <a:srgbClr val="0000FF"/>
                </a:solidFill>
                <a:latin typeface="Gill Sans MT" charset="0"/>
              </a:rPr>
              <a:t>Para interligar os ISPs é interessante dispôr de infraestruturas especializadas na interligação</a:t>
            </a:r>
          </a:p>
        </p:txBody>
      </p:sp>
      <p:grpSp>
        <p:nvGrpSpPr>
          <p:cNvPr id="29699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29909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9910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998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8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8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8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9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9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88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89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9911" name="Straight Connector 10"/>
            <p:cNvCxnSpPr>
              <a:cxnSpLocks noChangeShapeType="1"/>
              <a:stCxn id="29989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2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3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4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5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6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7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8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919" name="Straight Connector 304"/>
            <p:cNvCxnSpPr>
              <a:cxnSpLocks noChangeShapeType="1"/>
              <a:endCxn id="29984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920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29921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997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7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7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7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8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8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80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8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2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996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6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7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7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7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7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72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73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3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996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6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6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6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6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6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6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65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4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995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5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5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5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5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56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57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5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994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4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4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4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5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48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4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6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993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3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3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3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4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40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41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927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992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2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3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3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3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3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32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33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700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29826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9827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990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0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90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90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90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0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905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06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9828" name="Straight Connector 334"/>
            <p:cNvCxnSpPr>
              <a:cxnSpLocks noChangeShapeType="1"/>
              <a:stCxn id="29906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29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0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1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2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3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4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5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836" name="Straight Connector 342"/>
            <p:cNvCxnSpPr>
              <a:cxnSpLocks noChangeShapeType="1"/>
              <a:endCxn id="29901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837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A</a:t>
              </a:r>
            </a:p>
          </p:txBody>
        </p:sp>
        <p:grpSp>
          <p:nvGrpSpPr>
            <p:cNvPr id="29838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989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9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9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9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9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0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9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98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39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988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8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8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8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9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8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90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40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987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7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7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8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8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8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8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82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41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986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7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7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7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7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73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74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42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986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6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6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6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6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6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65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66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43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985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5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5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5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5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6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57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58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844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984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4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4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4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5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4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50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701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29743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29744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29818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1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2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2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2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22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23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9745" name="Straight Connector 419"/>
            <p:cNvCxnSpPr>
              <a:cxnSpLocks noChangeShapeType="1"/>
              <a:stCxn id="29823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6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7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8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9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0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1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2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3" name="Straight Connector 427"/>
            <p:cNvCxnSpPr>
              <a:cxnSpLocks noChangeShapeType="1"/>
              <a:endCxn id="29818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54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C</a:t>
              </a:r>
            </a:p>
          </p:txBody>
        </p:sp>
        <p:grpSp>
          <p:nvGrpSpPr>
            <p:cNvPr id="29755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2981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1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1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1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1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1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14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15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56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2980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0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80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80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0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06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7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57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2979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9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9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79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80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9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9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58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2978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8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8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78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79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9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90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9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59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2977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7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8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78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78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82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8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60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2977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7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7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77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77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7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7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7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61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2976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6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2976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2976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976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6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29702" name="Straight Connector 12"/>
          <p:cNvCxnSpPr>
            <a:cxnSpLocks noChangeShapeType="1"/>
            <a:endCxn id="29903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3" name="Straight Connector 500"/>
          <p:cNvCxnSpPr>
            <a:cxnSpLocks noChangeShapeType="1"/>
            <a:endCxn id="29905" idx="1"/>
          </p:cNvCxnSpPr>
          <p:nvPr/>
        </p:nvCxnSpPr>
        <p:spPr bwMode="auto">
          <a:xfrm>
            <a:off x="1638300" y="2849563"/>
            <a:ext cx="90011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4" name="Straight Connector 501"/>
          <p:cNvCxnSpPr>
            <a:cxnSpLocks noChangeShapeType="1"/>
            <a:endCxn id="29901" idx="2"/>
          </p:cNvCxnSpPr>
          <p:nvPr/>
        </p:nvCxnSpPr>
        <p:spPr bwMode="auto">
          <a:xfrm flipV="1">
            <a:off x="1235075" y="2973388"/>
            <a:ext cx="1303338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Straight Connector 502"/>
          <p:cNvCxnSpPr>
            <a:cxnSpLocks noChangeShapeType="1"/>
            <a:endCxn id="29871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Straight Connector 503"/>
          <p:cNvCxnSpPr>
            <a:cxnSpLocks noChangeShapeType="1"/>
            <a:endCxn id="29871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7" name="Straight Connector 504"/>
          <p:cNvCxnSpPr>
            <a:cxnSpLocks noChangeShapeType="1"/>
            <a:endCxn id="29954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8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9" name="Straight Connector 506"/>
          <p:cNvCxnSpPr>
            <a:cxnSpLocks noChangeShapeType="1"/>
            <a:stCxn id="30020" idx="4"/>
            <a:endCxn id="29949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0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1" name="Straight Connector 508"/>
          <p:cNvCxnSpPr>
            <a:cxnSpLocks noChangeShapeType="1"/>
            <a:endCxn id="29936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2" name="Straight Connector 509"/>
          <p:cNvCxnSpPr>
            <a:cxnSpLocks noChangeShapeType="1"/>
            <a:stCxn id="30018" idx="0"/>
          </p:cNvCxnSpPr>
          <p:nvPr/>
        </p:nvCxnSpPr>
        <p:spPr bwMode="auto">
          <a:xfrm flipH="1" flipV="1">
            <a:off x="5319713" y="4694238"/>
            <a:ext cx="285750" cy="1160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3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4" name="Straight Connector 511"/>
          <p:cNvCxnSpPr>
            <a:cxnSpLocks noChangeShapeType="1"/>
            <a:stCxn id="30015" idx="0"/>
          </p:cNvCxnSpPr>
          <p:nvPr/>
        </p:nvCxnSpPr>
        <p:spPr bwMode="auto">
          <a:xfrm flipH="1" flipV="1">
            <a:off x="3144838" y="5192713"/>
            <a:ext cx="244475" cy="661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5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6" name="Straight Connector 513"/>
          <p:cNvCxnSpPr>
            <a:cxnSpLocks noChangeShapeType="1"/>
            <a:endCxn id="29766" idx="0"/>
          </p:cNvCxnSpPr>
          <p:nvPr/>
        </p:nvCxnSpPr>
        <p:spPr bwMode="auto">
          <a:xfrm flipV="1">
            <a:off x="1362075" y="5045075"/>
            <a:ext cx="706438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7" name="Straight Connector 514"/>
          <p:cNvCxnSpPr>
            <a:cxnSpLocks noChangeShapeType="1"/>
            <a:endCxn id="29822" idx="1"/>
          </p:cNvCxnSpPr>
          <p:nvPr/>
        </p:nvCxnSpPr>
        <p:spPr bwMode="auto">
          <a:xfrm>
            <a:off x="1155700" y="4376738"/>
            <a:ext cx="99695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5217" name="Group 20"/>
          <p:cNvGrpSpPr>
            <a:grpSpLocks/>
          </p:cNvGrpSpPr>
          <p:nvPr/>
        </p:nvGrpSpPr>
        <p:grpSpPr bwMode="auto">
          <a:xfrm>
            <a:off x="4713288" y="2871788"/>
            <a:ext cx="2117725" cy="1082675"/>
            <a:chOff x="4712800" y="2871032"/>
            <a:chExt cx="2117908" cy="1082781"/>
          </a:xfrm>
        </p:grpSpPr>
        <p:grpSp>
          <p:nvGrpSpPr>
            <p:cNvPr id="29738" name="Group 16"/>
            <p:cNvGrpSpPr>
              <a:grpSpLocks/>
            </p:cNvGrpSpPr>
            <p:nvPr/>
          </p:nvGrpSpPr>
          <p:grpSpPr bwMode="auto">
            <a:xfrm>
              <a:off x="5677190" y="2871032"/>
              <a:ext cx="530938" cy="338554"/>
              <a:chOff x="5573768" y="2726239"/>
              <a:chExt cx="530938" cy="338554"/>
            </a:xfrm>
          </p:grpSpPr>
          <p:sp>
            <p:nvSpPr>
              <p:cNvPr id="29741" name="Oval 14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29742" name="TextBox 15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29739" name="Straight Connector 18"/>
            <p:cNvCxnSpPr>
              <a:cxnSpLocks noChangeShapeType="1"/>
            </p:cNvCxnSpPr>
            <p:nvPr/>
          </p:nvCxnSpPr>
          <p:spPr bwMode="auto">
            <a:xfrm>
              <a:off x="4712800" y="3050554"/>
              <a:ext cx="964390" cy="2689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0" name="Straight Connector 516"/>
            <p:cNvCxnSpPr>
              <a:cxnSpLocks noChangeShapeType="1"/>
            </p:cNvCxnSpPr>
            <p:nvPr/>
          </p:nvCxnSpPr>
          <p:spPr bwMode="auto">
            <a:xfrm>
              <a:off x="6139092" y="3168890"/>
              <a:ext cx="691616" cy="78492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33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29732" name="Straight Connector 515"/>
            <p:cNvCxnSpPr>
              <a:cxnSpLocks noChangeShapeType="1"/>
              <a:stCxn id="29788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9733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29736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29737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29734" name="Straight Connector 519"/>
            <p:cNvCxnSpPr>
              <a:cxnSpLocks noChangeShapeType="1"/>
              <a:stCxn id="29736" idx="6"/>
              <a:endCxn id="29988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35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49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29729" name="Straight Connector 7"/>
            <p:cNvCxnSpPr>
              <a:cxnSpLocks noChangeShapeType="1"/>
              <a:stCxn id="29861" idx="5"/>
              <a:endCxn id="29986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30" name="Straight Connector 415"/>
            <p:cNvCxnSpPr>
              <a:cxnSpLocks noChangeShapeType="1"/>
              <a:endCxn id="29820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31" name="Straight Connector 523"/>
            <p:cNvCxnSpPr>
              <a:cxnSpLocks noChangeShapeType="1"/>
              <a:stCxn id="29783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57" name="Group 39945"/>
          <p:cNvGrpSpPr>
            <a:grpSpLocks/>
          </p:cNvGrpSpPr>
          <p:nvPr/>
        </p:nvGrpSpPr>
        <p:grpSpPr bwMode="auto">
          <a:xfrm>
            <a:off x="4686300" y="4864100"/>
            <a:ext cx="1914525" cy="741363"/>
            <a:chOff x="4686300" y="4864100"/>
            <a:chExt cx="1914118" cy="740879"/>
          </a:xfrm>
        </p:grpSpPr>
        <p:sp>
          <p:nvSpPr>
            <p:cNvPr id="29727" name="TextBox 39940"/>
            <p:cNvSpPr txBox="1">
              <a:spLocks noChangeArrowheads="1"/>
            </p:cNvSpPr>
            <p:nvPr/>
          </p:nvSpPr>
          <p:spPr bwMode="auto">
            <a:xfrm>
              <a:off x="4838700" y="5143500"/>
              <a:ext cx="1761718" cy="4614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0000"/>
                  </a:solidFill>
                  <a:latin typeface="Arial" charset="0"/>
                </a:rPr>
                <a:t>peering link</a:t>
              </a:r>
            </a:p>
          </p:txBody>
        </p:sp>
        <p:cxnSp>
          <p:nvCxnSpPr>
            <p:cNvPr id="29728" name="Straight Connector 39943"/>
            <p:cNvCxnSpPr>
              <a:cxnSpLocks noChangeShapeType="1"/>
            </p:cNvCxnSpPr>
            <p:nvPr/>
          </p:nvCxnSpPr>
          <p:spPr bwMode="auto">
            <a:xfrm>
              <a:off x="4686300" y="4864100"/>
              <a:ext cx="266700" cy="4191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65" name="Group 39950"/>
          <p:cNvGrpSpPr>
            <a:grpSpLocks/>
          </p:cNvGrpSpPr>
          <p:nvPr/>
        </p:nvGrpSpPr>
        <p:grpSpPr bwMode="auto">
          <a:xfrm>
            <a:off x="5270500" y="1701800"/>
            <a:ext cx="3403600" cy="1169988"/>
            <a:chOff x="5270500" y="1701800"/>
            <a:chExt cx="3402978" cy="1169232"/>
          </a:xfrm>
        </p:grpSpPr>
        <p:sp>
          <p:nvSpPr>
            <p:cNvPr id="29725" name="TextBox 39946"/>
            <p:cNvSpPr txBox="1">
              <a:spLocks noChangeArrowheads="1"/>
            </p:cNvSpPr>
            <p:nvPr/>
          </p:nvSpPr>
          <p:spPr bwMode="auto">
            <a:xfrm>
              <a:off x="5270500" y="1701800"/>
              <a:ext cx="3402978" cy="461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0000"/>
                  </a:solidFill>
                  <a:latin typeface="Arial" charset="0"/>
                </a:rPr>
                <a:t>Internet exchange point</a:t>
              </a:r>
            </a:p>
          </p:txBody>
        </p:sp>
        <p:cxnSp>
          <p:nvCxnSpPr>
            <p:cNvPr id="29726" name="Straight Connector 39948"/>
            <p:cNvCxnSpPr>
              <a:cxnSpLocks noChangeShapeType="1"/>
              <a:endCxn id="29742" idx="0"/>
            </p:cNvCxnSpPr>
            <p:nvPr/>
          </p:nvCxnSpPr>
          <p:spPr bwMode="auto">
            <a:xfrm flipH="1">
              <a:off x="5952289" y="2159000"/>
              <a:ext cx="219911" cy="71203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1" name="Rectangle 2"/>
          <p:cNvSpPr txBox="1">
            <a:spLocks noChangeArrowheads="1"/>
          </p:cNvSpPr>
          <p:nvPr/>
        </p:nvSpPr>
        <p:spPr bwMode="auto">
          <a:xfrm>
            <a:off x="468313" y="476250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smtClean="0">
                <a:latin typeface="+mn-lt"/>
              </a:rPr>
              <a:t>A Internet é uma rede de redes</a:t>
            </a:r>
            <a:endParaRPr lang="pt-PT" sz="2800" dirty="0">
              <a:latin typeface="+mn-lt"/>
            </a:endParaRPr>
          </a:p>
        </p:txBody>
      </p:sp>
      <p:sp>
        <p:nvSpPr>
          <p:cNvPr id="3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A48FC-8935-1646-B0A9-B7ACD4A7BE61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32039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3209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92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0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3208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90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1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3208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8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2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3208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6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3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3208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4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4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3208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2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5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3207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0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6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3207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8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7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3207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6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8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3207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4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49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3207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2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50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3206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0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51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3206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68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52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3206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66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53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3206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64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2054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3206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62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32055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2056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2057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2058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2059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2060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31746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400" b="0">
                <a:solidFill>
                  <a:srgbClr val="0000FF"/>
                </a:solidFill>
                <a:latin typeface="Gill Sans MT" charset="0"/>
              </a:rPr>
              <a:t>… o mesmo é verdade para redes de transito regionais</a:t>
            </a:r>
          </a:p>
        </p:txBody>
      </p:sp>
      <p:grpSp>
        <p:nvGrpSpPr>
          <p:cNvPr id="31747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31956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1957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203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3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3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203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203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35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36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958" name="Straight Connector 10"/>
            <p:cNvCxnSpPr>
              <a:cxnSpLocks noChangeShapeType="1"/>
              <a:stCxn id="32036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59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0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1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2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3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4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5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966" name="Straight Connector 304"/>
            <p:cNvCxnSpPr>
              <a:cxnSpLocks noChangeShapeType="1"/>
              <a:endCxn id="32031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967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31968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202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2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2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202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202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2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2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69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201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1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1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201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202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19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20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70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200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0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0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201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201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1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12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71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199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0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200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200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200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03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04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72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19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9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9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73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198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8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8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8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8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87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88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974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197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7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7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7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8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7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80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748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31873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1874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194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4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5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5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5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52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53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875" name="Straight Connector 334"/>
            <p:cNvCxnSpPr>
              <a:cxnSpLocks noChangeShapeType="1"/>
              <a:stCxn id="31953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76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77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78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79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80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81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82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83" name="Straight Connector 342"/>
            <p:cNvCxnSpPr>
              <a:cxnSpLocks noChangeShapeType="1"/>
              <a:endCxn id="31948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84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A</a:t>
              </a:r>
            </a:p>
          </p:txBody>
        </p:sp>
        <p:grpSp>
          <p:nvGrpSpPr>
            <p:cNvPr id="31885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194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4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4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4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4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44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45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86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193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3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3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3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3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3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37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87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192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2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2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2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3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2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29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88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191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1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1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1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2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2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21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89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190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0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1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1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1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12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13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90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190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0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90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90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90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04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05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91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189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9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9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9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9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96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97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749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31790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1791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1865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6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6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6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7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69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0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792" name="Straight Connector 419"/>
            <p:cNvCxnSpPr>
              <a:cxnSpLocks noChangeShapeType="1"/>
              <a:stCxn id="31870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3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4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5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6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7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8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9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00" name="Straight Connector 427"/>
            <p:cNvCxnSpPr>
              <a:cxnSpLocks noChangeShapeType="1"/>
              <a:endCxn id="31865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1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C</a:t>
              </a:r>
            </a:p>
          </p:txBody>
        </p:sp>
        <p:grpSp>
          <p:nvGrpSpPr>
            <p:cNvPr id="31802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185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5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5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6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6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61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2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3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184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5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5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5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5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53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4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4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184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4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4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4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4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45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5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183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3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3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3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3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3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6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182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2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2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2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3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2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7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181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1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1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2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2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2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2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808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180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1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181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181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181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1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13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4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31750" name="Straight Connector 12"/>
          <p:cNvCxnSpPr>
            <a:cxnSpLocks noChangeShapeType="1"/>
            <a:endCxn id="31950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Straight Connector 500"/>
          <p:cNvCxnSpPr>
            <a:cxnSpLocks noChangeShapeType="1"/>
            <a:stCxn id="32075" idx="8"/>
            <a:endCxn id="31771" idx="2"/>
          </p:cNvCxnSpPr>
          <p:nvPr/>
        </p:nvCxnSpPr>
        <p:spPr bwMode="auto">
          <a:xfrm>
            <a:off x="1455738" y="2990850"/>
            <a:ext cx="3810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Straight Connector 501"/>
          <p:cNvCxnSpPr>
            <a:cxnSpLocks noChangeShapeType="1"/>
            <a:endCxn id="31771" idx="3"/>
          </p:cNvCxnSpPr>
          <p:nvPr/>
        </p:nvCxnSpPr>
        <p:spPr bwMode="auto">
          <a:xfrm>
            <a:off x="1235075" y="3271838"/>
            <a:ext cx="12382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Straight Connector 502"/>
          <p:cNvCxnSpPr>
            <a:cxnSpLocks noChangeShapeType="1"/>
            <a:endCxn id="31918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4" name="Straight Connector 503"/>
          <p:cNvCxnSpPr>
            <a:cxnSpLocks noChangeShapeType="1"/>
            <a:endCxn id="31918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Straight Connector 504"/>
          <p:cNvCxnSpPr>
            <a:cxnSpLocks noChangeShapeType="1"/>
            <a:endCxn id="32001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6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7" name="Straight Connector 506"/>
          <p:cNvCxnSpPr>
            <a:cxnSpLocks noChangeShapeType="1"/>
            <a:stCxn id="32067" idx="4"/>
            <a:endCxn id="31996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8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9" name="Straight Connector 508"/>
          <p:cNvCxnSpPr>
            <a:cxnSpLocks noChangeShapeType="1"/>
            <a:endCxn id="31983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Straight Connector 509"/>
          <p:cNvCxnSpPr>
            <a:cxnSpLocks noChangeShapeType="1"/>
            <a:stCxn id="32065" idx="0"/>
            <a:endCxn id="31769" idx="5"/>
          </p:cNvCxnSpPr>
          <p:nvPr/>
        </p:nvCxnSpPr>
        <p:spPr bwMode="auto">
          <a:xfrm flipH="1" flipV="1">
            <a:off x="5084763" y="5684838"/>
            <a:ext cx="5207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2" name="Straight Connector 511"/>
          <p:cNvCxnSpPr>
            <a:cxnSpLocks noChangeShapeType="1"/>
            <a:stCxn id="32062" idx="0"/>
          </p:cNvCxnSpPr>
          <p:nvPr/>
        </p:nvCxnSpPr>
        <p:spPr bwMode="auto">
          <a:xfrm flipV="1">
            <a:off x="3389313" y="5689600"/>
            <a:ext cx="306387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3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4" name="Straight Connector 513"/>
          <p:cNvCxnSpPr>
            <a:cxnSpLocks noChangeShapeType="1"/>
            <a:stCxn id="32084" idx="0"/>
          </p:cNvCxnSpPr>
          <p:nvPr/>
        </p:nvCxnSpPr>
        <p:spPr bwMode="auto">
          <a:xfrm flipV="1">
            <a:off x="1179513" y="4467225"/>
            <a:ext cx="227012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5" name="Straight Connector 514"/>
          <p:cNvCxnSpPr>
            <a:cxnSpLocks noChangeShapeType="1"/>
            <a:endCxn id="31771" idx="5"/>
          </p:cNvCxnSpPr>
          <p:nvPr/>
        </p:nvCxnSpPr>
        <p:spPr bwMode="auto">
          <a:xfrm flipV="1">
            <a:off x="1155700" y="4368800"/>
            <a:ext cx="2032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766" name="Group 20"/>
          <p:cNvGrpSpPr>
            <a:grpSpLocks/>
          </p:cNvGrpSpPr>
          <p:nvPr/>
        </p:nvGrpSpPr>
        <p:grpSpPr bwMode="auto">
          <a:xfrm>
            <a:off x="4713288" y="2871788"/>
            <a:ext cx="2117725" cy="1082675"/>
            <a:chOff x="4712800" y="2871032"/>
            <a:chExt cx="2117908" cy="1082781"/>
          </a:xfrm>
        </p:grpSpPr>
        <p:grpSp>
          <p:nvGrpSpPr>
            <p:cNvPr id="31785" name="Group 16"/>
            <p:cNvGrpSpPr>
              <a:grpSpLocks/>
            </p:cNvGrpSpPr>
            <p:nvPr/>
          </p:nvGrpSpPr>
          <p:grpSpPr bwMode="auto">
            <a:xfrm>
              <a:off x="5677190" y="2871032"/>
              <a:ext cx="530938" cy="338554"/>
              <a:chOff x="5573768" y="2726239"/>
              <a:chExt cx="530938" cy="338554"/>
            </a:xfrm>
          </p:grpSpPr>
          <p:sp>
            <p:nvSpPr>
              <p:cNvPr id="31788" name="Oval 14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1789" name="TextBox 15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1786" name="Straight Connector 18"/>
            <p:cNvCxnSpPr>
              <a:cxnSpLocks noChangeShapeType="1"/>
            </p:cNvCxnSpPr>
            <p:nvPr/>
          </p:nvCxnSpPr>
          <p:spPr bwMode="auto">
            <a:xfrm>
              <a:off x="4712800" y="3050554"/>
              <a:ext cx="964390" cy="2689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7" name="Straight Connector 516"/>
            <p:cNvCxnSpPr>
              <a:cxnSpLocks noChangeShapeType="1"/>
            </p:cNvCxnSpPr>
            <p:nvPr/>
          </p:nvCxnSpPr>
          <p:spPr bwMode="auto">
            <a:xfrm>
              <a:off x="6139092" y="3168890"/>
              <a:ext cx="691616" cy="78492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767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31779" name="Straight Connector 515"/>
            <p:cNvCxnSpPr>
              <a:cxnSpLocks noChangeShapeType="1"/>
              <a:stCxn id="31835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1780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31783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1784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1781" name="Straight Connector 519"/>
            <p:cNvCxnSpPr>
              <a:cxnSpLocks noChangeShapeType="1"/>
              <a:stCxn id="31783" idx="6"/>
              <a:endCxn id="32035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2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768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31776" name="Straight Connector 7"/>
            <p:cNvCxnSpPr>
              <a:cxnSpLocks noChangeShapeType="1"/>
              <a:stCxn id="31908" idx="5"/>
              <a:endCxn id="32033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7" name="Straight Connector 415"/>
            <p:cNvCxnSpPr>
              <a:cxnSpLocks noChangeShapeType="1"/>
              <a:endCxn id="31867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8" name="Straight Connector 523"/>
            <p:cNvCxnSpPr>
              <a:cxnSpLocks noChangeShapeType="1"/>
              <a:stCxn id="31830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769" name="Oval 6"/>
          <p:cNvSpPr>
            <a:spLocks noChangeArrowheads="1"/>
          </p:cNvSpPr>
          <p:nvPr/>
        </p:nvSpPr>
        <p:spPr bwMode="auto">
          <a:xfrm>
            <a:off x="3340100" y="5359400"/>
            <a:ext cx="20447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1770" name="TextBox 9"/>
          <p:cNvSpPr txBox="1">
            <a:spLocks noChangeArrowheads="1"/>
          </p:cNvSpPr>
          <p:nvPr/>
        </p:nvSpPr>
        <p:spPr bwMode="auto">
          <a:xfrm>
            <a:off x="3556000" y="5334000"/>
            <a:ext cx="158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latin typeface="Arial" charset="0"/>
              </a:rPr>
              <a:t>regional net</a:t>
            </a:r>
          </a:p>
        </p:txBody>
      </p:sp>
      <p:sp>
        <p:nvSpPr>
          <p:cNvPr id="31771" name="Oval 517"/>
          <p:cNvSpPr>
            <a:spLocks noChangeArrowheads="1"/>
          </p:cNvSpPr>
          <p:nvPr/>
        </p:nvSpPr>
        <p:spPr bwMode="auto">
          <a:xfrm rot="5400000">
            <a:off x="867569" y="3736182"/>
            <a:ext cx="1252537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cxnSp>
        <p:nvCxnSpPr>
          <p:cNvPr id="31772" name="Straight Connector 39941"/>
          <p:cNvCxnSpPr>
            <a:cxnSpLocks noChangeShapeType="1"/>
            <a:stCxn id="31771" idx="0"/>
            <a:endCxn id="31896" idx="0"/>
          </p:cNvCxnSpPr>
          <p:nvPr/>
        </p:nvCxnSpPr>
        <p:spPr bwMode="auto">
          <a:xfrm flipV="1">
            <a:off x="1684338" y="3654425"/>
            <a:ext cx="7588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3" name="Straight Connector 524"/>
          <p:cNvCxnSpPr>
            <a:cxnSpLocks noChangeShapeType="1"/>
            <a:endCxn id="31869" idx="1"/>
          </p:cNvCxnSpPr>
          <p:nvPr/>
        </p:nvCxnSpPr>
        <p:spPr bwMode="auto">
          <a:xfrm>
            <a:off x="1685925" y="4111625"/>
            <a:ext cx="4667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" name="Rectangle 2"/>
          <p:cNvSpPr txBox="1">
            <a:spLocks noChangeArrowheads="1"/>
          </p:cNvSpPr>
          <p:nvPr/>
        </p:nvSpPr>
        <p:spPr bwMode="auto">
          <a:xfrm>
            <a:off x="468313" y="404813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Mais alternativas</a:t>
            </a:r>
            <a:endParaRPr lang="pt-PT" sz="2800" dirty="0">
              <a:latin typeface="+mn-lt"/>
            </a:endParaRPr>
          </a:p>
        </p:txBody>
      </p:sp>
      <p:sp>
        <p:nvSpPr>
          <p:cNvPr id="3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EBD9DF-D776-F84A-A464-AB3DA1A3215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11410</TotalTime>
  <Words>907</Words>
  <Application>Microsoft Macintosh PowerPoint</Application>
  <PresentationFormat>On-screen Show (4:3)</PresentationFormat>
  <Paragraphs>419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cs426</vt:lpstr>
      <vt:lpstr> Redes de Computadores   A estrutura da Internet</vt:lpstr>
      <vt:lpstr>Objectivos da lição</vt:lpstr>
      <vt:lpstr>A Internet é uma rede de redes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Tier-1 ISP: e.g. Sprint</vt:lpstr>
      <vt:lpstr>Arquitectura física da Internet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627</cp:revision>
  <dcterms:created xsi:type="dcterms:W3CDTF">2001-07-06T14:58:21Z</dcterms:created>
  <dcterms:modified xsi:type="dcterms:W3CDTF">2013-03-12T22:17:32Z</dcterms:modified>
</cp:coreProperties>
</file>