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embeddings/oleObject4.bin" ContentType="application/vnd.openxmlformats-officedocument.oleObject"/>
  <Override PartName="/ppt/embeddings/oleObject5.bin" ContentType="application/vnd.openxmlformats-officedocument.oleObject"/>
  <Override PartName="/ppt/embeddings/oleObject6.bin" ContentType="application/vnd.openxmlformats-officedocument.oleObject"/>
  <Override PartName="/ppt/embeddings/oleObject7.bin" ContentType="application/vnd.openxmlformats-officedocument.oleObject"/>
  <Override PartName="/ppt/notesSlides/notesSlide18.xml" ContentType="application/vnd.openxmlformats-officedocument.presentationml.notesSlide+xml"/>
  <Override PartName="/ppt/embeddings/oleObject8.bin" ContentType="application/vnd.openxmlformats-officedocument.oleObject"/>
  <Override PartName="/ppt/embeddings/oleObject9.bin" ContentType="application/vnd.openxmlformats-officedocument.oleObject"/>
  <Override PartName="/ppt/embeddings/oleObject10.bin" ContentType="application/vnd.openxmlformats-officedocument.oleObject"/>
  <Override PartName="/ppt/embeddings/oleObject11.bin" ContentType="application/vnd.openxmlformats-officedocument.oleObject"/>
  <Override PartName="/ppt/embeddings/oleObject12.bin" ContentType="application/vnd.openxmlformats-officedocument.oleObject"/>
  <Override PartName="/ppt/embeddings/oleObject13.bin" ContentType="application/vnd.openxmlformats-officedocument.oleObject"/>
  <Override PartName="/ppt/embeddings/oleObject14.bin" ContentType="application/vnd.openxmlformats-officedocument.oleObject"/>
  <Override PartName="/ppt/notesSlides/notesSlide19.xml" ContentType="application/vnd.openxmlformats-officedocument.presentationml.notesSlide+xml"/>
  <Override PartName="/ppt/embeddings/oleObject15.bin" ContentType="application/vnd.openxmlformats-officedocument.oleObject"/>
  <Override PartName="/ppt/embeddings/oleObject16.bin" ContentType="application/vnd.openxmlformats-officedocument.oleObject"/>
  <Override PartName="/ppt/embeddings/oleObject17.bin" ContentType="application/vnd.openxmlformats-officedocument.oleObject"/>
  <Override PartName="/ppt/embeddings/oleObject18.bin" ContentType="application/vnd.openxmlformats-officedocument.oleObject"/>
  <Override PartName="/ppt/embeddings/oleObject19.bin" ContentType="application/vnd.openxmlformats-officedocument.oleObject"/>
  <Override PartName="/ppt/embeddings/oleObject20.bin" ContentType="application/vnd.openxmlformats-officedocument.oleObject"/>
  <Override PartName="/ppt/embeddings/oleObject21.bin" ContentType="application/vnd.openxmlformats-officedocument.oleObject"/>
  <Override PartName="/ppt/notesSlides/notesSlide20.xml" ContentType="application/vnd.openxmlformats-officedocument.presentationml.notesSlide+xml"/>
  <Override PartName="/ppt/embeddings/oleObject22.bin" ContentType="application/vnd.openxmlformats-officedocument.oleObject"/>
  <Override PartName="/ppt/embeddings/oleObject23.bin" ContentType="application/vnd.openxmlformats-officedocument.oleObject"/>
  <Override PartName="/ppt/embeddings/oleObject24.bin" ContentType="application/vnd.openxmlformats-officedocument.oleObject"/>
  <Override PartName="/ppt/embeddings/oleObject25.bin" ContentType="application/vnd.openxmlformats-officedocument.oleObject"/>
  <Override PartName="/ppt/embeddings/oleObject26.bin" ContentType="application/vnd.openxmlformats-officedocument.oleObject"/>
  <Override PartName="/ppt/embeddings/oleObject27.bin" ContentType="application/vnd.openxmlformats-officedocument.oleObject"/>
  <Override PartName="/ppt/embeddings/oleObject28.bin" ContentType="application/vnd.openxmlformats-officedocument.oleObject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embeddings/oleObject29.bin" ContentType="application/vnd.openxmlformats-officedocument.oleObject"/>
  <Override PartName="/ppt/embeddings/oleObject30.bin" ContentType="application/vnd.openxmlformats-officedocument.oleObject"/>
  <Override PartName="/ppt/embeddings/oleObject31.bin" ContentType="application/vnd.openxmlformats-officedocument.oleObject"/>
  <Override PartName="/ppt/notesSlides/notesSlide26.xml" ContentType="application/vnd.openxmlformats-officedocument.presentationml.notesSlide+xml"/>
  <Override PartName="/ppt/embeddings/oleObject32.bin" ContentType="application/vnd.openxmlformats-officedocument.oleObject"/>
  <Override PartName="/ppt/embeddings/oleObject33.bin" ContentType="application/vnd.openxmlformats-officedocument.oleObject"/>
  <Override PartName="/ppt/embeddings/oleObject34.bin" ContentType="application/vnd.openxmlformats-officedocument.oleObject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5"/>
  </p:notesMasterIdLst>
  <p:sldIdLst>
    <p:sldId id="282" r:id="rId2"/>
    <p:sldId id="353" r:id="rId3"/>
    <p:sldId id="354" r:id="rId4"/>
    <p:sldId id="355" r:id="rId5"/>
    <p:sldId id="304" r:id="rId6"/>
    <p:sldId id="305" r:id="rId7"/>
    <p:sldId id="306" r:id="rId8"/>
    <p:sldId id="360" r:id="rId9"/>
    <p:sldId id="317" r:id="rId10"/>
    <p:sldId id="318" r:id="rId11"/>
    <p:sldId id="319" r:id="rId12"/>
    <p:sldId id="356" r:id="rId13"/>
    <p:sldId id="358" r:id="rId14"/>
    <p:sldId id="357" r:id="rId15"/>
    <p:sldId id="359" r:id="rId16"/>
    <p:sldId id="320" r:id="rId17"/>
    <p:sldId id="321" r:id="rId18"/>
    <p:sldId id="322" r:id="rId19"/>
    <p:sldId id="323" r:id="rId20"/>
    <p:sldId id="324" r:id="rId21"/>
    <p:sldId id="325" r:id="rId22"/>
    <p:sldId id="342" r:id="rId23"/>
    <p:sldId id="343" r:id="rId24"/>
    <p:sldId id="344" r:id="rId25"/>
    <p:sldId id="345" r:id="rId26"/>
    <p:sldId id="361" r:id="rId27"/>
    <p:sldId id="346" r:id="rId28"/>
    <p:sldId id="347" r:id="rId29"/>
    <p:sldId id="348" r:id="rId30"/>
    <p:sldId id="349" r:id="rId31"/>
    <p:sldId id="350" r:id="rId32"/>
    <p:sldId id="351" r:id="rId33"/>
    <p:sldId id="352" r:id="rId3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6205" autoAdjust="0"/>
  </p:normalViewPr>
  <p:slideViewPr>
    <p:cSldViewPr snapToGrid="0" snapToObjects="1">
      <p:cViewPr varScale="1">
        <p:scale>
          <a:sx n="80" d="100"/>
          <a:sy n="80" d="100"/>
        </p:scale>
        <p:origin x="-10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notesMaster" Target="notesMasters/notesMaster1.xml"/><Relationship Id="rId36" Type="http://schemas.openxmlformats.org/officeDocument/2006/relationships/printerSettings" Target="printerSettings/printerSettings1.bin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presProps" Target="presProps.xml"/><Relationship Id="rId38" Type="http://schemas.openxmlformats.org/officeDocument/2006/relationships/viewProps" Target="viewProps.xml"/><Relationship Id="rId39" Type="http://schemas.openxmlformats.org/officeDocument/2006/relationships/theme" Target="theme/theme1.xml"/><Relationship Id="rId4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660D86-A0DA-9A4B-A83D-821F1B4B9714}" type="datetimeFigureOut">
              <a:rPr lang="en-US" smtClean="0"/>
              <a:t>30/05/12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7F60CC-ABAE-7344-A208-F596226068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22147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5879619" indent="-35447153"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32465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864931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297396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729862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EA5523BE-B033-5E4C-BFE4-0073BA89EB61}" type="slidenum">
              <a:rPr lang="pt-PT" sz="1200" u="none"/>
              <a:pPr eaLnBrk="1" hangingPunct="1"/>
              <a:t>1</a:t>
            </a:fld>
            <a:endParaRPr lang="pt-PT" sz="1200" u="none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5879619" indent="-35447153"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32465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864931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297396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729862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79DCB6B6-04FC-6E43-9619-D93672205ECA}" type="slidenum">
              <a:rPr lang="pt-PT" sz="1200" u="none"/>
              <a:pPr eaLnBrk="1" hangingPunct="1"/>
              <a:t>10</a:t>
            </a:fld>
            <a:endParaRPr lang="pt-PT" sz="1200" u="none"/>
          </a:p>
        </p:txBody>
      </p:sp>
      <p:sp>
        <p:nvSpPr>
          <p:cNvPr id="952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5879619" indent="-35447153"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32465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864931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297396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729862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2D3A0705-439F-4F48-9A6F-80C9CBB8E94D}" type="slidenum">
              <a:rPr lang="pt-PT" sz="1200" u="none"/>
              <a:pPr eaLnBrk="1" hangingPunct="1"/>
              <a:t>11</a:t>
            </a:fld>
            <a:endParaRPr lang="pt-PT" sz="1200" u="none"/>
          </a:p>
        </p:txBody>
      </p:sp>
      <p:sp>
        <p:nvSpPr>
          <p:cNvPr id="972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5879619" indent="-35447153"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32465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864931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297396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729862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79DCB6B6-04FC-6E43-9619-D93672205ECA}" type="slidenum">
              <a:rPr lang="pt-PT" sz="1200" u="none"/>
              <a:pPr eaLnBrk="1" hangingPunct="1"/>
              <a:t>12</a:t>
            </a:fld>
            <a:endParaRPr lang="pt-PT" sz="1200" u="none"/>
          </a:p>
        </p:txBody>
      </p:sp>
      <p:sp>
        <p:nvSpPr>
          <p:cNvPr id="952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5879619" indent="-35447153"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32465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864931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297396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729862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2D3A0705-439F-4F48-9A6F-80C9CBB8E94D}" type="slidenum">
              <a:rPr lang="pt-PT" sz="1200" u="none"/>
              <a:pPr eaLnBrk="1" hangingPunct="1"/>
              <a:t>13</a:t>
            </a:fld>
            <a:endParaRPr lang="pt-PT" sz="1200" u="none"/>
          </a:p>
        </p:txBody>
      </p:sp>
      <p:sp>
        <p:nvSpPr>
          <p:cNvPr id="972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5879619" indent="-35447153"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32465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864931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297396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729862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79DCB6B6-04FC-6E43-9619-D93672205ECA}" type="slidenum">
              <a:rPr lang="pt-PT" sz="1200" u="none"/>
              <a:pPr eaLnBrk="1" hangingPunct="1"/>
              <a:t>14</a:t>
            </a:fld>
            <a:endParaRPr lang="pt-PT" sz="1200" u="none"/>
          </a:p>
        </p:txBody>
      </p:sp>
      <p:sp>
        <p:nvSpPr>
          <p:cNvPr id="952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5879619" indent="-35447153"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32465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864931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297396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729862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2D3A0705-439F-4F48-9A6F-80C9CBB8E94D}" type="slidenum">
              <a:rPr lang="pt-PT" sz="1200" u="none"/>
              <a:pPr eaLnBrk="1" hangingPunct="1"/>
              <a:t>15</a:t>
            </a:fld>
            <a:endParaRPr lang="pt-PT" sz="1200" u="none"/>
          </a:p>
        </p:txBody>
      </p:sp>
      <p:sp>
        <p:nvSpPr>
          <p:cNvPr id="972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5879619" indent="-35447153"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32465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864931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297396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729862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72CB751C-156D-964A-B4A7-728EC757FC99}" type="slidenum">
              <a:rPr lang="pt-PT" sz="1200" u="none"/>
              <a:pPr eaLnBrk="1" hangingPunct="1"/>
              <a:t>16</a:t>
            </a:fld>
            <a:endParaRPr lang="pt-PT" sz="1200" u="none"/>
          </a:p>
        </p:txBody>
      </p:sp>
      <p:sp>
        <p:nvSpPr>
          <p:cNvPr id="993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5879619" indent="-35447153"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32465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864931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297396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729862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EEE9EA76-6A41-B34D-BA44-6615A13966E3}" type="slidenum">
              <a:rPr lang="pt-PT" sz="1200" u="none"/>
              <a:pPr eaLnBrk="1" hangingPunct="1"/>
              <a:t>17</a:t>
            </a:fld>
            <a:endParaRPr lang="pt-PT" sz="1200" u="none"/>
          </a:p>
        </p:txBody>
      </p:sp>
      <p:sp>
        <p:nvSpPr>
          <p:cNvPr id="1013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3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5879619" indent="-35447153"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32465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864931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297396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729862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2948D6F7-508A-324A-A4B4-1D0E26282C2D}" type="slidenum">
              <a:rPr lang="pt-PT" sz="1200" u="none"/>
              <a:pPr eaLnBrk="1" hangingPunct="1"/>
              <a:t>18</a:t>
            </a:fld>
            <a:endParaRPr lang="pt-PT" sz="1200" u="none"/>
          </a:p>
        </p:txBody>
      </p:sp>
      <p:sp>
        <p:nvSpPr>
          <p:cNvPr id="1034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5879619" indent="-35447153"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32465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864931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297396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729862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0490F7F1-E638-EC4E-8A6F-CD2902B807AC}" type="slidenum">
              <a:rPr lang="pt-PT" sz="1200" u="none"/>
              <a:pPr eaLnBrk="1" hangingPunct="1"/>
              <a:t>19</a:t>
            </a:fld>
            <a:endParaRPr lang="pt-PT" sz="1200" u="none"/>
          </a:p>
        </p:txBody>
      </p:sp>
      <p:sp>
        <p:nvSpPr>
          <p:cNvPr id="1054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4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5879619" indent="-35447153"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32465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864931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297396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729862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B2D66EE8-E4A7-ED49-93B4-2653DF46F518}" type="slidenum">
              <a:rPr lang="pt-PT" sz="1200" u="none"/>
              <a:pPr eaLnBrk="1" hangingPunct="1"/>
              <a:t>2</a:t>
            </a:fld>
            <a:endParaRPr lang="pt-PT" sz="1200" u="none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5879619" indent="-35447153"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32465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864931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297396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729862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3F413479-7DF4-C84D-BFFF-B3A6DFE021B2}" type="slidenum">
              <a:rPr lang="pt-PT" sz="1200" u="none"/>
              <a:pPr eaLnBrk="1" hangingPunct="1"/>
              <a:t>20</a:t>
            </a:fld>
            <a:endParaRPr lang="pt-PT" sz="1200" u="none"/>
          </a:p>
        </p:txBody>
      </p:sp>
      <p:sp>
        <p:nvSpPr>
          <p:cNvPr id="1075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5879619" indent="-35447153"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32465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864931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297396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729862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8AAB1998-E155-A544-9DB5-9E0390F8D2F5}" type="slidenum">
              <a:rPr lang="pt-PT" sz="1200" u="none"/>
              <a:pPr eaLnBrk="1" hangingPunct="1"/>
              <a:t>21</a:t>
            </a:fld>
            <a:endParaRPr lang="pt-PT" sz="1200" u="none"/>
          </a:p>
        </p:txBody>
      </p:sp>
      <p:sp>
        <p:nvSpPr>
          <p:cNvPr id="1095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095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6098" y="4343704"/>
            <a:ext cx="5485805" cy="4113892"/>
          </a:xfrm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5879619" indent="-35447153"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32465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864931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297396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729862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17356326-6536-B844-92D0-1247D723C7C9}" type="slidenum">
              <a:rPr lang="pt-PT" sz="1200" u="none"/>
              <a:pPr eaLnBrk="1" hangingPunct="1"/>
              <a:t>22</a:t>
            </a:fld>
            <a:endParaRPr lang="pt-PT" sz="1200" u="none"/>
          </a:p>
        </p:txBody>
      </p:sp>
      <p:sp>
        <p:nvSpPr>
          <p:cNvPr id="144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4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5879619" indent="-35447153"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32465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864931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297396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729862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1DA9A7A2-E71E-7548-AACD-66A2ED1D00D1}" type="slidenum">
              <a:rPr lang="pt-PT" sz="1200" u="none"/>
              <a:pPr eaLnBrk="1" hangingPunct="1"/>
              <a:t>23</a:t>
            </a:fld>
            <a:endParaRPr lang="pt-PT" sz="1200" u="none"/>
          </a:p>
        </p:txBody>
      </p:sp>
      <p:sp>
        <p:nvSpPr>
          <p:cNvPr id="146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6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5879619" indent="-35447153"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32465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864931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297396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729862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D9CE9C2E-982A-D444-9465-9D2BC5C25D6B}" type="slidenum">
              <a:rPr lang="pt-PT" sz="1200" u="none"/>
              <a:pPr eaLnBrk="1" hangingPunct="1"/>
              <a:t>24</a:t>
            </a:fld>
            <a:endParaRPr lang="pt-PT" sz="1200" u="none"/>
          </a:p>
        </p:txBody>
      </p:sp>
      <p:sp>
        <p:nvSpPr>
          <p:cNvPr id="148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8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5879619" indent="-35447153"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32465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864931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297396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729862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6B16993D-1806-A049-ACBE-531BC4C35092}" type="slidenum">
              <a:rPr lang="pt-PT" sz="1200" u="none"/>
              <a:pPr eaLnBrk="1" hangingPunct="1"/>
              <a:t>25</a:t>
            </a:fld>
            <a:endParaRPr lang="pt-PT" sz="1200" u="none"/>
          </a:p>
        </p:txBody>
      </p:sp>
      <p:sp>
        <p:nvSpPr>
          <p:cNvPr id="150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0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5879619" indent="-35447153"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32465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864931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297396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729862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6B16993D-1806-A049-ACBE-531BC4C35092}" type="slidenum">
              <a:rPr lang="pt-PT" sz="1200" u="none"/>
              <a:pPr eaLnBrk="1" hangingPunct="1"/>
              <a:t>26</a:t>
            </a:fld>
            <a:endParaRPr lang="pt-PT" sz="1200" u="none"/>
          </a:p>
        </p:txBody>
      </p:sp>
      <p:sp>
        <p:nvSpPr>
          <p:cNvPr id="150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0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5879619" indent="-35447153"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32465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864931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297396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729862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28106DAF-A59D-1146-B52F-2A9DAE269D5B}" type="slidenum">
              <a:rPr lang="pt-PT" sz="1200" u="none"/>
              <a:pPr eaLnBrk="1" hangingPunct="1"/>
              <a:t>27</a:t>
            </a:fld>
            <a:endParaRPr lang="pt-PT" sz="1200" u="none"/>
          </a:p>
        </p:txBody>
      </p:sp>
      <p:sp>
        <p:nvSpPr>
          <p:cNvPr id="152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2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462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546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5879619" indent="-35447153"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32465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864931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297396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729862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BBC28839-91E7-A641-870E-EFCD8DA8A150}" type="slidenum">
              <a:rPr lang="pt-PT" sz="1200" u="none"/>
              <a:pPr eaLnBrk="1" hangingPunct="1"/>
              <a:t>28</a:t>
            </a:fld>
            <a:endParaRPr lang="pt-PT" sz="1200" u="none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5879619" indent="-35447153"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32465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864931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297396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729862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75AAE95F-D224-4846-8F0C-CEECF0B25726}" type="slidenum">
              <a:rPr lang="pt-PT" sz="1200" u="none"/>
              <a:pPr eaLnBrk="1" hangingPunct="1"/>
              <a:t>29</a:t>
            </a:fld>
            <a:endParaRPr lang="pt-PT" sz="1200" u="none"/>
          </a:p>
        </p:txBody>
      </p:sp>
      <p:sp>
        <p:nvSpPr>
          <p:cNvPr id="156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6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5879619" indent="-35447153"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32465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864931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297396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729862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A7F85366-CAB7-BA4D-B8C8-72193561F370}" type="slidenum">
              <a:rPr lang="pt-PT" sz="1200" u="none"/>
              <a:pPr eaLnBrk="1" hangingPunct="1"/>
              <a:t>3</a:t>
            </a:fld>
            <a:endParaRPr lang="pt-PT" sz="1200" u="none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872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587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5879619" indent="-35447153"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32465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864931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297396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729862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A74817C6-0AB0-1B4D-A200-289265E624E7}" type="slidenum">
              <a:rPr lang="pt-PT" sz="1200" u="none"/>
              <a:pPr eaLnBrk="1" hangingPunct="1"/>
              <a:t>30</a:t>
            </a:fld>
            <a:endParaRPr lang="pt-PT" sz="1200" u="none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5879619" indent="-35447153"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32465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864931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297396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729862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3A9F2450-1623-7143-A025-C29FD16FEDBD}" type="slidenum">
              <a:rPr lang="pt-PT" sz="1200" u="none"/>
              <a:pPr eaLnBrk="1" hangingPunct="1"/>
              <a:t>31</a:t>
            </a:fld>
            <a:endParaRPr lang="pt-PT" sz="1200" u="none"/>
          </a:p>
        </p:txBody>
      </p:sp>
      <p:sp>
        <p:nvSpPr>
          <p:cNvPr id="160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0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5879619" indent="-35447153"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32465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864931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297396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729862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B92AB2F1-49C0-7C40-B172-C9FE926B7585}" type="slidenum">
              <a:rPr lang="pt-PT" sz="1200" u="none"/>
              <a:pPr eaLnBrk="1" hangingPunct="1"/>
              <a:t>32</a:t>
            </a:fld>
            <a:endParaRPr lang="pt-PT" sz="1200" u="none"/>
          </a:p>
        </p:txBody>
      </p:sp>
      <p:sp>
        <p:nvSpPr>
          <p:cNvPr id="162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2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5879619" indent="-35447153"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32465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864931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297396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729862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B4CFCE77-53E3-CD43-B140-F889313C2A37}" type="slidenum">
              <a:rPr lang="pt-PT" sz="1200" u="none"/>
              <a:pPr eaLnBrk="1" hangingPunct="1"/>
              <a:t>33</a:t>
            </a:fld>
            <a:endParaRPr lang="pt-PT" sz="1200" u="none"/>
          </a:p>
        </p:txBody>
      </p:sp>
      <p:sp>
        <p:nvSpPr>
          <p:cNvPr id="164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4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5879619" indent="-35447153"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32465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864931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297396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729862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A7F85366-CAB7-BA4D-B8C8-72193561F370}" type="slidenum">
              <a:rPr lang="pt-PT" sz="1200" u="none"/>
              <a:pPr eaLnBrk="1" hangingPunct="1"/>
              <a:t>4</a:t>
            </a:fld>
            <a:endParaRPr lang="pt-PT" sz="1200" u="none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5879619" indent="-35447153"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32465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864931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297396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729862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03CB2673-C463-3345-B47B-37A8EFBBC28A}" type="slidenum">
              <a:rPr lang="pt-PT" sz="1200" u="none"/>
              <a:pPr eaLnBrk="1" hangingPunct="1"/>
              <a:t>5</a:t>
            </a:fld>
            <a:endParaRPr lang="pt-PT" sz="1200" u="none"/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5879619" indent="-35447153"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32465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864931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297396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729862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28145784-6265-DA4E-85E5-147F6BAFBB85}" type="slidenum">
              <a:rPr lang="pt-PT" sz="1200" u="none"/>
              <a:pPr eaLnBrk="1" hangingPunct="1"/>
              <a:t>6</a:t>
            </a:fld>
            <a:endParaRPr lang="pt-PT" sz="1200" u="none"/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5879619" indent="-35447153"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32465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864931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297396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729862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2575721C-BBA0-7D4E-A9FA-A324F31F6EFD}" type="slidenum">
              <a:rPr lang="pt-PT" sz="1200" u="none"/>
              <a:pPr eaLnBrk="1" hangingPunct="1"/>
              <a:t>7</a:t>
            </a:fld>
            <a:endParaRPr lang="pt-PT" sz="1200" u="none"/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5879619" indent="-35447153"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32465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864931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297396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729862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D482296B-25D5-E245-B266-9B660276DB0A}" type="slidenum">
              <a:rPr lang="pt-PT" sz="1200" u="none"/>
              <a:pPr eaLnBrk="1" hangingPunct="1"/>
              <a:t>8</a:t>
            </a:fld>
            <a:endParaRPr lang="pt-PT" sz="1200" u="none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5879619" indent="-35447153"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32465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864931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297396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729862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BE0C8D1C-FDC7-FC48-AED5-7A0239368943}" type="slidenum">
              <a:rPr lang="pt-PT" sz="1200" u="none"/>
              <a:pPr eaLnBrk="1" hangingPunct="1"/>
              <a:t>9</a:t>
            </a:fld>
            <a:endParaRPr lang="pt-PT" sz="1200" u="none"/>
          </a:p>
        </p:txBody>
      </p:sp>
      <p:sp>
        <p:nvSpPr>
          <p:cNvPr id="931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C5D99-8488-E245-86C0-2FD8BA3B4514}" type="datetimeFigureOut">
              <a:rPr lang="en-US" smtClean="0"/>
              <a:t>30/05/12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F5242-9F9F-A54B-9C5D-BFC4DBF902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11267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C5D99-8488-E245-86C0-2FD8BA3B4514}" type="datetimeFigureOut">
              <a:rPr lang="en-US" smtClean="0"/>
              <a:t>30/05/12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F5242-9F9F-A54B-9C5D-BFC4DBF902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0824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C5D99-8488-E245-86C0-2FD8BA3B4514}" type="datetimeFigureOut">
              <a:rPr lang="en-US" smtClean="0"/>
              <a:t>30/05/12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F5242-9F9F-A54B-9C5D-BFC4DBF902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9024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C5D99-8488-E245-86C0-2FD8BA3B4514}" type="datetimeFigureOut">
              <a:rPr lang="en-US" smtClean="0"/>
              <a:t>30/05/12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F5242-9F9F-A54B-9C5D-BFC4DBF902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03806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C5D99-8488-E245-86C0-2FD8BA3B4514}" type="datetimeFigureOut">
              <a:rPr lang="en-US" smtClean="0"/>
              <a:t>30/05/12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F5242-9F9F-A54B-9C5D-BFC4DBF902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659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C5D99-8488-E245-86C0-2FD8BA3B4514}" type="datetimeFigureOut">
              <a:rPr lang="en-US" smtClean="0"/>
              <a:t>30/05/12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F5242-9F9F-A54B-9C5D-BFC4DBF902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6450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C5D99-8488-E245-86C0-2FD8BA3B4514}" type="datetimeFigureOut">
              <a:rPr lang="en-US" smtClean="0"/>
              <a:t>30/05/12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F5242-9F9F-A54B-9C5D-BFC4DBF902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04676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C5D99-8488-E245-86C0-2FD8BA3B4514}" type="datetimeFigureOut">
              <a:rPr lang="en-US" smtClean="0"/>
              <a:t>30/05/12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F5242-9F9F-A54B-9C5D-BFC4DBF902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8770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C5D99-8488-E245-86C0-2FD8BA3B4514}" type="datetimeFigureOut">
              <a:rPr lang="en-US" smtClean="0"/>
              <a:t>30/05/12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F5242-9F9F-A54B-9C5D-BFC4DBF902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39136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C5D99-8488-E245-86C0-2FD8BA3B4514}" type="datetimeFigureOut">
              <a:rPr lang="en-US" smtClean="0"/>
              <a:t>30/05/12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F5242-9F9F-A54B-9C5D-BFC4DBF902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51497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C5D99-8488-E245-86C0-2FD8BA3B4514}" type="datetimeFigureOut">
              <a:rPr lang="en-US" smtClean="0"/>
              <a:t>30/05/12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F5242-9F9F-A54B-9C5D-BFC4DBF902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2522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FC5D99-8488-E245-86C0-2FD8BA3B4514}" type="datetimeFigureOut">
              <a:rPr lang="en-US" smtClean="0"/>
              <a:t>30/05/12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CF5242-9F9F-A54B-9C5D-BFC4DBF902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24661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4" Type="http://schemas.openxmlformats.org/officeDocument/2006/relationships/oleObject" Target="../embeddings/oleObject1.bin"/><Relationship Id="rId5" Type="http://schemas.openxmlformats.org/officeDocument/2006/relationships/image" Target="../media/image1.emf"/><Relationship Id="rId6" Type="http://schemas.openxmlformats.org/officeDocument/2006/relationships/oleObject" Target="../embeddings/oleObject2.bin"/><Relationship Id="rId7" Type="http://schemas.openxmlformats.org/officeDocument/2006/relationships/oleObject" Target="../embeddings/oleObject3.bin"/><Relationship Id="rId8" Type="http://schemas.openxmlformats.org/officeDocument/2006/relationships/oleObject" Target="../embeddings/oleObject4.bin"/><Relationship Id="rId9" Type="http://schemas.openxmlformats.org/officeDocument/2006/relationships/oleObject" Target="../embeddings/oleObject5.bin"/><Relationship Id="rId10" Type="http://schemas.openxmlformats.org/officeDocument/2006/relationships/oleObject" Target="../embeddings/oleObject6.bin"/><Relationship Id="rId11" Type="http://schemas.openxmlformats.org/officeDocument/2006/relationships/oleObject" Target="../embeddings/oleObject7.bin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4" Type="http://schemas.openxmlformats.org/officeDocument/2006/relationships/oleObject" Target="../embeddings/oleObject8.bin"/><Relationship Id="rId5" Type="http://schemas.openxmlformats.org/officeDocument/2006/relationships/image" Target="../media/image1.emf"/><Relationship Id="rId6" Type="http://schemas.openxmlformats.org/officeDocument/2006/relationships/oleObject" Target="../embeddings/oleObject9.bin"/><Relationship Id="rId7" Type="http://schemas.openxmlformats.org/officeDocument/2006/relationships/oleObject" Target="../embeddings/oleObject10.bin"/><Relationship Id="rId8" Type="http://schemas.openxmlformats.org/officeDocument/2006/relationships/oleObject" Target="../embeddings/oleObject11.bin"/><Relationship Id="rId9" Type="http://schemas.openxmlformats.org/officeDocument/2006/relationships/oleObject" Target="../embeddings/oleObject12.bin"/><Relationship Id="rId10" Type="http://schemas.openxmlformats.org/officeDocument/2006/relationships/oleObject" Target="../embeddings/oleObject13.bin"/><Relationship Id="rId11" Type="http://schemas.openxmlformats.org/officeDocument/2006/relationships/oleObject" Target="../embeddings/oleObject14.bin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4" Type="http://schemas.openxmlformats.org/officeDocument/2006/relationships/oleObject" Target="../embeddings/oleObject15.bin"/><Relationship Id="rId5" Type="http://schemas.openxmlformats.org/officeDocument/2006/relationships/image" Target="../media/image1.emf"/><Relationship Id="rId6" Type="http://schemas.openxmlformats.org/officeDocument/2006/relationships/oleObject" Target="../embeddings/oleObject16.bin"/><Relationship Id="rId7" Type="http://schemas.openxmlformats.org/officeDocument/2006/relationships/oleObject" Target="../embeddings/oleObject17.bin"/><Relationship Id="rId8" Type="http://schemas.openxmlformats.org/officeDocument/2006/relationships/oleObject" Target="../embeddings/oleObject18.bin"/><Relationship Id="rId9" Type="http://schemas.openxmlformats.org/officeDocument/2006/relationships/oleObject" Target="../embeddings/oleObject19.bin"/><Relationship Id="rId10" Type="http://schemas.openxmlformats.org/officeDocument/2006/relationships/oleObject" Target="../embeddings/oleObject20.bin"/><Relationship Id="rId11" Type="http://schemas.openxmlformats.org/officeDocument/2006/relationships/oleObject" Target="../embeddings/oleObject21.bin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4" Type="http://schemas.openxmlformats.org/officeDocument/2006/relationships/oleObject" Target="../embeddings/oleObject22.bin"/><Relationship Id="rId5" Type="http://schemas.openxmlformats.org/officeDocument/2006/relationships/image" Target="../media/image1.emf"/><Relationship Id="rId6" Type="http://schemas.openxmlformats.org/officeDocument/2006/relationships/oleObject" Target="../embeddings/oleObject23.bin"/><Relationship Id="rId7" Type="http://schemas.openxmlformats.org/officeDocument/2006/relationships/oleObject" Target="../embeddings/oleObject24.bin"/><Relationship Id="rId8" Type="http://schemas.openxmlformats.org/officeDocument/2006/relationships/oleObject" Target="../embeddings/oleObject25.bin"/><Relationship Id="rId9" Type="http://schemas.openxmlformats.org/officeDocument/2006/relationships/oleObject" Target="../embeddings/oleObject26.bin"/><Relationship Id="rId10" Type="http://schemas.openxmlformats.org/officeDocument/2006/relationships/oleObject" Target="../embeddings/oleObject27.bin"/><Relationship Id="rId11" Type="http://schemas.openxmlformats.org/officeDocument/2006/relationships/oleObject" Target="../embeddings/oleObject28.bin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2.xml"/><Relationship Id="rId3" Type="http://schemas.openxmlformats.org/officeDocument/2006/relationships/hyperlink" Target="http://en.wikipedia.org/wiki/Internet_Control_Message_Protocol%23ICMP_segment_structure" TargetMode="Externa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5.xml"/><Relationship Id="rId4" Type="http://schemas.openxmlformats.org/officeDocument/2006/relationships/oleObject" Target="../embeddings/oleObject29.bin"/><Relationship Id="rId5" Type="http://schemas.openxmlformats.org/officeDocument/2006/relationships/image" Target="../media/image1.emf"/><Relationship Id="rId6" Type="http://schemas.openxmlformats.org/officeDocument/2006/relationships/oleObject" Target="../embeddings/oleObject30.bin"/><Relationship Id="rId7" Type="http://schemas.openxmlformats.org/officeDocument/2006/relationships/oleObject" Target="../embeddings/oleObject31.bin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6.xml"/><Relationship Id="rId4" Type="http://schemas.openxmlformats.org/officeDocument/2006/relationships/oleObject" Target="../embeddings/oleObject32.bin"/><Relationship Id="rId5" Type="http://schemas.openxmlformats.org/officeDocument/2006/relationships/image" Target="../media/image1.emf"/><Relationship Id="rId6" Type="http://schemas.openxmlformats.org/officeDocument/2006/relationships/oleObject" Target="../embeddings/oleObject33.bin"/><Relationship Id="rId7" Type="http://schemas.openxmlformats.org/officeDocument/2006/relationships/oleObject" Target="../embeddings/oleObject34.bin"/><Relationship Id="rId1" Type="http://schemas.openxmlformats.org/officeDocument/2006/relationships/vmlDrawing" Target="../drawings/vmlDrawing6.vml"/><Relationship Id="rId2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Relationship Id="rId3" Type="http://schemas.openxmlformats.org/officeDocument/2006/relationships/image" Target="../media/image2.png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739523"/>
            <a:ext cx="7772400" cy="3492851"/>
          </a:xfrm>
        </p:spPr>
        <p:txBody>
          <a:bodyPr>
            <a:normAutofit/>
          </a:bodyPr>
          <a:lstStyle/>
          <a:p>
            <a:r>
              <a:rPr lang="pt-PT" sz="3600" dirty="0">
                <a:latin typeface="Tw Cen MT" charset="0"/>
                <a:ea typeface="ＭＳ Ｐゴシック" charset="0"/>
                <a:cs typeface="ＭＳ Ｐゴシック" charset="0"/>
              </a:rPr>
              <a:t>REDES DE COMPUTADORES</a:t>
            </a:r>
            <a:br>
              <a:rPr lang="pt-PT" sz="3600" dirty="0">
                <a:latin typeface="Tw Cen MT" charset="0"/>
                <a:ea typeface="ＭＳ Ｐゴシック" charset="0"/>
                <a:cs typeface="ＭＳ Ｐゴシック" charset="0"/>
              </a:rPr>
            </a:br>
            <a:r>
              <a:rPr lang="pt-PT" sz="3600" dirty="0">
                <a:latin typeface="Tw Cen MT" charset="0"/>
                <a:ea typeface="ＭＳ Ｐゴシック" charset="0"/>
                <a:cs typeface="ＭＳ Ｐゴシック" charset="0"/>
              </a:rPr>
              <a:t/>
            </a:r>
            <a:br>
              <a:rPr lang="pt-PT" sz="3600" dirty="0">
                <a:latin typeface="Tw Cen MT" charset="0"/>
                <a:ea typeface="ＭＳ Ｐゴシック" charset="0"/>
                <a:cs typeface="ＭＳ Ｐゴシック" charset="0"/>
              </a:rPr>
            </a:br>
            <a:r>
              <a:rPr lang="pt-PT" sz="3600" dirty="0" smtClean="0">
                <a:latin typeface="Tw Cen MT" charset="0"/>
                <a:ea typeface="ＭＳ Ｐゴシック" charset="0"/>
                <a:cs typeface="ＭＳ Ｐゴシック" charset="0"/>
              </a:rPr>
              <a:t>O NÍVEL REDE</a:t>
            </a:r>
            <a:r>
              <a:rPr lang="pt-PT" sz="3600" dirty="0">
                <a:latin typeface="Tw Cen MT" charset="0"/>
                <a:ea typeface="ＭＳ Ｐゴシック" charset="0"/>
                <a:cs typeface="ＭＳ Ｐゴシック" charset="0"/>
              </a:rPr>
              <a:t/>
            </a:r>
            <a:br>
              <a:rPr lang="pt-PT" sz="3600" dirty="0">
                <a:latin typeface="Tw Cen MT" charset="0"/>
                <a:ea typeface="ＭＳ Ｐゴシック" charset="0"/>
                <a:cs typeface="ＭＳ Ｐゴシック" charset="0"/>
              </a:rPr>
            </a:br>
            <a:r>
              <a:rPr lang="pt-PT" sz="3600" dirty="0">
                <a:latin typeface="Tw Cen MT" charset="0"/>
                <a:ea typeface="ＭＳ Ｐゴシック" charset="0"/>
                <a:cs typeface="ＭＳ Ｐゴシック" charset="0"/>
              </a:rPr>
              <a:t/>
            </a:r>
            <a:br>
              <a:rPr lang="pt-PT" sz="3600" dirty="0">
                <a:latin typeface="Tw Cen MT" charset="0"/>
                <a:ea typeface="ＭＳ Ｐゴシック" charset="0"/>
                <a:cs typeface="ＭＳ Ｐゴシック" charset="0"/>
              </a:rPr>
            </a:br>
            <a:r>
              <a:rPr lang="pt-PT" sz="3600" dirty="0">
                <a:latin typeface="Tw Cen MT" charset="0"/>
                <a:ea typeface="ＭＳ Ｐゴシック" charset="0"/>
                <a:cs typeface="ＭＳ Ｐゴシック" charset="0"/>
              </a:rPr>
              <a:t>(</a:t>
            </a:r>
            <a:r>
              <a:rPr lang="pt-PT" sz="3600">
                <a:latin typeface="Tw Cen MT" charset="0"/>
                <a:ea typeface="ＭＳ Ｐゴシック" charset="0"/>
                <a:cs typeface="ＭＳ Ｐゴシック" charset="0"/>
              </a:rPr>
              <a:t>Parte </a:t>
            </a:r>
            <a:r>
              <a:rPr lang="pt-PT" sz="3600" dirty="0">
                <a:latin typeface="Tw Cen MT" charset="0"/>
                <a:ea typeface="ＭＳ Ｐゴシック" charset="0"/>
                <a:cs typeface="ＭＳ Ｐゴシック" charset="0"/>
              </a:rPr>
              <a:t>4</a:t>
            </a:r>
            <a:r>
              <a:rPr lang="pt-PT" sz="3600" smtClean="0">
                <a:latin typeface="Tw Cen MT" charset="0"/>
                <a:ea typeface="ＭＳ Ｐゴシック" charset="0"/>
                <a:cs typeface="ＭＳ Ｐゴシック" charset="0"/>
              </a:rPr>
              <a:t>)</a:t>
            </a:r>
            <a:endParaRPr lang="pt-PT" sz="3600" cap="none" dirty="0">
              <a:latin typeface="Tw Cen MT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57853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1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04799"/>
            <a:ext cx="8715375" cy="1007534"/>
          </a:xfrm>
        </p:spPr>
        <p:txBody>
          <a:bodyPr>
            <a:noAutofit/>
          </a:bodyPr>
          <a:lstStyle/>
          <a:p>
            <a:pPr eaLnBrk="1" hangingPunct="1"/>
            <a:r>
              <a:rPr lang="pt-PT" sz="5400" dirty="0" smtClean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Encaminhamento </a:t>
            </a:r>
            <a:r>
              <a:rPr lang="pt-PT" sz="5400" dirty="0" err="1" smtClean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directo</a:t>
            </a:r>
            <a:endParaRPr lang="pt-PT" sz="5400" dirty="0">
              <a:solidFill>
                <a:srgbClr val="000000"/>
              </a:solidFill>
              <a:latin typeface="Tw Cen MT"/>
              <a:ea typeface="ＭＳ Ｐゴシック" charset="0"/>
              <a:cs typeface="Tw Cen MT"/>
            </a:endParaRPr>
          </a:p>
        </p:txBody>
      </p:sp>
      <p:sp>
        <p:nvSpPr>
          <p:cNvPr id="191494" name="Rectangle 6"/>
          <p:cNvSpPr>
            <a:spLocks noChangeArrowheads="1"/>
          </p:cNvSpPr>
          <p:nvPr/>
        </p:nvSpPr>
        <p:spPr bwMode="auto">
          <a:xfrm>
            <a:off x="553156" y="1486356"/>
            <a:ext cx="8125178" cy="48201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0325" tIns="23812" rIns="60325" bIns="23812">
            <a:spAutoFit/>
          </a:bodyPr>
          <a:lstStyle/>
          <a:p>
            <a:pPr defTabSz="723900" eaLnBrk="0" hangingPunct="0">
              <a:lnSpc>
                <a:spcPct val="85000"/>
              </a:lnSpc>
            </a:pPr>
            <a:r>
              <a:rPr lang="pt-PT" sz="2800" u="none" dirty="0" smtClean="0">
                <a:solidFill>
                  <a:srgbClr val="000000"/>
                </a:solidFill>
                <a:latin typeface="Tw Cen MT"/>
                <a:cs typeface="Tw Cen MT"/>
              </a:rPr>
              <a:t>Ocorre </a:t>
            </a:r>
            <a:r>
              <a:rPr lang="pt-PT" sz="2800" u="none" dirty="0">
                <a:solidFill>
                  <a:srgbClr val="000000"/>
                </a:solidFill>
                <a:latin typeface="Tw Cen MT"/>
                <a:cs typeface="Tw Cen MT"/>
              </a:rPr>
              <a:t>quando </a:t>
            </a:r>
            <a:r>
              <a:rPr lang="pt-PT" sz="2800" u="none" dirty="0" smtClean="0">
                <a:solidFill>
                  <a:srgbClr val="000000"/>
                </a:solidFill>
                <a:latin typeface="Tw Cen MT"/>
                <a:cs typeface="Tw Cen MT"/>
              </a:rPr>
              <a:t>um </a:t>
            </a:r>
            <a:r>
              <a:rPr lang="pt-PT" sz="2800" u="none" dirty="0">
                <a:solidFill>
                  <a:srgbClr val="000000"/>
                </a:solidFill>
                <a:latin typeface="Tw Cen MT"/>
                <a:cs typeface="Tw Cen MT"/>
              </a:rPr>
              <a:t>endereço IP do </a:t>
            </a:r>
            <a:r>
              <a:rPr lang="pt-PT" sz="2800" u="none" dirty="0" err="1">
                <a:solidFill>
                  <a:srgbClr val="000000"/>
                </a:solidFill>
                <a:latin typeface="Tw Cen MT"/>
                <a:cs typeface="Tw Cen MT"/>
              </a:rPr>
              <a:t>host</a:t>
            </a:r>
            <a:r>
              <a:rPr lang="pt-PT" sz="2800" u="none" dirty="0">
                <a:solidFill>
                  <a:srgbClr val="000000"/>
                </a:solidFill>
                <a:latin typeface="Tw Cen MT"/>
                <a:cs typeface="Tw Cen MT"/>
              </a:rPr>
              <a:t> e o </a:t>
            </a:r>
            <a:r>
              <a:rPr lang="pt-PT" sz="2800" u="none" dirty="0" smtClean="0">
                <a:solidFill>
                  <a:srgbClr val="000000"/>
                </a:solidFill>
                <a:latin typeface="Tw Cen MT"/>
                <a:cs typeface="Tw Cen MT"/>
              </a:rPr>
              <a:t>endereço  </a:t>
            </a:r>
            <a:r>
              <a:rPr lang="pt-PT" sz="2800" u="none" dirty="0">
                <a:solidFill>
                  <a:srgbClr val="000000"/>
                </a:solidFill>
                <a:latin typeface="Tw Cen MT"/>
                <a:cs typeface="Tw Cen MT"/>
              </a:rPr>
              <a:t>IP destino, estão na mesma </a:t>
            </a:r>
            <a:r>
              <a:rPr lang="pt-PT" sz="2800" dirty="0" err="1" smtClean="0">
                <a:solidFill>
                  <a:srgbClr val="000000"/>
                </a:solidFill>
                <a:latin typeface="Tw Cen MT"/>
                <a:cs typeface="Tw Cen MT"/>
              </a:rPr>
              <a:t>subnet</a:t>
            </a:r>
            <a:r>
              <a:rPr lang="pt-PT" sz="2800" dirty="0" smtClean="0">
                <a:solidFill>
                  <a:srgbClr val="000000"/>
                </a:solidFill>
                <a:latin typeface="Tw Cen MT"/>
                <a:cs typeface="Tw Cen MT"/>
              </a:rPr>
              <a:t>, isto é, no mesmo canal ou na mesma rede </a:t>
            </a:r>
            <a:r>
              <a:rPr lang="pt-PT" sz="2800" dirty="0" err="1" smtClean="0">
                <a:solidFill>
                  <a:srgbClr val="000000"/>
                </a:solidFill>
                <a:latin typeface="Tw Cen MT"/>
                <a:cs typeface="Tw Cen MT"/>
              </a:rPr>
              <a:t>switched</a:t>
            </a:r>
            <a:r>
              <a:rPr lang="pt-PT" sz="2800" dirty="0">
                <a:solidFill>
                  <a:srgbClr val="000000"/>
                </a:solidFill>
                <a:latin typeface="Tw Cen MT"/>
                <a:cs typeface="Tw Cen MT"/>
              </a:rPr>
              <a:t> </a:t>
            </a:r>
            <a:r>
              <a:rPr lang="pt-PT" sz="2800" dirty="0" smtClean="0">
                <a:solidFill>
                  <a:srgbClr val="000000"/>
                </a:solidFill>
                <a:latin typeface="Tw Cen MT"/>
                <a:cs typeface="Tw Cen MT"/>
              </a:rPr>
              <a:t>e têm portanto o mesmo prefixo.</a:t>
            </a:r>
          </a:p>
          <a:p>
            <a:pPr defTabSz="723900" eaLnBrk="0" hangingPunct="0">
              <a:lnSpc>
                <a:spcPct val="85000"/>
              </a:lnSpc>
            </a:pPr>
            <a:endParaRPr lang="pt-PT" sz="2800" u="none" dirty="0" smtClean="0">
              <a:solidFill>
                <a:srgbClr val="000000"/>
              </a:solidFill>
              <a:latin typeface="Tw Cen MT"/>
              <a:cs typeface="Tw Cen MT"/>
            </a:endParaRPr>
          </a:p>
          <a:p>
            <a:pPr marL="342900" indent="-342900" defTabSz="723900" eaLnBrk="0" hangingPunct="0">
              <a:lnSpc>
                <a:spcPct val="85000"/>
              </a:lnSpc>
              <a:buFont typeface="Arial"/>
              <a:buChar char="•"/>
            </a:pPr>
            <a:r>
              <a:rPr lang="pt-PT" sz="2800" dirty="0" smtClean="0">
                <a:solidFill>
                  <a:srgbClr val="000000"/>
                </a:solidFill>
                <a:latin typeface="Tw Cen MT"/>
                <a:cs typeface="Tw Cen MT"/>
              </a:rPr>
              <a:t>O</a:t>
            </a:r>
            <a:r>
              <a:rPr lang="pt-PT" sz="2800" u="none" dirty="0" smtClean="0">
                <a:solidFill>
                  <a:srgbClr val="000000"/>
                </a:solidFill>
                <a:latin typeface="Tw Cen MT"/>
                <a:cs typeface="Tw Cen MT"/>
              </a:rPr>
              <a:t>s pacotes </a:t>
            </a:r>
            <a:r>
              <a:rPr lang="pt-PT" sz="2800" u="none" dirty="0">
                <a:solidFill>
                  <a:srgbClr val="000000"/>
                </a:solidFill>
                <a:latin typeface="Tw Cen MT"/>
                <a:cs typeface="Tw Cen MT"/>
              </a:rPr>
              <a:t>IP vão </a:t>
            </a:r>
            <a:r>
              <a:rPr lang="pt-PT" sz="2800" u="none" dirty="0" err="1">
                <a:solidFill>
                  <a:srgbClr val="000000"/>
                </a:solidFill>
                <a:latin typeface="Tw Cen MT"/>
                <a:cs typeface="Tw Cen MT"/>
              </a:rPr>
              <a:t>directamente</a:t>
            </a:r>
            <a:r>
              <a:rPr lang="pt-PT" sz="2800" u="none" dirty="0">
                <a:solidFill>
                  <a:srgbClr val="000000"/>
                </a:solidFill>
                <a:latin typeface="Tw Cen MT"/>
                <a:cs typeface="Tw Cen MT"/>
              </a:rPr>
              <a:t> da origem ao destino </a:t>
            </a:r>
            <a:r>
              <a:rPr lang="pt-PT" sz="2800" u="none" dirty="0" smtClean="0">
                <a:solidFill>
                  <a:srgbClr val="000000"/>
                </a:solidFill>
                <a:latin typeface="Tw Cen MT"/>
                <a:cs typeface="Tw Cen MT"/>
              </a:rPr>
              <a:t>por essa via pois o </a:t>
            </a:r>
            <a:r>
              <a:rPr lang="pt-PT" sz="2800" u="none" dirty="0" err="1" smtClean="0">
                <a:solidFill>
                  <a:srgbClr val="000000"/>
                </a:solidFill>
                <a:latin typeface="Tw Cen MT"/>
                <a:cs typeface="Tw Cen MT"/>
              </a:rPr>
              <a:t>router</a:t>
            </a:r>
            <a:r>
              <a:rPr lang="pt-PT" sz="2800" u="none" dirty="0" smtClean="0">
                <a:solidFill>
                  <a:srgbClr val="000000"/>
                </a:solidFill>
                <a:latin typeface="Tw Cen MT"/>
                <a:cs typeface="Tw Cen MT"/>
              </a:rPr>
              <a:t> </a:t>
            </a:r>
            <a:r>
              <a:rPr lang="pt-PT" sz="2800" u="none" dirty="0">
                <a:solidFill>
                  <a:srgbClr val="000000"/>
                </a:solidFill>
                <a:latin typeface="Tw Cen MT"/>
                <a:cs typeface="Tw Cen MT"/>
              </a:rPr>
              <a:t>ou </a:t>
            </a:r>
            <a:r>
              <a:rPr lang="pt-PT" sz="2800" u="none" dirty="0" err="1">
                <a:solidFill>
                  <a:srgbClr val="000000"/>
                </a:solidFill>
                <a:latin typeface="Tw Cen MT"/>
                <a:cs typeface="Tw Cen MT"/>
              </a:rPr>
              <a:t>host</a:t>
            </a:r>
            <a:r>
              <a:rPr lang="pt-PT" sz="2800" u="none" dirty="0">
                <a:solidFill>
                  <a:srgbClr val="000000"/>
                </a:solidFill>
                <a:latin typeface="Tw Cen MT"/>
                <a:cs typeface="Tw Cen MT"/>
              </a:rPr>
              <a:t> tem uma interface nessa </a:t>
            </a:r>
            <a:r>
              <a:rPr lang="pt-PT" sz="2800" dirty="0" err="1" smtClean="0">
                <a:solidFill>
                  <a:srgbClr val="000000"/>
                </a:solidFill>
                <a:latin typeface="Tw Cen MT"/>
                <a:cs typeface="Tw Cen MT"/>
              </a:rPr>
              <a:t>subnet</a:t>
            </a:r>
            <a:endParaRPr lang="pt-PT" sz="2800" dirty="0">
              <a:solidFill>
                <a:srgbClr val="000000"/>
              </a:solidFill>
              <a:latin typeface="Tw Cen MT"/>
              <a:cs typeface="Tw Cen MT"/>
            </a:endParaRPr>
          </a:p>
          <a:p>
            <a:pPr marL="342900" indent="-342900" defTabSz="723900" eaLnBrk="0" hangingPunct="0">
              <a:lnSpc>
                <a:spcPct val="85000"/>
              </a:lnSpc>
              <a:buFont typeface="Arial"/>
              <a:buChar char="•"/>
            </a:pPr>
            <a:endParaRPr lang="pt-PT" sz="2800" u="none" dirty="0" smtClean="0">
              <a:solidFill>
                <a:srgbClr val="000000"/>
              </a:solidFill>
              <a:latin typeface="Tw Cen MT"/>
              <a:cs typeface="Tw Cen MT"/>
            </a:endParaRPr>
          </a:p>
          <a:p>
            <a:pPr marL="342900" indent="-342900" defTabSz="723900" eaLnBrk="0" hangingPunct="0">
              <a:lnSpc>
                <a:spcPct val="85000"/>
              </a:lnSpc>
              <a:buFont typeface="Arial"/>
              <a:buChar char="•"/>
            </a:pPr>
            <a:r>
              <a:rPr lang="pt-PT" sz="2800" dirty="0" smtClean="0">
                <a:solidFill>
                  <a:srgbClr val="000000"/>
                </a:solidFill>
                <a:latin typeface="Tw Cen MT"/>
                <a:cs typeface="Tw Cen MT"/>
              </a:rPr>
              <a:t>A tabela contém a interface que dá acesso à </a:t>
            </a:r>
            <a:r>
              <a:rPr lang="pt-PT" sz="2800" dirty="0" err="1" smtClean="0">
                <a:solidFill>
                  <a:srgbClr val="000000"/>
                </a:solidFill>
                <a:latin typeface="Tw Cen MT"/>
                <a:cs typeface="Tw Cen MT"/>
              </a:rPr>
              <a:t>subnet</a:t>
            </a:r>
            <a:r>
              <a:rPr lang="pt-PT" sz="2800" dirty="0" smtClean="0">
                <a:solidFill>
                  <a:srgbClr val="000000"/>
                </a:solidFill>
                <a:latin typeface="Tw Cen MT"/>
                <a:cs typeface="Tw Cen MT"/>
              </a:rPr>
              <a:t> e o </a:t>
            </a:r>
            <a:r>
              <a:rPr lang="pt-PT" sz="2800" dirty="0">
                <a:solidFill>
                  <a:srgbClr val="000000"/>
                </a:solidFill>
                <a:latin typeface="Tw Cen MT"/>
                <a:cs typeface="Tw Cen MT"/>
              </a:rPr>
              <a:t>p</a:t>
            </a:r>
            <a:r>
              <a:rPr lang="pt-PT" sz="2800" u="none" dirty="0" smtClean="0">
                <a:solidFill>
                  <a:srgbClr val="000000"/>
                </a:solidFill>
                <a:latin typeface="Tw Cen MT"/>
                <a:cs typeface="Tw Cen MT"/>
              </a:rPr>
              <a:t>acote é enviado para </a:t>
            </a:r>
            <a:r>
              <a:rPr lang="pt-PT" sz="2800" u="none" dirty="0">
                <a:solidFill>
                  <a:srgbClr val="000000"/>
                </a:solidFill>
                <a:latin typeface="Tw Cen MT"/>
                <a:cs typeface="Tw Cen MT"/>
              </a:rPr>
              <a:t>a interface </a:t>
            </a:r>
            <a:r>
              <a:rPr lang="pt-PT" sz="2800" u="none" dirty="0" smtClean="0">
                <a:solidFill>
                  <a:srgbClr val="000000"/>
                </a:solidFill>
                <a:latin typeface="Tw Cen MT"/>
                <a:cs typeface="Tw Cen MT"/>
              </a:rPr>
              <a:t>destino usando o ARP para conhecer o seu endereço ao nível canal (MAC </a:t>
            </a:r>
            <a:r>
              <a:rPr lang="pt-PT" sz="2800" u="none" dirty="0" err="1" smtClean="0">
                <a:solidFill>
                  <a:srgbClr val="000000"/>
                </a:solidFill>
                <a:latin typeface="Tw Cen MT"/>
                <a:cs typeface="Tw Cen MT"/>
              </a:rPr>
              <a:t>address</a:t>
            </a:r>
            <a:r>
              <a:rPr lang="pt-PT" sz="2800" u="none" dirty="0" smtClean="0">
                <a:solidFill>
                  <a:srgbClr val="000000"/>
                </a:solidFill>
                <a:latin typeface="Tw Cen MT"/>
                <a:cs typeface="Tw Cen MT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8941867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149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9" name="Rectangle 2"/>
          <p:cNvSpPr>
            <a:spLocks noGrp="1" noChangeArrowheads="1"/>
          </p:cNvSpPr>
          <p:nvPr>
            <p:ph type="title"/>
          </p:nvPr>
        </p:nvSpPr>
        <p:spPr>
          <a:xfrm>
            <a:off x="295275" y="426156"/>
            <a:ext cx="8086725" cy="914400"/>
          </a:xfrm>
        </p:spPr>
        <p:txBody>
          <a:bodyPr>
            <a:noAutofit/>
          </a:bodyPr>
          <a:lstStyle/>
          <a:p>
            <a:pPr eaLnBrk="1" hangingPunct="1"/>
            <a:r>
              <a:rPr lang="pt-PT" sz="4800" dirty="0" smtClean="0">
                <a:latin typeface="Tw Cen MT"/>
                <a:ea typeface="ＭＳ Ｐゴシック" charset="0"/>
                <a:cs typeface="Tw Cen MT"/>
              </a:rPr>
              <a:t>Tabela </a:t>
            </a:r>
            <a:r>
              <a:rPr lang="pt-PT" sz="4800" dirty="0">
                <a:latin typeface="Tw Cen MT"/>
                <a:ea typeface="ＭＳ Ｐゴシック" charset="0"/>
                <a:cs typeface="Tw Cen MT"/>
              </a:rPr>
              <a:t>de encaminhamento</a:t>
            </a:r>
          </a:p>
        </p:txBody>
      </p:sp>
      <p:sp>
        <p:nvSpPr>
          <p:cNvPr id="96268" name="Rectangle 11"/>
          <p:cNvSpPr>
            <a:spLocks noChangeArrowheads="1"/>
          </p:cNvSpPr>
          <p:nvPr/>
        </p:nvSpPr>
        <p:spPr bwMode="auto">
          <a:xfrm>
            <a:off x="1492956" y="1815394"/>
            <a:ext cx="6070600" cy="8406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0325" tIns="23812" rIns="60325" bIns="23812">
            <a:spAutoFit/>
          </a:bodyPr>
          <a:lstStyle/>
          <a:p>
            <a:pPr defTabSz="723900" eaLnBrk="0" hangingPunct="0">
              <a:lnSpc>
                <a:spcPct val="85000"/>
              </a:lnSpc>
            </a:pPr>
            <a:r>
              <a:rPr lang="pt-PT" sz="2000" u="none" dirty="0">
                <a:latin typeface="Tw Cen MT"/>
                <a:cs typeface="Tw Cen MT"/>
              </a:rPr>
              <a:t>Acess</a:t>
            </a:r>
            <a:r>
              <a:rPr lang="pt-PT" altLang="ja-JP" sz="2000" u="none" dirty="0">
                <a:latin typeface="Tw Cen MT"/>
                <a:ea typeface="ヒラギノ角ゴ Pro W3" charset="0"/>
                <a:cs typeface="Tw Cen MT"/>
              </a:rPr>
              <a:t>ível num computador através dos comandos: </a:t>
            </a:r>
          </a:p>
          <a:p>
            <a:pPr defTabSz="723900" eaLnBrk="0" hangingPunct="0">
              <a:lnSpc>
                <a:spcPct val="85000"/>
              </a:lnSpc>
            </a:pPr>
            <a:r>
              <a:rPr lang="pt-PT" altLang="ja-JP" sz="2000" u="none" dirty="0">
                <a:latin typeface="Tw Cen MT"/>
                <a:ea typeface="ヒラギノ角ゴ Pro W3" charset="0"/>
                <a:cs typeface="Tw Cen MT"/>
              </a:rPr>
              <a:t>	</a:t>
            </a:r>
            <a:endParaRPr lang="pt-PT" altLang="ja-JP" sz="2000" u="none" dirty="0" smtClean="0">
              <a:latin typeface="Tw Cen MT"/>
              <a:ea typeface="ヒラギノ角ゴ Pro W3" charset="0"/>
              <a:cs typeface="Tw Cen MT"/>
            </a:endParaRPr>
          </a:p>
          <a:p>
            <a:pPr defTabSz="723900" eaLnBrk="0" hangingPunct="0">
              <a:lnSpc>
                <a:spcPct val="85000"/>
              </a:lnSpc>
            </a:pPr>
            <a:r>
              <a:rPr lang="pt-PT" altLang="ja-JP" sz="2000" u="none" dirty="0" err="1" smtClean="0">
                <a:latin typeface="Tw Cen MT"/>
                <a:ea typeface="ヒラギノ角ゴ Pro W3" charset="0"/>
                <a:cs typeface="Tw Cen MT"/>
              </a:rPr>
              <a:t>netstat</a:t>
            </a:r>
            <a:r>
              <a:rPr lang="pt-PT" altLang="ja-JP" sz="2000" u="none" dirty="0" smtClean="0">
                <a:latin typeface="Tw Cen MT"/>
                <a:ea typeface="ヒラギノ角ゴ Pro W3" charset="0"/>
                <a:cs typeface="Tw Cen MT"/>
              </a:rPr>
              <a:t> </a:t>
            </a:r>
            <a:r>
              <a:rPr lang="pt-PT" altLang="ja-JP" sz="2000" u="none" dirty="0">
                <a:latin typeface="Tw Cen MT"/>
                <a:ea typeface="ヒラギノ角ゴ Pro W3" charset="0"/>
                <a:cs typeface="Tw Cen MT"/>
              </a:rPr>
              <a:t>-r  ou   </a:t>
            </a:r>
            <a:r>
              <a:rPr lang="pt-PT" altLang="ja-JP" sz="2000" u="none" dirty="0" err="1">
                <a:latin typeface="Tw Cen MT"/>
                <a:ea typeface="ヒラギノ角ゴ Pro W3" charset="0"/>
                <a:cs typeface="Tw Cen MT"/>
              </a:rPr>
              <a:t>route</a:t>
            </a:r>
            <a:r>
              <a:rPr lang="pt-PT" altLang="ja-JP" sz="2000" u="none" dirty="0">
                <a:latin typeface="Tw Cen MT"/>
                <a:ea typeface="ヒラギノ角ゴ Pro W3" charset="0"/>
                <a:cs typeface="Tw Cen MT"/>
              </a:rPr>
              <a:t>     por exemplo</a:t>
            </a:r>
            <a:endParaRPr lang="pt-PT" sz="2000" u="none" dirty="0">
              <a:latin typeface="Tw Cen MT"/>
              <a:ea typeface="ヒラギノ角ゴ Pro W3" charset="0"/>
              <a:cs typeface="Tw Cen MT"/>
            </a:endParaRPr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1029850"/>
              </p:ext>
            </p:extLst>
          </p:nvPr>
        </p:nvGraphicFramePr>
        <p:xfrm>
          <a:off x="412044" y="3134356"/>
          <a:ext cx="8506178" cy="2228850"/>
        </p:xfrm>
        <a:graphic>
          <a:graphicData uri="http://schemas.openxmlformats.org/drawingml/2006/table">
            <a:tbl>
              <a:tblPr/>
              <a:tblGrid>
                <a:gridCol w="1790774"/>
                <a:gridCol w="1903515"/>
                <a:gridCol w="1778000"/>
                <a:gridCol w="1509889"/>
                <a:gridCol w="1524000"/>
              </a:tblGrid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charset="0"/>
                          <a:ea typeface="ＭＳ Ｐゴシック" charset="0"/>
                          <a:cs typeface="ＭＳ Ｐゴシック" charset="0"/>
                        </a:rPr>
                        <a:t>Rede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charset="0"/>
                          <a:ea typeface="ＭＳ Ｐゴシック" charset="0"/>
                          <a:cs typeface="ＭＳ Ｐゴシック" charset="0"/>
                        </a:rPr>
                        <a:t>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charset="0"/>
                          <a:ea typeface="ＭＳ Ｐゴシック" charset="0"/>
                          <a:cs typeface="ＭＳ Ｐゴシック" charset="0"/>
                        </a:rPr>
                        <a:t>Mask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charset="0"/>
                          <a:ea typeface="ＭＳ Ｐゴシック" charset="0"/>
                          <a:cs typeface="ＭＳ Ｐゴシック" charset="0"/>
                        </a:rPr>
                        <a:t>End GW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charset="0"/>
                          <a:ea typeface="ＭＳ Ｐゴシック" charset="0"/>
                          <a:cs typeface="ＭＳ Ｐゴシック" charset="0"/>
                        </a:rPr>
                        <a:t>Interface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charset="0"/>
                          <a:ea typeface="ＭＳ Ｐゴシック" charset="0"/>
                          <a:cs typeface="ＭＳ Ｐゴシック" charset="0"/>
                        </a:rPr>
                        <a:t>Métrica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charset="0"/>
                          <a:ea typeface="ＭＳ Ｐゴシック" charset="0"/>
                          <a:cs typeface="ＭＳ Ｐゴシック" charset="0"/>
                        </a:rPr>
                        <a:t>192.168.1.0/32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charset="0"/>
                          <a:ea typeface="ＭＳ Ｐゴシック" charset="0"/>
                          <a:cs typeface="ＭＳ Ｐゴシック" charset="0"/>
                        </a:rPr>
                        <a:t>255.255.255.255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charset="0"/>
                          <a:ea typeface="ＭＳ Ｐゴシック" charset="0"/>
                          <a:cs typeface="ＭＳ Ｐゴシック" charset="0"/>
                        </a:rPr>
                        <a:t>Direct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charset="0"/>
                          <a:ea typeface="ＭＳ Ｐゴシック" charset="0"/>
                          <a:cs typeface="ＭＳ Ｐゴシック" charset="0"/>
                        </a:rPr>
                        <a:t>eth0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charset="0"/>
                          <a:ea typeface="ＭＳ Ｐゴシック" charset="0"/>
                          <a:cs typeface="ＭＳ Ｐゴシック" charset="0"/>
                        </a:rPr>
                        <a:t>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charset="0"/>
                          <a:ea typeface="ＭＳ Ｐゴシック" charset="0"/>
                          <a:cs typeface="ＭＳ Ｐゴシック" charset="0"/>
                        </a:rPr>
                        <a:t>193.56.45.0/24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charset="0"/>
                          <a:ea typeface="ＭＳ Ｐゴシック" charset="0"/>
                          <a:cs typeface="ＭＳ Ｐゴシック" charset="0"/>
                        </a:rPr>
                        <a:t>255.255.255.0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charset="0"/>
                          <a:ea typeface="ＭＳ Ｐゴシック" charset="0"/>
                          <a:cs typeface="ＭＳ Ｐゴシック" charset="0"/>
                        </a:rPr>
                        <a:t>192.168.1.254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charset="0"/>
                          <a:ea typeface="ＭＳ Ｐゴシック" charset="0"/>
                          <a:cs typeface="ＭＳ Ｐゴシック" charset="0"/>
                        </a:rPr>
                        <a:t>eth0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charset="0"/>
                          <a:ea typeface="ＭＳ Ｐゴシック" charset="0"/>
                          <a:cs typeface="ＭＳ Ｐゴシック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charset="0"/>
                          <a:ea typeface="ＭＳ Ｐゴシック" charset="0"/>
                          <a:cs typeface="ＭＳ Ｐゴシック" charset="0"/>
                        </a:rPr>
                        <a:t>193.136.122/24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charset="0"/>
                          <a:ea typeface="ＭＳ Ｐゴシック" charset="0"/>
                          <a:cs typeface="ＭＳ Ｐゴシック" charset="0"/>
                        </a:rPr>
                        <a:t>255.255.255.0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charset="0"/>
                          <a:ea typeface="ＭＳ Ｐゴシック" charset="0"/>
                          <a:cs typeface="ＭＳ Ｐゴシック" charset="0"/>
                        </a:rPr>
                        <a:t>192.168.1.254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charset="0"/>
                          <a:ea typeface="ＭＳ Ｐゴシック" charset="0"/>
                          <a:cs typeface="ＭＳ Ｐゴシック" charset="0"/>
                        </a:rPr>
                        <a:t>eth0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charset="0"/>
                          <a:ea typeface="ＭＳ Ｐゴシック" charset="0"/>
                          <a:cs typeface="ＭＳ Ｐゴシック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charset="0"/>
                          <a:ea typeface="ＭＳ Ｐゴシック" charset="0"/>
                          <a:cs typeface="ＭＳ Ｐゴシック" charset="0"/>
                        </a:rPr>
                        <a:t>192.168.1.0/24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charset="0"/>
                          <a:ea typeface="ＭＳ Ｐゴシック" charset="0"/>
                          <a:cs typeface="ＭＳ Ｐゴシック" charset="0"/>
                        </a:rPr>
                        <a:t>255.255.255.0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charset="0"/>
                          <a:ea typeface="ＭＳ Ｐゴシック" charset="0"/>
                          <a:cs typeface="ＭＳ Ｐゴシック" charset="0"/>
                        </a:rPr>
                        <a:t>Direct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charset="0"/>
                          <a:ea typeface="ＭＳ Ｐゴシック" charset="0"/>
                          <a:cs typeface="ＭＳ Ｐゴシック" charset="0"/>
                        </a:rPr>
                        <a:t>eth0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charset="0"/>
                          <a:ea typeface="ＭＳ Ｐゴシック" charset="0"/>
                          <a:cs typeface="ＭＳ Ｐゴシック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charset="0"/>
                          <a:ea typeface="ＭＳ Ｐゴシック" charset="0"/>
                          <a:cs typeface="ＭＳ Ｐゴシック" charset="0"/>
                        </a:rPr>
                        <a:t>0.0.0.0/0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charset="0"/>
                          <a:ea typeface="ＭＳ Ｐゴシック" charset="0"/>
                          <a:cs typeface="ＭＳ Ｐゴシック" charset="0"/>
                        </a:rPr>
                        <a:t>0.0.0.0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charset="0"/>
                          <a:ea typeface="ＭＳ Ｐゴシック" charset="0"/>
                          <a:cs typeface="ＭＳ Ｐゴシック" charset="0"/>
                        </a:rPr>
                        <a:t>192.168.1.1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charset="0"/>
                          <a:ea typeface="ＭＳ Ｐゴシック" charset="0"/>
                          <a:cs typeface="ＭＳ Ｐゴシック" charset="0"/>
                        </a:rPr>
                        <a:t>Eth0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charset="0"/>
                          <a:ea typeface="ＭＳ Ｐゴシック" charset="0"/>
                          <a:cs typeface="ＭＳ Ｐゴシック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759756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1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04799"/>
            <a:ext cx="8715375" cy="848541"/>
          </a:xfrm>
        </p:spPr>
        <p:txBody>
          <a:bodyPr>
            <a:normAutofit/>
          </a:bodyPr>
          <a:lstStyle/>
          <a:p>
            <a:pPr eaLnBrk="1" hangingPunct="1"/>
            <a:r>
              <a:rPr lang="pt-PT" sz="4800" dirty="0" smtClean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Encaminhamento </a:t>
            </a:r>
            <a:r>
              <a:rPr lang="pt-PT" sz="4800" dirty="0" err="1" smtClean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indirecto</a:t>
            </a:r>
            <a:endParaRPr lang="pt-PT" sz="4800" dirty="0">
              <a:solidFill>
                <a:srgbClr val="000000"/>
              </a:solidFill>
              <a:latin typeface="Tw Cen MT"/>
              <a:ea typeface="ＭＳ Ｐゴシック" charset="0"/>
              <a:cs typeface="Tw Cen MT"/>
            </a:endParaRPr>
          </a:p>
        </p:txBody>
      </p:sp>
      <p:sp>
        <p:nvSpPr>
          <p:cNvPr id="191494" name="Rectangle 6"/>
          <p:cNvSpPr>
            <a:spLocks noChangeArrowheads="1"/>
          </p:cNvSpPr>
          <p:nvPr/>
        </p:nvSpPr>
        <p:spPr bwMode="auto">
          <a:xfrm>
            <a:off x="578555" y="1560450"/>
            <a:ext cx="7972777" cy="408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0325" tIns="23812" rIns="60325" bIns="23812">
            <a:spAutoFit/>
          </a:bodyPr>
          <a:lstStyle/>
          <a:p>
            <a:pPr defTabSz="723900" eaLnBrk="0" hangingPunct="0">
              <a:lnSpc>
                <a:spcPct val="85000"/>
              </a:lnSpc>
            </a:pPr>
            <a:r>
              <a:rPr lang="pt-PT" sz="2800" dirty="0" smtClean="0">
                <a:solidFill>
                  <a:srgbClr val="000000"/>
                </a:solidFill>
                <a:latin typeface="Tw Cen MT"/>
                <a:cs typeface="Tw Cen MT"/>
              </a:rPr>
              <a:t>Ocorre </a:t>
            </a:r>
            <a:r>
              <a:rPr lang="pt-PT" sz="2800" dirty="0">
                <a:solidFill>
                  <a:srgbClr val="000000"/>
                </a:solidFill>
                <a:latin typeface="Tw Cen MT"/>
                <a:cs typeface="Tw Cen MT"/>
              </a:rPr>
              <a:t>quando </a:t>
            </a:r>
            <a:r>
              <a:rPr lang="pt-PT" sz="2800" dirty="0" smtClean="0">
                <a:solidFill>
                  <a:srgbClr val="000000"/>
                </a:solidFill>
                <a:latin typeface="Tw Cen MT"/>
                <a:cs typeface="Tw Cen MT"/>
              </a:rPr>
              <a:t>o prefixo do endereço </a:t>
            </a:r>
            <a:r>
              <a:rPr lang="pt-PT" sz="2800" dirty="0">
                <a:solidFill>
                  <a:srgbClr val="000000"/>
                </a:solidFill>
                <a:latin typeface="Tw Cen MT"/>
                <a:cs typeface="Tw Cen MT"/>
              </a:rPr>
              <a:t>IP </a:t>
            </a:r>
            <a:r>
              <a:rPr lang="pt-PT" sz="2800" dirty="0" smtClean="0">
                <a:solidFill>
                  <a:srgbClr val="000000"/>
                </a:solidFill>
                <a:latin typeface="Tw Cen MT"/>
                <a:cs typeface="Tw Cen MT"/>
              </a:rPr>
              <a:t>de destino não corresponde a nenhuma </a:t>
            </a:r>
            <a:r>
              <a:rPr lang="pt-PT" sz="2800" i="1" dirty="0" err="1" smtClean="0">
                <a:solidFill>
                  <a:srgbClr val="000000"/>
                </a:solidFill>
                <a:latin typeface="Tw Cen MT"/>
                <a:cs typeface="Tw Cen MT"/>
              </a:rPr>
              <a:t>subnet</a:t>
            </a:r>
            <a:r>
              <a:rPr lang="pt-PT" sz="2800" dirty="0" smtClean="0">
                <a:solidFill>
                  <a:srgbClr val="000000"/>
                </a:solidFill>
                <a:latin typeface="Tw Cen MT"/>
                <a:cs typeface="Tw Cen MT"/>
              </a:rPr>
              <a:t> a que o </a:t>
            </a:r>
            <a:r>
              <a:rPr lang="pt-PT" sz="2800" i="1" dirty="0" err="1" smtClean="0">
                <a:solidFill>
                  <a:srgbClr val="000000"/>
                </a:solidFill>
                <a:latin typeface="Tw Cen MT"/>
                <a:cs typeface="Tw Cen MT"/>
              </a:rPr>
              <a:t>host</a:t>
            </a:r>
            <a:r>
              <a:rPr lang="pt-PT" sz="2800" dirty="0" smtClean="0">
                <a:solidFill>
                  <a:srgbClr val="000000"/>
                </a:solidFill>
                <a:latin typeface="Tw Cen MT"/>
                <a:cs typeface="Tw Cen MT"/>
              </a:rPr>
              <a:t> ou o </a:t>
            </a:r>
            <a:r>
              <a:rPr lang="pt-PT" sz="2800" i="1" dirty="0" err="1" smtClean="0">
                <a:solidFill>
                  <a:srgbClr val="000000"/>
                </a:solidFill>
                <a:latin typeface="Tw Cen MT"/>
                <a:cs typeface="Tw Cen MT"/>
              </a:rPr>
              <a:t>router</a:t>
            </a:r>
            <a:r>
              <a:rPr lang="pt-PT" sz="2800" dirty="0" smtClean="0">
                <a:solidFill>
                  <a:srgbClr val="000000"/>
                </a:solidFill>
                <a:latin typeface="Tw Cen MT"/>
                <a:cs typeface="Tw Cen MT"/>
              </a:rPr>
              <a:t> estão </a:t>
            </a:r>
            <a:r>
              <a:rPr lang="pt-PT" sz="2800" dirty="0" err="1" smtClean="0">
                <a:solidFill>
                  <a:srgbClr val="000000"/>
                </a:solidFill>
                <a:latin typeface="Tw Cen MT"/>
                <a:cs typeface="Tw Cen MT"/>
              </a:rPr>
              <a:t>directamente</a:t>
            </a:r>
            <a:r>
              <a:rPr lang="pt-PT" sz="2800" dirty="0" smtClean="0">
                <a:solidFill>
                  <a:srgbClr val="000000"/>
                </a:solidFill>
                <a:latin typeface="Tw Cen MT"/>
                <a:cs typeface="Tw Cen MT"/>
              </a:rPr>
              <a:t> ligados, logo nenhum prefixo IP </a:t>
            </a:r>
            <a:r>
              <a:rPr lang="pt-PT" sz="2800" dirty="0" err="1" smtClean="0">
                <a:solidFill>
                  <a:srgbClr val="000000"/>
                </a:solidFill>
                <a:latin typeface="Tw Cen MT"/>
                <a:cs typeface="Tw Cen MT"/>
              </a:rPr>
              <a:t>directo</a:t>
            </a:r>
            <a:r>
              <a:rPr lang="pt-PT" sz="2800" dirty="0" smtClean="0">
                <a:solidFill>
                  <a:srgbClr val="000000"/>
                </a:solidFill>
                <a:latin typeface="Tw Cen MT"/>
                <a:cs typeface="Tw Cen MT"/>
              </a:rPr>
              <a:t> (local) corresponde ao do pacote</a:t>
            </a:r>
          </a:p>
          <a:p>
            <a:pPr defTabSz="723900" eaLnBrk="0" hangingPunct="0">
              <a:lnSpc>
                <a:spcPct val="85000"/>
              </a:lnSpc>
            </a:pPr>
            <a:endParaRPr lang="pt-PT" sz="2800" dirty="0">
              <a:solidFill>
                <a:srgbClr val="000000"/>
              </a:solidFill>
              <a:latin typeface="Tw Cen MT"/>
              <a:cs typeface="Tw Cen MT"/>
            </a:endParaRPr>
          </a:p>
          <a:p>
            <a:pPr defTabSz="723900" eaLnBrk="0" hangingPunct="0">
              <a:lnSpc>
                <a:spcPct val="85000"/>
              </a:lnSpc>
            </a:pPr>
            <a:r>
              <a:rPr lang="pt-PT" sz="2800" dirty="0" smtClean="0">
                <a:solidFill>
                  <a:srgbClr val="000000"/>
                </a:solidFill>
                <a:latin typeface="Tw Cen MT"/>
                <a:cs typeface="Tw Cen MT"/>
              </a:rPr>
              <a:t>A </a:t>
            </a:r>
            <a:r>
              <a:rPr lang="pt-PT" sz="2800" dirty="0">
                <a:solidFill>
                  <a:srgbClr val="000000"/>
                </a:solidFill>
                <a:latin typeface="Tw Cen MT"/>
                <a:cs typeface="Tw Cen MT"/>
              </a:rPr>
              <a:t>única forma de encaminhar os pacotes é entregá-los a um </a:t>
            </a:r>
            <a:r>
              <a:rPr lang="pt-PT" sz="2800" dirty="0" smtClean="0">
                <a:solidFill>
                  <a:srgbClr val="000000"/>
                </a:solidFill>
                <a:latin typeface="Tw Cen MT"/>
                <a:cs typeface="Tw Cen MT"/>
              </a:rPr>
              <a:t>outro </a:t>
            </a:r>
            <a:r>
              <a:rPr lang="pt-PT" sz="2800" i="1" dirty="0" err="1" smtClean="0">
                <a:solidFill>
                  <a:srgbClr val="000000"/>
                </a:solidFill>
                <a:latin typeface="Tw Cen MT"/>
                <a:cs typeface="Tw Cen MT"/>
              </a:rPr>
              <a:t>router</a:t>
            </a:r>
            <a:r>
              <a:rPr lang="pt-PT" sz="2800" dirty="0">
                <a:solidFill>
                  <a:srgbClr val="000000"/>
                </a:solidFill>
                <a:latin typeface="Tw Cen MT"/>
                <a:cs typeface="Tw Cen MT"/>
              </a:rPr>
              <a:t>:</a:t>
            </a:r>
            <a:endParaRPr lang="pt-PT" sz="2800" dirty="0" smtClean="0">
              <a:solidFill>
                <a:srgbClr val="000000"/>
              </a:solidFill>
              <a:latin typeface="Tw Cen MT"/>
              <a:cs typeface="Tw Cen MT"/>
            </a:endParaRPr>
          </a:p>
          <a:p>
            <a:pPr marL="342900" indent="-342900" defTabSz="723900" eaLnBrk="0" hangingPunct="0">
              <a:lnSpc>
                <a:spcPct val="85000"/>
              </a:lnSpc>
              <a:buFontTx/>
              <a:buChar char="•"/>
            </a:pPr>
            <a:r>
              <a:rPr lang="pt-PT" sz="2800" dirty="0" smtClean="0">
                <a:solidFill>
                  <a:srgbClr val="000000"/>
                </a:solidFill>
                <a:latin typeface="Tw Cen MT"/>
                <a:cs typeface="Tw Cen MT"/>
              </a:rPr>
              <a:t>O endereço </a:t>
            </a:r>
            <a:r>
              <a:rPr lang="pt-PT" sz="2800" dirty="0">
                <a:solidFill>
                  <a:srgbClr val="000000"/>
                </a:solidFill>
                <a:latin typeface="Tw Cen MT"/>
                <a:cs typeface="Tw Cen MT"/>
              </a:rPr>
              <a:t>IP do </a:t>
            </a:r>
            <a:r>
              <a:rPr lang="pt-PT" sz="2800" dirty="0" smtClean="0">
                <a:solidFill>
                  <a:srgbClr val="000000"/>
                </a:solidFill>
                <a:latin typeface="Tw Cen MT"/>
                <a:cs typeface="Tw Cen MT"/>
              </a:rPr>
              <a:t>próximo </a:t>
            </a:r>
            <a:r>
              <a:rPr lang="pt-PT" sz="2800" i="1" dirty="0" err="1">
                <a:solidFill>
                  <a:srgbClr val="000000"/>
                </a:solidFill>
                <a:latin typeface="Tw Cen MT"/>
                <a:cs typeface="Tw Cen MT"/>
              </a:rPr>
              <a:t>router</a:t>
            </a:r>
            <a:r>
              <a:rPr lang="pt-PT" sz="2800" dirty="0">
                <a:solidFill>
                  <a:srgbClr val="000000"/>
                </a:solidFill>
                <a:latin typeface="Tw Cen MT"/>
                <a:cs typeface="Tw Cen MT"/>
              </a:rPr>
              <a:t> ( </a:t>
            </a:r>
            <a:r>
              <a:rPr lang="pt-PT" sz="2800" dirty="0" err="1">
                <a:solidFill>
                  <a:srgbClr val="000000"/>
                </a:solidFill>
                <a:latin typeface="Tw Cen MT"/>
                <a:cs typeface="Tw Cen MT"/>
              </a:rPr>
              <a:t>next</a:t>
            </a:r>
            <a:r>
              <a:rPr lang="pt-PT" sz="2800" dirty="0">
                <a:solidFill>
                  <a:srgbClr val="000000"/>
                </a:solidFill>
                <a:latin typeface="Tw Cen MT"/>
                <a:cs typeface="Tw Cen MT"/>
              </a:rPr>
              <a:t> </a:t>
            </a:r>
            <a:r>
              <a:rPr lang="pt-PT" sz="2800" dirty="0" err="1">
                <a:solidFill>
                  <a:srgbClr val="000000"/>
                </a:solidFill>
                <a:latin typeface="Tw Cen MT"/>
                <a:cs typeface="Tw Cen MT"/>
              </a:rPr>
              <a:t>hop</a:t>
            </a:r>
            <a:r>
              <a:rPr lang="pt-PT" sz="2800" dirty="0">
                <a:solidFill>
                  <a:srgbClr val="000000"/>
                </a:solidFill>
                <a:latin typeface="Tw Cen MT"/>
                <a:cs typeface="Tw Cen MT"/>
              </a:rPr>
              <a:t> ) tem de ser </a:t>
            </a:r>
            <a:r>
              <a:rPr lang="pt-PT" sz="2800" dirty="0" smtClean="0">
                <a:solidFill>
                  <a:srgbClr val="000000"/>
                </a:solidFill>
                <a:latin typeface="Tw Cen MT"/>
                <a:cs typeface="Tw Cen MT"/>
              </a:rPr>
              <a:t>conhecido.</a:t>
            </a:r>
          </a:p>
          <a:p>
            <a:pPr marL="342900" indent="-342900" defTabSz="723900" eaLnBrk="0" hangingPunct="0">
              <a:lnSpc>
                <a:spcPct val="85000"/>
              </a:lnSpc>
              <a:buFontTx/>
              <a:buChar char="•"/>
            </a:pPr>
            <a:r>
              <a:rPr lang="pt-PT" sz="2800" dirty="0" smtClean="0">
                <a:solidFill>
                  <a:srgbClr val="000000"/>
                </a:solidFill>
                <a:latin typeface="Tw Cen MT"/>
                <a:cs typeface="Tw Cen MT"/>
              </a:rPr>
              <a:t>O pacote é encaminhado </a:t>
            </a:r>
            <a:r>
              <a:rPr lang="pt-PT" sz="2800" dirty="0">
                <a:solidFill>
                  <a:srgbClr val="000000"/>
                </a:solidFill>
                <a:latin typeface="Tw Cen MT"/>
                <a:cs typeface="Tw Cen MT"/>
              </a:rPr>
              <a:t>para </a:t>
            </a:r>
            <a:r>
              <a:rPr lang="pt-PT" sz="2800" dirty="0" smtClean="0">
                <a:solidFill>
                  <a:srgbClr val="000000"/>
                </a:solidFill>
                <a:latin typeface="Tw Cen MT"/>
                <a:cs typeface="Tw Cen MT"/>
              </a:rPr>
              <a:t>esse </a:t>
            </a:r>
            <a:r>
              <a:rPr lang="pt-PT" sz="2800" i="1" dirty="0" err="1">
                <a:solidFill>
                  <a:srgbClr val="000000"/>
                </a:solidFill>
                <a:latin typeface="Tw Cen MT"/>
                <a:cs typeface="Tw Cen MT"/>
              </a:rPr>
              <a:t>router</a:t>
            </a:r>
            <a:r>
              <a:rPr lang="pt-PT" sz="2800" dirty="0">
                <a:solidFill>
                  <a:srgbClr val="000000"/>
                </a:solidFill>
                <a:latin typeface="Tw Cen MT"/>
                <a:cs typeface="Tw Cen MT"/>
              </a:rPr>
              <a:t> de acordo com a tabela de </a:t>
            </a:r>
            <a:r>
              <a:rPr lang="pt-PT" sz="2800" i="1" dirty="0" err="1" smtClean="0">
                <a:solidFill>
                  <a:srgbClr val="000000"/>
                </a:solidFill>
                <a:latin typeface="Tw Cen MT"/>
                <a:cs typeface="Tw Cen MT"/>
              </a:rPr>
              <a:t>routing</a:t>
            </a:r>
            <a:r>
              <a:rPr lang="pt-PT" sz="2800" dirty="0">
                <a:solidFill>
                  <a:srgbClr val="000000"/>
                </a:solidFill>
                <a:latin typeface="Tw Cen MT"/>
                <a:cs typeface="Tw Cen MT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473794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149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9" name="Rectangle 2"/>
          <p:cNvSpPr>
            <a:spLocks noGrp="1" noChangeArrowheads="1"/>
          </p:cNvSpPr>
          <p:nvPr>
            <p:ph type="title"/>
          </p:nvPr>
        </p:nvSpPr>
        <p:spPr>
          <a:xfrm>
            <a:off x="295275" y="426156"/>
            <a:ext cx="8086725" cy="914400"/>
          </a:xfrm>
        </p:spPr>
        <p:txBody>
          <a:bodyPr>
            <a:noAutofit/>
          </a:bodyPr>
          <a:lstStyle/>
          <a:p>
            <a:pPr eaLnBrk="1" hangingPunct="1"/>
            <a:r>
              <a:rPr lang="pt-PT" sz="4800" dirty="0" smtClean="0">
                <a:latin typeface="Tw Cen MT"/>
                <a:ea typeface="ＭＳ Ｐゴシック" charset="0"/>
                <a:cs typeface="Tw Cen MT"/>
              </a:rPr>
              <a:t>Tabela </a:t>
            </a:r>
            <a:r>
              <a:rPr lang="pt-PT" sz="4800" dirty="0">
                <a:latin typeface="Tw Cen MT"/>
                <a:ea typeface="ＭＳ Ｐゴシック" charset="0"/>
                <a:cs typeface="Tw Cen MT"/>
              </a:rPr>
              <a:t>de encaminhamento</a:t>
            </a:r>
          </a:p>
        </p:txBody>
      </p:sp>
      <p:sp>
        <p:nvSpPr>
          <p:cNvPr id="96268" name="Rectangle 11"/>
          <p:cNvSpPr>
            <a:spLocks noChangeArrowheads="1"/>
          </p:cNvSpPr>
          <p:nvPr/>
        </p:nvSpPr>
        <p:spPr bwMode="auto">
          <a:xfrm>
            <a:off x="1492956" y="1815394"/>
            <a:ext cx="6070600" cy="8406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0325" tIns="23812" rIns="60325" bIns="23812">
            <a:spAutoFit/>
          </a:bodyPr>
          <a:lstStyle/>
          <a:p>
            <a:pPr defTabSz="723900" eaLnBrk="0" hangingPunct="0">
              <a:lnSpc>
                <a:spcPct val="85000"/>
              </a:lnSpc>
            </a:pPr>
            <a:r>
              <a:rPr lang="pt-PT" sz="2000" u="none" dirty="0">
                <a:latin typeface="Tw Cen MT"/>
                <a:cs typeface="Tw Cen MT"/>
              </a:rPr>
              <a:t>Acess</a:t>
            </a:r>
            <a:r>
              <a:rPr lang="pt-PT" altLang="ja-JP" sz="2000" u="none" dirty="0">
                <a:latin typeface="Tw Cen MT"/>
                <a:ea typeface="ヒラギノ角ゴ Pro W3" charset="0"/>
                <a:cs typeface="Tw Cen MT"/>
              </a:rPr>
              <a:t>ível num computador através dos comandos: </a:t>
            </a:r>
          </a:p>
          <a:p>
            <a:pPr defTabSz="723900" eaLnBrk="0" hangingPunct="0">
              <a:lnSpc>
                <a:spcPct val="85000"/>
              </a:lnSpc>
            </a:pPr>
            <a:r>
              <a:rPr lang="pt-PT" altLang="ja-JP" sz="2000" u="none" dirty="0">
                <a:latin typeface="Tw Cen MT"/>
                <a:ea typeface="ヒラギノ角ゴ Pro W3" charset="0"/>
                <a:cs typeface="Tw Cen MT"/>
              </a:rPr>
              <a:t>	</a:t>
            </a:r>
            <a:endParaRPr lang="pt-PT" altLang="ja-JP" sz="2000" u="none" dirty="0" smtClean="0">
              <a:latin typeface="Tw Cen MT"/>
              <a:ea typeface="ヒラギノ角ゴ Pro W3" charset="0"/>
              <a:cs typeface="Tw Cen MT"/>
            </a:endParaRPr>
          </a:p>
          <a:p>
            <a:pPr defTabSz="723900" eaLnBrk="0" hangingPunct="0">
              <a:lnSpc>
                <a:spcPct val="85000"/>
              </a:lnSpc>
            </a:pPr>
            <a:r>
              <a:rPr lang="pt-PT" altLang="ja-JP" sz="2000" u="none" dirty="0" err="1" smtClean="0">
                <a:latin typeface="Tw Cen MT"/>
                <a:ea typeface="ヒラギノ角ゴ Pro W3" charset="0"/>
                <a:cs typeface="Tw Cen MT"/>
              </a:rPr>
              <a:t>netstat</a:t>
            </a:r>
            <a:r>
              <a:rPr lang="pt-PT" altLang="ja-JP" sz="2000" u="none" dirty="0" smtClean="0">
                <a:latin typeface="Tw Cen MT"/>
                <a:ea typeface="ヒラギノ角ゴ Pro W3" charset="0"/>
                <a:cs typeface="Tw Cen MT"/>
              </a:rPr>
              <a:t> </a:t>
            </a:r>
            <a:r>
              <a:rPr lang="pt-PT" altLang="ja-JP" sz="2000" u="none" dirty="0">
                <a:latin typeface="Tw Cen MT"/>
                <a:ea typeface="ヒラギノ角ゴ Pro W3" charset="0"/>
                <a:cs typeface="Tw Cen MT"/>
              </a:rPr>
              <a:t>-r  ou   </a:t>
            </a:r>
            <a:r>
              <a:rPr lang="pt-PT" altLang="ja-JP" sz="2000" u="none" dirty="0" err="1">
                <a:latin typeface="Tw Cen MT"/>
                <a:ea typeface="ヒラギノ角ゴ Pro W3" charset="0"/>
                <a:cs typeface="Tw Cen MT"/>
              </a:rPr>
              <a:t>route</a:t>
            </a:r>
            <a:r>
              <a:rPr lang="pt-PT" altLang="ja-JP" sz="2000" u="none" dirty="0">
                <a:latin typeface="Tw Cen MT"/>
                <a:ea typeface="ヒラギノ角ゴ Pro W3" charset="0"/>
                <a:cs typeface="Tw Cen MT"/>
              </a:rPr>
              <a:t>     por exemplo</a:t>
            </a:r>
            <a:endParaRPr lang="pt-PT" sz="2000" u="none" dirty="0">
              <a:latin typeface="Tw Cen MT"/>
              <a:ea typeface="ヒラギノ角ゴ Pro W3" charset="0"/>
              <a:cs typeface="Tw Cen MT"/>
            </a:endParaRPr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1584693"/>
              </p:ext>
            </p:extLst>
          </p:nvPr>
        </p:nvGraphicFramePr>
        <p:xfrm>
          <a:off x="412044" y="3134356"/>
          <a:ext cx="8506178" cy="2228850"/>
        </p:xfrm>
        <a:graphic>
          <a:graphicData uri="http://schemas.openxmlformats.org/drawingml/2006/table">
            <a:tbl>
              <a:tblPr/>
              <a:tblGrid>
                <a:gridCol w="1790774"/>
                <a:gridCol w="1903515"/>
                <a:gridCol w="1778000"/>
                <a:gridCol w="1509889"/>
                <a:gridCol w="1524000"/>
              </a:tblGrid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charset="0"/>
                          <a:ea typeface="ＭＳ Ｐゴシック" charset="0"/>
                          <a:cs typeface="ＭＳ Ｐゴシック" charset="0"/>
                        </a:rPr>
                        <a:t>Rede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charset="0"/>
                          <a:ea typeface="ＭＳ Ｐゴシック" charset="0"/>
                          <a:cs typeface="ＭＳ Ｐゴシック" charset="0"/>
                        </a:rPr>
                        <a:t>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charset="0"/>
                          <a:ea typeface="ＭＳ Ｐゴシック" charset="0"/>
                          <a:cs typeface="ＭＳ Ｐゴシック" charset="0"/>
                        </a:rPr>
                        <a:t>Mask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charset="0"/>
                          <a:ea typeface="ＭＳ Ｐゴシック" charset="0"/>
                          <a:cs typeface="ＭＳ Ｐゴシック" charset="0"/>
                        </a:rPr>
                        <a:t>End GW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charset="0"/>
                          <a:ea typeface="ＭＳ Ｐゴシック" charset="0"/>
                          <a:cs typeface="ＭＳ Ｐゴシック" charset="0"/>
                        </a:rPr>
                        <a:t>Interface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charset="0"/>
                          <a:ea typeface="ＭＳ Ｐゴシック" charset="0"/>
                          <a:cs typeface="ＭＳ Ｐゴシック" charset="0"/>
                        </a:rPr>
                        <a:t>Métrica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charset="0"/>
                          <a:ea typeface="ＭＳ Ｐゴシック" charset="0"/>
                          <a:cs typeface="ＭＳ Ｐゴシック" charset="0"/>
                        </a:rPr>
                        <a:t>192.168.1.0/32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charset="0"/>
                          <a:ea typeface="ＭＳ Ｐゴシック" charset="0"/>
                          <a:cs typeface="ＭＳ Ｐゴシック" charset="0"/>
                        </a:rPr>
                        <a:t>255.255.255.255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charset="0"/>
                          <a:ea typeface="ＭＳ Ｐゴシック" charset="0"/>
                          <a:cs typeface="ＭＳ Ｐゴシック" charset="0"/>
                        </a:rPr>
                        <a:t>Direct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charset="0"/>
                          <a:ea typeface="ＭＳ Ｐゴシック" charset="0"/>
                          <a:cs typeface="ＭＳ Ｐゴシック" charset="0"/>
                        </a:rPr>
                        <a:t>eth0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charset="0"/>
                          <a:ea typeface="ＭＳ Ｐゴシック" charset="0"/>
                          <a:cs typeface="ＭＳ Ｐゴシック" charset="0"/>
                        </a:rPr>
                        <a:t>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charset="0"/>
                          <a:ea typeface="ＭＳ Ｐゴシック" charset="0"/>
                          <a:cs typeface="ＭＳ Ｐゴシック" charset="0"/>
                        </a:rPr>
                        <a:t>193.56.45.0/24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charset="0"/>
                          <a:ea typeface="ＭＳ Ｐゴシック" charset="0"/>
                          <a:cs typeface="ＭＳ Ｐゴシック" charset="0"/>
                        </a:rPr>
                        <a:t>255.255.255.0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charset="0"/>
                          <a:ea typeface="ＭＳ Ｐゴシック" charset="0"/>
                          <a:cs typeface="ＭＳ Ｐゴシック" charset="0"/>
                        </a:rPr>
                        <a:t>192.168.1.254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charset="0"/>
                          <a:ea typeface="ＭＳ Ｐゴシック" charset="0"/>
                          <a:cs typeface="ＭＳ Ｐゴシック" charset="0"/>
                        </a:rPr>
                        <a:t>eth0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charset="0"/>
                          <a:ea typeface="ＭＳ Ｐゴシック" charset="0"/>
                          <a:cs typeface="ＭＳ Ｐゴシック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charset="0"/>
                          <a:ea typeface="ＭＳ Ｐゴシック" charset="0"/>
                          <a:cs typeface="ＭＳ Ｐゴシック" charset="0"/>
                        </a:rPr>
                        <a:t>193.136.122/24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charset="0"/>
                          <a:ea typeface="ＭＳ Ｐゴシック" charset="0"/>
                          <a:cs typeface="ＭＳ Ｐゴシック" charset="0"/>
                        </a:rPr>
                        <a:t>255.255.255.0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charset="0"/>
                          <a:ea typeface="ＭＳ Ｐゴシック" charset="0"/>
                          <a:cs typeface="ＭＳ Ｐゴシック" charset="0"/>
                        </a:rPr>
                        <a:t>192.168.1.254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charset="0"/>
                          <a:ea typeface="ＭＳ Ｐゴシック" charset="0"/>
                          <a:cs typeface="ＭＳ Ｐゴシック" charset="0"/>
                        </a:rPr>
                        <a:t>eth0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charset="0"/>
                          <a:ea typeface="ＭＳ Ｐゴシック" charset="0"/>
                          <a:cs typeface="ＭＳ Ｐゴシック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charset="0"/>
                          <a:ea typeface="ＭＳ Ｐゴシック" charset="0"/>
                          <a:cs typeface="ＭＳ Ｐゴシック" charset="0"/>
                        </a:rPr>
                        <a:t>192.168.1.0/24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charset="0"/>
                          <a:ea typeface="ＭＳ Ｐゴシック" charset="0"/>
                          <a:cs typeface="ＭＳ Ｐゴシック" charset="0"/>
                        </a:rPr>
                        <a:t>255.255.255.0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charset="0"/>
                          <a:ea typeface="ＭＳ Ｐゴシック" charset="0"/>
                          <a:cs typeface="ＭＳ Ｐゴシック" charset="0"/>
                        </a:rPr>
                        <a:t>Direct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charset="0"/>
                          <a:ea typeface="ＭＳ Ｐゴシック" charset="0"/>
                          <a:cs typeface="ＭＳ Ｐゴシック" charset="0"/>
                        </a:rPr>
                        <a:t>eth0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charset="0"/>
                          <a:ea typeface="ＭＳ Ｐゴシック" charset="0"/>
                          <a:cs typeface="ＭＳ Ｐゴシック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charset="0"/>
                          <a:ea typeface="ＭＳ Ｐゴシック" charset="0"/>
                          <a:cs typeface="ＭＳ Ｐゴシック" charset="0"/>
                        </a:rPr>
                        <a:t>0.0.0.0/0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charset="0"/>
                          <a:ea typeface="ＭＳ Ｐゴシック" charset="0"/>
                          <a:cs typeface="ＭＳ Ｐゴシック" charset="0"/>
                        </a:rPr>
                        <a:t>0.0.0.0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charset="0"/>
                          <a:ea typeface="ＭＳ Ｐゴシック" charset="0"/>
                          <a:cs typeface="ＭＳ Ｐゴシック" charset="0"/>
                        </a:rPr>
                        <a:t>192.168.1.1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charset="0"/>
                          <a:ea typeface="ＭＳ Ｐゴシック" charset="0"/>
                          <a:cs typeface="ＭＳ Ｐゴシック" charset="0"/>
                        </a:rPr>
                        <a:t>Eth0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charset="0"/>
                          <a:ea typeface="ＭＳ Ｐゴシック" charset="0"/>
                          <a:cs typeface="ＭＳ Ｐゴシック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898368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1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04799"/>
            <a:ext cx="8715375" cy="848541"/>
          </a:xfrm>
        </p:spPr>
        <p:txBody>
          <a:bodyPr>
            <a:normAutofit/>
          </a:bodyPr>
          <a:lstStyle/>
          <a:p>
            <a:pPr eaLnBrk="1" hangingPunct="1"/>
            <a:r>
              <a:rPr lang="pt-PT" dirty="0" smtClean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Encaminhamento por defeito</a:t>
            </a:r>
            <a:endParaRPr lang="pt-PT" dirty="0">
              <a:solidFill>
                <a:srgbClr val="000000"/>
              </a:solidFill>
              <a:latin typeface="Tw Cen MT"/>
              <a:ea typeface="ＭＳ Ｐゴシック" charset="0"/>
              <a:cs typeface="Tw Cen MT"/>
            </a:endParaRPr>
          </a:p>
        </p:txBody>
      </p:sp>
      <p:sp>
        <p:nvSpPr>
          <p:cNvPr id="191494" name="Rectangle 6"/>
          <p:cNvSpPr>
            <a:spLocks noChangeArrowheads="1"/>
          </p:cNvSpPr>
          <p:nvPr/>
        </p:nvSpPr>
        <p:spPr bwMode="auto">
          <a:xfrm>
            <a:off x="522111" y="1469898"/>
            <a:ext cx="7944556" cy="408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0325" tIns="23812" rIns="60325" bIns="23812">
            <a:spAutoFit/>
          </a:bodyPr>
          <a:lstStyle/>
          <a:p>
            <a:pPr defTabSz="723900" eaLnBrk="0" hangingPunct="0">
              <a:lnSpc>
                <a:spcPct val="85000"/>
              </a:lnSpc>
            </a:pPr>
            <a:r>
              <a:rPr lang="pt-PT" sz="2800" dirty="0" smtClean="0">
                <a:solidFill>
                  <a:srgbClr val="000000"/>
                </a:solidFill>
                <a:latin typeface="Tw Cen MT"/>
                <a:cs typeface="Tw Cen MT"/>
              </a:rPr>
              <a:t>O encaminhamento por defeito é uma forma especial de encaminhamento </a:t>
            </a:r>
            <a:r>
              <a:rPr lang="pt-PT" sz="2800" dirty="0" err="1" smtClean="0">
                <a:solidFill>
                  <a:srgbClr val="000000"/>
                </a:solidFill>
                <a:latin typeface="Tw Cen MT"/>
                <a:cs typeface="Tw Cen MT"/>
              </a:rPr>
              <a:t>indirecto</a:t>
            </a:r>
            <a:r>
              <a:rPr lang="pt-PT" sz="2800" dirty="0" smtClean="0">
                <a:solidFill>
                  <a:srgbClr val="000000"/>
                </a:solidFill>
                <a:latin typeface="Tw Cen MT"/>
                <a:cs typeface="Tw Cen MT"/>
              </a:rPr>
              <a:t> que corresponde ao </a:t>
            </a:r>
            <a:r>
              <a:rPr lang="pt-PT" sz="2800" i="1" dirty="0" err="1" smtClean="0">
                <a:solidFill>
                  <a:srgbClr val="000000"/>
                </a:solidFill>
                <a:latin typeface="Tw Cen MT"/>
                <a:cs typeface="Tw Cen MT"/>
              </a:rPr>
              <a:t>router</a:t>
            </a:r>
            <a:r>
              <a:rPr lang="pt-PT" sz="2800" dirty="0" smtClean="0">
                <a:solidFill>
                  <a:srgbClr val="000000"/>
                </a:solidFill>
                <a:latin typeface="Tw Cen MT"/>
                <a:cs typeface="Tw Cen MT"/>
              </a:rPr>
              <a:t> que, na ausência de informação mais específica, pode encaminhar o pacote até ao destino final.</a:t>
            </a:r>
          </a:p>
          <a:p>
            <a:pPr defTabSz="723900" eaLnBrk="0" hangingPunct="0">
              <a:lnSpc>
                <a:spcPct val="85000"/>
              </a:lnSpc>
            </a:pPr>
            <a:endParaRPr lang="pt-PT" sz="2800" dirty="0">
              <a:solidFill>
                <a:srgbClr val="000000"/>
              </a:solidFill>
              <a:latin typeface="Tw Cen MT"/>
              <a:cs typeface="Tw Cen MT"/>
            </a:endParaRPr>
          </a:p>
          <a:p>
            <a:pPr defTabSz="723900" eaLnBrk="0" hangingPunct="0">
              <a:lnSpc>
                <a:spcPct val="85000"/>
              </a:lnSpc>
            </a:pPr>
            <a:r>
              <a:rPr lang="pt-PT" sz="2800" dirty="0" smtClean="0">
                <a:solidFill>
                  <a:srgbClr val="000000"/>
                </a:solidFill>
                <a:latin typeface="Tw Cen MT"/>
                <a:cs typeface="Tw Cen MT"/>
              </a:rPr>
              <a:t>Na verdade é uma espécie de “</a:t>
            </a:r>
            <a:r>
              <a:rPr lang="pt-PT" sz="2800" dirty="0" err="1" smtClean="0">
                <a:solidFill>
                  <a:srgbClr val="000000"/>
                </a:solidFill>
                <a:latin typeface="Tw Cen MT"/>
                <a:cs typeface="Tw Cen MT"/>
              </a:rPr>
              <a:t>otherwise</a:t>
            </a:r>
            <a:r>
              <a:rPr lang="pt-PT" sz="2800" dirty="0" smtClean="0">
                <a:solidFill>
                  <a:srgbClr val="000000"/>
                </a:solidFill>
                <a:latin typeface="Tw Cen MT"/>
                <a:cs typeface="Tw Cen MT"/>
              </a:rPr>
              <a:t>” na cadeia de decisão, se não sabe que fazer, mande para aqui.</a:t>
            </a:r>
          </a:p>
          <a:p>
            <a:pPr defTabSz="723900" eaLnBrk="0" hangingPunct="0">
              <a:lnSpc>
                <a:spcPct val="85000"/>
              </a:lnSpc>
            </a:pPr>
            <a:endParaRPr lang="pt-PT" sz="2800" dirty="0">
              <a:solidFill>
                <a:srgbClr val="000000"/>
              </a:solidFill>
              <a:latin typeface="Tw Cen MT"/>
              <a:cs typeface="Tw Cen MT"/>
            </a:endParaRPr>
          </a:p>
          <a:p>
            <a:pPr defTabSz="723900" eaLnBrk="0" hangingPunct="0">
              <a:lnSpc>
                <a:spcPct val="85000"/>
              </a:lnSpc>
            </a:pPr>
            <a:r>
              <a:rPr lang="pt-PT" sz="2800" dirty="0" smtClean="0">
                <a:solidFill>
                  <a:srgbClr val="000000"/>
                </a:solidFill>
                <a:latin typeface="Tw Cen MT"/>
                <a:cs typeface="Tw Cen MT"/>
              </a:rPr>
              <a:t>Todos os </a:t>
            </a:r>
            <a:r>
              <a:rPr lang="pt-PT" sz="2800" i="1" dirty="0" err="1" smtClean="0">
                <a:solidFill>
                  <a:srgbClr val="000000"/>
                </a:solidFill>
                <a:latin typeface="Tw Cen MT"/>
                <a:cs typeface="Tw Cen MT"/>
              </a:rPr>
              <a:t>hosts</a:t>
            </a:r>
            <a:r>
              <a:rPr lang="pt-PT" sz="2800" dirty="0" smtClean="0">
                <a:solidFill>
                  <a:srgbClr val="000000"/>
                </a:solidFill>
                <a:latin typeface="Tw Cen MT"/>
                <a:cs typeface="Tw Cen MT"/>
              </a:rPr>
              <a:t> numa rede local usam geralmente encaminhamento por defeito para o </a:t>
            </a:r>
            <a:r>
              <a:rPr lang="pt-PT" sz="2800" i="1" dirty="0" err="1" smtClean="0">
                <a:solidFill>
                  <a:srgbClr val="000000"/>
                </a:solidFill>
                <a:latin typeface="Tw Cen MT"/>
                <a:cs typeface="Tw Cen MT"/>
              </a:rPr>
              <a:t>router</a:t>
            </a:r>
            <a:r>
              <a:rPr lang="pt-PT" sz="2800" dirty="0" smtClean="0">
                <a:solidFill>
                  <a:srgbClr val="000000"/>
                </a:solidFill>
                <a:latin typeface="Tw Cen MT"/>
                <a:cs typeface="Tw Cen MT"/>
              </a:rPr>
              <a:t> que liga a rede local ao exterior.</a:t>
            </a:r>
          </a:p>
        </p:txBody>
      </p:sp>
    </p:spTree>
    <p:extLst>
      <p:ext uri="{BB962C8B-B14F-4D97-AF65-F5344CB8AC3E}">
        <p14:creationId xmlns:p14="http://schemas.microsoft.com/office/powerpoint/2010/main" val="38737765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149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9" name="Rectangle 2"/>
          <p:cNvSpPr>
            <a:spLocks noGrp="1" noChangeArrowheads="1"/>
          </p:cNvSpPr>
          <p:nvPr>
            <p:ph type="title"/>
          </p:nvPr>
        </p:nvSpPr>
        <p:spPr>
          <a:xfrm>
            <a:off x="295275" y="426156"/>
            <a:ext cx="8086725" cy="914400"/>
          </a:xfrm>
        </p:spPr>
        <p:txBody>
          <a:bodyPr>
            <a:noAutofit/>
          </a:bodyPr>
          <a:lstStyle/>
          <a:p>
            <a:pPr eaLnBrk="1" hangingPunct="1"/>
            <a:r>
              <a:rPr lang="pt-PT" sz="4800" dirty="0" smtClean="0">
                <a:latin typeface="Tw Cen MT"/>
                <a:ea typeface="ＭＳ Ｐゴシック" charset="0"/>
                <a:cs typeface="Tw Cen MT"/>
              </a:rPr>
              <a:t>Tabela </a:t>
            </a:r>
            <a:r>
              <a:rPr lang="pt-PT" sz="4800" dirty="0">
                <a:latin typeface="Tw Cen MT"/>
                <a:ea typeface="ＭＳ Ｐゴシック" charset="0"/>
                <a:cs typeface="Tw Cen MT"/>
              </a:rPr>
              <a:t>de encaminhamento</a:t>
            </a:r>
          </a:p>
        </p:txBody>
      </p:sp>
      <p:sp>
        <p:nvSpPr>
          <p:cNvPr id="96268" name="Rectangle 11"/>
          <p:cNvSpPr>
            <a:spLocks noChangeArrowheads="1"/>
          </p:cNvSpPr>
          <p:nvPr/>
        </p:nvSpPr>
        <p:spPr bwMode="auto">
          <a:xfrm>
            <a:off x="1492956" y="1815394"/>
            <a:ext cx="6070600" cy="8406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0325" tIns="23812" rIns="60325" bIns="23812">
            <a:spAutoFit/>
          </a:bodyPr>
          <a:lstStyle/>
          <a:p>
            <a:pPr defTabSz="723900" eaLnBrk="0" hangingPunct="0">
              <a:lnSpc>
                <a:spcPct val="85000"/>
              </a:lnSpc>
            </a:pPr>
            <a:r>
              <a:rPr lang="pt-PT" sz="2000" u="none" dirty="0">
                <a:latin typeface="Tw Cen MT"/>
                <a:cs typeface="Tw Cen MT"/>
              </a:rPr>
              <a:t>Acess</a:t>
            </a:r>
            <a:r>
              <a:rPr lang="pt-PT" altLang="ja-JP" sz="2000" u="none" dirty="0">
                <a:latin typeface="Tw Cen MT"/>
                <a:ea typeface="ヒラギノ角ゴ Pro W3" charset="0"/>
                <a:cs typeface="Tw Cen MT"/>
              </a:rPr>
              <a:t>ível num computador através dos comandos: </a:t>
            </a:r>
          </a:p>
          <a:p>
            <a:pPr defTabSz="723900" eaLnBrk="0" hangingPunct="0">
              <a:lnSpc>
                <a:spcPct val="85000"/>
              </a:lnSpc>
            </a:pPr>
            <a:r>
              <a:rPr lang="pt-PT" altLang="ja-JP" sz="2000" u="none" dirty="0">
                <a:latin typeface="Tw Cen MT"/>
                <a:ea typeface="ヒラギノ角ゴ Pro W3" charset="0"/>
                <a:cs typeface="Tw Cen MT"/>
              </a:rPr>
              <a:t>	</a:t>
            </a:r>
            <a:endParaRPr lang="pt-PT" altLang="ja-JP" sz="2000" u="none" dirty="0" smtClean="0">
              <a:latin typeface="Tw Cen MT"/>
              <a:ea typeface="ヒラギノ角ゴ Pro W3" charset="0"/>
              <a:cs typeface="Tw Cen MT"/>
            </a:endParaRPr>
          </a:p>
          <a:p>
            <a:pPr defTabSz="723900" eaLnBrk="0" hangingPunct="0">
              <a:lnSpc>
                <a:spcPct val="85000"/>
              </a:lnSpc>
            </a:pPr>
            <a:r>
              <a:rPr lang="pt-PT" altLang="ja-JP" sz="2000" u="none" dirty="0" err="1" smtClean="0">
                <a:latin typeface="Tw Cen MT"/>
                <a:ea typeface="ヒラギノ角ゴ Pro W3" charset="0"/>
                <a:cs typeface="Tw Cen MT"/>
              </a:rPr>
              <a:t>netstat</a:t>
            </a:r>
            <a:r>
              <a:rPr lang="pt-PT" altLang="ja-JP" sz="2000" u="none" dirty="0" smtClean="0">
                <a:latin typeface="Tw Cen MT"/>
                <a:ea typeface="ヒラギノ角ゴ Pro W3" charset="0"/>
                <a:cs typeface="Tw Cen MT"/>
              </a:rPr>
              <a:t> </a:t>
            </a:r>
            <a:r>
              <a:rPr lang="pt-PT" altLang="ja-JP" sz="2000" u="none" dirty="0">
                <a:latin typeface="Tw Cen MT"/>
                <a:ea typeface="ヒラギノ角ゴ Pro W3" charset="0"/>
                <a:cs typeface="Tw Cen MT"/>
              </a:rPr>
              <a:t>-r  ou   </a:t>
            </a:r>
            <a:r>
              <a:rPr lang="pt-PT" altLang="ja-JP" sz="2000" u="none" dirty="0" err="1">
                <a:latin typeface="Tw Cen MT"/>
                <a:ea typeface="ヒラギノ角ゴ Pro W3" charset="0"/>
                <a:cs typeface="Tw Cen MT"/>
              </a:rPr>
              <a:t>route</a:t>
            </a:r>
            <a:r>
              <a:rPr lang="pt-PT" altLang="ja-JP" sz="2000" u="none" dirty="0">
                <a:latin typeface="Tw Cen MT"/>
                <a:ea typeface="ヒラギノ角ゴ Pro W3" charset="0"/>
                <a:cs typeface="Tw Cen MT"/>
              </a:rPr>
              <a:t>     por exemplo</a:t>
            </a:r>
            <a:endParaRPr lang="pt-PT" sz="2000" u="none" dirty="0">
              <a:latin typeface="Tw Cen MT"/>
              <a:ea typeface="ヒラギノ角ゴ Pro W3" charset="0"/>
              <a:cs typeface="Tw Cen MT"/>
            </a:endParaRPr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4958304"/>
              </p:ext>
            </p:extLst>
          </p:nvPr>
        </p:nvGraphicFramePr>
        <p:xfrm>
          <a:off x="412044" y="3134356"/>
          <a:ext cx="8506178" cy="2228850"/>
        </p:xfrm>
        <a:graphic>
          <a:graphicData uri="http://schemas.openxmlformats.org/drawingml/2006/table">
            <a:tbl>
              <a:tblPr/>
              <a:tblGrid>
                <a:gridCol w="1790774"/>
                <a:gridCol w="1903515"/>
                <a:gridCol w="1778000"/>
                <a:gridCol w="1509889"/>
                <a:gridCol w="1524000"/>
              </a:tblGrid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charset="0"/>
                          <a:ea typeface="ＭＳ Ｐゴシック" charset="0"/>
                          <a:cs typeface="ＭＳ Ｐゴシック" charset="0"/>
                        </a:rPr>
                        <a:t>Rede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charset="0"/>
                          <a:ea typeface="ＭＳ Ｐゴシック" charset="0"/>
                          <a:cs typeface="ＭＳ Ｐゴシック" charset="0"/>
                        </a:rPr>
                        <a:t>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charset="0"/>
                          <a:ea typeface="ＭＳ Ｐゴシック" charset="0"/>
                          <a:cs typeface="ＭＳ Ｐゴシック" charset="0"/>
                        </a:rPr>
                        <a:t>Mask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charset="0"/>
                          <a:ea typeface="ＭＳ Ｐゴシック" charset="0"/>
                          <a:cs typeface="ＭＳ Ｐゴシック" charset="0"/>
                        </a:rPr>
                        <a:t>End GW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charset="0"/>
                          <a:ea typeface="ＭＳ Ｐゴシック" charset="0"/>
                          <a:cs typeface="ＭＳ Ｐゴシック" charset="0"/>
                        </a:rPr>
                        <a:t>Interface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charset="0"/>
                          <a:ea typeface="ＭＳ Ｐゴシック" charset="0"/>
                          <a:cs typeface="ＭＳ Ｐゴシック" charset="0"/>
                        </a:rPr>
                        <a:t>Métrica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charset="0"/>
                          <a:ea typeface="ＭＳ Ｐゴシック" charset="0"/>
                          <a:cs typeface="ＭＳ Ｐゴシック" charset="0"/>
                        </a:rPr>
                        <a:t>192.168.1.0/32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charset="0"/>
                          <a:ea typeface="ＭＳ Ｐゴシック" charset="0"/>
                          <a:cs typeface="ＭＳ Ｐゴシック" charset="0"/>
                        </a:rPr>
                        <a:t>255.255.255.255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charset="0"/>
                          <a:ea typeface="ＭＳ Ｐゴシック" charset="0"/>
                          <a:cs typeface="ＭＳ Ｐゴシック" charset="0"/>
                        </a:rPr>
                        <a:t>Direct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charset="0"/>
                          <a:ea typeface="ＭＳ Ｐゴシック" charset="0"/>
                          <a:cs typeface="ＭＳ Ｐゴシック" charset="0"/>
                        </a:rPr>
                        <a:t>eth0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charset="0"/>
                          <a:ea typeface="ＭＳ Ｐゴシック" charset="0"/>
                          <a:cs typeface="ＭＳ Ｐゴシック" charset="0"/>
                        </a:rPr>
                        <a:t>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charset="0"/>
                          <a:ea typeface="ＭＳ Ｐゴシック" charset="0"/>
                          <a:cs typeface="ＭＳ Ｐゴシック" charset="0"/>
                        </a:rPr>
                        <a:t>193.56.45.0/24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charset="0"/>
                          <a:ea typeface="ＭＳ Ｐゴシック" charset="0"/>
                          <a:cs typeface="ＭＳ Ｐゴシック" charset="0"/>
                        </a:rPr>
                        <a:t>255.255.255.0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charset="0"/>
                          <a:ea typeface="ＭＳ Ｐゴシック" charset="0"/>
                          <a:cs typeface="ＭＳ Ｐゴシック" charset="0"/>
                        </a:rPr>
                        <a:t>192.168.1.254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charset="0"/>
                          <a:ea typeface="ＭＳ Ｐゴシック" charset="0"/>
                          <a:cs typeface="ＭＳ Ｐゴシック" charset="0"/>
                        </a:rPr>
                        <a:t>eth0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charset="0"/>
                          <a:ea typeface="ＭＳ Ｐゴシック" charset="0"/>
                          <a:cs typeface="ＭＳ Ｐゴシック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charset="0"/>
                          <a:ea typeface="ＭＳ Ｐゴシック" charset="0"/>
                          <a:cs typeface="ＭＳ Ｐゴシック" charset="0"/>
                        </a:rPr>
                        <a:t>193.136.122/24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charset="0"/>
                          <a:ea typeface="ＭＳ Ｐゴシック" charset="0"/>
                          <a:cs typeface="ＭＳ Ｐゴシック" charset="0"/>
                        </a:rPr>
                        <a:t>255.255.255.0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charset="0"/>
                          <a:ea typeface="ＭＳ Ｐゴシック" charset="0"/>
                          <a:cs typeface="ＭＳ Ｐゴシック" charset="0"/>
                        </a:rPr>
                        <a:t>192.168.1.254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charset="0"/>
                          <a:ea typeface="ＭＳ Ｐゴシック" charset="0"/>
                          <a:cs typeface="ＭＳ Ｐゴシック" charset="0"/>
                        </a:rPr>
                        <a:t>eth0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charset="0"/>
                          <a:ea typeface="ＭＳ Ｐゴシック" charset="0"/>
                          <a:cs typeface="ＭＳ Ｐゴシック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charset="0"/>
                          <a:ea typeface="ＭＳ Ｐゴシック" charset="0"/>
                          <a:cs typeface="ＭＳ Ｐゴシック" charset="0"/>
                        </a:rPr>
                        <a:t>192.168.1.0/24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charset="0"/>
                          <a:ea typeface="ＭＳ Ｐゴシック" charset="0"/>
                          <a:cs typeface="ＭＳ Ｐゴシック" charset="0"/>
                        </a:rPr>
                        <a:t>255.255.255.0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charset="0"/>
                          <a:ea typeface="ＭＳ Ｐゴシック" charset="0"/>
                          <a:cs typeface="ＭＳ Ｐゴシック" charset="0"/>
                        </a:rPr>
                        <a:t>Direct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charset="0"/>
                          <a:ea typeface="ＭＳ Ｐゴシック" charset="0"/>
                          <a:cs typeface="ＭＳ Ｐゴシック" charset="0"/>
                        </a:rPr>
                        <a:t>eth0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charset="0"/>
                          <a:ea typeface="ＭＳ Ｐゴシック" charset="0"/>
                          <a:cs typeface="ＭＳ Ｐゴシック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charset="0"/>
                          <a:ea typeface="ＭＳ Ｐゴシック" charset="0"/>
                          <a:cs typeface="ＭＳ Ｐゴシック" charset="0"/>
                        </a:rPr>
                        <a:t>0.0.0.0/0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charset="0"/>
                          <a:ea typeface="ＭＳ Ｐゴシック" charset="0"/>
                          <a:cs typeface="ＭＳ Ｐゴシック" charset="0"/>
                        </a:rPr>
                        <a:t>0.0.0.0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charset="0"/>
                          <a:ea typeface="ＭＳ Ｐゴシック" charset="0"/>
                          <a:cs typeface="ＭＳ Ｐゴシック" charset="0"/>
                        </a:rPr>
                        <a:t>192.168.1.1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charset="0"/>
                          <a:ea typeface="ＭＳ Ｐゴシック" charset="0"/>
                          <a:cs typeface="ＭＳ Ｐゴシック" charset="0"/>
                        </a:rPr>
                        <a:t>Eth0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charset="0"/>
                          <a:ea typeface="ＭＳ Ｐゴシック" charset="0"/>
                          <a:cs typeface="ＭＳ Ｐゴシック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22762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7" name="Rectangle 2"/>
          <p:cNvSpPr>
            <a:spLocks noGrp="1" noChangeArrowheads="1"/>
          </p:cNvSpPr>
          <p:nvPr>
            <p:ph type="title"/>
          </p:nvPr>
        </p:nvSpPr>
        <p:spPr>
          <a:xfrm>
            <a:off x="263525" y="285044"/>
            <a:ext cx="8715375" cy="1066800"/>
          </a:xfrm>
        </p:spPr>
        <p:txBody>
          <a:bodyPr>
            <a:normAutofit/>
          </a:bodyPr>
          <a:lstStyle/>
          <a:p>
            <a:pPr eaLnBrk="1" hangingPunct="1"/>
            <a:r>
              <a:rPr lang="pt-PT" sz="5400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Tratamento de um pacote</a:t>
            </a:r>
          </a:p>
        </p:txBody>
      </p:sp>
      <p:sp>
        <p:nvSpPr>
          <p:cNvPr id="98308" name="Rectangle 4"/>
          <p:cNvSpPr>
            <a:spLocks noChangeArrowheads="1"/>
          </p:cNvSpPr>
          <p:nvPr/>
        </p:nvSpPr>
        <p:spPr bwMode="auto">
          <a:xfrm>
            <a:off x="579438" y="5816600"/>
            <a:ext cx="1898650" cy="382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  <a:latin typeface="Tw Cen MT"/>
              <a:cs typeface="Tw Cen MT"/>
            </a:endParaRPr>
          </a:p>
        </p:txBody>
      </p:sp>
      <p:sp>
        <p:nvSpPr>
          <p:cNvPr id="98309" name="Rectangle 5"/>
          <p:cNvSpPr>
            <a:spLocks noChangeArrowheads="1"/>
          </p:cNvSpPr>
          <p:nvPr/>
        </p:nvSpPr>
        <p:spPr bwMode="auto">
          <a:xfrm>
            <a:off x="3041650" y="5751513"/>
            <a:ext cx="2813050" cy="382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  <a:latin typeface="Tw Cen MT"/>
              <a:cs typeface="Tw Cen MT"/>
            </a:endParaRPr>
          </a:p>
        </p:txBody>
      </p:sp>
      <p:sp>
        <p:nvSpPr>
          <p:cNvPr id="98310" name="Rectangle 6"/>
          <p:cNvSpPr>
            <a:spLocks noChangeArrowheads="1"/>
          </p:cNvSpPr>
          <p:nvPr/>
        </p:nvSpPr>
        <p:spPr bwMode="auto">
          <a:xfrm>
            <a:off x="228600" y="5816600"/>
            <a:ext cx="1898650" cy="382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  <a:latin typeface="Tw Cen MT"/>
              <a:cs typeface="Tw Cen MT"/>
            </a:endParaRPr>
          </a:p>
        </p:txBody>
      </p:sp>
      <p:sp>
        <p:nvSpPr>
          <p:cNvPr id="98311" name="Rectangle 7"/>
          <p:cNvSpPr>
            <a:spLocks noChangeArrowheads="1"/>
          </p:cNvSpPr>
          <p:nvPr/>
        </p:nvSpPr>
        <p:spPr bwMode="auto">
          <a:xfrm>
            <a:off x="2970213" y="5816600"/>
            <a:ext cx="2814637" cy="382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  <a:latin typeface="Tw Cen MT"/>
              <a:cs typeface="Tw Cen MT"/>
            </a:endParaRPr>
          </a:p>
        </p:txBody>
      </p:sp>
      <p:sp>
        <p:nvSpPr>
          <p:cNvPr id="98312" name="Rectangle 8"/>
          <p:cNvSpPr>
            <a:spLocks noChangeArrowheads="1"/>
          </p:cNvSpPr>
          <p:nvPr/>
        </p:nvSpPr>
        <p:spPr bwMode="auto">
          <a:xfrm>
            <a:off x="1795463" y="1371600"/>
            <a:ext cx="951601" cy="721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0325" tIns="23812" rIns="60325" bIns="23812">
            <a:spAutoFit/>
          </a:bodyPr>
          <a:lstStyle/>
          <a:p>
            <a:pPr defTabSz="723900" eaLnBrk="0" hangingPunct="0">
              <a:lnSpc>
                <a:spcPct val="85000"/>
              </a:lnSpc>
            </a:pPr>
            <a:r>
              <a:rPr lang="pt-PT" sz="1700" u="none">
                <a:solidFill>
                  <a:srgbClr val="000000"/>
                </a:solidFill>
                <a:latin typeface="Tw Cen MT"/>
                <a:cs typeface="Tw Cen MT"/>
              </a:rPr>
              <a:t>O pacote</a:t>
            </a:r>
          </a:p>
          <a:p>
            <a:pPr defTabSz="723900" eaLnBrk="0" hangingPunct="0">
              <a:lnSpc>
                <a:spcPct val="85000"/>
              </a:lnSpc>
            </a:pPr>
            <a:r>
              <a:rPr lang="pt-PT" sz="1700" u="none">
                <a:solidFill>
                  <a:srgbClr val="000000"/>
                </a:solidFill>
                <a:latin typeface="Tw Cen MT"/>
                <a:cs typeface="Tw Cen MT"/>
              </a:rPr>
              <a:t>é para</a:t>
            </a:r>
          </a:p>
          <a:p>
            <a:pPr defTabSz="723900" eaLnBrk="0" hangingPunct="0">
              <a:lnSpc>
                <a:spcPct val="85000"/>
              </a:lnSpc>
            </a:pPr>
            <a:r>
              <a:rPr lang="ja-JP" altLang="pt-PT" sz="1700" u="none">
                <a:solidFill>
                  <a:srgbClr val="000000"/>
                </a:solidFill>
                <a:latin typeface="Tw Cen MT"/>
                <a:cs typeface="Tw Cen MT"/>
              </a:rPr>
              <a:t>“</a:t>
            </a:r>
            <a:r>
              <a:rPr lang="pt-PT" sz="1700" u="none">
                <a:solidFill>
                  <a:srgbClr val="000000"/>
                </a:solidFill>
                <a:latin typeface="Tw Cen MT"/>
                <a:cs typeface="Tw Cen MT"/>
              </a:rPr>
              <a:t>mim</a:t>
            </a:r>
            <a:r>
              <a:rPr lang="ja-JP" altLang="pt-PT" sz="1700" u="none">
                <a:solidFill>
                  <a:srgbClr val="000000"/>
                </a:solidFill>
                <a:latin typeface="Tw Cen MT"/>
                <a:cs typeface="Tw Cen MT"/>
              </a:rPr>
              <a:t>”</a:t>
            </a:r>
            <a:r>
              <a:rPr lang="pt-PT" sz="1700" u="none">
                <a:solidFill>
                  <a:srgbClr val="000000"/>
                </a:solidFill>
                <a:latin typeface="Tw Cen MT"/>
                <a:cs typeface="Tw Cen MT"/>
              </a:rPr>
              <a:t> ?</a:t>
            </a:r>
          </a:p>
        </p:txBody>
      </p:sp>
      <p:sp>
        <p:nvSpPr>
          <p:cNvPr id="98313" name="Line 10"/>
          <p:cNvSpPr>
            <a:spLocks noChangeShapeType="1"/>
          </p:cNvSpPr>
          <p:nvPr/>
        </p:nvSpPr>
        <p:spPr bwMode="auto">
          <a:xfrm>
            <a:off x="1446213" y="1371600"/>
            <a:ext cx="0" cy="45497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  <a:latin typeface="Tw Cen MT"/>
              <a:cs typeface="Tw Cen MT"/>
            </a:endParaRPr>
          </a:p>
        </p:txBody>
      </p:sp>
      <p:grpSp>
        <p:nvGrpSpPr>
          <p:cNvPr id="2" name="Group 54"/>
          <p:cNvGrpSpPr>
            <a:grpSpLocks/>
          </p:cNvGrpSpPr>
          <p:nvPr/>
        </p:nvGrpSpPr>
        <p:grpSpPr bwMode="auto">
          <a:xfrm>
            <a:off x="276225" y="5522913"/>
            <a:ext cx="2875800" cy="803380"/>
            <a:chOff x="533400" y="5522912"/>
            <a:chExt cx="2875915" cy="803564"/>
          </a:xfrm>
        </p:grpSpPr>
        <p:sp>
          <p:nvSpPr>
            <p:cNvPr id="98360" name="Rectangle 11"/>
            <p:cNvSpPr>
              <a:spLocks noChangeArrowheads="1"/>
            </p:cNvSpPr>
            <p:nvPr/>
          </p:nvSpPr>
          <p:spPr bwMode="auto">
            <a:xfrm>
              <a:off x="533400" y="5867400"/>
              <a:ext cx="2875915" cy="4590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60325" tIns="23812" rIns="60325" bIns="23812">
              <a:spAutoFit/>
            </a:bodyPr>
            <a:lstStyle/>
            <a:p>
              <a:pPr defTabSz="723900" eaLnBrk="0" hangingPunct="0">
                <a:lnSpc>
                  <a:spcPct val="85000"/>
                </a:lnSpc>
              </a:pPr>
              <a:r>
                <a:rPr lang="pt-PT" sz="1700" u="none">
                  <a:solidFill>
                    <a:srgbClr val="000000"/>
                  </a:solidFill>
                  <a:latin typeface="Tw Cen MT"/>
                  <a:cs typeface="Tw Cen MT"/>
                </a:rPr>
                <a:t>Não encaminho: descarte</a:t>
              </a:r>
            </a:p>
            <a:p>
              <a:pPr defTabSz="723900" eaLnBrk="0" hangingPunct="0">
                <a:lnSpc>
                  <a:spcPct val="85000"/>
                </a:lnSpc>
              </a:pPr>
              <a:r>
                <a:rPr lang="pt-PT" sz="1400" u="none">
                  <a:solidFill>
                    <a:srgbClr val="000000"/>
                  </a:solidFill>
                  <a:latin typeface="Tw Cen MT"/>
                  <a:cs typeface="Tw Cen MT"/>
                </a:rPr>
                <a:t>(possível geração de condição ICMP)</a:t>
              </a:r>
            </a:p>
          </p:txBody>
        </p:sp>
        <p:sp>
          <p:nvSpPr>
            <p:cNvPr id="98361" name="Rectangle 15"/>
            <p:cNvSpPr>
              <a:spLocks noChangeArrowheads="1"/>
            </p:cNvSpPr>
            <p:nvPr/>
          </p:nvSpPr>
          <p:spPr bwMode="auto">
            <a:xfrm>
              <a:off x="1143000" y="5522912"/>
              <a:ext cx="502618" cy="2770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60325" tIns="23812" rIns="60325" bIns="23812">
              <a:spAutoFit/>
            </a:bodyPr>
            <a:lstStyle/>
            <a:p>
              <a:pPr defTabSz="723900" eaLnBrk="0" hangingPunct="0">
                <a:lnSpc>
                  <a:spcPct val="85000"/>
                </a:lnSpc>
              </a:pPr>
              <a:r>
                <a:rPr lang="pt-PT" sz="1700" u="none">
                  <a:solidFill>
                    <a:srgbClr val="000000"/>
                  </a:solidFill>
                  <a:latin typeface="Tw Cen MT"/>
                  <a:cs typeface="Tw Cen MT"/>
                </a:rPr>
                <a:t>Não</a:t>
              </a:r>
            </a:p>
          </p:txBody>
        </p:sp>
      </p:grpSp>
      <p:grpSp>
        <p:nvGrpSpPr>
          <p:cNvPr id="3" name="Group 41"/>
          <p:cNvGrpSpPr>
            <a:grpSpLocks/>
          </p:cNvGrpSpPr>
          <p:nvPr/>
        </p:nvGrpSpPr>
        <p:grpSpPr bwMode="auto">
          <a:xfrm>
            <a:off x="1446213" y="1981200"/>
            <a:ext cx="3151187" cy="276998"/>
            <a:chOff x="1717675" y="1981200"/>
            <a:chExt cx="3151188" cy="276998"/>
          </a:xfrm>
        </p:grpSpPr>
        <p:sp>
          <p:nvSpPr>
            <p:cNvPr id="98358" name="Line 16"/>
            <p:cNvSpPr>
              <a:spLocks noChangeShapeType="1"/>
            </p:cNvSpPr>
            <p:nvPr/>
          </p:nvSpPr>
          <p:spPr bwMode="auto">
            <a:xfrm>
              <a:off x="1717675" y="2257425"/>
              <a:ext cx="31511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  <a:latin typeface="Tw Cen MT"/>
                <a:cs typeface="Tw Cen MT"/>
              </a:endParaRPr>
            </a:p>
          </p:txBody>
        </p:sp>
        <p:sp>
          <p:nvSpPr>
            <p:cNvPr id="98359" name="Rectangle 20"/>
            <p:cNvSpPr>
              <a:spLocks noChangeArrowheads="1"/>
            </p:cNvSpPr>
            <p:nvPr/>
          </p:nvSpPr>
          <p:spPr bwMode="auto">
            <a:xfrm>
              <a:off x="4062412" y="1981200"/>
              <a:ext cx="387632" cy="2769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60325" tIns="23812" rIns="60325" bIns="23812">
              <a:spAutoFit/>
            </a:bodyPr>
            <a:lstStyle/>
            <a:p>
              <a:pPr defTabSz="723900" eaLnBrk="0" hangingPunct="0">
                <a:lnSpc>
                  <a:spcPct val="85000"/>
                </a:lnSpc>
              </a:pPr>
              <a:r>
                <a:rPr lang="pt-PT" sz="1700" u="none">
                  <a:solidFill>
                    <a:srgbClr val="000000"/>
                  </a:solidFill>
                  <a:latin typeface="Tw Cen MT"/>
                  <a:cs typeface="Tw Cen MT"/>
                </a:rPr>
                <a:t>sim</a:t>
              </a:r>
            </a:p>
          </p:txBody>
        </p:sp>
      </p:grpSp>
      <p:grpSp>
        <p:nvGrpSpPr>
          <p:cNvPr id="4" name="Group 45"/>
          <p:cNvGrpSpPr>
            <a:grpSpLocks/>
          </p:cNvGrpSpPr>
          <p:nvPr/>
        </p:nvGrpSpPr>
        <p:grpSpPr bwMode="auto">
          <a:xfrm>
            <a:off x="1446213" y="3048000"/>
            <a:ext cx="3151187" cy="282575"/>
            <a:chOff x="1717675" y="3048000"/>
            <a:chExt cx="3151188" cy="282575"/>
          </a:xfrm>
        </p:grpSpPr>
        <p:sp>
          <p:nvSpPr>
            <p:cNvPr id="98356" name="Line 17"/>
            <p:cNvSpPr>
              <a:spLocks noChangeShapeType="1"/>
            </p:cNvSpPr>
            <p:nvPr/>
          </p:nvSpPr>
          <p:spPr bwMode="auto">
            <a:xfrm>
              <a:off x="1717675" y="3330575"/>
              <a:ext cx="31511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  <a:latin typeface="Tw Cen MT"/>
                <a:cs typeface="Tw Cen MT"/>
              </a:endParaRPr>
            </a:p>
          </p:txBody>
        </p:sp>
        <p:sp>
          <p:nvSpPr>
            <p:cNvPr id="98357" name="Rectangle 21"/>
            <p:cNvSpPr>
              <a:spLocks noChangeArrowheads="1"/>
            </p:cNvSpPr>
            <p:nvPr/>
          </p:nvSpPr>
          <p:spPr bwMode="auto">
            <a:xfrm>
              <a:off x="4038600" y="3048000"/>
              <a:ext cx="387632" cy="2769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60325" tIns="23812" rIns="60325" bIns="23812">
              <a:spAutoFit/>
            </a:bodyPr>
            <a:lstStyle/>
            <a:p>
              <a:pPr defTabSz="723900" eaLnBrk="0" hangingPunct="0">
                <a:lnSpc>
                  <a:spcPct val="85000"/>
                </a:lnSpc>
              </a:pPr>
              <a:r>
                <a:rPr lang="pt-PT" sz="1700" u="none">
                  <a:solidFill>
                    <a:srgbClr val="000000"/>
                  </a:solidFill>
                  <a:latin typeface="Tw Cen MT"/>
                  <a:cs typeface="Tw Cen MT"/>
                </a:rPr>
                <a:t>sim</a:t>
              </a:r>
            </a:p>
          </p:txBody>
        </p:sp>
      </p:grpSp>
      <p:grpSp>
        <p:nvGrpSpPr>
          <p:cNvPr id="5" name="Group 49"/>
          <p:cNvGrpSpPr>
            <a:grpSpLocks/>
          </p:cNvGrpSpPr>
          <p:nvPr/>
        </p:nvGrpSpPr>
        <p:grpSpPr bwMode="auto">
          <a:xfrm>
            <a:off x="1446213" y="4114800"/>
            <a:ext cx="3151187" cy="354013"/>
            <a:chOff x="1717675" y="4114800"/>
            <a:chExt cx="3151188" cy="354013"/>
          </a:xfrm>
        </p:grpSpPr>
        <p:sp>
          <p:nvSpPr>
            <p:cNvPr id="98354" name="Line 18"/>
            <p:cNvSpPr>
              <a:spLocks noChangeShapeType="1"/>
            </p:cNvSpPr>
            <p:nvPr/>
          </p:nvSpPr>
          <p:spPr bwMode="auto">
            <a:xfrm>
              <a:off x="1717675" y="4468813"/>
              <a:ext cx="31511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  <a:latin typeface="Tw Cen MT"/>
                <a:cs typeface="Tw Cen MT"/>
              </a:endParaRPr>
            </a:p>
          </p:txBody>
        </p:sp>
        <p:sp>
          <p:nvSpPr>
            <p:cNvPr id="98355" name="Rectangle 22"/>
            <p:cNvSpPr>
              <a:spLocks noChangeArrowheads="1"/>
            </p:cNvSpPr>
            <p:nvPr/>
          </p:nvSpPr>
          <p:spPr bwMode="auto">
            <a:xfrm>
              <a:off x="4062412" y="4114800"/>
              <a:ext cx="387632" cy="2769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60325" tIns="23812" rIns="60325" bIns="23812">
              <a:spAutoFit/>
            </a:bodyPr>
            <a:lstStyle/>
            <a:p>
              <a:pPr defTabSz="723900" eaLnBrk="0" hangingPunct="0">
                <a:lnSpc>
                  <a:spcPct val="85000"/>
                </a:lnSpc>
              </a:pPr>
              <a:r>
                <a:rPr lang="pt-PT" sz="1700" u="none">
                  <a:solidFill>
                    <a:srgbClr val="000000"/>
                  </a:solidFill>
                  <a:latin typeface="Tw Cen MT"/>
                  <a:cs typeface="Tw Cen MT"/>
                </a:rPr>
                <a:t>sim</a:t>
              </a:r>
            </a:p>
          </p:txBody>
        </p:sp>
      </p:grpSp>
      <p:grpSp>
        <p:nvGrpSpPr>
          <p:cNvPr id="6" name="Group 52"/>
          <p:cNvGrpSpPr>
            <a:grpSpLocks/>
          </p:cNvGrpSpPr>
          <p:nvPr/>
        </p:nvGrpSpPr>
        <p:grpSpPr bwMode="auto">
          <a:xfrm>
            <a:off x="1490663" y="5294314"/>
            <a:ext cx="3151187" cy="276998"/>
            <a:chOff x="1762125" y="5294312"/>
            <a:chExt cx="3151188" cy="276999"/>
          </a:xfrm>
        </p:grpSpPr>
        <p:sp>
          <p:nvSpPr>
            <p:cNvPr id="98352" name="Line 19"/>
            <p:cNvSpPr>
              <a:spLocks noChangeShapeType="1"/>
            </p:cNvSpPr>
            <p:nvPr/>
          </p:nvSpPr>
          <p:spPr bwMode="auto">
            <a:xfrm>
              <a:off x="1762125" y="5562600"/>
              <a:ext cx="31511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  <a:latin typeface="Tw Cen MT"/>
                <a:cs typeface="Tw Cen MT"/>
              </a:endParaRPr>
            </a:p>
          </p:txBody>
        </p:sp>
        <p:sp>
          <p:nvSpPr>
            <p:cNvPr id="98353" name="Rectangle 23"/>
            <p:cNvSpPr>
              <a:spLocks noChangeArrowheads="1"/>
            </p:cNvSpPr>
            <p:nvPr/>
          </p:nvSpPr>
          <p:spPr bwMode="auto">
            <a:xfrm>
              <a:off x="4062412" y="5294312"/>
              <a:ext cx="387632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60325" tIns="23812" rIns="60325" bIns="23812">
              <a:spAutoFit/>
            </a:bodyPr>
            <a:lstStyle/>
            <a:p>
              <a:pPr defTabSz="723900" eaLnBrk="0" hangingPunct="0">
                <a:lnSpc>
                  <a:spcPct val="85000"/>
                </a:lnSpc>
              </a:pPr>
              <a:r>
                <a:rPr lang="pt-PT" sz="1700" u="none">
                  <a:solidFill>
                    <a:srgbClr val="000000"/>
                  </a:solidFill>
                  <a:latin typeface="Tw Cen MT"/>
                  <a:cs typeface="Tw Cen MT"/>
                </a:rPr>
                <a:t>sim</a:t>
              </a:r>
            </a:p>
          </p:txBody>
        </p:sp>
      </p:grpSp>
      <p:sp>
        <p:nvSpPr>
          <p:cNvPr id="98319" name="Line 24"/>
          <p:cNvSpPr>
            <a:spLocks noChangeShapeType="1"/>
          </p:cNvSpPr>
          <p:nvPr/>
        </p:nvSpPr>
        <p:spPr bwMode="auto">
          <a:xfrm>
            <a:off x="1446213" y="1433513"/>
            <a:ext cx="0" cy="7588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  <a:latin typeface="Tw Cen MT"/>
              <a:cs typeface="Tw Cen MT"/>
            </a:endParaRPr>
          </a:p>
        </p:txBody>
      </p:sp>
      <p:grpSp>
        <p:nvGrpSpPr>
          <p:cNvPr id="7" name="Group 51"/>
          <p:cNvGrpSpPr>
            <a:grpSpLocks/>
          </p:cNvGrpSpPr>
          <p:nvPr/>
        </p:nvGrpSpPr>
        <p:grpSpPr bwMode="auto">
          <a:xfrm>
            <a:off x="871538" y="4468813"/>
            <a:ext cx="3200400" cy="1054100"/>
            <a:chOff x="1143000" y="4468813"/>
            <a:chExt cx="3200400" cy="1053522"/>
          </a:xfrm>
        </p:grpSpPr>
        <p:sp>
          <p:nvSpPr>
            <p:cNvPr id="98349" name="Rectangle 9"/>
            <p:cNvSpPr>
              <a:spLocks noChangeArrowheads="1"/>
            </p:cNvSpPr>
            <p:nvPr/>
          </p:nvSpPr>
          <p:spPr bwMode="auto">
            <a:xfrm>
              <a:off x="1905000" y="4800600"/>
              <a:ext cx="2438400" cy="7217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60325" tIns="23812" rIns="60325" bIns="23812">
              <a:spAutoFit/>
            </a:bodyPr>
            <a:lstStyle/>
            <a:p>
              <a:pPr defTabSz="723900" eaLnBrk="0" hangingPunct="0">
                <a:lnSpc>
                  <a:spcPct val="85000"/>
                </a:lnSpc>
              </a:pPr>
              <a:r>
                <a:rPr lang="pt-PT" sz="1700" u="none">
                  <a:solidFill>
                    <a:srgbClr val="000000"/>
                  </a:solidFill>
                  <a:latin typeface="Tw Cen MT"/>
                  <a:cs typeface="Tw Cen MT"/>
                </a:rPr>
                <a:t>Tenho um </a:t>
              </a:r>
            </a:p>
            <a:p>
              <a:pPr defTabSz="723900" eaLnBrk="0" hangingPunct="0">
                <a:lnSpc>
                  <a:spcPct val="85000"/>
                </a:lnSpc>
              </a:pPr>
              <a:r>
                <a:rPr lang="pt-PT" sz="1700" u="none">
                  <a:solidFill>
                    <a:srgbClr val="000000"/>
                  </a:solidFill>
                  <a:latin typeface="Tw Cen MT"/>
                  <a:cs typeface="Tw Cen MT"/>
                </a:rPr>
                <a:t>encaminhamento</a:t>
              </a:r>
            </a:p>
            <a:p>
              <a:pPr defTabSz="723900" eaLnBrk="0" hangingPunct="0">
                <a:lnSpc>
                  <a:spcPct val="85000"/>
                </a:lnSpc>
              </a:pPr>
              <a:r>
                <a:rPr lang="pt-PT" sz="1700" u="none">
                  <a:solidFill>
                    <a:srgbClr val="000000"/>
                  </a:solidFill>
                  <a:latin typeface="Tw Cen MT"/>
                  <a:cs typeface="Tw Cen MT"/>
                </a:rPr>
                <a:t>por defeito ?</a:t>
              </a:r>
            </a:p>
          </p:txBody>
        </p:sp>
        <p:sp>
          <p:nvSpPr>
            <p:cNvPr id="98350" name="Rectangle 14"/>
            <p:cNvSpPr>
              <a:spLocks noChangeArrowheads="1"/>
            </p:cNvSpPr>
            <p:nvPr/>
          </p:nvSpPr>
          <p:spPr bwMode="auto">
            <a:xfrm>
              <a:off x="1143000" y="4559300"/>
              <a:ext cx="502598" cy="2768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60325" tIns="23812" rIns="60325" bIns="23812">
              <a:spAutoFit/>
            </a:bodyPr>
            <a:lstStyle/>
            <a:p>
              <a:pPr defTabSz="723900" eaLnBrk="0" hangingPunct="0">
                <a:lnSpc>
                  <a:spcPct val="85000"/>
                </a:lnSpc>
              </a:pPr>
              <a:r>
                <a:rPr lang="pt-PT" sz="1700" u="none">
                  <a:solidFill>
                    <a:srgbClr val="000000"/>
                  </a:solidFill>
                  <a:latin typeface="Tw Cen MT"/>
                  <a:cs typeface="Tw Cen MT"/>
                </a:rPr>
                <a:t>Não</a:t>
              </a:r>
            </a:p>
          </p:txBody>
        </p:sp>
        <p:sp>
          <p:nvSpPr>
            <p:cNvPr id="98351" name="Line 27"/>
            <p:cNvSpPr>
              <a:spLocks noChangeShapeType="1"/>
            </p:cNvSpPr>
            <p:nvPr/>
          </p:nvSpPr>
          <p:spPr bwMode="auto">
            <a:xfrm>
              <a:off x="1717675" y="4468813"/>
              <a:ext cx="0" cy="75882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  <a:latin typeface="Tw Cen MT"/>
                <a:cs typeface="Tw Cen MT"/>
              </a:endParaRPr>
            </a:p>
          </p:txBody>
        </p:sp>
      </p:grpSp>
      <p:sp>
        <p:nvSpPr>
          <p:cNvPr id="98333" name="Rectangle 28"/>
          <p:cNvSpPr>
            <a:spLocks noChangeArrowheads="1"/>
          </p:cNvSpPr>
          <p:nvPr/>
        </p:nvSpPr>
        <p:spPr bwMode="auto">
          <a:xfrm>
            <a:off x="4621213" y="1905000"/>
            <a:ext cx="717413" cy="721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0325" tIns="23812" rIns="60325" bIns="23812">
            <a:spAutoFit/>
          </a:bodyPr>
          <a:lstStyle/>
          <a:p>
            <a:pPr defTabSz="723900" eaLnBrk="0" hangingPunct="0">
              <a:lnSpc>
                <a:spcPct val="85000"/>
              </a:lnSpc>
            </a:pPr>
            <a:r>
              <a:rPr lang="pt-PT" sz="1700" u="none">
                <a:solidFill>
                  <a:srgbClr val="000000"/>
                </a:solidFill>
                <a:latin typeface="Tw Cen MT"/>
                <a:cs typeface="Tw Cen MT"/>
              </a:rPr>
              <a:t>fico </a:t>
            </a:r>
          </a:p>
          <a:p>
            <a:pPr defTabSz="723900" eaLnBrk="0" hangingPunct="0">
              <a:lnSpc>
                <a:spcPct val="85000"/>
              </a:lnSpc>
            </a:pPr>
            <a:r>
              <a:rPr lang="pt-PT" sz="1700" u="none">
                <a:solidFill>
                  <a:srgbClr val="000000"/>
                </a:solidFill>
                <a:latin typeface="Tw Cen MT"/>
                <a:cs typeface="Tw Cen MT"/>
              </a:rPr>
              <a:t>com o</a:t>
            </a:r>
          </a:p>
          <a:p>
            <a:pPr defTabSz="723900" eaLnBrk="0" hangingPunct="0">
              <a:lnSpc>
                <a:spcPct val="85000"/>
              </a:lnSpc>
            </a:pPr>
            <a:r>
              <a:rPr lang="pt-PT" sz="1700" u="none">
                <a:solidFill>
                  <a:srgbClr val="000000"/>
                </a:solidFill>
                <a:latin typeface="Tw Cen MT"/>
                <a:cs typeface="Tw Cen MT"/>
              </a:rPr>
              <a:t>pacote</a:t>
            </a:r>
          </a:p>
        </p:txBody>
      </p:sp>
      <p:sp>
        <p:nvSpPr>
          <p:cNvPr id="98334" name="Rectangle 29"/>
          <p:cNvSpPr>
            <a:spLocks noChangeArrowheads="1"/>
          </p:cNvSpPr>
          <p:nvPr/>
        </p:nvSpPr>
        <p:spPr bwMode="auto">
          <a:xfrm>
            <a:off x="4681538" y="3048000"/>
            <a:ext cx="760205" cy="721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0325" tIns="23812" rIns="60325" bIns="23812">
            <a:spAutoFit/>
          </a:bodyPr>
          <a:lstStyle/>
          <a:p>
            <a:pPr defTabSz="723900" eaLnBrk="0" hangingPunct="0">
              <a:lnSpc>
                <a:spcPct val="85000"/>
              </a:lnSpc>
            </a:pPr>
            <a:r>
              <a:rPr lang="pt-PT" sz="1700" u="none" dirty="0" smtClean="0">
                <a:solidFill>
                  <a:srgbClr val="000000"/>
                </a:solidFill>
                <a:latin typeface="Tw Cen MT"/>
                <a:cs typeface="Tw Cen MT"/>
              </a:rPr>
              <a:t>envio</a:t>
            </a:r>
            <a:endParaRPr lang="pt-PT" sz="1700" u="none" dirty="0">
              <a:solidFill>
                <a:srgbClr val="000000"/>
              </a:solidFill>
              <a:latin typeface="Tw Cen MT"/>
              <a:cs typeface="Tw Cen MT"/>
            </a:endParaRPr>
          </a:p>
          <a:p>
            <a:pPr defTabSz="723900" eaLnBrk="0" hangingPunct="0">
              <a:lnSpc>
                <a:spcPct val="85000"/>
              </a:lnSpc>
            </a:pPr>
            <a:r>
              <a:rPr lang="pt-PT" sz="1700" u="none" dirty="0">
                <a:solidFill>
                  <a:srgbClr val="000000"/>
                </a:solidFill>
                <a:latin typeface="Tw Cen MT"/>
                <a:cs typeface="Tw Cen MT"/>
              </a:rPr>
              <a:t>usando</a:t>
            </a:r>
          </a:p>
          <a:p>
            <a:pPr defTabSz="723900" eaLnBrk="0" hangingPunct="0">
              <a:lnSpc>
                <a:spcPct val="85000"/>
              </a:lnSpc>
            </a:pPr>
            <a:r>
              <a:rPr lang="pt-PT" sz="1700" u="none" dirty="0">
                <a:solidFill>
                  <a:srgbClr val="000000"/>
                </a:solidFill>
                <a:latin typeface="Tw Cen MT"/>
                <a:cs typeface="Tw Cen MT"/>
              </a:rPr>
              <a:t>ARP</a:t>
            </a:r>
          </a:p>
        </p:txBody>
      </p:sp>
      <p:sp>
        <p:nvSpPr>
          <p:cNvPr id="98335" name="Rectangle 30"/>
          <p:cNvSpPr>
            <a:spLocks noChangeArrowheads="1"/>
          </p:cNvSpPr>
          <p:nvPr/>
        </p:nvSpPr>
        <p:spPr bwMode="auto">
          <a:xfrm>
            <a:off x="4681538" y="4114800"/>
            <a:ext cx="728617" cy="721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0325" tIns="23812" rIns="60325" bIns="23812">
            <a:spAutoFit/>
          </a:bodyPr>
          <a:lstStyle/>
          <a:p>
            <a:pPr defTabSz="723900" eaLnBrk="0" hangingPunct="0">
              <a:lnSpc>
                <a:spcPct val="85000"/>
              </a:lnSpc>
            </a:pPr>
            <a:r>
              <a:rPr lang="pt-PT" sz="1700" u="none">
                <a:solidFill>
                  <a:srgbClr val="000000"/>
                </a:solidFill>
                <a:latin typeface="Tw Cen MT"/>
                <a:cs typeface="Tw Cen MT"/>
              </a:rPr>
              <a:t>Envio</a:t>
            </a:r>
          </a:p>
          <a:p>
            <a:pPr defTabSz="723900" eaLnBrk="0" hangingPunct="0">
              <a:lnSpc>
                <a:spcPct val="85000"/>
              </a:lnSpc>
            </a:pPr>
            <a:r>
              <a:rPr lang="pt-PT" sz="1700" u="none">
                <a:solidFill>
                  <a:srgbClr val="000000"/>
                </a:solidFill>
                <a:latin typeface="Tw Cen MT"/>
                <a:cs typeface="Tw Cen MT"/>
              </a:rPr>
              <a:t>para o</a:t>
            </a:r>
          </a:p>
          <a:p>
            <a:pPr defTabSz="723900" eaLnBrk="0" hangingPunct="0">
              <a:lnSpc>
                <a:spcPct val="85000"/>
              </a:lnSpc>
            </a:pPr>
            <a:r>
              <a:rPr lang="pt-PT" sz="1700" i="1" u="none">
                <a:solidFill>
                  <a:srgbClr val="000000"/>
                </a:solidFill>
                <a:latin typeface="Tw Cen MT"/>
                <a:cs typeface="Tw Cen MT"/>
              </a:rPr>
              <a:t>router</a:t>
            </a:r>
            <a:endParaRPr lang="pt-PT" sz="1700" u="none">
              <a:solidFill>
                <a:srgbClr val="000000"/>
              </a:solidFill>
              <a:latin typeface="Tw Cen MT"/>
              <a:cs typeface="Tw Cen MT"/>
            </a:endParaRPr>
          </a:p>
        </p:txBody>
      </p:sp>
      <p:sp>
        <p:nvSpPr>
          <p:cNvPr id="98336" name="Rectangle 31"/>
          <p:cNvSpPr>
            <a:spLocks noChangeArrowheads="1"/>
          </p:cNvSpPr>
          <p:nvPr/>
        </p:nvSpPr>
        <p:spPr bwMode="auto">
          <a:xfrm>
            <a:off x="4695825" y="5256213"/>
            <a:ext cx="1280983" cy="721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0325" tIns="23812" rIns="60325" bIns="23812">
            <a:spAutoFit/>
          </a:bodyPr>
          <a:lstStyle/>
          <a:p>
            <a:pPr defTabSz="723900" eaLnBrk="0" hangingPunct="0">
              <a:lnSpc>
                <a:spcPct val="85000"/>
              </a:lnSpc>
            </a:pPr>
            <a:r>
              <a:rPr lang="pt-PT" sz="1700" u="none">
                <a:solidFill>
                  <a:srgbClr val="000000"/>
                </a:solidFill>
                <a:latin typeface="Tw Cen MT"/>
                <a:cs typeface="Tw Cen MT"/>
              </a:rPr>
              <a:t>Envio para</a:t>
            </a:r>
          </a:p>
          <a:p>
            <a:pPr defTabSz="723900" eaLnBrk="0" hangingPunct="0">
              <a:lnSpc>
                <a:spcPct val="85000"/>
              </a:lnSpc>
            </a:pPr>
            <a:r>
              <a:rPr lang="en-US" sz="1700" i="1" u="none">
                <a:solidFill>
                  <a:srgbClr val="000000"/>
                </a:solidFill>
                <a:latin typeface="Tw Cen MT"/>
                <a:cs typeface="Tw Cen MT"/>
              </a:rPr>
              <a:t>R</a:t>
            </a:r>
            <a:r>
              <a:rPr lang="pt-PT" sz="1700" i="1" u="none">
                <a:solidFill>
                  <a:srgbClr val="000000"/>
                </a:solidFill>
                <a:latin typeface="Tw Cen MT"/>
                <a:cs typeface="Tw Cen MT"/>
              </a:rPr>
              <a:t>outer</a:t>
            </a:r>
          </a:p>
          <a:p>
            <a:pPr defTabSz="723900" eaLnBrk="0" hangingPunct="0">
              <a:lnSpc>
                <a:spcPct val="85000"/>
              </a:lnSpc>
            </a:pPr>
            <a:r>
              <a:rPr lang="pt-PT" sz="1700" i="1" u="none">
                <a:solidFill>
                  <a:srgbClr val="000000"/>
                </a:solidFill>
                <a:latin typeface="Tw Cen MT"/>
                <a:cs typeface="Tw Cen MT"/>
              </a:rPr>
              <a:t>(default GW)</a:t>
            </a:r>
            <a:endParaRPr lang="pt-PT" sz="1700" u="none">
              <a:solidFill>
                <a:srgbClr val="000000"/>
              </a:solidFill>
              <a:latin typeface="Tw Cen MT"/>
              <a:cs typeface="Tw Cen MT"/>
            </a:endParaRPr>
          </a:p>
        </p:txBody>
      </p:sp>
      <p:grpSp>
        <p:nvGrpSpPr>
          <p:cNvPr id="8" name="Group 42"/>
          <p:cNvGrpSpPr>
            <a:grpSpLocks/>
          </p:cNvGrpSpPr>
          <p:nvPr/>
        </p:nvGrpSpPr>
        <p:grpSpPr bwMode="auto">
          <a:xfrm>
            <a:off x="6705600" y="1676400"/>
            <a:ext cx="1312405" cy="849914"/>
            <a:chOff x="6705600" y="1600200"/>
            <a:chExt cx="1312405" cy="849914"/>
          </a:xfrm>
        </p:grpSpPr>
        <p:sp>
          <p:nvSpPr>
            <p:cNvPr id="98347" name="Rectangle 32"/>
            <p:cNvSpPr>
              <a:spLocks noChangeArrowheads="1"/>
            </p:cNvSpPr>
            <p:nvPr/>
          </p:nvSpPr>
          <p:spPr bwMode="auto">
            <a:xfrm>
              <a:off x="6757988" y="2092325"/>
              <a:ext cx="1260017" cy="3577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60325" tIns="23812" rIns="60325" bIns="23812">
              <a:spAutoFit/>
            </a:bodyPr>
            <a:lstStyle/>
            <a:p>
              <a:pPr defTabSz="723900" eaLnBrk="0" hangingPunct="0">
                <a:lnSpc>
                  <a:spcPct val="85000"/>
                </a:lnSpc>
              </a:pPr>
              <a:r>
                <a:rPr lang="pt-PT" sz="2300" u="none">
                  <a:solidFill>
                    <a:srgbClr val="000000"/>
                  </a:solidFill>
                  <a:latin typeface="Tw Cen MT"/>
                  <a:cs typeface="Tw Cen MT"/>
                </a:rPr>
                <a:t>Host local</a:t>
              </a:r>
            </a:p>
          </p:txBody>
        </p:sp>
        <p:sp>
          <p:nvSpPr>
            <p:cNvPr id="98348" name="TextBox 37"/>
            <p:cNvSpPr txBox="1">
              <a:spLocks noChangeArrowheads="1"/>
            </p:cNvSpPr>
            <p:nvPr/>
          </p:nvSpPr>
          <p:spPr bwMode="auto">
            <a:xfrm>
              <a:off x="6705600" y="1600200"/>
              <a:ext cx="1224451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400" u="none">
                  <a:solidFill>
                    <a:srgbClr val="000000"/>
                  </a:solidFill>
                  <a:latin typeface="Tw Cen MT"/>
                  <a:cs typeface="Tw Cen MT"/>
                </a:rPr>
                <a:t>Recepção e</a:t>
              </a:r>
            </a:p>
            <a:p>
              <a:pPr eaLnBrk="1" hangingPunct="1"/>
              <a:r>
                <a:rPr lang="en-US" sz="1400" u="none">
                  <a:solidFill>
                    <a:srgbClr val="000000"/>
                  </a:solidFill>
                  <a:latin typeface="Tw Cen MT"/>
                  <a:cs typeface="Tw Cen MT"/>
                </a:rPr>
                <a:t>Processamento</a:t>
              </a:r>
            </a:p>
          </p:txBody>
        </p:sp>
      </p:grpSp>
      <p:grpSp>
        <p:nvGrpSpPr>
          <p:cNvPr id="9" name="Group 46"/>
          <p:cNvGrpSpPr>
            <a:grpSpLocks/>
          </p:cNvGrpSpPr>
          <p:nvPr/>
        </p:nvGrpSpPr>
        <p:grpSpPr bwMode="auto">
          <a:xfrm>
            <a:off x="6705601" y="2819400"/>
            <a:ext cx="1751582" cy="1186222"/>
            <a:chOff x="6705600" y="2892623"/>
            <a:chExt cx="1751216" cy="1186666"/>
          </a:xfrm>
        </p:grpSpPr>
        <p:sp>
          <p:nvSpPr>
            <p:cNvPr id="98345" name="Rectangle 33"/>
            <p:cNvSpPr>
              <a:spLocks noChangeArrowheads="1"/>
            </p:cNvSpPr>
            <p:nvPr/>
          </p:nvSpPr>
          <p:spPr bwMode="auto">
            <a:xfrm>
              <a:off x="6757988" y="3119438"/>
              <a:ext cx="1698828" cy="9598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60325" tIns="23812" rIns="60325" bIns="23812">
              <a:spAutoFit/>
            </a:bodyPr>
            <a:lstStyle/>
            <a:p>
              <a:pPr defTabSz="723900" eaLnBrk="0" hangingPunct="0">
                <a:lnSpc>
                  <a:spcPct val="85000"/>
                </a:lnSpc>
              </a:pPr>
              <a:r>
                <a:rPr lang="pt-PT" sz="2300" u="none">
                  <a:solidFill>
                    <a:srgbClr val="000000"/>
                  </a:solidFill>
                  <a:latin typeface="Tw Cen MT"/>
                  <a:cs typeface="Tw Cen MT"/>
                </a:rPr>
                <a:t>Destinatário</a:t>
              </a:r>
            </a:p>
            <a:p>
              <a:pPr defTabSz="723900" eaLnBrk="0" hangingPunct="0">
                <a:lnSpc>
                  <a:spcPct val="85000"/>
                </a:lnSpc>
              </a:pPr>
              <a:r>
                <a:rPr lang="pt-PT" sz="2300" u="none">
                  <a:solidFill>
                    <a:srgbClr val="000000"/>
                  </a:solidFill>
                  <a:latin typeface="Tw Cen MT"/>
                  <a:cs typeface="Tw Cen MT"/>
                </a:rPr>
                <a:t>directamente</a:t>
              </a:r>
            </a:p>
            <a:p>
              <a:pPr defTabSz="723900" eaLnBrk="0" hangingPunct="0">
                <a:lnSpc>
                  <a:spcPct val="85000"/>
                </a:lnSpc>
              </a:pPr>
              <a:r>
                <a:rPr lang="pt-PT" sz="2300" u="none">
                  <a:solidFill>
                    <a:srgbClr val="000000"/>
                  </a:solidFill>
                  <a:latin typeface="Tw Cen MT"/>
                  <a:cs typeface="Tw Cen MT"/>
                </a:rPr>
                <a:t>acess</a:t>
              </a:r>
              <a:r>
                <a:rPr lang="pt-PT" altLang="ja-JP" sz="2300" u="none">
                  <a:solidFill>
                    <a:srgbClr val="000000"/>
                  </a:solidFill>
                  <a:latin typeface="Tw Cen MT"/>
                  <a:cs typeface="Tw Cen MT"/>
                </a:rPr>
                <a:t>ível</a:t>
              </a:r>
              <a:endParaRPr lang="pt-PT" sz="2300" u="none">
                <a:solidFill>
                  <a:srgbClr val="000000"/>
                </a:solidFill>
                <a:latin typeface="Tw Cen MT"/>
                <a:cs typeface="Tw Cen MT"/>
              </a:endParaRPr>
            </a:p>
          </p:txBody>
        </p:sp>
        <p:sp>
          <p:nvSpPr>
            <p:cNvPr id="98346" name="TextBox 38"/>
            <p:cNvSpPr txBox="1">
              <a:spLocks noChangeArrowheads="1"/>
            </p:cNvSpPr>
            <p:nvPr/>
          </p:nvSpPr>
          <p:spPr bwMode="auto">
            <a:xfrm>
              <a:off x="6705600" y="2892623"/>
              <a:ext cx="1213941" cy="3078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400" u="none">
                  <a:solidFill>
                    <a:srgbClr val="000000"/>
                  </a:solidFill>
                  <a:latin typeface="Tw Cen MT"/>
                  <a:cs typeface="Tw Cen MT"/>
                </a:rPr>
                <a:t>Encam. directo</a:t>
              </a:r>
            </a:p>
          </p:txBody>
        </p:sp>
      </p:grpSp>
      <p:grpSp>
        <p:nvGrpSpPr>
          <p:cNvPr id="10" name="Group 50"/>
          <p:cNvGrpSpPr>
            <a:grpSpLocks/>
          </p:cNvGrpSpPr>
          <p:nvPr/>
        </p:nvGrpSpPr>
        <p:grpSpPr bwMode="auto">
          <a:xfrm>
            <a:off x="6705603" y="4114800"/>
            <a:ext cx="1587637" cy="914400"/>
            <a:chOff x="6705600" y="4114800"/>
            <a:chExt cx="1587305" cy="914400"/>
          </a:xfrm>
        </p:grpSpPr>
        <p:sp>
          <p:nvSpPr>
            <p:cNvPr id="98343" name="Rectangle 34"/>
            <p:cNvSpPr>
              <a:spLocks noChangeArrowheads="1"/>
            </p:cNvSpPr>
            <p:nvPr/>
          </p:nvSpPr>
          <p:spPr bwMode="auto">
            <a:xfrm>
              <a:off x="6757988" y="4370559"/>
              <a:ext cx="1534917" cy="6586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60325" tIns="23812" rIns="60325" bIns="23812">
              <a:spAutoFit/>
            </a:bodyPr>
            <a:lstStyle/>
            <a:p>
              <a:pPr defTabSz="723900" eaLnBrk="0" hangingPunct="0">
                <a:lnSpc>
                  <a:spcPct val="85000"/>
                </a:lnSpc>
              </a:pPr>
              <a:r>
                <a:rPr lang="pt-PT" sz="2300" u="none">
                  <a:solidFill>
                    <a:srgbClr val="000000"/>
                  </a:solidFill>
                  <a:latin typeface="Tw Cen MT"/>
                  <a:cs typeface="Tw Cen MT"/>
                </a:rPr>
                <a:t>Destinatário</a:t>
              </a:r>
            </a:p>
            <a:p>
              <a:pPr defTabSz="723900" eaLnBrk="0" hangingPunct="0">
                <a:lnSpc>
                  <a:spcPct val="85000"/>
                </a:lnSpc>
              </a:pPr>
              <a:r>
                <a:rPr lang="pt-PT" sz="2300" u="none">
                  <a:solidFill>
                    <a:srgbClr val="000000"/>
                  </a:solidFill>
                  <a:latin typeface="Tw Cen MT"/>
                  <a:cs typeface="Tw Cen MT"/>
                </a:rPr>
                <a:t>remoto</a:t>
              </a:r>
            </a:p>
          </p:txBody>
        </p:sp>
        <p:sp>
          <p:nvSpPr>
            <p:cNvPr id="98344" name="TextBox 39"/>
            <p:cNvSpPr txBox="1">
              <a:spLocks noChangeArrowheads="1"/>
            </p:cNvSpPr>
            <p:nvPr/>
          </p:nvSpPr>
          <p:spPr bwMode="auto">
            <a:xfrm>
              <a:off x="6705600" y="4114800"/>
              <a:ext cx="1331912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400" u="none">
                  <a:solidFill>
                    <a:srgbClr val="000000"/>
                  </a:solidFill>
                  <a:latin typeface="Tw Cen MT"/>
                  <a:cs typeface="Tw Cen MT"/>
                </a:rPr>
                <a:t>Encam. indirecto</a:t>
              </a:r>
            </a:p>
          </p:txBody>
        </p:sp>
      </p:grpSp>
      <p:grpSp>
        <p:nvGrpSpPr>
          <p:cNvPr id="11" name="Group 53"/>
          <p:cNvGrpSpPr>
            <a:grpSpLocks/>
          </p:cNvGrpSpPr>
          <p:nvPr/>
        </p:nvGrpSpPr>
        <p:grpSpPr bwMode="auto">
          <a:xfrm>
            <a:off x="6705601" y="5102223"/>
            <a:ext cx="1371201" cy="855339"/>
            <a:chOff x="6705600" y="5102423"/>
            <a:chExt cx="1371727" cy="855138"/>
          </a:xfrm>
        </p:grpSpPr>
        <p:sp>
          <p:nvSpPr>
            <p:cNvPr id="98341" name="Rectangle 35"/>
            <p:cNvSpPr>
              <a:spLocks noChangeArrowheads="1"/>
            </p:cNvSpPr>
            <p:nvPr/>
          </p:nvSpPr>
          <p:spPr bwMode="auto">
            <a:xfrm>
              <a:off x="6757988" y="5299075"/>
              <a:ext cx="939501" cy="6584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60325" tIns="23812" rIns="60325" bIns="23812">
              <a:spAutoFit/>
            </a:bodyPr>
            <a:lstStyle/>
            <a:p>
              <a:pPr defTabSz="723900" eaLnBrk="0" hangingPunct="0">
                <a:lnSpc>
                  <a:spcPct val="85000"/>
                </a:lnSpc>
              </a:pPr>
              <a:r>
                <a:rPr lang="pt-PT" sz="2300" u="none">
                  <a:solidFill>
                    <a:srgbClr val="000000"/>
                  </a:solidFill>
                  <a:latin typeface="Tw Cen MT"/>
                  <a:cs typeface="Tw Cen MT"/>
                </a:rPr>
                <a:t>Host</a:t>
              </a:r>
            </a:p>
            <a:p>
              <a:pPr defTabSz="723900" eaLnBrk="0" hangingPunct="0">
                <a:lnSpc>
                  <a:spcPct val="85000"/>
                </a:lnSpc>
              </a:pPr>
              <a:r>
                <a:rPr lang="pt-PT" sz="2300" u="none">
                  <a:solidFill>
                    <a:srgbClr val="000000"/>
                  </a:solidFill>
                  <a:latin typeface="Tw Cen MT"/>
                  <a:cs typeface="Tw Cen MT"/>
                </a:rPr>
                <a:t>remoto</a:t>
              </a:r>
            </a:p>
          </p:txBody>
        </p:sp>
        <p:sp>
          <p:nvSpPr>
            <p:cNvPr id="98342" name="TextBox 40"/>
            <p:cNvSpPr txBox="1">
              <a:spLocks noChangeArrowheads="1"/>
            </p:cNvSpPr>
            <p:nvPr/>
          </p:nvSpPr>
          <p:spPr bwMode="auto">
            <a:xfrm>
              <a:off x="6705600" y="5102423"/>
              <a:ext cx="1371727" cy="3077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400" u="none">
                  <a:solidFill>
                    <a:srgbClr val="000000"/>
                  </a:solidFill>
                  <a:latin typeface="Tw Cen MT"/>
                  <a:cs typeface="Tw Cen MT"/>
                </a:rPr>
                <a:t>Encam. “default”</a:t>
              </a:r>
            </a:p>
          </p:txBody>
        </p:sp>
      </p:grpSp>
      <p:grpSp>
        <p:nvGrpSpPr>
          <p:cNvPr id="12" name="Group 44"/>
          <p:cNvGrpSpPr>
            <a:grpSpLocks/>
          </p:cNvGrpSpPr>
          <p:nvPr/>
        </p:nvGrpSpPr>
        <p:grpSpPr bwMode="auto">
          <a:xfrm>
            <a:off x="857250" y="2287588"/>
            <a:ext cx="3290888" cy="873125"/>
            <a:chOff x="1128713" y="2287588"/>
            <a:chExt cx="3290887" cy="872547"/>
          </a:xfrm>
        </p:grpSpPr>
        <p:sp>
          <p:nvSpPr>
            <p:cNvPr id="98338" name="Rectangle 12"/>
            <p:cNvSpPr>
              <a:spLocks noChangeArrowheads="1"/>
            </p:cNvSpPr>
            <p:nvPr/>
          </p:nvSpPr>
          <p:spPr bwMode="auto">
            <a:xfrm>
              <a:off x="1128713" y="2287588"/>
              <a:ext cx="502598" cy="2768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60325" tIns="23812" rIns="60325" bIns="23812">
              <a:spAutoFit/>
            </a:bodyPr>
            <a:lstStyle/>
            <a:p>
              <a:pPr defTabSz="723900" eaLnBrk="0" hangingPunct="0">
                <a:lnSpc>
                  <a:spcPct val="85000"/>
                </a:lnSpc>
              </a:pPr>
              <a:r>
                <a:rPr lang="pt-PT" sz="1700" u="none">
                  <a:solidFill>
                    <a:srgbClr val="000000"/>
                  </a:solidFill>
                  <a:latin typeface="Tw Cen MT"/>
                  <a:cs typeface="Tw Cen MT"/>
                </a:rPr>
                <a:t>Não</a:t>
              </a:r>
            </a:p>
          </p:txBody>
        </p:sp>
        <p:sp>
          <p:nvSpPr>
            <p:cNvPr id="98339" name="Line 25"/>
            <p:cNvSpPr>
              <a:spLocks noChangeShapeType="1"/>
            </p:cNvSpPr>
            <p:nvPr/>
          </p:nvSpPr>
          <p:spPr bwMode="auto">
            <a:xfrm>
              <a:off x="1717675" y="2319338"/>
              <a:ext cx="0" cy="75882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  <a:latin typeface="Tw Cen MT"/>
                <a:cs typeface="Tw Cen MT"/>
              </a:endParaRPr>
            </a:p>
          </p:txBody>
        </p:sp>
        <p:sp>
          <p:nvSpPr>
            <p:cNvPr id="98340" name="Rectangle 9"/>
            <p:cNvSpPr>
              <a:spLocks noChangeArrowheads="1"/>
            </p:cNvSpPr>
            <p:nvPr/>
          </p:nvSpPr>
          <p:spPr bwMode="auto">
            <a:xfrm>
              <a:off x="1981200" y="2438400"/>
              <a:ext cx="2438400" cy="7217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60325" tIns="23812" rIns="60325" bIns="23812">
              <a:spAutoFit/>
            </a:bodyPr>
            <a:lstStyle/>
            <a:p>
              <a:pPr defTabSz="723900" eaLnBrk="0" hangingPunct="0">
                <a:lnSpc>
                  <a:spcPct val="85000"/>
                </a:lnSpc>
              </a:pPr>
              <a:r>
                <a:rPr lang="pt-PT" sz="1700" u="none" dirty="0">
                  <a:solidFill>
                    <a:srgbClr val="000000"/>
                  </a:solidFill>
                  <a:latin typeface="Tw Cen MT"/>
                  <a:cs typeface="Tw Cen MT"/>
                </a:rPr>
                <a:t>O pacote</a:t>
              </a:r>
            </a:p>
            <a:p>
              <a:pPr defTabSz="723900" eaLnBrk="0" hangingPunct="0">
                <a:lnSpc>
                  <a:spcPct val="85000"/>
                </a:lnSpc>
              </a:pPr>
              <a:r>
                <a:rPr lang="pt-PT" sz="1700" u="none" dirty="0">
                  <a:solidFill>
                    <a:srgbClr val="000000"/>
                  </a:solidFill>
                  <a:latin typeface="Tw Cen MT"/>
                  <a:cs typeface="Tw Cen MT"/>
                </a:rPr>
                <a:t>é para um </a:t>
              </a:r>
              <a:r>
                <a:rPr lang="pt-PT" sz="1700" u="none" dirty="0" smtClean="0">
                  <a:solidFill>
                    <a:srgbClr val="000000"/>
                  </a:solidFill>
                  <a:latin typeface="Tw Cen MT"/>
                  <a:cs typeface="Tw Cen MT"/>
                </a:rPr>
                <a:t>prefixo IP</a:t>
              </a:r>
              <a:endParaRPr lang="pt-PT" sz="1700" u="none" dirty="0">
                <a:solidFill>
                  <a:srgbClr val="000000"/>
                </a:solidFill>
                <a:latin typeface="Tw Cen MT"/>
                <a:cs typeface="Tw Cen MT"/>
              </a:endParaRPr>
            </a:p>
            <a:p>
              <a:pPr defTabSz="723900" eaLnBrk="0" hangingPunct="0">
                <a:lnSpc>
                  <a:spcPct val="85000"/>
                </a:lnSpc>
              </a:pPr>
              <a:r>
                <a:rPr lang="pt-PT" sz="1700" u="none" dirty="0" smtClean="0">
                  <a:solidFill>
                    <a:srgbClr val="000000"/>
                  </a:solidFill>
                  <a:latin typeface="Tw Cen MT"/>
                  <a:cs typeface="Tw Cen MT"/>
                </a:rPr>
                <a:t>A que estou ligado ?</a:t>
              </a:r>
              <a:endParaRPr lang="pt-PT" sz="1700" u="none" dirty="0">
                <a:solidFill>
                  <a:srgbClr val="000000"/>
                </a:solidFill>
                <a:latin typeface="Tw Cen MT"/>
                <a:cs typeface="Tw Cen MT"/>
              </a:endParaRPr>
            </a:p>
          </p:txBody>
        </p:sp>
      </p:grpSp>
      <p:grpSp>
        <p:nvGrpSpPr>
          <p:cNvPr id="13" name="Group 48"/>
          <p:cNvGrpSpPr>
            <a:grpSpLocks/>
          </p:cNvGrpSpPr>
          <p:nvPr/>
        </p:nvGrpSpPr>
        <p:grpSpPr bwMode="auto">
          <a:xfrm>
            <a:off x="871538" y="3330575"/>
            <a:ext cx="3200400" cy="973138"/>
            <a:chOff x="1143000" y="3330575"/>
            <a:chExt cx="3200400" cy="972560"/>
          </a:xfrm>
        </p:grpSpPr>
        <p:sp>
          <p:nvSpPr>
            <p:cNvPr id="14" name="Rectangle 13"/>
            <p:cNvSpPr>
              <a:spLocks noChangeArrowheads="1"/>
            </p:cNvSpPr>
            <p:nvPr/>
          </p:nvSpPr>
          <p:spPr bwMode="auto">
            <a:xfrm>
              <a:off x="1143000" y="3362325"/>
              <a:ext cx="502598" cy="2768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60325" tIns="23812" rIns="60325" bIns="23812">
              <a:spAutoFit/>
            </a:bodyPr>
            <a:lstStyle/>
            <a:p>
              <a:pPr defTabSz="723900" eaLnBrk="0" hangingPunct="0">
                <a:lnSpc>
                  <a:spcPct val="85000"/>
                </a:lnSpc>
              </a:pPr>
              <a:r>
                <a:rPr lang="pt-PT" sz="1700" u="none">
                  <a:solidFill>
                    <a:srgbClr val="000000"/>
                  </a:solidFill>
                  <a:latin typeface="Tw Cen MT"/>
                  <a:cs typeface="Tw Cen MT"/>
                </a:rPr>
                <a:t>Não</a:t>
              </a:r>
            </a:p>
          </p:txBody>
        </p:sp>
        <p:sp>
          <p:nvSpPr>
            <p:cNvPr id="15" name="Line 26"/>
            <p:cNvSpPr>
              <a:spLocks noChangeShapeType="1"/>
            </p:cNvSpPr>
            <p:nvPr/>
          </p:nvSpPr>
          <p:spPr bwMode="auto">
            <a:xfrm>
              <a:off x="1717675" y="3330575"/>
              <a:ext cx="0" cy="75882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  <a:latin typeface="Tw Cen MT"/>
                <a:cs typeface="Tw Cen MT"/>
              </a:endParaRPr>
            </a:p>
          </p:txBody>
        </p:sp>
        <p:sp>
          <p:nvSpPr>
            <p:cNvPr id="98337" name="Rectangle 9"/>
            <p:cNvSpPr>
              <a:spLocks noChangeArrowheads="1"/>
            </p:cNvSpPr>
            <p:nvPr/>
          </p:nvSpPr>
          <p:spPr bwMode="auto">
            <a:xfrm>
              <a:off x="1905000" y="3581400"/>
              <a:ext cx="2438400" cy="7217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60325" tIns="23812" rIns="60325" bIns="23812">
              <a:spAutoFit/>
            </a:bodyPr>
            <a:lstStyle/>
            <a:p>
              <a:pPr defTabSz="723900" eaLnBrk="0" hangingPunct="0">
                <a:lnSpc>
                  <a:spcPct val="85000"/>
                </a:lnSpc>
              </a:pPr>
              <a:r>
                <a:rPr lang="pt-PT" sz="1700" u="none">
                  <a:solidFill>
                    <a:srgbClr val="000000"/>
                  </a:solidFill>
                  <a:latin typeface="Tw Cen MT"/>
                  <a:cs typeface="Tw Cen MT"/>
                </a:rPr>
                <a:t>Tenho algum </a:t>
              </a:r>
            </a:p>
            <a:p>
              <a:pPr defTabSz="723900" eaLnBrk="0" hangingPunct="0">
                <a:lnSpc>
                  <a:spcPct val="85000"/>
                </a:lnSpc>
              </a:pPr>
              <a:r>
                <a:rPr lang="pt-PT" sz="1700" u="none">
                  <a:solidFill>
                    <a:srgbClr val="000000"/>
                  </a:solidFill>
                  <a:latin typeface="Tw Cen MT"/>
                  <a:cs typeface="Tw Cen MT"/>
                </a:rPr>
                <a:t>encaminhamento</a:t>
              </a:r>
            </a:p>
            <a:p>
              <a:pPr defTabSz="723900" eaLnBrk="0" hangingPunct="0">
                <a:lnSpc>
                  <a:spcPct val="85000"/>
                </a:lnSpc>
              </a:pPr>
              <a:r>
                <a:rPr lang="pt-PT" sz="1700" u="none">
                  <a:solidFill>
                    <a:srgbClr val="000000"/>
                  </a:solidFill>
                  <a:latin typeface="Tw Cen MT"/>
                  <a:cs typeface="Tw Cen MT"/>
                </a:rPr>
                <a:t>específico ?</a:t>
              </a:r>
            </a:p>
          </p:txBody>
        </p:sp>
      </p:grpSp>
      <p:sp>
        <p:nvSpPr>
          <p:cNvPr id="98331" name="Left Brace 56"/>
          <p:cNvSpPr>
            <a:spLocks/>
          </p:cNvSpPr>
          <p:nvPr/>
        </p:nvSpPr>
        <p:spPr bwMode="auto">
          <a:xfrm>
            <a:off x="6400800" y="1752600"/>
            <a:ext cx="228600" cy="838200"/>
          </a:xfrm>
          <a:prstGeom prst="leftBrace">
            <a:avLst>
              <a:gd name="adj1" fmla="val 8335"/>
              <a:gd name="adj2" fmla="val 50000"/>
            </a:avLst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en-US">
              <a:solidFill>
                <a:srgbClr val="000000"/>
              </a:solidFill>
              <a:latin typeface="Tw Cen MT"/>
              <a:cs typeface="Tw Cen MT"/>
            </a:endParaRPr>
          </a:p>
        </p:txBody>
      </p:sp>
      <p:sp>
        <p:nvSpPr>
          <p:cNvPr id="98332" name="Left Brace 59"/>
          <p:cNvSpPr>
            <a:spLocks/>
          </p:cNvSpPr>
          <p:nvPr/>
        </p:nvSpPr>
        <p:spPr bwMode="auto">
          <a:xfrm>
            <a:off x="6400800" y="2895600"/>
            <a:ext cx="228600" cy="838200"/>
          </a:xfrm>
          <a:prstGeom prst="leftBrace">
            <a:avLst>
              <a:gd name="adj1" fmla="val 8335"/>
              <a:gd name="adj2" fmla="val 50000"/>
            </a:avLst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en-US">
              <a:solidFill>
                <a:srgbClr val="000000"/>
              </a:solidFill>
              <a:latin typeface="Tw Cen MT"/>
              <a:cs typeface="Tw Cen MT"/>
            </a:endParaRPr>
          </a:p>
        </p:txBody>
      </p:sp>
      <p:sp>
        <p:nvSpPr>
          <p:cNvPr id="16" name="Left Brace 60"/>
          <p:cNvSpPr>
            <a:spLocks/>
          </p:cNvSpPr>
          <p:nvPr/>
        </p:nvSpPr>
        <p:spPr bwMode="auto">
          <a:xfrm>
            <a:off x="6400800" y="4114800"/>
            <a:ext cx="228600" cy="838200"/>
          </a:xfrm>
          <a:prstGeom prst="leftBrace">
            <a:avLst>
              <a:gd name="adj1" fmla="val 8335"/>
              <a:gd name="adj2" fmla="val 50000"/>
            </a:avLst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en-US">
              <a:solidFill>
                <a:srgbClr val="000000"/>
              </a:solidFill>
              <a:latin typeface="Tw Cen MT"/>
              <a:cs typeface="Tw Cen MT"/>
            </a:endParaRPr>
          </a:p>
        </p:txBody>
      </p:sp>
      <p:sp>
        <p:nvSpPr>
          <p:cNvPr id="17" name="Left Brace 61"/>
          <p:cNvSpPr>
            <a:spLocks/>
          </p:cNvSpPr>
          <p:nvPr/>
        </p:nvSpPr>
        <p:spPr bwMode="auto">
          <a:xfrm>
            <a:off x="6400800" y="5181600"/>
            <a:ext cx="228600" cy="838200"/>
          </a:xfrm>
          <a:prstGeom prst="leftBrace">
            <a:avLst>
              <a:gd name="adj1" fmla="val 8335"/>
              <a:gd name="adj2" fmla="val 50000"/>
            </a:avLst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en-US">
              <a:solidFill>
                <a:srgbClr val="000000"/>
              </a:solidFill>
              <a:latin typeface="Tw Cen MT"/>
              <a:cs typeface="Tw Cen MT"/>
            </a:endParaRPr>
          </a:p>
        </p:txBody>
      </p:sp>
    </p:spTree>
    <p:extLst>
      <p:ext uri="{BB962C8B-B14F-4D97-AF65-F5344CB8AC3E}">
        <p14:creationId xmlns:p14="http://schemas.microsoft.com/office/powerpoint/2010/main" val="5529536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4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5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333" grpId="0"/>
      <p:bldP spid="98334" grpId="0"/>
      <p:bldP spid="98335" grpId="0"/>
      <p:bldP spid="9833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6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8399463" cy="703263"/>
          </a:xfrm>
        </p:spPr>
        <p:txBody>
          <a:bodyPr>
            <a:noAutofit/>
          </a:bodyPr>
          <a:lstStyle/>
          <a:p>
            <a:pPr eaLnBrk="1" hangingPunct="1"/>
            <a:r>
              <a:rPr lang="pt-PT" sz="5400" dirty="0">
                <a:latin typeface="Tw Cen MT"/>
                <a:ea typeface="ＭＳ Ｐゴシック" charset="0"/>
                <a:cs typeface="Tw Cen MT"/>
              </a:rPr>
              <a:t>E</a:t>
            </a:r>
            <a:r>
              <a:rPr lang="pt-PT" sz="5400" dirty="0" smtClean="0">
                <a:latin typeface="Tw Cen MT"/>
                <a:ea typeface="ＭＳ Ｐゴシック" charset="0"/>
                <a:cs typeface="Tw Cen MT"/>
              </a:rPr>
              <a:t>xemplo</a:t>
            </a:r>
            <a:endParaRPr lang="pt-PT" sz="5400" dirty="0">
              <a:latin typeface="Tw Cen MT"/>
              <a:ea typeface="ＭＳ Ｐゴシック" charset="0"/>
              <a:cs typeface="Tw Cen MT"/>
            </a:endParaRPr>
          </a:p>
        </p:txBody>
      </p:sp>
      <p:sp>
        <p:nvSpPr>
          <p:cNvPr id="10036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1295400"/>
            <a:ext cx="3695700" cy="523875"/>
          </a:xfrm>
        </p:spPr>
        <p:txBody>
          <a:bodyPr/>
          <a:lstStyle/>
          <a:p>
            <a:pPr eaLnBrk="1" hangingPunct="1">
              <a:buFont typeface="Wingdings" charset="0"/>
              <a:buNone/>
            </a:pPr>
            <a:r>
              <a:rPr lang="pt-PT" sz="2000">
                <a:latin typeface="Tw Cen MT"/>
                <a:ea typeface="ＭＳ Ｐゴシック" charset="0"/>
                <a:cs typeface="Tw Cen MT"/>
              </a:rPr>
              <a:t>Datagrama IP: </a:t>
            </a:r>
          </a:p>
        </p:txBody>
      </p:sp>
      <p:sp>
        <p:nvSpPr>
          <p:cNvPr id="100366" name="Freeform 84"/>
          <p:cNvSpPr>
            <a:spLocks/>
          </p:cNvSpPr>
          <p:nvPr/>
        </p:nvSpPr>
        <p:spPr bwMode="auto">
          <a:xfrm>
            <a:off x="4559335" y="1928284"/>
            <a:ext cx="295275" cy="1143000"/>
          </a:xfrm>
          <a:custGeom>
            <a:avLst/>
            <a:gdLst>
              <a:gd name="T0" fmla="*/ 2147483647 w 186"/>
              <a:gd name="T1" fmla="*/ 0 h 720"/>
              <a:gd name="T2" fmla="*/ 2147483647 w 186"/>
              <a:gd name="T3" fmla="*/ 2147483647 h 720"/>
              <a:gd name="T4" fmla="*/ 0 60000 65536"/>
              <a:gd name="T5" fmla="*/ 0 60000 65536"/>
              <a:gd name="T6" fmla="*/ 0 w 186"/>
              <a:gd name="T7" fmla="*/ 0 h 720"/>
              <a:gd name="T8" fmla="*/ 186 w 186"/>
              <a:gd name="T9" fmla="*/ 720 h 72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86" h="720">
                <a:moveTo>
                  <a:pt x="186" y="0"/>
                </a:moveTo>
                <a:cubicBezTo>
                  <a:pt x="36" y="198"/>
                  <a:pt x="0" y="360"/>
                  <a:pt x="60" y="720"/>
                </a:cubicBezTo>
              </a:path>
            </a:pathLst>
          </a:cu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latin typeface="Tw Cen MT"/>
              <a:cs typeface="Tw Cen MT"/>
            </a:endParaRPr>
          </a:p>
        </p:txBody>
      </p:sp>
      <p:grpSp>
        <p:nvGrpSpPr>
          <p:cNvPr id="100368" name="Group 65"/>
          <p:cNvGrpSpPr>
            <a:grpSpLocks/>
          </p:cNvGrpSpPr>
          <p:nvPr/>
        </p:nvGrpSpPr>
        <p:grpSpPr bwMode="auto">
          <a:xfrm>
            <a:off x="476250" y="1752600"/>
            <a:ext cx="3667125" cy="603250"/>
            <a:chOff x="408" y="2630"/>
            <a:chExt cx="2310" cy="380"/>
          </a:xfrm>
        </p:grpSpPr>
        <p:sp>
          <p:nvSpPr>
            <p:cNvPr id="100369" name="Rectangle 66"/>
            <p:cNvSpPr>
              <a:spLocks noChangeArrowheads="1"/>
            </p:cNvSpPr>
            <p:nvPr/>
          </p:nvSpPr>
          <p:spPr bwMode="auto">
            <a:xfrm>
              <a:off x="456" y="2646"/>
              <a:ext cx="2262" cy="31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>
                <a:latin typeface="Tw Cen MT"/>
                <a:cs typeface="Tw Cen MT"/>
              </a:endParaRPr>
            </a:p>
          </p:txBody>
        </p:sp>
        <p:grpSp>
          <p:nvGrpSpPr>
            <p:cNvPr id="100370" name="Group 67"/>
            <p:cNvGrpSpPr>
              <a:grpSpLocks/>
            </p:cNvGrpSpPr>
            <p:nvPr/>
          </p:nvGrpSpPr>
          <p:grpSpPr bwMode="auto">
            <a:xfrm>
              <a:off x="408" y="2630"/>
              <a:ext cx="2262" cy="380"/>
              <a:chOff x="1038" y="1424"/>
              <a:chExt cx="2262" cy="380"/>
            </a:xfrm>
          </p:grpSpPr>
          <p:sp>
            <p:nvSpPr>
              <p:cNvPr id="100371" name="Rectangle 68"/>
              <p:cNvSpPr>
                <a:spLocks noChangeArrowheads="1"/>
              </p:cNvSpPr>
              <p:nvPr/>
            </p:nvSpPr>
            <p:spPr bwMode="auto">
              <a:xfrm>
                <a:off x="1038" y="1470"/>
                <a:ext cx="2262" cy="318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w Cen MT"/>
                  <a:cs typeface="Tw Cen MT"/>
                </a:endParaRPr>
              </a:p>
            </p:txBody>
          </p:sp>
          <p:sp>
            <p:nvSpPr>
              <p:cNvPr id="100372" name="Text Box 69"/>
              <p:cNvSpPr txBox="1">
                <a:spLocks noChangeArrowheads="1"/>
              </p:cNvSpPr>
              <p:nvPr/>
            </p:nvSpPr>
            <p:spPr bwMode="auto">
              <a:xfrm>
                <a:off x="1080" y="1436"/>
                <a:ext cx="410" cy="3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pPr algn="ctr"/>
                <a:r>
                  <a:rPr lang="pt-PT" sz="1600" u="none">
                    <a:latin typeface="Tw Cen MT"/>
                    <a:cs typeface="Tw Cen MT"/>
                  </a:rPr>
                  <a:t>misc</a:t>
                </a:r>
              </a:p>
              <a:p>
                <a:pPr algn="ctr"/>
                <a:r>
                  <a:rPr lang="pt-PT" sz="1600" u="none">
                    <a:latin typeface="Tw Cen MT"/>
                    <a:cs typeface="Tw Cen MT"/>
                  </a:rPr>
                  <a:t>fields</a:t>
                </a:r>
              </a:p>
            </p:txBody>
          </p:sp>
          <p:sp>
            <p:nvSpPr>
              <p:cNvPr id="100373" name="Line 70"/>
              <p:cNvSpPr>
                <a:spLocks noChangeShapeType="1"/>
              </p:cNvSpPr>
              <p:nvPr/>
            </p:nvSpPr>
            <p:spPr bwMode="auto">
              <a:xfrm>
                <a:off x="1518" y="1476"/>
                <a:ext cx="0" cy="31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latin typeface="Tw Cen MT"/>
                  <a:cs typeface="Tw Cen MT"/>
                </a:endParaRPr>
              </a:p>
            </p:txBody>
          </p:sp>
          <p:sp>
            <p:nvSpPr>
              <p:cNvPr id="100374" name="Text Box 71"/>
              <p:cNvSpPr txBox="1">
                <a:spLocks noChangeArrowheads="1"/>
              </p:cNvSpPr>
              <p:nvPr/>
            </p:nvSpPr>
            <p:spPr bwMode="auto">
              <a:xfrm>
                <a:off x="1574" y="1424"/>
                <a:ext cx="502" cy="3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pPr algn="ctr"/>
                <a:r>
                  <a:rPr lang="pt-PT" sz="1600" u="none" dirty="0" err="1">
                    <a:solidFill>
                      <a:srgbClr val="000000"/>
                    </a:solidFill>
                    <a:latin typeface="Tw Cen MT"/>
                    <a:cs typeface="Tw Cen MT"/>
                  </a:rPr>
                  <a:t>source</a:t>
                </a:r>
                <a:endParaRPr lang="pt-PT" sz="1600" u="none" dirty="0">
                  <a:solidFill>
                    <a:srgbClr val="000000"/>
                  </a:solidFill>
                  <a:latin typeface="Tw Cen MT"/>
                  <a:cs typeface="Tw Cen MT"/>
                </a:endParaRPr>
              </a:p>
              <a:p>
                <a:pPr algn="ctr"/>
                <a:r>
                  <a:rPr lang="pt-PT" sz="1600" u="none" dirty="0">
                    <a:solidFill>
                      <a:srgbClr val="000000"/>
                    </a:solidFill>
                    <a:latin typeface="Tw Cen MT"/>
                    <a:cs typeface="Tw Cen MT"/>
                  </a:rPr>
                  <a:t>IP </a:t>
                </a:r>
                <a:r>
                  <a:rPr lang="pt-PT" sz="1600" u="none" dirty="0" err="1">
                    <a:solidFill>
                      <a:srgbClr val="000000"/>
                    </a:solidFill>
                    <a:latin typeface="Tw Cen MT"/>
                    <a:cs typeface="Tw Cen MT"/>
                  </a:rPr>
                  <a:t>addr</a:t>
                </a:r>
                <a:endParaRPr lang="pt-PT" sz="1600" u="none" dirty="0">
                  <a:solidFill>
                    <a:srgbClr val="000000"/>
                  </a:solidFill>
                  <a:latin typeface="Tw Cen MT"/>
                  <a:cs typeface="Tw Cen MT"/>
                </a:endParaRPr>
              </a:p>
            </p:txBody>
          </p:sp>
          <p:sp>
            <p:nvSpPr>
              <p:cNvPr id="100375" name="Text Box 72"/>
              <p:cNvSpPr txBox="1">
                <a:spLocks noChangeArrowheads="1"/>
              </p:cNvSpPr>
              <p:nvPr/>
            </p:nvSpPr>
            <p:spPr bwMode="auto">
              <a:xfrm>
                <a:off x="2150" y="1436"/>
                <a:ext cx="502" cy="3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pPr algn="ctr"/>
                <a:r>
                  <a:rPr lang="pt-PT" sz="1600" u="none" dirty="0" err="1">
                    <a:solidFill>
                      <a:srgbClr val="000000"/>
                    </a:solidFill>
                    <a:latin typeface="Tw Cen MT"/>
                    <a:cs typeface="Tw Cen MT"/>
                  </a:rPr>
                  <a:t>dest</a:t>
                </a:r>
                <a:endParaRPr lang="pt-PT" sz="1600" u="none" dirty="0">
                  <a:solidFill>
                    <a:srgbClr val="000000"/>
                  </a:solidFill>
                  <a:latin typeface="Tw Cen MT"/>
                  <a:cs typeface="Tw Cen MT"/>
                </a:endParaRPr>
              </a:p>
              <a:p>
                <a:pPr algn="ctr"/>
                <a:r>
                  <a:rPr lang="pt-PT" sz="1600" u="none" dirty="0">
                    <a:solidFill>
                      <a:srgbClr val="000000"/>
                    </a:solidFill>
                    <a:latin typeface="Tw Cen MT"/>
                    <a:cs typeface="Tw Cen MT"/>
                  </a:rPr>
                  <a:t>IP </a:t>
                </a:r>
                <a:r>
                  <a:rPr lang="pt-PT" sz="1600" u="none" dirty="0" err="1">
                    <a:solidFill>
                      <a:srgbClr val="000000"/>
                    </a:solidFill>
                    <a:latin typeface="Tw Cen MT"/>
                    <a:cs typeface="Tw Cen MT"/>
                  </a:rPr>
                  <a:t>addr</a:t>
                </a:r>
                <a:endParaRPr lang="pt-PT" sz="1600" u="none" dirty="0">
                  <a:solidFill>
                    <a:srgbClr val="000000"/>
                  </a:solidFill>
                  <a:latin typeface="Tw Cen MT"/>
                  <a:cs typeface="Tw Cen MT"/>
                </a:endParaRPr>
              </a:p>
            </p:txBody>
          </p:sp>
          <p:sp>
            <p:nvSpPr>
              <p:cNvPr id="100376" name="Line 73"/>
              <p:cNvSpPr>
                <a:spLocks noChangeShapeType="1"/>
              </p:cNvSpPr>
              <p:nvPr/>
            </p:nvSpPr>
            <p:spPr bwMode="auto">
              <a:xfrm>
                <a:off x="2124" y="1476"/>
                <a:ext cx="0" cy="31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latin typeface="Tw Cen MT"/>
                  <a:cs typeface="Tw Cen MT"/>
                </a:endParaRPr>
              </a:p>
            </p:txBody>
          </p:sp>
          <p:sp>
            <p:nvSpPr>
              <p:cNvPr id="100377" name="Line 74"/>
              <p:cNvSpPr>
                <a:spLocks noChangeShapeType="1"/>
              </p:cNvSpPr>
              <p:nvPr/>
            </p:nvSpPr>
            <p:spPr bwMode="auto">
              <a:xfrm>
                <a:off x="2712" y="1482"/>
                <a:ext cx="0" cy="31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latin typeface="Tw Cen MT"/>
                  <a:cs typeface="Tw Cen MT"/>
                </a:endParaRPr>
              </a:p>
            </p:txBody>
          </p:sp>
          <p:sp>
            <p:nvSpPr>
              <p:cNvPr id="100378" name="Text Box 75"/>
              <p:cNvSpPr txBox="1">
                <a:spLocks noChangeArrowheads="1"/>
              </p:cNvSpPr>
              <p:nvPr/>
            </p:nvSpPr>
            <p:spPr bwMode="auto">
              <a:xfrm>
                <a:off x="2836" y="1532"/>
                <a:ext cx="365" cy="2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pPr algn="ctr"/>
                <a:r>
                  <a:rPr lang="pt-PT" sz="1600" u="none">
                    <a:latin typeface="Tw Cen MT"/>
                    <a:cs typeface="Tw Cen MT"/>
                  </a:rPr>
                  <a:t>data</a:t>
                </a:r>
              </a:p>
            </p:txBody>
          </p:sp>
        </p:grpSp>
      </p:grpSp>
      <p:grpSp>
        <p:nvGrpSpPr>
          <p:cNvPr id="86" name="Group 85"/>
          <p:cNvGrpSpPr/>
          <p:nvPr/>
        </p:nvGrpSpPr>
        <p:grpSpPr>
          <a:xfrm>
            <a:off x="4437098" y="1395413"/>
            <a:ext cx="4422776" cy="4852987"/>
            <a:chOff x="4437098" y="1395413"/>
            <a:chExt cx="4422776" cy="4852987"/>
          </a:xfrm>
        </p:grpSpPr>
        <p:grpSp>
          <p:nvGrpSpPr>
            <p:cNvPr id="87" name="Group 86"/>
            <p:cNvGrpSpPr/>
            <p:nvPr/>
          </p:nvGrpSpPr>
          <p:grpSpPr>
            <a:xfrm>
              <a:off x="4976884" y="1395413"/>
              <a:ext cx="3482975" cy="1428810"/>
              <a:chOff x="5146675" y="1477963"/>
              <a:chExt cx="3482975" cy="1428810"/>
            </a:xfrm>
          </p:grpSpPr>
          <p:sp>
            <p:nvSpPr>
              <p:cNvPr id="149" name="Text Box 65"/>
              <p:cNvSpPr txBox="1">
                <a:spLocks noChangeArrowheads="1"/>
              </p:cNvSpPr>
              <p:nvPr/>
            </p:nvSpPr>
            <p:spPr bwMode="auto">
              <a:xfrm>
                <a:off x="5146675" y="1477963"/>
                <a:ext cx="3356357" cy="400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r>
                  <a:rPr lang="pt-PT" sz="2000" u="none" dirty="0" err="1">
                    <a:solidFill>
                      <a:srgbClr val="000000"/>
                    </a:solidFill>
                    <a:latin typeface="Tw Cen MT"/>
                    <a:cs typeface="Tw Cen MT"/>
                  </a:rPr>
                  <a:t>Dest</a:t>
                </a:r>
                <a:r>
                  <a:rPr lang="pt-PT" sz="2000" u="none" dirty="0">
                    <a:solidFill>
                      <a:srgbClr val="000000"/>
                    </a:solidFill>
                    <a:latin typeface="Tw Cen MT"/>
                    <a:cs typeface="Tw Cen MT"/>
                  </a:rPr>
                  <a:t>. Net</a:t>
                </a:r>
                <a:r>
                  <a:rPr lang="pt-PT" sz="2000" u="none" dirty="0" smtClean="0">
                    <a:solidFill>
                      <a:srgbClr val="000000"/>
                    </a:solidFill>
                    <a:latin typeface="Tw Cen MT"/>
                    <a:cs typeface="Tw Cen MT"/>
                  </a:rPr>
                  <a:t>.    </a:t>
                </a:r>
                <a:r>
                  <a:rPr lang="pt-PT" sz="2000" u="none" dirty="0" err="1">
                    <a:solidFill>
                      <a:srgbClr val="000000"/>
                    </a:solidFill>
                    <a:latin typeface="Tw Cen MT"/>
                    <a:cs typeface="Tw Cen MT"/>
                  </a:rPr>
                  <a:t>next</a:t>
                </a:r>
                <a:r>
                  <a:rPr lang="pt-PT" sz="2000" u="none" dirty="0">
                    <a:solidFill>
                      <a:srgbClr val="000000"/>
                    </a:solidFill>
                    <a:latin typeface="Tw Cen MT"/>
                    <a:cs typeface="Tw Cen MT"/>
                  </a:rPr>
                  <a:t> </a:t>
                </a:r>
                <a:r>
                  <a:rPr lang="pt-PT" sz="2000" u="none" dirty="0" err="1">
                    <a:solidFill>
                      <a:srgbClr val="000000"/>
                    </a:solidFill>
                    <a:latin typeface="Tw Cen MT"/>
                    <a:cs typeface="Tw Cen MT"/>
                  </a:rPr>
                  <a:t>router</a:t>
                </a:r>
                <a:r>
                  <a:rPr lang="pt-PT" sz="2000" u="none" dirty="0">
                    <a:solidFill>
                      <a:srgbClr val="000000"/>
                    </a:solidFill>
                    <a:latin typeface="Tw Cen MT"/>
                    <a:cs typeface="Tw Cen MT"/>
                  </a:rPr>
                  <a:t> </a:t>
                </a:r>
                <a:r>
                  <a:rPr lang="pt-PT" sz="2000" u="none" dirty="0" smtClean="0">
                    <a:solidFill>
                      <a:srgbClr val="000000"/>
                    </a:solidFill>
                    <a:latin typeface="Tw Cen MT"/>
                    <a:cs typeface="Tw Cen MT"/>
                  </a:rPr>
                  <a:t>   </a:t>
                </a:r>
                <a:r>
                  <a:rPr lang="pt-PT" sz="2000" u="none" dirty="0" err="1">
                    <a:solidFill>
                      <a:srgbClr val="000000"/>
                    </a:solidFill>
                    <a:latin typeface="Tw Cen MT"/>
                    <a:cs typeface="Tw Cen MT"/>
                  </a:rPr>
                  <a:t>H</a:t>
                </a:r>
                <a:r>
                  <a:rPr lang="pt-PT" sz="2000" u="none" dirty="0" err="1" smtClean="0">
                    <a:solidFill>
                      <a:srgbClr val="000000"/>
                    </a:solidFill>
                    <a:latin typeface="Tw Cen MT"/>
                    <a:cs typeface="Tw Cen MT"/>
                  </a:rPr>
                  <a:t>ops</a:t>
                </a:r>
                <a:endParaRPr lang="pt-PT" sz="2000" u="none" dirty="0">
                  <a:solidFill>
                    <a:srgbClr val="000000"/>
                  </a:solidFill>
                  <a:latin typeface="Tw Cen MT"/>
                  <a:cs typeface="Tw Cen MT"/>
                </a:endParaRPr>
              </a:p>
            </p:txBody>
          </p:sp>
          <p:sp>
            <p:nvSpPr>
              <p:cNvPr id="150" name="Text Box 66"/>
              <p:cNvSpPr txBox="1">
                <a:spLocks noChangeArrowheads="1"/>
              </p:cNvSpPr>
              <p:nvPr/>
            </p:nvSpPr>
            <p:spPr bwMode="auto">
              <a:xfrm>
                <a:off x="5184775" y="1878013"/>
                <a:ext cx="3154479" cy="400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r>
                  <a:rPr lang="pt-PT" sz="2000" u="none" dirty="0">
                    <a:solidFill>
                      <a:srgbClr val="000000"/>
                    </a:solidFill>
                    <a:latin typeface="Tw Cen MT"/>
                    <a:cs typeface="Tw Cen MT"/>
                  </a:rPr>
                  <a:t>223.1.1      eth0                </a:t>
                </a:r>
                <a:r>
                  <a:rPr lang="pt-PT" sz="2000" u="none" dirty="0" smtClean="0">
                    <a:solidFill>
                      <a:srgbClr val="000000"/>
                    </a:solidFill>
                    <a:latin typeface="Tw Cen MT"/>
                    <a:cs typeface="Tw Cen MT"/>
                  </a:rPr>
                  <a:t>0</a:t>
                </a:r>
                <a:endParaRPr lang="pt-PT" sz="2000" u="none" dirty="0">
                  <a:solidFill>
                    <a:srgbClr val="000000"/>
                  </a:solidFill>
                  <a:latin typeface="Tw Cen MT"/>
                  <a:cs typeface="Tw Cen MT"/>
                </a:endParaRPr>
              </a:p>
            </p:txBody>
          </p:sp>
          <p:sp>
            <p:nvSpPr>
              <p:cNvPr id="151" name="Text Box 67"/>
              <p:cNvSpPr txBox="1">
                <a:spLocks noChangeArrowheads="1"/>
              </p:cNvSpPr>
              <p:nvPr/>
            </p:nvSpPr>
            <p:spPr bwMode="auto">
              <a:xfrm>
                <a:off x="5194300" y="2173288"/>
                <a:ext cx="3154604" cy="400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r>
                  <a:rPr lang="pt-PT" sz="2000" u="none" dirty="0">
                    <a:solidFill>
                      <a:srgbClr val="000000"/>
                    </a:solidFill>
                    <a:latin typeface="Tw Cen MT"/>
                    <a:cs typeface="Tw Cen MT"/>
                  </a:rPr>
                  <a:t>223.1.2      223.1.1.4        </a:t>
                </a:r>
                <a:r>
                  <a:rPr lang="pt-PT" sz="2000" u="none" dirty="0" smtClean="0">
                    <a:solidFill>
                      <a:srgbClr val="000000"/>
                    </a:solidFill>
                    <a:latin typeface="Tw Cen MT"/>
                    <a:cs typeface="Tw Cen MT"/>
                  </a:rPr>
                  <a:t>1</a:t>
                </a:r>
                <a:endParaRPr lang="pt-PT" sz="2000" u="none" dirty="0">
                  <a:solidFill>
                    <a:srgbClr val="000000"/>
                  </a:solidFill>
                  <a:latin typeface="Tw Cen MT"/>
                  <a:cs typeface="Tw Cen MT"/>
                </a:endParaRPr>
              </a:p>
            </p:txBody>
          </p:sp>
          <p:sp>
            <p:nvSpPr>
              <p:cNvPr id="152" name="Text Box 68"/>
              <p:cNvSpPr txBox="1">
                <a:spLocks noChangeArrowheads="1"/>
              </p:cNvSpPr>
              <p:nvPr/>
            </p:nvSpPr>
            <p:spPr bwMode="auto">
              <a:xfrm>
                <a:off x="5203825" y="2506663"/>
                <a:ext cx="3154604" cy="400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r>
                  <a:rPr lang="pt-PT" sz="2000" u="none" dirty="0">
                    <a:solidFill>
                      <a:srgbClr val="000000"/>
                    </a:solidFill>
                    <a:latin typeface="Tw Cen MT"/>
                    <a:cs typeface="Tw Cen MT"/>
                  </a:rPr>
                  <a:t>223.1.3      223.1.1.4        </a:t>
                </a:r>
                <a:r>
                  <a:rPr lang="pt-PT" sz="2000" u="none" dirty="0" smtClean="0">
                    <a:solidFill>
                      <a:srgbClr val="000000"/>
                    </a:solidFill>
                    <a:latin typeface="Tw Cen MT"/>
                    <a:cs typeface="Tw Cen MT"/>
                  </a:rPr>
                  <a:t>1</a:t>
                </a:r>
                <a:endParaRPr lang="pt-PT" sz="2000" u="none" dirty="0">
                  <a:solidFill>
                    <a:srgbClr val="000000"/>
                  </a:solidFill>
                  <a:latin typeface="Tw Cen MT"/>
                  <a:cs typeface="Tw Cen MT"/>
                </a:endParaRPr>
              </a:p>
            </p:txBody>
          </p:sp>
          <p:sp>
            <p:nvSpPr>
              <p:cNvPr id="153" name="Line 69"/>
              <p:cNvSpPr>
                <a:spLocks noChangeShapeType="1"/>
              </p:cNvSpPr>
              <p:nvPr/>
            </p:nvSpPr>
            <p:spPr bwMode="auto">
              <a:xfrm flipV="1">
                <a:off x="5238750" y="1857376"/>
                <a:ext cx="3390900" cy="0"/>
              </a:xfrm>
              <a:prstGeom prst="line">
                <a:avLst/>
              </a:prstGeom>
              <a:noFill/>
              <a:ln w="19050">
                <a:solidFill>
                  <a:schemeClr val="accent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00"/>
                  </a:solidFill>
                  <a:latin typeface="Tw Cen MT"/>
                  <a:cs typeface="Tw Cen MT"/>
                </a:endParaRPr>
              </a:p>
            </p:txBody>
          </p:sp>
          <p:sp>
            <p:nvSpPr>
              <p:cNvPr id="154" name="Line 70"/>
              <p:cNvSpPr>
                <a:spLocks noChangeShapeType="1"/>
              </p:cNvSpPr>
              <p:nvPr/>
            </p:nvSpPr>
            <p:spPr bwMode="auto">
              <a:xfrm>
                <a:off x="6391275" y="1619251"/>
                <a:ext cx="0" cy="1181100"/>
              </a:xfrm>
              <a:prstGeom prst="line">
                <a:avLst/>
              </a:prstGeom>
              <a:noFill/>
              <a:ln w="19050">
                <a:solidFill>
                  <a:schemeClr val="accent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00"/>
                  </a:solidFill>
                  <a:latin typeface="Tw Cen MT"/>
                  <a:cs typeface="Tw Cen MT"/>
                </a:endParaRPr>
              </a:p>
            </p:txBody>
          </p:sp>
          <p:sp>
            <p:nvSpPr>
              <p:cNvPr id="155" name="Line 71"/>
              <p:cNvSpPr>
                <a:spLocks noChangeShapeType="1"/>
              </p:cNvSpPr>
              <p:nvPr/>
            </p:nvSpPr>
            <p:spPr bwMode="auto">
              <a:xfrm>
                <a:off x="7772400" y="1609726"/>
                <a:ext cx="0" cy="1181100"/>
              </a:xfrm>
              <a:prstGeom prst="line">
                <a:avLst/>
              </a:prstGeom>
              <a:noFill/>
              <a:ln w="19050">
                <a:solidFill>
                  <a:schemeClr val="accent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00"/>
                  </a:solidFill>
                  <a:latin typeface="Tw Cen MT"/>
                  <a:cs typeface="Tw Cen MT"/>
                </a:endParaRPr>
              </a:p>
            </p:txBody>
          </p:sp>
        </p:grpSp>
        <p:grpSp>
          <p:nvGrpSpPr>
            <p:cNvPr id="88" name="Group 87"/>
            <p:cNvGrpSpPr/>
            <p:nvPr/>
          </p:nvGrpSpPr>
          <p:grpSpPr>
            <a:xfrm>
              <a:off x="4437098" y="3094038"/>
              <a:ext cx="4422776" cy="3154362"/>
              <a:chOff x="4437098" y="3094038"/>
              <a:chExt cx="4422776" cy="3154362"/>
            </a:xfrm>
          </p:grpSpPr>
          <p:sp>
            <p:nvSpPr>
              <p:cNvPr id="89" name="Freeform 4"/>
              <p:cNvSpPr>
                <a:spLocks/>
              </p:cNvSpPr>
              <p:nvPr/>
            </p:nvSpPr>
            <p:spPr bwMode="auto">
              <a:xfrm>
                <a:off x="4437098" y="3094038"/>
                <a:ext cx="1941513" cy="2049462"/>
              </a:xfrm>
              <a:custGeom>
                <a:avLst/>
                <a:gdLst>
                  <a:gd name="T0" fmla="*/ 1201 w 1223"/>
                  <a:gd name="T1" fmla="*/ 756 h 1291"/>
                  <a:gd name="T2" fmla="*/ 702 w 1223"/>
                  <a:gd name="T3" fmla="*/ 670 h 1291"/>
                  <a:gd name="T4" fmla="*/ 608 w 1223"/>
                  <a:gd name="T5" fmla="*/ 103 h 1291"/>
                  <a:gd name="T6" fmla="*/ 335 w 1223"/>
                  <a:gd name="T7" fmla="*/ 52 h 1291"/>
                  <a:gd name="T8" fmla="*/ 65 w 1223"/>
                  <a:gd name="T9" fmla="*/ 82 h 1291"/>
                  <a:gd name="T10" fmla="*/ 41 w 1223"/>
                  <a:gd name="T11" fmla="*/ 544 h 1291"/>
                  <a:gd name="T12" fmla="*/ 38 w 1223"/>
                  <a:gd name="T13" fmla="*/ 751 h 1291"/>
                  <a:gd name="T14" fmla="*/ 23 w 1223"/>
                  <a:gd name="T15" fmla="*/ 940 h 1291"/>
                  <a:gd name="T16" fmla="*/ 17 w 1223"/>
                  <a:gd name="T17" fmla="*/ 1114 h 1291"/>
                  <a:gd name="T18" fmla="*/ 128 w 1223"/>
                  <a:gd name="T19" fmla="*/ 1219 h 1291"/>
                  <a:gd name="T20" fmla="*/ 602 w 1223"/>
                  <a:gd name="T21" fmla="*/ 1243 h 1291"/>
                  <a:gd name="T22" fmla="*/ 686 w 1223"/>
                  <a:gd name="T23" fmla="*/ 930 h 1291"/>
                  <a:gd name="T24" fmla="*/ 1177 w 1223"/>
                  <a:gd name="T25" fmla="*/ 916 h 1291"/>
                  <a:gd name="T26" fmla="*/ 1201 w 1223"/>
                  <a:gd name="T27" fmla="*/ 756 h 1291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1223"/>
                  <a:gd name="T43" fmla="*/ 0 h 1291"/>
                  <a:gd name="T44" fmla="*/ 1223 w 1223"/>
                  <a:gd name="T45" fmla="*/ 1291 h 1291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1223" h="1291">
                    <a:moveTo>
                      <a:pt x="1201" y="756"/>
                    </a:moveTo>
                    <a:cubicBezTo>
                      <a:pt x="1180" y="640"/>
                      <a:pt x="798" y="744"/>
                      <a:pt x="702" y="670"/>
                    </a:cubicBezTo>
                    <a:cubicBezTo>
                      <a:pt x="603" y="561"/>
                      <a:pt x="669" y="206"/>
                      <a:pt x="608" y="103"/>
                    </a:cubicBezTo>
                    <a:cubicBezTo>
                      <a:pt x="547" y="0"/>
                      <a:pt x="425" y="55"/>
                      <a:pt x="335" y="52"/>
                    </a:cubicBezTo>
                    <a:cubicBezTo>
                      <a:pt x="245" y="49"/>
                      <a:pt x="114" y="0"/>
                      <a:pt x="65" y="82"/>
                    </a:cubicBezTo>
                    <a:cubicBezTo>
                      <a:pt x="16" y="164"/>
                      <a:pt x="45" y="433"/>
                      <a:pt x="41" y="544"/>
                    </a:cubicBezTo>
                    <a:cubicBezTo>
                      <a:pt x="37" y="655"/>
                      <a:pt x="41" y="685"/>
                      <a:pt x="38" y="751"/>
                    </a:cubicBezTo>
                    <a:cubicBezTo>
                      <a:pt x="35" y="817"/>
                      <a:pt x="26" y="880"/>
                      <a:pt x="23" y="940"/>
                    </a:cubicBezTo>
                    <a:cubicBezTo>
                      <a:pt x="20" y="1000"/>
                      <a:pt x="0" y="1068"/>
                      <a:pt x="17" y="1114"/>
                    </a:cubicBezTo>
                    <a:cubicBezTo>
                      <a:pt x="34" y="1160"/>
                      <a:pt x="31" y="1198"/>
                      <a:pt x="128" y="1219"/>
                    </a:cubicBezTo>
                    <a:cubicBezTo>
                      <a:pt x="225" y="1240"/>
                      <a:pt x="509" y="1291"/>
                      <a:pt x="602" y="1243"/>
                    </a:cubicBezTo>
                    <a:cubicBezTo>
                      <a:pt x="695" y="1195"/>
                      <a:pt x="590" y="984"/>
                      <a:pt x="686" y="930"/>
                    </a:cubicBezTo>
                    <a:cubicBezTo>
                      <a:pt x="782" y="876"/>
                      <a:pt x="1091" y="945"/>
                      <a:pt x="1177" y="916"/>
                    </a:cubicBezTo>
                    <a:cubicBezTo>
                      <a:pt x="1208" y="864"/>
                      <a:pt x="1223" y="871"/>
                      <a:pt x="1201" y="756"/>
                    </a:cubicBezTo>
                    <a:close/>
                  </a:path>
                </a:pathLst>
              </a:custGeom>
              <a:solidFill>
                <a:srgbClr val="CC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00"/>
                  </a:solidFill>
                  <a:latin typeface="Tw Cen MT"/>
                  <a:cs typeface="Tw Cen MT"/>
                </a:endParaRPr>
              </a:p>
            </p:txBody>
          </p:sp>
          <p:sp>
            <p:nvSpPr>
              <p:cNvPr id="90" name="Freeform 5"/>
              <p:cNvSpPr>
                <a:spLocks/>
              </p:cNvSpPr>
              <p:nvPr/>
            </p:nvSpPr>
            <p:spPr bwMode="auto">
              <a:xfrm>
                <a:off x="6953286" y="3381375"/>
                <a:ext cx="1906588" cy="1958975"/>
              </a:xfrm>
              <a:custGeom>
                <a:avLst/>
                <a:gdLst>
                  <a:gd name="T0" fmla="*/ 25 w 1201"/>
                  <a:gd name="T1" fmla="*/ 709 h 1234"/>
                  <a:gd name="T2" fmla="*/ 526 w 1201"/>
                  <a:gd name="T3" fmla="*/ 780 h 1234"/>
                  <a:gd name="T4" fmla="*/ 613 w 1201"/>
                  <a:gd name="T5" fmla="*/ 1134 h 1234"/>
                  <a:gd name="T6" fmla="*/ 946 w 1201"/>
                  <a:gd name="T7" fmla="*/ 1230 h 1234"/>
                  <a:gd name="T8" fmla="*/ 1171 w 1201"/>
                  <a:gd name="T9" fmla="*/ 1107 h 1234"/>
                  <a:gd name="T10" fmla="*/ 1126 w 1201"/>
                  <a:gd name="T11" fmla="*/ 894 h 1234"/>
                  <a:gd name="T12" fmla="*/ 1114 w 1201"/>
                  <a:gd name="T13" fmla="*/ 693 h 1234"/>
                  <a:gd name="T14" fmla="*/ 1099 w 1201"/>
                  <a:gd name="T15" fmla="*/ 423 h 1234"/>
                  <a:gd name="T16" fmla="*/ 1141 w 1201"/>
                  <a:gd name="T17" fmla="*/ 216 h 1234"/>
                  <a:gd name="T18" fmla="*/ 1102 w 1201"/>
                  <a:gd name="T19" fmla="*/ 33 h 1234"/>
                  <a:gd name="T20" fmla="*/ 646 w 1201"/>
                  <a:gd name="T21" fmla="*/ 81 h 1234"/>
                  <a:gd name="T22" fmla="*/ 535 w 1201"/>
                  <a:gd name="T23" fmla="*/ 519 h 1234"/>
                  <a:gd name="T24" fmla="*/ 44 w 1201"/>
                  <a:gd name="T25" fmla="*/ 548 h 1234"/>
                  <a:gd name="T26" fmla="*/ 25 w 1201"/>
                  <a:gd name="T27" fmla="*/ 709 h 1234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1201"/>
                  <a:gd name="T43" fmla="*/ 0 h 1234"/>
                  <a:gd name="T44" fmla="*/ 1201 w 1201"/>
                  <a:gd name="T45" fmla="*/ 1234 h 1234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1201" h="1234">
                    <a:moveTo>
                      <a:pt x="25" y="709"/>
                    </a:moveTo>
                    <a:cubicBezTo>
                      <a:pt x="49" y="824"/>
                      <a:pt x="428" y="709"/>
                      <a:pt x="526" y="780"/>
                    </a:cubicBezTo>
                    <a:cubicBezTo>
                      <a:pt x="624" y="851"/>
                      <a:pt x="543" y="1059"/>
                      <a:pt x="613" y="1134"/>
                    </a:cubicBezTo>
                    <a:cubicBezTo>
                      <a:pt x="683" y="1209"/>
                      <a:pt x="853" y="1234"/>
                      <a:pt x="946" y="1230"/>
                    </a:cubicBezTo>
                    <a:cubicBezTo>
                      <a:pt x="1039" y="1226"/>
                      <a:pt x="1141" y="1163"/>
                      <a:pt x="1171" y="1107"/>
                    </a:cubicBezTo>
                    <a:cubicBezTo>
                      <a:pt x="1201" y="1051"/>
                      <a:pt x="1135" y="963"/>
                      <a:pt x="1126" y="894"/>
                    </a:cubicBezTo>
                    <a:cubicBezTo>
                      <a:pt x="1117" y="825"/>
                      <a:pt x="1119" y="772"/>
                      <a:pt x="1114" y="693"/>
                    </a:cubicBezTo>
                    <a:cubicBezTo>
                      <a:pt x="1109" y="614"/>
                      <a:pt x="1095" y="502"/>
                      <a:pt x="1099" y="423"/>
                    </a:cubicBezTo>
                    <a:cubicBezTo>
                      <a:pt x="1103" y="344"/>
                      <a:pt x="1141" y="281"/>
                      <a:pt x="1141" y="216"/>
                    </a:cubicBezTo>
                    <a:cubicBezTo>
                      <a:pt x="1141" y="151"/>
                      <a:pt x="1185" y="56"/>
                      <a:pt x="1102" y="33"/>
                    </a:cubicBezTo>
                    <a:cubicBezTo>
                      <a:pt x="1019" y="10"/>
                      <a:pt x="740" y="0"/>
                      <a:pt x="646" y="81"/>
                    </a:cubicBezTo>
                    <a:cubicBezTo>
                      <a:pt x="552" y="162"/>
                      <a:pt x="635" y="441"/>
                      <a:pt x="535" y="519"/>
                    </a:cubicBezTo>
                    <a:cubicBezTo>
                      <a:pt x="435" y="597"/>
                      <a:pt x="129" y="516"/>
                      <a:pt x="44" y="548"/>
                    </a:cubicBezTo>
                    <a:cubicBezTo>
                      <a:pt x="15" y="601"/>
                      <a:pt x="0" y="594"/>
                      <a:pt x="25" y="709"/>
                    </a:cubicBezTo>
                    <a:close/>
                  </a:path>
                </a:pathLst>
              </a:custGeom>
              <a:solidFill>
                <a:srgbClr val="CC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00"/>
                  </a:solidFill>
                  <a:latin typeface="Tw Cen MT"/>
                  <a:cs typeface="Tw Cen MT"/>
                </a:endParaRPr>
              </a:p>
            </p:txBody>
          </p:sp>
          <p:sp>
            <p:nvSpPr>
              <p:cNvPr id="91" name="Freeform 6"/>
              <p:cNvSpPr>
                <a:spLocks/>
              </p:cNvSpPr>
              <p:nvPr/>
            </p:nvSpPr>
            <p:spPr bwMode="auto">
              <a:xfrm>
                <a:off x="5645186" y="4757738"/>
                <a:ext cx="2055813" cy="1490662"/>
              </a:xfrm>
              <a:custGeom>
                <a:avLst/>
                <a:gdLst>
                  <a:gd name="T0" fmla="*/ 600 w 1295"/>
                  <a:gd name="T1" fmla="*/ 30 h 939"/>
                  <a:gd name="T2" fmla="*/ 525 w 1295"/>
                  <a:gd name="T3" fmla="*/ 393 h 939"/>
                  <a:gd name="T4" fmla="*/ 81 w 1295"/>
                  <a:gd name="T5" fmla="*/ 471 h 939"/>
                  <a:gd name="T6" fmla="*/ 39 w 1295"/>
                  <a:gd name="T7" fmla="*/ 855 h 939"/>
                  <a:gd name="T8" fmla="*/ 207 w 1295"/>
                  <a:gd name="T9" fmla="*/ 927 h 939"/>
                  <a:gd name="T10" fmla="*/ 429 w 1295"/>
                  <a:gd name="T11" fmla="*/ 927 h 939"/>
                  <a:gd name="T12" fmla="*/ 705 w 1295"/>
                  <a:gd name="T13" fmla="*/ 891 h 939"/>
                  <a:gd name="T14" fmla="*/ 1227 w 1295"/>
                  <a:gd name="T15" fmla="*/ 849 h 939"/>
                  <a:gd name="T16" fmla="*/ 1113 w 1295"/>
                  <a:gd name="T17" fmla="*/ 459 h 939"/>
                  <a:gd name="T18" fmla="*/ 777 w 1295"/>
                  <a:gd name="T19" fmla="*/ 363 h 939"/>
                  <a:gd name="T20" fmla="*/ 762 w 1295"/>
                  <a:gd name="T21" fmla="*/ 42 h 939"/>
                  <a:gd name="T22" fmla="*/ 600 w 1295"/>
                  <a:gd name="T23" fmla="*/ 30 h 939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1295"/>
                  <a:gd name="T37" fmla="*/ 0 h 939"/>
                  <a:gd name="T38" fmla="*/ 1295 w 1295"/>
                  <a:gd name="T39" fmla="*/ 939 h 939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1295" h="939">
                    <a:moveTo>
                      <a:pt x="600" y="30"/>
                    </a:moveTo>
                    <a:cubicBezTo>
                      <a:pt x="486" y="60"/>
                      <a:pt x="610" y="247"/>
                      <a:pt x="525" y="393"/>
                    </a:cubicBezTo>
                    <a:cubicBezTo>
                      <a:pt x="439" y="467"/>
                      <a:pt x="162" y="394"/>
                      <a:pt x="81" y="471"/>
                    </a:cubicBezTo>
                    <a:cubicBezTo>
                      <a:pt x="0" y="548"/>
                      <a:pt x="18" y="779"/>
                      <a:pt x="39" y="855"/>
                    </a:cubicBezTo>
                    <a:cubicBezTo>
                      <a:pt x="60" y="931"/>
                      <a:pt x="142" y="915"/>
                      <a:pt x="207" y="927"/>
                    </a:cubicBezTo>
                    <a:cubicBezTo>
                      <a:pt x="272" y="939"/>
                      <a:pt x="346" y="933"/>
                      <a:pt x="429" y="927"/>
                    </a:cubicBezTo>
                    <a:cubicBezTo>
                      <a:pt x="512" y="921"/>
                      <a:pt x="572" y="904"/>
                      <a:pt x="705" y="891"/>
                    </a:cubicBezTo>
                    <a:cubicBezTo>
                      <a:pt x="838" y="878"/>
                      <a:pt x="1159" y="921"/>
                      <a:pt x="1227" y="849"/>
                    </a:cubicBezTo>
                    <a:cubicBezTo>
                      <a:pt x="1295" y="777"/>
                      <a:pt x="1188" y="540"/>
                      <a:pt x="1113" y="459"/>
                    </a:cubicBezTo>
                    <a:cubicBezTo>
                      <a:pt x="1038" y="378"/>
                      <a:pt x="835" y="432"/>
                      <a:pt x="777" y="363"/>
                    </a:cubicBezTo>
                    <a:cubicBezTo>
                      <a:pt x="719" y="294"/>
                      <a:pt x="791" y="97"/>
                      <a:pt x="762" y="42"/>
                    </a:cubicBezTo>
                    <a:cubicBezTo>
                      <a:pt x="708" y="15"/>
                      <a:pt x="714" y="0"/>
                      <a:pt x="600" y="30"/>
                    </a:cubicBezTo>
                    <a:close/>
                  </a:path>
                </a:pathLst>
              </a:custGeom>
              <a:solidFill>
                <a:srgbClr val="CC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00"/>
                  </a:solidFill>
                  <a:latin typeface="Tw Cen MT"/>
                  <a:cs typeface="Tw Cen MT"/>
                </a:endParaRPr>
              </a:p>
            </p:txBody>
          </p:sp>
          <p:graphicFrame>
            <p:nvGraphicFramePr>
              <p:cNvPr id="92" name="Object 7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773908515"/>
                  </p:ext>
                </p:extLst>
              </p:nvPr>
            </p:nvGraphicFramePr>
            <p:xfrm>
              <a:off x="4514886" y="3198813"/>
              <a:ext cx="584200" cy="46355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7053" name="Clip" r:id="rId4" imgW="1307948" imgH="1084823" progId="MS_ClipArt_Gallery.2">
                      <p:embed/>
                    </p:oleObj>
                  </mc:Choice>
                  <mc:Fallback>
                    <p:oleObj name="Clip" r:id="rId4" imgW="1307948" imgH="1084823" progId="MS_ClipArt_Gallery.2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5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4514886" y="3198813"/>
                            <a:ext cx="584200" cy="463550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blurRad="63500" dist="38099" dir="2700000" algn="ctr" rotWithShape="0">
                                    <a:srgbClr val="000000">
                                      <a:alpha val="74998"/>
                                    </a:srgbClr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93" name="Line 8"/>
              <p:cNvSpPr>
                <a:spLocks noChangeShapeType="1"/>
              </p:cNvSpPr>
              <p:nvPr/>
            </p:nvSpPr>
            <p:spPr bwMode="auto">
              <a:xfrm>
                <a:off x="5075273" y="3571875"/>
                <a:ext cx="277813" cy="1587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00"/>
                  </a:solidFill>
                  <a:latin typeface="Tw Cen MT"/>
                  <a:cs typeface="Tw Cen MT"/>
                </a:endParaRPr>
              </a:p>
            </p:txBody>
          </p:sp>
          <p:sp>
            <p:nvSpPr>
              <p:cNvPr id="94" name="Line 9"/>
              <p:cNvSpPr>
                <a:spLocks noChangeShapeType="1"/>
              </p:cNvSpPr>
              <p:nvPr/>
            </p:nvSpPr>
            <p:spPr bwMode="auto">
              <a:xfrm flipH="1">
                <a:off x="5365786" y="3557588"/>
                <a:ext cx="0" cy="1290637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00"/>
                  </a:solidFill>
                  <a:latin typeface="Tw Cen MT"/>
                  <a:cs typeface="Tw Cen MT"/>
                </a:endParaRPr>
              </a:p>
            </p:txBody>
          </p:sp>
          <p:sp>
            <p:nvSpPr>
              <p:cNvPr id="95" name="Line 10"/>
              <p:cNvSpPr>
                <a:spLocks noChangeShapeType="1"/>
              </p:cNvSpPr>
              <p:nvPr/>
            </p:nvSpPr>
            <p:spPr bwMode="auto">
              <a:xfrm flipV="1">
                <a:off x="5075273" y="4216400"/>
                <a:ext cx="277813" cy="3175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00"/>
                  </a:solidFill>
                  <a:latin typeface="Tw Cen MT"/>
                  <a:cs typeface="Tw Cen MT"/>
                </a:endParaRPr>
              </a:p>
            </p:txBody>
          </p:sp>
          <p:sp>
            <p:nvSpPr>
              <p:cNvPr id="96" name="Line 11"/>
              <p:cNvSpPr>
                <a:spLocks noChangeShapeType="1"/>
              </p:cNvSpPr>
              <p:nvPr/>
            </p:nvSpPr>
            <p:spPr bwMode="auto">
              <a:xfrm>
                <a:off x="5084798" y="4843463"/>
                <a:ext cx="273050" cy="1587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00"/>
                  </a:solidFill>
                  <a:latin typeface="Tw Cen MT"/>
                  <a:cs typeface="Tw Cen MT"/>
                </a:endParaRPr>
              </a:p>
            </p:txBody>
          </p:sp>
          <p:graphicFrame>
            <p:nvGraphicFramePr>
              <p:cNvPr id="97" name="Object 12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97147851"/>
                  </p:ext>
                </p:extLst>
              </p:nvPr>
            </p:nvGraphicFramePr>
            <p:xfrm>
              <a:off x="4514886" y="3865563"/>
              <a:ext cx="584200" cy="46355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7054" name="Clip" r:id="rId6" imgW="1307948" imgH="1084823" progId="MS_ClipArt_Gallery.2">
                      <p:embed/>
                    </p:oleObj>
                  </mc:Choice>
                  <mc:Fallback>
                    <p:oleObj name="Clip" r:id="rId6" imgW="1307948" imgH="1084823" progId="MS_ClipArt_Gallery.2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5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4514886" y="3865563"/>
                            <a:ext cx="584200" cy="463550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blurRad="63500" dist="38099" dir="2700000" algn="ctr" rotWithShape="0">
                                    <a:srgbClr val="000000">
                                      <a:alpha val="74998"/>
                                    </a:srgbClr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98" name="Object 13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267739719"/>
                  </p:ext>
                </p:extLst>
              </p:nvPr>
            </p:nvGraphicFramePr>
            <p:xfrm>
              <a:off x="4514886" y="4475163"/>
              <a:ext cx="584200" cy="46355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7055" name="Clip" r:id="rId7" imgW="1307948" imgH="1084823" progId="MS_ClipArt_Gallery.2">
                      <p:embed/>
                    </p:oleObj>
                  </mc:Choice>
                  <mc:Fallback>
                    <p:oleObj name="Clip" r:id="rId7" imgW="1307948" imgH="1084823" progId="MS_ClipArt_Gallery.2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5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4514886" y="4475163"/>
                            <a:ext cx="584200" cy="463550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blurRad="63500" dist="38099" dir="2700000" algn="ctr" rotWithShape="0">
                                    <a:srgbClr val="000000">
                                      <a:alpha val="74998"/>
                                    </a:srgbClr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99" name="Line 14"/>
              <p:cNvSpPr>
                <a:spLocks noChangeShapeType="1"/>
              </p:cNvSpPr>
              <p:nvPr/>
            </p:nvSpPr>
            <p:spPr bwMode="auto">
              <a:xfrm>
                <a:off x="5365786" y="4414838"/>
                <a:ext cx="1035050" cy="635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00"/>
                  </a:solidFill>
                  <a:latin typeface="Tw Cen MT"/>
                  <a:cs typeface="Tw Cen MT"/>
                </a:endParaRPr>
              </a:p>
            </p:txBody>
          </p:sp>
          <p:grpSp>
            <p:nvGrpSpPr>
              <p:cNvPr id="100" name="Group 15"/>
              <p:cNvGrpSpPr>
                <a:grpSpLocks/>
              </p:cNvGrpSpPr>
              <p:nvPr/>
            </p:nvGrpSpPr>
            <p:grpSpPr bwMode="auto">
              <a:xfrm>
                <a:off x="6308761" y="4379913"/>
                <a:ext cx="711200" cy="381000"/>
                <a:chOff x="3600" y="219"/>
                <a:chExt cx="360" cy="175"/>
              </a:xfrm>
            </p:grpSpPr>
            <p:sp>
              <p:nvSpPr>
                <p:cNvPr id="136" name="Oval 16"/>
                <p:cNvSpPr>
                  <a:spLocks noChangeArrowheads="1"/>
                </p:cNvSpPr>
                <p:nvPr/>
              </p:nvSpPr>
              <p:spPr bwMode="auto">
                <a:xfrm>
                  <a:off x="3603" y="297"/>
                  <a:ext cx="357" cy="97"/>
                </a:xfrm>
                <a:prstGeom prst="ellipse">
                  <a:avLst/>
                </a:prstGeom>
                <a:solidFill>
                  <a:schemeClr val="hlink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  <a:latin typeface="Tw Cen MT"/>
                    <a:cs typeface="Tw Cen MT"/>
                  </a:endParaRPr>
                </a:p>
              </p:txBody>
            </p:sp>
            <p:sp>
              <p:nvSpPr>
                <p:cNvPr id="137" name="Line 17"/>
                <p:cNvSpPr>
                  <a:spLocks noChangeShapeType="1"/>
                </p:cNvSpPr>
                <p:nvPr/>
              </p:nvSpPr>
              <p:spPr bwMode="auto">
                <a:xfrm>
                  <a:off x="3603" y="289"/>
                  <a:ext cx="0" cy="6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  <a:latin typeface="Tw Cen MT"/>
                    <a:cs typeface="Tw Cen MT"/>
                  </a:endParaRPr>
                </a:p>
              </p:txBody>
            </p:sp>
            <p:sp>
              <p:nvSpPr>
                <p:cNvPr id="138" name="Line 18"/>
                <p:cNvSpPr>
                  <a:spLocks noChangeShapeType="1"/>
                </p:cNvSpPr>
                <p:nvPr/>
              </p:nvSpPr>
              <p:spPr bwMode="auto">
                <a:xfrm>
                  <a:off x="3960" y="289"/>
                  <a:ext cx="0" cy="6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  <a:latin typeface="Tw Cen MT"/>
                    <a:cs typeface="Tw Cen MT"/>
                  </a:endParaRPr>
                </a:p>
              </p:txBody>
            </p:sp>
            <p:sp>
              <p:nvSpPr>
                <p:cNvPr id="139" name="Rectangle 19"/>
                <p:cNvSpPr>
                  <a:spLocks noChangeArrowheads="1"/>
                </p:cNvSpPr>
                <p:nvPr/>
              </p:nvSpPr>
              <p:spPr bwMode="auto">
                <a:xfrm>
                  <a:off x="3603" y="289"/>
                  <a:ext cx="354" cy="59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pPr algn="ctr" eaLnBrk="0" hangingPunct="0"/>
                  <a:endParaRPr lang="en-GB" u="none">
                    <a:solidFill>
                      <a:srgbClr val="000000"/>
                    </a:solidFill>
                    <a:latin typeface="Tw Cen MT"/>
                    <a:cs typeface="Tw Cen MT"/>
                  </a:endParaRPr>
                </a:p>
              </p:txBody>
            </p:sp>
            <p:sp>
              <p:nvSpPr>
                <p:cNvPr id="140" name="Oval 20"/>
                <p:cNvSpPr>
                  <a:spLocks noChangeArrowheads="1"/>
                </p:cNvSpPr>
                <p:nvPr/>
              </p:nvSpPr>
              <p:spPr bwMode="auto">
                <a:xfrm>
                  <a:off x="3600" y="219"/>
                  <a:ext cx="357" cy="113"/>
                </a:xfrm>
                <a:prstGeom prst="ellipse">
                  <a:avLst/>
                </a:prstGeom>
                <a:solidFill>
                  <a:schemeClr val="hlink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  <a:latin typeface="Tw Cen MT"/>
                    <a:cs typeface="Tw Cen MT"/>
                  </a:endParaRPr>
                </a:p>
              </p:txBody>
            </p:sp>
            <p:grpSp>
              <p:nvGrpSpPr>
                <p:cNvPr id="141" name="Group 21"/>
                <p:cNvGrpSpPr>
                  <a:grpSpLocks/>
                </p:cNvGrpSpPr>
                <p:nvPr/>
              </p:nvGrpSpPr>
              <p:grpSpPr bwMode="auto">
                <a:xfrm>
                  <a:off x="3686" y="244"/>
                  <a:ext cx="177" cy="66"/>
                  <a:chOff x="2848" y="848"/>
                  <a:chExt cx="140" cy="98"/>
                </a:xfrm>
              </p:grpSpPr>
              <p:sp>
                <p:nvSpPr>
                  <p:cNvPr id="146" name="Line 22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848" y="848"/>
                    <a:ext cx="50" cy="2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000000"/>
                      </a:solidFill>
                      <a:latin typeface="Tw Cen MT"/>
                      <a:cs typeface="Tw Cen MT"/>
                    </a:endParaRPr>
                  </a:p>
                </p:txBody>
              </p:sp>
              <p:sp>
                <p:nvSpPr>
                  <p:cNvPr id="147" name="Line 23"/>
                  <p:cNvSpPr>
                    <a:spLocks noChangeShapeType="1"/>
                  </p:cNvSpPr>
                  <p:nvPr/>
                </p:nvSpPr>
                <p:spPr bwMode="auto">
                  <a:xfrm>
                    <a:off x="2944" y="946"/>
                    <a:ext cx="44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000000"/>
                      </a:solidFill>
                      <a:latin typeface="Tw Cen MT"/>
                      <a:cs typeface="Tw Cen MT"/>
                    </a:endParaRPr>
                  </a:p>
                </p:txBody>
              </p:sp>
              <p:sp>
                <p:nvSpPr>
                  <p:cNvPr id="148" name="Line 24"/>
                  <p:cNvSpPr>
                    <a:spLocks noChangeShapeType="1"/>
                  </p:cNvSpPr>
                  <p:nvPr/>
                </p:nvSpPr>
                <p:spPr bwMode="auto">
                  <a:xfrm>
                    <a:off x="2894" y="850"/>
                    <a:ext cx="52" cy="96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000000"/>
                      </a:solidFill>
                      <a:latin typeface="Tw Cen MT"/>
                      <a:cs typeface="Tw Cen MT"/>
                    </a:endParaRPr>
                  </a:p>
                </p:txBody>
              </p:sp>
            </p:grpSp>
            <p:grpSp>
              <p:nvGrpSpPr>
                <p:cNvPr id="142" name="Group 25"/>
                <p:cNvGrpSpPr>
                  <a:grpSpLocks/>
                </p:cNvGrpSpPr>
                <p:nvPr/>
              </p:nvGrpSpPr>
              <p:grpSpPr bwMode="auto">
                <a:xfrm flipV="1">
                  <a:off x="3686" y="243"/>
                  <a:ext cx="177" cy="66"/>
                  <a:chOff x="2848" y="848"/>
                  <a:chExt cx="140" cy="98"/>
                </a:xfrm>
              </p:grpSpPr>
              <p:sp>
                <p:nvSpPr>
                  <p:cNvPr id="143" name="Line 26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848" y="848"/>
                    <a:ext cx="50" cy="2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000000"/>
                      </a:solidFill>
                      <a:latin typeface="Tw Cen MT"/>
                      <a:cs typeface="Tw Cen MT"/>
                    </a:endParaRPr>
                  </a:p>
                </p:txBody>
              </p:sp>
              <p:sp>
                <p:nvSpPr>
                  <p:cNvPr id="144" name="Line 27"/>
                  <p:cNvSpPr>
                    <a:spLocks noChangeShapeType="1"/>
                  </p:cNvSpPr>
                  <p:nvPr/>
                </p:nvSpPr>
                <p:spPr bwMode="auto">
                  <a:xfrm>
                    <a:off x="2944" y="946"/>
                    <a:ext cx="44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000000"/>
                      </a:solidFill>
                      <a:latin typeface="Tw Cen MT"/>
                      <a:cs typeface="Tw Cen MT"/>
                    </a:endParaRPr>
                  </a:p>
                </p:txBody>
              </p:sp>
              <p:sp>
                <p:nvSpPr>
                  <p:cNvPr id="145" name="Line 28"/>
                  <p:cNvSpPr>
                    <a:spLocks noChangeShapeType="1"/>
                  </p:cNvSpPr>
                  <p:nvPr/>
                </p:nvSpPr>
                <p:spPr bwMode="auto">
                  <a:xfrm>
                    <a:off x="2894" y="850"/>
                    <a:ext cx="52" cy="96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000000"/>
                      </a:solidFill>
                      <a:latin typeface="Tw Cen MT"/>
                      <a:cs typeface="Tw Cen MT"/>
                    </a:endParaRPr>
                  </a:p>
                </p:txBody>
              </p:sp>
            </p:grpSp>
          </p:grpSp>
          <p:sp>
            <p:nvSpPr>
              <p:cNvPr id="101" name="Text Box 29"/>
              <p:cNvSpPr txBox="1">
                <a:spLocks noChangeArrowheads="1"/>
              </p:cNvSpPr>
              <p:nvPr/>
            </p:nvSpPr>
            <p:spPr bwMode="auto">
              <a:xfrm>
                <a:off x="5033998" y="3246438"/>
                <a:ext cx="1031875" cy="3365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r>
                  <a:rPr lang="pt-PT" sz="1600" u="none">
                    <a:solidFill>
                      <a:srgbClr val="000000"/>
                    </a:solidFill>
                    <a:latin typeface="Tw Cen MT"/>
                    <a:cs typeface="Tw Cen MT"/>
                  </a:rPr>
                  <a:t>223.1.1.1</a:t>
                </a:r>
                <a:endParaRPr lang="pt-PT" sz="1800" u="none">
                  <a:solidFill>
                    <a:srgbClr val="000000"/>
                  </a:solidFill>
                  <a:latin typeface="Tw Cen MT"/>
                  <a:cs typeface="Tw Cen MT"/>
                </a:endParaRPr>
              </a:p>
            </p:txBody>
          </p:sp>
          <p:sp>
            <p:nvSpPr>
              <p:cNvPr id="102" name="Rectangle 30"/>
              <p:cNvSpPr>
                <a:spLocks noChangeArrowheads="1"/>
              </p:cNvSpPr>
              <p:nvPr/>
            </p:nvSpPr>
            <p:spPr bwMode="auto">
              <a:xfrm>
                <a:off x="5121311" y="3967163"/>
                <a:ext cx="309563" cy="180975"/>
              </a:xfrm>
              <a:prstGeom prst="rect">
                <a:avLst/>
              </a:prstGeom>
              <a:solidFill>
                <a:srgbClr val="CC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00"/>
                  </a:solidFill>
                  <a:latin typeface="Tw Cen MT"/>
                  <a:cs typeface="Tw Cen MT"/>
                </a:endParaRPr>
              </a:p>
            </p:txBody>
          </p:sp>
          <p:sp>
            <p:nvSpPr>
              <p:cNvPr id="103" name="Text Box 31"/>
              <p:cNvSpPr txBox="1">
                <a:spLocks noChangeArrowheads="1"/>
              </p:cNvSpPr>
              <p:nvPr/>
            </p:nvSpPr>
            <p:spPr bwMode="auto">
              <a:xfrm>
                <a:off x="5048286" y="3875088"/>
                <a:ext cx="1031875" cy="3365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r>
                  <a:rPr lang="pt-PT" sz="1600" u="none">
                    <a:solidFill>
                      <a:srgbClr val="000000"/>
                    </a:solidFill>
                    <a:latin typeface="Tw Cen MT"/>
                    <a:cs typeface="Tw Cen MT"/>
                  </a:rPr>
                  <a:t>223.1.1.2</a:t>
                </a:r>
                <a:endParaRPr lang="pt-PT" sz="1800" u="none">
                  <a:solidFill>
                    <a:srgbClr val="000000"/>
                  </a:solidFill>
                  <a:latin typeface="Tw Cen MT"/>
                  <a:cs typeface="Tw Cen MT"/>
                </a:endParaRPr>
              </a:p>
            </p:txBody>
          </p:sp>
          <p:sp>
            <p:nvSpPr>
              <p:cNvPr id="104" name="Text Box 32"/>
              <p:cNvSpPr txBox="1">
                <a:spLocks noChangeArrowheads="1"/>
              </p:cNvSpPr>
              <p:nvPr/>
            </p:nvSpPr>
            <p:spPr bwMode="auto">
              <a:xfrm>
                <a:off x="4919698" y="4827588"/>
                <a:ext cx="1031875" cy="3365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r>
                  <a:rPr lang="pt-PT" sz="1600" u="none">
                    <a:solidFill>
                      <a:srgbClr val="000000"/>
                    </a:solidFill>
                    <a:latin typeface="Tw Cen MT"/>
                    <a:cs typeface="Tw Cen MT"/>
                  </a:rPr>
                  <a:t>223.1.1.3</a:t>
                </a:r>
                <a:endParaRPr lang="pt-PT" sz="1800" u="none">
                  <a:solidFill>
                    <a:srgbClr val="000000"/>
                  </a:solidFill>
                  <a:latin typeface="Tw Cen MT"/>
                  <a:cs typeface="Tw Cen MT"/>
                </a:endParaRPr>
              </a:p>
            </p:txBody>
          </p:sp>
          <p:sp>
            <p:nvSpPr>
              <p:cNvPr id="105" name="Text Box 33"/>
              <p:cNvSpPr txBox="1">
                <a:spLocks noChangeArrowheads="1"/>
              </p:cNvSpPr>
              <p:nvPr/>
            </p:nvSpPr>
            <p:spPr bwMode="auto">
              <a:xfrm>
                <a:off x="5710273" y="4100513"/>
                <a:ext cx="1031875" cy="3365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r>
                  <a:rPr lang="pt-PT" sz="1600" u="none" dirty="0">
                    <a:solidFill>
                      <a:srgbClr val="000000"/>
                    </a:solidFill>
                    <a:latin typeface="Tw Cen MT"/>
                    <a:cs typeface="Tw Cen MT"/>
                  </a:rPr>
                  <a:t>223.1.1.4</a:t>
                </a:r>
                <a:endParaRPr lang="pt-PT" sz="1800" u="none" dirty="0">
                  <a:solidFill>
                    <a:srgbClr val="000000"/>
                  </a:solidFill>
                  <a:latin typeface="Tw Cen MT"/>
                  <a:cs typeface="Tw Cen MT"/>
                </a:endParaRPr>
              </a:p>
            </p:txBody>
          </p:sp>
          <p:sp>
            <p:nvSpPr>
              <p:cNvPr id="106" name="Line 34"/>
              <p:cNvSpPr>
                <a:spLocks noChangeShapeType="1"/>
              </p:cNvSpPr>
              <p:nvPr/>
            </p:nvSpPr>
            <p:spPr bwMode="auto">
              <a:xfrm>
                <a:off x="6913599" y="4424363"/>
                <a:ext cx="1016000" cy="1587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00"/>
                  </a:solidFill>
                  <a:latin typeface="Tw Cen MT"/>
                  <a:cs typeface="Tw Cen MT"/>
                </a:endParaRPr>
              </a:p>
            </p:txBody>
          </p:sp>
          <p:sp>
            <p:nvSpPr>
              <p:cNvPr id="107" name="Text Box 35"/>
              <p:cNvSpPr txBox="1">
                <a:spLocks noChangeArrowheads="1"/>
              </p:cNvSpPr>
              <p:nvPr/>
            </p:nvSpPr>
            <p:spPr bwMode="auto">
              <a:xfrm>
                <a:off x="6786599" y="4062413"/>
                <a:ext cx="1031875" cy="3365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r>
                  <a:rPr lang="pt-PT" sz="1600" u="none" dirty="0">
                    <a:solidFill>
                      <a:srgbClr val="000000"/>
                    </a:solidFill>
                    <a:latin typeface="Tw Cen MT"/>
                    <a:cs typeface="Tw Cen MT"/>
                  </a:rPr>
                  <a:t>223.1.2.9</a:t>
                </a:r>
                <a:endParaRPr lang="pt-PT" sz="1800" u="none" dirty="0">
                  <a:solidFill>
                    <a:srgbClr val="000000"/>
                  </a:solidFill>
                  <a:latin typeface="Tw Cen MT"/>
                  <a:cs typeface="Tw Cen MT"/>
                </a:endParaRPr>
              </a:p>
            </p:txBody>
          </p:sp>
          <p:sp>
            <p:nvSpPr>
              <p:cNvPr id="108" name="Line 36"/>
              <p:cNvSpPr>
                <a:spLocks noChangeShapeType="1"/>
              </p:cNvSpPr>
              <p:nvPr/>
            </p:nvSpPr>
            <p:spPr bwMode="auto">
              <a:xfrm flipH="1">
                <a:off x="7937536" y="3729038"/>
                <a:ext cx="0" cy="1290637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00"/>
                  </a:solidFill>
                  <a:latin typeface="Tw Cen MT"/>
                  <a:cs typeface="Tw Cen MT"/>
                </a:endParaRPr>
              </a:p>
            </p:txBody>
          </p:sp>
          <p:graphicFrame>
            <p:nvGraphicFramePr>
              <p:cNvPr id="109" name="Object 37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323935674"/>
                  </p:ext>
                </p:extLst>
              </p:nvPr>
            </p:nvGraphicFramePr>
            <p:xfrm>
              <a:off x="8115336" y="3436938"/>
              <a:ext cx="584200" cy="46355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7056" name="Clip" r:id="rId8" imgW="1307948" imgH="1084823" progId="MS_ClipArt_Gallery.2">
                      <p:embed/>
                    </p:oleObj>
                  </mc:Choice>
                  <mc:Fallback>
                    <p:oleObj name="Clip" r:id="rId8" imgW="1307948" imgH="1084823" progId="MS_ClipArt_Gallery.2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5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8115336" y="3436938"/>
                            <a:ext cx="584200" cy="463550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blurRad="63500" dist="38099" dir="2700000" algn="ctr" rotWithShape="0">
                                    <a:srgbClr val="000000">
                                      <a:alpha val="74998"/>
                                    </a:srgbClr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110" name="Line 38"/>
              <p:cNvSpPr>
                <a:spLocks noChangeShapeType="1"/>
              </p:cNvSpPr>
              <p:nvPr/>
            </p:nvSpPr>
            <p:spPr bwMode="auto">
              <a:xfrm>
                <a:off x="7937536" y="3733800"/>
                <a:ext cx="234950" cy="635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00"/>
                  </a:solidFill>
                  <a:latin typeface="Tw Cen MT"/>
                  <a:cs typeface="Tw Cen MT"/>
                </a:endParaRPr>
              </a:p>
            </p:txBody>
          </p:sp>
          <p:graphicFrame>
            <p:nvGraphicFramePr>
              <p:cNvPr id="111" name="Object 39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461699567"/>
                  </p:ext>
                </p:extLst>
              </p:nvPr>
            </p:nvGraphicFramePr>
            <p:xfrm>
              <a:off x="8120099" y="4818063"/>
              <a:ext cx="584200" cy="46355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7057" name="Clip" r:id="rId9" imgW="1307948" imgH="1084823" progId="MS_ClipArt_Gallery.2">
                      <p:embed/>
                    </p:oleObj>
                  </mc:Choice>
                  <mc:Fallback>
                    <p:oleObj name="Clip" r:id="rId9" imgW="1307948" imgH="1084823" progId="MS_ClipArt_Gallery.2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5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8120099" y="4818063"/>
                            <a:ext cx="584200" cy="463550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blurRad="63500" dist="38099" dir="2700000" algn="ctr" rotWithShape="0">
                                    <a:srgbClr val="000000">
                                      <a:alpha val="74998"/>
                                    </a:srgbClr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112" name="Line 40"/>
              <p:cNvSpPr>
                <a:spLocks noChangeShapeType="1"/>
              </p:cNvSpPr>
              <p:nvPr/>
            </p:nvSpPr>
            <p:spPr bwMode="auto">
              <a:xfrm>
                <a:off x="7937536" y="5005388"/>
                <a:ext cx="234950" cy="635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00"/>
                  </a:solidFill>
                  <a:latin typeface="Tw Cen MT"/>
                  <a:cs typeface="Tw Cen MT"/>
                </a:endParaRPr>
              </a:p>
            </p:txBody>
          </p:sp>
          <p:sp>
            <p:nvSpPr>
              <p:cNvPr id="113" name="Rectangle 41"/>
              <p:cNvSpPr>
                <a:spLocks noChangeArrowheads="1"/>
              </p:cNvSpPr>
              <p:nvPr/>
            </p:nvSpPr>
            <p:spPr bwMode="auto">
              <a:xfrm>
                <a:off x="7883561" y="4752975"/>
                <a:ext cx="171450" cy="180975"/>
              </a:xfrm>
              <a:prstGeom prst="rect">
                <a:avLst/>
              </a:prstGeom>
              <a:solidFill>
                <a:srgbClr val="CC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00"/>
                  </a:solidFill>
                  <a:latin typeface="Tw Cen MT"/>
                  <a:cs typeface="Tw Cen MT"/>
                </a:endParaRPr>
              </a:p>
            </p:txBody>
          </p:sp>
          <p:sp>
            <p:nvSpPr>
              <p:cNvPr id="114" name="Text Box 42"/>
              <p:cNvSpPr txBox="1">
                <a:spLocks noChangeArrowheads="1"/>
              </p:cNvSpPr>
              <p:nvPr/>
            </p:nvSpPr>
            <p:spPr bwMode="auto">
              <a:xfrm>
                <a:off x="7272374" y="4665663"/>
                <a:ext cx="1031875" cy="3365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r>
                  <a:rPr lang="pt-PT" sz="1600" u="none">
                    <a:solidFill>
                      <a:srgbClr val="000000"/>
                    </a:solidFill>
                    <a:latin typeface="Tw Cen MT"/>
                    <a:cs typeface="Tw Cen MT"/>
                  </a:rPr>
                  <a:t>223.1.2.2</a:t>
                </a:r>
                <a:endParaRPr lang="pt-PT" sz="1800" u="none">
                  <a:solidFill>
                    <a:srgbClr val="000000"/>
                  </a:solidFill>
                  <a:latin typeface="Tw Cen MT"/>
                  <a:cs typeface="Tw Cen MT"/>
                </a:endParaRPr>
              </a:p>
            </p:txBody>
          </p:sp>
          <p:sp>
            <p:nvSpPr>
              <p:cNvPr id="115" name="Rectangle 43"/>
              <p:cNvSpPr>
                <a:spLocks noChangeArrowheads="1"/>
              </p:cNvSpPr>
              <p:nvPr/>
            </p:nvSpPr>
            <p:spPr bwMode="auto">
              <a:xfrm>
                <a:off x="7897849" y="3781425"/>
                <a:ext cx="247650" cy="180975"/>
              </a:xfrm>
              <a:prstGeom prst="rect">
                <a:avLst/>
              </a:prstGeom>
              <a:solidFill>
                <a:srgbClr val="CC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00"/>
                  </a:solidFill>
                  <a:latin typeface="Tw Cen MT"/>
                  <a:cs typeface="Tw Cen MT"/>
                </a:endParaRPr>
              </a:p>
            </p:txBody>
          </p:sp>
          <p:sp>
            <p:nvSpPr>
              <p:cNvPr id="116" name="Text Box 44"/>
              <p:cNvSpPr txBox="1">
                <a:spLocks noChangeArrowheads="1"/>
              </p:cNvSpPr>
              <p:nvPr/>
            </p:nvSpPr>
            <p:spPr bwMode="auto">
              <a:xfrm>
                <a:off x="7013611" y="3662363"/>
                <a:ext cx="1031875" cy="3365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r>
                  <a:rPr lang="pt-PT" sz="1600" u="none" dirty="0">
                    <a:solidFill>
                      <a:srgbClr val="000000"/>
                    </a:solidFill>
                    <a:latin typeface="Tw Cen MT"/>
                    <a:cs typeface="Tw Cen MT"/>
                  </a:rPr>
                  <a:t>223.1.2.1</a:t>
                </a:r>
                <a:endParaRPr lang="pt-PT" sz="1800" u="none" dirty="0">
                  <a:solidFill>
                    <a:srgbClr val="000000"/>
                  </a:solidFill>
                  <a:latin typeface="Tw Cen MT"/>
                  <a:cs typeface="Tw Cen MT"/>
                </a:endParaRPr>
              </a:p>
            </p:txBody>
          </p:sp>
          <p:sp>
            <p:nvSpPr>
              <p:cNvPr id="117" name="Line 45"/>
              <p:cNvSpPr>
                <a:spLocks noChangeShapeType="1"/>
              </p:cNvSpPr>
              <p:nvPr/>
            </p:nvSpPr>
            <p:spPr bwMode="auto">
              <a:xfrm flipH="1">
                <a:off x="6675474" y="4762500"/>
                <a:ext cx="0" cy="719137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00"/>
                  </a:solidFill>
                  <a:latin typeface="Tw Cen MT"/>
                  <a:cs typeface="Tw Cen MT"/>
                </a:endParaRPr>
              </a:p>
            </p:txBody>
          </p:sp>
          <p:sp>
            <p:nvSpPr>
              <p:cNvPr id="118" name="Line 46"/>
              <p:cNvSpPr>
                <a:spLocks noChangeShapeType="1"/>
              </p:cNvSpPr>
              <p:nvPr/>
            </p:nvSpPr>
            <p:spPr bwMode="auto">
              <a:xfrm flipH="1">
                <a:off x="6018248" y="5481638"/>
                <a:ext cx="1185863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00"/>
                  </a:solidFill>
                  <a:latin typeface="Tw Cen MT"/>
                  <a:cs typeface="Tw Cen MT"/>
                </a:endParaRPr>
              </a:p>
            </p:txBody>
          </p:sp>
          <p:sp>
            <p:nvSpPr>
              <p:cNvPr id="119" name="Line 47"/>
              <p:cNvSpPr>
                <a:spLocks noChangeShapeType="1"/>
              </p:cNvSpPr>
              <p:nvPr/>
            </p:nvSpPr>
            <p:spPr bwMode="auto">
              <a:xfrm flipH="1" flipV="1">
                <a:off x="6015073" y="5473700"/>
                <a:ext cx="3175" cy="24130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00"/>
                  </a:solidFill>
                  <a:latin typeface="Tw Cen MT"/>
                  <a:cs typeface="Tw Cen MT"/>
                </a:endParaRPr>
              </a:p>
            </p:txBody>
          </p:sp>
          <p:sp>
            <p:nvSpPr>
              <p:cNvPr id="120" name="Line 48"/>
              <p:cNvSpPr>
                <a:spLocks noChangeShapeType="1"/>
              </p:cNvSpPr>
              <p:nvPr/>
            </p:nvSpPr>
            <p:spPr bwMode="auto">
              <a:xfrm flipH="1" flipV="1">
                <a:off x="7191411" y="5478463"/>
                <a:ext cx="3175" cy="24130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00"/>
                  </a:solidFill>
                  <a:latin typeface="Tw Cen MT"/>
                  <a:cs typeface="Tw Cen MT"/>
                </a:endParaRPr>
              </a:p>
            </p:txBody>
          </p:sp>
          <p:graphicFrame>
            <p:nvGraphicFramePr>
              <p:cNvPr id="121" name="Object 49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294721580"/>
                  </p:ext>
                </p:extLst>
              </p:nvPr>
            </p:nvGraphicFramePr>
            <p:xfrm>
              <a:off x="6977099" y="5637213"/>
              <a:ext cx="584200" cy="46355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7058" name="Clip" r:id="rId10" imgW="1307948" imgH="1084823" progId="MS_ClipArt_Gallery.2">
                      <p:embed/>
                    </p:oleObj>
                  </mc:Choice>
                  <mc:Fallback>
                    <p:oleObj name="Clip" r:id="rId10" imgW="1307948" imgH="1084823" progId="MS_ClipArt_Gallery.2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5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6977099" y="5637213"/>
                            <a:ext cx="584200" cy="463550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blurRad="63500" dist="38099" dir="2700000" algn="ctr" rotWithShape="0">
                                    <a:srgbClr val="000000">
                                      <a:alpha val="74998"/>
                                    </a:srgbClr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22" name="Object 50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76558372"/>
                  </p:ext>
                </p:extLst>
              </p:nvPr>
            </p:nvGraphicFramePr>
            <p:xfrm>
              <a:off x="5719798" y="5651500"/>
              <a:ext cx="584200" cy="46355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7059" name="Clip" r:id="rId11" imgW="1307948" imgH="1084823" progId="MS_ClipArt_Gallery.2">
                      <p:embed/>
                    </p:oleObj>
                  </mc:Choice>
                  <mc:Fallback>
                    <p:oleObj name="Clip" r:id="rId11" imgW="1307948" imgH="1084823" progId="MS_ClipArt_Gallery.2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5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5719798" y="5651500"/>
                            <a:ext cx="584200" cy="463550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blurRad="63500" dist="38099" dir="2700000" algn="ctr" rotWithShape="0">
                                    <a:srgbClr val="000000">
                                      <a:alpha val="74998"/>
                                    </a:srgbClr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123" name="Text Box 51"/>
              <p:cNvSpPr txBox="1">
                <a:spLocks noChangeArrowheads="1"/>
              </p:cNvSpPr>
              <p:nvPr/>
            </p:nvSpPr>
            <p:spPr bwMode="auto">
              <a:xfrm>
                <a:off x="7196174" y="5327650"/>
                <a:ext cx="1031875" cy="3365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r>
                  <a:rPr lang="pt-PT" sz="1600" u="none">
                    <a:solidFill>
                      <a:srgbClr val="000000"/>
                    </a:solidFill>
                    <a:latin typeface="Tw Cen MT"/>
                    <a:cs typeface="Tw Cen MT"/>
                  </a:rPr>
                  <a:t>223.1.3.2</a:t>
                </a:r>
                <a:endParaRPr lang="pt-PT" sz="1800" u="none">
                  <a:solidFill>
                    <a:srgbClr val="000000"/>
                  </a:solidFill>
                  <a:latin typeface="Tw Cen MT"/>
                  <a:cs typeface="Tw Cen MT"/>
                </a:endParaRPr>
              </a:p>
            </p:txBody>
          </p:sp>
          <p:sp>
            <p:nvSpPr>
              <p:cNvPr id="124" name="Text Box 52"/>
              <p:cNvSpPr txBox="1">
                <a:spLocks noChangeArrowheads="1"/>
              </p:cNvSpPr>
              <p:nvPr/>
            </p:nvSpPr>
            <p:spPr bwMode="auto">
              <a:xfrm>
                <a:off x="5019711" y="5365750"/>
                <a:ext cx="1031875" cy="3365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r>
                  <a:rPr lang="pt-PT" sz="1600" u="none" dirty="0">
                    <a:solidFill>
                      <a:srgbClr val="000000"/>
                    </a:solidFill>
                    <a:latin typeface="Tw Cen MT"/>
                    <a:cs typeface="Tw Cen MT"/>
                  </a:rPr>
                  <a:t>223.1.3.1</a:t>
                </a:r>
                <a:endParaRPr lang="pt-PT" sz="1800" u="none" dirty="0">
                  <a:solidFill>
                    <a:srgbClr val="000000"/>
                  </a:solidFill>
                  <a:latin typeface="Tw Cen MT"/>
                  <a:cs typeface="Tw Cen MT"/>
                </a:endParaRPr>
              </a:p>
            </p:txBody>
          </p:sp>
          <p:sp>
            <p:nvSpPr>
              <p:cNvPr id="125" name="Rectangle 53"/>
              <p:cNvSpPr>
                <a:spLocks noChangeArrowheads="1"/>
              </p:cNvSpPr>
              <p:nvPr/>
            </p:nvSpPr>
            <p:spPr bwMode="auto">
              <a:xfrm>
                <a:off x="6611973" y="4895850"/>
                <a:ext cx="128588" cy="180975"/>
              </a:xfrm>
              <a:prstGeom prst="rect">
                <a:avLst/>
              </a:prstGeom>
              <a:solidFill>
                <a:srgbClr val="CC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00"/>
                  </a:solidFill>
                  <a:latin typeface="Tw Cen MT"/>
                  <a:cs typeface="Tw Cen MT"/>
                </a:endParaRPr>
              </a:p>
            </p:txBody>
          </p:sp>
          <p:sp>
            <p:nvSpPr>
              <p:cNvPr id="126" name="Text Box 54"/>
              <p:cNvSpPr txBox="1">
                <a:spLocks noChangeArrowheads="1"/>
              </p:cNvSpPr>
              <p:nvPr/>
            </p:nvSpPr>
            <p:spPr bwMode="auto">
              <a:xfrm>
                <a:off x="6072223" y="4818063"/>
                <a:ext cx="1144588" cy="3365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r>
                  <a:rPr lang="pt-PT" sz="1600" u="none">
                    <a:solidFill>
                      <a:srgbClr val="000000"/>
                    </a:solidFill>
                    <a:latin typeface="Tw Cen MT"/>
                    <a:cs typeface="Tw Cen MT"/>
                  </a:rPr>
                  <a:t>223.1.3.27</a:t>
                </a:r>
                <a:endParaRPr lang="pt-PT" sz="1800" u="none">
                  <a:solidFill>
                    <a:srgbClr val="000000"/>
                  </a:solidFill>
                  <a:latin typeface="Tw Cen MT"/>
                  <a:cs typeface="Tw Cen MT"/>
                </a:endParaRPr>
              </a:p>
            </p:txBody>
          </p:sp>
          <p:grpSp>
            <p:nvGrpSpPr>
              <p:cNvPr id="127" name="Group 55"/>
              <p:cNvGrpSpPr>
                <a:grpSpLocks/>
              </p:cNvGrpSpPr>
              <p:nvPr/>
            </p:nvGrpSpPr>
            <p:grpSpPr bwMode="auto">
              <a:xfrm>
                <a:off x="4614898" y="3160713"/>
                <a:ext cx="339725" cy="400050"/>
                <a:chOff x="2822" y="1181"/>
                <a:chExt cx="214" cy="252"/>
              </a:xfrm>
            </p:grpSpPr>
            <p:sp>
              <p:nvSpPr>
                <p:cNvPr id="134" name="Rectangle 56"/>
                <p:cNvSpPr>
                  <a:spLocks noChangeArrowheads="1"/>
                </p:cNvSpPr>
                <p:nvPr/>
              </p:nvSpPr>
              <p:spPr bwMode="auto">
                <a:xfrm>
                  <a:off x="2886" y="1230"/>
                  <a:ext cx="114" cy="162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  <a:latin typeface="Tw Cen MT"/>
                    <a:cs typeface="Tw Cen MT"/>
                  </a:endParaRPr>
                </a:p>
              </p:txBody>
            </p:sp>
            <p:sp>
              <p:nvSpPr>
                <p:cNvPr id="135" name="Text Box 57"/>
                <p:cNvSpPr txBox="1">
                  <a:spLocks noChangeArrowheads="1"/>
                </p:cNvSpPr>
                <p:nvPr/>
              </p:nvSpPr>
              <p:spPr bwMode="auto">
                <a:xfrm>
                  <a:off x="2822" y="1181"/>
                  <a:ext cx="214" cy="25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 u="sng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  <a:cs typeface="ＭＳ Ｐゴシック" charset="0"/>
                    </a:defRPr>
                  </a:lvl1pPr>
                  <a:lvl2pPr marL="37931725" indent="-37474525" eaLnBrk="0" hangingPunct="0">
                    <a:defRPr sz="2400" u="sng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2pPr>
                  <a:lvl3pPr eaLnBrk="0" hangingPunct="0">
                    <a:defRPr sz="2400" u="sng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3pPr>
                  <a:lvl4pPr eaLnBrk="0" hangingPunct="0">
                    <a:defRPr sz="2400" u="sng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4pPr>
                  <a:lvl5pPr eaLnBrk="0" hangingPunct="0">
                    <a:defRPr sz="2400" u="sng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5pPr>
                  <a:lvl6pPr marL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u="sng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6pPr>
                  <a:lvl7pPr marL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u="sng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7pPr>
                  <a:lvl8pPr marL="1371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u="sng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8pPr>
                  <a:lvl9pPr marL="1828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u="sng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9pPr>
                </a:lstStyle>
                <a:p>
                  <a:r>
                    <a:rPr lang="pt-PT" sz="2000" u="none">
                      <a:solidFill>
                        <a:srgbClr val="000000"/>
                      </a:solidFill>
                      <a:latin typeface="Tw Cen MT"/>
                      <a:cs typeface="Tw Cen MT"/>
                    </a:rPr>
                    <a:t>A</a:t>
                  </a:r>
                  <a:endParaRPr lang="pt-PT" sz="1800" u="none">
                    <a:solidFill>
                      <a:srgbClr val="000000"/>
                    </a:solidFill>
                    <a:latin typeface="Tw Cen MT"/>
                    <a:cs typeface="Tw Cen MT"/>
                  </a:endParaRPr>
                </a:p>
              </p:txBody>
            </p:sp>
          </p:grpSp>
          <p:grpSp>
            <p:nvGrpSpPr>
              <p:cNvPr id="128" name="Group 58"/>
              <p:cNvGrpSpPr>
                <a:grpSpLocks/>
              </p:cNvGrpSpPr>
              <p:nvPr/>
            </p:nvGrpSpPr>
            <p:grpSpPr bwMode="auto">
              <a:xfrm>
                <a:off x="4605373" y="4398963"/>
                <a:ext cx="312738" cy="400050"/>
                <a:chOff x="2822" y="1181"/>
                <a:chExt cx="197" cy="252"/>
              </a:xfrm>
            </p:grpSpPr>
            <p:sp>
              <p:nvSpPr>
                <p:cNvPr id="132" name="Rectangle 59"/>
                <p:cNvSpPr>
                  <a:spLocks noChangeArrowheads="1"/>
                </p:cNvSpPr>
                <p:nvPr/>
              </p:nvSpPr>
              <p:spPr bwMode="auto">
                <a:xfrm>
                  <a:off x="2886" y="1230"/>
                  <a:ext cx="114" cy="162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  <a:latin typeface="Tw Cen MT"/>
                    <a:cs typeface="Tw Cen MT"/>
                  </a:endParaRPr>
                </a:p>
              </p:txBody>
            </p:sp>
            <p:sp>
              <p:nvSpPr>
                <p:cNvPr id="133" name="Text Box 60"/>
                <p:cNvSpPr txBox="1">
                  <a:spLocks noChangeArrowheads="1"/>
                </p:cNvSpPr>
                <p:nvPr/>
              </p:nvSpPr>
              <p:spPr bwMode="auto">
                <a:xfrm>
                  <a:off x="2822" y="1181"/>
                  <a:ext cx="197" cy="25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 u="sng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  <a:cs typeface="ＭＳ Ｐゴシック" charset="0"/>
                    </a:defRPr>
                  </a:lvl1pPr>
                  <a:lvl2pPr marL="37931725" indent="-37474525" eaLnBrk="0" hangingPunct="0">
                    <a:defRPr sz="2400" u="sng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2pPr>
                  <a:lvl3pPr eaLnBrk="0" hangingPunct="0">
                    <a:defRPr sz="2400" u="sng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3pPr>
                  <a:lvl4pPr eaLnBrk="0" hangingPunct="0">
                    <a:defRPr sz="2400" u="sng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4pPr>
                  <a:lvl5pPr eaLnBrk="0" hangingPunct="0">
                    <a:defRPr sz="2400" u="sng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5pPr>
                  <a:lvl6pPr marL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u="sng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6pPr>
                  <a:lvl7pPr marL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u="sng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7pPr>
                  <a:lvl8pPr marL="1371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u="sng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8pPr>
                  <a:lvl9pPr marL="1828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u="sng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9pPr>
                </a:lstStyle>
                <a:p>
                  <a:r>
                    <a:rPr lang="pt-PT" sz="2000" u="none">
                      <a:solidFill>
                        <a:srgbClr val="000000"/>
                      </a:solidFill>
                      <a:latin typeface="Tw Cen MT"/>
                      <a:cs typeface="Tw Cen MT"/>
                    </a:rPr>
                    <a:t>B</a:t>
                  </a:r>
                  <a:endParaRPr lang="pt-PT" sz="1800" u="none">
                    <a:solidFill>
                      <a:srgbClr val="000000"/>
                    </a:solidFill>
                    <a:latin typeface="Tw Cen MT"/>
                    <a:cs typeface="Tw Cen MT"/>
                  </a:endParaRPr>
                </a:p>
              </p:txBody>
            </p:sp>
          </p:grpSp>
          <p:grpSp>
            <p:nvGrpSpPr>
              <p:cNvPr id="129" name="Group 61"/>
              <p:cNvGrpSpPr>
                <a:grpSpLocks/>
              </p:cNvGrpSpPr>
              <p:nvPr/>
            </p:nvGrpSpPr>
            <p:grpSpPr bwMode="auto">
              <a:xfrm>
                <a:off x="8215349" y="4760913"/>
                <a:ext cx="307975" cy="400050"/>
                <a:chOff x="2822" y="1181"/>
                <a:chExt cx="194" cy="252"/>
              </a:xfrm>
            </p:grpSpPr>
            <p:sp>
              <p:nvSpPr>
                <p:cNvPr id="130" name="Rectangle 62"/>
                <p:cNvSpPr>
                  <a:spLocks noChangeArrowheads="1"/>
                </p:cNvSpPr>
                <p:nvPr/>
              </p:nvSpPr>
              <p:spPr bwMode="auto">
                <a:xfrm>
                  <a:off x="2886" y="1230"/>
                  <a:ext cx="114" cy="162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  <a:latin typeface="Tw Cen MT"/>
                    <a:cs typeface="Tw Cen MT"/>
                  </a:endParaRPr>
                </a:p>
              </p:txBody>
            </p:sp>
            <p:sp>
              <p:nvSpPr>
                <p:cNvPr id="131" name="Text Box 63"/>
                <p:cNvSpPr txBox="1">
                  <a:spLocks noChangeArrowheads="1"/>
                </p:cNvSpPr>
                <p:nvPr/>
              </p:nvSpPr>
              <p:spPr bwMode="auto">
                <a:xfrm>
                  <a:off x="2822" y="1181"/>
                  <a:ext cx="194" cy="25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 u="sng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  <a:cs typeface="ＭＳ Ｐゴシック" charset="0"/>
                    </a:defRPr>
                  </a:lvl1pPr>
                  <a:lvl2pPr marL="37931725" indent="-37474525" eaLnBrk="0" hangingPunct="0">
                    <a:defRPr sz="2400" u="sng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2pPr>
                  <a:lvl3pPr eaLnBrk="0" hangingPunct="0">
                    <a:defRPr sz="2400" u="sng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3pPr>
                  <a:lvl4pPr eaLnBrk="0" hangingPunct="0">
                    <a:defRPr sz="2400" u="sng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4pPr>
                  <a:lvl5pPr eaLnBrk="0" hangingPunct="0">
                    <a:defRPr sz="2400" u="sng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5pPr>
                  <a:lvl6pPr marL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u="sng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6pPr>
                  <a:lvl7pPr marL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u="sng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7pPr>
                  <a:lvl8pPr marL="1371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u="sng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8pPr>
                  <a:lvl9pPr marL="1828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u="sng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9pPr>
                </a:lstStyle>
                <a:p>
                  <a:r>
                    <a:rPr lang="pt-PT" sz="2000" u="none">
                      <a:solidFill>
                        <a:srgbClr val="000000"/>
                      </a:solidFill>
                      <a:latin typeface="Tw Cen MT"/>
                      <a:cs typeface="Tw Cen MT"/>
                    </a:rPr>
                    <a:t>E</a:t>
                  </a:r>
                  <a:endParaRPr lang="pt-PT" sz="1800" u="none">
                    <a:solidFill>
                      <a:srgbClr val="000000"/>
                    </a:solidFill>
                    <a:latin typeface="Tw Cen MT"/>
                    <a:cs typeface="Tw Cen MT"/>
                  </a:endParaRPr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31476810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1" name="Rectangle 2"/>
          <p:cNvSpPr>
            <a:spLocks noGrp="1" noChangeArrowheads="1"/>
          </p:cNvSpPr>
          <p:nvPr>
            <p:ph type="title"/>
          </p:nvPr>
        </p:nvSpPr>
        <p:spPr>
          <a:xfrm>
            <a:off x="271675" y="231422"/>
            <a:ext cx="8399463" cy="762000"/>
          </a:xfrm>
        </p:spPr>
        <p:txBody>
          <a:bodyPr>
            <a:noAutofit/>
          </a:bodyPr>
          <a:lstStyle/>
          <a:p>
            <a:pPr eaLnBrk="1" hangingPunct="1"/>
            <a:r>
              <a:rPr lang="pt-PT" sz="4800" dirty="0">
                <a:latin typeface="Tw Cen MT"/>
                <a:ea typeface="ＭＳ Ｐゴシック" charset="0"/>
                <a:cs typeface="Tw Cen MT"/>
              </a:rPr>
              <a:t>Encaminhamento </a:t>
            </a:r>
            <a:r>
              <a:rPr lang="pt-PT" sz="4800" dirty="0" err="1">
                <a:latin typeface="Tw Cen MT"/>
                <a:ea typeface="ＭＳ Ｐゴシック" charset="0"/>
                <a:cs typeface="Tw Cen MT"/>
              </a:rPr>
              <a:t>directo</a:t>
            </a:r>
            <a:endParaRPr lang="pt-PT" sz="4800" dirty="0">
              <a:latin typeface="Tw Cen MT"/>
              <a:ea typeface="ＭＳ Ｐゴシック" charset="0"/>
              <a:cs typeface="Tw Cen MT"/>
            </a:endParaRPr>
          </a:p>
        </p:txBody>
      </p:sp>
      <p:sp>
        <p:nvSpPr>
          <p:cNvPr id="2" name="Rectangle 64"/>
          <p:cNvSpPr>
            <a:spLocks noChangeArrowheads="1"/>
          </p:cNvSpPr>
          <p:nvPr/>
        </p:nvSpPr>
        <p:spPr bwMode="auto">
          <a:xfrm>
            <a:off x="238126" y="2799508"/>
            <a:ext cx="3809999" cy="37225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110000"/>
              </a:lnSpc>
              <a:spcBef>
                <a:spcPct val="20000"/>
              </a:spcBef>
              <a:buSzPct val="60000"/>
              <a:buFont typeface="Wingdings" charset="0"/>
              <a:buNone/>
            </a:pPr>
            <a:r>
              <a:rPr lang="pt-PT" sz="2400" u="none" dirty="0" err="1">
                <a:solidFill>
                  <a:srgbClr val="000000"/>
                </a:solidFill>
                <a:latin typeface="Tw Cen MT"/>
                <a:cs typeface="Tw Cen MT"/>
              </a:rPr>
              <a:t>Datagrama</a:t>
            </a:r>
            <a:r>
              <a:rPr lang="pt-PT" sz="2400" u="none" dirty="0">
                <a:solidFill>
                  <a:srgbClr val="000000"/>
                </a:solidFill>
                <a:latin typeface="Tw Cen MT"/>
                <a:cs typeface="Tw Cen MT"/>
              </a:rPr>
              <a:t> com origem em A </a:t>
            </a:r>
            <a:r>
              <a:rPr lang="pt-PT" sz="2400" u="none" dirty="0" smtClean="0">
                <a:solidFill>
                  <a:srgbClr val="000000"/>
                </a:solidFill>
                <a:latin typeface="Tw Cen MT"/>
                <a:cs typeface="Tw Cen MT"/>
              </a:rPr>
              <a:t>destinado </a:t>
            </a:r>
            <a:r>
              <a:rPr lang="pt-PT" sz="2400" u="none" dirty="0">
                <a:solidFill>
                  <a:srgbClr val="000000"/>
                </a:solidFill>
                <a:latin typeface="Tw Cen MT"/>
                <a:cs typeface="Tw Cen MT"/>
              </a:rPr>
              <a:t>a B:</a:t>
            </a:r>
          </a:p>
          <a:p>
            <a:pPr marL="342900" indent="-342900">
              <a:lnSpc>
                <a:spcPct val="110000"/>
              </a:lnSpc>
              <a:spcBef>
                <a:spcPct val="20000"/>
              </a:spcBef>
              <a:buSzPct val="100000"/>
              <a:buFont typeface="Times" charset="0"/>
              <a:buChar char="•"/>
            </a:pPr>
            <a:r>
              <a:rPr lang="pt-PT" sz="2000" u="none" dirty="0">
                <a:solidFill>
                  <a:srgbClr val="000000"/>
                </a:solidFill>
                <a:latin typeface="Tw Cen MT"/>
                <a:cs typeface="Tw Cen MT"/>
              </a:rPr>
              <a:t>Extrair o </a:t>
            </a:r>
            <a:r>
              <a:rPr lang="pt-PT" sz="2000" u="none" dirty="0" smtClean="0">
                <a:solidFill>
                  <a:srgbClr val="000000"/>
                </a:solidFill>
                <a:latin typeface="Tw Cen MT"/>
                <a:cs typeface="Tw Cen MT"/>
              </a:rPr>
              <a:t>prefixo: 223.1.1, isto é, localiza uma entrada que faz </a:t>
            </a:r>
            <a:r>
              <a:rPr lang="pt-PT" sz="2000" u="none" dirty="0" err="1" smtClean="0">
                <a:solidFill>
                  <a:srgbClr val="000000"/>
                </a:solidFill>
                <a:latin typeface="Tw Cen MT"/>
                <a:cs typeface="Tw Cen MT"/>
              </a:rPr>
              <a:t>matching</a:t>
            </a:r>
            <a:endParaRPr lang="pt-PT" sz="2000" u="none" dirty="0">
              <a:solidFill>
                <a:srgbClr val="000000"/>
              </a:solidFill>
              <a:latin typeface="Tw Cen MT"/>
              <a:cs typeface="Tw Cen MT"/>
            </a:endParaRPr>
          </a:p>
          <a:p>
            <a:pPr marL="342900" indent="-342900">
              <a:lnSpc>
                <a:spcPct val="110000"/>
              </a:lnSpc>
              <a:spcBef>
                <a:spcPct val="20000"/>
              </a:spcBef>
              <a:buSzPct val="100000"/>
              <a:buFont typeface="Times" charset="0"/>
              <a:buChar char="•"/>
            </a:pPr>
            <a:r>
              <a:rPr lang="pt-PT" sz="2000" u="none" dirty="0">
                <a:solidFill>
                  <a:srgbClr val="000000"/>
                </a:solidFill>
                <a:latin typeface="Tw Cen MT"/>
                <a:cs typeface="Tw Cen MT"/>
              </a:rPr>
              <a:t>B está </a:t>
            </a:r>
            <a:r>
              <a:rPr lang="pt-PT" sz="2000" u="none" dirty="0" smtClean="0">
                <a:solidFill>
                  <a:srgbClr val="000000"/>
                </a:solidFill>
                <a:latin typeface="Tw Cen MT"/>
                <a:cs typeface="Tw Cen MT"/>
              </a:rPr>
              <a:t>no mesmo prefixo</a:t>
            </a:r>
            <a:endParaRPr lang="pt-PT" sz="2000" u="none" dirty="0">
              <a:solidFill>
                <a:srgbClr val="000000"/>
              </a:solidFill>
              <a:latin typeface="Tw Cen MT"/>
              <a:cs typeface="Tw Cen MT"/>
            </a:endParaRPr>
          </a:p>
          <a:p>
            <a:pPr marL="342900" indent="-342900">
              <a:lnSpc>
                <a:spcPct val="110000"/>
              </a:lnSpc>
              <a:spcBef>
                <a:spcPct val="20000"/>
              </a:spcBef>
              <a:buSzPct val="100000"/>
              <a:buFont typeface="Times" charset="0"/>
              <a:buChar char="•"/>
            </a:pPr>
            <a:r>
              <a:rPr lang="pt-PT" sz="2000" u="none" dirty="0">
                <a:solidFill>
                  <a:srgbClr val="000000"/>
                </a:solidFill>
                <a:latin typeface="Tw Cen MT"/>
                <a:cs typeface="Tw Cen MT"/>
              </a:rPr>
              <a:t>O nível data-link envia </a:t>
            </a:r>
            <a:r>
              <a:rPr lang="pt-PT" sz="2000" u="none" dirty="0" err="1">
                <a:solidFill>
                  <a:srgbClr val="000000"/>
                </a:solidFill>
                <a:latin typeface="Tw Cen MT"/>
                <a:cs typeface="Tw Cen MT"/>
              </a:rPr>
              <a:t>directamente</a:t>
            </a:r>
            <a:r>
              <a:rPr lang="pt-PT" sz="2000" u="none" dirty="0">
                <a:solidFill>
                  <a:srgbClr val="000000"/>
                </a:solidFill>
                <a:latin typeface="Tw Cen MT"/>
                <a:cs typeface="Tw Cen MT"/>
              </a:rPr>
              <a:t> o </a:t>
            </a:r>
            <a:r>
              <a:rPr lang="pt-PT" sz="2000" u="none" dirty="0" err="1">
                <a:solidFill>
                  <a:srgbClr val="000000"/>
                </a:solidFill>
                <a:latin typeface="Tw Cen MT"/>
                <a:cs typeface="Tw Cen MT"/>
              </a:rPr>
              <a:t>datagrama</a:t>
            </a:r>
            <a:r>
              <a:rPr lang="pt-PT" sz="2000" u="none" dirty="0">
                <a:solidFill>
                  <a:srgbClr val="000000"/>
                </a:solidFill>
                <a:latin typeface="Tw Cen MT"/>
                <a:cs typeface="Tw Cen MT"/>
              </a:rPr>
              <a:t> de A para </a:t>
            </a:r>
            <a:r>
              <a:rPr lang="pt-PT" sz="2000" u="none" dirty="0" smtClean="0">
                <a:solidFill>
                  <a:srgbClr val="000000"/>
                </a:solidFill>
                <a:latin typeface="Tw Cen MT"/>
                <a:cs typeface="Tw Cen MT"/>
              </a:rPr>
              <a:t>B</a:t>
            </a:r>
            <a:endParaRPr lang="pt-PT" sz="2400" u="none" dirty="0">
              <a:solidFill>
                <a:srgbClr val="000000"/>
              </a:solidFill>
              <a:latin typeface="Tw Cen MT"/>
              <a:cs typeface="Tw Cen MT"/>
            </a:endParaRPr>
          </a:p>
        </p:txBody>
      </p:sp>
      <p:sp>
        <p:nvSpPr>
          <p:cNvPr id="102415" name="Freeform 73"/>
          <p:cNvSpPr>
            <a:spLocks/>
          </p:cNvSpPr>
          <p:nvPr/>
        </p:nvSpPr>
        <p:spPr bwMode="auto">
          <a:xfrm>
            <a:off x="4511653" y="1846616"/>
            <a:ext cx="295275" cy="1143000"/>
          </a:xfrm>
          <a:custGeom>
            <a:avLst/>
            <a:gdLst>
              <a:gd name="T0" fmla="*/ 2147483647 w 186"/>
              <a:gd name="T1" fmla="*/ 0 h 720"/>
              <a:gd name="T2" fmla="*/ 2147483647 w 186"/>
              <a:gd name="T3" fmla="*/ 2147483647 h 720"/>
              <a:gd name="T4" fmla="*/ 0 60000 65536"/>
              <a:gd name="T5" fmla="*/ 0 60000 65536"/>
              <a:gd name="T6" fmla="*/ 0 w 186"/>
              <a:gd name="T7" fmla="*/ 0 h 720"/>
              <a:gd name="T8" fmla="*/ 186 w 186"/>
              <a:gd name="T9" fmla="*/ 720 h 72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86" h="720">
                <a:moveTo>
                  <a:pt x="186" y="0"/>
                </a:moveTo>
                <a:cubicBezTo>
                  <a:pt x="36" y="198"/>
                  <a:pt x="0" y="360"/>
                  <a:pt x="60" y="720"/>
                </a:cubicBezTo>
              </a:path>
            </a:pathLst>
          </a:cu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latin typeface="Tw Cen MT"/>
              <a:cs typeface="Tw Cen MT"/>
            </a:endParaRPr>
          </a:p>
        </p:txBody>
      </p:sp>
      <p:sp>
        <p:nvSpPr>
          <p:cNvPr id="102416" name="Rectangle 74"/>
          <p:cNvSpPr>
            <a:spLocks noChangeArrowheads="1"/>
          </p:cNvSpPr>
          <p:nvPr/>
        </p:nvSpPr>
        <p:spPr bwMode="auto">
          <a:xfrm>
            <a:off x="533400" y="1762125"/>
            <a:ext cx="3590925" cy="504825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>
              <a:latin typeface="Tw Cen MT"/>
              <a:cs typeface="Tw Cen MT"/>
            </a:endParaRPr>
          </a:p>
        </p:txBody>
      </p:sp>
      <p:sp>
        <p:nvSpPr>
          <p:cNvPr id="102417" name="Rectangle 75"/>
          <p:cNvSpPr>
            <a:spLocks noChangeArrowheads="1"/>
          </p:cNvSpPr>
          <p:nvPr/>
        </p:nvSpPr>
        <p:spPr bwMode="auto">
          <a:xfrm>
            <a:off x="457200" y="1828800"/>
            <a:ext cx="3590925" cy="5048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Tw Cen MT"/>
              <a:cs typeface="Tw Cen MT"/>
            </a:endParaRPr>
          </a:p>
        </p:txBody>
      </p:sp>
      <p:sp>
        <p:nvSpPr>
          <p:cNvPr id="102418" name="Text Box 76"/>
          <p:cNvSpPr txBox="1">
            <a:spLocks noChangeArrowheads="1"/>
          </p:cNvSpPr>
          <p:nvPr/>
        </p:nvSpPr>
        <p:spPr bwMode="auto">
          <a:xfrm>
            <a:off x="497206" y="1752600"/>
            <a:ext cx="650238" cy="584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/>
            <a:r>
              <a:rPr lang="pt-PT" sz="1600" u="none">
                <a:latin typeface="Tw Cen MT"/>
                <a:cs typeface="Tw Cen MT"/>
              </a:rPr>
              <a:t>misc</a:t>
            </a:r>
          </a:p>
          <a:p>
            <a:pPr algn="ctr"/>
            <a:r>
              <a:rPr lang="pt-PT" sz="1600" u="none">
                <a:latin typeface="Tw Cen MT"/>
                <a:cs typeface="Tw Cen MT"/>
              </a:rPr>
              <a:t>fields</a:t>
            </a:r>
          </a:p>
        </p:txBody>
      </p:sp>
      <p:sp>
        <p:nvSpPr>
          <p:cNvPr id="102419" name="Line 77"/>
          <p:cNvSpPr>
            <a:spLocks noChangeShapeType="1"/>
          </p:cNvSpPr>
          <p:nvPr/>
        </p:nvSpPr>
        <p:spPr bwMode="auto">
          <a:xfrm>
            <a:off x="1219200" y="1838325"/>
            <a:ext cx="0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Tw Cen MT"/>
              <a:cs typeface="Tw Cen MT"/>
            </a:endParaRPr>
          </a:p>
        </p:txBody>
      </p:sp>
      <p:sp>
        <p:nvSpPr>
          <p:cNvPr id="102420" name="Text Box 78"/>
          <p:cNvSpPr txBox="1">
            <a:spLocks noChangeArrowheads="1"/>
          </p:cNvSpPr>
          <p:nvPr/>
        </p:nvSpPr>
        <p:spPr bwMode="auto">
          <a:xfrm>
            <a:off x="1228549" y="1936750"/>
            <a:ext cx="99889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/>
            <a:r>
              <a:rPr lang="pt-PT" sz="1600" u="none">
                <a:solidFill>
                  <a:srgbClr val="000000"/>
                </a:solidFill>
                <a:latin typeface="Tw Cen MT"/>
                <a:cs typeface="Tw Cen MT"/>
              </a:rPr>
              <a:t>223.1.1.1</a:t>
            </a:r>
          </a:p>
        </p:txBody>
      </p:sp>
      <p:sp>
        <p:nvSpPr>
          <p:cNvPr id="102421" name="Text Box 79"/>
          <p:cNvSpPr txBox="1">
            <a:spLocks noChangeArrowheads="1"/>
          </p:cNvSpPr>
          <p:nvPr/>
        </p:nvSpPr>
        <p:spPr bwMode="auto">
          <a:xfrm>
            <a:off x="2239963" y="1936750"/>
            <a:ext cx="10144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/>
            <a:r>
              <a:rPr lang="pt-PT" sz="1600" u="none">
                <a:solidFill>
                  <a:srgbClr val="000000"/>
                </a:solidFill>
                <a:latin typeface="Tw Cen MT"/>
                <a:cs typeface="Tw Cen MT"/>
              </a:rPr>
              <a:t>223.1.1.3</a:t>
            </a:r>
          </a:p>
        </p:txBody>
      </p:sp>
      <p:sp>
        <p:nvSpPr>
          <p:cNvPr id="102422" name="Line 80"/>
          <p:cNvSpPr>
            <a:spLocks noChangeShapeType="1"/>
          </p:cNvSpPr>
          <p:nvPr/>
        </p:nvSpPr>
        <p:spPr bwMode="auto">
          <a:xfrm>
            <a:off x="2209800" y="1838325"/>
            <a:ext cx="0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Tw Cen MT"/>
              <a:cs typeface="Tw Cen MT"/>
            </a:endParaRPr>
          </a:p>
        </p:txBody>
      </p:sp>
      <p:sp>
        <p:nvSpPr>
          <p:cNvPr id="102423" name="Line 81"/>
          <p:cNvSpPr>
            <a:spLocks noChangeShapeType="1"/>
          </p:cNvSpPr>
          <p:nvPr/>
        </p:nvSpPr>
        <p:spPr bwMode="auto">
          <a:xfrm>
            <a:off x="3228975" y="1838325"/>
            <a:ext cx="0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Tw Cen MT"/>
              <a:cs typeface="Tw Cen MT"/>
            </a:endParaRPr>
          </a:p>
        </p:txBody>
      </p:sp>
      <p:sp>
        <p:nvSpPr>
          <p:cNvPr id="102424" name="Text Box 82"/>
          <p:cNvSpPr txBox="1">
            <a:spLocks noChangeArrowheads="1"/>
          </p:cNvSpPr>
          <p:nvPr/>
        </p:nvSpPr>
        <p:spPr bwMode="auto">
          <a:xfrm>
            <a:off x="3312878" y="1927225"/>
            <a:ext cx="579906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/>
            <a:r>
              <a:rPr lang="pt-PT" sz="1600" u="none">
                <a:latin typeface="Tw Cen MT"/>
                <a:cs typeface="Tw Cen MT"/>
              </a:rPr>
              <a:t>data</a:t>
            </a:r>
          </a:p>
        </p:txBody>
      </p:sp>
      <p:sp>
        <p:nvSpPr>
          <p:cNvPr id="85" name="Rectangle 84"/>
          <p:cNvSpPr>
            <a:spLocks noChangeArrowheads="1"/>
          </p:cNvSpPr>
          <p:nvPr/>
        </p:nvSpPr>
        <p:spPr bwMode="auto">
          <a:xfrm>
            <a:off x="5113373" y="3046413"/>
            <a:ext cx="838200" cy="228600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US">
              <a:latin typeface="Tw Cen MT"/>
              <a:cs typeface="Tw Cen MT"/>
            </a:endParaRPr>
          </a:p>
        </p:txBody>
      </p:sp>
      <p:sp>
        <p:nvSpPr>
          <p:cNvPr id="102426" name="Rectangle 3"/>
          <p:cNvSpPr txBox="1">
            <a:spLocks noChangeArrowheads="1"/>
          </p:cNvSpPr>
          <p:nvPr/>
        </p:nvSpPr>
        <p:spPr bwMode="auto">
          <a:xfrm>
            <a:off x="304800" y="1295400"/>
            <a:ext cx="36957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11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charset="0"/>
              <a:buNone/>
            </a:pPr>
            <a:r>
              <a:rPr lang="pt-PT" sz="2000" u="none">
                <a:latin typeface="Tw Cen MT"/>
                <a:cs typeface="Tw Cen MT"/>
              </a:rPr>
              <a:t>Datagrama IP: </a:t>
            </a:r>
          </a:p>
        </p:txBody>
      </p:sp>
      <p:grpSp>
        <p:nvGrpSpPr>
          <p:cNvPr id="87" name="Group 86"/>
          <p:cNvGrpSpPr/>
          <p:nvPr/>
        </p:nvGrpSpPr>
        <p:grpSpPr>
          <a:xfrm>
            <a:off x="4437098" y="1395413"/>
            <a:ext cx="4422776" cy="4852987"/>
            <a:chOff x="4437098" y="1395413"/>
            <a:chExt cx="4422776" cy="4852987"/>
          </a:xfrm>
        </p:grpSpPr>
        <p:grpSp>
          <p:nvGrpSpPr>
            <p:cNvPr id="88" name="Group 87"/>
            <p:cNvGrpSpPr/>
            <p:nvPr/>
          </p:nvGrpSpPr>
          <p:grpSpPr>
            <a:xfrm>
              <a:off x="4976884" y="1395413"/>
              <a:ext cx="3482975" cy="1428810"/>
              <a:chOff x="5146675" y="1477963"/>
              <a:chExt cx="3482975" cy="1428810"/>
            </a:xfrm>
          </p:grpSpPr>
          <p:sp>
            <p:nvSpPr>
              <p:cNvPr id="150" name="Text Box 65"/>
              <p:cNvSpPr txBox="1">
                <a:spLocks noChangeArrowheads="1"/>
              </p:cNvSpPr>
              <p:nvPr/>
            </p:nvSpPr>
            <p:spPr bwMode="auto">
              <a:xfrm>
                <a:off x="5146675" y="1477963"/>
                <a:ext cx="3356357" cy="400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r>
                  <a:rPr lang="pt-PT" sz="2000" u="none" dirty="0" err="1">
                    <a:solidFill>
                      <a:srgbClr val="000000"/>
                    </a:solidFill>
                    <a:latin typeface="Tw Cen MT"/>
                    <a:cs typeface="Tw Cen MT"/>
                  </a:rPr>
                  <a:t>Dest</a:t>
                </a:r>
                <a:r>
                  <a:rPr lang="pt-PT" sz="2000" u="none" dirty="0">
                    <a:solidFill>
                      <a:srgbClr val="000000"/>
                    </a:solidFill>
                    <a:latin typeface="Tw Cen MT"/>
                    <a:cs typeface="Tw Cen MT"/>
                  </a:rPr>
                  <a:t>. Net</a:t>
                </a:r>
                <a:r>
                  <a:rPr lang="pt-PT" sz="2000" u="none" dirty="0" smtClean="0">
                    <a:solidFill>
                      <a:srgbClr val="000000"/>
                    </a:solidFill>
                    <a:latin typeface="Tw Cen MT"/>
                    <a:cs typeface="Tw Cen MT"/>
                  </a:rPr>
                  <a:t>.    </a:t>
                </a:r>
                <a:r>
                  <a:rPr lang="pt-PT" sz="2000" u="none" dirty="0" err="1">
                    <a:solidFill>
                      <a:srgbClr val="000000"/>
                    </a:solidFill>
                    <a:latin typeface="Tw Cen MT"/>
                    <a:cs typeface="Tw Cen MT"/>
                  </a:rPr>
                  <a:t>next</a:t>
                </a:r>
                <a:r>
                  <a:rPr lang="pt-PT" sz="2000" u="none" dirty="0">
                    <a:solidFill>
                      <a:srgbClr val="000000"/>
                    </a:solidFill>
                    <a:latin typeface="Tw Cen MT"/>
                    <a:cs typeface="Tw Cen MT"/>
                  </a:rPr>
                  <a:t> </a:t>
                </a:r>
                <a:r>
                  <a:rPr lang="pt-PT" sz="2000" u="none" dirty="0" err="1">
                    <a:solidFill>
                      <a:srgbClr val="000000"/>
                    </a:solidFill>
                    <a:latin typeface="Tw Cen MT"/>
                    <a:cs typeface="Tw Cen MT"/>
                  </a:rPr>
                  <a:t>router</a:t>
                </a:r>
                <a:r>
                  <a:rPr lang="pt-PT" sz="2000" u="none" dirty="0">
                    <a:solidFill>
                      <a:srgbClr val="000000"/>
                    </a:solidFill>
                    <a:latin typeface="Tw Cen MT"/>
                    <a:cs typeface="Tw Cen MT"/>
                  </a:rPr>
                  <a:t> </a:t>
                </a:r>
                <a:r>
                  <a:rPr lang="pt-PT" sz="2000" u="none" dirty="0" smtClean="0">
                    <a:solidFill>
                      <a:srgbClr val="000000"/>
                    </a:solidFill>
                    <a:latin typeface="Tw Cen MT"/>
                    <a:cs typeface="Tw Cen MT"/>
                  </a:rPr>
                  <a:t>   </a:t>
                </a:r>
                <a:r>
                  <a:rPr lang="pt-PT" sz="2000" u="none" dirty="0" err="1">
                    <a:solidFill>
                      <a:srgbClr val="000000"/>
                    </a:solidFill>
                    <a:latin typeface="Tw Cen MT"/>
                    <a:cs typeface="Tw Cen MT"/>
                  </a:rPr>
                  <a:t>H</a:t>
                </a:r>
                <a:r>
                  <a:rPr lang="pt-PT" sz="2000" u="none" dirty="0" err="1" smtClean="0">
                    <a:solidFill>
                      <a:srgbClr val="000000"/>
                    </a:solidFill>
                    <a:latin typeface="Tw Cen MT"/>
                    <a:cs typeface="Tw Cen MT"/>
                  </a:rPr>
                  <a:t>ops</a:t>
                </a:r>
                <a:endParaRPr lang="pt-PT" sz="2000" u="none" dirty="0">
                  <a:solidFill>
                    <a:srgbClr val="000000"/>
                  </a:solidFill>
                  <a:latin typeface="Tw Cen MT"/>
                  <a:cs typeface="Tw Cen MT"/>
                </a:endParaRPr>
              </a:p>
            </p:txBody>
          </p:sp>
          <p:sp>
            <p:nvSpPr>
              <p:cNvPr id="151" name="Text Box 66"/>
              <p:cNvSpPr txBox="1">
                <a:spLocks noChangeArrowheads="1"/>
              </p:cNvSpPr>
              <p:nvPr/>
            </p:nvSpPr>
            <p:spPr bwMode="auto">
              <a:xfrm>
                <a:off x="5184775" y="1878013"/>
                <a:ext cx="3154479" cy="400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r>
                  <a:rPr lang="pt-PT" sz="2000" u="none" dirty="0">
                    <a:solidFill>
                      <a:srgbClr val="000000"/>
                    </a:solidFill>
                    <a:latin typeface="Tw Cen MT"/>
                    <a:cs typeface="Tw Cen MT"/>
                  </a:rPr>
                  <a:t>223.1.1      eth0                </a:t>
                </a:r>
                <a:r>
                  <a:rPr lang="pt-PT" sz="2000" u="none" dirty="0" smtClean="0">
                    <a:solidFill>
                      <a:srgbClr val="000000"/>
                    </a:solidFill>
                    <a:latin typeface="Tw Cen MT"/>
                    <a:cs typeface="Tw Cen MT"/>
                  </a:rPr>
                  <a:t>0</a:t>
                </a:r>
                <a:endParaRPr lang="pt-PT" sz="2000" u="none" dirty="0">
                  <a:solidFill>
                    <a:srgbClr val="000000"/>
                  </a:solidFill>
                  <a:latin typeface="Tw Cen MT"/>
                  <a:cs typeface="Tw Cen MT"/>
                </a:endParaRPr>
              </a:p>
            </p:txBody>
          </p:sp>
          <p:sp>
            <p:nvSpPr>
              <p:cNvPr id="152" name="Text Box 67"/>
              <p:cNvSpPr txBox="1">
                <a:spLocks noChangeArrowheads="1"/>
              </p:cNvSpPr>
              <p:nvPr/>
            </p:nvSpPr>
            <p:spPr bwMode="auto">
              <a:xfrm>
                <a:off x="5194300" y="2173288"/>
                <a:ext cx="3154604" cy="400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r>
                  <a:rPr lang="pt-PT" sz="2000" u="none" dirty="0">
                    <a:solidFill>
                      <a:srgbClr val="000000"/>
                    </a:solidFill>
                    <a:latin typeface="Tw Cen MT"/>
                    <a:cs typeface="Tw Cen MT"/>
                  </a:rPr>
                  <a:t>223.1.2      223.1.1.4        </a:t>
                </a:r>
                <a:r>
                  <a:rPr lang="pt-PT" sz="2000" u="none" dirty="0" smtClean="0">
                    <a:solidFill>
                      <a:srgbClr val="000000"/>
                    </a:solidFill>
                    <a:latin typeface="Tw Cen MT"/>
                    <a:cs typeface="Tw Cen MT"/>
                  </a:rPr>
                  <a:t>1</a:t>
                </a:r>
                <a:endParaRPr lang="pt-PT" sz="2000" u="none" dirty="0">
                  <a:solidFill>
                    <a:srgbClr val="000000"/>
                  </a:solidFill>
                  <a:latin typeface="Tw Cen MT"/>
                  <a:cs typeface="Tw Cen MT"/>
                </a:endParaRPr>
              </a:p>
            </p:txBody>
          </p:sp>
          <p:sp>
            <p:nvSpPr>
              <p:cNvPr id="153" name="Text Box 68"/>
              <p:cNvSpPr txBox="1">
                <a:spLocks noChangeArrowheads="1"/>
              </p:cNvSpPr>
              <p:nvPr/>
            </p:nvSpPr>
            <p:spPr bwMode="auto">
              <a:xfrm>
                <a:off x="5203825" y="2506663"/>
                <a:ext cx="3154604" cy="400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r>
                  <a:rPr lang="pt-PT" sz="2000" u="none" dirty="0">
                    <a:solidFill>
                      <a:srgbClr val="000000"/>
                    </a:solidFill>
                    <a:latin typeface="Tw Cen MT"/>
                    <a:cs typeface="Tw Cen MT"/>
                  </a:rPr>
                  <a:t>223.1.3      223.1.1.4        </a:t>
                </a:r>
                <a:r>
                  <a:rPr lang="pt-PT" sz="2000" u="none" dirty="0" smtClean="0">
                    <a:solidFill>
                      <a:srgbClr val="000000"/>
                    </a:solidFill>
                    <a:latin typeface="Tw Cen MT"/>
                    <a:cs typeface="Tw Cen MT"/>
                  </a:rPr>
                  <a:t>1</a:t>
                </a:r>
                <a:endParaRPr lang="pt-PT" sz="2000" u="none" dirty="0">
                  <a:solidFill>
                    <a:srgbClr val="000000"/>
                  </a:solidFill>
                  <a:latin typeface="Tw Cen MT"/>
                  <a:cs typeface="Tw Cen MT"/>
                </a:endParaRPr>
              </a:p>
            </p:txBody>
          </p:sp>
          <p:sp>
            <p:nvSpPr>
              <p:cNvPr id="154" name="Line 69"/>
              <p:cNvSpPr>
                <a:spLocks noChangeShapeType="1"/>
              </p:cNvSpPr>
              <p:nvPr/>
            </p:nvSpPr>
            <p:spPr bwMode="auto">
              <a:xfrm flipV="1">
                <a:off x="5238750" y="1857376"/>
                <a:ext cx="3390900" cy="0"/>
              </a:xfrm>
              <a:prstGeom prst="line">
                <a:avLst/>
              </a:prstGeom>
              <a:noFill/>
              <a:ln w="19050">
                <a:solidFill>
                  <a:schemeClr val="accent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00"/>
                  </a:solidFill>
                  <a:latin typeface="Tw Cen MT"/>
                  <a:cs typeface="Tw Cen MT"/>
                </a:endParaRPr>
              </a:p>
            </p:txBody>
          </p:sp>
          <p:sp>
            <p:nvSpPr>
              <p:cNvPr id="155" name="Line 70"/>
              <p:cNvSpPr>
                <a:spLocks noChangeShapeType="1"/>
              </p:cNvSpPr>
              <p:nvPr/>
            </p:nvSpPr>
            <p:spPr bwMode="auto">
              <a:xfrm>
                <a:off x="6391275" y="1619251"/>
                <a:ext cx="0" cy="1181100"/>
              </a:xfrm>
              <a:prstGeom prst="line">
                <a:avLst/>
              </a:prstGeom>
              <a:noFill/>
              <a:ln w="19050">
                <a:solidFill>
                  <a:schemeClr val="accent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00"/>
                  </a:solidFill>
                  <a:latin typeface="Tw Cen MT"/>
                  <a:cs typeface="Tw Cen MT"/>
                </a:endParaRPr>
              </a:p>
            </p:txBody>
          </p:sp>
          <p:sp>
            <p:nvSpPr>
              <p:cNvPr id="156" name="Line 71"/>
              <p:cNvSpPr>
                <a:spLocks noChangeShapeType="1"/>
              </p:cNvSpPr>
              <p:nvPr/>
            </p:nvSpPr>
            <p:spPr bwMode="auto">
              <a:xfrm>
                <a:off x="7772400" y="1609726"/>
                <a:ext cx="0" cy="1181100"/>
              </a:xfrm>
              <a:prstGeom prst="line">
                <a:avLst/>
              </a:prstGeom>
              <a:noFill/>
              <a:ln w="19050">
                <a:solidFill>
                  <a:schemeClr val="accent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00"/>
                  </a:solidFill>
                  <a:latin typeface="Tw Cen MT"/>
                  <a:cs typeface="Tw Cen MT"/>
                </a:endParaRPr>
              </a:p>
            </p:txBody>
          </p:sp>
        </p:grpSp>
        <p:grpSp>
          <p:nvGrpSpPr>
            <p:cNvPr id="89" name="Group 88"/>
            <p:cNvGrpSpPr/>
            <p:nvPr/>
          </p:nvGrpSpPr>
          <p:grpSpPr>
            <a:xfrm>
              <a:off x="4437098" y="3094038"/>
              <a:ext cx="4422776" cy="3154362"/>
              <a:chOff x="4437098" y="3094038"/>
              <a:chExt cx="4422776" cy="3154362"/>
            </a:xfrm>
          </p:grpSpPr>
          <p:sp>
            <p:nvSpPr>
              <p:cNvPr id="90" name="Freeform 4"/>
              <p:cNvSpPr>
                <a:spLocks/>
              </p:cNvSpPr>
              <p:nvPr/>
            </p:nvSpPr>
            <p:spPr bwMode="auto">
              <a:xfrm>
                <a:off x="4437098" y="3094038"/>
                <a:ext cx="1941513" cy="2049462"/>
              </a:xfrm>
              <a:custGeom>
                <a:avLst/>
                <a:gdLst>
                  <a:gd name="T0" fmla="*/ 1201 w 1223"/>
                  <a:gd name="T1" fmla="*/ 756 h 1291"/>
                  <a:gd name="T2" fmla="*/ 702 w 1223"/>
                  <a:gd name="T3" fmla="*/ 670 h 1291"/>
                  <a:gd name="T4" fmla="*/ 608 w 1223"/>
                  <a:gd name="T5" fmla="*/ 103 h 1291"/>
                  <a:gd name="T6" fmla="*/ 335 w 1223"/>
                  <a:gd name="T7" fmla="*/ 52 h 1291"/>
                  <a:gd name="T8" fmla="*/ 65 w 1223"/>
                  <a:gd name="T9" fmla="*/ 82 h 1291"/>
                  <a:gd name="T10" fmla="*/ 41 w 1223"/>
                  <a:gd name="T11" fmla="*/ 544 h 1291"/>
                  <a:gd name="T12" fmla="*/ 38 w 1223"/>
                  <a:gd name="T13" fmla="*/ 751 h 1291"/>
                  <a:gd name="T14" fmla="*/ 23 w 1223"/>
                  <a:gd name="T15" fmla="*/ 940 h 1291"/>
                  <a:gd name="T16" fmla="*/ 17 w 1223"/>
                  <a:gd name="T17" fmla="*/ 1114 h 1291"/>
                  <a:gd name="T18" fmla="*/ 128 w 1223"/>
                  <a:gd name="T19" fmla="*/ 1219 h 1291"/>
                  <a:gd name="T20" fmla="*/ 602 w 1223"/>
                  <a:gd name="T21" fmla="*/ 1243 h 1291"/>
                  <a:gd name="T22" fmla="*/ 686 w 1223"/>
                  <a:gd name="T23" fmla="*/ 930 h 1291"/>
                  <a:gd name="T24" fmla="*/ 1177 w 1223"/>
                  <a:gd name="T25" fmla="*/ 916 h 1291"/>
                  <a:gd name="T26" fmla="*/ 1201 w 1223"/>
                  <a:gd name="T27" fmla="*/ 756 h 1291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1223"/>
                  <a:gd name="T43" fmla="*/ 0 h 1291"/>
                  <a:gd name="T44" fmla="*/ 1223 w 1223"/>
                  <a:gd name="T45" fmla="*/ 1291 h 1291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1223" h="1291">
                    <a:moveTo>
                      <a:pt x="1201" y="756"/>
                    </a:moveTo>
                    <a:cubicBezTo>
                      <a:pt x="1180" y="640"/>
                      <a:pt x="798" y="744"/>
                      <a:pt x="702" y="670"/>
                    </a:cubicBezTo>
                    <a:cubicBezTo>
                      <a:pt x="603" y="561"/>
                      <a:pt x="669" y="206"/>
                      <a:pt x="608" y="103"/>
                    </a:cubicBezTo>
                    <a:cubicBezTo>
                      <a:pt x="547" y="0"/>
                      <a:pt x="425" y="55"/>
                      <a:pt x="335" y="52"/>
                    </a:cubicBezTo>
                    <a:cubicBezTo>
                      <a:pt x="245" y="49"/>
                      <a:pt x="114" y="0"/>
                      <a:pt x="65" y="82"/>
                    </a:cubicBezTo>
                    <a:cubicBezTo>
                      <a:pt x="16" y="164"/>
                      <a:pt x="45" y="433"/>
                      <a:pt x="41" y="544"/>
                    </a:cubicBezTo>
                    <a:cubicBezTo>
                      <a:pt x="37" y="655"/>
                      <a:pt x="41" y="685"/>
                      <a:pt x="38" y="751"/>
                    </a:cubicBezTo>
                    <a:cubicBezTo>
                      <a:pt x="35" y="817"/>
                      <a:pt x="26" y="880"/>
                      <a:pt x="23" y="940"/>
                    </a:cubicBezTo>
                    <a:cubicBezTo>
                      <a:pt x="20" y="1000"/>
                      <a:pt x="0" y="1068"/>
                      <a:pt x="17" y="1114"/>
                    </a:cubicBezTo>
                    <a:cubicBezTo>
                      <a:pt x="34" y="1160"/>
                      <a:pt x="31" y="1198"/>
                      <a:pt x="128" y="1219"/>
                    </a:cubicBezTo>
                    <a:cubicBezTo>
                      <a:pt x="225" y="1240"/>
                      <a:pt x="509" y="1291"/>
                      <a:pt x="602" y="1243"/>
                    </a:cubicBezTo>
                    <a:cubicBezTo>
                      <a:pt x="695" y="1195"/>
                      <a:pt x="590" y="984"/>
                      <a:pt x="686" y="930"/>
                    </a:cubicBezTo>
                    <a:cubicBezTo>
                      <a:pt x="782" y="876"/>
                      <a:pt x="1091" y="945"/>
                      <a:pt x="1177" y="916"/>
                    </a:cubicBezTo>
                    <a:cubicBezTo>
                      <a:pt x="1208" y="864"/>
                      <a:pt x="1223" y="871"/>
                      <a:pt x="1201" y="756"/>
                    </a:cubicBezTo>
                    <a:close/>
                  </a:path>
                </a:pathLst>
              </a:custGeom>
              <a:solidFill>
                <a:srgbClr val="CC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00"/>
                  </a:solidFill>
                  <a:latin typeface="Tw Cen MT"/>
                  <a:cs typeface="Tw Cen MT"/>
                </a:endParaRPr>
              </a:p>
            </p:txBody>
          </p:sp>
          <p:sp>
            <p:nvSpPr>
              <p:cNvPr id="91" name="Freeform 5"/>
              <p:cNvSpPr>
                <a:spLocks/>
              </p:cNvSpPr>
              <p:nvPr/>
            </p:nvSpPr>
            <p:spPr bwMode="auto">
              <a:xfrm>
                <a:off x="6953286" y="3381375"/>
                <a:ext cx="1906588" cy="1958975"/>
              </a:xfrm>
              <a:custGeom>
                <a:avLst/>
                <a:gdLst>
                  <a:gd name="T0" fmla="*/ 25 w 1201"/>
                  <a:gd name="T1" fmla="*/ 709 h 1234"/>
                  <a:gd name="T2" fmla="*/ 526 w 1201"/>
                  <a:gd name="T3" fmla="*/ 780 h 1234"/>
                  <a:gd name="T4" fmla="*/ 613 w 1201"/>
                  <a:gd name="T5" fmla="*/ 1134 h 1234"/>
                  <a:gd name="T6" fmla="*/ 946 w 1201"/>
                  <a:gd name="T7" fmla="*/ 1230 h 1234"/>
                  <a:gd name="T8" fmla="*/ 1171 w 1201"/>
                  <a:gd name="T9" fmla="*/ 1107 h 1234"/>
                  <a:gd name="T10" fmla="*/ 1126 w 1201"/>
                  <a:gd name="T11" fmla="*/ 894 h 1234"/>
                  <a:gd name="T12" fmla="*/ 1114 w 1201"/>
                  <a:gd name="T13" fmla="*/ 693 h 1234"/>
                  <a:gd name="T14" fmla="*/ 1099 w 1201"/>
                  <a:gd name="T15" fmla="*/ 423 h 1234"/>
                  <a:gd name="T16" fmla="*/ 1141 w 1201"/>
                  <a:gd name="T17" fmla="*/ 216 h 1234"/>
                  <a:gd name="T18" fmla="*/ 1102 w 1201"/>
                  <a:gd name="T19" fmla="*/ 33 h 1234"/>
                  <a:gd name="T20" fmla="*/ 646 w 1201"/>
                  <a:gd name="T21" fmla="*/ 81 h 1234"/>
                  <a:gd name="T22" fmla="*/ 535 w 1201"/>
                  <a:gd name="T23" fmla="*/ 519 h 1234"/>
                  <a:gd name="T24" fmla="*/ 44 w 1201"/>
                  <a:gd name="T25" fmla="*/ 548 h 1234"/>
                  <a:gd name="T26" fmla="*/ 25 w 1201"/>
                  <a:gd name="T27" fmla="*/ 709 h 1234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1201"/>
                  <a:gd name="T43" fmla="*/ 0 h 1234"/>
                  <a:gd name="T44" fmla="*/ 1201 w 1201"/>
                  <a:gd name="T45" fmla="*/ 1234 h 1234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1201" h="1234">
                    <a:moveTo>
                      <a:pt x="25" y="709"/>
                    </a:moveTo>
                    <a:cubicBezTo>
                      <a:pt x="49" y="824"/>
                      <a:pt x="428" y="709"/>
                      <a:pt x="526" y="780"/>
                    </a:cubicBezTo>
                    <a:cubicBezTo>
                      <a:pt x="624" y="851"/>
                      <a:pt x="543" y="1059"/>
                      <a:pt x="613" y="1134"/>
                    </a:cubicBezTo>
                    <a:cubicBezTo>
                      <a:pt x="683" y="1209"/>
                      <a:pt x="853" y="1234"/>
                      <a:pt x="946" y="1230"/>
                    </a:cubicBezTo>
                    <a:cubicBezTo>
                      <a:pt x="1039" y="1226"/>
                      <a:pt x="1141" y="1163"/>
                      <a:pt x="1171" y="1107"/>
                    </a:cubicBezTo>
                    <a:cubicBezTo>
                      <a:pt x="1201" y="1051"/>
                      <a:pt x="1135" y="963"/>
                      <a:pt x="1126" y="894"/>
                    </a:cubicBezTo>
                    <a:cubicBezTo>
                      <a:pt x="1117" y="825"/>
                      <a:pt x="1119" y="772"/>
                      <a:pt x="1114" y="693"/>
                    </a:cubicBezTo>
                    <a:cubicBezTo>
                      <a:pt x="1109" y="614"/>
                      <a:pt x="1095" y="502"/>
                      <a:pt x="1099" y="423"/>
                    </a:cubicBezTo>
                    <a:cubicBezTo>
                      <a:pt x="1103" y="344"/>
                      <a:pt x="1141" y="281"/>
                      <a:pt x="1141" y="216"/>
                    </a:cubicBezTo>
                    <a:cubicBezTo>
                      <a:pt x="1141" y="151"/>
                      <a:pt x="1185" y="56"/>
                      <a:pt x="1102" y="33"/>
                    </a:cubicBezTo>
                    <a:cubicBezTo>
                      <a:pt x="1019" y="10"/>
                      <a:pt x="740" y="0"/>
                      <a:pt x="646" y="81"/>
                    </a:cubicBezTo>
                    <a:cubicBezTo>
                      <a:pt x="552" y="162"/>
                      <a:pt x="635" y="441"/>
                      <a:pt x="535" y="519"/>
                    </a:cubicBezTo>
                    <a:cubicBezTo>
                      <a:pt x="435" y="597"/>
                      <a:pt x="129" y="516"/>
                      <a:pt x="44" y="548"/>
                    </a:cubicBezTo>
                    <a:cubicBezTo>
                      <a:pt x="15" y="601"/>
                      <a:pt x="0" y="594"/>
                      <a:pt x="25" y="709"/>
                    </a:cubicBezTo>
                    <a:close/>
                  </a:path>
                </a:pathLst>
              </a:custGeom>
              <a:solidFill>
                <a:srgbClr val="CC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00"/>
                  </a:solidFill>
                  <a:latin typeface="Tw Cen MT"/>
                  <a:cs typeface="Tw Cen MT"/>
                </a:endParaRPr>
              </a:p>
            </p:txBody>
          </p:sp>
          <p:sp>
            <p:nvSpPr>
              <p:cNvPr id="92" name="Freeform 6"/>
              <p:cNvSpPr>
                <a:spLocks/>
              </p:cNvSpPr>
              <p:nvPr/>
            </p:nvSpPr>
            <p:spPr bwMode="auto">
              <a:xfrm>
                <a:off x="5645186" y="4757738"/>
                <a:ext cx="2055813" cy="1490662"/>
              </a:xfrm>
              <a:custGeom>
                <a:avLst/>
                <a:gdLst>
                  <a:gd name="T0" fmla="*/ 600 w 1295"/>
                  <a:gd name="T1" fmla="*/ 30 h 939"/>
                  <a:gd name="T2" fmla="*/ 525 w 1295"/>
                  <a:gd name="T3" fmla="*/ 393 h 939"/>
                  <a:gd name="T4" fmla="*/ 81 w 1295"/>
                  <a:gd name="T5" fmla="*/ 471 h 939"/>
                  <a:gd name="T6" fmla="*/ 39 w 1295"/>
                  <a:gd name="T7" fmla="*/ 855 h 939"/>
                  <a:gd name="T8" fmla="*/ 207 w 1295"/>
                  <a:gd name="T9" fmla="*/ 927 h 939"/>
                  <a:gd name="T10" fmla="*/ 429 w 1295"/>
                  <a:gd name="T11" fmla="*/ 927 h 939"/>
                  <a:gd name="T12" fmla="*/ 705 w 1295"/>
                  <a:gd name="T13" fmla="*/ 891 h 939"/>
                  <a:gd name="T14" fmla="*/ 1227 w 1295"/>
                  <a:gd name="T15" fmla="*/ 849 h 939"/>
                  <a:gd name="T16" fmla="*/ 1113 w 1295"/>
                  <a:gd name="T17" fmla="*/ 459 h 939"/>
                  <a:gd name="T18" fmla="*/ 777 w 1295"/>
                  <a:gd name="T19" fmla="*/ 363 h 939"/>
                  <a:gd name="T20" fmla="*/ 762 w 1295"/>
                  <a:gd name="T21" fmla="*/ 42 h 939"/>
                  <a:gd name="T22" fmla="*/ 600 w 1295"/>
                  <a:gd name="T23" fmla="*/ 30 h 939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1295"/>
                  <a:gd name="T37" fmla="*/ 0 h 939"/>
                  <a:gd name="T38" fmla="*/ 1295 w 1295"/>
                  <a:gd name="T39" fmla="*/ 939 h 939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1295" h="939">
                    <a:moveTo>
                      <a:pt x="600" y="30"/>
                    </a:moveTo>
                    <a:cubicBezTo>
                      <a:pt x="486" y="60"/>
                      <a:pt x="610" y="247"/>
                      <a:pt x="525" y="393"/>
                    </a:cubicBezTo>
                    <a:cubicBezTo>
                      <a:pt x="439" y="467"/>
                      <a:pt x="162" y="394"/>
                      <a:pt x="81" y="471"/>
                    </a:cubicBezTo>
                    <a:cubicBezTo>
                      <a:pt x="0" y="548"/>
                      <a:pt x="18" y="779"/>
                      <a:pt x="39" y="855"/>
                    </a:cubicBezTo>
                    <a:cubicBezTo>
                      <a:pt x="60" y="931"/>
                      <a:pt x="142" y="915"/>
                      <a:pt x="207" y="927"/>
                    </a:cubicBezTo>
                    <a:cubicBezTo>
                      <a:pt x="272" y="939"/>
                      <a:pt x="346" y="933"/>
                      <a:pt x="429" y="927"/>
                    </a:cubicBezTo>
                    <a:cubicBezTo>
                      <a:pt x="512" y="921"/>
                      <a:pt x="572" y="904"/>
                      <a:pt x="705" y="891"/>
                    </a:cubicBezTo>
                    <a:cubicBezTo>
                      <a:pt x="838" y="878"/>
                      <a:pt x="1159" y="921"/>
                      <a:pt x="1227" y="849"/>
                    </a:cubicBezTo>
                    <a:cubicBezTo>
                      <a:pt x="1295" y="777"/>
                      <a:pt x="1188" y="540"/>
                      <a:pt x="1113" y="459"/>
                    </a:cubicBezTo>
                    <a:cubicBezTo>
                      <a:pt x="1038" y="378"/>
                      <a:pt x="835" y="432"/>
                      <a:pt x="777" y="363"/>
                    </a:cubicBezTo>
                    <a:cubicBezTo>
                      <a:pt x="719" y="294"/>
                      <a:pt x="791" y="97"/>
                      <a:pt x="762" y="42"/>
                    </a:cubicBezTo>
                    <a:cubicBezTo>
                      <a:pt x="708" y="15"/>
                      <a:pt x="714" y="0"/>
                      <a:pt x="600" y="30"/>
                    </a:cubicBezTo>
                    <a:close/>
                  </a:path>
                </a:pathLst>
              </a:custGeom>
              <a:solidFill>
                <a:srgbClr val="CC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00"/>
                  </a:solidFill>
                  <a:latin typeface="Tw Cen MT"/>
                  <a:cs typeface="Tw Cen MT"/>
                </a:endParaRPr>
              </a:p>
            </p:txBody>
          </p:sp>
          <p:graphicFrame>
            <p:nvGraphicFramePr>
              <p:cNvPr id="93" name="Object 7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773908515"/>
                  </p:ext>
                </p:extLst>
              </p:nvPr>
            </p:nvGraphicFramePr>
            <p:xfrm>
              <a:off x="4514886" y="3198813"/>
              <a:ext cx="584200" cy="46355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8077" name="Clip" r:id="rId4" imgW="1307948" imgH="1084823" progId="MS_ClipArt_Gallery.2">
                      <p:embed/>
                    </p:oleObj>
                  </mc:Choice>
                  <mc:Fallback>
                    <p:oleObj name="Clip" r:id="rId4" imgW="1307948" imgH="1084823" progId="MS_ClipArt_Gallery.2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5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4514886" y="3198813"/>
                            <a:ext cx="584200" cy="463550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blurRad="63500" dist="38099" dir="2700000" algn="ctr" rotWithShape="0">
                                    <a:srgbClr val="000000">
                                      <a:alpha val="74998"/>
                                    </a:srgbClr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94" name="Line 8"/>
              <p:cNvSpPr>
                <a:spLocks noChangeShapeType="1"/>
              </p:cNvSpPr>
              <p:nvPr/>
            </p:nvSpPr>
            <p:spPr bwMode="auto">
              <a:xfrm>
                <a:off x="5075273" y="3571875"/>
                <a:ext cx="277813" cy="1587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00"/>
                  </a:solidFill>
                  <a:latin typeface="Tw Cen MT"/>
                  <a:cs typeface="Tw Cen MT"/>
                </a:endParaRPr>
              </a:p>
            </p:txBody>
          </p:sp>
          <p:sp>
            <p:nvSpPr>
              <p:cNvPr id="95" name="Line 9"/>
              <p:cNvSpPr>
                <a:spLocks noChangeShapeType="1"/>
              </p:cNvSpPr>
              <p:nvPr/>
            </p:nvSpPr>
            <p:spPr bwMode="auto">
              <a:xfrm flipH="1">
                <a:off x="5365786" y="3557588"/>
                <a:ext cx="0" cy="1290637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00"/>
                  </a:solidFill>
                  <a:latin typeface="Tw Cen MT"/>
                  <a:cs typeface="Tw Cen MT"/>
                </a:endParaRPr>
              </a:p>
            </p:txBody>
          </p:sp>
          <p:sp>
            <p:nvSpPr>
              <p:cNvPr id="96" name="Line 10"/>
              <p:cNvSpPr>
                <a:spLocks noChangeShapeType="1"/>
              </p:cNvSpPr>
              <p:nvPr/>
            </p:nvSpPr>
            <p:spPr bwMode="auto">
              <a:xfrm flipV="1">
                <a:off x="5075273" y="4216400"/>
                <a:ext cx="277813" cy="3175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00"/>
                  </a:solidFill>
                  <a:latin typeface="Tw Cen MT"/>
                  <a:cs typeface="Tw Cen MT"/>
                </a:endParaRPr>
              </a:p>
            </p:txBody>
          </p:sp>
          <p:sp>
            <p:nvSpPr>
              <p:cNvPr id="97" name="Line 11"/>
              <p:cNvSpPr>
                <a:spLocks noChangeShapeType="1"/>
              </p:cNvSpPr>
              <p:nvPr/>
            </p:nvSpPr>
            <p:spPr bwMode="auto">
              <a:xfrm>
                <a:off x="5084798" y="4843463"/>
                <a:ext cx="273050" cy="1587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00"/>
                  </a:solidFill>
                  <a:latin typeface="Tw Cen MT"/>
                  <a:cs typeface="Tw Cen MT"/>
                </a:endParaRPr>
              </a:p>
            </p:txBody>
          </p:sp>
          <p:graphicFrame>
            <p:nvGraphicFramePr>
              <p:cNvPr id="98" name="Object 12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97147851"/>
                  </p:ext>
                </p:extLst>
              </p:nvPr>
            </p:nvGraphicFramePr>
            <p:xfrm>
              <a:off x="4514886" y="3865563"/>
              <a:ext cx="584200" cy="46355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8078" name="Clip" r:id="rId6" imgW="1307948" imgH="1084823" progId="MS_ClipArt_Gallery.2">
                      <p:embed/>
                    </p:oleObj>
                  </mc:Choice>
                  <mc:Fallback>
                    <p:oleObj name="Clip" r:id="rId6" imgW="1307948" imgH="1084823" progId="MS_ClipArt_Gallery.2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5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4514886" y="3865563"/>
                            <a:ext cx="584200" cy="463550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blurRad="63500" dist="38099" dir="2700000" algn="ctr" rotWithShape="0">
                                    <a:srgbClr val="000000">
                                      <a:alpha val="74998"/>
                                    </a:srgbClr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99" name="Object 13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267739719"/>
                  </p:ext>
                </p:extLst>
              </p:nvPr>
            </p:nvGraphicFramePr>
            <p:xfrm>
              <a:off x="4514886" y="4475163"/>
              <a:ext cx="584200" cy="46355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8079" name="Clip" r:id="rId7" imgW="1307948" imgH="1084823" progId="MS_ClipArt_Gallery.2">
                      <p:embed/>
                    </p:oleObj>
                  </mc:Choice>
                  <mc:Fallback>
                    <p:oleObj name="Clip" r:id="rId7" imgW="1307948" imgH="1084823" progId="MS_ClipArt_Gallery.2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5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4514886" y="4475163"/>
                            <a:ext cx="584200" cy="463550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blurRad="63500" dist="38099" dir="2700000" algn="ctr" rotWithShape="0">
                                    <a:srgbClr val="000000">
                                      <a:alpha val="74998"/>
                                    </a:srgbClr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100" name="Line 14"/>
              <p:cNvSpPr>
                <a:spLocks noChangeShapeType="1"/>
              </p:cNvSpPr>
              <p:nvPr/>
            </p:nvSpPr>
            <p:spPr bwMode="auto">
              <a:xfrm>
                <a:off x="5365786" y="4414838"/>
                <a:ext cx="1035050" cy="635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00"/>
                  </a:solidFill>
                  <a:latin typeface="Tw Cen MT"/>
                  <a:cs typeface="Tw Cen MT"/>
                </a:endParaRPr>
              </a:p>
            </p:txBody>
          </p:sp>
          <p:grpSp>
            <p:nvGrpSpPr>
              <p:cNvPr id="101" name="Group 15"/>
              <p:cNvGrpSpPr>
                <a:grpSpLocks/>
              </p:cNvGrpSpPr>
              <p:nvPr/>
            </p:nvGrpSpPr>
            <p:grpSpPr bwMode="auto">
              <a:xfrm>
                <a:off x="6308761" y="4379913"/>
                <a:ext cx="711200" cy="381000"/>
                <a:chOff x="3600" y="219"/>
                <a:chExt cx="360" cy="175"/>
              </a:xfrm>
            </p:grpSpPr>
            <p:sp>
              <p:nvSpPr>
                <p:cNvPr id="137" name="Oval 16"/>
                <p:cNvSpPr>
                  <a:spLocks noChangeArrowheads="1"/>
                </p:cNvSpPr>
                <p:nvPr/>
              </p:nvSpPr>
              <p:spPr bwMode="auto">
                <a:xfrm>
                  <a:off x="3603" y="297"/>
                  <a:ext cx="357" cy="97"/>
                </a:xfrm>
                <a:prstGeom prst="ellipse">
                  <a:avLst/>
                </a:prstGeom>
                <a:solidFill>
                  <a:schemeClr val="hlink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  <a:latin typeface="Tw Cen MT"/>
                    <a:cs typeface="Tw Cen MT"/>
                  </a:endParaRPr>
                </a:p>
              </p:txBody>
            </p:sp>
            <p:sp>
              <p:nvSpPr>
                <p:cNvPr id="138" name="Line 17"/>
                <p:cNvSpPr>
                  <a:spLocks noChangeShapeType="1"/>
                </p:cNvSpPr>
                <p:nvPr/>
              </p:nvSpPr>
              <p:spPr bwMode="auto">
                <a:xfrm>
                  <a:off x="3603" y="289"/>
                  <a:ext cx="0" cy="6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  <a:latin typeface="Tw Cen MT"/>
                    <a:cs typeface="Tw Cen MT"/>
                  </a:endParaRPr>
                </a:p>
              </p:txBody>
            </p:sp>
            <p:sp>
              <p:nvSpPr>
                <p:cNvPr id="139" name="Line 18"/>
                <p:cNvSpPr>
                  <a:spLocks noChangeShapeType="1"/>
                </p:cNvSpPr>
                <p:nvPr/>
              </p:nvSpPr>
              <p:spPr bwMode="auto">
                <a:xfrm>
                  <a:off x="3960" y="289"/>
                  <a:ext cx="0" cy="6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  <a:latin typeface="Tw Cen MT"/>
                    <a:cs typeface="Tw Cen MT"/>
                  </a:endParaRPr>
                </a:p>
              </p:txBody>
            </p:sp>
            <p:sp>
              <p:nvSpPr>
                <p:cNvPr id="140" name="Rectangle 19"/>
                <p:cNvSpPr>
                  <a:spLocks noChangeArrowheads="1"/>
                </p:cNvSpPr>
                <p:nvPr/>
              </p:nvSpPr>
              <p:spPr bwMode="auto">
                <a:xfrm>
                  <a:off x="3603" y="289"/>
                  <a:ext cx="354" cy="59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pPr algn="ctr" eaLnBrk="0" hangingPunct="0"/>
                  <a:endParaRPr lang="en-GB" u="none">
                    <a:solidFill>
                      <a:srgbClr val="000000"/>
                    </a:solidFill>
                    <a:latin typeface="Tw Cen MT"/>
                    <a:cs typeface="Tw Cen MT"/>
                  </a:endParaRPr>
                </a:p>
              </p:txBody>
            </p:sp>
            <p:sp>
              <p:nvSpPr>
                <p:cNvPr id="141" name="Oval 20"/>
                <p:cNvSpPr>
                  <a:spLocks noChangeArrowheads="1"/>
                </p:cNvSpPr>
                <p:nvPr/>
              </p:nvSpPr>
              <p:spPr bwMode="auto">
                <a:xfrm>
                  <a:off x="3600" y="219"/>
                  <a:ext cx="357" cy="113"/>
                </a:xfrm>
                <a:prstGeom prst="ellipse">
                  <a:avLst/>
                </a:prstGeom>
                <a:solidFill>
                  <a:schemeClr val="hlink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  <a:latin typeface="Tw Cen MT"/>
                    <a:cs typeface="Tw Cen MT"/>
                  </a:endParaRPr>
                </a:p>
              </p:txBody>
            </p:sp>
            <p:grpSp>
              <p:nvGrpSpPr>
                <p:cNvPr id="142" name="Group 21"/>
                <p:cNvGrpSpPr>
                  <a:grpSpLocks/>
                </p:cNvGrpSpPr>
                <p:nvPr/>
              </p:nvGrpSpPr>
              <p:grpSpPr bwMode="auto">
                <a:xfrm>
                  <a:off x="3686" y="244"/>
                  <a:ext cx="177" cy="66"/>
                  <a:chOff x="2848" y="848"/>
                  <a:chExt cx="140" cy="98"/>
                </a:xfrm>
              </p:grpSpPr>
              <p:sp>
                <p:nvSpPr>
                  <p:cNvPr id="147" name="Line 22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848" y="848"/>
                    <a:ext cx="50" cy="2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000000"/>
                      </a:solidFill>
                      <a:latin typeface="Tw Cen MT"/>
                      <a:cs typeface="Tw Cen MT"/>
                    </a:endParaRPr>
                  </a:p>
                </p:txBody>
              </p:sp>
              <p:sp>
                <p:nvSpPr>
                  <p:cNvPr id="148" name="Line 23"/>
                  <p:cNvSpPr>
                    <a:spLocks noChangeShapeType="1"/>
                  </p:cNvSpPr>
                  <p:nvPr/>
                </p:nvSpPr>
                <p:spPr bwMode="auto">
                  <a:xfrm>
                    <a:off x="2944" y="946"/>
                    <a:ext cx="44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000000"/>
                      </a:solidFill>
                      <a:latin typeface="Tw Cen MT"/>
                      <a:cs typeface="Tw Cen MT"/>
                    </a:endParaRPr>
                  </a:p>
                </p:txBody>
              </p:sp>
              <p:sp>
                <p:nvSpPr>
                  <p:cNvPr id="149" name="Line 24"/>
                  <p:cNvSpPr>
                    <a:spLocks noChangeShapeType="1"/>
                  </p:cNvSpPr>
                  <p:nvPr/>
                </p:nvSpPr>
                <p:spPr bwMode="auto">
                  <a:xfrm>
                    <a:off x="2894" y="850"/>
                    <a:ext cx="52" cy="96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000000"/>
                      </a:solidFill>
                      <a:latin typeface="Tw Cen MT"/>
                      <a:cs typeface="Tw Cen MT"/>
                    </a:endParaRPr>
                  </a:p>
                </p:txBody>
              </p:sp>
            </p:grpSp>
            <p:grpSp>
              <p:nvGrpSpPr>
                <p:cNvPr id="143" name="Group 25"/>
                <p:cNvGrpSpPr>
                  <a:grpSpLocks/>
                </p:cNvGrpSpPr>
                <p:nvPr/>
              </p:nvGrpSpPr>
              <p:grpSpPr bwMode="auto">
                <a:xfrm flipV="1">
                  <a:off x="3686" y="243"/>
                  <a:ext cx="177" cy="66"/>
                  <a:chOff x="2848" y="848"/>
                  <a:chExt cx="140" cy="98"/>
                </a:xfrm>
              </p:grpSpPr>
              <p:sp>
                <p:nvSpPr>
                  <p:cNvPr id="144" name="Line 26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848" y="848"/>
                    <a:ext cx="50" cy="2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000000"/>
                      </a:solidFill>
                      <a:latin typeface="Tw Cen MT"/>
                      <a:cs typeface="Tw Cen MT"/>
                    </a:endParaRPr>
                  </a:p>
                </p:txBody>
              </p:sp>
              <p:sp>
                <p:nvSpPr>
                  <p:cNvPr id="145" name="Line 27"/>
                  <p:cNvSpPr>
                    <a:spLocks noChangeShapeType="1"/>
                  </p:cNvSpPr>
                  <p:nvPr/>
                </p:nvSpPr>
                <p:spPr bwMode="auto">
                  <a:xfrm>
                    <a:off x="2944" y="946"/>
                    <a:ext cx="44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000000"/>
                      </a:solidFill>
                      <a:latin typeface="Tw Cen MT"/>
                      <a:cs typeface="Tw Cen MT"/>
                    </a:endParaRPr>
                  </a:p>
                </p:txBody>
              </p:sp>
              <p:sp>
                <p:nvSpPr>
                  <p:cNvPr id="146" name="Line 28"/>
                  <p:cNvSpPr>
                    <a:spLocks noChangeShapeType="1"/>
                  </p:cNvSpPr>
                  <p:nvPr/>
                </p:nvSpPr>
                <p:spPr bwMode="auto">
                  <a:xfrm>
                    <a:off x="2894" y="850"/>
                    <a:ext cx="52" cy="96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000000"/>
                      </a:solidFill>
                      <a:latin typeface="Tw Cen MT"/>
                      <a:cs typeface="Tw Cen MT"/>
                    </a:endParaRPr>
                  </a:p>
                </p:txBody>
              </p:sp>
            </p:grpSp>
          </p:grpSp>
          <p:sp>
            <p:nvSpPr>
              <p:cNvPr id="102" name="Text Box 29"/>
              <p:cNvSpPr txBox="1">
                <a:spLocks noChangeArrowheads="1"/>
              </p:cNvSpPr>
              <p:nvPr/>
            </p:nvSpPr>
            <p:spPr bwMode="auto">
              <a:xfrm>
                <a:off x="5033998" y="3246438"/>
                <a:ext cx="1031875" cy="3365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r>
                  <a:rPr lang="pt-PT" sz="1600" u="none">
                    <a:solidFill>
                      <a:srgbClr val="000000"/>
                    </a:solidFill>
                    <a:latin typeface="Tw Cen MT"/>
                    <a:cs typeface="Tw Cen MT"/>
                  </a:rPr>
                  <a:t>223.1.1.1</a:t>
                </a:r>
                <a:endParaRPr lang="pt-PT" sz="1800" u="none">
                  <a:solidFill>
                    <a:srgbClr val="000000"/>
                  </a:solidFill>
                  <a:latin typeface="Tw Cen MT"/>
                  <a:cs typeface="Tw Cen MT"/>
                </a:endParaRPr>
              </a:p>
            </p:txBody>
          </p:sp>
          <p:sp>
            <p:nvSpPr>
              <p:cNvPr id="103" name="Rectangle 30"/>
              <p:cNvSpPr>
                <a:spLocks noChangeArrowheads="1"/>
              </p:cNvSpPr>
              <p:nvPr/>
            </p:nvSpPr>
            <p:spPr bwMode="auto">
              <a:xfrm>
                <a:off x="5121311" y="3967163"/>
                <a:ext cx="309563" cy="180975"/>
              </a:xfrm>
              <a:prstGeom prst="rect">
                <a:avLst/>
              </a:prstGeom>
              <a:solidFill>
                <a:srgbClr val="CC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00"/>
                  </a:solidFill>
                  <a:latin typeface="Tw Cen MT"/>
                  <a:cs typeface="Tw Cen MT"/>
                </a:endParaRPr>
              </a:p>
            </p:txBody>
          </p:sp>
          <p:sp>
            <p:nvSpPr>
              <p:cNvPr id="104" name="Text Box 31"/>
              <p:cNvSpPr txBox="1">
                <a:spLocks noChangeArrowheads="1"/>
              </p:cNvSpPr>
              <p:nvPr/>
            </p:nvSpPr>
            <p:spPr bwMode="auto">
              <a:xfrm>
                <a:off x="5048286" y="3875088"/>
                <a:ext cx="1031875" cy="3365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r>
                  <a:rPr lang="pt-PT" sz="1600" u="none">
                    <a:solidFill>
                      <a:srgbClr val="000000"/>
                    </a:solidFill>
                    <a:latin typeface="Tw Cen MT"/>
                    <a:cs typeface="Tw Cen MT"/>
                  </a:rPr>
                  <a:t>223.1.1.2</a:t>
                </a:r>
                <a:endParaRPr lang="pt-PT" sz="1800" u="none">
                  <a:solidFill>
                    <a:srgbClr val="000000"/>
                  </a:solidFill>
                  <a:latin typeface="Tw Cen MT"/>
                  <a:cs typeface="Tw Cen MT"/>
                </a:endParaRPr>
              </a:p>
            </p:txBody>
          </p:sp>
          <p:sp>
            <p:nvSpPr>
              <p:cNvPr id="105" name="Text Box 32"/>
              <p:cNvSpPr txBox="1">
                <a:spLocks noChangeArrowheads="1"/>
              </p:cNvSpPr>
              <p:nvPr/>
            </p:nvSpPr>
            <p:spPr bwMode="auto">
              <a:xfrm>
                <a:off x="4919698" y="4827588"/>
                <a:ext cx="1031875" cy="3365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r>
                  <a:rPr lang="pt-PT" sz="1600" u="none">
                    <a:solidFill>
                      <a:srgbClr val="000000"/>
                    </a:solidFill>
                    <a:latin typeface="Tw Cen MT"/>
                    <a:cs typeface="Tw Cen MT"/>
                  </a:rPr>
                  <a:t>223.1.1.3</a:t>
                </a:r>
                <a:endParaRPr lang="pt-PT" sz="1800" u="none">
                  <a:solidFill>
                    <a:srgbClr val="000000"/>
                  </a:solidFill>
                  <a:latin typeface="Tw Cen MT"/>
                  <a:cs typeface="Tw Cen MT"/>
                </a:endParaRPr>
              </a:p>
            </p:txBody>
          </p:sp>
          <p:sp>
            <p:nvSpPr>
              <p:cNvPr id="106" name="Text Box 33"/>
              <p:cNvSpPr txBox="1">
                <a:spLocks noChangeArrowheads="1"/>
              </p:cNvSpPr>
              <p:nvPr/>
            </p:nvSpPr>
            <p:spPr bwMode="auto">
              <a:xfrm>
                <a:off x="5710273" y="4100513"/>
                <a:ext cx="1031875" cy="3365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r>
                  <a:rPr lang="pt-PT" sz="1600" u="none" dirty="0">
                    <a:solidFill>
                      <a:srgbClr val="000000"/>
                    </a:solidFill>
                    <a:latin typeface="Tw Cen MT"/>
                    <a:cs typeface="Tw Cen MT"/>
                  </a:rPr>
                  <a:t>223.1.1.4</a:t>
                </a:r>
                <a:endParaRPr lang="pt-PT" sz="1800" u="none" dirty="0">
                  <a:solidFill>
                    <a:srgbClr val="000000"/>
                  </a:solidFill>
                  <a:latin typeface="Tw Cen MT"/>
                  <a:cs typeface="Tw Cen MT"/>
                </a:endParaRPr>
              </a:p>
            </p:txBody>
          </p:sp>
          <p:sp>
            <p:nvSpPr>
              <p:cNvPr id="107" name="Line 34"/>
              <p:cNvSpPr>
                <a:spLocks noChangeShapeType="1"/>
              </p:cNvSpPr>
              <p:nvPr/>
            </p:nvSpPr>
            <p:spPr bwMode="auto">
              <a:xfrm>
                <a:off x="6913599" y="4424363"/>
                <a:ext cx="1016000" cy="1587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00"/>
                  </a:solidFill>
                  <a:latin typeface="Tw Cen MT"/>
                  <a:cs typeface="Tw Cen MT"/>
                </a:endParaRPr>
              </a:p>
            </p:txBody>
          </p:sp>
          <p:sp>
            <p:nvSpPr>
              <p:cNvPr id="108" name="Text Box 35"/>
              <p:cNvSpPr txBox="1">
                <a:spLocks noChangeArrowheads="1"/>
              </p:cNvSpPr>
              <p:nvPr/>
            </p:nvSpPr>
            <p:spPr bwMode="auto">
              <a:xfrm>
                <a:off x="6786599" y="4062413"/>
                <a:ext cx="1031875" cy="3365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r>
                  <a:rPr lang="pt-PT" sz="1600" u="none" dirty="0">
                    <a:solidFill>
                      <a:srgbClr val="000000"/>
                    </a:solidFill>
                    <a:latin typeface="Tw Cen MT"/>
                    <a:cs typeface="Tw Cen MT"/>
                  </a:rPr>
                  <a:t>223.1.2.9</a:t>
                </a:r>
                <a:endParaRPr lang="pt-PT" sz="1800" u="none" dirty="0">
                  <a:solidFill>
                    <a:srgbClr val="000000"/>
                  </a:solidFill>
                  <a:latin typeface="Tw Cen MT"/>
                  <a:cs typeface="Tw Cen MT"/>
                </a:endParaRPr>
              </a:p>
            </p:txBody>
          </p:sp>
          <p:sp>
            <p:nvSpPr>
              <p:cNvPr id="109" name="Line 36"/>
              <p:cNvSpPr>
                <a:spLocks noChangeShapeType="1"/>
              </p:cNvSpPr>
              <p:nvPr/>
            </p:nvSpPr>
            <p:spPr bwMode="auto">
              <a:xfrm flipH="1">
                <a:off x="7937536" y="3729038"/>
                <a:ext cx="0" cy="1290637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00"/>
                  </a:solidFill>
                  <a:latin typeface="Tw Cen MT"/>
                  <a:cs typeface="Tw Cen MT"/>
                </a:endParaRPr>
              </a:p>
            </p:txBody>
          </p:sp>
          <p:graphicFrame>
            <p:nvGraphicFramePr>
              <p:cNvPr id="110" name="Object 37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323935674"/>
                  </p:ext>
                </p:extLst>
              </p:nvPr>
            </p:nvGraphicFramePr>
            <p:xfrm>
              <a:off x="8115336" y="3436938"/>
              <a:ext cx="584200" cy="46355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8080" name="Clip" r:id="rId8" imgW="1307948" imgH="1084823" progId="MS_ClipArt_Gallery.2">
                      <p:embed/>
                    </p:oleObj>
                  </mc:Choice>
                  <mc:Fallback>
                    <p:oleObj name="Clip" r:id="rId8" imgW="1307948" imgH="1084823" progId="MS_ClipArt_Gallery.2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5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8115336" y="3436938"/>
                            <a:ext cx="584200" cy="463550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blurRad="63500" dist="38099" dir="2700000" algn="ctr" rotWithShape="0">
                                    <a:srgbClr val="000000">
                                      <a:alpha val="74998"/>
                                    </a:srgbClr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111" name="Line 38"/>
              <p:cNvSpPr>
                <a:spLocks noChangeShapeType="1"/>
              </p:cNvSpPr>
              <p:nvPr/>
            </p:nvSpPr>
            <p:spPr bwMode="auto">
              <a:xfrm>
                <a:off x="7937536" y="3733800"/>
                <a:ext cx="234950" cy="635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00"/>
                  </a:solidFill>
                  <a:latin typeface="Tw Cen MT"/>
                  <a:cs typeface="Tw Cen MT"/>
                </a:endParaRPr>
              </a:p>
            </p:txBody>
          </p:sp>
          <p:graphicFrame>
            <p:nvGraphicFramePr>
              <p:cNvPr id="112" name="Object 39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461699567"/>
                  </p:ext>
                </p:extLst>
              </p:nvPr>
            </p:nvGraphicFramePr>
            <p:xfrm>
              <a:off x="8120099" y="4818063"/>
              <a:ext cx="584200" cy="46355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8081" name="Clip" r:id="rId9" imgW="1307948" imgH="1084823" progId="MS_ClipArt_Gallery.2">
                      <p:embed/>
                    </p:oleObj>
                  </mc:Choice>
                  <mc:Fallback>
                    <p:oleObj name="Clip" r:id="rId9" imgW="1307948" imgH="1084823" progId="MS_ClipArt_Gallery.2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5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8120099" y="4818063"/>
                            <a:ext cx="584200" cy="463550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blurRad="63500" dist="38099" dir="2700000" algn="ctr" rotWithShape="0">
                                    <a:srgbClr val="000000">
                                      <a:alpha val="74998"/>
                                    </a:srgbClr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113" name="Line 40"/>
              <p:cNvSpPr>
                <a:spLocks noChangeShapeType="1"/>
              </p:cNvSpPr>
              <p:nvPr/>
            </p:nvSpPr>
            <p:spPr bwMode="auto">
              <a:xfrm>
                <a:off x="7937536" y="5005388"/>
                <a:ext cx="234950" cy="635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00"/>
                  </a:solidFill>
                  <a:latin typeface="Tw Cen MT"/>
                  <a:cs typeface="Tw Cen MT"/>
                </a:endParaRPr>
              </a:p>
            </p:txBody>
          </p:sp>
          <p:sp>
            <p:nvSpPr>
              <p:cNvPr id="114" name="Rectangle 41"/>
              <p:cNvSpPr>
                <a:spLocks noChangeArrowheads="1"/>
              </p:cNvSpPr>
              <p:nvPr/>
            </p:nvSpPr>
            <p:spPr bwMode="auto">
              <a:xfrm>
                <a:off x="7883561" y="4752975"/>
                <a:ext cx="171450" cy="180975"/>
              </a:xfrm>
              <a:prstGeom prst="rect">
                <a:avLst/>
              </a:prstGeom>
              <a:solidFill>
                <a:srgbClr val="CC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00"/>
                  </a:solidFill>
                  <a:latin typeface="Tw Cen MT"/>
                  <a:cs typeface="Tw Cen MT"/>
                </a:endParaRPr>
              </a:p>
            </p:txBody>
          </p:sp>
          <p:sp>
            <p:nvSpPr>
              <p:cNvPr id="115" name="Text Box 42"/>
              <p:cNvSpPr txBox="1">
                <a:spLocks noChangeArrowheads="1"/>
              </p:cNvSpPr>
              <p:nvPr/>
            </p:nvSpPr>
            <p:spPr bwMode="auto">
              <a:xfrm>
                <a:off x="7272374" y="4665663"/>
                <a:ext cx="1031875" cy="3365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r>
                  <a:rPr lang="pt-PT" sz="1600" u="none">
                    <a:solidFill>
                      <a:srgbClr val="000000"/>
                    </a:solidFill>
                    <a:latin typeface="Tw Cen MT"/>
                    <a:cs typeface="Tw Cen MT"/>
                  </a:rPr>
                  <a:t>223.1.2.2</a:t>
                </a:r>
                <a:endParaRPr lang="pt-PT" sz="1800" u="none">
                  <a:solidFill>
                    <a:srgbClr val="000000"/>
                  </a:solidFill>
                  <a:latin typeface="Tw Cen MT"/>
                  <a:cs typeface="Tw Cen MT"/>
                </a:endParaRPr>
              </a:p>
            </p:txBody>
          </p:sp>
          <p:sp>
            <p:nvSpPr>
              <p:cNvPr id="116" name="Rectangle 43"/>
              <p:cNvSpPr>
                <a:spLocks noChangeArrowheads="1"/>
              </p:cNvSpPr>
              <p:nvPr/>
            </p:nvSpPr>
            <p:spPr bwMode="auto">
              <a:xfrm>
                <a:off x="7897849" y="3781425"/>
                <a:ext cx="247650" cy="180975"/>
              </a:xfrm>
              <a:prstGeom prst="rect">
                <a:avLst/>
              </a:prstGeom>
              <a:solidFill>
                <a:srgbClr val="CC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00"/>
                  </a:solidFill>
                  <a:latin typeface="Tw Cen MT"/>
                  <a:cs typeface="Tw Cen MT"/>
                </a:endParaRPr>
              </a:p>
            </p:txBody>
          </p:sp>
          <p:sp>
            <p:nvSpPr>
              <p:cNvPr id="117" name="Text Box 44"/>
              <p:cNvSpPr txBox="1">
                <a:spLocks noChangeArrowheads="1"/>
              </p:cNvSpPr>
              <p:nvPr/>
            </p:nvSpPr>
            <p:spPr bwMode="auto">
              <a:xfrm>
                <a:off x="7013611" y="3662363"/>
                <a:ext cx="1031875" cy="3365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r>
                  <a:rPr lang="pt-PT" sz="1600" u="none" dirty="0">
                    <a:solidFill>
                      <a:srgbClr val="000000"/>
                    </a:solidFill>
                    <a:latin typeface="Tw Cen MT"/>
                    <a:cs typeface="Tw Cen MT"/>
                  </a:rPr>
                  <a:t>223.1.2.1</a:t>
                </a:r>
                <a:endParaRPr lang="pt-PT" sz="1800" u="none" dirty="0">
                  <a:solidFill>
                    <a:srgbClr val="000000"/>
                  </a:solidFill>
                  <a:latin typeface="Tw Cen MT"/>
                  <a:cs typeface="Tw Cen MT"/>
                </a:endParaRPr>
              </a:p>
            </p:txBody>
          </p:sp>
          <p:sp>
            <p:nvSpPr>
              <p:cNvPr id="118" name="Line 45"/>
              <p:cNvSpPr>
                <a:spLocks noChangeShapeType="1"/>
              </p:cNvSpPr>
              <p:nvPr/>
            </p:nvSpPr>
            <p:spPr bwMode="auto">
              <a:xfrm flipH="1">
                <a:off x="6675474" y="4762500"/>
                <a:ext cx="0" cy="719137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00"/>
                  </a:solidFill>
                  <a:latin typeface="Tw Cen MT"/>
                  <a:cs typeface="Tw Cen MT"/>
                </a:endParaRPr>
              </a:p>
            </p:txBody>
          </p:sp>
          <p:sp>
            <p:nvSpPr>
              <p:cNvPr id="119" name="Line 46"/>
              <p:cNvSpPr>
                <a:spLocks noChangeShapeType="1"/>
              </p:cNvSpPr>
              <p:nvPr/>
            </p:nvSpPr>
            <p:spPr bwMode="auto">
              <a:xfrm flipH="1">
                <a:off x="6018248" y="5481638"/>
                <a:ext cx="1185863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00"/>
                  </a:solidFill>
                  <a:latin typeface="Tw Cen MT"/>
                  <a:cs typeface="Tw Cen MT"/>
                </a:endParaRPr>
              </a:p>
            </p:txBody>
          </p:sp>
          <p:sp>
            <p:nvSpPr>
              <p:cNvPr id="120" name="Line 47"/>
              <p:cNvSpPr>
                <a:spLocks noChangeShapeType="1"/>
              </p:cNvSpPr>
              <p:nvPr/>
            </p:nvSpPr>
            <p:spPr bwMode="auto">
              <a:xfrm flipH="1" flipV="1">
                <a:off x="6015073" y="5473700"/>
                <a:ext cx="3175" cy="24130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00"/>
                  </a:solidFill>
                  <a:latin typeface="Tw Cen MT"/>
                  <a:cs typeface="Tw Cen MT"/>
                </a:endParaRPr>
              </a:p>
            </p:txBody>
          </p:sp>
          <p:sp>
            <p:nvSpPr>
              <p:cNvPr id="121" name="Line 48"/>
              <p:cNvSpPr>
                <a:spLocks noChangeShapeType="1"/>
              </p:cNvSpPr>
              <p:nvPr/>
            </p:nvSpPr>
            <p:spPr bwMode="auto">
              <a:xfrm flipH="1" flipV="1">
                <a:off x="7191411" y="5478463"/>
                <a:ext cx="3175" cy="24130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00"/>
                  </a:solidFill>
                  <a:latin typeface="Tw Cen MT"/>
                  <a:cs typeface="Tw Cen MT"/>
                </a:endParaRPr>
              </a:p>
            </p:txBody>
          </p:sp>
          <p:graphicFrame>
            <p:nvGraphicFramePr>
              <p:cNvPr id="122" name="Object 49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294721580"/>
                  </p:ext>
                </p:extLst>
              </p:nvPr>
            </p:nvGraphicFramePr>
            <p:xfrm>
              <a:off x="6977099" y="5637213"/>
              <a:ext cx="584200" cy="46355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8082" name="Clip" r:id="rId10" imgW="1307948" imgH="1084823" progId="MS_ClipArt_Gallery.2">
                      <p:embed/>
                    </p:oleObj>
                  </mc:Choice>
                  <mc:Fallback>
                    <p:oleObj name="Clip" r:id="rId10" imgW="1307948" imgH="1084823" progId="MS_ClipArt_Gallery.2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5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6977099" y="5637213"/>
                            <a:ext cx="584200" cy="463550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blurRad="63500" dist="38099" dir="2700000" algn="ctr" rotWithShape="0">
                                    <a:srgbClr val="000000">
                                      <a:alpha val="74998"/>
                                    </a:srgbClr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23" name="Object 50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76558372"/>
                  </p:ext>
                </p:extLst>
              </p:nvPr>
            </p:nvGraphicFramePr>
            <p:xfrm>
              <a:off x="5719798" y="5651500"/>
              <a:ext cx="584200" cy="46355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8083" name="Clip" r:id="rId11" imgW="1307948" imgH="1084823" progId="MS_ClipArt_Gallery.2">
                      <p:embed/>
                    </p:oleObj>
                  </mc:Choice>
                  <mc:Fallback>
                    <p:oleObj name="Clip" r:id="rId11" imgW="1307948" imgH="1084823" progId="MS_ClipArt_Gallery.2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5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5719798" y="5651500"/>
                            <a:ext cx="584200" cy="463550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blurRad="63500" dist="38099" dir="2700000" algn="ctr" rotWithShape="0">
                                    <a:srgbClr val="000000">
                                      <a:alpha val="74998"/>
                                    </a:srgbClr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124" name="Text Box 51"/>
              <p:cNvSpPr txBox="1">
                <a:spLocks noChangeArrowheads="1"/>
              </p:cNvSpPr>
              <p:nvPr/>
            </p:nvSpPr>
            <p:spPr bwMode="auto">
              <a:xfrm>
                <a:off x="7196174" y="5327650"/>
                <a:ext cx="1031875" cy="3365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r>
                  <a:rPr lang="pt-PT" sz="1600" u="none">
                    <a:solidFill>
                      <a:srgbClr val="000000"/>
                    </a:solidFill>
                    <a:latin typeface="Tw Cen MT"/>
                    <a:cs typeface="Tw Cen MT"/>
                  </a:rPr>
                  <a:t>223.1.3.2</a:t>
                </a:r>
                <a:endParaRPr lang="pt-PT" sz="1800" u="none">
                  <a:solidFill>
                    <a:srgbClr val="000000"/>
                  </a:solidFill>
                  <a:latin typeface="Tw Cen MT"/>
                  <a:cs typeface="Tw Cen MT"/>
                </a:endParaRPr>
              </a:p>
            </p:txBody>
          </p:sp>
          <p:sp>
            <p:nvSpPr>
              <p:cNvPr id="125" name="Text Box 52"/>
              <p:cNvSpPr txBox="1">
                <a:spLocks noChangeArrowheads="1"/>
              </p:cNvSpPr>
              <p:nvPr/>
            </p:nvSpPr>
            <p:spPr bwMode="auto">
              <a:xfrm>
                <a:off x="5019711" y="5365750"/>
                <a:ext cx="1031875" cy="3365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r>
                  <a:rPr lang="pt-PT" sz="1600" u="none" dirty="0">
                    <a:solidFill>
                      <a:srgbClr val="000000"/>
                    </a:solidFill>
                    <a:latin typeface="Tw Cen MT"/>
                    <a:cs typeface="Tw Cen MT"/>
                  </a:rPr>
                  <a:t>223.1.3.1</a:t>
                </a:r>
                <a:endParaRPr lang="pt-PT" sz="1800" u="none" dirty="0">
                  <a:solidFill>
                    <a:srgbClr val="000000"/>
                  </a:solidFill>
                  <a:latin typeface="Tw Cen MT"/>
                  <a:cs typeface="Tw Cen MT"/>
                </a:endParaRPr>
              </a:p>
            </p:txBody>
          </p:sp>
          <p:sp>
            <p:nvSpPr>
              <p:cNvPr id="126" name="Rectangle 53"/>
              <p:cNvSpPr>
                <a:spLocks noChangeArrowheads="1"/>
              </p:cNvSpPr>
              <p:nvPr/>
            </p:nvSpPr>
            <p:spPr bwMode="auto">
              <a:xfrm>
                <a:off x="6611973" y="4895850"/>
                <a:ext cx="128588" cy="180975"/>
              </a:xfrm>
              <a:prstGeom prst="rect">
                <a:avLst/>
              </a:prstGeom>
              <a:solidFill>
                <a:srgbClr val="CC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00"/>
                  </a:solidFill>
                  <a:latin typeface="Tw Cen MT"/>
                  <a:cs typeface="Tw Cen MT"/>
                </a:endParaRPr>
              </a:p>
            </p:txBody>
          </p:sp>
          <p:sp>
            <p:nvSpPr>
              <p:cNvPr id="127" name="Text Box 54"/>
              <p:cNvSpPr txBox="1">
                <a:spLocks noChangeArrowheads="1"/>
              </p:cNvSpPr>
              <p:nvPr/>
            </p:nvSpPr>
            <p:spPr bwMode="auto">
              <a:xfrm>
                <a:off x="6072223" y="4818063"/>
                <a:ext cx="1144588" cy="3365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r>
                  <a:rPr lang="pt-PT" sz="1600" u="none">
                    <a:solidFill>
                      <a:srgbClr val="000000"/>
                    </a:solidFill>
                    <a:latin typeface="Tw Cen MT"/>
                    <a:cs typeface="Tw Cen MT"/>
                  </a:rPr>
                  <a:t>223.1.3.27</a:t>
                </a:r>
                <a:endParaRPr lang="pt-PT" sz="1800" u="none">
                  <a:solidFill>
                    <a:srgbClr val="000000"/>
                  </a:solidFill>
                  <a:latin typeface="Tw Cen MT"/>
                  <a:cs typeface="Tw Cen MT"/>
                </a:endParaRPr>
              </a:p>
            </p:txBody>
          </p:sp>
          <p:grpSp>
            <p:nvGrpSpPr>
              <p:cNvPr id="128" name="Group 55"/>
              <p:cNvGrpSpPr>
                <a:grpSpLocks/>
              </p:cNvGrpSpPr>
              <p:nvPr/>
            </p:nvGrpSpPr>
            <p:grpSpPr bwMode="auto">
              <a:xfrm>
                <a:off x="4614898" y="3160713"/>
                <a:ext cx="339725" cy="400050"/>
                <a:chOff x="2822" y="1181"/>
                <a:chExt cx="214" cy="252"/>
              </a:xfrm>
            </p:grpSpPr>
            <p:sp>
              <p:nvSpPr>
                <p:cNvPr id="135" name="Rectangle 56"/>
                <p:cNvSpPr>
                  <a:spLocks noChangeArrowheads="1"/>
                </p:cNvSpPr>
                <p:nvPr/>
              </p:nvSpPr>
              <p:spPr bwMode="auto">
                <a:xfrm>
                  <a:off x="2886" y="1230"/>
                  <a:ext cx="114" cy="162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  <a:latin typeface="Tw Cen MT"/>
                    <a:cs typeface="Tw Cen MT"/>
                  </a:endParaRPr>
                </a:p>
              </p:txBody>
            </p:sp>
            <p:sp>
              <p:nvSpPr>
                <p:cNvPr id="136" name="Text Box 57"/>
                <p:cNvSpPr txBox="1">
                  <a:spLocks noChangeArrowheads="1"/>
                </p:cNvSpPr>
                <p:nvPr/>
              </p:nvSpPr>
              <p:spPr bwMode="auto">
                <a:xfrm>
                  <a:off x="2822" y="1181"/>
                  <a:ext cx="214" cy="25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 u="sng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  <a:cs typeface="ＭＳ Ｐゴシック" charset="0"/>
                    </a:defRPr>
                  </a:lvl1pPr>
                  <a:lvl2pPr marL="37931725" indent="-37474525" eaLnBrk="0" hangingPunct="0">
                    <a:defRPr sz="2400" u="sng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2pPr>
                  <a:lvl3pPr eaLnBrk="0" hangingPunct="0">
                    <a:defRPr sz="2400" u="sng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3pPr>
                  <a:lvl4pPr eaLnBrk="0" hangingPunct="0">
                    <a:defRPr sz="2400" u="sng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4pPr>
                  <a:lvl5pPr eaLnBrk="0" hangingPunct="0">
                    <a:defRPr sz="2400" u="sng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5pPr>
                  <a:lvl6pPr marL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u="sng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6pPr>
                  <a:lvl7pPr marL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u="sng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7pPr>
                  <a:lvl8pPr marL="1371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u="sng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8pPr>
                  <a:lvl9pPr marL="1828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u="sng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9pPr>
                </a:lstStyle>
                <a:p>
                  <a:r>
                    <a:rPr lang="pt-PT" sz="2000" u="none">
                      <a:solidFill>
                        <a:srgbClr val="000000"/>
                      </a:solidFill>
                      <a:latin typeface="Tw Cen MT"/>
                      <a:cs typeface="Tw Cen MT"/>
                    </a:rPr>
                    <a:t>A</a:t>
                  </a:r>
                  <a:endParaRPr lang="pt-PT" sz="1800" u="none">
                    <a:solidFill>
                      <a:srgbClr val="000000"/>
                    </a:solidFill>
                    <a:latin typeface="Tw Cen MT"/>
                    <a:cs typeface="Tw Cen MT"/>
                  </a:endParaRPr>
                </a:p>
              </p:txBody>
            </p:sp>
          </p:grpSp>
          <p:grpSp>
            <p:nvGrpSpPr>
              <p:cNvPr id="129" name="Group 58"/>
              <p:cNvGrpSpPr>
                <a:grpSpLocks/>
              </p:cNvGrpSpPr>
              <p:nvPr/>
            </p:nvGrpSpPr>
            <p:grpSpPr bwMode="auto">
              <a:xfrm>
                <a:off x="4605373" y="4398963"/>
                <a:ext cx="312738" cy="400050"/>
                <a:chOff x="2822" y="1181"/>
                <a:chExt cx="197" cy="252"/>
              </a:xfrm>
            </p:grpSpPr>
            <p:sp>
              <p:nvSpPr>
                <p:cNvPr id="133" name="Rectangle 59"/>
                <p:cNvSpPr>
                  <a:spLocks noChangeArrowheads="1"/>
                </p:cNvSpPr>
                <p:nvPr/>
              </p:nvSpPr>
              <p:spPr bwMode="auto">
                <a:xfrm>
                  <a:off x="2886" y="1230"/>
                  <a:ext cx="114" cy="162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  <a:latin typeface="Tw Cen MT"/>
                    <a:cs typeface="Tw Cen MT"/>
                  </a:endParaRPr>
                </a:p>
              </p:txBody>
            </p:sp>
            <p:sp>
              <p:nvSpPr>
                <p:cNvPr id="134" name="Text Box 60"/>
                <p:cNvSpPr txBox="1">
                  <a:spLocks noChangeArrowheads="1"/>
                </p:cNvSpPr>
                <p:nvPr/>
              </p:nvSpPr>
              <p:spPr bwMode="auto">
                <a:xfrm>
                  <a:off x="2822" y="1181"/>
                  <a:ext cx="197" cy="25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 u="sng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  <a:cs typeface="ＭＳ Ｐゴシック" charset="0"/>
                    </a:defRPr>
                  </a:lvl1pPr>
                  <a:lvl2pPr marL="37931725" indent="-37474525" eaLnBrk="0" hangingPunct="0">
                    <a:defRPr sz="2400" u="sng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2pPr>
                  <a:lvl3pPr eaLnBrk="0" hangingPunct="0">
                    <a:defRPr sz="2400" u="sng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3pPr>
                  <a:lvl4pPr eaLnBrk="0" hangingPunct="0">
                    <a:defRPr sz="2400" u="sng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4pPr>
                  <a:lvl5pPr eaLnBrk="0" hangingPunct="0">
                    <a:defRPr sz="2400" u="sng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5pPr>
                  <a:lvl6pPr marL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u="sng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6pPr>
                  <a:lvl7pPr marL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u="sng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7pPr>
                  <a:lvl8pPr marL="1371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u="sng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8pPr>
                  <a:lvl9pPr marL="1828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u="sng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9pPr>
                </a:lstStyle>
                <a:p>
                  <a:r>
                    <a:rPr lang="pt-PT" sz="2000" u="none">
                      <a:solidFill>
                        <a:srgbClr val="000000"/>
                      </a:solidFill>
                      <a:latin typeface="Tw Cen MT"/>
                      <a:cs typeface="Tw Cen MT"/>
                    </a:rPr>
                    <a:t>B</a:t>
                  </a:r>
                  <a:endParaRPr lang="pt-PT" sz="1800" u="none">
                    <a:solidFill>
                      <a:srgbClr val="000000"/>
                    </a:solidFill>
                    <a:latin typeface="Tw Cen MT"/>
                    <a:cs typeface="Tw Cen MT"/>
                  </a:endParaRPr>
                </a:p>
              </p:txBody>
            </p:sp>
          </p:grpSp>
          <p:grpSp>
            <p:nvGrpSpPr>
              <p:cNvPr id="130" name="Group 61"/>
              <p:cNvGrpSpPr>
                <a:grpSpLocks/>
              </p:cNvGrpSpPr>
              <p:nvPr/>
            </p:nvGrpSpPr>
            <p:grpSpPr bwMode="auto">
              <a:xfrm>
                <a:off x="8215349" y="4760913"/>
                <a:ext cx="307975" cy="400050"/>
                <a:chOff x="2822" y="1181"/>
                <a:chExt cx="194" cy="252"/>
              </a:xfrm>
            </p:grpSpPr>
            <p:sp>
              <p:nvSpPr>
                <p:cNvPr id="131" name="Rectangle 62"/>
                <p:cNvSpPr>
                  <a:spLocks noChangeArrowheads="1"/>
                </p:cNvSpPr>
                <p:nvPr/>
              </p:nvSpPr>
              <p:spPr bwMode="auto">
                <a:xfrm>
                  <a:off x="2886" y="1230"/>
                  <a:ext cx="114" cy="162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  <a:latin typeface="Tw Cen MT"/>
                    <a:cs typeface="Tw Cen MT"/>
                  </a:endParaRPr>
                </a:p>
              </p:txBody>
            </p:sp>
            <p:sp>
              <p:nvSpPr>
                <p:cNvPr id="132" name="Text Box 63"/>
                <p:cNvSpPr txBox="1">
                  <a:spLocks noChangeArrowheads="1"/>
                </p:cNvSpPr>
                <p:nvPr/>
              </p:nvSpPr>
              <p:spPr bwMode="auto">
                <a:xfrm>
                  <a:off x="2822" y="1181"/>
                  <a:ext cx="194" cy="25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 u="sng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  <a:cs typeface="ＭＳ Ｐゴシック" charset="0"/>
                    </a:defRPr>
                  </a:lvl1pPr>
                  <a:lvl2pPr marL="37931725" indent="-37474525" eaLnBrk="0" hangingPunct="0">
                    <a:defRPr sz="2400" u="sng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2pPr>
                  <a:lvl3pPr eaLnBrk="0" hangingPunct="0">
                    <a:defRPr sz="2400" u="sng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3pPr>
                  <a:lvl4pPr eaLnBrk="0" hangingPunct="0">
                    <a:defRPr sz="2400" u="sng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4pPr>
                  <a:lvl5pPr eaLnBrk="0" hangingPunct="0">
                    <a:defRPr sz="2400" u="sng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5pPr>
                  <a:lvl6pPr marL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u="sng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6pPr>
                  <a:lvl7pPr marL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u="sng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7pPr>
                  <a:lvl8pPr marL="1371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u="sng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8pPr>
                  <a:lvl9pPr marL="1828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u="sng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9pPr>
                </a:lstStyle>
                <a:p>
                  <a:r>
                    <a:rPr lang="pt-PT" sz="2000" u="none">
                      <a:solidFill>
                        <a:srgbClr val="000000"/>
                      </a:solidFill>
                      <a:latin typeface="Tw Cen MT"/>
                      <a:cs typeface="Tw Cen MT"/>
                    </a:rPr>
                    <a:t>E</a:t>
                  </a:r>
                  <a:endParaRPr lang="pt-PT" sz="1800" u="none">
                    <a:solidFill>
                      <a:srgbClr val="000000"/>
                    </a:solidFill>
                    <a:latin typeface="Tw Cen MT"/>
                    <a:cs typeface="Tw Cen MT"/>
                  </a:endParaRPr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21692492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833 -1.11111E-6 C 0.0092 0.00903 0.01059 0.0162 0.01163 0.0257 C 0.01215 0.03079 0.01423 0.03889 0.01423 0.03912 C 0.01597 0.06134 0.01892 0.08287 0.02031 0.10579 C 0.01736 0.11968 0.01892 0.10995 0.01753 0.13843 C 0.01666 0.15533 0.01649 0.14699 0.01493 0.15787 C 0.01354 0.16644 0.01336 0.16968 0.01093 0.17523 C 0.00937 0.18958 0.01146 0.17546 0.00833 0.18403 C 0.00764 0.18565 0.00764 0.18889 0.00694 0.19051 C 0.00347 0.20023 -0.00104 0.20556 -0.00417 0.21667 " pathEditMode="relative" rAng="0" ptsTypes="fffffffffA">
                                      <p:cBhvr>
                                        <p:cTn id="10" dur="2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" y="1083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382000" cy="742950"/>
          </a:xfrm>
        </p:spPr>
        <p:txBody>
          <a:bodyPr>
            <a:noAutofit/>
          </a:bodyPr>
          <a:lstStyle/>
          <a:p>
            <a:pPr eaLnBrk="1" hangingPunct="1"/>
            <a:r>
              <a:rPr lang="pt-PT" sz="4800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Encaminhamento </a:t>
            </a:r>
            <a:r>
              <a:rPr lang="pt-PT" sz="4800" dirty="0" err="1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indirecto</a:t>
            </a:r>
            <a:endParaRPr lang="pt-PT" sz="4800" dirty="0">
              <a:solidFill>
                <a:srgbClr val="000000"/>
              </a:solidFill>
              <a:latin typeface="Tw Cen MT"/>
              <a:ea typeface="ＭＳ Ｐゴシック" charset="0"/>
              <a:cs typeface="Tw Cen MT"/>
            </a:endParaRPr>
          </a:p>
        </p:txBody>
      </p:sp>
      <p:sp>
        <p:nvSpPr>
          <p:cNvPr id="104462" name="Freeform 72"/>
          <p:cNvSpPr>
            <a:spLocks/>
          </p:cNvSpPr>
          <p:nvPr/>
        </p:nvSpPr>
        <p:spPr bwMode="auto">
          <a:xfrm>
            <a:off x="4594789" y="1834595"/>
            <a:ext cx="295275" cy="1143000"/>
          </a:xfrm>
          <a:custGeom>
            <a:avLst/>
            <a:gdLst>
              <a:gd name="T0" fmla="*/ 2147483647 w 186"/>
              <a:gd name="T1" fmla="*/ 0 h 720"/>
              <a:gd name="T2" fmla="*/ 2147483647 w 186"/>
              <a:gd name="T3" fmla="*/ 2147483647 h 720"/>
              <a:gd name="T4" fmla="*/ 0 60000 65536"/>
              <a:gd name="T5" fmla="*/ 0 60000 65536"/>
              <a:gd name="T6" fmla="*/ 0 w 186"/>
              <a:gd name="T7" fmla="*/ 0 h 720"/>
              <a:gd name="T8" fmla="*/ 186 w 186"/>
              <a:gd name="T9" fmla="*/ 720 h 72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86" h="720">
                <a:moveTo>
                  <a:pt x="186" y="0"/>
                </a:moveTo>
                <a:cubicBezTo>
                  <a:pt x="36" y="198"/>
                  <a:pt x="0" y="360"/>
                  <a:pt x="60" y="720"/>
                </a:cubicBezTo>
              </a:path>
            </a:pathLst>
          </a:cu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  <a:latin typeface="Tw Cen MT"/>
              <a:cs typeface="Tw Cen MT"/>
            </a:endParaRPr>
          </a:p>
        </p:txBody>
      </p:sp>
      <p:sp>
        <p:nvSpPr>
          <p:cNvPr id="2" name="Rectangle 73"/>
          <p:cNvSpPr>
            <a:spLocks noChangeArrowheads="1"/>
          </p:cNvSpPr>
          <p:nvPr/>
        </p:nvSpPr>
        <p:spPr bwMode="auto">
          <a:xfrm>
            <a:off x="447675" y="1983493"/>
            <a:ext cx="3648075" cy="43292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11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charset="0"/>
              <a:buNone/>
            </a:pPr>
            <a:r>
              <a:rPr lang="pt-PT" sz="2000" u="none" dirty="0" err="1">
                <a:solidFill>
                  <a:srgbClr val="000000"/>
                </a:solidFill>
                <a:latin typeface="Tw Cen MT"/>
                <a:cs typeface="Tw Cen MT"/>
              </a:rPr>
              <a:t>Datagrama</a:t>
            </a:r>
            <a:r>
              <a:rPr lang="pt-PT" sz="2000" u="none" dirty="0">
                <a:solidFill>
                  <a:srgbClr val="000000"/>
                </a:solidFill>
                <a:latin typeface="Tw Cen MT"/>
                <a:cs typeface="Tw Cen MT"/>
              </a:rPr>
              <a:t> com origem em A e destinado a E:</a:t>
            </a:r>
            <a:endParaRPr lang="pt-PT" u="none" dirty="0">
              <a:solidFill>
                <a:srgbClr val="000000"/>
              </a:solidFill>
              <a:latin typeface="Tw Cen MT"/>
              <a:cs typeface="Tw Cen MT"/>
            </a:endParaRPr>
          </a:p>
          <a:p>
            <a:pPr marL="342900" indent="-342900">
              <a:lnSpc>
                <a:spcPct val="110000"/>
              </a:lnSpc>
              <a:spcBef>
                <a:spcPct val="20000"/>
              </a:spcBef>
              <a:buClr>
                <a:schemeClr val="folHlink"/>
              </a:buClr>
              <a:buSzPct val="100000"/>
              <a:buFont typeface="Times" charset="0"/>
              <a:buChar char="•"/>
            </a:pPr>
            <a:r>
              <a:rPr lang="pt-PT" u="none" dirty="0">
                <a:solidFill>
                  <a:srgbClr val="000000"/>
                </a:solidFill>
                <a:latin typeface="Tw Cen MT"/>
                <a:cs typeface="Tw Cen MT"/>
              </a:rPr>
              <a:t>Extrair </a:t>
            </a:r>
            <a:r>
              <a:rPr lang="pt-PT" u="none" dirty="0" smtClean="0">
                <a:solidFill>
                  <a:srgbClr val="000000"/>
                </a:solidFill>
                <a:latin typeface="Tw Cen MT"/>
                <a:cs typeface="Tw Cen MT"/>
              </a:rPr>
              <a:t>prefixo </a:t>
            </a:r>
            <a:r>
              <a:rPr lang="pt-PT" u="none" dirty="0">
                <a:solidFill>
                  <a:srgbClr val="000000"/>
                </a:solidFill>
                <a:latin typeface="Tw Cen MT"/>
                <a:cs typeface="Tw Cen MT"/>
              </a:rPr>
              <a:t>de rede – 223.1.2</a:t>
            </a:r>
          </a:p>
          <a:p>
            <a:pPr marL="342900" indent="-342900">
              <a:lnSpc>
                <a:spcPct val="110000"/>
              </a:lnSpc>
              <a:spcBef>
                <a:spcPct val="20000"/>
              </a:spcBef>
              <a:buClr>
                <a:schemeClr val="folHlink"/>
              </a:buClr>
              <a:buSzPct val="100000"/>
              <a:buFont typeface="Times" charset="0"/>
              <a:buChar char="•"/>
            </a:pPr>
            <a:r>
              <a:rPr lang="pt-PT" u="none" dirty="0">
                <a:solidFill>
                  <a:srgbClr val="000000"/>
                </a:solidFill>
                <a:latin typeface="Tw Cen MT"/>
                <a:cs typeface="Tw Cen MT"/>
              </a:rPr>
              <a:t>Está noutra rede - </a:t>
            </a:r>
            <a:r>
              <a:rPr lang="pt-PT" u="none" dirty="0" err="1">
                <a:solidFill>
                  <a:srgbClr val="000000"/>
                </a:solidFill>
                <a:latin typeface="Tw Cen MT"/>
                <a:cs typeface="Tw Cen MT"/>
              </a:rPr>
              <a:t>indirecto</a:t>
            </a:r>
            <a:endParaRPr lang="pt-PT" u="none" dirty="0">
              <a:solidFill>
                <a:srgbClr val="000000"/>
              </a:solidFill>
              <a:latin typeface="Tw Cen MT"/>
              <a:cs typeface="Tw Cen MT"/>
            </a:endParaRPr>
          </a:p>
          <a:p>
            <a:pPr marL="342900" indent="-342900">
              <a:lnSpc>
                <a:spcPct val="110000"/>
              </a:lnSpc>
              <a:spcBef>
                <a:spcPct val="20000"/>
              </a:spcBef>
              <a:buClr>
                <a:schemeClr val="folHlink"/>
              </a:buClr>
              <a:buSzPct val="100000"/>
              <a:buFont typeface="Times" charset="0"/>
              <a:buChar char="•"/>
            </a:pPr>
            <a:r>
              <a:rPr lang="pt-PT" u="none" dirty="0">
                <a:solidFill>
                  <a:srgbClr val="000000"/>
                </a:solidFill>
                <a:latin typeface="Tw Cen MT"/>
                <a:cs typeface="Tw Cen MT"/>
              </a:rPr>
              <a:t>A tabela de </a:t>
            </a:r>
            <a:r>
              <a:rPr lang="pt-PT" u="none" dirty="0" err="1">
                <a:solidFill>
                  <a:srgbClr val="000000"/>
                </a:solidFill>
                <a:latin typeface="Tw Cen MT"/>
                <a:cs typeface="Tw Cen MT"/>
              </a:rPr>
              <a:t>routing</a:t>
            </a:r>
            <a:r>
              <a:rPr lang="pt-PT" u="none" dirty="0">
                <a:solidFill>
                  <a:srgbClr val="000000"/>
                </a:solidFill>
                <a:latin typeface="Tw Cen MT"/>
                <a:cs typeface="Tw Cen MT"/>
              </a:rPr>
              <a:t> diz para enviar via 223.1.1.4 </a:t>
            </a:r>
          </a:p>
          <a:p>
            <a:pPr marL="342900" indent="-342900">
              <a:lnSpc>
                <a:spcPct val="110000"/>
              </a:lnSpc>
              <a:spcBef>
                <a:spcPct val="20000"/>
              </a:spcBef>
              <a:buClr>
                <a:schemeClr val="folHlink"/>
              </a:buClr>
              <a:buSzPct val="100000"/>
            </a:pPr>
            <a:endParaRPr lang="pt-PT" u="none" dirty="0">
              <a:solidFill>
                <a:srgbClr val="000000"/>
              </a:solidFill>
              <a:latin typeface="Tw Cen MT"/>
              <a:cs typeface="Tw Cen MT"/>
            </a:endParaRPr>
          </a:p>
          <a:p>
            <a:pPr marL="342900" indent="-342900">
              <a:lnSpc>
                <a:spcPct val="110000"/>
              </a:lnSpc>
              <a:spcBef>
                <a:spcPct val="20000"/>
              </a:spcBef>
              <a:buClr>
                <a:schemeClr val="folHlink"/>
              </a:buClr>
              <a:buSzPct val="100000"/>
              <a:buFont typeface="Times" charset="0"/>
              <a:buChar char="•"/>
            </a:pPr>
            <a:r>
              <a:rPr lang="pt-PT" u="none" dirty="0">
                <a:solidFill>
                  <a:srgbClr val="000000"/>
                </a:solidFill>
                <a:latin typeface="Tw Cen MT"/>
                <a:cs typeface="Tw Cen MT"/>
              </a:rPr>
              <a:t>O nível data-link sabe enviar para </a:t>
            </a:r>
            <a:r>
              <a:rPr lang="pt-PT" dirty="0">
                <a:solidFill>
                  <a:srgbClr val="000000"/>
                </a:solidFill>
                <a:latin typeface="Tw Cen MT"/>
                <a:cs typeface="Tw Cen MT"/>
              </a:rPr>
              <a:t>o</a:t>
            </a:r>
            <a:r>
              <a:rPr lang="pt-PT" u="none" dirty="0" smtClean="0">
                <a:solidFill>
                  <a:srgbClr val="000000"/>
                </a:solidFill>
                <a:latin typeface="Tw Cen MT"/>
                <a:cs typeface="Tw Cen MT"/>
              </a:rPr>
              <a:t> </a:t>
            </a:r>
            <a:r>
              <a:rPr lang="pt-PT" u="none" dirty="0">
                <a:solidFill>
                  <a:srgbClr val="000000"/>
                </a:solidFill>
                <a:latin typeface="Tw Cen MT"/>
                <a:cs typeface="Tw Cen MT"/>
              </a:rPr>
              <a:t>endereço </a:t>
            </a:r>
            <a:r>
              <a:rPr lang="pt-PT" u="none" dirty="0" smtClean="0">
                <a:solidFill>
                  <a:srgbClr val="000000"/>
                </a:solidFill>
                <a:latin typeface="Tw Cen MT"/>
                <a:cs typeface="Tw Cen MT"/>
              </a:rPr>
              <a:t>do </a:t>
            </a:r>
            <a:r>
              <a:rPr lang="pt-PT" u="none" dirty="0" err="1" smtClean="0">
                <a:solidFill>
                  <a:srgbClr val="000000"/>
                </a:solidFill>
                <a:latin typeface="Tw Cen MT"/>
                <a:cs typeface="Tw Cen MT"/>
              </a:rPr>
              <a:t>router</a:t>
            </a:r>
            <a:r>
              <a:rPr lang="pt-PT" u="none" dirty="0" smtClean="0">
                <a:solidFill>
                  <a:srgbClr val="000000"/>
                </a:solidFill>
                <a:latin typeface="Tw Cen MT"/>
                <a:cs typeface="Tw Cen MT"/>
              </a:rPr>
              <a:t> visto </a:t>
            </a:r>
            <a:r>
              <a:rPr lang="pt-PT" u="none" dirty="0">
                <a:solidFill>
                  <a:srgbClr val="000000"/>
                </a:solidFill>
                <a:latin typeface="Tw Cen MT"/>
                <a:cs typeface="Tw Cen MT"/>
              </a:rPr>
              <a:t>que o mesmo está na mesma rede de A</a:t>
            </a:r>
          </a:p>
          <a:p>
            <a:pPr marL="342900" indent="-342900">
              <a:lnSpc>
                <a:spcPct val="110000"/>
              </a:lnSpc>
              <a:spcBef>
                <a:spcPct val="20000"/>
              </a:spcBef>
              <a:buClr>
                <a:schemeClr val="folHlink"/>
              </a:buClr>
              <a:buSzPct val="100000"/>
              <a:buFont typeface="Times" charset="0"/>
              <a:buChar char="•"/>
            </a:pPr>
            <a:r>
              <a:rPr lang="pt-PT" u="none" dirty="0">
                <a:solidFill>
                  <a:srgbClr val="000000"/>
                </a:solidFill>
                <a:latin typeface="Tw Cen MT"/>
                <a:cs typeface="Tw Cen MT"/>
              </a:rPr>
              <a:t>O </a:t>
            </a:r>
            <a:r>
              <a:rPr lang="pt-PT" u="none" dirty="0" err="1">
                <a:solidFill>
                  <a:srgbClr val="000000"/>
                </a:solidFill>
                <a:latin typeface="Tw Cen MT"/>
                <a:cs typeface="Tw Cen MT"/>
              </a:rPr>
              <a:t>datagrama</a:t>
            </a:r>
            <a:r>
              <a:rPr lang="pt-PT" u="none" dirty="0">
                <a:solidFill>
                  <a:srgbClr val="000000"/>
                </a:solidFill>
                <a:latin typeface="Tw Cen MT"/>
                <a:cs typeface="Tw Cen MT"/>
              </a:rPr>
              <a:t> chega ao </a:t>
            </a:r>
            <a:r>
              <a:rPr lang="pt-PT" u="none" dirty="0" err="1">
                <a:solidFill>
                  <a:srgbClr val="000000"/>
                </a:solidFill>
                <a:latin typeface="Tw Cen MT"/>
                <a:cs typeface="Tw Cen MT"/>
              </a:rPr>
              <a:t>router</a:t>
            </a:r>
            <a:r>
              <a:rPr lang="pt-PT" u="none" dirty="0">
                <a:solidFill>
                  <a:srgbClr val="000000"/>
                </a:solidFill>
                <a:latin typeface="Tw Cen MT"/>
                <a:cs typeface="Tw Cen MT"/>
              </a:rPr>
              <a:t> e o processo de encaminhamento continua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504825" y="1319213"/>
            <a:ext cx="3667125" cy="581025"/>
            <a:chOff x="485775" y="1504950"/>
            <a:chExt cx="3667125" cy="581025"/>
          </a:xfrm>
        </p:grpSpPr>
        <p:sp>
          <p:nvSpPr>
            <p:cNvPr id="104464" name="Rectangle 74"/>
            <p:cNvSpPr>
              <a:spLocks noChangeArrowheads="1"/>
            </p:cNvSpPr>
            <p:nvPr/>
          </p:nvSpPr>
          <p:spPr bwMode="auto">
            <a:xfrm>
              <a:off x="561975" y="1504950"/>
              <a:ext cx="3590925" cy="504825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  <a:latin typeface="Tw Cen MT"/>
                <a:cs typeface="Tw Cen MT"/>
              </a:endParaRPr>
            </a:p>
          </p:txBody>
        </p:sp>
        <p:sp>
          <p:nvSpPr>
            <p:cNvPr id="104465" name="Rectangle 75"/>
            <p:cNvSpPr>
              <a:spLocks noChangeArrowheads="1"/>
            </p:cNvSpPr>
            <p:nvPr/>
          </p:nvSpPr>
          <p:spPr bwMode="auto">
            <a:xfrm>
              <a:off x="485775" y="1571625"/>
              <a:ext cx="3590925" cy="504825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  <a:latin typeface="Tw Cen MT"/>
                <a:cs typeface="Tw Cen MT"/>
              </a:endParaRPr>
            </a:p>
          </p:txBody>
        </p:sp>
        <p:sp>
          <p:nvSpPr>
            <p:cNvPr id="104466" name="Text Box 76"/>
            <p:cNvSpPr txBox="1">
              <a:spLocks noChangeArrowheads="1"/>
            </p:cNvSpPr>
            <p:nvPr/>
          </p:nvSpPr>
          <p:spPr bwMode="auto">
            <a:xfrm>
              <a:off x="568373" y="1524000"/>
              <a:ext cx="592042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ctr"/>
              <a:r>
                <a:rPr lang="pt-PT" sz="1400" u="none">
                  <a:solidFill>
                    <a:srgbClr val="000000"/>
                  </a:solidFill>
                  <a:latin typeface="Tw Cen MT"/>
                  <a:cs typeface="Tw Cen MT"/>
                </a:rPr>
                <a:t>misc</a:t>
              </a:r>
            </a:p>
            <a:p>
              <a:pPr algn="ctr"/>
              <a:r>
                <a:rPr lang="pt-PT" sz="1400" u="none">
                  <a:solidFill>
                    <a:srgbClr val="000000"/>
                  </a:solidFill>
                  <a:latin typeface="Tw Cen MT"/>
                  <a:cs typeface="Tw Cen MT"/>
                </a:rPr>
                <a:t>fields</a:t>
              </a:r>
            </a:p>
          </p:txBody>
        </p:sp>
        <p:sp>
          <p:nvSpPr>
            <p:cNvPr id="104467" name="Line 77"/>
            <p:cNvSpPr>
              <a:spLocks noChangeShapeType="1"/>
            </p:cNvSpPr>
            <p:nvPr/>
          </p:nvSpPr>
          <p:spPr bwMode="auto">
            <a:xfrm>
              <a:off x="1235075" y="1558925"/>
              <a:ext cx="0" cy="50482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  <a:latin typeface="Tw Cen MT"/>
                <a:cs typeface="Tw Cen MT"/>
              </a:endParaRPr>
            </a:p>
          </p:txBody>
        </p:sp>
        <p:sp>
          <p:nvSpPr>
            <p:cNvPr id="104468" name="Text Box 78"/>
            <p:cNvSpPr txBox="1">
              <a:spLocks noChangeArrowheads="1"/>
            </p:cNvSpPr>
            <p:nvPr/>
          </p:nvSpPr>
          <p:spPr bwMode="auto">
            <a:xfrm>
              <a:off x="1207028" y="1651000"/>
              <a:ext cx="1100669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ctr"/>
              <a:r>
                <a:rPr lang="pt-PT" sz="1800" u="none">
                  <a:solidFill>
                    <a:srgbClr val="000000"/>
                  </a:solidFill>
                  <a:latin typeface="Tw Cen MT"/>
                  <a:cs typeface="Tw Cen MT"/>
                </a:rPr>
                <a:t>223.1.1.1</a:t>
              </a:r>
            </a:p>
          </p:txBody>
        </p:sp>
        <p:sp>
          <p:nvSpPr>
            <p:cNvPr id="104469" name="Text Box 79"/>
            <p:cNvSpPr txBox="1">
              <a:spLocks noChangeArrowheads="1"/>
            </p:cNvSpPr>
            <p:nvPr/>
          </p:nvSpPr>
          <p:spPr bwMode="auto">
            <a:xfrm>
              <a:off x="2226203" y="1651000"/>
              <a:ext cx="1100669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ctr"/>
              <a:r>
                <a:rPr lang="pt-PT" sz="1800" u="none">
                  <a:solidFill>
                    <a:srgbClr val="000000"/>
                  </a:solidFill>
                  <a:latin typeface="Tw Cen MT"/>
                  <a:cs typeface="Tw Cen MT"/>
                </a:rPr>
                <a:t>223.1.2.2</a:t>
              </a:r>
            </a:p>
          </p:txBody>
        </p:sp>
        <p:sp>
          <p:nvSpPr>
            <p:cNvPr id="104470" name="Line 80"/>
            <p:cNvSpPr>
              <a:spLocks noChangeShapeType="1"/>
            </p:cNvSpPr>
            <p:nvPr/>
          </p:nvSpPr>
          <p:spPr bwMode="auto">
            <a:xfrm>
              <a:off x="2238375" y="1581150"/>
              <a:ext cx="0" cy="50482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  <a:latin typeface="Tw Cen MT"/>
                <a:cs typeface="Tw Cen MT"/>
              </a:endParaRPr>
            </a:p>
          </p:txBody>
        </p:sp>
        <p:sp>
          <p:nvSpPr>
            <p:cNvPr id="104471" name="Line 81"/>
            <p:cNvSpPr>
              <a:spLocks noChangeShapeType="1"/>
            </p:cNvSpPr>
            <p:nvPr/>
          </p:nvSpPr>
          <p:spPr bwMode="auto">
            <a:xfrm>
              <a:off x="3286125" y="1571625"/>
              <a:ext cx="0" cy="50482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  <a:latin typeface="Tw Cen MT"/>
                <a:cs typeface="Tw Cen MT"/>
              </a:endParaRPr>
            </a:p>
          </p:txBody>
        </p:sp>
        <p:sp>
          <p:nvSpPr>
            <p:cNvPr id="104472" name="Text Box 82"/>
            <p:cNvSpPr txBox="1">
              <a:spLocks noChangeArrowheads="1"/>
            </p:cNvSpPr>
            <p:nvPr/>
          </p:nvSpPr>
          <p:spPr bwMode="auto">
            <a:xfrm>
              <a:off x="3363582" y="1641475"/>
              <a:ext cx="629311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ctr"/>
              <a:r>
                <a:rPr lang="pt-PT" sz="1800" u="none">
                  <a:solidFill>
                    <a:srgbClr val="000000"/>
                  </a:solidFill>
                  <a:latin typeface="Tw Cen MT"/>
                  <a:cs typeface="Tw Cen MT"/>
                </a:rPr>
                <a:t>data</a:t>
              </a:r>
            </a:p>
          </p:txBody>
        </p:sp>
      </p:grpSp>
      <p:sp>
        <p:nvSpPr>
          <p:cNvPr id="86" name="Rectangle 85"/>
          <p:cNvSpPr>
            <a:spLocks noChangeArrowheads="1"/>
          </p:cNvSpPr>
          <p:nvPr/>
        </p:nvSpPr>
        <p:spPr bwMode="auto">
          <a:xfrm>
            <a:off x="5213386" y="3046413"/>
            <a:ext cx="838200" cy="228600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US">
              <a:solidFill>
                <a:srgbClr val="000000"/>
              </a:solidFill>
              <a:latin typeface="Tw Cen MT"/>
              <a:cs typeface="Tw Cen MT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4437098" y="1395413"/>
            <a:ext cx="4422776" cy="4852987"/>
            <a:chOff x="4437098" y="1395413"/>
            <a:chExt cx="4422776" cy="4852987"/>
          </a:xfrm>
        </p:grpSpPr>
        <p:grpSp>
          <p:nvGrpSpPr>
            <p:cNvPr id="5" name="Group 4"/>
            <p:cNvGrpSpPr/>
            <p:nvPr/>
          </p:nvGrpSpPr>
          <p:grpSpPr>
            <a:xfrm>
              <a:off x="4976884" y="1395413"/>
              <a:ext cx="3482975" cy="1428810"/>
              <a:chOff x="5146675" y="1477963"/>
              <a:chExt cx="3482975" cy="1428810"/>
            </a:xfrm>
          </p:grpSpPr>
          <p:sp>
            <p:nvSpPr>
              <p:cNvPr id="104474" name="Text Box 65"/>
              <p:cNvSpPr txBox="1">
                <a:spLocks noChangeArrowheads="1"/>
              </p:cNvSpPr>
              <p:nvPr/>
            </p:nvSpPr>
            <p:spPr bwMode="auto">
              <a:xfrm>
                <a:off x="5146675" y="1477963"/>
                <a:ext cx="3356357" cy="400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r>
                  <a:rPr lang="pt-PT" sz="2000" u="none" dirty="0" err="1">
                    <a:solidFill>
                      <a:srgbClr val="000000"/>
                    </a:solidFill>
                    <a:latin typeface="Tw Cen MT"/>
                    <a:cs typeface="Tw Cen MT"/>
                  </a:rPr>
                  <a:t>Dest</a:t>
                </a:r>
                <a:r>
                  <a:rPr lang="pt-PT" sz="2000" u="none" dirty="0">
                    <a:solidFill>
                      <a:srgbClr val="000000"/>
                    </a:solidFill>
                    <a:latin typeface="Tw Cen MT"/>
                    <a:cs typeface="Tw Cen MT"/>
                  </a:rPr>
                  <a:t>. Net</a:t>
                </a:r>
                <a:r>
                  <a:rPr lang="pt-PT" sz="2000" u="none" dirty="0" smtClean="0">
                    <a:solidFill>
                      <a:srgbClr val="000000"/>
                    </a:solidFill>
                    <a:latin typeface="Tw Cen MT"/>
                    <a:cs typeface="Tw Cen MT"/>
                  </a:rPr>
                  <a:t>.    </a:t>
                </a:r>
                <a:r>
                  <a:rPr lang="pt-PT" sz="2000" u="none" dirty="0" err="1">
                    <a:solidFill>
                      <a:srgbClr val="000000"/>
                    </a:solidFill>
                    <a:latin typeface="Tw Cen MT"/>
                    <a:cs typeface="Tw Cen MT"/>
                  </a:rPr>
                  <a:t>next</a:t>
                </a:r>
                <a:r>
                  <a:rPr lang="pt-PT" sz="2000" u="none" dirty="0">
                    <a:solidFill>
                      <a:srgbClr val="000000"/>
                    </a:solidFill>
                    <a:latin typeface="Tw Cen MT"/>
                    <a:cs typeface="Tw Cen MT"/>
                  </a:rPr>
                  <a:t> </a:t>
                </a:r>
                <a:r>
                  <a:rPr lang="pt-PT" sz="2000" u="none" dirty="0" err="1">
                    <a:solidFill>
                      <a:srgbClr val="000000"/>
                    </a:solidFill>
                    <a:latin typeface="Tw Cen MT"/>
                    <a:cs typeface="Tw Cen MT"/>
                  </a:rPr>
                  <a:t>router</a:t>
                </a:r>
                <a:r>
                  <a:rPr lang="pt-PT" sz="2000" u="none" dirty="0">
                    <a:solidFill>
                      <a:srgbClr val="000000"/>
                    </a:solidFill>
                    <a:latin typeface="Tw Cen MT"/>
                    <a:cs typeface="Tw Cen MT"/>
                  </a:rPr>
                  <a:t> </a:t>
                </a:r>
                <a:r>
                  <a:rPr lang="pt-PT" sz="2000" u="none" dirty="0" smtClean="0">
                    <a:solidFill>
                      <a:srgbClr val="000000"/>
                    </a:solidFill>
                    <a:latin typeface="Tw Cen MT"/>
                    <a:cs typeface="Tw Cen MT"/>
                  </a:rPr>
                  <a:t>   </a:t>
                </a:r>
                <a:r>
                  <a:rPr lang="pt-PT" sz="2000" u="none" dirty="0" err="1">
                    <a:solidFill>
                      <a:srgbClr val="000000"/>
                    </a:solidFill>
                    <a:latin typeface="Tw Cen MT"/>
                    <a:cs typeface="Tw Cen MT"/>
                  </a:rPr>
                  <a:t>H</a:t>
                </a:r>
                <a:r>
                  <a:rPr lang="pt-PT" sz="2000" u="none" dirty="0" err="1" smtClean="0">
                    <a:solidFill>
                      <a:srgbClr val="000000"/>
                    </a:solidFill>
                    <a:latin typeface="Tw Cen MT"/>
                    <a:cs typeface="Tw Cen MT"/>
                  </a:rPr>
                  <a:t>ops</a:t>
                </a:r>
                <a:endParaRPr lang="pt-PT" sz="2000" u="none" dirty="0">
                  <a:solidFill>
                    <a:srgbClr val="000000"/>
                  </a:solidFill>
                  <a:latin typeface="Tw Cen MT"/>
                  <a:cs typeface="Tw Cen MT"/>
                </a:endParaRPr>
              </a:p>
            </p:txBody>
          </p:sp>
          <p:sp>
            <p:nvSpPr>
              <p:cNvPr id="104475" name="Text Box 66"/>
              <p:cNvSpPr txBox="1">
                <a:spLocks noChangeArrowheads="1"/>
              </p:cNvSpPr>
              <p:nvPr/>
            </p:nvSpPr>
            <p:spPr bwMode="auto">
              <a:xfrm>
                <a:off x="5184775" y="1878013"/>
                <a:ext cx="3154479" cy="400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r>
                  <a:rPr lang="pt-PT" sz="2000" u="none" dirty="0">
                    <a:solidFill>
                      <a:srgbClr val="000000"/>
                    </a:solidFill>
                    <a:latin typeface="Tw Cen MT"/>
                    <a:cs typeface="Tw Cen MT"/>
                  </a:rPr>
                  <a:t>223.1.1      eth0                </a:t>
                </a:r>
                <a:r>
                  <a:rPr lang="pt-PT" sz="2000" u="none" dirty="0" smtClean="0">
                    <a:solidFill>
                      <a:srgbClr val="000000"/>
                    </a:solidFill>
                    <a:latin typeface="Tw Cen MT"/>
                    <a:cs typeface="Tw Cen MT"/>
                  </a:rPr>
                  <a:t>0</a:t>
                </a:r>
                <a:endParaRPr lang="pt-PT" sz="2000" u="none" dirty="0">
                  <a:solidFill>
                    <a:srgbClr val="000000"/>
                  </a:solidFill>
                  <a:latin typeface="Tw Cen MT"/>
                  <a:cs typeface="Tw Cen MT"/>
                </a:endParaRPr>
              </a:p>
            </p:txBody>
          </p:sp>
          <p:sp>
            <p:nvSpPr>
              <p:cNvPr id="104476" name="Text Box 67"/>
              <p:cNvSpPr txBox="1">
                <a:spLocks noChangeArrowheads="1"/>
              </p:cNvSpPr>
              <p:nvPr/>
            </p:nvSpPr>
            <p:spPr bwMode="auto">
              <a:xfrm>
                <a:off x="5194300" y="2173288"/>
                <a:ext cx="3154604" cy="400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r>
                  <a:rPr lang="pt-PT" sz="2000" u="none" dirty="0">
                    <a:solidFill>
                      <a:srgbClr val="000000"/>
                    </a:solidFill>
                    <a:latin typeface="Tw Cen MT"/>
                    <a:cs typeface="Tw Cen MT"/>
                  </a:rPr>
                  <a:t>223.1.2      223.1.1.4        </a:t>
                </a:r>
                <a:r>
                  <a:rPr lang="pt-PT" sz="2000" u="none" dirty="0" smtClean="0">
                    <a:solidFill>
                      <a:srgbClr val="000000"/>
                    </a:solidFill>
                    <a:latin typeface="Tw Cen MT"/>
                    <a:cs typeface="Tw Cen MT"/>
                  </a:rPr>
                  <a:t>1</a:t>
                </a:r>
                <a:endParaRPr lang="pt-PT" sz="2000" u="none" dirty="0">
                  <a:solidFill>
                    <a:srgbClr val="000000"/>
                  </a:solidFill>
                  <a:latin typeface="Tw Cen MT"/>
                  <a:cs typeface="Tw Cen MT"/>
                </a:endParaRPr>
              </a:p>
            </p:txBody>
          </p:sp>
          <p:sp>
            <p:nvSpPr>
              <p:cNvPr id="104477" name="Text Box 68"/>
              <p:cNvSpPr txBox="1">
                <a:spLocks noChangeArrowheads="1"/>
              </p:cNvSpPr>
              <p:nvPr/>
            </p:nvSpPr>
            <p:spPr bwMode="auto">
              <a:xfrm>
                <a:off x="5203825" y="2506663"/>
                <a:ext cx="3154604" cy="400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r>
                  <a:rPr lang="pt-PT" sz="2000" u="none" dirty="0">
                    <a:solidFill>
                      <a:srgbClr val="000000"/>
                    </a:solidFill>
                    <a:latin typeface="Tw Cen MT"/>
                    <a:cs typeface="Tw Cen MT"/>
                  </a:rPr>
                  <a:t>223.1.3      223.1.1.4        </a:t>
                </a:r>
                <a:r>
                  <a:rPr lang="pt-PT" sz="2000" u="none" dirty="0" smtClean="0">
                    <a:solidFill>
                      <a:srgbClr val="000000"/>
                    </a:solidFill>
                    <a:latin typeface="Tw Cen MT"/>
                    <a:cs typeface="Tw Cen MT"/>
                  </a:rPr>
                  <a:t>1</a:t>
                </a:r>
                <a:endParaRPr lang="pt-PT" sz="2000" u="none" dirty="0">
                  <a:solidFill>
                    <a:srgbClr val="000000"/>
                  </a:solidFill>
                  <a:latin typeface="Tw Cen MT"/>
                  <a:cs typeface="Tw Cen MT"/>
                </a:endParaRPr>
              </a:p>
            </p:txBody>
          </p:sp>
          <p:sp>
            <p:nvSpPr>
              <p:cNvPr id="104478" name="Line 69"/>
              <p:cNvSpPr>
                <a:spLocks noChangeShapeType="1"/>
              </p:cNvSpPr>
              <p:nvPr/>
            </p:nvSpPr>
            <p:spPr bwMode="auto">
              <a:xfrm flipV="1">
                <a:off x="5238750" y="1857376"/>
                <a:ext cx="3390900" cy="0"/>
              </a:xfrm>
              <a:prstGeom prst="line">
                <a:avLst/>
              </a:prstGeom>
              <a:noFill/>
              <a:ln w="19050">
                <a:solidFill>
                  <a:schemeClr val="accent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00"/>
                  </a:solidFill>
                  <a:latin typeface="Tw Cen MT"/>
                  <a:cs typeface="Tw Cen MT"/>
                </a:endParaRPr>
              </a:p>
            </p:txBody>
          </p:sp>
          <p:sp>
            <p:nvSpPr>
              <p:cNvPr id="104479" name="Line 70"/>
              <p:cNvSpPr>
                <a:spLocks noChangeShapeType="1"/>
              </p:cNvSpPr>
              <p:nvPr/>
            </p:nvSpPr>
            <p:spPr bwMode="auto">
              <a:xfrm>
                <a:off x="6391275" y="1619251"/>
                <a:ext cx="0" cy="1181100"/>
              </a:xfrm>
              <a:prstGeom prst="line">
                <a:avLst/>
              </a:prstGeom>
              <a:noFill/>
              <a:ln w="19050">
                <a:solidFill>
                  <a:schemeClr val="accent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00"/>
                  </a:solidFill>
                  <a:latin typeface="Tw Cen MT"/>
                  <a:cs typeface="Tw Cen MT"/>
                </a:endParaRPr>
              </a:p>
            </p:txBody>
          </p:sp>
          <p:sp>
            <p:nvSpPr>
              <p:cNvPr id="104480" name="Line 71"/>
              <p:cNvSpPr>
                <a:spLocks noChangeShapeType="1"/>
              </p:cNvSpPr>
              <p:nvPr/>
            </p:nvSpPr>
            <p:spPr bwMode="auto">
              <a:xfrm>
                <a:off x="7772400" y="1609726"/>
                <a:ext cx="0" cy="1181100"/>
              </a:xfrm>
              <a:prstGeom prst="line">
                <a:avLst/>
              </a:prstGeom>
              <a:noFill/>
              <a:ln w="19050">
                <a:solidFill>
                  <a:schemeClr val="accent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00"/>
                  </a:solidFill>
                  <a:latin typeface="Tw Cen MT"/>
                  <a:cs typeface="Tw Cen MT"/>
                </a:endParaRPr>
              </a:p>
            </p:txBody>
          </p:sp>
        </p:grpSp>
        <p:grpSp>
          <p:nvGrpSpPr>
            <p:cNvPr id="88" name="Group 87"/>
            <p:cNvGrpSpPr/>
            <p:nvPr/>
          </p:nvGrpSpPr>
          <p:grpSpPr>
            <a:xfrm>
              <a:off x="4437098" y="3094038"/>
              <a:ext cx="4422776" cy="3154362"/>
              <a:chOff x="4437098" y="3094038"/>
              <a:chExt cx="4422776" cy="3154362"/>
            </a:xfrm>
          </p:grpSpPr>
          <p:sp>
            <p:nvSpPr>
              <p:cNvPr id="89" name="Freeform 4"/>
              <p:cNvSpPr>
                <a:spLocks/>
              </p:cNvSpPr>
              <p:nvPr/>
            </p:nvSpPr>
            <p:spPr bwMode="auto">
              <a:xfrm>
                <a:off x="4437098" y="3094038"/>
                <a:ext cx="1941513" cy="2049462"/>
              </a:xfrm>
              <a:custGeom>
                <a:avLst/>
                <a:gdLst>
                  <a:gd name="T0" fmla="*/ 1201 w 1223"/>
                  <a:gd name="T1" fmla="*/ 756 h 1291"/>
                  <a:gd name="T2" fmla="*/ 702 w 1223"/>
                  <a:gd name="T3" fmla="*/ 670 h 1291"/>
                  <a:gd name="T4" fmla="*/ 608 w 1223"/>
                  <a:gd name="T5" fmla="*/ 103 h 1291"/>
                  <a:gd name="T6" fmla="*/ 335 w 1223"/>
                  <a:gd name="T7" fmla="*/ 52 h 1291"/>
                  <a:gd name="T8" fmla="*/ 65 w 1223"/>
                  <a:gd name="T9" fmla="*/ 82 h 1291"/>
                  <a:gd name="T10" fmla="*/ 41 w 1223"/>
                  <a:gd name="T11" fmla="*/ 544 h 1291"/>
                  <a:gd name="T12" fmla="*/ 38 w 1223"/>
                  <a:gd name="T13" fmla="*/ 751 h 1291"/>
                  <a:gd name="T14" fmla="*/ 23 w 1223"/>
                  <a:gd name="T15" fmla="*/ 940 h 1291"/>
                  <a:gd name="T16" fmla="*/ 17 w 1223"/>
                  <a:gd name="T17" fmla="*/ 1114 h 1291"/>
                  <a:gd name="T18" fmla="*/ 128 w 1223"/>
                  <a:gd name="T19" fmla="*/ 1219 h 1291"/>
                  <a:gd name="T20" fmla="*/ 602 w 1223"/>
                  <a:gd name="T21" fmla="*/ 1243 h 1291"/>
                  <a:gd name="T22" fmla="*/ 686 w 1223"/>
                  <a:gd name="T23" fmla="*/ 930 h 1291"/>
                  <a:gd name="T24" fmla="*/ 1177 w 1223"/>
                  <a:gd name="T25" fmla="*/ 916 h 1291"/>
                  <a:gd name="T26" fmla="*/ 1201 w 1223"/>
                  <a:gd name="T27" fmla="*/ 756 h 1291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1223"/>
                  <a:gd name="T43" fmla="*/ 0 h 1291"/>
                  <a:gd name="T44" fmla="*/ 1223 w 1223"/>
                  <a:gd name="T45" fmla="*/ 1291 h 1291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1223" h="1291">
                    <a:moveTo>
                      <a:pt x="1201" y="756"/>
                    </a:moveTo>
                    <a:cubicBezTo>
                      <a:pt x="1180" y="640"/>
                      <a:pt x="798" y="744"/>
                      <a:pt x="702" y="670"/>
                    </a:cubicBezTo>
                    <a:cubicBezTo>
                      <a:pt x="603" y="561"/>
                      <a:pt x="669" y="206"/>
                      <a:pt x="608" y="103"/>
                    </a:cubicBezTo>
                    <a:cubicBezTo>
                      <a:pt x="547" y="0"/>
                      <a:pt x="425" y="55"/>
                      <a:pt x="335" y="52"/>
                    </a:cubicBezTo>
                    <a:cubicBezTo>
                      <a:pt x="245" y="49"/>
                      <a:pt x="114" y="0"/>
                      <a:pt x="65" y="82"/>
                    </a:cubicBezTo>
                    <a:cubicBezTo>
                      <a:pt x="16" y="164"/>
                      <a:pt x="45" y="433"/>
                      <a:pt x="41" y="544"/>
                    </a:cubicBezTo>
                    <a:cubicBezTo>
                      <a:pt x="37" y="655"/>
                      <a:pt x="41" y="685"/>
                      <a:pt x="38" y="751"/>
                    </a:cubicBezTo>
                    <a:cubicBezTo>
                      <a:pt x="35" y="817"/>
                      <a:pt x="26" y="880"/>
                      <a:pt x="23" y="940"/>
                    </a:cubicBezTo>
                    <a:cubicBezTo>
                      <a:pt x="20" y="1000"/>
                      <a:pt x="0" y="1068"/>
                      <a:pt x="17" y="1114"/>
                    </a:cubicBezTo>
                    <a:cubicBezTo>
                      <a:pt x="34" y="1160"/>
                      <a:pt x="31" y="1198"/>
                      <a:pt x="128" y="1219"/>
                    </a:cubicBezTo>
                    <a:cubicBezTo>
                      <a:pt x="225" y="1240"/>
                      <a:pt x="509" y="1291"/>
                      <a:pt x="602" y="1243"/>
                    </a:cubicBezTo>
                    <a:cubicBezTo>
                      <a:pt x="695" y="1195"/>
                      <a:pt x="590" y="984"/>
                      <a:pt x="686" y="930"/>
                    </a:cubicBezTo>
                    <a:cubicBezTo>
                      <a:pt x="782" y="876"/>
                      <a:pt x="1091" y="945"/>
                      <a:pt x="1177" y="916"/>
                    </a:cubicBezTo>
                    <a:cubicBezTo>
                      <a:pt x="1208" y="864"/>
                      <a:pt x="1223" y="871"/>
                      <a:pt x="1201" y="756"/>
                    </a:cubicBezTo>
                    <a:close/>
                  </a:path>
                </a:pathLst>
              </a:custGeom>
              <a:solidFill>
                <a:srgbClr val="CC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00"/>
                  </a:solidFill>
                  <a:latin typeface="Tw Cen MT"/>
                  <a:cs typeface="Tw Cen MT"/>
                </a:endParaRPr>
              </a:p>
            </p:txBody>
          </p:sp>
          <p:sp>
            <p:nvSpPr>
              <p:cNvPr id="90" name="Freeform 5"/>
              <p:cNvSpPr>
                <a:spLocks/>
              </p:cNvSpPr>
              <p:nvPr/>
            </p:nvSpPr>
            <p:spPr bwMode="auto">
              <a:xfrm>
                <a:off x="6953286" y="3381375"/>
                <a:ext cx="1906588" cy="1958975"/>
              </a:xfrm>
              <a:custGeom>
                <a:avLst/>
                <a:gdLst>
                  <a:gd name="T0" fmla="*/ 25 w 1201"/>
                  <a:gd name="T1" fmla="*/ 709 h 1234"/>
                  <a:gd name="T2" fmla="*/ 526 w 1201"/>
                  <a:gd name="T3" fmla="*/ 780 h 1234"/>
                  <a:gd name="T4" fmla="*/ 613 w 1201"/>
                  <a:gd name="T5" fmla="*/ 1134 h 1234"/>
                  <a:gd name="T6" fmla="*/ 946 w 1201"/>
                  <a:gd name="T7" fmla="*/ 1230 h 1234"/>
                  <a:gd name="T8" fmla="*/ 1171 w 1201"/>
                  <a:gd name="T9" fmla="*/ 1107 h 1234"/>
                  <a:gd name="T10" fmla="*/ 1126 w 1201"/>
                  <a:gd name="T11" fmla="*/ 894 h 1234"/>
                  <a:gd name="T12" fmla="*/ 1114 w 1201"/>
                  <a:gd name="T13" fmla="*/ 693 h 1234"/>
                  <a:gd name="T14" fmla="*/ 1099 w 1201"/>
                  <a:gd name="T15" fmla="*/ 423 h 1234"/>
                  <a:gd name="T16" fmla="*/ 1141 w 1201"/>
                  <a:gd name="T17" fmla="*/ 216 h 1234"/>
                  <a:gd name="T18" fmla="*/ 1102 w 1201"/>
                  <a:gd name="T19" fmla="*/ 33 h 1234"/>
                  <a:gd name="T20" fmla="*/ 646 w 1201"/>
                  <a:gd name="T21" fmla="*/ 81 h 1234"/>
                  <a:gd name="T22" fmla="*/ 535 w 1201"/>
                  <a:gd name="T23" fmla="*/ 519 h 1234"/>
                  <a:gd name="T24" fmla="*/ 44 w 1201"/>
                  <a:gd name="T25" fmla="*/ 548 h 1234"/>
                  <a:gd name="T26" fmla="*/ 25 w 1201"/>
                  <a:gd name="T27" fmla="*/ 709 h 1234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1201"/>
                  <a:gd name="T43" fmla="*/ 0 h 1234"/>
                  <a:gd name="T44" fmla="*/ 1201 w 1201"/>
                  <a:gd name="T45" fmla="*/ 1234 h 1234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1201" h="1234">
                    <a:moveTo>
                      <a:pt x="25" y="709"/>
                    </a:moveTo>
                    <a:cubicBezTo>
                      <a:pt x="49" y="824"/>
                      <a:pt x="428" y="709"/>
                      <a:pt x="526" y="780"/>
                    </a:cubicBezTo>
                    <a:cubicBezTo>
                      <a:pt x="624" y="851"/>
                      <a:pt x="543" y="1059"/>
                      <a:pt x="613" y="1134"/>
                    </a:cubicBezTo>
                    <a:cubicBezTo>
                      <a:pt x="683" y="1209"/>
                      <a:pt x="853" y="1234"/>
                      <a:pt x="946" y="1230"/>
                    </a:cubicBezTo>
                    <a:cubicBezTo>
                      <a:pt x="1039" y="1226"/>
                      <a:pt x="1141" y="1163"/>
                      <a:pt x="1171" y="1107"/>
                    </a:cubicBezTo>
                    <a:cubicBezTo>
                      <a:pt x="1201" y="1051"/>
                      <a:pt x="1135" y="963"/>
                      <a:pt x="1126" y="894"/>
                    </a:cubicBezTo>
                    <a:cubicBezTo>
                      <a:pt x="1117" y="825"/>
                      <a:pt x="1119" y="772"/>
                      <a:pt x="1114" y="693"/>
                    </a:cubicBezTo>
                    <a:cubicBezTo>
                      <a:pt x="1109" y="614"/>
                      <a:pt x="1095" y="502"/>
                      <a:pt x="1099" y="423"/>
                    </a:cubicBezTo>
                    <a:cubicBezTo>
                      <a:pt x="1103" y="344"/>
                      <a:pt x="1141" y="281"/>
                      <a:pt x="1141" y="216"/>
                    </a:cubicBezTo>
                    <a:cubicBezTo>
                      <a:pt x="1141" y="151"/>
                      <a:pt x="1185" y="56"/>
                      <a:pt x="1102" y="33"/>
                    </a:cubicBezTo>
                    <a:cubicBezTo>
                      <a:pt x="1019" y="10"/>
                      <a:pt x="740" y="0"/>
                      <a:pt x="646" y="81"/>
                    </a:cubicBezTo>
                    <a:cubicBezTo>
                      <a:pt x="552" y="162"/>
                      <a:pt x="635" y="441"/>
                      <a:pt x="535" y="519"/>
                    </a:cubicBezTo>
                    <a:cubicBezTo>
                      <a:pt x="435" y="597"/>
                      <a:pt x="129" y="516"/>
                      <a:pt x="44" y="548"/>
                    </a:cubicBezTo>
                    <a:cubicBezTo>
                      <a:pt x="15" y="601"/>
                      <a:pt x="0" y="594"/>
                      <a:pt x="25" y="709"/>
                    </a:cubicBezTo>
                    <a:close/>
                  </a:path>
                </a:pathLst>
              </a:custGeom>
              <a:solidFill>
                <a:srgbClr val="CC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00"/>
                  </a:solidFill>
                  <a:latin typeface="Tw Cen MT"/>
                  <a:cs typeface="Tw Cen MT"/>
                </a:endParaRPr>
              </a:p>
            </p:txBody>
          </p:sp>
          <p:sp>
            <p:nvSpPr>
              <p:cNvPr id="91" name="Freeform 6"/>
              <p:cNvSpPr>
                <a:spLocks/>
              </p:cNvSpPr>
              <p:nvPr/>
            </p:nvSpPr>
            <p:spPr bwMode="auto">
              <a:xfrm>
                <a:off x="5645186" y="4757738"/>
                <a:ext cx="2055813" cy="1490662"/>
              </a:xfrm>
              <a:custGeom>
                <a:avLst/>
                <a:gdLst>
                  <a:gd name="T0" fmla="*/ 600 w 1295"/>
                  <a:gd name="T1" fmla="*/ 30 h 939"/>
                  <a:gd name="T2" fmla="*/ 525 w 1295"/>
                  <a:gd name="T3" fmla="*/ 393 h 939"/>
                  <a:gd name="T4" fmla="*/ 81 w 1295"/>
                  <a:gd name="T5" fmla="*/ 471 h 939"/>
                  <a:gd name="T6" fmla="*/ 39 w 1295"/>
                  <a:gd name="T7" fmla="*/ 855 h 939"/>
                  <a:gd name="T8" fmla="*/ 207 w 1295"/>
                  <a:gd name="T9" fmla="*/ 927 h 939"/>
                  <a:gd name="T10" fmla="*/ 429 w 1295"/>
                  <a:gd name="T11" fmla="*/ 927 h 939"/>
                  <a:gd name="T12" fmla="*/ 705 w 1295"/>
                  <a:gd name="T13" fmla="*/ 891 h 939"/>
                  <a:gd name="T14" fmla="*/ 1227 w 1295"/>
                  <a:gd name="T15" fmla="*/ 849 h 939"/>
                  <a:gd name="T16" fmla="*/ 1113 w 1295"/>
                  <a:gd name="T17" fmla="*/ 459 h 939"/>
                  <a:gd name="T18" fmla="*/ 777 w 1295"/>
                  <a:gd name="T19" fmla="*/ 363 h 939"/>
                  <a:gd name="T20" fmla="*/ 762 w 1295"/>
                  <a:gd name="T21" fmla="*/ 42 h 939"/>
                  <a:gd name="T22" fmla="*/ 600 w 1295"/>
                  <a:gd name="T23" fmla="*/ 30 h 939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1295"/>
                  <a:gd name="T37" fmla="*/ 0 h 939"/>
                  <a:gd name="T38" fmla="*/ 1295 w 1295"/>
                  <a:gd name="T39" fmla="*/ 939 h 939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1295" h="939">
                    <a:moveTo>
                      <a:pt x="600" y="30"/>
                    </a:moveTo>
                    <a:cubicBezTo>
                      <a:pt x="486" y="60"/>
                      <a:pt x="610" y="247"/>
                      <a:pt x="525" y="393"/>
                    </a:cubicBezTo>
                    <a:cubicBezTo>
                      <a:pt x="439" y="467"/>
                      <a:pt x="162" y="394"/>
                      <a:pt x="81" y="471"/>
                    </a:cubicBezTo>
                    <a:cubicBezTo>
                      <a:pt x="0" y="548"/>
                      <a:pt x="18" y="779"/>
                      <a:pt x="39" y="855"/>
                    </a:cubicBezTo>
                    <a:cubicBezTo>
                      <a:pt x="60" y="931"/>
                      <a:pt x="142" y="915"/>
                      <a:pt x="207" y="927"/>
                    </a:cubicBezTo>
                    <a:cubicBezTo>
                      <a:pt x="272" y="939"/>
                      <a:pt x="346" y="933"/>
                      <a:pt x="429" y="927"/>
                    </a:cubicBezTo>
                    <a:cubicBezTo>
                      <a:pt x="512" y="921"/>
                      <a:pt x="572" y="904"/>
                      <a:pt x="705" y="891"/>
                    </a:cubicBezTo>
                    <a:cubicBezTo>
                      <a:pt x="838" y="878"/>
                      <a:pt x="1159" y="921"/>
                      <a:pt x="1227" y="849"/>
                    </a:cubicBezTo>
                    <a:cubicBezTo>
                      <a:pt x="1295" y="777"/>
                      <a:pt x="1188" y="540"/>
                      <a:pt x="1113" y="459"/>
                    </a:cubicBezTo>
                    <a:cubicBezTo>
                      <a:pt x="1038" y="378"/>
                      <a:pt x="835" y="432"/>
                      <a:pt x="777" y="363"/>
                    </a:cubicBezTo>
                    <a:cubicBezTo>
                      <a:pt x="719" y="294"/>
                      <a:pt x="791" y="97"/>
                      <a:pt x="762" y="42"/>
                    </a:cubicBezTo>
                    <a:cubicBezTo>
                      <a:pt x="708" y="15"/>
                      <a:pt x="714" y="0"/>
                      <a:pt x="600" y="30"/>
                    </a:cubicBezTo>
                    <a:close/>
                  </a:path>
                </a:pathLst>
              </a:custGeom>
              <a:solidFill>
                <a:srgbClr val="CC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00"/>
                  </a:solidFill>
                  <a:latin typeface="Tw Cen MT"/>
                  <a:cs typeface="Tw Cen MT"/>
                </a:endParaRPr>
              </a:p>
            </p:txBody>
          </p:sp>
          <p:graphicFrame>
            <p:nvGraphicFramePr>
              <p:cNvPr id="92" name="Object 7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699711136"/>
                  </p:ext>
                </p:extLst>
              </p:nvPr>
            </p:nvGraphicFramePr>
            <p:xfrm>
              <a:off x="4514886" y="3198813"/>
              <a:ext cx="584200" cy="46355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9094" name="Clip" r:id="rId4" imgW="1307948" imgH="1084823" progId="MS_ClipArt_Gallery.2">
                      <p:embed/>
                    </p:oleObj>
                  </mc:Choice>
                  <mc:Fallback>
                    <p:oleObj name="Clip" r:id="rId4" imgW="1307948" imgH="1084823" progId="MS_ClipArt_Gallery.2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5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4514886" y="3198813"/>
                            <a:ext cx="584200" cy="463550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blurRad="63500" dist="38099" dir="2700000" algn="ctr" rotWithShape="0">
                                    <a:srgbClr val="000000">
                                      <a:alpha val="74998"/>
                                    </a:srgbClr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93" name="Line 8"/>
              <p:cNvSpPr>
                <a:spLocks noChangeShapeType="1"/>
              </p:cNvSpPr>
              <p:nvPr/>
            </p:nvSpPr>
            <p:spPr bwMode="auto">
              <a:xfrm>
                <a:off x="5075273" y="3571875"/>
                <a:ext cx="277813" cy="1587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00"/>
                  </a:solidFill>
                  <a:latin typeface="Tw Cen MT"/>
                  <a:cs typeface="Tw Cen MT"/>
                </a:endParaRPr>
              </a:p>
            </p:txBody>
          </p:sp>
          <p:sp>
            <p:nvSpPr>
              <p:cNvPr id="94" name="Line 9"/>
              <p:cNvSpPr>
                <a:spLocks noChangeShapeType="1"/>
              </p:cNvSpPr>
              <p:nvPr/>
            </p:nvSpPr>
            <p:spPr bwMode="auto">
              <a:xfrm flipH="1">
                <a:off x="5365786" y="3557588"/>
                <a:ext cx="0" cy="1290637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00"/>
                  </a:solidFill>
                  <a:latin typeface="Tw Cen MT"/>
                  <a:cs typeface="Tw Cen MT"/>
                </a:endParaRPr>
              </a:p>
            </p:txBody>
          </p:sp>
          <p:sp>
            <p:nvSpPr>
              <p:cNvPr id="95" name="Line 10"/>
              <p:cNvSpPr>
                <a:spLocks noChangeShapeType="1"/>
              </p:cNvSpPr>
              <p:nvPr/>
            </p:nvSpPr>
            <p:spPr bwMode="auto">
              <a:xfrm flipV="1">
                <a:off x="5075273" y="4216400"/>
                <a:ext cx="277813" cy="3175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00"/>
                  </a:solidFill>
                  <a:latin typeface="Tw Cen MT"/>
                  <a:cs typeface="Tw Cen MT"/>
                </a:endParaRPr>
              </a:p>
            </p:txBody>
          </p:sp>
          <p:sp>
            <p:nvSpPr>
              <p:cNvPr id="96" name="Line 11"/>
              <p:cNvSpPr>
                <a:spLocks noChangeShapeType="1"/>
              </p:cNvSpPr>
              <p:nvPr/>
            </p:nvSpPr>
            <p:spPr bwMode="auto">
              <a:xfrm>
                <a:off x="5084798" y="4843463"/>
                <a:ext cx="273050" cy="1587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00"/>
                  </a:solidFill>
                  <a:latin typeface="Tw Cen MT"/>
                  <a:cs typeface="Tw Cen MT"/>
                </a:endParaRPr>
              </a:p>
            </p:txBody>
          </p:sp>
          <p:graphicFrame>
            <p:nvGraphicFramePr>
              <p:cNvPr id="97" name="Object 12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467495139"/>
                  </p:ext>
                </p:extLst>
              </p:nvPr>
            </p:nvGraphicFramePr>
            <p:xfrm>
              <a:off x="4514886" y="3865563"/>
              <a:ext cx="584200" cy="46355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9095" name="Clip" r:id="rId6" imgW="1307948" imgH="1084823" progId="MS_ClipArt_Gallery.2">
                      <p:embed/>
                    </p:oleObj>
                  </mc:Choice>
                  <mc:Fallback>
                    <p:oleObj name="Clip" r:id="rId6" imgW="1307948" imgH="1084823" progId="MS_ClipArt_Gallery.2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5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4514886" y="3865563"/>
                            <a:ext cx="584200" cy="463550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blurRad="63500" dist="38099" dir="2700000" algn="ctr" rotWithShape="0">
                                    <a:srgbClr val="000000">
                                      <a:alpha val="74998"/>
                                    </a:srgbClr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98" name="Object 13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314199399"/>
                  </p:ext>
                </p:extLst>
              </p:nvPr>
            </p:nvGraphicFramePr>
            <p:xfrm>
              <a:off x="4514886" y="4475163"/>
              <a:ext cx="584200" cy="46355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9096" name="Clip" r:id="rId7" imgW="1307948" imgH="1084823" progId="MS_ClipArt_Gallery.2">
                      <p:embed/>
                    </p:oleObj>
                  </mc:Choice>
                  <mc:Fallback>
                    <p:oleObj name="Clip" r:id="rId7" imgW="1307948" imgH="1084823" progId="MS_ClipArt_Gallery.2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5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4514886" y="4475163"/>
                            <a:ext cx="584200" cy="463550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blurRad="63500" dist="38099" dir="2700000" algn="ctr" rotWithShape="0">
                                    <a:srgbClr val="000000">
                                      <a:alpha val="74998"/>
                                    </a:srgbClr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99" name="Line 14"/>
              <p:cNvSpPr>
                <a:spLocks noChangeShapeType="1"/>
              </p:cNvSpPr>
              <p:nvPr/>
            </p:nvSpPr>
            <p:spPr bwMode="auto">
              <a:xfrm>
                <a:off x="5365786" y="4414838"/>
                <a:ext cx="1035050" cy="635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00"/>
                  </a:solidFill>
                  <a:latin typeface="Tw Cen MT"/>
                  <a:cs typeface="Tw Cen MT"/>
                </a:endParaRPr>
              </a:p>
            </p:txBody>
          </p:sp>
          <p:grpSp>
            <p:nvGrpSpPr>
              <p:cNvPr id="100" name="Group 15"/>
              <p:cNvGrpSpPr>
                <a:grpSpLocks/>
              </p:cNvGrpSpPr>
              <p:nvPr/>
            </p:nvGrpSpPr>
            <p:grpSpPr bwMode="auto">
              <a:xfrm>
                <a:off x="6308761" y="4379913"/>
                <a:ext cx="711200" cy="381000"/>
                <a:chOff x="3600" y="219"/>
                <a:chExt cx="360" cy="175"/>
              </a:xfrm>
            </p:grpSpPr>
            <p:sp>
              <p:nvSpPr>
                <p:cNvPr id="136" name="Oval 16"/>
                <p:cNvSpPr>
                  <a:spLocks noChangeArrowheads="1"/>
                </p:cNvSpPr>
                <p:nvPr/>
              </p:nvSpPr>
              <p:spPr bwMode="auto">
                <a:xfrm>
                  <a:off x="3603" y="297"/>
                  <a:ext cx="357" cy="97"/>
                </a:xfrm>
                <a:prstGeom prst="ellipse">
                  <a:avLst/>
                </a:prstGeom>
                <a:solidFill>
                  <a:schemeClr val="hlink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  <a:latin typeface="Tw Cen MT"/>
                    <a:cs typeface="Tw Cen MT"/>
                  </a:endParaRPr>
                </a:p>
              </p:txBody>
            </p:sp>
            <p:sp>
              <p:nvSpPr>
                <p:cNvPr id="137" name="Line 17"/>
                <p:cNvSpPr>
                  <a:spLocks noChangeShapeType="1"/>
                </p:cNvSpPr>
                <p:nvPr/>
              </p:nvSpPr>
              <p:spPr bwMode="auto">
                <a:xfrm>
                  <a:off x="3603" y="289"/>
                  <a:ext cx="0" cy="6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  <a:latin typeface="Tw Cen MT"/>
                    <a:cs typeface="Tw Cen MT"/>
                  </a:endParaRPr>
                </a:p>
              </p:txBody>
            </p:sp>
            <p:sp>
              <p:nvSpPr>
                <p:cNvPr id="138" name="Line 18"/>
                <p:cNvSpPr>
                  <a:spLocks noChangeShapeType="1"/>
                </p:cNvSpPr>
                <p:nvPr/>
              </p:nvSpPr>
              <p:spPr bwMode="auto">
                <a:xfrm>
                  <a:off x="3960" y="289"/>
                  <a:ext cx="0" cy="6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  <a:latin typeface="Tw Cen MT"/>
                    <a:cs typeface="Tw Cen MT"/>
                  </a:endParaRPr>
                </a:p>
              </p:txBody>
            </p:sp>
            <p:sp>
              <p:nvSpPr>
                <p:cNvPr id="139" name="Rectangle 19"/>
                <p:cNvSpPr>
                  <a:spLocks noChangeArrowheads="1"/>
                </p:cNvSpPr>
                <p:nvPr/>
              </p:nvSpPr>
              <p:spPr bwMode="auto">
                <a:xfrm>
                  <a:off x="3603" y="289"/>
                  <a:ext cx="354" cy="59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pPr algn="ctr" eaLnBrk="0" hangingPunct="0"/>
                  <a:endParaRPr lang="en-GB" u="none">
                    <a:solidFill>
                      <a:srgbClr val="000000"/>
                    </a:solidFill>
                    <a:latin typeface="Tw Cen MT"/>
                    <a:cs typeface="Tw Cen MT"/>
                  </a:endParaRPr>
                </a:p>
              </p:txBody>
            </p:sp>
            <p:sp>
              <p:nvSpPr>
                <p:cNvPr id="140" name="Oval 20"/>
                <p:cNvSpPr>
                  <a:spLocks noChangeArrowheads="1"/>
                </p:cNvSpPr>
                <p:nvPr/>
              </p:nvSpPr>
              <p:spPr bwMode="auto">
                <a:xfrm>
                  <a:off x="3600" y="219"/>
                  <a:ext cx="357" cy="113"/>
                </a:xfrm>
                <a:prstGeom prst="ellipse">
                  <a:avLst/>
                </a:prstGeom>
                <a:solidFill>
                  <a:schemeClr val="hlink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  <a:latin typeface="Tw Cen MT"/>
                    <a:cs typeface="Tw Cen MT"/>
                  </a:endParaRPr>
                </a:p>
              </p:txBody>
            </p:sp>
            <p:grpSp>
              <p:nvGrpSpPr>
                <p:cNvPr id="141" name="Group 21"/>
                <p:cNvGrpSpPr>
                  <a:grpSpLocks/>
                </p:cNvGrpSpPr>
                <p:nvPr/>
              </p:nvGrpSpPr>
              <p:grpSpPr bwMode="auto">
                <a:xfrm>
                  <a:off x="3686" y="244"/>
                  <a:ext cx="177" cy="66"/>
                  <a:chOff x="2848" y="848"/>
                  <a:chExt cx="140" cy="98"/>
                </a:xfrm>
              </p:grpSpPr>
              <p:sp>
                <p:nvSpPr>
                  <p:cNvPr id="146" name="Line 22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848" y="848"/>
                    <a:ext cx="50" cy="2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000000"/>
                      </a:solidFill>
                      <a:latin typeface="Tw Cen MT"/>
                      <a:cs typeface="Tw Cen MT"/>
                    </a:endParaRPr>
                  </a:p>
                </p:txBody>
              </p:sp>
              <p:sp>
                <p:nvSpPr>
                  <p:cNvPr id="147" name="Line 23"/>
                  <p:cNvSpPr>
                    <a:spLocks noChangeShapeType="1"/>
                  </p:cNvSpPr>
                  <p:nvPr/>
                </p:nvSpPr>
                <p:spPr bwMode="auto">
                  <a:xfrm>
                    <a:off x="2944" y="946"/>
                    <a:ext cx="44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000000"/>
                      </a:solidFill>
                      <a:latin typeface="Tw Cen MT"/>
                      <a:cs typeface="Tw Cen MT"/>
                    </a:endParaRPr>
                  </a:p>
                </p:txBody>
              </p:sp>
              <p:sp>
                <p:nvSpPr>
                  <p:cNvPr id="148" name="Line 24"/>
                  <p:cNvSpPr>
                    <a:spLocks noChangeShapeType="1"/>
                  </p:cNvSpPr>
                  <p:nvPr/>
                </p:nvSpPr>
                <p:spPr bwMode="auto">
                  <a:xfrm>
                    <a:off x="2894" y="850"/>
                    <a:ext cx="52" cy="96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000000"/>
                      </a:solidFill>
                      <a:latin typeface="Tw Cen MT"/>
                      <a:cs typeface="Tw Cen MT"/>
                    </a:endParaRPr>
                  </a:p>
                </p:txBody>
              </p:sp>
            </p:grpSp>
            <p:grpSp>
              <p:nvGrpSpPr>
                <p:cNvPr id="142" name="Group 25"/>
                <p:cNvGrpSpPr>
                  <a:grpSpLocks/>
                </p:cNvGrpSpPr>
                <p:nvPr/>
              </p:nvGrpSpPr>
              <p:grpSpPr bwMode="auto">
                <a:xfrm flipV="1">
                  <a:off x="3686" y="243"/>
                  <a:ext cx="177" cy="66"/>
                  <a:chOff x="2848" y="848"/>
                  <a:chExt cx="140" cy="98"/>
                </a:xfrm>
              </p:grpSpPr>
              <p:sp>
                <p:nvSpPr>
                  <p:cNvPr id="143" name="Line 26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848" y="848"/>
                    <a:ext cx="50" cy="2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000000"/>
                      </a:solidFill>
                      <a:latin typeface="Tw Cen MT"/>
                      <a:cs typeface="Tw Cen MT"/>
                    </a:endParaRPr>
                  </a:p>
                </p:txBody>
              </p:sp>
              <p:sp>
                <p:nvSpPr>
                  <p:cNvPr id="144" name="Line 27"/>
                  <p:cNvSpPr>
                    <a:spLocks noChangeShapeType="1"/>
                  </p:cNvSpPr>
                  <p:nvPr/>
                </p:nvSpPr>
                <p:spPr bwMode="auto">
                  <a:xfrm>
                    <a:off x="2944" y="946"/>
                    <a:ext cx="44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000000"/>
                      </a:solidFill>
                      <a:latin typeface="Tw Cen MT"/>
                      <a:cs typeface="Tw Cen MT"/>
                    </a:endParaRPr>
                  </a:p>
                </p:txBody>
              </p:sp>
              <p:sp>
                <p:nvSpPr>
                  <p:cNvPr id="145" name="Line 28"/>
                  <p:cNvSpPr>
                    <a:spLocks noChangeShapeType="1"/>
                  </p:cNvSpPr>
                  <p:nvPr/>
                </p:nvSpPr>
                <p:spPr bwMode="auto">
                  <a:xfrm>
                    <a:off x="2894" y="850"/>
                    <a:ext cx="52" cy="96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000000"/>
                      </a:solidFill>
                      <a:latin typeface="Tw Cen MT"/>
                      <a:cs typeface="Tw Cen MT"/>
                    </a:endParaRPr>
                  </a:p>
                </p:txBody>
              </p:sp>
            </p:grpSp>
          </p:grpSp>
          <p:sp>
            <p:nvSpPr>
              <p:cNvPr id="101" name="Text Box 29"/>
              <p:cNvSpPr txBox="1">
                <a:spLocks noChangeArrowheads="1"/>
              </p:cNvSpPr>
              <p:nvPr/>
            </p:nvSpPr>
            <p:spPr bwMode="auto">
              <a:xfrm>
                <a:off x="5033998" y="3246438"/>
                <a:ext cx="1031875" cy="3365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r>
                  <a:rPr lang="pt-PT" sz="1600" u="none">
                    <a:solidFill>
                      <a:srgbClr val="000000"/>
                    </a:solidFill>
                    <a:latin typeface="Tw Cen MT"/>
                    <a:cs typeface="Tw Cen MT"/>
                  </a:rPr>
                  <a:t>223.1.1.1</a:t>
                </a:r>
                <a:endParaRPr lang="pt-PT" sz="1800" u="none">
                  <a:solidFill>
                    <a:srgbClr val="000000"/>
                  </a:solidFill>
                  <a:latin typeface="Tw Cen MT"/>
                  <a:cs typeface="Tw Cen MT"/>
                </a:endParaRPr>
              </a:p>
            </p:txBody>
          </p:sp>
          <p:sp>
            <p:nvSpPr>
              <p:cNvPr id="102" name="Rectangle 30"/>
              <p:cNvSpPr>
                <a:spLocks noChangeArrowheads="1"/>
              </p:cNvSpPr>
              <p:nvPr/>
            </p:nvSpPr>
            <p:spPr bwMode="auto">
              <a:xfrm>
                <a:off x="5121311" y="3967163"/>
                <a:ext cx="309563" cy="180975"/>
              </a:xfrm>
              <a:prstGeom prst="rect">
                <a:avLst/>
              </a:prstGeom>
              <a:solidFill>
                <a:srgbClr val="CC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00"/>
                  </a:solidFill>
                  <a:latin typeface="Tw Cen MT"/>
                  <a:cs typeface="Tw Cen MT"/>
                </a:endParaRPr>
              </a:p>
            </p:txBody>
          </p:sp>
          <p:sp>
            <p:nvSpPr>
              <p:cNvPr id="103" name="Text Box 31"/>
              <p:cNvSpPr txBox="1">
                <a:spLocks noChangeArrowheads="1"/>
              </p:cNvSpPr>
              <p:nvPr/>
            </p:nvSpPr>
            <p:spPr bwMode="auto">
              <a:xfrm>
                <a:off x="5048286" y="3875088"/>
                <a:ext cx="1031875" cy="3365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r>
                  <a:rPr lang="pt-PT" sz="1600" u="none">
                    <a:solidFill>
                      <a:srgbClr val="000000"/>
                    </a:solidFill>
                    <a:latin typeface="Tw Cen MT"/>
                    <a:cs typeface="Tw Cen MT"/>
                  </a:rPr>
                  <a:t>223.1.1.2</a:t>
                </a:r>
                <a:endParaRPr lang="pt-PT" sz="1800" u="none">
                  <a:solidFill>
                    <a:srgbClr val="000000"/>
                  </a:solidFill>
                  <a:latin typeface="Tw Cen MT"/>
                  <a:cs typeface="Tw Cen MT"/>
                </a:endParaRPr>
              </a:p>
            </p:txBody>
          </p:sp>
          <p:sp>
            <p:nvSpPr>
              <p:cNvPr id="104" name="Text Box 32"/>
              <p:cNvSpPr txBox="1">
                <a:spLocks noChangeArrowheads="1"/>
              </p:cNvSpPr>
              <p:nvPr/>
            </p:nvSpPr>
            <p:spPr bwMode="auto">
              <a:xfrm>
                <a:off x="4919698" y="4827588"/>
                <a:ext cx="1031875" cy="3365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r>
                  <a:rPr lang="pt-PT" sz="1600" u="none">
                    <a:solidFill>
                      <a:srgbClr val="000000"/>
                    </a:solidFill>
                    <a:latin typeface="Tw Cen MT"/>
                    <a:cs typeface="Tw Cen MT"/>
                  </a:rPr>
                  <a:t>223.1.1.3</a:t>
                </a:r>
                <a:endParaRPr lang="pt-PT" sz="1800" u="none">
                  <a:solidFill>
                    <a:srgbClr val="000000"/>
                  </a:solidFill>
                  <a:latin typeface="Tw Cen MT"/>
                  <a:cs typeface="Tw Cen MT"/>
                </a:endParaRPr>
              </a:p>
            </p:txBody>
          </p:sp>
          <p:sp>
            <p:nvSpPr>
              <p:cNvPr id="105" name="Text Box 33"/>
              <p:cNvSpPr txBox="1">
                <a:spLocks noChangeArrowheads="1"/>
              </p:cNvSpPr>
              <p:nvPr/>
            </p:nvSpPr>
            <p:spPr bwMode="auto">
              <a:xfrm>
                <a:off x="5710273" y="4100513"/>
                <a:ext cx="1031875" cy="3365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r>
                  <a:rPr lang="pt-PT" sz="1600" u="none" dirty="0">
                    <a:solidFill>
                      <a:srgbClr val="000000"/>
                    </a:solidFill>
                    <a:latin typeface="Tw Cen MT"/>
                    <a:cs typeface="Tw Cen MT"/>
                  </a:rPr>
                  <a:t>223.1.1.4</a:t>
                </a:r>
                <a:endParaRPr lang="pt-PT" sz="1800" u="none" dirty="0">
                  <a:solidFill>
                    <a:srgbClr val="000000"/>
                  </a:solidFill>
                  <a:latin typeface="Tw Cen MT"/>
                  <a:cs typeface="Tw Cen MT"/>
                </a:endParaRPr>
              </a:p>
            </p:txBody>
          </p:sp>
          <p:sp>
            <p:nvSpPr>
              <p:cNvPr id="106" name="Line 34"/>
              <p:cNvSpPr>
                <a:spLocks noChangeShapeType="1"/>
              </p:cNvSpPr>
              <p:nvPr/>
            </p:nvSpPr>
            <p:spPr bwMode="auto">
              <a:xfrm>
                <a:off x="6913599" y="4424363"/>
                <a:ext cx="1016000" cy="1587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00"/>
                  </a:solidFill>
                  <a:latin typeface="Tw Cen MT"/>
                  <a:cs typeface="Tw Cen MT"/>
                </a:endParaRPr>
              </a:p>
            </p:txBody>
          </p:sp>
          <p:sp>
            <p:nvSpPr>
              <p:cNvPr id="107" name="Text Box 35"/>
              <p:cNvSpPr txBox="1">
                <a:spLocks noChangeArrowheads="1"/>
              </p:cNvSpPr>
              <p:nvPr/>
            </p:nvSpPr>
            <p:spPr bwMode="auto">
              <a:xfrm>
                <a:off x="6786599" y="4062413"/>
                <a:ext cx="1031875" cy="3365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r>
                  <a:rPr lang="pt-PT" sz="1600" u="none" dirty="0">
                    <a:solidFill>
                      <a:srgbClr val="000000"/>
                    </a:solidFill>
                    <a:latin typeface="Tw Cen MT"/>
                    <a:cs typeface="Tw Cen MT"/>
                  </a:rPr>
                  <a:t>223.1.2.9</a:t>
                </a:r>
                <a:endParaRPr lang="pt-PT" sz="1800" u="none" dirty="0">
                  <a:solidFill>
                    <a:srgbClr val="000000"/>
                  </a:solidFill>
                  <a:latin typeface="Tw Cen MT"/>
                  <a:cs typeface="Tw Cen MT"/>
                </a:endParaRPr>
              </a:p>
            </p:txBody>
          </p:sp>
          <p:sp>
            <p:nvSpPr>
              <p:cNvPr id="108" name="Line 36"/>
              <p:cNvSpPr>
                <a:spLocks noChangeShapeType="1"/>
              </p:cNvSpPr>
              <p:nvPr/>
            </p:nvSpPr>
            <p:spPr bwMode="auto">
              <a:xfrm flipH="1">
                <a:off x="7937536" y="3729038"/>
                <a:ext cx="0" cy="1290637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00"/>
                  </a:solidFill>
                  <a:latin typeface="Tw Cen MT"/>
                  <a:cs typeface="Tw Cen MT"/>
                </a:endParaRPr>
              </a:p>
            </p:txBody>
          </p:sp>
          <p:graphicFrame>
            <p:nvGraphicFramePr>
              <p:cNvPr id="109" name="Object 37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491778126"/>
                  </p:ext>
                </p:extLst>
              </p:nvPr>
            </p:nvGraphicFramePr>
            <p:xfrm>
              <a:off x="8115336" y="3436938"/>
              <a:ext cx="584200" cy="46355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9097" name="Clip" r:id="rId8" imgW="1307948" imgH="1084823" progId="MS_ClipArt_Gallery.2">
                      <p:embed/>
                    </p:oleObj>
                  </mc:Choice>
                  <mc:Fallback>
                    <p:oleObj name="Clip" r:id="rId8" imgW="1307948" imgH="1084823" progId="MS_ClipArt_Gallery.2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5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8115336" y="3436938"/>
                            <a:ext cx="584200" cy="463550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blurRad="63500" dist="38099" dir="2700000" algn="ctr" rotWithShape="0">
                                    <a:srgbClr val="000000">
                                      <a:alpha val="74998"/>
                                    </a:srgbClr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110" name="Line 38"/>
              <p:cNvSpPr>
                <a:spLocks noChangeShapeType="1"/>
              </p:cNvSpPr>
              <p:nvPr/>
            </p:nvSpPr>
            <p:spPr bwMode="auto">
              <a:xfrm>
                <a:off x="7937536" y="3733800"/>
                <a:ext cx="234950" cy="635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00"/>
                  </a:solidFill>
                  <a:latin typeface="Tw Cen MT"/>
                  <a:cs typeface="Tw Cen MT"/>
                </a:endParaRPr>
              </a:p>
            </p:txBody>
          </p:sp>
          <p:graphicFrame>
            <p:nvGraphicFramePr>
              <p:cNvPr id="111" name="Object 39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403431156"/>
                  </p:ext>
                </p:extLst>
              </p:nvPr>
            </p:nvGraphicFramePr>
            <p:xfrm>
              <a:off x="8120099" y="4818063"/>
              <a:ext cx="584200" cy="46355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9098" name="Clip" r:id="rId9" imgW="1307948" imgH="1084823" progId="MS_ClipArt_Gallery.2">
                      <p:embed/>
                    </p:oleObj>
                  </mc:Choice>
                  <mc:Fallback>
                    <p:oleObj name="Clip" r:id="rId9" imgW="1307948" imgH="1084823" progId="MS_ClipArt_Gallery.2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5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8120099" y="4818063"/>
                            <a:ext cx="584200" cy="463550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blurRad="63500" dist="38099" dir="2700000" algn="ctr" rotWithShape="0">
                                    <a:srgbClr val="000000">
                                      <a:alpha val="74998"/>
                                    </a:srgbClr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112" name="Line 40"/>
              <p:cNvSpPr>
                <a:spLocks noChangeShapeType="1"/>
              </p:cNvSpPr>
              <p:nvPr/>
            </p:nvSpPr>
            <p:spPr bwMode="auto">
              <a:xfrm>
                <a:off x="7937536" y="5005388"/>
                <a:ext cx="234950" cy="635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00"/>
                  </a:solidFill>
                  <a:latin typeface="Tw Cen MT"/>
                  <a:cs typeface="Tw Cen MT"/>
                </a:endParaRPr>
              </a:p>
            </p:txBody>
          </p:sp>
          <p:sp>
            <p:nvSpPr>
              <p:cNvPr id="113" name="Rectangle 41"/>
              <p:cNvSpPr>
                <a:spLocks noChangeArrowheads="1"/>
              </p:cNvSpPr>
              <p:nvPr/>
            </p:nvSpPr>
            <p:spPr bwMode="auto">
              <a:xfrm>
                <a:off x="7883561" y="4752975"/>
                <a:ext cx="171450" cy="180975"/>
              </a:xfrm>
              <a:prstGeom prst="rect">
                <a:avLst/>
              </a:prstGeom>
              <a:solidFill>
                <a:srgbClr val="CC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00"/>
                  </a:solidFill>
                  <a:latin typeface="Tw Cen MT"/>
                  <a:cs typeface="Tw Cen MT"/>
                </a:endParaRPr>
              </a:p>
            </p:txBody>
          </p:sp>
          <p:sp>
            <p:nvSpPr>
              <p:cNvPr id="114" name="Text Box 42"/>
              <p:cNvSpPr txBox="1">
                <a:spLocks noChangeArrowheads="1"/>
              </p:cNvSpPr>
              <p:nvPr/>
            </p:nvSpPr>
            <p:spPr bwMode="auto">
              <a:xfrm>
                <a:off x="7272374" y="4665663"/>
                <a:ext cx="1031875" cy="3365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r>
                  <a:rPr lang="pt-PT" sz="1600" u="none">
                    <a:solidFill>
                      <a:srgbClr val="000000"/>
                    </a:solidFill>
                    <a:latin typeface="Tw Cen MT"/>
                    <a:cs typeface="Tw Cen MT"/>
                  </a:rPr>
                  <a:t>223.1.2.2</a:t>
                </a:r>
                <a:endParaRPr lang="pt-PT" sz="1800" u="none">
                  <a:solidFill>
                    <a:srgbClr val="000000"/>
                  </a:solidFill>
                  <a:latin typeface="Tw Cen MT"/>
                  <a:cs typeface="Tw Cen MT"/>
                </a:endParaRPr>
              </a:p>
            </p:txBody>
          </p:sp>
          <p:sp>
            <p:nvSpPr>
              <p:cNvPr id="115" name="Rectangle 43"/>
              <p:cNvSpPr>
                <a:spLocks noChangeArrowheads="1"/>
              </p:cNvSpPr>
              <p:nvPr/>
            </p:nvSpPr>
            <p:spPr bwMode="auto">
              <a:xfrm>
                <a:off x="7897849" y="3781425"/>
                <a:ext cx="247650" cy="180975"/>
              </a:xfrm>
              <a:prstGeom prst="rect">
                <a:avLst/>
              </a:prstGeom>
              <a:solidFill>
                <a:srgbClr val="CC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00"/>
                  </a:solidFill>
                  <a:latin typeface="Tw Cen MT"/>
                  <a:cs typeface="Tw Cen MT"/>
                </a:endParaRPr>
              </a:p>
            </p:txBody>
          </p:sp>
          <p:sp>
            <p:nvSpPr>
              <p:cNvPr id="116" name="Text Box 44"/>
              <p:cNvSpPr txBox="1">
                <a:spLocks noChangeArrowheads="1"/>
              </p:cNvSpPr>
              <p:nvPr/>
            </p:nvSpPr>
            <p:spPr bwMode="auto">
              <a:xfrm>
                <a:off x="7013611" y="3662363"/>
                <a:ext cx="1031875" cy="3365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r>
                  <a:rPr lang="pt-PT" sz="1600" u="none" dirty="0">
                    <a:solidFill>
                      <a:srgbClr val="000000"/>
                    </a:solidFill>
                    <a:latin typeface="Tw Cen MT"/>
                    <a:cs typeface="Tw Cen MT"/>
                  </a:rPr>
                  <a:t>223.1.2.1</a:t>
                </a:r>
                <a:endParaRPr lang="pt-PT" sz="1800" u="none" dirty="0">
                  <a:solidFill>
                    <a:srgbClr val="000000"/>
                  </a:solidFill>
                  <a:latin typeface="Tw Cen MT"/>
                  <a:cs typeface="Tw Cen MT"/>
                </a:endParaRPr>
              </a:p>
            </p:txBody>
          </p:sp>
          <p:sp>
            <p:nvSpPr>
              <p:cNvPr id="117" name="Line 45"/>
              <p:cNvSpPr>
                <a:spLocks noChangeShapeType="1"/>
              </p:cNvSpPr>
              <p:nvPr/>
            </p:nvSpPr>
            <p:spPr bwMode="auto">
              <a:xfrm flipH="1">
                <a:off x="6675474" y="4762500"/>
                <a:ext cx="0" cy="719137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00"/>
                  </a:solidFill>
                  <a:latin typeface="Tw Cen MT"/>
                  <a:cs typeface="Tw Cen MT"/>
                </a:endParaRPr>
              </a:p>
            </p:txBody>
          </p:sp>
          <p:sp>
            <p:nvSpPr>
              <p:cNvPr id="118" name="Line 46"/>
              <p:cNvSpPr>
                <a:spLocks noChangeShapeType="1"/>
              </p:cNvSpPr>
              <p:nvPr/>
            </p:nvSpPr>
            <p:spPr bwMode="auto">
              <a:xfrm flipH="1">
                <a:off x="6018248" y="5481638"/>
                <a:ext cx="1185863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00"/>
                  </a:solidFill>
                  <a:latin typeface="Tw Cen MT"/>
                  <a:cs typeface="Tw Cen MT"/>
                </a:endParaRPr>
              </a:p>
            </p:txBody>
          </p:sp>
          <p:sp>
            <p:nvSpPr>
              <p:cNvPr id="119" name="Line 47"/>
              <p:cNvSpPr>
                <a:spLocks noChangeShapeType="1"/>
              </p:cNvSpPr>
              <p:nvPr/>
            </p:nvSpPr>
            <p:spPr bwMode="auto">
              <a:xfrm flipH="1" flipV="1">
                <a:off x="6015073" y="5473700"/>
                <a:ext cx="3175" cy="24130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00"/>
                  </a:solidFill>
                  <a:latin typeface="Tw Cen MT"/>
                  <a:cs typeface="Tw Cen MT"/>
                </a:endParaRPr>
              </a:p>
            </p:txBody>
          </p:sp>
          <p:sp>
            <p:nvSpPr>
              <p:cNvPr id="120" name="Line 48"/>
              <p:cNvSpPr>
                <a:spLocks noChangeShapeType="1"/>
              </p:cNvSpPr>
              <p:nvPr/>
            </p:nvSpPr>
            <p:spPr bwMode="auto">
              <a:xfrm flipH="1" flipV="1">
                <a:off x="7191411" y="5478463"/>
                <a:ext cx="3175" cy="24130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00"/>
                  </a:solidFill>
                  <a:latin typeface="Tw Cen MT"/>
                  <a:cs typeface="Tw Cen MT"/>
                </a:endParaRPr>
              </a:p>
            </p:txBody>
          </p:sp>
          <p:graphicFrame>
            <p:nvGraphicFramePr>
              <p:cNvPr id="121" name="Object 49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93555659"/>
                  </p:ext>
                </p:extLst>
              </p:nvPr>
            </p:nvGraphicFramePr>
            <p:xfrm>
              <a:off x="6977099" y="5637213"/>
              <a:ext cx="584200" cy="46355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9099" name="Clip" r:id="rId10" imgW="1307948" imgH="1084823" progId="MS_ClipArt_Gallery.2">
                      <p:embed/>
                    </p:oleObj>
                  </mc:Choice>
                  <mc:Fallback>
                    <p:oleObj name="Clip" r:id="rId10" imgW="1307948" imgH="1084823" progId="MS_ClipArt_Gallery.2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5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6977099" y="5637213"/>
                            <a:ext cx="584200" cy="463550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blurRad="63500" dist="38099" dir="2700000" algn="ctr" rotWithShape="0">
                                    <a:srgbClr val="000000">
                                      <a:alpha val="74998"/>
                                    </a:srgbClr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22" name="Object 50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926085172"/>
                  </p:ext>
                </p:extLst>
              </p:nvPr>
            </p:nvGraphicFramePr>
            <p:xfrm>
              <a:off x="5719798" y="5651500"/>
              <a:ext cx="584200" cy="46355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9100" name="Clip" r:id="rId11" imgW="1307948" imgH="1084823" progId="MS_ClipArt_Gallery.2">
                      <p:embed/>
                    </p:oleObj>
                  </mc:Choice>
                  <mc:Fallback>
                    <p:oleObj name="Clip" r:id="rId11" imgW="1307948" imgH="1084823" progId="MS_ClipArt_Gallery.2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5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5719798" y="5651500"/>
                            <a:ext cx="584200" cy="463550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blurRad="63500" dist="38099" dir="2700000" algn="ctr" rotWithShape="0">
                                    <a:srgbClr val="000000">
                                      <a:alpha val="74998"/>
                                    </a:srgbClr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123" name="Text Box 51"/>
              <p:cNvSpPr txBox="1">
                <a:spLocks noChangeArrowheads="1"/>
              </p:cNvSpPr>
              <p:nvPr/>
            </p:nvSpPr>
            <p:spPr bwMode="auto">
              <a:xfrm>
                <a:off x="7196174" y="5327650"/>
                <a:ext cx="1031875" cy="3365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r>
                  <a:rPr lang="pt-PT" sz="1600" u="none">
                    <a:solidFill>
                      <a:srgbClr val="000000"/>
                    </a:solidFill>
                    <a:latin typeface="Tw Cen MT"/>
                    <a:cs typeface="Tw Cen MT"/>
                  </a:rPr>
                  <a:t>223.1.3.2</a:t>
                </a:r>
                <a:endParaRPr lang="pt-PT" sz="1800" u="none">
                  <a:solidFill>
                    <a:srgbClr val="000000"/>
                  </a:solidFill>
                  <a:latin typeface="Tw Cen MT"/>
                  <a:cs typeface="Tw Cen MT"/>
                </a:endParaRPr>
              </a:p>
            </p:txBody>
          </p:sp>
          <p:sp>
            <p:nvSpPr>
              <p:cNvPr id="124" name="Text Box 52"/>
              <p:cNvSpPr txBox="1">
                <a:spLocks noChangeArrowheads="1"/>
              </p:cNvSpPr>
              <p:nvPr/>
            </p:nvSpPr>
            <p:spPr bwMode="auto">
              <a:xfrm>
                <a:off x="5019711" y="5365750"/>
                <a:ext cx="1031875" cy="3365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r>
                  <a:rPr lang="pt-PT" sz="1600" u="none" dirty="0">
                    <a:solidFill>
                      <a:srgbClr val="000000"/>
                    </a:solidFill>
                    <a:latin typeface="Tw Cen MT"/>
                    <a:cs typeface="Tw Cen MT"/>
                  </a:rPr>
                  <a:t>223.1.3.1</a:t>
                </a:r>
                <a:endParaRPr lang="pt-PT" sz="1800" u="none" dirty="0">
                  <a:solidFill>
                    <a:srgbClr val="000000"/>
                  </a:solidFill>
                  <a:latin typeface="Tw Cen MT"/>
                  <a:cs typeface="Tw Cen MT"/>
                </a:endParaRPr>
              </a:p>
            </p:txBody>
          </p:sp>
          <p:sp>
            <p:nvSpPr>
              <p:cNvPr id="125" name="Rectangle 53"/>
              <p:cNvSpPr>
                <a:spLocks noChangeArrowheads="1"/>
              </p:cNvSpPr>
              <p:nvPr/>
            </p:nvSpPr>
            <p:spPr bwMode="auto">
              <a:xfrm>
                <a:off x="6611973" y="4895850"/>
                <a:ext cx="128588" cy="180975"/>
              </a:xfrm>
              <a:prstGeom prst="rect">
                <a:avLst/>
              </a:prstGeom>
              <a:solidFill>
                <a:srgbClr val="CC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00"/>
                  </a:solidFill>
                  <a:latin typeface="Tw Cen MT"/>
                  <a:cs typeface="Tw Cen MT"/>
                </a:endParaRPr>
              </a:p>
            </p:txBody>
          </p:sp>
          <p:sp>
            <p:nvSpPr>
              <p:cNvPr id="126" name="Text Box 54"/>
              <p:cNvSpPr txBox="1">
                <a:spLocks noChangeArrowheads="1"/>
              </p:cNvSpPr>
              <p:nvPr/>
            </p:nvSpPr>
            <p:spPr bwMode="auto">
              <a:xfrm>
                <a:off x="6072223" y="4818063"/>
                <a:ext cx="1144588" cy="3365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r>
                  <a:rPr lang="pt-PT" sz="1600" u="none">
                    <a:solidFill>
                      <a:srgbClr val="000000"/>
                    </a:solidFill>
                    <a:latin typeface="Tw Cen MT"/>
                    <a:cs typeface="Tw Cen MT"/>
                  </a:rPr>
                  <a:t>223.1.3.27</a:t>
                </a:r>
                <a:endParaRPr lang="pt-PT" sz="1800" u="none">
                  <a:solidFill>
                    <a:srgbClr val="000000"/>
                  </a:solidFill>
                  <a:latin typeface="Tw Cen MT"/>
                  <a:cs typeface="Tw Cen MT"/>
                </a:endParaRPr>
              </a:p>
            </p:txBody>
          </p:sp>
          <p:grpSp>
            <p:nvGrpSpPr>
              <p:cNvPr id="127" name="Group 55"/>
              <p:cNvGrpSpPr>
                <a:grpSpLocks/>
              </p:cNvGrpSpPr>
              <p:nvPr/>
            </p:nvGrpSpPr>
            <p:grpSpPr bwMode="auto">
              <a:xfrm>
                <a:off x="4614898" y="3160713"/>
                <a:ext cx="339725" cy="400050"/>
                <a:chOff x="2822" y="1181"/>
                <a:chExt cx="214" cy="252"/>
              </a:xfrm>
            </p:grpSpPr>
            <p:sp>
              <p:nvSpPr>
                <p:cNvPr id="134" name="Rectangle 56"/>
                <p:cNvSpPr>
                  <a:spLocks noChangeArrowheads="1"/>
                </p:cNvSpPr>
                <p:nvPr/>
              </p:nvSpPr>
              <p:spPr bwMode="auto">
                <a:xfrm>
                  <a:off x="2886" y="1230"/>
                  <a:ext cx="114" cy="162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  <a:latin typeface="Tw Cen MT"/>
                    <a:cs typeface="Tw Cen MT"/>
                  </a:endParaRPr>
                </a:p>
              </p:txBody>
            </p:sp>
            <p:sp>
              <p:nvSpPr>
                <p:cNvPr id="135" name="Text Box 57"/>
                <p:cNvSpPr txBox="1">
                  <a:spLocks noChangeArrowheads="1"/>
                </p:cNvSpPr>
                <p:nvPr/>
              </p:nvSpPr>
              <p:spPr bwMode="auto">
                <a:xfrm>
                  <a:off x="2822" y="1181"/>
                  <a:ext cx="214" cy="25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 u="sng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  <a:cs typeface="ＭＳ Ｐゴシック" charset="0"/>
                    </a:defRPr>
                  </a:lvl1pPr>
                  <a:lvl2pPr marL="37931725" indent="-37474525" eaLnBrk="0" hangingPunct="0">
                    <a:defRPr sz="2400" u="sng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2pPr>
                  <a:lvl3pPr eaLnBrk="0" hangingPunct="0">
                    <a:defRPr sz="2400" u="sng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3pPr>
                  <a:lvl4pPr eaLnBrk="0" hangingPunct="0">
                    <a:defRPr sz="2400" u="sng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4pPr>
                  <a:lvl5pPr eaLnBrk="0" hangingPunct="0">
                    <a:defRPr sz="2400" u="sng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5pPr>
                  <a:lvl6pPr marL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u="sng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6pPr>
                  <a:lvl7pPr marL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u="sng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7pPr>
                  <a:lvl8pPr marL="1371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u="sng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8pPr>
                  <a:lvl9pPr marL="1828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u="sng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9pPr>
                </a:lstStyle>
                <a:p>
                  <a:r>
                    <a:rPr lang="pt-PT" sz="2000" u="none">
                      <a:solidFill>
                        <a:srgbClr val="000000"/>
                      </a:solidFill>
                      <a:latin typeface="Tw Cen MT"/>
                      <a:cs typeface="Tw Cen MT"/>
                    </a:rPr>
                    <a:t>A</a:t>
                  </a:r>
                  <a:endParaRPr lang="pt-PT" sz="1800" u="none">
                    <a:solidFill>
                      <a:srgbClr val="000000"/>
                    </a:solidFill>
                    <a:latin typeface="Tw Cen MT"/>
                    <a:cs typeface="Tw Cen MT"/>
                  </a:endParaRPr>
                </a:p>
              </p:txBody>
            </p:sp>
          </p:grpSp>
          <p:grpSp>
            <p:nvGrpSpPr>
              <p:cNvPr id="128" name="Group 58"/>
              <p:cNvGrpSpPr>
                <a:grpSpLocks/>
              </p:cNvGrpSpPr>
              <p:nvPr/>
            </p:nvGrpSpPr>
            <p:grpSpPr bwMode="auto">
              <a:xfrm>
                <a:off x="4605373" y="4398963"/>
                <a:ext cx="312738" cy="400050"/>
                <a:chOff x="2822" y="1181"/>
                <a:chExt cx="197" cy="252"/>
              </a:xfrm>
            </p:grpSpPr>
            <p:sp>
              <p:nvSpPr>
                <p:cNvPr id="132" name="Rectangle 59"/>
                <p:cNvSpPr>
                  <a:spLocks noChangeArrowheads="1"/>
                </p:cNvSpPr>
                <p:nvPr/>
              </p:nvSpPr>
              <p:spPr bwMode="auto">
                <a:xfrm>
                  <a:off x="2886" y="1230"/>
                  <a:ext cx="114" cy="162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  <a:latin typeface="Tw Cen MT"/>
                    <a:cs typeface="Tw Cen MT"/>
                  </a:endParaRPr>
                </a:p>
              </p:txBody>
            </p:sp>
            <p:sp>
              <p:nvSpPr>
                <p:cNvPr id="133" name="Text Box 60"/>
                <p:cNvSpPr txBox="1">
                  <a:spLocks noChangeArrowheads="1"/>
                </p:cNvSpPr>
                <p:nvPr/>
              </p:nvSpPr>
              <p:spPr bwMode="auto">
                <a:xfrm>
                  <a:off x="2822" y="1181"/>
                  <a:ext cx="197" cy="25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 u="sng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  <a:cs typeface="ＭＳ Ｐゴシック" charset="0"/>
                    </a:defRPr>
                  </a:lvl1pPr>
                  <a:lvl2pPr marL="37931725" indent="-37474525" eaLnBrk="0" hangingPunct="0">
                    <a:defRPr sz="2400" u="sng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2pPr>
                  <a:lvl3pPr eaLnBrk="0" hangingPunct="0">
                    <a:defRPr sz="2400" u="sng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3pPr>
                  <a:lvl4pPr eaLnBrk="0" hangingPunct="0">
                    <a:defRPr sz="2400" u="sng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4pPr>
                  <a:lvl5pPr eaLnBrk="0" hangingPunct="0">
                    <a:defRPr sz="2400" u="sng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5pPr>
                  <a:lvl6pPr marL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u="sng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6pPr>
                  <a:lvl7pPr marL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u="sng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7pPr>
                  <a:lvl8pPr marL="1371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u="sng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8pPr>
                  <a:lvl9pPr marL="1828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u="sng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9pPr>
                </a:lstStyle>
                <a:p>
                  <a:r>
                    <a:rPr lang="pt-PT" sz="2000" u="none">
                      <a:solidFill>
                        <a:srgbClr val="000000"/>
                      </a:solidFill>
                      <a:latin typeface="Tw Cen MT"/>
                      <a:cs typeface="Tw Cen MT"/>
                    </a:rPr>
                    <a:t>B</a:t>
                  </a:r>
                  <a:endParaRPr lang="pt-PT" sz="1800" u="none">
                    <a:solidFill>
                      <a:srgbClr val="000000"/>
                    </a:solidFill>
                    <a:latin typeface="Tw Cen MT"/>
                    <a:cs typeface="Tw Cen MT"/>
                  </a:endParaRPr>
                </a:p>
              </p:txBody>
            </p:sp>
          </p:grpSp>
          <p:grpSp>
            <p:nvGrpSpPr>
              <p:cNvPr id="129" name="Group 61"/>
              <p:cNvGrpSpPr>
                <a:grpSpLocks/>
              </p:cNvGrpSpPr>
              <p:nvPr/>
            </p:nvGrpSpPr>
            <p:grpSpPr bwMode="auto">
              <a:xfrm>
                <a:off x="8215349" y="4760913"/>
                <a:ext cx="307975" cy="400050"/>
                <a:chOff x="2822" y="1181"/>
                <a:chExt cx="194" cy="252"/>
              </a:xfrm>
            </p:grpSpPr>
            <p:sp>
              <p:nvSpPr>
                <p:cNvPr id="130" name="Rectangle 62"/>
                <p:cNvSpPr>
                  <a:spLocks noChangeArrowheads="1"/>
                </p:cNvSpPr>
                <p:nvPr/>
              </p:nvSpPr>
              <p:spPr bwMode="auto">
                <a:xfrm>
                  <a:off x="2886" y="1230"/>
                  <a:ext cx="114" cy="162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  <a:latin typeface="Tw Cen MT"/>
                    <a:cs typeface="Tw Cen MT"/>
                  </a:endParaRPr>
                </a:p>
              </p:txBody>
            </p:sp>
            <p:sp>
              <p:nvSpPr>
                <p:cNvPr id="131" name="Text Box 63"/>
                <p:cNvSpPr txBox="1">
                  <a:spLocks noChangeArrowheads="1"/>
                </p:cNvSpPr>
                <p:nvPr/>
              </p:nvSpPr>
              <p:spPr bwMode="auto">
                <a:xfrm>
                  <a:off x="2822" y="1181"/>
                  <a:ext cx="194" cy="25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 u="sng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  <a:cs typeface="ＭＳ Ｐゴシック" charset="0"/>
                    </a:defRPr>
                  </a:lvl1pPr>
                  <a:lvl2pPr marL="37931725" indent="-37474525" eaLnBrk="0" hangingPunct="0">
                    <a:defRPr sz="2400" u="sng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2pPr>
                  <a:lvl3pPr eaLnBrk="0" hangingPunct="0">
                    <a:defRPr sz="2400" u="sng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3pPr>
                  <a:lvl4pPr eaLnBrk="0" hangingPunct="0">
                    <a:defRPr sz="2400" u="sng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4pPr>
                  <a:lvl5pPr eaLnBrk="0" hangingPunct="0">
                    <a:defRPr sz="2400" u="sng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5pPr>
                  <a:lvl6pPr marL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u="sng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6pPr>
                  <a:lvl7pPr marL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u="sng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7pPr>
                  <a:lvl8pPr marL="1371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u="sng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8pPr>
                  <a:lvl9pPr marL="1828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u="sng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9pPr>
                </a:lstStyle>
                <a:p>
                  <a:r>
                    <a:rPr lang="pt-PT" sz="2000" u="none">
                      <a:solidFill>
                        <a:srgbClr val="000000"/>
                      </a:solidFill>
                      <a:latin typeface="Tw Cen MT"/>
                      <a:cs typeface="Tw Cen MT"/>
                    </a:rPr>
                    <a:t>E</a:t>
                  </a:r>
                  <a:endParaRPr lang="pt-PT" sz="1800" u="none">
                    <a:solidFill>
                      <a:srgbClr val="000000"/>
                    </a:solidFill>
                    <a:latin typeface="Tw Cen MT"/>
                    <a:cs typeface="Tw Cen MT"/>
                  </a:endParaRPr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15926400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2.22222E-6 C 0.00278 0.04584 0.00121 0.01667 0.00469 0.0875 C 0.00555 0.10579 0.01927 0.13125 0.02656 0.14584 C 0.03194 0.15648 0.03732 0.16783 0.04531 0.175 C 0.05364 0.19167 0.04271 0.17153 0.05312 0.18542 C 0.06024 0.19491 0.05173 0.18959 0.06094 0.19375 C 0.06389 0.19769 0.06632 0.20186 0.07031 0.20417 C 0.07517 0.20695 0.08194 0.20718 0.08594 0.2125 " pathEditMode="relative" ptsTypes="fffffffA">
                                      <p:cBhvr>
                                        <p:cTn id="12" dur="2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pt-PT" sz="4000" dirty="0">
                <a:latin typeface="Tw Cen MT" charset="0"/>
                <a:ea typeface="ＭＳ Ｐゴシック" charset="0"/>
                <a:cs typeface="ＭＳ Ｐゴシック" charset="0"/>
              </a:rPr>
              <a:t>Nota prévia</a:t>
            </a:r>
          </a:p>
        </p:txBody>
      </p:sp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1524000" y="2286000"/>
            <a:ext cx="6645275" cy="304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pt-PT" u="none" dirty="0">
                <a:latin typeface="Tw Cen MT" charset="0"/>
                <a:cs typeface="Tw Cen MT" charset="0"/>
              </a:rPr>
              <a:t>A estrutura da apresentação é semelhante à do Cap. 1 do livro base de suporte à disciplina e utiliza algumas das figuras, textos e outros materiais desse mesmo livro</a:t>
            </a:r>
          </a:p>
          <a:p>
            <a:pPr eaLnBrk="1" hangingPunct="1"/>
            <a:endParaRPr lang="pt-PT" u="none" dirty="0">
              <a:latin typeface="Tw Cen MT" charset="0"/>
              <a:cs typeface="Tw Cen MT" charset="0"/>
            </a:endParaRPr>
          </a:p>
          <a:p>
            <a:pPr lvl="1" eaLnBrk="1" hangingPunct="1">
              <a:spcBef>
                <a:spcPct val="20000"/>
              </a:spcBef>
              <a:buClr>
                <a:schemeClr val="hlink"/>
              </a:buClr>
              <a:buSzPct val="55000"/>
              <a:buFont typeface="Wingdings" charset="0"/>
              <a:buNone/>
            </a:pPr>
            <a:r>
              <a:rPr lang="pt-PT" sz="2000" u="none" dirty="0">
                <a:latin typeface="Tw Cen MT" charset="0"/>
                <a:cs typeface="Times New Roman" charset="0"/>
              </a:rPr>
              <a:t>James F. </a:t>
            </a:r>
            <a:r>
              <a:rPr lang="pt-PT" sz="2000" u="none" dirty="0" err="1">
                <a:latin typeface="Tw Cen MT" charset="0"/>
                <a:cs typeface="Times New Roman" charset="0"/>
              </a:rPr>
              <a:t>Kurose</a:t>
            </a:r>
            <a:r>
              <a:rPr lang="pt-PT" sz="2000" u="none" dirty="0">
                <a:latin typeface="Tw Cen MT" charset="0"/>
                <a:cs typeface="Times New Roman" charset="0"/>
              </a:rPr>
              <a:t> </a:t>
            </a:r>
            <a:r>
              <a:rPr lang="pt-PT" sz="2000" u="none" dirty="0" err="1">
                <a:latin typeface="Tw Cen MT" charset="0"/>
                <a:cs typeface="Times New Roman" charset="0"/>
              </a:rPr>
              <a:t>and</a:t>
            </a:r>
            <a:r>
              <a:rPr lang="pt-PT" sz="2000" u="none" dirty="0">
                <a:latin typeface="Tw Cen MT" charset="0"/>
                <a:cs typeface="Times New Roman" charset="0"/>
              </a:rPr>
              <a:t> Keith W. Ross, </a:t>
            </a:r>
          </a:p>
          <a:p>
            <a:pPr lvl="1" eaLnBrk="1" hangingPunct="1">
              <a:spcBef>
                <a:spcPct val="20000"/>
              </a:spcBef>
              <a:buClr>
                <a:schemeClr val="hlink"/>
              </a:buClr>
              <a:buSzPct val="55000"/>
              <a:buFont typeface="Wingdings" charset="0"/>
              <a:buNone/>
            </a:pPr>
            <a:r>
              <a:rPr lang="pt-PT" sz="2000" u="none" dirty="0">
                <a:latin typeface="Tw Cen MT" charset="0"/>
                <a:cs typeface="Times New Roman" charset="0"/>
              </a:rPr>
              <a:t>"</a:t>
            </a:r>
            <a:r>
              <a:rPr lang="pt-PT" sz="2000" u="none" dirty="0" err="1">
                <a:latin typeface="Tw Cen MT" charset="0"/>
                <a:cs typeface="Times New Roman" charset="0"/>
              </a:rPr>
              <a:t>Computer</a:t>
            </a:r>
            <a:r>
              <a:rPr lang="pt-PT" sz="2000" u="none" dirty="0">
                <a:latin typeface="Tw Cen MT" charset="0"/>
                <a:cs typeface="Times New Roman" charset="0"/>
              </a:rPr>
              <a:t> </a:t>
            </a:r>
            <a:r>
              <a:rPr lang="pt-PT" sz="2000" u="none" dirty="0" err="1">
                <a:latin typeface="Tw Cen MT" charset="0"/>
                <a:cs typeface="Times New Roman" charset="0"/>
              </a:rPr>
              <a:t>Networking</a:t>
            </a:r>
            <a:r>
              <a:rPr lang="pt-PT" sz="2000" u="none" dirty="0">
                <a:latin typeface="Tw Cen MT" charset="0"/>
                <a:cs typeface="Times New Roman" charset="0"/>
              </a:rPr>
              <a:t> - A Top-</a:t>
            </a:r>
            <a:r>
              <a:rPr lang="pt-PT" sz="2000" u="none" dirty="0" err="1">
                <a:latin typeface="Tw Cen MT" charset="0"/>
                <a:cs typeface="Times New Roman" charset="0"/>
              </a:rPr>
              <a:t>Down</a:t>
            </a:r>
            <a:r>
              <a:rPr lang="pt-PT" sz="2000" u="none" dirty="0">
                <a:latin typeface="Tw Cen MT" charset="0"/>
                <a:cs typeface="Times New Roman" charset="0"/>
              </a:rPr>
              <a:t> </a:t>
            </a:r>
            <a:r>
              <a:rPr lang="pt-PT" sz="2000" u="none" dirty="0" err="1">
                <a:latin typeface="Tw Cen MT" charset="0"/>
                <a:cs typeface="Times New Roman" charset="0"/>
              </a:rPr>
              <a:t>Approach</a:t>
            </a:r>
            <a:r>
              <a:rPr lang="ja-JP" altLang="pt-PT" sz="2000" u="none" dirty="0">
                <a:latin typeface="Tw Cen MT" charset="0"/>
                <a:cs typeface="Times New Roman" charset="0"/>
              </a:rPr>
              <a:t>“</a:t>
            </a:r>
            <a:r>
              <a:rPr lang="pt-PT" sz="2000" u="none" dirty="0">
                <a:latin typeface="Tw Cen MT" charset="0"/>
                <a:cs typeface="Times New Roman" charset="0"/>
              </a:rPr>
              <a:t>, </a:t>
            </a:r>
          </a:p>
          <a:p>
            <a:pPr lvl="1" eaLnBrk="1" hangingPunct="1">
              <a:spcBef>
                <a:spcPct val="20000"/>
              </a:spcBef>
              <a:buClr>
                <a:schemeClr val="hlink"/>
              </a:buClr>
              <a:buSzPct val="55000"/>
              <a:buFont typeface="Wingdings" charset="0"/>
              <a:buNone/>
            </a:pPr>
            <a:r>
              <a:rPr lang="pt-PT" sz="2000" u="none" dirty="0" err="1">
                <a:latin typeface="Tw Cen MT" charset="0"/>
                <a:cs typeface="Times New Roman" charset="0"/>
              </a:rPr>
              <a:t>Pearson-Addison</a:t>
            </a:r>
            <a:r>
              <a:rPr lang="pt-PT" sz="2000" u="none" dirty="0">
                <a:latin typeface="Tw Cen MT" charset="0"/>
                <a:cs typeface="Times New Roman" charset="0"/>
              </a:rPr>
              <a:t> Wesley </a:t>
            </a:r>
            <a:r>
              <a:rPr lang="pt-PT" sz="2000" u="none" dirty="0" err="1">
                <a:latin typeface="Tw Cen MT" charset="0"/>
                <a:cs typeface="Times New Roman" charset="0"/>
              </a:rPr>
              <a:t>Longman</a:t>
            </a:r>
            <a:r>
              <a:rPr lang="pt-PT" sz="2000" u="none" dirty="0">
                <a:latin typeface="Tw Cen MT" charset="0"/>
                <a:cs typeface="Times New Roman" charset="0"/>
              </a:rPr>
              <a:t>, </a:t>
            </a:r>
            <a:r>
              <a:rPr lang="pt-PT" sz="2000" u="none" dirty="0" err="1">
                <a:latin typeface="Tw Cen MT" charset="0"/>
                <a:cs typeface="Times New Roman" charset="0"/>
              </a:rPr>
              <a:t>Inc</a:t>
            </a:r>
            <a:r>
              <a:rPr lang="pt-PT" sz="2000" u="none" dirty="0">
                <a:latin typeface="Tw Cen MT" charset="0"/>
                <a:cs typeface="Times New Roman" charset="0"/>
              </a:rPr>
              <a:t>., 5th </a:t>
            </a:r>
            <a:r>
              <a:rPr lang="pt-PT" sz="2000" u="none" dirty="0" err="1">
                <a:latin typeface="Tw Cen MT" charset="0"/>
                <a:cs typeface="Times New Roman" charset="0"/>
              </a:rPr>
              <a:t>Edition</a:t>
            </a:r>
            <a:r>
              <a:rPr lang="pt-PT" sz="2000" u="none" dirty="0">
                <a:latin typeface="Tw Cen MT" charset="0"/>
                <a:cs typeface="Times New Roman" charset="0"/>
              </a:rPr>
              <a:t>, 2010</a:t>
            </a:r>
            <a:endParaRPr lang="pt-PT" u="none" dirty="0">
              <a:latin typeface="Tw Cen MT" charset="0"/>
              <a:cs typeface="Times New Roman" charset="0"/>
            </a:endParaRPr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80000"/>
              </a:lnSpc>
            </a:pPr>
            <a:fld id="{4BC56EE3-7988-2B49-9F04-D072C591B181}" type="slidenum">
              <a:rPr lang="en-US" sz="1200">
                <a:solidFill>
                  <a:srgbClr val="FFFFFF"/>
                </a:solidFill>
              </a:rPr>
              <a:pPr eaLnBrk="1" hangingPunct="1">
                <a:lnSpc>
                  <a:spcPct val="80000"/>
                </a:lnSpc>
              </a:pPr>
              <a:t>2</a:t>
            </a:fld>
            <a:endParaRPr lang="en-US" sz="12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30873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507" name="Rectangle 2"/>
          <p:cNvSpPr>
            <a:spLocks noGrp="1" noChangeArrowheads="1"/>
          </p:cNvSpPr>
          <p:nvPr>
            <p:ph type="title"/>
          </p:nvPr>
        </p:nvSpPr>
        <p:spPr>
          <a:xfrm>
            <a:off x="423759" y="304800"/>
            <a:ext cx="8105775" cy="742950"/>
          </a:xfrm>
        </p:spPr>
        <p:txBody>
          <a:bodyPr>
            <a:noAutofit/>
          </a:bodyPr>
          <a:lstStyle/>
          <a:p>
            <a:pPr eaLnBrk="1" hangingPunct="1"/>
            <a:r>
              <a:rPr lang="pt-PT" sz="480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Continuação</a:t>
            </a:r>
          </a:p>
        </p:txBody>
      </p:sp>
      <p:sp>
        <p:nvSpPr>
          <p:cNvPr id="2" name="Rectangle 65"/>
          <p:cNvSpPr>
            <a:spLocks noChangeArrowheads="1"/>
          </p:cNvSpPr>
          <p:nvPr/>
        </p:nvSpPr>
        <p:spPr bwMode="auto">
          <a:xfrm>
            <a:off x="323850" y="2286000"/>
            <a:ext cx="3669043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110000"/>
              </a:lnSpc>
              <a:spcBef>
                <a:spcPct val="20000"/>
              </a:spcBef>
              <a:buSzPct val="60000"/>
              <a:buFont typeface="Wingdings" charset="0"/>
              <a:buNone/>
            </a:pPr>
            <a:r>
              <a:rPr lang="pt-PT" sz="2000" u="none" dirty="0">
                <a:solidFill>
                  <a:srgbClr val="000000"/>
                </a:solidFill>
                <a:latin typeface="Tw Cen MT"/>
                <a:cs typeface="Tw Cen MT"/>
              </a:rPr>
              <a:t>O </a:t>
            </a:r>
            <a:r>
              <a:rPr lang="pt-PT" sz="2000" u="none" dirty="0" err="1">
                <a:solidFill>
                  <a:srgbClr val="000000"/>
                </a:solidFill>
                <a:latin typeface="Tw Cen MT"/>
                <a:cs typeface="Tw Cen MT"/>
              </a:rPr>
              <a:t>datagrama</a:t>
            </a:r>
            <a:r>
              <a:rPr lang="pt-PT" sz="2000" u="none" dirty="0">
                <a:solidFill>
                  <a:srgbClr val="000000"/>
                </a:solidFill>
                <a:latin typeface="Tw Cen MT"/>
                <a:cs typeface="Tw Cen MT"/>
              </a:rPr>
              <a:t> chegou a 223.1.1.4 com destino a 223.1.2.3</a:t>
            </a:r>
            <a:endParaRPr lang="pt-PT" u="none" dirty="0">
              <a:solidFill>
                <a:srgbClr val="000000"/>
              </a:solidFill>
              <a:latin typeface="Tw Cen MT"/>
              <a:cs typeface="Tw Cen MT"/>
            </a:endParaRPr>
          </a:p>
          <a:p>
            <a:pPr marL="342900" indent="-342900">
              <a:lnSpc>
                <a:spcPct val="110000"/>
              </a:lnSpc>
              <a:spcBef>
                <a:spcPct val="20000"/>
              </a:spcBef>
              <a:buSzPct val="100000"/>
              <a:buFont typeface="Times" charset="0"/>
              <a:buChar char="•"/>
            </a:pPr>
            <a:r>
              <a:rPr lang="pt-PT" u="none" dirty="0">
                <a:solidFill>
                  <a:srgbClr val="000000"/>
                </a:solidFill>
                <a:latin typeface="Tw Cen MT"/>
                <a:cs typeface="Tw Cen MT"/>
              </a:rPr>
              <a:t>Extrair o </a:t>
            </a:r>
            <a:r>
              <a:rPr lang="pt-PT" u="none" dirty="0" smtClean="0">
                <a:solidFill>
                  <a:srgbClr val="000000"/>
                </a:solidFill>
                <a:latin typeface="Tw Cen MT"/>
                <a:cs typeface="Tw Cen MT"/>
              </a:rPr>
              <a:t>prefixo</a:t>
            </a:r>
            <a:endParaRPr lang="pt-PT" u="none" dirty="0">
              <a:solidFill>
                <a:srgbClr val="000000"/>
              </a:solidFill>
              <a:latin typeface="Tw Cen MT"/>
              <a:cs typeface="Tw Cen MT"/>
            </a:endParaRPr>
          </a:p>
          <a:p>
            <a:pPr marL="342900" indent="-342900">
              <a:lnSpc>
                <a:spcPct val="110000"/>
              </a:lnSpc>
              <a:spcBef>
                <a:spcPct val="20000"/>
              </a:spcBef>
              <a:buSzPct val="100000"/>
              <a:buFont typeface="Times" charset="0"/>
              <a:buChar char="•"/>
            </a:pPr>
            <a:r>
              <a:rPr lang="pt-PT" u="none" dirty="0">
                <a:solidFill>
                  <a:srgbClr val="000000"/>
                </a:solidFill>
                <a:latin typeface="Tw Cen MT"/>
                <a:cs typeface="Tw Cen MT"/>
              </a:rPr>
              <a:t>Está numa rede </a:t>
            </a:r>
            <a:r>
              <a:rPr lang="pt-PT" u="none" dirty="0" err="1">
                <a:solidFill>
                  <a:srgbClr val="000000"/>
                </a:solidFill>
                <a:latin typeface="Tw Cen MT"/>
                <a:cs typeface="Tw Cen MT"/>
              </a:rPr>
              <a:t>directamente</a:t>
            </a:r>
            <a:r>
              <a:rPr lang="pt-PT" u="none" dirty="0">
                <a:solidFill>
                  <a:srgbClr val="000000"/>
                </a:solidFill>
                <a:latin typeface="Tw Cen MT"/>
                <a:cs typeface="Tw Cen MT"/>
              </a:rPr>
              <a:t> acessível via a interface 223.1.2.9</a:t>
            </a:r>
            <a:r>
              <a:rPr lang="pt-PT" sz="2000" u="none" dirty="0">
                <a:solidFill>
                  <a:srgbClr val="000000"/>
                </a:solidFill>
                <a:latin typeface="Tw Cen MT"/>
                <a:cs typeface="Tw Cen MT"/>
              </a:rPr>
              <a:t> </a:t>
            </a:r>
          </a:p>
          <a:p>
            <a:pPr marL="342900" indent="-342900">
              <a:lnSpc>
                <a:spcPct val="110000"/>
              </a:lnSpc>
              <a:spcBef>
                <a:spcPct val="20000"/>
              </a:spcBef>
              <a:buSzPct val="100000"/>
              <a:buFont typeface="Times" charset="0"/>
              <a:buChar char="•"/>
            </a:pPr>
            <a:r>
              <a:rPr lang="pt-PT" u="none" dirty="0">
                <a:solidFill>
                  <a:srgbClr val="000000"/>
                </a:solidFill>
                <a:latin typeface="Tw Cen MT"/>
                <a:cs typeface="Tw Cen MT"/>
              </a:rPr>
              <a:t>O nível data-link dessa interface sabe como enviar </a:t>
            </a:r>
            <a:r>
              <a:rPr lang="pt-PT" u="none" dirty="0" err="1">
                <a:solidFill>
                  <a:srgbClr val="000000"/>
                </a:solidFill>
                <a:latin typeface="Tw Cen MT"/>
                <a:cs typeface="Tw Cen MT"/>
              </a:rPr>
              <a:t>directamente</a:t>
            </a:r>
            <a:r>
              <a:rPr lang="pt-PT" u="none" dirty="0">
                <a:solidFill>
                  <a:srgbClr val="000000"/>
                </a:solidFill>
                <a:latin typeface="Tw Cen MT"/>
                <a:cs typeface="Tw Cen MT"/>
              </a:rPr>
              <a:t> para o destino: 223.1.2.9</a:t>
            </a:r>
            <a:r>
              <a:rPr lang="pt-PT" sz="2000" u="none" dirty="0">
                <a:solidFill>
                  <a:srgbClr val="000000"/>
                </a:solidFill>
                <a:latin typeface="Tw Cen MT"/>
                <a:cs typeface="Tw Cen MT"/>
              </a:rPr>
              <a:t> </a:t>
            </a:r>
            <a:endParaRPr lang="pt-PT" u="none" dirty="0">
              <a:solidFill>
                <a:srgbClr val="000000"/>
              </a:solidFill>
              <a:latin typeface="Tw Cen MT"/>
              <a:cs typeface="Tw Cen MT"/>
            </a:endParaRPr>
          </a:p>
          <a:p>
            <a:pPr marL="342900" indent="-342900">
              <a:lnSpc>
                <a:spcPct val="110000"/>
              </a:lnSpc>
              <a:spcBef>
                <a:spcPct val="20000"/>
              </a:spcBef>
              <a:buSzPct val="100000"/>
              <a:buFont typeface="Times" charset="0"/>
              <a:buChar char="•"/>
            </a:pPr>
            <a:r>
              <a:rPr lang="pt-PT" u="none" dirty="0">
                <a:solidFill>
                  <a:srgbClr val="000000"/>
                </a:solidFill>
                <a:latin typeface="Tw Cen MT"/>
                <a:cs typeface="Tw Cen MT"/>
              </a:rPr>
              <a:t>O </a:t>
            </a:r>
            <a:r>
              <a:rPr lang="pt-PT" u="none" dirty="0" err="1">
                <a:solidFill>
                  <a:srgbClr val="000000"/>
                </a:solidFill>
                <a:latin typeface="Tw Cen MT"/>
                <a:cs typeface="Tw Cen MT"/>
              </a:rPr>
              <a:t>datagrama</a:t>
            </a:r>
            <a:r>
              <a:rPr lang="pt-PT" u="none" dirty="0">
                <a:solidFill>
                  <a:srgbClr val="000000"/>
                </a:solidFill>
                <a:latin typeface="Tw Cen MT"/>
                <a:cs typeface="Tw Cen MT"/>
              </a:rPr>
              <a:t> chega ao destino - </a:t>
            </a:r>
            <a:r>
              <a:rPr lang="pt-PT" u="none" dirty="0" smtClean="0">
                <a:solidFill>
                  <a:srgbClr val="000000"/>
                </a:solidFill>
                <a:latin typeface="Tw Cen MT"/>
                <a:cs typeface="Tw Cen MT"/>
              </a:rPr>
              <a:t>223.1.2.2 por encaminhamento </a:t>
            </a:r>
            <a:r>
              <a:rPr lang="pt-PT" u="none" dirty="0" err="1" smtClean="0">
                <a:solidFill>
                  <a:srgbClr val="000000"/>
                </a:solidFill>
                <a:latin typeface="Tw Cen MT"/>
                <a:cs typeface="Tw Cen MT"/>
              </a:rPr>
              <a:t>directo</a:t>
            </a:r>
            <a:endParaRPr lang="pt-PT" u="none" dirty="0">
              <a:solidFill>
                <a:srgbClr val="000000"/>
              </a:solidFill>
              <a:latin typeface="Tw Cen MT"/>
              <a:cs typeface="Tw Cen MT"/>
            </a:endParaRPr>
          </a:p>
        </p:txBody>
      </p:sp>
      <p:sp>
        <p:nvSpPr>
          <p:cNvPr id="106511" name="Rectangle 66"/>
          <p:cNvSpPr>
            <a:spLocks noChangeArrowheads="1"/>
          </p:cNvSpPr>
          <p:nvPr/>
        </p:nvSpPr>
        <p:spPr bwMode="auto">
          <a:xfrm>
            <a:off x="561975" y="1504950"/>
            <a:ext cx="3590925" cy="504825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  <a:latin typeface="Tw Cen MT"/>
              <a:cs typeface="Tw Cen MT"/>
            </a:endParaRPr>
          </a:p>
        </p:txBody>
      </p:sp>
      <p:sp>
        <p:nvSpPr>
          <p:cNvPr id="106512" name="Rectangle 67"/>
          <p:cNvSpPr>
            <a:spLocks noChangeArrowheads="1"/>
          </p:cNvSpPr>
          <p:nvPr/>
        </p:nvSpPr>
        <p:spPr bwMode="auto">
          <a:xfrm>
            <a:off x="485775" y="1571625"/>
            <a:ext cx="3590925" cy="5048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000000"/>
              </a:solidFill>
              <a:latin typeface="Tw Cen MT"/>
              <a:cs typeface="Tw Cen MT"/>
            </a:endParaRPr>
          </a:p>
        </p:txBody>
      </p:sp>
      <p:sp>
        <p:nvSpPr>
          <p:cNvPr id="106513" name="Text Box 68"/>
          <p:cNvSpPr txBox="1">
            <a:spLocks noChangeArrowheads="1"/>
          </p:cNvSpPr>
          <p:nvPr/>
        </p:nvSpPr>
        <p:spPr bwMode="auto">
          <a:xfrm>
            <a:off x="573406" y="1447800"/>
            <a:ext cx="650238" cy="584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/>
            <a:r>
              <a:rPr lang="pt-PT" sz="1600" u="none">
                <a:solidFill>
                  <a:srgbClr val="000000"/>
                </a:solidFill>
                <a:latin typeface="Tw Cen MT"/>
                <a:cs typeface="Tw Cen MT"/>
              </a:rPr>
              <a:t>misc</a:t>
            </a:r>
          </a:p>
          <a:p>
            <a:pPr algn="ctr"/>
            <a:r>
              <a:rPr lang="pt-PT" sz="1600" u="none">
                <a:solidFill>
                  <a:srgbClr val="000000"/>
                </a:solidFill>
                <a:latin typeface="Tw Cen MT"/>
                <a:cs typeface="Tw Cen MT"/>
              </a:rPr>
              <a:t>fields</a:t>
            </a:r>
          </a:p>
        </p:txBody>
      </p:sp>
      <p:sp>
        <p:nvSpPr>
          <p:cNvPr id="106514" name="Line 69"/>
          <p:cNvSpPr>
            <a:spLocks noChangeShapeType="1"/>
          </p:cNvSpPr>
          <p:nvPr/>
        </p:nvSpPr>
        <p:spPr bwMode="auto">
          <a:xfrm>
            <a:off x="1247775" y="1581150"/>
            <a:ext cx="0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  <a:latin typeface="Tw Cen MT"/>
              <a:cs typeface="Tw Cen MT"/>
            </a:endParaRPr>
          </a:p>
        </p:txBody>
      </p:sp>
      <p:sp>
        <p:nvSpPr>
          <p:cNvPr id="106515" name="Text Box 70"/>
          <p:cNvSpPr txBox="1">
            <a:spLocks noChangeArrowheads="1"/>
          </p:cNvSpPr>
          <p:nvPr/>
        </p:nvSpPr>
        <p:spPr bwMode="auto">
          <a:xfrm>
            <a:off x="1207028" y="1651000"/>
            <a:ext cx="110066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/>
            <a:r>
              <a:rPr lang="pt-PT" sz="1800" u="none">
                <a:solidFill>
                  <a:srgbClr val="000000"/>
                </a:solidFill>
                <a:latin typeface="Tw Cen MT"/>
                <a:cs typeface="Tw Cen MT"/>
              </a:rPr>
              <a:t>223.1.1.1</a:t>
            </a:r>
          </a:p>
        </p:txBody>
      </p:sp>
      <p:sp>
        <p:nvSpPr>
          <p:cNvPr id="106516" name="Text Box 71"/>
          <p:cNvSpPr txBox="1">
            <a:spLocks noChangeArrowheads="1"/>
          </p:cNvSpPr>
          <p:nvPr/>
        </p:nvSpPr>
        <p:spPr bwMode="auto">
          <a:xfrm>
            <a:off x="2226203" y="1651000"/>
            <a:ext cx="110066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/>
            <a:r>
              <a:rPr lang="pt-PT" sz="1800" u="none" dirty="0" smtClean="0">
                <a:solidFill>
                  <a:srgbClr val="000000"/>
                </a:solidFill>
                <a:latin typeface="Tw Cen MT"/>
                <a:cs typeface="Tw Cen MT"/>
              </a:rPr>
              <a:t>223.1.2.2</a:t>
            </a:r>
            <a:endParaRPr lang="pt-PT" sz="1800" u="none" dirty="0">
              <a:solidFill>
                <a:srgbClr val="000000"/>
              </a:solidFill>
              <a:latin typeface="Tw Cen MT"/>
              <a:cs typeface="Tw Cen MT"/>
            </a:endParaRPr>
          </a:p>
        </p:txBody>
      </p:sp>
      <p:sp>
        <p:nvSpPr>
          <p:cNvPr id="106517" name="Line 72"/>
          <p:cNvSpPr>
            <a:spLocks noChangeShapeType="1"/>
          </p:cNvSpPr>
          <p:nvPr/>
        </p:nvSpPr>
        <p:spPr bwMode="auto">
          <a:xfrm>
            <a:off x="2238375" y="1581150"/>
            <a:ext cx="0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  <a:latin typeface="Tw Cen MT"/>
              <a:cs typeface="Tw Cen MT"/>
            </a:endParaRPr>
          </a:p>
        </p:txBody>
      </p:sp>
      <p:sp>
        <p:nvSpPr>
          <p:cNvPr id="106518" name="Line 73"/>
          <p:cNvSpPr>
            <a:spLocks noChangeShapeType="1"/>
          </p:cNvSpPr>
          <p:nvPr/>
        </p:nvSpPr>
        <p:spPr bwMode="auto">
          <a:xfrm>
            <a:off x="3286125" y="1571625"/>
            <a:ext cx="0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  <a:latin typeface="Tw Cen MT"/>
              <a:cs typeface="Tw Cen MT"/>
            </a:endParaRPr>
          </a:p>
        </p:txBody>
      </p:sp>
      <p:sp>
        <p:nvSpPr>
          <p:cNvPr id="106519" name="Text Box 74"/>
          <p:cNvSpPr txBox="1">
            <a:spLocks noChangeArrowheads="1"/>
          </p:cNvSpPr>
          <p:nvPr/>
        </p:nvSpPr>
        <p:spPr bwMode="auto">
          <a:xfrm>
            <a:off x="3363582" y="1641475"/>
            <a:ext cx="62931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/>
            <a:r>
              <a:rPr lang="pt-PT" sz="1800" u="none">
                <a:solidFill>
                  <a:srgbClr val="000000"/>
                </a:solidFill>
                <a:latin typeface="Tw Cen MT"/>
                <a:cs typeface="Tw Cen MT"/>
              </a:rPr>
              <a:t>data</a:t>
            </a:r>
          </a:p>
        </p:txBody>
      </p:sp>
      <p:sp>
        <p:nvSpPr>
          <p:cNvPr id="86" name="Rectangle 85"/>
          <p:cNvSpPr>
            <a:spLocks noChangeArrowheads="1"/>
          </p:cNvSpPr>
          <p:nvPr/>
        </p:nvSpPr>
        <p:spPr bwMode="auto">
          <a:xfrm>
            <a:off x="6174452" y="3919538"/>
            <a:ext cx="838200" cy="228600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US">
              <a:solidFill>
                <a:srgbClr val="000000"/>
              </a:solidFill>
              <a:latin typeface="Tw Cen MT"/>
              <a:cs typeface="Tw Cen MT"/>
            </a:endParaRPr>
          </a:p>
        </p:txBody>
      </p:sp>
      <p:grpSp>
        <p:nvGrpSpPr>
          <p:cNvPr id="96" name="Group 95"/>
          <p:cNvGrpSpPr/>
          <p:nvPr/>
        </p:nvGrpSpPr>
        <p:grpSpPr>
          <a:xfrm>
            <a:off x="4437098" y="1395413"/>
            <a:ext cx="4422776" cy="4852987"/>
            <a:chOff x="4437098" y="1395413"/>
            <a:chExt cx="4422776" cy="4852987"/>
          </a:xfrm>
        </p:grpSpPr>
        <p:grpSp>
          <p:nvGrpSpPr>
            <p:cNvPr id="97" name="Group 96"/>
            <p:cNvGrpSpPr/>
            <p:nvPr/>
          </p:nvGrpSpPr>
          <p:grpSpPr>
            <a:xfrm>
              <a:off x="4976884" y="1395413"/>
              <a:ext cx="3484563" cy="1428810"/>
              <a:chOff x="5146675" y="1477963"/>
              <a:chExt cx="3484563" cy="1428810"/>
            </a:xfrm>
          </p:grpSpPr>
          <p:sp>
            <p:nvSpPr>
              <p:cNvPr id="159" name="Text Box 65"/>
              <p:cNvSpPr txBox="1">
                <a:spLocks noChangeArrowheads="1"/>
              </p:cNvSpPr>
              <p:nvPr/>
            </p:nvSpPr>
            <p:spPr bwMode="auto">
              <a:xfrm>
                <a:off x="5146675" y="1477963"/>
                <a:ext cx="3484563" cy="4000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r>
                  <a:rPr lang="pt-PT" sz="2000" u="none" dirty="0" err="1">
                    <a:solidFill>
                      <a:srgbClr val="000000"/>
                    </a:solidFill>
                    <a:latin typeface="Tw Cen MT"/>
                    <a:cs typeface="Tw Cen MT"/>
                  </a:rPr>
                  <a:t>Dest</a:t>
                </a:r>
                <a:r>
                  <a:rPr lang="pt-PT" sz="2000" u="none" dirty="0">
                    <a:solidFill>
                      <a:srgbClr val="000000"/>
                    </a:solidFill>
                    <a:latin typeface="Tw Cen MT"/>
                    <a:cs typeface="Tw Cen MT"/>
                  </a:rPr>
                  <a:t>. Net</a:t>
                </a:r>
                <a:r>
                  <a:rPr lang="pt-PT" sz="2000" u="none" dirty="0" smtClean="0">
                    <a:solidFill>
                      <a:srgbClr val="000000"/>
                    </a:solidFill>
                    <a:latin typeface="Tw Cen MT"/>
                    <a:cs typeface="Tw Cen MT"/>
                  </a:rPr>
                  <a:t>.    </a:t>
                </a:r>
                <a:r>
                  <a:rPr lang="pt-PT" sz="2000" u="none" dirty="0" err="1">
                    <a:solidFill>
                      <a:srgbClr val="000000"/>
                    </a:solidFill>
                    <a:latin typeface="Tw Cen MT"/>
                    <a:cs typeface="Tw Cen MT"/>
                  </a:rPr>
                  <a:t>next</a:t>
                </a:r>
                <a:r>
                  <a:rPr lang="pt-PT" sz="2000" u="none" dirty="0">
                    <a:solidFill>
                      <a:srgbClr val="000000"/>
                    </a:solidFill>
                    <a:latin typeface="Tw Cen MT"/>
                    <a:cs typeface="Tw Cen MT"/>
                  </a:rPr>
                  <a:t> </a:t>
                </a:r>
                <a:r>
                  <a:rPr lang="pt-PT" sz="2000" u="none" dirty="0" err="1">
                    <a:solidFill>
                      <a:srgbClr val="000000"/>
                    </a:solidFill>
                    <a:latin typeface="Tw Cen MT"/>
                    <a:cs typeface="Tw Cen MT"/>
                  </a:rPr>
                  <a:t>router</a:t>
                </a:r>
                <a:r>
                  <a:rPr lang="pt-PT" sz="2000" u="none" dirty="0">
                    <a:solidFill>
                      <a:srgbClr val="000000"/>
                    </a:solidFill>
                    <a:latin typeface="Tw Cen MT"/>
                    <a:cs typeface="Tw Cen MT"/>
                  </a:rPr>
                  <a:t> </a:t>
                </a:r>
                <a:r>
                  <a:rPr lang="pt-PT" sz="2000" u="none" dirty="0" smtClean="0">
                    <a:solidFill>
                      <a:srgbClr val="000000"/>
                    </a:solidFill>
                    <a:latin typeface="Tw Cen MT"/>
                    <a:cs typeface="Tw Cen MT"/>
                  </a:rPr>
                  <a:t>   </a:t>
                </a:r>
                <a:r>
                  <a:rPr lang="pt-PT" sz="2000" u="none" dirty="0" err="1">
                    <a:solidFill>
                      <a:srgbClr val="000000"/>
                    </a:solidFill>
                    <a:latin typeface="Tw Cen MT"/>
                    <a:cs typeface="Tw Cen MT"/>
                  </a:rPr>
                  <a:t>Nhops</a:t>
                </a:r>
                <a:endParaRPr lang="pt-PT" sz="2000" u="none" dirty="0">
                  <a:solidFill>
                    <a:srgbClr val="000000"/>
                  </a:solidFill>
                  <a:latin typeface="Tw Cen MT"/>
                  <a:cs typeface="Tw Cen MT"/>
                </a:endParaRPr>
              </a:p>
            </p:txBody>
          </p:sp>
          <p:sp>
            <p:nvSpPr>
              <p:cNvPr id="160" name="Text Box 66"/>
              <p:cNvSpPr txBox="1">
                <a:spLocks noChangeArrowheads="1"/>
              </p:cNvSpPr>
              <p:nvPr/>
            </p:nvSpPr>
            <p:spPr bwMode="auto">
              <a:xfrm>
                <a:off x="5184775" y="1878013"/>
                <a:ext cx="3154479" cy="400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r>
                  <a:rPr lang="pt-PT" sz="2000" u="none" dirty="0">
                    <a:solidFill>
                      <a:srgbClr val="000000"/>
                    </a:solidFill>
                    <a:latin typeface="Tw Cen MT"/>
                    <a:cs typeface="Tw Cen MT"/>
                  </a:rPr>
                  <a:t>223.1.1      eth0                </a:t>
                </a:r>
                <a:r>
                  <a:rPr lang="pt-PT" sz="2000" u="none" dirty="0" smtClean="0">
                    <a:solidFill>
                      <a:srgbClr val="000000"/>
                    </a:solidFill>
                    <a:latin typeface="Tw Cen MT"/>
                    <a:cs typeface="Tw Cen MT"/>
                  </a:rPr>
                  <a:t>0</a:t>
                </a:r>
                <a:endParaRPr lang="pt-PT" sz="2000" u="none" dirty="0">
                  <a:solidFill>
                    <a:srgbClr val="000000"/>
                  </a:solidFill>
                  <a:latin typeface="Tw Cen MT"/>
                  <a:cs typeface="Tw Cen MT"/>
                </a:endParaRPr>
              </a:p>
            </p:txBody>
          </p:sp>
          <p:sp>
            <p:nvSpPr>
              <p:cNvPr id="161" name="Text Box 67"/>
              <p:cNvSpPr txBox="1">
                <a:spLocks noChangeArrowheads="1"/>
              </p:cNvSpPr>
              <p:nvPr/>
            </p:nvSpPr>
            <p:spPr bwMode="auto">
              <a:xfrm>
                <a:off x="5194300" y="2173288"/>
                <a:ext cx="3154604" cy="400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r>
                  <a:rPr lang="pt-PT" sz="2000" u="none" dirty="0">
                    <a:solidFill>
                      <a:srgbClr val="000000"/>
                    </a:solidFill>
                    <a:latin typeface="Tw Cen MT"/>
                    <a:cs typeface="Tw Cen MT"/>
                  </a:rPr>
                  <a:t>223.1.2      223.1.1.4        </a:t>
                </a:r>
                <a:r>
                  <a:rPr lang="pt-PT" sz="2000" u="none" dirty="0" smtClean="0">
                    <a:solidFill>
                      <a:srgbClr val="000000"/>
                    </a:solidFill>
                    <a:latin typeface="Tw Cen MT"/>
                    <a:cs typeface="Tw Cen MT"/>
                  </a:rPr>
                  <a:t>1</a:t>
                </a:r>
                <a:endParaRPr lang="pt-PT" sz="2000" u="none" dirty="0">
                  <a:solidFill>
                    <a:srgbClr val="000000"/>
                  </a:solidFill>
                  <a:latin typeface="Tw Cen MT"/>
                  <a:cs typeface="Tw Cen MT"/>
                </a:endParaRPr>
              </a:p>
            </p:txBody>
          </p:sp>
          <p:sp>
            <p:nvSpPr>
              <p:cNvPr id="162" name="Text Box 68"/>
              <p:cNvSpPr txBox="1">
                <a:spLocks noChangeArrowheads="1"/>
              </p:cNvSpPr>
              <p:nvPr/>
            </p:nvSpPr>
            <p:spPr bwMode="auto">
              <a:xfrm>
                <a:off x="5203825" y="2506663"/>
                <a:ext cx="3154604" cy="400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r>
                  <a:rPr lang="pt-PT" sz="2000" u="none" dirty="0">
                    <a:solidFill>
                      <a:srgbClr val="000000"/>
                    </a:solidFill>
                    <a:latin typeface="Tw Cen MT"/>
                    <a:cs typeface="Tw Cen MT"/>
                  </a:rPr>
                  <a:t>223.1.3      223.1.1.4        </a:t>
                </a:r>
                <a:r>
                  <a:rPr lang="pt-PT" sz="2000" u="none" dirty="0" smtClean="0">
                    <a:solidFill>
                      <a:srgbClr val="000000"/>
                    </a:solidFill>
                    <a:latin typeface="Tw Cen MT"/>
                    <a:cs typeface="Tw Cen MT"/>
                  </a:rPr>
                  <a:t>1</a:t>
                </a:r>
                <a:endParaRPr lang="pt-PT" sz="2000" u="none" dirty="0">
                  <a:solidFill>
                    <a:srgbClr val="000000"/>
                  </a:solidFill>
                  <a:latin typeface="Tw Cen MT"/>
                  <a:cs typeface="Tw Cen MT"/>
                </a:endParaRPr>
              </a:p>
            </p:txBody>
          </p:sp>
          <p:sp>
            <p:nvSpPr>
              <p:cNvPr id="163" name="Line 69"/>
              <p:cNvSpPr>
                <a:spLocks noChangeShapeType="1"/>
              </p:cNvSpPr>
              <p:nvPr/>
            </p:nvSpPr>
            <p:spPr bwMode="auto">
              <a:xfrm flipV="1">
                <a:off x="5238750" y="1857376"/>
                <a:ext cx="3390900" cy="0"/>
              </a:xfrm>
              <a:prstGeom prst="line">
                <a:avLst/>
              </a:prstGeom>
              <a:noFill/>
              <a:ln w="19050">
                <a:solidFill>
                  <a:schemeClr val="accent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00"/>
                  </a:solidFill>
                  <a:latin typeface="Tw Cen MT"/>
                  <a:cs typeface="Tw Cen MT"/>
                </a:endParaRPr>
              </a:p>
            </p:txBody>
          </p:sp>
          <p:sp>
            <p:nvSpPr>
              <p:cNvPr id="164" name="Line 70"/>
              <p:cNvSpPr>
                <a:spLocks noChangeShapeType="1"/>
              </p:cNvSpPr>
              <p:nvPr/>
            </p:nvSpPr>
            <p:spPr bwMode="auto">
              <a:xfrm>
                <a:off x="6391275" y="1619251"/>
                <a:ext cx="0" cy="1181100"/>
              </a:xfrm>
              <a:prstGeom prst="line">
                <a:avLst/>
              </a:prstGeom>
              <a:noFill/>
              <a:ln w="19050">
                <a:solidFill>
                  <a:schemeClr val="accent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00"/>
                  </a:solidFill>
                  <a:latin typeface="Tw Cen MT"/>
                  <a:cs typeface="Tw Cen MT"/>
                </a:endParaRPr>
              </a:p>
            </p:txBody>
          </p:sp>
          <p:sp>
            <p:nvSpPr>
              <p:cNvPr id="165" name="Line 71"/>
              <p:cNvSpPr>
                <a:spLocks noChangeShapeType="1"/>
              </p:cNvSpPr>
              <p:nvPr/>
            </p:nvSpPr>
            <p:spPr bwMode="auto">
              <a:xfrm>
                <a:off x="7772400" y="1609726"/>
                <a:ext cx="0" cy="1181100"/>
              </a:xfrm>
              <a:prstGeom prst="line">
                <a:avLst/>
              </a:prstGeom>
              <a:noFill/>
              <a:ln w="19050">
                <a:solidFill>
                  <a:schemeClr val="accent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00"/>
                  </a:solidFill>
                  <a:latin typeface="Tw Cen MT"/>
                  <a:cs typeface="Tw Cen MT"/>
                </a:endParaRPr>
              </a:p>
            </p:txBody>
          </p:sp>
        </p:grpSp>
        <p:grpSp>
          <p:nvGrpSpPr>
            <p:cNvPr id="98" name="Group 97"/>
            <p:cNvGrpSpPr/>
            <p:nvPr/>
          </p:nvGrpSpPr>
          <p:grpSpPr>
            <a:xfrm>
              <a:off x="4437098" y="3094038"/>
              <a:ext cx="4422776" cy="3154362"/>
              <a:chOff x="4437098" y="3094038"/>
              <a:chExt cx="4422776" cy="3154362"/>
            </a:xfrm>
          </p:grpSpPr>
          <p:sp>
            <p:nvSpPr>
              <p:cNvPr id="99" name="Freeform 4"/>
              <p:cNvSpPr>
                <a:spLocks/>
              </p:cNvSpPr>
              <p:nvPr/>
            </p:nvSpPr>
            <p:spPr bwMode="auto">
              <a:xfrm>
                <a:off x="4437098" y="3094038"/>
                <a:ext cx="1941513" cy="2049462"/>
              </a:xfrm>
              <a:custGeom>
                <a:avLst/>
                <a:gdLst>
                  <a:gd name="T0" fmla="*/ 1201 w 1223"/>
                  <a:gd name="T1" fmla="*/ 756 h 1291"/>
                  <a:gd name="T2" fmla="*/ 702 w 1223"/>
                  <a:gd name="T3" fmla="*/ 670 h 1291"/>
                  <a:gd name="T4" fmla="*/ 608 w 1223"/>
                  <a:gd name="T5" fmla="*/ 103 h 1291"/>
                  <a:gd name="T6" fmla="*/ 335 w 1223"/>
                  <a:gd name="T7" fmla="*/ 52 h 1291"/>
                  <a:gd name="T8" fmla="*/ 65 w 1223"/>
                  <a:gd name="T9" fmla="*/ 82 h 1291"/>
                  <a:gd name="T10" fmla="*/ 41 w 1223"/>
                  <a:gd name="T11" fmla="*/ 544 h 1291"/>
                  <a:gd name="T12" fmla="*/ 38 w 1223"/>
                  <a:gd name="T13" fmla="*/ 751 h 1291"/>
                  <a:gd name="T14" fmla="*/ 23 w 1223"/>
                  <a:gd name="T15" fmla="*/ 940 h 1291"/>
                  <a:gd name="T16" fmla="*/ 17 w 1223"/>
                  <a:gd name="T17" fmla="*/ 1114 h 1291"/>
                  <a:gd name="T18" fmla="*/ 128 w 1223"/>
                  <a:gd name="T19" fmla="*/ 1219 h 1291"/>
                  <a:gd name="T20" fmla="*/ 602 w 1223"/>
                  <a:gd name="T21" fmla="*/ 1243 h 1291"/>
                  <a:gd name="T22" fmla="*/ 686 w 1223"/>
                  <a:gd name="T23" fmla="*/ 930 h 1291"/>
                  <a:gd name="T24" fmla="*/ 1177 w 1223"/>
                  <a:gd name="T25" fmla="*/ 916 h 1291"/>
                  <a:gd name="T26" fmla="*/ 1201 w 1223"/>
                  <a:gd name="T27" fmla="*/ 756 h 1291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1223"/>
                  <a:gd name="T43" fmla="*/ 0 h 1291"/>
                  <a:gd name="T44" fmla="*/ 1223 w 1223"/>
                  <a:gd name="T45" fmla="*/ 1291 h 1291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1223" h="1291">
                    <a:moveTo>
                      <a:pt x="1201" y="756"/>
                    </a:moveTo>
                    <a:cubicBezTo>
                      <a:pt x="1180" y="640"/>
                      <a:pt x="798" y="744"/>
                      <a:pt x="702" y="670"/>
                    </a:cubicBezTo>
                    <a:cubicBezTo>
                      <a:pt x="603" y="561"/>
                      <a:pt x="669" y="206"/>
                      <a:pt x="608" y="103"/>
                    </a:cubicBezTo>
                    <a:cubicBezTo>
                      <a:pt x="547" y="0"/>
                      <a:pt x="425" y="55"/>
                      <a:pt x="335" y="52"/>
                    </a:cubicBezTo>
                    <a:cubicBezTo>
                      <a:pt x="245" y="49"/>
                      <a:pt x="114" y="0"/>
                      <a:pt x="65" y="82"/>
                    </a:cubicBezTo>
                    <a:cubicBezTo>
                      <a:pt x="16" y="164"/>
                      <a:pt x="45" y="433"/>
                      <a:pt x="41" y="544"/>
                    </a:cubicBezTo>
                    <a:cubicBezTo>
                      <a:pt x="37" y="655"/>
                      <a:pt x="41" y="685"/>
                      <a:pt x="38" y="751"/>
                    </a:cubicBezTo>
                    <a:cubicBezTo>
                      <a:pt x="35" y="817"/>
                      <a:pt x="26" y="880"/>
                      <a:pt x="23" y="940"/>
                    </a:cubicBezTo>
                    <a:cubicBezTo>
                      <a:pt x="20" y="1000"/>
                      <a:pt x="0" y="1068"/>
                      <a:pt x="17" y="1114"/>
                    </a:cubicBezTo>
                    <a:cubicBezTo>
                      <a:pt x="34" y="1160"/>
                      <a:pt x="31" y="1198"/>
                      <a:pt x="128" y="1219"/>
                    </a:cubicBezTo>
                    <a:cubicBezTo>
                      <a:pt x="225" y="1240"/>
                      <a:pt x="509" y="1291"/>
                      <a:pt x="602" y="1243"/>
                    </a:cubicBezTo>
                    <a:cubicBezTo>
                      <a:pt x="695" y="1195"/>
                      <a:pt x="590" y="984"/>
                      <a:pt x="686" y="930"/>
                    </a:cubicBezTo>
                    <a:cubicBezTo>
                      <a:pt x="782" y="876"/>
                      <a:pt x="1091" y="945"/>
                      <a:pt x="1177" y="916"/>
                    </a:cubicBezTo>
                    <a:cubicBezTo>
                      <a:pt x="1208" y="864"/>
                      <a:pt x="1223" y="871"/>
                      <a:pt x="1201" y="756"/>
                    </a:cubicBezTo>
                    <a:close/>
                  </a:path>
                </a:pathLst>
              </a:custGeom>
              <a:solidFill>
                <a:srgbClr val="CC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00"/>
                  </a:solidFill>
                  <a:latin typeface="Tw Cen MT"/>
                  <a:cs typeface="Tw Cen MT"/>
                </a:endParaRPr>
              </a:p>
            </p:txBody>
          </p:sp>
          <p:sp>
            <p:nvSpPr>
              <p:cNvPr id="100" name="Freeform 5"/>
              <p:cNvSpPr>
                <a:spLocks/>
              </p:cNvSpPr>
              <p:nvPr/>
            </p:nvSpPr>
            <p:spPr bwMode="auto">
              <a:xfrm>
                <a:off x="6953286" y="3381375"/>
                <a:ext cx="1906588" cy="1958975"/>
              </a:xfrm>
              <a:custGeom>
                <a:avLst/>
                <a:gdLst>
                  <a:gd name="T0" fmla="*/ 25 w 1201"/>
                  <a:gd name="T1" fmla="*/ 709 h 1234"/>
                  <a:gd name="T2" fmla="*/ 526 w 1201"/>
                  <a:gd name="T3" fmla="*/ 780 h 1234"/>
                  <a:gd name="T4" fmla="*/ 613 w 1201"/>
                  <a:gd name="T5" fmla="*/ 1134 h 1234"/>
                  <a:gd name="T6" fmla="*/ 946 w 1201"/>
                  <a:gd name="T7" fmla="*/ 1230 h 1234"/>
                  <a:gd name="T8" fmla="*/ 1171 w 1201"/>
                  <a:gd name="T9" fmla="*/ 1107 h 1234"/>
                  <a:gd name="T10" fmla="*/ 1126 w 1201"/>
                  <a:gd name="T11" fmla="*/ 894 h 1234"/>
                  <a:gd name="T12" fmla="*/ 1114 w 1201"/>
                  <a:gd name="T13" fmla="*/ 693 h 1234"/>
                  <a:gd name="T14" fmla="*/ 1099 w 1201"/>
                  <a:gd name="T15" fmla="*/ 423 h 1234"/>
                  <a:gd name="T16" fmla="*/ 1141 w 1201"/>
                  <a:gd name="T17" fmla="*/ 216 h 1234"/>
                  <a:gd name="T18" fmla="*/ 1102 w 1201"/>
                  <a:gd name="T19" fmla="*/ 33 h 1234"/>
                  <a:gd name="T20" fmla="*/ 646 w 1201"/>
                  <a:gd name="T21" fmla="*/ 81 h 1234"/>
                  <a:gd name="T22" fmla="*/ 535 w 1201"/>
                  <a:gd name="T23" fmla="*/ 519 h 1234"/>
                  <a:gd name="T24" fmla="*/ 44 w 1201"/>
                  <a:gd name="T25" fmla="*/ 548 h 1234"/>
                  <a:gd name="T26" fmla="*/ 25 w 1201"/>
                  <a:gd name="T27" fmla="*/ 709 h 1234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1201"/>
                  <a:gd name="T43" fmla="*/ 0 h 1234"/>
                  <a:gd name="T44" fmla="*/ 1201 w 1201"/>
                  <a:gd name="T45" fmla="*/ 1234 h 1234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1201" h="1234">
                    <a:moveTo>
                      <a:pt x="25" y="709"/>
                    </a:moveTo>
                    <a:cubicBezTo>
                      <a:pt x="49" y="824"/>
                      <a:pt x="428" y="709"/>
                      <a:pt x="526" y="780"/>
                    </a:cubicBezTo>
                    <a:cubicBezTo>
                      <a:pt x="624" y="851"/>
                      <a:pt x="543" y="1059"/>
                      <a:pt x="613" y="1134"/>
                    </a:cubicBezTo>
                    <a:cubicBezTo>
                      <a:pt x="683" y="1209"/>
                      <a:pt x="853" y="1234"/>
                      <a:pt x="946" y="1230"/>
                    </a:cubicBezTo>
                    <a:cubicBezTo>
                      <a:pt x="1039" y="1226"/>
                      <a:pt x="1141" y="1163"/>
                      <a:pt x="1171" y="1107"/>
                    </a:cubicBezTo>
                    <a:cubicBezTo>
                      <a:pt x="1201" y="1051"/>
                      <a:pt x="1135" y="963"/>
                      <a:pt x="1126" y="894"/>
                    </a:cubicBezTo>
                    <a:cubicBezTo>
                      <a:pt x="1117" y="825"/>
                      <a:pt x="1119" y="772"/>
                      <a:pt x="1114" y="693"/>
                    </a:cubicBezTo>
                    <a:cubicBezTo>
                      <a:pt x="1109" y="614"/>
                      <a:pt x="1095" y="502"/>
                      <a:pt x="1099" y="423"/>
                    </a:cubicBezTo>
                    <a:cubicBezTo>
                      <a:pt x="1103" y="344"/>
                      <a:pt x="1141" y="281"/>
                      <a:pt x="1141" y="216"/>
                    </a:cubicBezTo>
                    <a:cubicBezTo>
                      <a:pt x="1141" y="151"/>
                      <a:pt x="1185" y="56"/>
                      <a:pt x="1102" y="33"/>
                    </a:cubicBezTo>
                    <a:cubicBezTo>
                      <a:pt x="1019" y="10"/>
                      <a:pt x="740" y="0"/>
                      <a:pt x="646" y="81"/>
                    </a:cubicBezTo>
                    <a:cubicBezTo>
                      <a:pt x="552" y="162"/>
                      <a:pt x="635" y="441"/>
                      <a:pt x="535" y="519"/>
                    </a:cubicBezTo>
                    <a:cubicBezTo>
                      <a:pt x="435" y="597"/>
                      <a:pt x="129" y="516"/>
                      <a:pt x="44" y="548"/>
                    </a:cubicBezTo>
                    <a:cubicBezTo>
                      <a:pt x="15" y="601"/>
                      <a:pt x="0" y="594"/>
                      <a:pt x="25" y="709"/>
                    </a:cubicBezTo>
                    <a:close/>
                  </a:path>
                </a:pathLst>
              </a:custGeom>
              <a:solidFill>
                <a:srgbClr val="CC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00"/>
                  </a:solidFill>
                  <a:latin typeface="Tw Cen MT"/>
                  <a:cs typeface="Tw Cen MT"/>
                </a:endParaRPr>
              </a:p>
            </p:txBody>
          </p:sp>
          <p:sp>
            <p:nvSpPr>
              <p:cNvPr id="101" name="Freeform 6"/>
              <p:cNvSpPr>
                <a:spLocks/>
              </p:cNvSpPr>
              <p:nvPr/>
            </p:nvSpPr>
            <p:spPr bwMode="auto">
              <a:xfrm>
                <a:off x="5645186" y="4757738"/>
                <a:ext cx="2055813" cy="1490662"/>
              </a:xfrm>
              <a:custGeom>
                <a:avLst/>
                <a:gdLst>
                  <a:gd name="T0" fmla="*/ 600 w 1295"/>
                  <a:gd name="T1" fmla="*/ 30 h 939"/>
                  <a:gd name="T2" fmla="*/ 525 w 1295"/>
                  <a:gd name="T3" fmla="*/ 393 h 939"/>
                  <a:gd name="T4" fmla="*/ 81 w 1295"/>
                  <a:gd name="T5" fmla="*/ 471 h 939"/>
                  <a:gd name="T6" fmla="*/ 39 w 1295"/>
                  <a:gd name="T7" fmla="*/ 855 h 939"/>
                  <a:gd name="T8" fmla="*/ 207 w 1295"/>
                  <a:gd name="T9" fmla="*/ 927 h 939"/>
                  <a:gd name="T10" fmla="*/ 429 w 1295"/>
                  <a:gd name="T11" fmla="*/ 927 h 939"/>
                  <a:gd name="T12" fmla="*/ 705 w 1295"/>
                  <a:gd name="T13" fmla="*/ 891 h 939"/>
                  <a:gd name="T14" fmla="*/ 1227 w 1295"/>
                  <a:gd name="T15" fmla="*/ 849 h 939"/>
                  <a:gd name="T16" fmla="*/ 1113 w 1295"/>
                  <a:gd name="T17" fmla="*/ 459 h 939"/>
                  <a:gd name="T18" fmla="*/ 777 w 1295"/>
                  <a:gd name="T19" fmla="*/ 363 h 939"/>
                  <a:gd name="T20" fmla="*/ 762 w 1295"/>
                  <a:gd name="T21" fmla="*/ 42 h 939"/>
                  <a:gd name="T22" fmla="*/ 600 w 1295"/>
                  <a:gd name="T23" fmla="*/ 30 h 939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1295"/>
                  <a:gd name="T37" fmla="*/ 0 h 939"/>
                  <a:gd name="T38" fmla="*/ 1295 w 1295"/>
                  <a:gd name="T39" fmla="*/ 939 h 939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1295" h="939">
                    <a:moveTo>
                      <a:pt x="600" y="30"/>
                    </a:moveTo>
                    <a:cubicBezTo>
                      <a:pt x="486" y="60"/>
                      <a:pt x="610" y="247"/>
                      <a:pt x="525" y="393"/>
                    </a:cubicBezTo>
                    <a:cubicBezTo>
                      <a:pt x="439" y="467"/>
                      <a:pt x="162" y="394"/>
                      <a:pt x="81" y="471"/>
                    </a:cubicBezTo>
                    <a:cubicBezTo>
                      <a:pt x="0" y="548"/>
                      <a:pt x="18" y="779"/>
                      <a:pt x="39" y="855"/>
                    </a:cubicBezTo>
                    <a:cubicBezTo>
                      <a:pt x="60" y="931"/>
                      <a:pt x="142" y="915"/>
                      <a:pt x="207" y="927"/>
                    </a:cubicBezTo>
                    <a:cubicBezTo>
                      <a:pt x="272" y="939"/>
                      <a:pt x="346" y="933"/>
                      <a:pt x="429" y="927"/>
                    </a:cubicBezTo>
                    <a:cubicBezTo>
                      <a:pt x="512" y="921"/>
                      <a:pt x="572" y="904"/>
                      <a:pt x="705" y="891"/>
                    </a:cubicBezTo>
                    <a:cubicBezTo>
                      <a:pt x="838" y="878"/>
                      <a:pt x="1159" y="921"/>
                      <a:pt x="1227" y="849"/>
                    </a:cubicBezTo>
                    <a:cubicBezTo>
                      <a:pt x="1295" y="777"/>
                      <a:pt x="1188" y="540"/>
                      <a:pt x="1113" y="459"/>
                    </a:cubicBezTo>
                    <a:cubicBezTo>
                      <a:pt x="1038" y="378"/>
                      <a:pt x="835" y="432"/>
                      <a:pt x="777" y="363"/>
                    </a:cubicBezTo>
                    <a:cubicBezTo>
                      <a:pt x="719" y="294"/>
                      <a:pt x="791" y="97"/>
                      <a:pt x="762" y="42"/>
                    </a:cubicBezTo>
                    <a:cubicBezTo>
                      <a:pt x="708" y="15"/>
                      <a:pt x="714" y="0"/>
                      <a:pt x="600" y="30"/>
                    </a:cubicBezTo>
                    <a:close/>
                  </a:path>
                </a:pathLst>
              </a:custGeom>
              <a:solidFill>
                <a:srgbClr val="CC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00"/>
                  </a:solidFill>
                  <a:latin typeface="Tw Cen MT"/>
                  <a:cs typeface="Tw Cen MT"/>
                </a:endParaRPr>
              </a:p>
            </p:txBody>
          </p:sp>
          <p:graphicFrame>
            <p:nvGraphicFramePr>
              <p:cNvPr id="102" name="Object 7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773908515"/>
                  </p:ext>
                </p:extLst>
              </p:nvPr>
            </p:nvGraphicFramePr>
            <p:xfrm>
              <a:off x="4514886" y="3198813"/>
              <a:ext cx="584200" cy="46355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0125" name="Clip" r:id="rId4" imgW="1307948" imgH="1084823" progId="MS_ClipArt_Gallery.2">
                      <p:embed/>
                    </p:oleObj>
                  </mc:Choice>
                  <mc:Fallback>
                    <p:oleObj name="Clip" r:id="rId4" imgW="1307948" imgH="1084823" progId="MS_ClipArt_Gallery.2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5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4514886" y="3198813"/>
                            <a:ext cx="584200" cy="463550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blurRad="63500" dist="38099" dir="2700000" algn="ctr" rotWithShape="0">
                                    <a:srgbClr val="000000">
                                      <a:alpha val="74998"/>
                                    </a:srgbClr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103" name="Line 8"/>
              <p:cNvSpPr>
                <a:spLocks noChangeShapeType="1"/>
              </p:cNvSpPr>
              <p:nvPr/>
            </p:nvSpPr>
            <p:spPr bwMode="auto">
              <a:xfrm>
                <a:off x="5075273" y="3571875"/>
                <a:ext cx="277813" cy="1587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00"/>
                  </a:solidFill>
                  <a:latin typeface="Tw Cen MT"/>
                  <a:cs typeface="Tw Cen MT"/>
                </a:endParaRPr>
              </a:p>
            </p:txBody>
          </p:sp>
          <p:sp>
            <p:nvSpPr>
              <p:cNvPr id="104" name="Line 9"/>
              <p:cNvSpPr>
                <a:spLocks noChangeShapeType="1"/>
              </p:cNvSpPr>
              <p:nvPr/>
            </p:nvSpPr>
            <p:spPr bwMode="auto">
              <a:xfrm flipH="1">
                <a:off x="5365786" y="3557588"/>
                <a:ext cx="0" cy="1290637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00"/>
                  </a:solidFill>
                  <a:latin typeface="Tw Cen MT"/>
                  <a:cs typeface="Tw Cen MT"/>
                </a:endParaRPr>
              </a:p>
            </p:txBody>
          </p:sp>
          <p:sp>
            <p:nvSpPr>
              <p:cNvPr id="105" name="Line 10"/>
              <p:cNvSpPr>
                <a:spLocks noChangeShapeType="1"/>
              </p:cNvSpPr>
              <p:nvPr/>
            </p:nvSpPr>
            <p:spPr bwMode="auto">
              <a:xfrm flipV="1">
                <a:off x="5075273" y="4216400"/>
                <a:ext cx="277813" cy="3175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00"/>
                  </a:solidFill>
                  <a:latin typeface="Tw Cen MT"/>
                  <a:cs typeface="Tw Cen MT"/>
                </a:endParaRPr>
              </a:p>
            </p:txBody>
          </p:sp>
          <p:sp>
            <p:nvSpPr>
              <p:cNvPr id="106" name="Line 11"/>
              <p:cNvSpPr>
                <a:spLocks noChangeShapeType="1"/>
              </p:cNvSpPr>
              <p:nvPr/>
            </p:nvSpPr>
            <p:spPr bwMode="auto">
              <a:xfrm>
                <a:off x="5084798" y="4843463"/>
                <a:ext cx="273050" cy="1587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00"/>
                  </a:solidFill>
                  <a:latin typeface="Tw Cen MT"/>
                  <a:cs typeface="Tw Cen MT"/>
                </a:endParaRPr>
              </a:p>
            </p:txBody>
          </p:sp>
          <p:graphicFrame>
            <p:nvGraphicFramePr>
              <p:cNvPr id="107" name="Object 12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97147851"/>
                  </p:ext>
                </p:extLst>
              </p:nvPr>
            </p:nvGraphicFramePr>
            <p:xfrm>
              <a:off x="4514886" y="3865563"/>
              <a:ext cx="584200" cy="46355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0126" name="Clip" r:id="rId6" imgW="1307948" imgH="1084823" progId="MS_ClipArt_Gallery.2">
                      <p:embed/>
                    </p:oleObj>
                  </mc:Choice>
                  <mc:Fallback>
                    <p:oleObj name="Clip" r:id="rId6" imgW="1307948" imgH="1084823" progId="MS_ClipArt_Gallery.2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5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4514886" y="3865563"/>
                            <a:ext cx="584200" cy="463550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blurRad="63500" dist="38099" dir="2700000" algn="ctr" rotWithShape="0">
                                    <a:srgbClr val="000000">
                                      <a:alpha val="74998"/>
                                    </a:srgbClr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08" name="Object 13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267739719"/>
                  </p:ext>
                </p:extLst>
              </p:nvPr>
            </p:nvGraphicFramePr>
            <p:xfrm>
              <a:off x="4514886" y="4475163"/>
              <a:ext cx="584200" cy="46355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0127" name="Clip" r:id="rId7" imgW="1307948" imgH="1084823" progId="MS_ClipArt_Gallery.2">
                      <p:embed/>
                    </p:oleObj>
                  </mc:Choice>
                  <mc:Fallback>
                    <p:oleObj name="Clip" r:id="rId7" imgW="1307948" imgH="1084823" progId="MS_ClipArt_Gallery.2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5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4514886" y="4475163"/>
                            <a:ext cx="584200" cy="463550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blurRad="63500" dist="38099" dir="2700000" algn="ctr" rotWithShape="0">
                                    <a:srgbClr val="000000">
                                      <a:alpha val="74998"/>
                                    </a:srgbClr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109" name="Line 14"/>
              <p:cNvSpPr>
                <a:spLocks noChangeShapeType="1"/>
              </p:cNvSpPr>
              <p:nvPr/>
            </p:nvSpPr>
            <p:spPr bwMode="auto">
              <a:xfrm>
                <a:off x="5365786" y="4414838"/>
                <a:ext cx="1035050" cy="635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00"/>
                  </a:solidFill>
                  <a:latin typeface="Tw Cen MT"/>
                  <a:cs typeface="Tw Cen MT"/>
                </a:endParaRPr>
              </a:p>
            </p:txBody>
          </p:sp>
          <p:grpSp>
            <p:nvGrpSpPr>
              <p:cNvPr id="110" name="Group 15"/>
              <p:cNvGrpSpPr>
                <a:grpSpLocks/>
              </p:cNvGrpSpPr>
              <p:nvPr/>
            </p:nvGrpSpPr>
            <p:grpSpPr bwMode="auto">
              <a:xfrm>
                <a:off x="6308761" y="4379913"/>
                <a:ext cx="711200" cy="381000"/>
                <a:chOff x="3600" y="219"/>
                <a:chExt cx="360" cy="175"/>
              </a:xfrm>
            </p:grpSpPr>
            <p:sp>
              <p:nvSpPr>
                <p:cNvPr id="146" name="Oval 16"/>
                <p:cNvSpPr>
                  <a:spLocks noChangeArrowheads="1"/>
                </p:cNvSpPr>
                <p:nvPr/>
              </p:nvSpPr>
              <p:spPr bwMode="auto">
                <a:xfrm>
                  <a:off x="3603" y="297"/>
                  <a:ext cx="357" cy="97"/>
                </a:xfrm>
                <a:prstGeom prst="ellipse">
                  <a:avLst/>
                </a:prstGeom>
                <a:solidFill>
                  <a:schemeClr val="hlink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  <a:latin typeface="Tw Cen MT"/>
                    <a:cs typeface="Tw Cen MT"/>
                  </a:endParaRPr>
                </a:p>
              </p:txBody>
            </p:sp>
            <p:sp>
              <p:nvSpPr>
                <p:cNvPr id="147" name="Line 17"/>
                <p:cNvSpPr>
                  <a:spLocks noChangeShapeType="1"/>
                </p:cNvSpPr>
                <p:nvPr/>
              </p:nvSpPr>
              <p:spPr bwMode="auto">
                <a:xfrm>
                  <a:off x="3603" y="289"/>
                  <a:ext cx="0" cy="6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  <a:latin typeface="Tw Cen MT"/>
                    <a:cs typeface="Tw Cen MT"/>
                  </a:endParaRPr>
                </a:p>
              </p:txBody>
            </p:sp>
            <p:sp>
              <p:nvSpPr>
                <p:cNvPr id="148" name="Line 18"/>
                <p:cNvSpPr>
                  <a:spLocks noChangeShapeType="1"/>
                </p:cNvSpPr>
                <p:nvPr/>
              </p:nvSpPr>
              <p:spPr bwMode="auto">
                <a:xfrm>
                  <a:off x="3960" y="289"/>
                  <a:ext cx="0" cy="6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  <a:latin typeface="Tw Cen MT"/>
                    <a:cs typeface="Tw Cen MT"/>
                  </a:endParaRPr>
                </a:p>
              </p:txBody>
            </p:sp>
            <p:sp>
              <p:nvSpPr>
                <p:cNvPr id="149" name="Rectangle 19"/>
                <p:cNvSpPr>
                  <a:spLocks noChangeArrowheads="1"/>
                </p:cNvSpPr>
                <p:nvPr/>
              </p:nvSpPr>
              <p:spPr bwMode="auto">
                <a:xfrm>
                  <a:off x="3603" y="289"/>
                  <a:ext cx="354" cy="59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pPr algn="ctr" eaLnBrk="0" hangingPunct="0"/>
                  <a:endParaRPr lang="en-GB" u="none">
                    <a:solidFill>
                      <a:srgbClr val="000000"/>
                    </a:solidFill>
                    <a:latin typeface="Tw Cen MT"/>
                    <a:cs typeface="Tw Cen MT"/>
                  </a:endParaRPr>
                </a:p>
              </p:txBody>
            </p:sp>
            <p:sp>
              <p:nvSpPr>
                <p:cNvPr id="150" name="Oval 20"/>
                <p:cNvSpPr>
                  <a:spLocks noChangeArrowheads="1"/>
                </p:cNvSpPr>
                <p:nvPr/>
              </p:nvSpPr>
              <p:spPr bwMode="auto">
                <a:xfrm>
                  <a:off x="3600" y="219"/>
                  <a:ext cx="357" cy="113"/>
                </a:xfrm>
                <a:prstGeom prst="ellipse">
                  <a:avLst/>
                </a:prstGeom>
                <a:solidFill>
                  <a:schemeClr val="hlink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  <a:latin typeface="Tw Cen MT"/>
                    <a:cs typeface="Tw Cen MT"/>
                  </a:endParaRPr>
                </a:p>
              </p:txBody>
            </p:sp>
            <p:grpSp>
              <p:nvGrpSpPr>
                <p:cNvPr id="151" name="Group 21"/>
                <p:cNvGrpSpPr>
                  <a:grpSpLocks/>
                </p:cNvGrpSpPr>
                <p:nvPr/>
              </p:nvGrpSpPr>
              <p:grpSpPr bwMode="auto">
                <a:xfrm>
                  <a:off x="3686" y="244"/>
                  <a:ext cx="177" cy="66"/>
                  <a:chOff x="2848" y="848"/>
                  <a:chExt cx="140" cy="98"/>
                </a:xfrm>
              </p:grpSpPr>
              <p:sp>
                <p:nvSpPr>
                  <p:cNvPr id="156" name="Line 22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848" y="848"/>
                    <a:ext cx="50" cy="2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000000"/>
                      </a:solidFill>
                      <a:latin typeface="Tw Cen MT"/>
                      <a:cs typeface="Tw Cen MT"/>
                    </a:endParaRPr>
                  </a:p>
                </p:txBody>
              </p:sp>
              <p:sp>
                <p:nvSpPr>
                  <p:cNvPr id="157" name="Line 23"/>
                  <p:cNvSpPr>
                    <a:spLocks noChangeShapeType="1"/>
                  </p:cNvSpPr>
                  <p:nvPr/>
                </p:nvSpPr>
                <p:spPr bwMode="auto">
                  <a:xfrm>
                    <a:off x="2944" y="946"/>
                    <a:ext cx="44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000000"/>
                      </a:solidFill>
                      <a:latin typeface="Tw Cen MT"/>
                      <a:cs typeface="Tw Cen MT"/>
                    </a:endParaRPr>
                  </a:p>
                </p:txBody>
              </p:sp>
              <p:sp>
                <p:nvSpPr>
                  <p:cNvPr id="158" name="Line 24"/>
                  <p:cNvSpPr>
                    <a:spLocks noChangeShapeType="1"/>
                  </p:cNvSpPr>
                  <p:nvPr/>
                </p:nvSpPr>
                <p:spPr bwMode="auto">
                  <a:xfrm>
                    <a:off x="2894" y="850"/>
                    <a:ext cx="52" cy="96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000000"/>
                      </a:solidFill>
                      <a:latin typeface="Tw Cen MT"/>
                      <a:cs typeface="Tw Cen MT"/>
                    </a:endParaRPr>
                  </a:p>
                </p:txBody>
              </p:sp>
            </p:grpSp>
            <p:grpSp>
              <p:nvGrpSpPr>
                <p:cNvPr id="152" name="Group 25"/>
                <p:cNvGrpSpPr>
                  <a:grpSpLocks/>
                </p:cNvGrpSpPr>
                <p:nvPr/>
              </p:nvGrpSpPr>
              <p:grpSpPr bwMode="auto">
                <a:xfrm flipV="1">
                  <a:off x="3686" y="243"/>
                  <a:ext cx="177" cy="66"/>
                  <a:chOff x="2848" y="848"/>
                  <a:chExt cx="140" cy="98"/>
                </a:xfrm>
              </p:grpSpPr>
              <p:sp>
                <p:nvSpPr>
                  <p:cNvPr id="153" name="Line 26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848" y="848"/>
                    <a:ext cx="50" cy="2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000000"/>
                      </a:solidFill>
                      <a:latin typeface="Tw Cen MT"/>
                      <a:cs typeface="Tw Cen MT"/>
                    </a:endParaRPr>
                  </a:p>
                </p:txBody>
              </p:sp>
              <p:sp>
                <p:nvSpPr>
                  <p:cNvPr id="154" name="Line 27"/>
                  <p:cNvSpPr>
                    <a:spLocks noChangeShapeType="1"/>
                  </p:cNvSpPr>
                  <p:nvPr/>
                </p:nvSpPr>
                <p:spPr bwMode="auto">
                  <a:xfrm>
                    <a:off x="2944" y="946"/>
                    <a:ext cx="44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000000"/>
                      </a:solidFill>
                      <a:latin typeface="Tw Cen MT"/>
                      <a:cs typeface="Tw Cen MT"/>
                    </a:endParaRPr>
                  </a:p>
                </p:txBody>
              </p:sp>
              <p:sp>
                <p:nvSpPr>
                  <p:cNvPr id="155" name="Line 28"/>
                  <p:cNvSpPr>
                    <a:spLocks noChangeShapeType="1"/>
                  </p:cNvSpPr>
                  <p:nvPr/>
                </p:nvSpPr>
                <p:spPr bwMode="auto">
                  <a:xfrm>
                    <a:off x="2894" y="850"/>
                    <a:ext cx="52" cy="96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000000"/>
                      </a:solidFill>
                      <a:latin typeface="Tw Cen MT"/>
                      <a:cs typeface="Tw Cen MT"/>
                    </a:endParaRPr>
                  </a:p>
                </p:txBody>
              </p:sp>
            </p:grpSp>
          </p:grpSp>
          <p:sp>
            <p:nvSpPr>
              <p:cNvPr id="111" name="Text Box 29"/>
              <p:cNvSpPr txBox="1">
                <a:spLocks noChangeArrowheads="1"/>
              </p:cNvSpPr>
              <p:nvPr/>
            </p:nvSpPr>
            <p:spPr bwMode="auto">
              <a:xfrm>
                <a:off x="5033998" y="3246438"/>
                <a:ext cx="1031875" cy="3365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r>
                  <a:rPr lang="pt-PT" sz="1600" u="none">
                    <a:solidFill>
                      <a:srgbClr val="000000"/>
                    </a:solidFill>
                    <a:latin typeface="Tw Cen MT"/>
                    <a:cs typeface="Tw Cen MT"/>
                  </a:rPr>
                  <a:t>223.1.1.1</a:t>
                </a:r>
                <a:endParaRPr lang="pt-PT" sz="1800" u="none">
                  <a:solidFill>
                    <a:srgbClr val="000000"/>
                  </a:solidFill>
                  <a:latin typeface="Tw Cen MT"/>
                  <a:cs typeface="Tw Cen MT"/>
                </a:endParaRPr>
              </a:p>
            </p:txBody>
          </p:sp>
          <p:sp>
            <p:nvSpPr>
              <p:cNvPr id="112" name="Rectangle 30"/>
              <p:cNvSpPr>
                <a:spLocks noChangeArrowheads="1"/>
              </p:cNvSpPr>
              <p:nvPr/>
            </p:nvSpPr>
            <p:spPr bwMode="auto">
              <a:xfrm>
                <a:off x="5121311" y="3967163"/>
                <a:ext cx="309563" cy="180975"/>
              </a:xfrm>
              <a:prstGeom prst="rect">
                <a:avLst/>
              </a:prstGeom>
              <a:solidFill>
                <a:srgbClr val="CC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00"/>
                  </a:solidFill>
                  <a:latin typeface="Tw Cen MT"/>
                  <a:cs typeface="Tw Cen MT"/>
                </a:endParaRPr>
              </a:p>
            </p:txBody>
          </p:sp>
          <p:sp>
            <p:nvSpPr>
              <p:cNvPr id="113" name="Text Box 31"/>
              <p:cNvSpPr txBox="1">
                <a:spLocks noChangeArrowheads="1"/>
              </p:cNvSpPr>
              <p:nvPr/>
            </p:nvSpPr>
            <p:spPr bwMode="auto">
              <a:xfrm>
                <a:off x="5048286" y="3875088"/>
                <a:ext cx="1031875" cy="3365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r>
                  <a:rPr lang="pt-PT" sz="1600" u="none">
                    <a:solidFill>
                      <a:srgbClr val="000000"/>
                    </a:solidFill>
                    <a:latin typeface="Tw Cen MT"/>
                    <a:cs typeface="Tw Cen MT"/>
                  </a:rPr>
                  <a:t>223.1.1.2</a:t>
                </a:r>
                <a:endParaRPr lang="pt-PT" sz="1800" u="none">
                  <a:solidFill>
                    <a:srgbClr val="000000"/>
                  </a:solidFill>
                  <a:latin typeface="Tw Cen MT"/>
                  <a:cs typeface="Tw Cen MT"/>
                </a:endParaRPr>
              </a:p>
            </p:txBody>
          </p:sp>
          <p:sp>
            <p:nvSpPr>
              <p:cNvPr id="114" name="Text Box 32"/>
              <p:cNvSpPr txBox="1">
                <a:spLocks noChangeArrowheads="1"/>
              </p:cNvSpPr>
              <p:nvPr/>
            </p:nvSpPr>
            <p:spPr bwMode="auto">
              <a:xfrm>
                <a:off x="4919698" y="4827588"/>
                <a:ext cx="1031875" cy="3365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r>
                  <a:rPr lang="pt-PT" sz="1600" u="none">
                    <a:solidFill>
                      <a:srgbClr val="000000"/>
                    </a:solidFill>
                    <a:latin typeface="Tw Cen MT"/>
                    <a:cs typeface="Tw Cen MT"/>
                  </a:rPr>
                  <a:t>223.1.1.3</a:t>
                </a:r>
                <a:endParaRPr lang="pt-PT" sz="1800" u="none">
                  <a:solidFill>
                    <a:srgbClr val="000000"/>
                  </a:solidFill>
                  <a:latin typeface="Tw Cen MT"/>
                  <a:cs typeface="Tw Cen MT"/>
                </a:endParaRPr>
              </a:p>
            </p:txBody>
          </p:sp>
          <p:sp>
            <p:nvSpPr>
              <p:cNvPr id="115" name="Text Box 33"/>
              <p:cNvSpPr txBox="1">
                <a:spLocks noChangeArrowheads="1"/>
              </p:cNvSpPr>
              <p:nvPr/>
            </p:nvSpPr>
            <p:spPr bwMode="auto">
              <a:xfrm>
                <a:off x="5710273" y="4100513"/>
                <a:ext cx="1031875" cy="3365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r>
                  <a:rPr lang="pt-PT" sz="1600" u="none" dirty="0">
                    <a:solidFill>
                      <a:srgbClr val="000000"/>
                    </a:solidFill>
                    <a:latin typeface="Tw Cen MT"/>
                    <a:cs typeface="Tw Cen MT"/>
                  </a:rPr>
                  <a:t>223.1.1.4</a:t>
                </a:r>
                <a:endParaRPr lang="pt-PT" sz="1800" u="none" dirty="0">
                  <a:solidFill>
                    <a:srgbClr val="000000"/>
                  </a:solidFill>
                  <a:latin typeface="Tw Cen MT"/>
                  <a:cs typeface="Tw Cen MT"/>
                </a:endParaRPr>
              </a:p>
            </p:txBody>
          </p:sp>
          <p:sp>
            <p:nvSpPr>
              <p:cNvPr id="116" name="Line 34"/>
              <p:cNvSpPr>
                <a:spLocks noChangeShapeType="1"/>
              </p:cNvSpPr>
              <p:nvPr/>
            </p:nvSpPr>
            <p:spPr bwMode="auto">
              <a:xfrm>
                <a:off x="6913599" y="4424363"/>
                <a:ext cx="1016000" cy="1587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00"/>
                  </a:solidFill>
                  <a:latin typeface="Tw Cen MT"/>
                  <a:cs typeface="Tw Cen MT"/>
                </a:endParaRPr>
              </a:p>
            </p:txBody>
          </p:sp>
          <p:sp>
            <p:nvSpPr>
              <p:cNvPr id="117" name="Text Box 35"/>
              <p:cNvSpPr txBox="1">
                <a:spLocks noChangeArrowheads="1"/>
              </p:cNvSpPr>
              <p:nvPr/>
            </p:nvSpPr>
            <p:spPr bwMode="auto">
              <a:xfrm>
                <a:off x="6786599" y="4062413"/>
                <a:ext cx="1031875" cy="3365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r>
                  <a:rPr lang="pt-PT" sz="1600" u="none" dirty="0">
                    <a:solidFill>
                      <a:srgbClr val="000000"/>
                    </a:solidFill>
                    <a:latin typeface="Tw Cen MT"/>
                    <a:cs typeface="Tw Cen MT"/>
                  </a:rPr>
                  <a:t>223.1.2.9</a:t>
                </a:r>
                <a:endParaRPr lang="pt-PT" sz="1800" u="none" dirty="0">
                  <a:solidFill>
                    <a:srgbClr val="000000"/>
                  </a:solidFill>
                  <a:latin typeface="Tw Cen MT"/>
                  <a:cs typeface="Tw Cen MT"/>
                </a:endParaRPr>
              </a:p>
            </p:txBody>
          </p:sp>
          <p:sp>
            <p:nvSpPr>
              <p:cNvPr id="118" name="Line 36"/>
              <p:cNvSpPr>
                <a:spLocks noChangeShapeType="1"/>
              </p:cNvSpPr>
              <p:nvPr/>
            </p:nvSpPr>
            <p:spPr bwMode="auto">
              <a:xfrm flipH="1">
                <a:off x="7937536" y="3729038"/>
                <a:ext cx="0" cy="1290637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00"/>
                  </a:solidFill>
                  <a:latin typeface="Tw Cen MT"/>
                  <a:cs typeface="Tw Cen MT"/>
                </a:endParaRPr>
              </a:p>
            </p:txBody>
          </p:sp>
          <p:graphicFrame>
            <p:nvGraphicFramePr>
              <p:cNvPr id="119" name="Object 37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323935674"/>
                  </p:ext>
                </p:extLst>
              </p:nvPr>
            </p:nvGraphicFramePr>
            <p:xfrm>
              <a:off x="8115336" y="3436938"/>
              <a:ext cx="584200" cy="46355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0128" name="Clip" r:id="rId8" imgW="1307948" imgH="1084823" progId="MS_ClipArt_Gallery.2">
                      <p:embed/>
                    </p:oleObj>
                  </mc:Choice>
                  <mc:Fallback>
                    <p:oleObj name="Clip" r:id="rId8" imgW="1307948" imgH="1084823" progId="MS_ClipArt_Gallery.2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5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8115336" y="3436938"/>
                            <a:ext cx="584200" cy="463550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blurRad="63500" dist="38099" dir="2700000" algn="ctr" rotWithShape="0">
                                    <a:srgbClr val="000000">
                                      <a:alpha val="74998"/>
                                    </a:srgbClr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120" name="Line 38"/>
              <p:cNvSpPr>
                <a:spLocks noChangeShapeType="1"/>
              </p:cNvSpPr>
              <p:nvPr/>
            </p:nvSpPr>
            <p:spPr bwMode="auto">
              <a:xfrm>
                <a:off x="7937536" y="3733800"/>
                <a:ext cx="234950" cy="635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00"/>
                  </a:solidFill>
                  <a:latin typeface="Tw Cen MT"/>
                  <a:cs typeface="Tw Cen MT"/>
                </a:endParaRPr>
              </a:p>
            </p:txBody>
          </p:sp>
          <p:graphicFrame>
            <p:nvGraphicFramePr>
              <p:cNvPr id="121" name="Object 39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461699567"/>
                  </p:ext>
                </p:extLst>
              </p:nvPr>
            </p:nvGraphicFramePr>
            <p:xfrm>
              <a:off x="8120099" y="4818063"/>
              <a:ext cx="584200" cy="46355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0129" name="Clip" r:id="rId9" imgW="1307948" imgH="1084823" progId="MS_ClipArt_Gallery.2">
                      <p:embed/>
                    </p:oleObj>
                  </mc:Choice>
                  <mc:Fallback>
                    <p:oleObj name="Clip" r:id="rId9" imgW="1307948" imgH="1084823" progId="MS_ClipArt_Gallery.2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5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8120099" y="4818063"/>
                            <a:ext cx="584200" cy="463550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blurRad="63500" dist="38099" dir="2700000" algn="ctr" rotWithShape="0">
                                    <a:srgbClr val="000000">
                                      <a:alpha val="74998"/>
                                    </a:srgbClr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122" name="Line 40"/>
              <p:cNvSpPr>
                <a:spLocks noChangeShapeType="1"/>
              </p:cNvSpPr>
              <p:nvPr/>
            </p:nvSpPr>
            <p:spPr bwMode="auto">
              <a:xfrm>
                <a:off x="7937536" y="5005388"/>
                <a:ext cx="234950" cy="635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00"/>
                  </a:solidFill>
                  <a:latin typeface="Tw Cen MT"/>
                  <a:cs typeface="Tw Cen MT"/>
                </a:endParaRPr>
              </a:p>
            </p:txBody>
          </p:sp>
          <p:sp>
            <p:nvSpPr>
              <p:cNvPr id="123" name="Rectangle 41"/>
              <p:cNvSpPr>
                <a:spLocks noChangeArrowheads="1"/>
              </p:cNvSpPr>
              <p:nvPr/>
            </p:nvSpPr>
            <p:spPr bwMode="auto">
              <a:xfrm>
                <a:off x="7883561" y="4752975"/>
                <a:ext cx="171450" cy="180975"/>
              </a:xfrm>
              <a:prstGeom prst="rect">
                <a:avLst/>
              </a:prstGeom>
              <a:solidFill>
                <a:srgbClr val="CC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00"/>
                  </a:solidFill>
                  <a:latin typeface="Tw Cen MT"/>
                  <a:cs typeface="Tw Cen MT"/>
                </a:endParaRPr>
              </a:p>
            </p:txBody>
          </p:sp>
          <p:sp>
            <p:nvSpPr>
              <p:cNvPr id="124" name="Text Box 42"/>
              <p:cNvSpPr txBox="1">
                <a:spLocks noChangeArrowheads="1"/>
              </p:cNvSpPr>
              <p:nvPr/>
            </p:nvSpPr>
            <p:spPr bwMode="auto">
              <a:xfrm>
                <a:off x="7272374" y="4665663"/>
                <a:ext cx="1031875" cy="3365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r>
                  <a:rPr lang="pt-PT" sz="1600" u="none">
                    <a:solidFill>
                      <a:srgbClr val="000000"/>
                    </a:solidFill>
                    <a:latin typeface="Tw Cen MT"/>
                    <a:cs typeface="Tw Cen MT"/>
                  </a:rPr>
                  <a:t>223.1.2.2</a:t>
                </a:r>
                <a:endParaRPr lang="pt-PT" sz="1800" u="none">
                  <a:solidFill>
                    <a:srgbClr val="000000"/>
                  </a:solidFill>
                  <a:latin typeface="Tw Cen MT"/>
                  <a:cs typeface="Tw Cen MT"/>
                </a:endParaRPr>
              </a:p>
            </p:txBody>
          </p:sp>
          <p:sp>
            <p:nvSpPr>
              <p:cNvPr id="125" name="Rectangle 43"/>
              <p:cNvSpPr>
                <a:spLocks noChangeArrowheads="1"/>
              </p:cNvSpPr>
              <p:nvPr/>
            </p:nvSpPr>
            <p:spPr bwMode="auto">
              <a:xfrm>
                <a:off x="7897849" y="3781425"/>
                <a:ext cx="247650" cy="180975"/>
              </a:xfrm>
              <a:prstGeom prst="rect">
                <a:avLst/>
              </a:prstGeom>
              <a:solidFill>
                <a:srgbClr val="CC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00"/>
                  </a:solidFill>
                  <a:latin typeface="Tw Cen MT"/>
                  <a:cs typeface="Tw Cen MT"/>
                </a:endParaRPr>
              </a:p>
            </p:txBody>
          </p:sp>
          <p:sp>
            <p:nvSpPr>
              <p:cNvPr id="126" name="Text Box 44"/>
              <p:cNvSpPr txBox="1">
                <a:spLocks noChangeArrowheads="1"/>
              </p:cNvSpPr>
              <p:nvPr/>
            </p:nvSpPr>
            <p:spPr bwMode="auto">
              <a:xfrm>
                <a:off x="7013611" y="3662363"/>
                <a:ext cx="1031875" cy="3365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r>
                  <a:rPr lang="pt-PT" sz="1600" u="none" dirty="0">
                    <a:solidFill>
                      <a:srgbClr val="000000"/>
                    </a:solidFill>
                    <a:latin typeface="Tw Cen MT"/>
                    <a:cs typeface="Tw Cen MT"/>
                  </a:rPr>
                  <a:t>223.1.2.1</a:t>
                </a:r>
                <a:endParaRPr lang="pt-PT" sz="1800" u="none" dirty="0">
                  <a:solidFill>
                    <a:srgbClr val="000000"/>
                  </a:solidFill>
                  <a:latin typeface="Tw Cen MT"/>
                  <a:cs typeface="Tw Cen MT"/>
                </a:endParaRPr>
              </a:p>
            </p:txBody>
          </p:sp>
          <p:sp>
            <p:nvSpPr>
              <p:cNvPr id="127" name="Line 45"/>
              <p:cNvSpPr>
                <a:spLocks noChangeShapeType="1"/>
              </p:cNvSpPr>
              <p:nvPr/>
            </p:nvSpPr>
            <p:spPr bwMode="auto">
              <a:xfrm flipH="1">
                <a:off x="6675474" y="4762500"/>
                <a:ext cx="0" cy="719137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00"/>
                  </a:solidFill>
                  <a:latin typeface="Tw Cen MT"/>
                  <a:cs typeface="Tw Cen MT"/>
                </a:endParaRPr>
              </a:p>
            </p:txBody>
          </p:sp>
          <p:sp>
            <p:nvSpPr>
              <p:cNvPr id="128" name="Line 46"/>
              <p:cNvSpPr>
                <a:spLocks noChangeShapeType="1"/>
              </p:cNvSpPr>
              <p:nvPr/>
            </p:nvSpPr>
            <p:spPr bwMode="auto">
              <a:xfrm flipH="1">
                <a:off x="6018248" y="5481638"/>
                <a:ext cx="1185863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00"/>
                  </a:solidFill>
                  <a:latin typeface="Tw Cen MT"/>
                  <a:cs typeface="Tw Cen MT"/>
                </a:endParaRPr>
              </a:p>
            </p:txBody>
          </p:sp>
          <p:sp>
            <p:nvSpPr>
              <p:cNvPr id="129" name="Line 47"/>
              <p:cNvSpPr>
                <a:spLocks noChangeShapeType="1"/>
              </p:cNvSpPr>
              <p:nvPr/>
            </p:nvSpPr>
            <p:spPr bwMode="auto">
              <a:xfrm flipH="1" flipV="1">
                <a:off x="6015073" y="5473700"/>
                <a:ext cx="3175" cy="24130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00"/>
                  </a:solidFill>
                  <a:latin typeface="Tw Cen MT"/>
                  <a:cs typeface="Tw Cen MT"/>
                </a:endParaRPr>
              </a:p>
            </p:txBody>
          </p:sp>
          <p:sp>
            <p:nvSpPr>
              <p:cNvPr id="130" name="Line 48"/>
              <p:cNvSpPr>
                <a:spLocks noChangeShapeType="1"/>
              </p:cNvSpPr>
              <p:nvPr/>
            </p:nvSpPr>
            <p:spPr bwMode="auto">
              <a:xfrm flipH="1" flipV="1">
                <a:off x="7191411" y="5478463"/>
                <a:ext cx="3175" cy="24130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00"/>
                  </a:solidFill>
                  <a:latin typeface="Tw Cen MT"/>
                  <a:cs typeface="Tw Cen MT"/>
                </a:endParaRPr>
              </a:p>
            </p:txBody>
          </p:sp>
          <p:graphicFrame>
            <p:nvGraphicFramePr>
              <p:cNvPr id="131" name="Object 49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294721580"/>
                  </p:ext>
                </p:extLst>
              </p:nvPr>
            </p:nvGraphicFramePr>
            <p:xfrm>
              <a:off x="6977099" y="5637213"/>
              <a:ext cx="584200" cy="46355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0130" name="Clip" r:id="rId10" imgW="1307948" imgH="1084823" progId="MS_ClipArt_Gallery.2">
                      <p:embed/>
                    </p:oleObj>
                  </mc:Choice>
                  <mc:Fallback>
                    <p:oleObj name="Clip" r:id="rId10" imgW="1307948" imgH="1084823" progId="MS_ClipArt_Gallery.2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5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6977099" y="5637213"/>
                            <a:ext cx="584200" cy="463550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blurRad="63500" dist="38099" dir="2700000" algn="ctr" rotWithShape="0">
                                    <a:srgbClr val="000000">
                                      <a:alpha val="74998"/>
                                    </a:srgbClr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32" name="Object 50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76558372"/>
                  </p:ext>
                </p:extLst>
              </p:nvPr>
            </p:nvGraphicFramePr>
            <p:xfrm>
              <a:off x="5719798" y="5651500"/>
              <a:ext cx="584200" cy="46355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0131" name="Clip" r:id="rId11" imgW="1307948" imgH="1084823" progId="MS_ClipArt_Gallery.2">
                      <p:embed/>
                    </p:oleObj>
                  </mc:Choice>
                  <mc:Fallback>
                    <p:oleObj name="Clip" r:id="rId11" imgW="1307948" imgH="1084823" progId="MS_ClipArt_Gallery.2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5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5719798" y="5651500"/>
                            <a:ext cx="584200" cy="463550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blurRad="63500" dist="38099" dir="2700000" algn="ctr" rotWithShape="0">
                                    <a:srgbClr val="000000">
                                      <a:alpha val="74998"/>
                                    </a:srgbClr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133" name="Text Box 51"/>
              <p:cNvSpPr txBox="1">
                <a:spLocks noChangeArrowheads="1"/>
              </p:cNvSpPr>
              <p:nvPr/>
            </p:nvSpPr>
            <p:spPr bwMode="auto">
              <a:xfrm>
                <a:off x="7196174" y="5327650"/>
                <a:ext cx="1031875" cy="3365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r>
                  <a:rPr lang="pt-PT" sz="1600" u="none">
                    <a:solidFill>
                      <a:srgbClr val="000000"/>
                    </a:solidFill>
                    <a:latin typeface="Tw Cen MT"/>
                    <a:cs typeface="Tw Cen MT"/>
                  </a:rPr>
                  <a:t>223.1.3.2</a:t>
                </a:r>
                <a:endParaRPr lang="pt-PT" sz="1800" u="none">
                  <a:solidFill>
                    <a:srgbClr val="000000"/>
                  </a:solidFill>
                  <a:latin typeface="Tw Cen MT"/>
                  <a:cs typeface="Tw Cen MT"/>
                </a:endParaRPr>
              </a:p>
            </p:txBody>
          </p:sp>
          <p:sp>
            <p:nvSpPr>
              <p:cNvPr id="134" name="Text Box 52"/>
              <p:cNvSpPr txBox="1">
                <a:spLocks noChangeArrowheads="1"/>
              </p:cNvSpPr>
              <p:nvPr/>
            </p:nvSpPr>
            <p:spPr bwMode="auto">
              <a:xfrm>
                <a:off x="5019711" y="5365750"/>
                <a:ext cx="1031875" cy="3365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r>
                  <a:rPr lang="pt-PT" sz="1600" u="none" dirty="0">
                    <a:solidFill>
                      <a:srgbClr val="000000"/>
                    </a:solidFill>
                    <a:latin typeface="Tw Cen MT"/>
                    <a:cs typeface="Tw Cen MT"/>
                  </a:rPr>
                  <a:t>223.1.3.1</a:t>
                </a:r>
                <a:endParaRPr lang="pt-PT" sz="1800" u="none" dirty="0">
                  <a:solidFill>
                    <a:srgbClr val="000000"/>
                  </a:solidFill>
                  <a:latin typeface="Tw Cen MT"/>
                  <a:cs typeface="Tw Cen MT"/>
                </a:endParaRPr>
              </a:p>
            </p:txBody>
          </p:sp>
          <p:sp>
            <p:nvSpPr>
              <p:cNvPr id="135" name="Rectangle 53"/>
              <p:cNvSpPr>
                <a:spLocks noChangeArrowheads="1"/>
              </p:cNvSpPr>
              <p:nvPr/>
            </p:nvSpPr>
            <p:spPr bwMode="auto">
              <a:xfrm>
                <a:off x="6611973" y="4895850"/>
                <a:ext cx="128588" cy="180975"/>
              </a:xfrm>
              <a:prstGeom prst="rect">
                <a:avLst/>
              </a:prstGeom>
              <a:solidFill>
                <a:srgbClr val="CC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00"/>
                  </a:solidFill>
                  <a:latin typeface="Tw Cen MT"/>
                  <a:cs typeface="Tw Cen MT"/>
                </a:endParaRPr>
              </a:p>
            </p:txBody>
          </p:sp>
          <p:sp>
            <p:nvSpPr>
              <p:cNvPr id="136" name="Text Box 54"/>
              <p:cNvSpPr txBox="1">
                <a:spLocks noChangeArrowheads="1"/>
              </p:cNvSpPr>
              <p:nvPr/>
            </p:nvSpPr>
            <p:spPr bwMode="auto">
              <a:xfrm>
                <a:off x="6072223" y="4818063"/>
                <a:ext cx="1144588" cy="3365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r>
                  <a:rPr lang="pt-PT" sz="1600" u="none">
                    <a:solidFill>
                      <a:srgbClr val="000000"/>
                    </a:solidFill>
                    <a:latin typeface="Tw Cen MT"/>
                    <a:cs typeface="Tw Cen MT"/>
                  </a:rPr>
                  <a:t>223.1.3.27</a:t>
                </a:r>
                <a:endParaRPr lang="pt-PT" sz="1800" u="none">
                  <a:solidFill>
                    <a:srgbClr val="000000"/>
                  </a:solidFill>
                  <a:latin typeface="Tw Cen MT"/>
                  <a:cs typeface="Tw Cen MT"/>
                </a:endParaRPr>
              </a:p>
            </p:txBody>
          </p:sp>
          <p:grpSp>
            <p:nvGrpSpPr>
              <p:cNvPr id="137" name="Group 55"/>
              <p:cNvGrpSpPr>
                <a:grpSpLocks/>
              </p:cNvGrpSpPr>
              <p:nvPr/>
            </p:nvGrpSpPr>
            <p:grpSpPr bwMode="auto">
              <a:xfrm>
                <a:off x="4614898" y="3160713"/>
                <a:ext cx="339725" cy="400050"/>
                <a:chOff x="2822" y="1181"/>
                <a:chExt cx="214" cy="252"/>
              </a:xfrm>
            </p:grpSpPr>
            <p:sp>
              <p:nvSpPr>
                <p:cNvPr id="144" name="Rectangle 56"/>
                <p:cNvSpPr>
                  <a:spLocks noChangeArrowheads="1"/>
                </p:cNvSpPr>
                <p:nvPr/>
              </p:nvSpPr>
              <p:spPr bwMode="auto">
                <a:xfrm>
                  <a:off x="2886" y="1230"/>
                  <a:ext cx="114" cy="162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  <a:latin typeface="Tw Cen MT"/>
                    <a:cs typeface="Tw Cen MT"/>
                  </a:endParaRPr>
                </a:p>
              </p:txBody>
            </p:sp>
            <p:sp>
              <p:nvSpPr>
                <p:cNvPr id="145" name="Text Box 57"/>
                <p:cNvSpPr txBox="1">
                  <a:spLocks noChangeArrowheads="1"/>
                </p:cNvSpPr>
                <p:nvPr/>
              </p:nvSpPr>
              <p:spPr bwMode="auto">
                <a:xfrm>
                  <a:off x="2822" y="1181"/>
                  <a:ext cx="214" cy="25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 u="sng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  <a:cs typeface="ＭＳ Ｐゴシック" charset="0"/>
                    </a:defRPr>
                  </a:lvl1pPr>
                  <a:lvl2pPr marL="37931725" indent="-37474525" eaLnBrk="0" hangingPunct="0">
                    <a:defRPr sz="2400" u="sng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2pPr>
                  <a:lvl3pPr eaLnBrk="0" hangingPunct="0">
                    <a:defRPr sz="2400" u="sng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3pPr>
                  <a:lvl4pPr eaLnBrk="0" hangingPunct="0">
                    <a:defRPr sz="2400" u="sng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4pPr>
                  <a:lvl5pPr eaLnBrk="0" hangingPunct="0">
                    <a:defRPr sz="2400" u="sng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5pPr>
                  <a:lvl6pPr marL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u="sng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6pPr>
                  <a:lvl7pPr marL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u="sng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7pPr>
                  <a:lvl8pPr marL="1371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u="sng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8pPr>
                  <a:lvl9pPr marL="1828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u="sng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9pPr>
                </a:lstStyle>
                <a:p>
                  <a:r>
                    <a:rPr lang="pt-PT" sz="2000" u="none">
                      <a:solidFill>
                        <a:srgbClr val="000000"/>
                      </a:solidFill>
                      <a:latin typeface="Tw Cen MT"/>
                      <a:cs typeface="Tw Cen MT"/>
                    </a:rPr>
                    <a:t>A</a:t>
                  </a:r>
                  <a:endParaRPr lang="pt-PT" sz="1800" u="none">
                    <a:solidFill>
                      <a:srgbClr val="000000"/>
                    </a:solidFill>
                    <a:latin typeface="Tw Cen MT"/>
                    <a:cs typeface="Tw Cen MT"/>
                  </a:endParaRPr>
                </a:p>
              </p:txBody>
            </p:sp>
          </p:grpSp>
          <p:grpSp>
            <p:nvGrpSpPr>
              <p:cNvPr id="138" name="Group 58"/>
              <p:cNvGrpSpPr>
                <a:grpSpLocks/>
              </p:cNvGrpSpPr>
              <p:nvPr/>
            </p:nvGrpSpPr>
            <p:grpSpPr bwMode="auto">
              <a:xfrm>
                <a:off x="4605373" y="4398963"/>
                <a:ext cx="312738" cy="400050"/>
                <a:chOff x="2822" y="1181"/>
                <a:chExt cx="197" cy="252"/>
              </a:xfrm>
            </p:grpSpPr>
            <p:sp>
              <p:nvSpPr>
                <p:cNvPr id="142" name="Rectangle 59"/>
                <p:cNvSpPr>
                  <a:spLocks noChangeArrowheads="1"/>
                </p:cNvSpPr>
                <p:nvPr/>
              </p:nvSpPr>
              <p:spPr bwMode="auto">
                <a:xfrm>
                  <a:off x="2886" y="1230"/>
                  <a:ext cx="114" cy="162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  <a:latin typeface="Tw Cen MT"/>
                    <a:cs typeface="Tw Cen MT"/>
                  </a:endParaRPr>
                </a:p>
              </p:txBody>
            </p:sp>
            <p:sp>
              <p:nvSpPr>
                <p:cNvPr id="143" name="Text Box 60"/>
                <p:cNvSpPr txBox="1">
                  <a:spLocks noChangeArrowheads="1"/>
                </p:cNvSpPr>
                <p:nvPr/>
              </p:nvSpPr>
              <p:spPr bwMode="auto">
                <a:xfrm>
                  <a:off x="2822" y="1181"/>
                  <a:ext cx="197" cy="25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 u="sng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  <a:cs typeface="ＭＳ Ｐゴシック" charset="0"/>
                    </a:defRPr>
                  </a:lvl1pPr>
                  <a:lvl2pPr marL="37931725" indent="-37474525" eaLnBrk="0" hangingPunct="0">
                    <a:defRPr sz="2400" u="sng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2pPr>
                  <a:lvl3pPr eaLnBrk="0" hangingPunct="0">
                    <a:defRPr sz="2400" u="sng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3pPr>
                  <a:lvl4pPr eaLnBrk="0" hangingPunct="0">
                    <a:defRPr sz="2400" u="sng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4pPr>
                  <a:lvl5pPr eaLnBrk="0" hangingPunct="0">
                    <a:defRPr sz="2400" u="sng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5pPr>
                  <a:lvl6pPr marL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u="sng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6pPr>
                  <a:lvl7pPr marL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u="sng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7pPr>
                  <a:lvl8pPr marL="1371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u="sng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8pPr>
                  <a:lvl9pPr marL="1828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u="sng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9pPr>
                </a:lstStyle>
                <a:p>
                  <a:r>
                    <a:rPr lang="pt-PT" sz="2000" u="none">
                      <a:solidFill>
                        <a:srgbClr val="000000"/>
                      </a:solidFill>
                      <a:latin typeface="Tw Cen MT"/>
                      <a:cs typeface="Tw Cen MT"/>
                    </a:rPr>
                    <a:t>B</a:t>
                  </a:r>
                  <a:endParaRPr lang="pt-PT" sz="1800" u="none">
                    <a:solidFill>
                      <a:srgbClr val="000000"/>
                    </a:solidFill>
                    <a:latin typeface="Tw Cen MT"/>
                    <a:cs typeface="Tw Cen MT"/>
                  </a:endParaRPr>
                </a:p>
              </p:txBody>
            </p:sp>
          </p:grpSp>
          <p:grpSp>
            <p:nvGrpSpPr>
              <p:cNvPr id="139" name="Group 61"/>
              <p:cNvGrpSpPr>
                <a:grpSpLocks/>
              </p:cNvGrpSpPr>
              <p:nvPr/>
            </p:nvGrpSpPr>
            <p:grpSpPr bwMode="auto">
              <a:xfrm>
                <a:off x="8215349" y="4760913"/>
                <a:ext cx="307975" cy="400050"/>
                <a:chOff x="2822" y="1181"/>
                <a:chExt cx="194" cy="252"/>
              </a:xfrm>
            </p:grpSpPr>
            <p:sp>
              <p:nvSpPr>
                <p:cNvPr id="140" name="Rectangle 62"/>
                <p:cNvSpPr>
                  <a:spLocks noChangeArrowheads="1"/>
                </p:cNvSpPr>
                <p:nvPr/>
              </p:nvSpPr>
              <p:spPr bwMode="auto">
                <a:xfrm>
                  <a:off x="2886" y="1230"/>
                  <a:ext cx="114" cy="162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  <a:latin typeface="Tw Cen MT"/>
                    <a:cs typeface="Tw Cen MT"/>
                  </a:endParaRPr>
                </a:p>
              </p:txBody>
            </p:sp>
            <p:sp>
              <p:nvSpPr>
                <p:cNvPr id="141" name="Text Box 63"/>
                <p:cNvSpPr txBox="1">
                  <a:spLocks noChangeArrowheads="1"/>
                </p:cNvSpPr>
                <p:nvPr/>
              </p:nvSpPr>
              <p:spPr bwMode="auto">
                <a:xfrm>
                  <a:off x="2822" y="1181"/>
                  <a:ext cx="194" cy="25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 u="sng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  <a:cs typeface="ＭＳ Ｐゴシック" charset="0"/>
                    </a:defRPr>
                  </a:lvl1pPr>
                  <a:lvl2pPr marL="37931725" indent="-37474525" eaLnBrk="0" hangingPunct="0">
                    <a:defRPr sz="2400" u="sng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2pPr>
                  <a:lvl3pPr eaLnBrk="0" hangingPunct="0">
                    <a:defRPr sz="2400" u="sng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3pPr>
                  <a:lvl4pPr eaLnBrk="0" hangingPunct="0">
                    <a:defRPr sz="2400" u="sng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4pPr>
                  <a:lvl5pPr eaLnBrk="0" hangingPunct="0">
                    <a:defRPr sz="2400" u="sng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5pPr>
                  <a:lvl6pPr marL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u="sng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6pPr>
                  <a:lvl7pPr marL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u="sng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7pPr>
                  <a:lvl8pPr marL="1371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u="sng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8pPr>
                  <a:lvl9pPr marL="1828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u="sng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9pPr>
                </a:lstStyle>
                <a:p>
                  <a:r>
                    <a:rPr lang="pt-PT" sz="2000" u="none">
                      <a:solidFill>
                        <a:srgbClr val="000000"/>
                      </a:solidFill>
                      <a:latin typeface="Tw Cen MT"/>
                      <a:cs typeface="Tw Cen MT"/>
                    </a:rPr>
                    <a:t>E</a:t>
                  </a:r>
                  <a:endParaRPr lang="pt-PT" sz="1800" u="none">
                    <a:solidFill>
                      <a:srgbClr val="000000"/>
                    </a:solidFill>
                    <a:latin typeface="Tw Cen MT"/>
                    <a:cs typeface="Tw Cen MT"/>
                  </a:endParaRPr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24757963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-0.00393 C 0.02274 -0.01342 0.00503 -0.00717 0.05451 -0.00903 C 0.07083 -0.01111 0.08611 -0.01296 0.10243 -0.01412 C 0.11736 -0.02037 0.13194 -0.01643 0.14774 -0.01574 C 0.15208 -0.01389 0.15972 -0.00741 0.15972 -0.00717 C 0.16267 -0.00185 0.16424 0.00371 0.16649 0.00949 C 0.16858 0.01459 0.17135 0.01945 0.17309 0.02477 C 0.17656 0.03449 0.17465 0.03797 0.18108 0.04329 C 0.18281 0.05023 0.18455 0.05301 0.18906 0.05695 C 0.18976 0.05949 0.19167 0.07222 0.19583 0.07222 " pathEditMode="relative" rAng="0" ptsTypes="fffffffffA">
                                      <p:cBhvr>
                                        <p:cTn id="12" dur="2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792" y="298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7" name="Rectangle 2"/>
          <p:cNvSpPr>
            <a:spLocks noGrp="1" noChangeArrowheads="1"/>
          </p:cNvSpPr>
          <p:nvPr>
            <p:ph type="title"/>
          </p:nvPr>
        </p:nvSpPr>
        <p:spPr>
          <a:xfrm>
            <a:off x="564444" y="228599"/>
            <a:ext cx="8198556" cy="796647"/>
          </a:xfrm>
        </p:spPr>
        <p:txBody>
          <a:bodyPr>
            <a:normAutofit/>
          </a:bodyPr>
          <a:lstStyle/>
          <a:p>
            <a:pPr eaLnBrk="1" hangingPunct="1"/>
            <a:r>
              <a:rPr lang="pt-PT" sz="4000" dirty="0">
                <a:latin typeface="Tw Cen MT"/>
                <a:ea typeface="ＭＳ Ｐゴシック" charset="0"/>
                <a:cs typeface="Tw Cen MT"/>
              </a:rPr>
              <a:t>Como fazer </a:t>
            </a:r>
            <a:r>
              <a:rPr lang="ja-JP" altLang="pt-PT" sz="4000" dirty="0">
                <a:latin typeface="Tw Cen MT"/>
                <a:ea typeface="ＭＳ Ｐゴシック" charset="0"/>
                <a:cs typeface="Tw Cen MT"/>
              </a:rPr>
              <a:t>“</a:t>
            </a:r>
            <a:r>
              <a:rPr lang="pt-PT" sz="4000" i="1" dirty="0" err="1">
                <a:latin typeface="Tw Cen MT"/>
                <a:ea typeface="ＭＳ Ｐゴシック" charset="0"/>
                <a:cs typeface="Tw Cen MT"/>
              </a:rPr>
              <a:t>Bootstrap</a:t>
            </a:r>
            <a:r>
              <a:rPr lang="ja-JP" altLang="pt-PT" sz="4000" dirty="0">
                <a:latin typeface="Tw Cen MT"/>
                <a:ea typeface="ＭＳ Ｐゴシック" charset="0"/>
                <a:cs typeface="Tw Cen MT"/>
              </a:rPr>
              <a:t>”</a:t>
            </a:r>
            <a:r>
              <a:rPr lang="pt-PT" sz="4000" dirty="0">
                <a:latin typeface="Tw Cen MT"/>
                <a:ea typeface="ＭＳ Ｐゴシック" charset="0"/>
                <a:cs typeface="Tw Cen MT"/>
              </a:rPr>
              <a:t> a um </a:t>
            </a:r>
            <a:r>
              <a:rPr lang="ja-JP" altLang="pt-PT" sz="4000" dirty="0">
                <a:latin typeface="Tw Cen MT"/>
                <a:ea typeface="ＭＳ Ｐゴシック" charset="0"/>
                <a:cs typeface="Tw Cen MT"/>
              </a:rPr>
              <a:t>“</a:t>
            </a:r>
            <a:r>
              <a:rPr lang="pt-PT" sz="4000" dirty="0" err="1">
                <a:latin typeface="Tw Cen MT"/>
                <a:ea typeface="ＭＳ Ｐゴシック" charset="0"/>
                <a:cs typeface="Tw Cen MT"/>
              </a:rPr>
              <a:t>host</a:t>
            </a:r>
            <a:r>
              <a:rPr lang="ja-JP" altLang="pt-PT" sz="4000" dirty="0">
                <a:latin typeface="Tw Cen MT"/>
                <a:ea typeface="ＭＳ Ｐゴシック" charset="0"/>
                <a:cs typeface="Tw Cen MT"/>
              </a:rPr>
              <a:t>”</a:t>
            </a:r>
            <a:endParaRPr lang="pt-PT" sz="4800" dirty="0">
              <a:latin typeface="Tw Cen MT"/>
              <a:ea typeface="ＭＳ Ｐゴシック" charset="0"/>
              <a:cs typeface="Tw Cen MT"/>
            </a:endParaRPr>
          </a:p>
        </p:txBody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4444" y="1597202"/>
            <a:ext cx="8057444" cy="1958622"/>
          </a:xfrm>
        </p:spPr>
        <p:txBody>
          <a:bodyPr>
            <a:noAutofit/>
          </a:bodyPr>
          <a:lstStyle/>
          <a:p>
            <a:pPr eaLnBrk="1" hangingPunct="1"/>
            <a:r>
              <a:rPr lang="pt-PT" sz="2400" dirty="0">
                <a:latin typeface="Tw Cen MT"/>
                <a:ea typeface="ＭＳ Ｐゴシック" charset="0"/>
                <a:cs typeface="Tw Cen MT"/>
              </a:rPr>
              <a:t>Que servidor DNS local usar ?</a:t>
            </a:r>
          </a:p>
          <a:p>
            <a:pPr eaLnBrk="1" hangingPunct="1"/>
            <a:r>
              <a:rPr lang="pt-PT" sz="2400" dirty="0">
                <a:latin typeface="Tw Cen MT"/>
                <a:ea typeface="ＭＳ Ｐゴシック" charset="0"/>
                <a:cs typeface="Tw Cen MT"/>
              </a:rPr>
              <a:t>Qual o meu endereço IP (endereço de rede, máscara, </a:t>
            </a:r>
            <a:r>
              <a:rPr lang="pt-PT" sz="2400" dirty="0" err="1">
                <a:latin typeface="Tw Cen MT"/>
                <a:ea typeface="ＭＳ Ｐゴシック" charset="0"/>
                <a:cs typeface="Tw Cen MT"/>
              </a:rPr>
              <a:t>etc</a:t>
            </a:r>
            <a:r>
              <a:rPr lang="pt-PT" sz="2400" dirty="0">
                <a:latin typeface="Tw Cen MT"/>
                <a:ea typeface="ＭＳ Ｐゴシック" charset="0"/>
                <a:cs typeface="Tw Cen MT"/>
              </a:rPr>
              <a:t>) ?</a:t>
            </a:r>
          </a:p>
          <a:p>
            <a:pPr eaLnBrk="1" hangingPunct="1"/>
            <a:r>
              <a:rPr lang="pt-PT" sz="2400" dirty="0">
                <a:latin typeface="Tw Cen MT"/>
                <a:ea typeface="ＭＳ Ｐゴシック" charset="0"/>
                <a:cs typeface="Tw Cen MT"/>
              </a:rPr>
              <a:t>Como enviar pacotes para destinos remotos (</a:t>
            </a:r>
            <a:r>
              <a:rPr lang="pt-PT" sz="2400" dirty="0" err="1">
                <a:latin typeface="Tw Cen MT"/>
                <a:ea typeface="ＭＳ Ｐゴシック" charset="0"/>
                <a:cs typeface="Tw Cen MT"/>
              </a:rPr>
              <a:t>default</a:t>
            </a:r>
            <a:r>
              <a:rPr lang="pt-PT" sz="2400" dirty="0">
                <a:latin typeface="Tw Cen MT"/>
                <a:ea typeface="ＭＳ Ｐゴシック" charset="0"/>
                <a:cs typeface="Tw Cen MT"/>
              </a:rPr>
              <a:t> GW a usar) ?</a:t>
            </a:r>
          </a:p>
          <a:p>
            <a:pPr eaLnBrk="1" hangingPunct="1"/>
            <a:r>
              <a:rPr lang="pt-PT" sz="2400" dirty="0">
                <a:latin typeface="Tw Cen MT"/>
                <a:ea typeface="ＭＳ Ｐゴシック" charset="0"/>
                <a:cs typeface="Tw Cen MT"/>
              </a:rPr>
              <a:t>Como assegurar que os pacotes remotos me chegam </a:t>
            </a:r>
            <a:r>
              <a:rPr lang="pt-PT" sz="2400" dirty="0" smtClean="0">
                <a:latin typeface="Tw Cen MT"/>
                <a:ea typeface="ＭＳ Ｐゴシック" charset="0"/>
                <a:cs typeface="Tw Cen MT"/>
              </a:rPr>
              <a:t>?</a:t>
            </a:r>
          </a:p>
        </p:txBody>
      </p:sp>
      <p:sp>
        <p:nvSpPr>
          <p:cNvPr id="108549" name="Line 4"/>
          <p:cNvSpPr>
            <a:spLocks noChangeShapeType="1"/>
          </p:cNvSpPr>
          <p:nvPr/>
        </p:nvSpPr>
        <p:spPr bwMode="auto">
          <a:xfrm>
            <a:off x="993775" y="4902200"/>
            <a:ext cx="2590800" cy="0"/>
          </a:xfrm>
          <a:prstGeom prst="line">
            <a:avLst/>
          </a:prstGeom>
          <a:noFill/>
          <a:ln w="76200" cmpd="tri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8550" name="Line 6"/>
          <p:cNvSpPr>
            <a:spLocks noChangeShapeType="1"/>
          </p:cNvSpPr>
          <p:nvPr/>
        </p:nvSpPr>
        <p:spPr bwMode="auto">
          <a:xfrm>
            <a:off x="2212975" y="45974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8551" name="Line 7"/>
          <p:cNvSpPr>
            <a:spLocks noChangeShapeType="1"/>
          </p:cNvSpPr>
          <p:nvPr/>
        </p:nvSpPr>
        <p:spPr bwMode="auto">
          <a:xfrm>
            <a:off x="3279775" y="45974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8552" name="Rectangle 9"/>
          <p:cNvSpPr>
            <a:spLocks noChangeArrowheads="1"/>
          </p:cNvSpPr>
          <p:nvPr/>
        </p:nvSpPr>
        <p:spPr bwMode="auto">
          <a:xfrm>
            <a:off x="1885950" y="4292600"/>
            <a:ext cx="625475" cy="34925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1600" b="1" u="none">
                <a:latin typeface="Helvetica" charset="0"/>
              </a:rPr>
              <a:t>host</a:t>
            </a:r>
          </a:p>
        </p:txBody>
      </p:sp>
      <p:sp>
        <p:nvSpPr>
          <p:cNvPr id="108553" name="Rectangle 10"/>
          <p:cNvSpPr>
            <a:spLocks noChangeArrowheads="1"/>
          </p:cNvSpPr>
          <p:nvPr/>
        </p:nvSpPr>
        <p:spPr bwMode="auto">
          <a:xfrm>
            <a:off x="2954338" y="4292600"/>
            <a:ext cx="625475" cy="34925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1600" b="1" u="none">
                <a:latin typeface="Helvetica" charset="0"/>
              </a:rPr>
              <a:t>DNS</a:t>
            </a:r>
          </a:p>
        </p:txBody>
      </p:sp>
      <p:sp>
        <p:nvSpPr>
          <p:cNvPr id="108554" name="Text Box 11"/>
          <p:cNvSpPr txBox="1">
            <a:spLocks noChangeArrowheads="1"/>
          </p:cNvSpPr>
          <p:nvPr/>
        </p:nvSpPr>
        <p:spPr bwMode="auto">
          <a:xfrm>
            <a:off x="2519363" y="4216400"/>
            <a:ext cx="3540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/>
            <a:r>
              <a:rPr lang="en-US" sz="1600" b="1" u="none">
                <a:latin typeface="Helvetica" charset="0"/>
              </a:rPr>
              <a:t>...</a:t>
            </a:r>
          </a:p>
        </p:txBody>
      </p:sp>
      <p:sp>
        <p:nvSpPr>
          <p:cNvPr id="108555" name="Line 12"/>
          <p:cNvSpPr>
            <a:spLocks noChangeShapeType="1"/>
          </p:cNvSpPr>
          <p:nvPr/>
        </p:nvSpPr>
        <p:spPr bwMode="auto">
          <a:xfrm>
            <a:off x="5641975" y="4902200"/>
            <a:ext cx="2590800" cy="0"/>
          </a:xfrm>
          <a:prstGeom prst="line">
            <a:avLst/>
          </a:prstGeom>
          <a:noFill/>
          <a:ln w="76200" cmpd="tri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8556" name="Line 13"/>
          <p:cNvSpPr>
            <a:spLocks noChangeShapeType="1"/>
          </p:cNvSpPr>
          <p:nvPr/>
        </p:nvSpPr>
        <p:spPr bwMode="auto">
          <a:xfrm>
            <a:off x="5946775" y="45974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8557" name="Line 14"/>
          <p:cNvSpPr>
            <a:spLocks noChangeShapeType="1"/>
          </p:cNvSpPr>
          <p:nvPr/>
        </p:nvSpPr>
        <p:spPr bwMode="auto">
          <a:xfrm>
            <a:off x="6861175" y="45974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8558" name="Line 15"/>
          <p:cNvSpPr>
            <a:spLocks noChangeShapeType="1"/>
          </p:cNvSpPr>
          <p:nvPr/>
        </p:nvSpPr>
        <p:spPr bwMode="auto">
          <a:xfrm>
            <a:off x="7927975" y="45974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8559" name="Rectangle 16"/>
          <p:cNvSpPr>
            <a:spLocks noChangeArrowheads="1"/>
          </p:cNvSpPr>
          <p:nvPr/>
        </p:nvSpPr>
        <p:spPr bwMode="auto">
          <a:xfrm>
            <a:off x="5638800" y="4311650"/>
            <a:ext cx="625475" cy="34925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1600" b="1" u="none">
                <a:latin typeface="Helvetica" charset="0"/>
              </a:rPr>
              <a:t>host</a:t>
            </a:r>
          </a:p>
        </p:txBody>
      </p:sp>
      <p:sp>
        <p:nvSpPr>
          <p:cNvPr id="108560" name="Rectangle 17"/>
          <p:cNvSpPr>
            <a:spLocks noChangeArrowheads="1"/>
          </p:cNvSpPr>
          <p:nvPr/>
        </p:nvSpPr>
        <p:spPr bwMode="auto">
          <a:xfrm>
            <a:off x="6534150" y="4292600"/>
            <a:ext cx="625475" cy="34925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1600" b="1" u="none">
                <a:latin typeface="Helvetica" charset="0"/>
              </a:rPr>
              <a:t>host</a:t>
            </a:r>
          </a:p>
        </p:txBody>
      </p:sp>
      <p:sp>
        <p:nvSpPr>
          <p:cNvPr id="108561" name="Rectangle 18"/>
          <p:cNvSpPr>
            <a:spLocks noChangeArrowheads="1"/>
          </p:cNvSpPr>
          <p:nvPr/>
        </p:nvSpPr>
        <p:spPr bwMode="auto">
          <a:xfrm>
            <a:off x="7602538" y="4292600"/>
            <a:ext cx="625475" cy="34925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1600" b="1" u="none">
                <a:latin typeface="Helvetica" charset="0"/>
              </a:rPr>
              <a:t>DNS</a:t>
            </a:r>
          </a:p>
        </p:txBody>
      </p:sp>
      <p:sp>
        <p:nvSpPr>
          <p:cNvPr id="108562" name="Text Box 19"/>
          <p:cNvSpPr txBox="1">
            <a:spLocks noChangeArrowheads="1"/>
          </p:cNvSpPr>
          <p:nvPr/>
        </p:nvSpPr>
        <p:spPr bwMode="auto">
          <a:xfrm>
            <a:off x="7167563" y="4216400"/>
            <a:ext cx="3540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/>
            <a:r>
              <a:rPr lang="en-US" sz="1600" b="1" u="none">
                <a:latin typeface="Helvetica" charset="0"/>
              </a:rPr>
              <a:t>...</a:t>
            </a:r>
          </a:p>
        </p:txBody>
      </p:sp>
      <p:sp>
        <p:nvSpPr>
          <p:cNvPr id="108563" name="AutoShape 20"/>
          <p:cNvSpPr>
            <a:spLocks noChangeArrowheads="1"/>
          </p:cNvSpPr>
          <p:nvPr/>
        </p:nvSpPr>
        <p:spPr bwMode="auto">
          <a:xfrm>
            <a:off x="4346575" y="5621338"/>
            <a:ext cx="609600" cy="381000"/>
          </a:xfrm>
          <a:prstGeom prst="roundRect">
            <a:avLst>
              <a:gd name="adj" fmla="val 16667"/>
            </a:avLst>
          </a:prstGeom>
          <a:solidFill>
            <a:srgbClr val="FF99CC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600" b="1" u="none">
                <a:latin typeface="Helvetica" charset="0"/>
              </a:rPr>
              <a:t>router</a:t>
            </a:r>
          </a:p>
        </p:txBody>
      </p:sp>
      <p:sp>
        <p:nvSpPr>
          <p:cNvPr id="108564" name="Line 21"/>
          <p:cNvSpPr>
            <a:spLocks noChangeShapeType="1"/>
          </p:cNvSpPr>
          <p:nvPr/>
        </p:nvSpPr>
        <p:spPr bwMode="auto">
          <a:xfrm>
            <a:off x="2840038" y="4862513"/>
            <a:ext cx="0" cy="7556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8565" name="AutoShape 22"/>
          <p:cNvSpPr>
            <a:spLocks noChangeArrowheads="1"/>
          </p:cNvSpPr>
          <p:nvPr/>
        </p:nvSpPr>
        <p:spPr bwMode="auto">
          <a:xfrm>
            <a:off x="6175375" y="5621338"/>
            <a:ext cx="609600" cy="381000"/>
          </a:xfrm>
          <a:prstGeom prst="roundRect">
            <a:avLst>
              <a:gd name="adj" fmla="val 16667"/>
            </a:avLst>
          </a:prstGeom>
          <a:solidFill>
            <a:srgbClr val="FF99CC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600" b="1" u="none">
                <a:latin typeface="Helvetica" charset="0"/>
              </a:rPr>
              <a:t>router</a:t>
            </a:r>
          </a:p>
        </p:txBody>
      </p:sp>
      <p:sp>
        <p:nvSpPr>
          <p:cNvPr id="108566" name="Line 23"/>
          <p:cNvSpPr>
            <a:spLocks noChangeShapeType="1"/>
          </p:cNvSpPr>
          <p:nvPr/>
        </p:nvSpPr>
        <p:spPr bwMode="auto">
          <a:xfrm flipH="1">
            <a:off x="6489700" y="4889500"/>
            <a:ext cx="0" cy="7159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8567" name="Line 24"/>
          <p:cNvSpPr>
            <a:spLocks noChangeShapeType="1"/>
          </p:cNvSpPr>
          <p:nvPr/>
        </p:nvSpPr>
        <p:spPr bwMode="auto">
          <a:xfrm>
            <a:off x="3127375" y="5773738"/>
            <a:ext cx="12192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8568" name="Line 25"/>
          <p:cNvSpPr>
            <a:spLocks noChangeShapeType="1"/>
          </p:cNvSpPr>
          <p:nvPr/>
        </p:nvSpPr>
        <p:spPr bwMode="auto">
          <a:xfrm>
            <a:off x="4956175" y="5773738"/>
            <a:ext cx="12192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8569" name="Text Box 26"/>
          <p:cNvSpPr txBox="1">
            <a:spLocks noChangeArrowheads="1"/>
          </p:cNvSpPr>
          <p:nvPr/>
        </p:nvSpPr>
        <p:spPr bwMode="auto">
          <a:xfrm>
            <a:off x="1143000" y="4921250"/>
            <a:ext cx="1708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2000" b="1" u="none">
                <a:latin typeface="Courier New" charset="0"/>
              </a:rPr>
              <a:t>1.2.3.0/24</a:t>
            </a:r>
          </a:p>
        </p:txBody>
      </p:sp>
      <p:sp>
        <p:nvSpPr>
          <p:cNvPr id="108570" name="Text Box 27"/>
          <p:cNvSpPr txBox="1">
            <a:spLocks noChangeArrowheads="1"/>
          </p:cNvSpPr>
          <p:nvPr/>
        </p:nvSpPr>
        <p:spPr bwMode="auto">
          <a:xfrm>
            <a:off x="6873875" y="4876800"/>
            <a:ext cx="1708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2000" b="1" u="none">
                <a:latin typeface="Courier New" charset="0"/>
              </a:rPr>
              <a:t>5.6.7.0/24</a:t>
            </a:r>
          </a:p>
        </p:txBody>
      </p:sp>
      <p:sp>
        <p:nvSpPr>
          <p:cNvPr id="108571" name="Text Box 28"/>
          <p:cNvSpPr txBox="1">
            <a:spLocks noChangeArrowheads="1"/>
          </p:cNvSpPr>
          <p:nvPr/>
        </p:nvSpPr>
        <p:spPr bwMode="auto">
          <a:xfrm>
            <a:off x="1609725" y="3946525"/>
            <a:ext cx="114458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800" b="1" u="none">
                <a:latin typeface="Courier New" charset="0"/>
              </a:rPr>
              <a:t>1.2.3.7</a:t>
            </a:r>
          </a:p>
        </p:txBody>
      </p:sp>
      <p:sp>
        <p:nvSpPr>
          <p:cNvPr id="108572" name="Text Box 29"/>
          <p:cNvSpPr txBox="1">
            <a:spLocks noChangeArrowheads="1"/>
          </p:cNvSpPr>
          <p:nvPr/>
        </p:nvSpPr>
        <p:spPr bwMode="auto">
          <a:xfrm>
            <a:off x="2751138" y="3946525"/>
            <a:ext cx="14192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800" b="1" u="none">
                <a:latin typeface="Courier New" charset="0"/>
              </a:rPr>
              <a:t>1.2.3.156</a:t>
            </a:r>
          </a:p>
        </p:txBody>
      </p:sp>
      <p:grpSp>
        <p:nvGrpSpPr>
          <p:cNvPr id="2" name="Group 33"/>
          <p:cNvGrpSpPr>
            <a:grpSpLocks/>
          </p:cNvGrpSpPr>
          <p:nvPr/>
        </p:nvGrpSpPr>
        <p:grpSpPr bwMode="auto">
          <a:xfrm>
            <a:off x="958850" y="3890963"/>
            <a:ext cx="663575" cy="771525"/>
            <a:chOff x="958850" y="3541713"/>
            <a:chExt cx="663575" cy="771525"/>
          </a:xfrm>
        </p:grpSpPr>
        <p:sp>
          <p:nvSpPr>
            <p:cNvPr id="108582" name="Rectangle 8"/>
            <p:cNvSpPr>
              <a:spLocks noChangeArrowheads="1"/>
            </p:cNvSpPr>
            <p:nvPr/>
          </p:nvSpPr>
          <p:spPr bwMode="auto">
            <a:xfrm>
              <a:off x="996950" y="3963988"/>
              <a:ext cx="625475" cy="349250"/>
            </a:xfrm>
            <a:prstGeom prst="rect">
              <a:avLst/>
            </a:prstGeom>
            <a:solidFill>
              <a:srgbClr val="FF33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en-US" sz="1600" b="1" u="none">
                  <a:solidFill>
                    <a:schemeClr val="bg1"/>
                  </a:solidFill>
                  <a:latin typeface="Helvetica" charset="0"/>
                </a:rPr>
                <a:t>host</a:t>
              </a:r>
            </a:p>
          </p:txBody>
        </p:sp>
        <p:sp>
          <p:nvSpPr>
            <p:cNvPr id="108583" name="Text Box 30"/>
            <p:cNvSpPr txBox="1">
              <a:spLocks noChangeArrowheads="1"/>
            </p:cNvSpPr>
            <p:nvPr/>
          </p:nvSpPr>
          <p:spPr bwMode="auto">
            <a:xfrm>
              <a:off x="958850" y="3541713"/>
              <a:ext cx="641350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2000" b="1" u="none">
                  <a:solidFill>
                    <a:srgbClr val="FF3300"/>
                  </a:solidFill>
                  <a:latin typeface="Courier New" charset="0"/>
                </a:rPr>
                <a:t>???</a:t>
              </a:r>
            </a:p>
          </p:txBody>
        </p:sp>
      </p:grpSp>
      <p:sp>
        <p:nvSpPr>
          <p:cNvPr id="108574" name="Text Box 31"/>
          <p:cNvSpPr txBox="1">
            <a:spLocks noChangeArrowheads="1"/>
          </p:cNvSpPr>
          <p:nvPr/>
        </p:nvSpPr>
        <p:spPr bwMode="auto">
          <a:xfrm>
            <a:off x="2762250" y="5235575"/>
            <a:ext cx="128111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800" b="1" u="none">
                <a:latin typeface="Courier New" charset="0"/>
              </a:rPr>
              <a:t>1.2.3.19</a:t>
            </a:r>
          </a:p>
        </p:txBody>
      </p:sp>
      <p:sp>
        <p:nvSpPr>
          <p:cNvPr id="108575" name="AutoShape 32"/>
          <p:cNvSpPr>
            <a:spLocks noChangeArrowheads="1"/>
          </p:cNvSpPr>
          <p:nvPr/>
        </p:nvSpPr>
        <p:spPr bwMode="auto">
          <a:xfrm>
            <a:off x="2538413" y="5618163"/>
            <a:ext cx="609600" cy="381000"/>
          </a:xfrm>
          <a:prstGeom prst="roundRect">
            <a:avLst>
              <a:gd name="adj" fmla="val 16667"/>
            </a:avLst>
          </a:prstGeom>
          <a:solidFill>
            <a:srgbClr val="FF99CC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600" b="1" u="none">
                <a:latin typeface="Helvetica" charset="0"/>
              </a:rPr>
              <a:t>router</a:t>
            </a:r>
          </a:p>
        </p:txBody>
      </p:sp>
      <p:sp>
        <p:nvSpPr>
          <p:cNvPr id="36" name="Rectangle 35"/>
          <p:cNvSpPr>
            <a:spLocks noChangeArrowheads="1"/>
          </p:cNvSpPr>
          <p:nvPr/>
        </p:nvSpPr>
        <p:spPr bwMode="auto">
          <a:xfrm>
            <a:off x="653697" y="1025247"/>
            <a:ext cx="823630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pt-PT" sz="2400" u="none" dirty="0">
                <a:solidFill>
                  <a:srgbClr val="000000"/>
                </a:solidFill>
                <a:latin typeface="Tw Cen MT"/>
                <a:cs typeface="Tw Cen MT"/>
              </a:rPr>
              <a:t>Configuração manual vs. </a:t>
            </a:r>
            <a:r>
              <a:rPr lang="en-US" sz="2400" u="none" dirty="0">
                <a:solidFill>
                  <a:srgbClr val="000000"/>
                </a:solidFill>
                <a:latin typeface="Tw Cen MT"/>
                <a:cs typeface="Tw Cen MT"/>
              </a:rPr>
              <a:t>c</a:t>
            </a:r>
            <a:r>
              <a:rPr lang="pt-PT" sz="2400" u="none" dirty="0" err="1">
                <a:solidFill>
                  <a:srgbClr val="000000"/>
                </a:solidFill>
                <a:latin typeface="Tw Cen MT"/>
                <a:cs typeface="Tw Cen MT"/>
              </a:rPr>
              <a:t>onfiguração</a:t>
            </a:r>
            <a:r>
              <a:rPr lang="pt-PT" sz="2400" u="none" dirty="0">
                <a:solidFill>
                  <a:srgbClr val="000000"/>
                </a:solidFill>
                <a:latin typeface="Tw Cen MT"/>
                <a:cs typeface="Tw Cen MT"/>
              </a:rPr>
              <a:t> </a:t>
            </a:r>
            <a:r>
              <a:rPr lang="pt-PT" sz="2400" u="none" dirty="0" smtClean="0">
                <a:solidFill>
                  <a:srgbClr val="000000"/>
                </a:solidFill>
                <a:latin typeface="Tw Cen MT"/>
                <a:cs typeface="Tw Cen MT"/>
              </a:rPr>
              <a:t>dinâmica via DHCP</a:t>
            </a:r>
            <a:endParaRPr lang="en-US" sz="2400" u="none" dirty="0">
              <a:solidFill>
                <a:srgbClr val="000000"/>
              </a:solidFill>
              <a:latin typeface="Tw Cen MT"/>
              <a:cs typeface="Tw Cen MT"/>
            </a:endParaRPr>
          </a:p>
        </p:txBody>
      </p:sp>
      <p:grpSp>
        <p:nvGrpSpPr>
          <p:cNvPr id="3" name="Group 39"/>
          <p:cNvGrpSpPr>
            <a:grpSpLocks/>
          </p:cNvGrpSpPr>
          <p:nvPr/>
        </p:nvGrpSpPr>
        <p:grpSpPr bwMode="auto">
          <a:xfrm>
            <a:off x="1066806" y="4597405"/>
            <a:ext cx="457203" cy="304892"/>
            <a:chOff x="1066800" y="4248150"/>
            <a:chExt cx="457200" cy="304800"/>
          </a:xfrm>
        </p:grpSpPr>
        <p:sp>
          <p:nvSpPr>
            <p:cNvPr id="108578" name="Line 5"/>
            <p:cNvSpPr>
              <a:spLocks noChangeShapeType="1"/>
            </p:cNvSpPr>
            <p:nvPr/>
          </p:nvSpPr>
          <p:spPr bwMode="auto">
            <a:xfrm>
              <a:off x="1298575" y="4248150"/>
              <a:ext cx="0" cy="3048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580" name="Rectangle 37"/>
            <p:cNvSpPr>
              <a:spLocks noChangeArrowheads="1"/>
            </p:cNvSpPr>
            <p:nvPr/>
          </p:nvSpPr>
          <p:spPr bwMode="auto">
            <a:xfrm>
              <a:off x="1066800" y="4343400"/>
              <a:ext cx="457200" cy="76200"/>
            </a:xfrm>
            <a:prstGeom prst="rect">
              <a:avLst/>
            </a:prstGeom>
            <a:solidFill>
              <a:srgbClr val="7030A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6552880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3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05" y="252243"/>
            <a:ext cx="7924800" cy="838200"/>
          </a:xfrm>
        </p:spPr>
        <p:txBody>
          <a:bodyPr>
            <a:noAutofit/>
          </a:bodyPr>
          <a:lstStyle/>
          <a:p>
            <a:pPr eaLnBrk="1" hangingPunct="1"/>
            <a:r>
              <a:rPr lang="pt-PT" sz="3600" dirty="0">
                <a:latin typeface="Tw Cen MT"/>
                <a:ea typeface="ＭＳ Ｐゴシック" charset="0"/>
                <a:cs typeface="Tw Cen MT"/>
              </a:rPr>
              <a:t>ICMP - Internet </a:t>
            </a:r>
            <a:r>
              <a:rPr lang="pt-PT" sz="3600" dirty="0" err="1">
                <a:latin typeface="Tw Cen MT"/>
                <a:ea typeface="ＭＳ Ｐゴシック" charset="0"/>
                <a:cs typeface="Tw Cen MT"/>
              </a:rPr>
              <a:t>Control</a:t>
            </a:r>
            <a:r>
              <a:rPr lang="pt-PT" sz="3600" dirty="0">
                <a:latin typeface="Tw Cen MT"/>
                <a:ea typeface="ＭＳ Ｐゴシック" charset="0"/>
                <a:cs typeface="Tw Cen MT"/>
              </a:rPr>
              <a:t> </a:t>
            </a:r>
            <a:r>
              <a:rPr lang="pt-PT" sz="3600" dirty="0" err="1">
                <a:latin typeface="Tw Cen MT"/>
                <a:ea typeface="ＭＳ Ｐゴシック" charset="0"/>
                <a:cs typeface="Tw Cen MT"/>
              </a:rPr>
              <a:t>Message</a:t>
            </a:r>
            <a:r>
              <a:rPr lang="pt-PT" sz="3600" dirty="0">
                <a:latin typeface="Tw Cen MT"/>
                <a:ea typeface="ＭＳ Ｐゴシック" charset="0"/>
                <a:cs typeface="Tw Cen MT"/>
              </a:rPr>
              <a:t> </a:t>
            </a:r>
            <a:r>
              <a:rPr lang="pt-PT" sz="3600" dirty="0" err="1" smtClean="0">
                <a:latin typeface="Tw Cen MT"/>
                <a:ea typeface="ＭＳ Ｐゴシック" charset="0"/>
                <a:cs typeface="Tw Cen MT"/>
              </a:rPr>
              <a:t>Protocol</a:t>
            </a:r>
            <a:endParaRPr lang="pt-PT" sz="3600" dirty="0">
              <a:latin typeface="Tw Cen MT"/>
              <a:ea typeface="ＭＳ Ｐゴシック" charset="0"/>
              <a:cs typeface="Tw Cen MT"/>
            </a:endParaRPr>
          </a:p>
        </p:txBody>
      </p:sp>
      <p:sp>
        <p:nvSpPr>
          <p:cNvPr id="143364" name="Rectangle 18"/>
          <p:cNvSpPr>
            <a:spLocks noChangeArrowheads="1"/>
          </p:cNvSpPr>
          <p:nvPr/>
        </p:nvSpPr>
        <p:spPr bwMode="auto">
          <a:xfrm>
            <a:off x="457200" y="4436533"/>
            <a:ext cx="838200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20000"/>
              </a:spcBef>
              <a:buSzPct val="100000"/>
            </a:pPr>
            <a:r>
              <a:rPr lang="pt-PT" sz="2000" u="none" dirty="0">
                <a:latin typeface="Tw Cen MT"/>
                <a:cs typeface="Tw Cen MT"/>
              </a:rPr>
              <a:t>Utilizado para transmitir informação do nível rede</a:t>
            </a:r>
          </a:p>
          <a:p>
            <a:pPr marL="742950" lvl="1" indent="-285750">
              <a:spcBef>
                <a:spcPct val="20000"/>
              </a:spcBef>
              <a:buSzPct val="100000"/>
              <a:buFont typeface="Times" charset="0"/>
              <a:buChar char="•"/>
            </a:pPr>
            <a:r>
              <a:rPr lang="pt-PT" sz="2000" u="none" dirty="0">
                <a:latin typeface="Tw Cen MT"/>
                <a:cs typeface="Tw Cen MT"/>
              </a:rPr>
              <a:t>erros: </a:t>
            </a:r>
            <a:r>
              <a:rPr lang="pt-PT" sz="2000" i="1" u="none" dirty="0" err="1">
                <a:latin typeface="Tw Cen MT"/>
                <a:cs typeface="Tw Cen MT"/>
              </a:rPr>
              <a:t>unreachable</a:t>
            </a:r>
            <a:r>
              <a:rPr lang="pt-PT" sz="2000" i="1" u="none" dirty="0">
                <a:latin typeface="Tw Cen MT"/>
                <a:cs typeface="Tw Cen MT"/>
              </a:rPr>
              <a:t> </a:t>
            </a:r>
            <a:r>
              <a:rPr lang="pt-PT" sz="2000" i="1" u="none" dirty="0" err="1">
                <a:latin typeface="Tw Cen MT"/>
                <a:cs typeface="Tw Cen MT"/>
              </a:rPr>
              <a:t>host</a:t>
            </a:r>
            <a:r>
              <a:rPr lang="pt-PT" sz="2000" i="1" u="none" dirty="0">
                <a:latin typeface="Tw Cen MT"/>
                <a:cs typeface="Tw Cen MT"/>
              </a:rPr>
              <a:t>, network, </a:t>
            </a:r>
            <a:r>
              <a:rPr lang="pt-PT" sz="2000" i="1" u="none" dirty="0" err="1">
                <a:latin typeface="Tw Cen MT"/>
                <a:cs typeface="Tw Cen MT"/>
              </a:rPr>
              <a:t>port</a:t>
            </a:r>
            <a:r>
              <a:rPr lang="pt-PT" sz="2000" i="1" u="none" dirty="0">
                <a:latin typeface="Tw Cen MT"/>
                <a:cs typeface="Tw Cen MT"/>
              </a:rPr>
              <a:t>, </a:t>
            </a:r>
            <a:r>
              <a:rPr lang="pt-PT" sz="2000" i="1" u="none" dirty="0" err="1">
                <a:latin typeface="Tw Cen MT"/>
                <a:cs typeface="Tw Cen MT"/>
              </a:rPr>
              <a:t>protocol</a:t>
            </a:r>
            <a:r>
              <a:rPr lang="pt-PT" sz="2000" u="none" dirty="0">
                <a:latin typeface="Tw Cen MT"/>
                <a:cs typeface="Tw Cen MT"/>
              </a:rPr>
              <a:t>, ...</a:t>
            </a:r>
          </a:p>
          <a:p>
            <a:pPr marL="742950" lvl="1" indent="-285750">
              <a:spcBef>
                <a:spcPct val="20000"/>
              </a:spcBef>
              <a:buSzPct val="100000"/>
              <a:buFont typeface="Times" charset="0"/>
              <a:buChar char="•"/>
            </a:pPr>
            <a:r>
              <a:rPr lang="pt-PT" sz="2000" i="1" u="none" dirty="0" err="1">
                <a:latin typeface="Tw Cen MT"/>
                <a:cs typeface="Tw Cen MT"/>
              </a:rPr>
              <a:t>echo</a:t>
            </a:r>
            <a:r>
              <a:rPr lang="pt-PT" sz="2000" i="1" u="none" dirty="0">
                <a:latin typeface="Tw Cen MT"/>
                <a:cs typeface="Tw Cen MT"/>
              </a:rPr>
              <a:t> </a:t>
            </a:r>
            <a:r>
              <a:rPr lang="pt-PT" sz="2000" i="1" u="none" dirty="0" err="1">
                <a:latin typeface="Tw Cen MT"/>
                <a:cs typeface="Tw Cen MT"/>
              </a:rPr>
              <a:t>request</a:t>
            </a:r>
            <a:r>
              <a:rPr lang="pt-PT" sz="2000" i="1" u="none" dirty="0">
                <a:latin typeface="Tw Cen MT"/>
                <a:cs typeface="Tw Cen MT"/>
              </a:rPr>
              <a:t>/</a:t>
            </a:r>
            <a:r>
              <a:rPr lang="pt-PT" sz="2000" i="1" u="none" dirty="0" err="1">
                <a:latin typeface="Tw Cen MT"/>
                <a:cs typeface="Tw Cen MT"/>
              </a:rPr>
              <a:t>reply</a:t>
            </a:r>
            <a:r>
              <a:rPr lang="pt-PT" sz="2000" u="none" dirty="0">
                <a:latin typeface="Tw Cen MT"/>
                <a:cs typeface="Tw Cen MT"/>
              </a:rPr>
              <a:t> (utilizado pelo </a:t>
            </a:r>
            <a:r>
              <a:rPr lang="pt-PT" sz="2000" u="none" dirty="0" err="1">
                <a:latin typeface="Tw Cen MT"/>
                <a:cs typeface="Tw Cen MT"/>
              </a:rPr>
              <a:t>ping</a:t>
            </a:r>
            <a:r>
              <a:rPr lang="pt-PT" sz="2000" u="none" dirty="0">
                <a:latin typeface="Tw Cen MT"/>
                <a:cs typeface="Tw Cen MT"/>
              </a:rPr>
              <a:t>)</a:t>
            </a:r>
          </a:p>
          <a:p>
            <a:pPr>
              <a:spcBef>
                <a:spcPct val="20000"/>
              </a:spcBef>
              <a:buSzPct val="100000"/>
            </a:pPr>
            <a:r>
              <a:rPr lang="pt-PT" sz="2000" i="1" u="none" dirty="0">
                <a:latin typeface="Tw Cen MT"/>
                <a:cs typeface="Tw Cen MT"/>
              </a:rPr>
              <a:t>ICMP </a:t>
            </a:r>
            <a:r>
              <a:rPr lang="pt-PT" sz="2000" i="1" u="none" dirty="0" err="1">
                <a:latin typeface="Tw Cen MT"/>
                <a:cs typeface="Tw Cen MT"/>
              </a:rPr>
              <a:t>message</a:t>
            </a:r>
            <a:r>
              <a:rPr lang="pt-PT" sz="2000" u="none" dirty="0">
                <a:latin typeface="Tw Cen MT"/>
                <a:cs typeface="Tw Cen MT"/>
              </a:rPr>
              <a:t>: tipo, código e os primeiros 8 bytes do </a:t>
            </a:r>
            <a:r>
              <a:rPr lang="pt-PT" sz="2000" u="none" dirty="0" err="1">
                <a:latin typeface="Tw Cen MT"/>
                <a:cs typeface="Tw Cen MT"/>
              </a:rPr>
              <a:t>datagrama</a:t>
            </a:r>
            <a:r>
              <a:rPr lang="pt-PT" sz="2000" u="none" dirty="0">
                <a:latin typeface="Tw Cen MT"/>
                <a:cs typeface="Tw Cen MT"/>
              </a:rPr>
              <a:t> IP que provocou o envio do ICMP</a:t>
            </a:r>
          </a:p>
        </p:txBody>
      </p:sp>
      <p:grpSp>
        <p:nvGrpSpPr>
          <p:cNvPr id="143365" name="Group 33"/>
          <p:cNvGrpSpPr>
            <a:grpSpLocks/>
          </p:cNvGrpSpPr>
          <p:nvPr/>
        </p:nvGrpSpPr>
        <p:grpSpPr bwMode="auto">
          <a:xfrm>
            <a:off x="1143000" y="1676400"/>
            <a:ext cx="7442028" cy="2514600"/>
            <a:chOff x="1143000" y="1524000"/>
            <a:chExt cx="7442028" cy="2514600"/>
          </a:xfrm>
        </p:grpSpPr>
        <p:sp>
          <p:nvSpPr>
            <p:cNvPr id="143367" name="Rectangle 4"/>
            <p:cNvSpPr>
              <a:spLocks noChangeArrowheads="1"/>
            </p:cNvSpPr>
            <p:nvPr/>
          </p:nvSpPr>
          <p:spPr bwMode="auto">
            <a:xfrm>
              <a:off x="1371133" y="2057978"/>
              <a:ext cx="6020267" cy="198062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>
                <a:latin typeface="Tw Cen MT"/>
                <a:cs typeface="Tw Cen MT"/>
              </a:endParaRPr>
            </a:p>
          </p:txBody>
        </p:sp>
        <p:sp>
          <p:nvSpPr>
            <p:cNvPr id="143368" name="Line 5"/>
            <p:cNvSpPr>
              <a:spLocks noChangeShapeType="1"/>
            </p:cNvSpPr>
            <p:nvPr/>
          </p:nvSpPr>
          <p:spPr bwMode="auto">
            <a:xfrm>
              <a:off x="1365250" y="3243265"/>
              <a:ext cx="602615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latin typeface="Tw Cen MT"/>
                <a:cs typeface="Tw Cen MT"/>
              </a:endParaRPr>
            </a:p>
          </p:txBody>
        </p:sp>
        <p:sp>
          <p:nvSpPr>
            <p:cNvPr id="143369" name="Line 8"/>
            <p:cNvSpPr>
              <a:spLocks noChangeShapeType="1"/>
            </p:cNvSpPr>
            <p:nvPr/>
          </p:nvSpPr>
          <p:spPr bwMode="auto">
            <a:xfrm>
              <a:off x="1365250" y="2642907"/>
              <a:ext cx="602615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latin typeface="Tw Cen MT"/>
                <a:cs typeface="Tw Cen MT"/>
              </a:endParaRPr>
            </a:p>
          </p:txBody>
        </p:sp>
        <p:sp>
          <p:nvSpPr>
            <p:cNvPr id="143370" name="Rectangle 9">
              <a:hlinkClick r:id="rId3"/>
            </p:cNvPr>
            <p:cNvSpPr>
              <a:spLocks noChangeArrowheads="1"/>
            </p:cNvSpPr>
            <p:nvPr/>
          </p:nvSpPr>
          <p:spPr bwMode="auto">
            <a:xfrm>
              <a:off x="7745838" y="2185624"/>
              <a:ext cx="839190" cy="5650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87312" tIns="44450" rIns="87312" bIns="44450">
              <a:spAutoFit/>
            </a:bodyPr>
            <a:lstStyle/>
            <a:p>
              <a:pPr defTabSz="723900" eaLnBrk="0" hangingPunct="0">
                <a:lnSpc>
                  <a:spcPct val="90000"/>
                </a:lnSpc>
              </a:pPr>
              <a:r>
                <a:rPr lang="pt-PT" sz="1700" u="none">
                  <a:latin typeface="Tw Cen MT"/>
                  <a:cs typeface="Tw Cen MT"/>
                </a:rPr>
                <a:t>ICMP </a:t>
              </a:r>
            </a:p>
            <a:p>
              <a:pPr defTabSz="723900" eaLnBrk="0" hangingPunct="0">
                <a:lnSpc>
                  <a:spcPct val="90000"/>
                </a:lnSpc>
              </a:pPr>
              <a:r>
                <a:rPr lang="pt-PT" sz="1700" u="none">
                  <a:latin typeface="Tw Cen MT"/>
                  <a:cs typeface="Tw Cen MT"/>
                </a:rPr>
                <a:t>Header</a:t>
              </a:r>
            </a:p>
          </p:txBody>
        </p:sp>
        <p:sp>
          <p:nvSpPr>
            <p:cNvPr id="143371" name="Rectangle 10"/>
            <p:cNvSpPr>
              <a:spLocks noChangeArrowheads="1"/>
            </p:cNvSpPr>
            <p:nvPr/>
          </p:nvSpPr>
          <p:spPr bwMode="auto">
            <a:xfrm>
              <a:off x="7543800" y="3352800"/>
              <a:ext cx="648432" cy="5650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87312" tIns="44450" rIns="87312" bIns="44450">
              <a:spAutoFit/>
            </a:bodyPr>
            <a:lstStyle/>
            <a:p>
              <a:pPr defTabSz="723900" eaLnBrk="0" hangingPunct="0">
                <a:lnSpc>
                  <a:spcPct val="90000"/>
                </a:lnSpc>
              </a:pPr>
              <a:r>
                <a:rPr lang="pt-PT" sz="1700" u="none">
                  <a:latin typeface="Tw Cen MT"/>
                  <a:cs typeface="Tw Cen MT"/>
                </a:rPr>
                <a:t>ICMP</a:t>
              </a:r>
            </a:p>
            <a:p>
              <a:pPr defTabSz="723900" eaLnBrk="0" hangingPunct="0">
                <a:lnSpc>
                  <a:spcPct val="90000"/>
                </a:lnSpc>
              </a:pPr>
              <a:r>
                <a:rPr lang="pt-PT" sz="1700" u="none">
                  <a:latin typeface="Tw Cen MT"/>
                  <a:cs typeface="Tw Cen MT"/>
                </a:rPr>
                <a:t>data</a:t>
              </a:r>
            </a:p>
          </p:txBody>
        </p:sp>
        <p:sp>
          <p:nvSpPr>
            <p:cNvPr id="143372" name="Line 11"/>
            <p:cNvSpPr>
              <a:spLocks noChangeShapeType="1"/>
            </p:cNvSpPr>
            <p:nvPr/>
          </p:nvSpPr>
          <p:spPr bwMode="auto">
            <a:xfrm>
              <a:off x="2669850" y="2042548"/>
              <a:ext cx="0" cy="60035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latin typeface="Tw Cen MT"/>
                <a:cs typeface="Tw Cen MT"/>
              </a:endParaRPr>
            </a:p>
          </p:txBody>
        </p:sp>
        <p:sp>
          <p:nvSpPr>
            <p:cNvPr id="143373" name="Rectangle 13"/>
            <p:cNvSpPr>
              <a:spLocks noChangeArrowheads="1"/>
            </p:cNvSpPr>
            <p:nvPr/>
          </p:nvSpPr>
          <p:spPr bwMode="auto">
            <a:xfrm>
              <a:off x="1728538" y="2185624"/>
              <a:ext cx="605746" cy="3295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87312" tIns="44450" rIns="87312" bIns="44450">
              <a:spAutoFit/>
            </a:bodyPr>
            <a:lstStyle/>
            <a:p>
              <a:pPr defTabSz="723900" eaLnBrk="0" hangingPunct="0">
                <a:lnSpc>
                  <a:spcPct val="90000"/>
                </a:lnSpc>
              </a:pPr>
              <a:r>
                <a:rPr lang="pt-PT" sz="1700" u="none">
                  <a:latin typeface="Tw Cen MT"/>
                  <a:cs typeface="Tw Cen MT"/>
                </a:rPr>
                <a:t>Type</a:t>
              </a:r>
            </a:p>
          </p:txBody>
        </p:sp>
        <p:sp>
          <p:nvSpPr>
            <p:cNvPr id="143374" name="Rectangle 14"/>
            <p:cNvSpPr>
              <a:spLocks noChangeArrowheads="1"/>
            </p:cNvSpPr>
            <p:nvPr/>
          </p:nvSpPr>
          <p:spPr bwMode="auto">
            <a:xfrm>
              <a:off x="3094911" y="2185624"/>
              <a:ext cx="646303" cy="3295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87312" tIns="44450" rIns="87312" bIns="44450">
              <a:spAutoFit/>
            </a:bodyPr>
            <a:lstStyle/>
            <a:p>
              <a:pPr defTabSz="723900" eaLnBrk="0" hangingPunct="0">
                <a:lnSpc>
                  <a:spcPct val="90000"/>
                </a:lnSpc>
              </a:pPr>
              <a:r>
                <a:rPr lang="pt-PT" sz="1700" u="none">
                  <a:latin typeface="Tw Cen MT"/>
                  <a:cs typeface="Tw Cen MT"/>
                </a:rPr>
                <a:t>Code</a:t>
              </a:r>
            </a:p>
          </p:txBody>
        </p:sp>
        <p:sp>
          <p:nvSpPr>
            <p:cNvPr id="143375" name="Rectangle 15"/>
            <p:cNvSpPr>
              <a:spLocks noChangeArrowheads="1"/>
            </p:cNvSpPr>
            <p:nvPr/>
          </p:nvSpPr>
          <p:spPr bwMode="auto">
            <a:xfrm>
              <a:off x="4646605" y="2185624"/>
              <a:ext cx="1009722" cy="3295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87312" tIns="44450" rIns="87312" bIns="44450">
              <a:spAutoFit/>
            </a:bodyPr>
            <a:lstStyle/>
            <a:p>
              <a:pPr defTabSz="723900" eaLnBrk="0" hangingPunct="0">
                <a:lnSpc>
                  <a:spcPct val="90000"/>
                </a:lnSpc>
              </a:pPr>
              <a:r>
                <a:rPr lang="pt-PT" sz="1700" u="none">
                  <a:latin typeface="Tw Cen MT"/>
                  <a:cs typeface="Tw Cen MT"/>
                </a:rPr>
                <a:t>Checksum</a:t>
              </a:r>
            </a:p>
          </p:txBody>
        </p:sp>
        <p:sp>
          <p:nvSpPr>
            <p:cNvPr id="143376" name="Rectangle 16"/>
            <p:cNvSpPr>
              <a:spLocks noChangeArrowheads="1"/>
            </p:cNvSpPr>
            <p:nvPr/>
          </p:nvSpPr>
          <p:spPr bwMode="auto">
            <a:xfrm>
              <a:off x="1724125" y="2783177"/>
              <a:ext cx="355803" cy="3295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87312" tIns="44450" rIns="87312" bIns="44450">
              <a:spAutoFit/>
            </a:bodyPr>
            <a:lstStyle/>
            <a:p>
              <a:pPr defTabSz="723900" eaLnBrk="0" hangingPunct="0">
                <a:lnSpc>
                  <a:spcPct val="90000"/>
                </a:lnSpc>
              </a:pPr>
              <a:r>
                <a:rPr lang="pt-PT" sz="1700" u="none">
                  <a:latin typeface="Tw Cen MT"/>
                  <a:cs typeface="Tw Cen MT"/>
                </a:rPr>
                <a:t>ID</a:t>
              </a:r>
            </a:p>
          </p:txBody>
        </p:sp>
        <p:sp>
          <p:nvSpPr>
            <p:cNvPr id="143377" name="Rectangle 17"/>
            <p:cNvSpPr>
              <a:spLocks noChangeArrowheads="1"/>
            </p:cNvSpPr>
            <p:nvPr/>
          </p:nvSpPr>
          <p:spPr bwMode="auto">
            <a:xfrm>
              <a:off x="3717060" y="3449463"/>
              <a:ext cx="596272" cy="3295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87312" tIns="44450" rIns="87312" bIns="44450">
              <a:spAutoFit/>
            </a:bodyPr>
            <a:lstStyle/>
            <a:p>
              <a:pPr defTabSz="723900" eaLnBrk="0" hangingPunct="0">
                <a:lnSpc>
                  <a:spcPct val="90000"/>
                </a:lnSpc>
              </a:pPr>
              <a:r>
                <a:rPr lang="pt-PT" sz="1700" u="none">
                  <a:latin typeface="Tw Cen MT"/>
                  <a:cs typeface="Tw Cen MT"/>
                </a:rPr>
                <a:t>data</a:t>
              </a:r>
            </a:p>
          </p:txBody>
        </p:sp>
        <p:sp>
          <p:nvSpPr>
            <p:cNvPr id="143378" name="TextBox 19"/>
            <p:cNvSpPr txBox="1">
              <a:spLocks noChangeArrowheads="1"/>
            </p:cNvSpPr>
            <p:nvPr/>
          </p:nvSpPr>
          <p:spPr bwMode="auto">
            <a:xfrm>
              <a:off x="1143000" y="1524000"/>
              <a:ext cx="352982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u="none">
                  <a:latin typeface="Tw Cen MT"/>
                  <a:cs typeface="Tw Cen MT"/>
                </a:rPr>
                <a:t>0</a:t>
              </a:r>
            </a:p>
          </p:txBody>
        </p:sp>
        <p:sp>
          <p:nvSpPr>
            <p:cNvPr id="143379" name="TextBox 20"/>
            <p:cNvSpPr txBox="1">
              <a:spLocks noChangeArrowheads="1"/>
            </p:cNvSpPr>
            <p:nvPr/>
          </p:nvSpPr>
          <p:spPr bwMode="auto">
            <a:xfrm>
              <a:off x="6870103" y="1524000"/>
              <a:ext cx="521297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u="none">
                  <a:latin typeface="Tw Cen MT"/>
                  <a:cs typeface="Tw Cen MT"/>
                </a:rPr>
                <a:t>31</a:t>
              </a:r>
            </a:p>
          </p:txBody>
        </p:sp>
        <p:sp>
          <p:nvSpPr>
            <p:cNvPr id="143380" name="TextBox 22"/>
            <p:cNvSpPr txBox="1">
              <a:spLocks noChangeArrowheads="1"/>
            </p:cNvSpPr>
            <p:nvPr/>
          </p:nvSpPr>
          <p:spPr bwMode="auto">
            <a:xfrm>
              <a:off x="2743200" y="1524000"/>
              <a:ext cx="352982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u="none">
                  <a:latin typeface="Tw Cen MT"/>
                  <a:cs typeface="Tw Cen MT"/>
                </a:rPr>
                <a:t>8</a:t>
              </a:r>
            </a:p>
          </p:txBody>
        </p:sp>
        <p:sp>
          <p:nvSpPr>
            <p:cNvPr id="143381" name="TextBox 24"/>
            <p:cNvSpPr txBox="1">
              <a:spLocks noChangeArrowheads="1"/>
            </p:cNvSpPr>
            <p:nvPr/>
          </p:nvSpPr>
          <p:spPr bwMode="auto">
            <a:xfrm>
              <a:off x="4343400" y="1524000"/>
              <a:ext cx="521297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u="none">
                  <a:latin typeface="Tw Cen MT"/>
                  <a:cs typeface="Tw Cen MT"/>
                </a:rPr>
                <a:t>16</a:t>
              </a:r>
            </a:p>
          </p:txBody>
        </p:sp>
        <p:cxnSp>
          <p:nvCxnSpPr>
            <p:cNvPr id="143382" name="Straight Connector 27"/>
            <p:cNvCxnSpPr>
              <a:cxnSpLocks noChangeShapeType="1"/>
            </p:cNvCxnSpPr>
            <p:nvPr/>
          </p:nvCxnSpPr>
          <p:spPr bwMode="auto">
            <a:xfrm rot="5400000">
              <a:off x="4114800" y="2362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43383" name="Straight Connector 28"/>
            <p:cNvCxnSpPr>
              <a:cxnSpLocks noChangeShapeType="1"/>
            </p:cNvCxnSpPr>
            <p:nvPr/>
          </p:nvCxnSpPr>
          <p:spPr bwMode="auto">
            <a:xfrm rot="5400000">
              <a:off x="4114800" y="28956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3384" name="Rectangle 16"/>
            <p:cNvSpPr>
              <a:spLocks noChangeArrowheads="1"/>
            </p:cNvSpPr>
            <p:nvPr/>
          </p:nvSpPr>
          <p:spPr bwMode="auto">
            <a:xfrm>
              <a:off x="4648200" y="2743200"/>
              <a:ext cx="1027925" cy="3295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87312" tIns="44450" rIns="87312" bIns="44450">
              <a:spAutoFit/>
            </a:bodyPr>
            <a:lstStyle/>
            <a:p>
              <a:pPr defTabSz="723900" eaLnBrk="0" hangingPunct="0">
                <a:lnSpc>
                  <a:spcPct val="90000"/>
                </a:lnSpc>
              </a:pPr>
              <a:r>
                <a:rPr lang="pt-PT" sz="1700" u="none">
                  <a:latin typeface="Tw Cen MT"/>
                  <a:cs typeface="Tw Cen MT"/>
                </a:rPr>
                <a:t>Sequence</a:t>
              </a:r>
            </a:p>
          </p:txBody>
        </p:sp>
        <p:cxnSp>
          <p:nvCxnSpPr>
            <p:cNvPr id="143385" name="Straight Connector 32"/>
            <p:cNvCxnSpPr>
              <a:cxnSpLocks noChangeShapeType="1"/>
            </p:cNvCxnSpPr>
            <p:nvPr/>
          </p:nvCxnSpPr>
          <p:spPr bwMode="auto">
            <a:xfrm rot="5400000">
              <a:off x="6972300" y="2628900"/>
              <a:ext cx="11430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2916704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1" name="Rectangle 2"/>
          <p:cNvSpPr>
            <a:spLocks noGrp="1" noChangeArrowheads="1"/>
          </p:cNvSpPr>
          <p:nvPr>
            <p:ph type="title"/>
          </p:nvPr>
        </p:nvSpPr>
        <p:spPr>
          <a:xfrm>
            <a:off x="694266" y="431800"/>
            <a:ext cx="7848600" cy="762000"/>
          </a:xfrm>
        </p:spPr>
        <p:txBody>
          <a:bodyPr>
            <a:noAutofit/>
          </a:bodyPr>
          <a:lstStyle/>
          <a:p>
            <a:pPr eaLnBrk="1" hangingPunct="1"/>
            <a:r>
              <a:rPr lang="pt-PT" sz="4800" dirty="0">
                <a:latin typeface="Tw Cen MT"/>
                <a:ea typeface="ＭＳ Ｐゴシック" charset="0"/>
                <a:cs typeface="Tw Cen MT"/>
              </a:rPr>
              <a:t>Exemplos de mensagens ICMP</a:t>
            </a:r>
          </a:p>
        </p:txBody>
      </p:sp>
      <p:sp>
        <p:nvSpPr>
          <p:cNvPr id="145412" name="Text Box 5"/>
          <p:cNvSpPr txBox="1">
            <a:spLocks noChangeArrowheads="1"/>
          </p:cNvSpPr>
          <p:nvPr/>
        </p:nvSpPr>
        <p:spPr bwMode="auto">
          <a:xfrm>
            <a:off x="1679223" y="1524000"/>
            <a:ext cx="5729111" cy="5016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en-US" sz="2000" dirty="0">
                <a:latin typeface="Tw Cen MT"/>
                <a:cs typeface="Tw Cen MT"/>
              </a:rPr>
              <a:t>Type</a:t>
            </a:r>
            <a:r>
              <a:rPr lang="en-US" sz="2000" u="none" dirty="0">
                <a:latin typeface="Tw Cen MT"/>
                <a:cs typeface="Tw Cen MT"/>
              </a:rPr>
              <a:t>  </a:t>
            </a:r>
            <a:r>
              <a:rPr lang="en-US" sz="2000" dirty="0">
                <a:latin typeface="Tw Cen MT"/>
                <a:cs typeface="Tw Cen MT"/>
              </a:rPr>
              <a:t>Code</a:t>
            </a:r>
            <a:r>
              <a:rPr lang="en-US" sz="2000" u="none" dirty="0">
                <a:latin typeface="Tw Cen MT"/>
                <a:cs typeface="Tw Cen MT"/>
              </a:rPr>
              <a:t>  </a:t>
            </a:r>
            <a:r>
              <a:rPr lang="en-US" sz="2000" dirty="0">
                <a:latin typeface="Tw Cen MT"/>
                <a:cs typeface="Tw Cen MT"/>
              </a:rPr>
              <a:t>description</a:t>
            </a:r>
            <a:endParaRPr lang="en-US" sz="2000" u="none" dirty="0">
              <a:latin typeface="Tw Cen MT"/>
              <a:cs typeface="Tw Cen MT"/>
            </a:endParaRPr>
          </a:p>
          <a:p>
            <a:r>
              <a:rPr lang="en-US" sz="2000" u="none" dirty="0">
                <a:latin typeface="Tw Cen MT"/>
                <a:cs typeface="Tw Cen MT"/>
              </a:rPr>
              <a:t>0        0         echo reply (ping)</a:t>
            </a:r>
          </a:p>
          <a:p>
            <a:r>
              <a:rPr lang="en-US" sz="2000" u="none" dirty="0">
                <a:latin typeface="Tw Cen MT"/>
                <a:cs typeface="Tw Cen MT"/>
              </a:rPr>
              <a:t>3        0         </a:t>
            </a:r>
            <a:r>
              <a:rPr lang="en-US" sz="2000" u="none" dirty="0" err="1">
                <a:latin typeface="Tw Cen MT"/>
                <a:cs typeface="Tw Cen MT"/>
              </a:rPr>
              <a:t>dest</a:t>
            </a:r>
            <a:r>
              <a:rPr lang="en-US" sz="2000" u="none" dirty="0">
                <a:latin typeface="Tw Cen MT"/>
                <a:cs typeface="Tw Cen MT"/>
              </a:rPr>
              <a:t>. network unreachable</a:t>
            </a:r>
          </a:p>
          <a:p>
            <a:r>
              <a:rPr lang="en-US" sz="2000" u="none" dirty="0">
                <a:latin typeface="Tw Cen MT"/>
                <a:cs typeface="Tw Cen MT"/>
              </a:rPr>
              <a:t>3        1         </a:t>
            </a:r>
            <a:r>
              <a:rPr lang="en-US" sz="2000" u="none" dirty="0" err="1">
                <a:latin typeface="Tw Cen MT"/>
                <a:cs typeface="Tw Cen MT"/>
              </a:rPr>
              <a:t>dest</a:t>
            </a:r>
            <a:r>
              <a:rPr lang="en-US" sz="2000" u="none" dirty="0">
                <a:latin typeface="Tw Cen MT"/>
                <a:cs typeface="Tw Cen MT"/>
              </a:rPr>
              <a:t> host unreachable</a:t>
            </a:r>
          </a:p>
          <a:p>
            <a:r>
              <a:rPr lang="en-US" sz="2000" u="none" dirty="0">
                <a:latin typeface="Tw Cen MT"/>
                <a:cs typeface="Tw Cen MT"/>
              </a:rPr>
              <a:t>3        2         </a:t>
            </a:r>
            <a:r>
              <a:rPr lang="en-US" sz="2000" u="none" dirty="0" err="1">
                <a:latin typeface="Tw Cen MT"/>
                <a:cs typeface="Tw Cen MT"/>
              </a:rPr>
              <a:t>dest</a:t>
            </a:r>
            <a:r>
              <a:rPr lang="en-US" sz="2000" u="none" dirty="0">
                <a:latin typeface="Tw Cen MT"/>
                <a:cs typeface="Tw Cen MT"/>
              </a:rPr>
              <a:t> protocol unreachable</a:t>
            </a:r>
          </a:p>
          <a:p>
            <a:r>
              <a:rPr lang="en-US" sz="2000" u="none" dirty="0">
                <a:latin typeface="Tw Cen MT"/>
                <a:cs typeface="Tw Cen MT"/>
              </a:rPr>
              <a:t>3        3         </a:t>
            </a:r>
            <a:r>
              <a:rPr lang="en-US" sz="2000" u="none" dirty="0" err="1">
                <a:latin typeface="Tw Cen MT"/>
                <a:cs typeface="Tw Cen MT"/>
              </a:rPr>
              <a:t>dest</a:t>
            </a:r>
            <a:r>
              <a:rPr lang="en-US" sz="2000" u="none" dirty="0">
                <a:latin typeface="Tw Cen MT"/>
                <a:cs typeface="Tw Cen MT"/>
              </a:rPr>
              <a:t> port unreachable</a:t>
            </a:r>
          </a:p>
          <a:p>
            <a:r>
              <a:rPr lang="en-US" sz="2000" u="none" dirty="0">
                <a:latin typeface="Tw Cen MT"/>
                <a:cs typeface="Tw Cen MT"/>
              </a:rPr>
              <a:t>3        6         </a:t>
            </a:r>
            <a:r>
              <a:rPr lang="en-US" sz="2000" u="none" dirty="0" err="1">
                <a:latin typeface="Tw Cen MT"/>
                <a:cs typeface="Tw Cen MT"/>
              </a:rPr>
              <a:t>dest</a:t>
            </a:r>
            <a:r>
              <a:rPr lang="en-US" sz="2000" u="none" dirty="0">
                <a:latin typeface="Tw Cen MT"/>
                <a:cs typeface="Tw Cen MT"/>
              </a:rPr>
              <a:t> network unknown</a:t>
            </a:r>
          </a:p>
          <a:p>
            <a:r>
              <a:rPr lang="en-US" sz="2000" u="none" dirty="0">
                <a:latin typeface="Tw Cen MT"/>
                <a:cs typeface="Tw Cen MT"/>
              </a:rPr>
              <a:t>3        7         </a:t>
            </a:r>
            <a:r>
              <a:rPr lang="en-US" sz="2000" u="none" dirty="0" err="1">
                <a:latin typeface="Tw Cen MT"/>
                <a:cs typeface="Tw Cen MT"/>
              </a:rPr>
              <a:t>dest</a:t>
            </a:r>
            <a:r>
              <a:rPr lang="en-US" sz="2000" u="none" dirty="0">
                <a:latin typeface="Tw Cen MT"/>
                <a:cs typeface="Tw Cen MT"/>
              </a:rPr>
              <a:t> host unknown</a:t>
            </a:r>
          </a:p>
          <a:p>
            <a:r>
              <a:rPr lang="en-US" sz="2000" u="none" dirty="0">
                <a:latin typeface="Tw Cen MT"/>
                <a:cs typeface="Tw Cen MT"/>
              </a:rPr>
              <a:t>4        0         source quench (congestion</a:t>
            </a:r>
          </a:p>
          <a:p>
            <a:r>
              <a:rPr lang="en-US" sz="2000" u="none" dirty="0">
                <a:latin typeface="Tw Cen MT"/>
                <a:cs typeface="Tw Cen MT"/>
              </a:rPr>
              <a:t>                     control - not used)</a:t>
            </a:r>
          </a:p>
          <a:p>
            <a:r>
              <a:rPr lang="en-US" sz="2000" u="none" dirty="0">
                <a:latin typeface="Tw Cen MT"/>
                <a:cs typeface="Tw Cen MT"/>
              </a:rPr>
              <a:t>8        0         echo request (ping)</a:t>
            </a:r>
          </a:p>
          <a:p>
            <a:r>
              <a:rPr lang="en-US" sz="2000" u="none" dirty="0">
                <a:latin typeface="Tw Cen MT"/>
                <a:cs typeface="Tw Cen MT"/>
              </a:rPr>
              <a:t>9        0         route advertisement</a:t>
            </a:r>
          </a:p>
          <a:p>
            <a:r>
              <a:rPr lang="en-US" sz="2000" u="none" dirty="0">
                <a:latin typeface="Tw Cen MT"/>
                <a:cs typeface="Tw Cen MT"/>
              </a:rPr>
              <a:t>10      0         router discovery</a:t>
            </a:r>
          </a:p>
          <a:p>
            <a:r>
              <a:rPr lang="en-US" sz="2000" u="none" dirty="0">
                <a:latin typeface="Tw Cen MT"/>
                <a:cs typeface="Tw Cen MT"/>
              </a:rPr>
              <a:t>11      0         TTL expired</a:t>
            </a:r>
          </a:p>
          <a:p>
            <a:r>
              <a:rPr lang="en-US" sz="2000" u="none" dirty="0">
                <a:latin typeface="Tw Cen MT"/>
                <a:cs typeface="Tw Cen MT"/>
              </a:rPr>
              <a:t>12      0         bad IP header</a:t>
            </a:r>
          </a:p>
          <a:p>
            <a:endParaRPr lang="en-US" sz="2000" u="none" dirty="0">
              <a:latin typeface="Tw Cen MT"/>
              <a:cs typeface="Tw Cen MT"/>
            </a:endParaRPr>
          </a:p>
        </p:txBody>
      </p:sp>
    </p:spTree>
    <p:extLst>
      <p:ext uri="{BB962C8B-B14F-4D97-AF65-F5344CB8AC3E}">
        <p14:creationId xmlns:p14="http://schemas.microsoft.com/office/powerpoint/2010/main" val="25322263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66171"/>
            <a:ext cx="82296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4800" dirty="0" err="1">
                <a:latin typeface="Tw Cen MT"/>
                <a:ea typeface="ＭＳ Ｐゴシック" charset="0"/>
                <a:cs typeface="Tw Cen MT"/>
              </a:rPr>
              <a:t>Traceroute</a:t>
            </a:r>
            <a:r>
              <a:rPr lang="en-US" sz="4800" dirty="0">
                <a:latin typeface="Tw Cen MT"/>
                <a:ea typeface="ＭＳ Ｐゴシック" charset="0"/>
                <a:cs typeface="Tw Cen MT"/>
              </a:rPr>
              <a:t> e ICMP</a:t>
            </a:r>
          </a:p>
        </p:txBody>
      </p:sp>
      <p:sp>
        <p:nvSpPr>
          <p:cNvPr id="147460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295400"/>
            <a:ext cx="4257675" cy="4800600"/>
          </a:xfrm>
        </p:spPr>
        <p:txBody>
          <a:bodyPr>
            <a:normAutofit/>
          </a:bodyPr>
          <a:lstStyle/>
          <a:p>
            <a:pPr eaLnBrk="1" hangingPunct="1"/>
            <a:r>
              <a:rPr lang="pt-PT" sz="2000" dirty="0">
                <a:latin typeface="Tw Cen MT"/>
                <a:ea typeface="ＭＳ Ｐゴシック" charset="0"/>
                <a:cs typeface="Tw Cen MT"/>
              </a:rPr>
              <a:t>A fonte envia uma sequ</a:t>
            </a:r>
            <a:r>
              <a:rPr lang="pt-PT" altLang="ja-JP" sz="2000" dirty="0">
                <a:latin typeface="Tw Cen MT"/>
                <a:ea typeface="ヒラギノ角ゴ Pro W3" charset="0"/>
                <a:cs typeface="Tw Cen MT"/>
              </a:rPr>
              <a:t>ência de segmentos</a:t>
            </a:r>
            <a:r>
              <a:rPr lang="pt-PT" sz="2000" dirty="0">
                <a:latin typeface="Tw Cen MT"/>
                <a:ea typeface="ＭＳ Ｐゴシック" charset="0"/>
                <a:cs typeface="Tw Cen MT"/>
              </a:rPr>
              <a:t> </a:t>
            </a:r>
            <a:r>
              <a:rPr lang="pt-PT" sz="2000" dirty="0" smtClean="0">
                <a:latin typeface="Tw Cen MT"/>
                <a:ea typeface="ＭＳ Ｐゴシック" charset="0"/>
                <a:cs typeface="Tw Cen MT"/>
              </a:rPr>
              <a:t>UDP</a:t>
            </a:r>
            <a:r>
              <a:rPr lang="pt-PT" sz="2000" baseline="30000" dirty="0" smtClean="0">
                <a:latin typeface="Tw Cen MT"/>
                <a:ea typeface="ＭＳ Ｐゴシック" charset="0"/>
                <a:cs typeface="Tw Cen MT"/>
              </a:rPr>
              <a:t>(*)</a:t>
            </a:r>
            <a:r>
              <a:rPr lang="pt-PT" sz="2000" dirty="0" smtClean="0">
                <a:latin typeface="Tw Cen MT"/>
                <a:ea typeface="ＭＳ Ｐゴシック" charset="0"/>
                <a:cs typeface="Tw Cen MT"/>
              </a:rPr>
              <a:t> </a:t>
            </a:r>
            <a:r>
              <a:rPr lang="pt-PT" sz="2000" dirty="0">
                <a:latin typeface="Tw Cen MT"/>
                <a:ea typeface="ＭＳ Ｐゴシック" charset="0"/>
                <a:cs typeface="Tw Cen MT"/>
              </a:rPr>
              <a:t>para o destino:</a:t>
            </a:r>
          </a:p>
          <a:p>
            <a:pPr lvl="1" eaLnBrk="1" hangingPunct="1"/>
            <a:r>
              <a:rPr lang="pt-PT" sz="2000" dirty="0">
                <a:latin typeface="Tw Cen MT"/>
                <a:ea typeface="ＭＳ Ｐゴシック" charset="0"/>
                <a:cs typeface="Tw Cen MT"/>
              </a:rPr>
              <a:t>Primeiro com TTL =1</a:t>
            </a:r>
          </a:p>
          <a:p>
            <a:pPr lvl="1" eaLnBrk="1" hangingPunct="1"/>
            <a:r>
              <a:rPr lang="pt-PT" sz="2000" dirty="0">
                <a:latin typeface="Tw Cen MT"/>
                <a:ea typeface="ＭＳ Ｐゴシック" charset="0"/>
                <a:cs typeface="Tw Cen MT"/>
              </a:rPr>
              <a:t>Segundo com TTL=2, etc.</a:t>
            </a:r>
          </a:p>
          <a:p>
            <a:pPr lvl="1" eaLnBrk="1" hangingPunct="1"/>
            <a:r>
              <a:rPr lang="pt-PT" sz="2000" dirty="0">
                <a:latin typeface="Tw Cen MT"/>
                <a:ea typeface="ＭＳ Ｐゴシック" charset="0"/>
                <a:cs typeface="Tw Cen MT"/>
              </a:rPr>
              <a:t>N</a:t>
            </a:r>
            <a:r>
              <a:rPr lang="pt-PT" altLang="ja-JP" sz="2000" dirty="0">
                <a:latin typeface="Tw Cen MT"/>
                <a:ea typeface="ヒラギノ角ゴ Pro W3" charset="0"/>
                <a:cs typeface="Tw Cen MT"/>
              </a:rPr>
              <a:t>úmero de porta arbitrário*</a:t>
            </a:r>
            <a:endParaRPr lang="pt-PT" sz="2000" dirty="0">
              <a:latin typeface="Tw Cen MT"/>
              <a:ea typeface="ＭＳ Ｐゴシック" charset="0"/>
              <a:cs typeface="Tw Cen MT"/>
            </a:endParaRPr>
          </a:p>
          <a:p>
            <a:pPr eaLnBrk="1" hangingPunct="1"/>
            <a:r>
              <a:rPr lang="pt-PT" sz="2000" dirty="0">
                <a:latin typeface="Tw Cen MT"/>
                <a:ea typeface="ＭＳ Ｐゴシック" charset="0"/>
                <a:cs typeface="Tw Cen MT"/>
              </a:rPr>
              <a:t>Quando o en</a:t>
            </a:r>
            <a:r>
              <a:rPr lang="pt-PT" altLang="ja-JP" sz="2000" dirty="0">
                <a:latin typeface="Tw Cen MT"/>
                <a:ea typeface="ヒラギノ角ゴ Pro W3" charset="0"/>
                <a:cs typeface="Tw Cen MT"/>
              </a:rPr>
              <a:t>ésimo </a:t>
            </a:r>
            <a:r>
              <a:rPr lang="pt-PT" sz="2000" dirty="0">
                <a:latin typeface="Tw Cen MT"/>
                <a:ea typeface="ＭＳ Ｐゴシック" charset="0"/>
                <a:cs typeface="Tw Cen MT"/>
              </a:rPr>
              <a:t>segmento chega ao en</a:t>
            </a:r>
            <a:r>
              <a:rPr lang="pt-PT" altLang="ja-JP" sz="2000" dirty="0">
                <a:latin typeface="Tw Cen MT"/>
                <a:ea typeface="ヒラギノ角ゴ Pro W3" charset="0"/>
                <a:cs typeface="Tw Cen MT"/>
              </a:rPr>
              <a:t>ésimo </a:t>
            </a:r>
            <a:r>
              <a:rPr lang="pt-PT" altLang="ja-JP" sz="2000" dirty="0" err="1">
                <a:latin typeface="Tw Cen MT"/>
                <a:ea typeface="ヒラギノ角ゴ Pro W3" charset="0"/>
                <a:cs typeface="Tw Cen MT"/>
              </a:rPr>
              <a:t>router</a:t>
            </a:r>
            <a:r>
              <a:rPr lang="pt-PT" sz="2000" dirty="0">
                <a:latin typeface="Tw Cen MT"/>
                <a:ea typeface="ＭＳ Ｐゴシック" charset="0"/>
                <a:cs typeface="Tw Cen MT"/>
              </a:rPr>
              <a:t>:</a:t>
            </a:r>
          </a:p>
          <a:p>
            <a:pPr lvl="1" eaLnBrk="1" hangingPunct="1"/>
            <a:r>
              <a:rPr lang="pt-PT" sz="2000" dirty="0">
                <a:latin typeface="Tw Cen MT"/>
                <a:ea typeface="ＭＳ Ｐゴシック" charset="0"/>
                <a:cs typeface="Tw Cen MT"/>
              </a:rPr>
              <a:t>O </a:t>
            </a:r>
            <a:r>
              <a:rPr lang="pt-PT" sz="2000" dirty="0" err="1">
                <a:latin typeface="Tw Cen MT"/>
                <a:ea typeface="ＭＳ Ｐゴシック" charset="0"/>
                <a:cs typeface="Tw Cen MT"/>
              </a:rPr>
              <a:t>router</a:t>
            </a:r>
            <a:r>
              <a:rPr lang="pt-PT" sz="2000" dirty="0">
                <a:latin typeface="Tw Cen MT"/>
                <a:ea typeface="ＭＳ Ｐゴシック" charset="0"/>
                <a:cs typeface="Tw Cen MT"/>
              </a:rPr>
              <a:t> suprime o segmento</a:t>
            </a:r>
          </a:p>
          <a:p>
            <a:pPr lvl="1" eaLnBrk="1" hangingPunct="1"/>
            <a:r>
              <a:rPr lang="pt-PT" sz="2000" dirty="0">
                <a:latin typeface="Tw Cen MT"/>
                <a:ea typeface="ＭＳ Ｐゴシック" charset="0"/>
                <a:cs typeface="Tw Cen MT"/>
              </a:rPr>
              <a:t>e envia para a origem uma mensagem ICMP (</a:t>
            </a:r>
            <a:r>
              <a:rPr lang="pt-PT" sz="2000" dirty="0" err="1">
                <a:latin typeface="Tw Cen MT"/>
                <a:ea typeface="ＭＳ Ｐゴシック" charset="0"/>
                <a:cs typeface="Tw Cen MT"/>
              </a:rPr>
              <a:t>type</a:t>
            </a:r>
            <a:r>
              <a:rPr lang="pt-PT" sz="2000" dirty="0">
                <a:latin typeface="Tw Cen MT"/>
                <a:ea typeface="ＭＳ Ｐゴシック" charset="0"/>
                <a:cs typeface="Tw Cen MT"/>
              </a:rPr>
              <a:t> 11, </a:t>
            </a:r>
            <a:r>
              <a:rPr lang="pt-PT" sz="2000" dirty="0" err="1">
                <a:latin typeface="Tw Cen MT"/>
                <a:ea typeface="ＭＳ Ｐゴシック" charset="0"/>
                <a:cs typeface="Tw Cen MT"/>
              </a:rPr>
              <a:t>code</a:t>
            </a:r>
            <a:r>
              <a:rPr lang="pt-PT" sz="2000" dirty="0">
                <a:latin typeface="Tw Cen MT"/>
                <a:ea typeface="ＭＳ Ｐゴシック" charset="0"/>
                <a:cs typeface="Tw Cen MT"/>
              </a:rPr>
              <a:t> 0)</a:t>
            </a:r>
          </a:p>
          <a:p>
            <a:pPr lvl="1" eaLnBrk="1" hangingPunct="1"/>
            <a:r>
              <a:rPr lang="pt-PT" sz="2000" dirty="0">
                <a:latin typeface="Tw Cen MT"/>
                <a:ea typeface="ＭＳ Ｐゴシック" charset="0"/>
                <a:cs typeface="Tw Cen MT"/>
              </a:rPr>
              <a:t>As mensagens t</a:t>
            </a:r>
            <a:r>
              <a:rPr lang="pt-PT" altLang="ja-JP" sz="2000" dirty="0">
                <a:latin typeface="Tw Cen MT"/>
                <a:ea typeface="ヒラギノ角ゴ Pro W3" charset="0"/>
                <a:cs typeface="Tw Cen MT"/>
              </a:rPr>
              <a:t>êm por endereço IP origem o enésimo </a:t>
            </a:r>
            <a:r>
              <a:rPr lang="pt-PT" altLang="ja-JP" sz="2000" dirty="0" err="1">
                <a:latin typeface="Tw Cen MT"/>
                <a:ea typeface="ヒラギノ角ゴ Pro W3" charset="0"/>
                <a:cs typeface="Tw Cen MT"/>
              </a:rPr>
              <a:t>router</a:t>
            </a:r>
            <a:endParaRPr lang="pt-PT" sz="2000" dirty="0">
              <a:latin typeface="Tw Cen MT"/>
              <a:ea typeface="ＭＳ Ｐゴシック" charset="0"/>
              <a:cs typeface="Tw Cen MT"/>
            </a:endParaRPr>
          </a:p>
        </p:txBody>
      </p:sp>
      <p:sp>
        <p:nvSpPr>
          <p:cNvPr id="147461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57725" y="1409171"/>
            <a:ext cx="4257675" cy="4800600"/>
          </a:xfrm>
        </p:spPr>
        <p:txBody>
          <a:bodyPr>
            <a:normAutofit/>
          </a:bodyPr>
          <a:lstStyle/>
          <a:p>
            <a:pPr eaLnBrk="1" hangingPunct="1"/>
            <a:r>
              <a:rPr lang="pt-PT" sz="2000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Quando a mensagem ICMP chega </a:t>
            </a:r>
            <a:r>
              <a:rPr lang="pt-PT" altLang="ja-JP" sz="2000" dirty="0">
                <a:solidFill>
                  <a:srgbClr val="000000"/>
                </a:solidFill>
                <a:latin typeface="Tw Cen MT"/>
                <a:ea typeface="ヒラギノ角ゴ Pro W3" charset="0"/>
                <a:cs typeface="Tw Cen MT"/>
              </a:rPr>
              <a:t>à origem pode-se calcular o RTT</a:t>
            </a:r>
            <a:endParaRPr lang="pt-PT" sz="2000" dirty="0">
              <a:solidFill>
                <a:srgbClr val="000000"/>
              </a:solidFill>
              <a:latin typeface="Tw Cen MT"/>
              <a:ea typeface="ＭＳ Ｐゴシック" charset="0"/>
              <a:cs typeface="Tw Cen MT"/>
            </a:endParaRPr>
          </a:p>
          <a:p>
            <a:pPr eaLnBrk="1" hangingPunct="1"/>
            <a:r>
              <a:rPr lang="pt-PT" sz="2000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Em cada passo enviam-se 3 segmentos</a:t>
            </a:r>
          </a:p>
          <a:p>
            <a:pPr eaLnBrk="1" hangingPunct="1"/>
            <a:endParaRPr lang="pt-PT" sz="2000" dirty="0">
              <a:solidFill>
                <a:srgbClr val="000000"/>
              </a:solidFill>
              <a:latin typeface="Tw Cen MT"/>
              <a:ea typeface="ＭＳ Ｐゴシック" charset="0"/>
              <a:cs typeface="Tw Cen MT"/>
            </a:endParaRPr>
          </a:p>
          <a:p>
            <a:pPr eaLnBrk="1" hangingPunct="1">
              <a:buFont typeface="Wingdings" charset="0"/>
              <a:buNone/>
            </a:pPr>
            <a:r>
              <a:rPr lang="pt-PT" sz="2000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Terminaç</a:t>
            </a:r>
            <a:r>
              <a:rPr lang="pt-PT" altLang="ja-JP" sz="2000" dirty="0">
                <a:solidFill>
                  <a:srgbClr val="000000"/>
                </a:solidFill>
                <a:latin typeface="Tw Cen MT"/>
                <a:ea typeface="ヒラギノ角ゴ Pro W3" charset="0"/>
                <a:cs typeface="Tw Cen MT"/>
              </a:rPr>
              <a:t>ão</a:t>
            </a:r>
            <a:endParaRPr lang="pt-PT" sz="2000" dirty="0">
              <a:solidFill>
                <a:srgbClr val="000000"/>
              </a:solidFill>
              <a:latin typeface="Tw Cen MT"/>
              <a:ea typeface="ＭＳ Ｐゴシック" charset="0"/>
              <a:cs typeface="Tw Cen MT"/>
            </a:endParaRPr>
          </a:p>
          <a:p>
            <a:pPr eaLnBrk="1" hangingPunct="1"/>
            <a:r>
              <a:rPr lang="pt-PT" sz="2000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O segmento UDP chega ao destino</a:t>
            </a:r>
          </a:p>
          <a:p>
            <a:pPr eaLnBrk="1" hangingPunct="1"/>
            <a:r>
              <a:rPr lang="pt-PT" sz="2000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O destino envia uma </a:t>
            </a:r>
            <a:r>
              <a:rPr lang="pt-PT" sz="2000" dirty="0" err="1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mesnagem</a:t>
            </a:r>
            <a:r>
              <a:rPr lang="pt-PT" sz="2000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 ICMP </a:t>
            </a:r>
            <a:r>
              <a:rPr lang="ja-JP" altLang="pt-PT" sz="2000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“</a:t>
            </a:r>
            <a:r>
              <a:rPr lang="pt-PT" sz="2000" dirty="0" err="1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host</a:t>
            </a:r>
            <a:r>
              <a:rPr lang="pt-PT" sz="2000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 </a:t>
            </a:r>
            <a:r>
              <a:rPr lang="pt-PT" sz="2000" dirty="0" err="1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unreachable</a:t>
            </a:r>
            <a:r>
              <a:rPr lang="ja-JP" altLang="pt-PT" sz="2000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”</a:t>
            </a:r>
            <a:r>
              <a:rPr lang="pt-PT" sz="2000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 (</a:t>
            </a:r>
            <a:r>
              <a:rPr lang="pt-PT" sz="2000" dirty="0" err="1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type</a:t>
            </a:r>
            <a:r>
              <a:rPr lang="pt-PT" sz="2000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 3, </a:t>
            </a:r>
            <a:r>
              <a:rPr lang="pt-PT" sz="2000" dirty="0" err="1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code</a:t>
            </a:r>
            <a:r>
              <a:rPr lang="pt-PT" sz="2000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 3)</a:t>
            </a:r>
          </a:p>
          <a:p>
            <a:pPr eaLnBrk="1" hangingPunct="1"/>
            <a:r>
              <a:rPr lang="pt-PT" sz="2000" dirty="0" smtClean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Ou o </a:t>
            </a:r>
            <a:r>
              <a:rPr lang="pt-PT" sz="2000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n</a:t>
            </a:r>
            <a:r>
              <a:rPr lang="pt-PT" altLang="ja-JP" sz="2000" dirty="0">
                <a:solidFill>
                  <a:srgbClr val="000000"/>
                </a:solidFill>
                <a:latin typeface="Tw Cen MT"/>
                <a:ea typeface="ヒラギノ角ゴ Pro W3" charset="0"/>
                <a:cs typeface="Tw Cen MT"/>
              </a:rPr>
              <a:t>úmero máximo de testes é alcançado</a:t>
            </a:r>
            <a:r>
              <a:rPr lang="pt-PT" sz="2000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.</a:t>
            </a:r>
          </a:p>
        </p:txBody>
      </p:sp>
      <p:sp>
        <p:nvSpPr>
          <p:cNvPr id="147462" name="TextBox 6"/>
          <p:cNvSpPr txBox="1">
            <a:spLocks noChangeArrowheads="1"/>
          </p:cNvSpPr>
          <p:nvPr/>
        </p:nvSpPr>
        <p:spPr bwMode="auto">
          <a:xfrm>
            <a:off x="457200" y="6009716"/>
            <a:ext cx="84582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u="none" baseline="30000" dirty="0" smtClean="0">
                <a:latin typeface="Tw Cen MT"/>
                <a:cs typeface="Tw Cen MT"/>
              </a:rPr>
              <a:t>*) </a:t>
            </a:r>
            <a:r>
              <a:rPr lang="en-US" sz="2000" u="none" dirty="0" err="1" smtClean="0">
                <a:latin typeface="Tw Cen MT"/>
                <a:cs typeface="Tw Cen MT"/>
              </a:rPr>
              <a:t>Portas</a:t>
            </a:r>
            <a:r>
              <a:rPr lang="en-US" sz="2000" u="none" dirty="0" smtClean="0">
                <a:latin typeface="Tw Cen MT"/>
                <a:cs typeface="Tw Cen MT"/>
              </a:rPr>
              <a:t> </a:t>
            </a:r>
            <a:r>
              <a:rPr lang="en-US" sz="2000" u="none" dirty="0" err="1">
                <a:latin typeface="Tw Cen MT"/>
                <a:cs typeface="Tw Cen MT"/>
              </a:rPr>
              <a:t>destino</a:t>
            </a:r>
            <a:r>
              <a:rPr lang="en-US" sz="2000" u="none" dirty="0">
                <a:latin typeface="Tw Cen MT"/>
                <a:cs typeface="Tw Cen MT"/>
              </a:rPr>
              <a:t> 33434 a 33534  </a:t>
            </a:r>
            <a:r>
              <a:rPr lang="en-US" sz="2000" u="none" dirty="0" err="1">
                <a:latin typeface="Tw Cen MT"/>
                <a:cs typeface="Tw Cen MT"/>
              </a:rPr>
              <a:t>ou</a:t>
            </a:r>
            <a:r>
              <a:rPr lang="en-US" sz="2000" u="none" dirty="0">
                <a:latin typeface="Tw Cen MT"/>
                <a:cs typeface="Tw Cen MT"/>
              </a:rPr>
              <a:t>   ICMP Type 8 (ex: Windows </a:t>
            </a:r>
            <a:r>
              <a:rPr lang="en-US" sz="2000" u="none" dirty="0" err="1">
                <a:latin typeface="Tw Cen MT"/>
                <a:cs typeface="Tw Cen MT"/>
              </a:rPr>
              <a:t>tracert</a:t>
            </a:r>
            <a:r>
              <a:rPr lang="en-US" sz="2000" u="none" dirty="0">
                <a:latin typeface="Tw Cen MT"/>
                <a:cs typeface="Tw Cen MT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4440444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10" name="Freeform 2"/>
          <p:cNvSpPr>
            <a:spLocks/>
          </p:cNvSpPr>
          <p:nvPr/>
        </p:nvSpPr>
        <p:spPr bwMode="auto">
          <a:xfrm>
            <a:off x="4152900" y="1871663"/>
            <a:ext cx="3738563" cy="2697162"/>
          </a:xfrm>
          <a:custGeom>
            <a:avLst/>
            <a:gdLst>
              <a:gd name="T0" fmla="*/ 2147483647 w 2355"/>
              <a:gd name="T1" fmla="*/ 2147483647 h 1699"/>
              <a:gd name="T2" fmla="*/ 2147483647 w 2355"/>
              <a:gd name="T3" fmla="*/ 2147483647 h 1699"/>
              <a:gd name="T4" fmla="*/ 2147483647 w 2355"/>
              <a:gd name="T5" fmla="*/ 2147483647 h 1699"/>
              <a:gd name="T6" fmla="*/ 2147483647 w 2355"/>
              <a:gd name="T7" fmla="*/ 2147483647 h 1699"/>
              <a:gd name="T8" fmla="*/ 2147483647 w 2355"/>
              <a:gd name="T9" fmla="*/ 2147483647 h 1699"/>
              <a:gd name="T10" fmla="*/ 2147483647 w 2355"/>
              <a:gd name="T11" fmla="*/ 2147483647 h 1699"/>
              <a:gd name="T12" fmla="*/ 2147483647 w 2355"/>
              <a:gd name="T13" fmla="*/ 2147483647 h 1699"/>
              <a:gd name="T14" fmla="*/ 2147483647 w 2355"/>
              <a:gd name="T15" fmla="*/ 2147483647 h 1699"/>
              <a:gd name="T16" fmla="*/ 2147483647 w 2355"/>
              <a:gd name="T17" fmla="*/ 2147483647 h 1699"/>
              <a:gd name="T18" fmla="*/ 2147483647 w 2355"/>
              <a:gd name="T19" fmla="*/ 2147483647 h 1699"/>
              <a:gd name="T20" fmla="*/ 2147483647 w 2355"/>
              <a:gd name="T21" fmla="*/ 2147483647 h 1699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2355"/>
              <a:gd name="T34" fmla="*/ 0 h 1699"/>
              <a:gd name="T35" fmla="*/ 2355 w 2355"/>
              <a:gd name="T36" fmla="*/ 1699 h 1699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2355" h="1699">
                <a:moveTo>
                  <a:pt x="349" y="761"/>
                </a:moveTo>
                <a:cubicBezTo>
                  <a:pt x="587" y="729"/>
                  <a:pt x="1414" y="820"/>
                  <a:pt x="1651" y="732"/>
                </a:cubicBezTo>
                <a:cubicBezTo>
                  <a:pt x="1888" y="644"/>
                  <a:pt x="1710" y="351"/>
                  <a:pt x="1773" y="230"/>
                </a:cubicBezTo>
                <a:cubicBezTo>
                  <a:pt x="1836" y="109"/>
                  <a:pt x="1947" y="16"/>
                  <a:pt x="2029" y="8"/>
                </a:cubicBezTo>
                <a:cubicBezTo>
                  <a:pt x="2111" y="0"/>
                  <a:pt x="2213" y="27"/>
                  <a:pt x="2267" y="183"/>
                </a:cubicBezTo>
                <a:cubicBezTo>
                  <a:pt x="2321" y="339"/>
                  <a:pt x="2355" y="707"/>
                  <a:pt x="2355" y="942"/>
                </a:cubicBezTo>
                <a:cubicBezTo>
                  <a:pt x="2355" y="1177"/>
                  <a:pt x="2353" y="1485"/>
                  <a:pt x="2267" y="1592"/>
                </a:cubicBezTo>
                <a:cubicBezTo>
                  <a:pt x="2181" y="1699"/>
                  <a:pt x="1939" y="1680"/>
                  <a:pt x="1840" y="1586"/>
                </a:cubicBezTo>
                <a:cubicBezTo>
                  <a:pt x="1741" y="1492"/>
                  <a:pt x="1940" y="1135"/>
                  <a:pt x="1670" y="1025"/>
                </a:cubicBezTo>
                <a:cubicBezTo>
                  <a:pt x="1400" y="915"/>
                  <a:pt x="440" y="967"/>
                  <a:pt x="220" y="923"/>
                </a:cubicBezTo>
                <a:cubicBezTo>
                  <a:pt x="0" y="879"/>
                  <a:pt x="127" y="795"/>
                  <a:pt x="349" y="761"/>
                </a:cubicBezTo>
                <a:close/>
              </a:path>
            </a:pathLst>
          </a:custGeom>
          <a:solidFill>
            <a:srgbClr val="66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  <a:latin typeface="Tw Cen MT"/>
              <a:cs typeface="Tw Cen MT"/>
            </a:endParaRPr>
          </a:p>
        </p:txBody>
      </p:sp>
      <p:sp>
        <p:nvSpPr>
          <p:cNvPr id="149511" name="Rectangle 3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85344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NAT: Network Address </a:t>
            </a:r>
            <a:r>
              <a:rPr lang="en-US" dirty="0" smtClean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Translation</a:t>
            </a:r>
            <a:endParaRPr lang="en-US" sz="3200" dirty="0">
              <a:solidFill>
                <a:srgbClr val="000000"/>
              </a:solidFill>
              <a:latin typeface="Tw Cen MT"/>
              <a:ea typeface="ＭＳ Ｐゴシック" charset="0"/>
              <a:cs typeface="Tw Cen MT"/>
            </a:endParaRPr>
          </a:p>
        </p:txBody>
      </p:sp>
      <p:sp>
        <p:nvSpPr>
          <p:cNvPr id="149512" name="Freeform 4"/>
          <p:cNvSpPr>
            <a:spLocks/>
          </p:cNvSpPr>
          <p:nvPr/>
        </p:nvSpPr>
        <p:spPr bwMode="auto">
          <a:xfrm>
            <a:off x="0" y="2638425"/>
            <a:ext cx="3825875" cy="1355725"/>
          </a:xfrm>
          <a:custGeom>
            <a:avLst/>
            <a:gdLst>
              <a:gd name="T0" fmla="*/ 2147483647 w 2269"/>
              <a:gd name="T1" fmla="*/ 2147483647 h 854"/>
              <a:gd name="T2" fmla="*/ 2147483647 w 2269"/>
              <a:gd name="T3" fmla="*/ 2147483647 h 854"/>
              <a:gd name="T4" fmla="*/ 2147483647 w 2269"/>
              <a:gd name="T5" fmla="*/ 2147483647 h 854"/>
              <a:gd name="T6" fmla="*/ 2147483647 w 2269"/>
              <a:gd name="T7" fmla="*/ 2147483647 h 854"/>
              <a:gd name="T8" fmla="*/ 2147483647 w 2269"/>
              <a:gd name="T9" fmla="*/ 2147483647 h 854"/>
              <a:gd name="T10" fmla="*/ 2147483647 w 2269"/>
              <a:gd name="T11" fmla="*/ 2147483647 h 854"/>
              <a:gd name="T12" fmla="*/ 2147483647 w 2269"/>
              <a:gd name="T13" fmla="*/ 2147483647 h 85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269"/>
              <a:gd name="T22" fmla="*/ 0 h 854"/>
              <a:gd name="T23" fmla="*/ 2269 w 2269"/>
              <a:gd name="T24" fmla="*/ 854 h 854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269" h="854">
                <a:moveTo>
                  <a:pt x="1888" y="285"/>
                </a:moveTo>
                <a:cubicBezTo>
                  <a:pt x="1622" y="258"/>
                  <a:pt x="723" y="317"/>
                  <a:pt x="418" y="283"/>
                </a:cubicBezTo>
                <a:cubicBezTo>
                  <a:pt x="113" y="249"/>
                  <a:pt x="120" y="0"/>
                  <a:pt x="60" y="83"/>
                </a:cubicBezTo>
                <a:cubicBezTo>
                  <a:pt x="0" y="166"/>
                  <a:pt x="8" y="708"/>
                  <a:pt x="60" y="781"/>
                </a:cubicBezTo>
                <a:cubicBezTo>
                  <a:pt x="112" y="854"/>
                  <a:pt x="48" y="575"/>
                  <a:pt x="374" y="519"/>
                </a:cubicBezTo>
                <a:cubicBezTo>
                  <a:pt x="700" y="463"/>
                  <a:pt x="1765" y="486"/>
                  <a:pt x="2017" y="447"/>
                </a:cubicBezTo>
                <a:cubicBezTo>
                  <a:pt x="2269" y="408"/>
                  <a:pt x="2110" y="319"/>
                  <a:pt x="1888" y="285"/>
                </a:cubicBezTo>
                <a:close/>
              </a:path>
            </a:pathLst>
          </a:custGeom>
          <a:gradFill rotWithShape="1">
            <a:gsLst>
              <a:gs pos="0">
                <a:srgbClr val="FFFFFF">
                  <a:alpha val="98000"/>
                </a:srgbClr>
              </a:gs>
              <a:gs pos="100000">
                <a:srgbClr val="66CCFF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4950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00346431"/>
              </p:ext>
            </p:extLst>
          </p:nvPr>
        </p:nvGraphicFramePr>
        <p:xfrm>
          <a:off x="7181850" y="2182813"/>
          <a:ext cx="555625" cy="46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61" name="Clip" r:id="rId4" imgW="1307948" imgH="1084823" progId="MS_ClipArt_Gallery.2">
                  <p:embed/>
                </p:oleObj>
              </mc:Choice>
              <mc:Fallback>
                <p:oleObj name="Clip" r:id="rId4" imgW="1307948" imgH="1084823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81850" y="2182813"/>
                        <a:ext cx="555625" cy="463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950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88291081"/>
              </p:ext>
            </p:extLst>
          </p:nvPr>
        </p:nvGraphicFramePr>
        <p:xfrm>
          <a:off x="7231063" y="2971800"/>
          <a:ext cx="579437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62" name="Clip" r:id="rId6" imgW="1307948" imgH="1084823" progId="MS_ClipArt_Gallery.2">
                  <p:embed/>
                </p:oleObj>
              </mc:Choice>
              <mc:Fallback>
                <p:oleObj name="Clip" r:id="rId6" imgW="1307948" imgH="1084823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31063" y="2971800"/>
                        <a:ext cx="579437" cy="482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950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72543914"/>
              </p:ext>
            </p:extLst>
          </p:nvPr>
        </p:nvGraphicFramePr>
        <p:xfrm>
          <a:off x="7202488" y="3736975"/>
          <a:ext cx="563562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63" name="Clip" r:id="rId7" imgW="1307948" imgH="1084823" progId="MS_ClipArt_Gallery.2">
                  <p:embed/>
                </p:oleObj>
              </mc:Choice>
              <mc:Fallback>
                <p:oleObj name="Clip" r:id="rId7" imgW="1307948" imgH="1084823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02488" y="3736975"/>
                        <a:ext cx="563562" cy="469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9513" name="Line 8"/>
          <p:cNvSpPr>
            <a:spLocks noChangeShapeType="1"/>
          </p:cNvSpPr>
          <p:nvPr/>
        </p:nvSpPr>
        <p:spPr bwMode="auto">
          <a:xfrm>
            <a:off x="4267200" y="3194050"/>
            <a:ext cx="3025775" cy="63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>
              <a:solidFill>
                <a:srgbClr val="000000"/>
              </a:solidFill>
              <a:latin typeface="Tw Cen MT"/>
              <a:cs typeface="Tw Cen MT"/>
            </a:endParaRPr>
          </a:p>
        </p:txBody>
      </p:sp>
      <p:sp>
        <p:nvSpPr>
          <p:cNvPr id="149514" name="Line 9"/>
          <p:cNvSpPr>
            <a:spLocks noChangeShapeType="1"/>
          </p:cNvSpPr>
          <p:nvPr/>
        </p:nvSpPr>
        <p:spPr bwMode="auto">
          <a:xfrm flipH="1">
            <a:off x="7102475" y="2451100"/>
            <a:ext cx="9525" cy="14922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>
              <a:solidFill>
                <a:srgbClr val="000000"/>
              </a:solidFill>
              <a:latin typeface="Tw Cen MT"/>
              <a:cs typeface="Tw Cen MT"/>
            </a:endParaRPr>
          </a:p>
        </p:txBody>
      </p:sp>
      <p:sp>
        <p:nvSpPr>
          <p:cNvPr id="149515" name="Line 10"/>
          <p:cNvSpPr>
            <a:spLocks noChangeShapeType="1"/>
          </p:cNvSpPr>
          <p:nvPr/>
        </p:nvSpPr>
        <p:spPr bwMode="auto">
          <a:xfrm>
            <a:off x="7107238" y="2446338"/>
            <a:ext cx="133350" cy="63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>
              <a:solidFill>
                <a:srgbClr val="000000"/>
              </a:solidFill>
              <a:latin typeface="Tw Cen MT"/>
              <a:cs typeface="Tw Cen MT"/>
            </a:endParaRPr>
          </a:p>
        </p:txBody>
      </p:sp>
      <p:sp>
        <p:nvSpPr>
          <p:cNvPr id="149516" name="Line 11"/>
          <p:cNvSpPr>
            <a:spLocks noChangeShapeType="1"/>
          </p:cNvSpPr>
          <p:nvPr/>
        </p:nvSpPr>
        <p:spPr bwMode="auto">
          <a:xfrm flipV="1">
            <a:off x="7113588" y="3951288"/>
            <a:ext cx="1714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>
              <a:solidFill>
                <a:srgbClr val="000000"/>
              </a:solidFill>
              <a:latin typeface="Tw Cen MT"/>
              <a:cs typeface="Tw Cen MT"/>
            </a:endParaRPr>
          </a:p>
        </p:txBody>
      </p:sp>
      <p:sp>
        <p:nvSpPr>
          <p:cNvPr id="149517" name="Text Box 12"/>
          <p:cNvSpPr txBox="1">
            <a:spLocks noChangeArrowheads="1"/>
          </p:cNvSpPr>
          <p:nvPr/>
        </p:nvSpPr>
        <p:spPr bwMode="auto">
          <a:xfrm>
            <a:off x="7732713" y="2181225"/>
            <a:ext cx="898403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en-US" sz="1600" u="none">
                <a:solidFill>
                  <a:srgbClr val="000000"/>
                </a:solidFill>
                <a:latin typeface="Tw Cen MT"/>
                <a:cs typeface="Tw Cen MT"/>
              </a:rPr>
              <a:t>10.0.0.1</a:t>
            </a:r>
          </a:p>
        </p:txBody>
      </p:sp>
      <p:sp>
        <p:nvSpPr>
          <p:cNvPr id="149518" name="Text Box 13"/>
          <p:cNvSpPr txBox="1">
            <a:spLocks noChangeArrowheads="1"/>
          </p:cNvSpPr>
          <p:nvPr/>
        </p:nvSpPr>
        <p:spPr bwMode="auto">
          <a:xfrm>
            <a:off x="7859713" y="2949575"/>
            <a:ext cx="885679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en-US" sz="1600" u="none">
                <a:solidFill>
                  <a:srgbClr val="000000"/>
                </a:solidFill>
                <a:latin typeface="Tw Cen MT"/>
                <a:cs typeface="Tw Cen MT"/>
              </a:rPr>
              <a:t>10.0.0.2</a:t>
            </a:r>
          </a:p>
        </p:txBody>
      </p:sp>
      <p:sp>
        <p:nvSpPr>
          <p:cNvPr id="149519" name="Text Box 14"/>
          <p:cNvSpPr txBox="1">
            <a:spLocks noChangeArrowheads="1"/>
          </p:cNvSpPr>
          <p:nvPr/>
        </p:nvSpPr>
        <p:spPr bwMode="auto">
          <a:xfrm>
            <a:off x="7821613" y="3844925"/>
            <a:ext cx="885679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en-US" sz="1600" u="none">
                <a:solidFill>
                  <a:srgbClr val="000000"/>
                </a:solidFill>
                <a:latin typeface="Tw Cen MT"/>
                <a:cs typeface="Tw Cen MT"/>
              </a:rPr>
              <a:t>10.0.0.3</a:t>
            </a:r>
          </a:p>
        </p:txBody>
      </p:sp>
      <p:sp>
        <p:nvSpPr>
          <p:cNvPr id="149520" name="Text Box 15"/>
          <p:cNvSpPr txBox="1">
            <a:spLocks noChangeArrowheads="1"/>
          </p:cNvSpPr>
          <p:nvPr/>
        </p:nvSpPr>
        <p:spPr bwMode="auto">
          <a:xfrm>
            <a:off x="4343400" y="2743200"/>
            <a:ext cx="97330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en-US" sz="1800" u="none">
                <a:solidFill>
                  <a:srgbClr val="000000"/>
                </a:solidFill>
                <a:latin typeface="Tw Cen MT"/>
                <a:cs typeface="Tw Cen MT"/>
              </a:rPr>
              <a:t>10.0.0.4</a:t>
            </a:r>
          </a:p>
        </p:txBody>
      </p:sp>
      <p:sp>
        <p:nvSpPr>
          <p:cNvPr id="149521" name="Line 16"/>
          <p:cNvSpPr>
            <a:spLocks noChangeShapeType="1"/>
          </p:cNvSpPr>
          <p:nvPr/>
        </p:nvSpPr>
        <p:spPr bwMode="auto">
          <a:xfrm flipH="1">
            <a:off x="4341813" y="3022600"/>
            <a:ext cx="85725" cy="1285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>
              <a:solidFill>
                <a:srgbClr val="000000"/>
              </a:solidFill>
              <a:latin typeface="Tw Cen MT"/>
              <a:cs typeface="Tw Cen MT"/>
            </a:endParaRPr>
          </a:p>
        </p:txBody>
      </p:sp>
      <p:sp>
        <p:nvSpPr>
          <p:cNvPr id="149522" name="Text Box 17"/>
          <p:cNvSpPr txBox="1">
            <a:spLocks noChangeArrowheads="1"/>
          </p:cNvSpPr>
          <p:nvPr/>
        </p:nvSpPr>
        <p:spPr bwMode="auto">
          <a:xfrm>
            <a:off x="2133600" y="3352800"/>
            <a:ext cx="135539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en-US" sz="1800" u="none">
                <a:solidFill>
                  <a:srgbClr val="000000"/>
                </a:solidFill>
                <a:latin typeface="Tw Cen MT"/>
                <a:cs typeface="Tw Cen MT"/>
              </a:rPr>
              <a:t>138.76.29.7</a:t>
            </a:r>
          </a:p>
        </p:txBody>
      </p:sp>
      <p:sp>
        <p:nvSpPr>
          <p:cNvPr id="149523" name="Line 18"/>
          <p:cNvSpPr>
            <a:spLocks noChangeShapeType="1"/>
          </p:cNvSpPr>
          <p:nvPr/>
        </p:nvSpPr>
        <p:spPr bwMode="auto">
          <a:xfrm flipH="1">
            <a:off x="3602038" y="3260725"/>
            <a:ext cx="85725" cy="1285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>
              <a:solidFill>
                <a:srgbClr val="000000"/>
              </a:solidFill>
              <a:latin typeface="Tw Cen MT"/>
              <a:cs typeface="Tw Cen MT"/>
            </a:endParaRPr>
          </a:p>
        </p:txBody>
      </p:sp>
      <p:grpSp>
        <p:nvGrpSpPr>
          <p:cNvPr id="149524" name="Group 19"/>
          <p:cNvGrpSpPr>
            <a:grpSpLocks/>
          </p:cNvGrpSpPr>
          <p:nvPr/>
        </p:nvGrpSpPr>
        <p:grpSpPr bwMode="auto">
          <a:xfrm>
            <a:off x="3746500" y="3054350"/>
            <a:ext cx="555625" cy="307975"/>
            <a:chOff x="3600" y="219"/>
            <a:chExt cx="360" cy="175"/>
          </a:xfrm>
        </p:grpSpPr>
        <p:sp>
          <p:nvSpPr>
            <p:cNvPr id="149543" name="Oval 20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  <a:latin typeface="Tw Cen MT"/>
                <a:cs typeface="Tw Cen MT"/>
              </a:endParaRPr>
            </a:p>
          </p:txBody>
        </p:sp>
        <p:sp>
          <p:nvSpPr>
            <p:cNvPr id="149544" name="Line 21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  <a:latin typeface="Tw Cen MT"/>
                <a:cs typeface="Tw Cen MT"/>
              </a:endParaRPr>
            </a:p>
          </p:txBody>
        </p:sp>
        <p:sp>
          <p:nvSpPr>
            <p:cNvPr id="149545" name="Line 22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  <a:latin typeface="Tw Cen MT"/>
                <a:cs typeface="Tw Cen MT"/>
              </a:endParaRPr>
            </a:p>
          </p:txBody>
        </p:sp>
        <p:sp>
          <p:nvSpPr>
            <p:cNvPr id="149546" name="Rectangle 23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en-US" u="none">
                <a:solidFill>
                  <a:srgbClr val="000000"/>
                </a:solidFill>
                <a:latin typeface="Tw Cen MT"/>
                <a:cs typeface="Tw Cen MT"/>
              </a:endParaRPr>
            </a:p>
          </p:txBody>
        </p:sp>
        <p:sp>
          <p:nvSpPr>
            <p:cNvPr id="149547" name="Oval 24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  <a:latin typeface="Tw Cen MT"/>
                <a:cs typeface="Tw Cen MT"/>
              </a:endParaRPr>
            </a:p>
          </p:txBody>
        </p:sp>
        <p:grpSp>
          <p:nvGrpSpPr>
            <p:cNvPr id="149548" name="Group 25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149553" name="Line 26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00"/>
                  </a:solidFill>
                  <a:latin typeface="Tw Cen MT"/>
                  <a:cs typeface="Tw Cen MT"/>
                </a:endParaRPr>
              </a:p>
            </p:txBody>
          </p:sp>
          <p:sp>
            <p:nvSpPr>
              <p:cNvPr id="149554" name="Line 27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00"/>
                  </a:solidFill>
                  <a:latin typeface="Tw Cen MT"/>
                  <a:cs typeface="Tw Cen MT"/>
                </a:endParaRPr>
              </a:p>
            </p:txBody>
          </p:sp>
          <p:sp>
            <p:nvSpPr>
              <p:cNvPr id="149555" name="Line 28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00"/>
                  </a:solidFill>
                  <a:latin typeface="Tw Cen MT"/>
                  <a:cs typeface="Tw Cen MT"/>
                </a:endParaRPr>
              </a:p>
            </p:txBody>
          </p:sp>
        </p:grpSp>
        <p:grpSp>
          <p:nvGrpSpPr>
            <p:cNvPr id="149549" name="Group 29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149550" name="Line 30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00"/>
                  </a:solidFill>
                  <a:latin typeface="Tw Cen MT"/>
                  <a:cs typeface="Tw Cen MT"/>
                </a:endParaRPr>
              </a:p>
            </p:txBody>
          </p:sp>
          <p:sp>
            <p:nvSpPr>
              <p:cNvPr id="149551" name="Line 31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00"/>
                  </a:solidFill>
                  <a:latin typeface="Tw Cen MT"/>
                  <a:cs typeface="Tw Cen MT"/>
                </a:endParaRPr>
              </a:p>
            </p:txBody>
          </p:sp>
          <p:sp>
            <p:nvSpPr>
              <p:cNvPr id="149552" name="Line 32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00"/>
                  </a:solidFill>
                  <a:latin typeface="Tw Cen MT"/>
                  <a:cs typeface="Tw Cen MT"/>
                </a:endParaRPr>
              </a:p>
            </p:txBody>
          </p:sp>
        </p:grpSp>
      </p:grpSp>
      <p:sp>
        <p:nvSpPr>
          <p:cNvPr id="149525" name="Line 33"/>
          <p:cNvSpPr>
            <a:spLocks noChangeShapeType="1"/>
          </p:cNvSpPr>
          <p:nvPr/>
        </p:nvSpPr>
        <p:spPr bwMode="auto">
          <a:xfrm>
            <a:off x="706438" y="3222625"/>
            <a:ext cx="3025775" cy="63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>
              <a:solidFill>
                <a:srgbClr val="000000"/>
              </a:solidFill>
              <a:latin typeface="Tw Cen MT"/>
              <a:cs typeface="Tw Cen MT"/>
            </a:endParaRPr>
          </a:p>
        </p:txBody>
      </p:sp>
      <p:sp>
        <p:nvSpPr>
          <p:cNvPr id="149526" name="Text Box 34"/>
          <p:cNvSpPr txBox="1">
            <a:spLocks noChangeArrowheads="1"/>
          </p:cNvSpPr>
          <p:nvPr/>
        </p:nvSpPr>
        <p:spPr bwMode="auto">
          <a:xfrm>
            <a:off x="4838488" y="1679575"/>
            <a:ext cx="2037186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/>
            <a:r>
              <a:rPr lang="en-US" sz="1800" u="none" dirty="0" smtClean="0">
                <a:solidFill>
                  <a:srgbClr val="000000"/>
                </a:solidFill>
                <a:latin typeface="Tw Cen MT"/>
                <a:cs typeface="Tw Cen MT"/>
              </a:rPr>
              <a:t>internal</a:t>
            </a:r>
            <a:r>
              <a:rPr lang="en-US" sz="1800" u="none" dirty="0" smtClean="0">
                <a:solidFill>
                  <a:srgbClr val="000000"/>
                </a:solidFill>
                <a:latin typeface="Tw Cen MT"/>
                <a:cs typeface="Tw Cen MT"/>
              </a:rPr>
              <a:t> </a:t>
            </a:r>
            <a:r>
              <a:rPr lang="en-US" sz="1800" u="none" dirty="0">
                <a:solidFill>
                  <a:srgbClr val="000000"/>
                </a:solidFill>
                <a:latin typeface="Tw Cen MT"/>
                <a:cs typeface="Tw Cen MT"/>
              </a:rPr>
              <a:t>network</a:t>
            </a:r>
          </a:p>
          <a:p>
            <a:pPr algn="ctr"/>
            <a:r>
              <a:rPr lang="en-US" sz="1800" u="none" dirty="0">
                <a:solidFill>
                  <a:srgbClr val="000000"/>
                </a:solidFill>
                <a:latin typeface="Tw Cen MT"/>
                <a:cs typeface="Tw Cen MT"/>
              </a:rPr>
              <a:t>(e.g., home network)</a:t>
            </a:r>
          </a:p>
          <a:p>
            <a:pPr algn="ctr"/>
            <a:r>
              <a:rPr lang="en-US" sz="1800" u="none" dirty="0">
                <a:solidFill>
                  <a:srgbClr val="000000"/>
                </a:solidFill>
                <a:latin typeface="Tw Cen MT"/>
                <a:cs typeface="Tw Cen MT"/>
              </a:rPr>
              <a:t>10.0.0/24</a:t>
            </a:r>
          </a:p>
        </p:txBody>
      </p:sp>
      <p:sp>
        <p:nvSpPr>
          <p:cNvPr id="149527" name="Line 35"/>
          <p:cNvSpPr>
            <a:spLocks noChangeShapeType="1"/>
          </p:cNvSpPr>
          <p:nvPr/>
        </p:nvSpPr>
        <p:spPr bwMode="auto">
          <a:xfrm>
            <a:off x="6985000" y="1900238"/>
            <a:ext cx="13858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>
              <a:solidFill>
                <a:srgbClr val="000000"/>
              </a:solidFill>
              <a:latin typeface="Tw Cen MT"/>
              <a:cs typeface="Tw Cen MT"/>
            </a:endParaRPr>
          </a:p>
        </p:txBody>
      </p:sp>
      <p:sp>
        <p:nvSpPr>
          <p:cNvPr id="149528" name="Line 36"/>
          <p:cNvSpPr>
            <a:spLocks noChangeShapeType="1"/>
          </p:cNvSpPr>
          <p:nvPr/>
        </p:nvSpPr>
        <p:spPr bwMode="auto">
          <a:xfrm>
            <a:off x="4033838" y="1760538"/>
            <a:ext cx="0" cy="10810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>
              <a:solidFill>
                <a:srgbClr val="000000"/>
              </a:solidFill>
              <a:latin typeface="Tw Cen MT"/>
              <a:cs typeface="Tw Cen MT"/>
            </a:endParaRPr>
          </a:p>
        </p:txBody>
      </p:sp>
      <p:sp>
        <p:nvSpPr>
          <p:cNvPr id="149529" name="Line 37"/>
          <p:cNvSpPr>
            <a:spLocks noChangeShapeType="1"/>
          </p:cNvSpPr>
          <p:nvPr/>
        </p:nvSpPr>
        <p:spPr bwMode="auto">
          <a:xfrm flipH="1" flipV="1">
            <a:off x="4173538" y="1887538"/>
            <a:ext cx="8985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>
              <a:solidFill>
                <a:srgbClr val="000000"/>
              </a:solidFill>
              <a:latin typeface="Tw Cen MT"/>
              <a:cs typeface="Tw Cen MT"/>
            </a:endParaRPr>
          </a:p>
        </p:txBody>
      </p:sp>
      <p:sp>
        <p:nvSpPr>
          <p:cNvPr id="149530" name="Line 38"/>
          <p:cNvSpPr>
            <a:spLocks noChangeShapeType="1"/>
          </p:cNvSpPr>
          <p:nvPr/>
        </p:nvSpPr>
        <p:spPr bwMode="auto">
          <a:xfrm>
            <a:off x="2578100" y="1900238"/>
            <a:ext cx="13858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>
              <a:solidFill>
                <a:srgbClr val="000000"/>
              </a:solidFill>
              <a:latin typeface="Tw Cen MT"/>
              <a:cs typeface="Tw Cen MT"/>
            </a:endParaRPr>
          </a:p>
        </p:txBody>
      </p:sp>
      <p:sp>
        <p:nvSpPr>
          <p:cNvPr id="149531" name="Line 39"/>
          <p:cNvSpPr>
            <a:spLocks noChangeShapeType="1"/>
          </p:cNvSpPr>
          <p:nvPr/>
        </p:nvSpPr>
        <p:spPr bwMode="auto">
          <a:xfrm flipH="1" flipV="1">
            <a:off x="304800" y="1905000"/>
            <a:ext cx="8985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>
              <a:solidFill>
                <a:srgbClr val="000000"/>
              </a:solidFill>
              <a:latin typeface="Tw Cen MT"/>
              <a:cs typeface="Tw Cen MT"/>
            </a:endParaRPr>
          </a:p>
        </p:txBody>
      </p:sp>
      <p:sp>
        <p:nvSpPr>
          <p:cNvPr id="149532" name="Text Box 40"/>
          <p:cNvSpPr txBox="1">
            <a:spLocks noChangeArrowheads="1"/>
          </p:cNvSpPr>
          <p:nvPr/>
        </p:nvSpPr>
        <p:spPr bwMode="auto">
          <a:xfrm>
            <a:off x="1143000" y="1447800"/>
            <a:ext cx="1828800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/>
            <a:endParaRPr lang="pt-PT" sz="1800" u="none">
              <a:solidFill>
                <a:srgbClr val="000000"/>
              </a:solidFill>
              <a:latin typeface="Tw Cen MT"/>
              <a:cs typeface="Tw Cen MT"/>
            </a:endParaRPr>
          </a:p>
          <a:p>
            <a:pPr algn="ctr"/>
            <a:r>
              <a:rPr lang="pt-PT" sz="1800" u="none">
                <a:solidFill>
                  <a:srgbClr val="000000"/>
                </a:solidFill>
                <a:latin typeface="Tw Cen MT"/>
                <a:cs typeface="Tw Cen MT"/>
              </a:rPr>
              <a:t>Internet</a:t>
            </a:r>
          </a:p>
          <a:p>
            <a:pPr algn="ctr"/>
            <a:r>
              <a:rPr lang="pt-PT" sz="1800" u="none">
                <a:solidFill>
                  <a:srgbClr val="000000"/>
                </a:solidFill>
                <a:latin typeface="Tw Cen MT"/>
                <a:cs typeface="Tw Cen MT"/>
              </a:rPr>
              <a:t>endereços p</a:t>
            </a:r>
            <a:r>
              <a:rPr lang="pt-PT" altLang="ja-JP" sz="1800" u="none">
                <a:solidFill>
                  <a:srgbClr val="000000"/>
                </a:solidFill>
                <a:latin typeface="Tw Cen MT"/>
                <a:ea typeface="ヒラギノ角ゴ Pro W3" charset="0"/>
                <a:cs typeface="Tw Cen MT"/>
              </a:rPr>
              <a:t>úblicos</a:t>
            </a:r>
            <a:endParaRPr lang="pt-PT" sz="1800" u="none">
              <a:solidFill>
                <a:srgbClr val="000000"/>
              </a:solidFill>
              <a:latin typeface="Tw Cen MT"/>
              <a:ea typeface="ヒラギノ角ゴ Pro W3" charset="0"/>
              <a:cs typeface="Tw Cen MT"/>
            </a:endParaRPr>
          </a:p>
        </p:txBody>
      </p:sp>
      <p:sp>
        <p:nvSpPr>
          <p:cNvPr id="149533" name="Line 41"/>
          <p:cNvSpPr>
            <a:spLocks noChangeShapeType="1"/>
          </p:cNvSpPr>
          <p:nvPr/>
        </p:nvSpPr>
        <p:spPr bwMode="auto">
          <a:xfrm flipV="1">
            <a:off x="1752600" y="3733800"/>
            <a:ext cx="304800" cy="5461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>
              <a:solidFill>
                <a:srgbClr val="000000"/>
              </a:solidFill>
              <a:latin typeface="Tw Cen MT"/>
              <a:cs typeface="Tw Cen MT"/>
            </a:endParaRPr>
          </a:p>
        </p:txBody>
      </p:sp>
      <p:sp>
        <p:nvSpPr>
          <p:cNvPr id="149534" name="Text Box 42"/>
          <p:cNvSpPr txBox="1">
            <a:spLocks noChangeArrowheads="1"/>
          </p:cNvSpPr>
          <p:nvPr/>
        </p:nvSpPr>
        <p:spPr bwMode="auto">
          <a:xfrm>
            <a:off x="5257800" y="4572000"/>
            <a:ext cx="3581400" cy="161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r"/>
            <a:r>
              <a:rPr lang="pt-PT" sz="2000" u="none">
                <a:solidFill>
                  <a:srgbClr val="000000"/>
                </a:solidFill>
                <a:latin typeface="Tw Cen MT"/>
                <a:cs typeface="Tw Cen MT"/>
              </a:rPr>
              <a:t>Os datagramas com origem ou destino nesta rede t</a:t>
            </a:r>
            <a:r>
              <a:rPr lang="pt-PT" altLang="ja-JP" sz="2000" u="none">
                <a:solidFill>
                  <a:srgbClr val="000000"/>
                </a:solidFill>
                <a:latin typeface="Tw Cen MT"/>
                <a:ea typeface="ヒラギノ角ゴ Pro W3" charset="0"/>
                <a:cs typeface="Tw Cen MT"/>
              </a:rPr>
              <a:t>êm o endereço</a:t>
            </a:r>
            <a:r>
              <a:rPr lang="pt-PT" sz="2000" u="none">
                <a:solidFill>
                  <a:srgbClr val="000000"/>
                </a:solidFill>
                <a:latin typeface="Tw Cen MT"/>
                <a:ea typeface="ヒラギノ角ゴ Pro W3" charset="0"/>
                <a:cs typeface="Tw Cen MT"/>
              </a:rPr>
              <a:t> 10.0.0/24</a:t>
            </a:r>
          </a:p>
          <a:p>
            <a:pPr algn="r"/>
            <a:r>
              <a:rPr lang="pt-PT" sz="2000" u="none">
                <a:solidFill>
                  <a:srgbClr val="000000"/>
                </a:solidFill>
                <a:latin typeface="Tw Cen MT"/>
                <a:ea typeface="ヒラギノ角ゴ Pro W3" charset="0"/>
                <a:cs typeface="Tw Cen MT"/>
              </a:rPr>
              <a:t>Estes endereços dizem-se privados</a:t>
            </a:r>
          </a:p>
        </p:txBody>
      </p:sp>
      <p:sp>
        <p:nvSpPr>
          <p:cNvPr id="149535" name="Line 43"/>
          <p:cNvSpPr>
            <a:spLocks noChangeShapeType="1"/>
          </p:cNvSpPr>
          <p:nvPr/>
        </p:nvSpPr>
        <p:spPr bwMode="auto">
          <a:xfrm flipH="1" flipV="1">
            <a:off x="5838825" y="3451225"/>
            <a:ext cx="11113" cy="9969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>
              <a:solidFill>
                <a:srgbClr val="000000"/>
              </a:solidFill>
              <a:latin typeface="Tw Cen MT"/>
              <a:cs typeface="Tw Cen MT"/>
            </a:endParaRPr>
          </a:p>
        </p:txBody>
      </p:sp>
      <p:sp>
        <p:nvSpPr>
          <p:cNvPr id="149536" name="Text Box 44"/>
          <p:cNvSpPr txBox="1">
            <a:spLocks noChangeArrowheads="1"/>
          </p:cNvSpPr>
          <p:nvPr/>
        </p:nvSpPr>
        <p:spPr bwMode="auto">
          <a:xfrm>
            <a:off x="152400" y="4267200"/>
            <a:ext cx="4346575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pt-PT" sz="2000" u="none" dirty="0">
                <a:solidFill>
                  <a:srgbClr val="000000"/>
                </a:solidFill>
                <a:latin typeface="Tw Cen MT"/>
                <a:cs typeface="Tw Cen MT"/>
              </a:rPr>
              <a:t>Todos os </a:t>
            </a:r>
            <a:r>
              <a:rPr lang="pt-PT" sz="2000" u="none" dirty="0" err="1">
                <a:solidFill>
                  <a:srgbClr val="000000"/>
                </a:solidFill>
                <a:latin typeface="Tw Cen MT"/>
                <a:cs typeface="Tw Cen MT"/>
              </a:rPr>
              <a:t>datagramas</a:t>
            </a:r>
            <a:r>
              <a:rPr lang="pt-PT" sz="2000" u="none" dirty="0">
                <a:solidFill>
                  <a:srgbClr val="000000"/>
                </a:solidFill>
                <a:latin typeface="Tw Cen MT"/>
                <a:cs typeface="Tw Cen MT"/>
              </a:rPr>
              <a:t> que saem </a:t>
            </a:r>
            <a:r>
              <a:rPr lang="pt-PT" sz="2000" u="none" dirty="0" smtClean="0">
                <a:solidFill>
                  <a:srgbClr val="000000"/>
                </a:solidFill>
                <a:latin typeface="Tw Cen MT"/>
                <a:cs typeface="Tw Cen MT"/>
              </a:rPr>
              <a:t>da rede interna</a:t>
            </a:r>
            <a:r>
              <a:rPr lang="pt-PT" sz="2000" u="none" dirty="0" smtClean="0">
                <a:solidFill>
                  <a:srgbClr val="000000"/>
                </a:solidFill>
                <a:latin typeface="Tw Cen MT"/>
                <a:cs typeface="Tw Cen MT"/>
              </a:rPr>
              <a:t> </a:t>
            </a:r>
            <a:r>
              <a:rPr lang="pt-PT" sz="2000" u="none" dirty="0" smtClean="0">
                <a:solidFill>
                  <a:srgbClr val="000000"/>
                </a:solidFill>
                <a:latin typeface="Tw Cen MT"/>
                <a:cs typeface="Tw Cen MT"/>
              </a:rPr>
              <a:t>t</a:t>
            </a:r>
            <a:r>
              <a:rPr lang="pt-PT" altLang="ja-JP" sz="2000" u="none" dirty="0" smtClean="0">
                <a:solidFill>
                  <a:srgbClr val="000000"/>
                </a:solidFill>
                <a:latin typeface="Tw Cen MT"/>
                <a:ea typeface="ヒラギノ角ゴ Pro W3" charset="0"/>
                <a:cs typeface="Tw Cen MT"/>
              </a:rPr>
              <a:t>êm </a:t>
            </a:r>
            <a:r>
              <a:rPr lang="pt-PT" altLang="ja-JP" sz="2000" u="none" dirty="0">
                <a:solidFill>
                  <a:srgbClr val="000000"/>
                </a:solidFill>
                <a:latin typeface="Tw Cen MT"/>
                <a:ea typeface="ヒラギノ角ゴ Pro W3" charset="0"/>
                <a:cs typeface="Tw Cen MT"/>
              </a:rPr>
              <a:t>o mesmo</a:t>
            </a:r>
            <a:r>
              <a:rPr lang="pt-PT" sz="2000" u="none" dirty="0">
                <a:solidFill>
                  <a:srgbClr val="000000"/>
                </a:solidFill>
                <a:latin typeface="Tw Cen MT"/>
                <a:ea typeface="ヒラギノ角ゴ Pro W3" charset="0"/>
                <a:cs typeface="Tw Cen MT"/>
              </a:rPr>
              <a:t> endereço p</a:t>
            </a:r>
            <a:r>
              <a:rPr lang="pt-PT" altLang="ja-JP" sz="2000" u="none" dirty="0">
                <a:solidFill>
                  <a:srgbClr val="000000"/>
                </a:solidFill>
                <a:latin typeface="Tw Cen MT"/>
                <a:ea typeface="ヒラギノ角ゴ Pro W3" charset="0"/>
                <a:cs typeface="Tw Cen MT"/>
              </a:rPr>
              <a:t>úblico</a:t>
            </a:r>
            <a:r>
              <a:rPr lang="pt-PT" sz="2000" u="none" dirty="0">
                <a:solidFill>
                  <a:srgbClr val="000000"/>
                </a:solidFill>
                <a:latin typeface="Tw Cen MT"/>
                <a:ea typeface="ヒラギノ角ゴ Pro W3" charset="0"/>
                <a:cs typeface="Tw Cen MT"/>
              </a:rPr>
              <a:t>: 138.76.29.7</a:t>
            </a:r>
            <a:r>
              <a:rPr lang="pt-PT" sz="2000" u="none" dirty="0" smtClean="0">
                <a:solidFill>
                  <a:srgbClr val="000000"/>
                </a:solidFill>
                <a:latin typeface="Tw Cen MT"/>
                <a:ea typeface="ヒラギノ角ゴ Pro W3" charset="0"/>
                <a:cs typeface="Tw Cen MT"/>
              </a:rPr>
              <a:t>, mas </a:t>
            </a:r>
            <a:r>
              <a:rPr lang="pt-PT" sz="2000" u="none" dirty="0">
                <a:solidFill>
                  <a:srgbClr val="000000"/>
                </a:solidFill>
                <a:latin typeface="Tw Cen MT"/>
                <a:ea typeface="ヒラギノ角ゴ Pro W3" charset="0"/>
                <a:cs typeface="Tw Cen MT"/>
              </a:rPr>
              <a:t>diferentes n</a:t>
            </a:r>
            <a:r>
              <a:rPr lang="pt-PT" altLang="ja-JP" sz="2000" u="none" dirty="0">
                <a:solidFill>
                  <a:srgbClr val="000000"/>
                </a:solidFill>
                <a:latin typeface="Tw Cen MT"/>
                <a:ea typeface="ヒラギノ角ゴ Pro W3" charset="0"/>
                <a:cs typeface="Tw Cen MT"/>
              </a:rPr>
              <a:t>úmeros de porta</a:t>
            </a:r>
            <a:endParaRPr lang="pt-PT" sz="2000" u="none" dirty="0">
              <a:solidFill>
                <a:srgbClr val="000000"/>
              </a:solidFill>
              <a:latin typeface="Tw Cen MT"/>
              <a:ea typeface="ヒラギノ角ゴ Pro W3" charset="0"/>
              <a:cs typeface="Tw Cen MT"/>
            </a:endParaRPr>
          </a:p>
        </p:txBody>
      </p:sp>
      <p:sp>
        <p:nvSpPr>
          <p:cNvPr id="46" name="Curved Up Arrow 45"/>
          <p:cNvSpPr>
            <a:spLocks noChangeArrowheads="1"/>
          </p:cNvSpPr>
          <p:nvPr/>
        </p:nvSpPr>
        <p:spPr bwMode="auto">
          <a:xfrm flipH="1">
            <a:off x="3505200" y="3657600"/>
            <a:ext cx="1066800" cy="533400"/>
          </a:xfrm>
          <a:prstGeom prst="curvedUpArrow">
            <a:avLst>
              <a:gd name="adj1" fmla="val 25000"/>
              <a:gd name="adj2" fmla="val 50000"/>
              <a:gd name="adj3" fmla="val 25000"/>
            </a:avLst>
          </a:prstGeom>
          <a:solidFill>
            <a:srgbClr val="C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US">
              <a:solidFill>
                <a:srgbClr val="000000"/>
              </a:solidFill>
              <a:latin typeface="Tw Cen MT"/>
              <a:cs typeface="Tw Cen MT"/>
            </a:endParaRPr>
          </a:p>
        </p:txBody>
      </p:sp>
      <p:sp>
        <p:nvSpPr>
          <p:cNvPr id="47" name="Curved Up Arrow 46"/>
          <p:cNvSpPr>
            <a:spLocks noChangeArrowheads="1"/>
          </p:cNvSpPr>
          <p:nvPr/>
        </p:nvSpPr>
        <p:spPr bwMode="auto">
          <a:xfrm flipV="1">
            <a:off x="3581400" y="2209800"/>
            <a:ext cx="1066800" cy="533400"/>
          </a:xfrm>
          <a:prstGeom prst="curvedUpArrow">
            <a:avLst>
              <a:gd name="adj1" fmla="val 25000"/>
              <a:gd name="adj2" fmla="val 50000"/>
              <a:gd name="adj3" fmla="val 25000"/>
            </a:avLst>
          </a:prstGeom>
          <a:solidFill>
            <a:srgbClr val="C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US">
              <a:solidFill>
                <a:srgbClr val="000000"/>
              </a:solidFill>
              <a:latin typeface="Tw Cen MT"/>
              <a:cs typeface="Tw Cen MT"/>
            </a:endParaRPr>
          </a:p>
        </p:txBody>
      </p:sp>
      <p:grpSp>
        <p:nvGrpSpPr>
          <p:cNvPr id="5" name="Group 50"/>
          <p:cNvGrpSpPr>
            <a:grpSpLocks/>
          </p:cNvGrpSpPr>
          <p:nvPr/>
        </p:nvGrpSpPr>
        <p:grpSpPr bwMode="auto">
          <a:xfrm>
            <a:off x="2122488" y="2743200"/>
            <a:ext cx="3193774" cy="979278"/>
            <a:chOff x="2122461" y="2743200"/>
            <a:chExt cx="3194451" cy="978722"/>
          </a:xfrm>
        </p:grpSpPr>
        <p:sp>
          <p:nvSpPr>
            <p:cNvPr id="149541" name="Text Box 17"/>
            <p:cNvSpPr txBox="1">
              <a:spLocks noChangeArrowheads="1"/>
            </p:cNvSpPr>
            <p:nvPr/>
          </p:nvSpPr>
          <p:spPr bwMode="auto">
            <a:xfrm>
              <a:off x="2122461" y="3352800"/>
              <a:ext cx="1355684" cy="3691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r>
                <a:rPr lang="en-US" sz="1800" u="none">
                  <a:solidFill>
                    <a:srgbClr val="000000"/>
                  </a:solidFill>
                  <a:latin typeface="Tw Cen MT"/>
                  <a:cs typeface="Tw Cen MT"/>
                </a:rPr>
                <a:t>138.76.29.7</a:t>
              </a:r>
            </a:p>
          </p:txBody>
        </p:sp>
        <p:sp>
          <p:nvSpPr>
            <p:cNvPr id="149542" name="Text Box 15"/>
            <p:cNvSpPr txBox="1">
              <a:spLocks noChangeArrowheads="1"/>
            </p:cNvSpPr>
            <p:nvPr/>
          </p:nvSpPr>
          <p:spPr bwMode="auto">
            <a:xfrm>
              <a:off x="4343400" y="2743200"/>
              <a:ext cx="973512" cy="3691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r>
                <a:rPr lang="en-US" sz="1800" u="none">
                  <a:solidFill>
                    <a:srgbClr val="000000"/>
                  </a:solidFill>
                  <a:latin typeface="Tw Cen MT"/>
                  <a:cs typeface="Tw Cen MT"/>
                </a:rPr>
                <a:t>10.0.0.4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7170062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 animBg="1"/>
      <p:bldP spid="47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10" name="Freeform 2"/>
          <p:cNvSpPr>
            <a:spLocks/>
          </p:cNvSpPr>
          <p:nvPr/>
        </p:nvSpPr>
        <p:spPr bwMode="auto">
          <a:xfrm>
            <a:off x="4152900" y="1871663"/>
            <a:ext cx="3738563" cy="2697162"/>
          </a:xfrm>
          <a:custGeom>
            <a:avLst/>
            <a:gdLst>
              <a:gd name="T0" fmla="*/ 2147483647 w 2355"/>
              <a:gd name="T1" fmla="*/ 2147483647 h 1699"/>
              <a:gd name="T2" fmla="*/ 2147483647 w 2355"/>
              <a:gd name="T3" fmla="*/ 2147483647 h 1699"/>
              <a:gd name="T4" fmla="*/ 2147483647 w 2355"/>
              <a:gd name="T5" fmla="*/ 2147483647 h 1699"/>
              <a:gd name="T6" fmla="*/ 2147483647 w 2355"/>
              <a:gd name="T7" fmla="*/ 2147483647 h 1699"/>
              <a:gd name="T8" fmla="*/ 2147483647 w 2355"/>
              <a:gd name="T9" fmla="*/ 2147483647 h 1699"/>
              <a:gd name="T10" fmla="*/ 2147483647 w 2355"/>
              <a:gd name="T11" fmla="*/ 2147483647 h 1699"/>
              <a:gd name="T12" fmla="*/ 2147483647 w 2355"/>
              <a:gd name="T13" fmla="*/ 2147483647 h 1699"/>
              <a:gd name="T14" fmla="*/ 2147483647 w 2355"/>
              <a:gd name="T15" fmla="*/ 2147483647 h 1699"/>
              <a:gd name="T16" fmla="*/ 2147483647 w 2355"/>
              <a:gd name="T17" fmla="*/ 2147483647 h 1699"/>
              <a:gd name="T18" fmla="*/ 2147483647 w 2355"/>
              <a:gd name="T19" fmla="*/ 2147483647 h 1699"/>
              <a:gd name="T20" fmla="*/ 2147483647 w 2355"/>
              <a:gd name="T21" fmla="*/ 2147483647 h 1699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2355"/>
              <a:gd name="T34" fmla="*/ 0 h 1699"/>
              <a:gd name="T35" fmla="*/ 2355 w 2355"/>
              <a:gd name="T36" fmla="*/ 1699 h 1699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2355" h="1699">
                <a:moveTo>
                  <a:pt x="349" y="761"/>
                </a:moveTo>
                <a:cubicBezTo>
                  <a:pt x="587" y="729"/>
                  <a:pt x="1414" y="820"/>
                  <a:pt x="1651" y="732"/>
                </a:cubicBezTo>
                <a:cubicBezTo>
                  <a:pt x="1888" y="644"/>
                  <a:pt x="1710" y="351"/>
                  <a:pt x="1773" y="230"/>
                </a:cubicBezTo>
                <a:cubicBezTo>
                  <a:pt x="1836" y="109"/>
                  <a:pt x="1947" y="16"/>
                  <a:pt x="2029" y="8"/>
                </a:cubicBezTo>
                <a:cubicBezTo>
                  <a:pt x="2111" y="0"/>
                  <a:pt x="2213" y="27"/>
                  <a:pt x="2267" y="183"/>
                </a:cubicBezTo>
                <a:cubicBezTo>
                  <a:pt x="2321" y="339"/>
                  <a:pt x="2355" y="707"/>
                  <a:pt x="2355" y="942"/>
                </a:cubicBezTo>
                <a:cubicBezTo>
                  <a:pt x="2355" y="1177"/>
                  <a:pt x="2353" y="1485"/>
                  <a:pt x="2267" y="1592"/>
                </a:cubicBezTo>
                <a:cubicBezTo>
                  <a:pt x="2181" y="1699"/>
                  <a:pt x="1939" y="1680"/>
                  <a:pt x="1840" y="1586"/>
                </a:cubicBezTo>
                <a:cubicBezTo>
                  <a:pt x="1741" y="1492"/>
                  <a:pt x="1940" y="1135"/>
                  <a:pt x="1670" y="1025"/>
                </a:cubicBezTo>
                <a:cubicBezTo>
                  <a:pt x="1400" y="915"/>
                  <a:pt x="440" y="967"/>
                  <a:pt x="220" y="923"/>
                </a:cubicBezTo>
                <a:cubicBezTo>
                  <a:pt x="0" y="879"/>
                  <a:pt x="127" y="795"/>
                  <a:pt x="349" y="761"/>
                </a:cubicBezTo>
                <a:close/>
              </a:path>
            </a:pathLst>
          </a:custGeom>
          <a:solidFill>
            <a:srgbClr val="66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  <a:latin typeface="Tw Cen MT"/>
              <a:cs typeface="Tw Cen MT"/>
            </a:endParaRPr>
          </a:p>
        </p:txBody>
      </p:sp>
      <p:sp>
        <p:nvSpPr>
          <p:cNvPr id="149511" name="Rectangle 3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85344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P</a:t>
            </a:r>
            <a:r>
              <a:rPr lang="en-US" dirty="0" smtClean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AT</a:t>
            </a:r>
            <a:r>
              <a:rPr lang="en-US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: </a:t>
            </a:r>
            <a:r>
              <a:rPr lang="en-US" dirty="0" smtClean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Port based NAT</a:t>
            </a:r>
            <a:endParaRPr lang="en-US" sz="3200" dirty="0">
              <a:solidFill>
                <a:srgbClr val="000000"/>
              </a:solidFill>
              <a:latin typeface="Tw Cen MT"/>
              <a:ea typeface="ＭＳ Ｐゴシック" charset="0"/>
              <a:cs typeface="Tw Cen MT"/>
            </a:endParaRPr>
          </a:p>
        </p:txBody>
      </p:sp>
      <p:sp>
        <p:nvSpPr>
          <p:cNvPr id="149512" name="Freeform 4"/>
          <p:cNvSpPr>
            <a:spLocks/>
          </p:cNvSpPr>
          <p:nvPr/>
        </p:nvSpPr>
        <p:spPr bwMode="auto">
          <a:xfrm>
            <a:off x="0" y="2638425"/>
            <a:ext cx="3825875" cy="1355725"/>
          </a:xfrm>
          <a:custGeom>
            <a:avLst/>
            <a:gdLst>
              <a:gd name="T0" fmla="*/ 2147483647 w 2269"/>
              <a:gd name="T1" fmla="*/ 2147483647 h 854"/>
              <a:gd name="T2" fmla="*/ 2147483647 w 2269"/>
              <a:gd name="T3" fmla="*/ 2147483647 h 854"/>
              <a:gd name="T4" fmla="*/ 2147483647 w 2269"/>
              <a:gd name="T5" fmla="*/ 2147483647 h 854"/>
              <a:gd name="T6" fmla="*/ 2147483647 w 2269"/>
              <a:gd name="T7" fmla="*/ 2147483647 h 854"/>
              <a:gd name="T8" fmla="*/ 2147483647 w 2269"/>
              <a:gd name="T9" fmla="*/ 2147483647 h 854"/>
              <a:gd name="T10" fmla="*/ 2147483647 w 2269"/>
              <a:gd name="T11" fmla="*/ 2147483647 h 854"/>
              <a:gd name="T12" fmla="*/ 2147483647 w 2269"/>
              <a:gd name="T13" fmla="*/ 2147483647 h 85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269"/>
              <a:gd name="T22" fmla="*/ 0 h 854"/>
              <a:gd name="T23" fmla="*/ 2269 w 2269"/>
              <a:gd name="T24" fmla="*/ 854 h 854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269" h="854">
                <a:moveTo>
                  <a:pt x="1888" y="285"/>
                </a:moveTo>
                <a:cubicBezTo>
                  <a:pt x="1622" y="258"/>
                  <a:pt x="723" y="317"/>
                  <a:pt x="418" y="283"/>
                </a:cubicBezTo>
                <a:cubicBezTo>
                  <a:pt x="113" y="249"/>
                  <a:pt x="120" y="0"/>
                  <a:pt x="60" y="83"/>
                </a:cubicBezTo>
                <a:cubicBezTo>
                  <a:pt x="0" y="166"/>
                  <a:pt x="8" y="708"/>
                  <a:pt x="60" y="781"/>
                </a:cubicBezTo>
                <a:cubicBezTo>
                  <a:pt x="112" y="854"/>
                  <a:pt x="48" y="575"/>
                  <a:pt x="374" y="519"/>
                </a:cubicBezTo>
                <a:cubicBezTo>
                  <a:pt x="700" y="463"/>
                  <a:pt x="1765" y="486"/>
                  <a:pt x="2017" y="447"/>
                </a:cubicBezTo>
                <a:cubicBezTo>
                  <a:pt x="2269" y="408"/>
                  <a:pt x="2110" y="319"/>
                  <a:pt x="1888" y="285"/>
                </a:cubicBezTo>
                <a:close/>
              </a:path>
            </a:pathLst>
          </a:custGeom>
          <a:gradFill rotWithShape="1">
            <a:gsLst>
              <a:gs pos="0">
                <a:srgbClr val="FFFFFF">
                  <a:alpha val="98000"/>
                </a:srgbClr>
              </a:gs>
              <a:gs pos="100000">
                <a:srgbClr val="66CCFF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4950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60746988"/>
              </p:ext>
            </p:extLst>
          </p:nvPr>
        </p:nvGraphicFramePr>
        <p:xfrm>
          <a:off x="7181850" y="2182813"/>
          <a:ext cx="555625" cy="46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" name="Clip" r:id="rId4" imgW="1307948" imgH="1084823" progId="MS_ClipArt_Gallery.2">
                  <p:embed/>
                </p:oleObj>
              </mc:Choice>
              <mc:Fallback>
                <p:oleObj name="Clip" r:id="rId4" imgW="1307948" imgH="1084823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81850" y="2182813"/>
                        <a:ext cx="555625" cy="463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950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51355839"/>
              </p:ext>
            </p:extLst>
          </p:nvPr>
        </p:nvGraphicFramePr>
        <p:xfrm>
          <a:off x="7231063" y="2971800"/>
          <a:ext cx="579437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" name="Clip" r:id="rId6" imgW="1307948" imgH="1084823" progId="MS_ClipArt_Gallery.2">
                  <p:embed/>
                </p:oleObj>
              </mc:Choice>
              <mc:Fallback>
                <p:oleObj name="Clip" r:id="rId6" imgW="1307948" imgH="1084823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31063" y="2971800"/>
                        <a:ext cx="579437" cy="482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950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02104679"/>
              </p:ext>
            </p:extLst>
          </p:nvPr>
        </p:nvGraphicFramePr>
        <p:xfrm>
          <a:off x="7202488" y="3736975"/>
          <a:ext cx="563562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6" name="Clip" r:id="rId7" imgW="1307948" imgH="1084823" progId="MS_ClipArt_Gallery.2">
                  <p:embed/>
                </p:oleObj>
              </mc:Choice>
              <mc:Fallback>
                <p:oleObj name="Clip" r:id="rId7" imgW="1307948" imgH="1084823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02488" y="3736975"/>
                        <a:ext cx="563562" cy="469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9513" name="Line 8"/>
          <p:cNvSpPr>
            <a:spLocks noChangeShapeType="1"/>
          </p:cNvSpPr>
          <p:nvPr/>
        </p:nvSpPr>
        <p:spPr bwMode="auto">
          <a:xfrm>
            <a:off x="4267200" y="3194050"/>
            <a:ext cx="3025775" cy="63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>
              <a:solidFill>
                <a:srgbClr val="000000"/>
              </a:solidFill>
              <a:latin typeface="Tw Cen MT"/>
              <a:cs typeface="Tw Cen MT"/>
            </a:endParaRPr>
          </a:p>
        </p:txBody>
      </p:sp>
      <p:sp>
        <p:nvSpPr>
          <p:cNvPr id="149514" name="Line 9"/>
          <p:cNvSpPr>
            <a:spLocks noChangeShapeType="1"/>
          </p:cNvSpPr>
          <p:nvPr/>
        </p:nvSpPr>
        <p:spPr bwMode="auto">
          <a:xfrm flipH="1">
            <a:off x="7102475" y="2451100"/>
            <a:ext cx="9525" cy="14922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>
              <a:solidFill>
                <a:srgbClr val="000000"/>
              </a:solidFill>
              <a:latin typeface="Tw Cen MT"/>
              <a:cs typeface="Tw Cen MT"/>
            </a:endParaRPr>
          </a:p>
        </p:txBody>
      </p:sp>
      <p:sp>
        <p:nvSpPr>
          <p:cNvPr id="149515" name="Line 10"/>
          <p:cNvSpPr>
            <a:spLocks noChangeShapeType="1"/>
          </p:cNvSpPr>
          <p:nvPr/>
        </p:nvSpPr>
        <p:spPr bwMode="auto">
          <a:xfrm>
            <a:off x="7107238" y="2446338"/>
            <a:ext cx="133350" cy="63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>
              <a:solidFill>
                <a:srgbClr val="000000"/>
              </a:solidFill>
              <a:latin typeface="Tw Cen MT"/>
              <a:cs typeface="Tw Cen MT"/>
            </a:endParaRPr>
          </a:p>
        </p:txBody>
      </p:sp>
      <p:sp>
        <p:nvSpPr>
          <p:cNvPr id="149516" name="Line 11"/>
          <p:cNvSpPr>
            <a:spLocks noChangeShapeType="1"/>
          </p:cNvSpPr>
          <p:nvPr/>
        </p:nvSpPr>
        <p:spPr bwMode="auto">
          <a:xfrm flipV="1">
            <a:off x="7113588" y="3951288"/>
            <a:ext cx="1714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>
              <a:solidFill>
                <a:srgbClr val="000000"/>
              </a:solidFill>
              <a:latin typeface="Tw Cen MT"/>
              <a:cs typeface="Tw Cen MT"/>
            </a:endParaRPr>
          </a:p>
        </p:txBody>
      </p:sp>
      <p:sp>
        <p:nvSpPr>
          <p:cNvPr id="149517" name="Text Box 12"/>
          <p:cNvSpPr txBox="1">
            <a:spLocks noChangeArrowheads="1"/>
          </p:cNvSpPr>
          <p:nvPr/>
        </p:nvSpPr>
        <p:spPr bwMode="auto">
          <a:xfrm>
            <a:off x="7732713" y="2181225"/>
            <a:ext cx="898403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en-US" sz="1600" u="none">
                <a:solidFill>
                  <a:srgbClr val="000000"/>
                </a:solidFill>
                <a:latin typeface="Tw Cen MT"/>
                <a:cs typeface="Tw Cen MT"/>
              </a:rPr>
              <a:t>10.0.0.1</a:t>
            </a:r>
          </a:p>
        </p:txBody>
      </p:sp>
      <p:sp>
        <p:nvSpPr>
          <p:cNvPr id="149518" name="Text Box 13"/>
          <p:cNvSpPr txBox="1">
            <a:spLocks noChangeArrowheads="1"/>
          </p:cNvSpPr>
          <p:nvPr/>
        </p:nvSpPr>
        <p:spPr bwMode="auto">
          <a:xfrm>
            <a:off x="7859713" y="2949575"/>
            <a:ext cx="885679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en-US" sz="1600" u="none">
                <a:solidFill>
                  <a:srgbClr val="000000"/>
                </a:solidFill>
                <a:latin typeface="Tw Cen MT"/>
                <a:cs typeface="Tw Cen MT"/>
              </a:rPr>
              <a:t>10.0.0.2</a:t>
            </a:r>
          </a:p>
        </p:txBody>
      </p:sp>
      <p:sp>
        <p:nvSpPr>
          <p:cNvPr id="149519" name="Text Box 14"/>
          <p:cNvSpPr txBox="1">
            <a:spLocks noChangeArrowheads="1"/>
          </p:cNvSpPr>
          <p:nvPr/>
        </p:nvSpPr>
        <p:spPr bwMode="auto">
          <a:xfrm>
            <a:off x="7821613" y="3844925"/>
            <a:ext cx="885679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en-US" sz="1600" u="none">
                <a:solidFill>
                  <a:srgbClr val="000000"/>
                </a:solidFill>
                <a:latin typeface="Tw Cen MT"/>
                <a:cs typeface="Tw Cen MT"/>
              </a:rPr>
              <a:t>10.0.0.3</a:t>
            </a:r>
          </a:p>
        </p:txBody>
      </p:sp>
      <p:sp>
        <p:nvSpPr>
          <p:cNvPr id="149520" name="Text Box 15"/>
          <p:cNvSpPr txBox="1">
            <a:spLocks noChangeArrowheads="1"/>
          </p:cNvSpPr>
          <p:nvPr/>
        </p:nvSpPr>
        <p:spPr bwMode="auto">
          <a:xfrm>
            <a:off x="4343400" y="2743200"/>
            <a:ext cx="97330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en-US" sz="1800" u="none">
                <a:solidFill>
                  <a:srgbClr val="000000"/>
                </a:solidFill>
                <a:latin typeface="Tw Cen MT"/>
                <a:cs typeface="Tw Cen MT"/>
              </a:rPr>
              <a:t>10.0.0.4</a:t>
            </a:r>
          </a:p>
        </p:txBody>
      </p:sp>
      <p:sp>
        <p:nvSpPr>
          <p:cNvPr id="149521" name="Line 16"/>
          <p:cNvSpPr>
            <a:spLocks noChangeShapeType="1"/>
          </p:cNvSpPr>
          <p:nvPr/>
        </p:nvSpPr>
        <p:spPr bwMode="auto">
          <a:xfrm flipH="1">
            <a:off x="4341813" y="3022600"/>
            <a:ext cx="85725" cy="1285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>
              <a:solidFill>
                <a:srgbClr val="000000"/>
              </a:solidFill>
              <a:latin typeface="Tw Cen MT"/>
              <a:cs typeface="Tw Cen MT"/>
            </a:endParaRPr>
          </a:p>
        </p:txBody>
      </p:sp>
      <p:sp>
        <p:nvSpPr>
          <p:cNvPr id="149522" name="Text Box 17"/>
          <p:cNvSpPr txBox="1">
            <a:spLocks noChangeArrowheads="1"/>
          </p:cNvSpPr>
          <p:nvPr/>
        </p:nvSpPr>
        <p:spPr bwMode="auto">
          <a:xfrm>
            <a:off x="2133600" y="3352800"/>
            <a:ext cx="135539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en-US" sz="1800" u="none">
                <a:solidFill>
                  <a:srgbClr val="000000"/>
                </a:solidFill>
                <a:latin typeface="Tw Cen MT"/>
                <a:cs typeface="Tw Cen MT"/>
              </a:rPr>
              <a:t>138.76.29.7</a:t>
            </a:r>
          </a:p>
        </p:txBody>
      </p:sp>
      <p:sp>
        <p:nvSpPr>
          <p:cNvPr id="149523" name="Line 18"/>
          <p:cNvSpPr>
            <a:spLocks noChangeShapeType="1"/>
          </p:cNvSpPr>
          <p:nvPr/>
        </p:nvSpPr>
        <p:spPr bwMode="auto">
          <a:xfrm flipH="1">
            <a:off x="3602038" y="3260725"/>
            <a:ext cx="85725" cy="1285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>
              <a:solidFill>
                <a:srgbClr val="000000"/>
              </a:solidFill>
              <a:latin typeface="Tw Cen MT"/>
              <a:cs typeface="Tw Cen MT"/>
            </a:endParaRPr>
          </a:p>
        </p:txBody>
      </p:sp>
      <p:grpSp>
        <p:nvGrpSpPr>
          <p:cNvPr id="149524" name="Group 19"/>
          <p:cNvGrpSpPr>
            <a:grpSpLocks/>
          </p:cNvGrpSpPr>
          <p:nvPr/>
        </p:nvGrpSpPr>
        <p:grpSpPr bwMode="auto">
          <a:xfrm>
            <a:off x="3746500" y="3054350"/>
            <a:ext cx="555625" cy="307975"/>
            <a:chOff x="3600" y="219"/>
            <a:chExt cx="360" cy="175"/>
          </a:xfrm>
        </p:grpSpPr>
        <p:sp>
          <p:nvSpPr>
            <p:cNvPr id="149543" name="Oval 20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  <a:latin typeface="Tw Cen MT"/>
                <a:cs typeface="Tw Cen MT"/>
              </a:endParaRPr>
            </a:p>
          </p:txBody>
        </p:sp>
        <p:sp>
          <p:nvSpPr>
            <p:cNvPr id="149544" name="Line 21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  <a:latin typeface="Tw Cen MT"/>
                <a:cs typeface="Tw Cen MT"/>
              </a:endParaRPr>
            </a:p>
          </p:txBody>
        </p:sp>
        <p:sp>
          <p:nvSpPr>
            <p:cNvPr id="149545" name="Line 22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  <a:latin typeface="Tw Cen MT"/>
                <a:cs typeface="Tw Cen MT"/>
              </a:endParaRPr>
            </a:p>
          </p:txBody>
        </p:sp>
        <p:sp>
          <p:nvSpPr>
            <p:cNvPr id="149546" name="Rectangle 23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en-US" u="none">
                <a:solidFill>
                  <a:srgbClr val="000000"/>
                </a:solidFill>
                <a:latin typeface="Tw Cen MT"/>
                <a:cs typeface="Tw Cen MT"/>
              </a:endParaRPr>
            </a:p>
          </p:txBody>
        </p:sp>
        <p:sp>
          <p:nvSpPr>
            <p:cNvPr id="149547" name="Oval 24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  <a:latin typeface="Tw Cen MT"/>
                <a:cs typeface="Tw Cen MT"/>
              </a:endParaRPr>
            </a:p>
          </p:txBody>
        </p:sp>
        <p:grpSp>
          <p:nvGrpSpPr>
            <p:cNvPr id="149548" name="Group 25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149553" name="Line 26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00"/>
                  </a:solidFill>
                  <a:latin typeface="Tw Cen MT"/>
                  <a:cs typeface="Tw Cen MT"/>
                </a:endParaRPr>
              </a:p>
            </p:txBody>
          </p:sp>
          <p:sp>
            <p:nvSpPr>
              <p:cNvPr id="149554" name="Line 27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00"/>
                  </a:solidFill>
                  <a:latin typeface="Tw Cen MT"/>
                  <a:cs typeface="Tw Cen MT"/>
                </a:endParaRPr>
              </a:p>
            </p:txBody>
          </p:sp>
          <p:sp>
            <p:nvSpPr>
              <p:cNvPr id="149555" name="Line 28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00"/>
                  </a:solidFill>
                  <a:latin typeface="Tw Cen MT"/>
                  <a:cs typeface="Tw Cen MT"/>
                </a:endParaRPr>
              </a:p>
            </p:txBody>
          </p:sp>
        </p:grpSp>
        <p:grpSp>
          <p:nvGrpSpPr>
            <p:cNvPr id="149549" name="Group 29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149550" name="Line 30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00"/>
                  </a:solidFill>
                  <a:latin typeface="Tw Cen MT"/>
                  <a:cs typeface="Tw Cen MT"/>
                </a:endParaRPr>
              </a:p>
            </p:txBody>
          </p:sp>
          <p:sp>
            <p:nvSpPr>
              <p:cNvPr id="149551" name="Line 31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00"/>
                  </a:solidFill>
                  <a:latin typeface="Tw Cen MT"/>
                  <a:cs typeface="Tw Cen MT"/>
                </a:endParaRPr>
              </a:p>
            </p:txBody>
          </p:sp>
          <p:sp>
            <p:nvSpPr>
              <p:cNvPr id="149552" name="Line 32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00"/>
                  </a:solidFill>
                  <a:latin typeface="Tw Cen MT"/>
                  <a:cs typeface="Tw Cen MT"/>
                </a:endParaRPr>
              </a:p>
            </p:txBody>
          </p:sp>
        </p:grpSp>
      </p:grpSp>
      <p:sp>
        <p:nvSpPr>
          <p:cNvPr id="149525" name="Line 33"/>
          <p:cNvSpPr>
            <a:spLocks noChangeShapeType="1"/>
          </p:cNvSpPr>
          <p:nvPr/>
        </p:nvSpPr>
        <p:spPr bwMode="auto">
          <a:xfrm>
            <a:off x="706438" y="3222625"/>
            <a:ext cx="3025775" cy="63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>
              <a:solidFill>
                <a:srgbClr val="000000"/>
              </a:solidFill>
              <a:latin typeface="Tw Cen MT"/>
              <a:cs typeface="Tw Cen MT"/>
            </a:endParaRPr>
          </a:p>
        </p:txBody>
      </p:sp>
      <p:sp>
        <p:nvSpPr>
          <p:cNvPr id="149526" name="Text Box 34"/>
          <p:cNvSpPr txBox="1">
            <a:spLocks noChangeArrowheads="1"/>
          </p:cNvSpPr>
          <p:nvPr/>
        </p:nvSpPr>
        <p:spPr bwMode="auto">
          <a:xfrm>
            <a:off x="4838488" y="1679575"/>
            <a:ext cx="2037186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/>
            <a:r>
              <a:rPr lang="en-US" sz="1800" u="none" dirty="0" smtClean="0">
                <a:solidFill>
                  <a:srgbClr val="000000"/>
                </a:solidFill>
                <a:latin typeface="Tw Cen MT"/>
                <a:cs typeface="Tw Cen MT"/>
              </a:rPr>
              <a:t>internal</a:t>
            </a:r>
            <a:r>
              <a:rPr lang="en-US" sz="1800" u="none" dirty="0" smtClean="0">
                <a:solidFill>
                  <a:srgbClr val="000000"/>
                </a:solidFill>
                <a:latin typeface="Tw Cen MT"/>
                <a:cs typeface="Tw Cen MT"/>
              </a:rPr>
              <a:t> </a:t>
            </a:r>
            <a:r>
              <a:rPr lang="en-US" sz="1800" u="none" dirty="0">
                <a:solidFill>
                  <a:srgbClr val="000000"/>
                </a:solidFill>
                <a:latin typeface="Tw Cen MT"/>
                <a:cs typeface="Tw Cen MT"/>
              </a:rPr>
              <a:t>network</a:t>
            </a:r>
          </a:p>
          <a:p>
            <a:pPr algn="ctr"/>
            <a:r>
              <a:rPr lang="en-US" sz="1800" u="none" dirty="0">
                <a:solidFill>
                  <a:srgbClr val="000000"/>
                </a:solidFill>
                <a:latin typeface="Tw Cen MT"/>
                <a:cs typeface="Tw Cen MT"/>
              </a:rPr>
              <a:t>(e.g., home network)</a:t>
            </a:r>
          </a:p>
          <a:p>
            <a:pPr algn="ctr"/>
            <a:r>
              <a:rPr lang="en-US" sz="1800" u="none" dirty="0">
                <a:solidFill>
                  <a:srgbClr val="000000"/>
                </a:solidFill>
                <a:latin typeface="Tw Cen MT"/>
                <a:cs typeface="Tw Cen MT"/>
              </a:rPr>
              <a:t>10.0.0/24</a:t>
            </a:r>
          </a:p>
        </p:txBody>
      </p:sp>
      <p:sp>
        <p:nvSpPr>
          <p:cNvPr id="149527" name="Line 35"/>
          <p:cNvSpPr>
            <a:spLocks noChangeShapeType="1"/>
          </p:cNvSpPr>
          <p:nvPr/>
        </p:nvSpPr>
        <p:spPr bwMode="auto">
          <a:xfrm>
            <a:off x="6985000" y="1900238"/>
            <a:ext cx="13858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>
              <a:solidFill>
                <a:srgbClr val="000000"/>
              </a:solidFill>
              <a:latin typeface="Tw Cen MT"/>
              <a:cs typeface="Tw Cen MT"/>
            </a:endParaRPr>
          </a:p>
        </p:txBody>
      </p:sp>
      <p:sp>
        <p:nvSpPr>
          <p:cNvPr id="149528" name="Line 36"/>
          <p:cNvSpPr>
            <a:spLocks noChangeShapeType="1"/>
          </p:cNvSpPr>
          <p:nvPr/>
        </p:nvSpPr>
        <p:spPr bwMode="auto">
          <a:xfrm>
            <a:off x="4033838" y="1760538"/>
            <a:ext cx="0" cy="10810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>
              <a:solidFill>
                <a:srgbClr val="000000"/>
              </a:solidFill>
              <a:latin typeface="Tw Cen MT"/>
              <a:cs typeface="Tw Cen MT"/>
            </a:endParaRPr>
          </a:p>
        </p:txBody>
      </p:sp>
      <p:sp>
        <p:nvSpPr>
          <p:cNvPr id="149529" name="Line 37"/>
          <p:cNvSpPr>
            <a:spLocks noChangeShapeType="1"/>
          </p:cNvSpPr>
          <p:nvPr/>
        </p:nvSpPr>
        <p:spPr bwMode="auto">
          <a:xfrm flipH="1" flipV="1">
            <a:off x="4173538" y="1887538"/>
            <a:ext cx="8985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>
              <a:solidFill>
                <a:srgbClr val="000000"/>
              </a:solidFill>
              <a:latin typeface="Tw Cen MT"/>
              <a:cs typeface="Tw Cen MT"/>
            </a:endParaRPr>
          </a:p>
        </p:txBody>
      </p:sp>
      <p:sp>
        <p:nvSpPr>
          <p:cNvPr id="149530" name="Line 38"/>
          <p:cNvSpPr>
            <a:spLocks noChangeShapeType="1"/>
          </p:cNvSpPr>
          <p:nvPr/>
        </p:nvSpPr>
        <p:spPr bwMode="auto">
          <a:xfrm>
            <a:off x="2578100" y="1900238"/>
            <a:ext cx="13858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>
              <a:solidFill>
                <a:srgbClr val="000000"/>
              </a:solidFill>
              <a:latin typeface="Tw Cen MT"/>
              <a:cs typeface="Tw Cen MT"/>
            </a:endParaRPr>
          </a:p>
        </p:txBody>
      </p:sp>
      <p:sp>
        <p:nvSpPr>
          <p:cNvPr id="149531" name="Line 39"/>
          <p:cNvSpPr>
            <a:spLocks noChangeShapeType="1"/>
          </p:cNvSpPr>
          <p:nvPr/>
        </p:nvSpPr>
        <p:spPr bwMode="auto">
          <a:xfrm flipH="1" flipV="1">
            <a:off x="304800" y="1905000"/>
            <a:ext cx="8985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>
              <a:solidFill>
                <a:srgbClr val="000000"/>
              </a:solidFill>
              <a:latin typeface="Tw Cen MT"/>
              <a:cs typeface="Tw Cen MT"/>
            </a:endParaRPr>
          </a:p>
        </p:txBody>
      </p:sp>
      <p:sp>
        <p:nvSpPr>
          <p:cNvPr id="149532" name="Text Box 40"/>
          <p:cNvSpPr txBox="1">
            <a:spLocks noChangeArrowheads="1"/>
          </p:cNvSpPr>
          <p:nvPr/>
        </p:nvSpPr>
        <p:spPr bwMode="auto">
          <a:xfrm>
            <a:off x="1143000" y="1447800"/>
            <a:ext cx="1828800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/>
            <a:endParaRPr lang="pt-PT" sz="1800" u="none">
              <a:solidFill>
                <a:srgbClr val="000000"/>
              </a:solidFill>
              <a:latin typeface="Tw Cen MT"/>
              <a:cs typeface="Tw Cen MT"/>
            </a:endParaRPr>
          </a:p>
          <a:p>
            <a:pPr algn="ctr"/>
            <a:r>
              <a:rPr lang="pt-PT" sz="1800" u="none">
                <a:solidFill>
                  <a:srgbClr val="000000"/>
                </a:solidFill>
                <a:latin typeface="Tw Cen MT"/>
                <a:cs typeface="Tw Cen MT"/>
              </a:rPr>
              <a:t>Internet</a:t>
            </a:r>
          </a:p>
          <a:p>
            <a:pPr algn="ctr"/>
            <a:r>
              <a:rPr lang="pt-PT" sz="1800" u="none">
                <a:solidFill>
                  <a:srgbClr val="000000"/>
                </a:solidFill>
                <a:latin typeface="Tw Cen MT"/>
                <a:cs typeface="Tw Cen MT"/>
              </a:rPr>
              <a:t>endereços p</a:t>
            </a:r>
            <a:r>
              <a:rPr lang="pt-PT" altLang="ja-JP" sz="1800" u="none">
                <a:solidFill>
                  <a:srgbClr val="000000"/>
                </a:solidFill>
                <a:latin typeface="Tw Cen MT"/>
                <a:ea typeface="ヒラギノ角ゴ Pro W3" charset="0"/>
                <a:cs typeface="Tw Cen MT"/>
              </a:rPr>
              <a:t>úblicos</a:t>
            </a:r>
            <a:endParaRPr lang="pt-PT" sz="1800" u="none">
              <a:solidFill>
                <a:srgbClr val="000000"/>
              </a:solidFill>
              <a:latin typeface="Tw Cen MT"/>
              <a:ea typeface="ヒラギノ角ゴ Pro W3" charset="0"/>
              <a:cs typeface="Tw Cen MT"/>
            </a:endParaRPr>
          </a:p>
        </p:txBody>
      </p:sp>
      <p:sp>
        <p:nvSpPr>
          <p:cNvPr id="149533" name="Line 41"/>
          <p:cNvSpPr>
            <a:spLocks noChangeShapeType="1"/>
          </p:cNvSpPr>
          <p:nvPr/>
        </p:nvSpPr>
        <p:spPr bwMode="auto">
          <a:xfrm flipV="1">
            <a:off x="1752600" y="3733800"/>
            <a:ext cx="304800" cy="5461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>
              <a:solidFill>
                <a:srgbClr val="000000"/>
              </a:solidFill>
              <a:latin typeface="Tw Cen MT"/>
              <a:cs typeface="Tw Cen MT"/>
            </a:endParaRPr>
          </a:p>
        </p:txBody>
      </p:sp>
      <p:sp>
        <p:nvSpPr>
          <p:cNvPr id="149536" name="Text Box 44"/>
          <p:cNvSpPr txBox="1">
            <a:spLocks noChangeArrowheads="1"/>
          </p:cNvSpPr>
          <p:nvPr/>
        </p:nvSpPr>
        <p:spPr bwMode="auto">
          <a:xfrm>
            <a:off x="410478" y="4667309"/>
            <a:ext cx="8220637" cy="1631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pt-PT" sz="2000" u="none" dirty="0" smtClean="0">
                <a:solidFill>
                  <a:srgbClr val="000000"/>
                </a:solidFill>
                <a:latin typeface="Tw Cen MT"/>
                <a:cs typeface="Tw Cen MT"/>
              </a:rPr>
              <a:t>Por cada fluxo de pacotes diferente que atravessa o dispositivo NAT, caracterizado por I</a:t>
            </a:r>
            <a:r>
              <a:rPr lang="en-US" sz="2000" u="none" dirty="0">
                <a:solidFill>
                  <a:srgbClr val="000000"/>
                </a:solidFill>
                <a:latin typeface="Tw Cen MT"/>
                <a:cs typeface="Tw Cen MT"/>
              </a:rPr>
              <a:t>P</a:t>
            </a:r>
            <a:r>
              <a:rPr lang="pt-PT" sz="2000" u="none" baseline="-25000" dirty="0" smtClean="0">
                <a:solidFill>
                  <a:srgbClr val="000000"/>
                </a:solidFill>
                <a:latin typeface="Tw Cen MT"/>
                <a:cs typeface="Tw Cen MT"/>
              </a:rPr>
              <a:t>interno</a:t>
            </a:r>
            <a:r>
              <a:rPr lang="pt-PT" sz="2000" u="none" dirty="0" smtClean="0">
                <a:solidFill>
                  <a:srgbClr val="000000"/>
                </a:solidFill>
                <a:latin typeface="Tw Cen MT"/>
                <a:cs typeface="Tw Cen MT"/>
              </a:rPr>
              <a:t>, </a:t>
            </a:r>
            <a:r>
              <a:rPr lang="pt-PT" sz="2000" u="none" dirty="0" err="1" smtClean="0">
                <a:solidFill>
                  <a:srgbClr val="000000"/>
                </a:solidFill>
                <a:latin typeface="Tw Cen MT"/>
                <a:cs typeface="Tw Cen MT"/>
              </a:rPr>
              <a:t>Porta</a:t>
            </a:r>
            <a:r>
              <a:rPr lang="pt-PT" sz="2000" u="none" baseline="-25000" dirty="0" err="1" smtClean="0">
                <a:solidFill>
                  <a:srgbClr val="000000"/>
                </a:solidFill>
                <a:latin typeface="Tw Cen MT"/>
                <a:cs typeface="Tw Cen MT"/>
              </a:rPr>
              <a:t>interna</a:t>
            </a:r>
            <a:r>
              <a:rPr lang="pt-PT" sz="2000" u="none" dirty="0">
                <a:solidFill>
                  <a:srgbClr val="000000"/>
                </a:solidFill>
                <a:latin typeface="Tw Cen MT"/>
                <a:cs typeface="Tw Cen MT"/>
              </a:rPr>
              <a:t> </a:t>
            </a:r>
            <a:r>
              <a:rPr lang="pt-PT" sz="2000" u="none" dirty="0" smtClean="0">
                <a:solidFill>
                  <a:srgbClr val="000000"/>
                </a:solidFill>
                <a:latin typeface="Tw Cen MT"/>
                <a:cs typeface="Tw Cen MT"/>
              </a:rPr>
              <a:t>I</a:t>
            </a:r>
            <a:r>
              <a:rPr lang="en-US" sz="2000" u="none" dirty="0" smtClean="0">
                <a:solidFill>
                  <a:srgbClr val="000000"/>
                </a:solidFill>
                <a:latin typeface="Tw Cen MT"/>
                <a:cs typeface="Tw Cen MT"/>
              </a:rPr>
              <a:t>P</a:t>
            </a:r>
            <a:r>
              <a:rPr lang="pt-PT" sz="2000" u="none" baseline="-25000" dirty="0" smtClean="0">
                <a:solidFill>
                  <a:srgbClr val="000000"/>
                </a:solidFill>
                <a:latin typeface="Tw Cen MT"/>
                <a:cs typeface="Tw Cen MT"/>
              </a:rPr>
              <a:t>externo</a:t>
            </a:r>
            <a:r>
              <a:rPr lang="pt-PT" sz="2000" u="none" dirty="0" smtClean="0">
                <a:solidFill>
                  <a:srgbClr val="000000"/>
                </a:solidFill>
                <a:latin typeface="Tw Cen MT"/>
                <a:cs typeface="Tw Cen MT"/>
              </a:rPr>
              <a:t>, </a:t>
            </a:r>
            <a:r>
              <a:rPr lang="pt-PT" sz="2000" u="none" dirty="0" err="1" smtClean="0">
                <a:solidFill>
                  <a:srgbClr val="000000"/>
                </a:solidFill>
                <a:latin typeface="Tw Cen MT"/>
                <a:cs typeface="Tw Cen MT"/>
              </a:rPr>
              <a:t>Porta</a:t>
            </a:r>
            <a:r>
              <a:rPr lang="pt-PT" sz="2000" u="none" baseline="-25000" dirty="0" err="1" smtClean="0">
                <a:solidFill>
                  <a:srgbClr val="000000"/>
                </a:solidFill>
                <a:latin typeface="Tw Cen MT"/>
                <a:cs typeface="Tw Cen MT"/>
              </a:rPr>
              <a:t>externa</a:t>
            </a:r>
            <a:r>
              <a:rPr lang="pt-PT" sz="2000" u="none" dirty="0" smtClean="0">
                <a:solidFill>
                  <a:srgbClr val="000000"/>
                </a:solidFill>
                <a:latin typeface="Tw Cen MT"/>
                <a:cs typeface="Tw Cen MT"/>
              </a:rPr>
              <a:t>  o dispositivo PAT transforma o cabeçalho no par </a:t>
            </a:r>
            <a:r>
              <a:rPr lang="pt-PT" sz="2000" u="none" dirty="0" err="1" smtClean="0">
                <a:solidFill>
                  <a:srgbClr val="000000"/>
                </a:solidFill>
                <a:latin typeface="Tw Cen MT"/>
                <a:cs typeface="Tw Cen MT"/>
              </a:rPr>
              <a:t>My</a:t>
            </a:r>
            <a:r>
              <a:rPr lang="pt-PT" sz="2000" u="none" dirty="0" smtClean="0">
                <a:solidFill>
                  <a:srgbClr val="000000"/>
                </a:solidFill>
                <a:latin typeface="Tw Cen MT"/>
                <a:cs typeface="Tw Cen MT"/>
              </a:rPr>
              <a:t> </a:t>
            </a:r>
            <a:r>
              <a:rPr lang="pt-PT" sz="2000" u="none" dirty="0">
                <a:solidFill>
                  <a:srgbClr val="000000"/>
                </a:solidFill>
                <a:latin typeface="Tw Cen MT"/>
                <a:cs typeface="Tw Cen MT"/>
              </a:rPr>
              <a:t>I</a:t>
            </a:r>
            <a:r>
              <a:rPr lang="en-US" sz="2000" u="none" dirty="0">
                <a:solidFill>
                  <a:srgbClr val="000000"/>
                </a:solidFill>
                <a:latin typeface="Tw Cen MT"/>
                <a:cs typeface="Tw Cen MT"/>
              </a:rPr>
              <a:t>P</a:t>
            </a:r>
            <a:r>
              <a:rPr lang="pt-PT" sz="2000" u="none" baseline="-25000" dirty="0">
                <a:solidFill>
                  <a:srgbClr val="000000"/>
                </a:solidFill>
                <a:latin typeface="Tw Cen MT"/>
                <a:cs typeface="Tw Cen MT"/>
              </a:rPr>
              <a:t>interno</a:t>
            </a:r>
            <a:r>
              <a:rPr lang="pt-PT" sz="2000" u="none" dirty="0">
                <a:solidFill>
                  <a:srgbClr val="000000"/>
                </a:solidFill>
                <a:latin typeface="Tw Cen MT"/>
                <a:cs typeface="Tw Cen MT"/>
              </a:rPr>
              <a:t>, </a:t>
            </a:r>
            <a:r>
              <a:rPr lang="pt-PT" sz="2000" u="none" dirty="0" err="1" smtClean="0">
                <a:solidFill>
                  <a:srgbClr val="000000"/>
                </a:solidFill>
                <a:latin typeface="Tw Cen MT"/>
                <a:cs typeface="Tw Cen MT"/>
              </a:rPr>
              <a:t>My</a:t>
            </a:r>
            <a:r>
              <a:rPr lang="pt-PT" sz="2000" u="none" dirty="0" smtClean="0">
                <a:solidFill>
                  <a:srgbClr val="000000"/>
                </a:solidFill>
                <a:latin typeface="Tw Cen MT"/>
                <a:cs typeface="Tw Cen MT"/>
              </a:rPr>
              <a:t> </a:t>
            </a:r>
            <a:r>
              <a:rPr lang="pt-PT" sz="2000" u="none" dirty="0" err="1" smtClean="0">
                <a:solidFill>
                  <a:srgbClr val="000000"/>
                </a:solidFill>
                <a:latin typeface="Tw Cen MT"/>
                <a:cs typeface="Tw Cen MT"/>
              </a:rPr>
              <a:t>Porta</a:t>
            </a:r>
            <a:r>
              <a:rPr lang="pt-PT" sz="2000" u="none" baseline="-25000" dirty="0" err="1" smtClean="0">
                <a:solidFill>
                  <a:srgbClr val="000000"/>
                </a:solidFill>
                <a:latin typeface="Tw Cen MT"/>
                <a:cs typeface="Tw Cen MT"/>
              </a:rPr>
              <a:t>interna</a:t>
            </a:r>
            <a:r>
              <a:rPr lang="pt-PT" sz="2000" u="none" dirty="0" smtClean="0">
                <a:solidFill>
                  <a:srgbClr val="000000"/>
                </a:solidFill>
                <a:latin typeface="Tw Cen MT"/>
                <a:cs typeface="Tw Cen MT"/>
              </a:rPr>
              <a:t> </a:t>
            </a:r>
            <a:r>
              <a:rPr lang="pt-PT" sz="2000" u="none" dirty="0">
                <a:solidFill>
                  <a:srgbClr val="000000"/>
                </a:solidFill>
                <a:latin typeface="Tw Cen MT"/>
                <a:cs typeface="Tw Cen MT"/>
              </a:rPr>
              <a:t>I</a:t>
            </a:r>
            <a:r>
              <a:rPr lang="en-US" sz="2000" u="none" dirty="0">
                <a:solidFill>
                  <a:srgbClr val="000000"/>
                </a:solidFill>
                <a:latin typeface="Tw Cen MT"/>
                <a:cs typeface="Tw Cen MT"/>
              </a:rPr>
              <a:t>P</a:t>
            </a:r>
            <a:r>
              <a:rPr lang="pt-PT" sz="2000" u="none" baseline="-25000" dirty="0">
                <a:solidFill>
                  <a:srgbClr val="000000"/>
                </a:solidFill>
                <a:latin typeface="Tw Cen MT"/>
                <a:cs typeface="Tw Cen MT"/>
              </a:rPr>
              <a:t>externo</a:t>
            </a:r>
            <a:r>
              <a:rPr lang="pt-PT" sz="2000" u="none" dirty="0">
                <a:solidFill>
                  <a:srgbClr val="000000"/>
                </a:solidFill>
                <a:latin typeface="Tw Cen MT"/>
                <a:cs typeface="Tw Cen MT"/>
              </a:rPr>
              <a:t>, </a:t>
            </a:r>
            <a:r>
              <a:rPr lang="pt-PT" sz="2000" u="none" dirty="0" err="1" smtClean="0">
                <a:solidFill>
                  <a:srgbClr val="000000"/>
                </a:solidFill>
                <a:latin typeface="Tw Cen MT"/>
                <a:cs typeface="Tw Cen MT"/>
              </a:rPr>
              <a:t>Porta</a:t>
            </a:r>
            <a:r>
              <a:rPr lang="pt-PT" sz="2000" u="none" baseline="-25000" dirty="0" err="1" smtClean="0">
                <a:solidFill>
                  <a:srgbClr val="000000"/>
                </a:solidFill>
                <a:latin typeface="Tw Cen MT"/>
                <a:cs typeface="Tw Cen MT"/>
              </a:rPr>
              <a:t>externa</a:t>
            </a:r>
            <a:r>
              <a:rPr lang="pt-PT" sz="2000" u="none" baseline="-25000" dirty="0" smtClean="0">
                <a:solidFill>
                  <a:srgbClr val="000000"/>
                </a:solidFill>
                <a:latin typeface="Tw Cen MT"/>
                <a:cs typeface="Tw Cen MT"/>
              </a:rPr>
              <a:t>.</a:t>
            </a:r>
          </a:p>
          <a:p>
            <a:r>
              <a:rPr lang="pt-PT" sz="2000" u="none" dirty="0" smtClean="0">
                <a:solidFill>
                  <a:srgbClr val="000000"/>
                </a:solidFill>
                <a:latin typeface="Tw Cen MT"/>
                <a:cs typeface="Tw Cen MT"/>
              </a:rPr>
              <a:t>Quando vem um pacote de resposta  </a:t>
            </a:r>
            <a:r>
              <a:rPr lang="pt-PT" sz="2000" u="none" dirty="0">
                <a:solidFill>
                  <a:srgbClr val="000000"/>
                </a:solidFill>
                <a:latin typeface="Tw Cen MT"/>
                <a:cs typeface="Tw Cen MT"/>
              </a:rPr>
              <a:t>I</a:t>
            </a:r>
            <a:r>
              <a:rPr lang="en-US" sz="2000" u="none" dirty="0">
                <a:solidFill>
                  <a:srgbClr val="000000"/>
                </a:solidFill>
                <a:latin typeface="Tw Cen MT"/>
                <a:cs typeface="Tw Cen MT"/>
              </a:rPr>
              <a:t>P</a:t>
            </a:r>
            <a:r>
              <a:rPr lang="pt-PT" sz="2000" u="none" baseline="-25000" dirty="0">
                <a:solidFill>
                  <a:srgbClr val="000000"/>
                </a:solidFill>
                <a:latin typeface="Tw Cen MT"/>
                <a:cs typeface="Tw Cen MT"/>
              </a:rPr>
              <a:t>externo</a:t>
            </a:r>
            <a:r>
              <a:rPr lang="pt-PT" sz="2000" u="none" dirty="0">
                <a:solidFill>
                  <a:srgbClr val="000000"/>
                </a:solidFill>
                <a:latin typeface="Tw Cen MT"/>
                <a:cs typeface="Tw Cen MT"/>
              </a:rPr>
              <a:t>, </a:t>
            </a:r>
            <a:r>
              <a:rPr lang="pt-PT" sz="2000" u="none" dirty="0" err="1" smtClean="0">
                <a:solidFill>
                  <a:srgbClr val="000000"/>
                </a:solidFill>
                <a:latin typeface="Tw Cen MT"/>
                <a:cs typeface="Tw Cen MT"/>
              </a:rPr>
              <a:t>Porta</a:t>
            </a:r>
            <a:r>
              <a:rPr lang="pt-PT" sz="2000" u="none" baseline="-25000" dirty="0" err="1" smtClean="0">
                <a:solidFill>
                  <a:srgbClr val="000000"/>
                </a:solidFill>
                <a:latin typeface="Tw Cen MT"/>
                <a:cs typeface="Tw Cen MT"/>
              </a:rPr>
              <a:t>externa</a:t>
            </a:r>
            <a:r>
              <a:rPr lang="pt-PT" sz="2000" u="none" baseline="-25000" dirty="0" smtClean="0">
                <a:solidFill>
                  <a:srgbClr val="000000"/>
                </a:solidFill>
                <a:latin typeface="Tw Cen MT"/>
                <a:cs typeface="Tw Cen MT"/>
              </a:rPr>
              <a:t>, </a:t>
            </a:r>
            <a:r>
              <a:rPr lang="pt-PT" sz="2000" u="none" dirty="0" err="1">
                <a:solidFill>
                  <a:srgbClr val="000000"/>
                </a:solidFill>
                <a:latin typeface="Tw Cen MT"/>
                <a:cs typeface="Tw Cen MT"/>
              </a:rPr>
              <a:t>My</a:t>
            </a:r>
            <a:r>
              <a:rPr lang="pt-PT" sz="2000" u="none" dirty="0">
                <a:solidFill>
                  <a:srgbClr val="000000"/>
                </a:solidFill>
                <a:latin typeface="Tw Cen MT"/>
                <a:cs typeface="Tw Cen MT"/>
              </a:rPr>
              <a:t> I</a:t>
            </a:r>
            <a:r>
              <a:rPr lang="en-US" sz="2000" u="none" dirty="0">
                <a:solidFill>
                  <a:srgbClr val="000000"/>
                </a:solidFill>
                <a:latin typeface="Tw Cen MT"/>
                <a:cs typeface="Tw Cen MT"/>
              </a:rPr>
              <a:t>P</a:t>
            </a:r>
            <a:r>
              <a:rPr lang="pt-PT" sz="2000" u="none" baseline="-25000" dirty="0">
                <a:solidFill>
                  <a:srgbClr val="000000"/>
                </a:solidFill>
                <a:latin typeface="Tw Cen MT"/>
                <a:cs typeface="Tw Cen MT"/>
              </a:rPr>
              <a:t>interno</a:t>
            </a:r>
            <a:r>
              <a:rPr lang="pt-PT" sz="2000" u="none" dirty="0">
                <a:solidFill>
                  <a:srgbClr val="000000"/>
                </a:solidFill>
                <a:latin typeface="Tw Cen MT"/>
                <a:cs typeface="Tw Cen MT"/>
              </a:rPr>
              <a:t>, </a:t>
            </a:r>
            <a:r>
              <a:rPr lang="pt-PT" sz="2000" u="none" dirty="0" err="1">
                <a:solidFill>
                  <a:srgbClr val="000000"/>
                </a:solidFill>
                <a:latin typeface="Tw Cen MT"/>
                <a:cs typeface="Tw Cen MT"/>
              </a:rPr>
              <a:t>My</a:t>
            </a:r>
            <a:r>
              <a:rPr lang="pt-PT" sz="2000" u="none" dirty="0">
                <a:solidFill>
                  <a:srgbClr val="000000"/>
                </a:solidFill>
                <a:latin typeface="Tw Cen MT"/>
                <a:cs typeface="Tw Cen MT"/>
              </a:rPr>
              <a:t> </a:t>
            </a:r>
            <a:r>
              <a:rPr lang="pt-PT" sz="2000" u="none" dirty="0" err="1">
                <a:solidFill>
                  <a:srgbClr val="000000"/>
                </a:solidFill>
                <a:latin typeface="Tw Cen MT"/>
                <a:cs typeface="Tw Cen MT"/>
              </a:rPr>
              <a:t>Porta</a:t>
            </a:r>
            <a:r>
              <a:rPr lang="pt-PT" sz="2000" u="none" baseline="-25000" dirty="0" err="1">
                <a:solidFill>
                  <a:srgbClr val="000000"/>
                </a:solidFill>
                <a:latin typeface="Tw Cen MT"/>
                <a:cs typeface="Tw Cen MT"/>
              </a:rPr>
              <a:t>interna</a:t>
            </a:r>
            <a:r>
              <a:rPr lang="pt-PT" sz="2000" u="none" dirty="0">
                <a:solidFill>
                  <a:srgbClr val="000000"/>
                </a:solidFill>
                <a:latin typeface="Tw Cen MT"/>
                <a:cs typeface="Tw Cen MT"/>
              </a:rPr>
              <a:t> </a:t>
            </a:r>
            <a:r>
              <a:rPr lang="pt-PT" sz="2000" u="none" dirty="0" smtClean="0">
                <a:solidFill>
                  <a:srgbClr val="000000"/>
                </a:solidFill>
                <a:latin typeface="Tw Cen MT"/>
                <a:cs typeface="Tw Cen MT"/>
              </a:rPr>
              <a:t>transforma-o em </a:t>
            </a:r>
            <a:r>
              <a:rPr lang="pt-PT" sz="2000" u="none" dirty="0">
                <a:solidFill>
                  <a:srgbClr val="000000"/>
                </a:solidFill>
                <a:latin typeface="Tw Cen MT"/>
                <a:cs typeface="Tw Cen MT"/>
              </a:rPr>
              <a:t>I</a:t>
            </a:r>
            <a:r>
              <a:rPr lang="en-US" sz="2000" u="none" dirty="0">
                <a:solidFill>
                  <a:srgbClr val="000000"/>
                </a:solidFill>
                <a:latin typeface="Tw Cen MT"/>
                <a:cs typeface="Tw Cen MT"/>
              </a:rPr>
              <a:t>P</a:t>
            </a:r>
            <a:r>
              <a:rPr lang="pt-PT" sz="2000" u="none" baseline="-25000" dirty="0">
                <a:solidFill>
                  <a:srgbClr val="000000"/>
                </a:solidFill>
                <a:latin typeface="Tw Cen MT"/>
                <a:cs typeface="Tw Cen MT"/>
              </a:rPr>
              <a:t>externo</a:t>
            </a:r>
            <a:r>
              <a:rPr lang="pt-PT" sz="2000" u="none" dirty="0">
                <a:solidFill>
                  <a:srgbClr val="000000"/>
                </a:solidFill>
                <a:latin typeface="Tw Cen MT"/>
                <a:cs typeface="Tw Cen MT"/>
              </a:rPr>
              <a:t>, </a:t>
            </a:r>
            <a:r>
              <a:rPr lang="pt-PT" sz="2000" u="none" dirty="0" err="1">
                <a:solidFill>
                  <a:srgbClr val="000000"/>
                </a:solidFill>
                <a:latin typeface="Tw Cen MT"/>
                <a:cs typeface="Tw Cen MT"/>
              </a:rPr>
              <a:t>Porta</a:t>
            </a:r>
            <a:r>
              <a:rPr lang="pt-PT" sz="2000" u="none" baseline="-25000" dirty="0" err="1">
                <a:solidFill>
                  <a:srgbClr val="000000"/>
                </a:solidFill>
                <a:latin typeface="Tw Cen MT"/>
                <a:cs typeface="Tw Cen MT"/>
              </a:rPr>
              <a:t>externa</a:t>
            </a:r>
            <a:r>
              <a:rPr lang="pt-PT" sz="2000" u="none" baseline="-25000" dirty="0">
                <a:solidFill>
                  <a:srgbClr val="000000"/>
                </a:solidFill>
                <a:latin typeface="Tw Cen MT"/>
                <a:cs typeface="Tw Cen MT"/>
              </a:rPr>
              <a:t>, </a:t>
            </a:r>
            <a:r>
              <a:rPr lang="pt-PT" sz="2000" u="none" dirty="0">
                <a:solidFill>
                  <a:srgbClr val="000000"/>
                </a:solidFill>
                <a:latin typeface="Tw Cen MT"/>
                <a:cs typeface="Tw Cen MT"/>
              </a:rPr>
              <a:t>I</a:t>
            </a:r>
            <a:r>
              <a:rPr lang="en-US" sz="2000" u="none" dirty="0">
                <a:solidFill>
                  <a:srgbClr val="000000"/>
                </a:solidFill>
                <a:latin typeface="Tw Cen MT"/>
                <a:cs typeface="Tw Cen MT"/>
              </a:rPr>
              <a:t>P</a:t>
            </a:r>
            <a:r>
              <a:rPr lang="pt-PT" sz="2000" u="none" baseline="-25000" dirty="0">
                <a:solidFill>
                  <a:srgbClr val="000000"/>
                </a:solidFill>
                <a:latin typeface="Tw Cen MT"/>
                <a:cs typeface="Tw Cen MT"/>
              </a:rPr>
              <a:t>interno</a:t>
            </a:r>
            <a:r>
              <a:rPr lang="pt-PT" sz="2000" u="none" dirty="0">
                <a:solidFill>
                  <a:srgbClr val="000000"/>
                </a:solidFill>
                <a:latin typeface="Tw Cen MT"/>
                <a:cs typeface="Tw Cen MT"/>
              </a:rPr>
              <a:t>, </a:t>
            </a:r>
            <a:r>
              <a:rPr lang="pt-PT" sz="2000" u="none" dirty="0" err="1">
                <a:solidFill>
                  <a:srgbClr val="000000"/>
                </a:solidFill>
                <a:latin typeface="Tw Cen MT"/>
                <a:cs typeface="Tw Cen MT"/>
              </a:rPr>
              <a:t>Porta</a:t>
            </a:r>
            <a:r>
              <a:rPr lang="pt-PT" sz="2000" u="none" baseline="-25000" dirty="0" err="1">
                <a:solidFill>
                  <a:srgbClr val="000000"/>
                </a:solidFill>
                <a:latin typeface="Tw Cen MT"/>
                <a:cs typeface="Tw Cen MT"/>
              </a:rPr>
              <a:t>interna</a:t>
            </a:r>
            <a:r>
              <a:rPr lang="pt-PT" sz="2000" u="none" dirty="0">
                <a:solidFill>
                  <a:srgbClr val="000000"/>
                </a:solidFill>
                <a:latin typeface="Tw Cen MT"/>
                <a:cs typeface="Tw Cen MT"/>
              </a:rPr>
              <a:t> </a:t>
            </a:r>
            <a:endParaRPr lang="pt-PT" sz="2000" u="none" dirty="0">
              <a:solidFill>
                <a:srgbClr val="000000"/>
              </a:solidFill>
              <a:latin typeface="Tw Cen MT"/>
              <a:ea typeface="ヒラギノ角ゴ Pro W3" charset="0"/>
              <a:cs typeface="Tw Cen MT"/>
            </a:endParaRPr>
          </a:p>
        </p:txBody>
      </p:sp>
      <p:sp>
        <p:nvSpPr>
          <p:cNvPr id="46" name="Curved Up Arrow 45"/>
          <p:cNvSpPr>
            <a:spLocks noChangeArrowheads="1"/>
          </p:cNvSpPr>
          <p:nvPr/>
        </p:nvSpPr>
        <p:spPr bwMode="auto">
          <a:xfrm flipH="1">
            <a:off x="3505200" y="3657600"/>
            <a:ext cx="1066800" cy="533400"/>
          </a:xfrm>
          <a:prstGeom prst="curvedUpArrow">
            <a:avLst>
              <a:gd name="adj1" fmla="val 25000"/>
              <a:gd name="adj2" fmla="val 50000"/>
              <a:gd name="adj3" fmla="val 25000"/>
            </a:avLst>
          </a:prstGeom>
          <a:solidFill>
            <a:srgbClr val="C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US">
              <a:solidFill>
                <a:srgbClr val="000000"/>
              </a:solidFill>
              <a:latin typeface="Tw Cen MT"/>
              <a:cs typeface="Tw Cen MT"/>
            </a:endParaRPr>
          </a:p>
        </p:txBody>
      </p:sp>
      <p:sp>
        <p:nvSpPr>
          <p:cNvPr id="47" name="Curved Up Arrow 46"/>
          <p:cNvSpPr>
            <a:spLocks noChangeArrowheads="1"/>
          </p:cNvSpPr>
          <p:nvPr/>
        </p:nvSpPr>
        <p:spPr bwMode="auto">
          <a:xfrm flipV="1">
            <a:off x="3581400" y="2209800"/>
            <a:ext cx="1066800" cy="533400"/>
          </a:xfrm>
          <a:prstGeom prst="curvedUpArrow">
            <a:avLst>
              <a:gd name="adj1" fmla="val 25000"/>
              <a:gd name="adj2" fmla="val 50000"/>
              <a:gd name="adj3" fmla="val 25000"/>
            </a:avLst>
          </a:prstGeom>
          <a:solidFill>
            <a:srgbClr val="C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US">
              <a:solidFill>
                <a:srgbClr val="000000"/>
              </a:solidFill>
              <a:latin typeface="Tw Cen MT"/>
              <a:cs typeface="Tw Cen MT"/>
            </a:endParaRPr>
          </a:p>
        </p:txBody>
      </p:sp>
      <p:grpSp>
        <p:nvGrpSpPr>
          <p:cNvPr id="5" name="Group 50"/>
          <p:cNvGrpSpPr>
            <a:grpSpLocks/>
          </p:cNvGrpSpPr>
          <p:nvPr/>
        </p:nvGrpSpPr>
        <p:grpSpPr bwMode="auto">
          <a:xfrm>
            <a:off x="2122488" y="2743200"/>
            <a:ext cx="3193774" cy="979278"/>
            <a:chOff x="2122461" y="2743200"/>
            <a:chExt cx="3194451" cy="978722"/>
          </a:xfrm>
        </p:grpSpPr>
        <p:sp>
          <p:nvSpPr>
            <p:cNvPr id="149541" name="Text Box 17"/>
            <p:cNvSpPr txBox="1">
              <a:spLocks noChangeArrowheads="1"/>
            </p:cNvSpPr>
            <p:nvPr/>
          </p:nvSpPr>
          <p:spPr bwMode="auto">
            <a:xfrm>
              <a:off x="2122461" y="3352800"/>
              <a:ext cx="1355684" cy="3691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r>
                <a:rPr lang="en-US" sz="1800" u="none">
                  <a:solidFill>
                    <a:srgbClr val="000000"/>
                  </a:solidFill>
                  <a:latin typeface="Tw Cen MT"/>
                  <a:cs typeface="Tw Cen MT"/>
                </a:rPr>
                <a:t>138.76.29.7</a:t>
              </a:r>
            </a:p>
          </p:txBody>
        </p:sp>
        <p:sp>
          <p:nvSpPr>
            <p:cNvPr id="149542" name="Text Box 15"/>
            <p:cNvSpPr txBox="1">
              <a:spLocks noChangeArrowheads="1"/>
            </p:cNvSpPr>
            <p:nvPr/>
          </p:nvSpPr>
          <p:spPr bwMode="auto">
            <a:xfrm>
              <a:off x="4343400" y="2743200"/>
              <a:ext cx="973512" cy="3691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r>
                <a:rPr lang="en-US" sz="1800" u="none">
                  <a:solidFill>
                    <a:srgbClr val="000000"/>
                  </a:solidFill>
                  <a:latin typeface="Tw Cen MT"/>
                  <a:cs typeface="Tw Cen MT"/>
                </a:rPr>
                <a:t>10.0.0.4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9183936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 animBg="1"/>
      <p:bldP spid="47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5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534400" cy="762000"/>
          </a:xfrm>
        </p:spPr>
        <p:txBody>
          <a:bodyPr>
            <a:noAutofit/>
          </a:bodyPr>
          <a:lstStyle/>
          <a:p>
            <a:pPr eaLnBrk="1" hangingPunct="1"/>
            <a:r>
              <a:rPr lang="pt-PT" sz="4800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Continuaç</a:t>
            </a:r>
            <a:r>
              <a:rPr lang="pt-PT" altLang="ja-JP" sz="4800" dirty="0">
                <a:solidFill>
                  <a:srgbClr val="000000"/>
                </a:solidFill>
                <a:latin typeface="Tw Cen MT"/>
                <a:ea typeface="ヒラギノ角ゴ Pro W3" charset="0"/>
                <a:cs typeface="Tw Cen MT"/>
              </a:rPr>
              <a:t>ão</a:t>
            </a:r>
            <a:endParaRPr lang="pt-PT" sz="4800" dirty="0">
              <a:solidFill>
                <a:srgbClr val="000000"/>
              </a:solidFill>
              <a:latin typeface="Tw Cen MT"/>
              <a:ea typeface="ＭＳ Ｐゴシック" charset="0"/>
              <a:cs typeface="Tw Cen MT"/>
            </a:endParaRPr>
          </a:p>
        </p:txBody>
      </p:sp>
      <p:sp>
        <p:nvSpPr>
          <p:cNvPr id="1515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4163" y="1447800"/>
            <a:ext cx="8575675" cy="4648200"/>
          </a:xfrm>
        </p:spPr>
        <p:txBody>
          <a:bodyPr>
            <a:normAutofit/>
          </a:bodyPr>
          <a:lstStyle/>
          <a:p>
            <a:pPr eaLnBrk="1" hangingPunct="1"/>
            <a:r>
              <a:rPr lang="pt-PT" sz="2400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Motivaç</a:t>
            </a:r>
            <a:r>
              <a:rPr lang="pt-PT" altLang="ja-JP" sz="2400" dirty="0">
                <a:solidFill>
                  <a:srgbClr val="000000"/>
                </a:solidFill>
                <a:latin typeface="Tw Cen MT"/>
                <a:ea typeface="ヒラギノ角ゴ Pro W3" charset="0"/>
                <a:cs typeface="Tw Cen MT"/>
              </a:rPr>
              <a:t>ão</a:t>
            </a:r>
            <a:r>
              <a:rPr lang="pt-PT" sz="2400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: toda a rede interna s</a:t>
            </a:r>
            <a:r>
              <a:rPr lang="pt-PT" altLang="ja-JP" sz="2400" dirty="0">
                <a:solidFill>
                  <a:srgbClr val="000000"/>
                </a:solidFill>
                <a:latin typeface="Tw Cen MT"/>
                <a:ea typeface="ヒラギノ角ゴ Pro W3" charset="0"/>
                <a:cs typeface="Tw Cen MT"/>
              </a:rPr>
              <a:t>ó usa um único endereço público</a:t>
            </a:r>
            <a:endParaRPr lang="pt-PT" sz="2400" dirty="0">
              <a:solidFill>
                <a:srgbClr val="000000"/>
              </a:solidFill>
              <a:latin typeface="Tw Cen MT"/>
              <a:ea typeface="ＭＳ Ｐゴシック" charset="0"/>
              <a:cs typeface="Tw Cen MT"/>
            </a:endParaRPr>
          </a:p>
          <a:p>
            <a:pPr lvl="1" eaLnBrk="1" hangingPunct="1"/>
            <a:r>
              <a:rPr lang="pt-PT" sz="2400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Assim, o n</a:t>
            </a:r>
            <a:r>
              <a:rPr lang="pt-PT" altLang="ja-JP" sz="2400" dirty="0">
                <a:solidFill>
                  <a:srgbClr val="000000"/>
                </a:solidFill>
                <a:latin typeface="Tw Cen MT"/>
                <a:ea typeface="ヒラギノ角ゴ Pro W3" charset="0"/>
                <a:cs typeface="Tw Cen MT"/>
              </a:rPr>
              <a:t>úmero de endereços afectado pelo ISP é menor</a:t>
            </a:r>
            <a:endParaRPr lang="pt-PT" sz="2400" dirty="0">
              <a:solidFill>
                <a:srgbClr val="000000"/>
              </a:solidFill>
              <a:latin typeface="Tw Cen MT"/>
              <a:ea typeface="ＭＳ Ｐゴシック" charset="0"/>
              <a:cs typeface="Tw Cen MT"/>
            </a:endParaRPr>
          </a:p>
          <a:p>
            <a:pPr lvl="1" eaLnBrk="1" hangingPunct="1"/>
            <a:r>
              <a:rPr lang="pt-PT" sz="2400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A configuraç</a:t>
            </a:r>
            <a:r>
              <a:rPr lang="pt-PT" altLang="ja-JP" sz="2400" dirty="0">
                <a:solidFill>
                  <a:srgbClr val="000000"/>
                </a:solidFill>
                <a:latin typeface="Tw Cen MT"/>
                <a:ea typeface="ヒラギノ角ゴ Pro W3" charset="0"/>
                <a:cs typeface="Tw Cen MT"/>
              </a:rPr>
              <a:t>ão e a alteração da rede interna (privada) não é visível do exterior</a:t>
            </a:r>
            <a:endParaRPr lang="pt-PT" sz="2400" dirty="0">
              <a:solidFill>
                <a:srgbClr val="000000"/>
              </a:solidFill>
              <a:latin typeface="Tw Cen MT"/>
              <a:ea typeface="ＭＳ Ｐゴシック" charset="0"/>
              <a:cs typeface="Tw Cen MT"/>
            </a:endParaRPr>
          </a:p>
          <a:p>
            <a:pPr lvl="1" eaLnBrk="1" hangingPunct="1"/>
            <a:r>
              <a:rPr lang="pt-PT" sz="2400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Pode-se mudar de ISP sem modificar a configuraç</a:t>
            </a:r>
            <a:r>
              <a:rPr lang="pt-PT" altLang="ja-JP" sz="2400" dirty="0">
                <a:solidFill>
                  <a:srgbClr val="000000"/>
                </a:solidFill>
                <a:latin typeface="Tw Cen MT"/>
                <a:ea typeface="ヒラギノ角ゴ Pro W3" charset="0"/>
                <a:cs typeface="Tw Cen MT"/>
              </a:rPr>
              <a:t>ão da rede interna</a:t>
            </a:r>
            <a:endParaRPr lang="pt-PT" sz="2400" dirty="0">
              <a:solidFill>
                <a:srgbClr val="000000"/>
              </a:solidFill>
              <a:latin typeface="Tw Cen MT"/>
              <a:ea typeface="ＭＳ Ｐゴシック" charset="0"/>
              <a:cs typeface="Tw Cen MT"/>
            </a:endParaRPr>
          </a:p>
          <a:p>
            <a:pPr lvl="1" eaLnBrk="1" hangingPunct="1"/>
            <a:r>
              <a:rPr lang="pt-PT" sz="2400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A rede interna n</a:t>
            </a:r>
            <a:r>
              <a:rPr lang="pt-PT" altLang="ja-JP" sz="2400" dirty="0">
                <a:solidFill>
                  <a:srgbClr val="000000"/>
                </a:solidFill>
                <a:latin typeface="Tw Cen MT"/>
                <a:ea typeface="ヒラギノ角ゴ Pro W3" charset="0"/>
                <a:cs typeface="Tw Cen MT"/>
              </a:rPr>
              <a:t>ão é visível no exterior o que constituí uma barreira de segurança suplementar</a:t>
            </a:r>
            <a:endParaRPr lang="pt-PT" sz="2400" dirty="0">
              <a:solidFill>
                <a:srgbClr val="000000"/>
              </a:solidFill>
              <a:latin typeface="Tw Cen MT"/>
              <a:ea typeface="ＭＳ Ｐゴシック" charset="0"/>
              <a:cs typeface="Tw Cen MT"/>
            </a:endParaRPr>
          </a:p>
          <a:p>
            <a:pPr eaLnBrk="1" hangingPunct="1"/>
            <a:endParaRPr lang="pt-PT" sz="2400" dirty="0">
              <a:solidFill>
                <a:srgbClr val="000000"/>
              </a:solidFill>
              <a:latin typeface="Tw Cen MT"/>
              <a:ea typeface="ＭＳ Ｐゴシック" charset="0"/>
              <a:cs typeface="Tw Cen MT"/>
            </a:endParaRPr>
          </a:p>
          <a:p>
            <a:pPr eaLnBrk="1" hangingPunct="1"/>
            <a:r>
              <a:rPr lang="pt-PT" sz="2400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Mas criam-se dificuldades suplementares a certas aplicaç</a:t>
            </a:r>
            <a:r>
              <a:rPr lang="pt-PT" altLang="ja-JP" sz="2400" dirty="0">
                <a:solidFill>
                  <a:srgbClr val="000000"/>
                </a:solidFill>
                <a:latin typeface="Tw Cen MT"/>
                <a:ea typeface="ヒラギノ角ゴ Pro W3" charset="0"/>
                <a:cs typeface="Tw Cen MT"/>
              </a:rPr>
              <a:t>ões e não é fácil fornecer serviços na Internet pública</a:t>
            </a:r>
            <a:endParaRPr lang="pt-PT" sz="2400" dirty="0">
              <a:solidFill>
                <a:srgbClr val="000000"/>
              </a:solidFill>
              <a:latin typeface="Tw Cen MT"/>
              <a:ea typeface="ＭＳ Ｐゴシック" charset="0"/>
              <a:cs typeface="Tw Cen MT"/>
            </a:endParaRPr>
          </a:p>
        </p:txBody>
      </p:sp>
    </p:spTree>
    <p:extLst>
      <p:ext uri="{BB962C8B-B14F-4D97-AF65-F5344CB8AC3E}">
        <p14:creationId xmlns:p14="http://schemas.microsoft.com/office/powerpoint/2010/main" val="36593657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>
            <a:normAutofit/>
          </a:bodyPr>
          <a:lstStyle/>
          <a:p>
            <a:r>
              <a:rPr lang="pt-PT" dirty="0" smtClean="0">
                <a:latin typeface="Tw Cen MT"/>
                <a:ea typeface="ＭＳ Ｐゴシック" charset="0"/>
                <a:cs typeface="Tw Cen MT"/>
              </a:rPr>
              <a:t>Gamas de endereços IPv4 privados</a:t>
            </a:r>
            <a:endParaRPr lang="pt-PT" sz="3600" dirty="0">
              <a:latin typeface="Tw Cen MT"/>
              <a:ea typeface="ＭＳ Ｐゴシック" charset="0"/>
              <a:cs typeface="Tw Cen MT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8363117"/>
              </p:ext>
            </p:extLst>
          </p:nvPr>
        </p:nvGraphicFramePr>
        <p:xfrm>
          <a:off x="793043" y="1818482"/>
          <a:ext cx="7620000" cy="4062414"/>
        </p:xfrm>
        <a:graphic>
          <a:graphicData uri="http://schemas.openxmlformats.org/drawingml/2006/table">
            <a:tbl>
              <a:tblPr/>
              <a:tblGrid>
                <a:gridCol w="1219200"/>
                <a:gridCol w="2133600"/>
                <a:gridCol w="1524000"/>
                <a:gridCol w="1752600"/>
                <a:gridCol w="990600"/>
              </a:tblGrid>
              <a:tr h="1065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/>
                          <a:ea typeface="ＭＳ Ｐゴシック" charset="0"/>
                          <a:cs typeface="Tw Cen MT"/>
                        </a:rPr>
                        <a:t>Name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w Cen MT"/>
                        <a:ea typeface="ＭＳ Ｐゴシック" charset="0"/>
                        <a:cs typeface="Tw Cen MT"/>
                      </a:endParaRPr>
                    </a:p>
                  </a:txBody>
                  <a:tcPr marL="66623" marR="66623" marT="33311" marB="333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/>
                          <a:ea typeface="ＭＳ Ｐゴシック" charset="0"/>
                          <a:cs typeface="Tw Cen MT"/>
                        </a:rPr>
                        <a:t>IP address range</a:t>
                      </a:r>
                    </a:p>
                  </a:txBody>
                  <a:tcPr marL="66623" marR="66623" marT="33311" marB="333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/>
                          <a:ea typeface="ＭＳ Ｐゴシック" charset="0"/>
                          <a:cs typeface="Tw Cen MT"/>
                        </a:rPr>
                        <a:t># 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/>
                          <a:ea typeface="ＭＳ Ｐゴシック" charset="0"/>
                          <a:cs typeface="Tw Cen MT"/>
                        </a:rPr>
                        <a:t>of addresses</a:t>
                      </a:r>
                    </a:p>
                  </a:txBody>
                  <a:tcPr marL="66623" marR="66623" marT="33311" marB="333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/>
                          <a:ea typeface="ＭＳ Ｐゴシック" charset="0"/>
                          <a:cs typeface="Tw Cen MT"/>
                        </a:rPr>
                        <a:t>Subnet mask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w Cen MT"/>
                        <a:ea typeface="ＭＳ Ｐゴシック" charset="0"/>
                        <a:cs typeface="Tw Cen MT"/>
                      </a:endParaRPr>
                    </a:p>
                  </a:txBody>
                  <a:tcPr marL="66623" marR="66623" marT="33311" marB="333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/>
                          <a:ea typeface="ＭＳ Ｐゴシック" charset="0"/>
                          <a:cs typeface="Tw Cen MT"/>
                        </a:rPr>
                        <a:t>host id size</a:t>
                      </a:r>
                    </a:p>
                  </a:txBody>
                  <a:tcPr marL="66623" marR="66623" marT="33311" marB="333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6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/>
                          <a:ea typeface="ＭＳ Ｐゴシック" charset="0"/>
                          <a:cs typeface="Tw Cen MT"/>
                        </a:rPr>
                        <a:t>24-bit block</a:t>
                      </a:r>
                    </a:p>
                  </a:txBody>
                  <a:tcPr marL="66623" marR="66623" marT="33311" marB="333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/>
                          <a:ea typeface="ＭＳ Ｐゴシック" charset="0"/>
                          <a:cs typeface="Tw Cen MT"/>
                        </a:rPr>
                        <a:t>10.0.0.0 – 10.255.255.255</a:t>
                      </a:r>
                    </a:p>
                  </a:txBody>
                  <a:tcPr marL="66623" marR="66623" marT="33311" marB="333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/>
                          <a:ea typeface="ＭＳ Ｐゴシック" charset="0"/>
                          <a:cs typeface="Tw Cen MT"/>
                        </a:rPr>
                        <a:t>16,777,216</a:t>
                      </a:r>
                    </a:p>
                  </a:txBody>
                  <a:tcPr marL="66623" marR="66623" marT="33311" marB="333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/>
                          <a:ea typeface="ＭＳ Ｐゴシック" charset="0"/>
                          <a:cs typeface="Tw Cen MT"/>
                        </a:rPr>
                        <a:t>10.0.0.0/8 (255.0.0.0)</a:t>
                      </a:r>
                    </a:p>
                  </a:txBody>
                  <a:tcPr marL="66623" marR="66623" marT="33311" marB="333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/>
                          <a:ea typeface="ＭＳ Ｐゴシック" charset="0"/>
                          <a:cs typeface="Tw Cen MT"/>
                        </a:rPr>
                        <a:t>24 bits</a:t>
                      </a:r>
                    </a:p>
                  </a:txBody>
                  <a:tcPr marL="66623" marR="66623" marT="33311" marB="333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65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/>
                          <a:ea typeface="ＭＳ Ｐゴシック" charset="0"/>
                          <a:cs typeface="Tw Cen MT"/>
                        </a:rPr>
                        <a:t>20-bit block</a:t>
                      </a:r>
                    </a:p>
                  </a:txBody>
                  <a:tcPr marL="66623" marR="66623" marT="33311" marB="333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/>
                          <a:ea typeface="ＭＳ Ｐゴシック" charset="0"/>
                          <a:cs typeface="Tw Cen MT"/>
                        </a:rPr>
                        <a:t>172.16.0.0 – 172.31.255.255</a:t>
                      </a:r>
                    </a:p>
                  </a:txBody>
                  <a:tcPr marL="66623" marR="66623" marT="33311" marB="333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/>
                          <a:ea typeface="ＭＳ Ｐゴシック" charset="0"/>
                          <a:cs typeface="Tw Cen MT"/>
                        </a:rPr>
                        <a:t>1,048,576</a:t>
                      </a:r>
                    </a:p>
                  </a:txBody>
                  <a:tcPr marL="66623" marR="66623" marT="33311" marB="333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/>
                          <a:ea typeface="ＭＳ Ｐゴシック" charset="0"/>
                          <a:cs typeface="Tw Cen MT"/>
                        </a:rPr>
                        <a:t>172.16.0.0/12 (255.240.0.0)</a:t>
                      </a:r>
                    </a:p>
                  </a:txBody>
                  <a:tcPr marL="66623" marR="66623" marT="33311" marB="333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/>
                          <a:ea typeface="ＭＳ Ｐゴシック" charset="0"/>
                          <a:cs typeface="Tw Cen MT"/>
                        </a:rPr>
                        <a:t>20 bits</a:t>
                      </a:r>
                    </a:p>
                  </a:txBody>
                  <a:tcPr marL="66623" marR="66623" marT="33311" marB="333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65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/>
                          <a:ea typeface="ＭＳ Ｐゴシック" charset="0"/>
                          <a:cs typeface="Tw Cen MT"/>
                        </a:rPr>
                        <a:t>16-bit block</a:t>
                      </a:r>
                    </a:p>
                  </a:txBody>
                  <a:tcPr marL="66623" marR="66623" marT="33311" marB="333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/>
                          <a:ea typeface="ＭＳ Ｐゴシック" charset="0"/>
                          <a:cs typeface="Tw Cen MT"/>
                        </a:rPr>
                        <a:t>192.168.0.0 – 192.168.255.255</a:t>
                      </a:r>
                    </a:p>
                  </a:txBody>
                  <a:tcPr marL="66623" marR="66623" marT="33311" marB="333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/>
                          <a:ea typeface="ＭＳ Ｐゴシック" charset="0"/>
                          <a:cs typeface="Tw Cen MT"/>
                        </a:rPr>
                        <a:t>65,536</a:t>
                      </a:r>
                    </a:p>
                  </a:txBody>
                  <a:tcPr marL="66623" marR="66623" marT="33311" marB="333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/>
                          <a:ea typeface="ＭＳ Ｐゴシック" charset="0"/>
                          <a:cs typeface="Tw Cen MT"/>
                        </a:rPr>
                        <a:t>192.168.0.0/16 (255.255.0.0)</a:t>
                      </a:r>
                    </a:p>
                  </a:txBody>
                  <a:tcPr marL="66623" marR="66623" marT="33311" marB="333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/>
                          <a:ea typeface="ＭＳ Ｐゴシック" charset="0"/>
                          <a:cs typeface="Tw Cen MT"/>
                        </a:rPr>
                        <a:t>16 bits</a:t>
                      </a:r>
                    </a:p>
                  </a:txBody>
                  <a:tcPr marL="66623" marR="66623" marT="33311" marB="333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153633" name="Straight Connector 9"/>
          <p:cNvCxnSpPr>
            <a:cxnSpLocks noChangeShapeType="1"/>
          </p:cNvCxnSpPr>
          <p:nvPr/>
        </p:nvCxnSpPr>
        <p:spPr bwMode="auto">
          <a:xfrm>
            <a:off x="7351888" y="2070896"/>
            <a:ext cx="1" cy="3633786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3634" name="Straight Connector 10"/>
          <p:cNvCxnSpPr>
            <a:cxnSpLocks noChangeShapeType="1"/>
          </p:cNvCxnSpPr>
          <p:nvPr/>
        </p:nvCxnSpPr>
        <p:spPr bwMode="auto">
          <a:xfrm>
            <a:off x="8336843" y="2070896"/>
            <a:ext cx="1" cy="3633786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3636" name="Straight Connector 13"/>
          <p:cNvCxnSpPr>
            <a:cxnSpLocks noChangeShapeType="1"/>
          </p:cNvCxnSpPr>
          <p:nvPr/>
        </p:nvCxnSpPr>
        <p:spPr bwMode="auto">
          <a:xfrm>
            <a:off x="716843" y="2739763"/>
            <a:ext cx="76200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3637" name="Straight Connector 14"/>
          <p:cNvCxnSpPr>
            <a:cxnSpLocks noChangeShapeType="1"/>
          </p:cNvCxnSpPr>
          <p:nvPr/>
        </p:nvCxnSpPr>
        <p:spPr bwMode="auto">
          <a:xfrm>
            <a:off x="716843" y="3671096"/>
            <a:ext cx="76200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3638" name="Straight Connector 15"/>
          <p:cNvCxnSpPr>
            <a:cxnSpLocks noChangeShapeType="1"/>
          </p:cNvCxnSpPr>
          <p:nvPr/>
        </p:nvCxnSpPr>
        <p:spPr bwMode="auto">
          <a:xfrm>
            <a:off x="716843" y="4737896"/>
            <a:ext cx="76200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3639" name="Straight Connector 16"/>
          <p:cNvCxnSpPr>
            <a:cxnSpLocks noChangeShapeType="1"/>
          </p:cNvCxnSpPr>
          <p:nvPr/>
        </p:nvCxnSpPr>
        <p:spPr bwMode="auto">
          <a:xfrm>
            <a:off x="716843" y="5704682"/>
            <a:ext cx="76200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1" name="Straight Connector 16"/>
          <p:cNvCxnSpPr>
            <a:cxnSpLocks noChangeShapeType="1"/>
          </p:cNvCxnSpPr>
          <p:nvPr/>
        </p:nvCxnSpPr>
        <p:spPr bwMode="auto">
          <a:xfrm>
            <a:off x="716843" y="2070896"/>
            <a:ext cx="76200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4" name="Straight Connector 9"/>
          <p:cNvCxnSpPr>
            <a:cxnSpLocks noChangeShapeType="1"/>
          </p:cNvCxnSpPr>
          <p:nvPr/>
        </p:nvCxnSpPr>
        <p:spPr bwMode="auto">
          <a:xfrm>
            <a:off x="5556955" y="2070896"/>
            <a:ext cx="1" cy="3633786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5" name="Straight Connector 9"/>
          <p:cNvCxnSpPr>
            <a:cxnSpLocks noChangeShapeType="1"/>
          </p:cNvCxnSpPr>
          <p:nvPr/>
        </p:nvCxnSpPr>
        <p:spPr bwMode="auto">
          <a:xfrm>
            <a:off x="3863622" y="2070896"/>
            <a:ext cx="1" cy="3633786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" name="Straight Connector 9"/>
          <p:cNvCxnSpPr>
            <a:cxnSpLocks noChangeShapeType="1"/>
          </p:cNvCxnSpPr>
          <p:nvPr/>
        </p:nvCxnSpPr>
        <p:spPr bwMode="auto">
          <a:xfrm>
            <a:off x="716842" y="2070896"/>
            <a:ext cx="1" cy="3633786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7" name="Straight Connector 9"/>
          <p:cNvCxnSpPr>
            <a:cxnSpLocks noChangeShapeType="1"/>
          </p:cNvCxnSpPr>
          <p:nvPr/>
        </p:nvCxnSpPr>
        <p:spPr bwMode="auto">
          <a:xfrm>
            <a:off x="1984020" y="2070896"/>
            <a:ext cx="1" cy="3633786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5062955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1" name="Rectangle 2"/>
          <p:cNvSpPr>
            <a:spLocks noGrp="1" noChangeArrowheads="1"/>
          </p:cNvSpPr>
          <p:nvPr>
            <p:ph type="title"/>
          </p:nvPr>
        </p:nvSpPr>
        <p:spPr>
          <a:xfrm>
            <a:off x="479778" y="287868"/>
            <a:ext cx="8253060" cy="897465"/>
          </a:xfrm>
        </p:spPr>
        <p:txBody>
          <a:bodyPr>
            <a:normAutofit/>
          </a:bodyPr>
          <a:lstStyle/>
          <a:p>
            <a:pPr eaLnBrk="1" hangingPunct="1"/>
            <a:r>
              <a:rPr lang="pt-PT" sz="4800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IP versão 6 - IPv6</a:t>
            </a:r>
          </a:p>
        </p:txBody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8882" y="1292578"/>
            <a:ext cx="8223956" cy="5156200"/>
          </a:xfrm>
        </p:spPr>
        <p:txBody>
          <a:bodyPr>
            <a:normAutofit/>
          </a:bodyPr>
          <a:lstStyle/>
          <a:p>
            <a:pPr eaLnBrk="1" hangingPunct="1">
              <a:lnSpc>
                <a:spcPct val="100000"/>
              </a:lnSpc>
              <a:spcAft>
                <a:spcPts val="1200"/>
              </a:spcAft>
              <a:buSzPct val="100000"/>
              <a:buFont typeface="Times" charset="0"/>
              <a:buChar char="•"/>
            </a:pPr>
            <a:r>
              <a:rPr lang="pt-PT" sz="2000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Motivação inicial:</a:t>
            </a:r>
            <a:r>
              <a:rPr lang="pt-PT" sz="2000" i="1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 </a:t>
            </a:r>
            <a:r>
              <a:rPr lang="pt-PT" sz="2000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os endereços de 32 bits estão </a:t>
            </a:r>
            <a:r>
              <a:rPr lang="pt-PT" altLang="ja-JP" sz="2000" dirty="0" smtClean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a </a:t>
            </a:r>
            <a:r>
              <a:rPr lang="pt-PT" sz="2000" dirty="0" smtClean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esgotarem</a:t>
            </a:r>
            <a:r>
              <a:rPr lang="pt-PT" sz="2000" dirty="0" smtClean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-se.</a:t>
            </a:r>
            <a:endParaRPr lang="pt-PT" sz="2000" dirty="0">
              <a:solidFill>
                <a:srgbClr val="000000"/>
              </a:solidFill>
              <a:latin typeface="Tw Cen MT"/>
              <a:ea typeface="ＭＳ Ｐゴシック" charset="0"/>
              <a:cs typeface="Tw Cen MT"/>
            </a:endParaRPr>
          </a:p>
          <a:p>
            <a:pPr eaLnBrk="1" hangingPunct="1">
              <a:lnSpc>
                <a:spcPct val="100000"/>
              </a:lnSpc>
              <a:spcAft>
                <a:spcPts val="1200"/>
              </a:spcAft>
              <a:buSzPct val="100000"/>
              <a:buFont typeface="Times" charset="0"/>
              <a:buChar char="•"/>
            </a:pPr>
            <a:r>
              <a:rPr lang="pt-PT" sz="2000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IPV6 usa endereços de 128 bits (RFC 2373)</a:t>
            </a:r>
          </a:p>
          <a:p>
            <a:pPr eaLnBrk="1" hangingPunct="1">
              <a:lnSpc>
                <a:spcPct val="100000"/>
              </a:lnSpc>
              <a:buSzPct val="100000"/>
              <a:buFont typeface="Times" charset="0"/>
              <a:buChar char="•"/>
            </a:pPr>
            <a:r>
              <a:rPr lang="pt-PT" sz="2000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Motivações suplementares:</a:t>
            </a:r>
          </a:p>
          <a:p>
            <a:pPr lvl="1" eaLnBrk="1" hangingPunct="1">
              <a:lnSpc>
                <a:spcPct val="100000"/>
              </a:lnSpc>
              <a:buSzPct val="100000"/>
              <a:buFont typeface="Times" charset="0"/>
              <a:buChar char="•"/>
            </a:pPr>
            <a:r>
              <a:rPr lang="pt-PT" sz="2000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Melhorar tempo de processamento do </a:t>
            </a:r>
            <a:r>
              <a:rPr lang="pt-PT" sz="2000" dirty="0" smtClean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cabeçalho</a:t>
            </a:r>
          </a:p>
          <a:p>
            <a:pPr lvl="1">
              <a:buSzPct val="100000"/>
              <a:buFont typeface="Times" charset="0"/>
              <a:buChar char="•"/>
            </a:pPr>
            <a:r>
              <a:rPr lang="pt-PT" sz="2000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Tornar obrigatório o suporte para mobilidade e </a:t>
            </a:r>
            <a:r>
              <a:rPr lang="pt-PT" sz="2000" dirty="0" smtClean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segurança</a:t>
            </a:r>
            <a:endParaRPr lang="pt-PT" sz="2000" dirty="0">
              <a:solidFill>
                <a:srgbClr val="000000"/>
              </a:solidFill>
              <a:latin typeface="Tw Cen MT"/>
              <a:ea typeface="ＭＳ Ｐゴシック" charset="0"/>
              <a:cs typeface="Tw Cen MT"/>
            </a:endParaRPr>
          </a:p>
          <a:p>
            <a:pPr lvl="1" eaLnBrk="1" hangingPunct="1">
              <a:lnSpc>
                <a:spcPct val="100000"/>
              </a:lnSpc>
              <a:buSzPct val="100000"/>
              <a:buFont typeface="Times" charset="0"/>
              <a:buChar char="•"/>
            </a:pPr>
            <a:r>
              <a:rPr lang="pt-PT" sz="2000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Introduzir modificações para facilitar processamento de </a:t>
            </a:r>
            <a:r>
              <a:rPr lang="pt-PT" sz="2000" dirty="0" err="1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QoS</a:t>
            </a:r>
            <a:endParaRPr lang="pt-PT" sz="2000" dirty="0">
              <a:solidFill>
                <a:srgbClr val="000000"/>
              </a:solidFill>
              <a:latin typeface="Tw Cen MT"/>
              <a:ea typeface="ＭＳ Ｐゴシック" charset="0"/>
              <a:cs typeface="Tw Cen MT"/>
            </a:endParaRPr>
          </a:p>
          <a:p>
            <a:pPr lvl="1" eaLnBrk="1" hangingPunct="1">
              <a:lnSpc>
                <a:spcPct val="100000"/>
              </a:lnSpc>
              <a:buSzPct val="100000"/>
              <a:buFont typeface="Times" charset="0"/>
              <a:buChar char="•"/>
            </a:pPr>
            <a:r>
              <a:rPr lang="pt-PT" sz="2000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Novo endereço </a:t>
            </a:r>
            <a:r>
              <a:rPr lang="ja-JP" altLang="pt-PT" sz="2000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“</a:t>
            </a:r>
            <a:r>
              <a:rPr lang="pt-PT" sz="2000" dirty="0" err="1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anycast</a:t>
            </a:r>
            <a:r>
              <a:rPr lang="ja-JP" altLang="pt-PT" sz="2000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”</a:t>
            </a:r>
            <a:r>
              <a:rPr lang="pt-PT" sz="2000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: encaminhar para o </a:t>
            </a:r>
            <a:r>
              <a:rPr lang="ja-JP" altLang="pt-PT" sz="2000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“</a:t>
            </a:r>
            <a:r>
              <a:rPr lang="pt-PT" sz="2000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melhor</a:t>
            </a:r>
            <a:r>
              <a:rPr lang="ja-JP" altLang="pt-PT" sz="2000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”</a:t>
            </a:r>
            <a:r>
              <a:rPr lang="pt-PT" sz="2000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 de vários servidores replicados – qualquer que seja (RFC 2373, RFC 2526)</a:t>
            </a:r>
          </a:p>
          <a:p>
            <a:pPr lvl="2" eaLnBrk="1" hangingPunct="1">
              <a:lnSpc>
                <a:spcPct val="100000"/>
              </a:lnSpc>
              <a:buSzPct val="100000"/>
              <a:buFont typeface="Times" charset="0"/>
              <a:buChar char="•"/>
            </a:pPr>
            <a:r>
              <a:rPr lang="pt-PT" sz="2000" dirty="0" err="1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Multicasting</a:t>
            </a:r>
            <a:r>
              <a:rPr lang="pt-PT" sz="2000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 IPV6: Prefixo 11111111 (ou FF:…..</a:t>
            </a:r>
            <a:r>
              <a:rPr lang="pt-PT" sz="2000" dirty="0" smtClean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)</a:t>
            </a:r>
            <a:endParaRPr lang="pt-PT" sz="2000" dirty="0">
              <a:solidFill>
                <a:srgbClr val="000000"/>
              </a:solidFill>
              <a:latin typeface="Tw Cen MT"/>
              <a:ea typeface="ＭＳ Ｐゴシック" charset="0"/>
              <a:cs typeface="Tw Cen MT"/>
            </a:endParaRPr>
          </a:p>
          <a:p>
            <a:pPr lvl="2" eaLnBrk="1" hangingPunct="1">
              <a:lnSpc>
                <a:spcPct val="100000"/>
              </a:lnSpc>
              <a:buSzPct val="100000"/>
              <a:buFont typeface="Times" charset="0"/>
              <a:buChar char="•"/>
            </a:pPr>
            <a:r>
              <a:rPr lang="pt-PT" sz="2000" dirty="0" err="1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Unicasting</a:t>
            </a:r>
            <a:r>
              <a:rPr lang="pt-PT" sz="2000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 IPV6: sintaticamente semelhantes a IPV4 </a:t>
            </a:r>
            <a:r>
              <a:rPr lang="pt-PT" sz="2000" dirty="0" err="1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unicasting</a:t>
            </a:r>
            <a:r>
              <a:rPr lang="pt-PT" sz="2000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:</a:t>
            </a:r>
          </a:p>
          <a:p>
            <a:pPr lvl="3" eaLnBrk="1" hangingPunct="1">
              <a:lnSpc>
                <a:spcPct val="100000"/>
              </a:lnSpc>
              <a:buSzPct val="100000"/>
              <a:buFont typeface="Times" charset="0"/>
              <a:buChar char="•"/>
            </a:pPr>
            <a:r>
              <a:rPr lang="pt-PT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SUBNET </a:t>
            </a:r>
            <a:r>
              <a:rPr lang="pt-PT" dirty="0" err="1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Prefix</a:t>
            </a:r>
            <a:r>
              <a:rPr lang="pt-PT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 de N bits e restantes 128-N bits todos a </a:t>
            </a:r>
            <a:r>
              <a:rPr lang="pt-PT" dirty="0" smtClean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zero</a:t>
            </a:r>
            <a:endParaRPr lang="pt-PT" dirty="0">
              <a:solidFill>
                <a:srgbClr val="000000"/>
              </a:solidFill>
              <a:latin typeface="Tw Cen MT"/>
              <a:ea typeface="ＭＳ Ｐゴシック" charset="0"/>
              <a:cs typeface="Tw Cen MT"/>
            </a:endParaRPr>
          </a:p>
          <a:p>
            <a:pPr lvl="3" eaLnBrk="1" hangingPunct="1">
              <a:lnSpc>
                <a:spcPct val="100000"/>
              </a:lnSpc>
              <a:buSzPct val="100000"/>
              <a:buFont typeface="Times" charset="0"/>
              <a:buChar char="•"/>
            </a:pPr>
            <a:r>
              <a:rPr lang="pt-PT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Lógica flexível de </a:t>
            </a:r>
            <a:r>
              <a:rPr lang="pt-PT" dirty="0" smtClean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endereçamento</a:t>
            </a:r>
            <a:endParaRPr lang="pt-PT" dirty="0">
              <a:solidFill>
                <a:srgbClr val="000000"/>
              </a:solidFill>
              <a:latin typeface="Tw Cen MT"/>
              <a:ea typeface="ＭＳ Ｐゴシック" charset="0"/>
              <a:cs typeface="Tw Cen MT"/>
            </a:endParaRPr>
          </a:p>
        </p:txBody>
      </p:sp>
    </p:spTree>
    <p:extLst>
      <p:ext uri="{BB962C8B-B14F-4D97-AF65-F5344CB8AC3E}">
        <p14:creationId xmlns:p14="http://schemas.microsoft.com/office/powerpoint/2010/main" val="21834987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pt-PT" sz="4800" dirty="0">
                <a:latin typeface="Tw Cen MT"/>
                <a:ea typeface="ＭＳ Ｐゴシック" charset="0"/>
                <a:cs typeface="Tw Cen MT"/>
              </a:rPr>
              <a:t>Organização do capítulo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926684"/>
            <a:ext cx="8077200" cy="4005815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SzPct val="100000"/>
              <a:buFont typeface="Times" charset="0"/>
              <a:buChar char="•"/>
            </a:pPr>
            <a:r>
              <a:rPr lang="pt-PT" dirty="0" smtClean="0">
                <a:latin typeface="Tw Cen MT"/>
                <a:ea typeface="ＭＳ Ｐゴシック" charset="0"/>
                <a:cs typeface="Tw Cen MT"/>
              </a:rPr>
              <a:t>O papel do nível rede</a:t>
            </a:r>
            <a:endParaRPr lang="pt-PT" dirty="0">
              <a:latin typeface="Tw Cen MT"/>
              <a:ea typeface="ＭＳ Ｐゴシック" charset="0"/>
              <a:cs typeface="Tw Cen MT"/>
            </a:endParaRPr>
          </a:p>
          <a:p>
            <a:pPr eaLnBrk="1" hangingPunct="1">
              <a:lnSpc>
                <a:spcPct val="90000"/>
              </a:lnSpc>
              <a:buSzPct val="100000"/>
              <a:buFont typeface="Times" charset="0"/>
              <a:buChar char="•"/>
            </a:pPr>
            <a:r>
              <a:rPr lang="pt-PT" dirty="0" smtClean="0">
                <a:latin typeface="Tw Cen MT"/>
                <a:ea typeface="ＭＳ Ｐゴシック" charset="0"/>
                <a:cs typeface="Tw Cen MT"/>
              </a:rPr>
              <a:t>Breve introdução aos níveis data-link e físico</a:t>
            </a:r>
          </a:p>
          <a:p>
            <a:pPr>
              <a:lnSpc>
                <a:spcPct val="90000"/>
              </a:lnSpc>
              <a:buSzPct val="100000"/>
              <a:buFont typeface="Times" charset="0"/>
              <a:buChar char="•"/>
            </a:pPr>
            <a:r>
              <a:rPr lang="pt-PT" dirty="0">
                <a:latin typeface="Tw Cen MT"/>
                <a:ea typeface="ＭＳ Ｐゴシック" charset="0"/>
                <a:cs typeface="Tw Cen MT"/>
              </a:rPr>
              <a:t>Algoritmos de </a:t>
            </a:r>
            <a:r>
              <a:rPr lang="pt-PT" dirty="0" smtClean="0">
                <a:latin typeface="Tw Cen MT"/>
                <a:ea typeface="ＭＳ Ｐゴシック" charset="0"/>
                <a:cs typeface="Tw Cen MT"/>
              </a:rPr>
              <a:t>encaminhamento</a:t>
            </a:r>
            <a:endParaRPr lang="pt-PT" dirty="0">
              <a:latin typeface="Tw Cen MT"/>
              <a:ea typeface="ＭＳ Ｐゴシック" charset="0"/>
              <a:cs typeface="Tw Cen MT"/>
            </a:endParaRPr>
          </a:p>
          <a:p>
            <a:pPr eaLnBrk="1" hangingPunct="1">
              <a:lnSpc>
                <a:spcPct val="90000"/>
              </a:lnSpc>
              <a:buSzPct val="100000"/>
              <a:buFont typeface="Times" charset="0"/>
              <a:buChar char="•"/>
            </a:pPr>
            <a:r>
              <a:rPr lang="pt-PT" dirty="0" smtClean="0">
                <a:latin typeface="Tw Cen MT"/>
                <a:ea typeface="ＭＳ Ｐゴシック" charset="0"/>
                <a:cs typeface="Tw Cen MT"/>
              </a:rPr>
              <a:t>Endereçamento IP</a:t>
            </a:r>
          </a:p>
          <a:p>
            <a:pPr eaLnBrk="1" hangingPunct="1">
              <a:lnSpc>
                <a:spcPct val="90000"/>
              </a:lnSpc>
              <a:buSzPct val="100000"/>
              <a:buFont typeface="Times" charset="0"/>
              <a:buChar char="•"/>
            </a:pPr>
            <a:r>
              <a:rPr lang="pt-PT" dirty="0" smtClean="0">
                <a:latin typeface="Tw Cen MT"/>
                <a:ea typeface="ＭＳ Ｐゴシック" charset="0"/>
                <a:cs typeface="Tw Cen MT"/>
              </a:rPr>
              <a:t>O nível rede na Internet - O protocolo IP</a:t>
            </a:r>
            <a:endParaRPr lang="pt-PT" dirty="0">
              <a:latin typeface="Tw Cen MT"/>
              <a:ea typeface="ＭＳ Ｐゴシック" charset="0"/>
              <a:cs typeface="Tw Cen MT"/>
            </a:endParaRPr>
          </a:p>
        </p:txBody>
      </p:sp>
    </p:spTree>
    <p:extLst>
      <p:ext uri="{BB962C8B-B14F-4D97-AF65-F5344CB8AC3E}">
        <p14:creationId xmlns:p14="http://schemas.microsoft.com/office/powerpoint/2010/main" val="35571560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Title 1"/>
          <p:cNvSpPr>
            <a:spLocks noGrp="1"/>
          </p:cNvSpPr>
          <p:nvPr>
            <p:ph type="title"/>
          </p:nvPr>
        </p:nvSpPr>
        <p:spPr>
          <a:xfrm>
            <a:off x="228600" y="381000"/>
            <a:ext cx="8715375" cy="762000"/>
          </a:xfrm>
        </p:spPr>
        <p:txBody>
          <a:bodyPr>
            <a:noAutofit/>
          </a:bodyPr>
          <a:lstStyle/>
          <a:p>
            <a:r>
              <a:rPr lang="en-US" sz="4800" dirty="0" err="1" smtClean="0">
                <a:latin typeface="Tw Cen MT"/>
                <a:ea typeface="ＭＳ Ｐゴシック" charset="0"/>
                <a:cs typeface="Tw Cen MT"/>
              </a:rPr>
              <a:t>Espaço</a:t>
            </a:r>
            <a:r>
              <a:rPr lang="en-US" sz="4800" dirty="0" smtClean="0">
                <a:latin typeface="Tw Cen MT"/>
                <a:ea typeface="ＭＳ Ｐゴシック" charset="0"/>
                <a:cs typeface="Tw Cen MT"/>
              </a:rPr>
              <a:t> de </a:t>
            </a:r>
            <a:r>
              <a:rPr lang="en-US" sz="4800" dirty="0" err="1">
                <a:latin typeface="Tw Cen MT"/>
                <a:ea typeface="ＭＳ Ｐゴシック" charset="0"/>
                <a:cs typeface="Tw Cen MT"/>
              </a:rPr>
              <a:t>endereçamento</a:t>
            </a:r>
            <a:endParaRPr lang="en-US" sz="4800" dirty="0">
              <a:latin typeface="Tw Cen MT"/>
              <a:ea typeface="ＭＳ Ｐゴシック" charset="0"/>
              <a:cs typeface="Tw Cen M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9111" y="1450624"/>
            <a:ext cx="7916334" cy="4800600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2</a:t>
            </a:r>
            <a:r>
              <a:rPr lang="en-US" sz="2400" baseline="30000" dirty="0" smtClean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128</a:t>
            </a:r>
            <a:r>
              <a:rPr lang="en-US" sz="2400" dirty="0" smtClean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endereços</a:t>
            </a:r>
            <a:r>
              <a:rPr lang="en-US" sz="2400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 = 3.4 x </a:t>
            </a:r>
            <a:r>
              <a:rPr lang="en-US" sz="2400" dirty="0" smtClean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10</a:t>
            </a:r>
            <a:r>
              <a:rPr lang="en-US" sz="2400" baseline="30000" dirty="0" smtClean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38</a:t>
            </a:r>
            <a:r>
              <a:rPr lang="en-US" sz="2400" dirty="0" smtClean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endereços</a:t>
            </a:r>
            <a:endParaRPr lang="en-US" sz="2400" dirty="0">
              <a:solidFill>
                <a:srgbClr val="000000"/>
              </a:solidFill>
              <a:latin typeface="Tw Cen MT"/>
              <a:ea typeface="ＭＳ Ｐゴシック" charset="0"/>
              <a:cs typeface="Tw Cen MT"/>
            </a:endParaRPr>
          </a:p>
          <a:p>
            <a:r>
              <a:rPr lang="en-US" sz="2400" dirty="0" smtClean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340,282,366,920,938,463,463,374,607,431,768,211,456 </a:t>
            </a:r>
            <a:endParaRPr lang="en-US" sz="2400" dirty="0">
              <a:solidFill>
                <a:srgbClr val="000000"/>
              </a:solidFill>
              <a:latin typeface="Tw Cen MT"/>
              <a:ea typeface="ＭＳ Ｐゴシック" charset="0"/>
              <a:cs typeface="Tw Cen MT"/>
            </a:endParaRPr>
          </a:p>
          <a:p>
            <a:r>
              <a:rPr lang="en-US" sz="2400" dirty="0" smtClean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5 </a:t>
            </a:r>
            <a:r>
              <a:rPr lang="en-US" sz="2400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x </a:t>
            </a:r>
            <a:r>
              <a:rPr lang="en-US" sz="2400" dirty="0" smtClean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10</a:t>
            </a:r>
            <a:r>
              <a:rPr lang="en-US" sz="2400" baseline="30000" dirty="0" smtClean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28</a:t>
            </a:r>
            <a:r>
              <a:rPr lang="en-US" sz="2400" dirty="0" smtClean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  </a:t>
            </a:r>
            <a:r>
              <a:rPr lang="en-US" sz="2400" dirty="0" err="1" smtClean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endereços</a:t>
            </a:r>
            <a:r>
              <a:rPr lang="en-US" sz="2400" dirty="0" smtClean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a </a:t>
            </a:r>
            <a:r>
              <a:rPr lang="en-US" sz="2400" dirty="0" err="1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cada</a:t>
            </a:r>
            <a:r>
              <a:rPr lang="en-US" sz="2400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pessoa</a:t>
            </a:r>
            <a:r>
              <a:rPr lang="en-US" sz="2400" dirty="0" smtClean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 ( </a:t>
            </a:r>
            <a:r>
              <a:rPr lang="en-US" sz="2400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7</a:t>
            </a:r>
            <a:r>
              <a:rPr lang="en-US" sz="2400" dirty="0" smtClean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.</a:t>
            </a:r>
            <a:r>
              <a:rPr lang="en-US" sz="2400" dirty="0" smtClean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 10</a:t>
            </a:r>
            <a:r>
              <a:rPr lang="en-US" sz="2400" baseline="30000" dirty="0" smtClean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9</a:t>
            </a:r>
            <a:r>
              <a:rPr lang="en-US" sz="2400" dirty="0" smtClean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  </a:t>
            </a:r>
            <a:r>
              <a:rPr lang="en-US" sz="2400" dirty="0" err="1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é</a:t>
            </a:r>
            <a:r>
              <a:rPr lang="en-US" sz="2400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 a </a:t>
            </a:r>
            <a:r>
              <a:rPr lang="en-US" sz="2400" dirty="0" err="1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população</a:t>
            </a:r>
            <a:r>
              <a:rPr lang="en-US" sz="2400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mundial</a:t>
            </a:r>
            <a:r>
              <a:rPr lang="en-US" sz="2400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 </a:t>
            </a:r>
            <a:r>
              <a:rPr lang="en-US" sz="2400" dirty="0" smtClean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actual )</a:t>
            </a:r>
          </a:p>
          <a:p>
            <a:endParaRPr lang="en-US" sz="2400" dirty="0">
              <a:solidFill>
                <a:srgbClr val="000000"/>
              </a:solidFill>
              <a:latin typeface="Tw Cen MT"/>
              <a:ea typeface="ＭＳ Ｐゴシック" charset="0"/>
              <a:cs typeface="Tw Cen MT"/>
            </a:endParaRPr>
          </a:p>
          <a:p>
            <a:r>
              <a:rPr lang="en-US" sz="2400" dirty="0" err="1" smtClean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Aspectos</a:t>
            </a:r>
            <a:r>
              <a:rPr lang="en-US" sz="2400" dirty="0" smtClean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mais</a:t>
            </a:r>
            <a:r>
              <a:rPr lang="en-US" sz="2400" dirty="0" smtClean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relevantes</a:t>
            </a:r>
            <a:endParaRPr lang="en-US" sz="2400" dirty="0">
              <a:solidFill>
                <a:srgbClr val="000000"/>
              </a:solidFill>
              <a:latin typeface="Tw Cen MT"/>
              <a:ea typeface="ＭＳ Ｐゴシック" charset="0"/>
              <a:cs typeface="Tw Cen MT"/>
            </a:endParaRPr>
          </a:p>
          <a:p>
            <a:pPr lvl="1"/>
            <a:r>
              <a:rPr lang="en-US" sz="2400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O </a:t>
            </a:r>
            <a:r>
              <a:rPr lang="en-US" sz="2400" dirty="0" err="1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espaço</a:t>
            </a:r>
            <a:r>
              <a:rPr lang="en-US" sz="2400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 de end. de hosts </a:t>
            </a:r>
            <a:r>
              <a:rPr lang="en-US" sz="2400" dirty="0" err="1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num</a:t>
            </a:r>
            <a:r>
              <a:rPr lang="en-US" sz="2400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endereço</a:t>
            </a:r>
            <a:r>
              <a:rPr lang="en-US" sz="2400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 </a:t>
            </a:r>
            <a:r>
              <a:rPr lang="en-US" sz="2400" dirty="0" smtClean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IPv6 </a:t>
            </a:r>
            <a:r>
              <a:rPr lang="en-US" sz="2400" dirty="0" err="1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é</a:t>
            </a:r>
            <a:r>
              <a:rPr lang="en-US" sz="2400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 64 bits</a:t>
            </a:r>
          </a:p>
          <a:p>
            <a:pPr lvl="1"/>
            <a:r>
              <a:rPr lang="en-US" sz="2400" dirty="0" smtClean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Sub </a:t>
            </a:r>
            <a:r>
              <a:rPr lang="en-US" sz="2400" dirty="0" err="1" smtClean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redes</a:t>
            </a:r>
            <a:r>
              <a:rPr lang="en-US" sz="2400" dirty="0" smtClean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com 64 bits (o </a:t>
            </a:r>
            <a:r>
              <a:rPr lang="en-US" sz="2400" dirty="0" err="1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quadrado</a:t>
            </a:r>
            <a:r>
              <a:rPr lang="en-US" sz="2400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 do </a:t>
            </a:r>
            <a:r>
              <a:rPr lang="en-US" sz="2400" dirty="0" err="1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tamanho</a:t>
            </a:r>
            <a:r>
              <a:rPr lang="en-US" sz="2400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 do </a:t>
            </a:r>
            <a:r>
              <a:rPr lang="en-US" sz="2400" dirty="0" err="1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endereçamento</a:t>
            </a:r>
            <a:r>
              <a:rPr lang="en-US" sz="2400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 IPV4)</a:t>
            </a:r>
          </a:p>
          <a:p>
            <a:pPr lvl="1"/>
            <a:r>
              <a:rPr lang="en-US" sz="2400" dirty="0" err="1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Elevada</a:t>
            </a:r>
            <a:r>
              <a:rPr lang="en-US" sz="2400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eficiência</a:t>
            </a:r>
            <a:r>
              <a:rPr lang="en-US" sz="2400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 no </a:t>
            </a:r>
            <a:r>
              <a:rPr lang="en-US" sz="2400" dirty="0" err="1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encaminhamento</a:t>
            </a:r>
            <a:r>
              <a:rPr lang="en-US" sz="2400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 e </a:t>
            </a:r>
            <a:r>
              <a:rPr lang="en-US" sz="2400" dirty="0" err="1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gestão</a:t>
            </a:r>
            <a:r>
              <a:rPr lang="en-US" sz="2400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hierárquica</a:t>
            </a:r>
            <a:r>
              <a:rPr lang="en-US" sz="2400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 de </a:t>
            </a:r>
            <a:r>
              <a:rPr lang="en-US" sz="2400" dirty="0" err="1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agregação</a:t>
            </a:r>
            <a:r>
              <a:rPr lang="en-US" sz="2400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 do </a:t>
            </a:r>
            <a:r>
              <a:rPr lang="en-US" sz="2400" dirty="0" err="1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encaminhamento</a:t>
            </a:r>
            <a:endParaRPr lang="en-US" sz="2400" dirty="0">
              <a:solidFill>
                <a:srgbClr val="000000"/>
              </a:solidFill>
              <a:latin typeface="Tw Cen MT"/>
              <a:ea typeface="ＭＳ Ｐゴシック" charset="0"/>
              <a:cs typeface="Tw Cen MT"/>
            </a:endParaRPr>
          </a:p>
        </p:txBody>
      </p:sp>
    </p:spTree>
    <p:extLst>
      <p:ext uri="{BB962C8B-B14F-4D97-AF65-F5344CB8AC3E}">
        <p14:creationId xmlns:p14="http://schemas.microsoft.com/office/powerpoint/2010/main" val="4096416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7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4800" dirty="0" err="1">
                <a:latin typeface="Tw Cen MT"/>
                <a:ea typeface="ＭＳ Ｐゴシック" charset="0"/>
                <a:cs typeface="Tw Cen MT"/>
              </a:rPr>
              <a:t>Datagrama</a:t>
            </a:r>
            <a:r>
              <a:rPr lang="en-US" sz="4800" dirty="0">
                <a:latin typeface="Tw Cen MT"/>
                <a:ea typeface="ＭＳ Ｐゴシック" charset="0"/>
                <a:cs typeface="Tw Cen MT"/>
              </a:rPr>
              <a:t> IPV4</a:t>
            </a:r>
            <a:endParaRPr lang="pt-PT" sz="4800" dirty="0">
              <a:latin typeface="Tw Cen MT"/>
              <a:ea typeface="ＭＳ Ｐゴシック" charset="0"/>
              <a:cs typeface="Tw Cen MT"/>
            </a:endParaRPr>
          </a:p>
        </p:txBody>
      </p:sp>
      <p:grpSp>
        <p:nvGrpSpPr>
          <p:cNvPr id="159748" name="Group 3"/>
          <p:cNvGrpSpPr>
            <a:grpSpLocks/>
          </p:cNvGrpSpPr>
          <p:nvPr/>
        </p:nvGrpSpPr>
        <p:grpSpPr bwMode="auto">
          <a:xfrm>
            <a:off x="1063625" y="1908175"/>
            <a:ext cx="7016750" cy="3959225"/>
            <a:chOff x="703" y="902"/>
            <a:chExt cx="4787" cy="2494"/>
          </a:xfrm>
          <a:noFill/>
        </p:grpSpPr>
        <p:sp>
          <p:nvSpPr>
            <p:cNvPr id="67590" name="Rectangle 4"/>
            <p:cNvSpPr>
              <a:spLocks noChangeArrowheads="1"/>
            </p:cNvSpPr>
            <p:nvPr/>
          </p:nvSpPr>
          <p:spPr bwMode="auto">
            <a:xfrm>
              <a:off x="790" y="1121"/>
              <a:ext cx="4567" cy="277"/>
            </a:xfrm>
            <a:prstGeom prst="rect">
              <a:avLst/>
            </a:prstGeom>
            <a:grpFill/>
            <a:ln>
              <a:solidFill>
                <a:schemeClr val="tx1"/>
              </a:solidFill>
              <a:headEnd/>
              <a:tailEnd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en-US">
                <a:solidFill>
                  <a:srgbClr val="FFFFFF"/>
                </a:solidFill>
                <a:latin typeface="Tahoma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59751" name="Rectangle 5"/>
            <p:cNvSpPr>
              <a:spLocks noChangeArrowheads="1"/>
            </p:cNvSpPr>
            <p:nvPr/>
          </p:nvSpPr>
          <p:spPr bwMode="auto">
            <a:xfrm>
              <a:off x="790" y="1406"/>
              <a:ext cx="4567" cy="277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592" name="Rectangle 6"/>
            <p:cNvSpPr>
              <a:spLocks noChangeArrowheads="1"/>
            </p:cNvSpPr>
            <p:nvPr/>
          </p:nvSpPr>
          <p:spPr bwMode="auto">
            <a:xfrm>
              <a:off x="790" y="1691"/>
              <a:ext cx="4567" cy="278"/>
            </a:xfrm>
            <a:prstGeom prst="rect">
              <a:avLst/>
            </a:prstGeom>
            <a:grpFill/>
            <a:ln>
              <a:solidFill>
                <a:schemeClr val="tx1"/>
              </a:solidFill>
              <a:headEnd/>
              <a:tailEnd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en-US">
                <a:solidFill>
                  <a:srgbClr val="FFFFFF"/>
                </a:solidFill>
                <a:latin typeface="Tahoma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59753" name="Rectangle 7"/>
            <p:cNvSpPr>
              <a:spLocks noChangeArrowheads="1"/>
            </p:cNvSpPr>
            <p:nvPr/>
          </p:nvSpPr>
          <p:spPr bwMode="auto">
            <a:xfrm>
              <a:off x="790" y="1977"/>
              <a:ext cx="4567" cy="277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594" name="Rectangle 8"/>
            <p:cNvSpPr>
              <a:spLocks noChangeArrowheads="1"/>
            </p:cNvSpPr>
            <p:nvPr/>
          </p:nvSpPr>
          <p:spPr bwMode="auto">
            <a:xfrm>
              <a:off x="790" y="2262"/>
              <a:ext cx="4567" cy="278"/>
            </a:xfrm>
            <a:prstGeom prst="rect">
              <a:avLst/>
            </a:prstGeom>
            <a:grpFill/>
            <a:ln>
              <a:solidFill>
                <a:schemeClr val="tx1"/>
              </a:solidFill>
              <a:headEnd/>
              <a:tailEnd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en-US">
                <a:solidFill>
                  <a:srgbClr val="FFFFFF"/>
                </a:solidFill>
                <a:latin typeface="Tahoma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67595" name="Rectangle 9"/>
            <p:cNvSpPr>
              <a:spLocks noChangeArrowheads="1"/>
            </p:cNvSpPr>
            <p:nvPr/>
          </p:nvSpPr>
          <p:spPr bwMode="auto">
            <a:xfrm>
              <a:off x="790" y="2548"/>
              <a:ext cx="4567" cy="277"/>
            </a:xfrm>
            <a:prstGeom prst="rect">
              <a:avLst/>
            </a:prstGeom>
            <a:grpFill/>
            <a:ln>
              <a:solidFill>
                <a:schemeClr val="tx1"/>
              </a:solidFill>
              <a:headEnd/>
              <a:tailEnd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en-US">
                <a:solidFill>
                  <a:srgbClr val="FFFFFF"/>
                </a:solidFill>
                <a:latin typeface="Tahoma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59756" name="Rectangle 10"/>
            <p:cNvSpPr>
              <a:spLocks noChangeArrowheads="1"/>
            </p:cNvSpPr>
            <p:nvPr/>
          </p:nvSpPr>
          <p:spPr bwMode="auto">
            <a:xfrm>
              <a:off x="790" y="2833"/>
              <a:ext cx="4567" cy="277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597" name="Rectangle 11"/>
            <p:cNvSpPr>
              <a:spLocks noChangeArrowheads="1"/>
            </p:cNvSpPr>
            <p:nvPr/>
          </p:nvSpPr>
          <p:spPr bwMode="auto">
            <a:xfrm>
              <a:off x="790" y="3118"/>
              <a:ext cx="4567" cy="278"/>
            </a:xfrm>
            <a:prstGeom prst="rect">
              <a:avLst/>
            </a:prstGeom>
            <a:grpFill/>
            <a:ln>
              <a:solidFill>
                <a:schemeClr val="tx1"/>
              </a:solidFill>
              <a:headEnd/>
              <a:tailEnd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en-US">
                <a:solidFill>
                  <a:srgbClr val="FFFFFF"/>
                </a:solidFill>
                <a:latin typeface="Tahoma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59758" name="Rectangle 12"/>
            <p:cNvSpPr>
              <a:spLocks noChangeArrowheads="1"/>
            </p:cNvSpPr>
            <p:nvPr/>
          </p:nvSpPr>
          <p:spPr bwMode="auto">
            <a:xfrm>
              <a:off x="703" y="902"/>
              <a:ext cx="171" cy="169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60325" tIns="23812" rIns="60325" bIns="23812">
              <a:spAutoFit/>
            </a:bodyPr>
            <a:lstStyle/>
            <a:p>
              <a:pPr defTabSz="723900" eaLnBrk="0" hangingPunct="0">
                <a:lnSpc>
                  <a:spcPct val="85000"/>
                </a:lnSpc>
              </a:pPr>
              <a:r>
                <a:rPr lang="en-US" sz="1700" b="1" u="none">
                  <a:latin typeface="Courier New" charset="0"/>
                </a:rPr>
                <a:t>0</a:t>
              </a:r>
            </a:p>
          </p:txBody>
        </p:sp>
        <p:sp>
          <p:nvSpPr>
            <p:cNvPr id="159759" name="Rectangle 13"/>
            <p:cNvSpPr>
              <a:spLocks noChangeArrowheads="1"/>
            </p:cNvSpPr>
            <p:nvPr/>
          </p:nvSpPr>
          <p:spPr bwMode="auto">
            <a:xfrm>
              <a:off x="1206" y="902"/>
              <a:ext cx="171" cy="169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60325" tIns="23812" rIns="60325" bIns="23812">
              <a:spAutoFit/>
            </a:bodyPr>
            <a:lstStyle/>
            <a:p>
              <a:pPr defTabSz="723900" eaLnBrk="0" hangingPunct="0">
                <a:lnSpc>
                  <a:spcPct val="85000"/>
                </a:lnSpc>
              </a:pPr>
              <a:r>
                <a:rPr lang="en-US" sz="1700" b="1" u="none">
                  <a:latin typeface="Courier New" charset="0"/>
                </a:rPr>
                <a:t>4</a:t>
              </a:r>
            </a:p>
          </p:txBody>
        </p:sp>
        <p:sp>
          <p:nvSpPr>
            <p:cNvPr id="159760" name="Rectangle 14"/>
            <p:cNvSpPr>
              <a:spLocks noChangeArrowheads="1"/>
            </p:cNvSpPr>
            <p:nvPr/>
          </p:nvSpPr>
          <p:spPr bwMode="auto">
            <a:xfrm>
              <a:off x="1709" y="902"/>
              <a:ext cx="171" cy="169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60325" tIns="23812" rIns="60325" bIns="23812">
              <a:spAutoFit/>
            </a:bodyPr>
            <a:lstStyle/>
            <a:p>
              <a:pPr defTabSz="723900" eaLnBrk="0" hangingPunct="0">
                <a:lnSpc>
                  <a:spcPct val="85000"/>
                </a:lnSpc>
              </a:pPr>
              <a:r>
                <a:rPr lang="en-US" sz="1700" b="1" u="none">
                  <a:latin typeface="Courier New" charset="0"/>
                </a:rPr>
                <a:t>8</a:t>
              </a:r>
            </a:p>
          </p:txBody>
        </p:sp>
        <p:sp>
          <p:nvSpPr>
            <p:cNvPr id="159761" name="Rectangle 15"/>
            <p:cNvSpPr>
              <a:spLocks noChangeArrowheads="1"/>
            </p:cNvSpPr>
            <p:nvPr/>
          </p:nvSpPr>
          <p:spPr bwMode="auto">
            <a:xfrm>
              <a:off x="2945" y="902"/>
              <a:ext cx="259" cy="169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60325" tIns="23812" rIns="60325" bIns="23812">
              <a:spAutoFit/>
            </a:bodyPr>
            <a:lstStyle/>
            <a:p>
              <a:pPr defTabSz="723900" eaLnBrk="0" hangingPunct="0">
                <a:lnSpc>
                  <a:spcPct val="85000"/>
                </a:lnSpc>
              </a:pPr>
              <a:r>
                <a:rPr lang="en-US" sz="1700" b="1" u="none">
                  <a:latin typeface="Courier New" charset="0"/>
                </a:rPr>
                <a:t>16</a:t>
              </a:r>
            </a:p>
          </p:txBody>
        </p:sp>
        <p:sp>
          <p:nvSpPr>
            <p:cNvPr id="159762" name="Rectangle 16"/>
            <p:cNvSpPr>
              <a:spLocks noChangeArrowheads="1"/>
            </p:cNvSpPr>
            <p:nvPr/>
          </p:nvSpPr>
          <p:spPr bwMode="auto">
            <a:xfrm>
              <a:off x="3356" y="902"/>
              <a:ext cx="259" cy="169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60325" tIns="23812" rIns="60325" bIns="23812">
              <a:spAutoFit/>
            </a:bodyPr>
            <a:lstStyle/>
            <a:p>
              <a:pPr defTabSz="723900" eaLnBrk="0" hangingPunct="0">
                <a:lnSpc>
                  <a:spcPct val="85000"/>
                </a:lnSpc>
              </a:pPr>
              <a:r>
                <a:rPr lang="en-US" sz="1700" b="1" u="none">
                  <a:latin typeface="Courier New" charset="0"/>
                </a:rPr>
                <a:t>19</a:t>
              </a:r>
            </a:p>
          </p:txBody>
        </p:sp>
        <p:sp>
          <p:nvSpPr>
            <p:cNvPr id="159763" name="Rectangle 17"/>
            <p:cNvSpPr>
              <a:spLocks noChangeArrowheads="1"/>
            </p:cNvSpPr>
            <p:nvPr/>
          </p:nvSpPr>
          <p:spPr bwMode="auto">
            <a:xfrm>
              <a:off x="4087" y="902"/>
              <a:ext cx="259" cy="169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60325" tIns="23812" rIns="60325" bIns="23812">
              <a:spAutoFit/>
            </a:bodyPr>
            <a:lstStyle/>
            <a:p>
              <a:pPr defTabSz="723900" eaLnBrk="0" hangingPunct="0">
                <a:lnSpc>
                  <a:spcPct val="85000"/>
                </a:lnSpc>
              </a:pPr>
              <a:r>
                <a:rPr lang="en-US" sz="1700" b="1" u="none">
                  <a:latin typeface="Courier New" charset="0"/>
                </a:rPr>
                <a:t>24</a:t>
              </a:r>
            </a:p>
          </p:txBody>
        </p:sp>
        <p:sp>
          <p:nvSpPr>
            <p:cNvPr id="159764" name="Rectangle 18"/>
            <p:cNvSpPr>
              <a:spLocks noChangeArrowheads="1"/>
            </p:cNvSpPr>
            <p:nvPr/>
          </p:nvSpPr>
          <p:spPr bwMode="auto">
            <a:xfrm>
              <a:off x="5231" y="902"/>
              <a:ext cx="259" cy="169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60325" tIns="23812" rIns="60325" bIns="23812">
              <a:spAutoFit/>
            </a:bodyPr>
            <a:lstStyle/>
            <a:p>
              <a:pPr defTabSz="723900" eaLnBrk="0" hangingPunct="0">
                <a:lnSpc>
                  <a:spcPct val="85000"/>
                </a:lnSpc>
              </a:pPr>
              <a:r>
                <a:rPr lang="en-US" sz="1700" b="1" u="none">
                  <a:latin typeface="Courier New" charset="0"/>
                </a:rPr>
                <a:t>31</a:t>
              </a:r>
            </a:p>
          </p:txBody>
        </p:sp>
        <p:sp>
          <p:nvSpPr>
            <p:cNvPr id="159765" name="Line 19"/>
            <p:cNvSpPr>
              <a:spLocks noChangeShapeType="1"/>
            </p:cNvSpPr>
            <p:nvPr/>
          </p:nvSpPr>
          <p:spPr bwMode="auto">
            <a:xfrm>
              <a:off x="1289" y="1117"/>
              <a:ext cx="0" cy="285"/>
            </a:xfrm>
            <a:prstGeom prst="line">
              <a:avLst/>
            </a:prstGeom>
            <a:grp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9766" name="Line 20"/>
            <p:cNvSpPr>
              <a:spLocks noChangeShapeType="1"/>
            </p:cNvSpPr>
            <p:nvPr/>
          </p:nvSpPr>
          <p:spPr bwMode="auto">
            <a:xfrm>
              <a:off x="1792" y="1117"/>
              <a:ext cx="0" cy="285"/>
            </a:xfrm>
            <a:prstGeom prst="line">
              <a:avLst/>
            </a:prstGeom>
            <a:grp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9767" name="Line 21"/>
            <p:cNvSpPr>
              <a:spLocks noChangeShapeType="1"/>
            </p:cNvSpPr>
            <p:nvPr/>
          </p:nvSpPr>
          <p:spPr bwMode="auto">
            <a:xfrm>
              <a:off x="3027" y="1117"/>
              <a:ext cx="0" cy="856"/>
            </a:xfrm>
            <a:prstGeom prst="line">
              <a:avLst/>
            </a:prstGeom>
            <a:grp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9768" name="Line 22"/>
            <p:cNvSpPr>
              <a:spLocks noChangeShapeType="1"/>
            </p:cNvSpPr>
            <p:nvPr/>
          </p:nvSpPr>
          <p:spPr bwMode="auto">
            <a:xfrm>
              <a:off x="1792" y="1687"/>
              <a:ext cx="0" cy="286"/>
            </a:xfrm>
            <a:prstGeom prst="line">
              <a:avLst/>
            </a:prstGeom>
            <a:grp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9769" name="Line 23"/>
            <p:cNvSpPr>
              <a:spLocks noChangeShapeType="1"/>
            </p:cNvSpPr>
            <p:nvPr/>
          </p:nvSpPr>
          <p:spPr bwMode="auto">
            <a:xfrm>
              <a:off x="3531" y="1402"/>
              <a:ext cx="0" cy="285"/>
            </a:xfrm>
            <a:prstGeom prst="line">
              <a:avLst/>
            </a:prstGeom>
            <a:grp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9770" name="Line 24"/>
            <p:cNvSpPr>
              <a:spLocks noChangeShapeType="1"/>
            </p:cNvSpPr>
            <p:nvPr/>
          </p:nvSpPr>
          <p:spPr bwMode="auto">
            <a:xfrm>
              <a:off x="4217" y="2544"/>
              <a:ext cx="0" cy="285"/>
            </a:xfrm>
            <a:prstGeom prst="line">
              <a:avLst/>
            </a:prstGeom>
            <a:grp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9771" name="Rectangle 25"/>
            <p:cNvSpPr>
              <a:spLocks noChangeArrowheads="1"/>
            </p:cNvSpPr>
            <p:nvPr/>
          </p:nvSpPr>
          <p:spPr bwMode="auto">
            <a:xfrm>
              <a:off x="2533" y="2898"/>
              <a:ext cx="1143" cy="169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60325" tIns="23812" rIns="60325" bIns="23812">
              <a:spAutoFit/>
            </a:bodyPr>
            <a:lstStyle/>
            <a:p>
              <a:pPr defTabSz="723900" eaLnBrk="0" hangingPunct="0">
                <a:lnSpc>
                  <a:spcPct val="85000"/>
                </a:lnSpc>
              </a:pPr>
              <a:r>
                <a:rPr lang="en-US" sz="1700" b="1" u="none">
                  <a:latin typeface="Courier New" charset="0"/>
                </a:rPr>
                <a:t>DADOS ......</a:t>
              </a:r>
            </a:p>
          </p:txBody>
        </p:sp>
        <p:sp>
          <p:nvSpPr>
            <p:cNvPr id="159772" name="Rectangle 26"/>
            <p:cNvSpPr>
              <a:spLocks noChangeArrowheads="1"/>
            </p:cNvSpPr>
            <p:nvPr/>
          </p:nvSpPr>
          <p:spPr bwMode="auto">
            <a:xfrm>
              <a:off x="2487" y="3184"/>
              <a:ext cx="1142" cy="169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60325" tIns="23812" rIns="60325" bIns="23812">
              <a:spAutoFit/>
            </a:bodyPr>
            <a:lstStyle/>
            <a:p>
              <a:pPr defTabSz="723900" eaLnBrk="0" hangingPunct="0">
                <a:lnSpc>
                  <a:spcPct val="85000"/>
                </a:lnSpc>
              </a:pPr>
              <a:r>
                <a:rPr lang="en-US" sz="1700" b="1" u="none">
                  <a:latin typeface="Courier New" charset="0"/>
                </a:rPr>
                <a:t>............</a:t>
              </a:r>
            </a:p>
          </p:txBody>
        </p:sp>
        <p:sp>
          <p:nvSpPr>
            <p:cNvPr id="159773" name="Rectangle 27"/>
            <p:cNvSpPr>
              <a:spLocks noChangeArrowheads="1"/>
            </p:cNvSpPr>
            <p:nvPr/>
          </p:nvSpPr>
          <p:spPr bwMode="auto">
            <a:xfrm>
              <a:off x="4308" y="2623"/>
              <a:ext cx="92" cy="14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9774" name="Rectangle 28"/>
            <p:cNvSpPr>
              <a:spLocks noChangeArrowheads="1"/>
            </p:cNvSpPr>
            <p:nvPr/>
          </p:nvSpPr>
          <p:spPr bwMode="auto">
            <a:xfrm>
              <a:off x="4455" y="2613"/>
              <a:ext cx="700" cy="169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60325" tIns="23812" rIns="60325" bIns="23812">
              <a:spAutoFit/>
            </a:bodyPr>
            <a:lstStyle/>
            <a:p>
              <a:pPr defTabSz="723900" eaLnBrk="0" hangingPunct="0">
                <a:lnSpc>
                  <a:spcPct val="85000"/>
                </a:lnSpc>
              </a:pPr>
              <a:r>
                <a:rPr lang="en-US" sz="1700" b="1" u="none">
                  <a:latin typeface="Courier New" charset="0"/>
                </a:rPr>
                <a:t>PADDING</a:t>
              </a:r>
            </a:p>
          </p:txBody>
        </p:sp>
        <p:sp>
          <p:nvSpPr>
            <p:cNvPr id="159775" name="Rectangle 29"/>
            <p:cNvSpPr>
              <a:spLocks noChangeArrowheads="1"/>
            </p:cNvSpPr>
            <p:nvPr/>
          </p:nvSpPr>
          <p:spPr bwMode="auto">
            <a:xfrm>
              <a:off x="2121" y="2613"/>
              <a:ext cx="613" cy="169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60325" tIns="23812" rIns="60325" bIns="23812">
              <a:spAutoFit/>
            </a:bodyPr>
            <a:lstStyle/>
            <a:p>
              <a:pPr defTabSz="723900" eaLnBrk="0" hangingPunct="0">
                <a:lnSpc>
                  <a:spcPct val="85000"/>
                </a:lnSpc>
              </a:pPr>
              <a:r>
                <a:rPr lang="en-US" sz="1700" b="1" u="none">
                  <a:latin typeface="Courier New" charset="0"/>
                </a:rPr>
                <a:t>OPÇÕES</a:t>
              </a:r>
            </a:p>
          </p:txBody>
        </p:sp>
        <p:sp>
          <p:nvSpPr>
            <p:cNvPr id="159776" name="Rectangle 30"/>
            <p:cNvSpPr>
              <a:spLocks noChangeArrowheads="1"/>
            </p:cNvSpPr>
            <p:nvPr/>
          </p:nvSpPr>
          <p:spPr bwMode="auto">
            <a:xfrm>
              <a:off x="2349" y="2328"/>
              <a:ext cx="1762" cy="169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60325" tIns="23812" rIns="60325" bIns="23812">
              <a:spAutoFit/>
            </a:bodyPr>
            <a:lstStyle/>
            <a:p>
              <a:pPr defTabSz="723900" eaLnBrk="0" hangingPunct="0">
                <a:lnSpc>
                  <a:spcPct val="85000"/>
                </a:lnSpc>
              </a:pPr>
              <a:r>
                <a:rPr lang="en-US" sz="1700" b="1" u="none">
                  <a:latin typeface="Courier New" charset="0"/>
                </a:rPr>
                <a:t>Endereço IP destino</a:t>
              </a:r>
            </a:p>
          </p:txBody>
        </p:sp>
        <p:sp>
          <p:nvSpPr>
            <p:cNvPr id="159777" name="Rectangle 31"/>
            <p:cNvSpPr>
              <a:spLocks noChangeArrowheads="1"/>
            </p:cNvSpPr>
            <p:nvPr/>
          </p:nvSpPr>
          <p:spPr bwMode="auto">
            <a:xfrm>
              <a:off x="2395" y="2043"/>
              <a:ext cx="1673" cy="169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60325" tIns="23812" rIns="60325" bIns="23812">
              <a:spAutoFit/>
            </a:bodyPr>
            <a:lstStyle/>
            <a:p>
              <a:pPr defTabSz="723900" eaLnBrk="0" hangingPunct="0">
                <a:lnSpc>
                  <a:spcPct val="85000"/>
                </a:lnSpc>
              </a:pPr>
              <a:r>
                <a:rPr lang="en-US" sz="1700" b="1" u="none">
                  <a:latin typeface="Courier New" charset="0"/>
                </a:rPr>
                <a:t>Endereço IP origem</a:t>
              </a:r>
            </a:p>
          </p:txBody>
        </p:sp>
        <p:sp>
          <p:nvSpPr>
            <p:cNvPr id="159778" name="Rectangle 32"/>
            <p:cNvSpPr>
              <a:spLocks noChangeArrowheads="1"/>
            </p:cNvSpPr>
            <p:nvPr/>
          </p:nvSpPr>
          <p:spPr bwMode="auto">
            <a:xfrm>
              <a:off x="886" y="1758"/>
              <a:ext cx="348" cy="169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60325" tIns="23812" rIns="60325" bIns="23812">
              <a:spAutoFit/>
            </a:bodyPr>
            <a:lstStyle/>
            <a:p>
              <a:pPr defTabSz="723900" eaLnBrk="0" hangingPunct="0">
                <a:lnSpc>
                  <a:spcPct val="85000"/>
                </a:lnSpc>
              </a:pPr>
              <a:r>
                <a:rPr lang="en-US" sz="1700" b="1" u="none">
                  <a:latin typeface="Courier New" charset="0"/>
                </a:rPr>
                <a:t>TTL</a:t>
              </a:r>
            </a:p>
          </p:txBody>
        </p:sp>
        <p:sp>
          <p:nvSpPr>
            <p:cNvPr id="159779" name="Rectangle 33"/>
            <p:cNvSpPr>
              <a:spLocks noChangeArrowheads="1"/>
            </p:cNvSpPr>
            <p:nvPr/>
          </p:nvSpPr>
          <p:spPr bwMode="auto">
            <a:xfrm>
              <a:off x="2029" y="1758"/>
              <a:ext cx="878" cy="169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60325" tIns="23812" rIns="60325" bIns="23812">
              <a:spAutoFit/>
            </a:bodyPr>
            <a:lstStyle/>
            <a:p>
              <a:pPr defTabSz="723900" eaLnBrk="0" hangingPunct="0">
                <a:lnSpc>
                  <a:spcPct val="85000"/>
                </a:lnSpc>
              </a:pPr>
              <a:r>
                <a:rPr lang="en-US" sz="1700" b="1" u="none">
                  <a:latin typeface="Courier New" charset="0"/>
                </a:rPr>
                <a:t>PROTOCOLO</a:t>
              </a:r>
            </a:p>
          </p:txBody>
        </p:sp>
        <p:sp>
          <p:nvSpPr>
            <p:cNvPr id="159780" name="Rectangle 34"/>
            <p:cNvSpPr>
              <a:spLocks noChangeArrowheads="1"/>
            </p:cNvSpPr>
            <p:nvPr/>
          </p:nvSpPr>
          <p:spPr bwMode="auto">
            <a:xfrm>
              <a:off x="3401" y="1758"/>
              <a:ext cx="789" cy="169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60325" tIns="23812" rIns="60325" bIns="23812">
              <a:spAutoFit/>
            </a:bodyPr>
            <a:lstStyle/>
            <a:p>
              <a:pPr defTabSz="723900" eaLnBrk="0" hangingPunct="0">
                <a:lnSpc>
                  <a:spcPct val="85000"/>
                </a:lnSpc>
              </a:pPr>
              <a:r>
                <a:rPr lang="en-US" sz="1700" b="1" u="none">
                  <a:latin typeface="Courier New" charset="0"/>
                </a:rPr>
                <a:t>CHECKSUM</a:t>
              </a:r>
            </a:p>
          </p:txBody>
        </p:sp>
        <p:sp>
          <p:nvSpPr>
            <p:cNvPr id="159781" name="Rectangle 35"/>
            <p:cNvSpPr>
              <a:spLocks noChangeArrowheads="1"/>
            </p:cNvSpPr>
            <p:nvPr/>
          </p:nvSpPr>
          <p:spPr bwMode="auto">
            <a:xfrm>
              <a:off x="1298" y="1472"/>
              <a:ext cx="1231" cy="169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60325" tIns="23812" rIns="60325" bIns="23812">
              <a:spAutoFit/>
            </a:bodyPr>
            <a:lstStyle/>
            <a:p>
              <a:pPr defTabSz="723900" eaLnBrk="0" hangingPunct="0">
                <a:lnSpc>
                  <a:spcPct val="85000"/>
                </a:lnSpc>
              </a:pPr>
              <a:r>
                <a:rPr lang="en-US" sz="1700" b="1" u="none">
                  <a:latin typeface="Courier New" charset="0"/>
                </a:rPr>
                <a:t>IDENTIFICAÇÃO</a:t>
              </a:r>
            </a:p>
          </p:txBody>
        </p:sp>
        <p:sp>
          <p:nvSpPr>
            <p:cNvPr id="159782" name="Rectangle 36"/>
            <p:cNvSpPr>
              <a:spLocks noChangeArrowheads="1"/>
            </p:cNvSpPr>
            <p:nvPr/>
          </p:nvSpPr>
          <p:spPr bwMode="auto">
            <a:xfrm>
              <a:off x="3035" y="1472"/>
              <a:ext cx="524" cy="169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60325" tIns="23812" rIns="60325" bIns="23812">
              <a:spAutoFit/>
            </a:bodyPr>
            <a:lstStyle/>
            <a:p>
              <a:pPr defTabSz="723900" eaLnBrk="0" hangingPunct="0">
                <a:lnSpc>
                  <a:spcPct val="85000"/>
                </a:lnSpc>
              </a:pPr>
              <a:r>
                <a:rPr lang="en-US" sz="1700" b="1" u="none">
                  <a:latin typeface="Courier New" charset="0"/>
                </a:rPr>
                <a:t>FLAGS</a:t>
              </a:r>
            </a:p>
          </p:txBody>
        </p:sp>
        <p:sp>
          <p:nvSpPr>
            <p:cNvPr id="159783" name="Rectangle 37"/>
            <p:cNvSpPr>
              <a:spLocks noChangeArrowheads="1"/>
            </p:cNvSpPr>
            <p:nvPr/>
          </p:nvSpPr>
          <p:spPr bwMode="auto">
            <a:xfrm>
              <a:off x="3584" y="1472"/>
              <a:ext cx="1850" cy="169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60325" tIns="23812" rIns="60325" bIns="23812">
              <a:spAutoFit/>
            </a:bodyPr>
            <a:lstStyle/>
            <a:p>
              <a:pPr defTabSz="723900" eaLnBrk="0" hangingPunct="0">
                <a:lnSpc>
                  <a:spcPct val="85000"/>
                </a:lnSpc>
              </a:pPr>
              <a:r>
                <a:rPr lang="en-US" sz="1700" b="1" u="none">
                  <a:latin typeface="Courier New" charset="0"/>
                </a:rPr>
                <a:t>OFFSET(Fragmentação)</a:t>
              </a:r>
            </a:p>
          </p:txBody>
        </p:sp>
        <p:sp>
          <p:nvSpPr>
            <p:cNvPr id="159784" name="Rectangle 38"/>
            <p:cNvSpPr>
              <a:spLocks noChangeArrowheads="1"/>
            </p:cNvSpPr>
            <p:nvPr/>
          </p:nvSpPr>
          <p:spPr bwMode="auto">
            <a:xfrm>
              <a:off x="841" y="1187"/>
              <a:ext cx="435" cy="169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60325" tIns="23812" rIns="60325" bIns="23812">
              <a:spAutoFit/>
            </a:bodyPr>
            <a:lstStyle/>
            <a:p>
              <a:pPr defTabSz="723900" eaLnBrk="0" hangingPunct="0">
                <a:lnSpc>
                  <a:spcPct val="85000"/>
                </a:lnSpc>
              </a:pPr>
              <a:r>
                <a:rPr lang="en-US" sz="1700" b="1" u="none">
                  <a:latin typeface="Courier New" charset="0"/>
                </a:rPr>
                <a:t>VERS</a:t>
              </a:r>
            </a:p>
          </p:txBody>
        </p:sp>
        <p:sp>
          <p:nvSpPr>
            <p:cNvPr id="159785" name="Rectangle 39"/>
            <p:cNvSpPr>
              <a:spLocks noChangeArrowheads="1"/>
            </p:cNvSpPr>
            <p:nvPr/>
          </p:nvSpPr>
          <p:spPr bwMode="auto">
            <a:xfrm>
              <a:off x="1298" y="1187"/>
              <a:ext cx="524" cy="169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60325" tIns="23812" rIns="60325" bIns="23812">
              <a:spAutoFit/>
            </a:bodyPr>
            <a:lstStyle/>
            <a:p>
              <a:pPr defTabSz="723900" eaLnBrk="0" hangingPunct="0">
                <a:lnSpc>
                  <a:spcPct val="85000"/>
                </a:lnSpc>
              </a:pPr>
              <a:r>
                <a:rPr lang="en-US" sz="1700" b="1" u="none">
                  <a:latin typeface="Courier New" charset="0"/>
                </a:rPr>
                <a:t>COMP.</a:t>
              </a:r>
            </a:p>
          </p:txBody>
        </p:sp>
        <p:sp>
          <p:nvSpPr>
            <p:cNvPr id="159786" name="Rectangle 40"/>
            <p:cNvSpPr>
              <a:spLocks noChangeArrowheads="1"/>
            </p:cNvSpPr>
            <p:nvPr/>
          </p:nvSpPr>
          <p:spPr bwMode="auto">
            <a:xfrm>
              <a:off x="1897" y="1187"/>
              <a:ext cx="1142" cy="169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60325" tIns="23812" rIns="60325" bIns="23812">
              <a:spAutoFit/>
            </a:bodyPr>
            <a:lstStyle/>
            <a:p>
              <a:pPr defTabSz="723900" eaLnBrk="0" hangingPunct="0">
                <a:lnSpc>
                  <a:spcPct val="85000"/>
                </a:lnSpc>
              </a:pPr>
              <a:r>
                <a:rPr lang="en-US" sz="1700" b="1" u="none">
                  <a:latin typeface="Courier New" charset="0"/>
                </a:rPr>
                <a:t>TIPO SERVIÇO</a:t>
              </a:r>
            </a:p>
          </p:txBody>
        </p:sp>
        <p:sp>
          <p:nvSpPr>
            <p:cNvPr id="159787" name="Rectangle 41"/>
            <p:cNvSpPr>
              <a:spLocks noChangeArrowheads="1"/>
            </p:cNvSpPr>
            <p:nvPr/>
          </p:nvSpPr>
          <p:spPr bwMode="auto">
            <a:xfrm>
              <a:off x="3539" y="1187"/>
              <a:ext cx="1585" cy="169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60325" tIns="23812" rIns="60325" bIns="23812">
              <a:spAutoFit/>
            </a:bodyPr>
            <a:lstStyle/>
            <a:p>
              <a:pPr defTabSz="723900" eaLnBrk="0" hangingPunct="0">
                <a:lnSpc>
                  <a:spcPct val="85000"/>
                </a:lnSpc>
              </a:pPr>
              <a:r>
                <a:rPr lang="en-US" sz="1700" b="1" u="none">
                  <a:latin typeface="Courier New" charset="0"/>
                </a:rPr>
                <a:t>COMPRIMENTO TOTAL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206059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/>
          </a:bodyPr>
          <a:lstStyle/>
          <a:p>
            <a:pPr eaLnBrk="1" hangingPunct="1"/>
            <a:r>
              <a:rPr lang="pt-PT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Cabeçalho do pacote IPv6</a:t>
            </a:r>
          </a:p>
        </p:txBody>
      </p:sp>
      <p:pic>
        <p:nvPicPr>
          <p:cNvPr id="161796" name="Picture 3" descr="471 ipv6 header forma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6867" y="3417712"/>
            <a:ext cx="4865688" cy="3279775"/>
          </a:xfrm>
          <a:prstGeom prst="rect">
            <a:avLst/>
          </a:prstGeom>
          <a:solidFill>
            <a:srgbClr val="FFFFFF"/>
          </a:solidFill>
          <a:ln>
            <a:noFill/>
          </a:ln>
          <a:extLst/>
        </p:spPr>
      </p:pic>
      <p:sp>
        <p:nvSpPr>
          <p:cNvPr id="161797" name="Rectangle 4"/>
          <p:cNvSpPr>
            <a:spLocks noChangeArrowheads="1"/>
          </p:cNvSpPr>
          <p:nvPr/>
        </p:nvSpPr>
        <p:spPr bwMode="auto">
          <a:xfrm>
            <a:off x="457200" y="1272117"/>
            <a:ext cx="7936089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eaLnBrk="0" hangingPunct="0"/>
            <a:r>
              <a:rPr lang="pt-PT" sz="1800" i="1" u="none" dirty="0">
                <a:solidFill>
                  <a:srgbClr val="000000"/>
                </a:solidFill>
                <a:latin typeface="Tw Cen MT"/>
                <a:cs typeface="Tw Cen MT"/>
              </a:rPr>
              <a:t>Prioridade</a:t>
            </a:r>
            <a:r>
              <a:rPr lang="pt-PT" sz="1800" u="none" dirty="0">
                <a:solidFill>
                  <a:srgbClr val="000000"/>
                </a:solidFill>
                <a:latin typeface="Tw Cen MT"/>
                <a:cs typeface="Tw Cen MT"/>
              </a:rPr>
              <a:t>  prioridade relativa dos </a:t>
            </a:r>
            <a:r>
              <a:rPr lang="pt-PT" sz="1800" u="none" dirty="0" err="1">
                <a:solidFill>
                  <a:srgbClr val="000000"/>
                </a:solidFill>
                <a:latin typeface="Tw Cen MT"/>
                <a:cs typeface="Tw Cen MT"/>
              </a:rPr>
              <a:t>datagramas</a:t>
            </a:r>
            <a:r>
              <a:rPr lang="pt-PT" sz="1800" u="none" dirty="0">
                <a:solidFill>
                  <a:srgbClr val="000000"/>
                </a:solidFill>
                <a:latin typeface="Tw Cen MT"/>
                <a:cs typeface="Tw Cen MT"/>
              </a:rPr>
              <a:t> do mesmo </a:t>
            </a:r>
            <a:r>
              <a:rPr lang="pt-PT" sz="1800" u="none" dirty="0" err="1">
                <a:solidFill>
                  <a:srgbClr val="000000"/>
                </a:solidFill>
                <a:latin typeface="Tw Cen MT"/>
                <a:cs typeface="Tw Cen MT"/>
              </a:rPr>
              <a:t>flow</a:t>
            </a:r>
            <a:r>
              <a:rPr lang="pt-PT" sz="1800" u="none" dirty="0">
                <a:solidFill>
                  <a:srgbClr val="000000"/>
                </a:solidFill>
                <a:latin typeface="Tw Cen MT"/>
                <a:cs typeface="Tw Cen MT"/>
              </a:rPr>
              <a:t> (</a:t>
            </a:r>
            <a:r>
              <a:rPr lang="pt-PT" sz="1800" i="1" u="none" dirty="0" err="1">
                <a:solidFill>
                  <a:srgbClr val="000000"/>
                </a:solidFill>
                <a:latin typeface="Tw Cen MT"/>
                <a:cs typeface="Tw Cen MT"/>
              </a:rPr>
              <a:t>traffic</a:t>
            </a:r>
            <a:r>
              <a:rPr lang="pt-PT" sz="1800" i="1" u="none" dirty="0">
                <a:solidFill>
                  <a:srgbClr val="000000"/>
                </a:solidFill>
                <a:latin typeface="Tw Cen MT"/>
                <a:cs typeface="Tw Cen MT"/>
              </a:rPr>
              <a:t> </a:t>
            </a:r>
            <a:r>
              <a:rPr lang="pt-PT" sz="1800" i="1" u="none" dirty="0" err="1">
                <a:solidFill>
                  <a:srgbClr val="000000"/>
                </a:solidFill>
                <a:latin typeface="Tw Cen MT"/>
                <a:cs typeface="Tw Cen MT"/>
              </a:rPr>
              <a:t>class</a:t>
            </a:r>
            <a:r>
              <a:rPr lang="pt-PT" sz="1800" u="none" dirty="0">
                <a:solidFill>
                  <a:srgbClr val="000000"/>
                </a:solidFill>
                <a:latin typeface="Tw Cen MT"/>
                <a:cs typeface="Tw Cen MT"/>
              </a:rPr>
              <a:t>)</a:t>
            </a:r>
          </a:p>
          <a:p>
            <a:pPr eaLnBrk="0" hangingPunct="0"/>
            <a:r>
              <a:rPr lang="pt-PT" sz="1800" i="1" u="none" dirty="0" err="1">
                <a:solidFill>
                  <a:srgbClr val="000000"/>
                </a:solidFill>
                <a:latin typeface="Tw Cen MT"/>
                <a:cs typeface="Tw Cen MT"/>
              </a:rPr>
              <a:t>Flow</a:t>
            </a:r>
            <a:r>
              <a:rPr lang="pt-PT" sz="1800" i="1" u="none" dirty="0">
                <a:solidFill>
                  <a:srgbClr val="000000"/>
                </a:solidFill>
                <a:latin typeface="Tw Cen MT"/>
                <a:cs typeface="Tw Cen MT"/>
              </a:rPr>
              <a:t> </a:t>
            </a:r>
            <a:r>
              <a:rPr lang="pt-PT" sz="1800" i="1" u="none" dirty="0" err="1">
                <a:solidFill>
                  <a:srgbClr val="000000"/>
                </a:solidFill>
                <a:latin typeface="Tw Cen MT"/>
                <a:cs typeface="Tw Cen MT"/>
              </a:rPr>
              <a:t>Label</a:t>
            </a:r>
            <a:r>
              <a:rPr lang="pt-PT" sz="1800" i="1" u="none" dirty="0">
                <a:solidFill>
                  <a:srgbClr val="000000"/>
                </a:solidFill>
                <a:latin typeface="Tw Cen MT"/>
                <a:cs typeface="Tw Cen MT"/>
              </a:rPr>
              <a:t>:</a:t>
            </a:r>
            <a:r>
              <a:rPr lang="pt-PT" sz="1800" u="none" dirty="0">
                <a:solidFill>
                  <a:srgbClr val="000000"/>
                </a:solidFill>
                <a:latin typeface="Tw Cen MT"/>
                <a:cs typeface="Tw Cen MT"/>
              </a:rPr>
              <a:t> identifica </a:t>
            </a:r>
            <a:r>
              <a:rPr lang="pt-PT" sz="1800" u="none" dirty="0" err="1">
                <a:solidFill>
                  <a:srgbClr val="000000"/>
                </a:solidFill>
                <a:latin typeface="Tw Cen MT"/>
                <a:cs typeface="Tw Cen MT"/>
              </a:rPr>
              <a:t>datagramas</a:t>
            </a:r>
            <a:r>
              <a:rPr lang="pt-PT" sz="1800" u="none" dirty="0">
                <a:solidFill>
                  <a:srgbClr val="000000"/>
                </a:solidFill>
                <a:latin typeface="Tw Cen MT"/>
                <a:cs typeface="Tw Cen MT"/>
              </a:rPr>
              <a:t> do mesmo fluxo (</a:t>
            </a:r>
            <a:r>
              <a:rPr lang="ja-JP" altLang="pt-PT" sz="1800" u="none" dirty="0">
                <a:solidFill>
                  <a:srgbClr val="000000"/>
                </a:solidFill>
                <a:latin typeface="Tw Cen MT"/>
                <a:cs typeface="Tw Cen MT"/>
              </a:rPr>
              <a:t>“</a:t>
            </a:r>
            <a:r>
              <a:rPr lang="pt-PT" sz="1800" u="none" dirty="0" err="1">
                <a:solidFill>
                  <a:srgbClr val="000000"/>
                </a:solidFill>
                <a:latin typeface="Tw Cen MT"/>
                <a:cs typeface="Tw Cen MT"/>
              </a:rPr>
              <a:t>flow</a:t>
            </a:r>
            <a:r>
              <a:rPr lang="ja-JP" altLang="pt-PT" sz="1800" u="none" dirty="0">
                <a:solidFill>
                  <a:srgbClr val="000000"/>
                </a:solidFill>
                <a:latin typeface="Tw Cen MT"/>
                <a:cs typeface="Tw Cen MT"/>
              </a:rPr>
              <a:t>”</a:t>
            </a:r>
            <a:r>
              <a:rPr lang="pt-PT" sz="1800" u="none" dirty="0">
                <a:solidFill>
                  <a:srgbClr val="000000"/>
                </a:solidFill>
                <a:latin typeface="Tw Cen MT"/>
                <a:cs typeface="Tw Cen MT"/>
              </a:rPr>
              <a:t>) </a:t>
            </a:r>
          </a:p>
          <a:p>
            <a:pPr eaLnBrk="0" hangingPunct="0"/>
            <a:r>
              <a:rPr lang="pt-PT" sz="1800" u="none" dirty="0">
                <a:solidFill>
                  <a:srgbClr val="000000"/>
                </a:solidFill>
                <a:latin typeface="Tw Cen MT"/>
                <a:cs typeface="Tw Cen MT"/>
              </a:rPr>
              <a:t>                    (o conceito de </a:t>
            </a:r>
            <a:r>
              <a:rPr lang="ja-JP" altLang="pt-PT" sz="1800" u="none" dirty="0">
                <a:solidFill>
                  <a:srgbClr val="000000"/>
                </a:solidFill>
                <a:latin typeface="Tw Cen MT"/>
                <a:cs typeface="Tw Cen MT"/>
              </a:rPr>
              <a:t>“</a:t>
            </a:r>
            <a:r>
              <a:rPr lang="pt-PT" sz="1800" u="none" dirty="0">
                <a:solidFill>
                  <a:srgbClr val="000000"/>
                </a:solidFill>
                <a:latin typeface="Tw Cen MT"/>
                <a:cs typeface="Tw Cen MT"/>
              </a:rPr>
              <a:t>fluxo</a:t>
            </a:r>
            <a:r>
              <a:rPr lang="ja-JP" altLang="pt-PT" sz="1800" u="none" dirty="0">
                <a:solidFill>
                  <a:srgbClr val="000000"/>
                </a:solidFill>
                <a:latin typeface="Tw Cen MT"/>
                <a:cs typeface="Tw Cen MT"/>
              </a:rPr>
              <a:t>”</a:t>
            </a:r>
            <a:r>
              <a:rPr lang="pt-PT" sz="1800" u="none" dirty="0">
                <a:solidFill>
                  <a:srgbClr val="000000"/>
                </a:solidFill>
                <a:latin typeface="Tw Cen MT"/>
                <a:cs typeface="Tw Cen MT"/>
              </a:rPr>
              <a:t> </a:t>
            </a:r>
            <a:r>
              <a:rPr lang="pt-PT" altLang="ja-JP" sz="1800" u="none" dirty="0">
                <a:solidFill>
                  <a:srgbClr val="000000"/>
                </a:solidFill>
                <a:latin typeface="Tw Cen MT"/>
                <a:ea typeface="ヒラギノ角ゴ Pro W3" charset="0"/>
                <a:cs typeface="Tw Cen MT"/>
              </a:rPr>
              <a:t>é flexível</a:t>
            </a:r>
            <a:r>
              <a:rPr lang="pt-PT" sz="1800" u="none" dirty="0">
                <a:solidFill>
                  <a:srgbClr val="000000"/>
                </a:solidFill>
                <a:latin typeface="Tw Cen MT"/>
                <a:ea typeface="ヒラギノ角ゴ Pro W3" charset="0"/>
                <a:cs typeface="Tw Cen MT"/>
              </a:rPr>
              <a:t>).</a:t>
            </a:r>
          </a:p>
          <a:p>
            <a:pPr eaLnBrk="0" hangingPunct="0"/>
            <a:r>
              <a:rPr lang="pt-PT" sz="1800" i="1" u="none" dirty="0" err="1">
                <a:solidFill>
                  <a:srgbClr val="000000"/>
                </a:solidFill>
                <a:latin typeface="Tw Cen MT"/>
                <a:ea typeface="ヒラギノ角ゴ Pro W3" charset="0"/>
                <a:cs typeface="Tw Cen MT"/>
              </a:rPr>
              <a:t>Next</a:t>
            </a:r>
            <a:r>
              <a:rPr lang="pt-PT" sz="1800" i="1" u="none" dirty="0">
                <a:solidFill>
                  <a:srgbClr val="000000"/>
                </a:solidFill>
                <a:latin typeface="Tw Cen MT"/>
                <a:ea typeface="ヒラギノ角ゴ Pro W3" charset="0"/>
                <a:cs typeface="Tw Cen MT"/>
              </a:rPr>
              <a:t> </a:t>
            </a:r>
            <a:r>
              <a:rPr lang="pt-PT" sz="1800" i="1" u="none" dirty="0" err="1">
                <a:solidFill>
                  <a:srgbClr val="000000"/>
                </a:solidFill>
                <a:latin typeface="Tw Cen MT"/>
                <a:ea typeface="ヒラギノ角ゴ Pro W3" charset="0"/>
                <a:cs typeface="Tw Cen MT"/>
              </a:rPr>
              <a:t>header</a:t>
            </a:r>
            <a:r>
              <a:rPr lang="pt-PT" sz="1800" i="1" u="none" dirty="0">
                <a:solidFill>
                  <a:srgbClr val="000000"/>
                </a:solidFill>
                <a:latin typeface="Tw Cen MT"/>
                <a:ea typeface="ヒラギノ角ゴ Pro W3" charset="0"/>
                <a:cs typeface="Tw Cen MT"/>
              </a:rPr>
              <a:t>:</a:t>
            </a:r>
            <a:r>
              <a:rPr lang="pt-PT" sz="1800" u="none" dirty="0">
                <a:solidFill>
                  <a:srgbClr val="000000"/>
                </a:solidFill>
                <a:latin typeface="Tw Cen MT"/>
                <a:ea typeface="ヒラギノ角ゴ Pro W3" charset="0"/>
                <a:cs typeface="Tw Cen MT"/>
              </a:rPr>
              <a:t> identifica o cabeçalho suplementar (encapsulamento)</a:t>
            </a:r>
          </a:p>
        </p:txBody>
      </p:sp>
      <p:cxnSp>
        <p:nvCxnSpPr>
          <p:cNvPr id="161798" name="Straight Arrow Connector 6"/>
          <p:cNvCxnSpPr>
            <a:cxnSpLocks noChangeShapeType="1"/>
          </p:cNvCxnSpPr>
          <p:nvPr/>
        </p:nvCxnSpPr>
        <p:spPr bwMode="auto">
          <a:xfrm rot="5400000">
            <a:off x="69938" y="4473839"/>
            <a:ext cx="1905000" cy="1588"/>
          </a:xfrm>
          <a:prstGeom prst="straightConnector1">
            <a:avLst/>
          </a:prstGeom>
          <a:noFill/>
          <a:ln w="50800">
            <a:solidFill>
              <a:srgbClr val="C00000"/>
            </a:solidFill>
            <a:miter lim="800000"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61799" name="TextBox 7"/>
          <p:cNvSpPr txBox="1">
            <a:spLocks noChangeArrowheads="1"/>
          </p:cNvSpPr>
          <p:nvPr/>
        </p:nvSpPr>
        <p:spPr bwMode="auto">
          <a:xfrm>
            <a:off x="457200" y="2788678"/>
            <a:ext cx="277251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u="none" dirty="0" err="1" smtClean="0">
                <a:solidFill>
                  <a:srgbClr val="000000"/>
                </a:solidFill>
                <a:latin typeface="Tw Cen MT"/>
                <a:cs typeface="Tw Cen MT"/>
              </a:rPr>
              <a:t>Cabeçalho</a:t>
            </a:r>
            <a:r>
              <a:rPr lang="en-US" sz="2000" u="none" dirty="0" smtClean="0">
                <a:solidFill>
                  <a:srgbClr val="000000"/>
                </a:solidFill>
                <a:latin typeface="Tw Cen MT"/>
                <a:cs typeface="Tw Cen MT"/>
              </a:rPr>
              <a:t> </a:t>
            </a:r>
            <a:r>
              <a:rPr lang="en-US" sz="2000" u="none" dirty="0" err="1" smtClean="0">
                <a:solidFill>
                  <a:srgbClr val="000000"/>
                </a:solidFill>
                <a:latin typeface="Tw Cen MT"/>
                <a:cs typeface="Tw Cen MT"/>
              </a:rPr>
              <a:t>fixo</a:t>
            </a:r>
            <a:r>
              <a:rPr lang="en-US" sz="2000" u="none" dirty="0" smtClean="0">
                <a:solidFill>
                  <a:srgbClr val="000000"/>
                </a:solidFill>
                <a:latin typeface="Tw Cen MT"/>
                <a:cs typeface="Tw Cen MT"/>
              </a:rPr>
              <a:t>:</a:t>
            </a:r>
            <a:r>
              <a:rPr lang="en-US" sz="2000" u="none" dirty="0">
                <a:solidFill>
                  <a:srgbClr val="000000"/>
                </a:solidFill>
                <a:latin typeface="Tw Cen MT"/>
                <a:cs typeface="Tw Cen MT"/>
              </a:rPr>
              <a:t> </a:t>
            </a:r>
            <a:r>
              <a:rPr lang="en-US" sz="2000" u="none" dirty="0" smtClean="0">
                <a:solidFill>
                  <a:srgbClr val="000000"/>
                </a:solidFill>
                <a:latin typeface="Tw Cen MT"/>
                <a:cs typeface="Tw Cen MT"/>
              </a:rPr>
              <a:t>40 </a:t>
            </a:r>
            <a:r>
              <a:rPr lang="en-US" sz="2000" u="none" dirty="0">
                <a:solidFill>
                  <a:srgbClr val="000000"/>
                </a:solidFill>
                <a:latin typeface="Tw Cen MT"/>
                <a:cs typeface="Tw Cen MT"/>
              </a:rPr>
              <a:t>bytes</a:t>
            </a:r>
          </a:p>
        </p:txBody>
      </p:sp>
      <p:sp>
        <p:nvSpPr>
          <p:cNvPr id="161800" name="TextBox 7"/>
          <p:cNvSpPr txBox="1">
            <a:spLocks noChangeArrowheads="1"/>
          </p:cNvSpPr>
          <p:nvPr/>
        </p:nvSpPr>
        <p:spPr bwMode="auto">
          <a:xfrm>
            <a:off x="6321778" y="2788678"/>
            <a:ext cx="2477912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u="none" dirty="0" err="1">
                <a:solidFill>
                  <a:srgbClr val="000000"/>
                </a:solidFill>
                <a:latin typeface="Tw Cen MT"/>
                <a:cs typeface="Tw Cen MT"/>
              </a:rPr>
              <a:t>Sem</a:t>
            </a:r>
            <a:r>
              <a:rPr lang="en-US" sz="2000" u="none" dirty="0">
                <a:solidFill>
                  <a:srgbClr val="000000"/>
                </a:solidFill>
                <a:latin typeface="Tw Cen MT"/>
                <a:cs typeface="Tw Cen MT"/>
              </a:rPr>
              <a:t>:</a:t>
            </a:r>
          </a:p>
          <a:p>
            <a:pPr eaLnBrk="1" hangingPunct="1">
              <a:buFont typeface="Arial" charset="0"/>
              <a:buChar char="•"/>
            </a:pPr>
            <a:r>
              <a:rPr lang="en-US" sz="2000" u="none" dirty="0">
                <a:solidFill>
                  <a:srgbClr val="000000"/>
                </a:solidFill>
                <a:latin typeface="Tw Cen MT"/>
                <a:cs typeface="Tw Cen MT"/>
              </a:rPr>
              <a:t> </a:t>
            </a:r>
            <a:r>
              <a:rPr lang="en-US" sz="2000" u="none" dirty="0" err="1">
                <a:solidFill>
                  <a:srgbClr val="000000"/>
                </a:solidFill>
                <a:latin typeface="Tw Cen MT"/>
                <a:cs typeface="Tw Cen MT"/>
              </a:rPr>
              <a:t>Fragmentação</a:t>
            </a:r>
            <a:endParaRPr lang="en-US" sz="2000" u="none" dirty="0">
              <a:solidFill>
                <a:srgbClr val="000000"/>
              </a:solidFill>
              <a:latin typeface="Tw Cen MT"/>
              <a:cs typeface="Tw Cen MT"/>
            </a:endParaRPr>
          </a:p>
          <a:p>
            <a:pPr eaLnBrk="1" hangingPunct="1">
              <a:buFont typeface="Arial" charset="0"/>
              <a:buChar char="•"/>
            </a:pPr>
            <a:r>
              <a:rPr lang="en-US" sz="2000" u="none" dirty="0">
                <a:solidFill>
                  <a:srgbClr val="000000"/>
                </a:solidFill>
                <a:latin typeface="Tw Cen MT"/>
                <a:cs typeface="Tw Cen MT"/>
              </a:rPr>
              <a:t> Checksum</a:t>
            </a:r>
          </a:p>
          <a:p>
            <a:pPr eaLnBrk="1" hangingPunct="1">
              <a:buFont typeface="Arial" charset="0"/>
              <a:buChar char="•"/>
            </a:pPr>
            <a:r>
              <a:rPr lang="en-US" sz="2000" u="none" dirty="0">
                <a:solidFill>
                  <a:srgbClr val="000000"/>
                </a:solidFill>
                <a:latin typeface="Tw Cen MT"/>
                <a:cs typeface="Tw Cen MT"/>
              </a:rPr>
              <a:t> </a:t>
            </a:r>
            <a:r>
              <a:rPr lang="en-US" sz="2000" u="none" dirty="0" err="1">
                <a:solidFill>
                  <a:srgbClr val="000000"/>
                </a:solidFill>
                <a:latin typeface="Tw Cen MT"/>
                <a:cs typeface="Tw Cen MT"/>
              </a:rPr>
              <a:t>Opções</a:t>
            </a:r>
            <a:endParaRPr lang="en-US" sz="2000" u="none" dirty="0">
              <a:solidFill>
                <a:srgbClr val="000000"/>
              </a:solidFill>
              <a:latin typeface="Tw Cen MT"/>
              <a:cs typeface="Tw Cen MT"/>
            </a:endParaRPr>
          </a:p>
          <a:p>
            <a:pPr eaLnBrk="1" hangingPunct="1">
              <a:buFont typeface="Arial" charset="0"/>
              <a:buChar char="•"/>
            </a:pPr>
            <a:endParaRPr lang="en-US" sz="2000" u="none" dirty="0">
              <a:solidFill>
                <a:srgbClr val="000000"/>
              </a:solidFill>
              <a:latin typeface="Tw Cen MT"/>
              <a:cs typeface="Tw Cen MT"/>
            </a:endParaRPr>
          </a:p>
          <a:p>
            <a:pPr eaLnBrk="1" hangingPunct="1"/>
            <a:r>
              <a:rPr lang="en-US" sz="2000" u="none" dirty="0" err="1">
                <a:solidFill>
                  <a:srgbClr val="000000"/>
                </a:solidFill>
                <a:latin typeface="Tw Cen MT"/>
                <a:cs typeface="Tw Cen MT"/>
              </a:rPr>
              <a:t>Simplificação</a:t>
            </a:r>
            <a:r>
              <a:rPr lang="en-US" sz="2000" u="none" dirty="0">
                <a:solidFill>
                  <a:srgbClr val="000000"/>
                </a:solidFill>
                <a:latin typeface="Tw Cen MT"/>
                <a:cs typeface="Tw Cen MT"/>
              </a:rPr>
              <a:t>:</a:t>
            </a:r>
          </a:p>
          <a:p>
            <a:pPr eaLnBrk="1" hangingPunct="1">
              <a:buFont typeface="Arial" charset="0"/>
              <a:buChar char="•"/>
            </a:pPr>
            <a:r>
              <a:rPr lang="en-US" sz="2000" u="none" dirty="0">
                <a:solidFill>
                  <a:srgbClr val="000000"/>
                </a:solidFill>
                <a:latin typeface="Tw Cen MT"/>
                <a:cs typeface="Tw Cen MT"/>
              </a:rPr>
              <a:t> </a:t>
            </a:r>
            <a:r>
              <a:rPr lang="en-US" sz="2000" i="1" u="none" dirty="0">
                <a:solidFill>
                  <a:srgbClr val="000000"/>
                </a:solidFill>
                <a:latin typeface="Tw Cen MT"/>
                <a:cs typeface="Tw Cen MT"/>
              </a:rPr>
              <a:t>Packet Size</a:t>
            </a:r>
          </a:p>
          <a:p>
            <a:pPr eaLnBrk="1" hangingPunct="1">
              <a:buFont typeface="Arial" charset="0"/>
              <a:buChar char="•"/>
            </a:pPr>
            <a:r>
              <a:rPr lang="en-US" sz="2000" u="none" dirty="0">
                <a:solidFill>
                  <a:srgbClr val="000000"/>
                </a:solidFill>
                <a:latin typeface="Tw Cen MT"/>
                <a:cs typeface="Tw Cen MT"/>
              </a:rPr>
              <a:t> </a:t>
            </a:r>
            <a:r>
              <a:rPr lang="en-US" sz="2000" i="1" u="none" dirty="0">
                <a:solidFill>
                  <a:srgbClr val="000000"/>
                </a:solidFill>
                <a:latin typeface="Tw Cen MT"/>
                <a:cs typeface="Tw Cen MT"/>
              </a:rPr>
              <a:t>Unique IDs</a:t>
            </a:r>
          </a:p>
          <a:p>
            <a:pPr eaLnBrk="1" hangingPunct="1"/>
            <a:endParaRPr lang="en-US" sz="2000" i="1" u="none" dirty="0">
              <a:solidFill>
                <a:srgbClr val="000000"/>
              </a:solidFill>
              <a:latin typeface="Tw Cen MT"/>
              <a:cs typeface="Tw Cen MT"/>
            </a:endParaRPr>
          </a:p>
          <a:p>
            <a:pPr eaLnBrk="1" hangingPunct="1"/>
            <a:r>
              <a:rPr lang="en-US" sz="2000" u="none" dirty="0" err="1">
                <a:solidFill>
                  <a:srgbClr val="000000"/>
                </a:solidFill>
                <a:latin typeface="Tw Cen MT"/>
                <a:cs typeface="Tw Cen MT"/>
              </a:rPr>
              <a:t>Flexibilidade</a:t>
            </a:r>
            <a:r>
              <a:rPr lang="en-US" sz="2000" u="none" dirty="0">
                <a:solidFill>
                  <a:srgbClr val="000000"/>
                </a:solidFill>
                <a:latin typeface="Tw Cen MT"/>
                <a:cs typeface="Tw Cen MT"/>
              </a:rPr>
              <a:t>:</a:t>
            </a:r>
          </a:p>
          <a:p>
            <a:pPr eaLnBrk="1" hangingPunct="1"/>
            <a:r>
              <a:rPr lang="en-US" sz="2000" i="1" u="none" dirty="0">
                <a:solidFill>
                  <a:srgbClr val="000000"/>
                </a:solidFill>
                <a:latin typeface="Tw Cen MT"/>
                <a:cs typeface="Tw Cen MT"/>
              </a:rPr>
              <a:t>IPV6 </a:t>
            </a:r>
            <a:r>
              <a:rPr lang="en-US" sz="2000" i="1" u="none" dirty="0" err="1">
                <a:solidFill>
                  <a:srgbClr val="000000"/>
                </a:solidFill>
                <a:latin typeface="Tw Cen MT"/>
                <a:cs typeface="Tw Cen MT"/>
              </a:rPr>
              <a:t>vs</a:t>
            </a:r>
            <a:r>
              <a:rPr lang="en-US" sz="2000" i="1" u="none" dirty="0">
                <a:solidFill>
                  <a:srgbClr val="000000"/>
                </a:solidFill>
                <a:latin typeface="Tw Cen MT"/>
                <a:cs typeface="Tw Cen MT"/>
              </a:rPr>
              <a:t> IPV4</a:t>
            </a:r>
          </a:p>
          <a:p>
            <a:pPr eaLnBrk="1" hangingPunct="1"/>
            <a:r>
              <a:rPr lang="en-US" sz="2000" i="1" u="none" dirty="0" err="1">
                <a:solidFill>
                  <a:srgbClr val="000000"/>
                </a:solidFill>
                <a:latin typeface="Tw Cen MT"/>
                <a:cs typeface="Tw Cen MT"/>
              </a:rPr>
              <a:t>Suporte</a:t>
            </a:r>
            <a:r>
              <a:rPr lang="en-US" sz="2000" i="1" u="none" dirty="0">
                <a:solidFill>
                  <a:srgbClr val="000000"/>
                </a:solidFill>
                <a:latin typeface="Tw Cen MT"/>
                <a:cs typeface="Tw Cen MT"/>
              </a:rPr>
              <a:t> IPV4/</a:t>
            </a:r>
            <a:r>
              <a:rPr lang="en-US" sz="2000" i="1" u="none" dirty="0" smtClean="0">
                <a:solidFill>
                  <a:srgbClr val="000000"/>
                </a:solidFill>
                <a:latin typeface="Tw Cen MT"/>
                <a:cs typeface="Tw Cen MT"/>
              </a:rPr>
              <a:t>IPV6</a:t>
            </a:r>
            <a:endParaRPr lang="en-US" sz="2000" i="1" u="none" dirty="0">
              <a:solidFill>
                <a:srgbClr val="000000"/>
              </a:solidFill>
              <a:latin typeface="Tw Cen MT"/>
              <a:cs typeface="Tw Cen MT"/>
            </a:endParaRPr>
          </a:p>
        </p:txBody>
      </p:sp>
    </p:spTree>
    <p:extLst>
      <p:ext uri="{BB962C8B-B14F-4D97-AF65-F5344CB8AC3E}">
        <p14:creationId xmlns:p14="http://schemas.microsoft.com/office/powerpoint/2010/main" val="21084722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3" name="Rectangle 2"/>
          <p:cNvSpPr>
            <a:spLocks noGrp="1" noChangeArrowheads="1"/>
          </p:cNvSpPr>
          <p:nvPr>
            <p:ph type="title"/>
          </p:nvPr>
        </p:nvSpPr>
        <p:spPr>
          <a:xfrm>
            <a:off x="314325" y="231422"/>
            <a:ext cx="8512175" cy="1109134"/>
          </a:xfrm>
        </p:spPr>
        <p:txBody>
          <a:bodyPr>
            <a:normAutofit/>
          </a:bodyPr>
          <a:lstStyle/>
          <a:p>
            <a:pPr eaLnBrk="1" hangingPunct="1"/>
            <a:r>
              <a:rPr lang="pt-PT" sz="4800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Outras modificações do IPv4</a:t>
            </a:r>
          </a:p>
        </p:txBody>
      </p:sp>
      <p:sp>
        <p:nvSpPr>
          <p:cNvPr id="1638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340555"/>
            <a:ext cx="8382000" cy="5247569"/>
          </a:xfrm>
        </p:spPr>
        <p:txBody>
          <a:bodyPr>
            <a:noAutofit/>
          </a:bodyPr>
          <a:lstStyle/>
          <a:p>
            <a:pPr eaLnBrk="1" hangingPunct="1">
              <a:lnSpc>
                <a:spcPct val="90000"/>
              </a:lnSpc>
              <a:buSzPct val="100000"/>
              <a:buFont typeface="Times" charset="0"/>
              <a:buChar char="•"/>
            </a:pPr>
            <a:r>
              <a:rPr lang="pt-PT" i="1" dirty="0" err="1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Checksum</a:t>
            </a:r>
            <a:r>
              <a:rPr lang="pt-PT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:</a:t>
            </a:r>
            <a:r>
              <a:rPr lang="pt-PT" i="1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 </a:t>
            </a:r>
            <a:r>
              <a:rPr lang="pt-PT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foi removido para facilitar o processamento</a:t>
            </a:r>
          </a:p>
          <a:p>
            <a:pPr eaLnBrk="1" hangingPunct="1">
              <a:lnSpc>
                <a:spcPct val="90000"/>
              </a:lnSpc>
              <a:buSzPct val="100000"/>
              <a:buFont typeface="Times" charset="0"/>
              <a:buChar char="•"/>
            </a:pPr>
            <a:r>
              <a:rPr lang="pt-PT" i="1" dirty="0" err="1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Options</a:t>
            </a:r>
            <a:r>
              <a:rPr lang="pt-PT" i="1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:</a:t>
            </a:r>
            <a:r>
              <a:rPr lang="pt-PT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 continuam a ser permitidas mas através de um cabeçalho suplementar indicado pelo </a:t>
            </a:r>
            <a:r>
              <a:rPr lang="ja-JP" altLang="pt-PT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“</a:t>
            </a:r>
            <a:r>
              <a:rPr lang="pt-PT" dirty="0" err="1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Next</a:t>
            </a:r>
            <a:r>
              <a:rPr lang="pt-PT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 </a:t>
            </a:r>
            <a:r>
              <a:rPr lang="pt-PT" dirty="0" err="1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Header</a:t>
            </a:r>
            <a:r>
              <a:rPr lang="pt-PT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 </a:t>
            </a:r>
            <a:r>
              <a:rPr lang="pt-PT" dirty="0" err="1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field</a:t>
            </a:r>
            <a:r>
              <a:rPr lang="ja-JP" altLang="pt-PT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”</a:t>
            </a:r>
            <a:r>
              <a:rPr lang="pt-PT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 com </a:t>
            </a:r>
            <a:r>
              <a:rPr lang="pt-PT" i="1" dirty="0" err="1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payloads</a:t>
            </a:r>
            <a:r>
              <a:rPr lang="pt-PT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 normalizados</a:t>
            </a:r>
          </a:p>
          <a:p>
            <a:pPr eaLnBrk="1" hangingPunct="1">
              <a:lnSpc>
                <a:spcPct val="90000"/>
              </a:lnSpc>
              <a:buSzPct val="100000"/>
              <a:buFont typeface="Times" charset="0"/>
              <a:buChar char="•"/>
            </a:pPr>
            <a:r>
              <a:rPr lang="pt-PT" i="1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ICMPv6:</a:t>
            </a:r>
            <a:r>
              <a:rPr lang="pt-PT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 nova versão de ICMP</a:t>
            </a:r>
          </a:p>
          <a:p>
            <a:pPr lvl="1" eaLnBrk="1" hangingPunct="1">
              <a:lnSpc>
                <a:spcPct val="90000"/>
              </a:lnSpc>
              <a:buSzPct val="100000"/>
              <a:buFont typeface="Times" charset="0"/>
              <a:buChar char="•"/>
            </a:pPr>
            <a:r>
              <a:rPr lang="pt-PT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Tipos de mensagens adicionais, e.g. </a:t>
            </a:r>
            <a:r>
              <a:rPr lang="ja-JP" altLang="pt-PT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“</a:t>
            </a:r>
            <a:r>
              <a:rPr lang="pt-PT" dirty="0" err="1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Packet</a:t>
            </a:r>
            <a:r>
              <a:rPr lang="pt-PT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 Too </a:t>
            </a:r>
            <a:r>
              <a:rPr lang="pt-PT" dirty="0" err="1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Big</a:t>
            </a:r>
            <a:r>
              <a:rPr lang="ja-JP" altLang="pt-PT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”</a:t>
            </a:r>
            <a:endParaRPr lang="pt-PT" dirty="0">
              <a:solidFill>
                <a:srgbClr val="000000"/>
              </a:solidFill>
              <a:latin typeface="Tw Cen MT"/>
              <a:ea typeface="ＭＳ Ｐゴシック" charset="0"/>
              <a:cs typeface="Tw Cen MT"/>
            </a:endParaRPr>
          </a:p>
          <a:p>
            <a:pPr lvl="1" eaLnBrk="1" hangingPunct="1">
              <a:lnSpc>
                <a:spcPct val="90000"/>
              </a:lnSpc>
              <a:buSzPct val="100000"/>
              <a:buFont typeface="Times" charset="0"/>
              <a:buChar char="•"/>
            </a:pPr>
            <a:r>
              <a:rPr lang="pt-PT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Funções para facilitar a parametrização das máquinas, etc</a:t>
            </a:r>
            <a:r>
              <a:rPr lang="pt-PT" dirty="0" smtClean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…</a:t>
            </a:r>
            <a:endParaRPr lang="pt-PT" dirty="0">
              <a:solidFill>
                <a:srgbClr val="000000"/>
              </a:solidFill>
              <a:latin typeface="Tw Cen MT"/>
              <a:ea typeface="ＭＳ Ｐゴシック" charset="0"/>
              <a:cs typeface="Tw Cen MT"/>
            </a:endParaRPr>
          </a:p>
        </p:txBody>
      </p:sp>
    </p:spTree>
    <p:extLst>
      <p:ext uri="{BB962C8B-B14F-4D97-AF65-F5344CB8AC3E}">
        <p14:creationId xmlns:p14="http://schemas.microsoft.com/office/powerpoint/2010/main" val="5054447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pt-PT" sz="4800" dirty="0" smtClean="0">
                <a:latin typeface="Tw Cen MT"/>
                <a:ea typeface="ＭＳ Ｐゴシック" charset="0"/>
                <a:cs typeface="Tw Cen MT"/>
              </a:rPr>
              <a:t>Onde estudar</a:t>
            </a:r>
            <a:endParaRPr lang="pt-PT" sz="4800" dirty="0">
              <a:latin typeface="Tw Cen MT"/>
              <a:ea typeface="ＭＳ Ｐゴシック" charset="0"/>
              <a:cs typeface="Tw Cen MT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609600" y="1598499"/>
            <a:ext cx="8077200" cy="45656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  <a:buSzPct val="100000"/>
              <a:buFont typeface="Times" charset="0"/>
              <a:buChar char="•"/>
            </a:pPr>
            <a:r>
              <a:rPr lang="pt-PT" dirty="0" smtClean="0">
                <a:latin typeface="Tw Cen MT"/>
                <a:ea typeface="ＭＳ Ｐゴシック" charset="0"/>
                <a:cs typeface="Tw Cen MT"/>
              </a:rPr>
              <a:t>O papel do nível rede – Cap. 4, secções 4.1 e 4.2</a:t>
            </a:r>
          </a:p>
          <a:p>
            <a:pPr>
              <a:lnSpc>
                <a:spcPct val="90000"/>
              </a:lnSpc>
              <a:buSzPct val="100000"/>
              <a:buFont typeface="Times" charset="0"/>
              <a:buChar char="•"/>
            </a:pPr>
            <a:r>
              <a:rPr lang="pt-PT" dirty="0" smtClean="0">
                <a:latin typeface="Tw Cen MT"/>
                <a:ea typeface="ＭＳ Ｐゴシック" charset="0"/>
                <a:cs typeface="Tw Cen MT"/>
              </a:rPr>
              <a:t>Breve introdução aos canais “Ethernet” – Cap. 5 – secções 5.1, 5.2.1, 5.4, 5.5.1 e 5.5.3</a:t>
            </a:r>
          </a:p>
          <a:p>
            <a:pPr>
              <a:lnSpc>
                <a:spcPct val="90000"/>
              </a:lnSpc>
              <a:buSzPct val="100000"/>
              <a:buFont typeface="Times" charset="0"/>
              <a:buChar char="•"/>
            </a:pPr>
            <a:r>
              <a:rPr lang="pt-PT" dirty="0" smtClean="0">
                <a:latin typeface="Tw Cen MT"/>
                <a:ea typeface="ＭＳ Ｐゴシック" charset="0"/>
                <a:cs typeface="Tw Cen MT"/>
              </a:rPr>
              <a:t>Algoritmos de encaminhamento – Cap. 4, secção 4.5 e Cap. 5 secções 5.61 e 5.62</a:t>
            </a:r>
          </a:p>
          <a:p>
            <a:pPr>
              <a:lnSpc>
                <a:spcPct val="90000"/>
              </a:lnSpc>
              <a:buSzPct val="100000"/>
              <a:buFont typeface="Times" charset="0"/>
              <a:buChar char="•"/>
            </a:pPr>
            <a:r>
              <a:rPr lang="pt-PT" dirty="0" smtClean="0">
                <a:latin typeface="Tw Cen MT"/>
                <a:ea typeface="ＭＳ Ｐゴシック" charset="0"/>
                <a:cs typeface="Tw Cen MT"/>
              </a:rPr>
              <a:t>Endereçamento IP – Cap. 4, secção 4.4</a:t>
            </a:r>
          </a:p>
          <a:p>
            <a:pPr>
              <a:lnSpc>
                <a:spcPct val="90000"/>
              </a:lnSpc>
              <a:buSzPct val="100000"/>
              <a:buFont typeface="Times" charset="0"/>
              <a:buChar char="•"/>
            </a:pPr>
            <a:r>
              <a:rPr lang="pt-PT" dirty="0" smtClean="0">
                <a:latin typeface="Tw Cen MT"/>
                <a:ea typeface="ＭＳ Ｐゴシック" charset="0"/>
                <a:cs typeface="Tw Cen MT"/>
              </a:rPr>
              <a:t>O nível rede na Internet - O protocolo </a:t>
            </a:r>
            <a:r>
              <a:rPr lang="pt-PT" dirty="0">
                <a:latin typeface="Tw Cen MT"/>
                <a:ea typeface="ＭＳ Ｐゴシック" charset="0"/>
                <a:cs typeface="Tw Cen MT"/>
              </a:rPr>
              <a:t>IP - Cap. </a:t>
            </a:r>
            <a:r>
              <a:rPr lang="pt-PT" dirty="0" smtClean="0">
                <a:latin typeface="Tw Cen MT"/>
                <a:ea typeface="ＭＳ Ｐゴシック" charset="0"/>
                <a:cs typeface="Tw Cen MT"/>
              </a:rPr>
              <a:t>4, </a:t>
            </a:r>
            <a:r>
              <a:rPr lang="pt-PT" dirty="0">
                <a:latin typeface="Tw Cen MT"/>
                <a:ea typeface="ＭＳ Ｐゴシック" charset="0"/>
                <a:cs typeface="Tw Cen MT"/>
              </a:rPr>
              <a:t>secção 4.4</a:t>
            </a:r>
          </a:p>
          <a:p>
            <a:pPr>
              <a:lnSpc>
                <a:spcPct val="90000"/>
              </a:lnSpc>
              <a:buSzPct val="100000"/>
              <a:buFont typeface="Times" charset="0"/>
              <a:buChar char="•"/>
            </a:pPr>
            <a:endParaRPr lang="pt-PT" dirty="0">
              <a:latin typeface="Tw Cen MT"/>
              <a:ea typeface="ＭＳ Ｐゴシック" charset="0"/>
              <a:cs typeface="Tw Cen MT"/>
            </a:endParaRPr>
          </a:p>
        </p:txBody>
      </p:sp>
    </p:spTree>
    <p:extLst>
      <p:ext uri="{BB962C8B-B14F-4D97-AF65-F5344CB8AC3E}">
        <p14:creationId xmlns:p14="http://schemas.microsoft.com/office/powerpoint/2010/main" val="2589408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9" name="Rectangle 2"/>
          <p:cNvSpPr>
            <a:spLocks noGrp="1" noChangeArrowheads="1"/>
          </p:cNvSpPr>
          <p:nvPr>
            <p:ph type="title"/>
          </p:nvPr>
        </p:nvSpPr>
        <p:spPr>
          <a:xfrm>
            <a:off x="428626" y="2362200"/>
            <a:ext cx="8169430" cy="762000"/>
          </a:xfrm>
        </p:spPr>
        <p:txBody>
          <a:bodyPr>
            <a:noAutofit/>
          </a:bodyPr>
          <a:lstStyle/>
          <a:p>
            <a:pPr eaLnBrk="1" hangingPunct="1"/>
            <a:r>
              <a:rPr lang="en-US" sz="4800" dirty="0" smtClean="0">
                <a:latin typeface="Tw Cen MT"/>
                <a:ea typeface="ＭＳ Ｐゴシック" charset="0"/>
                <a:cs typeface="Tw Cen MT"/>
              </a:rPr>
              <a:t>O </a:t>
            </a:r>
            <a:r>
              <a:rPr lang="en-US" sz="4800" dirty="0" err="1" smtClean="0">
                <a:latin typeface="Tw Cen MT"/>
                <a:ea typeface="ＭＳ Ｐゴシック" charset="0"/>
                <a:cs typeface="Tw Cen MT"/>
              </a:rPr>
              <a:t>Protocolo</a:t>
            </a:r>
            <a:r>
              <a:rPr lang="en-US" sz="4800" dirty="0" smtClean="0">
                <a:latin typeface="Tw Cen MT"/>
                <a:ea typeface="ＭＳ Ｐゴシック" charset="0"/>
                <a:cs typeface="Tw Cen MT"/>
              </a:rPr>
              <a:t> IP</a:t>
            </a:r>
            <a:endParaRPr lang="pt-PT" sz="4800" dirty="0">
              <a:latin typeface="Tw Cen MT"/>
              <a:ea typeface="ＭＳ Ｐゴシック" charset="0"/>
              <a:cs typeface="Tw Cen MT"/>
            </a:endParaRPr>
          </a:p>
        </p:txBody>
      </p:sp>
    </p:spTree>
    <p:extLst>
      <p:ext uri="{BB962C8B-B14F-4D97-AF65-F5344CB8AC3E}">
        <p14:creationId xmlns:p14="http://schemas.microsoft.com/office/powerpoint/2010/main" val="34780964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7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4800" dirty="0" err="1">
                <a:latin typeface="Tw Cen MT"/>
                <a:ea typeface="ＭＳ Ｐゴシック" charset="0"/>
                <a:cs typeface="Tw Cen MT"/>
              </a:rPr>
              <a:t>Datagrama</a:t>
            </a:r>
            <a:r>
              <a:rPr lang="en-US" sz="4800" dirty="0">
                <a:latin typeface="Tw Cen MT"/>
                <a:ea typeface="ＭＳ Ｐゴシック" charset="0"/>
                <a:cs typeface="Tw Cen MT"/>
              </a:rPr>
              <a:t> IP</a:t>
            </a:r>
            <a:endParaRPr lang="pt-PT" sz="4800" dirty="0">
              <a:latin typeface="Tw Cen MT"/>
              <a:ea typeface="ＭＳ Ｐゴシック" charset="0"/>
              <a:cs typeface="Tw Cen MT"/>
            </a:endParaRPr>
          </a:p>
        </p:txBody>
      </p:sp>
      <p:grpSp>
        <p:nvGrpSpPr>
          <p:cNvPr id="67588" name="Group 3"/>
          <p:cNvGrpSpPr>
            <a:grpSpLocks/>
          </p:cNvGrpSpPr>
          <p:nvPr/>
        </p:nvGrpSpPr>
        <p:grpSpPr bwMode="auto">
          <a:xfrm>
            <a:off x="1063625" y="2360613"/>
            <a:ext cx="6999161" cy="3959225"/>
            <a:chOff x="703" y="902"/>
            <a:chExt cx="4775" cy="2494"/>
          </a:xfrm>
        </p:grpSpPr>
        <p:sp>
          <p:nvSpPr>
            <p:cNvPr id="67590" name="Rectangle 4"/>
            <p:cNvSpPr>
              <a:spLocks noChangeArrowheads="1"/>
            </p:cNvSpPr>
            <p:nvPr/>
          </p:nvSpPr>
          <p:spPr bwMode="auto">
            <a:xfrm>
              <a:off x="790" y="1121"/>
              <a:ext cx="4567" cy="277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>
                <a:latin typeface="Tw Cen MT"/>
                <a:cs typeface="Tw Cen MT"/>
              </a:endParaRPr>
            </a:p>
          </p:txBody>
        </p:sp>
        <p:sp>
          <p:nvSpPr>
            <p:cNvPr id="67591" name="Rectangle 5"/>
            <p:cNvSpPr>
              <a:spLocks noChangeArrowheads="1"/>
            </p:cNvSpPr>
            <p:nvPr/>
          </p:nvSpPr>
          <p:spPr bwMode="auto">
            <a:xfrm>
              <a:off x="790" y="1406"/>
              <a:ext cx="4567" cy="277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>
                <a:latin typeface="Tw Cen MT"/>
                <a:cs typeface="Tw Cen MT"/>
              </a:endParaRPr>
            </a:p>
          </p:txBody>
        </p:sp>
        <p:sp>
          <p:nvSpPr>
            <p:cNvPr id="67592" name="Rectangle 6"/>
            <p:cNvSpPr>
              <a:spLocks noChangeArrowheads="1"/>
            </p:cNvSpPr>
            <p:nvPr/>
          </p:nvSpPr>
          <p:spPr bwMode="auto">
            <a:xfrm>
              <a:off x="790" y="1691"/>
              <a:ext cx="4567" cy="27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>
                <a:latin typeface="Tw Cen MT"/>
                <a:cs typeface="Tw Cen MT"/>
              </a:endParaRPr>
            </a:p>
          </p:txBody>
        </p:sp>
        <p:sp>
          <p:nvSpPr>
            <p:cNvPr id="67593" name="Rectangle 7"/>
            <p:cNvSpPr>
              <a:spLocks noChangeArrowheads="1"/>
            </p:cNvSpPr>
            <p:nvPr/>
          </p:nvSpPr>
          <p:spPr bwMode="auto">
            <a:xfrm>
              <a:off x="790" y="1977"/>
              <a:ext cx="4567" cy="277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>
                <a:latin typeface="Tw Cen MT"/>
                <a:cs typeface="Tw Cen MT"/>
              </a:endParaRPr>
            </a:p>
          </p:txBody>
        </p:sp>
        <p:sp>
          <p:nvSpPr>
            <p:cNvPr id="67594" name="Rectangle 8"/>
            <p:cNvSpPr>
              <a:spLocks noChangeArrowheads="1"/>
            </p:cNvSpPr>
            <p:nvPr/>
          </p:nvSpPr>
          <p:spPr bwMode="auto">
            <a:xfrm>
              <a:off x="790" y="2262"/>
              <a:ext cx="4567" cy="27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>
                <a:latin typeface="Tw Cen MT"/>
                <a:cs typeface="Tw Cen MT"/>
              </a:endParaRPr>
            </a:p>
          </p:txBody>
        </p:sp>
        <p:sp>
          <p:nvSpPr>
            <p:cNvPr id="67595" name="Rectangle 9"/>
            <p:cNvSpPr>
              <a:spLocks noChangeArrowheads="1"/>
            </p:cNvSpPr>
            <p:nvPr/>
          </p:nvSpPr>
          <p:spPr bwMode="auto">
            <a:xfrm>
              <a:off x="790" y="2548"/>
              <a:ext cx="4567" cy="277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>
                <a:latin typeface="Tw Cen MT"/>
                <a:cs typeface="Tw Cen MT"/>
              </a:endParaRPr>
            </a:p>
          </p:txBody>
        </p:sp>
        <p:sp>
          <p:nvSpPr>
            <p:cNvPr id="67596" name="Rectangle 10"/>
            <p:cNvSpPr>
              <a:spLocks noChangeArrowheads="1"/>
            </p:cNvSpPr>
            <p:nvPr/>
          </p:nvSpPr>
          <p:spPr bwMode="auto">
            <a:xfrm>
              <a:off x="790" y="2833"/>
              <a:ext cx="4567" cy="277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>
                <a:latin typeface="Tw Cen MT"/>
                <a:cs typeface="Tw Cen MT"/>
              </a:endParaRPr>
            </a:p>
          </p:txBody>
        </p:sp>
        <p:sp>
          <p:nvSpPr>
            <p:cNvPr id="67597" name="Rectangle 11"/>
            <p:cNvSpPr>
              <a:spLocks noChangeArrowheads="1"/>
            </p:cNvSpPr>
            <p:nvPr/>
          </p:nvSpPr>
          <p:spPr bwMode="auto">
            <a:xfrm>
              <a:off x="790" y="3118"/>
              <a:ext cx="4567" cy="27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>
                <a:latin typeface="Tw Cen MT"/>
                <a:cs typeface="Tw Cen MT"/>
              </a:endParaRPr>
            </a:p>
          </p:txBody>
        </p:sp>
        <p:sp>
          <p:nvSpPr>
            <p:cNvPr id="67598" name="Rectangle 12"/>
            <p:cNvSpPr>
              <a:spLocks noChangeArrowheads="1"/>
            </p:cNvSpPr>
            <p:nvPr/>
          </p:nvSpPr>
          <p:spPr bwMode="auto">
            <a:xfrm>
              <a:off x="703" y="902"/>
              <a:ext cx="165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60325" tIns="23812" rIns="60325" bIns="23812">
              <a:spAutoFit/>
            </a:bodyPr>
            <a:lstStyle/>
            <a:p>
              <a:pPr defTabSz="723900" eaLnBrk="0" hangingPunct="0">
                <a:lnSpc>
                  <a:spcPct val="85000"/>
                </a:lnSpc>
              </a:pPr>
              <a:r>
                <a:rPr lang="en-US" sz="1700" u="none">
                  <a:latin typeface="Tw Cen MT"/>
                  <a:cs typeface="Tw Cen MT"/>
                </a:rPr>
                <a:t>0</a:t>
              </a:r>
            </a:p>
          </p:txBody>
        </p:sp>
        <p:sp>
          <p:nvSpPr>
            <p:cNvPr id="67599" name="Rectangle 13"/>
            <p:cNvSpPr>
              <a:spLocks noChangeArrowheads="1"/>
            </p:cNvSpPr>
            <p:nvPr/>
          </p:nvSpPr>
          <p:spPr bwMode="auto">
            <a:xfrm>
              <a:off x="1206" y="902"/>
              <a:ext cx="165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60325" tIns="23812" rIns="60325" bIns="23812">
              <a:spAutoFit/>
            </a:bodyPr>
            <a:lstStyle/>
            <a:p>
              <a:pPr defTabSz="723900" eaLnBrk="0" hangingPunct="0">
                <a:lnSpc>
                  <a:spcPct val="85000"/>
                </a:lnSpc>
              </a:pPr>
              <a:r>
                <a:rPr lang="en-US" sz="1700" u="none">
                  <a:latin typeface="Tw Cen MT"/>
                  <a:cs typeface="Tw Cen MT"/>
                </a:rPr>
                <a:t>4</a:t>
              </a:r>
            </a:p>
          </p:txBody>
        </p:sp>
        <p:sp>
          <p:nvSpPr>
            <p:cNvPr id="67600" name="Rectangle 14"/>
            <p:cNvSpPr>
              <a:spLocks noChangeArrowheads="1"/>
            </p:cNvSpPr>
            <p:nvPr/>
          </p:nvSpPr>
          <p:spPr bwMode="auto">
            <a:xfrm>
              <a:off x="1709" y="902"/>
              <a:ext cx="165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60325" tIns="23812" rIns="60325" bIns="23812">
              <a:spAutoFit/>
            </a:bodyPr>
            <a:lstStyle/>
            <a:p>
              <a:pPr defTabSz="723900" eaLnBrk="0" hangingPunct="0">
                <a:lnSpc>
                  <a:spcPct val="85000"/>
                </a:lnSpc>
              </a:pPr>
              <a:r>
                <a:rPr lang="en-US" sz="1700" u="none">
                  <a:latin typeface="Tw Cen MT"/>
                  <a:cs typeface="Tw Cen MT"/>
                </a:rPr>
                <a:t>8</a:t>
              </a:r>
            </a:p>
          </p:txBody>
        </p:sp>
        <p:sp>
          <p:nvSpPr>
            <p:cNvPr id="67601" name="Rectangle 15"/>
            <p:cNvSpPr>
              <a:spLocks noChangeArrowheads="1"/>
            </p:cNvSpPr>
            <p:nvPr/>
          </p:nvSpPr>
          <p:spPr bwMode="auto">
            <a:xfrm>
              <a:off x="2945" y="902"/>
              <a:ext cx="247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60325" tIns="23812" rIns="60325" bIns="23812">
              <a:spAutoFit/>
            </a:bodyPr>
            <a:lstStyle/>
            <a:p>
              <a:pPr defTabSz="723900" eaLnBrk="0" hangingPunct="0">
                <a:lnSpc>
                  <a:spcPct val="85000"/>
                </a:lnSpc>
              </a:pPr>
              <a:r>
                <a:rPr lang="en-US" sz="1700" u="none">
                  <a:latin typeface="Tw Cen MT"/>
                  <a:cs typeface="Tw Cen MT"/>
                </a:rPr>
                <a:t>16</a:t>
              </a:r>
            </a:p>
          </p:txBody>
        </p:sp>
        <p:sp>
          <p:nvSpPr>
            <p:cNvPr id="67602" name="Rectangle 16"/>
            <p:cNvSpPr>
              <a:spLocks noChangeArrowheads="1"/>
            </p:cNvSpPr>
            <p:nvPr/>
          </p:nvSpPr>
          <p:spPr bwMode="auto">
            <a:xfrm>
              <a:off x="3356" y="902"/>
              <a:ext cx="247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60325" tIns="23812" rIns="60325" bIns="23812">
              <a:spAutoFit/>
            </a:bodyPr>
            <a:lstStyle/>
            <a:p>
              <a:pPr defTabSz="723900" eaLnBrk="0" hangingPunct="0">
                <a:lnSpc>
                  <a:spcPct val="85000"/>
                </a:lnSpc>
              </a:pPr>
              <a:r>
                <a:rPr lang="en-US" sz="1700" u="none">
                  <a:latin typeface="Tw Cen MT"/>
                  <a:cs typeface="Tw Cen MT"/>
                </a:rPr>
                <a:t>19</a:t>
              </a:r>
            </a:p>
          </p:txBody>
        </p:sp>
        <p:sp>
          <p:nvSpPr>
            <p:cNvPr id="67603" name="Rectangle 17"/>
            <p:cNvSpPr>
              <a:spLocks noChangeArrowheads="1"/>
            </p:cNvSpPr>
            <p:nvPr/>
          </p:nvSpPr>
          <p:spPr bwMode="auto">
            <a:xfrm>
              <a:off x="4087" y="902"/>
              <a:ext cx="247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60325" tIns="23812" rIns="60325" bIns="23812">
              <a:spAutoFit/>
            </a:bodyPr>
            <a:lstStyle/>
            <a:p>
              <a:pPr defTabSz="723900" eaLnBrk="0" hangingPunct="0">
                <a:lnSpc>
                  <a:spcPct val="85000"/>
                </a:lnSpc>
              </a:pPr>
              <a:r>
                <a:rPr lang="en-US" sz="1700" u="none">
                  <a:latin typeface="Tw Cen MT"/>
                  <a:cs typeface="Tw Cen MT"/>
                </a:rPr>
                <a:t>24</a:t>
              </a:r>
            </a:p>
          </p:txBody>
        </p:sp>
        <p:sp>
          <p:nvSpPr>
            <p:cNvPr id="67604" name="Rectangle 18"/>
            <p:cNvSpPr>
              <a:spLocks noChangeArrowheads="1"/>
            </p:cNvSpPr>
            <p:nvPr/>
          </p:nvSpPr>
          <p:spPr bwMode="auto">
            <a:xfrm>
              <a:off x="5231" y="902"/>
              <a:ext cx="247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60325" tIns="23812" rIns="60325" bIns="23812">
              <a:spAutoFit/>
            </a:bodyPr>
            <a:lstStyle/>
            <a:p>
              <a:pPr defTabSz="723900" eaLnBrk="0" hangingPunct="0">
                <a:lnSpc>
                  <a:spcPct val="85000"/>
                </a:lnSpc>
              </a:pPr>
              <a:r>
                <a:rPr lang="en-US" sz="1700" u="none">
                  <a:latin typeface="Tw Cen MT"/>
                  <a:cs typeface="Tw Cen MT"/>
                </a:rPr>
                <a:t>31</a:t>
              </a:r>
            </a:p>
          </p:txBody>
        </p:sp>
        <p:sp>
          <p:nvSpPr>
            <p:cNvPr id="67605" name="Line 19"/>
            <p:cNvSpPr>
              <a:spLocks noChangeShapeType="1"/>
            </p:cNvSpPr>
            <p:nvPr/>
          </p:nvSpPr>
          <p:spPr bwMode="auto">
            <a:xfrm>
              <a:off x="1289" y="1117"/>
              <a:ext cx="0" cy="28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latin typeface="Tw Cen MT"/>
                <a:cs typeface="Tw Cen MT"/>
              </a:endParaRPr>
            </a:p>
          </p:txBody>
        </p:sp>
        <p:sp>
          <p:nvSpPr>
            <p:cNvPr id="67606" name="Line 20"/>
            <p:cNvSpPr>
              <a:spLocks noChangeShapeType="1"/>
            </p:cNvSpPr>
            <p:nvPr/>
          </p:nvSpPr>
          <p:spPr bwMode="auto">
            <a:xfrm>
              <a:off x="1792" y="1117"/>
              <a:ext cx="0" cy="28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latin typeface="Tw Cen MT"/>
                <a:cs typeface="Tw Cen MT"/>
              </a:endParaRPr>
            </a:p>
          </p:txBody>
        </p:sp>
        <p:sp>
          <p:nvSpPr>
            <p:cNvPr id="67607" name="Line 21"/>
            <p:cNvSpPr>
              <a:spLocks noChangeShapeType="1"/>
            </p:cNvSpPr>
            <p:nvPr/>
          </p:nvSpPr>
          <p:spPr bwMode="auto">
            <a:xfrm>
              <a:off x="3027" y="1117"/>
              <a:ext cx="0" cy="85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latin typeface="Tw Cen MT"/>
                <a:cs typeface="Tw Cen MT"/>
              </a:endParaRPr>
            </a:p>
          </p:txBody>
        </p:sp>
        <p:sp>
          <p:nvSpPr>
            <p:cNvPr id="67608" name="Line 22"/>
            <p:cNvSpPr>
              <a:spLocks noChangeShapeType="1"/>
            </p:cNvSpPr>
            <p:nvPr/>
          </p:nvSpPr>
          <p:spPr bwMode="auto">
            <a:xfrm>
              <a:off x="1792" y="1687"/>
              <a:ext cx="0" cy="28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latin typeface="Tw Cen MT"/>
                <a:cs typeface="Tw Cen MT"/>
              </a:endParaRPr>
            </a:p>
          </p:txBody>
        </p:sp>
        <p:sp>
          <p:nvSpPr>
            <p:cNvPr id="67609" name="Line 23"/>
            <p:cNvSpPr>
              <a:spLocks noChangeShapeType="1"/>
            </p:cNvSpPr>
            <p:nvPr/>
          </p:nvSpPr>
          <p:spPr bwMode="auto">
            <a:xfrm>
              <a:off x="3531" y="1402"/>
              <a:ext cx="0" cy="28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latin typeface="Tw Cen MT"/>
                <a:cs typeface="Tw Cen MT"/>
              </a:endParaRPr>
            </a:p>
          </p:txBody>
        </p:sp>
        <p:sp>
          <p:nvSpPr>
            <p:cNvPr id="67610" name="Line 24"/>
            <p:cNvSpPr>
              <a:spLocks noChangeShapeType="1"/>
            </p:cNvSpPr>
            <p:nvPr/>
          </p:nvSpPr>
          <p:spPr bwMode="auto">
            <a:xfrm>
              <a:off x="4217" y="2544"/>
              <a:ext cx="0" cy="28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latin typeface="Tw Cen MT"/>
                <a:cs typeface="Tw Cen MT"/>
              </a:endParaRPr>
            </a:p>
          </p:txBody>
        </p:sp>
        <p:sp>
          <p:nvSpPr>
            <p:cNvPr id="67611" name="Rectangle 25"/>
            <p:cNvSpPr>
              <a:spLocks noChangeArrowheads="1"/>
            </p:cNvSpPr>
            <p:nvPr/>
          </p:nvSpPr>
          <p:spPr bwMode="auto">
            <a:xfrm>
              <a:off x="2533" y="2898"/>
              <a:ext cx="775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60325" tIns="23812" rIns="60325" bIns="23812">
              <a:spAutoFit/>
            </a:bodyPr>
            <a:lstStyle/>
            <a:p>
              <a:pPr defTabSz="723900" eaLnBrk="0" hangingPunct="0">
                <a:lnSpc>
                  <a:spcPct val="85000"/>
                </a:lnSpc>
              </a:pPr>
              <a:r>
                <a:rPr lang="en-US" sz="1700" u="none">
                  <a:latin typeface="Tw Cen MT"/>
                  <a:cs typeface="Tw Cen MT"/>
                </a:rPr>
                <a:t>DADOS ......</a:t>
              </a:r>
            </a:p>
          </p:txBody>
        </p:sp>
        <p:sp>
          <p:nvSpPr>
            <p:cNvPr id="67612" name="Rectangle 26"/>
            <p:cNvSpPr>
              <a:spLocks noChangeArrowheads="1"/>
            </p:cNvSpPr>
            <p:nvPr/>
          </p:nvSpPr>
          <p:spPr bwMode="auto">
            <a:xfrm>
              <a:off x="2487" y="3184"/>
              <a:ext cx="474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60325" tIns="23812" rIns="60325" bIns="23812">
              <a:spAutoFit/>
            </a:bodyPr>
            <a:lstStyle/>
            <a:p>
              <a:pPr defTabSz="723900" eaLnBrk="0" hangingPunct="0">
                <a:lnSpc>
                  <a:spcPct val="85000"/>
                </a:lnSpc>
              </a:pPr>
              <a:r>
                <a:rPr lang="en-US" sz="1700" u="none">
                  <a:latin typeface="Tw Cen MT"/>
                  <a:cs typeface="Tw Cen MT"/>
                </a:rPr>
                <a:t>............</a:t>
              </a:r>
            </a:p>
          </p:txBody>
        </p:sp>
        <p:sp>
          <p:nvSpPr>
            <p:cNvPr id="67613" name="Rectangle 27"/>
            <p:cNvSpPr>
              <a:spLocks noChangeArrowheads="1"/>
            </p:cNvSpPr>
            <p:nvPr/>
          </p:nvSpPr>
          <p:spPr bwMode="auto">
            <a:xfrm>
              <a:off x="4308" y="2623"/>
              <a:ext cx="92" cy="1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>
                <a:latin typeface="Tw Cen MT"/>
                <a:cs typeface="Tw Cen MT"/>
              </a:endParaRPr>
            </a:p>
          </p:txBody>
        </p:sp>
        <p:sp>
          <p:nvSpPr>
            <p:cNvPr id="67614" name="Rectangle 28"/>
            <p:cNvSpPr>
              <a:spLocks noChangeArrowheads="1"/>
            </p:cNvSpPr>
            <p:nvPr/>
          </p:nvSpPr>
          <p:spPr bwMode="auto">
            <a:xfrm>
              <a:off x="4455" y="2613"/>
              <a:ext cx="686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60325" tIns="23812" rIns="60325" bIns="23812">
              <a:spAutoFit/>
            </a:bodyPr>
            <a:lstStyle/>
            <a:p>
              <a:pPr defTabSz="723900" eaLnBrk="0" hangingPunct="0">
                <a:lnSpc>
                  <a:spcPct val="85000"/>
                </a:lnSpc>
              </a:pPr>
              <a:r>
                <a:rPr lang="en-US" sz="1700" u="none">
                  <a:latin typeface="Tw Cen MT"/>
                  <a:cs typeface="Tw Cen MT"/>
                </a:rPr>
                <a:t>PADDING</a:t>
              </a:r>
            </a:p>
          </p:txBody>
        </p:sp>
        <p:sp>
          <p:nvSpPr>
            <p:cNvPr id="67615" name="Rectangle 29"/>
            <p:cNvSpPr>
              <a:spLocks noChangeArrowheads="1"/>
            </p:cNvSpPr>
            <p:nvPr/>
          </p:nvSpPr>
          <p:spPr bwMode="auto">
            <a:xfrm>
              <a:off x="2121" y="2613"/>
              <a:ext cx="611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60325" tIns="23812" rIns="60325" bIns="23812">
              <a:spAutoFit/>
            </a:bodyPr>
            <a:lstStyle/>
            <a:p>
              <a:pPr defTabSz="723900" eaLnBrk="0" hangingPunct="0">
                <a:lnSpc>
                  <a:spcPct val="85000"/>
                </a:lnSpc>
              </a:pPr>
              <a:r>
                <a:rPr lang="en-US" sz="1700" u="none">
                  <a:latin typeface="Tw Cen MT"/>
                  <a:cs typeface="Tw Cen MT"/>
                </a:rPr>
                <a:t>OPÇÕES</a:t>
              </a:r>
            </a:p>
          </p:txBody>
        </p:sp>
        <p:sp>
          <p:nvSpPr>
            <p:cNvPr id="67616" name="Rectangle 30"/>
            <p:cNvSpPr>
              <a:spLocks noChangeArrowheads="1"/>
            </p:cNvSpPr>
            <p:nvPr/>
          </p:nvSpPr>
          <p:spPr bwMode="auto">
            <a:xfrm>
              <a:off x="2349" y="2328"/>
              <a:ext cx="1233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60325" tIns="23812" rIns="60325" bIns="23812">
              <a:spAutoFit/>
            </a:bodyPr>
            <a:lstStyle/>
            <a:p>
              <a:pPr defTabSz="723900" eaLnBrk="0" hangingPunct="0">
                <a:lnSpc>
                  <a:spcPct val="85000"/>
                </a:lnSpc>
              </a:pPr>
              <a:r>
                <a:rPr lang="en-US" sz="1700" u="none">
                  <a:latin typeface="Tw Cen MT"/>
                  <a:cs typeface="Tw Cen MT"/>
                </a:rPr>
                <a:t>Endereço IP destino</a:t>
              </a:r>
            </a:p>
          </p:txBody>
        </p:sp>
        <p:sp>
          <p:nvSpPr>
            <p:cNvPr id="67617" name="Rectangle 31"/>
            <p:cNvSpPr>
              <a:spLocks noChangeArrowheads="1"/>
            </p:cNvSpPr>
            <p:nvPr/>
          </p:nvSpPr>
          <p:spPr bwMode="auto">
            <a:xfrm>
              <a:off x="2395" y="2043"/>
              <a:ext cx="1272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60325" tIns="23812" rIns="60325" bIns="23812">
              <a:spAutoFit/>
            </a:bodyPr>
            <a:lstStyle/>
            <a:p>
              <a:pPr defTabSz="723900" eaLnBrk="0" hangingPunct="0">
                <a:lnSpc>
                  <a:spcPct val="85000"/>
                </a:lnSpc>
              </a:pPr>
              <a:r>
                <a:rPr lang="en-US" sz="1700" u="none">
                  <a:latin typeface="Tw Cen MT"/>
                  <a:cs typeface="Tw Cen MT"/>
                </a:rPr>
                <a:t>Endereço IP origem</a:t>
              </a:r>
            </a:p>
          </p:txBody>
        </p:sp>
        <p:sp>
          <p:nvSpPr>
            <p:cNvPr id="67618" name="Rectangle 32"/>
            <p:cNvSpPr>
              <a:spLocks noChangeArrowheads="1"/>
            </p:cNvSpPr>
            <p:nvPr/>
          </p:nvSpPr>
          <p:spPr bwMode="auto">
            <a:xfrm>
              <a:off x="886" y="1758"/>
              <a:ext cx="271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60325" tIns="23812" rIns="60325" bIns="23812">
              <a:spAutoFit/>
            </a:bodyPr>
            <a:lstStyle/>
            <a:p>
              <a:pPr defTabSz="723900" eaLnBrk="0" hangingPunct="0">
                <a:lnSpc>
                  <a:spcPct val="85000"/>
                </a:lnSpc>
              </a:pPr>
              <a:r>
                <a:rPr lang="en-US" sz="1700" u="none">
                  <a:latin typeface="Tw Cen MT"/>
                  <a:cs typeface="Tw Cen MT"/>
                </a:rPr>
                <a:t>TTL</a:t>
              </a:r>
            </a:p>
          </p:txBody>
        </p:sp>
        <p:sp>
          <p:nvSpPr>
            <p:cNvPr id="67619" name="Rectangle 33"/>
            <p:cNvSpPr>
              <a:spLocks noChangeArrowheads="1"/>
            </p:cNvSpPr>
            <p:nvPr/>
          </p:nvSpPr>
          <p:spPr bwMode="auto">
            <a:xfrm>
              <a:off x="2029" y="1758"/>
              <a:ext cx="900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60325" tIns="23812" rIns="60325" bIns="23812">
              <a:spAutoFit/>
            </a:bodyPr>
            <a:lstStyle/>
            <a:p>
              <a:pPr defTabSz="723900" eaLnBrk="0" hangingPunct="0">
                <a:lnSpc>
                  <a:spcPct val="85000"/>
                </a:lnSpc>
              </a:pPr>
              <a:r>
                <a:rPr lang="en-US" sz="1700" u="none">
                  <a:latin typeface="Tw Cen MT"/>
                  <a:cs typeface="Tw Cen MT"/>
                </a:rPr>
                <a:t>PROTOCOLO</a:t>
              </a:r>
            </a:p>
          </p:txBody>
        </p:sp>
        <p:sp>
          <p:nvSpPr>
            <p:cNvPr id="67620" name="Rectangle 34"/>
            <p:cNvSpPr>
              <a:spLocks noChangeArrowheads="1"/>
            </p:cNvSpPr>
            <p:nvPr/>
          </p:nvSpPr>
          <p:spPr bwMode="auto">
            <a:xfrm>
              <a:off x="3401" y="1758"/>
              <a:ext cx="800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60325" tIns="23812" rIns="60325" bIns="23812">
              <a:spAutoFit/>
            </a:bodyPr>
            <a:lstStyle/>
            <a:p>
              <a:pPr defTabSz="723900" eaLnBrk="0" hangingPunct="0">
                <a:lnSpc>
                  <a:spcPct val="85000"/>
                </a:lnSpc>
              </a:pPr>
              <a:r>
                <a:rPr lang="en-US" sz="1700" u="none">
                  <a:latin typeface="Tw Cen MT"/>
                  <a:cs typeface="Tw Cen MT"/>
                </a:rPr>
                <a:t>CHECKSUM</a:t>
              </a:r>
            </a:p>
          </p:txBody>
        </p:sp>
        <p:sp>
          <p:nvSpPr>
            <p:cNvPr id="67621" name="Rectangle 35"/>
            <p:cNvSpPr>
              <a:spLocks noChangeArrowheads="1"/>
            </p:cNvSpPr>
            <p:nvPr/>
          </p:nvSpPr>
          <p:spPr bwMode="auto">
            <a:xfrm>
              <a:off x="1298" y="1472"/>
              <a:ext cx="1039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60325" tIns="23812" rIns="60325" bIns="23812">
              <a:spAutoFit/>
            </a:bodyPr>
            <a:lstStyle/>
            <a:p>
              <a:pPr defTabSz="723900" eaLnBrk="0" hangingPunct="0">
                <a:lnSpc>
                  <a:spcPct val="85000"/>
                </a:lnSpc>
              </a:pPr>
              <a:r>
                <a:rPr lang="en-US" sz="1700" u="none">
                  <a:latin typeface="Tw Cen MT"/>
                  <a:cs typeface="Tw Cen MT"/>
                </a:rPr>
                <a:t>IDENTIFICAÇÃO</a:t>
              </a:r>
            </a:p>
          </p:txBody>
        </p:sp>
        <p:sp>
          <p:nvSpPr>
            <p:cNvPr id="67622" name="Rectangle 36"/>
            <p:cNvSpPr>
              <a:spLocks noChangeArrowheads="1"/>
            </p:cNvSpPr>
            <p:nvPr/>
          </p:nvSpPr>
          <p:spPr bwMode="auto">
            <a:xfrm>
              <a:off x="3035" y="1472"/>
              <a:ext cx="490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60325" tIns="23812" rIns="60325" bIns="23812">
              <a:spAutoFit/>
            </a:bodyPr>
            <a:lstStyle/>
            <a:p>
              <a:pPr defTabSz="723900" eaLnBrk="0" hangingPunct="0">
                <a:lnSpc>
                  <a:spcPct val="85000"/>
                </a:lnSpc>
              </a:pPr>
              <a:r>
                <a:rPr lang="en-US" sz="1700" u="none">
                  <a:latin typeface="Tw Cen MT"/>
                  <a:cs typeface="Tw Cen MT"/>
                </a:rPr>
                <a:t>FLAGS</a:t>
              </a:r>
            </a:p>
          </p:txBody>
        </p:sp>
        <p:sp>
          <p:nvSpPr>
            <p:cNvPr id="67623" name="Rectangle 37"/>
            <p:cNvSpPr>
              <a:spLocks noChangeArrowheads="1"/>
            </p:cNvSpPr>
            <p:nvPr/>
          </p:nvSpPr>
          <p:spPr bwMode="auto">
            <a:xfrm>
              <a:off x="3584" y="1472"/>
              <a:ext cx="1464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60325" tIns="23812" rIns="60325" bIns="23812">
              <a:spAutoFit/>
            </a:bodyPr>
            <a:lstStyle/>
            <a:p>
              <a:pPr defTabSz="723900" eaLnBrk="0" hangingPunct="0">
                <a:lnSpc>
                  <a:spcPct val="85000"/>
                </a:lnSpc>
              </a:pPr>
              <a:r>
                <a:rPr lang="en-US" sz="1700" u="none">
                  <a:latin typeface="Tw Cen MT"/>
                  <a:cs typeface="Tw Cen MT"/>
                </a:rPr>
                <a:t>OFFSET(Fragmentação)</a:t>
              </a:r>
            </a:p>
          </p:txBody>
        </p:sp>
        <p:sp>
          <p:nvSpPr>
            <p:cNvPr id="67624" name="Rectangle 38"/>
            <p:cNvSpPr>
              <a:spLocks noChangeArrowheads="1"/>
            </p:cNvSpPr>
            <p:nvPr/>
          </p:nvSpPr>
          <p:spPr bwMode="auto">
            <a:xfrm>
              <a:off x="841" y="1187"/>
              <a:ext cx="387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60325" tIns="23812" rIns="60325" bIns="23812">
              <a:spAutoFit/>
            </a:bodyPr>
            <a:lstStyle/>
            <a:p>
              <a:pPr defTabSz="723900" eaLnBrk="0" hangingPunct="0">
                <a:lnSpc>
                  <a:spcPct val="85000"/>
                </a:lnSpc>
              </a:pPr>
              <a:r>
                <a:rPr lang="en-US" sz="1700" u="none">
                  <a:latin typeface="Tw Cen MT"/>
                  <a:cs typeface="Tw Cen MT"/>
                </a:rPr>
                <a:t>VERS</a:t>
              </a:r>
            </a:p>
          </p:txBody>
        </p:sp>
        <p:sp>
          <p:nvSpPr>
            <p:cNvPr id="67625" name="Rectangle 39"/>
            <p:cNvSpPr>
              <a:spLocks noChangeArrowheads="1"/>
            </p:cNvSpPr>
            <p:nvPr/>
          </p:nvSpPr>
          <p:spPr bwMode="auto">
            <a:xfrm>
              <a:off x="1298" y="1187"/>
              <a:ext cx="496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60325" tIns="23812" rIns="60325" bIns="23812">
              <a:spAutoFit/>
            </a:bodyPr>
            <a:lstStyle/>
            <a:p>
              <a:pPr defTabSz="723900" eaLnBrk="0" hangingPunct="0">
                <a:lnSpc>
                  <a:spcPct val="85000"/>
                </a:lnSpc>
              </a:pPr>
              <a:r>
                <a:rPr lang="en-US" sz="1700" u="none">
                  <a:latin typeface="Tw Cen MT"/>
                  <a:cs typeface="Tw Cen MT"/>
                </a:rPr>
                <a:t>COMP.</a:t>
              </a:r>
            </a:p>
          </p:txBody>
        </p:sp>
        <p:sp>
          <p:nvSpPr>
            <p:cNvPr id="67626" name="Rectangle 40"/>
            <p:cNvSpPr>
              <a:spLocks noChangeArrowheads="1"/>
            </p:cNvSpPr>
            <p:nvPr/>
          </p:nvSpPr>
          <p:spPr bwMode="auto">
            <a:xfrm>
              <a:off x="1897" y="1187"/>
              <a:ext cx="974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60325" tIns="23812" rIns="60325" bIns="23812">
              <a:spAutoFit/>
            </a:bodyPr>
            <a:lstStyle/>
            <a:p>
              <a:pPr defTabSz="723900" eaLnBrk="0" hangingPunct="0">
                <a:lnSpc>
                  <a:spcPct val="85000"/>
                </a:lnSpc>
              </a:pPr>
              <a:r>
                <a:rPr lang="en-US" sz="1700" u="none">
                  <a:latin typeface="Tw Cen MT"/>
                  <a:cs typeface="Tw Cen MT"/>
                </a:rPr>
                <a:t>TIPO SERVIÇO</a:t>
              </a:r>
            </a:p>
          </p:txBody>
        </p:sp>
        <p:sp>
          <p:nvSpPr>
            <p:cNvPr id="67627" name="Rectangle 41"/>
            <p:cNvSpPr>
              <a:spLocks noChangeArrowheads="1"/>
            </p:cNvSpPr>
            <p:nvPr/>
          </p:nvSpPr>
          <p:spPr bwMode="auto">
            <a:xfrm>
              <a:off x="3539" y="1187"/>
              <a:ext cx="1518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60325" tIns="23812" rIns="60325" bIns="23812">
              <a:spAutoFit/>
            </a:bodyPr>
            <a:lstStyle/>
            <a:p>
              <a:pPr defTabSz="723900" eaLnBrk="0" hangingPunct="0">
                <a:lnSpc>
                  <a:spcPct val="85000"/>
                </a:lnSpc>
              </a:pPr>
              <a:r>
                <a:rPr lang="en-US" sz="1700" u="none">
                  <a:latin typeface="Tw Cen MT"/>
                  <a:cs typeface="Tw Cen MT"/>
                </a:rPr>
                <a:t>COMPRIMENTO TOTAL</a:t>
              </a:r>
            </a:p>
          </p:txBody>
        </p:sp>
      </p:grpSp>
      <p:sp>
        <p:nvSpPr>
          <p:cNvPr id="67589" name="TextBox 42"/>
          <p:cNvSpPr txBox="1">
            <a:spLocks noChangeArrowheads="1"/>
          </p:cNvSpPr>
          <p:nvPr/>
        </p:nvSpPr>
        <p:spPr bwMode="auto">
          <a:xfrm>
            <a:off x="738412" y="1562092"/>
            <a:ext cx="771557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u="none" dirty="0">
                <a:latin typeface="Tw Cen MT"/>
                <a:cs typeface="Tw Cen MT"/>
              </a:rPr>
              <a:t>RFC 791 </a:t>
            </a:r>
            <a:r>
              <a:rPr lang="en-US" u="none" dirty="0" smtClean="0">
                <a:latin typeface="Tw Cen MT"/>
                <a:cs typeface="Tw Cen MT"/>
              </a:rPr>
              <a:t>de </a:t>
            </a:r>
            <a:r>
              <a:rPr lang="en-US" u="none" dirty="0" err="1" smtClean="0">
                <a:latin typeface="Tw Cen MT"/>
                <a:cs typeface="Tw Cen MT"/>
              </a:rPr>
              <a:t>Setembro</a:t>
            </a:r>
            <a:r>
              <a:rPr lang="en-US" u="none" dirty="0" smtClean="0">
                <a:latin typeface="Tw Cen MT"/>
                <a:cs typeface="Tw Cen MT"/>
              </a:rPr>
              <a:t> de 1981 </a:t>
            </a:r>
            <a:r>
              <a:rPr lang="en-US" u="none" dirty="0">
                <a:latin typeface="Tw Cen MT"/>
                <a:cs typeface="Tw Cen MT"/>
              </a:rPr>
              <a:t>(update do RFC 790 Jan 80)</a:t>
            </a:r>
          </a:p>
        </p:txBody>
      </p:sp>
    </p:spTree>
    <p:extLst>
      <p:ext uri="{BB962C8B-B14F-4D97-AF65-F5344CB8AC3E}">
        <p14:creationId xmlns:p14="http://schemas.microsoft.com/office/powerpoint/2010/main" val="31324247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5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85398"/>
            <a:ext cx="8154785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pt-PT" sz="4800" dirty="0">
                <a:latin typeface="Tw Cen MT"/>
                <a:ea typeface="ＭＳ Ｐゴシック" charset="0"/>
                <a:cs typeface="Tw Cen MT"/>
              </a:rPr>
              <a:t>Significado de alguns campos</a:t>
            </a:r>
          </a:p>
        </p:txBody>
      </p:sp>
      <p:sp>
        <p:nvSpPr>
          <p:cNvPr id="69636" name="Rectangle 3"/>
          <p:cNvSpPr>
            <a:spLocks noChangeArrowheads="1"/>
          </p:cNvSpPr>
          <p:nvPr/>
        </p:nvSpPr>
        <p:spPr bwMode="auto">
          <a:xfrm>
            <a:off x="533400" y="1679929"/>
            <a:ext cx="8305800" cy="40418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7312" tIns="44450" rIns="87312" bIns="44450">
            <a:spAutoFit/>
          </a:bodyPr>
          <a:lstStyle/>
          <a:p>
            <a:pPr defTabSz="723900" eaLnBrk="0" hangingPunct="0">
              <a:lnSpc>
                <a:spcPct val="90000"/>
              </a:lnSpc>
            </a:pPr>
            <a:r>
              <a:rPr lang="pt-PT" sz="1900" u="none" dirty="0">
                <a:latin typeface="Tw Cen MT"/>
                <a:cs typeface="Tw Cen MT"/>
              </a:rPr>
              <a:t>Versão - vamos na versão 4, com a 6 </a:t>
            </a:r>
            <a:r>
              <a:rPr lang="pt-PT" sz="1900" u="none" dirty="0" smtClean="0">
                <a:latin typeface="Tw Cen MT"/>
                <a:cs typeface="Tw Cen MT"/>
              </a:rPr>
              <a:t>cada </a:t>
            </a:r>
            <a:r>
              <a:rPr lang="pt-PT" sz="1900" u="none" dirty="0">
                <a:latin typeface="Tw Cen MT"/>
                <a:cs typeface="Tw Cen MT"/>
              </a:rPr>
              <a:t>vez mais presente</a:t>
            </a:r>
          </a:p>
          <a:p>
            <a:pPr defTabSz="723900" eaLnBrk="0" hangingPunct="0">
              <a:lnSpc>
                <a:spcPct val="90000"/>
              </a:lnSpc>
            </a:pPr>
            <a:endParaRPr lang="pt-PT" sz="1900" u="none" dirty="0">
              <a:latin typeface="Tw Cen MT"/>
              <a:cs typeface="Tw Cen MT"/>
            </a:endParaRPr>
          </a:p>
          <a:p>
            <a:pPr defTabSz="723900" eaLnBrk="0" hangingPunct="0">
              <a:lnSpc>
                <a:spcPct val="90000"/>
              </a:lnSpc>
            </a:pPr>
            <a:r>
              <a:rPr lang="pt-PT" sz="1900" u="none" dirty="0">
                <a:latin typeface="Tw Cen MT"/>
                <a:cs typeface="Tw Cen MT"/>
              </a:rPr>
              <a:t>COMP - Comprimento do cabeçalho (em palavras de 32 bits)</a:t>
            </a:r>
          </a:p>
          <a:p>
            <a:pPr defTabSz="723900" eaLnBrk="0" hangingPunct="0">
              <a:lnSpc>
                <a:spcPct val="90000"/>
              </a:lnSpc>
            </a:pPr>
            <a:endParaRPr lang="pt-PT" sz="1900" u="none" dirty="0">
              <a:latin typeface="Tw Cen MT"/>
              <a:cs typeface="Tw Cen MT"/>
            </a:endParaRPr>
          </a:p>
          <a:p>
            <a:pPr defTabSz="723900" eaLnBrk="0" hangingPunct="0">
              <a:lnSpc>
                <a:spcPct val="90000"/>
              </a:lnSpc>
            </a:pPr>
            <a:r>
              <a:rPr lang="pt-PT" sz="1900" u="none" dirty="0">
                <a:latin typeface="Tw Cen MT"/>
                <a:cs typeface="Tw Cen MT"/>
              </a:rPr>
              <a:t>O tipo de serviço (só mais recentemente começa a ser </a:t>
            </a:r>
            <a:r>
              <a:rPr lang="pt-PT" sz="1900" u="none" dirty="0" smtClean="0">
                <a:latin typeface="Tw Cen MT"/>
                <a:cs typeface="Tw Cen MT"/>
              </a:rPr>
              <a:t>usado de forma completa)</a:t>
            </a:r>
            <a:endParaRPr lang="pt-PT" sz="1900" u="none" dirty="0">
              <a:latin typeface="Tw Cen MT"/>
              <a:cs typeface="Tw Cen MT"/>
            </a:endParaRPr>
          </a:p>
          <a:p>
            <a:pPr defTabSz="723900" eaLnBrk="0" hangingPunct="0">
              <a:lnSpc>
                <a:spcPct val="90000"/>
              </a:lnSpc>
            </a:pPr>
            <a:endParaRPr lang="pt-PT" sz="1900" u="none" dirty="0">
              <a:latin typeface="Tw Cen MT"/>
              <a:cs typeface="Tw Cen MT"/>
            </a:endParaRPr>
          </a:p>
          <a:p>
            <a:pPr defTabSz="723900" eaLnBrk="0" hangingPunct="0">
              <a:lnSpc>
                <a:spcPct val="90000"/>
              </a:lnSpc>
            </a:pPr>
            <a:r>
              <a:rPr lang="pt-PT" sz="1900" u="none" dirty="0">
                <a:latin typeface="Tw Cen MT"/>
                <a:cs typeface="Tw Cen MT"/>
              </a:rPr>
              <a:t>O comprimento total é em bytes (</a:t>
            </a:r>
            <a:r>
              <a:rPr lang="pt-PT" sz="1900" u="none" dirty="0" err="1">
                <a:latin typeface="Tw Cen MT"/>
                <a:cs typeface="Tw Cen MT"/>
              </a:rPr>
              <a:t>datagrama</a:t>
            </a:r>
            <a:r>
              <a:rPr lang="pt-PT" sz="1900" u="none" dirty="0">
                <a:latin typeface="Tw Cen MT"/>
                <a:cs typeface="Tw Cen MT"/>
              </a:rPr>
              <a:t> máximo = 64 </a:t>
            </a:r>
            <a:r>
              <a:rPr lang="pt-PT" sz="1900" u="none" dirty="0" err="1">
                <a:latin typeface="Tw Cen MT"/>
                <a:cs typeface="Tw Cen MT"/>
              </a:rPr>
              <a:t>Kbytes</a:t>
            </a:r>
            <a:r>
              <a:rPr lang="pt-PT" sz="1900" u="none" dirty="0">
                <a:latin typeface="Tw Cen MT"/>
                <a:cs typeface="Tw Cen MT"/>
              </a:rPr>
              <a:t>)</a:t>
            </a:r>
          </a:p>
          <a:p>
            <a:pPr defTabSz="723900" eaLnBrk="0" hangingPunct="0">
              <a:lnSpc>
                <a:spcPct val="90000"/>
              </a:lnSpc>
            </a:pPr>
            <a:endParaRPr lang="pt-PT" sz="1900" u="none" dirty="0">
              <a:latin typeface="Tw Cen MT"/>
              <a:cs typeface="Tw Cen MT"/>
            </a:endParaRPr>
          </a:p>
          <a:p>
            <a:pPr defTabSz="723900" eaLnBrk="0" hangingPunct="0">
              <a:lnSpc>
                <a:spcPct val="90000"/>
              </a:lnSpc>
            </a:pPr>
            <a:r>
              <a:rPr lang="pt-PT" sz="1900" u="none" dirty="0">
                <a:latin typeface="Tw Cen MT"/>
                <a:cs typeface="Tw Cen MT"/>
              </a:rPr>
              <a:t>TTL - Time to </a:t>
            </a:r>
            <a:r>
              <a:rPr lang="pt-PT" sz="1900" u="none" dirty="0" err="1">
                <a:latin typeface="Tw Cen MT"/>
                <a:cs typeface="Tw Cen MT"/>
              </a:rPr>
              <a:t>live</a:t>
            </a:r>
            <a:r>
              <a:rPr lang="pt-PT" sz="1900" u="none" dirty="0">
                <a:latin typeface="Tw Cen MT"/>
                <a:cs typeface="Tw Cen MT"/>
              </a:rPr>
              <a:t> (segurança contra erros de encaminhamento)</a:t>
            </a:r>
          </a:p>
          <a:p>
            <a:pPr defTabSz="723900" eaLnBrk="0" hangingPunct="0">
              <a:lnSpc>
                <a:spcPct val="90000"/>
              </a:lnSpc>
            </a:pPr>
            <a:endParaRPr lang="pt-PT" sz="1900" u="none" dirty="0">
              <a:latin typeface="Tw Cen MT"/>
              <a:cs typeface="Tw Cen MT"/>
            </a:endParaRPr>
          </a:p>
          <a:p>
            <a:pPr defTabSz="723900" eaLnBrk="0" hangingPunct="0">
              <a:lnSpc>
                <a:spcPct val="90000"/>
              </a:lnSpc>
            </a:pPr>
            <a:r>
              <a:rPr lang="pt-PT" sz="1900" u="none" dirty="0">
                <a:latin typeface="Tw Cen MT"/>
                <a:cs typeface="Tw Cen MT"/>
              </a:rPr>
              <a:t>PROTOCOLO - Suporta a </a:t>
            </a:r>
            <a:r>
              <a:rPr lang="pt-PT" sz="1900" i="1" u="none" dirty="0" err="1">
                <a:latin typeface="Tw Cen MT"/>
                <a:cs typeface="Tw Cen MT"/>
              </a:rPr>
              <a:t>desmultiplexagem</a:t>
            </a:r>
            <a:r>
              <a:rPr lang="pt-PT" sz="1900" u="none" dirty="0">
                <a:latin typeface="Tw Cen MT"/>
                <a:cs typeface="Tw Cen MT"/>
              </a:rPr>
              <a:t> por protocolos</a:t>
            </a:r>
          </a:p>
          <a:p>
            <a:pPr defTabSz="723900" eaLnBrk="0" hangingPunct="0">
              <a:lnSpc>
                <a:spcPct val="90000"/>
              </a:lnSpc>
            </a:pPr>
            <a:endParaRPr lang="pt-PT" sz="1900" u="none" dirty="0">
              <a:latin typeface="Tw Cen MT"/>
              <a:cs typeface="Tw Cen MT"/>
            </a:endParaRPr>
          </a:p>
          <a:p>
            <a:pPr defTabSz="723900" eaLnBrk="0" hangingPunct="0">
              <a:lnSpc>
                <a:spcPct val="90000"/>
              </a:lnSpc>
            </a:pPr>
            <a:r>
              <a:rPr lang="pt-PT" sz="1900" u="none" dirty="0">
                <a:latin typeface="Tw Cen MT"/>
                <a:cs typeface="Tw Cen MT"/>
              </a:rPr>
              <a:t>CHECKSUM – </a:t>
            </a:r>
            <a:r>
              <a:rPr lang="pt-PT" sz="1900" u="none" dirty="0" err="1">
                <a:latin typeface="Tw Cen MT"/>
                <a:cs typeface="Tw Cen MT"/>
              </a:rPr>
              <a:t>Protecção</a:t>
            </a:r>
            <a:r>
              <a:rPr lang="pt-PT" sz="1900" u="none" dirty="0">
                <a:latin typeface="Tw Cen MT"/>
                <a:cs typeface="Tw Cen MT"/>
              </a:rPr>
              <a:t> contra pacotes corrompidos</a:t>
            </a:r>
          </a:p>
          <a:p>
            <a:pPr defTabSz="723900" eaLnBrk="0" hangingPunct="0">
              <a:lnSpc>
                <a:spcPct val="90000"/>
              </a:lnSpc>
            </a:pPr>
            <a:endParaRPr lang="pt-PT" sz="1900" u="none" dirty="0">
              <a:latin typeface="Tw Cen MT"/>
              <a:cs typeface="Tw Cen MT"/>
            </a:endParaRPr>
          </a:p>
          <a:p>
            <a:pPr defTabSz="723900" eaLnBrk="0" hangingPunct="0">
              <a:lnSpc>
                <a:spcPct val="90000"/>
              </a:lnSpc>
            </a:pPr>
            <a:r>
              <a:rPr lang="pt-PT" sz="1900" u="none" dirty="0">
                <a:latin typeface="Tw Cen MT"/>
                <a:cs typeface="Tw Cen MT"/>
              </a:rPr>
              <a:t>Opções: </a:t>
            </a:r>
            <a:r>
              <a:rPr lang="ja-JP" altLang="pt-PT" sz="1900" u="none" dirty="0">
                <a:latin typeface="Tw Cen MT"/>
                <a:cs typeface="Tw Cen MT"/>
              </a:rPr>
              <a:t>“</a:t>
            </a:r>
            <a:r>
              <a:rPr lang="pt-PT" sz="1900" u="none" dirty="0" err="1">
                <a:latin typeface="Tw Cen MT"/>
                <a:cs typeface="Tw Cen MT"/>
              </a:rPr>
              <a:t>source</a:t>
            </a:r>
            <a:r>
              <a:rPr lang="pt-PT" sz="1900" u="none" dirty="0">
                <a:latin typeface="Tw Cen MT"/>
                <a:cs typeface="Tw Cen MT"/>
              </a:rPr>
              <a:t> </a:t>
            </a:r>
            <a:r>
              <a:rPr lang="pt-PT" sz="1900" u="none" dirty="0" err="1">
                <a:latin typeface="Tw Cen MT"/>
                <a:cs typeface="Tw Cen MT"/>
              </a:rPr>
              <a:t>routing</a:t>
            </a:r>
            <a:r>
              <a:rPr lang="ja-JP" altLang="pt-PT" sz="1900" u="none" dirty="0">
                <a:latin typeface="Tw Cen MT"/>
                <a:cs typeface="Tw Cen MT"/>
              </a:rPr>
              <a:t>”</a:t>
            </a:r>
            <a:r>
              <a:rPr lang="pt-PT" sz="1900" u="none" dirty="0">
                <a:latin typeface="Tw Cen MT"/>
                <a:cs typeface="Tw Cen MT"/>
              </a:rPr>
              <a:t>, </a:t>
            </a:r>
            <a:r>
              <a:rPr lang="ja-JP" altLang="pt-PT" sz="1900" u="none" dirty="0">
                <a:latin typeface="Tw Cen MT"/>
                <a:cs typeface="Tw Cen MT"/>
              </a:rPr>
              <a:t>“</a:t>
            </a:r>
            <a:r>
              <a:rPr lang="pt-PT" sz="1900" u="none" dirty="0">
                <a:latin typeface="Tw Cen MT"/>
                <a:cs typeface="Tw Cen MT"/>
              </a:rPr>
              <a:t>record </a:t>
            </a:r>
            <a:r>
              <a:rPr lang="pt-PT" sz="1900" u="none" dirty="0" err="1">
                <a:latin typeface="Tw Cen MT"/>
                <a:cs typeface="Tw Cen MT"/>
              </a:rPr>
              <a:t>routing</a:t>
            </a:r>
            <a:r>
              <a:rPr lang="ja-JP" altLang="pt-PT" sz="1900" u="none" dirty="0">
                <a:latin typeface="Tw Cen MT"/>
                <a:cs typeface="Tw Cen MT"/>
              </a:rPr>
              <a:t>”</a:t>
            </a:r>
            <a:r>
              <a:rPr lang="pt-PT" sz="1900" u="none" dirty="0">
                <a:latin typeface="Tw Cen MT"/>
                <a:cs typeface="Tw Cen MT"/>
              </a:rPr>
              <a:t>, .....</a:t>
            </a:r>
          </a:p>
        </p:txBody>
      </p:sp>
    </p:spTree>
    <p:extLst>
      <p:ext uri="{BB962C8B-B14F-4D97-AF65-F5344CB8AC3E}">
        <p14:creationId xmlns:p14="http://schemas.microsoft.com/office/powerpoint/2010/main" val="3522469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23" name="Group 2"/>
          <p:cNvGrpSpPr>
            <a:grpSpLocks/>
          </p:cNvGrpSpPr>
          <p:nvPr/>
        </p:nvGrpSpPr>
        <p:grpSpPr bwMode="auto">
          <a:xfrm>
            <a:off x="533400" y="1371600"/>
            <a:ext cx="6369050" cy="4776788"/>
            <a:chOff x="-130" y="129"/>
            <a:chExt cx="4012" cy="3304"/>
          </a:xfrm>
        </p:grpSpPr>
        <p:sp>
          <p:nvSpPr>
            <p:cNvPr id="30727" name="Freeform 3"/>
            <p:cNvSpPr>
              <a:spLocks/>
            </p:cNvSpPr>
            <p:nvPr/>
          </p:nvSpPr>
          <p:spPr bwMode="auto">
            <a:xfrm>
              <a:off x="2031" y="2058"/>
              <a:ext cx="1794" cy="933"/>
            </a:xfrm>
            <a:custGeom>
              <a:avLst/>
              <a:gdLst>
                <a:gd name="T0" fmla="*/ 6 w 1794"/>
                <a:gd name="T1" fmla="*/ 483 h 933"/>
                <a:gd name="T2" fmla="*/ 108 w 1794"/>
                <a:gd name="T3" fmla="*/ 125 h 933"/>
                <a:gd name="T4" fmla="*/ 559 w 1794"/>
                <a:gd name="T5" fmla="*/ 100 h 933"/>
                <a:gd name="T6" fmla="*/ 1128 w 1794"/>
                <a:gd name="T7" fmla="*/ 29 h 933"/>
                <a:gd name="T8" fmla="*/ 1716 w 1794"/>
                <a:gd name="T9" fmla="*/ 275 h 933"/>
                <a:gd name="T10" fmla="*/ 1596 w 1794"/>
                <a:gd name="T11" fmla="*/ 827 h 933"/>
                <a:gd name="T12" fmla="*/ 1380 w 1794"/>
                <a:gd name="T13" fmla="*/ 911 h 933"/>
                <a:gd name="T14" fmla="*/ 840 w 1794"/>
                <a:gd name="T15" fmla="*/ 929 h 933"/>
                <a:gd name="T16" fmla="*/ 414 w 1794"/>
                <a:gd name="T17" fmla="*/ 911 h 933"/>
                <a:gd name="T18" fmla="*/ 143 w 1794"/>
                <a:gd name="T19" fmla="*/ 832 h 933"/>
                <a:gd name="T20" fmla="*/ 6 w 1794"/>
                <a:gd name="T21" fmla="*/ 483 h 933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794"/>
                <a:gd name="T34" fmla="*/ 0 h 933"/>
                <a:gd name="T35" fmla="*/ 1794 w 1794"/>
                <a:gd name="T36" fmla="*/ 933 h 933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794" h="933">
                  <a:moveTo>
                    <a:pt x="6" y="483"/>
                  </a:moveTo>
                  <a:cubicBezTo>
                    <a:pt x="0" y="365"/>
                    <a:pt x="16" y="189"/>
                    <a:pt x="108" y="125"/>
                  </a:cubicBezTo>
                  <a:cubicBezTo>
                    <a:pt x="200" y="61"/>
                    <a:pt x="389" y="116"/>
                    <a:pt x="559" y="100"/>
                  </a:cubicBezTo>
                  <a:cubicBezTo>
                    <a:pt x="729" y="84"/>
                    <a:pt x="935" y="0"/>
                    <a:pt x="1128" y="29"/>
                  </a:cubicBezTo>
                  <a:cubicBezTo>
                    <a:pt x="1321" y="58"/>
                    <a:pt x="1638" y="142"/>
                    <a:pt x="1716" y="275"/>
                  </a:cubicBezTo>
                  <a:cubicBezTo>
                    <a:pt x="1794" y="408"/>
                    <a:pt x="1652" y="721"/>
                    <a:pt x="1596" y="827"/>
                  </a:cubicBezTo>
                  <a:cubicBezTo>
                    <a:pt x="1540" y="933"/>
                    <a:pt x="1506" y="894"/>
                    <a:pt x="1380" y="911"/>
                  </a:cubicBezTo>
                  <a:cubicBezTo>
                    <a:pt x="1254" y="928"/>
                    <a:pt x="1001" y="929"/>
                    <a:pt x="840" y="929"/>
                  </a:cubicBezTo>
                  <a:cubicBezTo>
                    <a:pt x="679" y="929"/>
                    <a:pt x="530" y="927"/>
                    <a:pt x="414" y="911"/>
                  </a:cubicBezTo>
                  <a:cubicBezTo>
                    <a:pt x="298" y="895"/>
                    <a:pt x="211" y="903"/>
                    <a:pt x="143" y="832"/>
                  </a:cubicBezTo>
                  <a:cubicBezTo>
                    <a:pt x="75" y="761"/>
                    <a:pt x="4" y="624"/>
                    <a:pt x="6" y="483"/>
                  </a:cubicBezTo>
                  <a:close/>
                </a:path>
              </a:pathLst>
            </a:custGeom>
            <a:solidFill>
              <a:srgbClr val="66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28" name="Freeform 4"/>
            <p:cNvSpPr>
              <a:spLocks/>
            </p:cNvSpPr>
            <p:nvPr/>
          </p:nvSpPr>
          <p:spPr bwMode="auto">
            <a:xfrm>
              <a:off x="1090" y="1594"/>
              <a:ext cx="1443" cy="816"/>
            </a:xfrm>
            <a:custGeom>
              <a:avLst/>
              <a:gdLst>
                <a:gd name="T0" fmla="*/ 0 w 1443"/>
                <a:gd name="T1" fmla="*/ 0 h 816"/>
                <a:gd name="T2" fmla="*/ 1076 w 1443"/>
                <a:gd name="T3" fmla="*/ 782 h 816"/>
                <a:gd name="T4" fmla="*/ 1320 w 1443"/>
                <a:gd name="T5" fmla="*/ 788 h 816"/>
                <a:gd name="T6" fmla="*/ 1443 w 1443"/>
                <a:gd name="T7" fmla="*/ 5 h 816"/>
                <a:gd name="T8" fmla="*/ 0 w 1443"/>
                <a:gd name="T9" fmla="*/ 0 h 81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443"/>
                <a:gd name="T16" fmla="*/ 0 h 816"/>
                <a:gd name="T17" fmla="*/ 1443 w 1443"/>
                <a:gd name="T18" fmla="*/ 816 h 81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443" h="816">
                  <a:moveTo>
                    <a:pt x="0" y="0"/>
                  </a:moveTo>
                  <a:cubicBezTo>
                    <a:pt x="571" y="285"/>
                    <a:pt x="856" y="408"/>
                    <a:pt x="1076" y="782"/>
                  </a:cubicBezTo>
                  <a:cubicBezTo>
                    <a:pt x="1185" y="775"/>
                    <a:pt x="1220" y="816"/>
                    <a:pt x="1320" y="788"/>
                  </a:cubicBezTo>
                  <a:cubicBezTo>
                    <a:pt x="1264" y="347"/>
                    <a:pt x="1276" y="352"/>
                    <a:pt x="1443" y="5"/>
                  </a:cubicBezTo>
                  <a:cubicBezTo>
                    <a:pt x="867" y="5"/>
                    <a:pt x="233" y="0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29" name="Rectangle 5"/>
            <p:cNvSpPr>
              <a:spLocks noChangeArrowheads="1"/>
            </p:cNvSpPr>
            <p:nvPr/>
          </p:nvSpPr>
          <p:spPr bwMode="auto">
            <a:xfrm>
              <a:off x="1084" y="129"/>
              <a:ext cx="1460" cy="1470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30" name="Oval 6"/>
            <p:cNvSpPr>
              <a:spLocks noChangeArrowheads="1"/>
            </p:cNvSpPr>
            <p:nvPr/>
          </p:nvSpPr>
          <p:spPr bwMode="auto">
            <a:xfrm>
              <a:off x="1163" y="162"/>
              <a:ext cx="1320" cy="381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31" name="Freeform 7"/>
            <p:cNvSpPr>
              <a:spLocks/>
            </p:cNvSpPr>
            <p:nvPr/>
          </p:nvSpPr>
          <p:spPr bwMode="auto">
            <a:xfrm>
              <a:off x="2433" y="2249"/>
              <a:ext cx="342" cy="186"/>
            </a:xfrm>
            <a:custGeom>
              <a:avLst/>
              <a:gdLst>
                <a:gd name="T0" fmla="*/ 0 w 342"/>
                <a:gd name="T1" fmla="*/ 186 h 186"/>
                <a:gd name="T2" fmla="*/ 342 w 342"/>
                <a:gd name="T3" fmla="*/ 0 h 186"/>
                <a:gd name="T4" fmla="*/ 0 60000 65536"/>
                <a:gd name="T5" fmla="*/ 0 60000 65536"/>
                <a:gd name="T6" fmla="*/ 0 w 342"/>
                <a:gd name="T7" fmla="*/ 0 h 186"/>
                <a:gd name="T8" fmla="*/ 342 w 342"/>
                <a:gd name="T9" fmla="*/ 186 h 18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42" h="186">
                  <a:moveTo>
                    <a:pt x="0" y="186"/>
                  </a:moveTo>
                  <a:lnTo>
                    <a:pt x="342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0732" name="Group 8"/>
            <p:cNvGrpSpPr>
              <a:grpSpLocks/>
            </p:cNvGrpSpPr>
            <p:nvPr/>
          </p:nvGrpSpPr>
          <p:grpSpPr bwMode="auto">
            <a:xfrm>
              <a:off x="2122" y="2359"/>
              <a:ext cx="316" cy="147"/>
              <a:chOff x="3600" y="219"/>
              <a:chExt cx="360" cy="175"/>
            </a:xfrm>
          </p:grpSpPr>
          <p:sp>
            <p:nvSpPr>
              <p:cNvPr id="30877" name="Oval 9"/>
              <p:cNvSpPr>
                <a:spLocks noChangeArrowheads="1"/>
              </p:cNvSpPr>
              <p:nvPr/>
            </p:nvSpPr>
            <p:spPr bwMode="auto">
              <a:xfrm>
                <a:off x="3603" y="297"/>
                <a:ext cx="357" cy="9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78" name="Line 10"/>
              <p:cNvSpPr>
                <a:spLocks noChangeShapeType="1"/>
              </p:cNvSpPr>
              <p:nvPr/>
            </p:nvSpPr>
            <p:spPr bwMode="auto">
              <a:xfrm>
                <a:off x="3603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79" name="Line 11"/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80" name="Rectangle 12"/>
              <p:cNvSpPr>
                <a:spLocks noChangeArrowheads="1"/>
              </p:cNvSpPr>
              <p:nvPr/>
            </p:nvSpPr>
            <p:spPr bwMode="auto">
              <a:xfrm>
                <a:off x="3603" y="289"/>
                <a:ext cx="354" cy="5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en-US" u="none">
                  <a:latin typeface="Times New Roman" charset="0"/>
                </a:endParaRPr>
              </a:p>
            </p:txBody>
          </p:sp>
          <p:sp>
            <p:nvSpPr>
              <p:cNvPr id="30881" name="Oval 13"/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30882" name="Group 14"/>
              <p:cNvGrpSpPr>
                <a:grpSpLocks/>
              </p:cNvGrpSpPr>
              <p:nvPr/>
            </p:nvGrpSpPr>
            <p:grpSpPr bwMode="auto">
              <a:xfrm>
                <a:off x="3686" y="244"/>
                <a:ext cx="177" cy="66"/>
                <a:chOff x="2848" y="848"/>
                <a:chExt cx="140" cy="98"/>
              </a:xfrm>
            </p:grpSpPr>
            <p:sp>
              <p:nvSpPr>
                <p:cNvPr id="30887" name="Line 15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0888" name="Line 16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0889" name="Line 17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30883" name="Group 18"/>
              <p:cNvGrpSpPr>
                <a:grpSpLocks/>
              </p:cNvGrpSpPr>
              <p:nvPr/>
            </p:nvGrpSpPr>
            <p:grpSpPr bwMode="auto">
              <a:xfrm flipV="1">
                <a:off x="3686" y="243"/>
                <a:ext cx="177" cy="66"/>
                <a:chOff x="2848" y="848"/>
                <a:chExt cx="140" cy="98"/>
              </a:xfrm>
            </p:grpSpPr>
            <p:sp>
              <p:nvSpPr>
                <p:cNvPr id="30884" name="Line 19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0885" name="Line 20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0886" name="Line 21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30733" name="Group 22"/>
            <p:cNvGrpSpPr>
              <a:grpSpLocks/>
            </p:cNvGrpSpPr>
            <p:nvPr/>
          </p:nvGrpSpPr>
          <p:grpSpPr bwMode="auto">
            <a:xfrm>
              <a:off x="2344" y="2761"/>
              <a:ext cx="316" cy="147"/>
              <a:chOff x="3600" y="219"/>
              <a:chExt cx="360" cy="175"/>
            </a:xfrm>
          </p:grpSpPr>
          <p:sp>
            <p:nvSpPr>
              <p:cNvPr id="30864" name="Oval 23"/>
              <p:cNvSpPr>
                <a:spLocks noChangeArrowheads="1"/>
              </p:cNvSpPr>
              <p:nvPr/>
            </p:nvSpPr>
            <p:spPr bwMode="auto">
              <a:xfrm>
                <a:off x="3603" y="297"/>
                <a:ext cx="357" cy="9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65" name="Line 24"/>
              <p:cNvSpPr>
                <a:spLocks noChangeShapeType="1"/>
              </p:cNvSpPr>
              <p:nvPr/>
            </p:nvSpPr>
            <p:spPr bwMode="auto">
              <a:xfrm>
                <a:off x="3603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66" name="Line 25"/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67" name="Rectangle 26"/>
              <p:cNvSpPr>
                <a:spLocks noChangeArrowheads="1"/>
              </p:cNvSpPr>
              <p:nvPr/>
            </p:nvSpPr>
            <p:spPr bwMode="auto">
              <a:xfrm>
                <a:off x="3603" y="289"/>
                <a:ext cx="354" cy="5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en-US" u="none">
                  <a:latin typeface="Times New Roman" charset="0"/>
                </a:endParaRPr>
              </a:p>
            </p:txBody>
          </p:sp>
          <p:sp>
            <p:nvSpPr>
              <p:cNvPr id="30868" name="Oval 27"/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30869" name="Group 28"/>
              <p:cNvGrpSpPr>
                <a:grpSpLocks/>
              </p:cNvGrpSpPr>
              <p:nvPr/>
            </p:nvGrpSpPr>
            <p:grpSpPr bwMode="auto">
              <a:xfrm>
                <a:off x="3686" y="244"/>
                <a:ext cx="177" cy="66"/>
                <a:chOff x="2848" y="848"/>
                <a:chExt cx="140" cy="98"/>
              </a:xfrm>
            </p:grpSpPr>
            <p:sp>
              <p:nvSpPr>
                <p:cNvPr id="30874" name="Line 29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0875" name="Line 30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0876" name="Line 31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30870" name="Group 32"/>
              <p:cNvGrpSpPr>
                <a:grpSpLocks/>
              </p:cNvGrpSpPr>
              <p:nvPr/>
            </p:nvGrpSpPr>
            <p:grpSpPr bwMode="auto">
              <a:xfrm flipV="1">
                <a:off x="3686" y="243"/>
                <a:ext cx="177" cy="66"/>
                <a:chOff x="2848" y="848"/>
                <a:chExt cx="140" cy="98"/>
              </a:xfrm>
            </p:grpSpPr>
            <p:sp>
              <p:nvSpPr>
                <p:cNvPr id="30871" name="Line 33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0872" name="Line 34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0873" name="Line 35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30734" name="Group 36"/>
            <p:cNvGrpSpPr>
              <a:grpSpLocks/>
            </p:cNvGrpSpPr>
            <p:nvPr/>
          </p:nvGrpSpPr>
          <p:grpSpPr bwMode="auto">
            <a:xfrm>
              <a:off x="2769" y="2167"/>
              <a:ext cx="316" cy="147"/>
              <a:chOff x="3600" y="219"/>
              <a:chExt cx="360" cy="175"/>
            </a:xfrm>
          </p:grpSpPr>
          <p:sp>
            <p:nvSpPr>
              <p:cNvPr id="30851" name="Oval 37"/>
              <p:cNvSpPr>
                <a:spLocks noChangeArrowheads="1"/>
              </p:cNvSpPr>
              <p:nvPr/>
            </p:nvSpPr>
            <p:spPr bwMode="auto">
              <a:xfrm>
                <a:off x="3603" y="297"/>
                <a:ext cx="357" cy="9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52" name="Line 38"/>
              <p:cNvSpPr>
                <a:spLocks noChangeShapeType="1"/>
              </p:cNvSpPr>
              <p:nvPr/>
            </p:nvSpPr>
            <p:spPr bwMode="auto">
              <a:xfrm>
                <a:off x="3603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53" name="Line 39"/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54" name="Rectangle 40"/>
              <p:cNvSpPr>
                <a:spLocks noChangeArrowheads="1"/>
              </p:cNvSpPr>
              <p:nvPr/>
            </p:nvSpPr>
            <p:spPr bwMode="auto">
              <a:xfrm>
                <a:off x="3603" y="289"/>
                <a:ext cx="354" cy="5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en-US" u="none">
                  <a:latin typeface="Times New Roman" charset="0"/>
                </a:endParaRPr>
              </a:p>
            </p:txBody>
          </p:sp>
          <p:sp>
            <p:nvSpPr>
              <p:cNvPr id="30855" name="Oval 41"/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30856" name="Group 42"/>
              <p:cNvGrpSpPr>
                <a:grpSpLocks/>
              </p:cNvGrpSpPr>
              <p:nvPr/>
            </p:nvGrpSpPr>
            <p:grpSpPr bwMode="auto">
              <a:xfrm>
                <a:off x="3686" y="244"/>
                <a:ext cx="177" cy="66"/>
                <a:chOff x="2848" y="848"/>
                <a:chExt cx="140" cy="98"/>
              </a:xfrm>
            </p:grpSpPr>
            <p:sp>
              <p:nvSpPr>
                <p:cNvPr id="30861" name="Line 43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0862" name="Line 44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0863" name="Line 45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30857" name="Group 46"/>
              <p:cNvGrpSpPr>
                <a:grpSpLocks/>
              </p:cNvGrpSpPr>
              <p:nvPr/>
            </p:nvGrpSpPr>
            <p:grpSpPr bwMode="auto">
              <a:xfrm flipV="1">
                <a:off x="3686" y="243"/>
                <a:ext cx="177" cy="66"/>
                <a:chOff x="2848" y="848"/>
                <a:chExt cx="140" cy="98"/>
              </a:xfrm>
            </p:grpSpPr>
            <p:sp>
              <p:nvSpPr>
                <p:cNvPr id="30858" name="Line 47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0859" name="Line 48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0860" name="Line 49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30735" name="Group 50"/>
            <p:cNvGrpSpPr>
              <a:grpSpLocks/>
            </p:cNvGrpSpPr>
            <p:nvPr/>
          </p:nvGrpSpPr>
          <p:grpSpPr bwMode="auto">
            <a:xfrm>
              <a:off x="2720" y="2586"/>
              <a:ext cx="315" cy="147"/>
              <a:chOff x="3600" y="219"/>
              <a:chExt cx="360" cy="175"/>
            </a:xfrm>
          </p:grpSpPr>
          <p:sp>
            <p:nvSpPr>
              <p:cNvPr id="30838" name="Oval 51"/>
              <p:cNvSpPr>
                <a:spLocks noChangeArrowheads="1"/>
              </p:cNvSpPr>
              <p:nvPr/>
            </p:nvSpPr>
            <p:spPr bwMode="auto">
              <a:xfrm>
                <a:off x="3603" y="297"/>
                <a:ext cx="357" cy="9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39" name="Line 52"/>
              <p:cNvSpPr>
                <a:spLocks noChangeShapeType="1"/>
              </p:cNvSpPr>
              <p:nvPr/>
            </p:nvSpPr>
            <p:spPr bwMode="auto">
              <a:xfrm>
                <a:off x="3603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40" name="Line 53"/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41" name="Rectangle 54"/>
              <p:cNvSpPr>
                <a:spLocks noChangeArrowheads="1"/>
              </p:cNvSpPr>
              <p:nvPr/>
            </p:nvSpPr>
            <p:spPr bwMode="auto">
              <a:xfrm>
                <a:off x="3603" y="289"/>
                <a:ext cx="354" cy="5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en-US" u="none">
                  <a:latin typeface="Times New Roman" charset="0"/>
                </a:endParaRPr>
              </a:p>
            </p:txBody>
          </p:sp>
          <p:sp>
            <p:nvSpPr>
              <p:cNvPr id="30842" name="Oval 55"/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30843" name="Group 56"/>
              <p:cNvGrpSpPr>
                <a:grpSpLocks/>
              </p:cNvGrpSpPr>
              <p:nvPr/>
            </p:nvGrpSpPr>
            <p:grpSpPr bwMode="auto">
              <a:xfrm>
                <a:off x="3686" y="244"/>
                <a:ext cx="177" cy="66"/>
                <a:chOff x="2848" y="848"/>
                <a:chExt cx="140" cy="98"/>
              </a:xfrm>
            </p:grpSpPr>
            <p:sp>
              <p:nvSpPr>
                <p:cNvPr id="30848" name="Line 57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0849" name="Line 58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0850" name="Line 59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30844" name="Group 60"/>
              <p:cNvGrpSpPr>
                <a:grpSpLocks/>
              </p:cNvGrpSpPr>
              <p:nvPr/>
            </p:nvGrpSpPr>
            <p:grpSpPr bwMode="auto">
              <a:xfrm flipV="1">
                <a:off x="3686" y="243"/>
                <a:ext cx="177" cy="66"/>
                <a:chOff x="2848" y="848"/>
                <a:chExt cx="140" cy="98"/>
              </a:xfrm>
            </p:grpSpPr>
            <p:sp>
              <p:nvSpPr>
                <p:cNvPr id="30845" name="Line 61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0846" name="Line 62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0847" name="Line 63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30736" name="Group 64"/>
            <p:cNvGrpSpPr>
              <a:grpSpLocks/>
            </p:cNvGrpSpPr>
            <p:nvPr/>
          </p:nvGrpSpPr>
          <p:grpSpPr bwMode="auto">
            <a:xfrm>
              <a:off x="3120" y="2773"/>
              <a:ext cx="316" cy="147"/>
              <a:chOff x="3600" y="219"/>
              <a:chExt cx="360" cy="175"/>
            </a:xfrm>
          </p:grpSpPr>
          <p:sp>
            <p:nvSpPr>
              <p:cNvPr id="30825" name="Oval 65"/>
              <p:cNvSpPr>
                <a:spLocks noChangeArrowheads="1"/>
              </p:cNvSpPr>
              <p:nvPr/>
            </p:nvSpPr>
            <p:spPr bwMode="auto">
              <a:xfrm>
                <a:off x="3603" y="297"/>
                <a:ext cx="357" cy="9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26" name="Line 66"/>
              <p:cNvSpPr>
                <a:spLocks noChangeShapeType="1"/>
              </p:cNvSpPr>
              <p:nvPr/>
            </p:nvSpPr>
            <p:spPr bwMode="auto">
              <a:xfrm>
                <a:off x="3603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27" name="Line 67"/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28" name="Rectangle 68"/>
              <p:cNvSpPr>
                <a:spLocks noChangeArrowheads="1"/>
              </p:cNvSpPr>
              <p:nvPr/>
            </p:nvSpPr>
            <p:spPr bwMode="auto">
              <a:xfrm>
                <a:off x="3603" y="289"/>
                <a:ext cx="354" cy="5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en-US" u="none">
                  <a:latin typeface="Times New Roman" charset="0"/>
                </a:endParaRPr>
              </a:p>
            </p:txBody>
          </p:sp>
          <p:sp>
            <p:nvSpPr>
              <p:cNvPr id="30829" name="Oval 69"/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30830" name="Group 70"/>
              <p:cNvGrpSpPr>
                <a:grpSpLocks/>
              </p:cNvGrpSpPr>
              <p:nvPr/>
            </p:nvGrpSpPr>
            <p:grpSpPr bwMode="auto">
              <a:xfrm>
                <a:off x="3686" y="244"/>
                <a:ext cx="177" cy="66"/>
                <a:chOff x="2848" y="848"/>
                <a:chExt cx="140" cy="98"/>
              </a:xfrm>
            </p:grpSpPr>
            <p:sp>
              <p:nvSpPr>
                <p:cNvPr id="30835" name="Line 71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0836" name="Line 72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0837" name="Line 73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30831" name="Group 74"/>
              <p:cNvGrpSpPr>
                <a:grpSpLocks/>
              </p:cNvGrpSpPr>
              <p:nvPr/>
            </p:nvGrpSpPr>
            <p:grpSpPr bwMode="auto">
              <a:xfrm flipV="1">
                <a:off x="3686" y="243"/>
                <a:ext cx="177" cy="66"/>
                <a:chOff x="2848" y="848"/>
                <a:chExt cx="140" cy="98"/>
              </a:xfrm>
            </p:grpSpPr>
            <p:sp>
              <p:nvSpPr>
                <p:cNvPr id="30832" name="Line 75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0833" name="Line 76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0834" name="Line 77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30737" name="Group 78"/>
            <p:cNvGrpSpPr>
              <a:grpSpLocks/>
            </p:cNvGrpSpPr>
            <p:nvPr/>
          </p:nvGrpSpPr>
          <p:grpSpPr bwMode="auto">
            <a:xfrm>
              <a:off x="3400" y="2360"/>
              <a:ext cx="316" cy="147"/>
              <a:chOff x="3600" y="219"/>
              <a:chExt cx="360" cy="175"/>
            </a:xfrm>
          </p:grpSpPr>
          <p:sp>
            <p:nvSpPr>
              <p:cNvPr id="30812" name="Oval 79"/>
              <p:cNvSpPr>
                <a:spLocks noChangeArrowheads="1"/>
              </p:cNvSpPr>
              <p:nvPr/>
            </p:nvSpPr>
            <p:spPr bwMode="auto">
              <a:xfrm>
                <a:off x="3603" y="297"/>
                <a:ext cx="357" cy="9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13" name="Line 80"/>
              <p:cNvSpPr>
                <a:spLocks noChangeShapeType="1"/>
              </p:cNvSpPr>
              <p:nvPr/>
            </p:nvSpPr>
            <p:spPr bwMode="auto">
              <a:xfrm>
                <a:off x="3603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14" name="Line 81"/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15" name="Rectangle 82"/>
              <p:cNvSpPr>
                <a:spLocks noChangeArrowheads="1"/>
              </p:cNvSpPr>
              <p:nvPr/>
            </p:nvSpPr>
            <p:spPr bwMode="auto">
              <a:xfrm>
                <a:off x="3603" y="289"/>
                <a:ext cx="354" cy="5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en-US" u="none">
                  <a:latin typeface="Times New Roman" charset="0"/>
                </a:endParaRPr>
              </a:p>
            </p:txBody>
          </p:sp>
          <p:sp>
            <p:nvSpPr>
              <p:cNvPr id="30816" name="Oval 83"/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30817" name="Group 84"/>
              <p:cNvGrpSpPr>
                <a:grpSpLocks/>
              </p:cNvGrpSpPr>
              <p:nvPr/>
            </p:nvGrpSpPr>
            <p:grpSpPr bwMode="auto">
              <a:xfrm>
                <a:off x="3686" y="244"/>
                <a:ext cx="177" cy="66"/>
                <a:chOff x="2848" y="848"/>
                <a:chExt cx="140" cy="98"/>
              </a:xfrm>
            </p:grpSpPr>
            <p:sp>
              <p:nvSpPr>
                <p:cNvPr id="30822" name="Line 85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0823" name="Line 86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0824" name="Line 87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30818" name="Group 88"/>
              <p:cNvGrpSpPr>
                <a:grpSpLocks/>
              </p:cNvGrpSpPr>
              <p:nvPr/>
            </p:nvGrpSpPr>
            <p:grpSpPr bwMode="auto">
              <a:xfrm flipV="1">
                <a:off x="3686" y="243"/>
                <a:ext cx="177" cy="66"/>
                <a:chOff x="2848" y="848"/>
                <a:chExt cx="140" cy="98"/>
              </a:xfrm>
            </p:grpSpPr>
            <p:sp>
              <p:nvSpPr>
                <p:cNvPr id="30819" name="Line 89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0820" name="Line 90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0821" name="Line 91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30738" name="Freeform 92"/>
            <p:cNvSpPr>
              <a:spLocks/>
            </p:cNvSpPr>
            <p:nvPr/>
          </p:nvSpPr>
          <p:spPr bwMode="auto">
            <a:xfrm>
              <a:off x="3089" y="2245"/>
              <a:ext cx="318" cy="194"/>
            </a:xfrm>
            <a:custGeom>
              <a:avLst/>
              <a:gdLst>
                <a:gd name="T0" fmla="*/ 0 w 318"/>
                <a:gd name="T1" fmla="*/ 0 h 194"/>
                <a:gd name="T2" fmla="*/ 318 w 318"/>
                <a:gd name="T3" fmla="*/ 194 h 194"/>
                <a:gd name="T4" fmla="*/ 0 60000 65536"/>
                <a:gd name="T5" fmla="*/ 0 60000 65536"/>
                <a:gd name="T6" fmla="*/ 0 w 318"/>
                <a:gd name="T7" fmla="*/ 0 h 194"/>
                <a:gd name="T8" fmla="*/ 318 w 318"/>
                <a:gd name="T9" fmla="*/ 194 h 194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18" h="194">
                  <a:moveTo>
                    <a:pt x="0" y="0"/>
                  </a:moveTo>
                  <a:lnTo>
                    <a:pt x="318" y="194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39" name="Freeform 93"/>
            <p:cNvSpPr>
              <a:spLocks/>
            </p:cNvSpPr>
            <p:nvPr/>
          </p:nvSpPr>
          <p:spPr bwMode="auto">
            <a:xfrm>
              <a:off x="2418" y="2492"/>
              <a:ext cx="303" cy="150"/>
            </a:xfrm>
            <a:custGeom>
              <a:avLst/>
              <a:gdLst>
                <a:gd name="T0" fmla="*/ 0 w 294"/>
                <a:gd name="T1" fmla="*/ 0 h 174"/>
                <a:gd name="T2" fmla="*/ 537 w 294"/>
                <a:gd name="T3" fmla="*/ 9 h 174"/>
                <a:gd name="T4" fmla="*/ 0 60000 65536"/>
                <a:gd name="T5" fmla="*/ 0 60000 65536"/>
                <a:gd name="T6" fmla="*/ 0 w 294"/>
                <a:gd name="T7" fmla="*/ 0 h 174"/>
                <a:gd name="T8" fmla="*/ 294 w 294"/>
                <a:gd name="T9" fmla="*/ 174 h 174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94" h="174">
                  <a:moveTo>
                    <a:pt x="0" y="0"/>
                  </a:moveTo>
                  <a:lnTo>
                    <a:pt x="294" y="174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40" name="Freeform 94"/>
            <p:cNvSpPr>
              <a:spLocks/>
            </p:cNvSpPr>
            <p:nvPr/>
          </p:nvSpPr>
          <p:spPr bwMode="auto">
            <a:xfrm>
              <a:off x="3015" y="2477"/>
              <a:ext cx="396" cy="156"/>
            </a:xfrm>
            <a:custGeom>
              <a:avLst/>
              <a:gdLst>
                <a:gd name="T0" fmla="*/ 0 w 378"/>
                <a:gd name="T1" fmla="*/ 20 h 174"/>
                <a:gd name="T2" fmla="*/ 962 w 378"/>
                <a:gd name="T3" fmla="*/ 0 h 174"/>
                <a:gd name="T4" fmla="*/ 0 60000 65536"/>
                <a:gd name="T5" fmla="*/ 0 60000 65536"/>
                <a:gd name="T6" fmla="*/ 0 w 378"/>
                <a:gd name="T7" fmla="*/ 0 h 174"/>
                <a:gd name="T8" fmla="*/ 378 w 378"/>
                <a:gd name="T9" fmla="*/ 174 h 174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78" h="174">
                  <a:moveTo>
                    <a:pt x="0" y="174"/>
                  </a:moveTo>
                  <a:lnTo>
                    <a:pt x="378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41" name="Freeform 95"/>
            <p:cNvSpPr>
              <a:spLocks/>
            </p:cNvSpPr>
            <p:nvPr/>
          </p:nvSpPr>
          <p:spPr bwMode="auto">
            <a:xfrm>
              <a:off x="3435" y="2511"/>
              <a:ext cx="130" cy="320"/>
            </a:xfrm>
            <a:custGeom>
              <a:avLst/>
              <a:gdLst>
                <a:gd name="T0" fmla="*/ 0 w 118"/>
                <a:gd name="T1" fmla="*/ 1 h 500"/>
                <a:gd name="T2" fmla="*/ 826 w 118"/>
                <a:gd name="T3" fmla="*/ 0 h 500"/>
                <a:gd name="T4" fmla="*/ 0 60000 65536"/>
                <a:gd name="T5" fmla="*/ 0 60000 65536"/>
                <a:gd name="T6" fmla="*/ 0 w 118"/>
                <a:gd name="T7" fmla="*/ 0 h 500"/>
                <a:gd name="T8" fmla="*/ 118 w 118"/>
                <a:gd name="T9" fmla="*/ 500 h 5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18" h="500">
                  <a:moveTo>
                    <a:pt x="0" y="500"/>
                  </a:moveTo>
                  <a:lnTo>
                    <a:pt x="118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42" name="Freeform 96"/>
            <p:cNvSpPr>
              <a:spLocks/>
            </p:cNvSpPr>
            <p:nvPr/>
          </p:nvSpPr>
          <p:spPr bwMode="auto">
            <a:xfrm>
              <a:off x="2657" y="2847"/>
              <a:ext cx="464" cy="47"/>
            </a:xfrm>
            <a:custGeom>
              <a:avLst/>
              <a:gdLst>
                <a:gd name="T0" fmla="*/ 34197 w 370"/>
                <a:gd name="T1" fmla="*/ 69432 h 32"/>
                <a:gd name="T2" fmla="*/ 0 w 370"/>
                <a:gd name="T3" fmla="*/ 0 h 32"/>
                <a:gd name="T4" fmla="*/ 0 60000 65536"/>
                <a:gd name="T5" fmla="*/ 0 60000 65536"/>
                <a:gd name="T6" fmla="*/ 0 w 370"/>
                <a:gd name="T7" fmla="*/ 0 h 32"/>
                <a:gd name="T8" fmla="*/ 370 w 370"/>
                <a:gd name="T9" fmla="*/ 32 h 3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70" h="32">
                  <a:moveTo>
                    <a:pt x="370" y="32"/>
                  </a:moveTo>
                  <a:lnTo>
                    <a:pt x="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43" name="Freeform 97"/>
            <p:cNvSpPr>
              <a:spLocks/>
            </p:cNvSpPr>
            <p:nvPr/>
          </p:nvSpPr>
          <p:spPr bwMode="auto">
            <a:xfrm>
              <a:off x="2319" y="2507"/>
              <a:ext cx="122" cy="268"/>
            </a:xfrm>
            <a:custGeom>
              <a:avLst/>
              <a:gdLst>
                <a:gd name="T0" fmla="*/ 1 w 176"/>
                <a:gd name="T1" fmla="*/ 1 h 412"/>
                <a:gd name="T2" fmla="*/ 1 w 176"/>
                <a:gd name="T3" fmla="*/ 1 h 412"/>
                <a:gd name="T4" fmla="*/ 0 w 176"/>
                <a:gd name="T5" fmla="*/ 0 h 412"/>
                <a:gd name="T6" fmla="*/ 0 60000 65536"/>
                <a:gd name="T7" fmla="*/ 0 60000 65536"/>
                <a:gd name="T8" fmla="*/ 0 60000 65536"/>
                <a:gd name="T9" fmla="*/ 0 w 176"/>
                <a:gd name="T10" fmla="*/ 0 h 412"/>
                <a:gd name="T11" fmla="*/ 176 w 176"/>
                <a:gd name="T12" fmla="*/ 412 h 41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6" h="412">
                  <a:moveTo>
                    <a:pt x="162" y="408"/>
                  </a:moveTo>
                  <a:lnTo>
                    <a:pt x="176" y="412"/>
                  </a:lnTo>
                  <a:lnTo>
                    <a:pt x="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44" name="Rectangle 98"/>
            <p:cNvSpPr>
              <a:spLocks noChangeArrowheads="1"/>
            </p:cNvSpPr>
            <p:nvPr/>
          </p:nvSpPr>
          <p:spPr bwMode="auto">
            <a:xfrm>
              <a:off x="1128" y="2264"/>
              <a:ext cx="728" cy="15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45" name="Rectangle 99"/>
            <p:cNvSpPr>
              <a:spLocks noChangeArrowheads="1"/>
            </p:cNvSpPr>
            <p:nvPr/>
          </p:nvSpPr>
          <p:spPr bwMode="auto">
            <a:xfrm>
              <a:off x="1113" y="2279"/>
              <a:ext cx="723" cy="150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46" name="Line 100"/>
            <p:cNvSpPr>
              <a:spLocks noChangeShapeType="1"/>
            </p:cNvSpPr>
            <p:nvPr/>
          </p:nvSpPr>
          <p:spPr bwMode="auto">
            <a:xfrm>
              <a:off x="1759" y="2362"/>
              <a:ext cx="266" cy="0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47" name="Text Box 101"/>
            <p:cNvSpPr txBox="1">
              <a:spLocks noChangeArrowheads="1"/>
            </p:cNvSpPr>
            <p:nvPr/>
          </p:nvSpPr>
          <p:spPr bwMode="auto">
            <a:xfrm>
              <a:off x="2390" y="2183"/>
              <a:ext cx="196" cy="2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800" u="none">
                  <a:latin typeface="Arial" charset="0"/>
                </a:rPr>
                <a:t>1</a:t>
              </a:r>
            </a:p>
          </p:txBody>
        </p:sp>
        <p:sp>
          <p:nvSpPr>
            <p:cNvPr id="30748" name="Text Box 102"/>
            <p:cNvSpPr txBox="1">
              <a:spLocks noChangeArrowheads="1"/>
            </p:cNvSpPr>
            <p:nvPr/>
          </p:nvSpPr>
          <p:spPr bwMode="auto">
            <a:xfrm>
              <a:off x="2336" y="2459"/>
              <a:ext cx="187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600" u="none">
                  <a:latin typeface="Arial" charset="0"/>
                </a:rPr>
                <a:t>2</a:t>
              </a:r>
            </a:p>
          </p:txBody>
        </p:sp>
        <p:sp>
          <p:nvSpPr>
            <p:cNvPr id="30749" name="Text Box 103"/>
            <p:cNvSpPr txBox="1">
              <a:spLocks noChangeArrowheads="1"/>
            </p:cNvSpPr>
            <p:nvPr/>
          </p:nvSpPr>
          <p:spPr bwMode="auto">
            <a:xfrm>
              <a:off x="2178" y="2505"/>
              <a:ext cx="187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600" u="none">
                  <a:latin typeface="Arial" charset="0"/>
                </a:rPr>
                <a:t>3</a:t>
              </a:r>
            </a:p>
          </p:txBody>
        </p:sp>
        <p:sp>
          <p:nvSpPr>
            <p:cNvPr id="30750" name="Rectangle 104"/>
            <p:cNvSpPr>
              <a:spLocks noChangeArrowheads="1"/>
            </p:cNvSpPr>
            <p:nvPr/>
          </p:nvSpPr>
          <p:spPr bwMode="auto">
            <a:xfrm>
              <a:off x="1509" y="2281"/>
              <a:ext cx="269" cy="151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51" name="Text Box 105"/>
            <p:cNvSpPr txBox="1">
              <a:spLocks noChangeArrowheads="1"/>
            </p:cNvSpPr>
            <p:nvPr/>
          </p:nvSpPr>
          <p:spPr bwMode="auto">
            <a:xfrm>
              <a:off x="1479" y="2264"/>
              <a:ext cx="330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200" u="none">
                  <a:latin typeface="Arial" charset="0"/>
                </a:rPr>
                <a:t>0111</a:t>
              </a:r>
            </a:p>
          </p:txBody>
        </p:sp>
        <p:sp>
          <p:nvSpPr>
            <p:cNvPr id="30752" name="Text Box 106"/>
            <p:cNvSpPr txBox="1">
              <a:spLocks noChangeArrowheads="1"/>
            </p:cNvSpPr>
            <p:nvPr/>
          </p:nvSpPr>
          <p:spPr bwMode="auto">
            <a:xfrm>
              <a:off x="-130" y="1816"/>
              <a:ext cx="2319" cy="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u="none" dirty="0" err="1" smtClean="0">
                  <a:latin typeface="Tw Cen MT"/>
                  <a:cs typeface="Tw Cen MT"/>
                </a:rPr>
                <a:t>Endereço</a:t>
              </a:r>
              <a:r>
                <a:rPr lang="en-US" sz="2000" u="none" dirty="0" smtClean="0">
                  <a:latin typeface="Tw Cen MT"/>
                  <a:cs typeface="Tw Cen MT"/>
                </a:rPr>
                <a:t> de </a:t>
              </a:r>
              <a:r>
                <a:rPr lang="en-US" sz="2000" u="none" dirty="0" err="1" smtClean="0">
                  <a:latin typeface="Tw Cen MT"/>
                  <a:cs typeface="Tw Cen MT"/>
                </a:rPr>
                <a:t>destino</a:t>
              </a:r>
              <a:r>
                <a:rPr lang="en-US" sz="2000" u="none" dirty="0" smtClean="0">
                  <a:latin typeface="Tw Cen MT"/>
                  <a:cs typeface="Tw Cen MT"/>
                </a:rPr>
                <a:t> no </a:t>
              </a:r>
              <a:r>
                <a:rPr lang="en-US" sz="2000" u="none" dirty="0" err="1" smtClean="0">
                  <a:latin typeface="Tw Cen MT"/>
                  <a:cs typeface="Tw Cen MT"/>
                </a:rPr>
                <a:t>cabeçalho</a:t>
              </a:r>
              <a:endParaRPr lang="en-US" sz="2000" u="none" dirty="0">
                <a:latin typeface="Tw Cen MT"/>
                <a:cs typeface="Tw Cen MT"/>
              </a:endParaRPr>
            </a:p>
          </p:txBody>
        </p:sp>
        <p:sp>
          <p:nvSpPr>
            <p:cNvPr id="30753" name="Line 107"/>
            <p:cNvSpPr>
              <a:spLocks noChangeShapeType="1"/>
            </p:cNvSpPr>
            <p:nvPr/>
          </p:nvSpPr>
          <p:spPr bwMode="auto">
            <a:xfrm flipH="1">
              <a:off x="1269" y="2444"/>
              <a:ext cx="85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54" name="Text Box 108"/>
            <p:cNvSpPr txBox="1">
              <a:spLocks noChangeArrowheads="1"/>
            </p:cNvSpPr>
            <p:nvPr/>
          </p:nvSpPr>
          <p:spPr bwMode="auto">
            <a:xfrm>
              <a:off x="1244" y="261"/>
              <a:ext cx="1174" cy="2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1400" u="none">
                  <a:latin typeface="Arial" charset="0"/>
                </a:rPr>
                <a:t>routing algorithm</a:t>
              </a:r>
            </a:p>
          </p:txBody>
        </p:sp>
        <p:sp>
          <p:nvSpPr>
            <p:cNvPr id="30755" name="Rectangle 109"/>
            <p:cNvSpPr>
              <a:spLocks noChangeArrowheads="1"/>
            </p:cNvSpPr>
            <p:nvPr/>
          </p:nvSpPr>
          <p:spPr bwMode="auto">
            <a:xfrm>
              <a:off x="1197" y="732"/>
              <a:ext cx="1263" cy="80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57" name="Text Box 111"/>
            <p:cNvSpPr txBox="1">
              <a:spLocks noChangeArrowheads="1"/>
            </p:cNvSpPr>
            <p:nvPr/>
          </p:nvSpPr>
          <p:spPr bwMode="auto">
            <a:xfrm>
              <a:off x="1166" y="761"/>
              <a:ext cx="764" cy="2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1400" u="none" dirty="0" err="1" smtClean="0">
                  <a:latin typeface="Arial" charset="0"/>
                </a:rPr>
                <a:t>Endereço</a:t>
              </a:r>
              <a:endParaRPr lang="en-US" sz="1400" u="none" dirty="0">
                <a:latin typeface="Arial" charset="0"/>
              </a:endParaRPr>
            </a:p>
          </p:txBody>
        </p:sp>
        <p:sp>
          <p:nvSpPr>
            <p:cNvPr id="30758" name="Text Box 112"/>
            <p:cNvSpPr txBox="1">
              <a:spLocks noChangeArrowheads="1"/>
            </p:cNvSpPr>
            <p:nvPr/>
          </p:nvSpPr>
          <p:spPr bwMode="auto">
            <a:xfrm>
              <a:off x="1838" y="761"/>
              <a:ext cx="656" cy="2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1400" u="none" dirty="0">
                  <a:latin typeface="Arial" charset="0"/>
                </a:rPr>
                <a:t>O</a:t>
              </a:r>
              <a:r>
                <a:rPr lang="en-US" sz="1400" u="none" dirty="0" smtClean="0">
                  <a:latin typeface="Arial" charset="0"/>
                </a:rPr>
                <a:t>utput </a:t>
              </a:r>
              <a:r>
                <a:rPr lang="en-US" sz="1400" u="none" dirty="0">
                  <a:latin typeface="Arial" charset="0"/>
                </a:rPr>
                <a:t>link</a:t>
              </a:r>
            </a:p>
          </p:txBody>
        </p:sp>
        <p:sp>
          <p:nvSpPr>
            <p:cNvPr id="30759" name="Line 113"/>
            <p:cNvSpPr>
              <a:spLocks noChangeShapeType="1"/>
            </p:cNvSpPr>
            <p:nvPr/>
          </p:nvSpPr>
          <p:spPr bwMode="auto">
            <a:xfrm>
              <a:off x="1886" y="814"/>
              <a:ext cx="5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60" name="Text Box 114"/>
            <p:cNvSpPr txBox="1">
              <a:spLocks noChangeArrowheads="1"/>
            </p:cNvSpPr>
            <p:nvPr/>
          </p:nvSpPr>
          <p:spPr bwMode="auto">
            <a:xfrm>
              <a:off x="1550" y="972"/>
              <a:ext cx="330" cy="5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r" eaLnBrk="1" hangingPunct="1"/>
              <a:r>
                <a:rPr lang="en-US" sz="1200" u="none" dirty="0">
                  <a:latin typeface="Arial" charset="0"/>
                </a:rPr>
                <a:t>0100</a:t>
              </a:r>
            </a:p>
            <a:p>
              <a:pPr algn="r" eaLnBrk="1" hangingPunct="1"/>
              <a:r>
                <a:rPr lang="en-US" sz="1200" u="none" dirty="0">
                  <a:latin typeface="Arial" charset="0"/>
                </a:rPr>
                <a:t>0101</a:t>
              </a:r>
            </a:p>
            <a:p>
              <a:pPr algn="r" eaLnBrk="1" hangingPunct="1"/>
              <a:r>
                <a:rPr lang="en-US" sz="1200" u="none" dirty="0">
                  <a:latin typeface="Arial" charset="0"/>
                </a:rPr>
                <a:t>0111</a:t>
              </a:r>
            </a:p>
            <a:p>
              <a:pPr algn="r" eaLnBrk="1" hangingPunct="1"/>
              <a:r>
                <a:rPr lang="en-US" sz="1200" u="none" dirty="0">
                  <a:latin typeface="Arial" charset="0"/>
                </a:rPr>
                <a:t>1001</a:t>
              </a:r>
            </a:p>
          </p:txBody>
        </p:sp>
        <p:sp>
          <p:nvSpPr>
            <p:cNvPr id="30761" name="Text Box 115"/>
            <p:cNvSpPr txBox="1">
              <a:spLocks noChangeArrowheads="1"/>
            </p:cNvSpPr>
            <p:nvPr/>
          </p:nvSpPr>
          <p:spPr bwMode="auto">
            <a:xfrm>
              <a:off x="1934" y="972"/>
              <a:ext cx="169" cy="5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1200" u="none" dirty="0">
                  <a:latin typeface="Arial" charset="0"/>
                </a:rPr>
                <a:t>3</a:t>
              </a:r>
            </a:p>
            <a:p>
              <a:pPr algn="ctr" eaLnBrk="1" hangingPunct="1"/>
              <a:r>
                <a:rPr lang="en-US" sz="1200" u="none" dirty="0">
                  <a:latin typeface="Arial" charset="0"/>
                </a:rPr>
                <a:t>2</a:t>
              </a:r>
            </a:p>
            <a:p>
              <a:pPr algn="ctr" eaLnBrk="1" hangingPunct="1"/>
              <a:r>
                <a:rPr lang="en-US" sz="1200" u="none" dirty="0">
                  <a:latin typeface="Arial" charset="0"/>
                </a:rPr>
                <a:t>2</a:t>
              </a:r>
            </a:p>
            <a:p>
              <a:pPr algn="ctr" eaLnBrk="1" hangingPunct="1"/>
              <a:r>
                <a:rPr lang="en-US" sz="1200" u="none" dirty="0">
                  <a:latin typeface="Arial" charset="0"/>
                </a:rPr>
                <a:t>1</a:t>
              </a:r>
            </a:p>
          </p:txBody>
        </p:sp>
        <p:sp>
          <p:nvSpPr>
            <p:cNvPr id="30764" name="AutoShape 118"/>
            <p:cNvSpPr>
              <a:spLocks noChangeArrowheads="1"/>
            </p:cNvSpPr>
            <p:nvPr/>
          </p:nvSpPr>
          <p:spPr bwMode="auto">
            <a:xfrm rot="5400000">
              <a:off x="1763" y="548"/>
              <a:ext cx="151" cy="172"/>
            </a:xfrm>
            <a:prstGeom prst="rightArrow">
              <a:avLst>
                <a:gd name="adj1" fmla="val 51167"/>
                <a:gd name="adj2" fmla="val 39736"/>
              </a:avLst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65" name="Line 119"/>
            <p:cNvSpPr>
              <a:spLocks noChangeShapeType="1"/>
            </p:cNvSpPr>
            <p:nvPr/>
          </p:nvSpPr>
          <p:spPr bwMode="auto">
            <a:xfrm>
              <a:off x="1371" y="2086"/>
              <a:ext cx="229" cy="21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66" name="Freeform 120"/>
            <p:cNvSpPr>
              <a:spLocks/>
            </p:cNvSpPr>
            <p:nvPr/>
          </p:nvSpPr>
          <p:spPr bwMode="auto">
            <a:xfrm>
              <a:off x="2047" y="2395"/>
              <a:ext cx="554" cy="167"/>
            </a:xfrm>
            <a:custGeom>
              <a:avLst/>
              <a:gdLst>
                <a:gd name="T0" fmla="*/ 0 w 554"/>
                <a:gd name="T1" fmla="*/ 10 h 167"/>
                <a:gd name="T2" fmla="*/ 324 w 554"/>
                <a:gd name="T3" fmla="*/ 26 h 167"/>
                <a:gd name="T4" fmla="*/ 554 w 554"/>
                <a:gd name="T5" fmla="*/ 167 h 167"/>
                <a:gd name="T6" fmla="*/ 0 60000 65536"/>
                <a:gd name="T7" fmla="*/ 0 60000 65536"/>
                <a:gd name="T8" fmla="*/ 0 60000 65536"/>
                <a:gd name="T9" fmla="*/ 0 w 554"/>
                <a:gd name="T10" fmla="*/ 0 h 167"/>
                <a:gd name="T11" fmla="*/ 554 w 554"/>
                <a:gd name="T12" fmla="*/ 167 h 16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54" h="167">
                  <a:moveTo>
                    <a:pt x="0" y="10"/>
                  </a:moveTo>
                  <a:cubicBezTo>
                    <a:pt x="102" y="0"/>
                    <a:pt x="240" y="5"/>
                    <a:pt x="324" y="26"/>
                  </a:cubicBezTo>
                  <a:cubicBezTo>
                    <a:pt x="416" y="52"/>
                    <a:pt x="502" y="120"/>
                    <a:pt x="554" y="167"/>
                  </a:cubicBezTo>
                </a:path>
              </a:pathLst>
            </a:custGeom>
            <a:noFill/>
            <a:ln w="57150">
              <a:solidFill>
                <a:srgbClr val="FF33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67" name="Freeform 121"/>
            <p:cNvSpPr>
              <a:spLocks/>
            </p:cNvSpPr>
            <p:nvPr/>
          </p:nvSpPr>
          <p:spPr bwMode="auto">
            <a:xfrm flipH="1">
              <a:off x="3518" y="2127"/>
              <a:ext cx="364" cy="234"/>
            </a:xfrm>
            <a:custGeom>
              <a:avLst/>
              <a:gdLst>
                <a:gd name="T0" fmla="*/ 0 w 1443"/>
                <a:gd name="T1" fmla="*/ 0 h 816"/>
                <a:gd name="T2" fmla="*/ 0 w 1443"/>
                <a:gd name="T3" fmla="*/ 0 h 816"/>
                <a:gd name="T4" fmla="*/ 0 w 1443"/>
                <a:gd name="T5" fmla="*/ 0 h 816"/>
                <a:gd name="T6" fmla="*/ 0 w 1443"/>
                <a:gd name="T7" fmla="*/ 0 h 816"/>
                <a:gd name="T8" fmla="*/ 0 w 1443"/>
                <a:gd name="T9" fmla="*/ 0 h 81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443"/>
                <a:gd name="T16" fmla="*/ 0 h 816"/>
                <a:gd name="T17" fmla="*/ 1443 w 1443"/>
                <a:gd name="T18" fmla="*/ 816 h 81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443" h="816">
                  <a:moveTo>
                    <a:pt x="0" y="0"/>
                  </a:moveTo>
                  <a:cubicBezTo>
                    <a:pt x="571" y="285"/>
                    <a:pt x="856" y="408"/>
                    <a:pt x="1076" y="782"/>
                  </a:cubicBezTo>
                  <a:cubicBezTo>
                    <a:pt x="1185" y="775"/>
                    <a:pt x="1220" y="816"/>
                    <a:pt x="1320" y="788"/>
                  </a:cubicBezTo>
                  <a:cubicBezTo>
                    <a:pt x="1264" y="347"/>
                    <a:pt x="1276" y="352"/>
                    <a:pt x="1443" y="5"/>
                  </a:cubicBezTo>
                  <a:cubicBezTo>
                    <a:pt x="867" y="5"/>
                    <a:pt x="233" y="0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68" name="Freeform 122"/>
            <p:cNvSpPr>
              <a:spLocks/>
            </p:cNvSpPr>
            <p:nvPr/>
          </p:nvSpPr>
          <p:spPr bwMode="auto">
            <a:xfrm flipH="1">
              <a:off x="2881" y="1948"/>
              <a:ext cx="364" cy="234"/>
            </a:xfrm>
            <a:custGeom>
              <a:avLst/>
              <a:gdLst>
                <a:gd name="T0" fmla="*/ 0 w 1443"/>
                <a:gd name="T1" fmla="*/ 0 h 816"/>
                <a:gd name="T2" fmla="*/ 0 w 1443"/>
                <a:gd name="T3" fmla="*/ 0 h 816"/>
                <a:gd name="T4" fmla="*/ 0 w 1443"/>
                <a:gd name="T5" fmla="*/ 0 h 816"/>
                <a:gd name="T6" fmla="*/ 0 w 1443"/>
                <a:gd name="T7" fmla="*/ 0 h 816"/>
                <a:gd name="T8" fmla="*/ 0 w 1443"/>
                <a:gd name="T9" fmla="*/ 0 h 81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443"/>
                <a:gd name="T16" fmla="*/ 0 h 816"/>
                <a:gd name="T17" fmla="*/ 1443 w 1443"/>
                <a:gd name="T18" fmla="*/ 816 h 81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443" h="816">
                  <a:moveTo>
                    <a:pt x="0" y="0"/>
                  </a:moveTo>
                  <a:cubicBezTo>
                    <a:pt x="571" y="285"/>
                    <a:pt x="856" y="408"/>
                    <a:pt x="1076" y="782"/>
                  </a:cubicBezTo>
                  <a:cubicBezTo>
                    <a:pt x="1185" y="775"/>
                    <a:pt x="1220" y="816"/>
                    <a:pt x="1320" y="788"/>
                  </a:cubicBezTo>
                  <a:cubicBezTo>
                    <a:pt x="1264" y="347"/>
                    <a:pt x="1276" y="352"/>
                    <a:pt x="1443" y="5"/>
                  </a:cubicBezTo>
                  <a:cubicBezTo>
                    <a:pt x="867" y="5"/>
                    <a:pt x="233" y="0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69" name="Freeform 123"/>
            <p:cNvSpPr>
              <a:spLocks/>
            </p:cNvSpPr>
            <p:nvPr/>
          </p:nvSpPr>
          <p:spPr bwMode="auto">
            <a:xfrm flipH="1" flipV="1">
              <a:off x="3302" y="2922"/>
              <a:ext cx="342" cy="234"/>
            </a:xfrm>
            <a:custGeom>
              <a:avLst/>
              <a:gdLst>
                <a:gd name="T0" fmla="*/ 0 w 1443"/>
                <a:gd name="T1" fmla="*/ 0 h 816"/>
                <a:gd name="T2" fmla="*/ 0 w 1443"/>
                <a:gd name="T3" fmla="*/ 0 h 816"/>
                <a:gd name="T4" fmla="*/ 0 w 1443"/>
                <a:gd name="T5" fmla="*/ 0 h 816"/>
                <a:gd name="T6" fmla="*/ 0 w 1443"/>
                <a:gd name="T7" fmla="*/ 0 h 816"/>
                <a:gd name="T8" fmla="*/ 0 w 1443"/>
                <a:gd name="T9" fmla="*/ 0 h 81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443"/>
                <a:gd name="T16" fmla="*/ 0 h 816"/>
                <a:gd name="T17" fmla="*/ 1443 w 1443"/>
                <a:gd name="T18" fmla="*/ 816 h 81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443" h="816">
                  <a:moveTo>
                    <a:pt x="0" y="0"/>
                  </a:moveTo>
                  <a:cubicBezTo>
                    <a:pt x="571" y="285"/>
                    <a:pt x="856" y="408"/>
                    <a:pt x="1076" y="782"/>
                  </a:cubicBezTo>
                  <a:cubicBezTo>
                    <a:pt x="1185" y="775"/>
                    <a:pt x="1220" y="816"/>
                    <a:pt x="1320" y="788"/>
                  </a:cubicBezTo>
                  <a:cubicBezTo>
                    <a:pt x="1264" y="347"/>
                    <a:pt x="1276" y="352"/>
                    <a:pt x="1443" y="5"/>
                  </a:cubicBezTo>
                  <a:cubicBezTo>
                    <a:pt x="867" y="5"/>
                    <a:pt x="233" y="0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70" name="Freeform 124"/>
            <p:cNvSpPr>
              <a:spLocks/>
            </p:cNvSpPr>
            <p:nvPr/>
          </p:nvSpPr>
          <p:spPr bwMode="auto">
            <a:xfrm flipH="1" flipV="1">
              <a:off x="2452" y="2912"/>
              <a:ext cx="342" cy="234"/>
            </a:xfrm>
            <a:custGeom>
              <a:avLst/>
              <a:gdLst>
                <a:gd name="T0" fmla="*/ 0 w 1443"/>
                <a:gd name="T1" fmla="*/ 0 h 816"/>
                <a:gd name="T2" fmla="*/ 0 w 1443"/>
                <a:gd name="T3" fmla="*/ 0 h 816"/>
                <a:gd name="T4" fmla="*/ 0 w 1443"/>
                <a:gd name="T5" fmla="*/ 0 h 816"/>
                <a:gd name="T6" fmla="*/ 0 w 1443"/>
                <a:gd name="T7" fmla="*/ 0 h 816"/>
                <a:gd name="T8" fmla="*/ 0 w 1443"/>
                <a:gd name="T9" fmla="*/ 0 h 81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443"/>
                <a:gd name="T16" fmla="*/ 0 h 816"/>
                <a:gd name="T17" fmla="*/ 1443 w 1443"/>
                <a:gd name="T18" fmla="*/ 816 h 81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443" h="816">
                  <a:moveTo>
                    <a:pt x="0" y="0"/>
                  </a:moveTo>
                  <a:cubicBezTo>
                    <a:pt x="571" y="285"/>
                    <a:pt x="856" y="408"/>
                    <a:pt x="1076" y="782"/>
                  </a:cubicBezTo>
                  <a:cubicBezTo>
                    <a:pt x="1185" y="775"/>
                    <a:pt x="1220" y="816"/>
                    <a:pt x="1320" y="788"/>
                  </a:cubicBezTo>
                  <a:cubicBezTo>
                    <a:pt x="1264" y="347"/>
                    <a:pt x="1276" y="352"/>
                    <a:pt x="1443" y="5"/>
                  </a:cubicBezTo>
                  <a:cubicBezTo>
                    <a:pt x="867" y="5"/>
                    <a:pt x="233" y="0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71" name="Freeform 125"/>
            <p:cNvSpPr>
              <a:spLocks/>
            </p:cNvSpPr>
            <p:nvPr/>
          </p:nvSpPr>
          <p:spPr bwMode="auto">
            <a:xfrm flipH="1" flipV="1">
              <a:off x="2855" y="2728"/>
              <a:ext cx="342" cy="285"/>
            </a:xfrm>
            <a:custGeom>
              <a:avLst/>
              <a:gdLst>
                <a:gd name="T0" fmla="*/ 0 w 1443"/>
                <a:gd name="T1" fmla="*/ 0 h 816"/>
                <a:gd name="T2" fmla="*/ 0 w 1443"/>
                <a:gd name="T3" fmla="*/ 0 h 816"/>
                <a:gd name="T4" fmla="*/ 0 w 1443"/>
                <a:gd name="T5" fmla="*/ 0 h 816"/>
                <a:gd name="T6" fmla="*/ 0 w 1443"/>
                <a:gd name="T7" fmla="*/ 0 h 816"/>
                <a:gd name="T8" fmla="*/ 0 w 1443"/>
                <a:gd name="T9" fmla="*/ 0 h 81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443"/>
                <a:gd name="T16" fmla="*/ 0 h 816"/>
                <a:gd name="T17" fmla="*/ 1443 w 1443"/>
                <a:gd name="T18" fmla="*/ 816 h 81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443" h="816">
                  <a:moveTo>
                    <a:pt x="0" y="0"/>
                  </a:moveTo>
                  <a:cubicBezTo>
                    <a:pt x="571" y="285"/>
                    <a:pt x="856" y="408"/>
                    <a:pt x="1076" y="782"/>
                  </a:cubicBezTo>
                  <a:cubicBezTo>
                    <a:pt x="1185" y="775"/>
                    <a:pt x="1220" y="816"/>
                    <a:pt x="1320" y="788"/>
                  </a:cubicBezTo>
                  <a:cubicBezTo>
                    <a:pt x="1264" y="347"/>
                    <a:pt x="1276" y="352"/>
                    <a:pt x="1443" y="5"/>
                  </a:cubicBezTo>
                  <a:cubicBezTo>
                    <a:pt x="867" y="5"/>
                    <a:pt x="233" y="0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30772" name="Group 126"/>
            <p:cNvGrpSpPr>
              <a:grpSpLocks/>
            </p:cNvGrpSpPr>
            <p:nvPr/>
          </p:nvGrpSpPr>
          <p:grpSpPr bwMode="auto">
            <a:xfrm>
              <a:off x="2886" y="1668"/>
              <a:ext cx="347" cy="285"/>
              <a:chOff x="2886" y="1668"/>
              <a:chExt cx="347" cy="285"/>
            </a:xfrm>
          </p:grpSpPr>
          <p:sp>
            <p:nvSpPr>
              <p:cNvPr id="30805" name="Rectangle 127"/>
              <p:cNvSpPr>
                <a:spLocks noChangeArrowheads="1"/>
              </p:cNvSpPr>
              <p:nvPr/>
            </p:nvSpPr>
            <p:spPr bwMode="auto">
              <a:xfrm>
                <a:off x="2886" y="1668"/>
                <a:ext cx="347" cy="285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06" name="Oval 128"/>
              <p:cNvSpPr>
                <a:spLocks noChangeArrowheads="1"/>
              </p:cNvSpPr>
              <p:nvPr/>
            </p:nvSpPr>
            <p:spPr bwMode="auto">
              <a:xfrm>
                <a:off x="2905" y="1674"/>
                <a:ext cx="314" cy="74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07" name="Rectangle 129"/>
              <p:cNvSpPr>
                <a:spLocks noChangeArrowheads="1"/>
              </p:cNvSpPr>
              <p:nvPr/>
            </p:nvSpPr>
            <p:spPr bwMode="auto">
              <a:xfrm>
                <a:off x="2913" y="1785"/>
                <a:ext cx="300" cy="15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08" name="Line 130"/>
              <p:cNvSpPr>
                <a:spLocks noChangeShapeType="1"/>
              </p:cNvSpPr>
              <p:nvPr/>
            </p:nvSpPr>
            <p:spPr bwMode="auto">
              <a:xfrm>
                <a:off x="3082" y="1811"/>
                <a:ext cx="1" cy="13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809" name="Line 131"/>
              <p:cNvSpPr>
                <a:spLocks noChangeShapeType="1"/>
              </p:cNvSpPr>
              <p:nvPr/>
            </p:nvSpPr>
            <p:spPr bwMode="auto">
              <a:xfrm>
                <a:off x="2913" y="1842"/>
                <a:ext cx="3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810" name="Line 132"/>
              <p:cNvSpPr>
                <a:spLocks noChangeShapeType="1"/>
              </p:cNvSpPr>
              <p:nvPr/>
            </p:nvSpPr>
            <p:spPr bwMode="auto">
              <a:xfrm>
                <a:off x="2912" y="1812"/>
                <a:ext cx="3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811" name="AutoShape 133"/>
              <p:cNvSpPr>
                <a:spLocks noChangeArrowheads="1"/>
              </p:cNvSpPr>
              <p:nvPr/>
            </p:nvSpPr>
            <p:spPr bwMode="auto">
              <a:xfrm rot="5400000">
                <a:off x="3051" y="1745"/>
                <a:ext cx="29" cy="41"/>
              </a:xfrm>
              <a:prstGeom prst="rightArrow">
                <a:avLst>
                  <a:gd name="adj1" fmla="val 51167"/>
                  <a:gd name="adj2" fmla="val 39736"/>
                </a:avLst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0773" name="Group 134"/>
            <p:cNvGrpSpPr>
              <a:grpSpLocks/>
            </p:cNvGrpSpPr>
            <p:nvPr/>
          </p:nvGrpSpPr>
          <p:grpSpPr bwMode="auto">
            <a:xfrm>
              <a:off x="3524" y="1840"/>
              <a:ext cx="347" cy="285"/>
              <a:chOff x="2886" y="1668"/>
              <a:chExt cx="347" cy="285"/>
            </a:xfrm>
          </p:grpSpPr>
          <p:sp>
            <p:nvSpPr>
              <p:cNvPr id="30798" name="Rectangle 135"/>
              <p:cNvSpPr>
                <a:spLocks noChangeArrowheads="1"/>
              </p:cNvSpPr>
              <p:nvPr/>
            </p:nvSpPr>
            <p:spPr bwMode="auto">
              <a:xfrm>
                <a:off x="2886" y="1668"/>
                <a:ext cx="347" cy="285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99" name="Oval 136"/>
              <p:cNvSpPr>
                <a:spLocks noChangeArrowheads="1"/>
              </p:cNvSpPr>
              <p:nvPr/>
            </p:nvSpPr>
            <p:spPr bwMode="auto">
              <a:xfrm>
                <a:off x="2905" y="1674"/>
                <a:ext cx="314" cy="74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00" name="Rectangle 137"/>
              <p:cNvSpPr>
                <a:spLocks noChangeArrowheads="1"/>
              </p:cNvSpPr>
              <p:nvPr/>
            </p:nvSpPr>
            <p:spPr bwMode="auto">
              <a:xfrm>
                <a:off x="2913" y="1785"/>
                <a:ext cx="300" cy="15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01" name="Line 138"/>
              <p:cNvSpPr>
                <a:spLocks noChangeShapeType="1"/>
              </p:cNvSpPr>
              <p:nvPr/>
            </p:nvSpPr>
            <p:spPr bwMode="auto">
              <a:xfrm>
                <a:off x="3082" y="1811"/>
                <a:ext cx="1" cy="13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802" name="Line 139"/>
              <p:cNvSpPr>
                <a:spLocks noChangeShapeType="1"/>
              </p:cNvSpPr>
              <p:nvPr/>
            </p:nvSpPr>
            <p:spPr bwMode="auto">
              <a:xfrm>
                <a:off x="2913" y="1842"/>
                <a:ext cx="3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803" name="Line 140"/>
              <p:cNvSpPr>
                <a:spLocks noChangeShapeType="1"/>
              </p:cNvSpPr>
              <p:nvPr/>
            </p:nvSpPr>
            <p:spPr bwMode="auto">
              <a:xfrm>
                <a:off x="2912" y="1812"/>
                <a:ext cx="3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804" name="AutoShape 141"/>
              <p:cNvSpPr>
                <a:spLocks noChangeArrowheads="1"/>
              </p:cNvSpPr>
              <p:nvPr/>
            </p:nvSpPr>
            <p:spPr bwMode="auto">
              <a:xfrm rot="5400000">
                <a:off x="3051" y="1745"/>
                <a:ext cx="29" cy="41"/>
              </a:xfrm>
              <a:prstGeom prst="rightArrow">
                <a:avLst>
                  <a:gd name="adj1" fmla="val 51167"/>
                  <a:gd name="adj2" fmla="val 39736"/>
                </a:avLst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0774" name="Group 142"/>
            <p:cNvGrpSpPr>
              <a:grpSpLocks/>
            </p:cNvGrpSpPr>
            <p:nvPr/>
          </p:nvGrpSpPr>
          <p:grpSpPr bwMode="auto">
            <a:xfrm>
              <a:off x="3291" y="3148"/>
              <a:ext cx="347" cy="285"/>
              <a:chOff x="2886" y="1668"/>
              <a:chExt cx="347" cy="285"/>
            </a:xfrm>
          </p:grpSpPr>
          <p:sp>
            <p:nvSpPr>
              <p:cNvPr id="30791" name="Rectangle 143"/>
              <p:cNvSpPr>
                <a:spLocks noChangeArrowheads="1"/>
              </p:cNvSpPr>
              <p:nvPr/>
            </p:nvSpPr>
            <p:spPr bwMode="auto">
              <a:xfrm>
                <a:off x="2886" y="1668"/>
                <a:ext cx="347" cy="285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92" name="Oval 144"/>
              <p:cNvSpPr>
                <a:spLocks noChangeArrowheads="1"/>
              </p:cNvSpPr>
              <p:nvPr/>
            </p:nvSpPr>
            <p:spPr bwMode="auto">
              <a:xfrm>
                <a:off x="2905" y="1674"/>
                <a:ext cx="314" cy="74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93" name="Rectangle 145"/>
              <p:cNvSpPr>
                <a:spLocks noChangeArrowheads="1"/>
              </p:cNvSpPr>
              <p:nvPr/>
            </p:nvSpPr>
            <p:spPr bwMode="auto">
              <a:xfrm>
                <a:off x="2913" y="1785"/>
                <a:ext cx="300" cy="15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94" name="Line 146"/>
              <p:cNvSpPr>
                <a:spLocks noChangeShapeType="1"/>
              </p:cNvSpPr>
              <p:nvPr/>
            </p:nvSpPr>
            <p:spPr bwMode="auto">
              <a:xfrm>
                <a:off x="3082" y="1811"/>
                <a:ext cx="1" cy="13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95" name="Line 147"/>
              <p:cNvSpPr>
                <a:spLocks noChangeShapeType="1"/>
              </p:cNvSpPr>
              <p:nvPr/>
            </p:nvSpPr>
            <p:spPr bwMode="auto">
              <a:xfrm>
                <a:off x="2913" y="1842"/>
                <a:ext cx="3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96" name="Line 148"/>
              <p:cNvSpPr>
                <a:spLocks noChangeShapeType="1"/>
              </p:cNvSpPr>
              <p:nvPr/>
            </p:nvSpPr>
            <p:spPr bwMode="auto">
              <a:xfrm>
                <a:off x="2912" y="1812"/>
                <a:ext cx="3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97" name="AutoShape 149"/>
              <p:cNvSpPr>
                <a:spLocks noChangeArrowheads="1"/>
              </p:cNvSpPr>
              <p:nvPr/>
            </p:nvSpPr>
            <p:spPr bwMode="auto">
              <a:xfrm rot="5400000">
                <a:off x="3051" y="1745"/>
                <a:ext cx="29" cy="41"/>
              </a:xfrm>
              <a:prstGeom prst="rightArrow">
                <a:avLst>
                  <a:gd name="adj1" fmla="val 51167"/>
                  <a:gd name="adj2" fmla="val 39736"/>
                </a:avLst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0775" name="Group 150"/>
            <p:cNvGrpSpPr>
              <a:grpSpLocks/>
            </p:cNvGrpSpPr>
            <p:nvPr/>
          </p:nvGrpSpPr>
          <p:grpSpPr bwMode="auto">
            <a:xfrm>
              <a:off x="2853" y="3010"/>
              <a:ext cx="347" cy="285"/>
              <a:chOff x="2886" y="1668"/>
              <a:chExt cx="347" cy="285"/>
            </a:xfrm>
          </p:grpSpPr>
          <p:sp>
            <p:nvSpPr>
              <p:cNvPr id="30784" name="Rectangle 151"/>
              <p:cNvSpPr>
                <a:spLocks noChangeArrowheads="1"/>
              </p:cNvSpPr>
              <p:nvPr/>
            </p:nvSpPr>
            <p:spPr bwMode="auto">
              <a:xfrm>
                <a:off x="2886" y="1668"/>
                <a:ext cx="347" cy="285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85" name="Oval 152"/>
              <p:cNvSpPr>
                <a:spLocks noChangeArrowheads="1"/>
              </p:cNvSpPr>
              <p:nvPr/>
            </p:nvSpPr>
            <p:spPr bwMode="auto">
              <a:xfrm>
                <a:off x="2905" y="1674"/>
                <a:ext cx="314" cy="74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86" name="Rectangle 153"/>
              <p:cNvSpPr>
                <a:spLocks noChangeArrowheads="1"/>
              </p:cNvSpPr>
              <p:nvPr/>
            </p:nvSpPr>
            <p:spPr bwMode="auto">
              <a:xfrm>
                <a:off x="2913" y="1785"/>
                <a:ext cx="300" cy="15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87" name="Line 154"/>
              <p:cNvSpPr>
                <a:spLocks noChangeShapeType="1"/>
              </p:cNvSpPr>
              <p:nvPr/>
            </p:nvSpPr>
            <p:spPr bwMode="auto">
              <a:xfrm>
                <a:off x="3082" y="1811"/>
                <a:ext cx="1" cy="13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88" name="Line 155"/>
              <p:cNvSpPr>
                <a:spLocks noChangeShapeType="1"/>
              </p:cNvSpPr>
              <p:nvPr/>
            </p:nvSpPr>
            <p:spPr bwMode="auto">
              <a:xfrm>
                <a:off x="2913" y="1842"/>
                <a:ext cx="3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89" name="Line 156"/>
              <p:cNvSpPr>
                <a:spLocks noChangeShapeType="1"/>
              </p:cNvSpPr>
              <p:nvPr/>
            </p:nvSpPr>
            <p:spPr bwMode="auto">
              <a:xfrm>
                <a:off x="2912" y="1812"/>
                <a:ext cx="3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90" name="AutoShape 157"/>
              <p:cNvSpPr>
                <a:spLocks noChangeArrowheads="1"/>
              </p:cNvSpPr>
              <p:nvPr/>
            </p:nvSpPr>
            <p:spPr bwMode="auto">
              <a:xfrm rot="5400000">
                <a:off x="3051" y="1745"/>
                <a:ext cx="29" cy="41"/>
              </a:xfrm>
              <a:prstGeom prst="rightArrow">
                <a:avLst>
                  <a:gd name="adj1" fmla="val 51167"/>
                  <a:gd name="adj2" fmla="val 39736"/>
                </a:avLst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0776" name="Group 158"/>
            <p:cNvGrpSpPr>
              <a:grpSpLocks/>
            </p:cNvGrpSpPr>
            <p:nvPr/>
          </p:nvGrpSpPr>
          <p:grpSpPr bwMode="auto">
            <a:xfrm>
              <a:off x="2440" y="3131"/>
              <a:ext cx="347" cy="285"/>
              <a:chOff x="2886" y="1668"/>
              <a:chExt cx="347" cy="285"/>
            </a:xfrm>
          </p:grpSpPr>
          <p:sp>
            <p:nvSpPr>
              <p:cNvPr id="30777" name="Rectangle 159"/>
              <p:cNvSpPr>
                <a:spLocks noChangeArrowheads="1"/>
              </p:cNvSpPr>
              <p:nvPr/>
            </p:nvSpPr>
            <p:spPr bwMode="auto">
              <a:xfrm>
                <a:off x="2886" y="1668"/>
                <a:ext cx="347" cy="285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78" name="Oval 160"/>
              <p:cNvSpPr>
                <a:spLocks noChangeArrowheads="1"/>
              </p:cNvSpPr>
              <p:nvPr/>
            </p:nvSpPr>
            <p:spPr bwMode="auto">
              <a:xfrm>
                <a:off x="2905" y="1674"/>
                <a:ext cx="314" cy="74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79" name="Rectangle 161"/>
              <p:cNvSpPr>
                <a:spLocks noChangeArrowheads="1"/>
              </p:cNvSpPr>
              <p:nvPr/>
            </p:nvSpPr>
            <p:spPr bwMode="auto">
              <a:xfrm>
                <a:off x="2913" y="1785"/>
                <a:ext cx="300" cy="15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80" name="Line 162"/>
              <p:cNvSpPr>
                <a:spLocks noChangeShapeType="1"/>
              </p:cNvSpPr>
              <p:nvPr/>
            </p:nvSpPr>
            <p:spPr bwMode="auto">
              <a:xfrm>
                <a:off x="3082" y="1811"/>
                <a:ext cx="1" cy="13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81" name="Line 163"/>
              <p:cNvSpPr>
                <a:spLocks noChangeShapeType="1"/>
              </p:cNvSpPr>
              <p:nvPr/>
            </p:nvSpPr>
            <p:spPr bwMode="auto">
              <a:xfrm>
                <a:off x="2913" y="1842"/>
                <a:ext cx="3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82" name="Line 164"/>
              <p:cNvSpPr>
                <a:spLocks noChangeShapeType="1"/>
              </p:cNvSpPr>
              <p:nvPr/>
            </p:nvSpPr>
            <p:spPr bwMode="auto">
              <a:xfrm>
                <a:off x="2912" y="1812"/>
                <a:ext cx="3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83" name="AutoShape 165"/>
              <p:cNvSpPr>
                <a:spLocks noChangeArrowheads="1"/>
              </p:cNvSpPr>
              <p:nvPr/>
            </p:nvSpPr>
            <p:spPr bwMode="auto">
              <a:xfrm rot="5400000">
                <a:off x="3051" y="1745"/>
                <a:ext cx="29" cy="41"/>
              </a:xfrm>
              <a:prstGeom prst="rightArrow">
                <a:avLst>
                  <a:gd name="adj1" fmla="val 51167"/>
                  <a:gd name="adj2" fmla="val 39736"/>
                </a:avLst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30724" name="Text Box 166"/>
          <p:cNvSpPr txBox="1">
            <a:spLocks noChangeArrowheads="1"/>
          </p:cNvSpPr>
          <p:nvPr/>
        </p:nvSpPr>
        <p:spPr bwMode="auto">
          <a:xfrm>
            <a:off x="304800" y="304800"/>
            <a:ext cx="84582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/>
            <a:r>
              <a:rPr lang="pt-PT" sz="4000" i="1" u="none" dirty="0" smtClean="0">
                <a:solidFill>
                  <a:srgbClr val="000000"/>
                </a:solidFill>
                <a:latin typeface="Tw Cen MT"/>
                <a:cs typeface="Tw Cen MT"/>
              </a:rPr>
              <a:t>Data plane e </a:t>
            </a:r>
            <a:r>
              <a:rPr lang="pt-PT" sz="4000" i="1" u="none" dirty="0" err="1">
                <a:solidFill>
                  <a:srgbClr val="000000"/>
                </a:solidFill>
                <a:latin typeface="Tw Cen MT"/>
                <a:cs typeface="Tw Cen MT"/>
              </a:rPr>
              <a:t>C</a:t>
            </a:r>
            <a:r>
              <a:rPr lang="pt-PT" sz="4000" i="1" u="none" dirty="0" err="1" smtClean="0">
                <a:solidFill>
                  <a:srgbClr val="000000"/>
                </a:solidFill>
                <a:latin typeface="Tw Cen MT"/>
                <a:cs typeface="Tw Cen MT"/>
              </a:rPr>
              <a:t>ontrol</a:t>
            </a:r>
            <a:r>
              <a:rPr lang="pt-PT" sz="4000" i="1" u="none" dirty="0" smtClean="0">
                <a:solidFill>
                  <a:srgbClr val="000000"/>
                </a:solidFill>
                <a:latin typeface="Tw Cen MT"/>
                <a:cs typeface="Tw Cen MT"/>
              </a:rPr>
              <a:t> plane</a:t>
            </a:r>
            <a:endParaRPr lang="en-US" sz="4000" i="1" u="none" dirty="0">
              <a:solidFill>
                <a:srgbClr val="000000"/>
              </a:solidFill>
              <a:latin typeface="Tw Cen MT"/>
              <a:ea typeface="ヒラギノ角ゴ Pro W3" charset="0"/>
              <a:cs typeface="Tw Cen MT"/>
            </a:endParaRPr>
          </a:p>
        </p:txBody>
      </p:sp>
    </p:spTree>
    <p:extLst>
      <p:ext uri="{BB962C8B-B14F-4D97-AF65-F5344CB8AC3E}">
        <p14:creationId xmlns:p14="http://schemas.microsoft.com/office/powerpoint/2010/main" val="25838630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3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pt-PT" dirty="0" smtClean="0">
                <a:latin typeface="Tw Cen MT"/>
                <a:ea typeface="ＭＳ Ｐゴシック" charset="0"/>
                <a:cs typeface="Tw Cen MT"/>
              </a:rPr>
              <a:t>Encaminhamento ou </a:t>
            </a:r>
            <a:r>
              <a:rPr lang="pt-PT" dirty="0" err="1" smtClean="0">
                <a:latin typeface="Tw Cen MT"/>
                <a:ea typeface="ＭＳ Ｐゴシック" charset="0"/>
                <a:cs typeface="Tw Cen MT"/>
              </a:rPr>
              <a:t>Routing</a:t>
            </a:r>
            <a:endParaRPr lang="pt-PT" dirty="0">
              <a:latin typeface="Tw Cen MT"/>
              <a:ea typeface="ＭＳ Ｐゴシック" charset="0"/>
              <a:cs typeface="Tw Cen MT"/>
            </a:endParaRPr>
          </a:p>
        </p:txBody>
      </p:sp>
      <p:sp>
        <p:nvSpPr>
          <p:cNvPr id="92164" name="Rectangle 3"/>
          <p:cNvSpPr>
            <a:spLocks noChangeArrowheads="1"/>
          </p:cNvSpPr>
          <p:nvPr/>
        </p:nvSpPr>
        <p:spPr bwMode="auto">
          <a:xfrm>
            <a:off x="2632075" y="5867400"/>
            <a:ext cx="28130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165" name="Rectangle 4"/>
          <p:cNvSpPr>
            <a:spLocks noChangeArrowheads="1"/>
          </p:cNvSpPr>
          <p:nvPr/>
        </p:nvSpPr>
        <p:spPr bwMode="auto">
          <a:xfrm>
            <a:off x="2560638" y="5943600"/>
            <a:ext cx="28146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62" name="Rectangle 5"/>
          <p:cNvSpPr>
            <a:spLocks noChangeArrowheads="1"/>
          </p:cNvSpPr>
          <p:nvPr/>
        </p:nvSpPr>
        <p:spPr bwMode="auto">
          <a:xfrm>
            <a:off x="457200" y="1663171"/>
            <a:ext cx="8382000" cy="25687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0325" tIns="23812" rIns="60325" bIns="23812">
            <a:spAutoFit/>
          </a:bodyPr>
          <a:lstStyle/>
          <a:p>
            <a:pPr defTabSz="723900" eaLnBrk="0" hangingPunct="0">
              <a:lnSpc>
                <a:spcPct val="85000"/>
              </a:lnSpc>
              <a:buFont typeface="Wingdings" charset="0"/>
              <a:buNone/>
            </a:pPr>
            <a:r>
              <a:rPr lang="pt-PT" sz="2400" u="none" dirty="0" smtClean="0">
                <a:latin typeface="Tw Cen MT"/>
                <a:cs typeface="Tw Cen MT"/>
              </a:rPr>
              <a:t>Cada </a:t>
            </a:r>
            <a:r>
              <a:rPr lang="pt-PT" sz="2400" u="none" dirty="0">
                <a:latin typeface="Tw Cen MT"/>
                <a:cs typeface="Tw Cen MT"/>
              </a:rPr>
              <a:t>computador </a:t>
            </a:r>
            <a:r>
              <a:rPr lang="pt-PT" sz="2400" u="none" dirty="0" smtClean="0">
                <a:latin typeface="Tw Cen MT"/>
                <a:cs typeface="Tw Cen MT"/>
              </a:rPr>
              <a:t>ou </a:t>
            </a:r>
            <a:r>
              <a:rPr lang="pt-PT" sz="2400" i="1" u="none" dirty="0" err="1" smtClean="0">
                <a:latin typeface="Tw Cen MT"/>
                <a:cs typeface="Tw Cen MT"/>
              </a:rPr>
              <a:t>router</a:t>
            </a:r>
            <a:r>
              <a:rPr lang="pt-PT" sz="2400" u="none" dirty="0" smtClean="0">
                <a:latin typeface="Tw Cen MT"/>
                <a:cs typeface="Tw Cen MT"/>
              </a:rPr>
              <a:t> tem </a:t>
            </a:r>
            <a:r>
              <a:rPr lang="pt-PT" sz="2400" u="none" dirty="0">
                <a:latin typeface="Tw Cen MT"/>
                <a:cs typeface="Tw Cen MT"/>
              </a:rPr>
              <a:t>que possuir tabelas de encaminhamento ou </a:t>
            </a:r>
            <a:r>
              <a:rPr lang="pt-PT" sz="2400" u="none" dirty="0" smtClean="0">
                <a:latin typeface="Tw Cen MT"/>
                <a:cs typeface="Tw Cen MT"/>
              </a:rPr>
              <a:t>de </a:t>
            </a:r>
            <a:r>
              <a:rPr lang="pt-PT" sz="2400" i="1" u="none" dirty="0" err="1" smtClean="0">
                <a:latin typeface="Tw Cen MT"/>
                <a:cs typeface="Tw Cen MT"/>
              </a:rPr>
              <a:t>routing</a:t>
            </a:r>
            <a:endParaRPr lang="pt-PT" sz="2400" i="1" u="none" dirty="0">
              <a:latin typeface="Tw Cen MT"/>
              <a:cs typeface="Tw Cen MT"/>
            </a:endParaRPr>
          </a:p>
          <a:p>
            <a:pPr defTabSz="723900" eaLnBrk="0" hangingPunct="0">
              <a:lnSpc>
                <a:spcPct val="85000"/>
              </a:lnSpc>
              <a:buFont typeface="Wingdings" charset="0"/>
              <a:buChar char="§"/>
            </a:pPr>
            <a:endParaRPr lang="pt-PT" sz="2400" u="none" dirty="0">
              <a:latin typeface="Tw Cen MT"/>
              <a:cs typeface="Tw Cen MT"/>
            </a:endParaRPr>
          </a:p>
          <a:p>
            <a:pPr defTabSz="723900" eaLnBrk="0" hangingPunct="0">
              <a:lnSpc>
                <a:spcPct val="85000"/>
              </a:lnSpc>
              <a:buFont typeface="Wingdings" charset="0"/>
              <a:buNone/>
            </a:pPr>
            <a:r>
              <a:rPr lang="pt-PT" sz="2400" u="none" dirty="0" smtClean="0">
                <a:latin typeface="Tw Cen MT"/>
                <a:cs typeface="Tw Cen MT"/>
              </a:rPr>
              <a:t>As </a:t>
            </a:r>
            <a:r>
              <a:rPr lang="pt-PT" sz="2400" u="none" dirty="0">
                <a:latin typeface="Tw Cen MT"/>
                <a:cs typeface="Tw Cen MT"/>
              </a:rPr>
              <a:t>tabelas de encaminhamento </a:t>
            </a:r>
            <a:r>
              <a:rPr lang="pt-PT" sz="2400" u="none" dirty="0" smtClean="0">
                <a:latin typeface="Tw Cen MT"/>
                <a:cs typeface="Tw Cen MT"/>
              </a:rPr>
              <a:t>relacionam prefixos </a:t>
            </a:r>
            <a:r>
              <a:rPr lang="pt-PT" sz="2400" u="none" dirty="0">
                <a:latin typeface="Tw Cen MT"/>
                <a:cs typeface="Tw Cen MT"/>
              </a:rPr>
              <a:t>de rede IP destino com interfaces ou endereços IP de </a:t>
            </a:r>
            <a:r>
              <a:rPr lang="pt-PT" sz="2400" i="1" u="none" dirty="0" err="1">
                <a:latin typeface="Tw Cen MT"/>
                <a:cs typeface="Tw Cen MT"/>
              </a:rPr>
              <a:t>routers</a:t>
            </a:r>
            <a:endParaRPr lang="pt-PT" sz="2400" i="1" u="none" dirty="0">
              <a:latin typeface="Tw Cen MT"/>
              <a:cs typeface="Tw Cen MT"/>
            </a:endParaRPr>
          </a:p>
          <a:p>
            <a:pPr defTabSz="723900" eaLnBrk="0" hangingPunct="0">
              <a:lnSpc>
                <a:spcPct val="85000"/>
              </a:lnSpc>
              <a:buFont typeface="Wingdings" charset="0"/>
              <a:buNone/>
            </a:pPr>
            <a:endParaRPr lang="pt-PT" sz="2400" u="none" dirty="0">
              <a:latin typeface="Tw Cen MT"/>
              <a:cs typeface="Tw Cen MT"/>
            </a:endParaRPr>
          </a:p>
          <a:p>
            <a:pPr defTabSz="723900" eaLnBrk="0" hangingPunct="0">
              <a:lnSpc>
                <a:spcPct val="85000"/>
              </a:lnSpc>
              <a:buFont typeface="Wingdings" charset="0"/>
              <a:buNone/>
            </a:pPr>
            <a:r>
              <a:rPr lang="pt-PT" sz="2400" u="none" dirty="0" smtClean="0">
                <a:latin typeface="Tw Cen MT"/>
                <a:cs typeface="Tw Cen MT"/>
              </a:rPr>
              <a:t>Quando </a:t>
            </a:r>
            <a:r>
              <a:rPr lang="pt-PT" sz="2400" u="none" dirty="0">
                <a:latin typeface="Tw Cen MT"/>
                <a:cs typeface="Tw Cen MT"/>
              </a:rPr>
              <a:t>se faz encaminhamento, só entra em jogo </a:t>
            </a:r>
            <a:r>
              <a:rPr lang="pt-PT" sz="2400" u="none" dirty="0" smtClean="0">
                <a:latin typeface="Tw Cen MT"/>
                <a:cs typeface="Tw Cen MT"/>
              </a:rPr>
              <a:t>o prefixo IP, </a:t>
            </a:r>
            <a:r>
              <a:rPr lang="pt-PT" sz="2400" u="none" dirty="0">
                <a:latin typeface="Tw Cen MT"/>
                <a:cs typeface="Tw Cen MT"/>
              </a:rPr>
              <a:t>n</a:t>
            </a:r>
            <a:r>
              <a:rPr lang="pt-PT" altLang="ja-JP" sz="2400" u="none" dirty="0">
                <a:latin typeface="Tw Cen MT"/>
                <a:ea typeface="ヒラギノ角ゴ Pro W3" charset="0"/>
                <a:cs typeface="Tw Cen MT"/>
              </a:rPr>
              <a:t>ão o endereço </a:t>
            </a:r>
            <a:r>
              <a:rPr lang="pt-PT" altLang="ja-JP" sz="2400" u="none" dirty="0" smtClean="0">
                <a:latin typeface="Tw Cen MT"/>
                <a:ea typeface="ヒラギノ角ゴ Pro W3" charset="0"/>
                <a:cs typeface="Tw Cen MT"/>
              </a:rPr>
              <a:t>completo</a:t>
            </a:r>
            <a:endParaRPr lang="pt-PT" sz="2400" u="none" dirty="0">
              <a:latin typeface="Tw Cen MT"/>
              <a:ea typeface="ヒラギノ角ゴ Pro W3" charset="0"/>
              <a:cs typeface="Tw Cen MT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7101898"/>
              </p:ext>
            </p:extLst>
          </p:nvPr>
        </p:nvGraphicFramePr>
        <p:xfrm>
          <a:off x="832555" y="4734489"/>
          <a:ext cx="7450665" cy="1355098"/>
        </p:xfrm>
        <a:graphic>
          <a:graphicData uri="http://schemas.openxmlformats.org/drawingml/2006/table">
            <a:tbl>
              <a:tblPr/>
              <a:tblGrid>
                <a:gridCol w="2483555"/>
                <a:gridCol w="2483555"/>
                <a:gridCol w="2483555"/>
              </a:tblGrid>
              <a:tr h="857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charset="0"/>
                          <a:ea typeface="ＭＳ Ｐゴシック" charset="0"/>
                          <a:cs typeface="ＭＳ Ｐゴシック" charset="0"/>
                        </a:rPr>
                        <a:t>Destino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ahoma" charset="0"/>
                        <a:ea typeface="ＭＳ Ｐゴシック" charset="0"/>
                        <a:cs typeface="ＭＳ Ｐゴシック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charset="0"/>
                          <a:ea typeface="ＭＳ Ｐゴシック" charset="0"/>
                          <a:cs typeface="ＭＳ Ｐゴシック" charset="0"/>
                        </a:rPr>
                        <a:t>Prefixo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charset="0"/>
                          <a:ea typeface="ＭＳ Ｐゴシック" charset="0"/>
                          <a:cs typeface="ＭＳ Ｐゴシック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charset="0"/>
                          <a:ea typeface="ＭＳ Ｐゴシック" charset="0"/>
                          <a:cs typeface="ＭＳ Ｐゴシック" charset="0"/>
                        </a:rPr>
                        <a:t>IP, Mask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charset="0"/>
                          <a:ea typeface="ＭＳ Ｐゴシック" charset="0"/>
                          <a:cs typeface="ＭＳ Ｐゴシック" charset="0"/>
                        </a:rPr>
                        <a:t>End GW (Next Hop)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charset="0"/>
                          <a:ea typeface="ＭＳ Ｐゴシック" charset="0"/>
                          <a:cs typeface="ＭＳ Ｐゴシック" charset="0"/>
                        </a:rPr>
                        <a:t>Hops,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charset="0"/>
                          <a:ea typeface="ＭＳ Ｐゴシック" charset="0"/>
                          <a:cs typeface="ＭＳ Ｐゴシック" charset="0"/>
                        </a:rPr>
                        <a:t>Métrica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charset="0"/>
                          <a:ea typeface="ＭＳ Ｐゴシック" charset="0"/>
                          <a:cs typeface="ＭＳ Ｐゴシック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charset="0"/>
                          <a:ea typeface="ＭＳ Ｐゴシック" charset="0"/>
                          <a:cs typeface="ＭＳ Ｐゴシック" charset="0"/>
                        </a:rPr>
                        <a:t>ou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charset="0"/>
                          <a:ea typeface="ＭＳ Ｐゴシック" charset="0"/>
                          <a:cs typeface="ＭＳ Ｐゴシック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charset="0"/>
                          <a:ea typeface="ＭＳ Ｐゴシック" charset="0"/>
                          <a:cs typeface="ＭＳ Ｐゴシック" charset="0"/>
                        </a:rPr>
                        <a:t>custo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ahoma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976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850330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865</TotalTime>
  <Words>2374</Words>
  <Application>Microsoft Macintosh PowerPoint</Application>
  <PresentationFormat>On-screen Show (4:3)</PresentationFormat>
  <Paragraphs>608</Paragraphs>
  <Slides>33</Slides>
  <Notes>33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5" baseType="lpstr">
      <vt:lpstr>Office Theme</vt:lpstr>
      <vt:lpstr>Clip</vt:lpstr>
      <vt:lpstr>REDES DE COMPUTADORES  O NÍVEL REDE  (Parte 4)</vt:lpstr>
      <vt:lpstr>Nota prévia</vt:lpstr>
      <vt:lpstr>Organização do capítulo</vt:lpstr>
      <vt:lpstr>Onde estudar</vt:lpstr>
      <vt:lpstr>O Protocolo IP</vt:lpstr>
      <vt:lpstr>Datagrama IP</vt:lpstr>
      <vt:lpstr>Significado de alguns campos</vt:lpstr>
      <vt:lpstr>PowerPoint Presentation</vt:lpstr>
      <vt:lpstr>Encaminhamento ou Routing</vt:lpstr>
      <vt:lpstr>Encaminhamento directo</vt:lpstr>
      <vt:lpstr>Tabela de encaminhamento</vt:lpstr>
      <vt:lpstr>Encaminhamento indirecto</vt:lpstr>
      <vt:lpstr>Tabela de encaminhamento</vt:lpstr>
      <vt:lpstr>Encaminhamento por defeito</vt:lpstr>
      <vt:lpstr>Tabela de encaminhamento</vt:lpstr>
      <vt:lpstr>Tratamento de um pacote</vt:lpstr>
      <vt:lpstr>Exemplo</vt:lpstr>
      <vt:lpstr>Encaminhamento directo</vt:lpstr>
      <vt:lpstr>Encaminhamento indirecto</vt:lpstr>
      <vt:lpstr>Continuação</vt:lpstr>
      <vt:lpstr>Como fazer “Bootstrap” a um “host”</vt:lpstr>
      <vt:lpstr>ICMP - Internet Control Message Protocol</vt:lpstr>
      <vt:lpstr>Exemplos de mensagens ICMP</vt:lpstr>
      <vt:lpstr>Traceroute e ICMP</vt:lpstr>
      <vt:lpstr>NAT: Network Address Translation</vt:lpstr>
      <vt:lpstr>PAT: Port based NAT</vt:lpstr>
      <vt:lpstr>Continuação</vt:lpstr>
      <vt:lpstr>Gamas de endereços IPv4 privados</vt:lpstr>
      <vt:lpstr>IP versão 6 - IPv6</vt:lpstr>
      <vt:lpstr>Espaço de endereçamento</vt:lpstr>
      <vt:lpstr>Datagrama IPV4</vt:lpstr>
      <vt:lpstr>Cabeçalho do pacote IPv6</vt:lpstr>
      <vt:lpstr>Outras modificações do IPv4</vt:lpstr>
    </vt:vector>
  </TitlesOfParts>
  <Company>FCT/UNL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Organização do capítulo</dc:title>
  <dc:creator>José Legatheaux Martins</dc:creator>
  <cp:lastModifiedBy>José Legatheaux Martins</cp:lastModifiedBy>
  <cp:revision>193</cp:revision>
  <dcterms:created xsi:type="dcterms:W3CDTF">2012-04-06T17:18:05Z</dcterms:created>
  <dcterms:modified xsi:type="dcterms:W3CDTF">2012-05-30T08:01:16Z</dcterms:modified>
</cp:coreProperties>
</file>