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18.xml" ContentType="application/vnd.openxmlformats-officedocument.presentationml.notesSlide+xml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notesSlides/notesSlide19.xml" ContentType="application/vnd.openxmlformats-officedocument.presentationml.notesSlide+xml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notesSlides/notesSlide20.xml" ContentType="application/vnd.openxmlformats-officedocument.presentationml.notesSlide+xml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notesSlides/notesSlide26.xml" ContentType="application/vnd.openxmlformats-officedocument.presentationml.notesSlide+xml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282" r:id="rId2"/>
    <p:sldId id="353" r:id="rId3"/>
    <p:sldId id="354" r:id="rId4"/>
    <p:sldId id="355" r:id="rId5"/>
    <p:sldId id="304" r:id="rId6"/>
    <p:sldId id="305" r:id="rId7"/>
    <p:sldId id="306" r:id="rId8"/>
    <p:sldId id="360" r:id="rId9"/>
    <p:sldId id="317" r:id="rId10"/>
    <p:sldId id="318" r:id="rId11"/>
    <p:sldId id="319" r:id="rId12"/>
    <p:sldId id="356" r:id="rId13"/>
    <p:sldId id="358" r:id="rId14"/>
    <p:sldId id="357" r:id="rId15"/>
    <p:sldId id="359" r:id="rId16"/>
    <p:sldId id="320" r:id="rId17"/>
    <p:sldId id="321" r:id="rId18"/>
    <p:sldId id="322" r:id="rId19"/>
    <p:sldId id="323" r:id="rId20"/>
    <p:sldId id="324" r:id="rId21"/>
    <p:sldId id="325" r:id="rId22"/>
    <p:sldId id="342" r:id="rId23"/>
    <p:sldId id="343" r:id="rId24"/>
    <p:sldId id="344" r:id="rId25"/>
    <p:sldId id="345" r:id="rId26"/>
    <p:sldId id="361" r:id="rId27"/>
    <p:sldId id="346" r:id="rId28"/>
    <p:sldId id="347" r:id="rId29"/>
    <p:sldId id="348" r:id="rId30"/>
    <p:sldId id="349" r:id="rId31"/>
    <p:sldId id="350" r:id="rId32"/>
    <p:sldId id="351" r:id="rId33"/>
    <p:sldId id="352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05" autoAdjust="0"/>
  </p:normalViewPr>
  <p:slideViewPr>
    <p:cSldViewPr snapToGrid="0" snapToObjects="1">
      <p:cViewPr varScale="1">
        <p:scale>
          <a:sx n="80" d="100"/>
          <a:sy n="80" d="100"/>
        </p:scale>
        <p:origin x="-10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60D86-A0DA-9A4B-A83D-821F1B4B9714}" type="datetimeFigureOut">
              <a:rPr lang="en-US" smtClean="0"/>
              <a:t>30/05/12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F60CC-ABAE-7344-A208-F59622606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214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A5523BE-B033-5E4C-BFE4-0073BA89EB61}" type="slidenum">
              <a:rPr lang="pt-PT" sz="1200" u="none"/>
              <a:pPr eaLnBrk="1" hangingPunct="1"/>
              <a:t>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9DCB6B6-04FC-6E43-9619-D93672205ECA}" type="slidenum">
              <a:rPr lang="pt-PT" sz="1200" u="none"/>
              <a:pPr eaLnBrk="1" hangingPunct="1"/>
              <a:t>10</a:t>
            </a:fld>
            <a:endParaRPr lang="pt-PT" sz="1200" u="none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D3A0705-439F-4F48-9A6F-80C9CBB8E94D}" type="slidenum">
              <a:rPr lang="pt-PT" sz="1200" u="none"/>
              <a:pPr eaLnBrk="1" hangingPunct="1"/>
              <a:t>11</a:t>
            </a:fld>
            <a:endParaRPr lang="pt-PT" sz="1200" u="none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9DCB6B6-04FC-6E43-9619-D93672205ECA}" type="slidenum">
              <a:rPr lang="pt-PT" sz="1200" u="none"/>
              <a:pPr eaLnBrk="1" hangingPunct="1"/>
              <a:t>12</a:t>
            </a:fld>
            <a:endParaRPr lang="pt-PT" sz="1200" u="none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D3A0705-439F-4F48-9A6F-80C9CBB8E94D}" type="slidenum">
              <a:rPr lang="pt-PT" sz="1200" u="none"/>
              <a:pPr eaLnBrk="1" hangingPunct="1"/>
              <a:t>13</a:t>
            </a:fld>
            <a:endParaRPr lang="pt-PT" sz="1200" u="none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9DCB6B6-04FC-6E43-9619-D93672205ECA}" type="slidenum">
              <a:rPr lang="pt-PT" sz="1200" u="none"/>
              <a:pPr eaLnBrk="1" hangingPunct="1"/>
              <a:t>14</a:t>
            </a:fld>
            <a:endParaRPr lang="pt-PT" sz="1200" u="none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D3A0705-439F-4F48-9A6F-80C9CBB8E94D}" type="slidenum">
              <a:rPr lang="pt-PT" sz="1200" u="none"/>
              <a:pPr eaLnBrk="1" hangingPunct="1"/>
              <a:t>15</a:t>
            </a:fld>
            <a:endParaRPr lang="pt-PT" sz="1200" u="none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2CB751C-156D-964A-B4A7-728EC757FC99}" type="slidenum">
              <a:rPr lang="pt-PT" sz="1200" u="none"/>
              <a:pPr eaLnBrk="1" hangingPunct="1"/>
              <a:t>16</a:t>
            </a:fld>
            <a:endParaRPr lang="pt-PT" sz="1200" u="none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EE9EA76-6A41-B34D-BA44-6615A13966E3}" type="slidenum">
              <a:rPr lang="pt-PT" sz="1200" u="none"/>
              <a:pPr eaLnBrk="1" hangingPunct="1"/>
              <a:t>17</a:t>
            </a:fld>
            <a:endParaRPr lang="pt-PT" sz="1200" u="none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948D6F7-508A-324A-A4B4-1D0E26282C2D}" type="slidenum">
              <a:rPr lang="pt-PT" sz="1200" u="none"/>
              <a:pPr eaLnBrk="1" hangingPunct="1"/>
              <a:t>18</a:t>
            </a:fld>
            <a:endParaRPr lang="pt-PT" sz="1200" u="none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490F7F1-E638-EC4E-8A6F-CD2902B807AC}" type="slidenum">
              <a:rPr lang="pt-PT" sz="1200" u="none"/>
              <a:pPr eaLnBrk="1" hangingPunct="1"/>
              <a:t>19</a:t>
            </a:fld>
            <a:endParaRPr lang="pt-PT" sz="1200" u="none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2D66EE8-E4A7-ED49-93B4-2653DF46F518}" type="slidenum">
              <a:rPr lang="pt-PT" sz="1200" u="none"/>
              <a:pPr eaLnBrk="1" hangingPunct="1"/>
              <a:t>2</a:t>
            </a:fld>
            <a:endParaRPr lang="pt-PT" sz="1200" u="none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F413479-7DF4-C84D-BFFF-B3A6DFE021B2}" type="slidenum">
              <a:rPr lang="pt-PT" sz="1200" u="none"/>
              <a:pPr eaLnBrk="1" hangingPunct="1"/>
              <a:t>20</a:t>
            </a:fld>
            <a:endParaRPr lang="pt-PT" sz="1200" u="none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AAB1998-E155-A544-9DB5-9E0390F8D2F5}" type="slidenum">
              <a:rPr lang="pt-PT" sz="1200" u="none"/>
              <a:pPr eaLnBrk="1" hangingPunct="1"/>
              <a:t>21</a:t>
            </a:fld>
            <a:endParaRPr lang="pt-PT" sz="1200" u="none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7356326-6536-B844-92D0-1247D723C7C9}" type="slidenum">
              <a:rPr lang="pt-PT" sz="1200" u="none"/>
              <a:pPr eaLnBrk="1" hangingPunct="1"/>
              <a:t>22</a:t>
            </a:fld>
            <a:endParaRPr lang="pt-PT" sz="1200" u="none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DA9A7A2-E71E-7548-AACD-66A2ED1D00D1}" type="slidenum">
              <a:rPr lang="pt-PT" sz="1200" u="none"/>
              <a:pPr eaLnBrk="1" hangingPunct="1"/>
              <a:t>23</a:t>
            </a:fld>
            <a:endParaRPr lang="pt-PT" sz="1200" u="none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9CE9C2E-982A-D444-9465-9D2BC5C25D6B}" type="slidenum">
              <a:rPr lang="pt-PT" sz="1200" u="none"/>
              <a:pPr eaLnBrk="1" hangingPunct="1"/>
              <a:t>24</a:t>
            </a:fld>
            <a:endParaRPr lang="pt-PT" sz="1200" u="none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B16993D-1806-A049-ACBE-531BC4C35092}" type="slidenum">
              <a:rPr lang="pt-PT" sz="1200" u="none"/>
              <a:pPr eaLnBrk="1" hangingPunct="1"/>
              <a:t>25</a:t>
            </a:fld>
            <a:endParaRPr lang="pt-PT" sz="1200" u="none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B16993D-1806-A049-ACBE-531BC4C35092}" type="slidenum">
              <a:rPr lang="pt-PT" sz="1200" u="none"/>
              <a:pPr eaLnBrk="1" hangingPunct="1"/>
              <a:t>26</a:t>
            </a:fld>
            <a:endParaRPr lang="pt-PT" sz="1200" u="none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8106DAF-A59D-1146-B52F-2A9DAE269D5B}" type="slidenum">
              <a:rPr lang="pt-PT" sz="1200" u="none"/>
              <a:pPr eaLnBrk="1" hangingPunct="1"/>
              <a:t>27</a:t>
            </a:fld>
            <a:endParaRPr lang="pt-PT" sz="1200" u="none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4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BC28839-91E7-A641-870E-EFCD8DA8A150}" type="slidenum">
              <a:rPr lang="pt-PT" sz="1200" u="none"/>
              <a:pPr eaLnBrk="1" hangingPunct="1"/>
              <a:t>28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5AAE95F-D224-4846-8F0C-CEECF0B25726}" type="slidenum">
              <a:rPr lang="pt-PT" sz="1200" u="none"/>
              <a:pPr eaLnBrk="1" hangingPunct="1"/>
              <a:t>29</a:t>
            </a:fld>
            <a:endParaRPr lang="pt-PT" sz="1200" u="none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7F85366-CAB7-BA4D-B8C8-72193561F370}" type="slidenum">
              <a:rPr lang="pt-PT" sz="1200" u="none"/>
              <a:pPr eaLnBrk="1" hangingPunct="1"/>
              <a:t>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74817C6-0AB0-1B4D-A200-289265E624E7}" type="slidenum">
              <a:rPr lang="pt-PT" sz="1200" u="none"/>
              <a:pPr eaLnBrk="1" hangingPunct="1"/>
              <a:t>30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A9F2450-1623-7143-A025-C29FD16FEDBD}" type="slidenum">
              <a:rPr lang="pt-PT" sz="1200" u="none"/>
              <a:pPr eaLnBrk="1" hangingPunct="1"/>
              <a:t>31</a:t>
            </a:fld>
            <a:endParaRPr lang="pt-PT" sz="1200" u="none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92AB2F1-49C0-7C40-B172-C9FE926B7585}" type="slidenum">
              <a:rPr lang="pt-PT" sz="1200" u="none"/>
              <a:pPr eaLnBrk="1" hangingPunct="1"/>
              <a:t>32</a:t>
            </a:fld>
            <a:endParaRPr lang="pt-PT" sz="1200" u="none"/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4CFCE77-53E3-CD43-B140-F889313C2A37}" type="slidenum">
              <a:rPr lang="pt-PT" sz="1200" u="none"/>
              <a:pPr eaLnBrk="1" hangingPunct="1"/>
              <a:t>33</a:t>
            </a:fld>
            <a:endParaRPr lang="pt-PT" sz="1200" u="none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7F85366-CAB7-BA4D-B8C8-72193561F370}" type="slidenum">
              <a:rPr lang="pt-PT" sz="1200" u="none"/>
              <a:pPr eaLnBrk="1" hangingPunct="1"/>
              <a:t>4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3CB2673-C463-3345-B47B-37A8EFBBC28A}" type="slidenum">
              <a:rPr lang="pt-PT" sz="1200" u="none"/>
              <a:pPr eaLnBrk="1" hangingPunct="1"/>
              <a:t>5</a:t>
            </a:fld>
            <a:endParaRPr lang="pt-PT" sz="1200" u="none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8145784-6265-DA4E-85E5-147F6BAFBB85}" type="slidenum">
              <a:rPr lang="pt-PT" sz="1200" u="none"/>
              <a:pPr eaLnBrk="1" hangingPunct="1"/>
              <a:t>6</a:t>
            </a:fld>
            <a:endParaRPr lang="pt-PT" sz="1200" u="none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575721C-BBA0-7D4E-A9FA-A324F31F6EFD}" type="slidenum">
              <a:rPr lang="pt-PT" sz="1200" u="none"/>
              <a:pPr eaLnBrk="1" hangingPunct="1"/>
              <a:t>7</a:t>
            </a:fld>
            <a:endParaRPr lang="pt-PT" sz="1200" u="none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482296B-25D5-E245-B266-9B660276DB0A}" type="slidenum">
              <a:rPr lang="pt-PT" sz="1200" u="none"/>
              <a:pPr eaLnBrk="1" hangingPunct="1"/>
              <a:t>8</a:t>
            </a:fld>
            <a:endParaRPr lang="pt-PT" sz="1200" u="none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E0C8D1C-FDC7-FC48-AED5-7A0239368943}" type="slidenum">
              <a:rPr lang="pt-PT" sz="1200" u="none"/>
              <a:pPr eaLnBrk="1" hangingPunct="1"/>
              <a:t>9</a:t>
            </a:fld>
            <a:endParaRPr lang="pt-PT" sz="1200" u="none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30/05/12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2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30/05/12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82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30/05/12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02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30/05/12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80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30/05/12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30/05/12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5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30/05/12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6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30/05/12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30/05/12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13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30/05/12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14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30/05/12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52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C5D99-8488-E245-86C0-2FD8BA3B4514}" type="datetimeFigureOut">
              <a:rPr lang="en-US" smtClean="0"/>
              <a:t>30/05/12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6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oleObject" Target="../embeddings/oleObject3.bin"/><Relationship Id="rId8" Type="http://schemas.openxmlformats.org/officeDocument/2006/relationships/oleObject" Target="../embeddings/oleObject4.bin"/><Relationship Id="rId9" Type="http://schemas.openxmlformats.org/officeDocument/2006/relationships/oleObject" Target="../embeddings/oleObject5.bin"/><Relationship Id="rId10" Type="http://schemas.openxmlformats.org/officeDocument/2006/relationships/oleObject" Target="../embeddings/oleObject6.bin"/><Relationship Id="rId11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oleObject" Target="../embeddings/oleObject8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9.bin"/><Relationship Id="rId7" Type="http://schemas.openxmlformats.org/officeDocument/2006/relationships/oleObject" Target="../embeddings/oleObject10.bin"/><Relationship Id="rId8" Type="http://schemas.openxmlformats.org/officeDocument/2006/relationships/oleObject" Target="../embeddings/oleObject11.bin"/><Relationship Id="rId9" Type="http://schemas.openxmlformats.org/officeDocument/2006/relationships/oleObject" Target="../embeddings/oleObject12.bin"/><Relationship Id="rId10" Type="http://schemas.openxmlformats.org/officeDocument/2006/relationships/oleObject" Target="../embeddings/oleObject13.bin"/><Relationship Id="rId11" Type="http://schemas.openxmlformats.org/officeDocument/2006/relationships/oleObject" Target="../embeddings/oleObject1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oleObject" Target="../embeddings/oleObject15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16.bin"/><Relationship Id="rId7" Type="http://schemas.openxmlformats.org/officeDocument/2006/relationships/oleObject" Target="../embeddings/oleObject17.bin"/><Relationship Id="rId8" Type="http://schemas.openxmlformats.org/officeDocument/2006/relationships/oleObject" Target="../embeddings/oleObject18.bin"/><Relationship Id="rId9" Type="http://schemas.openxmlformats.org/officeDocument/2006/relationships/oleObject" Target="../embeddings/oleObject19.bin"/><Relationship Id="rId10" Type="http://schemas.openxmlformats.org/officeDocument/2006/relationships/oleObject" Target="../embeddings/oleObject20.bin"/><Relationship Id="rId11" Type="http://schemas.openxmlformats.org/officeDocument/2006/relationships/oleObject" Target="../embeddings/oleObject21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oleObject" Target="../embeddings/oleObject22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3.bin"/><Relationship Id="rId7" Type="http://schemas.openxmlformats.org/officeDocument/2006/relationships/oleObject" Target="../embeddings/oleObject24.bin"/><Relationship Id="rId8" Type="http://schemas.openxmlformats.org/officeDocument/2006/relationships/oleObject" Target="../embeddings/oleObject25.bin"/><Relationship Id="rId9" Type="http://schemas.openxmlformats.org/officeDocument/2006/relationships/oleObject" Target="../embeddings/oleObject26.bin"/><Relationship Id="rId10" Type="http://schemas.openxmlformats.org/officeDocument/2006/relationships/oleObject" Target="../embeddings/oleObject27.bin"/><Relationship Id="rId11" Type="http://schemas.openxmlformats.org/officeDocument/2006/relationships/oleObject" Target="../embeddings/oleObject28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://en.wikipedia.org/wiki/Internet_Control_Message_Protocol%23ICMP_segment_structure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4" Type="http://schemas.openxmlformats.org/officeDocument/2006/relationships/oleObject" Target="../embeddings/oleObject29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30.bin"/><Relationship Id="rId7" Type="http://schemas.openxmlformats.org/officeDocument/2006/relationships/oleObject" Target="../embeddings/oleObject31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4" Type="http://schemas.openxmlformats.org/officeDocument/2006/relationships/oleObject" Target="../embeddings/oleObject32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33.bin"/><Relationship Id="rId7" Type="http://schemas.openxmlformats.org/officeDocument/2006/relationships/oleObject" Target="../embeddings/oleObject34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39523"/>
            <a:ext cx="7772400" cy="3492851"/>
          </a:xfrm>
        </p:spPr>
        <p:txBody>
          <a:bodyPr>
            <a:normAutofit/>
          </a:bodyPr>
          <a:lstStyle/>
          <a:p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REDES DE COMPUTADORES</a:t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O NÍVEL REDE</a:t>
            </a: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(</a:t>
            </a:r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Parte </a:t>
            </a: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4</a:t>
            </a:r>
            <a:r>
              <a:rPr lang="pt-PT" sz="3600" smtClean="0">
                <a:latin typeface="Tw Cen MT" charset="0"/>
                <a:ea typeface="ＭＳ Ｐゴシック" charset="0"/>
                <a:cs typeface="ＭＳ Ｐゴシック" charset="0"/>
              </a:rPr>
              <a:t>)</a:t>
            </a:r>
            <a:endParaRPr lang="pt-PT" sz="3600" cap="none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785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799"/>
            <a:ext cx="8715375" cy="1007534"/>
          </a:xfrm>
        </p:spPr>
        <p:txBody>
          <a:bodyPr>
            <a:noAutofit/>
          </a:bodyPr>
          <a:lstStyle/>
          <a:p>
            <a:pPr eaLnBrk="1" hangingPunct="1"/>
            <a:r>
              <a:rPr lang="pt-PT" sz="5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Encaminhamento </a:t>
            </a:r>
            <a:r>
              <a:rPr lang="pt-PT" sz="5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directo</a:t>
            </a:r>
            <a:endParaRPr lang="pt-PT" sz="5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91494" name="Rectangle 6"/>
          <p:cNvSpPr>
            <a:spLocks noChangeArrowheads="1"/>
          </p:cNvSpPr>
          <p:nvPr/>
        </p:nvSpPr>
        <p:spPr bwMode="auto">
          <a:xfrm>
            <a:off x="553156" y="1486356"/>
            <a:ext cx="8125178" cy="482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325" tIns="23812" rIns="60325" bIns="23812">
            <a:spAutoFit/>
          </a:bodyPr>
          <a:lstStyle/>
          <a:p>
            <a:pPr defTabSz="723900" eaLnBrk="0" hangingPunct="0">
              <a:lnSpc>
                <a:spcPct val="85000"/>
              </a:lnSpc>
            </a:pPr>
            <a:r>
              <a:rPr lang="pt-PT" sz="2800" u="none" dirty="0" smtClean="0">
                <a:solidFill>
                  <a:srgbClr val="000000"/>
                </a:solidFill>
                <a:latin typeface="Tw Cen MT"/>
                <a:cs typeface="Tw Cen MT"/>
              </a:rPr>
              <a:t>Ocorre 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quando 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cs typeface="Tw Cen MT"/>
              </a:rPr>
              <a:t>um 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endereço IP do </a:t>
            </a:r>
            <a:r>
              <a:rPr lang="pt-PT" sz="2800" u="none" dirty="0" err="1">
                <a:solidFill>
                  <a:srgbClr val="000000"/>
                </a:solidFill>
                <a:latin typeface="Tw Cen MT"/>
                <a:cs typeface="Tw Cen MT"/>
              </a:rPr>
              <a:t>host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 e o 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cs typeface="Tw Cen MT"/>
              </a:rPr>
              <a:t>endereço  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IP destino, estão na mesma </a:t>
            </a:r>
            <a:r>
              <a:rPr lang="pt-PT" sz="2800" dirty="0" err="1" smtClean="0">
                <a:solidFill>
                  <a:srgbClr val="000000"/>
                </a:solidFill>
                <a:latin typeface="Tw Cen MT"/>
                <a:cs typeface="Tw Cen MT"/>
              </a:rPr>
              <a:t>subnet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, isto é, no mesmo canal ou na mesma rede </a:t>
            </a:r>
            <a:r>
              <a:rPr lang="pt-PT" sz="2800" dirty="0" err="1" smtClean="0">
                <a:solidFill>
                  <a:srgbClr val="000000"/>
                </a:solidFill>
                <a:latin typeface="Tw Cen MT"/>
                <a:cs typeface="Tw Cen MT"/>
              </a:rPr>
              <a:t>switched</a:t>
            </a:r>
            <a:r>
              <a:rPr lang="pt-PT" sz="28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e têm portanto o mesmo prefixo.</a:t>
            </a:r>
          </a:p>
          <a:p>
            <a:pPr defTabSz="723900" eaLnBrk="0" hangingPunct="0">
              <a:lnSpc>
                <a:spcPct val="85000"/>
              </a:lnSpc>
            </a:pPr>
            <a:endParaRPr lang="pt-PT" sz="2800" u="none" dirty="0" smtClean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 defTabSz="723900" eaLnBrk="0" hangingPunct="0">
              <a:lnSpc>
                <a:spcPct val="85000"/>
              </a:lnSpc>
              <a:buFont typeface="Arial"/>
              <a:buChar char="•"/>
            </a:pP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O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cs typeface="Tw Cen MT"/>
              </a:rPr>
              <a:t>s pacotes 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IP vão </a:t>
            </a:r>
            <a:r>
              <a:rPr lang="pt-PT" sz="2800" u="none" dirty="0" err="1">
                <a:solidFill>
                  <a:srgbClr val="000000"/>
                </a:solidFill>
                <a:latin typeface="Tw Cen MT"/>
                <a:cs typeface="Tw Cen MT"/>
              </a:rPr>
              <a:t>directamente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 da origem ao destino 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cs typeface="Tw Cen MT"/>
              </a:rPr>
              <a:t>por essa via pois o </a:t>
            </a:r>
            <a:r>
              <a:rPr lang="pt-PT" sz="28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router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ou </a:t>
            </a:r>
            <a:r>
              <a:rPr lang="pt-PT" sz="2800" u="none" dirty="0" err="1">
                <a:solidFill>
                  <a:srgbClr val="000000"/>
                </a:solidFill>
                <a:latin typeface="Tw Cen MT"/>
                <a:cs typeface="Tw Cen MT"/>
              </a:rPr>
              <a:t>host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 tem uma interface nessa </a:t>
            </a:r>
            <a:r>
              <a:rPr lang="pt-PT" sz="2800" dirty="0" err="1" smtClean="0">
                <a:solidFill>
                  <a:srgbClr val="000000"/>
                </a:solidFill>
                <a:latin typeface="Tw Cen MT"/>
                <a:cs typeface="Tw Cen MT"/>
              </a:rPr>
              <a:t>subnet</a:t>
            </a:r>
            <a:endParaRPr lang="pt-PT" sz="2800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 defTabSz="723900" eaLnBrk="0" hangingPunct="0">
              <a:lnSpc>
                <a:spcPct val="85000"/>
              </a:lnSpc>
              <a:buFont typeface="Arial"/>
              <a:buChar char="•"/>
            </a:pPr>
            <a:endParaRPr lang="pt-PT" sz="2800" u="none" dirty="0" smtClean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 defTabSz="723900" eaLnBrk="0" hangingPunct="0">
              <a:lnSpc>
                <a:spcPct val="85000"/>
              </a:lnSpc>
              <a:buFont typeface="Arial"/>
              <a:buChar char="•"/>
            </a:pP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A tabela contém a interface que dá acesso à </a:t>
            </a:r>
            <a:r>
              <a:rPr lang="pt-PT" sz="2800" dirty="0" err="1" smtClean="0">
                <a:solidFill>
                  <a:srgbClr val="000000"/>
                </a:solidFill>
                <a:latin typeface="Tw Cen MT"/>
                <a:cs typeface="Tw Cen MT"/>
              </a:rPr>
              <a:t>subnet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 e o </a:t>
            </a:r>
            <a:r>
              <a:rPr lang="pt-PT" sz="2800" dirty="0">
                <a:solidFill>
                  <a:srgbClr val="000000"/>
                </a:solidFill>
                <a:latin typeface="Tw Cen MT"/>
                <a:cs typeface="Tw Cen MT"/>
              </a:rPr>
              <a:t>p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cs typeface="Tw Cen MT"/>
              </a:rPr>
              <a:t>acote é enviado para 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a interface 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cs typeface="Tw Cen MT"/>
              </a:rPr>
              <a:t>destino usando o ARP para conhecer o seu endereço ao nível canal (MAC </a:t>
            </a:r>
            <a:r>
              <a:rPr lang="pt-PT" sz="28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address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94186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426156"/>
            <a:ext cx="8086725" cy="914400"/>
          </a:xfrm>
        </p:spPr>
        <p:txBody>
          <a:bodyPr>
            <a:noAutofit/>
          </a:bodyPr>
          <a:lstStyle/>
          <a:p>
            <a:pPr eaLnBrk="1" hangingPunct="1"/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Tabela </a:t>
            </a:r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de encaminhamento</a:t>
            </a:r>
          </a:p>
        </p:txBody>
      </p:sp>
      <p:sp>
        <p:nvSpPr>
          <p:cNvPr id="96268" name="Rectangle 11"/>
          <p:cNvSpPr>
            <a:spLocks noChangeArrowheads="1"/>
          </p:cNvSpPr>
          <p:nvPr/>
        </p:nvSpPr>
        <p:spPr bwMode="auto">
          <a:xfrm>
            <a:off x="1492956" y="1815394"/>
            <a:ext cx="6070600" cy="840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325" tIns="23812" rIns="60325" bIns="23812">
            <a:spAutoFit/>
          </a:bodyPr>
          <a:lstStyle/>
          <a:p>
            <a:pPr defTabSz="723900" eaLnBrk="0" hangingPunct="0">
              <a:lnSpc>
                <a:spcPct val="85000"/>
              </a:lnSpc>
            </a:pPr>
            <a:r>
              <a:rPr lang="pt-PT" sz="2000" u="none" dirty="0">
                <a:latin typeface="Tw Cen MT"/>
                <a:cs typeface="Tw Cen MT"/>
              </a:rPr>
              <a:t>Acess</a:t>
            </a:r>
            <a:r>
              <a:rPr lang="pt-PT" altLang="ja-JP" sz="2000" u="none" dirty="0">
                <a:latin typeface="Tw Cen MT"/>
                <a:ea typeface="ヒラギノ角ゴ Pro W3" charset="0"/>
                <a:cs typeface="Tw Cen MT"/>
              </a:rPr>
              <a:t>ível num computador através dos comandos: 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pt-PT" altLang="ja-JP" sz="2000" u="none" dirty="0">
                <a:latin typeface="Tw Cen MT"/>
                <a:ea typeface="ヒラギノ角ゴ Pro W3" charset="0"/>
                <a:cs typeface="Tw Cen MT"/>
              </a:rPr>
              <a:t>	</a:t>
            </a:r>
            <a:endParaRPr lang="pt-PT" altLang="ja-JP" sz="2000" u="none" dirty="0" smtClean="0">
              <a:latin typeface="Tw Cen MT"/>
              <a:ea typeface="ヒラギノ角ゴ Pro W3" charset="0"/>
              <a:cs typeface="Tw Cen MT"/>
            </a:endParaRPr>
          </a:p>
          <a:p>
            <a:pPr defTabSz="723900" eaLnBrk="0" hangingPunct="0">
              <a:lnSpc>
                <a:spcPct val="85000"/>
              </a:lnSpc>
            </a:pPr>
            <a:r>
              <a:rPr lang="pt-PT" altLang="ja-JP" sz="2000" u="none" dirty="0" err="1" smtClean="0">
                <a:latin typeface="Tw Cen MT"/>
                <a:ea typeface="ヒラギノ角ゴ Pro W3" charset="0"/>
                <a:cs typeface="Tw Cen MT"/>
              </a:rPr>
              <a:t>netstat</a:t>
            </a:r>
            <a:r>
              <a:rPr lang="pt-PT" altLang="ja-JP" sz="2000" u="none" dirty="0" smtClean="0"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altLang="ja-JP" sz="2000" u="none" dirty="0">
                <a:latin typeface="Tw Cen MT"/>
                <a:ea typeface="ヒラギノ角ゴ Pro W3" charset="0"/>
                <a:cs typeface="Tw Cen MT"/>
              </a:rPr>
              <a:t>-r  ou   </a:t>
            </a:r>
            <a:r>
              <a:rPr lang="pt-PT" altLang="ja-JP" sz="2000" u="none" dirty="0" err="1">
                <a:latin typeface="Tw Cen MT"/>
                <a:ea typeface="ヒラギノ角ゴ Pro W3" charset="0"/>
                <a:cs typeface="Tw Cen MT"/>
              </a:rPr>
              <a:t>route</a:t>
            </a:r>
            <a:r>
              <a:rPr lang="pt-PT" altLang="ja-JP" sz="2000" u="none" dirty="0">
                <a:latin typeface="Tw Cen MT"/>
                <a:ea typeface="ヒラギノ角ゴ Pro W3" charset="0"/>
                <a:cs typeface="Tw Cen MT"/>
              </a:rPr>
              <a:t>     por exemplo</a:t>
            </a:r>
            <a:endParaRPr lang="pt-PT" sz="2000" u="none" dirty="0">
              <a:latin typeface="Tw Cen MT"/>
              <a:ea typeface="ヒラギノ角ゴ Pro W3" charset="0"/>
              <a:cs typeface="Tw Cen MT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029850"/>
              </p:ext>
            </p:extLst>
          </p:nvPr>
        </p:nvGraphicFramePr>
        <p:xfrm>
          <a:off x="412044" y="3134356"/>
          <a:ext cx="8506178" cy="2228850"/>
        </p:xfrm>
        <a:graphic>
          <a:graphicData uri="http://schemas.openxmlformats.org/drawingml/2006/table">
            <a:tbl>
              <a:tblPr/>
              <a:tblGrid>
                <a:gridCol w="1790774"/>
                <a:gridCol w="1903515"/>
                <a:gridCol w="1778000"/>
                <a:gridCol w="1509889"/>
                <a:gridCol w="1524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Rede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Mask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End GW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Interface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Métrica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192.168.1.0/32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255.255.255.255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Direct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eth0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193.56.45.0/24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255.255.255.0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192.168.1.254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eth0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193.136.122/24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255.255.255.0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192.168.1.254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eth0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192.168.1.0/24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255.255.255.0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Direct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eth0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0.0.0.0/0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0.0.0.0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192.168.1.1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Eth0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975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799"/>
            <a:ext cx="8715375" cy="848541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Encaminhamento </a:t>
            </a:r>
            <a:r>
              <a:rPr lang="pt-PT" sz="48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indirecto</a:t>
            </a:r>
            <a:endParaRPr lang="pt-PT" sz="4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91494" name="Rectangle 6"/>
          <p:cNvSpPr>
            <a:spLocks noChangeArrowheads="1"/>
          </p:cNvSpPr>
          <p:nvPr/>
        </p:nvSpPr>
        <p:spPr bwMode="auto">
          <a:xfrm>
            <a:off x="578555" y="1560450"/>
            <a:ext cx="7972777" cy="408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325" tIns="23812" rIns="60325" bIns="23812">
            <a:spAutoFit/>
          </a:bodyPr>
          <a:lstStyle/>
          <a:p>
            <a:pPr defTabSz="723900" eaLnBrk="0" hangingPunct="0">
              <a:lnSpc>
                <a:spcPct val="85000"/>
              </a:lnSpc>
            </a:pP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Ocorre </a:t>
            </a:r>
            <a:r>
              <a:rPr lang="pt-PT" sz="2800" dirty="0">
                <a:solidFill>
                  <a:srgbClr val="000000"/>
                </a:solidFill>
                <a:latin typeface="Tw Cen MT"/>
                <a:cs typeface="Tw Cen MT"/>
              </a:rPr>
              <a:t>quando 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o prefixo do endereço </a:t>
            </a:r>
            <a:r>
              <a:rPr lang="pt-PT" sz="2800" dirty="0">
                <a:solidFill>
                  <a:srgbClr val="000000"/>
                </a:solidFill>
                <a:latin typeface="Tw Cen MT"/>
                <a:cs typeface="Tw Cen MT"/>
              </a:rPr>
              <a:t>IP 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de destino não corresponde a nenhuma </a:t>
            </a:r>
            <a:r>
              <a:rPr lang="pt-PT" sz="2800" i="1" dirty="0" err="1" smtClean="0">
                <a:solidFill>
                  <a:srgbClr val="000000"/>
                </a:solidFill>
                <a:latin typeface="Tw Cen MT"/>
                <a:cs typeface="Tw Cen MT"/>
              </a:rPr>
              <a:t>subnet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 a que o </a:t>
            </a:r>
            <a:r>
              <a:rPr lang="pt-PT" sz="2800" i="1" dirty="0" err="1" smtClean="0">
                <a:solidFill>
                  <a:srgbClr val="000000"/>
                </a:solidFill>
                <a:latin typeface="Tw Cen MT"/>
                <a:cs typeface="Tw Cen MT"/>
              </a:rPr>
              <a:t>host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 ou o </a:t>
            </a:r>
            <a:r>
              <a:rPr lang="pt-PT" sz="2800" i="1" dirty="0" err="1" smtClean="0">
                <a:solidFill>
                  <a:srgbClr val="000000"/>
                </a:solidFill>
                <a:latin typeface="Tw Cen MT"/>
                <a:cs typeface="Tw Cen MT"/>
              </a:rPr>
              <a:t>router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 estão </a:t>
            </a:r>
            <a:r>
              <a:rPr lang="pt-PT" sz="2800" dirty="0" err="1" smtClean="0">
                <a:solidFill>
                  <a:srgbClr val="000000"/>
                </a:solidFill>
                <a:latin typeface="Tw Cen MT"/>
                <a:cs typeface="Tw Cen MT"/>
              </a:rPr>
              <a:t>directamente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 ligados, logo nenhum prefixo IP </a:t>
            </a:r>
            <a:r>
              <a:rPr lang="pt-PT" sz="2800" dirty="0" err="1" smtClean="0">
                <a:solidFill>
                  <a:srgbClr val="000000"/>
                </a:solidFill>
                <a:latin typeface="Tw Cen MT"/>
                <a:cs typeface="Tw Cen MT"/>
              </a:rPr>
              <a:t>directo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 (local) corresponde ao do pacote</a:t>
            </a:r>
          </a:p>
          <a:p>
            <a:pPr defTabSz="723900" eaLnBrk="0" hangingPunct="0">
              <a:lnSpc>
                <a:spcPct val="85000"/>
              </a:lnSpc>
            </a:pPr>
            <a:endParaRPr lang="pt-PT" sz="2800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23900" eaLnBrk="0" hangingPunct="0">
              <a:lnSpc>
                <a:spcPct val="85000"/>
              </a:lnSpc>
            </a:pP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A </a:t>
            </a:r>
            <a:r>
              <a:rPr lang="pt-PT" sz="2800" dirty="0">
                <a:solidFill>
                  <a:srgbClr val="000000"/>
                </a:solidFill>
                <a:latin typeface="Tw Cen MT"/>
                <a:cs typeface="Tw Cen MT"/>
              </a:rPr>
              <a:t>única forma de encaminhar os pacotes é entregá-los a um 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outro </a:t>
            </a:r>
            <a:r>
              <a:rPr lang="pt-PT" sz="2800" i="1" dirty="0" err="1" smtClean="0">
                <a:solidFill>
                  <a:srgbClr val="000000"/>
                </a:solidFill>
                <a:latin typeface="Tw Cen MT"/>
                <a:cs typeface="Tw Cen MT"/>
              </a:rPr>
              <a:t>router</a:t>
            </a:r>
            <a:r>
              <a:rPr lang="pt-PT" sz="2800" dirty="0">
                <a:solidFill>
                  <a:srgbClr val="000000"/>
                </a:solidFill>
                <a:latin typeface="Tw Cen MT"/>
                <a:cs typeface="Tw Cen MT"/>
              </a:rPr>
              <a:t>:</a:t>
            </a:r>
            <a:endParaRPr lang="pt-PT" sz="2800" dirty="0" smtClean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 defTabSz="723900" eaLnBrk="0" hangingPunct="0">
              <a:lnSpc>
                <a:spcPct val="85000"/>
              </a:lnSpc>
              <a:buFontTx/>
              <a:buChar char="•"/>
            </a:pP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O endereço </a:t>
            </a:r>
            <a:r>
              <a:rPr lang="pt-PT" sz="2800" dirty="0">
                <a:solidFill>
                  <a:srgbClr val="000000"/>
                </a:solidFill>
                <a:latin typeface="Tw Cen MT"/>
                <a:cs typeface="Tw Cen MT"/>
              </a:rPr>
              <a:t>IP do 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próximo </a:t>
            </a:r>
            <a:r>
              <a:rPr lang="pt-PT" sz="2800" i="1" dirty="0" err="1">
                <a:solidFill>
                  <a:srgbClr val="000000"/>
                </a:solidFill>
                <a:latin typeface="Tw Cen MT"/>
                <a:cs typeface="Tw Cen MT"/>
              </a:rPr>
              <a:t>router</a:t>
            </a:r>
            <a:r>
              <a:rPr lang="pt-PT" sz="2800" dirty="0">
                <a:solidFill>
                  <a:srgbClr val="000000"/>
                </a:solidFill>
                <a:latin typeface="Tw Cen MT"/>
                <a:cs typeface="Tw Cen MT"/>
              </a:rPr>
              <a:t> ( </a:t>
            </a:r>
            <a:r>
              <a:rPr lang="pt-PT" sz="2800" dirty="0" err="1">
                <a:solidFill>
                  <a:srgbClr val="000000"/>
                </a:solidFill>
                <a:latin typeface="Tw Cen MT"/>
                <a:cs typeface="Tw Cen MT"/>
              </a:rPr>
              <a:t>next</a:t>
            </a:r>
            <a:r>
              <a:rPr lang="pt-PT" sz="2800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800" dirty="0" err="1">
                <a:solidFill>
                  <a:srgbClr val="000000"/>
                </a:solidFill>
                <a:latin typeface="Tw Cen MT"/>
                <a:cs typeface="Tw Cen MT"/>
              </a:rPr>
              <a:t>hop</a:t>
            </a:r>
            <a:r>
              <a:rPr lang="pt-PT" sz="2800" dirty="0">
                <a:solidFill>
                  <a:srgbClr val="000000"/>
                </a:solidFill>
                <a:latin typeface="Tw Cen MT"/>
                <a:cs typeface="Tw Cen MT"/>
              </a:rPr>
              <a:t> ) tem de ser 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conhecido.</a:t>
            </a:r>
          </a:p>
          <a:p>
            <a:pPr marL="342900" indent="-342900" defTabSz="723900" eaLnBrk="0" hangingPunct="0">
              <a:lnSpc>
                <a:spcPct val="85000"/>
              </a:lnSpc>
              <a:buFontTx/>
              <a:buChar char="•"/>
            </a:pP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O pacote é encaminhado </a:t>
            </a:r>
            <a:r>
              <a:rPr lang="pt-PT" sz="2800" dirty="0">
                <a:solidFill>
                  <a:srgbClr val="000000"/>
                </a:solidFill>
                <a:latin typeface="Tw Cen MT"/>
                <a:cs typeface="Tw Cen MT"/>
              </a:rPr>
              <a:t>para 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esse </a:t>
            </a:r>
            <a:r>
              <a:rPr lang="pt-PT" sz="2800" i="1" dirty="0" err="1">
                <a:solidFill>
                  <a:srgbClr val="000000"/>
                </a:solidFill>
                <a:latin typeface="Tw Cen MT"/>
                <a:cs typeface="Tw Cen MT"/>
              </a:rPr>
              <a:t>router</a:t>
            </a:r>
            <a:r>
              <a:rPr lang="pt-PT" sz="2800" dirty="0">
                <a:solidFill>
                  <a:srgbClr val="000000"/>
                </a:solidFill>
                <a:latin typeface="Tw Cen MT"/>
                <a:cs typeface="Tw Cen MT"/>
              </a:rPr>
              <a:t> de acordo com a tabela de </a:t>
            </a:r>
            <a:r>
              <a:rPr lang="pt-PT" sz="2800" i="1" dirty="0" err="1" smtClean="0">
                <a:solidFill>
                  <a:srgbClr val="000000"/>
                </a:solidFill>
                <a:latin typeface="Tw Cen MT"/>
                <a:cs typeface="Tw Cen MT"/>
              </a:rPr>
              <a:t>routing</a:t>
            </a:r>
            <a:r>
              <a:rPr lang="pt-PT" sz="2800" dirty="0">
                <a:solidFill>
                  <a:srgbClr val="000000"/>
                </a:solidFill>
                <a:latin typeface="Tw Cen MT"/>
                <a:cs typeface="Tw Cen M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7379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426156"/>
            <a:ext cx="8086725" cy="914400"/>
          </a:xfrm>
        </p:spPr>
        <p:txBody>
          <a:bodyPr>
            <a:noAutofit/>
          </a:bodyPr>
          <a:lstStyle/>
          <a:p>
            <a:pPr eaLnBrk="1" hangingPunct="1"/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Tabela </a:t>
            </a:r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de encaminhamento</a:t>
            </a:r>
          </a:p>
        </p:txBody>
      </p:sp>
      <p:sp>
        <p:nvSpPr>
          <p:cNvPr id="96268" name="Rectangle 11"/>
          <p:cNvSpPr>
            <a:spLocks noChangeArrowheads="1"/>
          </p:cNvSpPr>
          <p:nvPr/>
        </p:nvSpPr>
        <p:spPr bwMode="auto">
          <a:xfrm>
            <a:off x="1492956" y="1815394"/>
            <a:ext cx="6070600" cy="840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325" tIns="23812" rIns="60325" bIns="23812">
            <a:spAutoFit/>
          </a:bodyPr>
          <a:lstStyle/>
          <a:p>
            <a:pPr defTabSz="723900" eaLnBrk="0" hangingPunct="0">
              <a:lnSpc>
                <a:spcPct val="85000"/>
              </a:lnSpc>
            </a:pPr>
            <a:r>
              <a:rPr lang="pt-PT" sz="2000" u="none" dirty="0">
                <a:latin typeface="Tw Cen MT"/>
                <a:cs typeface="Tw Cen MT"/>
              </a:rPr>
              <a:t>Acess</a:t>
            </a:r>
            <a:r>
              <a:rPr lang="pt-PT" altLang="ja-JP" sz="2000" u="none" dirty="0">
                <a:latin typeface="Tw Cen MT"/>
                <a:ea typeface="ヒラギノ角ゴ Pro W3" charset="0"/>
                <a:cs typeface="Tw Cen MT"/>
              </a:rPr>
              <a:t>ível num computador através dos comandos: 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pt-PT" altLang="ja-JP" sz="2000" u="none" dirty="0">
                <a:latin typeface="Tw Cen MT"/>
                <a:ea typeface="ヒラギノ角ゴ Pro W3" charset="0"/>
                <a:cs typeface="Tw Cen MT"/>
              </a:rPr>
              <a:t>	</a:t>
            </a:r>
            <a:endParaRPr lang="pt-PT" altLang="ja-JP" sz="2000" u="none" dirty="0" smtClean="0">
              <a:latin typeface="Tw Cen MT"/>
              <a:ea typeface="ヒラギノ角ゴ Pro W3" charset="0"/>
              <a:cs typeface="Tw Cen MT"/>
            </a:endParaRPr>
          </a:p>
          <a:p>
            <a:pPr defTabSz="723900" eaLnBrk="0" hangingPunct="0">
              <a:lnSpc>
                <a:spcPct val="85000"/>
              </a:lnSpc>
            </a:pPr>
            <a:r>
              <a:rPr lang="pt-PT" altLang="ja-JP" sz="2000" u="none" dirty="0" err="1" smtClean="0">
                <a:latin typeface="Tw Cen MT"/>
                <a:ea typeface="ヒラギノ角ゴ Pro W3" charset="0"/>
                <a:cs typeface="Tw Cen MT"/>
              </a:rPr>
              <a:t>netstat</a:t>
            </a:r>
            <a:r>
              <a:rPr lang="pt-PT" altLang="ja-JP" sz="2000" u="none" dirty="0" smtClean="0"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altLang="ja-JP" sz="2000" u="none" dirty="0">
                <a:latin typeface="Tw Cen MT"/>
                <a:ea typeface="ヒラギノ角ゴ Pro W3" charset="0"/>
                <a:cs typeface="Tw Cen MT"/>
              </a:rPr>
              <a:t>-r  ou   </a:t>
            </a:r>
            <a:r>
              <a:rPr lang="pt-PT" altLang="ja-JP" sz="2000" u="none" dirty="0" err="1">
                <a:latin typeface="Tw Cen MT"/>
                <a:ea typeface="ヒラギノ角ゴ Pro W3" charset="0"/>
                <a:cs typeface="Tw Cen MT"/>
              </a:rPr>
              <a:t>route</a:t>
            </a:r>
            <a:r>
              <a:rPr lang="pt-PT" altLang="ja-JP" sz="2000" u="none" dirty="0">
                <a:latin typeface="Tw Cen MT"/>
                <a:ea typeface="ヒラギノ角ゴ Pro W3" charset="0"/>
                <a:cs typeface="Tw Cen MT"/>
              </a:rPr>
              <a:t>     por exemplo</a:t>
            </a:r>
            <a:endParaRPr lang="pt-PT" sz="2000" u="none" dirty="0">
              <a:latin typeface="Tw Cen MT"/>
              <a:ea typeface="ヒラギノ角ゴ Pro W3" charset="0"/>
              <a:cs typeface="Tw Cen MT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584693"/>
              </p:ext>
            </p:extLst>
          </p:nvPr>
        </p:nvGraphicFramePr>
        <p:xfrm>
          <a:off x="412044" y="3134356"/>
          <a:ext cx="8506178" cy="2228850"/>
        </p:xfrm>
        <a:graphic>
          <a:graphicData uri="http://schemas.openxmlformats.org/drawingml/2006/table">
            <a:tbl>
              <a:tblPr/>
              <a:tblGrid>
                <a:gridCol w="1790774"/>
                <a:gridCol w="1903515"/>
                <a:gridCol w="1778000"/>
                <a:gridCol w="1509889"/>
                <a:gridCol w="1524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Rede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Mask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End GW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Interface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Métrica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192.168.1.0/32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255.255.255.255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Direct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eth0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193.56.45.0/24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255.255.255.0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192.168.1.254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eth0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193.136.122/24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255.255.255.0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192.168.1.254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eth0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192.168.1.0/24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255.255.255.0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Direct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eth0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0.0.0.0/0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0.0.0.0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192.168.1.1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Eth0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836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799"/>
            <a:ext cx="8715375" cy="848541"/>
          </a:xfrm>
        </p:spPr>
        <p:txBody>
          <a:bodyPr>
            <a:normAutofit/>
          </a:bodyPr>
          <a:lstStyle/>
          <a:p>
            <a:pPr eaLnBrk="1" hangingPunct="1"/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Encaminhamento por defeito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91494" name="Rectangle 6"/>
          <p:cNvSpPr>
            <a:spLocks noChangeArrowheads="1"/>
          </p:cNvSpPr>
          <p:nvPr/>
        </p:nvSpPr>
        <p:spPr bwMode="auto">
          <a:xfrm>
            <a:off x="522111" y="1469898"/>
            <a:ext cx="7944556" cy="408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325" tIns="23812" rIns="60325" bIns="23812">
            <a:spAutoFit/>
          </a:bodyPr>
          <a:lstStyle/>
          <a:p>
            <a:pPr defTabSz="723900" eaLnBrk="0" hangingPunct="0">
              <a:lnSpc>
                <a:spcPct val="85000"/>
              </a:lnSpc>
            </a:pP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O encaminhamento por defeito é uma forma especial de encaminhamento </a:t>
            </a:r>
            <a:r>
              <a:rPr lang="pt-PT" sz="2800" dirty="0" err="1" smtClean="0">
                <a:solidFill>
                  <a:srgbClr val="000000"/>
                </a:solidFill>
                <a:latin typeface="Tw Cen MT"/>
                <a:cs typeface="Tw Cen MT"/>
              </a:rPr>
              <a:t>indirecto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 que corresponde ao </a:t>
            </a:r>
            <a:r>
              <a:rPr lang="pt-PT" sz="2800" i="1" dirty="0" err="1" smtClean="0">
                <a:solidFill>
                  <a:srgbClr val="000000"/>
                </a:solidFill>
                <a:latin typeface="Tw Cen MT"/>
                <a:cs typeface="Tw Cen MT"/>
              </a:rPr>
              <a:t>router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 que, na ausência de informação mais específica, pode encaminhar o pacote até ao destino final.</a:t>
            </a:r>
          </a:p>
          <a:p>
            <a:pPr defTabSz="723900" eaLnBrk="0" hangingPunct="0">
              <a:lnSpc>
                <a:spcPct val="85000"/>
              </a:lnSpc>
            </a:pPr>
            <a:endParaRPr lang="pt-PT" sz="2800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23900" eaLnBrk="0" hangingPunct="0">
              <a:lnSpc>
                <a:spcPct val="85000"/>
              </a:lnSpc>
            </a:pP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Na verdade é uma espécie de “</a:t>
            </a:r>
            <a:r>
              <a:rPr lang="pt-PT" sz="2800" dirty="0" err="1" smtClean="0">
                <a:solidFill>
                  <a:srgbClr val="000000"/>
                </a:solidFill>
                <a:latin typeface="Tw Cen MT"/>
                <a:cs typeface="Tw Cen MT"/>
              </a:rPr>
              <a:t>otherwise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” na cadeia de decisão, se não sabe que fazer, mande para aqui.</a:t>
            </a:r>
          </a:p>
          <a:p>
            <a:pPr defTabSz="723900" eaLnBrk="0" hangingPunct="0">
              <a:lnSpc>
                <a:spcPct val="85000"/>
              </a:lnSpc>
            </a:pPr>
            <a:endParaRPr lang="pt-PT" sz="2800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23900" eaLnBrk="0" hangingPunct="0">
              <a:lnSpc>
                <a:spcPct val="85000"/>
              </a:lnSpc>
            </a:pP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Todos os </a:t>
            </a:r>
            <a:r>
              <a:rPr lang="pt-PT" sz="2800" i="1" dirty="0" err="1" smtClean="0">
                <a:solidFill>
                  <a:srgbClr val="000000"/>
                </a:solidFill>
                <a:latin typeface="Tw Cen MT"/>
                <a:cs typeface="Tw Cen MT"/>
              </a:rPr>
              <a:t>hosts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 numa rede local usam geralmente encaminhamento por defeito para o </a:t>
            </a:r>
            <a:r>
              <a:rPr lang="pt-PT" sz="2800" i="1" dirty="0" err="1" smtClean="0">
                <a:solidFill>
                  <a:srgbClr val="000000"/>
                </a:solidFill>
                <a:latin typeface="Tw Cen MT"/>
                <a:cs typeface="Tw Cen MT"/>
              </a:rPr>
              <a:t>router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cs typeface="Tw Cen MT"/>
              </a:rPr>
              <a:t> que liga a rede local ao exterior.</a:t>
            </a:r>
          </a:p>
        </p:txBody>
      </p:sp>
    </p:spTree>
    <p:extLst>
      <p:ext uri="{BB962C8B-B14F-4D97-AF65-F5344CB8AC3E}">
        <p14:creationId xmlns:p14="http://schemas.microsoft.com/office/powerpoint/2010/main" val="3873776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426156"/>
            <a:ext cx="8086725" cy="914400"/>
          </a:xfrm>
        </p:spPr>
        <p:txBody>
          <a:bodyPr>
            <a:noAutofit/>
          </a:bodyPr>
          <a:lstStyle/>
          <a:p>
            <a:pPr eaLnBrk="1" hangingPunct="1"/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Tabela </a:t>
            </a:r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de encaminhamento</a:t>
            </a:r>
          </a:p>
        </p:txBody>
      </p:sp>
      <p:sp>
        <p:nvSpPr>
          <p:cNvPr id="96268" name="Rectangle 11"/>
          <p:cNvSpPr>
            <a:spLocks noChangeArrowheads="1"/>
          </p:cNvSpPr>
          <p:nvPr/>
        </p:nvSpPr>
        <p:spPr bwMode="auto">
          <a:xfrm>
            <a:off x="1492956" y="1815394"/>
            <a:ext cx="6070600" cy="840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325" tIns="23812" rIns="60325" bIns="23812">
            <a:spAutoFit/>
          </a:bodyPr>
          <a:lstStyle/>
          <a:p>
            <a:pPr defTabSz="723900" eaLnBrk="0" hangingPunct="0">
              <a:lnSpc>
                <a:spcPct val="85000"/>
              </a:lnSpc>
            </a:pPr>
            <a:r>
              <a:rPr lang="pt-PT" sz="2000" u="none" dirty="0">
                <a:latin typeface="Tw Cen MT"/>
                <a:cs typeface="Tw Cen MT"/>
              </a:rPr>
              <a:t>Acess</a:t>
            </a:r>
            <a:r>
              <a:rPr lang="pt-PT" altLang="ja-JP" sz="2000" u="none" dirty="0">
                <a:latin typeface="Tw Cen MT"/>
                <a:ea typeface="ヒラギノ角ゴ Pro W3" charset="0"/>
                <a:cs typeface="Tw Cen MT"/>
              </a:rPr>
              <a:t>ível num computador através dos comandos: 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pt-PT" altLang="ja-JP" sz="2000" u="none" dirty="0">
                <a:latin typeface="Tw Cen MT"/>
                <a:ea typeface="ヒラギノ角ゴ Pro W3" charset="0"/>
                <a:cs typeface="Tw Cen MT"/>
              </a:rPr>
              <a:t>	</a:t>
            </a:r>
            <a:endParaRPr lang="pt-PT" altLang="ja-JP" sz="2000" u="none" dirty="0" smtClean="0">
              <a:latin typeface="Tw Cen MT"/>
              <a:ea typeface="ヒラギノ角ゴ Pro W3" charset="0"/>
              <a:cs typeface="Tw Cen MT"/>
            </a:endParaRPr>
          </a:p>
          <a:p>
            <a:pPr defTabSz="723900" eaLnBrk="0" hangingPunct="0">
              <a:lnSpc>
                <a:spcPct val="85000"/>
              </a:lnSpc>
            </a:pPr>
            <a:r>
              <a:rPr lang="pt-PT" altLang="ja-JP" sz="2000" u="none" dirty="0" err="1" smtClean="0">
                <a:latin typeface="Tw Cen MT"/>
                <a:ea typeface="ヒラギノ角ゴ Pro W3" charset="0"/>
                <a:cs typeface="Tw Cen MT"/>
              </a:rPr>
              <a:t>netstat</a:t>
            </a:r>
            <a:r>
              <a:rPr lang="pt-PT" altLang="ja-JP" sz="2000" u="none" dirty="0" smtClean="0"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altLang="ja-JP" sz="2000" u="none" dirty="0">
                <a:latin typeface="Tw Cen MT"/>
                <a:ea typeface="ヒラギノ角ゴ Pro W3" charset="0"/>
                <a:cs typeface="Tw Cen MT"/>
              </a:rPr>
              <a:t>-r  ou   </a:t>
            </a:r>
            <a:r>
              <a:rPr lang="pt-PT" altLang="ja-JP" sz="2000" u="none" dirty="0" err="1">
                <a:latin typeface="Tw Cen MT"/>
                <a:ea typeface="ヒラギノ角ゴ Pro W3" charset="0"/>
                <a:cs typeface="Tw Cen MT"/>
              </a:rPr>
              <a:t>route</a:t>
            </a:r>
            <a:r>
              <a:rPr lang="pt-PT" altLang="ja-JP" sz="2000" u="none" dirty="0">
                <a:latin typeface="Tw Cen MT"/>
                <a:ea typeface="ヒラギノ角ゴ Pro W3" charset="0"/>
                <a:cs typeface="Tw Cen MT"/>
              </a:rPr>
              <a:t>     por exemplo</a:t>
            </a:r>
            <a:endParaRPr lang="pt-PT" sz="2000" u="none" dirty="0">
              <a:latin typeface="Tw Cen MT"/>
              <a:ea typeface="ヒラギノ角ゴ Pro W3" charset="0"/>
              <a:cs typeface="Tw Cen MT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958304"/>
              </p:ext>
            </p:extLst>
          </p:nvPr>
        </p:nvGraphicFramePr>
        <p:xfrm>
          <a:off x="412044" y="3134356"/>
          <a:ext cx="8506178" cy="2228850"/>
        </p:xfrm>
        <a:graphic>
          <a:graphicData uri="http://schemas.openxmlformats.org/drawingml/2006/table">
            <a:tbl>
              <a:tblPr/>
              <a:tblGrid>
                <a:gridCol w="1790774"/>
                <a:gridCol w="1903515"/>
                <a:gridCol w="1778000"/>
                <a:gridCol w="1509889"/>
                <a:gridCol w="1524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Rede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Mask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End GW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Interface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Métrica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192.168.1.0/32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255.255.255.255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Direct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eth0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193.56.45.0/24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255.255.255.0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192.168.1.254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eth0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193.136.122/24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255.255.255.0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192.168.1.254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eth0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192.168.1.0/24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255.255.255.0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Direct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eth0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0.0.0.0/0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0.0.0.0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192.168.1.1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Eth0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276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285044"/>
            <a:ext cx="8715375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pt-PT" sz="5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Tratamento de um pacote</a:t>
            </a:r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579438" y="5816600"/>
            <a:ext cx="1898650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3041650" y="5751513"/>
            <a:ext cx="281305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228600" y="5816600"/>
            <a:ext cx="1898650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8311" name="Rectangle 7"/>
          <p:cNvSpPr>
            <a:spLocks noChangeArrowheads="1"/>
          </p:cNvSpPr>
          <p:nvPr/>
        </p:nvSpPr>
        <p:spPr bwMode="auto">
          <a:xfrm>
            <a:off x="2970213" y="5816600"/>
            <a:ext cx="2814637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1795463" y="1371600"/>
            <a:ext cx="951601" cy="721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325" tIns="23812" rIns="60325" bIns="23812">
            <a:spAutoFit/>
          </a:bodyPr>
          <a:lstStyle/>
          <a:p>
            <a:pPr defTabSz="723900" eaLnBrk="0" hangingPunct="0">
              <a:lnSpc>
                <a:spcPct val="85000"/>
              </a:lnSpc>
            </a:pPr>
            <a:r>
              <a:rPr lang="pt-PT" sz="1700" u="none">
                <a:solidFill>
                  <a:srgbClr val="000000"/>
                </a:solidFill>
                <a:latin typeface="Tw Cen MT"/>
                <a:cs typeface="Tw Cen MT"/>
              </a:rPr>
              <a:t>O pacote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pt-PT" sz="1700" u="none">
                <a:solidFill>
                  <a:srgbClr val="000000"/>
                </a:solidFill>
                <a:latin typeface="Tw Cen MT"/>
                <a:cs typeface="Tw Cen MT"/>
              </a:rPr>
              <a:t>é para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ja-JP" altLang="pt-PT" sz="1700" u="none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1700" u="none">
                <a:solidFill>
                  <a:srgbClr val="000000"/>
                </a:solidFill>
                <a:latin typeface="Tw Cen MT"/>
                <a:cs typeface="Tw Cen MT"/>
              </a:rPr>
              <a:t>mim</a:t>
            </a:r>
            <a:r>
              <a:rPr lang="ja-JP" altLang="pt-PT" sz="1700" u="none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1700" u="none">
                <a:solidFill>
                  <a:srgbClr val="000000"/>
                </a:solidFill>
                <a:latin typeface="Tw Cen MT"/>
                <a:cs typeface="Tw Cen MT"/>
              </a:rPr>
              <a:t> ?</a:t>
            </a:r>
          </a:p>
        </p:txBody>
      </p:sp>
      <p:sp>
        <p:nvSpPr>
          <p:cNvPr id="98313" name="Line 10"/>
          <p:cNvSpPr>
            <a:spLocks noChangeShapeType="1"/>
          </p:cNvSpPr>
          <p:nvPr/>
        </p:nvSpPr>
        <p:spPr bwMode="auto">
          <a:xfrm>
            <a:off x="1446213" y="1371600"/>
            <a:ext cx="0" cy="4549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276225" y="5522913"/>
            <a:ext cx="2875800" cy="803380"/>
            <a:chOff x="533400" y="5522912"/>
            <a:chExt cx="2875915" cy="803564"/>
          </a:xfrm>
        </p:grpSpPr>
        <p:sp>
          <p:nvSpPr>
            <p:cNvPr id="98360" name="Rectangle 11"/>
            <p:cNvSpPr>
              <a:spLocks noChangeArrowheads="1"/>
            </p:cNvSpPr>
            <p:nvPr/>
          </p:nvSpPr>
          <p:spPr bwMode="auto">
            <a:xfrm>
              <a:off x="533400" y="5867400"/>
              <a:ext cx="2875915" cy="4590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u="none">
                  <a:solidFill>
                    <a:srgbClr val="000000"/>
                  </a:solidFill>
                  <a:latin typeface="Tw Cen MT"/>
                  <a:cs typeface="Tw Cen MT"/>
                </a:rPr>
                <a:t>Não encaminho: descarte</a:t>
              </a:r>
            </a:p>
            <a:p>
              <a:pPr defTabSz="723900" eaLnBrk="0" hangingPunct="0">
                <a:lnSpc>
                  <a:spcPct val="85000"/>
                </a:lnSpc>
              </a:pPr>
              <a:r>
                <a:rPr lang="pt-PT" sz="1400" u="none">
                  <a:solidFill>
                    <a:srgbClr val="000000"/>
                  </a:solidFill>
                  <a:latin typeface="Tw Cen MT"/>
                  <a:cs typeface="Tw Cen MT"/>
                </a:rPr>
                <a:t>(possível geração de condição ICMP)</a:t>
              </a:r>
            </a:p>
          </p:txBody>
        </p:sp>
        <p:sp>
          <p:nvSpPr>
            <p:cNvPr id="98361" name="Rectangle 15"/>
            <p:cNvSpPr>
              <a:spLocks noChangeArrowheads="1"/>
            </p:cNvSpPr>
            <p:nvPr/>
          </p:nvSpPr>
          <p:spPr bwMode="auto">
            <a:xfrm>
              <a:off x="1143000" y="5522912"/>
              <a:ext cx="502618" cy="277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u="none">
                  <a:solidFill>
                    <a:srgbClr val="000000"/>
                  </a:solidFill>
                  <a:latin typeface="Tw Cen MT"/>
                  <a:cs typeface="Tw Cen MT"/>
                </a:rPr>
                <a:t>Não</a:t>
              </a:r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1446213" y="1981200"/>
            <a:ext cx="3151187" cy="276998"/>
            <a:chOff x="1717675" y="1981200"/>
            <a:chExt cx="3151188" cy="276998"/>
          </a:xfrm>
        </p:grpSpPr>
        <p:sp>
          <p:nvSpPr>
            <p:cNvPr id="98358" name="Line 16"/>
            <p:cNvSpPr>
              <a:spLocks noChangeShapeType="1"/>
            </p:cNvSpPr>
            <p:nvPr/>
          </p:nvSpPr>
          <p:spPr bwMode="auto">
            <a:xfrm>
              <a:off x="1717675" y="2257425"/>
              <a:ext cx="31511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8359" name="Rectangle 20"/>
            <p:cNvSpPr>
              <a:spLocks noChangeArrowheads="1"/>
            </p:cNvSpPr>
            <p:nvPr/>
          </p:nvSpPr>
          <p:spPr bwMode="auto">
            <a:xfrm>
              <a:off x="4062412" y="1981200"/>
              <a:ext cx="387632" cy="276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u="none">
                  <a:solidFill>
                    <a:srgbClr val="000000"/>
                  </a:solidFill>
                  <a:latin typeface="Tw Cen MT"/>
                  <a:cs typeface="Tw Cen MT"/>
                </a:rPr>
                <a:t>sim</a:t>
              </a:r>
            </a:p>
          </p:txBody>
        </p:sp>
      </p:grp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1446213" y="3048000"/>
            <a:ext cx="3151187" cy="282575"/>
            <a:chOff x="1717675" y="3048000"/>
            <a:chExt cx="3151188" cy="282575"/>
          </a:xfrm>
        </p:grpSpPr>
        <p:sp>
          <p:nvSpPr>
            <p:cNvPr id="98356" name="Line 17"/>
            <p:cNvSpPr>
              <a:spLocks noChangeShapeType="1"/>
            </p:cNvSpPr>
            <p:nvPr/>
          </p:nvSpPr>
          <p:spPr bwMode="auto">
            <a:xfrm>
              <a:off x="1717675" y="3330575"/>
              <a:ext cx="31511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8357" name="Rectangle 21"/>
            <p:cNvSpPr>
              <a:spLocks noChangeArrowheads="1"/>
            </p:cNvSpPr>
            <p:nvPr/>
          </p:nvSpPr>
          <p:spPr bwMode="auto">
            <a:xfrm>
              <a:off x="4038600" y="3048000"/>
              <a:ext cx="387632" cy="276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u="none">
                  <a:solidFill>
                    <a:srgbClr val="000000"/>
                  </a:solidFill>
                  <a:latin typeface="Tw Cen MT"/>
                  <a:cs typeface="Tw Cen MT"/>
                </a:rPr>
                <a:t>sim</a:t>
              </a:r>
            </a:p>
          </p:txBody>
        </p:sp>
      </p:grpSp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1446213" y="4114800"/>
            <a:ext cx="3151187" cy="354013"/>
            <a:chOff x="1717675" y="4114800"/>
            <a:chExt cx="3151188" cy="354013"/>
          </a:xfrm>
        </p:grpSpPr>
        <p:sp>
          <p:nvSpPr>
            <p:cNvPr id="98354" name="Line 18"/>
            <p:cNvSpPr>
              <a:spLocks noChangeShapeType="1"/>
            </p:cNvSpPr>
            <p:nvPr/>
          </p:nvSpPr>
          <p:spPr bwMode="auto">
            <a:xfrm>
              <a:off x="1717675" y="4468813"/>
              <a:ext cx="31511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8355" name="Rectangle 22"/>
            <p:cNvSpPr>
              <a:spLocks noChangeArrowheads="1"/>
            </p:cNvSpPr>
            <p:nvPr/>
          </p:nvSpPr>
          <p:spPr bwMode="auto">
            <a:xfrm>
              <a:off x="4062412" y="4114800"/>
              <a:ext cx="387632" cy="276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u="none">
                  <a:solidFill>
                    <a:srgbClr val="000000"/>
                  </a:solidFill>
                  <a:latin typeface="Tw Cen MT"/>
                  <a:cs typeface="Tw Cen MT"/>
                </a:rPr>
                <a:t>sim</a:t>
              </a:r>
            </a:p>
          </p:txBody>
        </p:sp>
      </p:grpSp>
      <p:grpSp>
        <p:nvGrpSpPr>
          <p:cNvPr id="6" name="Group 52"/>
          <p:cNvGrpSpPr>
            <a:grpSpLocks/>
          </p:cNvGrpSpPr>
          <p:nvPr/>
        </p:nvGrpSpPr>
        <p:grpSpPr bwMode="auto">
          <a:xfrm>
            <a:off x="1490663" y="5294314"/>
            <a:ext cx="3151187" cy="276998"/>
            <a:chOff x="1762125" y="5294312"/>
            <a:chExt cx="3151188" cy="276999"/>
          </a:xfrm>
        </p:grpSpPr>
        <p:sp>
          <p:nvSpPr>
            <p:cNvPr id="98352" name="Line 19"/>
            <p:cNvSpPr>
              <a:spLocks noChangeShapeType="1"/>
            </p:cNvSpPr>
            <p:nvPr/>
          </p:nvSpPr>
          <p:spPr bwMode="auto">
            <a:xfrm>
              <a:off x="1762125" y="5562600"/>
              <a:ext cx="31511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8353" name="Rectangle 23"/>
            <p:cNvSpPr>
              <a:spLocks noChangeArrowheads="1"/>
            </p:cNvSpPr>
            <p:nvPr/>
          </p:nvSpPr>
          <p:spPr bwMode="auto">
            <a:xfrm>
              <a:off x="4062412" y="5294312"/>
              <a:ext cx="3876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u="none">
                  <a:solidFill>
                    <a:srgbClr val="000000"/>
                  </a:solidFill>
                  <a:latin typeface="Tw Cen MT"/>
                  <a:cs typeface="Tw Cen MT"/>
                </a:rPr>
                <a:t>sim</a:t>
              </a:r>
            </a:p>
          </p:txBody>
        </p:sp>
      </p:grpSp>
      <p:sp>
        <p:nvSpPr>
          <p:cNvPr id="98319" name="Line 24"/>
          <p:cNvSpPr>
            <a:spLocks noChangeShapeType="1"/>
          </p:cNvSpPr>
          <p:nvPr/>
        </p:nvSpPr>
        <p:spPr bwMode="auto">
          <a:xfrm>
            <a:off x="1446213" y="1433513"/>
            <a:ext cx="0" cy="758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871538" y="4468813"/>
            <a:ext cx="3200400" cy="1054100"/>
            <a:chOff x="1143000" y="4468813"/>
            <a:chExt cx="3200400" cy="1053522"/>
          </a:xfrm>
        </p:grpSpPr>
        <p:sp>
          <p:nvSpPr>
            <p:cNvPr id="98349" name="Rectangle 9"/>
            <p:cNvSpPr>
              <a:spLocks noChangeArrowheads="1"/>
            </p:cNvSpPr>
            <p:nvPr/>
          </p:nvSpPr>
          <p:spPr bwMode="auto">
            <a:xfrm>
              <a:off x="1905000" y="4800600"/>
              <a:ext cx="2438400" cy="721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u="none">
                  <a:solidFill>
                    <a:srgbClr val="000000"/>
                  </a:solidFill>
                  <a:latin typeface="Tw Cen MT"/>
                  <a:cs typeface="Tw Cen MT"/>
                </a:rPr>
                <a:t>Tenho um </a:t>
              </a:r>
            </a:p>
            <a:p>
              <a:pPr defTabSz="723900" eaLnBrk="0" hangingPunct="0">
                <a:lnSpc>
                  <a:spcPct val="85000"/>
                </a:lnSpc>
              </a:pPr>
              <a:r>
                <a:rPr lang="pt-PT" sz="1700" u="none">
                  <a:solidFill>
                    <a:srgbClr val="000000"/>
                  </a:solidFill>
                  <a:latin typeface="Tw Cen MT"/>
                  <a:cs typeface="Tw Cen MT"/>
                </a:rPr>
                <a:t>encaminhamento</a:t>
              </a:r>
            </a:p>
            <a:p>
              <a:pPr defTabSz="723900" eaLnBrk="0" hangingPunct="0">
                <a:lnSpc>
                  <a:spcPct val="85000"/>
                </a:lnSpc>
              </a:pPr>
              <a:r>
                <a:rPr lang="pt-PT" sz="1700" u="none">
                  <a:solidFill>
                    <a:srgbClr val="000000"/>
                  </a:solidFill>
                  <a:latin typeface="Tw Cen MT"/>
                  <a:cs typeface="Tw Cen MT"/>
                </a:rPr>
                <a:t>por defeito ?</a:t>
              </a:r>
            </a:p>
          </p:txBody>
        </p:sp>
        <p:sp>
          <p:nvSpPr>
            <p:cNvPr id="98350" name="Rectangle 14"/>
            <p:cNvSpPr>
              <a:spLocks noChangeArrowheads="1"/>
            </p:cNvSpPr>
            <p:nvPr/>
          </p:nvSpPr>
          <p:spPr bwMode="auto">
            <a:xfrm>
              <a:off x="1143000" y="4559300"/>
              <a:ext cx="502598" cy="276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u="none">
                  <a:solidFill>
                    <a:srgbClr val="000000"/>
                  </a:solidFill>
                  <a:latin typeface="Tw Cen MT"/>
                  <a:cs typeface="Tw Cen MT"/>
                </a:rPr>
                <a:t>Não</a:t>
              </a:r>
            </a:p>
          </p:txBody>
        </p:sp>
        <p:sp>
          <p:nvSpPr>
            <p:cNvPr id="98351" name="Line 27"/>
            <p:cNvSpPr>
              <a:spLocks noChangeShapeType="1"/>
            </p:cNvSpPr>
            <p:nvPr/>
          </p:nvSpPr>
          <p:spPr bwMode="auto">
            <a:xfrm>
              <a:off x="1717675" y="4468813"/>
              <a:ext cx="0" cy="7588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</p:grpSp>
      <p:sp>
        <p:nvSpPr>
          <p:cNvPr id="98333" name="Rectangle 28"/>
          <p:cNvSpPr>
            <a:spLocks noChangeArrowheads="1"/>
          </p:cNvSpPr>
          <p:nvPr/>
        </p:nvSpPr>
        <p:spPr bwMode="auto">
          <a:xfrm>
            <a:off x="4621213" y="1905000"/>
            <a:ext cx="717413" cy="721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325" tIns="23812" rIns="60325" bIns="23812">
            <a:spAutoFit/>
          </a:bodyPr>
          <a:lstStyle/>
          <a:p>
            <a:pPr defTabSz="723900" eaLnBrk="0" hangingPunct="0">
              <a:lnSpc>
                <a:spcPct val="85000"/>
              </a:lnSpc>
            </a:pPr>
            <a:r>
              <a:rPr lang="pt-PT" sz="1700" u="none">
                <a:solidFill>
                  <a:srgbClr val="000000"/>
                </a:solidFill>
                <a:latin typeface="Tw Cen MT"/>
                <a:cs typeface="Tw Cen MT"/>
              </a:rPr>
              <a:t>fico 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pt-PT" sz="1700" u="none">
                <a:solidFill>
                  <a:srgbClr val="000000"/>
                </a:solidFill>
                <a:latin typeface="Tw Cen MT"/>
                <a:cs typeface="Tw Cen MT"/>
              </a:rPr>
              <a:t>com o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pt-PT" sz="1700" u="none">
                <a:solidFill>
                  <a:srgbClr val="000000"/>
                </a:solidFill>
                <a:latin typeface="Tw Cen MT"/>
                <a:cs typeface="Tw Cen MT"/>
              </a:rPr>
              <a:t>pacote</a:t>
            </a:r>
          </a:p>
        </p:txBody>
      </p:sp>
      <p:sp>
        <p:nvSpPr>
          <p:cNvPr id="98334" name="Rectangle 29"/>
          <p:cNvSpPr>
            <a:spLocks noChangeArrowheads="1"/>
          </p:cNvSpPr>
          <p:nvPr/>
        </p:nvSpPr>
        <p:spPr bwMode="auto">
          <a:xfrm>
            <a:off x="4681538" y="3048000"/>
            <a:ext cx="760205" cy="721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325" tIns="23812" rIns="60325" bIns="23812">
            <a:spAutoFit/>
          </a:bodyPr>
          <a:lstStyle/>
          <a:p>
            <a:pPr defTabSz="723900" eaLnBrk="0" hangingPunct="0">
              <a:lnSpc>
                <a:spcPct val="85000"/>
              </a:lnSpc>
            </a:pPr>
            <a:r>
              <a:rPr lang="pt-PT" sz="1700" u="none" dirty="0" smtClean="0">
                <a:solidFill>
                  <a:srgbClr val="000000"/>
                </a:solidFill>
                <a:latin typeface="Tw Cen MT"/>
                <a:cs typeface="Tw Cen MT"/>
              </a:rPr>
              <a:t>envio</a:t>
            </a:r>
            <a:endParaRPr lang="pt-PT" sz="17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23900" eaLnBrk="0" hangingPunct="0">
              <a:lnSpc>
                <a:spcPct val="85000"/>
              </a:lnSpc>
            </a:pPr>
            <a:r>
              <a:rPr lang="pt-PT" sz="1700" u="none" dirty="0">
                <a:solidFill>
                  <a:srgbClr val="000000"/>
                </a:solidFill>
                <a:latin typeface="Tw Cen MT"/>
                <a:cs typeface="Tw Cen MT"/>
              </a:rPr>
              <a:t>usando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pt-PT" sz="1700" u="none" dirty="0">
                <a:solidFill>
                  <a:srgbClr val="000000"/>
                </a:solidFill>
                <a:latin typeface="Tw Cen MT"/>
                <a:cs typeface="Tw Cen MT"/>
              </a:rPr>
              <a:t>ARP</a:t>
            </a:r>
          </a:p>
        </p:txBody>
      </p:sp>
      <p:sp>
        <p:nvSpPr>
          <p:cNvPr id="98335" name="Rectangle 30"/>
          <p:cNvSpPr>
            <a:spLocks noChangeArrowheads="1"/>
          </p:cNvSpPr>
          <p:nvPr/>
        </p:nvSpPr>
        <p:spPr bwMode="auto">
          <a:xfrm>
            <a:off x="4681538" y="4114800"/>
            <a:ext cx="728617" cy="721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325" tIns="23812" rIns="60325" bIns="23812">
            <a:spAutoFit/>
          </a:bodyPr>
          <a:lstStyle/>
          <a:p>
            <a:pPr defTabSz="723900" eaLnBrk="0" hangingPunct="0">
              <a:lnSpc>
                <a:spcPct val="85000"/>
              </a:lnSpc>
            </a:pPr>
            <a:r>
              <a:rPr lang="pt-PT" sz="1700" u="none">
                <a:solidFill>
                  <a:srgbClr val="000000"/>
                </a:solidFill>
                <a:latin typeface="Tw Cen MT"/>
                <a:cs typeface="Tw Cen MT"/>
              </a:rPr>
              <a:t>Envio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pt-PT" sz="1700" u="none">
                <a:solidFill>
                  <a:srgbClr val="000000"/>
                </a:solidFill>
                <a:latin typeface="Tw Cen MT"/>
                <a:cs typeface="Tw Cen MT"/>
              </a:rPr>
              <a:t>para o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pt-PT" sz="1700" i="1" u="none">
                <a:solidFill>
                  <a:srgbClr val="000000"/>
                </a:solidFill>
                <a:latin typeface="Tw Cen MT"/>
                <a:cs typeface="Tw Cen MT"/>
              </a:rPr>
              <a:t>router</a:t>
            </a:r>
            <a:endParaRPr lang="pt-PT" sz="1700" u="none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8336" name="Rectangle 31"/>
          <p:cNvSpPr>
            <a:spLocks noChangeArrowheads="1"/>
          </p:cNvSpPr>
          <p:nvPr/>
        </p:nvSpPr>
        <p:spPr bwMode="auto">
          <a:xfrm>
            <a:off x="4695825" y="5256213"/>
            <a:ext cx="1280983" cy="721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325" tIns="23812" rIns="60325" bIns="23812">
            <a:spAutoFit/>
          </a:bodyPr>
          <a:lstStyle/>
          <a:p>
            <a:pPr defTabSz="723900" eaLnBrk="0" hangingPunct="0">
              <a:lnSpc>
                <a:spcPct val="85000"/>
              </a:lnSpc>
            </a:pPr>
            <a:r>
              <a:rPr lang="pt-PT" sz="1700" u="none">
                <a:solidFill>
                  <a:srgbClr val="000000"/>
                </a:solidFill>
                <a:latin typeface="Tw Cen MT"/>
                <a:cs typeface="Tw Cen MT"/>
              </a:rPr>
              <a:t>Envio para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en-US" sz="1700" i="1" u="none">
                <a:solidFill>
                  <a:srgbClr val="000000"/>
                </a:solidFill>
                <a:latin typeface="Tw Cen MT"/>
                <a:cs typeface="Tw Cen MT"/>
              </a:rPr>
              <a:t>R</a:t>
            </a:r>
            <a:r>
              <a:rPr lang="pt-PT" sz="1700" i="1" u="none">
                <a:solidFill>
                  <a:srgbClr val="000000"/>
                </a:solidFill>
                <a:latin typeface="Tw Cen MT"/>
                <a:cs typeface="Tw Cen MT"/>
              </a:rPr>
              <a:t>outer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pt-PT" sz="1700" i="1" u="none">
                <a:solidFill>
                  <a:srgbClr val="000000"/>
                </a:solidFill>
                <a:latin typeface="Tw Cen MT"/>
                <a:cs typeface="Tw Cen MT"/>
              </a:rPr>
              <a:t>(default GW)</a:t>
            </a:r>
            <a:endParaRPr lang="pt-PT" sz="1700" u="none">
              <a:solidFill>
                <a:srgbClr val="000000"/>
              </a:solidFill>
              <a:latin typeface="Tw Cen MT"/>
              <a:cs typeface="Tw Cen MT"/>
            </a:endParaRPr>
          </a:p>
        </p:txBody>
      </p:sp>
      <p:grpSp>
        <p:nvGrpSpPr>
          <p:cNvPr id="8" name="Group 42"/>
          <p:cNvGrpSpPr>
            <a:grpSpLocks/>
          </p:cNvGrpSpPr>
          <p:nvPr/>
        </p:nvGrpSpPr>
        <p:grpSpPr bwMode="auto">
          <a:xfrm>
            <a:off x="6705600" y="1676400"/>
            <a:ext cx="1312405" cy="849914"/>
            <a:chOff x="6705600" y="1600200"/>
            <a:chExt cx="1312405" cy="849914"/>
          </a:xfrm>
        </p:grpSpPr>
        <p:sp>
          <p:nvSpPr>
            <p:cNvPr id="98347" name="Rectangle 32"/>
            <p:cNvSpPr>
              <a:spLocks noChangeArrowheads="1"/>
            </p:cNvSpPr>
            <p:nvPr/>
          </p:nvSpPr>
          <p:spPr bwMode="auto">
            <a:xfrm>
              <a:off x="6757988" y="2092325"/>
              <a:ext cx="1260017" cy="3577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2300" u="none">
                  <a:solidFill>
                    <a:srgbClr val="000000"/>
                  </a:solidFill>
                  <a:latin typeface="Tw Cen MT"/>
                  <a:cs typeface="Tw Cen MT"/>
                </a:rPr>
                <a:t>Host local</a:t>
              </a:r>
            </a:p>
          </p:txBody>
        </p:sp>
        <p:sp>
          <p:nvSpPr>
            <p:cNvPr id="98348" name="TextBox 37"/>
            <p:cNvSpPr txBox="1">
              <a:spLocks noChangeArrowheads="1"/>
            </p:cNvSpPr>
            <p:nvPr/>
          </p:nvSpPr>
          <p:spPr bwMode="auto">
            <a:xfrm>
              <a:off x="6705600" y="1600200"/>
              <a:ext cx="122445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u="none">
                  <a:solidFill>
                    <a:srgbClr val="000000"/>
                  </a:solidFill>
                  <a:latin typeface="Tw Cen MT"/>
                  <a:cs typeface="Tw Cen MT"/>
                </a:rPr>
                <a:t>Recepção e</a:t>
              </a:r>
            </a:p>
            <a:p>
              <a:pPr eaLnBrk="1" hangingPunct="1"/>
              <a:r>
                <a:rPr lang="en-US" sz="1400" u="none">
                  <a:solidFill>
                    <a:srgbClr val="000000"/>
                  </a:solidFill>
                  <a:latin typeface="Tw Cen MT"/>
                  <a:cs typeface="Tw Cen MT"/>
                </a:rPr>
                <a:t>Processamento</a:t>
              </a:r>
            </a:p>
          </p:txBody>
        </p:sp>
      </p:grp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6705601" y="2819400"/>
            <a:ext cx="1751582" cy="1186222"/>
            <a:chOff x="6705600" y="2892623"/>
            <a:chExt cx="1751216" cy="1186666"/>
          </a:xfrm>
        </p:grpSpPr>
        <p:sp>
          <p:nvSpPr>
            <p:cNvPr id="98345" name="Rectangle 33"/>
            <p:cNvSpPr>
              <a:spLocks noChangeArrowheads="1"/>
            </p:cNvSpPr>
            <p:nvPr/>
          </p:nvSpPr>
          <p:spPr bwMode="auto">
            <a:xfrm>
              <a:off x="6757988" y="3119438"/>
              <a:ext cx="1698828" cy="959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2300" u="none">
                  <a:solidFill>
                    <a:srgbClr val="000000"/>
                  </a:solidFill>
                  <a:latin typeface="Tw Cen MT"/>
                  <a:cs typeface="Tw Cen MT"/>
                </a:rPr>
                <a:t>Destinatário</a:t>
              </a:r>
            </a:p>
            <a:p>
              <a:pPr defTabSz="723900" eaLnBrk="0" hangingPunct="0">
                <a:lnSpc>
                  <a:spcPct val="85000"/>
                </a:lnSpc>
              </a:pPr>
              <a:r>
                <a:rPr lang="pt-PT" sz="2300" u="none">
                  <a:solidFill>
                    <a:srgbClr val="000000"/>
                  </a:solidFill>
                  <a:latin typeface="Tw Cen MT"/>
                  <a:cs typeface="Tw Cen MT"/>
                </a:rPr>
                <a:t>directamente</a:t>
              </a:r>
            </a:p>
            <a:p>
              <a:pPr defTabSz="723900" eaLnBrk="0" hangingPunct="0">
                <a:lnSpc>
                  <a:spcPct val="85000"/>
                </a:lnSpc>
              </a:pPr>
              <a:r>
                <a:rPr lang="pt-PT" sz="2300" u="none">
                  <a:solidFill>
                    <a:srgbClr val="000000"/>
                  </a:solidFill>
                  <a:latin typeface="Tw Cen MT"/>
                  <a:cs typeface="Tw Cen MT"/>
                </a:rPr>
                <a:t>acess</a:t>
              </a:r>
              <a:r>
                <a:rPr lang="pt-PT" altLang="ja-JP" sz="2300" u="none">
                  <a:solidFill>
                    <a:srgbClr val="000000"/>
                  </a:solidFill>
                  <a:latin typeface="Tw Cen MT"/>
                  <a:cs typeface="Tw Cen MT"/>
                </a:rPr>
                <a:t>ível</a:t>
              </a:r>
              <a:endParaRPr lang="pt-PT" sz="2300" u="none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8346" name="TextBox 38"/>
            <p:cNvSpPr txBox="1">
              <a:spLocks noChangeArrowheads="1"/>
            </p:cNvSpPr>
            <p:nvPr/>
          </p:nvSpPr>
          <p:spPr bwMode="auto">
            <a:xfrm>
              <a:off x="6705600" y="2892623"/>
              <a:ext cx="1213941" cy="3078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u="none">
                  <a:solidFill>
                    <a:srgbClr val="000000"/>
                  </a:solidFill>
                  <a:latin typeface="Tw Cen MT"/>
                  <a:cs typeface="Tw Cen MT"/>
                </a:rPr>
                <a:t>Encam. directo</a:t>
              </a:r>
            </a:p>
          </p:txBody>
        </p:sp>
      </p:grpSp>
      <p:grpSp>
        <p:nvGrpSpPr>
          <p:cNvPr id="10" name="Group 50"/>
          <p:cNvGrpSpPr>
            <a:grpSpLocks/>
          </p:cNvGrpSpPr>
          <p:nvPr/>
        </p:nvGrpSpPr>
        <p:grpSpPr bwMode="auto">
          <a:xfrm>
            <a:off x="6705603" y="4114800"/>
            <a:ext cx="1587637" cy="914400"/>
            <a:chOff x="6705600" y="4114800"/>
            <a:chExt cx="1587305" cy="914400"/>
          </a:xfrm>
        </p:grpSpPr>
        <p:sp>
          <p:nvSpPr>
            <p:cNvPr id="98343" name="Rectangle 34"/>
            <p:cNvSpPr>
              <a:spLocks noChangeArrowheads="1"/>
            </p:cNvSpPr>
            <p:nvPr/>
          </p:nvSpPr>
          <p:spPr bwMode="auto">
            <a:xfrm>
              <a:off x="6757988" y="4370559"/>
              <a:ext cx="1534917" cy="658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2300" u="none">
                  <a:solidFill>
                    <a:srgbClr val="000000"/>
                  </a:solidFill>
                  <a:latin typeface="Tw Cen MT"/>
                  <a:cs typeface="Tw Cen MT"/>
                </a:rPr>
                <a:t>Destinatário</a:t>
              </a:r>
            </a:p>
            <a:p>
              <a:pPr defTabSz="723900" eaLnBrk="0" hangingPunct="0">
                <a:lnSpc>
                  <a:spcPct val="85000"/>
                </a:lnSpc>
              </a:pPr>
              <a:r>
                <a:rPr lang="pt-PT" sz="2300" u="none">
                  <a:solidFill>
                    <a:srgbClr val="000000"/>
                  </a:solidFill>
                  <a:latin typeface="Tw Cen MT"/>
                  <a:cs typeface="Tw Cen MT"/>
                </a:rPr>
                <a:t>remoto</a:t>
              </a:r>
            </a:p>
          </p:txBody>
        </p:sp>
        <p:sp>
          <p:nvSpPr>
            <p:cNvPr id="98344" name="TextBox 39"/>
            <p:cNvSpPr txBox="1">
              <a:spLocks noChangeArrowheads="1"/>
            </p:cNvSpPr>
            <p:nvPr/>
          </p:nvSpPr>
          <p:spPr bwMode="auto">
            <a:xfrm>
              <a:off x="6705600" y="4114800"/>
              <a:ext cx="133191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u="none">
                  <a:solidFill>
                    <a:srgbClr val="000000"/>
                  </a:solidFill>
                  <a:latin typeface="Tw Cen MT"/>
                  <a:cs typeface="Tw Cen MT"/>
                </a:rPr>
                <a:t>Encam. indirecto</a:t>
              </a:r>
            </a:p>
          </p:txBody>
        </p:sp>
      </p:grpSp>
      <p:grpSp>
        <p:nvGrpSpPr>
          <p:cNvPr id="11" name="Group 53"/>
          <p:cNvGrpSpPr>
            <a:grpSpLocks/>
          </p:cNvGrpSpPr>
          <p:nvPr/>
        </p:nvGrpSpPr>
        <p:grpSpPr bwMode="auto">
          <a:xfrm>
            <a:off x="6705601" y="5102223"/>
            <a:ext cx="1371201" cy="855339"/>
            <a:chOff x="6705600" y="5102423"/>
            <a:chExt cx="1371727" cy="855138"/>
          </a:xfrm>
        </p:grpSpPr>
        <p:sp>
          <p:nvSpPr>
            <p:cNvPr id="98341" name="Rectangle 35"/>
            <p:cNvSpPr>
              <a:spLocks noChangeArrowheads="1"/>
            </p:cNvSpPr>
            <p:nvPr/>
          </p:nvSpPr>
          <p:spPr bwMode="auto">
            <a:xfrm>
              <a:off x="6757988" y="5299075"/>
              <a:ext cx="939501" cy="658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2300" u="none">
                  <a:solidFill>
                    <a:srgbClr val="000000"/>
                  </a:solidFill>
                  <a:latin typeface="Tw Cen MT"/>
                  <a:cs typeface="Tw Cen MT"/>
                </a:rPr>
                <a:t>Host</a:t>
              </a:r>
            </a:p>
            <a:p>
              <a:pPr defTabSz="723900" eaLnBrk="0" hangingPunct="0">
                <a:lnSpc>
                  <a:spcPct val="85000"/>
                </a:lnSpc>
              </a:pPr>
              <a:r>
                <a:rPr lang="pt-PT" sz="2300" u="none">
                  <a:solidFill>
                    <a:srgbClr val="000000"/>
                  </a:solidFill>
                  <a:latin typeface="Tw Cen MT"/>
                  <a:cs typeface="Tw Cen MT"/>
                </a:rPr>
                <a:t>remoto</a:t>
              </a:r>
            </a:p>
          </p:txBody>
        </p:sp>
        <p:sp>
          <p:nvSpPr>
            <p:cNvPr id="98342" name="TextBox 40"/>
            <p:cNvSpPr txBox="1">
              <a:spLocks noChangeArrowheads="1"/>
            </p:cNvSpPr>
            <p:nvPr/>
          </p:nvSpPr>
          <p:spPr bwMode="auto">
            <a:xfrm>
              <a:off x="6705600" y="5102423"/>
              <a:ext cx="1371727" cy="3077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u="none">
                  <a:solidFill>
                    <a:srgbClr val="000000"/>
                  </a:solidFill>
                  <a:latin typeface="Tw Cen MT"/>
                  <a:cs typeface="Tw Cen MT"/>
                </a:rPr>
                <a:t>Encam. “default”</a:t>
              </a:r>
            </a:p>
          </p:txBody>
        </p:sp>
      </p:grpSp>
      <p:grpSp>
        <p:nvGrpSpPr>
          <p:cNvPr id="12" name="Group 44"/>
          <p:cNvGrpSpPr>
            <a:grpSpLocks/>
          </p:cNvGrpSpPr>
          <p:nvPr/>
        </p:nvGrpSpPr>
        <p:grpSpPr bwMode="auto">
          <a:xfrm>
            <a:off x="857250" y="2287588"/>
            <a:ext cx="3290888" cy="873125"/>
            <a:chOff x="1128713" y="2287588"/>
            <a:chExt cx="3290887" cy="872547"/>
          </a:xfrm>
        </p:grpSpPr>
        <p:sp>
          <p:nvSpPr>
            <p:cNvPr id="98338" name="Rectangle 12"/>
            <p:cNvSpPr>
              <a:spLocks noChangeArrowheads="1"/>
            </p:cNvSpPr>
            <p:nvPr/>
          </p:nvSpPr>
          <p:spPr bwMode="auto">
            <a:xfrm>
              <a:off x="1128713" y="2287588"/>
              <a:ext cx="502598" cy="276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u="none">
                  <a:solidFill>
                    <a:srgbClr val="000000"/>
                  </a:solidFill>
                  <a:latin typeface="Tw Cen MT"/>
                  <a:cs typeface="Tw Cen MT"/>
                </a:rPr>
                <a:t>Não</a:t>
              </a:r>
            </a:p>
          </p:txBody>
        </p:sp>
        <p:sp>
          <p:nvSpPr>
            <p:cNvPr id="98339" name="Line 25"/>
            <p:cNvSpPr>
              <a:spLocks noChangeShapeType="1"/>
            </p:cNvSpPr>
            <p:nvPr/>
          </p:nvSpPr>
          <p:spPr bwMode="auto">
            <a:xfrm>
              <a:off x="1717675" y="2319338"/>
              <a:ext cx="0" cy="7588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8340" name="Rectangle 9"/>
            <p:cNvSpPr>
              <a:spLocks noChangeArrowheads="1"/>
            </p:cNvSpPr>
            <p:nvPr/>
          </p:nvSpPr>
          <p:spPr bwMode="auto">
            <a:xfrm>
              <a:off x="1981200" y="2438400"/>
              <a:ext cx="2438400" cy="721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u="none" dirty="0">
                  <a:solidFill>
                    <a:srgbClr val="000000"/>
                  </a:solidFill>
                  <a:latin typeface="Tw Cen MT"/>
                  <a:cs typeface="Tw Cen MT"/>
                </a:rPr>
                <a:t>O pacote</a:t>
              </a:r>
            </a:p>
            <a:p>
              <a:pPr defTabSz="723900" eaLnBrk="0" hangingPunct="0">
                <a:lnSpc>
                  <a:spcPct val="85000"/>
                </a:lnSpc>
              </a:pPr>
              <a:r>
                <a:rPr lang="pt-PT" sz="1700" u="none" dirty="0">
                  <a:solidFill>
                    <a:srgbClr val="000000"/>
                  </a:solidFill>
                  <a:latin typeface="Tw Cen MT"/>
                  <a:cs typeface="Tw Cen MT"/>
                </a:rPr>
                <a:t>é para um </a:t>
              </a:r>
              <a:r>
                <a:rPr lang="pt-PT" sz="1700" u="none" dirty="0" smtClean="0">
                  <a:solidFill>
                    <a:srgbClr val="000000"/>
                  </a:solidFill>
                  <a:latin typeface="Tw Cen MT"/>
                  <a:cs typeface="Tw Cen MT"/>
                </a:rPr>
                <a:t>prefixo IP</a:t>
              </a:r>
              <a:endParaRPr lang="pt-PT" sz="1700" u="none" dirty="0">
                <a:solidFill>
                  <a:srgbClr val="000000"/>
                </a:solidFill>
                <a:latin typeface="Tw Cen MT"/>
                <a:cs typeface="Tw Cen MT"/>
              </a:endParaRPr>
            </a:p>
            <a:p>
              <a:pPr defTabSz="723900" eaLnBrk="0" hangingPunct="0">
                <a:lnSpc>
                  <a:spcPct val="85000"/>
                </a:lnSpc>
              </a:pPr>
              <a:r>
                <a:rPr lang="pt-PT" sz="1700" u="none" dirty="0" smtClean="0">
                  <a:solidFill>
                    <a:srgbClr val="000000"/>
                  </a:solidFill>
                  <a:latin typeface="Tw Cen MT"/>
                  <a:cs typeface="Tw Cen MT"/>
                </a:rPr>
                <a:t>A que estou ligado ?</a:t>
              </a:r>
              <a:endParaRPr lang="pt-PT" sz="1700" u="none" dirty="0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</p:grpSp>
      <p:grpSp>
        <p:nvGrpSpPr>
          <p:cNvPr id="13" name="Group 48"/>
          <p:cNvGrpSpPr>
            <a:grpSpLocks/>
          </p:cNvGrpSpPr>
          <p:nvPr/>
        </p:nvGrpSpPr>
        <p:grpSpPr bwMode="auto">
          <a:xfrm>
            <a:off x="871538" y="3330575"/>
            <a:ext cx="3200400" cy="973138"/>
            <a:chOff x="1143000" y="3330575"/>
            <a:chExt cx="3200400" cy="972560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143000" y="3362325"/>
              <a:ext cx="502598" cy="276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u="none">
                  <a:solidFill>
                    <a:srgbClr val="000000"/>
                  </a:solidFill>
                  <a:latin typeface="Tw Cen MT"/>
                  <a:cs typeface="Tw Cen MT"/>
                </a:rPr>
                <a:t>Não</a:t>
              </a:r>
            </a:p>
          </p:txBody>
        </p:sp>
        <p:sp>
          <p:nvSpPr>
            <p:cNvPr id="15" name="Line 26"/>
            <p:cNvSpPr>
              <a:spLocks noChangeShapeType="1"/>
            </p:cNvSpPr>
            <p:nvPr/>
          </p:nvSpPr>
          <p:spPr bwMode="auto">
            <a:xfrm>
              <a:off x="1717675" y="3330575"/>
              <a:ext cx="0" cy="7588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98337" name="Rectangle 9"/>
            <p:cNvSpPr>
              <a:spLocks noChangeArrowheads="1"/>
            </p:cNvSpPr>
            <p:nvPr/>
          </p:nvSpPr>
          <p:spPr bwMode="auto">
            <a:xfrm>
              <a:off x="1905000" y="3581400"/>
              <a:ext cx="2438400" cy="721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u="none">
                  <a:solidFill>
                    <a:srgbClr val="000000"/>
                  </a:solidFill>
                  <a:latin typeface="Tw Cen MT"/>
                  <a:cs typeface="Tw Cen MT"/>
                </a:rPr>
                <a:t>Tenho algum </a:t>
              </a:r>
            </a:p>
            <a:p>
              <a:pPr defTabSz="723900" eaLnBrk="0" hangingPunct="0">
                <a:lnSpc>
                  <a:spcPct val="85000"/>
                </a:lnSpc>
              </a:pPr>
              <a:r>
                <a:rPr lang="pt-PT" sz="1700" u="none">
                  <a:solidFill>
                    <a:srgbClr val="000000"/>
                  </a:solidFill>
                  <a:latin typeface="Tw Cen MT"/>
                  <a:cs typeface="Tw Cen MT"/>
                </a:rPr>
                <a:t>encaminhamento</a:t>
              </a:r>
            </a:p>
            <a:p>
              <a:pPr defTabSz="723900" eaLnBrk="0" hangingPunct="0">
                <a:lnSpc>
                  <a:spcPct val="85000"/>
                </a:lnSpc>
              </a:pPr>
              <a:r>
                <a:rPr lang="pt-PT" sz="1700" u="none">
                  <a:solidFill>
                    <a:srgbClr val="000000"/>
                  </a:solidFill>
                  <a:latin typeface="Tw Cen MT"/>
                  <a:cs typeface="Tw Cen MT"/>
                </a:rPr>
                <a:t>específico ?</a:t>
              </a:r>
            </a:p>
          </p:txBody>
        </p:sp>
      </p:grpSp>
      <p:sp>
        <p:nvSpPr>
          <p:cNvPr id="98331" name="Left Brace 56"/>
          <p:cNvSpPr>
            <a:spLocks/>
          </p:cNvSpPr>
          <p:nvPr/>
        </p:nvSpPr>
        <p:spPr bwMode="auto">
          <a:xfrm>
            <a:off x="6400800" y="1752600"/>
            <a:ext cx="228600" cy="838200"/>
          </a:xfrm>
          <a:prstGeom prst="leftBrace">
            <a:avLst>
              <a:gd name="adj1" fmla="val 8335"/>
              <a:gd name="adj2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8332" name="Left Brace 59"/>
          <p:cNvSpPr>
            <a:spLocks/>
          </p:cNvSpPr>
          <p:nvPr/>
        </p:nvSpPr>
        <p:spPr bwMode="auto">
          <a:xfrm>
            <a:off x="6400800" y="2895600"/>
            <a:ext cx="228600" cy="838200"/>
          </a:xfrm>
          <a:prstGeom prst="leftBrace">
            <a:avLst>
              <a:gd name="adj1" fmla="val 8335"/>
              <a:gd name="adj2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6" name="Left Brace 60"/>
          <p:cNvSpPr>
            <a:spLocks/>
          </p:cNvSpPr>
          <p:nvPr/>
        </p:nvSpPr>
        <p:spPr bwMode="auto">
          <a:xfrm>
            <a:off x="6400800" y="4114800"/>
            <a:ext cx="228600" cy="838200"/>
          </a:xfrm>
          <a:prstGeom prst="leftBrace">
            <a:avLst>
              <a:gd name="adj1" fmla="val 8335"/>
              <a:gd name="adj2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7" name="Left Brace 61"/>
          <p:cNvSpPr>
            <a:spLocks/>
          </p:cNvSpPr>
          <p:nvPr/>
        </p:nvSpPr>
        <p:spPr bwMode="auto">
          <a:xfrm>
            <a:off x="6400800" y="5181600"/>
            <a:ext cx="228600" cy="838200"/>
          </a:xfrm>
          <a:prstGeom prst="leftBrace">
            <a:avLst>
              <a:gd name="adj1" fmla="val 8335"/>
              <a:gd name="adj2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552953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33" grpId="0"/>
      <p:bldP spid="98334" grpId="0"/>
      <p:bldP spid="98335" grpId="0"/>
      <p:bldP spid="9833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399463" cy="703263"/>
          </a:xfrm>
        </p:spPr>
        <p:txBody>
          <a:bodyPr>
            <a:noAutofit/>
          </a:bodyPr>
          <a:lstStyle/>
          <a:p>
            <a:pPr eaLnBrk="1" hangingPunct="1"/>
            <a:r>
              <a:rPr lang="pt-PT" sz="5400" dirty="0">
                <a:latin typeface="Tw Cen MT"/>
                <a:ea typeface="ＭＳ Ｐゴシック" charset="0"/>
                <a:cs typeface="Tw Cen MT"/>
              </a:rPr>
              <a:t>E</a:t>
            </a:r>
            <a:r>
              <a:rPr lang="pt-PT" sz="5400" dirty="0" smtClean="0">
                <a:latin typeface="Tw Cen MT"/>
                <a:ea typeface="ＭＳ Ｐゴシック" charset="0"/>
                <a:cs typeface="Tw Cen MT"/>
              </a:rPr>
              <a:t>xemplo</a:t>
            </a:r>
            <a:endParaRPr lang="pt-PT" sz="54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00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95400"/>
            <a:ext cx="3695700" cy="523875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pt-PT" sz="2000">
                <a:latin typeface="Tw Cen MT"/>
                <a:ea typeface="ＭＳ Ｐゴシック" charset="0"/>
                <a:cs typeface="Tw Cen MT"/>
              </a:rPr>
              <a:t>Datagrama IP: </a:t>
            </a:r>
          </a:p>
        </p:txBody>
      </p:sp>
      <p:sp>
        <p:nvSpPr>
          <p:cNvPr id="100366" name="Freeform 84"/>
          <p:cNvSpPr>
            <a:spLocks/>
          </p:cNvSpPr>
          <p:nvPr/>
        </p:nvSpPr>
        <p:spPr bwMode="auto">
          <a:xfrm>
            <a:off x="4559335" y="1928284"/>
            <a:ext cx="295275" cy="1143000"/>
          </a:xfrm>
          <a:custGeom>
            <a:avLst/>
            <a:gdLst>
              <a:gd name="T0" fmla="*/ 2147483647 w 186"/>
              <a:gd name="T1" fmla="*/ 0 h 720"/>
              <a:gd name="T2" fmla="*/ 2147483647 w 186"/>
              <a:gd name="T3" fmla="*/ 2147483647 h 720"/>
              <a:gd name="T4" fmla="*/ 0 60000 65536"/>
              <a:gd name="T5" fmla="*/ 0 60000 65536"/>
              <a:gd name="T6" fmla="*/ 0 w 186"/>
              <a:gd name="T7" fmla="*/ 0 h 720"/>
              <a:gd name="T8" fmla="*/ 186 w 186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6" h="720">
                <a:moveTo>
                  <a:pt x="186" y="0"/>
                </a:moveTo>
                <a:cubicBezTo>
                  <a:pt x="36" y="198"/>
                  <a:pt x="0" y="360"/>
                  <a:pt x="60" y="72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100368" name="Group 65"/>
          <p:cNvGrpSpPr>
            <a:grpSpLocks/>
          </p:cNvGrpSpPr>
          <p:nvPr/>
        </p:nvGrpSpPr>
        <p:grpSpPr bwMode="auto">
          <a:xfrm>
            <a:off x="476250" y="1752600"/>
            <a:ext cx="3667125" cy="603250"/>
            <a:chOff x="408" y="2630"/>
            <a:chExt cx="2310" cy="380"/>
          </a:xfrm>
        </p:grpSpPr>
        <p:sp>
          <p:nvSpPr>
            <p:cNvPr id="100369" name="Rectangle 66"/>
            <p:cNvSpPr>
              <a:spLocks noChangeArrowheads="1"/>
            </p:cNvSpPr>
            <p:nvPr/>
          </p:nvSpPr>
          <p:spPr bwMode="auto">
            <a:xfrm>
              <a:off x="456" y="2646"/>
              <a:ext cx="2262" cy="3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100370" name="Group 67"/>
            <p:cNvGrpSpPr>
              <a:grpSpLocks/>
            </p:cNvGrpSpPr>
            <p:nvPr/>
          </p:nvGrpSpPr>
          <p:grpSpPr bwMode="auto">
            <a:xfrm>
              <a:off x="408" y="2630"/>
              <a:ext cx="2262" cy="380"/>
              <a:chOff x="1038" y="1424"/>
              <a:chExt cx="2262" cy="380"/>
            </a:xfrm>
          </p:grpSpPr>
          <p:sp>
            <p:nvSpPr>
              <p:cNvPr id="100371" name="Rectangle 68"/>
              <p:cNvSpPr>
                <a:spLocks noChangeArrowheads="1"/>
              </p:cNvSpPr>
              <p:nvPr/>
            </p:nvSpPr>
            <p:spPr bwMode="auto">
              <a:xfrm>
                <a:off x="1038" y="1470"/>
                <a:ext cx="2262" cy="31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00372" name="Text Box 69"/>
              <p:cNvSpPr txBox="1">
                <a:spLocks noChangeArrowheads="1"/>
              </p:cNvSpPr>
              <p:nvPr/>
            </p:nvSpPr>
            <p:spPr bwMode="auto">
              <a:xfrm>
                <a:off x="1080" y="1436"/>
                <a:ext cx="410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pt-PT" sz="1600" u="none">
                    <a:latin typeface="Tw Cen MT"/>
                    <a:cs typeface="Tw Cen MT"/>
                  </a:rPr>
                  <a:t>misc</a:t>
                </a:r>
              </a:p>
              <a:p>
                <a:pPr algn="ctr"/>
                <a:r>
                  <a:rPr lang="pt-PT" sz="1600" u="none">
                    <a:latin typeface="Tw Cen MT"/>
                    <a:cs typeface="Tw Cen MT"/>
                  </a:rPr>
                  <a:t>fields</a:t>
                </a:r>
              </a:p>
            </p:txBody>
          </p:sp>
          <p:sp>
            <p:nvSpPr>
              <p:cNvPr id="100373" name="Line 70"/>
              <p:cNvSpPr>
                <a:spLocks noChangeShapeType="1"/>
              </p:cNvSpPr>
              <p:nvPr/>
            </p:nvSpPr>
            <p:spPr bwMode="auto">
              <a:xfrm>
                <a:off x="1518" y="1476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00374" name="Text Box 71"/>
              <p:cNvSpPr txBox="1">
                <a:spLocks noChangeArrowheads="1"/>
              </p:cNvSpPr>
              <p:nvPr/>
            </p:nvSpPr>
            <p:spPr bwMode="auto">
              <a:xfrm>
                <a:off x="1574" y="1424"/>
                <a:ext cx="502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pt-PT" sz="1600" u="none" dirty="0" err="1">
                    <a:solidFill>
                      <a:srgbClr val="000000"/>
                    </a:solidFill>
                    <a:latin typeface="Tw Cen MT"/>
                    <a:cs typeface="Tw Cen MT"/>
                  </a:rPr>
                  <a:t>source</a:t>
                </a:r>
                <a:endParaRPr lang="pt-PT" sz="16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  <a:p>
                <a:pPr algn="ctr"/>
                <a:r>
                  <a:rPr lang="pt-PT" sz="16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IP </a:t>
                </a:r>
                <a:r>
                  <a:rPr lang="pt-PT" sz="1600" u="none" dirty="0" err="1">
                    <a:solidFill>
                      <a:srgbClr val="000000"/>
                    </a:solidFill>
                    <a:latin typeface="Tw Cen MT"/>
                    <a:cs typeface="Tw Cen MT"/>
                  </a:rPr>
                  <a:t>addr</a:t>
                </a:r>
                <a:endParaRPr lang="pt-PT" sz="16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0375" name="Text Box 72"/>
              <p:cNvSpPr txBox="1">
                <a:spLocks noChangeArrowheads="1"/>
              </p:cNvSpPr>
              <p:nvPr/>
            </p:nvSpPr>
            <p:spPr bwMode="auto">
              <a:xfrm>
                <a:off x="2150" y="1436"/>
                <a:ext cx="502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pt-PT" sz="1600" u="none" dirty="0" err="1">
                    <a:solidFill>
                      <a:srgbClr val="000000"/>
                    </a:solidFill>
                    <a:latin typeface="Tw Cen MT"/>
                    <a:cs typeface="Tw Cen MT"/>
                  </a:rPr>
                  <a:t>dest</a:t>
                </a:r>
                <a:endParaRPr lang="pt-PT" sz="16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  <a:p>
                <a:pPr algn="ctr"/>
                <a:r>
                  <a:rPr lang="pt-PT" sz="16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IP </a:t>
                </a:r>
                <a:r>
                  <a:rPr lang="pt-PT" sz="1600" u="none" dirty="0" err="1">
                    <a:solidFill>
                      <a:srgbClr val="000000"/>
                    </a:solidFill>
                    <a:latin typeface="Tw Cen MT"/>
                    <a:cs typeface="Tw Cen MT"/>
                  </a:rPr>
                  <a:t>addr</a:t>
                </a:r>
                <a:endParaRPr lang="pt-PT" sz="16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0376" name="Line 73"/>
              <p:cNvSpPr>
                <a:spLocks noChangeShapeType="1"/>
              </p:cNvSpPr>
              <p:nvPr/>
            </p:nvSpPr>
            <p:spPr bwMode="auto">
              <a:xfrm>
                <a:off x="2124" y="1476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00377" name="Line 74"/>
              <p:cNvSpPr>
                <a:spLocks noChangeShapeType="1"/>
              </p:cNvSpPr>
              <p:nvPr/>
            </p:nvSpPr>
            <p:spPr bwMode="auto">
              <a:xfrm>
                <a:off x="2712" y="1482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00378" name="Text Box 75"/>
              <p:cNvSpPr txBox="1">
                <a:spLocks noChangeArrowheads="1"/>
              </p:cNvSpPr>
              <p:nvPr/>
            </p:nvSpPr>
            <p:spPr bwMode="auto">
              <a:xfrm>
                <a:off x="2836" y="1532"/>
                <a:ext cx="365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pt-PT" sz="1600" u="none">
                    <a:latin typeface="Tw Cen MT"/>
                    <a:cs typeface="Tw Cen MT"/>
                  </a:rPr>
                  <a:t>data</a:t>
                </a:r>
              </a:p>
            </p:txBody>
          </p:sp>
        </p:grpSp>
      </p:grpSp>
      <p:grpSp>
        <p:nvGrpSpPr>
          <p:cNvPr id="86" name="Group 85"/>
          <p:cNvGrpSpPr/>
          <p:nvPr/>
        </p:nvGrpSpPr>
        <p:grpSpPr>
          <a:xfrm>
            <a:off x="4437098" y="1395413"/>
            <a:ext cx="4422776" cy="4852987"/>
            <a:chOff x="4437098" y="1395413"/>
            <a:chExt cx="4422776" cy="4852987"/>
          </a:xfrm>
        </p:grpSpPr>
        <p:grpSp>
          <p:nvGrpSpPr>
            <p:cNvPr id="87" name="Group 86"/>
            <p:cNvGrpSpPr/>
            <p:nvPr/>
          </p:nvGrpSpPr>
          <p:grpSpPr>
            <a:xfrm>
              <a:off x="4976884" y="1395413"/>
              <a:ext cx="3482975" cy="1428810"/>
              <a:chOff x="5146675" y="1477963"/>
              <a:chExt cx="3482975" cy="1428810"/>
            </a:xfrm>
          </p:grpSpPr>
          <p:sp>
            <p:nvSpPr>
              <p:cNvPr id="149" name="Text Box 65"/>
              <p:cNvSpPr txBox="1">
                <a:spLocks noChangeArrowheads="1"/>
              </p:cNvSpPr>
              <p:nvPr/>
            </p:nvSpPr>
            <p:spPr bwMode="auto">
              <a:xfrm>
                <a:off x="5146675" y="1477963"/>
                <a:ext cx="3356357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2000" u="none" dirty="0" err="1">
                    <a:solidFill>
                      <a:srgbClr val="000000"/>
                    </a:solidFill>
                    <a:latin typeface="Tw Cen MT"/>
                    <a:cs typeface="Tw Cen MT"/>
                  </a:rPr>
                  <a:t>Dest</a:t>
                </a:r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. Net</a:t>
                </a:r>
                <a:r>
                  <a:rPr lang="pt-PT" sz="2000" u="none" dirty="0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.    </a:t>
                </a:r>
                <a:r>
                  <a:rPr lang="pt-PT" sz="2000" u="none" dirty="0" err="1">
                    <a:solidFill>
                      <a:srgbClr val="000000"/>
                    </a:solidFill>
                    <a:latin typeface="Tw Cen MT"/>
                    <a:cs typeface="Tw Cen MT"/>
                  </a:rPr>
                  <a:t>next</a:t>
                </a:r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 </a:t>
                </a:r>
                <a:r>
                  <a:rPr lang="pt-PT" sz="2000" u="none" dirty="0" err="1">
                    <a:solidFill>
                      <a:srgbClr val="000000"/>
                    </a:solidFill>
                    <a:latin typeface="Tw Cen MT"/>
                    <a:cs typeface="Tw Cen MT"/>
                  </a:rPr>
                  <a:t>router</a:t>
                </a:r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 </a:t>
                </a:r>
                <a:r>
                  <a:rPr lang="pt-PT" sz="2000" u="none" dirty="0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   </a:t>
                </a:r>
                <a:r>
                  <a:rPr lang="pt-PT" sz="2000" u="none" dirty="0" err="1">
                    <a:solidFill>
                      <a:srgbClr val="000000"/>
                    </a:solidFill>
                    <a:latin typeface="Tw Cen MT"/>
                    <a:cs typeface="Tw Cen MT"/>
                  </a:rPr>
                  <a:t>H</a:t>
                </a:r>
                <a:r>
                  <a:rPr lang="pt-PT" sz="2000" u="none" dirty="0" err="1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ops</a:t>
                </a:r>
                <a:endParaRPr lang="pt-PT" sz="20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50" name="Text Box 66"/>
              <p:cNvSpPr txBox="1">
                <a:spLocks noChangeArrowheads="1"/>
              </p:cNvSpPr>
              <p:nvPr/>
            </p:nvSpPr>
            <p:spPr bwMode="auto">
              <a:xfrm>
                <a:off x="5184775" y="1878013"/>
                <a:ext cx="3154479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223.1.1      eth0                </a:t>
                </a:r>
                <a:r>
                  <a:rPr lang="pt-PT" sz="2000" u="none" dirty="0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0</a:t>
                </a:r>
                <a:endParaRPr lang="pt-PT" sz="20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51" name="Text Box 67"/>
              <p:cNvSpPr txBox="1">
                <a:spLocks noChangeArrowheads="1"/>
              </p:cNvSpPr>
              <p:nvPr/>
            </p:nvSpPr>
            <p:spPr bwMode="auto">
              <a:xfrm>
                <a:off x="5194300" y="2173288"/>
                <a:ext cx="315460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223.1.2      223.1.1.4        </a:t>
                </a:r>
                <a:r>
                  <a:rPr lang="pt-PT" sz="2000" u="none" dirty="0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1</a:t>
                </a:r>
                <a:endParaRPr lang="pt-PT" sz="20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52" name="Text Box 68"/>
              <p:cNvSpPr txBox="1">
                <a:spLocks noChangeArrowheads="1"/>
              </p:cNvSpPr>
              <p:nvPr/>
            </p:nvSpPr>
            <p:spPr bwMode="auto">
              <a:xfrm>
                <a:off x="5203825" y="2506663"/>
                <a:ext cx="315460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223.1.3      223.1.1.4        </a:t>
                </a:r>
                <a:r>
                  <a:rPr lang="pt-PT" sz="2000" u="none" dirty="0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1</a:t>
                </a:r>
                <a:endParaRPr lang="pt-PT" sz="20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53" name="Line 69"/>
              <p:cNvSpPr>
                <a:spLocks noChangeShapeType="1"/>
              </p:cNvSpPr>
              <p:nvPr/>
            </p:nvSpPr>
            <p:spPr bwMode="auto">
              <a:xfrm flipV="1">
                <a:off x="5238750" y="1857376"/>
                <a:ext cx="3390900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54" name="Line 70"/>
              <p:cNvSpPr>
                <a:spLocks noChangeShapeType="1"/>
              </p:cNvSpPr>
              <p:nvPr/>
            </p:nvSpPr>
            <p:spPr bwMode="auto">
              <a:xfrm>
                <a:off x="6391275" y="1619251"/>
                <a:ext cx="0" cy="118110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55" name="Line 71"/>
              <p:cNvSpPr>
                <a:spLocks noChangeShapeType="1"/>
              </p:cNvSpPr>
              <p:nvPr/>
            </p:nvSpPr>
            <p:spPr bwMode="auto">
              <a:xfrm>
                <a:off x="7772400" y="1609726"/>
                <a:ext cx="0" cy="118110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4437098" y="3094038"/>
              <a:ext cx="4422776" cy="3154362"/>
              <a:chOff x="4437098" y="3094038"/>
              <a:chExt cx="4422776" cy="3154362"/>
            </a:xfrm>
          </p:grpSpPr>
          <p:sp>
            <p:nvSpPr>
              <p:cNvPr id="89" name="Freeform 4"/>
              <p:cNvSpPr>
                <a:spLocks/>
              </p:cNvSpPr>
              <p:nvPr/>
            </p:nvSpPr>
            <p:spPr bwMode="auto">
              <a:xfrm>
                <a:off x="4437098" y="3094038"/>
                <a:ext cx="1941513" cy="2049462"/>
              </a:xfrm>
              <a:custGeom>
                <a:avLst/>
                <a:gdLst>
                  <a:gd name="T0" fmla="*/ 1201 w 1223"/>
                  <a:gd name="T1" fmla="*/ 756 h 1291"/>
                  <a:gd name="T2" fmla="*/ 702 w 1223"/>
                  <a:gd name="T3" fmla="*/ 670 h 1291"/>
                  <a:gd name="T4" fmla="*/ 608 w 1223"/>
                  <a:gd name="T5" fmla="*/ 103 h 1291"/>
                  <a:gd name="T6" fmla="*/ 335 w 1223"/>
                  <a:gd name="T7" fmla="*/ 52 h 1291"/>
                  <a:gd name="T8" fmla="*/ 65 w 1223"/>
                  <a:gd name="T9" fmla="*/ 82 h 1291"/>
                  <a:gd name="T10" fmla="*/ 41 w 1223"/>
                  <a:gd name="T11" fmla="*/ 544 h 1291"/>
                  <a:gd name="T12" fmla="*/ 38 w 1223"/>
                  <a:gd name="T13" fmla="*/ 751 h 1291"/>
                  <a:gd name="T14" fmla="*/ 23 w 1223"/>
                  <a:gd name="T15" fmla="*/ 940 h 1291"/>
                  <a:gd name="T16" fmla="*/ 17 w 1223"/>
                  <a:gd name="T17" fmla="*/ 1114 h 1291"/>
                  <a:gd name="T18" fmla="*/ 128 w 1223"/>
                  <a:gd name="T19" fmla="*/ 1219 h 1291"/>
                  <a:gd name="T20" fmla="*/ 602 w 1223"/>
                  <a:gd name="T21" fmla="*/ 1243 h 1291"/>
                  <a:gd name="T22" fmla="*/ 686 w 1223"/>
                  <a:gd name="T23" fmla="*/ 930 h 1291"/>
                  <a:gd name="T24" fmla="*/ 1177 w 1223"/>
                  <a:gd name="T25" fmla="*/ 916 h 1291"/>
                  <a:gd name="T26" fmla="*/ 1201 w 1223"/>
                  <a:gd name="T27" fmla="*/ 756 h 129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23"/>
                  <a:gd name="T43" fmla="*/ 0 h 1291"/>
                  <a:gd name="T44" fmla="*/ 1223 w 1223"/>
                  <a:gd name="T45" fmla="*/ 1291 h 129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23" h="1291">
                    <a:moveTo>
                      <a:pt x="1201" y="756"/>
                    </a:moveTo>
                    <a:cubicBezTo>
                      <a:pt x="1180" y="640"/>
                      <a:pt x="798" y="744"/>
                      <a:pt x="702" y="670"/>
                    </a:cubicBezTo>
                    <a:cubicBezTo>
                      <a:pt x="603" y="561"/>
                      <a:pt x="669" y="206"/>
                      <a:pt x="608" y="103"/>
                    </a:cubicBezTo>
                    <a:cubicBezTo>
                      <a:pt x="547" y="0"/>
                      <a:pt x="425" y="55"/>
                      <a:pt x="335" y="52"/>
                    </a:cubicBezTo>
                    <a:cubicBezTo>
                      <a:pt x="245" y="49"/>
                      <a:pt x="114" y="0"/>
                      <a:pt x="65" y="82"/>
                    </a:cubicBezTo>
                    <a:cubicBezTo>
                      <a:pt x="16" y="164"/>
                      <a:pt x="45" y="433"/>
                      <a:pt x="41" y="544"/>
                    </a:cubicBezTo>
                    <a:cubicBezTo>
                      <a:pt x="37" y="655"/>
                      <a:pt x="41" y="685"/>
                      <a:pt x="38" y="751"/>
                    </a:cubicBezTo>
                    <a:cubicBezTo>
                      <a:pt x="35" y="817"/>
                      <a:pt x="26" y="880"/>
                      <a:pt x="23" y="940"/>
                    </a:cubicBezTo>
                    <a:cubicBezTo>
                      <a:pt x="20" y="1000"/>
                      <a:pt x="0" y="1068"/>
                      <a:pt x="17" y="1114"/>
                    </a:cubicBezTo>
                    <a:cubicBezTo>
                      <a:pt x="34" y="1160"/>
                      <a:pt x="31" y="1198"/>
                      <a:pt x="128" y="1219"/>
                    </a:cubicBezTo>
                    <a:cubicBezTo>
                      <a:pt x="225" y="1240"/>
                      <a:pt x="509" y="1291"/>
                      <a:pt x="602" y="1243"/>
                    </a:cubicBezTo>
                    <a:cubicBezTo>
                      <a:pt x="695" y="1195"/>
                      <a:pt x="590" y="984"/>
                      <a:pt x="686" y="930"/>
                    </a:cubicBezTo>
                    <a:cubicBezTo>
                      <a:pt x="782" y="876"/>
                      <a:pt x="1091" y="945"/>
                      <a:pt x="1177" y="916"/>
                    </a:cubicBezTo>
                    <a:cubicBezTo>
                      <a:pt x="1208" y="864"/>
                      <a:pt x="1223" y="871"/>
                      <a:pt x="1201" y="756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90" name="Freeform 5"/>
              <p:cNvSpPr>
                <a:spLocks/>
              </p:cNvSpPr>
              <p:nvPr/>
            </p:nvSpPr>
            <p:spPr bwMode="auto">
              <a:xfrm>
                <a:off x="6953286" y="3381375"/>
                <a:ext cx="1906588" cy="1958975"/>
              </a:xfrm>
              <a:custGeom>
                <a:avLst/>
                <a:gdLst>
                  <a:gd name="T0" fmla="*/ 25 w 1201"/>
                  <a:gd name="T1" fmla="*/ 709 h 1234"/>
                  <a:gd name="T2" fmla="*/ 526 w 1201"/>
                  <a:gd name="T3" fmla="*/ 780 h 1234"/>
                  <a:gd name="T4" fmla="*/ 613 w 1201"/>
                  <a:gd name="T5" fmla="*/ 1134 h 1234"/>
                  <a:gd name="T6" fmla="*/ 946 w 1201"/>
                  <a:gd name="T7" fmla="*/ 1230 h 1234"/>
                  <a:gd name="T8" fmla="*/ 1171 w 1201"/>
                  <a:gd name="T9" fmla="*/ 1107 h 1234"/>
                  <a:gd name="T10" fmla="*/ 1126 w 1201"/>
                  <a:gd name="T11" fmla="*/ 894 h 1234"/>
                  <a:gd name="T12" fmla="*/ 1114 w 1201"/>
                  <a:gd name="T13" fmla="*/ 693 h 1234"/>
                  <a:gd name="T14" fmla="*/ 1099 w 1201"/>
                  <a:gd name="T15" fmla="*/ 423 h 1234"/>
                  <a:gd name="T16" fmla="*/ 1141 w 1201"/>
                  <a:gd name="T17" fmla="*/ 216 h 1234"/>
                  <a:gd name="T18" fmla="*/ 1102 w 1201"/>
                  <a:gd name="T19" fmla="*/ 33 h 1234"/>
                  <a:gd name="T20" fmla="*/ 646 w 1201"/>
                  <a:gd name="T21" fmla="*/ 81 h 1234"/>
                  <a:gd name="T22" fmla="*/ 535 w 1201"/>
                  <a:gd name="T23" fmla="*/ 519 h 1234"/>
                  <a:gd name="T24" fmla="*/ 44 w 1201"/>
                  <a:gd name="T25" fmla="*/ 548 h 1234"/>
                  <a:gd name="T26" fmla="*/ 25 w 1201"/>
                  <a:gd name="T27" fmla="*/ 709 h 123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01"/>
                  <a:gd name="T43" fmla="*/ 0 h 1234"/>
                  <a:gd name="T44" fmla="*/ 1201 w 1201"/>
                  <a:gd name="T45" fmla="*/ 1234 h 123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01" h="1234">
                    <a:moveTo>
                      <a:pt x="25" y="709"/>
                    </a:moveTo>
                    <a:cubicBezTo>
                      <a:pt x="49" y="824"/>
                      <a:pt x="428" y="709"/>
                      <a:pt x="526" y="780"/>
                    </a:cubicBezTo>
                    <a:cubicBezTo>
                      <a:pt x="624" y="851"/>
                      <a:pt x="543" y="1059"/>
                      <a:pt x="613" y="1134"/>
                    </a:cubicBezTo>
                    <a:cubicBezTo>
                      <a:pt x="683" y="1209"/>
                      <a:pt x="853" y="1234"/>
                      <a:pt x="946" y="1230"/>
                    </a:cubicBezTo>
                    <a:cubicBezTo>
                      <a:pt x="1039" y="1226"/>
                      <a:pt x="1141" y="1163"/>
                      <a:pt x="1171" y="1107"/>
                    </a:cubicBezTo>
                    <a:cubicBezTo>
                      <a:pt x="1201" y="1051"/>
                      <a:pt x="1135" y="963"/>
                      <a:pt x="1126" y="894"/>
                    </a:cubicBezTo>
                    <a:cubicBezTo>
                      <a:pt x="1117" y="825"/>
                      <a:pt x="1119" y="772"/>
                      <a:pt x="1114" y="693"/>
                    </a:cubicBezTo>
                    <a:cubicBezTo>
                      <a:pt x="1109" y="614"/>
                      <a:pt x="1095" y="502"/>
                      <a:pt x="1099" y="423"/>
                    </a:cubicBezTo>
                    <a:cubicBezTo>
                      <a:pt x="1103" y="344"/>
                      <a:pt x="1141" y="281"/>
                      <a:pt x="1141" y="216"/>
                    </a:cubicBezTo>
                    <a:cubicBezTo>
                      <a:pt x="1141" y="151"/>
                      <a:pt x="1185" y="56"/>
                      <a:pt x="1102" y="33"/>
                    </a:cubicBezTo>
                    <a:cubicBezTo>
                      <a:pt x="1019" y="10"/>
                      <a:pt x="740" y="0"/>
                      <a:pt x="646" y="81"/>
                    </a:cubicBezTo>
                    <a:cubicBezTo>
                      <a:pt x="552" y="162"/>
                      <a:pt x="635" y="441"/>
                      <a:pt x="535" y="519"/>
                    </a:cubicBezTo>
                    <a:cubicBezTo>
                      <a:pt x="435" y="597"/>
                      <a:pt x="129" y="516"/>
                      <a:pt x="44" y="548"/>
                    </a:cubicBezTo>
                    <a:cubicBezTo>
                      <a:pt x="15" y="601"/>
                      <a:pt x="0" y="594"/>
                      <a:pt x="25" y="709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91" name="Freeform 6"/>
              <p:cNvSpPr>
                <a:spLocks/>
              </p:cNvSpPr>
              <p:nvPr/>
            </p:nvSpPr>
            <p:spPr bwMode="auto">
              <a:xfrm>
                <a:off x="5645186" y="4757738"/>
                <a:ext cx="2055813" cy="1490662"/>
              </a:xfrm>
              <a:custGeom>
                <a:avLst/>
                <a:gdLst>
                  <a:gd name="T0" fmla="*/ 600 w 1295"/>
                  <a:gd name="T1" fmla="*/ 30 h 939"/>
                  <a:gd name="T2" fmla="*/ 525 w 1295"/>
                  <a:gd name="T3" fmla="*/ 393 h 939"/>
                  <a:gd name="T4" fmla="*/ 81 w 1295"/>
                  <a:gd name="T5" fmla="*/ 471 h 939"/>
                  <a:gd name="T6" fmla="*/ 39 w 1295"/>
                  <a:gd name="T7" fmla="*/ 855 h 939"/>
                  <a:gd name="T8" fmla="*/ 207 w 1295"/>
                  <a:gd name="T9" fmla="*/ 927 h 939"/>
                  <a:gd name="T10" fmla="*/ 429 w 1295"/>
                  <a:gd name="T11" fmla="*/ 927 h 939"/>
                  <a:gd name="T12" fmla="*/ 705 w 1295"/>
                  <a:gd name="T13" fmla="*/ 891 h 939"/>
                  <a:gd name="T14" fmla="*/ 1227 w 1295"/>
                  <a:gd name="T15" fmla="*/ 849 h 939"/>
                  <a:gd name="T16" fmla="*/ 1113 w 1295"/>
                  <a:gd name="T17" fmla="*/ 459 h 939"/>
                  <a:gd name="T18" fmla="*/ 777 w 1295"/>
                  <a:gd name="T19" fmla="*/ 363 h 939"/>
                  <a:gd name="T20" fmla="*/ 762 w 1295"/>
                  <a:gd name="T21" fmla="*/ 42 h 939"/>
                  <a:gd name="T22" fmla="*/ 600 w 1295"/>
                  <a:gd name="T23" fmla="*/ 30 h 93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295"/>
                  <a:gd name="T37" fmla="*/ 0 h 939"/>
                  <a:gd name="T38" fmla="*/ 1295 w 1295"/>
                  <a:gd name="T39" fmla="*/ 939 h 93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295" h="939">
                    <a:moveTo>
                      <a:pt x="600" y="30"/>
                    </a:moveTo>
                    <a:cubicBezTo>
                      <a:pt x="486" y="60"/>
                      <a:pt x="610" y="247"/>
                      <a:pt x="525" y="393"/>
                    </a:cubicBezTo>
                    <a:cubicBezTo>
                      <a:pt x="439" y="467"/>
                      <a:pt x="162" y="394"/>
                      <a:pt x="81" y="471"/>
                    </a:cubicBezTo>
                    <a:cubicBezTo>
                      <a:pt x="0" y="548"/>
                      <a:pt x="18" y="779"/>
                      <a:pt x="39" y="855"/>
                    </a:cubicBezTo>
                    <a:cubicBezTo>
                      <a:pt x="60" y="931"/>
                      <a:pt x="142" y="915"/>
                      <a:pt x="207" y="927"/>
                    </a:cubicBezTo>
                    <a:cubicBezTo>
                      <a:pt x="272" y="939"/>
                      <a:pt x="346" y="933"/>
                      <a:pt x="429" y="927"/>
                    </a:cubicBezTo>
                    <a:cubicBezTo>
                      <a:pt x="512" y="921"/>
                      <a:pt x="572" y="904"/>
                      <a:pt x="705" y="891"/>
                    </a:cubicBezTo>
                    <a:cubicBezTo>
                      <a:pt x="838" y="878"/>
                      <a:pt x="1159" y="921"/>
                      <a:pt x="1227" y="849"/>
                    </a:cubicBezTo>
                    <a:cubicBezTo>
                      <a:pt x="1295" y="777"/>
                      <a:pt x="1188" y="540"/>
                      <a:pt x="1113" y="459"/>
                    </a:cubicBezTo>
                    <a:cubicBezTo>
                      <a:pt x="1038" y="378"/>
                      <a:pt x="835" y="432"/>
                      <a:pt x="777" y="363"/>
                    </a:cubicBezTo>
                    <a:cubicBezTo>
                      <a:pt x="719" y="294"/>
                      <a:pt x="791" y="97"/>
                      <a:pt x="762" y="42"/>
                    </a:cubicBezTo>
                    <a:cubicBezTo>
                      <a:pt x="708" y="15"/>
                      <a:pt x="714" y="0"/>
                      <a:pt x="600" y="30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aphicFrame>
            <p:nvGraphicFramePr>
              <p:cNvPr id="92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73908515"/>
                  </p:ext>
                </p:extLst>
              </p:nvPr>
            </p:nvGraphicFramePr>
            <p:xfrm>
              <a:off x="4514886" y="319881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053" name="Clip" r:id="rId4" imgW="1307948" imgH="1084823" progId="MS_ClipArt_Gallery.2">
                      <p:embed/>
                    </p:oleObj>
                  </mc:Choice>
                  <mc:Fallback>
                    <p:oleObj name="Clip" r:id="rId4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319881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3" name="Line 8"/>
              <p:cNvSpPr>
                <a:spLocks noChangeShapeType="1"/>
              </p:cNvSpPr>
              <p:nvPr/>
            </p:nvSpPr>
            <p:spPr bwMode="auto">
              <a:xfrm>
                <a:off x="5075273" y="3571875"/>
                <a:ext cx="277813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94" name="Line 9"/>
              <p:cNvSpPr>
                <a:spLocks noChangeShapeType="1"/>
              </p:cNvSpPr>
              <p:nvPr/>
            </p:nvSpPr>
            <p:spPr bwMode="auto">
              <a:xfrm flipH="1">
                <a:off x="5365786" y="3557588"/>
                <a:ext cx="0" cy="12906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95" name="Line 10"/>
              <p:cNvSpPr>
                <a:spLocks noChangeShapeType="1"/>
              </p:cNvSpPr>
              <p:nvPr/>
            </p:nvSpPr>
            <p:spPr bwMode="auto">
              <a:xfrm flipV="1">
                <a:off x="5075273" y="4216400"/>
                <a:ext cx="277813" cy="31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96" name="Line 11"/>
              <p:cNvSpPr>
                <a:spLocks noChangeShapeType="1"/>
              </p:cNvSpPr>
              <p:nvPr/>
            </p:nvSpPr>
            <p:spPr bwMode="auto">
              <a:xfrm>
                <a:off x="5084798" y="4843463"/>
                <a:ext cx="273050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aphicFrame>
            <p:nvGraphicFramePr>
              <p:cNvPr id="97" name="Object 1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7147851"/>
                  </p:ext>
                </p:extLst>
              </p:nvPr>
            </p:nvGraphicFramePr>
            <p:xfrm>
              <a:off x="4514886" y="38655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054" name="Clip" r:id="rId6" imgW="1307948" imgH="1084823" progId="MS_ClipArt_Gallery.2">
                      <p:embed/>
                    </p:oleObj>
                  </mc:Choice>
                  <mc:Fallback>
                    <p:oleObj name="Clip" r:id="rId6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38655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8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7739719"/>
                  </p:ext>
                </p:extLst>
              </p:nvPr>
            </p:nvGraphicFramePr>
            <p:xfrm>
              <a:off x="4514886" y="44751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055" name="Clip" r:id="rId7" imgW="1307948" imgH="1084823" progId="MS_ClipArt_Gallery.2">
                      <p:embed/>
                    </p:oleObj>
                  </mc:Choice>
                  <mc:Fallback>
                    <p:oleObj name="Clip" r:id="rId7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44751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9" name="Line 14"/>
              <p:cNvSpPr>
                <a:spLocks noChangeShapeType="1"/>
              </p:cNvSpPr>
              <p:nvPr/>
            </p:nvSpPr>
            <p:spPr bwMode="auto">
              <a:xfrm>
                <a:off x="5365786" y="4414838"/>
                <a:ext cx="10350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pSp>
            <p:nvGrpSpPr>
              <p:cNvPr id="100" name="Group 15"/>
              <p:cNvGrpSpPr>
                <a:grpSpLocks/>
              </p:cNvGrpSpPr>
              <p:nvPr/>
            </p:nvGrpSpPr>
            <p:grpSpPr bwMode="auto">
              <a:xfrm>
                <a:off x="6308761" y="4379913"/>
                <a:ext cx="711200" cy="381000"/>
                <a:chOff x="3600" y="219"/>
                <a:chExt cx="360" cy="175"/>
              </a:xfrm>
            </p:grpSpPr>
            <p:sp>
              <p:nvSpPr>
                <p:cNvPr id="136" name="Oval 16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37" name="Line 17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38" name="Line 18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39" name="Rectangle 19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en-GB" u="none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40" name="Oval 20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grpSp>
              <p:nvGrpSpPr>
                <p:cNvPr id="141" name="Group 21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146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  <p:sp>
                <p:nvSpPr>
                  <p:cNvPr id="147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  <p:sp>
                <p:nvSpPr>
                  <p:cNvPr id="148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</p:grpSp>
            <p:grpSp>
              <p:nvGrpSpPr>
                <p:cNvPr id="142" name="Group 25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143" name="Line 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  <p:sp>
                <p:nvSpPr>
                  <p:cNvPr id="144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  <p:sp>
                <p:nvSpPr>
                  <p:cNvPr id="145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</p:grpSp>
          </p:grpSp>
          <p:sp>
            <p:nvSpPr>
              <p:cNvPr id="101" name="Text Box 29"/>
              <p:cNvSpPr txBox="1">
                <a:spLocks noChangeArrowheads="1"/>
              </p:cNvSpPr>
              <p:nvPr/>
            </p:nvSpPr>
            <p:spPr bwMode="auto">
              <a:xfrm>
                <a:off x="5033998" y="3246438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223.1.1.1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2" name="Rectangle 30"/>
              <p:cNvSpPr>
                <a:spLocks noChangeArrowheads="1"/>
              </p:cNvSpPr>
              <p:nvPr/>
            </p:nvSpPr>
            <p:spPr bwMode="auto">
              <a:xfrm>
                <a:off x="5121311" y="3967163"/>
                <a:ext cx="309563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3" name="Text Box 31"/>
              <p:cNvSpPr txBox="1">
                <a:spLocks noChangeArrowheads="1"/>
              </p:cNvSpPr>
              <p:nvPr/>
            </p:nvSpPr>
            <p:spPr bwMode="auto">
              <a:xfrm>
                <a:off x="5048286" y="3875088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223.1.1.2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4" name="Text Box 32"/>
              <p:cNvSpPr txBox="1">
                <a:spLocks noChangeArrowheads="1"/>
              </p:cNvSpPr>
              <p:nvPr/>
            </p:nvSpPr>
            <p:spPr bwMode="auto">
              <a:xfrm>
                <a:off x="4919698" y="4827588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223.1.1.3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5" name="Text Box 33"/>
              <p:cNvSpPr txBox="1">
                <a:spLocks noChangeArrowheads="1"/>
              </p:cNvSpPr>
              <p:nvPr/>
            </p:nvSpPr>
            <p:spPr bwMode="auto">
              <a:xfrm>
                <a:off x="5710273" y="4100513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223.1.1.4</a:t>
                </a:r>
                <a:endParaRPr lang="pt-PT" sz="18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6" name="Line 34"/>
              <p:cNvSpPr>
                <a:spLocks noChangeShapeType="1"/>
              </p:cNvSpPr>
              <p:nvPr/>
            </p:nvSpPr>
            <p:spPr bwMode="auto">
              <a:xfrm>
                <a:off x="6913599" y="4424363"/>
                <a:ext cx="1016000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7" name="Text Box 35"/>
              <p:cNvSpPr txBox="1">
                <a:spLocks noChangeArrowheads="1"/>
              </p:cNvSpPr>
              <p:nvPr/>
            </p:nvSpPr>
            <p:spPr bwMode="auto">
              <a:xfrm>
                <a:off x="6786599" y="4062413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223.1.2.9</a:t>
                </a:r>
                <a:endParaRPr lang="pt-PT" sz="18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8" name="Line 36"/>
              <p:cNvSpPr>
                <a:spLocks noChangeShapeType="1"/>
              </p:cNvSpPr>
              <p:nvPr/>
            </p:nvSpPr>
            <p:spPr bwMode="auto">
              <a:xfrm flipH="1">
                <a:off x="7937536" y="3729038"/>
                <a:ext cx="0" cy="12906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aphicFrame>
            <p:nvGraphicFramePr>
              <p:cNvPr id="109" name="Object 3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23935674"/>
                  </p:ext>
                </p:extLst>
              </p:nvPr>
            </p:nvGraphicFramePr>
            <p:xfrm>
              <a:off x="8115336" y="3436938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056" name="Clip" r:id="rId8" imgW="1307948" imgH="1084823" progId="MS_ClipArt_Gallery.2">
                      <p:embed/>
                    </p:oleObj>
                  </mc:Choice>
                  <mc:Fallback>
                    <p:oleObj name="Clip" r:id="rId8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15336" y="3436938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0" name="Line 38"/>
              <p:cNvSpPr>
                <a:spLocks noChangeShapeType="1"/>
              </p:cNvSpPr>
              <p:nvPr/>
            </p:nvSpPr>
            <p:spPr bwMode="auto">
              <a:xfrm>
                <a:off x="7937536" y="3733800"/>
                <a:ext cx="2349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aphicFrame>
            <p:nvGraphicFramePr>
              <p:cNvPr id="111" name="Object 3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61699567"/>
                  </p:ext>
                </p:extLst>
              </p:nvPr>
            </p:nvGraphicFramePr>
            <p:xfrm>
              <a:off x="8120099" y="48180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057" name="Clip" r:id="rId9" imgW="1307948" imgH="1084823" progId="MS_ClipArt_Gallery.2">
                      <p:embed/>
                    </p:oleObj>
                  </mc:Choice>
                  <mc:Fallback>
                    <p:oleObj name="Clip" r:id="rId9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20099" y="48180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2" name="Line 40"/>
              <p:cNvSpPr>
                <a:spLocks noChangeShapeType="1"/>
              </p:cNvSpPr>
              <p:nvPr/>
            </p:nvSpPr>
            <p:spPr bwMode="auto">
              <a:xfrm>
                <a:off x="7937536" y="5005388"/>
                <a:ext cx="2349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3" name="Rectangle 41"/>
              <p:cNvSpPr>
                <a:spLocks noChangeArrowheads="1"/>
              </p:cNvSpPr>
              <p:nvPr/>
            </p:nvSpPr>
            <p:spPr bwMode="auto">
              <a:xfrm>
                <a:off x="7883561" y="4752975"/>
                <a:ext cx="171450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4" name="Text Box 42"/>
              <p:cNvSpPr txBox="1">
                <a:spLocks noChangeArrowheads="1"/>
              </p:cNvSpPr>
              <p:nvPr/>
            </p:nvSpPr>
            <p:spPr bwMode="auto">
              <a:xfrm>
                <a:off x="7272374" y="4665663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223.1.2.2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5" name="Rectangle 43"/>
              <p:cNvSpPr>
                <a:spLocks noChangeArrowheads="1"/>
              </p:cNvSpPr>
              <p:nvPr/>
            </p:nvSpPr>
            <p:spPr bwMode="auto">
              <a:xfrm>
                <a:off x="7897849" y="3781425"/>
                <a:ext cx="247650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6" name="Text Box 44"/>
              <p:cNvSpPr txBox="1">
                <a:spLocks noChangeArrowheads="1"/>
              </p:cNvSpPr>
              <p:nvPr/>
            </p:nvSpPr>
            <p:spPr bwMode="auto">
              <a:xfrm>
                <a:off x="7013611" y="3662363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223.1.2.1</a:t>
                </a:r>
                <a:endParaRPr lang="pt-PT" sz="18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7" name="Line 45"/>
              <p:cNvSpPr>
                <a:spLocks noChangeShapeType="1"/>
              </p:cNvSpPr>
              <p:nvPr/>
            </p:nvSpPr>
            <p:spPr bwMode="auto">
              <a:xfrm flipH="1">
                <a:off x="6675474" y="4762500"/>
                <a:ext cx="0" cy="7191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8" name="Line 46"/>
              <p:cNvSpPr>
                <a:spLocks noChangeShapeType="1"/>
              </p:cNvSpPr>
              <p:nvPr/>
            </p:nvSpPr>
            <p:spPr bwMode="auto">
              <a:xfrm flipH="1">
                <a:off x="6018248" y="5481638"/>
                <a:ext cx="11858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9" name="Line 47"/>
              <p:cNvSpPr>
                <a:spLocks noChangeShapeType="1"/>
              </p:cNvSpPr>
              <p:nvPr/>
            </p:nvSpPr>
            <p:spPr bwMode="auto">
              <a:xfrm flipH="1" flipV="1">
                <a:off x="6015073" y="5473700"/>
                <a:ext cx="3175" cy="2413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20" name="Line 48"/>
              <p:cNvSpPr>
                <a:spLocks noChangeShapeType="1"/>
              </p:cNvSpPr>
              <p:nvPr/>
            </p:nvSpPr>
            <p:spPr bwMode="auto">
              <a:xfrm flipH="1" flipV="1">
                <a:off x="7191411" y="5478463"/>
                <a:ext cx="3175" cy="2413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aphicFrame>
            <p:nvGraphicFramePr>
              <p:cNvPr id="121" name="Object 4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94721580"/>
                  </p:ext>
                </p:extLst>
              </p:nvPr>
            </p:nvGraphicFramePr>
            <p:xfrm>
              <a:off x="6977099" y="563721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058" name="Clip" r:id="rId10" imgW="1307948" imgH="1084823" progId="MS_ClipArt_Gallery.2">
                      <p:embed/>
                    </p:oleObj>
                  </mc:Choice>
                  <mc:Fallback>
                    <p:oleObj name="Clip" r:id="rId10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977099" y="563721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2" name="Object 5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6558372"/>
                  </p:ext>
                </p:extLst>
              </p:nvPr>
            </p:nvGraphicFramePr>
            <p:xfrm>
              <a:off x="5719798" y="5651500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059" name="Clip" r:id="rId11" imgW="1307948" imgH="1084823" progId="MS_ClipArt_Gallery.2">
                      <p:embed/>
                    </p:oleObj>
                  </mc:Choice>
                  <mc:Fallback>
                    <p:oleObj name="Clip" r:id="rId11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19798" y="5651500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3" name="Text Box 51"/>
              <p:cNvSpPr txBox="1">
                <a:spLocks noChangeArrowheads="1"/>
              </p:cNvSpPr>
              <p:nvPr/>
            </p:nvSpPr>
            <p:spPr bwMode="auto">
              <a:xfrm>
                <a:off x="7196174" y="5327650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223.1.3.2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24" name="Text Box 52"/>
              <p:cNvSpPr txBox="1">
                <a:spLocks noChangeArrowheads="1"/>
              </p:cNvSpPr>
              <p:nvPr/>
            </p:nvSpPr>
            <p:spPr bwMode="auto">
              <a:xfrm>
                <a:off x="5019711" y="5365750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223.1.3.1</a:t>
                </a:r>
                <a:endParaRPr lang="pt-PT" sz="18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25" name="Rectangle 53"/>
              <p:cNvSpPr>
                <a:spLocks noChangeArrowheads="1"/>
              </p:cNvSpPr>
              <p:nvPr/>
            </p:nvSpPr>
            <p:spPr bwMode="auto">
              <a:xfrm>
                <a:off x="6611973" y="4895850"/>
                <a:ext cx="128588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26" name="Text Box 54"/>
              <p:cNvSpPr txBox="1">
                <a:spLocks noChangeArrowheads="1"/>
              </p:cNvSpPr>
              <p:nvPr/>
            </p:nvSpPr>
            <p:spPr bwMode="auto">
              <a:xfrm>
                <a:off x="6072223" y="4818063"/>
                <a:ext cx="1144588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223.1.3.27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pSp>
            <p:nvGrpSpPr>
              <p:cNvPr id="127" name="Group 55"/>
              <p:cNvGrpSpPr>
                <a:grpSpLocks/>
              </p:cNvGrpSpPr>
              <p:nvPr/>
            </p:nvGrpSpPr>
            <p:grpSpPr bwMode="auto">
              <a:xfrm>
                <a:off x="4614898" y="3160713"/>
                <a:ext cx="339725" cy="400050"/>
                <a:chOff x="2822" y="1181"/>
                <a:chExt cx="214" cy="252"/>
              </a:xfrm>
            </p:grpSpPr>
            <p:sp>
              <p:nvSpPr>
                <p:cNvPr id="134" name="Rectangle 56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35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822" y="1181"/>
                  <a:ext cx="214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A</a:t>
                  </a:r>
                  <a:endParaRPr lang="pt-PT" sz="1800" u="none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</p:grpSp>
          <p:grpSp>
            <p:nvGrpSpPr>
              <p:cNvPr id="128" name="Group 58"/>
              <p:cNvGrpSpPr>
                <a:grpSpLocks/>
              </p:cNvGrpSpPr>
              <p:nvPr/>
            </p:nvGrpSpPr>
            <p:grpSpPr bwMode="auto">
              <a:xfrm>
                <a:off x="4605373" y="4398963"/>
                <a:ext cx="312738" cy="400050"/>
                <a:chOff x="2822" y="1181"/>
                <a:chExt cx="197" cy="252"/>
              </a:xfrm>
            </p:grpSpPr>
            <p:sp>
              <p:nvSpPr>
                <p:cNvPr id="132" name="Rectangle 59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33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2822" y="1181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B</a:t>
                  </a:r>
                  <a:endParaRPr lang="pt-PT" sz="1800" u="none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</p:grpSp>
          <p:grpSp>
            <p:nvGrpSpPr>
              <p:cNvPr id="129" name="Group 61"/>
              <p:cNvGrpSpPr>
                <a:grpSpLocks/>
              </p:cNvGrpSpPr>
              <p:nvPr/>
            </p:nvGrpSpPr>
            <p:grpSpPr bwMode="auto">
              <a:xfrm>
                <a:off x="8215349" y="4760913"/>
                <a:ext cx="307975" cy="400050"/>
                <a:chOff x="2822" y="1181"/>
                <a:chExt cx="194" cy="252"/>
              </a:xfrm>
            </p:grpSpPr>
            <p:sp>
              <p:nvSpPr>
                <p:cNvPr id="130" name="Rectangle 62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31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2822" y="1181"/>
                  <a:ext cx="194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E</a:t>
                  </a:r>
                  <a:endParaRPr lang="pt-PT" sz="1800" u="none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147681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71675" y="231422"/>
            <a:ext cx="8399463" cy="762000"/>
          </a:xfrm>
        </p:spPr>
        <p:txBody>
          <a:bodyPr>
            <a:no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Encaminhamento </a:t>
            </a:r>
            <a:r>
              <a:rPr lang="pt-PT" sz="4800" dirty="0" err="1">
                <a:latin typeface="Tw Cen MT"/>
                <a:ea typeface="ＭＳ Ｐゴシック" charset="0"/>
                <a:cs typeface="Tw Cen MT"/>
              </a:rPr>
              <a:t>directo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" name="Rectangle 64"/>
          <p:cNvSpPr>
            <a:spLocks noChangeArrowheads="1"/>
          </p:cNvSpPr>
          <p:nvPr/>
        </p:nvSpPr>
        <p:spPr bwMode="auto">
          <a:xfrm>
            <a:off x="238126" y="2799508"/>
            <a:ext cx="3809999" cy="3722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60000"/>
              <a:buFont typeface="Wingdings" charset="0"/>
              <a:buNone/>
            </a:pPr>
            <a:r>
              <a:rPr lang="pt-PT" sz="2400" u="none" dirty="0" err="1">
                <a:solidFill>
                  <a:srgbClr val="000000"/>
                </a:solidFill>
                <a:latin typeface="Tw Cen MT"/>
                <a:cs typeface="Tw Cen MT"/>
              </a:rPr>
              <a:t>Datagrama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 com origem em A </a:t>
            </a:r>
            <a:r>
              <a:rPr lang="pt-PT" sz="2400" u="none" dirty="0" smtClean="0">
                <a:solidFill>
                  <a:srgbClr val="000000"/>
                </a:solidFill>
                <a:latin typeface="Tw Cen MT"/>
                <a:cs typeface="Tw Cen MT"/>
              </a:rPr>
              <a:t>destinado 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a B: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Extrair o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prefixo: 223.1.1, isto é, localiza uma entrada que faz </a:t>
            </a:r>
            <a:r>
              <a:rPr lang="pt-PT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matching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B está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no mesmo prefixo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O nível data-link envia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directamente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o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datagrama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de A para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B</a:t>
            </a:r>
            <a:endParaRPr lang="pt-PT" sz="24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02415" name="Freeform 73"/>
          <p:cNvSpPr>
            <a:spLocks/>
          </p:cNvSpPr>
          <p:nvPr/>
        </p:nvSpPr>
        <p:spPr bwMode="auto">
          <a:xfrm>
            <a:off x="4511653" y="1846616"/>
            <a:ext cx="295275" cy="1143000"/>
          </a:xfrm>
          <a:custGeom>
            <a:avLst/>
            <a:gdLst>
              <a:gd name="T0" fmla="*/ 2147483647 w 186"/>
              <a:gd name="T1" fmla="*/ 0 h 720"/>
              <a:gd name="T2" fmla="*/ 2147483647 w 186"/>
              <a:gd name="T3" fmla="*/ 2147483647 h 720"/>
              <a:gd name="T4" fmla="*/ 0 60000 65536"/>
              <a:gd name="T5" fmla="*/ 0 60000 65536"/>
              <a:gd name="T6" fmla="*/ 0 w 186"/>
              <a:gd name="T7" fmla="*/ 0 h 720"/>
              <a:gd name="T8" fmla="*/ 186 w 186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6" h="720">
                <a:moveTo>
                  <a:pt x="186" y="0"/>
                </a:moveTo>
                <a:cubicBezTo>
                  <a:pt x="36" y="198"/>
                  <a:pt x="0" y="360"/>
                  <a:pt x="60" y="72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2416" name="Rectangle 74"/>
          <p:cNvSpPr>
            <a:spLocks noChangeArrowheads="1"/>
          </p:cNvSpPr>
          <p:nvPr/>
        </p:nvSpPr>
        <p:spPr bwMode="auto">
          <a:xfrm>
            <a:off x="533400" y="1762125"/>
            <a:ext cx="3590925" cy="5048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2417" name="Rectangle 75"/>
          <p:cNvSpPr>
            <a:spLocks noChangeArrowheads="1"/>
          </p:cNvSpPr>
          <p:nvPr/>
        </p:nvSpPr>
        <p:spPr bwMode="auto">
          <a:xfrm>
            <a:off x="457200" y="1828800"/>
            <a:ext cx="3590925" cy="5048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2418" name="Text Box 76"/>
          <p:cNvSpPr txBox="1">
            <a:spLocks noChangeArrowheads="1"/>
          </p:cNvSpPr>
          <p:nvPr/>
        </p:nvSpPr>
        <p:spPr bwMode="auto">
          <a:xfrm>
            <a:off x="497206" y="1752600"/>
            <a:ext cx="650238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600" u="none">
                <a:latin typeface="Tw Cen MT"/>
                <a:cs typeface="Tw Cen MT"/>
              </a:rPr>
              <a:t>misc</a:t>
            </a:r>
          </a:p>
          <a:p>
            <a:pPr algn="ctr"/>
            <a:r>
              <a:rPr lang="pt-PT" sz="1600" u="none">
                <a:latin typeface="Tw Cen MT"/>
                <a:cs typeface="Tw Cen MT"/>
              </a:rPr>
              <a:t>fields</a:t>
            </a:r>
          </a:p>
        </p:txBody>
      </p:sp>
      <p:sp>
        <p:nvSpPr>
          <p:cNvPr id="102419" name="Line 77"/>
          <p:cNvSpPr>
            <a:spLocks noChangeShapeType="1"/>
          </p:cNvSpPr>
          <p:nvPr/>
        </p:nvSpPr>
        <p:spPr bwMode="auto">
          <a:xfrm>
            <a:off x="1219200" y="1838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2420" name="Text Box 78"/>
          <p:cNvSpPr txBox="1">
            <a:spLocks noChangeArrowheads="1"/>
          </p:cNvSpPr>
          <p:nvPr/>
        </p:nvSpPr>
        <p:spPr bwMode="auto">
          <a:xfrm>
            <a:off x="1228549" y="1936750"/>
            <a:ext cx="99889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600" u="none">
                <a:solidFill>
                  <a:srgbClr val="000000"/>
                </a:solidFill>
                <a:latin typeface="Tw Cen MT"/>
                <a:cs typeface="Tw Cen MT"/>
              </a:rPr>
              <a:t>223.1.1.1</a:t>
            </a:r>
          </a:p>
        </p:txBody>
      </p:sp>
      <p:sp>
        <p:nvSpPr>
          <p:cNvPr id="102421" name="Text Box 79"/>
          <p:cNvSpPr txBox="1">
            <a:spLocks noChangeArrowheads="1"/>
          </p:cNvSpPr>
          <p:nvPr/>
        </p:nvSpPr>
        <p:spPr bwMode="auto">
          <a:xfrm>
            <a:off x="2239963" y="1936750"/>
            <a:ext cx="1014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600" u="none">
                <a:solidFill>
                  <a:srgbClr val="000000"/>
                </a:solidFill>
                <a:latin typeface="Tw Cen MT"/>
                <a:cs typeface="Tw Cen MT"/>
              </a:rPr>
              <a:t>223.1.1.3</a:t>
            </a:r>
          </a:p>
        </p:txBody>
      </p:sp>
      <p:sp>
        <p:nvSpPr>
          <p:cNvPr id="102422" name="Line 80"/>
          <p:cNvSpPr>
            <a:spLocks noChangeShapeType="1"/>
          </p:cNvSpPr>
          <p:nvPr/>
        </p:nvSpPr>
        <p:spPr bwMode="auto">
          <a:xfrm>
            <a:off x="2209800" y="1838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2423" name="Line 81"/>
          <p:cNvSpPr>
            <a:spLocks noChangeShapeType="1"/>
          </p:cNvSpPr>
          <p:nvPr/>
        </p:nvSpPr>
        <p:spPr bwMode="auto">
          <a:xfrm>
            <a:off x="3228975" y="1838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2424" name="Text Box 82"/>
          <p:cNvSpPr txBox="1">
            <a:spLocks noChangeArrowheads="1"/>
          </p:cNvSpPr>
          <p:nvPr/>
        </p:nvSpPr>
        <p:spPr bwMode="auto">
          <a:xfrm>
            <a:off x="3312878" y="1927225"/>
            <a:ext cx="5799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600" u="none">
                <a:latin typeface="Tw Cen MT"/>
                <a:cs typeface="Tw Cen MT"/>
              </a:rPr>
              <a:t>data</a:t>
            </a: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5113373" y="3046413"/>
            <a:ext cx="838200" cy="2286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2426" name="Rectangle 3"/>
          <p:cNvSpPr txBox="1">
            <a:spLocks noChangeArrowheads="1"/>
          </p:cNvSpPr>
          <p:nvPr/>
        </p:nvSpPr>
        <p:spPr bwMode="auto">
          <a:xfrm>
            <a:off x="304800" y="1295400"/>
            <a:ext cx="3695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pt-PT" sz="2000" u="none">
                <a:latin typeface="Tw Cen MT"/>
                <a:cs typeface="Tw Cen MT"/>
              </a:rPr>
              <a:t>Datagrama IP: 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4437098" y="1395413"/>
            <a:ext cx="4422776" cy="4852987"/>
            <a:chOff x="4437098" y="1395413"/>
            <a:chExt cx="4422776" cy="4852987"/>
          </a:xfrm>
        </p:grpSpPr>
        <p:grpSp>
          <p:nvGrpSpPr>
            <p:cNvPr id="88" name="Group 87"/>
            <p:cNvGrpSpPr/>
            <p:nvPr/>
          </p:nvGrpSpPr>
          <p:grpSpPr>
            <a:xfrm>
              <a:off x="4976884" y="1395413"/>
              <a:ext cx="3482975" cy="1428810"/>
              <a:chOff x="5146675" y="1477963"/>
              <a:chExt cx="3482975" cy="1428810"/>
            </a:xfrm>
          </p:grpSpPr>
          <p:sp>
            <p:nvSpPr>
              <p:cNvPr id="150" name="Text Box 65"/>
              <p:cNvSpPr txBox="1">
                <a:spLocks noChangeArrowheads="1"/>
              </p:cNvSpPr>
              <p:nvPr/>
            </p:nvSpPr>
            <p:spPr bwMode="auto">
              <a:xfrm>
                <a:off x="5146675" y="1477963"/>
                <a:ext cx="3356357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2000" u="none" dirty="0" err="1">
                    <a:solidFill>
                      <a:srgbClr val="000000"/>
                    </a:solidFill>
                    <a:latin typeface="Tw Cen MT"/>
                    <a:cs typeface="Tw Cen MT"/>
                  </a:rPr>
                  <a:t>Dest</a:t>
                </a:r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. Net</a:t>
                </a:r>
                <a:r>
                  <a:rPr lang="pt-PT" sz="2000" u="none" dirty="0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.    </a:t>
                </a:r>
                <a:r>
                  <a:rPr lang="pt-PT" sz="2000" u="none" dirty="0" err="1">
                    <a:solidFill>
                      <a:srgbClr val="000000"/>
                    </a:solidFill>
                    <a:latin typeface="Tw Cen MT"/>
                    <a:cs typeface="Tw Cen MT"/>
                  </a:rPr>
                  <a:t>next</a:t>
                </a:r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 </a:t>
                </a:r>
                <a:r>
                  <a:rPr lang="pt-PT" sz="2000" u="none" dirty="0" err="1">
                    <a:solidFill>
                      <a:srgbClr val="000000"/>
                    </a:solidFill>
                    <a:latin typeface="Tw Cen MT"/>
                    <a:cs typeface="Tw Cen MT"/>
                  </a:rPr>
                  <a:t>router</a:t>
                </a:r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 </a:t>
                </a:r>
                <a:r>
                  <a:rPr lang="pt-PT" sz="2000" u="none" dirty="0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   </a:t>
                </a:r>
                <a:r>
                  <a:rPr lang="pt-PT" sz="2000" u="none" dirty="0" err="1">
                    <a:solidFill>
                      <a:srgbClr val="000000"/>
                    </a:solidFill>
                    <a:latin typeface="Tw Cen MT"/>
                    <a:cs typeface="Tw Cen MT"/>
                  </a:rPr>
                  <a:t>H</a:t>
                </a:r>
                <a:r>
                  <a:rPr lang="pt-PT" sz="2000" u="none" dirty="0" err="1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ops</a:t>
                </a:r>
                <a:endParaRPr lang="pt-PT" sz="20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51" name="Text Box 66"/>
              <p:cNvSpPr txBox="1">
                <a:spLocks noChangeArrowheads="1"/>
              </p:cNvSpPr>
              <p:nvPr/>
            </p:nvSpPr>
            <p:spPr bwMode="auto">
              <a:xfrm>
                <a:off x="5184775" y="1878013"/>
                <a:ext cx="3154479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223.1.1      eth0                </a:t>
                </a:r>
                <a:r>
                  <a:rPr lang="pt-PT" sz="2000" u="none" dirty="0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0</a:t>
                </a:r>
                <a:endParaRPr lang="pt-PT" sz="20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52" name="Text Box 67"/>
              <p:cNvSpPr txBox="1">
                <a:spLocks noChangeArrowheads="1"/>
              </p:cNvSpPr>
              <p:nvPr/>
            </p:nvSpPr>
            <p:spPr bwMode="auto">
              <a:xfrm>
                <a:off x="5194300" y="2173288"/>
                <a:ext cx="315460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223.1.2      223.1.1.4        </a:t>
                </a:r>
                <a:r>
                  <a:rPr lang="pt-PT" sz="2000" u="none" dirty="0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1</a:t>
                </a:r>
                <a:endParaRPr lang="pt-PT" sz="20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53" name="Text Box 68"/>
              <p:cNvSpPr txBox="1">
                <a:spLocks noChangeArrowheads="1"/>
              </p:cNvSpPr>
              <p:nvPr/>
            </p:nvSpPr>
            <p:spPr bwMode="auto">
              <a:xfrm>
                <a:off x="5203825" y="2506663"/>
                <a:ext cx="315460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223.1.3      223.1.1.4        </a:t>
                </a:r>
                <a:r>
                  <a:rPr lang="pt-PT" sz="2000" u="none" dirty="0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1</a:t>
                </a:r>
                <a:endParaRPr lang="pt-PT" sz="20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54" name="Line 69"/>
              <p:cNvSpPr>
                <a:spLocks noChangeShapeType="1"/>
              </p:cNvSpPr>
              <p:nvPr/>
            </p:nvSpPr>
            <p:spPr bwMode="auto">
              <a:xfrm flipV="1">
                <a:off x="5238750" y="1857376"/>
                <a:ext cx="3390900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55" name="Line 70"/>
              <p:cNvSpPr>
                <a:spLocks noChangeShapeType="1"/>
              </p:cNvSpPr>
              <p:nvPr/>
            </p:nvSpPr>
            <p:spPr bwMode="auto">
              <a:xfrm>
                <a:off x="6391275" y="1619251"/>
                <a:ext cx="0" cy="118110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56" name="Line 71"/>
              <p:cNvSpPr>
                <a:spLocks noChangeShapeType="1"/>
              </p:cNvSpPr>
              <p:nvPr/>
            </p:nvSpPr>
            <p:spPr bwMode="auto">
              <a:xfrm>
                <a:off x="7772400" y="1609726"/>
                <a:ext cx="0" cy="118110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4437098" y="3094038"/>
              <a:ext cx="4422776" cy="3154362"/>
              <a:chOff x="4437098" y="3094038"/>
              <a:chExt cx="4422776" cy="3154362"/>
            </a:xfrm>
          </p:grpSpPr>
          <p:sp>
            <p:nvSpPr>
              <p:cNvPr id="90" name="Freeform 4"/>
              <p:cNvSpPr>
                <a:spLocks/>
              </p:cNvSpPr>
              <p:nvPr/>
            </p:nvSpPr>
            <p:spPr bwMode="auto">
              <a:xfrm>
                <a:off x="4437098" y="3094038"/>
                <a:ext cx="1941513" cy="2049462"/>
              </a:xfrm>
              <a:custGeom>
                <a:avLst/>
                <a:gdLst>
                  <a:gd name="T0" fmla="*/ 1201 w 1223"/>
                  <a:gd name="T1" fmla="*/ 756 h 1291"/>
                  <a:gd name="T2" fmla="*/ 702 w 1223"/>
                  <a:gd name="T3" fmla="*/ 670 h 1291"/>
                  <a:gd name="T4" fmla="*/ 608 w 1223"/>
                  <a:gd name="T5" fmla="*/ 103 h 1291"/>
                  <a:gd name="T6" fmla="*/ 335 w 1223"/>
                  <a:gd name="T7" fmla="*/ 52 h 1291"/>
                  <a:gd name="T8" fmla="*/ 65 w 1223"/>
                  <a:gd name="T9" fmla="*/ 82 h 1291"/>
                  <a:gd name="T10" fmla="*/ 41 w 1223"/>
                  <a:gd name="T11" fmla="*/ 544 h 1291"/>
                  <a:gd name="T12" fmla="*/ 38 w 1223"/>
                  <a:gd name="T13" fmla="*/ 751 h 1291"/>
                  <a:gd name="T14" fmla="*/ 23 w 1223"/>
                  <a:gd name="T15" fmla="*/ 940 h 1291"/>
                  <a:gd name="T16" fmla="*/ 17 w 1223"/>
                  <a:gd name="T17" fmla="*/ 1114 h 1291"/>
                  <a:gd name="T18" fmla="*/ 128 w 1223"/>
                  <a:gd name="T19" fmla="*/ 1219 h 1291"/>
                  <a:gd name="T20" fmla="*/ 602 w 1223"/>
                  <a:gd name="T21" fmla="*/ 1243 h 1291"/>
                  <a:gd name="T22" fmla="*/ 686 w 1223"/>
                  <a:gd name="T23" fmla="*/ 930 h 1291"/>
                  <a:gd name="T24" fmla="*/ 1177 w 1223"/>
                  <a:gd name="T25" fmla="*/ 916 h 1291"/>
                  <a:gd name="T26" fmla="*/ 1201 w 1223"/>
                  <a:gd name="T27" fmla="*/ 756 h 129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23"/>
                  <a:gd name="T43" fmla="*/ 0 h 1291"/>
                  <a:gd name="T44" fmla="*/ 1223 w 1223"/>
                  <a:gd name="T45" fmla="*/ 1291 h 129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23" h="1291">
                    <a:moveTo>
                      <a:pt x="1201" y="756"/>
                    </a:moveTo>
                    <a:cubicBezTo>
                      <a:pt x="1180" y="640"/>
                      <a:pt x="798" y="744"/>
                      <a:pt x="702" y="670"/>
                    </a:cubicBezTo>
                    <a:cubicBezTo>
                      <a:pt x="603" y="561"/>
                      <a:pt x="669" y="206"/>
                      <a:pt x="608" y="103"/>
                    </a:cubicBezTo>
                    <a:cubicBezTo>
                      <a:pt x="547" y="0"/>
                      <a:pt x="425" y="55"/>
                      <a:pt x="335" y="52"/>
                    </a:cubicBezTo>
                    <a:cubicBezTo>
                      <a:pt x="245" y="49"/>
                      <a:pt x="114" y="0"/>
                      <a:pt x="65" y="82"/>
                    </a:cubicBezTo>
                    <a:cubicBezTo>
                      <a:pt x="16" y="164"/>
                      <a:pt x="45" y="433"/>
                      <a:pt x="41" y="544"/>
                    </a:cubicBezTo>
                    <a:cubicBezTo>
                      <a:pt x="37" y="655"/>
                      <a:pt x="41" y="685"/>
                      <a:pt x="38" y="751"/>
                    </a:cubicBezTo>
                    <a:cubicBezTo>
                      <a:pt x="35" y="817"/>
                      <a:pt x="26" y="880"/>
                      <a:pt x="23" y="940"/>
                    </a:cubicBezTo>
                    <a:cubicBezTo>
                      <a:pt x="20" y="1000"/>
                      <a:pt x="0" y="1068"/>
                      <a:pt x="17" y="1114"/>
                    </a:cubicBezTo>
                    <a:cubicBezTo>
                      <a:pt x="34" y="1160"/>
                      <a:pt x="31" y="1198"/>
                      <a:pt x="128" y="1219"/>
                    </a:cubicBezTo>
                    <a:cubicBezTo>
                      <a:pt x="225" y="1240"/>
                      <a:pt x="509" y="1291"/>
                      <a:pt x="602" y="1243"/>
                    </a:cubicBezTo>
                    <a:cubicBezTo>
                      <a:pt x="695" y="1195"/>
                      <a:pt x="590" y="984"/>
                      <a:pt x="686" y="930"/>
                    </a:cubicBezTo>
                    <a:cubicBezTo>
                      <a:pt x="782" y="876"/>
                      <a:pt x="1091" y="945"/>
                      <a:pt x="1177" y="916"/>
                    </a:cubicBezTo>
                    <a:cubicBezTo>
                      <a:pt x="1208" y="864"/>
                      <a:pt x="1223" y="871"/>
                      <a:pt x="1201" y="756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91" name="Freeform 5"/>
              <p:cNvSpPr>
                <a:spLocks/>
              </p:cNvSpPr>
              <p:nvPr/>
            </p:nvSpPr>
            <p:spPr bwMode="auto">
              <a:xfrm>
                <a:off x="6953286" y="3381375"/>
                <a:ext cx="1906588" cy="1958975"/>
              </a:xfrm>
              <a:custGeom>
                <a:avLst/>
                <a:gdLst>
                  <a:gd name="T0" fmla="*/ 25 w 1201"/>
                  <a:gd name="T1" fmla="*/ 709 h 1234"/>
                  <a:gd name="T2" fmla="*/ 526 w 1201"/>
                  <a:gd name="T3" fmla="*/ 780 h 1234"/>
                  <a:gd name="T4" fmla="*/ 613 w 1201"/>
                  <a:gd name="T5" fmla="*/ 1134 h 1234"/>
                  <a:gd name="T6" fmla="*/ 946 w 1201"/>
                  <a:gd name="T7" fmla="*/ 1230 h 1234"/>
                  <a:gd name="T8" fmla="*/ 1171 w 1201"/>
                  <a:gd name="T9" fmla="*/ 1107 h 1234"/>
                  <a:gd name="T10" fmla="*/ 1126 w 1201"/>
                  <a:gd name="T11" fmla="*/ 894 h 1234"/>
                  <a:gd name="T12" fmla="*/ 1114 w 1201"/>
                  <a:gd name="T13" fmla="*/ 693 h 1234"/>
                  <a:gd name="T14" fmla="*/ 1099 w 1201"/>
                  <a:gd name="T15" fmla="*/ 423 h 1234"/>
                  <a:gd name="T16" fmla="*/ 1141 w 1201"/>
                  <a:gd name="T17" fmla="*/ 216 h 1234"/>
                  <a:gd name="T18" fmla="*/ 1102 w 1201"/>
                  <a:gd name="T19" fmla="*/ 33 h 1234"/>
                  <a:gd name="T20" fmla="*/ 646 w 1201"/>
                  <a:gd name="T21" fmla="*/ 81 h 1234"/>
                  <a:gd name="T22" fmla="*/ 535 w 1201"/>
                  <a:gd name="T23" fmla="*/ 519 h 1234"/>
                  <a:gd name="T24" fmla="*/ 44 w 1201"/>
                  <a:gd name="T25" fmla="*/ 548 h 1234"/>
                  <a:gd name="T26" fmla="*/ 25 w 1201"/>
                  <a:gd name="T27" fmla="*/ 709 h 123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01"/>
                  <a:gd name="T43" fmla="*/ 0 h 1234"/>
                  <a:gd name="T44" fmla="*/ 1201 w 1201"/>
                  <a:gd name="T45" fmla="*/ 1234 h 123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01" h="1234">
                    <a:moveTo>
                      <a:pt x="25" y="709"/>
                    </a:moveTo>
                    <a:cubicBezTo>
                      <a:pt x="49" y="824"/>
                      <a:pt x="428" y="709"/>
                      <a:pt x="526" y="780"/>
                    </a:cubicBezTo>
                    <a:cubicBezTo>
                      <a:pt x="624" y="851"/>
                      <a:pt x="543" y="1059"/>
                      <a:pt x="613" y="1134"/>
                    </a:cubicBezTo>
                    <a:cubicBezTo>
                      <a:pt x="683" y="1209"/>
                      <a:pt x="853" y="1234"/>
                      <a:pt x="946" y="1230"/>
                    </a:cubicBezTo>
                    <a:cubicBezTo>
                      <a:pt x="1039" y="1226"/>
                      <a:pt x="1141" y="1163"/>
                      <a:pt x="1171" y="1107"/>
                    </a:cubicBezTo>
                    <a:cubicBezTo>
                      <a:pt x="1201" y="1051"/>
                      <a:pt x="1135" y="963"/>
                      <a:pt x="1126" y="894"/>
                    </a:cubicBezTo>
                    <a:cubicBezTo>
                      <a:pt x="1117" y="825"/>
                      <a:pt x="1119" y="772"/>
                      <a:pt x="1114" y="693"/>
                    </a:cubicBezTo>
                    <a:cubicBezTo>
                      <a:pt x="1109" y="614"/>
                      <a:pt x="1095" y="502"/>
                      <a:pt x="1099" y="423"/>
                    </a:cubicBezTo>
                    <a:cubicBezTo>
                      <a:pt x="1103" y="344"/>
                      <a:pt x="1141" y="281"/>
                      <a:pt x="1141" y="216"/>
                    </a:cubicBezTo>
                    <a:cubicBezTo>
                      <a:pt x="1141" y="151"/>
                      <a:pt x="1185" y="56"/>
                      <a:pt x="1102" y="33"/>
                    </a:cubicBezTo>
                    <a:cubicBezTo>
                      <a:pt x="1019" y="10"/>
                      <a:pt x="740" y="0"/>
                      <a:pt x="646" y="81"/>
                    </a:cubicBezTo>
                    <a:cubicBezTo>
                      <a:pt x="552" y="162"/>
                      <a:pt x="635" y="441"/>
                      <a:pt x="535" y="519"/>
                    </a:cubicBezTo>
                    <a:cubicBezTo>
                      <a:pt x="435" y="597"/>
                      <a:pt x="129" y="516"/>
                      <a:pt x="44" y="548"/>
                    </a:cubicBezTo>
                    <a:cubicBezTo>
                      <a:pt x="15" y="601"/>
                      <a:pt x="0" y="594"/>
                      <a:pt x="25" y="709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92" name="Freeform 6"/>
              <p:cNvSpPr>
                <a:spLocks/>
              </p:cNvSpPr>
              <p:nvPr/>
            </p:nvSpPr>
            <p:spPr bwMode="auto">
              <a:xfrm>
                <a:off x="5645186" y="4757738"/>
                <a:ext cx="2055813" cy="1490662"/>
              </a:xfrm>
              <a:custGeom>
                <a:avLst/>
                <a:gdLst>
                  <a:gd name="T0" fmla="*/ 600 w 1295"/>
                  <a:gd name="T1" fmla="*/ 30 h 939"/>
                  <a:gd name="T2" fmla="*/ 525 w 1295"/>
                  <a:gd name="T3" fmla="*/ 393 h 939"/>
                  <a:gd name="T4" fmla="*/ 81 w 1295"/>
                  <a:gd name="T5" fmla="*/ 471 h 939"/>
                  <a:gd name="T6" fmla="*/ 39 w 1295"/>
                  <a:gd name="T7" fmla="*/ 855 h 939"/>
                  <a:gd name="T8" fmla="*/ 207 w 1295"/>
                  <a:gd name="T9" fmla="*/ 927 h 939"/>
                  <a:gd name="T10" fmla="*/ 429 w 1295"/>
                  <a:gd name="T11" fmla="*/ 927 h 939"/>
                  <a:gd name="T12" fmla="*/ 705 w 1295"/>
                  <a:gd name="T13" fmla="*/ 891 h 939"/>
                  <a:gd name="T14" fmla="*/ 1227 w 1295"/>
                  <a:gd name="T15" fmla="*/ 849 h 939"/>
                  <a:gd name="T16" fmla="*/ 1113 w 1295"/>
                  <a:gd name="T17" fmla="*/ 459 h 939"/>
                  <a:gd name="T18" fmla="*/ 777 w 1295"/>
                  <a:gd name="T19" fmla="*/ 363 h 939"/>
                  <a:gd name="T20" fmla="*/ 762 w 1295"/>
                  <a:gd name="T21" fmla="*/ 42 h 939"/>
                  <a:gd name="T22" fmla="*/ 600 w 1295"/>
                  <a:gd name="T23" fmla="*/ 30 h 93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295"/>
                  <a:gd name="T37" fmla="*/ 0 h 939"/>
                  <a:gd name="T38" fmla="*/ 1295 w 1295"/>
                  <a:gd name="T39" fmla="*/ 939 h 93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295" h="939">
                    <a:moveTo>
                      <a:pt x="600" y="30"/>
                    </a:moveTo>
                    <a:cubicBezTo>
                      <a:pt x="486" y="60"/>
                      <a:pt x="610" y="247"/>
                      <a:pt x="525" y="393"/>
                    </a:cubicBezTo>
                    <a:cubicBezTo>
                      <a:pt x="439" y="467"/>
                      <a:pt x="162" y="394"/>
                      <a:pt x="81" y="471"/>
                    </a:cubicBezTo>
                    <a:cubicBezTo>
                      <a:pt x="0" y="548"/>
                      <a:pt x="18" y="779"/>
                      <a:pt x="39" y="855"/>
                    </a:cubicBezTo>
                    <a:cubicBezTo>
                      <a:pt x="60" y="931"/>
                      <a:pt x="142" y="915"/>
                      <a:pt x="207" y="927"/>
                    </a:cubicBezTo>
                    <a:cubicBezTo>
                      <a:pt x="272" y="939"/>
                      <a:pt x="346" y="933"/>
                      <a:pt x="429" y="927"/>
                    </a:cubicBezTo>
                    <a:cubicBezTo>
                      <a:pt x="512" y="921"/>
                      <a:pt x="572" y="904"/>
                      <a:pt x="705" y="891"/>
                    </a:cubicBezTo>
                    <a:cubicBezTo>
                      <a:pt x="838" y="878"/>
                      <a:pt x="1159" y="921"/>
                      <a:pt x="1227" y="849"/>
                    </a:cubicBezTo>
                    <a:cubicBezTo>
                      <a:pt x="1295" y="777"/>
                      <a:pt x="1188" y="540"/>
                      <a:pt x="1113" y="459"/>
                    </a:cubicBezTo>
                    <a:cubicBezTo>
                      <a:pt x="1038" y="378"/>
                      <a:pt x="835" y="432"/>
                      <a:pt x="777" y="363"/>
                    </a:cubicBezTo>
                    <a:cubicBezTo>
                      <a:pt x="719" y="294"/>
                      <a:pt x="791" y="97"/>
                      <a:pt x="762" y="42"/>
                    </a:cubicBezTo>
                    <a:cubicBezTo>
                      <a:pt x="708" y="15"/>
                      <a:pt x="714" y="0"/>
                      <a:pt x="600" y="30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aphicFrame>
            <p:nvGraphicFramePr>
              <p:cNvPr id="93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73908515"/>
                  </p:ext>
                </p:extLst>
              </p:nvPr>
            </p:nvGraphicFramePr>
            <p:xfrm>
              <a:off x="4514886" y="319881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077" name="Clip" r:id="rId4" imgW="1307948" imgH="1084823" progId="MS_ClipArt_Gallery.2">
                      <p:embed/>
                    </p:oleObj>
                  </mc:Choice>
                  <mc:Fallback>
                    <p:oleObj name="Clip" r:id="rId4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319881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4" name="Line 8"/>
              <p:cNvSpPr>
                <a:spLocks noChangeShapeType="1"/>
              </p:cNvSpPr>
              <p:nvPr/>
            </p:nvSpPr>
            <p:spPr bwMode="auto">
              <a:xfrm>
                <a:off x="5075273" y="3571875"/>
                <a:ext cx="277813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95" name="Line 9"/>
              <p:cNvSpPr>
                <a:spLocks noChangeShapeType="1"/>
              </p:cNvSpPr>
              <p:nvPr/>
            </p:nvSpPr>
            <p:spPr bwMode="auto">
              <a:xfrm flipH="1">
                <a:off x="5365786" y="3557588"/>
                <a:ext cx="0" cy="12906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96" name="Line 10"/>
              <p:cNvSpPr>
                <a:spLocks noChangeShapeType="1"/>
              </p:cNvSpPr>
              <p:nvPr/>
            </p:nvSpPr>
            <p:spPr bwMode="auto">
              <a:xfrm flipV="1">
                <a:off x="5075273" y="4216400"/>
                <a:ext cx="277813" cy="31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97" name="Line 11"/>
              <p:cNvSpPr>
                <a:spLocks noChangeShapeType="1"/>
              </p:cNvSpPr>
              <p:nvPr/>
            </p:nvSpPr>
            <p:spPr bwMode="auto">
              <a:xfrm>
                <a:off x="5084798" y="4843463"/>
                <a:ext cx="273050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aphicFrame>
            <p:nvGraphicFramePr>
              <p:cNvPr id="98" name="Object 1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7147851"/>
                  </p:ext>
                </p:extLst>
              </p:nvPr>
            </p:nvGraphicFramePr>
            <p:xfrm>
              <a:off x="4514886" y="38655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078" name="Clip" r:id="rId6" imgW="1307948" imgH="1084823" progId="MS_ClipArt_Gallery.2">
                      <p:embed/>
                    </p:oleObj>
                  </mc:Choice>
                  <mc:Fallback>
                    <p:oleObj name="Clip" r:id="rId6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38655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9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7739719"/>
                  </p:ext>
                </p:extLst>
              </p:nvPr>
            </p:nvGraphicFramePr>
            <p:xfrm>
              <a:off x="4514886" y="44751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079" name="Clip" r:id="rId7" imgW="1307948" imgH="1084823" progId="MS_ClipArt_Gallery.2">
                      <p:embed/>
                    </p:oleObj>
                  </mc:Choice>
                  <mc:Fallback>
                    <p:oleObj name="Clip" r:id="rId7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44751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0" name="Line 14"/>
              <p:cNvSpPr>
                <a:spLocks noChangeShapeType="1"/>
              </p:cNvSpPr>
              <p:nvPr/>
            </p:nvSpPr>
            <p:spPr bwMode="auto">
              <a:xfrm>
                <a:off x="5365786" y="4414838"/>
                <a:ext cx="10350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pSp>
            <p:nvGrpSpPr>
              <p:cNvPr id="101" name="Group 15"/>
              <p:cNvGrpSpPr>
                <a:grpSpLocks/>
              </p:cNvGrpSpPr>
              <p:nvPr/>
            </p:nvGrpSpPr>
            <p:grpSpPr bwMode="auto">
              <a:xfrm>
                <a:off x="6308761" y="4379913"/>
                <a:ext cx="711200" cy="381000"/>
                <a:chOff x="3600" y="219"/>
                <a:chExt cx="360" cy="175"/>
              </a:xfrm>
            </p:grpSpPr>
            <p:sp>
              <p:nvSpPr>
                <p:cNvPr id="137" name="Oval 16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38" name="Line 17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39" name="Line 18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40" name="Rectangle 19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en-GB" u="none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41" name="Oval 20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grpSp>
              <p:nvGrpSpPr>
                <p:cNvPr id="142" name="Group 21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147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  <p:sp>
                <p:nvSpPr>
                  <p:cNvPr id="148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  <p:sp>
                <p:nvSpPr>
                  <p:cNvPr id="149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</p:grpSp>
            <p:grpSp>
              <p:nvGrpSpPr>
                <p:cNvPr id="143" name="Group 25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144" name="Line 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  <p:sp>
                <p:nvSpPr>
                  <p:cNvPr id="145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  <p:sp>
                <p:nvSpPr>
                  <p:cNvPr id="146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</p:grpSp>
          </p:grpSp>
          <p:sp>
            <p:nvSpPr>
              <p:cNvPr id="102" name="Text Box 29"/>
              <p:cNvSpPr txBox="1">
                <a:spLocks noChangeArrowheads="1"/>
              </p:cNvSpPr>
              <p:nvPr/>
            </p:nvSpPr>
            <p:spPr bwMode="auto">
              <a:xfrm>
                <a:off x="5033998" y="3246438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223.1.1.1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3" name="Rectangle 30"/>
              <p:cNvSpPr>
                <a:spLocks noChangeArrowheads="1"/>
              </p:cNvSpPr>
              <p:nvPr/>
            </p:nvSpPr>
            <p:spPr bwMode="auto">
              <a:xfrm>
                <a:off x="5121311" y="3967163"/>
                <a:ext cx="309563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4" name="Text Box 31"/>
              <p:cNvSpPr txBox="1">
                <a:spLocks noChangeArrowheads="1"/>
              </p:cNvSpPr>
              <p:nvPr/>
            </p:nvSpPr>
            <p:spPr bwMode="auto">
              <a:xfrm>
                <a:off x="5048286" y="3875088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223.1.1.2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5" name="Text Box 32"/>
              <p:cNvSpPr txBox="1">
                <a:spLocks noChangeArrowheads="1"/>
              </p:cNvSpPr>
              <p:nvPr/>
            </p:nvSpPr>
            <p:spPr bwMode="auto">
              <a:xfrm>
                <a:off x="4919698" y="4827588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223.1.1.3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6" name="Text Box 33"/>
              <p:cNvSpPr txBox="1">
                <a:spLocks noChangeArrowheads="1"/>
              </p:cNvSpPr>
              <p:nvPr/>
            </p:nvSpPr>
            <p:spPr bwMode="auto">
              <a:xfrm>
                <a:off x="5710273" y="4100513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223.1.1.4</a:t>
                </a:r>
                <a:endParaRPr lang="pt-PT" sz="18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7" name="Line 34"/>
              <p:cNvSpPr>
                <a:spLocks noChangeShapeType="1"/>
              </p:cNvSpPr>
              <p:nvPr/>
            </p:nvSpPr>
            <p:spPr bwMode="auto">
              <a:xfrm>
                <a:off x="6913599" y="4424363"/>
                <a:ext cx="1016000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8" name="Text Box 35"/>
              <p:cNvSpPr txBox="1">
                <a:spLocks noChangeArrowheads="1"/>
              </p:cNvSpPr>
              <p:nvPr/>
            </p:nvSpPr>
            <p:spPr bwMode="auto">
              <a:xfrm>
                <a:off x="6786599" y="4062413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223.1.2.9</a:t>
                </a:r>
                <a:endParaRPr lang="pt-PT" sz="18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9" name="Line 36"/>
              <p:cNvSpPr>
                <a:spLocks noChangeShapeType="1"/>
              </p:cNvSpPr>
              <p:nvPr/>
            </p:nvSpPr>
            <p:spPr bwMode="auto">
              <a:xfrm flipH="1">
                <a:off x="7937536" y="3729038"/>
                <a:ext cx="0" cy="12906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aphicFrame>
            <p:nvGraphicFramePr>
              <p:cNvPr id="110" name="Object 3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23935674"/>
                  </p:ext>
                </p:extLst>
              </p:nvPr>
            </p:nvGraphicFramePr>
            <p:xfrm>
              <a:off x="8115336" y="3436938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080" name="Clip" r:id="rId8" imgW="1307948" imgH="1084823" progId="MS_ClipArt_Gallery.2">
                      <p:embed/>
                    </p:oleObj>
                  </mc:Choice>
                  <mc:Fallback>
                    <p:oleObj name="Clip" r:id="rId8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15336" y="3436938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1" name="Line 38"/>
              <p:cNvSpPr>
                <a:spLocks noChangeShapeType="1"/>
              </p:cNvSpPr>
              <p:nvPr/>
            </p:nvSpPr>
            <p:spPr bwMode="auto">
              <a:xfrm>
                <a:off x="7937536" y="3733800"/>
                <a:ext cx="2349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aphicFrame>
            <p:nvGraphicFramePr>
              <p:cNvPr id="112" name="Object 3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61699567"/>
                  </p:ext>
                </p:extLst>
              </p:nvPr>
            </p:nvGraphicFramePr>
            <p:xfrm>
              <a:off x="8120099" y="48180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081" name="Clip" r:id="rId9" imgW="1307948" imgH="1084823" progId="MS_ClipArt_Gallery.2">
                      <p:embed/>
                    </p:oleObj>
                  </mc:Choice>
                  <mc:Fallback>
                    <p:oleObj name="Clip" r:id="rId9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20099" y="48180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3" name="Line 40"/>
              <p:cNvSpPr>
                <a:spLocks noChangeShapeType="1"/>
              </p:cNvSpPr>
              <p:nvPr/>
            </p:nvSpPr>
            <p:spPr bwMode="auto">
              <a:xfrm>
                <a:off x="7937536" y="5005388"/>
                <a:ext cx="2349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4" name="Rectangle 41"/>
              <p:cNvSpPr>
                <a:spLocks noChangeArrowheads="1"/>
              </p:cNvSpPr>
              <p:nvPr/>
            </p:nvSpPr>
            <p:spPr bwMode="auto">
              <a:xfrm>
                <a:off x="7883561" y="4752975"/>
                <a:ext cx="171450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5" name="Text Box 42"/>
              <p:cNvSpPr txBox="1">
                <a:spLocks noChangeArrowheads="1"/>
              </p:cNvSpPr>
              <p:nvPr/>
            </p:nvSpPr>
            <p:spPr bwMode="auto">
              <a:xfrm>
                <a:off x="7272374" y="4665663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223.1.2.2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6" name="Rectangle 43"/>
              <p:cNvSpPr>
                <a:spLocks noChangeArrowheads="1"/>
              </p:cNvSpPr>
              <p:nvPr/>
            </p:nvSpPr>
            <p:spPr bwMode="auto">
              <a:xfrm>
                <a:off x="7897849" y="3781425"/>
                <a:ext cx="247650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7" name="Text Box 44"/>
              <p:cNvSpPr txBox="1">
                <a:spLocks noChangeArrowheads="1"/>
              </p:cNvSpPr>
              <p:nvPr/>
            </p:nvSpPr>
            <p:spPr bwMode="auto">
              <a:xfrm>
                <a:off x="7013611" y="3662363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223.1.2.1</a:t>
                </a:r>
                <a:endParaRPr lang="pt-PT" sz="18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8" name="Line 45"/>
              <p:cNvSpPr>
                <a:spLocks noChangeShapeType="1"/>
              </p:cNvSpPr>
              <p:nvPr/>
            </p:nvSpPr>
            <p:spPr bwMode="auto">
              <a:xfrm flipH="1">
                <a:off x="6675474" y="4762500"/>
                <a:ext cx="0" cy="7191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9" name="Line 46"/>
              <p:cNvSpPr>
                <a:spLocks noChangeShapeType="1"/>
              </p:cNvSpPr>
              <p:nvPr/>
            </p:nvSpPr>
            <p:spPr bwMode="auto">
              <a:xfrm flipH="1">
                <a:off x="6018248" y="5481638"/>
                <a:ext cx="11858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20" name="Line 47"/>
              <p:cNvSpPr>
                <a:spLocks noChangeShapeType="1"/>
              </p:cNvSpPr>
              <p:nvPr/>
            </p:nvSpPr>
            <p:spPr bwMode="auto">
              <a:xfrm flipH="1" flipV="1">
                <a:off x="6015073" y="5473700"/>
                <a:ext cx="3175" cy="2413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21" name="Line 48"/>
              <p:cNvSpPr>
                <a:spLocks noChangeShapeType="1"/>
              </p:cNvSpPr>
              <p:nvPr/>
            </p:nvSpPr>
            <p:spPr bwMode="auto">
              <a:xfrm flipH="1" flipV="1">
                <a:off x="7191411" y="5478463"/>
                <a:ext cx="3175" cy="2413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aphicFrame>
            <p:nvGraphicFramePr>
              <p:cNvPr id="122" name="Object 4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94721580"/>
                  </p:ext>
                </p:extLst>
              </p:nvPr>
            </p:nvGraphicFramePr>
            <p:xfrm>
              <a:off x="6977099" y="563721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082" name="Clip" r:id="rId10" imgW="1307948" imgH="1084823" progId="MS_ClipArt_Gallery.2">
                      <p:embed/>
                    </p:oleObj>
                  </mc:Choice>
                  <mc:Fallback>
                    <p:oleObj name="Clip" r:id="rId10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977099" y="563721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3" name="Object 5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6558372"/>
                  </p:ext>
                </p:extLst>
              </p:nvPr>
            </p:nvGraphicFramePr>
            <p:xfrm>
              <a:off x="5719798" y="5651500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083" name="Clip" r:id="rId11" imgW="1307948" imgH="1084823" progId="MS_ClipArt_Gallery.2">
                      <p:embed/>
                    </p:oleObj>
                  </mc:Choice>
                  <mc:Fallback>
                    <p:oleObj name="Clip" r:id="rId11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19798" y="5651500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4" name="Text Box 51"/>
              <p:cNvSpPr txBox="1">
                <a:spLocks noChangeArrowheads="1"/>
              </p:cNvSpPr>
              <p:nvPr/>
            </p:nvSpPr>
            <p:spPr bwMode="auto">
              <a:xfrm>
                <a:off x="7196174" y="5327650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223.1.3.2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25" name="Text Box 52"/>
              <p:cNvSpPr txBox="1">
                <a:spLocks noChangeArrowheads="1"/>
              </p:cNvSpPr>
              <p:nvPr/>
            </p:nvSpPr>
            <p:spPr bwMode="auto">
              <a:xfrm>
                <a:off x="5019711" y="5365750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223.1.3.1</a:t>
                </a:r>
                <a:endParaRPr lang="pt-PT" sz="18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26" name="Rectangle 53"/>
              <p:cNvSpPr>
                <a:spLocks noChangeArrowheads="1"/>
              </p:cNvSpPr>
              <p:nvPr/>
            </p:nvSpPr>
            <p:spPr bwMode="auto">
              <a:xfrm>
                <a:off x="6611973" y="4895850"/>
                <a:ext cx="128588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27" name="Text Box 54"/>
              <p:cNvSpPr txBox="1">
                <a:spLocks noChangeArrowheads="1"/>
              </p:cNvSpPr>
              <p:nvPr/>
            </p:nvSpPr>
            <p:spPr bwMode="auto">
              <a:xfrm>
                <a:off x="6072223" y="4818063"/>
                <a:ext cx="1144588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223.1.3.27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pSp>
            <p:nvGrpSpPr>
              <p:cNvPr id="128" name="Group 55"/>
              <p:cNvGrpSpPr>
                <a:grpSpLocks/>
              </p:cNvGrpSpPr>
              <p:nvPr/>
            </p:nvGrpSpPr>
            <p:grpSpPr bwMode="auto">
              <a:xfrm>
                <a:off x="4614898" y="3160713"/>
                <a:ext cx="339725" cy="400050"/>
                <a:chOff x="2822" y="1181"/>
                <a:chExt cx="214" cy="252"/>
              </a:xfrm>
            </p:grpSpPr>
            <p:sp>
              <p:nvSpPr>
                <p:cNvPr id="135" name="Rectangle 56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36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822" y="1181"/>
                  <a:ext cx="214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A</a:t>
                  </a:r>
                  <a:endParaRPr lang="pt-PT" sz="1800" u="none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</p:grpSp>
          <p:grpSp>
            <p:nvGrpSpPr>
              <p:cNvPr id="129" name="Group 58"/>
              <p:cNvGrpSpPr>
                <a:grpSpLocks/>
              </p:cNvGrpSpPr>
              <p:nvPr/>
            </p:nvGrpSpPr>
            <p:grpSpPr bwMode="auto">
              <a:xfrm>
                <a:off x="4605373" y="4398963"/>
                <a:ext cx="312738" cy="400050"/>
                <a:chOff x="2822" y="1181"/>
                <a:chExt cx="197" cy="252"/>
              </a:xfrm>
            </p:grpSpPr>
            <p:sp>
              <p:nvSpPr>
                <p:cNvPr id="133" name="Rectangle 59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34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2822" y="1181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B</a:t>
                  </a:r>
                  <a:endParaRPr lang="pt-PT" sz="1800" u="none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</p:grpSp>
          <p:grpSp>
            <p:nvGrpSpPr>
              <p:cNvPr id="130" name="Group 61"/>
              <p:cNvGrpSpPr>
                <a:grpSpLocks/>
              </p:cNvGrpSpPr>
              <p:nvPr/>
            </p:nvGrpSpPr>
            <p:grpSpPr bwMode="auto">
              <a:xfrm>
                <a:off x="8215349" y="4760913"/>
                <a:ext cx="307975" cy="400050"/>
                <a:chOff x="2822" y="1181"/>
                <a:chExt cx="194" cy="252"/>
              </a:xfrm>
            </p:grpSpPr>
            <p:sp>
              <p:nvSpPr>
                <p:cNvPr id="131" name="Rectangle 62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32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2822" y="1181"/>
                  <a:ext cx="194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E</a:t>
                  </a:r>
                  <a:endParaRPr lang="pt-PT" sz="1800" u="none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169249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1.11111E-6 C 0.0092 0.00903 0.01059 0.0162 0.01163 0.0257 C 0.01215 0.03079 0.01423 0.03889 0.01423 0.03912 C 0.01597 0.06134 0.01892 0.08287 0.02031 0.10579 C 0.01736 0.11968 0.01892 0.10995 0.01753 0.13843 C 0.01666 0.15533 0.01649 0.14699 0.01493 0.15787 C 0.01354 0.16644 0.01336 0.16968 0.01093 0.17523 C 0.00937 0.18958 0.01146 0.17546 0.00833 0.18403 C 0.00764 0.18565 0.00764 0.18889 0.00694 0.19051 C 0.00347 0.20023 -0.00104 0.20556 -0.00417 0.21667 " pathEditMode="relative" rAng="0" ptsTypes="fffffffffA">
                                      <p:cBhvr>
                                        <p:cTn id="1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10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742950"/>
          </a:xfrm>
        </p:spPr>
        <p:txBody>
          <a:bodyPr>
            <a:noAutofit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Encaminhamento </a:t>
            </a:r>
            <a:r>
              <a:rPr lang="pt-PT" sz="48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indirecto</a:t>
            </a:r>
            <a:endParaRPr lang="pt-PT" sz="4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04462" name="Freeform 72"/>
          <p:cNvSpPr>
            <a:spLocks/>
          </p:cNvSpPr>
          <p:nvPr/>
        </p:nvSpPr>
        <p:spPr bwMode="auto">
          <a:xfrm>
            <a:off x="4594789" y="1834595"/>
            <a:ext cx="295275" cy="1143000"/>
          </a:xfrm>
          <a:custGeom>
            <a:avLst/>
            <a:gdLst>
              <a:gd name="T0" fmla="*/ 2147483647 w 186"/>
              <a:gd name="T1" fmla="*/ 0 h 720"/>
              <a:gd name="T2" fmla="*/ 2147483647 w 186"/>
              <a:gd name="T3" fmla="*/ 2147483647 h 720"/>
              <a:gd name="T4" fmla="*/ 0 60000 65536"/>
              <a:gd name="T5" fmla="*/ 0 60000 65536"/>
              <a:gd name="T6" fmla="*/ 0 w 186"/>
              <a:gd name="T7" fmla="*/ 0 h 720"/>
              <a:gd name="T8" fmla="*/ 186 w 186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6" h="720">
                <a:moveTo>
                  <a:pt x="186" y="0"/>
                </a:moveTo>
                <a:cubicBezTo>
                  <a:pt x="36" y="198"/>
                  <a:pt x="0" y="360"/>
                  <a:pt x="60" y="72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" name="Rectangle 73"/>
          <p:cNvSpPr>
            <a:spLocks noChangeArrowheads="1"/>
          </p:cNvSpPr>
          <p:nvPr/>
        </p:nvSpPr>
        <p:spPr bwMode="auto">
          <a:xfrm>
            <a:off x="447675" y="1983493"/>
            <a:ext cx="3648075" cy="432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Datagrama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com origem em A e destinado a E:</a:t>
            </a:r>
            <a:endParaRPr lang="pt-PT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Extrair 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cs typeface="Tw Cen MT"/>
              </a:rPr>
              <a:t>prefixo </a:t>
            </a: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de rede – 223.1.2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Está noutra rede - </a:t>
            </a:r>
            <a:r>
              <a:rPr lang="pt-PT" u="none" dirty="0" err="1">
                <a:solidFill>
                  <a:srgbClr val="000000"/>
                </a:solidFill>
                <a:latin typeface="Tw Cen MT"/>
                <a:cs typeface="Tw Cen MT"/>
              </a:rPr>
              <a:t>indirecto</a:t>
            </a:r>
            <a:endParaRPr lang="pt-PT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A tabela de </a:t>
            </a:r>
            <a:r>
              <a:rPr lang="pt-PT" u="none" dirty="0" err="1">
                <a:solidFill>
                  <a:srgbClr val="000000"/>
                </a:solidFill>
                <a:latin typeface="Tw Cen MT"/>
                <a:cs typeface="Tw Cen MT"/>
              </a:rPr>
              <a:t>routing</a:t>
            </a: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 diz para enviar via 223.1.1.4 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00000"/>
            </a:pPr>
            <a:endParaRPr lang="pt-PT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O nível data-link sabe enviar para </a:t>
            </a:r>
            <a:r>
              <a:rPr lang="pt-PT" dirty="0">
                <a:solidFill>
                  <a:srgbClr val="000000"/>
                </a:solidFill>
                <a:latin typeface="Tw Cen MT"/>
                <a:cs typeface="Tw Cen MT"/>
              </a:rPr>
              <a:t>o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endereço 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cs typeface="Tw Cen MT"/>
              </a:rPr>
              <a:t>do </a:t>
            </a:r>
            <a:r>
              <a:rPr lang="pt-PT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router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cs typeface="Tw Cen MT"/>
              </a:rPr>
              <a:t> visto </a:t>
            </a: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que o mesmo está na mesma rede de A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O </a:t>
            </a:r>
            <a:r>
              <a:rPr lang="pt-PT" u="none" dirty="0" err="1">
                <a:solidFill>
                  <a:srgbClr val="000000"/>
                </a:solidFill>
                <a:latin typeface="Tw Cen MT"/>
                <a:cs typeface="Tw Cen MT"/>
              </a:rPr>
              <a:t>datagrama</a:t>
            </a: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 chega ao </a:t>
            </a:r>
            <a:r>
              <a:rPr lang="pt-PT" u="none" dirty="0" err="1">
                <a:solidFill>
                  <a:srgbClr val="000000"/>
                </a:solidFill>
                <a:latin typeface="Tw Cen MT"/>
                <a:cs typeface="Tw Cen MT"/>
              </a:rPr>
              <a:t>router</a:t>
            </a: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 e o processo de encaminhamento continua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04825" y="1319213"/>
            <a:ext cx="3667125" cy="581025"/>
            <a:chOff x="485775" y="1504950"/>
            <a:chExt cx="3667125" cy="581025"/>
          </a:xfrm>
        </p:grpSpPr>
        <p:sp>
          <p:nvSpPr>
            <p:cNvPr id="104464" name="Rectangle 74"/>
            <p:cNvSpPr>
              <a:spLocks noChangeArrowheads="1"/>
            </p:cNvSpPr>
            <p:nvPr/>
          </p:nvSpPr>
          <p:spPr bwMode="auto">
            <a:xfrm>
              <a:off x="561975" y="1504950"/>
              <a:ext cx="3590925" cy="50482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04465" name="Rectangle 75"/>
            <p:cNvSpPr>
              <a:spLocks noChangeArrowheads="1"/>
            </p:cNvSpPr>
            <p:nvPr/>
          </p:nvSpPr>
          <p:spPr bwMode="auto">
            <a:xfrm>
              <a:off x="485775" y="1571625"/>
              <a:ext cx="3590925" cy="50482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04466" name="Text Box 76"/>
            <p:cNvSpPr txBox="1">
              <a:spLocks noChangeArrowheads="1"/>
            </p:cNvSpPr>
            <p:nvPr/>
          </p:nvSpPr>
          <p:spPr bwMode="auto">
            <a:xfrm>
              <a:off x="568373" y="1524000"/>
              <a:ext cx="59204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400" u="none">
                  <a:solidFill>
                    <a:srgbClr val="000000"/>
                  </a:solidFill>
                  <a:latin typeface="Tw Cen MT"/>
                  <a:cs typeface="Tw Cen MT"/>
                </a:rPr>
                <a:t>misc</a:t>
              </a:r>
            </a:p>
            <a:p>
              <a:pPr algn="ctr"/>
              <a:r>
                <a:rPr lang="pt-PT" sz="1400" u="none">
                  <a:solidFill>
                    <a:srgbClr val="000000"/>
                  </a:solidFill>
                  <a:latin typeface="Tw Cen MT"/>
                  <a:cs typeface="Tw Cen MT"/>
                </a:rPr>
                <a:t>fields</a:t>
              </a:r>
            </a:p>
          </p:txBody>
        </p:sp>
        <p:sp>
          <p:nvSpPr>
            <p:cNvPr id="104467" name="Line 77"/>
            <p:cNvSpPr>
              <a:spLocks noChangeShapeType="1"/>
            </p:cNvSpPr>
            <p:nvPr/>
          </p:nvSpPr>
          <p:spPr bwMode="auto">
            <a:xfrm>
              <a:off x="1235075" y="1558925"/>
              <a:ext cx="0" cy="504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04468" name="Text Box 78"/>
            <p:cNvSpPr txBox="1">
              <a:spLocks noChangeArrowheads="1"/>
            </p:cNvSpPr>
            <p:nvPr/>
          </p:nvSpPr>
          <p:spPr bwMode="auto">
            <a:xfrm>
              <a:off x="1207028" y="1651000"/>
              <a:ext cx="11006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800" u="none">
                  <a:solidFill>
                    <a:srgbClr val="000000"/>
                  </a:solidFill>
                  <a:latin typeface="Tw Cen MT"/>
                  <a:cs typeface="Tw Cen MT"/>
                </a:rPr>
                <a:t>223.1.1.1</a:t>
              </a:r>
            </a:p>
          </p:txBody>
        </p:sp>
        <p:sp>
          <p:nvSpPr>
            <p:cNvPr id="104469" name="Text Box 79"/>
            <p:cNvSpPr txBox="1">
              <a:spLocks noChangeArrowheads="1"/>
            </p:cNvSpPr>
            <p:nvPr/>
          </p:nvSpPr>
          <p:spPr bwMode="auto">
            <a:xfrm>
              <a:off x="2226203" y="1651000"/>
              <a:ext cx="11006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800" u="none">
                  <a:solidFill>
                    <a:srgbClr val="000000"/>
                  </a:solidFill>
                  <a:latin typeface="Tw Cen MT"/>
                  <a:cs typeface="Tw Cen MT"/>
                </a:rPr>
                <a:t>223.1.2.2</a:t>
              </a:r>
            </a:p>
          </p:txBody>
        </p:sp>
        <p:sp>
          <p:nvSpPr>
            <p:cNvPr id="104470" name="Line 80"/>
            <p:cNvSpPr>
              <a:spLocks noChangeShapeType="1"/>
            </p:cNvSpPr>
            <p:nvPr/>
          </p:nvSpPr>
          <p:spPr bwMode="auto">
            <a:xfrm>
              <a:off x="2238375" y="1581150"/>
              <a:ext cx="0" cy="504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04471" name="Line 81"/>
            <p:cNvSpPr>
              <a:spLocks noChangeShapeType="1"/>
            </p:cNvSpPr>
            <p:nvPr/>
          </p:nvSpPr>
          <p:spPr bwMode="auto">
            <a:xfrm>
              <a:off x="3286125" y="1571625"/>
              <a:ext cx="0" cy="504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04472" name="Text Box 82"/>
            <p:cNvSpPr txBox="1">
              <a:spLocks noChangeArrowheads="1"/>
            </p:cNvSpPr>
            <p:nvPr/>
          </p:nvSpPr>
          <p:spPr bwMode="auto">
            <a:xfrm>
              <a:off x="3363582" y="1641475"/>
              <a:ext cx="62931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800" u="none">
                  <a:solidFill>
                    <a:srgbClr val="000000"/>
                  </a:solidFill>
                  <a:latin typeface="Tw Cen MT"/>
                  <a:cs typeface="Tw Cen MT"/>
                </a:rPr>
                <a:t>data</a:t>
              </a:r>
            </a:p>
          </p:txBody>
        </p:sp>
      </p:grp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5213386" y="3046413"/>
            <a:ext cx="838200" cy="2286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437098" y="1395413"/>
            <a:ext cx="4422776" cy="4852987"/>
            <a:chOff x="4437098" y="1395413"/>
            <a:chExt cx="4422776" cy="4852987"/>
          </a:xfrm>
        </p:grpSpPr>
        <p:grpSp>
          <p:nvGrpSpPr>
            <p:cNvPr id="5" name="Group 4"/>
            <p:cNvGrpSpPr/>
            <p:nvPr/>
          </p:nvGrpSpPr>
          <p:grpSpPr>
            <a:xfrm>
              <a:off x="4976884" y="1395413"/>
              <a:ext cx="3482975" cy="1428810"/>
              <a:chOff x="5146675" y="1477963"/>
              <a:chExt cx="3482975" cy="1428810"/>
            </a:xfrm>
          </p:grpSpPr>
          <p:sp>
            <p:nvSpPr>
              <p:cNvPr id="104474" name="Text Box 65"/>
              <p:cNvSpPr txBox="1">
                <a:spLocks noChangeArrowheads="1"/>
              </p:cNvSpPr>
              <p:nvPr/>
            </p:nvSpPr>
            <p:spPr bwMode="auto">
              <a:xfrm>
                <a:off x="5146675" y="1477963"/>
                <a:ext cx="3356357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2000" u="none" dirty="0" err="1">
                    <a:solidFill>
                      <a:srgbClr val="000000"/>
                    </a:solidFill>
                    <a:latin typeface="Tw Cen MT"/>
                    <a:cs typeface="Tw Cen MT"/>
                  </a:rPr>
                  <a:t>Dest</a:t>
                </a:r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. Net</a:t>
                </a:r>
                <a:r>
                  <a:rPr lang="pt-PT" sz="2000" u="none" dirty="0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.    </a:t>
                </a:r>
                <a:r>
                  <a:rPr lang="pt-PT" sz="2000" u="none" dirty="0" err="1">
                    <a:solidFill>
                      <a:srgbClr val="000000"/>
                    </a:solidFill>
                    <a:latin typeface="Tw Cen MT"/>
                    <a:cs typeface="Tw Cen MT"/>
                  </a:rPr>
                  <a:t>next</a:t>
                </a:r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 </a:t>
                </a:r>
                <a:r>
                  <a:rPr lang="pt-PT" sz="2000" u="none" dirty="0" err="1">
                    <a:solidFill>
                      <a:srgbClr val="000000"/>
                    </a:solidFill>
                    <a:latin typeface="Tw Cen MT"/>
                    <a:cs typeface="Tw Cen MT"/>
                  </a:rPr>
                  <a:t>router</a:t>
                </a:r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 </a:t>
                </a:r>
                <a:r>
                  <a:rPr lang="pt-PT" sz="2000" u="none" dirty="0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   </a:t>
                </a:r>
                <a:r>
                  <a:rPr lang="pt-PT" sz="2000" u="none" dirty="0" err="1">
                    <a:solidFill>
                      <a:srgbClr val="000000"/>
                    </a:solidFill>
                    <a:latin typeface="Tw Cen MT"/>
                    <a:cs typeface="Tw Cen MT"/>
                  </a:rPr>
                  <a:t>H</a:t>
                </a:r>
                <a:r>
                  <a:rPr lang="pt-PT" sz="2000" u="none" dirty="0" err="1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ops</a:t>
                </a:r>
                <a:endParaRPr lang="pt-PT" sz="20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4475" name="Text Box 66"/>
              <p:cNvSpPr txBox="1">
                <a:spLocks noChangeArrowheads="1"/>
              </p:cNvSpPr>
              <p:nvPr/>
            </p:nvSpPr>
            <p:spPr bwMode="auto">
              <a:xfrm>
                <a:off x="5184775" y="1878013"/>
                <a:ext cx="3154479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223.1.1      eth0                </a:t>
                </a:r>
                <a:r>
                  <a:rPr lang="pt-PT" sz="2000" u="none" dirty="0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0</a:t>
                </a:r>
                <a:endParaRPr lang="pt-PT" sz="20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4476" name="Text Box 67"/>
              <p:cNvSpPr txBox="1">
                <a:spLocks noChangeArrowheads="1"/>
              </p:cNvSpPr>
              <p:nvPr/>
            </p:nvSpPr>
            <p:spPr bwMode="auto">
              <a:xfrm>
                <a:off x="5194300" y="2173288"/>
                <a:ext cx="315460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223.1.2      223.1.1.4        </a:t>
                </a:r>
                <a:r>
                  <a:rPr lang="pt-PT" sz="2000" u="none" dirty="0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1</a:t>
                </a:r>
                <a:endParaRPr lang="pt-PT" sz="20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4477" name="Text Box 68"/>
              <p:cNvSpPr txBox="1">
                <a:spLocks noChangeArrowheads="1"/>
              </p:cNvSpPr>
              <p:nvPr/>
            </p:nvSpPr>
            <p:spPr bwMode="auto">
              <a:xfrm>
                <a:off x="5203825" y="2506663"/>
                <a:ext cx="315460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223.1.3      223.1.1.4        </a:t>
                </a:r>
                <a:r>
                  <a:rPr lang="pt-PT" sz="2000" u="none" dirty="0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1</a:t>
                </a:r>
                <a:endParaRPr lang="pt-PT" sz="20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4478" name="Line 69"/>
              <p:cNvSpPr>
                <a:spLocks noChangeShapeType="1"/>
              </p:cNvSpPr>
              <p:nvPr/>
            </p:nvSpPr>
            <p:spPr bwMode="auto">
              <a:xfrm flipV="1">
                <a:off x="5238750" y="1857376"/>
                <a:ext cx="3390900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4479" name="Line 70"/>
              <p:cNvSpPr>
                <a:spLocks noChangeShapeType="1"/>
              </p:cNvSpPr>
              <p:nvPr/>
            </p:nvSpPr>
            <p:spPr bwMode="auto">
              <a:xfrm>
                <a:off x="6391275" y="1619251"/>
                <a:ext cx="0" cy="118110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4480" name="Line 71"/>
              <p:cNvSpPr>
                <a:spLocks noChangeShapeType="1"/>
              </p:cNvSpPr>
              <p:nvPr/>
            </p:nvSpPr>
            <p:spPr bwMode="auto">
              <a:xfrm>
                <a:off x="7772400" y="1609726"/>
                <a:ext cx="0" cy="118110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4437098" y="3094038"/>
              <a:ext cx="4422776" cy="3154362"/>
              <a:chOff x="4437098" y="3094038"/>
              <a:chExt cx="4422776" cy="3154362"/>
            </a:xfrm>
          </p:grpSpPr>
          <p:sp>
            <p:nvSpPr>
              <p:cNvPr id="89" name="Freeform 4"/>
              <p:cNvSpPr>
                <a:spLocks/>
              </p:cNvSpPr>
              <p:nvPr/>
            </p:nvSpPr>
            <p:spPr bwMode="auto">
              <a:xfrm>
                <a:off x="4437098" y="3094038"/>
                <a:ext cx="1941513" cy="2049462"/>
              </a:xfrm>
              <a:custGeom>
                <a:avLst/>
                <a:gdLst>
                  <a:gd name="T0" fmla="*/ 1201 w 1223"/>
                  <a:gd name="T1" fmla="*/ 756 h 1291"/>
                  <a:gd name="T2" fmla="*/ 702 w 1223"/>
                  <a:gd name="T3" fmla="*/ 670 h 1291"/>
                  <a:gd name="T4" fmla="*/ 608 w 1223"/>
                  <a:gd name="T5" fmla="*/ 103 h 1291"/>
                  <a:gd name="T6" fmla="*/ 335 w 1223"/>
                  <a:gd name="T7" fmla="*/ 52 h 1291"/>
                  <a:gd name="T8" fmla="*/ 65 w 1223"/>
                  <a:gd name="T9" fmla="*/ 82 h 1291"/>
                  <a:gd name="T10" fmla="*/ 41 w 1223"/>
                  <a:gd name="T11" fmla="*/ 544 h 1291"/>
                  <a:gd name="T12" fmla="*/ 38 w 1223"/>
                  <a:gd name="T13" fmla="*/ 751 h 1291"/>
                  <a:gd name="T14" fmla="*/ 23 w 1223"/>
                  <a:gd name="T15" fmla="*/ 940 h 1291"/>
                  <a:gd name="T16" fmla="*/ 17 w 1223"/>
                  <a:gd name="T17" fmla="*/ 1114 h 1291"/>
                  <a:gd name="T18" fmla="*/ 128 w 1223"/>
                  <a:gd name="T19" fmla="*/ 1219 h 1291"/>
                  <a:gd name="T20" fmla="*/ 602 w 1223"/>
                  <a:gd name="T21" fmla="*/ 1243 h 1291"/>
                  <a:gd name="T22" fmla="*/ 686 w 1223"/>
                  <a:gd name="T23" fmla="*/ 930 h 1291"/>
                  <a:gd name="T24" fmla="*/ 1177 w 1223"/>
                  <a:gd name="T25" fmla="*/ 916 h 1291"/>
                  <a:gd name="T26" fmla="*/ 1201 w 1223"/>
                  <a:gd name="T27" fmla="*/ 756 h 129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23"/>
                  <a:gd name="T43" fmla="*/ 0 h 1291"/>
                  <a:gd name="T44" fmla="*/ 1223 w 1223"/>
                  <a:gd name="T45" fmla="*/ 1291 h 129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23" h="1291">
                    <a:moveTo>
                      <a:pt x="1201" y="756"/>
                    </a:moveTo>
                    <a:cubicBezTo>
                      <a:pt x="1180" y="640"/>
                      <a:pt x="798" y="744"/>
                      <a:pt x="702" y="670"/>
                    </a:cubicBezTo>
                    <a:cubicBezTo>
                      <a:pt x="603" y="561"/>
                      <a:pt x="669" y="206"/>
                      <a:pt x="608" y="103"/>
                    </a:cubicBezTo>
                    <a:cubicBezTo>
                      <a:pt x="547" y="0"/>
                      <a:pt x="425" y="55"/>
                      <a:pt x="335" y="52"/>
                    </a:cubicBezTo>
                    <a:cubicBezTo>
                      <a:pt x="245" y="49"/>
                      <a:pt x="114" y="0"/>
                      <a:pt x="65" y="82"/>
                    </a:cubicBezTo>
                    <a:cubicBezTo>
                      <a:pt x="16" y="164"/>
                      <a:pt x="45" y="433"/>
                      <a:pt x="41" y="544"/>
                    </a:cubicBezTo>
                    <a:cubicBezTo>
                      <a:pt x="37" y="655"/>
                      <a:pt x="41" y="685"/>
                      <a:pt x="38" y="751"/>
                    </a:cubicBezTo>
                    <a:cubicBezTo>
                      <a:pt x="35" y="817"/>
                      <a:pt x="26" y="880"/>
                      <a:pt x="23" y="940"/>
                    </a:cubicBezTo>
                    <a:cubicBezTo>
                      <a:pt x="20" y="1000"/>
                      <a:pt x="0" y="1068"/>
                      <a:pt x="17" y="1114"/>
                    </a:cubicBezTo>
                    <a:cubicBezTo>
                      <a:pt x="34" y="1160"/>
                      <a:pt x="31" y="1198"/>
                      <a:pt x="128" y="1219"/>
                    </a:cubicBezTo>
                    <a:cubicBezTo>
                      <a:pt x="225" y="1240"/>
                      <a:pt x="509" y="1291"/>
                      <a:pt x="602" y="1243"/>
                    </a:cubicBezTo>
                    <a:cubicBezTo>
                      <a:pt x="695" y="1195"/>
                      <a:pt x="590" y="984"/>
                      <a:pt x="686" y="930"/>
                    </a:cubicBezTo>
                    <a:cubicBezTo>
                      <a:pt x="782" y="876"/>
                      <a:pt x="1091" y="945"/>
                      <a:pt x="1177" y="916"/>
                    </a:cubicBezTo>
                    <a:cubicBezTo>
                      <a:pt x="1208" y="864"/>
                      <a:pt x="1223" y="871"/>
                      <a:pt x="1201" y="756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90" name="Freeform 5"/>
              <p:cNvSpPr>
                <a:spLocks/>
              </p:cNvSpPr>
              <p:nvPr/>
            </p:nvSpPr>
            <p:spPr bwMode="auto">
              <a:xfrm>
                <a:off x="6953286" y="3381375"/>
                <a:ext cx="1906588" cy="1958975"/>
              </a:xfrm>
              <a:custGeom>
                <a:avLst/>
                <a:gdLst>
                  <a:gd name="T0" fmla="*/ 25 w 1201"/>
                  <a:gd name="T1" fmla="*/ 709 h 1234"/>
                  <a:gd name="T2" fmla="*/ 526 w 1201"/>
                  <a:gd name="T3" fmla="*/ 780 h 1234"/>
                  <a:gd name="T4" fmla="*/ 613 w 1201"/>
                  <a:gd name="T5" fmla="*/ 1134 h 1234"/>
                  <a:gd name="T6" fmla="*/ 946 w 1201"/>
                  <a:gd name="T7" fmla="*/ 1230 h 1234"/>
                  <a:gd name="T8" fmla="*/ 1171 w 1201"/>
                  <a:gd name="T9" fmla="*/ 1107 h 1234"/>
                  <a:gd name="T10" fmla="*/ 1126 w 1201"/>
                  <a:gd name="T11" fmla="*/ 894 h 1234"/>
                  <a:gd name="T12" fmla="*/ 1114 w 1201"/>
                  <a:gd name="T13" fmla="*/ 693 h 1234"/>
                  <a:gd name="T14" fmla="*/ 1099 w 1201"/>
                  <a:gd name="T15" fmla="*/ 423 h 1234"/>
                  <a:gd name="T16" fmla="*/ 1141 w 1201"/>
                  <a:gd name="T17" fmla="*/ 216 h 1234"/>
                  <a:gd name="T18" fmla="*/ 1102 w 1201"/>
                  <a:gd name="T19" fmla="*/ 33 h 1234"/>
                  <a:gd name="T20" fmla="*/ 646 w 1201"/>
                  <a:gd name="T21" fmla="*/ 81 h 1234"/>
                  <a:gd name="T22" fmla="*/ 535 w 1201"/>
                  <a:gd name="T23" fmla="*/ 519 h 1234"/>
                  <a:gd name="T24" fmla="*/ 44 w 1201"/>
                  <a:gd name="T25" fmla="*/ 548 h 1234"/>
                  <a:gd name="T26" fmla="*/ 25 w 1201"/>
                  <a:gd name="T27" fmla="*/ 709 h 123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01"/>
                  <a:gd name="T43" fmla="*/ 0 h 1234"/>
                  <a:gd name="T44" fmla="*/ 1201 w 1201"/>
                  <a:gd name="T45" fmla="*/ 1234 h 123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01" h="1234">
                    <a:moveTo>
                      <a:pt x="25" y="709"/>
                    </a:moveTo>
                    <a:cubicBezTo>
                      <a:pt x="49" y="824"/>
                      <a:pt x="428" y="709"/>
                      <a:pt x="526" y="780"/>
                    </a:cubicBezTo>
                    <a:cubicBezTo>
                      <a:pt x="624" y="851"/>
                      <a:pt x="543" y="1059"/>
                      <a:pt x="613" y="1134"/>
                    </a:cubicBezTo>
                    <a:cubicBezTo>
                      <a:pt x="683" y="1209"/>
                      <a:pt x="853" y="1234"/>
                      <a:pt x="946" y="1230"/>
                    </a:cubicBezTo>
                    <a:cubicBezTo>
                      <a:pt x="1039" y="1226"/>
                      <a:pt x="1141" y="1163"/>
                      <a:pt x="1171" y="1107"/>
                    </a:cubicBezTo>
                    <a:cubicBezTo>
                      <a:pt x="1201" y="1051"/>
                      <a:pt x="1135" y="963"/>
                      <a:pt x="1126" y="894"/>
                    </a:cubicBezTo>
                    <a:cubicBezTo>
                      <a:pt x="1117" y="825"/>
                      <a:pt x="1119" y="772"/>
                      <a:pt x="1114" y="693"/>
                    </a:cubicBezTo>
                    <a:cubicBezTo>
                      <a:pt x="1109" y="614"/>
                      <a:pt x="1095" y="502"/>
                      <a:pt x="1099" y="423"/>
                    </a:cubicBezTo>
                    <a:cubicBezTo>
                      <a:pt x="1103" y="344"/>
                      <a:pt x="1141" y="281"/>
                      <a:pt x="1141" y="216"/>
                    </a:cubicBezTo>
                    <a:cubicBezTo>
                      <a:pt x="1141" y="151"/>
                      <a:pt x="1185" y="56"/>
                      <a:pt x="1102" y="33"/>
                    </a:cubicBezTo>
                    <a:cubicBezTo>
                      <a:pt x="1019" y="10"/>
                      <a:pt x="740" y="0"/>
                      <a:pt x="646" y="81"/>
                    </a:cubicBezTo>
                    <a:cubicBezTo>
                      <a:pt x="552" y="162"/>
                      <a:pt x="635" y="441"/>
                      <a:pt x="535" y="519"/>
                    </a:cubicBezTo>
                    <a:cubicBezTo>
                      <a:pt x="435" y="597"/>
                      <a:pt x="129" y="516"/>
                      <a:pt x="44" y="548"/>
                    </a:cubicBezTo>
                    <a:cubicBezTo>
                      <a:pt x="15" y="601"/>
                      <a:pt x="0" y="594"/>
                      <a:pt x="25" y="709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91" name="Freeform 6"/>
              <p:cNvSpPr>
                <a:spLocks/>
              </p:cNvSpPr>
              <p:nvPr/>
            </p:nvSpPr>
            <p:spPr bwMode="auto">
              <a:xfrm>
                <a:off x="5645186" y="4757738"/>
                <a:ext cx="2055813" cy="1490662"/>
              </a:xfrm>
              <a:custGeom>
                <a:avLst/>
                <a:gdLst>
                  <a:gd name="T0" fmla="*/ 600 w 1295"/>
                  <a:gd name="T1" fmla="*/ 30 h 939"/>
                  <a:gd name="T2" fmla="*/ 525 w 1295"/>
                  <a:gd name="T3" fmla="*/ 393 h 939"/>
                  <a:gd name="T4" fmla="*/ 81 w 1295"/>
                  <a:gd name="T5" fmla="*/ 471 h 939"/>
                  <a:gd name="T6" fmla="*/ 39 w 1295"/>
                  <a:gd name="T7" fmla="*/ 855 h 939"/>
                  <a:gd name="T8" fmla="*/ 207 w 1295"/>
                  <a:gd name="T9" fmla="*/ 927 h 939"/>
                  <a:gd name="T10" fmla="*/ 429 w 1295"/>
                  <a:gd name="T11" fmla="*/ 927 h 939"/>
                  <a:gd name="T12" fmla="*/ 705 w 1295"/>
                  <a:gd name="T13" fmla="*/ 891 h 939"/>
                  <a:gd name="T14" fmla="*/ 1227 w 1295"/>
                  <a:gd name="T15" fmla="*/ 849 h 939"/>
                  <a:gd name="T16" fmla="*/ 1113 w 1295"/>
                  <a:gd name="T17" fmla="*/ 459 h 939"/>
                  <a:gd name="T18" fmla="*/ 777 w 1295"/>
                  <a:gd name="T19" fmla="*/ 363 h 939"/>
                  <a:gd name="T20" fmla="*/ 762 w 1295"/>
                  <a:gd name="T21" fmla="*/ 42 h 939"/>
                  <a:gd name="T22" fmla="*/ 600 w 1295"/>
                  <a:gd name="T23" fmla="*/ 30 h 93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295"/>
                  <a:gd name="T37" fmla="*/ 0 h 939"/>
                  <a:gd name="T38" fmla="*/ 1295 w 1295"/>
                  <a:gd name="T39" fmla="*/ 939 h 93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295" h="939">
                    <a:moveTo>
                      <a:pt x="600" y="30"/>
                    </a:moveTo>
                    <a:cubicBezTo>
                      <a:pt x="486" y="60"/>
                      <a:pt x="610" y="247"/>
                      <a:pt x="525" y="393"/>
                    </a:cubicBezTo>
                    <a:cubicBezTo>
                      <a:pt x="439" y="467"/>
                      <a:pt x="162" y="394"/>
                      <a:pt x="81" y="471"/>
                    </a:cubicBezTo>
                    <a:cubicBezTo>
                      <a:pt x="0" y="548"/>
                      <a:pt x="18" y="779"/>
                      <a:pt x="39" y="855"/>
                    </a:cubicBezTo>
                    <a:cubicBezTo>
                      <a:pt x="60" y="931"/>
                      <a:pt x="142" y="915"/>
                      <a:pt x="207" y="927"/>
                    </a:cubicBezTo>
                    <a:cubicBezTo>
                      <a:pt x="272" y="939"/>
                      <a:pt x="346" y="933"/>
                      <a:pt x="429" y="927"/>
                    </a:cubicBezTo>
                    <a:cubicBezTo>
                      <a:pt x="512" y="921"/>
                      <a:pt x="572" y="904"/>
                      <a:pt x="705" y="891"/>
                    </a:cubicBezTo>
                    <a:cubicBezTo>
                      <a:pt x="838" y="878"/>
                      <a:pt x="1159" y="921"/>
                      <a:pt x="1227" y="849"/>
                    </a:cubicBezTo>
                    <a:cubicBezTo>
                      <a:pt x="1295" y="777"/>
                      <a:pt x="1188" y="540"/>
                      <a:pt x="1113" y="459"/>
                    </a:cubicBezTo>
                    <a:cubicBezTo>
                      <a:pt x="1038" y="378"/>
                      <a:pt x="835" y="432"/>
                      <a:pt x="777" y="363"/>
                    </a:cubicBezTo>
                    <a:cubicBezTo>
                      <a:pt x="719" y="294"/>
                      <a:pt x="791" y="97"/>
                      <a:pt x="762" y="42"/>
                    </a:cubicBezTo>
                    <a:cubicBezTo>
                      <a:pt x="708" y="15"/>
                      <a:pt x="714" y="0"/>
                      <a:pt x="600" y="30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aphicFrame>
            <p:nvGraphicFramePr>
              <p:cNvPr id="92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99711136"/>
                  </p:ext>
                </p:extLst>
              </p:nvPr>
            </p:nvGraphicFramePr>
            <p:xfrm>
              <a:off x="4514886" y="319881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094" name="Clip" r:id="rId4" imgW="1307948" imgH="1084823" progId="MS_ClipArt_Gallery.2">
                      <p:embed/>
                    </p:oleObj>
                  </mc:Choice>
                  <mc:Fallback>
                    <p:oleObj name="Clip" r:id="rId4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319881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3" name="Line 8"/>
              <p:cNvSpPr>
                <a:spLocks noChangeShapeType="1"/>
              </p:cNvSpPr>
              <p:nvPr/>
            </p:nvSpPr>
            <p:spPr bwMode="auto">
              <a:xfrm>
                <a:off x="5075273" y="3571875"/>
                <a:ext cx="277813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94" name="Line 9"/>
              <p:cNvSpPr>
                <a:spLocks noChangeShapeType="1"/>
              </p:cNvSpPr>
              <p:nvPr/>
            </p:nvSpPr>
            <p:spPr bwMode="auto">
              <a:xfrm flipH="1">
                <a:off x="5365786" y="3557588"/>
                <a:ext cx="0" cy="12906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95" name="Line 10"/>
              <p:cNvSpPr>
                <a:spLocks noChangeShapeType="1"/>
              </p:cNvSpPr>
              <p:nvPr/>
            </p:nvSpPr>
            <p:spPr bwMode="auto">
              <a:xfrm flipV="1">
                <a:off x="5075273" y="4216400"/>
                <a:ext cx="277813" cy="31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96" name="Line 11"/>
              <p:cNvSpPr>
                <a:spLocks noChangeShapeType="1"/>
              </p:cNvSpPr>
              <p:nvPr/>
            </p:nvSpPr>
            <p:spPr bwMode="auto">
              <a:xfrm>
                <a:off x="5084798" y="4843463"/>
                <a:ext cx="273050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aphicFrame>
            <p:nvGraphicFramePr>
              <p:cNvPr id="97" name="Object 1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67495139"/>
                  </p:ext>
                </p:extLst>
              </p:nvPr>
            </p:nvGraphicFramePr>
            <p:xfrm>
              <a:off x="4514886" y="38655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095" name="Clip" r:id="rId6" imgW="1307948" imgH="1084823" progId="MS_ClipArt_Gallery.2">
                      <p:embed/>
                    </p:oleObj>
                  </mc:Choice>
                  <mc:Fallback>
                    <p:oleObj name="Clip" r:id="rId6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38655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8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14199399"/>
                  </p:ext>
                </p:extLst>
              </p:nvPr>
            </p:nvGraphicFramePr>
            <p:xfrm>
              <a:off x="4514886" y="44751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096" name="Clip" r:id="rId7" imgW="1307948" imgH="1084823" progId="MS_ClipArt_Gallery.2">
                      <p:embed/>
                    </p:oleObj>
                  </mc:Choice>
                  <mc:Fallback>
                    <p:oleObj name="Clip" r:id="rId7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44751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9" name="Line 14"/>
              <p:cNvSpPr>
                <a:spLocks noChangeShapeType="1"/>
              </p:cNvSpPr>
              <p:nvPr/>
            </p:nvSpPr>
            <p:spPr bwMode="auto">
              <a:xfrm>
                <a:off x="5365786" y="4414838"/>
                <a:ext cx="10350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pSp>
            <p:nvGrpSpPr>
              <p:cNvPr id="100" name="Group 15"/>
              <p:cNvGrpSpPr>
                <a:grpSpLocks/>
              </p:cNvGrpSpPr>
              <p:nvPr/>
            </p:nvGrpSpPr>
            <p:grpSpPr bwMode="auto">
              <a:xfrm>
                <a:off x="6308761" y="4379913"/>
                <a:ext cx="711200" cy="381000"/>
                <a:chOff x="3600" y="219"/>
                <a:chExt cx="360" cy="175"/>
              </a:xfrm>
            </p:grpSpPr>
            <p:sp>
              <p:nvSpPr>
                <p:cNvPr id="136" name="Oval 16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37" name="Line 17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38" name="Line 18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39" name="Rectangle 19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en-GB" u="none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40" name="Oval 20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grpSp>
              <p:nvGrpSpPr>
                <p:cNvPr id="141" name="Group 21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146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  <p:sp>
                <p:nvSpPr>
                  <p:cNvPr id="147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  <p:sp>
                <p:nvSpPr>
                  <p:cNvPr id="148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</p:grpSp>
            <p:grpSp>
              <p:nvGrpSpPr>
                <p:cNvPr id="142" name="Group 25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143" name="Line 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  <p:sp>
                <p:nvSpPr>
                  <p:cNvPr id="144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  <p:sp>
                <p:nvSpPr>
                  <p:cNvPr id="145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</p:grpSp>
          </p:grpSp>
          <p:sp>
            <p:nvSpPr>
              <p:cNvPr id="101" name="Text Box 29"/>
              <p:cNvSpPr txBox="1">
                <a:spLocks noChangeArrowheads="1"/>
              </p:cNvSpPr>
              <p:nvPr/>
            </p:nvSpPr>
            <p:spPr bwMode="auto">
              <a:xfrm>
                <a:off x="5033998" y="3246438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223.1.1.1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2" name="Rectangle 30"/>
              <p:cNvSpPr>
                <a:spLocks noChangeArrowheads="1"/>
              </p:cNvSpPr>
              <p:nvPr/>
            </p:nvSpPr>
            <p:spPr bwMode="auto">
              <a:xfrm>
                <a:off x="5121311" y="3967163"/>
                <a:ext cx="309563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3" name="Text Box 31"/>
              <p:cNvSpPr txBox="1">
                <a:spLocks noChangeArrowheads="1"/>
              </p:cNvSpPr>
              <p:nvPr/>
            </p:nvSpPr>
            <p:spPr bwMode="auto">
              <a:xfrm>
                <a:off x="5048286" y="3875088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223.1.1.2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4" name="Text Box 32"/>
              <p:cNvSpPr txBox="1">
                <a:spLocks noChangeArrowheads="1"/>
              </p:cNvSpPr>
              <p:nvPr/>
            </p:nvSpPr>
            <p:spPr bwMode="auto">
              <a:xfrm>
                <a:off x="4919698" y="4827588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223.1.1.3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5" name="Text Box 33"/>
              <p:cNvSpPr txBox="1">
                <a:spLocks noChangeArrowheads="1"/>
              </p:cNvSpPr>
              <p:nvPr/>
            </p:nvSpPr>
            <p:spPr bwMode="auto">
              <a:xfrm>
                <a:off x="5710273" y="4100513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223.1.1.4</a:t>
                </a:r>
                <a:endParaRPr lang="pt-PT" sz="18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6" name="Line 34"/>
              <p:cNvSpPr>
                <a:spLocks noChangeShapeType="1"/>
              </p:cNvSpPr>
              <p:nvPr/>
            </p:nvSpPr>
            <p:spPr bwMode="auto">
              <a:xfrm>
                <a:off x="6913599" y="4424363"/>
                <a:ext cx="1016000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7" name="Text Box 35"/>
              <p:cNvSpPr txBox="1">
                <a:spLocks noChangeArrowheads="1"/>
              </p:cNvSpPr>
              <p:nvPr/>
            </p:nvSpPr>
            <p:spPr bwMode="auto">
              <a:xfrm>
                <a:off x="6786599" y="4062413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223.1.2.9</a:t>
                </a:r>
                <a:endParaRPr lang="pt-PT" sz="18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8" name="Line 36"/>
              <p:cNvSpPr>
                <a:spLocks noChangeShapeType="1"/>
              </p:cNvSpPr>
              <p:nvPr/>
            </p:nvSpPr>
            <p:spPr bwMode="auto">
              <a:xfrm flipH="1">
                <a:off x="7937536" y="3729038"/>
                <a:ext cx="0" cy="12906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aphicFrame>
            <p:nvGraphicFramePr>
              <p:cNvPr id="109" name="Object 3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91778126"/>
                  </p:ext>
                </p:extLst>
              </p:nvPr>
            </p:nvGraphicFramePr>
            <p:xfrm>
              <a:off x="8115336" y="3436938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097" name="Clip" r:id="rId8" imgW="1307948" imgH="1084823" progId="MS_ClipArt_Gallery.2">
                      <p:embed/>
                    </p:oleObj>
                  </mc:Choice>
                  <mc:Fallback>
                    <p:oleObj name="Clip" r:id="rId8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15336" y="3436938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0" name="Line 38"/>
              <p:cNvSpPr>
                <a:spLocks noChangeShapeType="1"/>
              </p:cNvSpPr>
              <p:nvPr/>
            </p:nvSpPr>
            <p:spPr bwMode="auto">
              <a:xfrm>
                <a:off x="7937536" y="3733800"/>
                <a:ext cx="2349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aphicFrame>
            <p:nvGraphicFramePr>
              <p:cNvPr id="111" name="Object 3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03431156"/>
                  </p:ext>
                </p:extLst>
              </p:nvPr>
            </p:nvGraphicFramePr>
            <p:xfrm>
              <a:off x="8120099" y="48180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098" name="Clip" r:id="rId9" imgW="1307948" imgH="1084823" progId="MS_ClipArt_Gallery.2">
                      <p:embed/>
                    </p:oleObj>
                  </mc:Choice>
                  <mc:Fallback>
                    <p:oleObj name="Clip" r:id="rId9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20099" y="48180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2" name="Line 40"/>
              <p:cNvSpPr>
                <a:spLocks noChangeShapeType="1"/>
              </p:cNvSpPr>
              <p:nvPr/>
            </p:nvSpPr>
            <p:spPr bwMode="auto">
              <a:xfrm>
                <a:off x="7937536" y="5005388"/>
                <a:ext cx="2349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3" name="Rectangle 41"/>
              <p:cNvSpPr>
                <a:spLocks noChangeArrowheads="1"/>
              </p:cNvSpPr>
              <p:nvPr/>
            </p:nvSpPr>
            <p:spPr bwMode="auto">
              <a:xfrm>
                <a:off x="7883561" y="4752975"/>
                <a:ext cx="171450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4" name="Text Box 42"/>
              <p:cNvSpPr txBox="1">
                <a:spLocks noChangeArrowheads="1"/>
              </p:cNvSpPr>
              <p:nvPr/>
            </p:nvSpPr>
            <p:spPr bwMode="auto">
              <a:xfrm>
                <a:off x="7272374" y="4665663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223.1.2.2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5" name="Rectangle 43"/>
              <p:cNvSpPr>
                <a:spLocks noChangeArrowheads="1"/>
              </p:cNvSpPr>
              <p:nvPr/>
            </p:nvSpPr>
            <p:spPr bwMode="auto">
              <a:xfrm>
                <a:off x="7897849" y="3781425"/>
                <a:ext cx="247650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6" name="Text Box 44"/>
              <p:cNvSpPr txBox="1">
                <a:spLocks noChangeArrowheads="1"/>
              </p:cNvSpPr>
              <p:nvPr/>
            </p:nvSpPr>
            <p:spPr bwMode="auto">
              <a:xfrm>
                <a:off x="7013611" y="3662363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223.1.2.1</a:t>
                </a:r>
                <a:endParaRPr lang="pt-PT" sz="18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7" name="Line 45"/>
              <p:cNvSpPr>
                <a:spLocks noChangeShapeType="1"/>
              </p:cNvSpPr>
              <p:nvPr/>
            </p:nvSpPr>
            <p:spPr bwMode="auto">
              <a:xfrm flipH="1">
                <a:off x="6675474" y="4762500"/>
                <a:ext cx="0" cy="7191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8" name="Line 46"/>
              <p:cNvSpPr>
                <a:spLocks noChangeShapeType="1"/>
              </p:cNvSpPr>
              <p:nvPr/>
            </p:nvSpPr>
            <p:spPr bwMode="auto">
              <a:xfrm flipH="1">
                <a:off x="6018248" y="5481638"/>
                <a:ext cx="11858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9" name="Line 47"/>
              <p:cNvSpPr>
                <a:spLocks noChangeShapeType="1"/>
              </p:cNvSpPr>
              <p:nvPr/>
            </p:nvSpPr>
            <p:spPr bwMode="auto">
              <a:xfrm flipH="1" flipV="1">
                <a:off x="6015073" y="5473700"/>
                <a:ext cx="3175" cy="2413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20" name="Line 48"/>
              <p:cNvSpPr>
                <a:spLocks noChangeShapeType="1"/>
              </p:cNvSpPr>
              <p:nvPr/>
            </p:nvSpPr>
            <p:spPr bwMode="auto">
              <a:xfrm flipH="1" flipV="1">
                <a:off x="7191411" y="5478463"/>
                <a:ext cx="3175" cy="2413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aphicFrame>
            <p:nvGraphicFramePr>
              <p:cNvPr id="121" name="Object 4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3555659"/>
                  </p:ext>
                </p:extLst>
              </p:nvPr>
            </p:nvGraphicFramePr>
            <p:xfrm>
              <a:off x="6977099" y="563721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099" name="Clip" r:id="rId10" imgW="1307948" imgH="1084823" progId="MS_ClipArt_Gallery.2">
                      <p:embed/>
                    </p:oleObj>
                  </mc:Choice>
                  <mc:Fallback>
                    <p:oleObj name="Clip" r:id="rId10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977099" y="563721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2" name="Object 5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26085172"/>
                  </p:ext>
                </p:extLst>
              </p:nvPr>
            </p:nvGraphicFramePr>
            <p:xfrm>
              <a:off x="5719798" y="5651500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100" name="Clip" r:id="rId11" imgW="1307948" imgH="1084823" progId="MS_ClipArt_Gallery.2">
                      <p:embed/>
                    </p:oleObj>
                  </mc:Choice>
                  <mc:Fallback>
                    <p:oleObj name="Clip" r:id="rId11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19798" y="5651500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3" name="Text Box 51"/>
              <p:cNvSpPr txBox="1">
                <a:spLocks noChangeArrowheads="1"/>
              </p:cNvSpPr>
              <p:nvPr/>
            </p:nvSpPr>
            <p:spPr bwMode="auto">
              <a:xfrm>
                <a:off x="7196174" y="5327650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223.1.3.2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24" name="Text Box 52"/>
              <p:cNvSpPr txBox="1">
                <a:spLocks noChangeArrowheads="1"/>
              </p:cNvSpPr>
              <p:nvPr/>
            </p:nvSpPr>
            <p:spPr bwMode="auto">
              <a:xfrm>
                <a:off x="5019711" y="5365750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223.1.3.1</a:t>
                </a:r>
                <a:endParaRPr lang="pt-PT" sz="18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25" name="Rectangle 53"/>
              <p:cNvSpPr>
                <a:spLocks noChangeArrowheads="1"/>
              </p:cNvSpPr>
              <p:nvPr/>
            </p:nvSpPr>
            <p:spPr bwMode="auto">
              <a:xfrm>
                <a:off x="6611973" y="4895850"/>
                <a:ext cx="128588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26" name="Text Box 54"/>
              <p:cNvSpPr txBox="1">
                <a:spLocks noChangeArrowheads="1"/>
              </p:cNvSpPr>
              <p:nvPr/>
            </p:nvSpPr>
            <p:spPr bwMode="auto">
              <a:xfrm>
                <a:off x="6072223" y="4818063"/>
                <a:ext cx="1144588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223.1.3.27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pSp>
            <p:nvGrpSpPr>
              <p:cNvPr id="127" name="Group 55"/>
              <p:cNvGrpSpPr>
                <a:grpSpLocks/>
              </p:cNvGrpSpPr>
              <p:nvPr/>
            </p:nvGrpSpPr>
            <p:grpSpPr bwMode="auto">
              <a:xfrm>
                <a:off x="4614898" y="3160713"/>
                <a:ext cx="339725" cy="400050"/>
                <a:chOff x="2822" y="1181"/>
                <a:chExt cx="214" cy="252"/>
              </a:xfrm>
            </p:grpSpPr>
            <p:sp>
              <p:nvSpPr>
                <p:cNvPr id="134" name="Rectangle 56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35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822" y="1181"/>
                  <a:ext cx="214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A</a:t>
                  </a:r>
                  <a:endParaRPr lang="pt-PT" sz="1800" u="none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</p:grpSp>
          <p:grpSp>
            <p:nvGrpSpPr>
              <p:cNvPr id="128" name="Group 58"/>
              <p:cNvGrpSpPr>
                <a:grpSpLocks/>
              </p:cNvGrpSpPr>
              <p:nvPr/>
            </p:nvGrpSpPr>
            <p:grpSpPr bwMode="auto">
              <a:xfrm>
                <a:off x="4605373" y="4398963"/>
                <a:ext cx="312738" cy="400050"/>
                <a:chOff x="2822" y="1181"/>
                <a:chExt cx="197" cy="252"/>
              </a:xfrm>
            </p:grpSpPr>
            <p:sp>
              <p:nvSpPr>
                <p:cNvPr id="132" name="Rectangle 59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33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2822" y="1181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B</a:t>
                  </a:r>
                  <a:endParaRPr lang="pt-PT" sz="1800" u="none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</p:grpSp>
          <p:grpSp>
            <p:nvGrpSpPr>
              <p:cNvPr id="129" name="Group 61"/>
              <p:cNvGrpSpPr>
                <a:grpSpLocks/>
              </p:cNvGrpSpPr>
              <p:nvPr/>
            </p:nvGrpSpPr>
            <p:grpSpPr bwMode="auto">
              <a:xfrm>
                <a:off x="8215349" y="4760913"/>
                <a:ext cx="307975" cy="400050"/>
                <a:chOff x="2822" y="1181"/>
                <a:chExt cx="194" cy="252"/>
              </a:xfrm>
            </p:grpSpPr>
            <p:sp>
              <p:nvSpPr>
                <p:cNvPr id="130" name="Rectangle 62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31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2822" y="1181"/>
                  <a:ext cx="194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E</a:t>
                  </a:r>
                  <a:endParaRPr lang="pt-PT" sz="1800" u="none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592640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C 0.00278 0.04584 0.00121 0.01667 0.00469 0.0875 C 0.00555 0.10579 0.01927 0.13125 0.02656 0.14584 C 0.03194 0.15648 0.03732 0.16783 0.04531 0.175 C 0.05364 0.19167 0.04271 0.17153 0.05312 0.18542 C 0.06024 0.19491 0.05173 0.18959 0.06094 0.19375 C 0.06389 0.19769 0.06632 0.20186 0.07031 0.20417 C 0.07517 0.20695 0.08194 0.20718 0.08594 0.2125 " pathEditMode="relative" ptsTypes="fffffffA">
                                      <p:cBhvr>
                                        <p:cTn id="12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dirty="0">
                <a:latin typeface="Tw Cen MT" charset="0"/>
                <a:ea typeface="ＭＳ Ｐゴシック" charset="0"/>
                <a:cs typeface="ＭＳ Ｐゴシック" charset="0"/>
              </a:rPr>
              <a:t>Nota prévia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524000" y="2286000"/>
            <a:ext cx="6645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 dirty="0">
                <a:latin typeface="Tw Cen MT" charset="0"/>
                <a:cs typeface="Tw Cen MT" charset="0"/>
              </a:rPr>
              <a:t>A estrutura da apresentação é semelhante à do Cap. 1 do livro base de suporte à disciplina e utiliza algumas das figuras, textos e outros materiais desse mesmo livro</a:t>
            </a:r>
          </a:p>
          <a:p>
            <a:pPr eaLnBrk="1" hangingPunct="1"/>
            <a:endParaRPr lang="pt-PT" u="none" dirty="0">
              <a:latin typeface="Tw Cen MT" charset="0"/>
              <a:cs typeface="Tw Cen MT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James F.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Kurose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and</a:t>
            </a:r>
            <a:r>
              <a:rPr lang="pt-PT" sz="2000" u="none" dirty="0">
                <a:latin typeface="Tw Cen MT" charset="0"/>
                <a:cs typeface="Times New Roman" charset="0"/>
              </a:rPr>
              <a:t> Keith W. Ross,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"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Computer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Networking</a:t>
            </a:r>
            <a:r>
              <a:rPr lang="pt-PT" sz="2000" u="none" dirty="0">
                <a:latin typeface="Tw Cen MT" charset="0"/>
                <a:cs typeface="Times New Roman" charset="0"/>
              </a:rPr>
              <a:t> - A Top-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Down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Approach</a:t>
            </a:r>
            <a:r>
              <a:rPr lang="ja-JP" altLang="pt-PT" sz="2000" u="none" dirty="0">
                <a:latin typeface="Tw Cen MT" charset="0"/>
                <a:cs typeface="Times New Roman" charset="0"/>
              </a:rPr>
              <a:t>“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 err="1">
                <a:latin typeface="Tw Cen MT" charset="0"/>
                <a:cs typeface="Times New Roman" charset="0"/>
              </a:rPr>
              <a:t>Pearson-Addison</a:t>
            </a:r>
            <a:r>
              <a:rPr lang="pt-PT" sz="2000" u="none" dirty="0">
                <a:latin typeface="Tw Cen MT" charset="0"/>
                <a:cs typeface="Times New Roman" charset="0"/>
              </a:rPr>
              <a:t> Wesley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Longman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Inc</a:t>
            </a:r>
            <a:r>
              <a:rPr lang="pt-PT" sz="2000" u="none" dirty="0">
                <a:latin typeface="Tw Cen MT" charset="0"/>
                <a:cs typeface="Times New Roman" charset="0"/>
              </a:rPr>
              <a:t>., 5th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Edition</a:t>
            </a:r>
            <a:r>
              <a:rPr lang="pt-PT" sz="2000" u="none" dirty="0">
                <a:latin typeface="Tw Cen MT" charset="0"/>
                <a:cs typeface="Times New Roman" charset="0"/>
              </a:rPr>
              <a:t>, 2010</a:t>
            </a:r>
            <a:endParaRPr lang="pt-PT" u="none" dirty="0">
              <a:latin typeface="Tw Cen MT" charset="0"/>
              <a:cs typeface="Times New Roman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4BC56EE3-7988-2B49-9F04-D072C591B181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087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23759" y="304800"/>
            <a:ext cx="8105775" cy="742950"/>
          </a:xfrm>
        </p:spPr>
        <p:txBody>
          <a:bodyPr>
            <a:noAutofit/>
          </a:bodyPr>
          <a:lstStyle/>
          <a:p>
            <a:pPr eaLnBrk="1" hangingPunct="1"/>
            <a:r>
              <a:rPr lang="pt-PT" sz="480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Continuação</a:t>
            </a:r>
          </a:p>
        </p:txBody>
      </p:sp>
      <p:sp>
        <p:nvSpPr>
          <p:cNvPr id="2" name="Rectangle 65"/>
          <p:cNvSpPr>
            <a:spLocks noChangeArrowheads="1"/>
          </p:cNvSpPr>
          <p:nvPr/>
        </p:nvSpPr>
        <p:spPr bwMode="auto">
          <a:xfrm>
            <a:off x="323850" y="2286000"/>
            <a:ext cx="3669043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60000"/>
              <a:buFont typeface="Wingdings" charset="0"/>
              <a:buNone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O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datagrama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chegou a 223.1.1.4 com destino a 223.1.2.3</a:t>
            </a:r>
            <a:endParaRPr lang="pt-PT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Extrair o 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cs typeface="Tw Cen MT"/>
              </a:rPr>
              <a:t>prefixo</a:t>
            </a:r>
            <a:endParaRPr lang="pt-PT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Está numa rede </a:t>
            </a:r>
            <a:r>
              <a:rPr lang="pt-PT" u="none" dirty="0" err="1">
                <a:solidFill>
                  <a:srgbClr val="000000"/>
                </a:solidFill>
                <a:latin typeface="Tw Cen MT"/>
                <a:cs typeface="Tw Cen MT"/>
              </a:rPr>
              <a:t>directamente</a:t>
            </a: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 acessível via a interface 223.1.2.9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O nível data-link dessa interface sabe como enviar </a:t>
            </a:r>
            <a:r>
              <a:rPr lang="pt-PT" u="none" dirty="0" err="1">
                <a:solidFill>
                  <a:srgbClr val="000000"/>
                </a:solidFill>
                <a:latin typeface="Tw Cen MT"/>
                <a:cs typeface="Tw Cen MT"/>
              </a:rPr>
              <a:t>directamente</a:t>
            </a: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 para o destino: 223.1.2.9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endParaRPr lang="pt-PT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O </a:t>
            </a:r>
            <a:r>
              <a:rPr lang="pt-PT" u="none" dirty="0" err="1">
                <a:solidFill>
                  <a:srgbClr val="000000"/>
                </a:solidFill>
                <a:latin typeface="Tw Cen MT"/>
                <a:cs typeface="Tw Cen MT"/>
              </a:rPr>
              <a:t>datagrama</a:t>
            </a: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 chega ao destino - 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cs typeface="Tw Cen MT"/>
              </a:rPr>
              <a:t>223.1.2.2 por encaminhamento </a:t>
            </a:r>
            <a:r>
              <a:rPr lang="pt-PT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directo</a:t>
            </a:r>
            <a:endParaRPr lang="pt-PT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06511" name="Rectangle 66"/>
          <p:cNvSpPr>
            <a:spLocks noChangeArrowheads="1"/>
          </p:cNvSpPr>
          <p:nvPr/>
        </p:nvSpPr>
        <p:spPr bwMode="auto">
          <a:xfrm>
            <a:off x="561975" y="1504950"/>
            <a:ext cx="3590925" cy="5048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06512" name="Rectangle 67"/>
          <p:cNvSpPr>
            <a:spLocks noChangeArrowheads="1"/>
          </p:cNvSpPr>
          <p:nvPr/>
        </p:nvSpPr>
        <p:spPr bwMode="auto">
          <a:xfrm>
            <a:off x="485775" y="1571625"/>
            <a:ext cx="3590925" cy="5048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06513" name="Text Box 68"/>
          <p:cNvSpPr txBox="1">
            <a:spLocks noChangeArrowheads="1"/>
          </p:cNvSpPr>
          <p:nvPr/>
        </p:nvSpPr>
        <p:spPr bwMode="auto">
          <a:xfrm>
            <a:off x="573406" y="1447800"/>
            <a:ext cx="650238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600" u="none">
                <a:solidFill>
                  <a:srgbClr val="000000"/>
                </a:solidFill>
                <a:latin typeface="Tw Cen MT"/>
                <a:cs typeface="Tw Cen MT"/>
              </a:rPr>
              <a:t>misc</a:t>
            </a:r>
          </a:p>
          <a:p>
            <a:pPr algn="ctr"/>
            <a:r>
              <a:rPr lang="pt-PT" sz="1600" u="none">
                <a:solidFill>
                  <a:srgbClr val="000000"/>
                </a:solidFill>
                <a:latin typeface="Tw Cen MT"/>
                <a:cs typeface="Tw Cen MT"/>
              </a:rPr>
              <a:t>fields</a:t>
            </a:r>
          </a:p>
        </p:txBody>
      </p:sp>
      <p:sp>
        <p:nvSpPr>
          <p:cNvPr id="106514" name="Line 69"/>
          <p:cNvSpPr>
            <a:spLocks noChangeShapeType="1"/>
          </p:cNvSpPr>
          <p:nvPr/>
        </p:nvSpPr>
        <p:spPr bwMode="auto">
          <a:xfrm>
            <a:off x="1247775" y="15811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06515" name="Text Box 70"/>
          <p:cNvSpPr txBox="1">
            <a:spLocks noChangeArrowheads="1"/>
          </p:cNvSpPr>
          <p:nvPr/>
        </p:nvSpPr>
        <p:spPr bwMode="auto">
          <a:xfrm>
            <a:off x="1207028" y="1651000"/>
            <a:ext cx="11006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800" u="none">
                <a:solidFill>
                  <a:srgbClr val="000000"/>
                </a:solidFill>
                <a:latin typeface="Tw Cen MT"/>
                <a:cs typeface="Tw Cen MT"/>
              </a:rPr>
              <a:t>223.1.1.1</a:t>
            </a:r>
          </a:p>
        </p:txBody>
      </p:sp>
      <p:sp>
        <p:nvSpPr>
          <p:cNvPr id="106516" name="Text Box 71"/>
          <p:cNvSpPr txBox="1">
            <a:spLocks noChangeArrowheads="1"/>
          </p:cNvSpPr>
          <p:nvPr/>
        </p:nvSpPr>
        <p:spPr bwMode="auto">
          <a:xfrm>
            <a:off x="2226203" y="1651000"/>
            <a:ext cx="11006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800" u="none" dirty="0" smtClean="0">
                <a:solidFill>
                  <a:srgbClr val="000000"/>
                </a:solidFill>
                <a:latin typeface="Tw Cen MT"/>
                <a:cs typeface="Tw Cen MT"/>
              </a:rPr>
              <a:t>223.1.2.2</a:t>
            </a:r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06517" name="Line 72"/>
          <p:cNvSpPr>
            <a:spLocks noChangeShapeType="1"/>
          </p:cNvSpPr>
          <p:nvPr/>
        </p:nvSpPr>
        <p:spPr bwMode="auto">
          <a:xfrm>
            <a:off x="2238375" y="15811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06518" name="Line 73"/>
          <p:cNvSpPr>
            <a:spLocks noChangeShapeType="1"/>
          </p:cNvSpPr>
          <p:nvPr/>
        </p:nvSpPr>
        <p:spPr bwMode="auto">
          <a:xfrm>
            <a:off x="3286125" y="15716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06519" name="Text Box 74"/>
          <p:cNvSpPr txBox="1">
            <a:spLocks noChangeArrowheads="1"/>
          </p:cNvSpPr>
          <p:nvPr/>
        </p:nvSpPr>
        <p:spPr bwMode="auto">
          <a:xfrm>
            <a:off x="3363582" y="1641475"/>
            <a:ext cx="6293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800" u="none">
                <a:solidFill>
                  <a:srgbClr val="000000"/>
                </a:solidFill>
                <a:latin typeface="Tw Cen MT"/>
                <a:cs typeface="Tw Cen MT"/>
              </a:rPr>
              <a:t>data</a:t>
            </a: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6174452" y="3919538"/>
            <a:ext cx="838200" cy="2286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4437098" y="1395413"/>
            <a:ext cx="4422776" cy="4852987"/>
            <a:chOff x="4437098" y="1395413"/>
            <a:chExt cx="4422776" cy="4852987"/>
          </a:xfrm>
        </p:grpSpPr>
        <p:grpSp>
          <p:nvGrpSpPr>
            <p:cNvPr id="97" name="Group 96"/>
            <p:cNvGrpSpPr/>
            <p:nvPr/>
          </p:nvGrpSpPr>
          <p:grpSpPr>
            <a:xfrm>
              <a:off x="4976884" y="1395413"/>
              <a:ext cx="3484563" cy="1428810"/>
              <a:chOff x="5146675" y="1477963"/>
              <a:chExt cx="3484563" cy="1428810"/>
            </a:xfrm>
          </p:grpSpPr>
          <p:sp>
            <p:nvSpPr>
              <p:cNvPr id="159" name="Text Box 65"/>
              <p:cNvSpPr txBox="1">
                <a:spLocks noChangeArrowheads="1"/>
              </p:cNvSpPr>
              <p:nvPr/>
            </p:nvSpPr>
            <p:spPr bwMode="auto">
              <a:xfrm>
                <a:off x="5146675" y="1477963"/>
                <a:ext cx="3484563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2000" u="none" dirty="0" err="1">
                    <a:solidFill>
                      <a:srgbClr val="000000"/>
                    </a:solidFill>
                    <a:latin typeface="Tw Cen MT"/>
                    <a:cs typeface="Tw Cen MT"/>
                  </a:rPr>
                  <a:t>Dest</a:t>
                </a:r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. Net</a:t>
                </a:r>
                <a:r>
                  <a:rPr lang="pt-PT" sz="2000" u="none" dirty="0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.    </a:t>
                </a:r>
                <a:r>
                  <a:rPr lang="pt-PT" sz="2000" u="none" dirty="0" err="1">
                    <a:solidFill>
                      <a:srgbClr val="000000"/>
                    </a:solidFill>
                    <a:latin typeface="Tw Cen MT"/>
                    <a:cs typeface="Tw Cen MT"/>
                  </a:rPr>
                  <a:t>next</a:t>
                </a:r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 </a:t>
                </a:r>
                <a:r>
                  <a:rPr lang="pt-PT" sz="2000" u="none" dirty="0" err="1">
                    <a:solidFill>
                      <a:srgbClr val="000000"/>
                    </a:solidFill>
                    <a:latin typeface="Tw Cen MT"/>
                    <a:cs typeface="Tw Cen MT"/>
                  </a:rPr>
                  <a:t>router</a:t>
                </a:r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 </a:t>
                </a:r>
                <a:r>
                  <a:rPr lang="pt-PT" sz="2000" u="none" dirty="0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   </a:t>
                </a:r>
                <a:r>
                  <a:rPr lang="pt-PT" sz="2000" u="none" dirty="0" err="1">
                    <a:solidFill>
                      <a:srgbClr val="000000"/>
                    </a:solidFill>
                    <a:latin typeface="Tw Cen MT"/>
                    <a:cs typeface="Tw Cen MT"/>
                  </a:rPr>
                  <a:t>Nhops</a:t>
                </a:r>
                <a:endParaRPr lang="pt-PT" sz="20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60" name="Text Box 66"/>
              <p:cNvSpPr txBox="1">
                <a:spLocks noChangeArrowheads="1"/>
              </p:cNvSpPr>
              <p:nvPr/>
            </p:nvSpPr>
            <p:spPr bwMode="auto">
              <a:xfrm>
                <a:off x="5184775" y="1878013"/>
                <a:ext cx="3154479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223.1.1      eth0                </a:t>
                </a:r>
                <a:r>
                  <a:rPr lang="pt-PT" sz="2000" u="none" dirty="0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0</a:t>
                </a:r>
                <a:endParaRPr lang="pt-PT" sz="20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61" name="Text Box 67"/>
              <p:cNvSpPr txBox="1">
                <a:spLocks noChangeArrowheads="1"/>
              </p:cNvSpPr>
              <p:nvPr/>
            </p:nvSpPr>
            <p:spPr bwMode="auto">
              <a:xfrm>
                <a:off x="5194300" y="2173288"/>
                <a:ext cx="315460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223.1.2      223.1.1.4        </a:t>
                </a:r>
                <a:r>
                  <a:rPr lang="pt-PT" sz="2000" u="none" dirty="0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1</a:t>
                </a:r>
                <a:endParaRPr lang="pt-PT" sz="20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62" name="Text Box 68"/>
              <p:cNvSpPr txBox="1">
                <a:spLocks noChangeArrowheads="1"/>
              </p:cNvSpPr>
              <p:nvPr/>
            </p:nvSpPr>
            <p:spPr bwMode="auto">
              <a:xfrm>
                <a:off x="5203825" y="2506663"/>
                <a:ext cx="315460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20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223.1.3      223.1.1.4        </a:t>
                </a:r>
                <a:r>
                  <a:rPr lang="pt-PT" sz="2000" u="none" dirty="0" smtClean="0">
                    <a:solidFill>
                      <a:srgbClr val="000000"/>
                    </a:solidFill>
                    <a:latin typeface="Tw Cen MT"/>
                    <a:cs typeface="Tw Cen MT"/>
                  </a:rPr>
                  <a:t>1</a:t>
                </a:r>
                <a:endParaRPr lang="pt-PT" sz="20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63" name="Line 69"/>
              <p:cNvSpPr>
                <a:spLocks noChangeShapeType="1"/>
              </p:cNvSpPr>
              <p:nvPr/>
            </p:nvSpPr>
            <p:spPr bwMode="auto">
              <a:xfrm flipV="1">
                <a:off x="5238750" y="1857376"/>
                <a:ext cx="3390900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64" name="Line 70"/>
              <p:cNvSpPr>
                <a:spLocks noChangeShapeType="1"/>
              </p:cNvSpPr>
              <p:nvPr/>
            </p:nvSpPr>
            <p:spPr bwMode="auto">
              <a:xfrm>
                <a:off x="6391275" y="1619251"/>
                <a:ext cx="0" cy="118110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65" name="Line 71"/>
              <p:cNvSpPr>
                <a:spLocks noChangeShapeType="1"/>
              </p:cNvSpPr>
              <p:nvPr/>
            </p:nvSpPr>
            <p:spPr bwMode="auto">
              <a:xfrm>
                <a:off x="7772400" y="1609726"/>
                <a:ext cx="0" cy="118110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4437098" y="3094038"/>
              <a:ext cx="4422776" cy="3154362"/>
              <a:chOff x="4437098" y="3094038"/>
              <a:chExt cx="4422776" cy="3154362"/>
            </a:xfrm>
          </p:grpSpPr>
          <p:sp>
            <p:nvSpPr>
              <p:cNvPr id="99" name="Freeform 4"/>
              <p:cNvSpPr>
                <a:spLocks/>
              </p:cNvSpPr>
              <p:nvPr/>
            </p:nvSpPr>
            <p:spPr bwMode="auto">
              <a:xfrm>
                <a:off x="4437098" y="3094038"/>
                <a:ext cx="1941513" cy="2049462"/>
              </a:xfrm>
              <a:custGeom>
                <a:avLst/>
                <a:gdLst>
                  <a:gd name="T0" fmla="*/ 1201 w 1223"/>
                  <a:gd name="T1" fmla="*/ 756 h 1291"/>
                  <a:gd name="T2" fmla="*/ 702 w 1223"/>
                  <a:gd name="T3" fmla="*/ 670 h 1291"/>
                  <a:gd name="T4" fmla="*/ 608 w 1223"/>
                  <a:gd name="T5" fmla="*/ 103 h 1291"/>
                  <a:gd name="T6" fmla="*/ 335 w 1223"/>
                  <a:gd name="T7" fmla="*/ 52 h 1291"/>
                  <a:gd name="T8" fmla="*/ 65 w 1223"/>
                  <a:gd name="T9" fmla="*/ 82 h 1291"/>
                  <a:gd name="T10" fmla="*/ 41 w 1223"/>
                  <a:gd name="T11" fmla="*/ 544 h 1291"/>
                  <a:gd name="T12" fmla="*/ 38 w 1223"/>
                  <a:gd name="T13" fmla="*/ 751 h 1291"/>
                  <a:gd name="T14" fmla="*/ 23 w 1223"/>
                  <a:gd name="T15" fmla="*/ 940 h 1291"/>
                  <a:gd name="T16" fmla="*/ 17 w 1223"/>
                  <a:gd name="T17" fmla="*/ 1114 h 1291"/>
                  <a:gd name="T18" fmla="*/ 128 w 1223"/>
                  <a:gd name="T19" fmla="*/ 1219 h 1291"/>
                  <a:gd name="T20" fmla="*/ 602 w 1223"/>
                  <a:gd name="T21" fmla="*/ 1243 h 1291"/>
                  <a:gd name="T22" fmla="*/ 686 w 1223"/>
                  <a:gd name="T23" fmla="*/ 930 h 1291"/>
                  <a:gd name="T24" fmla="*/ 1177 w 1223"/>
                  <a:gd name="T25" fmla="*/ 916 h 1291"/>
                  <a:gd name="T26" fmla="*/ 1201 w 1223"/>
                  <a:gd name="T27" fmla="*/ 756 h 129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23"/>
                  <a:gd name="T43" fmla="*/ 0 h 1291"/>
                  <a:gd name="T44" fmla="*/ 1223 w 1223"/>
                  <a:gd name="T45" fmla="*/ 1291 h 129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23" h="1291">
                    <a:moveTo>
                      <a:pt x="1201" y="756"/>
                    </a:moveTo>
                    <a:cubicBezTo>
                      <a:pt x="1180" y="640"/>
                      <a:pt x="798" y="744"/>
                      <a:pt x="702" y="670"/>
                    </a:cubicBezTo>
                    <a:cubicBezTo>
                      <a:pt x="603" y="561"/>
                      <a:pt x="669" y="206"/>
                      <a:pt x="608" y="103"/>
                    </a:cubicBezTo>
                    <a:cubicBezTo>
                      <a:pt x="547" y="0"/>
                      <a:pt x="425" y="55"/>
                      <a:pt x="335" y="52"/>
                    </a:cubicBezTo>
                    <a:cubicBezTo>
                      <a:pt x="245" y="49"/>
                      <a:pt x="114" y="0"/>
                      <a:pt x="65" y="82"/>
                    </a:cubicBezTo>
                    <a:cubicBezTo>
                      <a:pt x="16" y="164"/>
                      <a:pt x="45" y="433"/>
                      <a:pt x="41" y="544"/>
                    </a:cubicBezTo>
                    <a:cubicBezTo>
                      <a:pt x="37" y="655"/>
                      <a:pt x="41" y="685"/>
                      <a:pt x="38" y="751"/>
                    </a:cubicBezTo>
                    <a:cubicBezTo>
                      <a:pt x="35" y="817"/>
                      <a:pt x="26" y="880"/>
                      <a:pt x="23" y="940"/>
                    </a:cubicBezTo>
                    <a:cubicBezTo>
                      <a:pt x="20" y="1000"/>
                      <a:pt x="0" y="1068"/>
                      <a:pt x="17" y="1114"/>
                    </a:cubicBezTo>
                    <a:cubicBezTo>
                      <a:pt x="34" y="1160"/>
                      <a:pt x="31" y="1198"/>
                      <a:pt x="128" y="1219"/>
                    </a:cubicBezTo>
                    <a:cubicBezTo>
                      <a:pt x="225" y="1240"/>
                      <a:pt x="509" y="1291"/>
                      <a:pt x="602" y="1243"/>
                    </a:cubicBezTo>
                    <a:cubicBezTo>
                      <a:pt x="695" y="1195"/>
                      <a:pt x="590" y="984"/>
                      <a:pt x="686" y="930"/>
                    </a:cubicBezTo>
                    <a:cubicBezTo>
                      <a:pt x="782" y="876"/>
                      <a:pt x="1091" y="945"/>
                      <a:pt x="1177" y="916"/>
                    </a:cubicBezTo>
                    <a:cubicBezTo>
                      <a:pt x="1208" y="864"/>
                      <a:pt x="1223" y="871"/>
                      <a:pt x="1201" y="756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0" name="Freeform 5"/>
              <p:cNvSpPr>
                <a:spLocks/>
              </p:cNvSpPr>
              <p:nvPr/>
            </p:nvSpPr>
            <p:spPr bwMode="auto">
              <a:xfrm>
                <a:off x="6953286" y="3381375"/>
                <a:ext cx="1906588" cy="1958975"/>
              </a:xfrm>
              <a:custGeom>
                <a:avLst/>
                <a:gdLst>
                  <a:gd name="T0" fmla="*/ 25 w 1201"/>
                  <a:gd name="T1" fmla="*/ 709 h 1234"/>
                  <a:gd name="T2" fmla="*/ 526 w 1201"/>
                  <a:gd name="T3" fmla="*/ 780 h 1234"/>
                  <a:gd name="T4" fmla="*/ 613 w 1201"/>
                  <a:gd name="T5" fmla="*/ 1134 h 1234"/>
                  <a:gd name="T6" fmla="*/ 946 w 1201"/>
                  <a:gd name="T7" fmla="*/ 1230 h 1234"/>
                  <a:gd name="T8" fmla="*/ 1171 w 1201"/>
                  <a:gd name="T9" fmla="*/ 1107 h 1234"/>
                  <a:gd name="T10" fmla="*/ 1126 w 1201"/>
                  <a:gd name="T11" fmla="*/ 894 h 1234"/>
                  <a:gd name="T12" fmla="*/ 1114 w 1201"/>
                  <a:gd name="T13" fmla="*/ 693 h 1234"/>
                  <a:gd name="T14" fmla="*/ 1099 w 1201"/>
                  <a:gd name="T15" fmla="*/ 423 h 1234"/>
                  <a:gd name="T16" fmla="*/ 1141 w 1201"/>
                  <a:gd name="T17" fmla="*/ 216 h 1234"/>
                  <a:gd name="T18" fmla="*/ 1102 w 1201"/>
                  <a:gd name="T19" fmla="*/ 33 h 1234"/>
                  <a:gd name="T20" fmla="*/ 646 w 1201"/>
                  <a:gd name="T21" fmla="*/ 81 h 1234"/>
                  <a:gd name="T22" fmla="*/ 535 w 1201"/>
                  <a:gd name="T23" fmla="*/ 519 h 1234"/>
                  <a:gd name="T24" fmla="*/ 44 w 1201"/>
                  <a:gd name="T25" fmla="*/ 548 h 1234"/>
                  <a:gd name="T26" fmla="*/ 25 w 1201"/>
                  <a:gd name="T27" fmla="*/ 709 h 123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01"/>
                  <a:gd name="T43" fmla="*/ 0 h 1234"/>
                  <a:gd name="T44" fmla="*/ 1201 w 1201"/>
                  <a:gd name="T45" fmla="*/ 1234 h 123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01" h="1234">
                    <a:moveTo>
                      <a:pt x="25" y="709"/>
                    </a:moveTo>
                    <a:cubicBezTo>
                      <a:pt x="49" y="824"/>
                      <a:pt x="428" y="709"/>
                      <a:pt x="526" y="780"/>
                    </a:cubicBezTo>
                    <a:cubicBezTo>
                      <a:pt x="624" y="851"/>
                      <a:pt x="543" y="1059"/>
                      <a:pt x="613" y="1134"/>
                    </a:cubicBezTo>
                    <a:cubicBezTo>
                      <a:pt x="683" y="1209"/>
                      <a:pt x="853" y="1234"/>
                      <a:pt x="946" y="1230"/>
                    </a:cubicBezTo>
                    <a:cubicBezTo>
                      <a:pt x="1039" y="1226"/>
                      <a:pt x="1141" y="1163"/>
                      <a:pt x="1171" y="1107"/>
                    </a:cubicBezTo>
                    <a:cubicBezTo>
                      <a:pt x="1201" y="1051"/>
                      <a:pt x="1135" y="963"/>
                      <a:pt x="1126" y="894"/>
                    </a:cubicBezTo>
                    <a:cubicBezTo>
                      <a:pt x="1117" y="825"/>
                      <a:pt x="1119" y="772"/>
                      <a:pt x="1114" y="693"/>
                    </a:cubicBezTo>
                    <a:cubicBezTo>
                      <a:pt x="1109" y="614"/>
                      <a:pt x="1095" y="502"/>
                      <a:pt x="1099" y="423"/>
                    </a:cubicBezTo>
                    <a:cubicBezTo>
                      <a:pt x="1103" y="344"/>
                      <a:pt x="1141" y="281"/>
                      <a:pt x="1141" y="216"/>
                    </a:cubicBezTo>
                    <a:cubicBezTo>
                      <a:pt x="1141" y="151"/>
                      <a:pt x="1185" y="56"/>
                      <a:pt x="1102" y="33"/>
                    </a:cubicBezTo>
                    <a:cubicBezTo>
                      <a:pt x="1019" y="10"/>
                      <a:pt x="740" y="0"/>
                      <a:pt x="646" y="81"/>
                    </a:cubicBezTo>
                    <a:cubicBezTo>
                      <a:pt x="552" y="162"/>
                      <a:pt x="635" y="441"/>
                      <a:pt x="535" y="519"/>
                    </a:cubicBezTo>
                    <a:cubicBezTo>
                      <a:pt x="435" y="597"/>
                      <a:pt x="129" y="516"/>
                      <a:pt x="44" y="548"/>
                    </a:cubicBezTo>
                    <a:cubicBezTo>
                      <a:pt x="15" y="601"/>
                      <a:pt x="0" y="594"/>
                      <a:pt x="25" y="709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1" name="Freeform 6"/>
              <p:cNvSpPr>
                <a:spLocks/>
              </p:cNvSpPr>
              <p:nvPr/>
            </p:nvSpPr>
            <p:spPr bwMode="auto">
              <a:xfrm>
                <a:off x="5645186" y="4757738"/>
                <a:ext cx="2055813" cy="1490662"/>
              </a:xfrm>
              <a:custGeom>
                <a:avLst/>
                <a:gdLst>
                  <a:gd name="T0" fmla="*/ 600 w 1295"/>
                  <a:gd name="T1" fmla="*/ 30 h 939"/>
                  <a:gd name="T2" fmla="*/ 525 w 1295"/>
                  <a:gd name="T3" fmla="*/ 393 h 939"/>
                  <a:gd name="T4" fmla="*/ 81 w 1295"/>
                  <a:gd name="T5" fmla="*/ 471 h 939"/>
                  <a:gd name="T6" fmla="*/ 39 w 1295"/>
                  <a:gd name="T7" fmla="*/ 855 h 939"/>
                  <a:gd name="T8" fmla="*/ 207 w 1295"/>
                  <a:gd name="T9" fmla="*/ 927 h 939"/>
                  <a:gd name="T10" fmla="*/ 429 w 1295"/>
                  <a:gd name="T11" fmla="*/ 927 h 939"/>
                  <a:gd name="T12" fmla="*/ 705 w 1295"/>
                  <a:gd name="T13" fmla="*/ 891 h 939"/>
                  <a:gd name="T14" fmla="*/ 1227 w 1295"/>
                  <a:gd name="T15" fmla="*/ 849 h 939"/>
                  <a:gd name="T16" fmla="*/ 1113 w 1295"/>
                  <a:gd name="T17" fmla="*/ 459 h 939"/>
                  <a:gd name="T18" fmla="*/ 777 w 1295"/>
                  <a:gd name="T19" fmla="*/ 363 h 939"/>
                  <a:gd name="T20" fmla="*/ 762 w 1295"/>
                  <a:gd name="T21" fmla="*/ 42 h 939"/>
                  <a:gd name="T22" fmla="*/ 600 w 1295"/>
                  <a:gd name="T23" fmla="*/ 30 h 93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295"/>
                  <a:gd name="T37" fmla="*/ 0 h 939"/>
                  <a:gd name="T38" fmla="*/ 1295 w 1295"/>
                  <a:gd name="T39" fmla="*/ 939 h 93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295" h="939">
                    <a:moveTo>
                      <a:pt x="600" y="30"/>
                    </a:moveTo>
                    <a:cubicBezTo>
                      <a:pt x="486" y="60"/>
                      <a:pt x="610" y="247"/>
                      <a:pt x="525" y="393"/>
                    </a:cubicBezTo>
                    <a:cubicBezTo>
                      <a:pt x="439" y="467"/>
                      <a:pt x="162" y="394"/>
                      <a:pt x="81" y="471"/>
                    </a:cubicBezTo>
                    <a:cubicBezTo>
                      <a:pt x="0" y="548"/>
                      <a:pt x="18" y="779"/>
                      <a:pt x="39" y="855"/>
                    </a:cubicBezTo>
                    <a:cubicBezTo>
                      <a:pt x="60" y="931"/>
                      <a:pt x="142" y="915"/>
                      <a:pt x="207" y="927"/>
                    </a:cubicBezTo>
                    <a:cubicBezTo>
                      <a:pt x="272" y="939"/>
                      <a:pt x="346" y="933"/>
                      <a:pt x="429" y="927"/>
                    </a:cubicBezTo>
                    <a:cubicBezTo>
                      <a:pt x="512" y="921"/>
                      <a:pt x="572" y="904"/>
                      <a:pt x="705" y="891"/>
                    </a:cubicBezTo>
                    <a:cubicBezTo>
                      <a:pt x="838" y="878"/>
                      <a:pt x="1159" y="921"/>
                      <a:pt x="1227" y="849"/>
                    </a:cubicBezTo>
                    <a:cubicBezTo>
                      <a:pt x="1295" y="777"/>
                      <a:pt x="1188" y="540"/>
                      <a:pt x="1113" y="459"/>
                    </a:cubicBezTo>
                    <a:cubicBezTo>
                      <a:pt x="1038" y="378"/>
                      <a:pt x="835" y="432"/>
                      <a:pt x="777" y="363"/>
                    </a:cubicBezTo>
                    <a:cubicBezTo>
                      <a:pt x="719" y="294"/>
                      <a:pt x="791" y="97"/>
                      <a:pt x="762" y="42"/>
                    </a:cubicBezTo>
                    <a:cubicBezTo>
                      <a:pt x="708" y="15"/>
                      <a:pt x="714" y="0"/>
                      <a:pt x="600" y="30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aphicFrame>
            <p:nvGraphicFramePr>
              <p:cNvPr id="102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73908515"/>
                  </p:ext>
                </p:extLst>
              </p:nvPr>
            </p:nvGraphicFramePr>
            <p:xfrm>
              <a:off x="4514886" y="319881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125" name="Clip" r:id="rId4" imgW="1307948" imgH="1084823" progId="MS_ClipArt_Gallery.2">
                      <p:embed/>
                    </p:oleObj>
                  </mc:Choice>
                  <mc:Fallback>
                    <p:oleObj name="Clip" r:id="rId4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319881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3" name="Line 8"/>
              <p:cNvSpPr>
                <a:spLocks noChangeShapeType="1"/>
              </p:cNvSpPr>
              <p:nvPr/>
            </p:nvSpPr>
            <p:spPr bwMode="auto">
              <a:xfrm>
                <a:off x="5075273" y="3571875"/>
                <a:ext cx="277813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4" name="Line 9"/>
              <p:cNvSpPr>
                <a:spLocks noChangeShapeType="1"/>
              </p:cNvSpPr>
              <p:nvPr/>
            </p:nvSpPr>
            <p:spPr bwMode="auto">
              <a:xfrm flipH="1">
                <a:off x="5365786" y="3557588"/>
                <a:ext cx="0" cy="12906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5" name="Line 10"/>
              <p:cNvSpPr>
                <a:spLocks noChangeShapeType="1"/>
              </p:cNvSpPr>
              <p:nvPr/>
            </p:nvSpPr>
            <p:spPr bwMode="auto">
              <a:xfrm flipV="1">
                <a:off x="5075273" y="4216400"/>
                <a:ext cx="277813" cy="31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06" name="Line 11"/>
              <p:cNvSpPr>
                <a:spLocks noChangeShapeType="1"/>
              </p:cNvSpPr>
              <p:nvPr/>
            </p:nvSpPr>
            <p:spPr bwMode="auto">
              <a:xfrm>
                <a:off x="5084798" y="4843463"/>
                <a:ext cx="273050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aphicFrame>
            <p:nvGraphicFramePr>
              <p:cNvPr id="107" name="Object 1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7147851"/>
                  </p:ext>
                </p:extLst>
              </p:nvPr>
            </p:nvGraphicFramePr>
            <p:xfrm>
              <a:off x="4514886" y="38655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126" name="Clip" r:id="rId6" imgW="1307948" imgH="1084823" progId="MS_ClipArt_Gallery.2">
                      <p:embed/>
                    </p:oleObj>
                  </mc:Choice>
                  <mc:Fallback>
                    <p:oleObj name="Clip" r:id="rId6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38655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8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7739719"/>
                  </p:ext>
                </p:extLst>
              </p:nvPr>
            </p:nvGraphicFramePr>
            <p:xfrm>
              <a:off x="4514886" y="44751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127" name="Clip" r:id="rId7" imgW="1307948" imgH="1084823" progId="MS_ClipArt_Gallery.2">
                      <p:embed/>
                    </p:oleObj>
                  </mc:Choice>
                  <mc:Fallback>
                    <p:oleObj name="Clip" r:id="rId7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44751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9" name="Line 14"/>
              <p:cNvSpPr>
                <a:spLocks noChangeShapeType="1"/>
              </p:cNvSpPr>
              <p:nvPr/>
            </p:nvSpPr>
            <p:spPr bwMode="auto">
              <a:xfrm>
                <a:off x="5365786" y="4414838"/>
                <a:ext cx="10350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pSp>
            <p:nvGrpSpPr>
              <p:cNvPr id="110" name="Group 15"/>
              <p:cNvGrpSpPr>
                <a:grpSpLocks/>
              </p:cNvGrpSpPr>
              <p:nvPr/>
            </p:nvGrpSpPr>
            <p:grpSpPr bwMode="auto">
              <a:xfrm>
                <a:off x="6308761" y="4379913"/>
                <a:ext cx="711200" cy="381000"/>
                <a:chOff x="3600" y="219"/>
                <a:chExt cx="360" cy="175"/>
              </a:xfrm>
            </p:grpSpPr>
            <p:sp>
              <p:nvSpPr>
                <p:cNvPr id="146" name="Oval 16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47" name="Line 17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48" name="Line 18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49" name="Rectangle 19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en-GB" u="none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50" name="Oval 20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grpSp>
              <p:nvGrpSpPr>
                <p:cNvPr id="151" name="Group 21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156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  <p:sp>
                <p:nvSpPr>
                  <p:cNvPr id="157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  <p:sp>
                <p:nvSpPr>
                  <p:cNvPr id="158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</p:grpSp>
            <p:grpSp>
              <p:nvGrpSpPr>
                <p:cNvPr id="152" name="Group 25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153" name="Line 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  <p:sp>
                <p:nvSpPr>
                  <p:cNvPr id="154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  <p:sp>
                <p:nvSpPr>
                  <p:cNvPr id="155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latin typeface="Tw Cen MT"/>
                      <a:cs typeface="Tw Cen MT"/>
                    </a:endParaRPr>
                  </a:p>
                </p:txBody>
              </p:sp>
            </p:grpSp>
          </p:grpSp>
          <p:sp>
            <p:nvSpPr>
              <p:cNvPr id="111" name="Text Box 29"/>
              <p:cNvSpPr txBox="1">
                <a:spLocks noChangeArrowheads="1"/>
              </p:cNvSpPr>
              <p:nvPr/>
            </p:nvSpPr>
            <p:spPr bwMode="auto">
              <a:xfrm>
                <a:off x="5033998" y="3246438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223.1.1.1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2" name="Rectangle 30"/>
              <p:cNvSpPr>
                <a:spLocks noChangeArrowheads="1"/>
              </p:cNvSpPr>
              <p:nvPr/>
            </p:nvSpPr>
            <p:spPr bwMode="auto">
              <a:xfrm>
                <a:off x="5121311" y="3967163"/>
                <a:ext cx="309563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3" name="Text Box 31"/>
              <p:cNvSpPr txBox="1">
                <a:spLocks noChangeArrowheads="1"/>
              </p:cNvSpPr>
              <p:nvPr/>
            </p:nvSpPr>
            <p:spPr bwMode="auto">
              <a:xfrm>
                <a:off x="5048286" y="3875088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223.1.1.2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4" name="Text Box 32"/>
              <p:cNvSpPr txBox="1">
                <a:spLocks noChangeArrowheads="1"/>
              </p:cNvSpPr>
              <p:nvPr/>
            </p:nvSpPr>
            <p:spPr bwMode="auto">
              <a:xfrm>
                <a:off x="4919698" y="4827588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223.1.1.3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5" name="Text Box 33"/>
              <p:cNvSpPr txBox="1">
                <a:spLocks noChangeArrowheads="1"/>
              </p:cNvSpPr>
              <p:nvPr/>
            </p:nvSpPr>
            <p:spPr bwMode="auto">
              <a:xfrm>
                <a:off x="5710273" y="4100513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223.1.1.4</a:t>
                </a:r>
                <a:endParaRPr lang="pt-PT" sz="18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6" name="Line 34"/>
              <p:cNvSpPr>
                <a:spLocks noChangeShapeType="1"/>
              </p:cNvSpPr>
              <p:nvPr/>
            </p:nvSpPr>
            <p:spPr bwMode="auto">
              <a:xfrm>
                <a:off x="6913599" y="4424363"/>
                <a:ext cx="1016000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7" name="Text Box 35"/>
              <p:cNvSpPr txBox="1">
                <a:spLocks noChangeArrowheads="1"/>
              </p:cNvSpPr>
              <p:nvPr/>
            </p:nvSpPr>
            <p:spPr bwMode="auto">
              <a:xfrm>
                <a:off x="6786599" y="4062413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223.1.2.9</a:t>
                </a:r>
                <a:endParaRPr lang="pt-PT" sz="18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18" name="Line 36"/>
              <p:cNvSpPr>
                <a:spLocks noChangeShapeType="1"/>
              </p:cNvSpPr>
              <p:nvPr/>
            </p:nvSpPr>
            <p:spPr bwMode="auto">
              <a:xfrm flipH="1">
                <a:off x="7937536" y="3729038"/>
                <a:ext cx="0" cy="12906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aphicFrame>
            <p:nvGraphicFramePr>
              <p:cNvPr id="119" name="Object 3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23935674"/>
                  </p:ext>
                </p:extLst>
              </p:nvPr>
            </p:nvGraphicFramePr>
            <p:xfrm>
              <a:off x="8115336" y="3436938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128" name="Clip" r:id="rId8" imgW="1307948" imgH="1084823" progId="MS_ClipArt_Gallery.2">
                      <p:embed/>
                    </p:oleObj>
                  </mc:Choice>
                  <mc:Fallback>
                    <p:oleObj name="Clip" r:id="rId8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15336" y="3436938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0" name="Line 38"/>
              <p:cNvSpPr>
                <a:spLocks noChangeShapeType="1"/>
              </p:cNvSpPr>
              <p:nvPr/>
            </p:nvSpPr>
            <p:spPr bwMode="auto">
              <a:xfrm>
                <a:off x="7937536" y="3733800"/>
                <a:ext cx="2349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aphicFrame>
            <p:nvGraphicFramePr>
              <p:cNvPr id="121" name="Object 3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61699567"/>
                  </p:ext>
                </p:extLst>
              </p:nvPr>
            </p:nvGraphicFramePr>
            <p:xfrm>
              <a:off x="8120099" y="48180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129" name="Clip" r:id="rId9" imgW="1307948" imgH="1084823" progId="MS_ClipArt_Gallery.2">
                      <p:embed/>
                    </p:oleObj>
                  </mc:Choice>
                  <mc:Fallback>
                    <p:oleObj name="Clip" r:id="rId9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20099" y="48180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2" name="Line 40"/>
              <p:cNvSpPr>
                <a:spLocks noChangeShapeType="1"/>
              </p:cNvSpPr>
              <p:nvPr/>
            </p:nvSpPr>
            <p:spPr bwMode="auto">
              <a:xfrm>
                <a:off x="7937536" y="5005388"/>
                <a:ext cx="2349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23" name="Rectangle 41"/>
              <p:cNvSpPr>
                <a:spLocks noChangeArrowheads="1"/>
              </p:cNvSpPr>
              <p:nvPr/>
            </p:nvSpPr>
            <p:spPr bwMode="auto">
              <a:xfrm>
                <a:off x="7883561" y="4752975"/>
                <a:ext cx="171450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24" name="Text Box 42"/>
              <p:cNvSpPr txBox="1">
                <a:spLocks noChangeArrowheads="1"/>
              </p:cNvSpPr>
              <p:nvPr/>
            </p:nvSpPr>
            <p:spPr bwMode="auto">
              <a:xfrm>
                <a:off x="7272374" y="4665663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223.1.2.2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25" name="Rectangle 43"/>
              <p:cNvSpPr>
                <a:spLocks noChangeArrowheads="1"/>
              </p:cNvSpPr>
              <p:nvPr/>
            </p:nvSpPr>
            <p:spPr bwMode="auto">
              <a:xfrm>
                <a:off x="7897849" y="3781425"/>
                <a:ext cx="247650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26" name="Text Box 44"/>
              <p:cNvSpPr txBox="1">
                <a:spLocks noChangeArrowheads="1"/>
              </p:cNvSpPr>
              <p:nvPr/>
            </p:nvSpPr>
            <p:spPr bwMode="auto">
              <a:xfrm>
                <a:off x="7013611" y="3662363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223.1.2.1</a:t>
                </a:r>
                <a:endParaRPr lang="pt-PT" sz="18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27" name="Line 45"/>
              <p:cNvSpPr>
                <a:spLocks noChangeShapeType="1"/>
              </p:cNvSpPr>
              <p:nvPr/>
            </p:nvSpPr>
            <p:spPr bwMode="auto">
              <a:xfrm flipH="1">
                <a:off x="6675474" y="4762500"/>
                <a:ext cx="0" cy="7191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28" name="Line 46"/>
              <p:cNvSpPr>
                <a:spLocks noChangeShapeType="1"/>
              </p:cNvSpPr>
              <p:nvPr/>
            </p:nvSpPr>
            <p:spPr bwMode="auto">
              <a:xfrm flipH="1">
                <a:off x="6018248" y="5481638"/>
                <a:ext cx="11858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29" name="Line 47"/>
              <p:cNvSpPr>
                <a:spLocks noChangeShapeType="1"/>
              </p:cNvSpPr>
              <p:nvPr/>
            </p:nvSpPr>
            <p:spPr bwMode="auto">
              <a:xfrm flipH="1" flipV="1">
                <a:off x="6015073" y="5473700"/>
                <a:ext cx="3175" cy="2413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30" name="Line 48"/>
              <p:cNvSpPr>
                <a:spLocks noChangeShapeType="1"/>
              </p:cNvSpPr>
              <p:nvPr/>
            </p:nvSpPr>
            <p:spPr bwMode="auto">
              <a:xfrm flipH="1" flipV="1">
                <a:off x="7191411" y="5478463"/>
                <a:ext cx="3175" cy="2413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aphicFrame>
            <p:nvGraphicFramePr>
              <p:cNvPr id="131" name="Object 4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94721580"/>
                  </p:ext>
                </p:extLst>
              </p:nvPr>
            </p:nvGraphicFramePr>
            <p:xfrm>
              <a:off x="6977099" y="563721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130" name="Clip" r:id="rId10" imgW="1307948" imgH="1084823" progId="MS_ClipArt_Gallery.2">
                      <p:embed/>
                    </p:oleObj>
                  </mc:Choice>
                  <mc:Fallback>
                    <p:oleObj name="Clip" r:id="rId10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977099" y="563721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2" name="Object 5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6558372"/>
                  </p:ext>
                </p:extLst>
              </p:nvPr>
            </p:nvGraphicFramePr>
            <p:xfrm>
              <a:off x="5719798" y="5651500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131" name="Clip" r:id="rId11" imgW="1307948" imgH="1084823" progId="MS_ClipArt_Gallery.2">
                      <p:embed/>
                    </p:oleObj>
                  </mc:Choice>
                  <mc:Fallback>
                    <p:oleObj name="Clip" r:id="rId11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19798" y="5651500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33" name="Text Box 51"/>
              <p:cNvSpPr txBox="1">
                <a:spLocks noChangeArrowheads="1"/>
              </p:cNvSpPr>
              <p:nvPr/>
            </p:nvSpPr>
            <p:spPr bwMode="auto">
              <a:xfrm>
                <a:off x="7196174" y="5327650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223.1.3.2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34" name="Text Box 52"/>
              <p:cNvSpPr txBox="1">
                <a:spLocks noChangeArrowheads="1"/>
              </p:cNvSpPr>
              <p:nvPr/>
            </p:nvSpPr>
            <p:spPr bwMode="auto">
              <a:xfrm>
                <a:off x="5019711" y="5365750"/>
                <a:ext cx="10318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 dirty="0">
                    <a:solidFill>
                      <a:srgbClr val="000000"/>
                    </a:solidFill>
                    <a:latin typeface="Tw Cen MT"/>
                    <a:cs typeface="Tw Cen MT"/>
                  </a:rPr>
                  <a:t>223.1.3.1</a:t>
                </a:r>
                <a:endParaRPr lang="pt-PT" sz="1800" u="none" dirty="0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35" name="Rectangle 53"/>
              <p:cNvSpPr>
                <a:spLocks noChangeArrowheads="1"/>
              </p:cNvSpPr>
              <p:nvPr/>
            </p:nvSpPr>
            <p:spPr bwMode="auto">
              <a:xfrm>
                <a:off x="6611973" y="4895850"/>
                <a:ext cx="128588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36" name="Text Box 54"/>
              <p:cNvSpPr txBox="1">
                <a:spLocks noChangeArrowheads="1"/>
              </p:cNvSpPr>
              <p:nvPr/>
            </p:nvSpPr>
            <p:spPr bwMode="auto">
              <a:xfrm>
                <a:off x="6072223" y="4818063"/>
                <a:ext cx="1144588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223.1.3.27</a:t>
                </a:r>
                <a:endParaRPr lang="pt-PT" sz="1800" u="none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grpSp>
            <p:nvGrpSpPr>
              <p:cNvPr id="137" name="Group 55"/>
              <p:cNvGrpSpPr>
                <a:grpSpLocks/>
              </p:cNvGrpSpPr>
              <p:nvPr/>
            </p:nvGrpSpPr>
            <p:grpSpPr bwMode="auto">
              <a:xfrm>
                <a:off x="4614898" y="3160713"/>
                <a:ext cx="339725" cy="400050"/>
                <a:chOff x="2822" y="1181"/>
                <a:chExt cx="214" cy="252"/>
              </a:xfrm>
            </p:grpSpPr>
            <p:sp>
              <p:nvSpPr>
                <p:cNvPr id="144" name="Rectangle 56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45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822" y="1181"/>
                  <a:ext cx="214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A</a:t>
                  </a:r>
                  <a:endParaRPr lang="pt-PT" sz="1800" u="none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</p:grpSp>
          <p:grpSp>
            <p:nvGrpSpPr>
              <p:cNvPr id="138" name="Group 58"/>
              <p:cNvGrpSpPr>
                <a:grpSpLocks/>
              </p:cNvGrpSpPr>
              <p:nvPr/>
            </p:nvGrpSpPr>
            <p:grpSpPr bwMode="auto">
              <a:xfrm>
                <a:off x="4605373" y="4398963"/>
                <a:ext cx="312738" cy="400050"/>
                <a:chOff x="2822" y="1181"/>
                <a:chExt cx="197" cy="252"/>
              </a:xfrm>
            </p:grpSpPr>
            <p:sp>
              <p:nvSpPr>
                <p:cNvPr id="142" name="Rectangle 59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43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2822" y="1181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B</a:t>
                  </a:r>
                  <a:endParaRPr lang="pt-PT" sz="1800" u="none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</p:grpSp>
          <p:grpSp>
            <p:nvGrpSpPr>
              <p:cNvPr id="139" name="Group 61"/>
              <p:cNvGrpSpPr>
                <a:grpSpLocks/>
              </p:cNvGrpSpPr>
              <p:nvPr/>
            </p:nvGrpSpPr>
            <p:grpSpPr bwMode="auto">
              <a:xfrm>
                <a:off x="8215349" y="4760913"/>
                <a:ext cx="307975" cy="400050"/>
                <a:chOff x="2822" y="1181"/>
                <a:chExt cx="194" cy="252"/>
              </a:xfrm>
            </p:grpSpPr>
            <p:sp>
              <p:nvSpPr>
                <p:cNvPr id="140" name="Rectangle 62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41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2822" y="1181"/>
                  <a:ext cx="194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E</a:t>
                  </a:r>
                  <a:endParaRPr lang="pt-PT" sz="1800" u="none">
                    <a:solidFill>
                      <a:srgbClr val="000000"/>
                    </a:solidFill>
                    <a:latin typeface="Tw Cen MT"/>
                    <a:cs typeface="Tw Cen MT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475796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0.00393 C 0.02274 -0.01342 0.00503 -0.00717 0.05451 -0.00903 C 0.07083 -0.01111 0.08611 -0.01296 0.10243 -0.01412 C 0.11736 -0.02037 0.13194 -0.01643 0.14774 -0.01574 C 0.15208 -0.01389 0.15972 -0.00741 0.15972 -0.00717 C 0.16267 -0.00185 0.16424 0.00371 0.16649 0.00949 C 0.16858 0.01459 0.17135 0.01945 0.17309 0.02477 C 0.17656 0.03449 0.17465 0.03797 0.18108 0.04329 C 0.18281 0.05023 0.18455 0.05301 0.18906 0.05695 C 0.18976 0.05949 0.19167 0.07222 0.19583 0.07222 " pathEditMode="relative" rAng="0" ptsTypes="fffffffffA">
                                      <p:cBhvr>
                                        <p:cTn id="12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92" y="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>
          <a:xfrm>
            <a:off x="564444" y="228599"/>
            <a:ext cx="8198556" cy="796647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000" dirty="0">
                <a:latin typeface="Tw Cen MT"/>
                <a:ea typeface="ＭＳ Ｐゴシック" charset="0"/>
                <a:cs typeface="Tw Cen MT"/>
              </a:rPr>
              <a:t>Como fazer </a:t>
            </a:r>
            <a:r>
              <a:rPr lang="ja-JP" altLang="pt-PT" sz="4000" dirty="0"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4000" i="1" dirty="0" err="1">
                <a:latin typeface="Tw Cen MT"/>
                <a:ea typeface="ＭＳ Ｐゴシック" charset="0"/>
                <a:cs typeface="Tw Cen MT"/>
              </a:rPr>
              <a:t>Bootstrap</a:t>
            </a:r>
            <a:r>
              <a:rPr lang="ja-JP" altLang="pt-PT" sz="4000" dirty="0"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sz="4000" dirty="0">
                <a:latin typeface="Tw Cen MT"/>
                <a:ea typeface="ＭＳ Ｐゴシック" charset="0"/>
                <a:cs typeface="Tw Cen MT"/>
              </a:rPr>
              <a:t> a um </a:t>
            </a:r>
            <a:r>
              <a:rPr lang="ja-JP" altLang="pt-PT" sz="4000" dirty="0"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4000" dirty="0" err="1">
                <a:latin typeface="Tw Cen MT"/>
                <a:ea typeface="ＭＳ Ｐゴシック" charset="0"/>
                <a:cs typeface="Tw Cen MT"/>
              </a:rPr>
              <a:t>host</a:t>
            </a:r>
            <a:r>
              <a:rPr lang="ja-JP" altLang="pt-PT" sz="4000" dirty="0">
                <a:latin typeface="Tw Cen MT"/>
                <a:ea typeface="ＭＳ Ｐゴシック" charset="0"/>
                <a:cs typeface="Tw Cen MT"/>
              </a:rPr>
              <a:t>”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4444" y="1597202"/>
            <a:ext cx="8057444" cy="1958622"/>
          </a:xfrm>
        </p:spPr>
        <p:txBody>
          <a:bodyPr>
            <a:noAutofit/>
          </a:bodyPr>
          <a:lstStyle/>
          <a:p>
            <a:pPr eaLnBrk="1" hangingPunct="1"/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Que servidor DNS local usar ?</a:t>
            </a:r>
          </a:p>
          <a:p>
            <a:pPr eaLnBrk="1" hangingPunct="1"/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Qual o meu endereço IP (endereço de rede, máscara, </a:t>
            </a:r>
            <a:r>
              <a:rPr lang="pt-PT" sz="2400" dirty="0" err="1">
                <a:latin typeface="Tw Cen MT"/>
                <a:ea typeface="ＭＳ Ｐゴシック" charset="0"/>
                <a:cs typeface="Tw Cen MT"/>
              </a:rPr>
              <a:t>etc</a:t>
            </a: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) ?</a:t>
            </a:r>
          </a:p>
          <a:p>
            <a:pPr eaLnBrk="1" hangingPunct="1"/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Como enviar pacotes para destinos remotos (</a:t>
            </a:r>
            <a:r>
              <a:rPr lang="pt-PT" sz="2400" dirty="0" err="1">
                <a:latin typeface="Tw Cen MT"/>
                <a:ea typeface="ＭＳ Ｐゴシック" charset="0"/>
                <a:cs typeface="Tw Cen MT"/>
              </a:rPr>
              <a:t>default</a:t>
            </a: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 GW a usar) ?</a:t>
            </a:r>
          </a:p>
          <a:p>
            <a:pPr eaLnBrk="1" hangingPunct="1"/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Como assegurar que os pacotes remotos me chegam </a:t>
            </a:r>
            <a:r>
              <a:rPr lang="pt-PT" sz="2400" dirty="0" smtClean="0">
                <a:latin typeface="Tw Cen MT"/>
                <a:ea typeface="ＭＳ Ｐゴシック" charset="0"/>
                <a:cs typeface="Tw Cen MT"/>
              </a:rPr>
              <a:t>?</a:t>
            </a:r>
          </a:p>
        </p:txBody>
      </p:sp>
      <p:sp>
        <p:nvSpPr>
          <p:cNvPr id="108549" name="Line 4"/>
          <p:cNvSpPr>
            <a:spLocks noChangeShapeType="1"/>
          </p:cNvSpPr>
          <p:nvPr/>
        </p:nvSpPr>
        <p:spPr bwMode="auto">
          <a:xfrm>
            <a:off x="993775" y="490220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0" name="Line 6"/>
          <p:cNvSpPr>
            <a:spLocks noChangeShapeType="1"/>
          </p:cNvSpPr>
          <p:nvPr/>
        </p:nvSpPr>
        <p:spPr bwMode="auto">
          <a:xfrm>
            <a:off x="2212975" y="459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1" name="Line 7"/>
          <p:cNvSpPr>
            <a:spLocks noChangeShapeType="1"/>
          </p:cNvSpPr>
          <p:nvPr/>
        </p:nvSpPr>
        <p:spPr bwMode="auto">
          <a:xfrm>
            <a:off x="3279775" y="459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2" name="Rectangle 9"/>
          <p:cNvSpPr>
            <a:spLocks noChangeArrowheads="1"/>
          </p:cNvSpPr>
          <p:nvPr/>
        </p:nvSpPr>
        <p:spPr bwMode="auto">
          <a:xfrm>
            <a:off x="1885950" y="42926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 u="none">
                <a:latin typeface="Helvetica" charset="0"/>
              </a:rPr>
              <a:t>host</a:t>
            </a:r>
          </a:p>
        </p:txBody>
      </p:sp>
      <p:sp>
        <p:nvSpPr>
          <p:cNvPr id="108553" name="Rectangle 10"/>
          <p:cNvSpPr>
            <a:spLocks noChangeArrowheads="1"/>
          </p:cNvSpPr>
          <p:nvPr/>
        </p:nvSpPr>
        <p:spPr bwMode="auto">
          <a:xfrm>
            <a:off x="2954338" y="42926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 u="none">
                <a:latin typeface="Helvetica" charset="0"/>
              </a:rPr>
              <a:t>DNS</a:t>
            </a:r>
          </a:p>
        </p:txBody>
      </p:sp>
      <p:sp>
        <p:nvSpPr>
          <p:cNvPr id="108554" name="Text Box 11"/>
          <p:cNvSpPr txBox="1">
            <a:spLocks noChangeArrowheads="1"/>
          </p:cNvSpPr>
          <p:nvPr/>
        </p:nvSpPr>
        <p:spPr bwMode="auto">
          <a:xfrm>
            <a:off x="2519363" y="4216400"/>
            <a:ext cx="354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b="1" u="none">
                <a:latin typeface="Helvetica" charset="0"/>
              </a:rPr>
              <a:t>...</a:t>
            </a:r>
          </a:p>
        </p:txBody>
      </p:sp>
      <p:sp>
        <p:nvSpPr>
          <p:cNvPr id="108555" name="Line 12"/>
          <p:cNvSpPr>
            <a:spLocks noChangeShapeType="1"/>
          </p:cNvSpPr>
          <p:nvPr/>
        </p:nvSpPr>
        <p:spPr bwMode="auto">
          <a:xfrm>
            <a:off x="5641975" y="490220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6" name="Line 13"/>
          <p:cNvSpPr>
            <a:spLocks noChangeShapeType="1"/>
          </p:cNvSpPr>
          <p:nvPr/>
        </p:nvSpPr>
        <p:spPr bwMode="auto">
          <a:xfrm>
            <a:off x="5946775" y="459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7" name="Line 14"/>
          <p:cNvSpPr>
            <a:spLocks noChangeShapeType="1"/>
          </p:cNvSpPr>
          <p:nvPr/>
        </p:nvSpPr>
        <p:spPr bwMode="auto">
          <a:xfrm>
            <a:off x="6861175" y="459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8" name="Line 15"/>
          <p:cNvSpPr>
            <a:spLocks noChangeShapeType="1"/>
          </p:cNvSpPr>
          <p:nvPr/>
        </p:nvSpPr>
        <p:spPr bwMode="auto">
          <a:xfrm>
            <a:off x="7927975" y="459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9" name="Rectangle 16"/>
          <p:cNvSpPr>
            <a:spLocks noChangeArrowheads="1"/>
          </p:cNvSpPr>
          <p:nvPr/>
        </p:nvSpPr>
        <p:spPr bwMode="auto">
          <a:xfrm>
            <a:off x="5638800" y="43116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 u="none">
                <a:latin typeface="Helvetica" charset="0"/>
              </a:rPr>
              <a:t>host</a:t>
            </a:r>
          </a:p>
        </p:txBody>
      </p:sp>
      <p:sp>
        <p:nvSpPr>
          <p:cNvPr id="108560" name="Rectangle 17"/>
          <p:cNvSpPr>
            <a:spLocks noChangeArrowheads="1"/>
          </p:cNvSpPr>
          <p:nvPr/>
        </p:nvSpPr>
        <p:spPr bwMode="auto">
          <a:xfrm>
            <a:off x="6534150" y="42926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 u="none">
                <a:latin typeface="Helvetica" charset="0"/>
              </a:rPr>
              <a:t>host</a:t>
            </a:r>
          </a:p>
        </p:txBody>
      </p:sp>
      <p:sp>
        <p:nvSpPr>
          <p:cNvPr id="108561" name="Rectangle 18"/>
          <p:cNvSpPr>
            <a:spLocks noChangeArrowheads="1"/>
          </p:cNvSpPr>
          <p:nvPr/>
        </p:nvSpPr>
        <p:spPr bwMode="auto">
          <a:xfrm>
            <a:off x="7602538" y="42926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 u="none">
                <a:latin typeface="Helvetica" charset="0"/>
              </a:rPr>
              <a:t>DNS</a:t>
            </a:r>
          </a:p>
        </p:txBody>
      </p:sp>
      <p:sp>
        <p:nvSpPr>
          <p:cNvPr id="108562" name="Text Box 19"/>
          <p:cNvSpPr txBox="1">
            <a:spLocks noChangeArrowheads="1"/>
          </p:cNvSpPr>
          <p:nvPr/>
        </p:nvSpPr>
        <p:spPr bwMode="auto">
          <a:xfrm>
            <a:off x="7167563" y="4216400"/>
            <a:ext cx="354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b="1" u="none">
                <a:latin typeface="Helvetica" charset="0"/>
              </a:rPr>
              <a:t>...</a:t>
            </a:r>
          </a:p>
        </p:txBody>
      </p:sp>
      <p:sp>
        <p:nvSpPr>
          <p:cNvPr id="108563" name="AutoShape 20"/>
          <p:cNvSpPr>
            <a:spLocks noChangeArrowheads="1"/>
          </p:cNvSpPr>
          <p:nvPr/>
        </p:nvSpPr>
        <p:spPr bwMode="auto">
          <a:xfrm>
            <a:off x="4346575" y="5621338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b="1" u="none">
                <a:latin typeface="Helvetica" charset="0"/>
              </a:rPr>
              <a:t>router</a:t>
            </a:r>
          </a:p>
        </p:txBody>
      </p:sp>
      <p:sp>
        <p:nvSpPr>
          <p:cNvPr id="108564" name="Line 21"/>
          <p:cNvSpPr>
            <a:spLocks noChangeShapeType="1"/>
          </p:cNvSpPr>
          <p:nvPr/>
        </p:nvSpPr>
        <p:spPr bwMode="auto">
          <a:xfrm>
            <a:off x="2840038" y="4862513"/>
            <a:ext cx="0" cy="755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65" name="AutoShape 22"/>
          <p:cNvSpPr>
            <a:spLocks noChangeArrowheads="1"/>
          </p:cNvSpPr>
          <p:nvPr/>
        </p:nvSpPr>
        <p:spPr bwMode="auto">
          <a:xfrm>
            <a:off x="6175375" y="5621338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b="1" u="none">
                <a:latin typeface="Helvetica" charset="0"/>
              </a:rPr>
              <a:t>router</a:t>
            </a:r>
          </a:p>
        </p:txBody>
      </p:sp>
      <p:sp>
        <p:nvSpPr>
          <p:cNvPr id="108566" name="Line 23"/>
          <p:cNvSpPr>
            <a:spLocks noChangeShapeType="1"/>
          </p:cNvSpPr>
          <p:nvPr/>
        </p:nvSpPr>
        <p:spPr bwMode="auto">
          <a:xfrm flipH="1">
            <a:off x="6489700" y="4889500"/>
            <a:ext cx="0" cy="715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67" name="Line 24"/>
          <p:cNvSpPr>
            <a:spLocks noChangeShapeType="1"/>
          </p:cNvSpPr>
          <p:nvPr/>
        </p:nvSpPr>
        <p:spPr bwMode="auto">
          <a:xfrm>
            <a:off x="3127375" y="5773738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68" name="Line 25"/>
          <p:cNvSpPr>
            <a:spLocks noChangeShapeType="1"/>
          </p:cNvSpPr>
          <p:nvPr/>
        </p:nvSpPr>
        <p:spPr bwMode="auto">
          <a:xfrm>
            <a:off x="4956175" y="5773738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69" name="Text Box 26"/>
          <p:cNvSpPr txBox="1">
            <a:spLocks noChangeArrowheads="1"/>
          </p:cNvSpPr>
          <p:nvPr/>
        </p:nvSpPr>
        <p:spPr bwMode="auto">
          <a:xfrm>
            <a:off x="1143000" y="4921250"/>
            <a:ext cx="170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u="none">
                <a:latin typeface="Courier New" charset="0"/>
              </a:rPr>
              <a:t>1.2.3.0/24</a:t>
            </a:r>
          </a:p>
        </p:txBody>
      </p:sp>
      <p:sp>
        <p:nvSpPr>
          <p:cNvPr id="108570" name="Text Box 27"/>
          <p:cNvSpPr txBox="1">
            <a:spLocks noChangeArrowheads="1"/>
          </p:cNvSpPr>
          <p:nvPr/>
        </p:nvSpPr>
        <p:spPr bwMode="auto">
          <a:xfrm>
            <a:off x="6873875" y="4876800"/>
            <a:ext cx="170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u="none">
                <a:latin typeface="Courier New" charset="0"/>
              </a:rPr>
              <a:t>5.6.7.0/24</a:t>
            </a:r>
          </a:p>
        </p:txBody>
      </p:sp>
      <p:sp>
        <p:nvSpPr>
          <p:cNvPr id="108571" name="Text Box 28"/>
          <p:cNvSpPr txBox="1">
            <a:spLocks noChangeArrowheads="1"/>
          </p:cNvSpPr>
          <p:nvPr/>
        </p:nvSpPr>
        <p:spPr bwMode="auto">
          <a:xfrm>
            <a:off x="1609725" y="3946525"/>
            <a:ext cx="1144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u="none">
                <a:latin typeface="Courier New" charset="0"/>
              </a:rPr>
              <a:t>1.2.3.7</a:t>
            </a:r>
          </a:p>
        </p:txBody>
      </p:sp>
      <p:sp>
        <p:nvSpPr>
          <p:cNvPr id="108572" name="Text Box 29"/>
          <p:cNvSpPr txBox="1">
            <a:spLocks noChangeArrowheads="1"/>
          </p:cNvSpPr>
          <p:nvPr/>
        </p:nvSpPr>
        <p:spPr bwMode="auto">
          <a:xfrm>
            <a:off x="2751138" y="3946525"/>
            <a:ext cx="1419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u="none">
                <a:latin typeface="Courier New" charset="0"/>
              </a:rPr>
              <a:t>1.2.3.156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958850" y="3890963"/>
            <a:ext cx="663575" cy="771525"/>
            <a:chOff x="958850" y="3541713"/>
            <a:chExt cx="663575" cy="771525"/>
          </a:xfrm>
        </p:grpSpPr>
        <p:sp>
          <p:nvSpPr>
            <p:cNvPr id="108582" name="Rectangle 8"/>
            <p:cNvSpPr>
              <a:spLocks noChangeArrowheads="1"/>
            </p:cNvSpPr>
            <p:nvPr/>
          </p:nvSpPr>
          <p:spPr bwMode="auto">
            <a:xfrm>
              <a:off x="996950" y="3963988"/>
              <a:ext cx="625475" cy="349250"/>
            </a:xfrm>
            <a:prstGeom prst="rect">
              <a:avLst/>
            </a:prstGeom>
            <a:solidFill>
              <a:srgbClr val="FF33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600" b="1" u="none">
                  <a:solidFill>
                    <a:schemeClr val="bg1"/>
                  </a:solidFill>
                  <a:latin typeface="Helvetica" charset="0"/>
                </a:rPr>
                <a:t>host</a:t>
              </a:r>
            </a:p>
          </p:txBody>
        </p:sp>
        <p:sp>
          <p:nvSpPr>
            <p:cNvPr id="108583" name="Text Box 30"/>
            <p:cNvSpPr txBox="1">
              <a:spLocks noChangeArrowheads="1"/>
            </p:cNvSpPr>
            <p:nvPr/>
          </p:nvSpPr>
          <p:spPr bwMode="auto">
            <a:xfrm>
              <a:off x="958850" y="3541713"/>
              <a:ext cx="6413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 b="1" u="none">
                  <a:solidFill>
                    <a:srgbClr val="FF3300"/>
                  </a:solidFill>
                  <a:latin typeface="Courier New" charset="0"/>
                </a:rPr>
                <a:t>???</a:t>
              </a:r>
            </a:p>
          </p:txBody>
        </p:sp>
      </p:grpSp>
      <p:sp>
        <p:nvSpPr>
          <p:cNvPr id="108574" name="Text Box 31"/>
          <p:cNvSpPr txBox="1">
            <a:spLocks noChangeArrowheads="1"/>
          </p:cNvSpPr>
          <p:nvPr/>
        </p:nvSpPr>
        <p:spPr bwMode="auto">
          <a:xfrm>
            <a:off x="2762250" y="5235575"/>
            <a:ext cx="12811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u="none">
                <a:latin typeface="Courier New" charset="0"/>
              </a:rPr>
              <a:t>1.2.3.19</a:t>
            </a:r>
          </a:p>
        </p:txBody>
      </p:sp>
      <p:sp>
        <p:nvSpPr>
          <p:cNvPr id="108575" name="AutoShape 32"/>
          <p:cNvSpPr>
            <a:spLocks noChangeArrowheads="1"/>
          </p:cNvSpPr>
          <p:nvPr/>
        </p:nvSpPr>
        <p:spPr bwMode="auto">
          <a:xfrm>
            <a:off x="2538413" y="5618163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b="1" u="none">
                <a:latin typeface="Helvetica" charset="0"/>
              </a:rPr>
              <a:t>router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653697" y="1025247"/>
            <a:ext cx="82363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Configuração manual vs. </a:t>
            </a:r>
            <a:r>
              <a:rPr lang="en-US" sz="2400" u="none" dirty="0">
                <a:solidFill>
                  <a:srgbClr val="000000"/>
                </a:solidFill>
                <a:latin typeface="Tw Cen MT"/>
                <a:cs typeface="Tw Cen MT"/>
              </a:rPr>
              <a:t>c</a:t>
            </a:r>
            <a:r>
              <a:rPr lang="pt-PT" sz="2400" u="none" dirty="0" err="1">
                <a:solidFill>
                  <a:srgbClr val="000000"/>
                </a:solidFill>
                <a:latin typeface="Tw Cen MT"/>
                <a:cs typeface="Tw Cen MT"/>
              </a:rPr>
              <a:t>onfiguração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400" u="none" dirty="0" smtClean="0">
                <a:solidFill>
                  <a:srgbClr val="000000"/>
                </a:solidFill>
                <a:latin typeface="Tw Cen MT"/>
                <a:cs typeface="Tw Cen MT"/>
              </a:rPr>
              <a:t>dinâmica via DHCP</a:t>
            </a:r>
            <a:endParaRPr lang="en-US" sz="24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1066806" y="4597405"/>
            <a:ext cx="457203" cy="304892"/>
            <a:chOff x="1066800" y="4248150"/>
            <a:chExt cx="457200" cy="304800"/>
          </a:xfrm>
        </p:grpSpPr>
        <p:sp>
          <p:nvSpPr>
            <p:cNvPr id="108578" name="Line 5"/>
            <p:cNvSpPr>
              <a:spLocks noChangeShapeType="1"/>
            </p:cNvSpPr>
            <p:nvPr/>
          </p:nvSpPr>
          <p:spPr bwMode="auto">
            <a:xfrm>
              <a:off x="1298575" y="424815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80" name="Rectangle 37"/>
            <p:cNvSpPr>
              <a:spLocks noChangeArrowheads="1"/>
            </p:cNvSpPr>
            <p:nvPr/>
          </p:nvSpPr>
          <p:spPr bwMode="auto">
            <a:xfrm>
              <a:off x="1066800" y="4343400"/>
              <a:ext cx="457200" cy="76200"/>
            </a:xfrm>
            <a:prstGeom prst="rect">
              <a:avLst/>
            </a:prstGeom>
            <a:solidFill>
              <a:srgbClr val="7030A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55288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05" y="252243"/>
            <a:ext cx="7924800" cy="838200"/>
          </a:xfrm>
        </p:spPr>
        <p:txBody>
          <a:bodyPr>
            <a:noAutofit/>
          </a:bodyPr>
          <a:lstStyle/>
          <a:p>
            <a:pPr eaLnBrk="1" hangingPunct="1"/>
            <a:r>
              <a:rPr lang="pt-PT" sz="3600" dirty="0">
                <a:latin typeface="Tw Cen MT"/>
                <a:ea typeface="ＭＳ Ｐゴシック" charset="0"/>
                <a:cs typeface="Tw Cen MT"/>
              </a:rPr>
              <a:t>ICMP - Internet </a:t>
            </a:r>
            <a:r>
              <a:rPr lang="pt-PT" sz="3600" dirty="0" err="1">
                <a:latin typeface="Tw Cen MT"/>
                <a:ea typeface="ＭＳ Ｐゴシック" charset="0"/>
                <a:cs typeface="Tw Cen MT"/>
              </a:rPr>
              <a:t>Control</a:t>
            </a:r>
            <a:r>
              <a:rPr lang="pt-PT" sz="36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3600" dirty="0" err="1">
                <a:latin typeface="Tw Cen MT"/>
                <a:ea typeface="ＭＳ Ｐゴシック" charset="0"/>
                <a:cs typeface="Tw Cen MT"/>
              </a:rPr>
              <a:t>Message</a:t>
            </a:r>
            <a:r>
              <a:rPr lang="pt-PT" sz="36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3600" dirty="0" err="1" smtClean="0">
                <a:latin typeface="Tw Cen MT"/>
                <a:ea typeface="ＭＳ Ｐゴシック" charset="0"/>
                <a:cs typeface="Tw Cen MT"/>
              </a:rPr>
              <a:t>Protocol</a:t>
            </a:r>
            <a:endParaRPr lang="pt-PT" sz="36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43364" name="Rectangle 18"/>
          <p:cNvSpPr>
            <a:spLocks noChangeArrowheads="1"/>
          </p:cNvSpPr>
          <p:nvPr/>
        </p:nvSpPr>
        <p:spPr bwMode="auto">
          <a:xfrm>
            <a:off x="457200" y="4436533"/>
            <a:ext cx="8382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SzPct val="100000"/>
            </a:pPr>
            <a:r>
              <a:rPr lang="pt-PT" sz="2000" u="none" dirty="0">
                <a:latin typeface="Tw Cen MT"/>
                <a:cs typeface="Tw Cen MT"/>
              </a:rPr>
              <a:t>Utilizado para transmitir informação do nível rede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>
                <a:latin typeface="Tw Cen MT"/>
                <a:cs typeface="Tw Cen MT"/>
              </a:rPr>
              <a:t>erros: </a:t>
            </a:r>
            <a:r>
              <a:rPr lang="pt-PT" sz="2000" i="1" u="none" dirty="0" err="1">
                <a:latin typeface="Tw Cen MT"/>
                <a:cs typeface="Tw Cen MT"/>
              </a:rPr>
              <a:t>unreachable</a:t>
            </a:r>
            <a:r>
              <a:rPr lang="pt-PT" sz="2000" i="1" u="none" dirty="0">
                <a:latin typeface="Tw Cen MT"/>
                <a:cs typeface="Tw Cen MT"/>
              </a:rPr>
              <a:t> </a:t>
            </a:r>
            <a:r>
              <a:rPr lang="pt-PT" sz="2000" i="1" u="none" dirty="0" err="1">
                <a:latin typeface="Tw Cen MT"/>
                <a:cs typeface="Tw Cen MT"/>
              </a:rPr>
              <a:t>host</a:t>
            </a:r>
            <a:r>
              <a:rPr lang="pt-PT" sz="2000" i="1" u="none" dirty="0">
                <a:latin typeface="Tw Cen MT"/>
                <a:cs typeface="Tw Cen MT"/>
              </a:rPr>
              <a:t>, network, </a:t>
            </a:r>
            <a:r>
              <a:rPr lang="pt-PT" sz="2000" i="1" u="none" dirty="0" err="1">
                <a:latin typeface="Tw Cen MT"/>
                <a:cs typeface="Tw Cen MT"/>
              </a:rPr>
              <a:t>port</a:t>
            </a:r>
            <a:r>
              <a:rPr lang="pt-PT" sz="2000" i="1" u="none" dirty="0">
                <a:latin typeface="Tw Cen MT"/>
                <a:cs typeface="Tw Cen MT"/>
              </a:rPr>
              <a:t>, </a:t>
            </a:r>
            <a:r>
              <a:rPr lang="pt-PT" sz="2000" i="1" u="none" dirty="0" err="1">
                <a:latin typeface="Tw Cen MT"/>
                <a:cs typeface="Tw Cen MT"/>
              </a:rPr>
              <a:t>protocol</a:t>
            </a:r>
            <a:r>
              <a:rPr lang="pt-PT" sz="2000" u="none" dirty="0">
                <a:latin typeface="Tw Cen MT"/>
                <a:cs typeface="Tw Cen MT"/>
              </a:rPr>
              <a:t>, ...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i="1" u="none" dirty="0" err="1">
                <a:latin typeface="Tw Cen MT"/>
                <a:cs typeface="Tw Cen MT"/>
              </a:rPr>
              <a:t>echo</a:t>
            </a:r>
            <a:r>
              <a:rPr lang="pt-PT" sz="2000" i="1" u="none" dirty="0">
                <a:latin typeface="Tw Cen MT"/>
                <a:cs typeface="Tw Cen MT"/>
              </a:rPr>
              <a:t> </a:t>
            </a:r>
            <a:r>
              <a:rPr lang="pt-PT" sz="2000" i="1" u="none" dirty="0" err="1">
                <a:latin typeface="Tw Cen MT"/>
                <a:cs typeface="Tw Cen MT"/>
              </a:rPr>
              <a:t>request</a:t>
            </a:r>
            <a:r>
              <a:rPr lang="pt-PT" sz="2000" i="1" u="none" dirty="0">
                <a:latin typeface="Tw Cen MT"/>
                <a:cs typeface="Tw Cen MT"/>
              </a:rPr>
              <a:t>/</a:t>
            </a:r>
            <a:r>
              <a:rPr lang="pt-PT" sz="2000" i="1" u="none" dirty="0" err="1">
                <a:latin typeface="Tw Cen MT"/>
                <a:cs typeface="Tw Cen MT"/>
              </a:rPr>
              <a:t>reply</a:t>
            </a:r>
            <a:r>
              <a:rPr lang="pt-PT" sz="2000" u="none" dirty="0">
                <a:latin typeface="Tw Cen MT"/>
                <a:cs typeface="Tw Cen MT"/>
              </a:rPr>
              <a:t> (utilizado pelo </a:t>
            </a:r>
            <a:r>
              <a:rPr lang="pt-PT" sz="2000" u="none" dirty="0" err="1">
                <a:latin typeface="Tw Cen MT"/>
                <a:cs typeface="Tw Cen MT"/>
              </a:rPr>
              <a:t>ping</a:t>
            </a:r>
            <a:r>
              <a:rPr lang="pt-PT" sz="2000" u="none" dirty="0">
                <a:latin typeface="Tw Cen MT"/>
                <a:cs typeface="Tw Cen MT"/>
              </a:rPr>
              <a:t>)</a:t>
            </a:r>
          </a:p>
          <a:p>
            <a:pPr>
              <a:spcBef>
                <a:spcPct val="20000"/>
              </a:spcBef>
              <a:buSzPct val="100000"/>
            </a:pPr>
            <a:r>
              <a:rPr lang="pt-PT" sz="2000" i="1" u="none" dirty="0">
                <a:latin typeface="Tw Cen MT"/>
                <a:cs typeface="Tw Cen MT"/>
              </a:rPr>
              <a:t>ICMP </a:t>
            </a:r>
            <a:r>
              <a:rPr lang="pt-PT" sz="2000" i="1" u="none" dirty="0" err="1">
                <a:latin typeface="Tw Cen MT"/>
                <a:cs typeface="Tw Cen MT"/>
              </a:rPr>
              <a:t>message</a:t>
            </a:r>
            <a:r>
              <a:rPr lang="pt-PT" sz="2000" u="none" dirty="0">
                <a:latin typeface="Tw Cen MT"/>
                <a:cs typeface="Tw Cen MT"/>
              </a:rPr>
              <a:t>: tipo, código e os primeiros 8 bytes do </a:t>
            </a:r>
            <a:r>
              <a:rPr lang="pt-PT" sz="2000" u="none" dirty="0" err="1">
                <a:latin typeface="Tw Cen MT"/>
                <a:cs typeface="Tw Cen MT"/>
              </a:rPr>
              <a:t>datagrama</a:t>
            </a:r>
            <a:r>
              <a:rPr lang="pt-PT" sz="2000" u="none" dirty="0">
                <a:latin typeface="Tw Cen MT"/>
                <a:cs typeface="Tw Cen MT"/>
              </a:rPr>
              <a:t> IP que provocou o envio do ICMP</a:t>
            </a:r>
          </a:p>
        </p:txBody>
      </p:sp>
      <p:grpSp>
        <p:nvGrpSpPr>
          <p:cNvPr id="143365" name="Group 33"/>
          <p:cNvGrpSpPr>
            <a:grpSpLocks/>
          </p:cNvGrpSpPr>
          <p:nvPr/>
        </p:nvGrpSpPr>
        <p:grpSpPr bwMode="auto">
          <a:xfrm>
            <a:off x="1143000" y="1676400"/>
            <a:ext cx="7442028" cy="2514600"/>
            <a:chOff x="1143000" y="1524000"/>
            <a:chExt cx="7442028" cy="2514600"/>
          </a:xfrm>
        </p:grpSpPr>
        <p:sp>
          <p:nvSpPr>
            <p:cNvPr id="143367" name="Rectangle 4"/>
            <p:cNvSpPr>
              <a:spLocks noChangeArrowheads="1"/>
            </p:cNvSpPr>
            <p:nvPr/>
          </p:nvSpPr>
          <p:spPr bwMode="auto">
            <a:xfrm>
              <a:off x="1371133" y="2057978"/>
              <a:ext cx="6020267" cy="198062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43368" name="Line 5"/>
            <p:cNvSpPr>
              <a:spLocks noChangeShapeType="1"/>
            </p:cNvSpPr>
            <p:nvPr/>
          </p:nvSpPr>
          <p:spPr bwMode="auto">
            <a:xfrm>
              <a:off x="1365250" y="3243265"/>
              <a:ext cx="6026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43369" name="Line 8"/>
            <p:cNvSpPr>
              <a:spLocks noChangeShapeType="1"/>
            </p:cNvSpPr>
            <p:nvPr/>
          </p:nvSpPr>
          <p:spPr bwMode="auto">
            <a:xfrm>
              <a:off x="1365250" y="2642907"/>
              <a:ext cx="6026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43370" name="Rectangle 9">
              <a:hlinkClick r:id="rId3"/>
            </p:cNvPr>
            <p:cNvSpPr>
              <a:spLocks noChangeArrowheads="1"/>
            </p:cNvSpPr>
            <p:nvPr/>
          </p:nvSpPr>
          <p:spPr bwMode="auto">
            <a:xfrm>
              <a:off x="7745838" y="2185624"/>
              <a:ext cx="839190" cy="5650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7312" tIns="44450" rIns="87312" bIns="44450">
              <a:spAutoFit/>
            </a:bodyPr>
            <a:lstStyle/>
            <a:p>
              <a:pPr defTabSz="723900" eaLnBrk="0" hangingPunct="0">
                <a:lnSpc>
                  <a:spcPct val="90000"/>
                </a:lnSpc>
              </a:pPr>
              <a:r>
                <a:rPr lang="pt-PT" sz="1700" u="none">
                  <a:latin typeface="Tw Cen MT"/>
                  <a:cs typeface="Tw Cen MT"/>
                </a:rPr>
                <a:t>ICMP </a:t>
              </a:r>
            </a:p>
            <a:p>
              <a:pPr defTabSz="723900" eaLnBrk="0" hangingPunct="0">
                <a:lnSpc>
                  <a:spcPct val="90000"/>
                </a:lnSpc>
              </a:pPr>
              <a:r>
                <a:rPr lang="pt-PT" sz="1700" u="none">
                  <a:latin typeface="Tw Cen MT"/>
                  <a:cs typeface="Tw Cen MT"/>
                </a:rPr>
                <a:t>Header</a:t>
              </a:r>
            </a:p>
          </p:txBody>
        </p:sp>
        <p:sp>
          <p:nvSpPr>
            <p:cNvPr id="143371" name="Rectangle 10"/>
            <p:cNvSpPr>
              <a:spLocks noChangeArrowheads="1"/>
            </p:cNvSpPr>
            <p:nvPr/>
          </p:nvSpPr>
          <p:spPr bwMode="auto">
            <a:xfrm>
              <a:off x="7543800" y="3352800"/>
              <a:ext cx="648432" cy="5650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7312" tIns="44450" rIns="87312" bIns="44450">
              <a:spAutoFit/>
            </a:bodyPr>
            <a:lstStyle/>
            <a:p>
              <a:pPr defTabSz="723900" eaLnBrk="0" hangingPunct="0">
                <a:lnSpc>
                  <a:spcPct val="90000"/>
                </a:lnSpc>
              </a:pPr>
              <a:r>
                <a:rPr lang="pt-PT" sz="1700" u="none">
                  <a:latin typeface="Tw Cen MT"/>
                  <a:cs typeface="Tw Cen MT"/>
                </a:rPr>
                <a:t>ICMP</a:t>
              </a:r>
            </a:p>
            <a:p>
              <a:pPr defTabSz="723900" eaLnBrk="0" hangingPunct="0">
                <a:lnSpc>
                  <a:spcPct val="90000"/>
                </a:lnSpc>
              </a:pPr>
              <a:r>
                <a:rPr lang="pt-PT" sz="1700" u="none">
                  <a:latin typeface="Tw Cen MT"/>
                  <a:cs typeface="Tw Cen MT"/>
                </a:rPr>
                <a:t>data</a:t>
              </a:r>
            </a:p>
          </p:txBody>
        </p:sp>
        <p:sp>
          <p:nvSpPr>
            <p:cNvPr id="143372" name="Line 11"/>
            <p:cNvSpPr>
              <a:spLocks noChangeShapeType="1"/>
            </p:cNvSpPr>
            <p:nvPr/>
          </p:nvSpPr>
          <p:spPr bwMode="auto">
            <a:xfrm>
              <a:off x="2669850" y="2042548"/>
              <a:ext cx="0" cy="6003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43373" name="Rectangle 13"/>
            <p:cNvSpPr>
              <a:spLocks noChangeArrowheads="1"/>
            </p:cNvSpPr>
            <p:nvPr/>
          </p:nvSpPr>
          <p:spPr bwMode="auto">
            <a:xfrm>
              <a:off x="1728538" y="2185624"/>
              <a:ext cx="605746" cy="329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7312" tIns="44450" rIns="87312" bIns="44450">
              <a:spAutoFit/>
            </a:bodyPr>
            <a:lstStyle/>
            <a:p>
              <a:pPr defTabSz="723900" eaLnBrk="0" hangingPunct="0">
                <a:lnSpc>
                  <a:spcPct val="90000"/>
                </a:lnSpc>
              </a:pPr>
              <a:r>
                <a:rPr lang="pt-PT" sz="1700" u="none">
                  <a:latin typeface="Tw Cen MT"/>
                  <a:cs typeface="Tw Cen MT"/>
                </a:rPr>
                <a:t>Type</a:t>
              </a:r>
            </a:p>
          </p:txBody>
        </p:sp>
        <p:sp>
          <p:nvSpPr>
            <p:cNvPr id="143374" name="Rectangle 14"/>
            <p:cNvSpPr>
              <a:spLocks noChangeArrowheads="1"/>
            </p:cNvSpPr>
            <p:nvPr/>
          </p:nvSpPr>
          <p:spPr bwMode="auto">
            <a:xfrm>
              <a:off x="3094911" y="2185624"/>
              <a:ext cx="646303" cy="329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7312" tIns="44450" rIns="87312" bIns="44450">
              <a:spAutoFit/>
            </a:bodyPr>
            <a:lstStyle/>
            <a:p>
              <a:pPr defTabSz="723900" eaLnBrk="0" hangingPunct="0">
                <a:lnSpc>
                  <a:spcPct val="90000"/>
                </a:lnSpc>
              </a:pPr>
              <a:r>
                <a:rPr lang="pt-PT" sz="1700" u="none">
                  <a:latin typeface="Tw Cen MT"/>
                  <a:cs typeface="Tw Cen MT"/>
                </a:rPr>
                <a:t>Code</a:t>
              </a:r>
            </a:p>
          </p:txBody>
        </p:sp>
        <p:sp>
          <p:nvSpPr>
            <p:cNvPr id="143375" name="Rectangle 15"/>
            <p:cNvSpPr>
              <a:spLocks noChangeArrowheads="1"/>
            </p:cNvSpPr>
            <p:nvPr/>
          </p:nvSpPr>
          <p:spPr bwMode="auto">
            <a:xfrm>
              <a:off x="4646605" y="2185624"/>
              <a:ext cx="1009722" cy="329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7312" tIns="44450" rIns="87312" bIns="44450">
              <a:spAutoFit/>
            </a:bodyPr>
            <a:lstStyle/>
            <a:p>
              <a:pPr defTabSz="723900" eaLnBrk="0" hangingPunct="0">
                <a:lnSpc>
                  <a:spcPct val="90000"/>
                </a:lnSpc>
              </a:pPr>
              <a:r>
                <a:rPr lang="pt-PT" sz="1700" u="none">
                  <a:latin typeface="Tw Cen MT"/>
                  <a:cs typeface="Tw Cen MT"/>
                </a:rPr>
                <a:t>Checksum</a:t>
              </a:r>
            </a:p>
          </p:txBody>
        </p:sp>
        <p:sp>
          <p:nvSpPr>
            <p:cNvPr id="143376" name="Rectangle 16"/>
            <p:cNvSpPr>
              <a:spLocks noChangeArrowheads="1"/>
            </p:cNvSpPr>
            <p:nvPr/>
          </p:nvSpPr>
          <p:spPr bwMode="auto">
            <a:xfrm>
              <a:off x="1724125" y="2783177"/>
              <a:ext cx="355803" cy="329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7312" tIns="44450" rIns="87312" bIns="44450">
              <a:spAutoFit/>
            </a:bodyPr>
            <a:lstStyle/>
            <a:p>
              <a:pPr defTabSz="723900" eaLnBrk="0" hangingPunct="0">
                <a:lnSpc>
                  <a:spcPct val="90000"/>
                </a:lnSpc>
              </a:pPr>
              <a:r>
                <a:rPr lang="pt-PT" sz="1700" u="none">
                  <a:latin typeface="Tw Cen MT"/>
                  <a:cs typeface="Tw Cen MT"/>
                </a:rPr>
                <a:t>ID</a:t>
              </a:r>
            </a:p>
          </p:txBody>
        </p:sp>
        <p:sp>
          <p:nvSpPr>
            <p:cNvPr id="143377" name="Rectangle 17"/>
            <p:cNvSpPr>
              <a:spLocks noChangeArrowheads="1"/>
            </p:cNvSpPr>
            <p:nvPr/>
          </p:nvSpPr>
          <p:spPr bwMode="auto">
            <a:xfrm>
              <a:off x="3717060" y="3449463"/>
              <a:ext cx="596272" cy="329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7312" tIns="44450" rIns="87312" bIns="44450">
              <a:spAutoFit/>
            </a:bodyPr>
            <a:lstStyle/>
            <a:p>
              <a:pPr defTabSz="723900" eaLnBrk="0" hangingPunct="0">
                <a:lnSpc>
                  <a:spcPct val="90000"/>
                </a:lnSpc>
              </a:pPr>
              <a:r>
                <a:rPr lang="pt-PT" sz="1700" u="none">
                  <a:latin typeface="Tw Cen MT"/>
                  <a:cs typeface="Tw Cen MT"/>
                </a:rPr>
                <a:t>data</a:t>
              </a:r>
            </a:p>
          </p:txBody>
        </p:sp>
        <p:sp>
          <p:nvSpPr>
            <p:cNvPr id="143378" name="TextBox 19"/>
            <p:cNvSpPr txBox="1">
              <a:spLocks noChangeArrowheads="1"/>
            </p:cNvSpPr>
            <p:nvPr/>
          </p:nvSpPr>
          <p:spPr bwMode="auto">
            <a:xfrm>
              <a:off x="1143000" y="1524000"/>
              <a:ext cx="35298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u="none">
                  <a:latin typeface="Tw Cen MT"/>
                  <a:cs typeface="Tw Cen MT"/>
                </a:rPr>
                <a:t>0</a:t>
              </a:r>
            </a:p>
          </p:txBody>
        </p:sp>
        <p:sp>
          <p:nvSpPr>
            <p:cNvPr id="143379" name="TextBox 20"/>
            <p:cNvSpPr txBox="1">
              <a:spLocks noChangeArrowheads="1"/>
            </p:cNvSpPr>
            <p:nvPr/>
          </p:nvSpPr>
          <p:spPr bwMode="auto">
            <a:xfrm>
              <a:off x="6870103" y="1524000"/>
              <a:ext cx="52129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u="none">
                  <a:latin typeface="Tw Cen MT"/>
                  <a:cs typeface="Tw Cen MT"/>
                </a:rPr>
                <a:t>31</a:t>
              </a:r>
            </a:p>
          </p:txBody>
        </p:sp>
        <p:sp>
          <p:nvSpPr>
            <p:cNvPr id="143380" name="TextBox 22"/>
            <p:cNvSpPr txBox="1">
              <a:spLocks noChangeArrowheads="1"/>
            </p:cNvSpPr>
            <p:nvPr/>
          </p:nvSpPr>
          <p:spPr bwMode="auto">
            <a:xfrm>
              <a:off x="2743200" y="1524000"/>
              <a:ext cx="35298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u="none">
                  <a:latin typeface="Tw Cen MT"/>
                  <a:cs typeface="Tw Cen MT"/>
                </a:rPr>
                <a:t>8</a:t>
              </a:r>
            </a:p>
          </p:txBody>
        </p:sp>
        <p:sp>
          <p:nvSpPr>
            <p:cNvPr id="143381" name="TextBox 24"/>
            <p:cNvSpPr txBox="1">
              <a:spLocks noChangeArrowheads="1"/>
            </p:cNvSpPr>
            <p:nvPr/>
          </p:nvSpPr>
          <p:spPr bwMode="auto">
            <a:xfrm>
              <a:off x="4343400" y="1524000"/>
              <a:ext cx="52129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u="none">
                  <a:latin typeface="Tw Cen MT"/>
                  <a:cs typeface="Tw Cen MT"/>
                </a:rPr>
                <a:t>16</a:t>
              </a:r>
            </a:p>
          </p:txBody>
        </p:sp>
        <p:cxnSp>
          <p:nvCxnSpPr>
            <p:cNvPr id="143382" name="Straight Connector 27"/>
            <p:cNvCxnSpPr>
              <a:cxnSpLocks noChangeShapeType="1"/>
            </p:cNvCxnSpPr>
            <p:nvPr/>
          </p:nvCxnSpPr>
          <p:spPr bwMode="auto">
            <a:xfrm rot="5400000">
              <a:off x="4114800" y="2362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383" name="Straight Connector 28"/>
            <p:cNvCxnSpPr>
              <a:cxnSpLocks noChangeShapeType="1"/>
            </p:cNvCxnSpPr>
            <p:nvPr/>
          </p:nvCxnSpPr>
          <p:spPr bwMode="auto">
            <a:xfrm rot="5400000">
              <a:off x="4114800" y="2895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384" name="Rectangle 16"/>
            <p:cNvSpPr>
              <a:spLocks noChangeArrowheads="1"/>
            </p:cNvSpPr>
            <p:nvPr/>
          </p:nvSpPr>
          <p:spPr bwMode="auto">
            <a:xfrm>
              <a:off x="4648200" y="2743200"/>
              <a:ext cx="1027925" cy="329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7312" tIns="44450" rIns="87312" bIns="44450">
              <a:spAutoFit/>
            </a:bodyPr>
            <a:lstStyle/>
            <a:p>
              <a:pPr defTabSz="723900" eaLnBrk="0" hangingPunct="0">
                <a:lnSpc>
                  <a:spcPct val="90000"/>
                </a:lnSpc>
              </a:pPr>
              <a:r>
                <a:rPr lang="pt-PT" sz="1700" u="none">
                  <a:latin typeface="Tw Cen MT"/>
                  <a:cs typeface="Tw Cen MT"/>
                </a:rPr>
                <a:t>Sequence</a:t>
              </a:r>
            </a:p>
          </p:txBody>
        </p:sp>
        <p:cxnSp>
          <p:nvCxnSpPr>
            <p:cNvPr id="143385" name="Straight Connector 32"/>
            <p:cNvCxnSpPr>
              <a:cxnSpLocks noChangeShapeType="1"/>
            </p:cNvCxnSpPr>
            <p:nvPr/>
          </p:nvCxnSpPr>
          <p:spPr bwMode="auto">
            <a:xfrm rot="5400000">
              <a:off x="6972300" y="2628900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91670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94266" y="431800"/>
            <a:ext cx="7848600" cy="762000"/>
          </a:xfrm>
        </p:spPr>
        <p:txBody>
          <a:bodyPr>
            <a:no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Exemplos de mensagens ICMP</a:t>
            </a:r>
          </a:p>
        </p:txBody>
      </p:sp>
      <p:sp>
        <p:nvSpPr>
          <p:cNvPr id="145412" name="Text Box 5"/>
          <p:cNvSpPr txBox="1">
            <a:spLocks noChangeArrowheads="1"/>
          </p:cNvSpPr>
          <p:nvPr/>
        </p:nvSpPr>
        <p:spPr bwMode="auto">
          <a:xfrm>
            <a:off x="1679223" y="1524000"/>
            <a:ext cx="5729111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2000" dirty="0">
                <a:latin typeface="Tw Cen MT"/>
                <a:cs typeface="Tw Cen MT"/>
              </a:rPr>
              <a:t>Type</a:t>
            </a:r>
            <a:r>
              <a:rPr lang="en-US" sz="2000" u="none" dirty="0">
                <a:latin typeface="Tw Cen MT"/>
                <a:cs typeface="Tw Cen MT"/>
              </a:rPr>
              <a:t>  </a:t>
            </a:r>
            <a:r>
              <a:rPr lang="en-US" sz="2000" dirty="0">
                <a:latin typeface="Tw Cen MT"/>
                <a:cs typeface="Tw Cen MT"/>
              </a:rPr>
              <a:t>Code</a:t>
            </a:r>
            <a:r>
              <a:rPr lang="en-US" sz="2000" u="none" dirty="0">
                <a:latin typeface="Tw Cen MT"/>
                <a:cs typeface="Tw Cen MT"/>
              </a:rPr>
              <a:t>  </a:t>
            </a:r>
            <a:r>
              <a:rPr lang="en-US" sz="2000" dirty="0">
                <a:latin typeface="Tw Cen MT"/>
                <a:cs typeface="Tw Cen MT"/>
              </a:rPr>
              <a:t>description</a:t>
            </a:r>
            <a:endParaRPr lang="en-US" sz="2000" u="none" dirty="0">
              <a:latin typeface="Tw Cen MT"/>
              <a:cs typeface="Tw Cen MT"/>
            </a:endParaRPr>
          </a:p>
          <a:p>
            <a:r>
              <a:rPr lang="en-US" sz="2000" u="none" dirty="0">
                <a:latin typeface="Tw Cen MT"/>
                <a:cs typeface="Tw Cen MT"/>
              </a:rPr>
              <a:t>0        0         echo reply (ping)</a:t>
            </a:r>
          </a:p>
          <a:p>
            <a:r>
              <a:rPr lang="en-US" sz="2000" u="none" dirty="0">
                <a:latin typeface="Tw Cen MT"/>
                <a:cs typeface="Tw Cen MT"/>
              </a:rPr>
              <a:t>3        0         </a:t>
            </a:r>
            <a:r>
              <a:rPr lang="en-US" sz="2000" u="none" dirty="0" err="1">
                <a:latin typeface="Tw Cen MT"/>
                <a:cs typeface="Tw Cen MT"/>
              </a:rPr>
              <a:t>dest</a:t>
            </a:r>
            <a:r>
              <a:rPr lang="en-US" sz="2000" u="none" dirty="0">
                <a:latin typeface="Tw Cen MT"/>
                <a:cs typeface="Tw Cen MT"/>
              </a:rPr>
              <a:t>. network unreachable</a:t>
            </a:r>
          </a:p>
          <a:p>
            <a:r>
              <a:rPr lang="en-US" sz="2000" u="none" dirty="0">
                <a:latin typeface="Tw Cen MT"/>
                <a:cs typeface="Tw Cen MT"/>
              </a:rPr>
              <a:t>3        1         </a:t>
            </a:r>
            <a:r>
              <a:rPr lang="en-US" sz="2000" u="none" dirty="0" err="1">
                <a:latin typeface="Tw Cen MT"/>
                <a:cs typeface="Tw Cen MT"/>
              </a:rPr>
              <a:t>dest</a:t>
            </a:r>
            <a:r>
              <a:rPr lang="en-US" sz="2000" u="none" dirty="0">
                <a:latin typeface="Tw Cen MT"/>
                <a:cs typeface="Tw Cen MT"/>
              </a:rPr>
              <a:t> host unreachable</a:t>
            </a:r>
          </a:p>
          <a:p>
            <a:r>
              <a:rPr lang="en-US" sz="2000" u="none" dirty="0">
                <a:latin typeface="Tw Cen MT"/>
                <a:cs typeface="Tw Cen MT"/>
              </a:rPr>
              <a:t>3        2         </a:t>
            </a:r>
            <a:r>
              <a:rPr lang="en-US" sz="2000" u="none" dirty="0" err="1">
                <a:latin typeface="Tw Cen MT"/>
                <a:cs typeface="Tw Cen MT"/>
              </a:rPr>
              <a:t>dest</a:t>
            </a:r>
            <a:r>
              <a:rPr lang="en-US" sz="2000" u="none" dirty="0">
                <a:latin typeface="Tw Cen MT"/>
                <a:cs typeface="Tw Cen MT"/>
              </a:rPr>
              <a:t> protocol unreachable</a:t>
            </a:r>
          </a:p>
          <a:p>
            <a:r>
              <a:rPr lang="en-US" sz="2000" u="none" dirty="0">
                <a:latin typeface="Tw Cen MT"/>
                <a:cs typeface="Tw Cen MT"/>
              </a:rPr>
              <a:t>3        3         </a:t>
            </a:r>
            <a:r>
              <a:rPr lang="en-US" sz="2000" u="none" dirty="0" err="1">
                <a:latin typeface="Tw Cen MT"/>
                <a:cs typeface="Tw Cen MT"/>
              </a:rPr>
              <a:t>dest</a:t>
            </a:r>
            <a:r>
              <a:rPr lang="en-US" sz="2000" u="none" dirty="0">
                <a:latin typeface="Tw Cen MT"/>
                <a:cs typeface="Tw Cen MT"/>
              </a:rPr>
              <a:t> port unreachable</a:t>
            </a:r>
          </a:p>
          <a:p>
            <a:r>
              <a:rPr lang="en-US" sz="2000" u="none" dirty="0">
                <a:latin typeface="Tw Cen MT"/>
                <a:cs typeface="Tw Cen MT"/>
              </a:rPr>
              <a:t>3        6         </a:t>
            </a:r>
            <a:r>
              <a:rPr lang="en-US" sz="2000" u="none" dirty="0" err="1">
                <a:latin typeface="Tw Cen MT"/>
                <a:cs typeface="Tw Cen MT"/>
              </a:rPr>
              <a:t>dest</a:t>
            </a:r>
            <a:r>
              <a:rPr lang="en-US" sz="2000" u="none" dirty="0">
                <a:latin typeface="Tw Cen MT"/>
                <a:cs typeface="Tw Cen MT"/>
              </a:rPr>
              <a:t> network unknown</a:t>
            </a:r>
          </a:p>
          <a:p>
            <a:r>
              <a:rPr lang="en-US" sz="2000" u="none" dirty="0">
                <a:latin typeface="Tw Cen MT"/>
                <a:cs typeface="Tw Cen MT"/>
              </a:rPr>
              <a:t>3        7         </a:t>
            </a:r>
            <a:r>
              <a:rPr lang="en-US" sz="2000" u="none" dirty="0" err="1">
                <a:latin typeface="Tw Cen MT"/>
                <a:cs typeface="Tw Cen MT"/>
              </a:rPr>
              <a:t>dest</a:t>
            </a:r>
            <a:r>
              <a:rPr lang="en-US" sz="2000" u="none" dirty="0">
                <a:latin typeface="Tw Cen MT"/>
                <a:cs typeface="Tw Cen MT"/>
              </a:rPr>
              <a:t> host unknown</a:t>
            </a:r>
          </a:p>
          <a:p>
            <a:r>
              <a:rPr lang="en-US" sz="2000" u="none" dirty="0">
                <a:latin typeface="Tw Cen MT"/>
                <a:cs typeface="Tw Cen MT"/>
              </a:rPr>
              <a:t>4        0         source quench (congestion</a:t>
            </a:r>
          </a:p>
          <a:p>
            <a:r>
              <a:rPr lang="en-US" sz="2000" u="none" dirty="0">
                <a:latin typeface="Tw Cen MT"/>
                <a:cs typeface="Tw Cen MT"/>
              </a:rPr>
              <a:t>                     control - not used)</a:t>
            </a:r>
          </a:p>
          <a:p>
            <a:r>
              <a:rPr lang="en-US" sz="2000" u="none" dirty="0">
                <a:latin typeface="Tw Cen MT"/>
                <a:cs typeface="Tw Cen MT"/>
              </a:rPr>
              <a:t>8        0         echo request (ping)</a:t>
            </a:r>
          </a:p>
          <a:p>
            <a:r>
              <a:rPr lang="en-US" sz="2000" u="none" dirty="0">
                <a:latin typeface="Tw Cen MT"/>
                <a:cs typeface="Tw Cen MT"/>
              </a:rPr>
              <a:t>9        0         route advertisement</a:t>
            </a:r>
          </a:p>
          <a:p>
            <a:r>
              <a:rPr lang="en-US" sz="2000" u="none" dirty="0">
                <a:latin typeface="Tw Cen MT"/>
                <a:cs typeface="Tw Cen MT"/>
              </a:rPr>
              <a:t>10      0         router discovery</a:t>
            </a:r>
          </a:p>
          <a:p>
            <a:r>
              <a:rPr lang="en-US" sz="2000" u="none" dirty="0">
                <a:latin typeface="Tw Cen MT"/>
                <a:cs typeface="Tw Cen MT"/>
              </a:rPr>
              <a:t>11      0         TTL expired</a:t>
            </a:r>
          </a:p>
          <a:p>
            <a:r>
              <a:rPr lang="en-US" sz="2000" u="none" dirty="0">
                <a:latin typeface="Tw Cen MT"/>
                <a:cs typeface="Tw Cen MT"/>
              </a:rPr>
              <a:t>12      0         bad IP header</a:t>
            </a:r>
          </a:p>
          <a:p>
            <a:endParaRPr lang="en-US" sz="2000" u="none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532226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6171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dirty="0" err="1">
                <a:latin typeface="Tw Cen MT"/>
                <a:ea typeface="ＭＳ Ｐゴシック" charset="0"/>
                <a:cs typeface="Tw Cen MT"/>
              </a:rPr>
              <a:t>Traceroute</a:t>
            </a:r>
            <a:r>
              <a:rPr lang="en-US" sz="4800" dirty="0">
                <a:latin typeface="Tw Cen MT"/>
                <a:ea typeface="ＭＳ Ｐゴシック" charset="0"/>
                <a:cs typeface="Tw Cen MT"/>
              </a:rPr>
              <a:t> e ICMP</a:t>
            </a:r>
          </a:p>
        </p:txBody>
      </p:sp>
      <p:sp>
        <p:nvSpPr>
          <p:cNvPr id="1474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95400"/>
            <a:ext cx="4257675" cy="4800600"/>
          </a:xfrm>
        </p:spPr>
        <p:txBody>
          <a:bodyPr>
            <a:normAutofit/>
          </a:bodyPr>
          <a:lstStyle/>
          <a:p>
            <a:pPr eaLnBrk="1" hangingPunct="1"/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A fonte envia uma sequ</a:t>
            </a:r>
            <a:r>
              <a:rPr lang="pt-PT" altLang="ja-JP" sz="2000" dirty="0">
                <a:latin typeface="Tw Cen MT"/>
                <a:ea typeface="ヒラギノ角ゴ Pro W3" charset="0"/>
                <a:cs typeface="Tw Cen MT"/>
              </a:rPr>
              <a:t>ência de segmentos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dirty="0" smtClean="0">
                <a:latin typeface="Tw Cen MT"/>
                <a:ea typeface="ＭＳ Ｐゴシック" charset="0"/>
                <a:cs typeface="Tw Cen MT"/>
              </a:rPr>
              <a:t>UDP</a:t>
            </a:r>
            <a:r>
              <a:rPr lang="pt-PT" sz="2000" baseline="30000" dirty="0" smtClean="0">
                <a:latin typeface="Tw Cen MT"/>
                <a:ea typeface="ＭＳ Ｐゴシック" charset="0"/>
                <a:cs typeface="Tw Cen MT"/>
              </a:rPr>
              <a:t>(*)</a:t>
            </a:r>
            <a:r>
              <a:rPr lang="pt-PT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para o destino:</a:t>
            </a:r>
          </a:p>
          <a:p>
            <a:pPr lvl="1" eaLnBrk="1" hangingPunct="1"/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Primeiro com TTL =1</a:t>
            </a:r>
          </a:p>
          <a:p>
            <a:pPr lvl="1" eaLnBrk="1" hangingPunct="1"/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Segundo com TTL=2, etc.</a:t>
            </a:r>
          </a:p>
          <a:p>
            <a:pPr lvl="1" eaLnBrk="1" hangingPunct="1"/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N</a:t>
            </a:r>
            <a:r>
              <a:rPr lang="pt-PT" altLang="ja-JP" sz="2000" dirty="0">
                <a:latin typeface="Tw Cen MT"/>
                <a:ea typeface="ヒラギノ角ゴ Pro W3" charset="0"/>
                <a:cs typeface="Tw Cen MT"/>
              </a:rPr>
              <a:t>úmero de porta arbitrário*</a:t>
            </a:r>
            <a:endParaRPr lang="pt-PT" sz="2000" dirty="0"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Quando o en</a:t>
            </a:r>
            <a:r>
              <a:rPr lang="pt-PT" altLang="ja-JP" sz="2000" dirty="0">
                <a:latin typeface="Tw Cen MT"/>
                <a:ea typeface="ヒラギノ角ゴ Pro W3" charset="0"/>
                <a:cs typeface="Tw Cen MT"/>
              </a:rPr>
              <a:t>ésimo 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segmento chega ao en</a:t>
            </a:r>
            <a:r>
              <a:rPr lang="pt-PT" altLang="ja-JP" sz="2000" dirty="0">
                <a:latin typeface="Tw Cen MT"/>
                <a:ea typeface="ヒラギノ角ゴ Pro W3" charset="0"/>
                <a:cs typeface="Tw Cen MT"/>
              </a:rPr>
              <a:t>ésimo </a:t>
            </a:r>
            <a:r>
              <a:rPr lang="pt-PT" altLang="ja-JP" sz="2000" dirty="0" err="1">
                <a:latin typeface="Tw Cen MT"/>
                <a:ea typeface="ヒラギノ角ゴ Pro W3" charset="0"/>
                <a:cs typeface="Tw Cen MT"/>
              </a:rPr>
              <a:t>router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:</a:t>
            </a:r>
          </a:p>
          <a:p>
            <a:pPr lvl="1" eaLnBrk="1" hangingPunct="1"/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O </a:t>
            </a:r>
            <a:r>
              <a:rPr lang="pt-PT" sz="2000" dirty="0" err="1">
                <a:latin typeface="Tw Cen MT"/>
                <a:ea typeface="ＭＳ Ｐゴシック" charset="0"/>
                <a:cs typeface="Tw Cen MT"/>
              </a:rPr>
              <a:t>router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suprime o segmento</a:t>
            </a:r>
          </a:p>
          <a:p>
            <a:pPr lvl="1" eaLnBrk="1" hangingPunct="1"/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e envia para a origem uma mensagem ICMP (</a:t>
            </a:r>
            <a:r>
              <a:rPr lang="pt-PT" sz="2000" dirty="0" err="1">
                <a:latin typeface="Tw Cen MT"/>
                <a:ea typeface="ＭＳ Ｐゴシック" charset="0"/>
                <a:cs typeface="Tw Cen MT"/>
              </a:rPr>
              <a:t>type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11, </a:t>
            </a:r>
            <a:r>
              <a:rPr lang="pt-PT" sz="2000" dirty="0" err="1">
                <a:latin typeface="Tw Cen MT"/>
                <a:ea typeface="ＭＳ Ｐゴシック" charset="0"/>
                <a:cs typeface="Tw Cen MT"/>
              </a:rPr>
              <a:t>code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0)</a:t>
            </a:r>
          </a:p>
          <a:p>
            <a:pPr lvl="1" eaLnBrk="1" hangingPunct="1"/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As mensagens t</a:t>
            </a:r>
            <a:r>
              <a:rPr lang="pt-PT" altLang="ja-JP" sz="2000" dirty="0">
                <a:latin typeface="Tw Cen MT"/>
                <a:ea typeface="ヒラギノ角ゴ Pro W3" charset="0"/>
                <a:cs typeface="Tw Cen MT"/>
              </a:rPr>
              <a:t>êm por endereço IP origem o enésimo </a:t>
            </a:r>
            <a:r>
              <a:rPr lang="pt-PT" altLang="ja-JP" sz="2000" dirty="0" err="1">
                <a:latin typeface="Tw Cen MT"/>
                <a:ea typeface="ヒラギノ角ゴ Pro W3" charset="0"/>
                <a:cs typeface="Tw Cen MT"/>
              </a:rPr>
              <a:t>router</a:t>
            </a:r>
            <a:endParaRPr lang="pt-PT" sz="20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4746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7725" y="1409171"/>
            <a:ext cx="4257675" cy="4800600"/>
          </a:xfrm>
        </p:spPr>
        <p:txBody>
          <a:bodyPr>
            <a:normAutofit/>
          </a:bodyPr>
          <a:lstStyle/>
          <a:p>
            <a:pPr eaLnBrk="1" hangingPunct="1"/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Quando a mensagem ICMP chega </a:t>
            </a:r>
            <a:r>
              <a:rPr lang="pt-PT" altLang="ja-JP" sz="20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à origem pode-se calcular o RTT</a:t>
            </a: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Em cada passo enviam-se 3 segmentos</a:t>
            </a:r>
          </a:p>
          <a:p>
            <a:pPr eaLnBrk="1" hangingPunct="1"/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buFont typeface="Wingdings" charset="0"/>
              <a:buNone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Terminaç</a:t>
            </a:r>
            <a:r>
              <a:rPr lang="pt-PT" altLang="ja-JP" sz="20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</a:t>
            </a: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segmento UDP chega ao destino</a:t>
            </a:r>
          </a:p>
          <a:p>
            <a:pPr eaLnBrk="1" hangingPunct="1"/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destino envia uma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mesnagem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ICMP </a:t>
            </a:r>
            <a:r>
              <a:rPr lang="ja-JP" alt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host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unreachable</a:t>
            </a:r>
            <a:r>
              <a:rPr lang="ja-JP" alt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(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type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3,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code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3)</a:t>
            </a:r>
          </a:p>
          <a:p>
            <a:pPr eaLnBrk="1" hangingPunct="1"/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Ou o 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</a:t>
            </a:r>
            <a:r>
              <a:rPr lang="pt-PT" altLang="ja-JP" sz="20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úmero máximo de testes é alcançado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.</a:t>
            </a:r>
          </a:p>
        </p:txBody>
      </p:sp>
      <p:sp>
        <p:nvSpPr>
          <p:cNvPr id="147462" name="TextBox 6"/>
          <p:cNvSpPr txBox="1">
            <a:spLocks noChangeArrowheads="1"/>
          </p:cNvSpPr>
          <p:nvPr/>
        </p:nvSpPr>
        <p:spPr bwMode="auto">
          <a:xfrm>
            <a:off x="457200" y="6009716"/>
            <a:ext cx="8458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u="none" baseline="30000" dirty="0" smtClean="0">
                <a:latin typeface="Tw Cen MT"/>
                <a:cs typeface="Tw Cen MT"/>
              </a:rPr>
              <a:t>*) </a:t>
            </a:r>
            <a:r>
              <a:rPr lang="en-US" sz="2000" u="none" dirty="0" err="1" smtClean="0">
                <a:latin typeface="Tw Cen MT"/>
                <a:cs typeface="Tw Cen MT"/>
              </a:rPr>
              <a:t>Portas</a:t>
            </a:r>
            <a:r>
              <a:rPr lang="en-US" sz="2000" u="none" dirty="0" smtClean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destino</a:t>
            </a:r>
            <a:r>
              <a:rPr lang="en-US" sz="2000" u="none" dirty="0">
                <a:latin typeface="Tw Cen MT"/>
                <a:cs typeface="Tw Cen MT"/>
              </a:rPr>
              <a:t> 33434 a 33534  </a:t>
            </a:r>
            <a:r>
              <a:rPr lang="en-US" sz="2000" u="none" dirty="0" err="1">
                <a:latin typeface="Tw Cen MT"/>
                <a:cs typeface="Tw Cen MT"/>
              </a:rPr>
              <a:t>ou</a:t>
            </a:r>
            <a:r>
              <a:rPr lang="en-US" sz="2000" u="none" dirty="0">
                <a:latin typeface="Tw Cen MT"/>
                <a:cs typeface="Tw Cen MT"/>
              </a:rPr>
              <a:t>   ICMP Type 8 (ex: Windows </a:t>
            </a:r>
            <a:r>
              <a:rPr lang="en-US" sz="2000" u="none" dirty="0" err="1">
                <a:latin typeface="Tw Cen MT"/>
                <a:cs typeface="Tw Cen MT"/>
              </a:rPr>
              <a:t>tracert</a:t>
            </a:r>
            <a:r>
              <a:rPr lang="en-US" sz="2000" u="none" dirty="0">
                <a:latin typeface="Tw Cen MT"/>
                <a:cs typeface="Tw Cen M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44044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10" name="Freeform 2"/>
          <p:cNvSpPr>
            <a:spLocks/>
          </p:cNvSpPr>
          <p:nvPr/>
        </p:nvSpPr>
        <p:spPr bwMode="auto">
          <a:xfrm>
            <a:off x="4152900" y="1871663"/>
            <a:ext cx="3738563" cy="2697162"/>
          </a:xfrm>
          <a:custGeom>
            <a:avLst/>
            <a:gdLst>
              <a:gd name="T0" fmla="*/ 2147483647 w 2355"/>
              <a:gd name="T1" fmla="*/ 2147483647 h 1699"/>
              <a:gd name="T2" fmla="*/ 2147483647 w 2355"/>
              <a:gd name="T3" fmla="*/ 2147483647 h 1699"/>
              <a:gd name="T4" fmla="*/ 2147483647 w 2355"/>
              <a:gd name="T5" fmla="*/ 2147483647 h 1699"/>
              <a:gd name="T6" fmla="*/ 2147483647 w 2355"/>
              <a:gd name="T7" fmla="*/ 2147483647 h 1699"/>
              <a:gd name="T8" fmla="*/ 2147483647 w 2355"/>
              <a:gd name="T9" fmla="*/ 2147483647 h 1699"/>
              <a:gd name="T10" fmla="*/ 2147483647 w 2355"/>
              <a:gd name="T11" fmla="*/ 2147483647 h 1699"/>
              <a:gd name="T12" fmla="*/ 2147483647 w 2355"/>
              <a:gd name="T13" fmla="*/ 2147483647 h 1699"/>
              <a:gd name="T14" fmla="*/ 2147483647 w 2355"/>
              <a:gd name="T15" fmla="*/ 2147483647 h 1699"/>
              <a:gd name="T16" fmla="*/ 2147483647 w 2355"/>
              <a:gd name="T17" fmla="*/ 2147483647 h 1699"/>
              <a:gd name="T18" fmla="*/ 2147483647 w 2355"/>
              <a:gd name="T19" fmla="*/ 2147483647 h 1699"/>
              <a:gd name="T20" fmla="*/ 2147483647 w 2355"/>
              <a:gd name="T21" fmla="*/ 2147483647 h 169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355"/>
              <a:gd name="T34" fmla="*/ 0 h 1699"/>
              <a:gd name="T35" fmla="*/ 2355 w 2355"/>
              <a:gd name="T36" fmla="*/ 1699 h 169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355" h="1699">
                <a:moveTo>
                  <a:pt x="349" y="761"/>
                </a:moveTo>
                <a:cubicBezTo>
                  <a:pt x="587" y="729"/>
                  <a:pt x="1414" y="820"/>
                  <a:pt x="1651" y="732"/>
                </a:cubicBezTo>
                <a:cubicBezTo>
                  <a:pt x="1888" y="644"/>
                  <a:pt x="1710" y="351"/>
                  <a:pt x="1773" y="230"/>
                </a:cubicBezTo>
                <a:cubicBezTo>
                  <a:pt x="1836" y="109"/>
                  <a:pt x="1947" y="16"/>
                  <a:pt x="2029" y="8"/>
                </a:cubicBezTo>
                <a:cubicBezTo>
                  <a:pt x="2111" y="0"/>
                  <a:pt x="2213" y="27"/>
                  <a:pt x="2267" y="183"/>
                </a:cubicBezTo>
                <a:cubicBezTo>
                  <a:pt x="2321" y="339"/>
                  <a:pt x="2355" y="707"/>
                  <a:pt x="2355" y="942"/>
                </a:cubicBezTo>
                <a:cubicBezTo>
                  <a:pt x="2355" y="1177"/>
                  <a:pt x="2353" y="1485"/>
                  <a:pt x="2267" y="1592"/>
                </a:cubicBezTo>
                <a:cubicBezTo>
                  <a:pt x="2181" y="1699"/>
                  <a:pt x="1939" y="1680"/>
                  <a:pt x="1840" y="1586"/>
                </a:cubicBezTo>
                <a:cubicBezTo>
                  <a:pt x="1741" y="1492"/>
                  <a:pt x="1940" y="1135"/>
                  <a:pt x="1670" y="1025"/>
                </a:cubicBezTo>
                <a:cubicBezTo>
                  <a:pt x="1400" y="915"/>
                  <a:pt x="440" y="967"/>
                  <a:pt x="220" y="923"/>
                </a:cubicBezTo>
                <a:cubicBezTo>
                  <a:pt x="0" y="879"/>
                  <a:pt x="127" y="795"/>
                  <a:pt x="349" y="761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1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NAT: Network Address </a:t>
            </a:r>
            <a:r>
              <a:rPr lang="en-US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Translation</a:t>
            </a:r>
            <a:endParaRPr lang="en-US" sz="32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49512" name="Freeform 4"/>
          <p:cNvSpPr>
            <a:spLocks/>
          </p:cNvSpPr>
          <p:nvPr/>
        </p:nvSpPr>
        <p:spPr bwMode="auto">
          <a:xfrm>
            <a:off x="0" y="2638425"/>
            <a:ext cx="3825875" cy="1355725"/>
          </a:xfrm>
          <a:custGeom>
            <a:avLst/>
            <a:gdLst>
              <a:gd name="T0" fmla="*/ 2147483647 w 2269"/>
              <a:gd name="T1" fmla="*/ 2147483647 h 854"/>
              <a:gd name="T2" fmla="*/ 2147483647 w 2269"/>
              <a:gd name="T3" fmla="*/ 2147483647 h 854"/>
              <a:gd name="T4" fmla="*/ 2147483647 w 2269"/>
              <a:gd name="T5" fmla="*/ 2147483647 h 854"/>
              <a:gd name="T6" fmla="*/ 2147483647 w 2269"/>
              <a:gd name="T7" fmla="*/ 2147483647 h 854"/>
              <a:gd name="T8" fmla="*/ 2147483647 w 2269"/>
              <a:gd name="T9" fmla="*/ 2147483647 h 854"/>
              <a:gd name="T10" fmla="*/ 2147483647 w 2269"/>
              <a:gd name="T11" fmla="*/ 2147483647 h 854"/>
              <a:gd name="T12" fmla="*/ 2147483647 w 2269"/>
              <a:gd name="T13" fmla="*/ 2147483647 h 8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69"/>
              <a:gd name="T22" fmla="*/ 0 h 854"/>
              <a:gd name="T23" fmla="*/ 2269 w 2269"/>
              <a:gd name="T24" fmla="*/ 854 h 8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69" h="854">
                <a:moveTo>
                  <a:pt x="1888" y="285"/>
                </a:moveTo>
                <a:cubicBezTo>
                  <a:pt x="1622" y="258"/>
                  <a:pt x="723" y="317"/>
                  <a:pt x="418" y="283"/>
                </a:cubicBezTo>
                <a:cubicBezTo>
                  <a:pt x="113" y="249"/>
                  <a:pt x="120" y="0"/>
                  <a:pt x="60" y="83"/>
                </a:cubicBezTo>
                <a:cubicBezTo>
                  <a:pt x="0" y="166"/>
                  <a:pt x="8" y="708"/>
                  <a:pt x="60" y="781"/>
                </a:cubicBezTo>
                <a:cubicBezTo>
                  <a:pt x="112" y="854"/>
                  <a:pt x="48" y="575"/>
                  <a:pt x="374" y="519"/>
                </a:cubicBezTo>
                <a:cubicBezTo>
                  <a:pt x="700" y="463"/>
                  <a:pt x="1765" y="486"/>
                  <a:pt x="2017" y="447"/>
                </a:cubicBezTo>
                <a:cubicBezTo>
                  <a:pt x="2269" y="408"/>
                  <a:pt x="2110" y="319"/>
                  <a:pt x="1888" y="285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98000"/>
                </a:srgbClr>
              </a:gs>
              <a:gs pos="100000">
                <a:srgbClr val="66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950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346431"/>
              </p:ext>
            </p:extLst>
          </p:nvPr>
        </p:nvGraphicFramePr>
        <p:xfrm>
          <a:off x="7181850" y="2182813"/>
          <a:ext cx="55562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1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1850" y="2182813"/>
                        <a:ext cx="555625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0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291081"/>
              </p:ext>
            </p:extLst>
          </p:nvPr>
        </p:nvGraphicFramePr>
        <p:xfrm>
          <a:off x="7231063" y="2971800"/>
          <a:ext cx="5794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2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1063" y="2971800"/>
                        <a:ext cx="57943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0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2543914"/>
              </p:ext>
            </p:extLst>
          </p:nvPr>
        </p:nvGraphicFramePr>
        <p:xfrm>
          <a:off x="7202488" y="3736975"/>
          <a:ext cx="56356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3" name="Clip" r:id="rId7" imgW="1307948" imgH="1084823" progId="MS_ClipArt_Gallery.2">
                  <p:embed/>
                </p:oleObj>
              </mc:Choice>
              <mc:Fallback>
                <p:oleObj name="Clip" r:id="rId7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2488" y="3736975"/>
                        <a:ext cx="563562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9513" name="Line 8"/>
          <p:cNvSpPr>
            <a:spLocks noChangeShapeType="1"/>
          </p:cNvSpPr>
          <p:nvPr/>
        </p:nvSpPr>
        <p:spPr bwMode="auto">
          <a:xfrm>
            <a:off x="4267200" y="3194050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14" name="Line 9"/>
          <p:cNvSpPr>
            <a:spLocks noChangeShapeType="1"/>
          </p:cNvSpPr>
          <p:nvPr/>
        </p:nvSpPr>
        <p:spPr bwMode="auto">
          <a:xfrm flipH="1">
            <a:off x="7102475" y="2451100"/>
            <a:ext cx="9525" cy="1492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15" name="Line 10"/>
          <p:cNvSpPr>
            <a:spLocks noChangeShapeType="1"/>
          </p:cNvSpPr>
          <p:nvPr/>
        </p:nvSpPr>
        <p:spPr bwMode="auto">
          <a:xfrm>
            <a:off x="7107238" y="2446338"/>
            <a:ext cx="1333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16" name="Line 11"/>
          <p:cNvSpPr>
            <a:spLocks noChangeShapeType="1"/>
          </p:cNvSpPr>
          <p:nvPr/>
        </p:nvSpPr>
        <p:spPr bwMode="auto">
          <a:xfrm flipV="1">
            <a:off x="7113588" y="3951288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17" name="Text Box 12"/>
          <p:cNvSpPr txBox="1">
            <a:spLocks noChangeArrowheads="1"/>
          </p:cNvSpPr>
          <p:nvPr/>
        </p:nvSpPr>
        <p:spPr bwMode="auto">
          <a:xfrm>
            <a:off x="7732713" y="2181225"/>
            <a:ext cx="8984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600" u="none">
                <a:solidFill>
                  <a:srgbClr val="000000"/>
                </a:solidFill>
                <a:latin typeface="Tw Cen MT"/>
                <a:cs typeface="Tw Cen MT"/>
              </a:rPr>
              <a:t>10.0.0.1</a:t>
            </a:r>
          </a:p>
        </p:txBody>
      </p:sp>
      <p:sp>
        <p:nvSpPr>
          <p:cNvPr id="149518" name="Text Box 13"/>
          <p:cNvSpPr txBox="1">
            <a:spLocks noChangeArrowheads="1"/>
          </p:cNvSpPr>
          <p:nvPr/>
        </p:nvSpPr>
        <p:spPr bwMode="auto">
          <a:xfrm>
            <a:off x="7859713" y="2949575"/>
            <a:ext cx="88567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600" u="none">
                <a:solidFill>
                  <a:srgbClr val="000000"/>
                </a:solidFill>
                <a:latin typeface="Tw Cen MT"/>
                <a:cs typeface="Tw Cen MT"/>
              </a:rPr>
              <a:t>10.0.0.2</a:t>
            </a:r>
          </a:p>
        </p:txBody>
      </p:sp>
      <p:sp>
        <p:nvSpPr>
          <p:cNvPr id="149519" name="Text Box 14"/>
          <p:cNvSpPr txBox="1">
            <a:spLocks noChangeArrowheads="1"/>
          </p:cNvSpPr>
          <p:nvPr/>
        </p:nvSpPr>
        <p:spPr bwMode="auto">
          <a:xfrm>
            <a:off x="7821613" y="3844925"/>
            <a:ext cx="88567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600" u="none">
                <a:solidFill>
                  <a:srgbClr val="000000"/>
                </a:solidFill>
                <a:latin typeface="Tw Cen MT"/>
                <a:cs typeface="Tw Cen MT"/>
              </a:rPr>
              <a:t>10.0.0.3</a:t>
            </a:r>
          </a:p>
        </p:txBody>
      </p:sp>
      <p:sp>
        <p:nvSpPr>
          <p:cNvPr id="149520" name="Text Box 15"/>
          <p:cNvSpPr txBox="1">
            <a:spLocks noChangeArrowheads="1"/>
          </p:cNvSpPr>
          <p:nvPr/>
        </p:nvSpPr>
        <p:spPr bwMode="auto">
          <a:xfrm>
            <a:off x="4343400" y="2743200"/>
            <a:ext cx="9733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10.0.0.4</a:t>
            </a:r>
          </a:p>
        </p:txBody>
      </p:sp>
      <p:sp>
        <p:nvSpPr>
          <p:cNvPr id="149521" name="Line 16"/>
          <p:cNvSpPr>
            <a:spLocks noChangeShapeType="1"/>
          </p:cNvSpPr>
          <p:nvPr/>
        </p:nvSpPr>
        <p:spPr bwMode="auto">
          <a:xfrm flipH="1">
            <a:off x="4341813" y="3022600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22" name="Text Box 17"/>
          <p:cNvSpPr txBox="1">
            <a:spLocks noChangeArrowheads="1"/>
          </p:cNvSpPr>
          <p:nvPr/>
        </p:nvSpPr>
        <p:spPr bwMode="auto">
          <a:xfrm>
            <a:off x="2133600" y="3352800"/>
            <a:ext cx="13553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138.76.29.7</a:t>
            </a:r>
          </a:p>
        </p:txBody>
      </p:sp>
      <p:sp>
        <p:nvSpPr>
          <p:cNvPr id="149523" name="Line 18"/>
          <p:cNvSpPr>
            <a:spLocks noChangeShapeType="1"/>
          </p:cNvSpPr>
          <p:nvPr/>
        </p:nvSpPr>
        <p:spPr bwMode="auto">
          <a:xfrm flipH="1">
            <a:off x="3602038" y="3260725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grpSp>
        <p:nvGrpSpPr>
          <p:cNvPr id="149524" name="Group 19"/>
          <p:cNvGrpSpPr>
            <a:grpSpLocks/>
          </p:cNvGrpSpPr>
          <p:nvPr/>
        </p:nvGrpSpPr>
        <p:grpSpPr bwMode="auto">
          <a:xfrm>
            <a:off x="3746500" y="3054350"/>
            <a:ext cx="555625" cy="307975"/>
            <a:chOff x="3600" y="219"/>
            <a:chExt cx="360" cy="175"/>
          </a:xfrm>
        </p:grpSpPr>
        <p:sp>
          <p:nvSpPr>
            <p:cNvPr id="149543" name="Oval 20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49544" name="Line 21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49545" name="Line 22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49546" name="Rectangle 23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49547" name="Oval 24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grpSp>
          <p:nvGrpSpPr>
            <p:cNvPr id="149548" name="Group 25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9553" name="Line 2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49554" name="Line 2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49555" name="Line 2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149549" name="Group 29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9550" name="Line 3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49551" name="Line 3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49552" name="Line 3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</p:grpSp>
      </p:grpSp>
      <p:sp>
        <p:nvSpPr>
          <p:cNvPr id="149525" name="Line 33"/>
          <p:cNvSpPr>
            <a:spLocks noChangeShapeType="1"/>
          </p:cNvSpPr>
          <p:nvPr/>
        </p:nvSpPr>
        <p:spPr bwMode="auto">
          <a:xfrm>
            <a:off x="706438" y="3222625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26" name="Text Box 34"/>
          <p:cNvSpPr txBox="1">
            <a:spLocks noChangeArrowheads="1"/>
          </p:cNvSpPr>
          <p:nvPr/>
        </p:nvSpPr>
        <p:spPr bwMode="auto">
          <a:xfrm>
            <a:off x="4838488" y="1679575"/>
            <a:ext cx="203718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 dirty="0" smtClean="0">
                <a:solidFill>
                  <a:srgbClr val="000000"/>
                </a:solidFill>
                <a:latin typeface="Tw Cen MT"/>
                <a:cs typeface="Tw Cen MT"/>
              </a:rPr>
              <a:t>internal</a:t>
            </a:r>
            <a:r>
              <a:rPr lang="en-US" sz="18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1800" u="none" dirty="0">
                <a:solidFill>
                  <a:srgbClr val="000000"/>
                </a:solidFill>
                <a:latin typeface="Tw Cen MT"/>
                <a:cs typeface="Tw Cen MT"/>
              </a:rPr>
              <a:t>network</a:t>
            </a:r>
          </a:p>
          <a:p>
            <a:pPr algn="ctr"/>
            <a:r>
              <a:rPr lang="en-US" sz="1800" u="none" dirty="0">
                <a:solidFill>
                  <a:srgbClr val="000000"/>
                </a:solidFill>
                <a:latin typeface="Tw Cen MT"/>
                <a:cs typeface="Tw Cen MT"/>
              </a:rPr>
              <a:t>(e.g., home network)</a:t>
            </a:r>
          </a:p>
          <a:p>
            <a:pPr algn="ctr"/>
            <a:r>
              <a:rPr lang="en-US" sz="1800" u="none" dirty="0">
                <a:solidFill>
                  <a:srgbClr val="000000"/>
                </a:solidFill>
                <a:latin typeface="Tw Cen MT"/>
                <a:cs typeface="Tw Cen MT"/>
              </a:rPr>
              <a:t>10.0.0/24</a:t>
            </a:r>
          </a:p>
        </p:txBody>
      </p:sp>
      <p:sp>
        <p:nvSpPr>
          <p:cNvPr id="149527" name="Line 35"/>
          <p:cNvSpPr>
            <a:spLocks noChangeShapeType="1"/>
          </p:cNvSpPr>
          <p:nvPr/>
        </p:nvSpPr>
        <p:spPr bwMode="auto">
          <a:xfrm>
            <a:off x="6985000" y="1900238"/>
            <a:ext cx="138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28" name="Line 36"/>
          <p:cNvSpPr>
            <a:spLocks noChangeShapeType="1"/>
          </p:cNvSpPr>
          <p:nvPr/>
        </p:nvSpPr>
        <p:spPr bwMode="auto">
          <a:xfrm>
            <a:off x="4033838" y="17605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29" name="Line 37"/>
          <p:cNvSpPr>
            <a:spLocks noChangeShapeType="1"/>
          </p:cNvSpPr>
          <p:nvPr/>
        </p:nvSpPr>
        <p:spPr bwMode="auto">
          <a:xfrm flipH="1" flipV="1">
            <a:off x="4173538" y="1887538"/>
            <a:ext cx="89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30" name="Line 38"/>
          <p:cNvSpPr>
            <a:spLocks noChangeShapeType="1"/>
          </p:cNvSpPr>
          <p:nvPr/>
        </p:nvSpPr>
        <p:spPr bwMode="auto">
          <a:xfrm>
            <a:off x="2578100" y="1900238"/>
            <a:ext cx="138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31" name="Line 39"/>
          <p:cNvSpPr>
            <a:spLocks noChangeShapeType="1"/>
          </p:cNvSpPr>
          <p:nvPr/>
        </p:nvSpPr>
        <p:spPr bwMode="auto">
          <a:xfrm flipH="1" flipV="1">
            <a:off x="304800" y="1905000"/>
            <a:ext cx="89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32" name="Text Box 40"/>
          <p:cNvSpPr txBox="1">
            <a:spLocks noChangeArrowheads="1"/>
          </p:cNvSpPr>
          <p:nvPr/>
        </p:nvSpPr>
        <p:spPr bwMode="auto">
          <a:xfrm>
            <a:off x="1143000" y="1447800"/>
            <a:ext cx="18288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endParaRPr lang="pt-PT" sz="1800" u="none">
              <a:solidFill>
                <a:srgbClr val="000000"/>
              </a:solidFill>
              <a:latin typeface="Tw Cen MT"/>
              <a:cs typeface="Tw Cen MT"/>
            </a:endParaRPr>
          </a:p>
          <a:p>
            <a:pPr algn="ctr"/>
            <a:r>
              <a:rPr lang="pt-PT" sz="1800" u="none">
                <a:solidFill>
                  <a:srgbClr val="000000"/>
                </a:solidFill>
                <a:latin typeface="Tw Cen MT"/>
                <a:cs typeface="Tw Cen MT"/>
              </a:rPr>
              <a:t>Internet</a:t>
            </a:r>
          </a:p>
          <a:p>
            <a:pPr algn="ctr"/>
            <a:r>
              <a:rPr lang="pt-PT" sz="1800" u="none">
                <a:solidFill>
                  <a:srgbClr val="000000"/>
                </a:solidFill>
                <a:latin typeface="Tw Cen MT"/>
                <a:cs typeface="Tw Cen MT"/>
              </a:rPr>
              <a:t>endereços p</a:t>
            </a:r>
            <a:r>
              <a:rPr lang="pt-PT" altLang="ja-JP" sz="1800" u="none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úblicos</a:t>
            </a:r>
            <a:endParaRPr lang="pt-PT" sz="1800" u="none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  <p:sp>
        <p:nvSpPr>
          <p:cNvPr id="149533" name="Line 41"/>
          <p:cNvSpPr>
            <a:spLocks noChangeShapeType="1"/>
          </p:cNvSpPr>
          <p:nvPr/>
        </p:nvSpPr>
        <p:spPr bwMode="auto">
          <a:xfrm flipV="1">
            <a:off x="1752600" y="3733800"/>
            <a:ext cx="304800" cy="546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34" name="Text Box 42"/>
          <p:cNvSpPr txBox="1">
            <a:spLocks noChangeArrowheads="1"/>
          </p:cNvSpPr>
          <p:nvPr/>
        </p:nvSpPr>
        <p:spPr bwMode="auto">
          <a:xfrm>
            <a:off x="5257800" y="4572000"/>
            <a:ext cx="35814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pt-PT" sz="2000" u="none">
                <a:solidFill>
                  <a:srgbClr val="000000"/>
                </a:solidFill>
                <a:latin typeface="Tw Cen MT"/>
                <a:cs typeface="Tw Cen MT"/>
              </a:rPr>
              <a:t>Os datagramas com origem ou destino nesta rede t</a:t>
            </a:r>
            <a:r>
              <a:rPr lang="pt-PT" altLang="ja-JP" sz="2000" u="none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êm o endereço</a:t>
            </a:r>
            <a:r>
              <a:rPr lang="pt-PT" sz="2000" u="none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10.0.0/24</a:t>
            </a:r>
          </a:p>
          <a:p>
            <a:pPr algn="r"/>
            <a:r>
              <a:rPr lang="pt-PT" sz="2000" u="none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Estes endereços dizem-se privados</a:t>
            </a:r>
          </a:p>
        </p:txBody>
      </p:sp>
      <p:sp>
        <p:nvSpPr>
          <p:cNvPr id="149535" name="Line 43"/>
          <p:cNvSpPr>
            <a:spLocks noChangeShapeType="1"/>
          </p:cNvSpPr>
          <p:nvPr/>
        </p:nvSpPr>
        <p:spPr bwMode="auto">
          <a:xfrm flipH="1" flipV="1">
            <a:off x="5838825" y="3451225"/>
            <a:ext cx="11113" cy="996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36" name="Text Box 44"/>
          <p:cNvSpPr txBox="1">
            <a:spLocks noChangeArrowheads="1"/>
          </p:cNvSpPr>
          <p:nvPr/>
        </p:nvSpPr>
        <p:spPr bwMode="auto">
          <a:xfrm>
            <a:off x="152400" y="4267200"/>
            <a:ext cx="434657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Todos os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datagramas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que saem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da rede interna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  <a:r>
              <a:rPr lang="pt-PT" altLang="ja-JP" sz="20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êm 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o mesmo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endereço p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úblico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: 138.76.29.7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, mas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diferentes n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úmeros de porta</a:t>
            </a:r>
            <a:endParaRPr lang="pt-PT" sz="20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  <p:sp>
        <p:nvSpPr>
          <p:cNvPr id="46" name="Curved Up Arrow 45"/>
          <p:cNvSpPr>
            <a:spLocks noChangeArrowheads="1"/>
          </p:cNvSpPr>
          <p:nvPr/>
        </p:nvSpPr>
        <p:spPr bwMode="auto">
          <a:xfrm flipH="1">
            <a:off x="3505200" y="3657600"/>
            <a:ext cx="1066800" cy="533400"/>
          </a:xfrm>
          <a:prstGeom prst="curvedUp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47" name="Curved Up Arrow 46"/>
          <p:cNvSpPr>
            <a:spLocks noChangeArrowheads="1"/>
          </p:cNvSpPr>
          <p:nvPr/>
        </p:nvSpPr>
        <p:spPr bwMode="auto">
          <a:xfrm flipV="1">
            <a:off x="3581400" y="2209800"/>
            <a:ext cx="1066800" cy="533400"/>
          </a:xfrm>
          <a:prstGeom prst="curvedUp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2122488" y="2743200"/>
            <a:ext cx="3193774" cy="979278"/>
            <a:chOff x="2122461" y="2743200"/>
            <a:chExt cx="3194451" cy="978722"/>
          </a:xfrm>
        </p:grpSpPr>
        <p:sp>
          <p:nvSpPr>
            <p:cNvPr id="149541" name="Text Box 17"/>
            <p:cNvSpPr txBox="1">
              <a:spLocks noChangeArrowheads="1"/>
            </p:cNvSpPr>
            <p:nvPr/>
          </p:nvSpPr>
          <p:spPr bwMode="auto">
            <a:xfrm>
              <a:off x="2122461" y="3352800"/>
              <a:ext cx="1355684" cy="369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138.76.29.7</a:t>
              </a:r>
            </a:p>
          </p:txBody>
        </p:sp>
        <p:sp>
          <p:nvSpPr>
            <p:cNvPr id="149542" name="Text Box 15"/>
            <p:cNvSpPr txBox="1">
              <a:spLocks noChangeArrowheads="1"/>
            </p:cNvSpPr>
            <p:nvPr/>
          </p:nvSpPr>
          <p:spPr bwMode="auto">
            <a:xfrm>
              <a:off x="4343400" y="2743200"/>
              <a:ext cx="973512" cy="369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10.0.0.4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7006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10" name="Freeform 2"/>
          <p:cNvSpPr>
            <a:spLocks/>
          </p:cNvSpPr>
          <p:nvPr/>
        </p:nvSpPr>
        <p:spPr bwMode="auto">
          <a:xfrm>
            <a:off x="4152900" y="1871663"/>
            <a:ext cx="3738563" cy="2697162"/>
          </a:xfrm>
          <a:custGeom>
            <a:avLst/>
            <a:gdLst>
              <a:gd name="T0" fmla="*/ 2147483647 w 2355"/>
              <a:gd name="T1" fmla="*/ 2147483647 h 1699"/>
              <a:gd name="T2" fmla="*/ 2147483647 w 2355"/>
              <a:gd name="T3" fmla="*/ 2147483647 h 1699"/>
              <a:gd name="T4" fmla="*/ 2147483647 w 2355"/>
              <a:gd name="T5" fmla="*/ 2147483647 h 1699"/>
              <a:gd name="T6" fmla="*/ 2147483647 w 2355"/>
              <a:gd name="T7" fmla="*/ 2147483647 h 1699"/>
              <a:gd name="T8" fmla="*/ 2147483647 w 2355"/>
              <a:gd name="T9" fmla="*/ 2147483647 h 1699"/>
              <a:gd name="T10" fmla="*/ 2147483647 w 2355"/>
              <a:gd name="T11" fmla="*/ 2147483647 h 1699"/>
              <a:gd name="T12" fmla="*/ 2147483647 w 2355"/>
              <a:gd name="T13" fmla="*/ 2147483647 h 1699"/>
              <a:gd name="T14" fmla="*/ 2147483647 w 2355"/>
              <a:gd name="T15" fmla="*/ 2147483647 h 1699"/>
              <a:gd name="T16" fmla="*/ 2147483647 w 2355"/>
              <a:gd name="T17" fmla="*/ 2147483647 h 1699"/>
              <a:gd name="T18" fmla="*/ 2147483647 w 2355"/>
              <a:gd name="T19" fmla="*/ 2147483647 h 1699"/>
              <a:gd name="T20" fmla="*/ 2147483647 w 2355"/>
              <a:gd name="T21" fmla="*/ 2147483647 h 169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355"/>
              <a:gd name="T34" fmla="*/ 0 h 1699"/>
              <a:gd name="T35" fmla="*/ 2355 w 2355"/>
              <a:gd name="T36" fmla="*/ 1699 h 169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355" h="1699">
                <a:moveTo>
                  <a:pt x="349" y="761"/>
                </a:moveTo>
                <a:cubicBezTo>
                  <a:pt x="587" y="729"/>
                  <a:pt x="1414" y="820"/>
                  <a:pt x="1651" y="732"/>
                </a:cubicBezTo>
                <a:cubicBezTo>
                  <a:pt x="1888" y="644"/>
                  <a:pt x="1710" y="351"/>
                  <a:pt x="1773" y="230"/>
                </a:cubicBezTo>
                <a:cubicBezTo>
                  <a:pt x="1836" y="109"/>
                  <a:pt x="1947" y="16"/>
                  <a:pt x="2029" y="8"/>
                </a:cubicBezTo>
                <a:cubicBezTo>
                  <a:pt x="2111" y="0"/>
                  <a:pt x="2213" y="27"/>
                  <a:pt x="2267" y="183"/>
                </a:cubicBezTo>
                <a:cubicBezTo>
                  <a:pt x="2321" y="339"/>
                  <a:pt x="2355" y="707"/>
                  <a:pt x="2355" y="942"/>
                </a:cubicBezTo>
                <a:cubicBezTo>
                  <a:pt x="2355" y="1177"/>
                  <a:pt x="2353" y="1485"/>
                  <a:pt x="2267" y="1592"/>
                </a:cubicBezTo>
                <a:cubicBezTo>
                  <a:pt x="2181" y="1699"/>
                  <a:pt x="1939" y="1680"/>
                  <a:pt x="1840" y="1586"/>
                </a:cubicBezTo>
                <a:cubicBezTo>
                  <a:pt x="1741" y="1492"/>
                  <a:pt x="1940" y="1135"/>
                  <a:pt x="1670" y="1025"/>
                </a:cubicBezTo>
                <a:cubicBezTo>
                  <a:pt x="1400" y="915"/>
                  <a:pt x="440" y="967"/>
                  <a:pt x="220" y="923"/>
                </a:cubicBezTo>
                <a:cubicBezTo>
                  <a:pt x="0" y="879"/>
                  <a:pt x="127" y="795"/>
                  <a:pt x="349" y="761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1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</a:t>
            </a:r>
            <a:r>
              <a:rPr lang="en-US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AT</a:t>
            </a:r>
            <a:r>
              <a:rPr lang="en-US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: </a:t>
            </a:r>
            <a:r>
              <a:rPr lang="en-US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Port based NAT</a:t>
            </a:r>
            <a:endParaRPr lang="en-US" sz="32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49512" name="Freeform 4"/>
          <p:cNvSpPr>
            <a:spLocks/>
          </p:cNvSpPr>
          <p:nvPr/>
        </p:nvSpPr>
        <p:spPr bwMode="auto">
          <a:xfrm>
            <a:off x="0" y="2638425"/>
            <a:ext cx="3825875" cy="1355725"/>
          </a:xfrm>
          <a:custGeom>
            <a:avLst/>
            <a:gdLst>
              <a:gd name="T0" fmla="*/ 2147483647 w 2269"/>
              <a:gd name="T1" fmla="*/ 2147483647 h 854"/>
              <a:gd name="T2" fmla="*/ 2147483647 w 2269"/>
              <a:gd name="T3" fmla="*/ 2147483647 h 854"/>
              <a:gd name="T4" fmla="*/ 2147483647 w 2269"/>
              <a:gd name="T5" fmla="*/ 2147483647 h 854"/>
              <a:gd name="T6" fmla="*/ 2147483647 w 2269"/>
              <a:gd name="T7" fmla="*/ 2147483647 h 854"/>
              <a:gd name="T8" fmla="*/ 2147483647 w 2269"/>
              <a:gd name="T9" fmla="*/ 2147483647 h 854"/>
              <a:gd name="T10" fmla="*/ 2147483647 w 2269"/>
              <a:gd name="T11" fmla="*/ 2147483647 h 854"/>
              <a:gd name="T12" fmla="*/ 2147483647 w 2269"/>
              <a:gd name="T13" fmla="*/ 2147483647 h 8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69"/>
              <a:gd name="T22" fmla="*/ 0 h 854"/>
              <a:gd name="T23" fmla="*/ 2269 w 2269"/>
              <a:gd name="T24" fmla="*/ 854 h 8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69" h="854">
                <a:moveTo>
                  <a:pt x="1888" y="285"/>
                </a:moveTo>
                <a:cubicBezTo>
                  <a:pt x="1622" y="258"/>
                  <a:pt x="723" y="317"/>
                  <a:pt x="418" y="283"/>
                </a:cubicBezTo>
                <a:cubicBezTo>
                  <a:pt x="113" y="249"/>
                  <a:pt x="120" y="0"/>
                  <a:pt x="60" y="83"/>
                </a:cubicBezTo>
                <a:cubicBezTo>
                  <a:pt x="0" y="166"/>
                  <a:pt x="8" y="708"/>
                  <a:pt x="60" y="781"/>
                </a:cubicBezTo>
                <a:cubicBezTo>
                  <a:pt x="112" y="854"/>
                  <a:pt x="48" y="575"/>
                  <a:pt x="374" y="519"/>
                </a:cubicBezTo>
                <a:cubicBezTo>
                  <a:pt x="700" y="463"/>
                  <a:pt x="1765" y="486"/>
                  <a:pt x="2017" y="447"/>
                </a:cubicBezTo>
                <a:cubicBezTo>
                  <a:pt x="2269" y="408"/>
                  <a:pt x="2110" y="319"/>
                  <a:pt x="1888" y="285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98000"/>
                </a:srgbClr>
              </a:gs>
              <a:gs pos="100000">
                <a:srgbClr val="66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950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0746988"/>
              </p:ext>
            </p:extLst>
          </p:nvPr>
        </p:nvGraphicFramePr>
        <p:xfrm>
          <a:off x="7181850" y="2182813"/>
          <a:ext cx="55562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1850" y="2182813"/>
                        <a:ext cx="555625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0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1355839"/>
              </p:ext>
            </p:extLst>
          </p:nvPr>
        </p:nvGraphicFramePr>
        <p:xfrm>
          <a:off x="7231063" y="2971800"/>
          <a:ext cx="5794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1063" y="2971800"/>
                        <a:ext cx="57943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0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104679"/>
              </p:ext>
            </p:extLst>
          </p:nvPr>
        </p:nvGraphicFramePr>
        <p:xfrm>
          <a:off x="7202488" y="3736975"/>
          <a:ext cx="56356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lip" r:id="rId7" imgW="1307948" imgH="1084823" progId="MS_ClipArt_Gallery.2">
                  <p:embed/>
                </p:oleObj>
              </mc:Choice>
              <mc:Fallback>
                <p:oleObj name="Clip" r:id="rId7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2488" y="3736975"/>
                        <a:ext cx="563562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9513" name="Line 8"/>
          <p:cNvSpPr>
            <a:spLocks noChangeShapeType="1"/>
          </p:cNvSpPr>
          <p:nvPr/>
        </p:nvSpPr>
        <p:spPr bwMode="auto">
          <a:xfrm>
            <a:off x="4267200" y="3194050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14" name="Line 9"/>
          <p:cNvSpPr>
            <a:spLocks noChangeShapeType="1"/>
          </p:cNvSpPr>
          <p:nvPr/>
        </p:nvSpPr>
        <p:spPr bwMode="auto">
          <a:xfrm flipH="1">
            <a:off x="7102475" y="2451100"/>
            <a:ext cx="9525" cy="1492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15" name="Line 10"/>
          <p:cNvSpPr>
            <a:spLocks noChangeShapeType="1"/>
          </p:cNvSpPr>
          <p:nvPr/>
        </p:nvSpPr>
        <p:spPr bwMode="auto">
          <a:xfrm>
            <a:off x="7107238" y="2446338"/>
            <a:ext cx="1333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16" name="Line 11"/>
          <p:cNvSpPr>
            <a:spLocks noChangeShapeType="1"/>
          </p:cNvSpPr>
          <p:nvPr/>
        </p:nvSpPr>
        <p:spPr bwMode="auto">
          <a:xfrm flipV="1">
            <a:off x="7113588" y="3951288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17" name="Text Box 12"/>
          <p:cNvSpPr txBox="1">
            <a:spLocks noChangeArrowheads="1"/>
          </p:cNvSpPr>
          <p:nvPr/>
        </p:nvSpPr>
        <p:spPr bwMode="auto">
          <a:xfrm>
            <a:off x="7732713" y="2181225"/>
            <a:ext cx="8984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600" u="none">
                <a:solidFill>
                  <a:srgbClr val="000000"/>
                </a:solidFill>
                <a:latin typeface="Tw Cen MT"/>
                <a:cs typeface="Tw Cen MT"/>
              </a:rPr>
              <a:t>10.0.0.1</a:t>
            </a:r>
          </a:p>
        </p:txBody>
      </p:sp>
      <p:sp>
        <p:nvSpPr>
          <p:cNvPr id="149518" name="Text Box 13"/>
          <p:cNvSpPr txBox="1">
            <a:spLocks noChangeArrowheads="1"/>
          </p:cNvSpPr>
          <p:nvPr/>
        </p:nvSpPr>
        <p:spPr bwMode="auto">
          <a:xfrm>
            <a:off x="7859713" y="2949575"/>
            <a:ext cx="88567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600" u="none">
                <a:solidFill>
                  <a:srgbClr val="000000"/>
                </a:solidFill>
                <a:latin typeface="Tw Cen MT"/>
                <a:cs typeface="Tw Cen MT"/>
              </a:rPr>
              <a:t>10.0.0.2</a:t>
            </a:r>
          </a:p>
        </p:txBody>
      </p:sp>
      <p:sp>
        <p:nvSpPr>
          <p:cNvPr id="149519" name="Text Box 14"/>
          <p:cNvSpPr txBox="1">
            <a:spLocks noChangeArrowheads="1"/>
          </p:cNvSpPr>
          <p:nvPr/>
        </p:nvSpPr>
        <p:spPr bwMode="auto">
          <a:xfrm>
            <a:off x="7821613" y="3844925"/>
            <a:ext cx="88567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600" u="none">
                <a:solidFill>
                  <a:srgbClr val="000000"/>
                </a:solidFill>
                <a:latin typeface="Tw Cen MT"/>
                <a:cs typeface="Tw Cen MT"/>
              </a:rPr>
              <a:t>10.0.0.3</a:t>
            </a:r>
          </a:p>
        </p:txBody>
      </p:sp>
      <p:sp>
        <p:nvSpPr>
          <p:cNvPr id="149520" name="Text Box 15"/>
          <p:cNvSpPr txBox="1">
            <a:spLocks noChangeArrowheads="1"/>
          </p:cNvSpPr>
          <p:nvPr/>
        </p:nvSpPr>
        <p:spPr bwMode="auto">
          <a:xfrm>
            <a:off x="4343400" y="2743200"/>
            <a:ext cx="9733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10.0.0.4</a:t>
            </a:r>
          </a:p>
        </p:txBody>
      </p:sp>
      <p:sp>
        <p:nvSpPr>
          <p:cNvPr id="149521" name="Line 16"/>
          <p:cNvSpPr>
            <a:spLocks noChangeShapeType="1"/>
          </p:cNvSpPr>
          <p:nvPr/>
        </p:nvSpPr>
        <p:spPr bwMode="auto">
          <a:xfrm flipH="1">
            <a:off x="4341813" y="3022600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22" name="Text Box 17"/>
          <p:cNvSpPr txBox="1">
            <a:spLocks noChangeArrowheads="1"/>
          </p:cNvSpPr>
          <p:nvPr/>
        </p:nvSpPr>
        <p:spPr bwMode="auto">
          <a:xfrm>
            <a:off x="2133600" y="3352800"/>
            <a:ext cx="13553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138.76.29.7</a:t>
            </a:r>
          </a:p>
        </p:txBody>
      </p:sp>
      <p:sp>
        <p:nvSpPr>
          <p:cNvPr id="149523" name="Line 18"/>
          <p:cNvSpPr>
            <a:spLocks noChangeShapeType="1"/>
          </p:cNvSpPr>
          <p:nvPr/>
        </p:nvSpPr>
        <p:spPr bwMode="auto">
          <a:xfrm flipH="1">
            <a:off x="3602038" y="3260725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grpSp>
        <p:nvGrpSpPr>
          <p:cNvPr id="149524" name="Group 19"/>
          <p:cNvGrpSpPr>
            <a:grpSpLocks/>
          </p:cNvGrpSpPr>
          <p:nvPr/>
        </p:nvGrpSpPr>
        <p:grpSpPr bwMode="auto">
          <a:xfrm>
            <a:off x="3746500" y="3054350"/>
            <a:ext cx="555625" cy="307975"/>
            <a:chOff x="3600" y="219"/>
            <a:chExt cx="360" cy="175"/>
          </a:xfrm>
        </p:grpSpPr>
        <p:sp>
          <p:nvSpPr>
            <p:cNvPr id="149543" name="Oval 20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49544" name="Line 21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49545" name="Line 22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49546" name="Rectangle 23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49547" name="Oval 24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grpSp>
          <p:nvGrpSpPr>
            <p:cNvPr id="149548" name="Group 25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9553" name="Line 2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49554" name="Line 2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49555" name="Line 2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149549" name="Group 29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9550" name="Line 3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49551" name="Line 3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149552" name="Line 3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</p:grpSp>
      </p:grpSp>
      <p:sp>
        <p:nvSpPr>
          <p:cNvPr id="149525" name="Line 33"/>
          <p:cNvSpPr>
            <a:spLocks noChangeShapeType="1"/>
          </p:cNvSpPr>
          <p:nvPr/>
        </p:nvSpPr>
        <p:spPr bwMode="auto">
          <a:xfrm>
            <a:off x="706438" y="3222625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26" name="Text Box 34"/>
          <p:cNvSpPr txBox="1">
            <a:spLocks noChangeArrowheads="1"/>
          </p:cNvSpPr>
          <p:nvPr/>
        </p:nvSpPr>
        <p:spPr bwMode="auto">
          <a:xfrm>
            <a:off x="4838488" y="1679575"/>
            <a:ext cx="203718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 dirty="0" smtClean="0">
                <a:solidFill>
                  <a:srgbClr val="000000"/>
                </a:solidFill>
                <a:latin typeface="Tw Cen MT"/>
                <a:cs typeface="Tw Cen MT"/>
              </a:rPr>
              <a:t>internal</a:t>
            </a:r>
            <a:r>
              <a:rPr lang="en-US" sz="18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1800" u="none" dirty="0">
                <a:solidFill>
                  <a:srgbClr val="000000"/>
                </a:solidFill>
                <a:latin typeface="Tw Cen MT"/>
                <a:cs typeface="Tw Cen MT"/>
              </a:rPr>
              <a:t>network</a:t>
            </a:r>
          </a:p>
          <a:p>
            <a:pPr algn="ctr"/>
            <a:r>
              <a:rPr lang="en-US" sz="1800" u="none" dirty="0">
                <a:solidFill>
                  <a:srgbClr val="000000"/>
                </a:solidFill>
                <a:latin typeface="Tw Cen MT"/>
                <a:cs typeface="Tw Cen MT"/>
              </a:rPr>
              <a:t>(e.g., home network)</a:t>
            </a:r>
          </a:p>
          <a:p>
            <a:pPr algn="ctr"/>
            <a:r>
              <a:rPr lang="en-US" sz="1800" u="none" dirty="0">
                <a:solidFill>
                  <a:srgbClr val="000000"/>
                </a:solidFill>
                <a:latin typeface="Tw Cen MT"/>
                <a:cs typeface="Tw Cen MT"/>
              </a:rPr>
              <a:t>10.0.0/24</a:t>
            </a:r>
          </a:p>
        </p:txBody>
      </p:sp>
      <p:sp>
        <p:nvSpPr>
          <p:cNvPr id="149527" name="Line 35"/>
          <p:cNvSpPr>
            <a:spLocks noChangeShapeType="1"/>
          </p:cNvSpPr>
          <p:nvPr/>
        </p:nvSpPr>
        <p:spPr bwMode="auto">
          <a:xfrm>
            <a:off x="6985000" y="1900238"/>
            <a:ext cx="138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28" name="Line 36"/>
          <p:cNvSpPr>
            <a:spLocks noChangeShapeType="1"/>
          </p:cNvSpPr>
          <p:nvPr/>
        </p:nvSpPr>
        <p:spPr bwMode="auto">
          <a:xfrm>
            <a:off x="4033838" y="17605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29" name="Line 37"/>
          <p:cNvSpPr>
            <a:spLocks noChangeShapeType="1"/>
          </p:cNvSpPr>
          <p:nvPr/>
        </p:nvSpPr>
        <p:spPr bwMode="auto">
          <a:xfrm flipH="1" flipV="1">
            <a:off x="4173538" y="1887538"/>
            <a:ext cx="89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30" name="Line 38"/>
          <p:cNvSpPr>
            <a:spLocks noChangeShapeType="1"/>
          </p:cNvSpPr>
          <p:nvPr/>
        </p:nvSpPr>
        <p:spPr bwMode="auto">
          <a:xfrm>
            <a:off x="2578100" y="1900238"/>
            <a:ext cx="138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31" name="Line 39"/>
          <p:cNvSpPr>
            <a:spLocks noChangeShapeType="1"/>
          </p:cNvSpPr>
          <p:nvPr/>
        </p:nvSpPr>
        <p:spPr bwMode="auto">
          <a:xfrm flipH="1" flipV="1">
            <a:off x="304800" y="1905000"/>
            <a:ext cx="89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32" name="Text Box 40"/>
          <p:cNvSpPr txBox="1">
            <a:spLocks noChangeArrowheads="1"/>
          </p:cNvSpPr>
          <p:nvPr/>
        </p:nvSpPr>
        <p:spPr bwMode="auto">
          <a:xfrm>
            <a:off x="1143000" y="1447800"/>
            <a:ext cx="18288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endParaRPr lang="pt-PT" sz="1800" u="none">
              <a:solidFill>
                <a:srgbClr val="000000"/>
              </a:solidFill>
              <a:latin typeface="Tw Cen MT"/>
              <a:cs typeface="Tw Cen MT"/>
            </a:endParaRPr>
          </a:p>
          <a:p>
            <a:pPr algn="ctr"/>
            <a:r>
              <a:rPr lang="pt-PT" sz="1800" u="none">
                <a:solidFill>
                  <a:srgbClr val="000000"/>
                </a:solidFill>
                <a:latin typeface="Tw Cen MT"/>
                <a:cs typeface="Tw Cen MT"/>
              </a:rPr>
              <a:t>Internet</a:t>
            </a:r>
          </a:p>
          <a:p>
            <a:pPr algn="ctr"/>
            <a:r>
              <a:rPr lang="pt-PT" sz="1800" u="none">
                <a:solidFill>
                  <a:srgbClr val="000000"/>
                </a:solidFill>
                <a:latin typeface="Tw Cen MT"/>
                <a:cs typeface="Tw Cen MT"/>
              </a:rPr>
              <a:t>endereços p</a:t>
            </a:r>
            <a:r>
              <a:rPr lang="pt-PT" altLang="ja-JP" sz="1800" u="none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úblicos</a:t>
            </a:r>
            <a:endParaRPr lang="pt-PT" sz="1800" u="none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  <p:sp>
        <p:nvSpPr>
          <p:cNvPr id="149533" name="Line 41"/>
          <p:cNvSpPr>
            <a:spLocks noChangeShapeType="1"/>
          </p:cNvSpPr>
          <p:nvPr/>
        </p:nvSpPr>
        <p:spPr bwMode="auto">
          <a:xfrm flipV="1">
            <a:off x="1752600" y="3733800"/>
            <a:ext cx="304800" cy="546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49536" name="Text Box 44"/>
          <p:cNvSpPr txBox="1">
            <a:spLocks noChangeArrowheads="1"/>
          </p:cNvSpPr>
          <p:nvPr/>
        </p:nvSpPr>
        <p:spPr bwMode="auto">
          <a:xfrm>
            <a:off x="410478" y="4667309"/>
            <a:ext cx="8220637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Por cada fluxo de pacotes diferente que atravessa o dispositivo NAT, caracterizado por I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P</a:t>
            </a:r>
            <a:r>
              <a:rPr lang="pt-PT" sz="2000" u="none" baseline="-25000" dirty="0" smtClean="0">
                <a:solidFill>
                  <a:srgbClr val="000000"/>
                </a:solidFill>
                <a:latin typeface="Tw Cen MT"/>
                <a:cs typeface="Tw Cen MT"/>
              </a:rPr>
              <a:t>interno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pt-PT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Porta</a:t>
            </a:r>
            <a:r>
              <a:rPr lang="pt-PT" sz="2000" u="none" baseline="-25000" dirty="0" err="1" smtClean="0">
                <a:solidFill>
                  <a:srgbClr val="000000"/>
                </a:solidFill>
                <a:latin typeface="Tw Cen MT"/>
                <a:cs typeface="Tw Cen MT"/>
              </a:rPr>
              <a:t>interna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I</a:t>
            </a:r>
            <a:r>
              <a:rPr lang="en-US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P</a:t>
            </a:r>
            <a:r>
              <a:rPr lang="pt-PT" sz="2000" u="none" baseline="-25000" dirty="0" smtClean="0">
                <a:solidFill>
                  <a:srgbClr val="000000"/>
                </a:solidFill>
                <a:latin typeface="Tw Cen MT"/>
                <a:cs typeface="Tw Cen MT"/>
              </a:rPr>
              <a:t>externo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pt-PT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Porta</a:t>
            </a:r>
            <a:r>
              <a:rPr lang="pt-PT" sz="2000" u="none" baseline="-25000" dirty="0" err="1" smtClean="0">
                <a:solidFill>
                  <a:srgbClr val="000000"/>
                </a:solidFill>
                <a:latin typeface="Tw Cen MT"/>
                <a:cs typeface="Tw Cen MT"/>
              </a:rPr>
              <a:t>externa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 o dispositivo PAT transforma o cabeçalho no par </a:t>
            </a:r>
            <a:r>
              <a:rPr lang="pt-PT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My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I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P</a:t>
            </a:r>
            <a:r>
              <a:rPr lang="pt-PT" sz="2000" u="none" baseline="-25000" dirty="0">
                <a:solidFill>
                  <a:srgbClr val="000000"/>
                </a:solidFill>
                <a:latin typeface="Tw Cen MT"/>
                <a:cs typeface="Tw Cen MT"/>
              </a:rPr>
              <a:t>interno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pt-PT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My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Porta</a:t>
            </a:r>
            <a:r>
              <a:rPr lang="pt-PT" sz="2000" u="none" baseline="-25000" dirty="0" err="1" smtClean="0">
                <a:solidFill>
                  <a:srgbClr val="000000"/>
                </a:solidFill>
                <a:latin typeface="Tw Cen MT"/>
                <a:cs typeface="Tw Cen MT"/>
              </a:rPr>
              <a:t>interna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I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P</a:t>
            </a:r>
            <a:r>
              <a:rPr lang="pt-PT" sz="2000" u="none" baseline="-25000" dirty="0">
                <a:solidFill>
                  <a:srgbClr val="000000"/>
                </a:solidFill>
                <a:latin typeface="Tw Cen MT"/>
                <a:cs typeface="Tw Cen MT"/>
              </a:rPr>
              <a:t>externo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pt-PT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Porta</a:t>
            </a:r>
            <a:r>
              <a:rPr lang="pt-PT" sz="2000" u="none" baseline="-25000" dirty="0" err="1" smtClean="0">
                <a:solidFill>
                  <a:srgbClr val="000000"/>
                </a:solidFill>
                <a:latin typeface="Tw Cen MT"/>
                <a:cs typeface="Tw Cen MT"/>
              </a:rPr>
              <a:t>externa</a:t>
            </a:r>
            <a:r>
              <a:rPr lang="pt-PT" sz="2000" u="none" baseline="-25000" dirty="0" smtClean="0">
                <a:solidFill>
                  <a:srgbClr val="000000"/>
                </a:solidFill>
                <a:latin typeface="Tw Cen MT"/>
                <a:cs typeface="Tw Cen MT"/>
              </a:rPr>
              <a:t>.</a:t>
            </a:r>
          </a:p>
          <a:p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Quando vem um pacote de resposta 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I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P</a:t>
            </a:r>
            <a:r>
              <a:rPr lang="pt-PT" sz="2000" u="none" baseline="-25000" dirty="0">
                <a:solidFill>
                  <a:srgbClr val="000000"/>
                </a:solidFill>
                <a:latin typeface="Tw Cen MT"/>
                <a:cs typeface="Tw Cen MT"/>
              </a:rPr>
              <a:t>externo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pt-PT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Porta</a:t>
            </a:r>
            <a:r>
              <a:rPr lang="pt-PT" sz="2000" u="none" baseline="-25000" dirty="0" err="1" smtClean="0">
                <a:solidFill>
                  <a:srgbClr val="000000"/>
                </a:solidFill>
                <a:latin typeface="Tw Cen MT"/>
                <a:cs typeface="Tw Cen MT"/>
              </a:rPr>
              <a:t>externa</a:t>
            </a:r>
            <a:r>
              <a:rPr lang="pt-PT" sz="2000" u="none" baseline="-25000" dirty="0" smtClean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My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I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P</a:t>
            </a:r>
            <a:r>
              <a:rPr lang="pt-PT" sz="2000" u="none" baseline="-25000" dirty="0">
                <a:solidFill>
                  <a:srgbClr val="000000"/>
                </a:solidFill>
                <a:latin typeface="Tw Cen MT"/>
                <a:cs typeface="Tw Cen MT"/>
              </a:rPr>
              <a:t>interno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My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Porta</a:t>
            </a:r>
            <a:r>
              <a:rPr lang="pt-PT" sz="2000" u="none" baseline="-25000" dirty="0" err="1">
                <a:solidFill>
                  <a:srgbClr val="000000"/>
                </a:solidFill>
                <a:latin typeface="Tw Cen MT"/>
                <a:cs typeface="Tw Cen MT"/>
              </a:rPr>
              <a:t>interna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transforma-o em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I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P</a:t>
            </a:r>
            <a:r>
              <a:rPr lang="pt-PT" sz="2000" u="none" baseline="-25000" dirty="0">
                <a:solidFill>
                  <a:srgbClr val="000000"/>
                </a:solidFill>
                <a:latin typeface="Tw Cen MT"/>
                <a:cs typeface="Tw Cen MT"/>
              </a:rPr>
              <a:t>externo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Porta</a:t>
            </a:r>
            <a:r>
              <a:rPr lang="pt-PT" sz="2000" u="none" baseline="-25000" dirty="0" err="1">
                <a:solidFill>
                  <a:srgbClr val="000000"/>
                </a:solidFill>
                <a:latin typeface="Tw Cen MT"/>
                <a:cs typeface="Tw Cen MT"/>
              </a:rPr>
              <a:t>externa</a:t>
            </a:r>
            <a:r>
              <a:rPr lang="pt-PT" sz="2000" u="none" baseline="-25000" dirty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I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P</a:t>
            </a:r>
            <a:r>
              <a:rPr lang="pt-PT" sz="2000" u="none" baseline="-25000" dirty="0">
                <a:solidFill>
                  <a:srgbClr val="000000"/>
                </a:solidFill>
                <a:latin typeface="Tw Cen MT"/>
                <a:cs typeface="Tw Cen MT"/>
              </a:rPr>
              <a:t>interno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Porta</a:t>
            </a:r>
            <a:r>
              <a:rPr lang="pt-PT" sz="2000" u="none" baseline="-25000" dirty="0" err="1">
                <a:solidFill>
                  <a:srgbClr val="000000"/>
                </a:solidFill>
                <a:latin typeface="Tw Cen MT"/>
                <a:cs typeface="Tw Cen MT"/>
              </a:rPr>
              <a:t>interna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endParaRPr lang="pt-PT" sz="20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  <p:sp>
        <p:nvSpPr>
          <p:cNvPr id="46" name="Curved Up Arrow 45"/>
          <p:cNvSpPr>
            <a:spLocks noChangeArrowheads="1"/>
          </p:cNvSpPr>
          <p:nvPr/>
        </p:nvSpPr>
        <p:spPr bwMode="auto">
          <a:xfrm flipH="1">
            <a:off x="3505200" y="3657600"/>
            <a:ext cx="1066800" cy="533400"/>
          </a:xfrm>
          <a:prstGeom prst="curvedUp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47" name="Curved Up Arrow 46"/>
          <p:cNvSpPr>
            <a:spLocks noChangeArrowheads="1"/>
          </p:cNvSpPr>
          <p:nvPr/>
        </p:nvSpPr>
        <p:spPr bwMode="auto">
          <a:xfrm flipV="1">
            <a:off x="3581400" y="2209800"/>
            <a:ext cx="1066800" cy="533400"/>
          </a:xfrm>
          <a:prstGeom prst="curvedUp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2122488" y="2743200"/>
            <a:ext cx="3193774" cy="979278"/>
            <a:chOff x="2122461" y="2743200"/>
            <a:chExt cx="3194451" cy="978722"/>
          </a:xfrm>
        </p:grpSpPr>
        <p:sp>
          <p:nvSpPr>
            <p:cNvPr id="149541" name="Text Box 17"/>
            <p:cNvSpPr txBox="1">
              <a:spLocks noChangeArrowheads="1"/>
            </p:cNvSpPr>
            <p:nvPr/>
          </p:nvSpPr>
          <p:spPr bwMode="auto">
            <a:xfrm>
              <a:off x="2122461" y="3352800"/>
              <a:ext cx="1355684" cy="369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138.76.29.7</a:t>
              </a:r>
            </a:p>
          </p:txBody>
        </p:sp>
        <p:sp>
          <p:nvSpPr>
            <p:cNvPr id="149542" name="Text Box 15"/>
            <p:cNvSpPr txBox="1">
              <a:spLocks noChangeArrowheads="1"/>
            </p:cNvSpPr>
            <p:nvPr/>
          </p:nvSpPr>
          <p:spPr bwMode="auto">
            <a:xfrm>
              <a:off x="4343400" y="2743200"/>
              <a:ext cx="973512" cy="369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10.0.0.4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8393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762000"/>
          </a:xfrm>
        </p:spPr>
        <p:txBody>
          <a:bodyPr>
            <a:noAutofit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Continuaç</a:t>
            </a:r>
            <a:r>
              <a:rPr lang="pt-PT" altLang="ja-JP" sz="48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</a:t>
            </a:r>
            <a:endParaRPr lang="pt-PT" sz="4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163" y="1447800"/>
            <a:ext cx="8575675" cy="4648200"/>
          </a:xfrm>
        </p:spPr>
        <p:txBody>
          <a:bodyPr>
            <a:normAutofit/>
          </a:bodyPr>
          <a:lstStyle/>
          <a:p>
            <a:pPr eaLnBrk="1" hangingPunct="1"/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Motivaç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: toda a rede interna s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ó usa um único endereço público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/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Assim, o n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úmero de endereços afectado pelo ISP é menor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/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 configuraç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e a alteração da rede interna (privada) não é visível do exterior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/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Pode-se mudar de ISP sem modificar a configuraç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da rede interna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/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 rede interna n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é visível no exterior o que constituí uma barreira de segurança suplementar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Mas criam-se dificuldades suplementares a certas aplicaç</a:t>
            </a:r>
            <a:r>
              <a:rPr lang="pt-PT" altLang="ja-JP" sz="24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ões e não é fácil fornecer serviços na Internet pública</a:t>
            </a: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659365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Gamas de endereços IPv4 privados</a:t>
            </a:r>
            <a:endParaRPr lang="pt-PT" sz="3600" dirty="0">
              <a:latin typeface="Tw Cen MT"/>
              <a:ea typeface="ＭＳ Ｐゴシック" charset="0"/>
              <a:cs typeface="Tw Cen M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363117"/>
              </p:ext>
            </p:extLst>
          </p:nvPr>
        </p:nvGraphicFramePr>
        <p:xfrm>
          <a:off x="793043" y="1818482"/>
          <a:ext cx="7620000" cy="4062414"/>
        </p:xfrm>
        <a:graphic>
          <a:graphicData uri="http://schemas.openxmlformats.org/drawingml/2006/table">
            <a:tbl>
              <a:tblPr/>
              <a:tblGrid>
                <a:gridCol w="1219200"/>
                <a:gridCol w="2133600"/>
                <a:gridCol w="1524000"/>
                <a:gridCol w="1752600"/>
                <a:gridCol w="990600"/>
              </a:tblGrid>
              <a:tr h="1065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/>
                        <a:ea typeface="ＭＳ Ｐゴシック" charset="0"/>
                        <a:cs typeface="Tw Cen MT"/>
                      </a:endParaRPr>
                    </a:p>
                  </a:txBody>
                  <a:tcPr marL="66623" marR="66623" marT="33311" marB="333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IP address range</a:t>
                      </a:r>
                    </a:p>
                  </a:txBody>
                  <a:tcPr marL="66623" marR="66623" marT="33311" marB="333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#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of addresses</a:t>
                      </a:r>
                    </a:p>
                  </a:txBody>
                  <a:tcPr marL="66623" marR="66623" marT="33311" marB="333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Subnet mask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/>
                        <a:ea typeface="ＭＳ Ｐゴシック" charset="0"/>
                        <a:cs typeface="Tw Cen MT"/>
                      </a:endParaRPr>
                    </a:p>
                  </a:txBody>
                  <a:tcPr marL="66623" marR="66623" marT="33311" marB="333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host id size</a:t>
                      </a:r>
                    </a:p>
                  </a:txBody>
                  <a:tcPr marL="66623" marR="66623" marT="33311" marB="333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24-bit block</a:t>
                      </a:r>
                    </a:p>
                  </a:txBody>
                  <a:tcPr marL="66623" marR="66623" marT="33311" marB="333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10.0.0.0 – 10.255.255.255</a:t>
                      </a:r>
                    </a:p>
                  </a:txBody>
                  <a:tcPr marL="66623" marR="66623" marT="33311" marB="333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16,777,216</a:t>
                      </a:r>
                    </a:p>
                  </a:txBody>
                  <a:tcPr marL="66623" marR="66623" marT="33311" marB="333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10.0.0.0/8 (255.0.0.0)</a:t>
                      </a:r>
                    </a:p>
                  </a:txBody>
                  <a:tcPr marL="66623" marR="66623" marT="33311" marB="333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24 bits</a:t>
                      </a:r>
                    </a:p>
                  </a:txBody>
                  <a:tcPr marL="66623" marR="66623" marT="33311" marB="333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5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20-bit block</a:t>
                      </a:r>
                    </a:p>
                  </a:txBody>
                  <a:tcPr marL="66623" marR="66623" marT="33311" marB="333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172.16.0.0 – 172.31.255.255</a:t>
                      </a:r>
                    </a:p>
                  </a:txBody>
                  <a:tcPr marL="66623" marR="66623" marT="33311" marB="333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1,048,576</a:t>
                      </a:r>
                    </a:p>
                  </a:txBody>
                  <a:tcPr marL="66623" marR="66623" marT="33311" marB="333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172.16.0.0/12 (255.240.0.0)</a:t>
                      </a:r>
                    </a:p>
                  </a:txBody>
                  <a:tcPr marL="66623" marR="66623" marT="33311" marB="333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20 bits</a:t>
                      </a:r>
                    </a:p>
                  </a:txBody>
                  <a:tcPr marL="66623" marR="66623" marT="33311" marB="333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5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16-bit block</a:t>
                      </a:r>
                    </a:p>
                  </a:txBody>
                  <a:tcPr marL="66623" marR="66623" marT="33311" marB="333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192.168.0.0 – 192.168.255.255</a:t>
                      </a:r>
                    </a:p>
                  </a:txBody>
                  <a:tcPr marL="66623" marR="66623" marT="33311" marB="333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65,536</a:t>
                      </a:r>
                    </a:p>
                  </a:txBody>
                  <a:tcPr marL="66623" marR="66623" marT="33311" marB="333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192.168.0.0/16 (255.255.0.0)</a:t>
                      </a:r>
                    </a:p>
                  </a:txBody>
                  <a:tcPr marL="66623" marR="66623" marT="33311" marB="333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/>
                          <a:ea typeface="ＭＳ Ｐゴシック" charset="0"/>
                          <a:cs typeface="Tw Cen MT"/>
                        </a:rPr>
                        <a:t>16 bits</a:t>
                      </a:r>
                    </a:p>
                  </a:txBody>
                  <a:tcPr marL="66623" marR="66623" marT="33311" marB="333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53633" name="Straight Connector 9"/>
          <p:cNvCxnSpPr>
            <a:cxnSpLocks noChangeShapeType="1"/>
          </p:cNvCxnSpPr>
          <p:nvPr/>
        </p:nvCxnSpPr>
        <p:spPr bwMode="auto">
          <a:xfrm>
            <a:off x="7351888" y="2070896"/>
            <a:ext cx="1" cy="363378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34" name="Straight Connector 10"/>
          <p:cNvCxnSpPr>
            <a:cxnSpLocks noChangeShapeType="1"/>
          </p:cNvCxnSpPr>
          <p:nvPr/>
        </p:nvCxnSpPr>
        <p:spPr bwMode="auto">
          <a:xfrm>
            <a:off x="8336843" y="2070896"/>
            <a:ext cx="1" cy="363378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36" name="Straight Connector 13"/>
          <p:cNvCxnSpPr>
            <a:cxnSpLocks noChangeShapeType="1"/>
          </p:cNvCxnSpPr>
          <p:nvPr/>
        </p:nvCxnSpPr>
        <p:spPr bwMode="auto">
          <a:xfrm>
            <a:off x="716843" y="2739763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37" name="Straight Connector 14"/>
          <p:cNvCxnSpPr>
            <a:cxnSpLocks noChangeShapeType="1"/>
          </p:cNvCxnSpPr>
          <p:nvPr/>
        </p:nvCxnSpPr>
        <p:spPr bwMode="auto">
          <a:xfrm>
            <a:off x="716843" y="3671096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38" name="Straight Connector 15"/>
          <p:cNvCxnSpPr>
            <a:cxnSpLocks noChangeShapeType="1"/>
          </p:cNvCxnSpPr>
          <p:nvPr/>
        </p:nvCxnSpPr>
        <p:spPr bwMode="auto">
          <a:xfrm>
            <a:off x="716843" y="4737896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39" name="Straight Connector 16"/>
          <p:cNvCxnSpPr>
            <a:cxnSpLocks noChangeShapeType="1"/>
          </p:cNvCxnSpPr>
          <p:nvPr/>
        </p:nvCxnSpPr>
        <p:spPr bwMode="auto">
          <a:xfrm>
            <a:off x="716843" y="5704682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16"/>
          <p:cNvCxnSpPr>
            <a:cxnSpLocks noChangeShapeType="1"/>
          </p:cNvCxnSpPr>
          <p:nvPr/>
        </p:nvCxnSpPr>
        <p:spPr bwMode="auto">
          <a:xfrm>
            <a:off x="716843" y="2070896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9"/>
          <p:cNvCxnSpPr>
            <a:cxnSpLocks noChangeShapeType="1"/>
          </p:cNvCxnSpPr>
          <p:nvPr/>
        </p:nvCxnSpPr>
        <p:spPr bwMode="auto">
          <a:xfrm>
            <a:off x="5556955" y="2070896"/>
            <a:ext cx="1" cy="363378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9"/>
          <p:cNvCxnSpPr>
            <a:cxnSpLocks noChangeShapeType="1"/>
          </p:cNvCxnSpPr>
          <p:nvPr/>
        </p:nvCxnSpPr>
        <p:spPr bwMode="auto">
          <a:xfrm>
            <a:off x="3863622" y="2070896"/>
            <a:ext cx="1" cy="363378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Connector 9"/>
          <p:cNvCxnSpPr>
            <a:cxnSpLocks noChangeShapeType="1"/>
          </p:cNvCxnSpPr>
          <p:nvPr/>
        </p:nvCxnSpPr>
        <p:spPr bwMode="auto">
          <a:xfrm>
            <a:off x="716842" y="2070896"/>
            <a:ext cx="1" cy="363378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Connector 9"/>
          <p:cNvCxnSpPr>
            <a:cxnSpLocks noChangeShapeType="1"/>
          </p:cNvCxnSpPr>
          <p:nvPr/>
        </p:nvCxnSpPr>
        <p:spPr bwMode="auto">
          <a:xfrm>
            <a:off x="1984020" y="2070896"/>
            <a:ext cx="1" cy="363378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506295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79778" y="287868"/>
            <a:ext cx="8253060" cy="897465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IP versão 6 - IPv6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882" y="1292578"/>
            <a:ext cx="8223956" cy="5156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spcAft>
                <a:spcPts val="1200"/>
              </a:spcAft>
              <a:buSzPct val="100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Motivação inicial:</a:t>
            </a:r>
            <a:r>
              <a:rPr lang="pt-PT" sz="20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os endereços de 32 bits estão </a:t>
            </a:r>
            <a:r>
              <a:rPr lang="pt-PT" altLang="ja-JP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esgotarem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-se.</a:t>
            </a: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spcAft>
                <a:spcPts val="1200"/>
              </a:spcAft>
              <a:buSzPct val="100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IPV6 usa endereços de 128 bits (RFC 2373)</a:t>
            </a: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Motivações suplementares:</a:t>
            </a:r>
          </a:p>
          <a:p>
            <a:pPr lvl="1"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Melhorar tempo de processamento do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cabeçalho</a:t>
            </a:r>
          </a:p>
          <a:p>
            <a:pPr lvl="1">
              <a:buSzPct val="100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Tornar obrigatório o suporte para mobilidade e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segurança</a:t>
            </a: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Introduzir modificações para facilitar processamento de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QoS</a:t>
            </a: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Novo endereço </a:t>
            </a:r>
            <a:r>
              <a:rPr lang="ja-JP" alt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anycast</a:t>
            </a:r>
            <a:r>
              <a:rPr lang="ja-JP" alt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: encaminhar para o </a:t>
            </a:r>
            <a:r>
              <a:rPr lang="ja-JP" alt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melhor</a:t>
            </a:r>
            <a:r>
              <a:rPr lang="ja-JP" alt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de vários servidores replicados – qualquer que seja (RFC 2373, RFC 2526)</a:t>
            </a:r>
          </a:p>
          <a:p>
            <a:pPr lvl="2"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Multicasting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IPV6: Prefixo 11111111 (ou FF:…..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</a:t>
            </a: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2"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Unicasting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IPV6: sintaticamente semelhantes a IPV4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unicasting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:</a:t>
            </a:r>
          </a:p>
          <a:p>
            <a:pPr lvl="3"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SUBNET </a:t>
            </a:r>
            <a:r>
              <a:rPr lang="pt-PT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Prefix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de N bits e restantes 128-N bits todos a 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zero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3"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Lógica flexível de 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endereçamento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183498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Organização do capítulo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26684"/>
            <a:ext cx="8077200" cy="400581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O papel do nível rede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Breve introdução aos níveis data-link e físico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Algoritmos de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encaminhamento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Endereçamento IP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O nível rede na Internet - O protocolo IP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557156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715375" cy="762000"/>
          </a:xfrm>
        </p:spPr>
        <p:txBody>
          <a:bodyPr>
            <a:noAutofit/>
          </a:bodyPr>
          <a:lstStyle/>
          <a:p>
            <a:r>
              <a:rPr lang="en-US" sz="4800" dirty="0" err="1" smtClean="0">
                <a:latin typeface="Tw Cen MT"/>
                <a:ea typeface="ＭＳ Ｐゴシック" charset="0"/>
                <a:cs typeface="Tw Cen MT"/>
              </a:rPr>
              <a:t>Espaço</a:t>
            </a:r>
            <a:r>
              <a:rPr lang="en-US" sz="4800" dirty="0" smtClean="0">
                <a:latin typeface="Tw Cen MT"/>
                <a:ea typeface="ＭＳ Ｐゴシック" charset="0"/>
                <a:cs typeface="Tw Cen MT"/>
              </a:rPr>
              <a:t> de </a:t>
            </a:r>
            <a:r>
              <a:rPr lang="en-US" sz="4800" dirty="0" err="1">
                <a:latin typeface="Tw Cen MT"/>
                <a:ea typeface="ＭＳ Ｐゴシック" charset="0"/>
                <a:cs typeface="Tw Cen MT"/>
              </a:rPr>
              <a:t>endereçamento</a:t>
            </a:r>
            <a:endParaRPr lang="en-US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111" y="1450624"/>
            <a:ext cx="7916334" cy="4800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2</a:t>
            </a:r>
            <a:r>
              <a:rPr lang="en-US" sz="2400" baseline="30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128</a:t>
            </a:r>
            <a:r>
              <a:rPr lang="en-US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endereços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= 3.4 x </a:t>
            </a:r>
            <a:r>
              <a:rPr lang="en-US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10</a:t>
            </a:r>
            <a:r>
              <a:rPr lang="en-US" sz="2400" baseline="30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38</a:t>
            </a:r>
            <a:r>
              <a:rPr lang="en-US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endereços</a:t>
            </a:r>
            <a:endParaRPr lang="en-US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340,282,366,920,938,463,463,374,607,431,768,211,456 </a:t>
            </a:r>
            <a:endParaRPr lang="en-US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5 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x </a:t>
            </a:r>
            <a:r>
              <a:rPr lang="en-US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10</a:t>
            </a:r>
            <a:r>
              <a:rPr lang="en-US" sz="2400" baseline="30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28</a:t>
            </a:r>
            <a:r>
              <a:rPr lang="en-US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 </a:t>
            </a:r>
            <a:r>
              <a:rPr lang="en-US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endereços</a:t>
            </a:r>
            <a:r>
              <a:rPr lang="en-US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cada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pessoa</a:t>
            </a:r>
            <a:r>
              <a:rPr lang="en-US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( 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7</a:t>
            </a:r>
            <a:r>
              <a:rPr lang="en-US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.</a:t>
            </a:r>
            <a:r>
              <a:rPr lang="en-US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10</a:t>
            </a:r>
            <a:r>
              <a:rPr lang="en-US" sz="2400" baseline="30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9</a:t>
            </a:r>
            <a:r>
              <a:rPr lang="en-US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é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a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população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mundial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actual )</a:t>
            </a:r>
          </a:p>
          <a:p>
            <a:endParaRPr lang="en-US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r>
              <a:rPr lang="en-US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Aspectos</a:t>
            </a:r>
            <a:r>
              <a:rPr lang="en-US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mais</a:t>
            </a:r>
            <a:r>
              <a:rPr lang="en-US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relevantes</a:t>
            </a:r>
            <a:endParaRPr lang="en-US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/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espaço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de end. de hosts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num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endereço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IPv6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é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64 bits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Sub </a:t>
            </a:r>
            <a:r>
              <a:rPr lang="en-US" sz="24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redes</a:t>
            </a:r>
            <a:r>
              <a:rPr lang="en-US" sz="2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com 64 bits (o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quadrado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do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tamanho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do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endereçamento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IPV4)</a:t>
            </a:r>
          </a:p>
          <a:p>
            <a:pPr lvl="1"/>
            <a:r>
              <a:rPr lang="en-US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Elevada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eficiência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no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encaminhamento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e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gestão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hierárquica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de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agregação</a:t>
            </a:r>
            <a:r>
              <a:rPr lang="en-US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do </a:t>
            </a:r>
            <a:r>
              <a:rPr lang="en-US" sz="24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encaminhamento</a:t>
            </a:r>
            <a:endParaRPr lang="en-US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409641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800" dirty="0" err="1">
                <a:latin typeface="Tw Cen MT"/>
                <a:ea typeface="ＭＳ Ｐゴシック" charset="0"/>
                <a:cs typeface="Tw Cen MT"/>
              </a:rPr>
              <a:t>Datagrama</a:t>
            </a:r>
            <a:r>
              <a:rPr lang="en-US" sz="4800" dirty="0">
                <a:latin typeface="Tw Cen MT"/>
                <a:ea typeface="ＭＳ Ｐゴシック" charset="0"/>
                <a:cs typeface="Tw Cen MT"/>
              </a:rPr>
              <a:t> IPV4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grpSp>
        <p:nvGrpSpPr>
          <p:cNvPr id="159748" name="Group 3"/>
          <p:cNvGrpSpPr>
            <a:grpSpLocks/>
          </p:cNvGrpSpPr>
          <p:nvPr/>
        </p:nvGrpSpPr>
        <p:grpSpPr bwMode="auto">
          <a:xfrm>
            <a:off x="1063625" y="1908175"/>
            <a:ext cx="7016750" cy="3959225"/>
            <a:chOff x="703" y="902"/>
            <a:chExt cx="4787" cy="2494"/>
          </a:xfrm>
          <a:noFill/>
        </p:grpSpPr>
        <p:sp>
          <p:nvSpPr>
            <p:cNvPr id="67590" name="Rectangle 4"/>
            <p:cNvSpPr>
              <a:spLocks noChangeArrowheads="1"/>
            </p:cNvSpPr>
            <p:nvPr/>
          </p:nvSpPr>
          <p:spPr bwMode="auto">
            <a:xfrm>
              <a:off x="790" y="1121"/>
              <a:ext cx="4567" cy="277"/>
            </a:xfrm>
            <a:prstGeom prst="rect">
              <a:avLst/>
            </a:prstGeom>
            <a:grpFill/>
            <a:ln>
              <a:solidFill>
                <a:schemeClr val="tx1"/>
              </a:solidFill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>
                <a:solidFill>
                  <a:srgbClr val="FFFFFF"/>
                </a:solidFill>
                <a:latin typeface="Tahom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9751" name="Rectangle 5"/>
            <p:cNvSpPr>
              <a:spLocks noChangeArrowheads="1"/>
            </p:cNvSpPr>
            <p:nvPr/>
          </p:nvSpPr>
          <p:spPr bwMode="auto">
            <a:xfrm>
              <a:off x="790" y="1406"/>
              <a:ext cx="4567" cy="277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2" name="Rectangle 6"/>
            <p:cNvSpPr>
              <a:spLocks noChangeArrowheads="1"/>
            </p:cNvSpPr>
            <p:nvPr/>
          </p:nvSpPr>
          <p:spPr bwMode="auto">
            <a:xfrm>
              <a:off x="790" y="1691"/>
              <a:ext cx="4567" cy="278"/>
            </a:xfrm>
            <a:prstGeom prst="rect">
              <a:avLst/>
            </a:prstGeom>
            <a:grpFill/>
            <a:ln>
              <a:solidFill>
                <a:schemeClr val="tx1"/>
              </a:solidFill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>
                <a:solidFill>
                  <a:srgbClr val="FFFFFF"/>
                </a:solidFill>
                <a:latin typeface="Tahom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9753" name="Rectangle 7"/>
            <p:cNvSpPr>
              <a:spLocks noChangeArrowheads="1"/>
            </p:cNvSpPr>
            <p:nvPr/>
          </p:nvSpPr>
          <p:spPr bwMode="auto">
            <a:xfrm>
              <a:off x="790" y="1977"/>
              <a:ext cx="4567" cy="277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4" name="Rectangle 8"/>
            <p:cNvSpPr>
              <a:spLocks noChangeArrowheads="1"/>
            </p:cNvSpPr>
            <p:nvPr/>
          </p:nvSpPr>
          <p:spPr bwMode="auto">
            <a:xfrm>
              <a:off x="790" y="2262"/>
              <a:ext cx="4567" cy="278"/>
            </a:xfrm>
            <a:prstGeom prst="rect">
              <a:avLst/>
            </a:prstGeom>
            <a:grpFill/>
            <a:ln>
              <a:solidFill>
                <a:schemeClr val="tx1"/>
              </a:solidFill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>
                <a:solidFill>
                  <a:srgbClr val="FFFFFF"/>
                </a:solidFill>
                <a:latin typeface="Tahom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7595" name="Rectangle 9"/>
            <p:cNvSpPr>
              <a:spLocks noChangeArrowheads="1"/>
            </p:cNvSpPr>
            <p:nvPr/>
          </p:nvSpPr>
          <p:spPr bwMode="auto">
            <a:xfrm>
              <a:off x="790" y="2548"/>
              <a:ext cx="4567" cy="277"/>
            </a:xfrm>
            <a:prstGeom prst="rect">
              <a:avLst/>
            </a:prstGeom>
            <a:grpFill/>
            <a:ln>
              <a:solidFill>
                <a:schemeClr val="tx1"/>
              </a:solidFill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>
                <a:solidFill>
                  <a:srgbClr val="FFFFFF"/>
                </a:solidFill>
                <a:latin typeface="Tahom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9756" name="Rectangle 10"/>
            <p:cNvSpPr>
              <a:spLocks noChangeArrowheads="1"/>
            </p:cNvSpPr>
            <p:nvPr/>
          </p:nvSpPr>
          <p:spPr bwMode="auto">
            <a:xfrm>
              <a:off x="790" y="2833"/>
              <a:ext cx="4567" cy="277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7" name="Rectangle 11"/>
            <p:cNvSpPr>
              <a:spLocks noChangeArrowheads="1"/>
            </p:cNvSpPr>
            <p:nvPr/>
          </p:nvSpPr>
          <p:spPr bwMode="auto">
            <a:xfrm>
              <a:off x="790" y="3118"/>
              <a:ext cx="4567" cy="278"/>
            </a:xfrm>
            <a:prstGeom prst="rect">
              <a:avLst/>
            </a:prstGeom>
            <a:grpFill/>
            <a:ln>
              <a:solidFill>
                <a:schemeClr val="tx1"/>
              </a:solidFill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>
                <a:solidFill>
                  <a:srgbClr val="FFFFFF"/>
                </a:solidFill>
                <a:latin typeface="Tahom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9758" name="Rectangle 12"/>
            <p:cNvSpPr>
              <a:spLocks noChangeArrowheads="1"/>
            </p:cNvSpPr>
            <p:nvPr/>
          </p:nvSpPr>
          <p:spPr bwMode="auto">
            <a:xfrm>
              <a:off x="703" y="902"/>
              <a:ext cx="171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0</a:t>
              </a:r>
            </a:p>
          </p:txBody>
        </p:sp>
        <p:sp>
          <p:nvSpPr>
            <p:cNvPr id="159759" name="Rectangle 13"/>
            <p:cNvSpPr>
              <a:spLocks noChangeArrowheads="1"/>
            </p:cNvSpPr>
            <p:nvPr/>
          </p:nvSpPr>
          <p:spPr bwMode="auto">
            <a:xfrm>
              <a:off x="1206" y="902"/>
              <a:ext cx="171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4</a:t>
              </a:r>
            </a:p>
          </p:txBody>
        </p:sp>
        <p:sp>
          <p:nvSpPr>
            <p:cNvPr id="159760" name="Rectangle 14"/>
            <p:cNvSpPr>
              <a:spLocks noChangeArrowheads="1"/>
            </p:cNvSpPr>
            <p:nvPr/>
          </p:nvSpPr>
          <p:spPr bwMode="auto">
            <a:xfrm>
              <a:off x="1709" y="902"/>
              <a:ext cx="171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8</a:t>
              </a:r>
            </a:p>
          </p:txBody>
        </p:sp>
        <p:sp>
          <p:nvSpPr>
            <p:cNvPr id="159761" name="Rectangle 15"/>
            <p:cNvSpPr>
              <a:spLocks noChangeArrowheads="1"/>
            </p:cNvSpPr>
            <p:nvPr/>
          </p:nvSpPr>
          <p:spPr bwMode="auto">
            <a:xfrm>
              <a:off x="2945" y="902"/>
              <a:ext cx="259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16</a:t>
              </a:r>
            </a:p>
          </p:txBody>
        </p:sp>
        <p:sp>
          <p:nvSpPr>
            <p:cNvPr id="159762" name="Rectangle 16"/>
            <p:cNvSpPr>
              <a:spLocks noChangeArrowheads="1"/>
            </p:cNvSpPr>
            <p:nvPr/>
          </p:nvSpPr>
          <p:spPr bwMode="auto">
            <a:xfrm>
              <a:off x="3356" y="902"/>
              <a:ext cx="259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19</a:t>
              </a:r>
            </a:p>
          </p:txBody>
        </p:sp>
        <p:sp>
          <p:nvSpPr>
            <p:cNvPr id="159763" name="Rectangle 17"/>
            <p:cNvSpPr>
              <a:spLocks noChangeArrowheads="1"/>
            </p:cNvSpPr>
            <p:nvPr/>
          </p:nvSpPr>
          <p:spPr bwMode="auto">
            <a:xfrm>
              <a:off x="4087" y="902"/>
              <a:ext cx="259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24</a:t>
              </a:r>
            </a:p>
          </p:txBody>
        </p:sp>
        <p:sp>
          <p:nvSpPr>
            <p:cNvPr id="159764" name="Rectangle 18"/>
            <p:cNvSpPr>
              <a:spLocks noChangeArrowheads="1"/>
            </p:cNvSpPr>
            <p:nvPr/>
          </p:nvSpPr>
          <p:spPr bwMode="auto">
            <a:xfrm>
              <a:off x="5231" y="902"/>
              <a:ext cx="259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31</a:t>
              </a:r>
            </a:p>
          </p:txBody>
        </p:sp>
        <p:sp>
          <p:nvSpPr>
            <p:cNvPr id="159765" name="Line 19"/>
            <p:cNvSpPr>
              <a:spLocks noChangeShapeType="1"/>
            </p:cNvSpPr>
            <p:nvPr/>
          </p:nvSpPr>
          <p:spPr bwMode="auto">
            <a:xfrm>
              <a:off x="1289" y="1117"/>
              <a:ext cx="0" cy="285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66" name="Line 20"/>
            <p:cNvSpPr>
              <a:spLocks noChangeShapeType="1"/>
            </p:cNvSpPr>
            <p:nvPr/>
          </p:nvSpPr>
          <p:spPr bwMode="auto">
            <a:xfrm>
              <a:off x="1792" y="1117"/>
              <a:ext cx="0" cy="285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67" name="Line 21"/>
            <p:cNvSpPr>
              <a:spLocks noChangeShapeType="1"/>
            </p:cNvSpPr>
            <p:nvPr/>
          </p:nvSpPr>
          <p:spPr bwMode="auto">
            <a:xfrm>
              <a:off x="3027" y="1117"/>
              <a:ext cx="0" cy="856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68" name="Line 22"/>
            <p:cNvSpPr>
              <a:spLocks noChangeShapeType="1"/>
            </p:cNvSpPr>
            <p:nvPr/>
          </p:nvSpPr>
          <p:spPr bwMode="auto">
            <a:xfrm>
              <a:off x="1792" y="1687"/>
              <a:ext cx="0" cy="286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69" name="Line 23"/>
            <p:cNvSpPr>
              <a:spLocks noChangeShapeType="1"/>
            </p:cNvSpPr>
            <p:nvPr/>
          </p:nvSpPr>
          <p:spPr bwMode="auto">
            <a:xfrm>
              <a:off x="3531" y="1402"/>
              <a:ext cx="0" cy="285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70" name="Line 24"/>
            <p:cNvSpPr>
              <a:spLocks noChangeShapeType="1"/>
            </p:cNvSpPr>
            <p:nvPr/>
          </p:nvSpPr>
          <p:spPr bwMode="auto">
            <a:xfrm>
              <a:off x="4217" y="2544"/>
              <a:ext cx="0" cy="285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71" name="Rectangle 25"/>
            <p:cNvSpPr>
              <a:spLocks noChangeArrowheads="1"/>
            </p:cNvSpPr>
            <p:nvPr/>
          </p:nvSpPr>
          <p:spPr bwMode="auto">
            <a:xfrm>
              <a:off x="2533" y="2898"/>
              <a:ext cx="1143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DADOS ......</a:t>
              </a:r>
            </a:p>
          </p:txBody>
        </p:sp>
        <p:sp>
          <p:nvSpPr>
            <p:cNvPr id="159772" name="Rectangle 26"/>
            <p:cNvSpPr>
              <a:spLocks noChangeArrowheads="1"/>
            </p:cNvSpPr>
            <p:nvPr/>
          </p:nvSpPr>
          <p:spPr bwMode="auto">
            <a:xfrm>
              <a:off x="2487" y="3184"/>
              <a:ext cx="1142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............</a:t>
              </a:r>
            </a:p>
          </p:txBody>
        </p:sp>
        <p:sp>
          <p:nvSpPr>
            <p:cNvPr id="159773" name="Rectangle 27"/>
            <p:cNvSpPr>
              <a:spLocks noChangeArrowheads="1"/>
            </p:cNvSpPr>
            <p:nvPr/>
          </p:nvSpPr>
          <p:spPr bwMode="auto">
            <a:xfrm>
              <a:off x="4308" y="2623"/>
              <a:ext cx="92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74" name="Rectangle 28"/>
            <p:cNvSpPr>
              <a:spLocks noChangeArrowheads="1"/>
            </p:cNvSpPr>
            <p:nvPr/>
          </p:nvSpPr>
          <p:spPr bwMode="auto">
            <a:xfrm>
              <a:off x="4455" y="2613"/>
              <a:ext cx="700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PADDING</a:t>
              </a:r>
            </a:p>
          </p:txBody>
        </p:sp>
        <p:sp>
          <p:nvSpPr>
            <p:cNvPr id="159775" name="Rectangle 29"/>
            <p:cNvSpPr>
              <a:spLocks noChangeArrowheads="1"/>
            </p:cNvSpPr>
            <p:nvPr/>
          </p:nvSpPr>
          <p:spPr bwMode="auto">
            <a:xfrm>
              <a:off x="2121" y="2613"/>
              <a:ext cx="613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OPÇÕES</a:t>
              </a:r>
            </a:p>
          </p:txBody>
        </p:sp>
        <p:sp>
          <p:nvSpPr>
            <p:cNvPr id="159776" name="Rectangle 30"/>
            <p:cNvSpPr>
              <a:spLocks noChangeArrowheads="1"/>
            </p:cNvSpPr>
            <p:nvPr/>
          </p:nvSpPr>
          <p:spPr bwMode="auto">
            <a:xfrm>
              <a:off x="2349" y="2328"/>
              <a:ext cx="1762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Endereço IP destino</a:t>
              </a:r>
            </a:p>
          </p:txBody>
        </p:sp>
        <p:sp>
          <p:nvSpPr>
            <p:cNvPr id="159777" name="Rectangle 31"/>
            <p:cNvSpPr>
              <a:spLocks noChangeArrowheads="1"/>
            </p:cNvSpPr>
            <p:nvPr/>
          </p:nvSpPr>
          <p:spPr bwMode="auto">
            <a:xfrm>
              <a:off x="2395" y="2043"/>
              <a:ext cx="1673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Endereço IP origem</a:t>
              </a:r>
            </a:p>
          </p:txBody>
        </p:sp>
        <p:sp>
          <p:nvSpPr>
            <p:cNvPr id="159778" name="Rectangle 32"/>
            <p:cNvSpPr>
              <a:spLocks noChangeArrowheads="1"/>
            </p:cNvSpPr>
            <p:nvPr/>
          </p:nvSpPr>
          <p:spPr bwMode="auto">
            <a:xfrm>
              <a:off x="886" y="1758"/>
              <a:ext cx="348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TTL</a:t>
              </a:r>
            </a:p>
          </p:txBody>
        </p:sp>
        <p:sp>
          <p:nvSpPr>
            <p:cNvPr id="159779" name="Rectangle 33"/>
            <p:cNvSpPr>
              <a:spLocks noChangeArrowheads="1"/>
            </p:cNvSpPr>
            <p:nvPr/>
          </p:nvSpPr>
          <p:spPr bwMode="auto">
            <a:xfrm>
              <a:off x="2029" y="1758"/>
              <a:ext cx="878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PROTOCOLO</a:t>
              </a:r>
            </a:p>
          </p:txBody>
        </p:sp>
        <p:sp>
          <p:nvSpPr>
            <p:cNvPr id="159780" name="Rectangle 34"/>
            <p:cNvSpPr>
              <a:spLocks noChangeArrowheads="1"/>
            </p:cNvSpPr>
            <p:nvPr/>
          </p:nvSpPr>
          <p:spPr bwMode="auto">
            <a:xfrm>
              <a:off x="3401" y="1758"/>
              <a:ext cx="789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CHECKSUM</a:t>
              </a:r>
            </a:p>
          </p:txBody>
        </p:sp>
        <p:sp>
          <p:nvSpPr>
            <p:cNvPr id="159781" name="Rectangle 35"/>
            <p:cNvSpPr>
              <a:spLocks noChangeArrowheads="1"/>
            </p:cNvSpPr>
            <p:nvPr/>
          </p:nvSpPr>
          <p:spPr bwMode="auto">
            <a:xfrm>
              <a:off x="1298" y="1472"/>
              <a:ext cx="1231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IDENTIFICAÇÃO</a:t>
              </a:r>
            </a:p>
          </p:txBody>
        </p:sp>
        <p:sp>
          <p:nvSpPr>
            <p:cNvPr id="159782" name="Rectangle 36"/>
            <p:cNvSpPr>
              <a:spLocks noChangeArrowheads="1"/>
            </p:cNvSpPr>
            <p:nvPr/>
          </p:nvSpPr>
          <p:spPr bwMode="auto">
            <a:xfrm>
              <a:off x="3035" y="1472"/>
              <a:ext cx="524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FLAGS</a:t>
              </a:r>
            </a:p>
          </p:txBody>
        </p:sp>
        <p:sp>
          <p:nvSpPr>
            <p:cNvPr id="159783" name="Rectangle 37"/>
            <p:cNvSpPr>
              <a:spLocks noChangeArrowheads="1"/>
            </p:cNvSpPr>
            <p:nvPr/>
          </p:nvSpPr>
          <p:spPr bwMode="auto">
            <a:xfrm>
              <a:off x="3584" y="1472"/>
              <a:ext cx="1850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OFFSET(Fragmentação)</a:t>
              </a:r>
            </a:p>
          </p:txBody>
        </p:sp>
        <p:sp>
          <p:nvSpPr>
            <p:cNvPr id="159784" name="Rectangle 38"/>
            <p:cNvSpPr>
              <a:spLocks noChangeArrowheads="1"/>
            </p:cNvSpPr>
            <p:nvPr/>
          </p:nvSpPr>
          <p:spPr bwMode="auto">
            <a:xfrm>
              <a:off x="841" y="1187"/>
              <a:ext cx="435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VERS</a:t>
              </a:r>
            </a:p>
          </p:txBody>
        </p:sp>
        <p:sp>
          <p:nvSpPr>
            <p:cNvPr id="159785" name="Rectangle 39"/>
            <p:cNvSpPr>
              <a:spLocks noChangeArrowheads="1"/>
            </p:cNvSpPr>
            <p:nvPr/>
          </p:nvSpPr>
          <p:spPr bwMode="auto">
            <a:xfrm>
              <a:off x="1298" y="1187"/>
              <a:ext cx="524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COMP.</a:t>
              </a:r>
            </a:p>
          </p:txBody>
        </p:sp>
        <p:sp>
          <p:nvSpPr>
            <p:cNvPr id="159786" name="Rectangle 40"/>
            <p:cNvSpPr>
              <a:spLocks noChangeArrowheads="1"/>
            </p:cNvSpPr>
            <p:nvPr/>
          </p:nvSpPr>
          <p:spPr bwMode="auto">
            <a:xfrm>
              <a:off x="1897" y="1187"/>
              <a:ext cx="1142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TIPO SERVIÇO</a:t>
              </a:r>
            </a:p>
          </p:txBody>
        </p:sp>
        <p:sp>
          <p:nvSpPr>
            <p:cNvPr id="159787" name="Rectangle 41"/>
            <p:cNvSpPr>
              <a:spLocks noChangeArrowheads="1"/>
            </p:cNvSpPr>
            <p:nvPr/>
          </p:nvSpPr>
          <p:spPr bwMode="auto">
            <a:xfrm>
              <a:off x="3539" y="1187"/>
              <a:ext cx="1585" cy="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b="1" u="none">
                  <a:latin typeface="Courier New" charset="0"/>
                </a:rPr>
                <a:t>COMPRIMENTO TOTAL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0605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eaLnBrk="1" hangingPunct="1"/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Cabeçalho do pacote IPv6</a:t>
            </a:r>
          </a:p>
        </p:txBody>
      </p:sp>
      <p:pic>
        <p:nvPicPr>
          <p:cNvPr id="161796" name="Picture 3" descr="471 ipv6 header form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867" y="3417712"/>
            <a:ext cx="4865688" cy="327977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</p:pic>
      <p:sp>
        <p:nvSpPr>
          <p:cNvPr id="161797" name="Rectangle 4"/>
          <p:cNvSpPr>
            <a:spLocks noChangeArrowheads="1"/>
          </p:cNvSpPr>
          <p:nvPr/>
        </p:nvSpPr>
        <p:spPr bwMode="auto">
          <a:xfrm>
            <a:off x="457200" y="1272117"/>
            <a:ext cx="7936089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pt-PT" sz="1800" i="1" u="none" dirty="0">
                <a:solidFill>
                  <a:srgbClr val="000000"/>
                </a:solidFill>
                <a:latin typeface="Tw Cen MT"/>
                <a:cs typeface="Tw Cen MT"/>
              </a:rPr>
              <a:t>Prioridade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 prioridade relativa dos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datagramas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do mesmo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flow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(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traffic</a:t>
            </a:r>
            <a:r>
              <a:rPr lang="pt-PT" sz="18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class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  <a:p>
            <a:pPr eaLnBrk="0" hangingPunct="0"/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Flow</a:t>
            </a:r>
            <a:r>
              <a:rPr lang="pt-PT" sz="18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Label</a:t>
            </a:r>
            <a:r>
              <a:rPr lang="pt-PT" sz="1800" i="1" u="none" dirty="0">
                <a:solidFill>
                  <a:srgbClr val="000000"/>
                </a:solidFill>
                <a:latin typeface="Tw Cen MT"/>
                <a:cs typeface="Tw Cen MT"/>
              </a:rPr>
              <a:t>: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identifica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datagramas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do mesmo fluxo (</a:t>
            </a:r>
            <a:r>
              <a:rPr lang="ja-JP" alt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flow</a:t>
            </a:r>
            <a:r>
              <a:rPr lang="ja-JP" alt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) </a:t>
            </a:r>
          </a:p>
          <a:p>
            <a:pPr eaLnBrk="0" hangingPunct="0"/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                   (o conceito de </a:t>
            </a:r>
            <a:r>
              <a:rPr lang="ja-JP" alt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fluxo</a:t>
            </a:r>
            <a:r>
              <a:rPr lang="ja-JP" alt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altLang="ja-JP" sz="1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é flexível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).</a:t>
            </a:r>
          </a:p>
          <a:p>
            <a:pPr eaLnBrk="0" hangingPunct="0"/>
            <a:r>
              <a:rPr lang="pt-PT" sz="1800" i="1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Next</a:t>
            </a:r>
            <a:r>
              <a:rPr lang="pt-PT" sz="1800" i="1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header</a:t>
            </a:r>
            <a:r>
              <a:rPr lang="pt-PT" sz="1800" i="1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: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identifica o cabeçalho suplementar (encapsulamento)</a:t>
            </a:r>
          </a:p>
        </p:txBody>
      </p:sp>
      <p:cxnSp>
        <p:nvCxnSpPr>
          <p:cNvPr id="161798" name="Straight Arrow Connector 6"/>
          <p:cNvCxnSpPr>
            <a:cxnSpLocks noChangeShapeType="1"/>
          </p:cNvCxnSpPr>
          <p:nvPr/>
        </p:nvCxnSpPr>
        <p:spPr bwMode="auto">
          <a:xfrm rot="5400000">
            <a:off x="69938" y="4473839"/>
            <a:ext cx="1905000" cy="1588"/>
          </a:xfrm>
          <a:prstGeom prst="straightConnector1">
            <a:avLst/>
          </a:prstGeom>
          <a:noFill/>
          <a:ln w="50800">
            <a:solidFill>
              <a:srgbClr val="C00000"/>
            </a:solidFill>
            <a:miter lim="800000"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1799" name="TextBox 7"/>
          <p:cNvSpPr txBox="1">
            <a:spLocks noChangeArrowheads="1"/>
          </p:cNvSpPr>
          <p:nvPr/>
        </p:nvSpPr>
        <p:spPr bwMode="auto">
          <a:xfrm>
            <a:off x="457200" y="2788678"/>
            <a:ext cx="27725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Cabeçalho</a:t>
            </a:r>
            <a:r>
              <a:rPr lang="en-US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fixo</a:t>
            </a:r>
            <a:r>
              <a:rPr lang="en-US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: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40 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bytes</a:t>
            </a:r>
          </a:p>
        </p:txBody>
      </p:sp>
      <p:sp>
        <p:nvSpPr>
          <p:cNvPr id="161800" name="TextBox 7"/>
          <p:cNvSpPr txBox="1">
            <a:spLocks noChangeArrowheads="1"/>
          </p:cNvSpPr>
          <p:nvPr/>
        </p:nvSpPr>
        <p:spPr bwMode="auto">
          <a:xfrm>
            <a:off x="6321778" y="2788678"/>
            <a:ext cx="2477912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Sem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: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Fragmentação</a:t>
            </a:r>
            <a:endParaRPr lang="en-US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Checksum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Opções</a:t>
            </a:r>
            <a:endParaRPr lang="en-US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eaLnBrk="1" hangingPunct="1">
              <a:buFont typeface="Arial" charset="0"/>
              <a:buChar char="•"/>
            </a:pPr>
            <a:endParaRPr lang="en-US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eaLnBrk="1" hangingPunct="1"/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Simplificação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: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000" i="1" u="none" dirty="0">
                <a:solidFill>
                  <a:srgbClr val="000000"/>
                </a:solidFill>
                <a:latin typeface="Tw Cen MT"/>
                <a:cs typeface="Tw Cen MT"/>
              </a:rPr>
              <a:t>Packet Size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000" i="1" u="none" dirty="0">
                <a:solidFill>
                  <a:srgbClr val="000000"/>
                </a:solidFill>
                <a:latin typeface="Tw Cen MT"/>
                <a:cs typeface="Tw Cen MT"/>
              </a:rPr>
              <a:t>Unique IDs</a:t>
            </a:r>
          </a:p>
          <a:p>
            <a:pPr eaLnBrk="1" hangingPunct="1"/>
            <a:endParaRPr lang="en-US" sz="2000" i="1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eaLnBrk="1" hangingPunct="1"/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Flexibilidade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:</a:t>
            </a:r>
          </a:p>
          <a:p>
            <a:pPr eaLnBrk="1" hangingPunct="1"/>
            <a:r>
              <a:rPr lang="en-US" sz="2000" i="1" u="none" dirty="0">
                <a:solidFill>
                  <a:srgbClr val="000000"/>
                </a:solidFill>
                <a:latin typeface="Tw Cen MT"/>
                <a:cs typeface="Tw Cen MT"/>
              </a:rPr>
              <a:t>IPV6 </a:t>
            </a:r>
            <a:r>
              <a:rPr lang="en-US" sz="2000" i="1" u="none" dirty="0" err="1">
                <a:solidFill>
                  <a:srgbClr val="000000"/>
                </a:solidFill>
                <a:latin typeface="Tw Cen MT"/>
                <a:cs typeface="Tw Cen MT"/>
              </a:rPr>
              <a:t>vs</a:t>
            </a:r>
            <a:r>
              <a:rPr lang="en-US" sz="2000" i="1" u="none" dirty="0">
                <a:solidFill>
                  <a:srgbClr val="000000"/>
                </a:solidFill>
                <a:latin typeface="Tw Cen MT"/>
                <a:cs typeface="Tw Cen MT"/>
              </a:rPr>
              <a:t> IPV4</a:t>
            </a:r>
          </a:p>
          <a:p>
            <a:pPr eaLnBrk="1" hangingPunct="1"/>
            <a:r>
              <a:rPr lang="en-US" sz="2000" i="1" u="none" dirty="0" err="1">
                <a:solidFill>
                  <a:srgbClr val="000000"/>
                </a:solidFill>
                <a:latin typeface="Tw Cen MT"/>
                <a:cs typeface="Tw Cen MT"/>
              </a:rPr>
              <a:t>Suporte</a:t>
            </a:r>
            <a:r>
              <a:rPr lang="en-US" sz="2000" i="1" u="none" dirty="0">
                <a:solidFill>
                  <a:srgbClr val="000000"/>
                </a:solidFill>
                <a:latin typeface="Tw Cen MT"/>
                <a:cs typeface="Tw Cen MT"/>
              </a:rPr>
              <a:t> IPV4/</a:t>
            </a:r>
            <a:r>
              <a:rPr lang="en-US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IPV6</a:t>
            </a:r>
            <a:endParaRPr lang="en-US" sz="2000" i="1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108472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5" y="231422"/>
            <a:ext cx="8512175" cy="1109134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Outras modificações do IPv4</a:t>
            </a:r>
          </a:p>
        </p:txBody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40555"/>
            <a:ext cx="8382000" cy="5247569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Checksum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:</a:t>
            </a:r>
            <a:r>
              <a:rPr lang="pt-PT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foi removido para facilitar o processamento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Options</a:t>
            </a:r>
            <a:r>
              <a:rPr lang="pt-PT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: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continuam a ser permitidas mas através de um cabeçalho suplementar indicado pelo </a:t>
            </a:r>
            <a:r>
              <a:rPr lang="ja-JP" alt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Next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Header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field</a:t>
            </a:r>
            <a:r>
              <a:rPr lang="ja-JP" alt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com </a:t>
            </a:r>
            <a:r>
              <a:rPr lang="pt-PT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payloads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normalizados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ICMPv6: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nova versão de ICMP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Tipos de mensagens adicionais, e.g. </a:t>
            </a:r>
            <a:r>
              <a:rPr lang="ja-JP" alt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Packet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Too </a:t>
            </a:r>
            <a:r>
              <a:rPr lang="pt-PT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Big</a:t>
            </a:r>
            <a:r>
              <a:rPr lang="ja-JP" alt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Funções para facilitar a parametrização das máquinas, etc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…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505444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Onde estudar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9600" y="1598499"/>
            <a:ext cx="8077200" cy="4565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O papel do nível rede – Cap. 4, secções 4.1 e 4.2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Breve introdução aos canais “Ethernet” – Cap. 5 – secções 5.1, 5.2.1, 5.4, 5.5.1 e 5.5.3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Algoritmos de encaminhamento – Cap. 4, secção 4.5 e Cap. 5 secções 5.61 e 5.62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Endereçamento IP – Cap. 4, secção 4.4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O nível rede na Internet - O protocolo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IP - Cap.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4,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secção 4.4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58940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6" y="2362200"/>
            <a:ext cx="8169430" cy="762000"/>
          </a:xfrm>
        </p:spPr>
        <p:txBody>
          <a:bodyPr>
            <a:noAutofit/>
          </a:bodyPr>
          <a:lstStyle/>
          <a:p>
            <a:pPr eaLnBrk="1" hangingPunct="1"/>
            <a:r>
              <a:rPr lang="en-US" sz="4800" dirty="0" smtClean="0">
                <a:latin typeface="Tw Cen MT"/>
                <a:ea typeface="ＭＳ Ｐゴシック" charset="0"/>
                <a:cs typeface="Tw Cen MT"/>
              </a:rPr>
              <a:t>O </a:t>
            </a:r>
            <a:r>
              <a:rPr lang="en-US" sz="4800" dirty="0" err="1" smtClean="0">
                <a:latin typeface="Tw Cen MT"/>
                <a:ea typeface="ＭＳ Ｐゴシック" charset="0"/>
                <a:cs typeface="Tw Cen MT"/>
              </a:rPr>
              <a:t>Protocolo</a:t>
            </a:r>
            <a:r>
              <a:rPr lang="en-US" sz="4800" dirty="0" smtClean="0">
                <a:latin typeface="Tw Cen MT"/>
                <a:ea typeface="ＭＳ Ｐゴシック" charset="0"/>
                <a:cs typeface="Tw Cen MT"/>
              </a:rPr>
              <a:t> IP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478096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800" dirty="0" err="1">
                <a:latin typeface="Tw Cen MT"/>
                <a:ea typeface="ＭＳ Ｐゴシック" charset="0"/>
                <a:cs typeface="Tw Cen MT"/>
              </a:rPr>
              <a:t>Datagrama</a:t>
            </a:r>
            <a:r>
              <a:rPr lang="en-US" sz="4800" dirty="0">
                <a:latin typeface="Tw Cen MT"/>
                <a:ea typeface="ＭＳ Ｐゴシック" charset="0"/>
                <a:cs typeface="Tw Cen MT"/>
              </a:rPr>
              <a:t> IP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grpSp>
        <p:nvGrpSpPr>
          <p:cNvPr id="67588" name="Group 3"/>
          <p:cNvGrpSpPr>
            <a:grpSpLocks/>
          </p:cNvGrpSpPr>
          <p:nvPr/>
        </p:nvGrpSpPr>
        <p:grpSpPr bwMode="auto">
          <a:xfrm>
            <a:off x="1063625" y="2360613"/>
            <a:ext cx="6999161" cy="3959225"/>
            <a:chOff x="703" y="902"/>
            <a:chExt cx="4775" cy="2494"/>
          </a:xfrm>
        </p:grpSpPr>
        <p:sp>
          <p:nvSpPr>
            <p:cNvPr id="67590" name="Rectangle 4"/>
            <p:cNvSpPr>
              <a:spLocks noChangeArrowheads="1"/>
            </p:cNvSpPr>
            <p:nvPr/>
          </p:nvSpPr>
          <p:spPr bwMode="auto">
            <a:xfrm>
              <a:off x="790" y="1121"/>
              <a:ext cx="4567" cy="27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67591" name="Rectangle 5"/>
            <p:cNvSpPr>
              <a:spLocks noChangeArrowheads="1"/>
            </p:cNvSpPr>
            <p:nvPr/>
          </p:nvSpPr>
          <p:spPr bwMode="auto">
            <a:xfrm>
              <a:off x="790" y="1406"/>
              <a:ext cx="4567" cy="27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67592" name="Rectangle 6"/>
            <p:cNvSpPr>
              <a:spLocks noChangeArrowheads="1"/>
            </p:cNvSpPr>
            <p:nvPr/>
          </p:nvSpPr>
          <p:spPr bwMode="auto">
            <a:xfrm>
              <a:off x="790" y="1691"/>
              <a:ext cx="4567" cy="27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67593" name="Rectangle 7"/>
            <p:cNvSpPr>
              <a:spLocks noChangeArrowheads="1"/>
            </p:cNvSpPr>
            <p:nvPr/>
          </p:nvSpPr>
          <p:spPr bwMode="auto">
            <a:xfrm>
              <a:off x="790" y="1977"/>
              <a:ext cx="4567" cy="27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67594" name="Rectangle 8"/>
            <p:cNvSpPr>
              <a:spLocks noChangeArrowheads="1"/>
            </p:cNvSpPr>
            <p:nvPr/>
          </p:nvSpPr>
          <p:spPr bwMode="auto">
            <a:xfrm>
              <a:off x="790" y="2262"/>
              <a:ext cx="4567" cy="27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67595" name="Rectangle 9"/>
            <p:cNvSpPr>
              <a:spLocks noChangeArrowheads="1"/>
            </p:cNvSpPr>
            <p:nvPr/>
          </p:nvSpPr>
          <p:spPr bwMode="auto">
            <a:xfrm>
              <a:off x="790" y="2548"/>
              <a:ext cx="4567" cy="27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67596" name="Rectangle 10"/>
            <p:cNvSpPr>
              <a:spLocks noChangeArrowheads="1"/>
            </p:cNvSpPr>
            <p:nvPr/>
          </p:nvSpPr>
          <p:spPr bwMode="auto">
            <a:xfrm>
              <a:off x="790" y="2833"/>
              <a:ext cx="4567" cy="27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67597" name="Rectangle 11"/>
            <p:cNvSpPr>
              <a:spLocks noChangeArrowheads="1"/>
            </p:cNvSpPr>
            <p:nvPr/>
          </p:nvSpPr>
          <p:spPr bwMode="auto">
            <a:xfrm>
              <a:off x="790" y="3118"/>
              <a:ext cx="4567" cy="27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67598" name="Rectangle 12"/>
            <p:cNvSpPr>
              <a:spLocks noChangeArrowheads="1"/>
            </p:cNvSpPr>
            <p:nvPr/>
          </p:nvSpPr>
          <p:spPr bwMode="auto">
            <a:xfrm>
              <a:off x="703" y="902"/>
              <a:ext cx="16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0</a:t>
              </a:r>
            </a:p>
          </p:txBody>
        </p:sp>
        <p:sp>
          <p:nvSpPr>
            <p:cNvPr id="67599" name="Rectangle 13"/>
            <p:cNvSpPr>
              <a:spLocks noChangeArrowheads="1"/>
            </p:cNvSpPr>
            <p:nvPr/>
          </p:nvSpPr>
          <p:spPr bwMode="auto">
            <a:xfrm>
              <a:off x="1206" y="902"/>
              <a:ext cx="16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4</a:t>
              </a:r>
            </a:p>
          </p:txBody>
        </p:sp>
        <p:sp>
          <p:nvSpPr>
            <p:cNvPr id="67600" name="Rectangle 14"/>
            <p:cNvSpPr>
              <a:spLocks noChangeArrowheads="1"/>
            </p:cNvSpPr>
            <p:nvPr/>
          </p:nvSpPr>
          <p:spPr bwMode="auto">
            <a:xfrm>
              <a:off x="1709" y="902"/>
              <a:ext cx="16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8</a:t>
              </a:r>
            </a:p>
          </p:txBody>
        </p:sp>
        <p:sp>
          <p:nvSpPr>
            <p:cNvPr id="67601" name="Rectangle 15"/>
            <p:cNvSpPr>
              <a:spLocks noChangeArrowheads="1"/>
            </p:cNvSpPr>
            <p:nvPr/>
          </p:nvSpPr>
          <p:spPr bwMode="auto">
            <a:xfrm>
              <a:off x="2945" y="902"/>
              <a:ext cx="24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16</a:t>
              </a:r>
            </a:p>
          </p:txBody>
        </p:sp>
        <p:sp>
          <p:nvSpPr>
            <p:cNvPr id="67602" name="Rectangle 16"/>
            <p:cNvSpPr>
              <a:spLocks noChangeArrowheads="1"/>
            </p:cNvSpPr>
            <p:nvPr/>
          </p:nvSpPr>
          <p:spPr bwMode="auto">
            <a:xfrm>
              <a:off x="3356" y="902"/>
              <a:ext cx="24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19</a:t>
              </a:r>
            </a:p>
          </p:txBody>
        </p:sp>
        <p:sp>
          <p:nvSpPr>
            <p:cNvPr id="67603" name="Rectangle 17"/>
            <p:cNvSpPr>
              <a:spLocks noChangeArrowheads="1"/>
            </p:cNvSpPr>
            <p:nvPr/>
          </p:nvSpPr>
          <p:spPr bwMode="auto">
            <a:xfrm>
              <a:off x="4087" y="902"/>
              <a:ext cx="24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24</a:t>
              </a:r>
            </a:p>
          </p:txBody>
        </p:sp>
        <p:sp>
          <p:nvSpPr>
            <p:cNvPr id="67604" name="Rectangle 18"/>
            <p:cNvSpPr>
              <a:spLocks noChangeArrowheads="1"/>
            </p:cNvSpPr>
            <p:nvPr/>
          </p:nvSpPr>
          <p:spPr bwMode="auto">
            <a:xfrm>
              <a:off x="5231" y="902"/>
              <a:ext cx="24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31</a:t>
              </a:r>
            </a:p>
          </p:txBody>
        </p:sp>
        <p:sp>
          <p:nvSpPr>
            <p:cNvPr id="67605" name="Line 19"/>
            <p:cNvSpPr>
              <a:spLocks noChangeShapeType="1"/>
            </p:cNvSpPr>
            <p:nvPr/>
          </p:nvSpPr>
          <p:spPr bwMode="auto">
            <a:xfrm>
              <a:off x="1289" y="1117"/>
              <a:ext cx="0" cy="2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67606" name="Line 20"/>
            <p:cNvSpPr>
              <a:spLocks noChangeShapeType="1"/>
            </p:cNvSpPr>
            <p:nvPr/>
          </p:nvSpPr>
          <p:spPr bwMode="auto">
            <a:xfrm>
              <a:off x="1792" y="1117"/>
              <a:ext cx="0" cy="2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67607" name="Line 21"/>
            <p:cNvSpPr>
              <a:spLocks noChangeShapeType="1"/>
            </p:cNvSpPr>
            <p:nvPr/>
          </p:nvSpPr>
          <p:spPr bwMode="auto">
            <a:xfrm>
              <a:off x="3027" y="1117"/>
              <a:ext cx="0" cy="8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67608" name="Line 22"/>
            <p:cNvSpPr>
              <a:spLocks noChangeShapeType="1"/>
            </p:cNvSpPr>
            <p:nvPr/>
          </p:nvSpPr>
          <p:spPr bwMode="auto">
            <a:xfrm>
              <a:off x="1792" y="1687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67609" name="Line 23"/>
            <p:cNvSpPr>
              <a:spLocks noChangeShapeType="1"/>
            </p:cNvSpPr>
            <p:nvPr/>
          </p:nvSpPr>
          <p:spPr bwMode="auto">
            <a:xfrm>
              <a:off x="3531" y="1402"/>
              <a:ext cx="0" cy="2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67610" name="Line 24"/>
            <p:cNvSpPr>
              <a:spLocks noChangeShapeType="1"/>
            </p:cNvSpPr>
            <p:nvPr/>
          </p:nvSpPr>
          <p:spPr bwMode="auto">
            <a:xfrm>
              <a:off x="4217" y="2544"/>
              <a:ext cx="0" cy="2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67611" name="Rectangle 25"/>
            <p:cNvSpPr>
              <a:spLocks noChangeArrowheads="1"/>
            </p:cNvSpPr>
            <p:nvPr/>
          </p:nvSpPr>
          <p:spPr bwMode="auto">
            <a:xfrm>
              <a:off x="2533" y="2898"/>
              <a:ext cx="7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DADOS ......</a:t>
              </a:r>
            </a:p>
          </p:txBody>
        </p:sp>
        <p:sp>
          <p:nvSpPr>
            <p:cNvPr id="67612" name="Rectangle 26"/>
            <p:cNvSpPr>
              <a:spLocks noChangeArrowheads="1"/>
            </p:cNvSpPr>
            <p:nvPr/>
          </p:nvSpPr>
          <p:spPr bwMode="auto">
            <a:xfrm>
              <a:off x="2487" y="3184"/>
              <a:ext cx="4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............</a:t>
              </a:r>
            </a:p>
          </p:txBody>
        </p:sp>
        <p:sp>
          <p:nvSpPr>
            <p:cNvPr id="67613" name="Rectangle 27"/>
            <p:cNvSpPr>
              <a:spLocks noChangeArrowheads="1"/>
            </p:cNvSpPr>
            <p:nvPr/>
          </p:nvSpPr>
          <p:spPr bwMode="auto">
            <a:xfrm>
              <a:off x="4308" y="2623"/>
              <a:ext cx="92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67614" name="Rectangle 28"/>
            <p:cNvSpPr>
              <a:spLocks noChangeArrowheads="1"/>
            </p:cNvSpPr>
            <p:nvPr/>
          </p:nvSpPr>
          <p:spPr bwMode="auto">
            <a:xfrm>
              <a:off x="4455" y="2613"/>
              <a:ext cx="68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PADDING</a:t>
              </a:r>
            </a:p>
          </p:txBody>
        </p:sp>
        <p:sp>
          <p:nvSpPr>
            <p:cNvPr id="67615" name="Rectangle 29"/>
            <p:cNvSpPr>
              <a:spLocks noChangeArrowheads="1"/>
            </p:cNvSpPr>
            <p:nvPr/>
          </p:nvSpPr>
          <p:spPr bwMode="auto">
            <a:xfrm>
              <a:off x="2121" y="2613"/>
              <a:ext cx="61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OPÇÕES</a:t>
              </a:r>
            </a:p>
          </p:txBody>
        </p:sp>
        <p:sp>
          <p:nvSpPr>
            <p:cNvPr id="67616" name="Rectangle 30"/>
            <p:cNvSpPr>
              <a:spLocks noChangeArrowheads="1"/>
            </p:cNvSpPr>
            <p:nvPr/>
          </p:nvSpPr>
          <p:spPr bwMode="auto">
            <a:xfrm>
              <a:off x="2349" y="2328"/>
              <a:ext cx="123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Endereço IP destino</a:t>
              </a:r>
            </a:p>
          </p:txBody>
        </p:sp>
        <p:sp>
          <p:nvSpPr>
            <p:cNvPr id="67617" name="Rectangle 31"/>
            <p:cNvSpPr>
              <a:spLocks noChangeArrowheads="1"/>
            </p:cNvSpPr>
            <p:nvPr/>
          </p:nvSpPr>
          <p:spPr bwMode="auto">
            <a:xfrm>
              <a:off x="2395" y="2043"/>
              <a:ext cx="127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Endereço IP origem</a:t>
              </a:r>
            </a:p>
          </p:txBody>
        </p:sp>
        <p:sp>
          <p:nvSpPr>
            <p:cNvPr id="67618" name="Rectangle 32"/>
            <p:cNvSpPr>
              <a:spLocks noChangeArrowheads="1"/>
            </p:cNvSpPr>
            <p:nvPr/>
          </p:nvSpPr>
          <p:spPr bwMode="auto">
            <a:xfrm>
              <a:off x="886" y="1758"/>
              <a:ext cx="27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TTL</a:t>
              </a:r>
            </a:p>
          </p:txBody>
        </p:sp>
        <p:sp>
          <p:nvSpPr>
            <p:cNvPr id="67619" name="Rectangle 33"/>
            <p:cNvSpPr>
              <a:spLocks noChangeArrowheads="1"/>
            </p:cNvSpPr>
            <p:nvPr/>
          </p:nvSpPr>
          <p:spPr bwMode="auto">
            <a:xfrm>
              <a:off x="2029" y="1758"/>
              <a:ext cx="90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PROTOCOLO</a:t>
              </a:r>
            </a:p>
          </p:txBody>
        </p:sp>
        <p:sp>
          <p:nvSpPr>
            <p:cNvPr id="67620" name="Rectangle 34"/>
            <p:cNvSpPr>
              <a:spLocks noChangeArrowheads="1"/>
            </p:cNvSpPr>
            <p:nvPr/>
          </p:nvSpPr>
          <p:spPr bwMode="auto">
            <a:xfrm>
              <a:off x="3401" y="1758"/>
              <a:ext cx="80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CHECKSUM</a:t>
              </a:r>
            </a:p>
          </p:txBody>
        </p:sp>
        <p:sp>
          <p:nvSpPr>
            <p:cNvPr id="67621" name="Rectangle 35"/>
            <p:cNvSpPr>
              <a:spLocks noChangeArrowheads="1"/>
            </p:cNvSpPr>
            <p:nvPr/>
          </p:nvSpPr>
          <p:spPr bwMode="auto">
            <a:xfrm>
              <a:off x="1298" y="1472"/>
              <a:ext cx="103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IDENTIFICAÇÃO</a:t>
              </a:r>
            </a:p>
          </p:txBody>
        </p:sp>
        <p:sp>
          <p:nvSpPr>
            <p:cNvPr id="67622" name="Rectangle 36"/>
            <p:cNvSpPr>
              <a:spLocks noChangeArrowheads="1"/>
            </p:cNvSpPr>
            <p:nvPr/>
          </p:nvSpPr>
          <p:spPr bwMode="auto">
            <a:xfrm>
              <a:off x="3035" y="1472"/>
              <a:ext cx="49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FLAGS</a:t>
              </a:r>
            </a:p>
          </p:txBody>
        </p:sp>
        <p:sp>
          <p:nvSpPr>
            <p:cNvPr id="67623" name="Rectangle 37"/>
            <p:cNvSpPr>
              <a:spLocks noChangeArrowheads="1"/>
            </p:cNvSpPr>
            <p:nvPr/>
          </p:nvSpPr>
          <p:spPr bwMode="auto">
            <a:xfrm>
              <a:off x="3584" y="1472"/>
              <a:ext cx="146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OFFSET(Fragmentação)</a:t>
              </a:r>
            </a:p>
          </p:txBody>
        </p:sp>
        <p:sp>
          <p:nvSpPr>
            <p:cNvPr id="67624" name="Rectangle 38"/>
            <p:cNvSpPr>
              <a:spLocks noChangeArrowheads="1"/>
            </p:cNvSpPr>
            <p:nvPr/>
          </p:nvSpPr>
          <p:spPr bwMode="auto">
            <a:xfrm>
              <a:off x="841" y="1187"/>
              <a:ext cx="38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VERS</a:t>
              </a:r>
            </a:p>
          </p:txBody>
        </p:sp>
        <p:sp>
          <p:nvSpPr>
            <p:cNvPr id="67625" name="Rectangle 39"/>
            <p:cNvSpPr>
              <a:spLocks noChangeArrowheads="1"/>
            </p:cNvSpPr>
            <p:nvPr/>
          </p:nvSpPr>
          <p:spPr bwMode="auto">
            <a:xfrm>
              <a:off x="1298" y="1187"/>
              <a:ext cx="49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COMP.</a:t>
              </a:r>
            </a:p>
          </p:txBody>
        </p:sp>
        <p:sp>
          <p:nvSpPr>
            <p:cNvPr id="67626" name="Rectangle 40"/>
            <p:cNvSpPr>
              <a:spLocks noChangeArrowheads="1"/>
            </p:cNvSpPr>
            <p:nvPr/>
          </p:nvSpPr>
          <p:spPr bwMode="auto">
            <a:xfrm>
              <a:off x="1897" y="1187"/>
              <a:ext cx="9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TIPO SERVIÇO</a:t>
              </a:r>
            </a:p>
          </p:txBody>
        </p:sp>
        <p:sp>
          <p:nvSpPr>
            <p:cNvPr id="67627" name="Rectangle 41"/>
            <p:cNvSpPr>
              <a:spLocks noChangeArrowheads="1"/>
            </p:cNvSpPr>
            <p:nvPr/>
          </p:nvSpPr>
          <p:spPr bwMode="auto">
            <a:xfrm>
              <a:off x="3539" y="1187"/>
              <a:ext cx="151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en-US" sz="1700" u="none">
                  <a:latin typeface="Tw Cen MT"/>
                  <a:cs typeface="Tw Cen MT"/>
                </a:rPr>
                <a:t>COMPRIMENTO TOTAL</a:t>
              </a:r>
            </a:p>
          </p:txBody>
        </p:sp>
      </p:grpSp>
      <p:sp>
        <p:nvSpPr>
          <p:cNvPr id="67589" name="TextBox 42"/>
          <p:cNvSpPr txBox="1">
            <a:spLocks noChangeArrowheads="1"/>
          </p:cNvSpPr>
          <p:nvPr/>
        </p:nvSpPr>
        <p:spPr bwMode="auto">
          <a:xfrm>
            <a:off x="738412" y="1562092"/>
            <a:ext cx="77155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 dirty="0">
                <a:latin typeface="Tw Cen MT"/>
                <a:cs typeface="Tw Cen MT"/>
              </a:rPr>
              <a:t>RFC 791 </a:t>
            </a:r>
            <a:r>
              <a:rPr lang="en-US" u="none" dirty="0" smtClean="0">
                <a:latin typeface="Tw Cen MT"/>
                <a:cs typeface="Tw Cen MT"/>
              </a:rPr>
              <a:t>de </a:t>
            </a:r>
            <a:r>
              <a:rPr lang="en-US" u="none" dirty="0" err="1" smtClean="0">
                <a:latin typeface="Tw Cen MT"/>
                <a:cs typeface="Tw Cen MT"/>
              </a:rPr>
              <a:t>Setembro</a:t>
            </a:r>
            <a:r>
              <a:rPr lang="en-US" u="none" dirty="0" smtClean="0">
                <a:latin typeface="Tw Cen MT"/>
                <a:cs typeface="Tw Cen MT"/>
              </a:rPr>
              <a:t> de 1981 </a:t>
            </a:r>
            <a:r>
              <a:rPr lang="en-US" u="none" dirty="0">
                <a:latin typeface="Tw Cen MT"/>
                <a:cs typeface="Tw Cen MT"/>
              </a:rPr>
              <a:t>(update do RFC 790 Jan 80)</a:t>
            </a:r>
          </a:p>
        </p:txBody>
      </p:sp>
    </p:spTree>
    <p:extLst>
      <p:ext uri="{BB962C8B-B14F-4D97-AF65-F5344CB8AC3E}">
        <p14:creationId xmlns:p14="http://schemas.microsoft.com/office/powerpoint/2010/main" val="3132424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85398"/>
            <a:ext cx="8154785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Significado de alguns campos</a:t>
            </a:r>
          </a:p>
        </p:txBody>
      </p:sp>
      <p:sp>
        <p:nvSpPr>
          <p:cNvPr id="69636" name="Rectangle 3"/>
          <p:cNvSpPr>
            <a:spLocks noChangeArrowheads="1"/>
          </p:cNvSpPr>
          <p:nvPr/>
        </p:nvSpPr>
        <p:spPr bwMode="auto">
          <a:xfrm>
            <a:off x="533400" y="1679929"/>
            <a:ext cx="8305800" cy="4041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312" tIns="44450" rIns="87312" bIns="44450">
            <a:spAutoFit/>
          </a:bodyPr>
          <a:lstStyle/>
          <a:p>
            <a:pPr defTabSz="723900" eaLnBrk="0" hangingPunct="0">
              <a:lnSpc>
                <a:spcPct val="90000"/>
              </a:lnSpc>
            </a:pPr>
            <a:r>
              <a:rPr lang="pt-PT" sz="1900" u="none" dirty="0">
                <a:latin typeface="Tw Cen MT"/>
                <a:cs typeface="Tw Cen MT"/>
              </a:rPr>
              <a:t>Versão - vamos na versão 4, com a 6 </a:t>
            </a:r>
            <a:r>
              <a:rPr lang="pt-PT" sz="1900" u="none" dirty="0" smtClean="0">
                <a:latin typeface="Tw Cen MT"/>
                <a:cs typeface="Tw Cen MT"/>
              </a:rPr>
              <a:t>cada </a:t>
            </a:r>
            <a:r>
              <a:rPr lang="pt-PT" sz="1900" u="none" dirty="0">
                <a:latin typeface="Tw Cen MT"/>
                <a:cs typeface="Tw Cen MT"/>
              </a:rPr>
              <a:t>vez mais presente</a:t>
            </a:r>
          </a:p>
          <a:p>
            <a:pPr defTabSz="723900" eaLnBrk="0" hangingPunct="0">
              <a:lnSpc>
                <a:spcPct val="90000"/>
              </a:lnSpc>
            </a:pPr>
            <a:endParaRPr lang="pt-PT" sz="1900" u="none" dirty="0">
              <a:latin typeface="Tw Cen MT"/>
              <a:cs typeface="Tw Cen MT"/>
            </a:endParaRPr>
          </a:p>
          <a:p>
            <a:pPr defTabSz="723900" eaLnBrk="0" hangingPunct="0">
              <a:lnSpc>
                <a:spcPct val="90000"/>
              </a:lnSpc>
            </a:pPr>
            <a:r>
              <a:rPr lang="pt-PT" sz="1900" u="none" dirty="0">
                <a:latin typeface="Tw Cen MT"/>
                <a:cs typeface="Tw Cen MT"/>
              </a:rPr>
              <a:t>COMP - Comprimento do cabeçalho (em palavras de 32 bits)</a:t>
            </a:r>
          </a:p>
          <a:p>
            <a:pPr defTabSz="723900" eaLnBrk="0" hangingPunct="0">
              <a:lnSpc>
                <a:spcPct val="90000"/>
              </a:lnSpc>
            </a:pPr>
            <a:endParaRPr lang="pt-PT" sz="1900" u="none" dirty="0">
              <a:latin typeface="Tw Cen MT"/>
              <a:cs typeface="Tw Cen MT"/>
            </a:endParaRPr>
          </a:p>
          <a:p>
            <a:pPr defTabSz="723900" eaLnBrk="0" hangingPunct="0">
              <a:lnSpc>
                <a:spcPct val="90000"/>
              </a:lnSpc>
            </a:pPr>
            <a:r>
              <a:rPr lang="pt-PT" sz="1900" u="none" dirty="0">
                <a:latin typeface="Tw Cen MT"/>
                <a:cs typeface="Tw Cen MT"/>
              </a:rPr>
              <a:t>O tipo de serviço (só mais recentemente começa a ser </a:t>
            </a:r>
            <a:r>
              <a:rPr lang="pt-PT" sz="1900" u="none" dirty="0" smtClean="0">
                <a:latin typeface="Tw Cen MT"/>
                <a:cs typeface="Tw Cen MT"/>
              </a:rPr>
              <a:t>usado de forma completa)</a:t>
            </a:r>
            <a:endParaRPr lang="pt-PT" sz="1900" u="none" dirty="0">
              <a:latin typeface="Tw Cen MT"/>
              <a:cs typeface="Tw Cen MT"/>
            </a:endParaRPr>
          </a:p>
          <a:p>
            <a:pPr defTabSz="723900" eaLnBrk="0" hangingPunct="0">
              <a:lnSpc>
                <a:spcPct val="90000"/>
              </a:lnSpc>
            </a:pPr>
            <a:endParaRPr lang="pt-PT" sz="1900" u="none" dirty="0">
              <a:latin typeface="Tw Cen MT"/>
              <a:cs typeface="Tw Cen MT"/>
            </a:endParaRPr>
          </a:p>
          <a:p>
            <a:pPr defTabSz="723900" eaLnBrk="0" hangingPunct="0">
              <a:lnSpc>
                <a:spcPct val="90000"/>
              </a:lnSpc>
            </a:pPr>
            <a:r>
              <a:rPr lang="pt-PT" sz="1900" u="none" dirty="0">
                <a:latin typeface="Tw Cen MT"/>
                <a:cs typeface="Tw Cen MT"/>
              </a:rPr>
              <a:t>O comprimento total é em bytes (</a:t>
            </a:r>
            <a:r>
              <a:rPr lang="pt-PT" sz="1900" u="none" dirty="0" err="1">
                <a:latin typeface="Tw Cen MT"/>
                <a:cs typeface="Tw Cen MT"/>
              </a:rPr>
              <a:t>datagrama</a:t>
            </a:r>
            <a:r>
              <a:rPr lang="pt-PT" sz="1900" u="none" dirty="0">
                <a:latin typeface="Tw Cen MT"/>
                <a:cs typeface="Tw Cen MT"/>
              </a:rPr>
              <a:t> máximo = 64 </a:t>
            </a:r>
            <a:r>
              <a:rPr lang="pt-PT" sz="1900" u="none" dirty="0" err="1">
                <a:latin typeface="Tw Cen MT"/>
                <a:cs typeface="Tw Cen MT"/>
              </a:rPr>
              <a:t>Kbytes</a:t>
            </a:r>
            <a:r>
              <a:rPr lang="pt-PT" sz="1900" u="none" dirty="0">
                <a:latin typeface="Tw Cen MT"/>
                <a:cs typeface="Tw Cen MT"/>
              </a:rPr>
              <a:t>)</a:t>
            </a:r>
          </a:p>
          <a:p>
            <a:pPr defTabSz="723900" eaLnBrk="0" hangingPunct="0">
              <a:lnSpc>
                <a:spcPct val="90000"/>
              </a:lnSpc>
            </a:pPr>
            <a:endParaRPr lang="pt-PT" sz="1900" u="none" dirty="0">
              <a:latin typeface="Tw Cen MT"/>
              <a:cs typeface="Tw Cen MT"/>
            </a:endParaRPr>
          </a:p>
          <a:p>
            <a:pPr defTabSz="723900" eaLnBrk="0" hangingPunct="0">
              <a:lnSpc>
                <a:spcPct val="90000"/>
              </a:lnSpc>
            </a:pPr>
            <a:r>
              <a:rPr lang="pt-PT" sz="1900" u="none" dirty="0">
                <a:latin typeface="Tw Cen MT"/>
                <a:cs typeface="Tw Cen MT"/>
              </a:rPr>
              <a:t>TTL - Time to </a:t>
            </a:r>
            <a:r>
              <a:rPr lang="pt-PT" sz="1900" u="none" dirty="0" err="1">
                <a:latin typeface="Tw Cen MT"/>
                <a:cs typeface="Tw Cen MT"/>
              </a:rPr>
              <a:t>live</a:t>
            </a:r>
            <a:r>
              <a:rPr lang="pt-PT" sz="1900" u="none" dirty="0">
                <a:latin typeface="Tw Cen MT"/>
                <a:cs typeface="Tw Cen MT"/>
              </a:rPr>
              <a:t> (segurança contra erros de encaminhamento)</a:t>
            </a:r>
          </a:p>
          <a:p>
            <a:pPr defTabSz="723900" eaLnBrk="0" hangingPunct="0">
              <a:lnSpc>
                <a:spcPct val="90000"/>
              </a:lnSpc>
            </a:pPr>
            <a:endParaRPr lang="pt-PT" sz="1900" u="none" dirty="0">
              <a:latin typeface="Tw Cen MT"/>
              <a:cs typeface="Tw Cen MT"/>
            </a:endParaRPr>
          </a:p>
          <a:p>
            <a:pPr defTabSz="723900" eaLnBrk="0" hangingPunct="0">
              <a:lnSpc>
                <a:spcPct val="90000"/>
              </a:lnSpc>
            </a:pPr>
            <a:r>
              <a:rPr lang="pt-PT" sz="1900" u="none" dirty="0">
                <a:latin typeface="Tw Cen MT"/>
                <a:cs typeface="Tw Cen MT"/>
              </a:rPr>
              <a:t>PROTOCOLO - Suporta a </a:t>
            </a:r>
            <a:r>
              <a:rPr lang="pt-PT" sz="1900" i="1" u="none" dirty="0" err="1">
                <a:latin typeface="Tw Cen MT"/>
                <a:cs typeface="Tw Cen MT"/>
              </a:rPr>
              <a:t>desmultiplexagem</a:t>
            </a:r>
            <a:r>
              <a:rPr lang="pt-PT" sz="1900" u="none" dirty="0">
                <a:latin typeface="Tw Cen MT"/>
                <a:cs typeface="Tw Cen MT"/>
              </a:rPr>
              <a:t> por protocolos</a:t>
            </a:r>
          </a:p>
          <a:p>
            <a:pPr defTabSz="723900" eaLnBrk="0" hangingPunct="0">
              <a:lnSpc>
                <a:spcPct val="90000"/>
              </a:lnSpc>
            </a:pPr>
            <a:endParaRPr lang="pt-PT" sz="1900" u="none" dirty="0">
              <a:latin typeface="Tw Cen MT"/>
              <a:cs typeface="Tw Cen MT"/>
            </a:endParaRPr>
          </a:p>
          <a:p>
            <a:pPr defTabSz="723900" eaLnBrk="0" hangingPunct="0">
              <a:lnSpc>
                <a:spcPct val="90000"/>
              </a:lnSpc>
            </a:pPr>
            <a:r>
              <a:rPr lang="pt-PT" sz="1900" u="none" dirty="0">
                <a:latin typeface="Tw Cen MT"/>
                <a:cs typeface="Tw Cen MT"/>
              </a:rPr>
              <a:t>CHECKSUM – </a:t>
            </a:r>
            <a:r>
              <a:rPr lang="pt-PT" sz="1900" u="none" dirty="0" err="1">
                <a:latin typeface="Tw Cen MT"/>
                <a:cs typeface="Tw Cen MT"/>
              </a:rPr>
              <a:t>Protecção</a:t>
            </a:r>
            <a:r>
              <a:rPr lang="pt-PT" sz="1900" u="none" dirty="0">
                <a:latin typeface="Tw Cen MT"/>
                <a:cs typeface="Tw Cen MT"/>
              </a:rPr>
              <a:t> contra pacotes corrompidos</a:t>
            </a:r>
          </a:p>
          <a:p>
            <a:pPr defTabSz="723900" eaLnBrk="0" hangingPunct="0">
              <a:lnSpc>
                <a:spcPct val="90000"/>
              </a:lnSpc>
            </a:pPr>
            <a:endParaRPr lang="pt-PT" sz="1900" u="none" dirty="0">
              <a:latin typeface="Tw Cen MT"/>
              <a:cs typeface="Tw Cen MT"/>
            </a:endParaRPr>
          </a:p>
          <a:p>
            <a:pPr defTabSz="723900" eaLnBrk="0" hangingPunct="0">
              <a:lnSpc>
                <a:spcPct val="90000"/>
              </a:lnSpc>
            </a:pPr>
            <a:r>
              <a:rPr lang="pt-PT" sz="1900" u="none" dirty="0">
                <a:latin typeface="Tw Cen MT"/>
                <a:cs typeface="Tw Cen MT"/>
              </a:rPr>
              <a:t>Opções: </a:t>
            </a:r>
            <a:r>
              <a:rPr lang="ja-JP" altLang="pt-PT" sz="1900" u="none" dirty="0">
                <a:latin typeface="Tw Cen MT"/>
                <a:cs typeface="Tw Cen MT"/>
              </a:rPr>
              <a:t>“</a:t>
            </a:r>
            <a:r>
              <a:rPr lang="pt-PT" sz="1900" u="none" dirty="0" err="1">
                <a:latin typeface="Tw Cen MT"/>
                <a:cs typeface="Tw Cen MT"/>
              </a:rPr>
              <a:t>source</a:t>
            </a:r>
            <a:r>
              <a:rPr lang="pt-PT" sz="1900" u="none" dirty="0">
                <a:latin typeface="Tw Cen MT"/>
                <a:cs typeface="Tw Cen MT"/>
              </a:rPr>
              <a:t> </a:t>
            </a:r>
            <a:r>
              <a:rPr lang="pt-PT" sz="1900" u="none" dirty="0" err="1">
                <a:latin typeface="Tw Cen MT"/>
                <a:cs typeface="Tw Cen MT"/>
              </a:rPr>
              <a:t>routing</a:t>
            </a:r>
            <a:r>
              <a:rPr lang="ja-JP" altLang="pt-PT" sz="1900" u="none" dirty="0">
                <a:latin typeface="Tw Cen MT"/>
                <a:cs typeface="Tw Cen MT"/>
              </a:rPr>
              <a:t>”</a:t>
            </a:r>
            <a:r>
              <a:rPr lang="pt-PT" sz="1900" u="none" dirty="0">
                <a:latin typeface="Tw Cen MT"/>
                <a:cs typeface="Tw Cen MT"/>
              </a:rPr>
              <a:t>, </a:t>
            </a:r>
            <a:r>
              <a:rPr lang="ja-JP" altLang="pt-PT" sz="1900" u="none" dirty="0">
                <a:latin typeface="Tw Cen MT"/>
                <a:cs typeface="Tw Cen MT"/>
              </a:rPr>
              <a:t>“</a:t>
            </a:r>
            <a:r>
              <a:rPr lang="pt-PT" sz="1900" u="none" dirty="0">
                <a:latin typeface="Tw Cen MT"/>
                <a:cs typeface="Tw Cen MT"/>
              </a:rPr>
              <a:t>record </a:t>
            </a:r>
            <a:r>
              <a:rPr lang="pt-PT" sz="1900" u="none" dirty="0" err="1">
                <a:latin typeface="Tw Cen MT"/>
                <a:cs typeface="Tw Cen MT"/>
              </a:rPr>
              <a:t>routing</a:t>
            </a:r>
            <a:r>
              <a:rPr lang="ja-JP" altLang="pt-PT" sz="1900" u="none" dirty="0">
                <a:latin typeface="Tw Cen MT"/>
                <a:cs typeface="Tw Cen MT"/>
              </a:rPr>
              <a:t>”</a:t>
            </a:r>
            <a:r>
              <a:rPr lang="pt-PT" sz="1900" u="none" dirty="0">
                <a:latin typeface="Tw Cen MT"/>
                <a:cs typeface="Tw Cen MT"/>
              </a:rPr>
              <a:t>, .....</a:t>
            </a:r>
          </a:p>
        </p:txBody>
      </p:sp>
    </p:spTree>
    <p:extLst>
      <p:ext uri="{BB962C8B-B14F-4D97-AF65-F5344CB8AC3E}">
        <p14:creationId xmlns:p14="http://schemas.microsoft.com/office/powerpoint/2010/main" val="352246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3" name="Group 2"/>
          <p:cNvGrpSpPr>
            <a:grpSpLocks/>
          </p:cNvGrpSpPr>
          <p:nvPr/>
        </p:nvGrpSpPr>
        <p:grpSpPr bwMode="auto">
          <a:xfrm>
            <a:off x="533400" y="1371600"/>
            <a:ext cx="6369050" cy="4776788"/>
            <a:chOff x="-130" y="129"/>
            <a:chExt cx="4012" cy="3304"/>
          </a:xfrm>
        </p:grpSpPr>
        <p:sp>
          <p:nvSpPr>
            <p:cNvPr id="30727" name="Freeform 3"/>
            <p:cNvSpPr>
              <a:spLocks/>
            </p:cNvSpPr>
            <p:nvPr/>
          </p:nvSpPr>
          <p:spPr bwMode="auto">
            <a:xfrm>
              <a:off x="2031" y="2058"/>
              <a:ext cx="1794" cy="933"/>
            </a:xfrm>
            <a:custGeom>
              <a:avLst/>
              <a:gdLst>
                <a:gd name="T0" fmla="*/ 6 w 1794"/>
                <a:gd name="T1" fmla="*/ 483 h 933"/>
                <a:gd name="T2" fmla="*/ 108 w 1794"/>
                <a:gd name="T3" fmla="*/ 125 h 933"/>
                <a:gd name="T4" fmla="*/ 559 w 1794"/>
                <a:gd name="T5" fmla="*/ 100 h 933"/>
                <a:gd name="T6" fmla="*/ 1128 w 1794"/>
                <a:gd name="T7" fmla="*/ 29 h 933"/>
                <a:gd name="T8" fmla="*/ 1716 w 1794"/>
                <a:gd name="T9" fmla="*/ 275 h 933"/>
                <a:gd name="T10" fmla="*/ 1596 w 1794"/>
                <a:gd name="T11" fmla="*/ 827 h 933"/>
                <a:gd name="T12" fmla="*/ 1380 w 1794"/>
                <a:gd name="T13" fmla="*/ 911 h 933"/>
                <a:gd name="T14" fmla="*/ 840 w 1794"/>
                <a:gd name="T15" fmla="*/ 929 h 933"/>
                <a:gd name="T16" fmla="*/ 414 w 1794"/>
                <a:gd name="T17" fmla="*/ 911 h 933"/>
                <a:gd name="T18" fmla="*/ 143 w 1794"/>
                <a:gd name="T19" fmla="*/ 832 h 933"/>
                <a:gd name="T20" fmla="*/ 6 w 1794"/>
                <a:gd name="T21" fmla="*/ 483 h 9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94"/>
                <a:gd name="T34" fmla="*/ 0 h 933"/>
                <a:gd name="T35" fmla="*/ 1794 w 1794"/>
                <a:gd name="T36" fmla="*/ 933 h 93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94" h="933">
                  <a:moveTo>
                    <a:pt x="6" y="483"/>
                  </a:moveTo>
                  <a:cubicBezTo>
                    <a:pt x="0" y="365"/>
                    <a:pt x="16" y="189"/>
                    <a:pt x="108" y="125"/>
                  </a:cubicBezTo>
                  <a:cubicBezTo>
                    <a:pt x="200" y="61"/>
                    <a:pt x="389" y="116"/>
                    <a:pt x="559" y="100"/>
                  </a:cubicBezTo>
                  <a:cubicBezTo>
                    <a:pt x="729" y="84"/>
                    <a:pt x="935" y="0"/>
                    <a:pt x="1128" y="29"/>
                  </a:cubicBezTo>
                  <a:cubicBezTo>
                    <a:pt x="1321" y="58"/>
                    <a:pt x="1638" y="142"/>
                    <a:pt x="1716" y="275"/>
                  </a:cubicBezTo>
                  <a:cubicBezTo>
                    <a:pt x="1794" y="408"/>
                    <a:pt x="1652" y="721"/>
                    <a:pt x="1596" y="827"/>
                  </a:cubicBezTo>
                  <a:cubicBezTo>
                    <a:pt x="1540" y="933"/>
                    <a:pt x="1506" y="894"/>
                    <a:pt x="1380" y="911"/>
                  </a:cubicBezTo>
                  <a:cubicBezTo>
                    <a:pt x="1254" y="928"/>
                    <a:pt x="1001" y="929"/>
                    <a:pt x="840" y="929"/>
                  </a:cubicBezTo>
                  <a:cubicBezTo>
                    <a:pt x="679" y="929"/>
                    <a:pt x="530" y="927"/>
                    <a:pt x="414" y="911"/>
                  </a:cubicBezTo>
                  <a:cubicBezTo>
                    <a:pt x="298" y="895"/>
                    <a:pt x="211" y="903"/>
                    <a:pt x="143" y="832"/>
                  </a:cubicBezTo>
                  <a:cubicBezTo>
                    <a:pt x="75" y="761"/>
                    <a:pt x="4" y="624"/>
                    <a:pt x="6" y="483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8" name="Freeform 4"/>
            <p:cNvSpPr>
              <a:spLocks/>
            </p:cNvSpPr>
            <p:nvPr/>
          </p:nvSpPr>
          <p:spPr bwMode="auto">
            <a:xfrm>
              <a:off x="1090" y="1594"/>
              <a:ext cx="1443" cy="816"/>
            </a:xfrm>
            <a:custGeom>
              <a:avLst/>
              <a:gdLst>
                <a:gd name="T0" fmla="*/ 0 w 1443"/>
                <a:gd name="T1" fmla="*/ 0 h 816"/>
                <a:gd name="T2" fmla="*/ 1076 w 1443"/>
                <a:gd name="T3" fmla="*/ 782 h 816"/>
                <a:gd name="T4" fmla="*/ 1320 w 1443"/>
                <a:gd name="T5" fmla="*/ 788 h 816"/>
                <a:gd name="T6" fmla="*/ 1443 w 1443"/>
                <a:gd name="T7" fmla="*/ 5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29" name="Rectangle 5"/>
            <p:cNvSpPr>
              <a:spLocks noChangeArrowheads="1"/>
            </p:cNvSpPr>
            <p:nvPr/>
          </p:nvSpPr>
          <p:spPr bwMode="auto">
            <a:xfrm>
              <a:off x="1084" y="129"/>
              <a:ext cx="1460" cy="147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0" name="Oval 6"/>
            <p:cNvSpPr>
              <a:spLocks noChangeArrowheads="1"/>
            </p:cNvSpPr>
            <p:nvPr/>
          </p:nvSpPr>
          <p:spPr bwMode="auto">
            <a:xfrm>
              <a:off x="1163" y="162"/>
              <a:ext cx="1320" cy="38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1" name="Freeform 7"/>
            <p:cNvSpPr>
              <a:spLocks/>
            </p:cNvSpPr>
            <p:nvPr/>
          </p:nvSpPr>
          <p:spPr bwMode="auto">
            <a:xfrm>
              <a:off x="2433" y="2249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732" name="Group 8"/>
            <p:cNvGrpSpPr>
              <a:grpSpLocks/>
            </p:cNvGrpSpPr>
            <p:nvPr/>
          </p:nvGrpSpPr>
          <p:grpSpPr bwMode="auto">
            <a:xfrm>
              <a:off x="2122" y="2359"/>
              <a:ext cx="316" cy="147"/>
              <a:chOff x="3600" y="219"/>
              <a:chExt cx="360" cy="175"/>
            </a:xfrm>
          </p:grpSpPr>
          <p:sp>
            <p:nvSpPr>
              <p:cNvPr id="30877" name="Oval 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78" name="Line 1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79" name="Line 1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80" name="Rectangle 1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30881" name="Oval 1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0882" name="Group 1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0887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88" name="Line 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89" name="Line 1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883" name="Group 1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0884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85" name="Line 2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86" name="Line 2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733" name="Group 22"/>
            <p:cNvGrpSpPr>
              <a:grpSpLocks/>
            </p:cNvGrpSpPr>
            <p:nvPr/>
          </p:nvGrpSpPr>
          <p:grpSpPr bwMode="auto">
            <a:xfrm>
              <a:off x="2344" y="2761"/>
              <a:ext cx="316" cy="147"/>
              <a:chOff x="3600" y="219"/>
              <a:chExt cx="360" cy="175"/>
            </a:xfrm>
          </p:grpSpPr>
          <p:sp>
            <p:nvSpPr>
              <p:cNvPr id="30864" name="Oval 2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65" name="Line 2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66" name="Line 2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67" name="Rectangle 2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30868" name="Oval 2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0869" name="Group 2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0874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75" name="Line 3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76" name="Line 3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870" name="Group 3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0871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72" name="Line 3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73" name="Line 3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734" name="Group 36"/>
            <p:cNvGrpSpPr>
              <a:grpSpLocks/>
            </p:cNvGrpSpPr>
            <p:nvPr/>
          </p:nvGrpSpPr>
          <p:grpSpPr bwMode="auto">
            <a:xfrm>
              <a:off x="2769" y="2167"/>
              <a:ext cx="316" cy="147"/>
              <a:chOff x="3600" y="219"/>
              <a:chExt cx="360" cy="175"/>
            </a:xfrm>
          </p:grpSpPr>
          <p:sp>
            <p:nvSpPr>
              <p:cNvPr id="30851" name="Oval 3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52" name="Line 3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53" name="Line 3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54" name="Rectangle 4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30855" name="Oval 4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0856" name="Group 4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0861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62" name="Line 4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63" name="Line 4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857" name="Group 4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0858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59" name="Line 4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60" name="Line 4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735" name="Group 50"/>
            <p:cNvGrpSpPr>
              <a:grpSpLocks/>
            </p:cNvGrpSpPr>
            <p:nvPr/>
          </p:nvGrpSpPr>
          <p:grpSpPr bwMode="auto">
            <a:xfrm>
              <a:off x="2720" y="2586"/>
              <a:ext cx="315" cy="147"/>
              <a:chOff x="3600" y="219"/>
              <a:chExt cx="360" cy="175"/>
            </a:xfrm>
          </p:grpSpPr>
          <p:sp>
            <p:nvSpPr>
              <p:cNvPr id="30838" name="Oval 5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39" name="Line 5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40" name="Line 5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41" name="Rectangle 5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30842" name="Oval 5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0843" name="Group 5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0848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49" name="Line 5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50" name="Line 5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844" name="Group 6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0845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46" name="Line 6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47" name="Line 6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736" name="Group 64"/>
            <p:cNvGrpSpPr>
              <a:grpSpLocks/>
            </p:cNvGrpSpPr>
            <p:nvPr/>
          </p:nvGrpSpPr>
          <p:grpSpPr bwMode="auto">
            <a:xfrm>
              <a:off x="3120" y="2773"/>
              <a:ext cx="316" cy="147"/>
              <a:chOff x="3600" y="219"/>
              <a:chExt cx="360" cy="175"/>
            </a:xfrm>
          </p:grpSpPr>
          <p:sp>
            <p:nvSpPr>
              <p:cNvPr id="30825" name="Oval 6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6" name="Line 6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7" name="Line 6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8" name="Rectangle 6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30829" name="Oval 6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0830" name="Group 7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0835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36" name="Line 7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37" name="Line 7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831" name="Group 7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0832" name="Line 7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33" name="Line 7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34" name="Line 7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737" name="Group 78"/>
            <p:cNvGrpSpPr>
              <a:grpSpLocks/>
            </p:cNvGrpSpPr>
            <p:nvPr/>
          </p:nvGrpSpPr>
          <p:grpSpPr bwMode="auto">
            <a:xfrm>
              <a:off x="3400" y="2360"/>
              <a:ext cx="316" cy="147"/>
              <a:chOff x="3600" y="219"/>
              <a:chExt cx="360" cy="175"/>
            </a:xfrm>
          </p:grpSpPr>
          <p:sp>
            <p:nvSpPr>
              <p:cNvPr id="30812" name="Oval 7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3" name="Line 8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4" name="Line 8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5" name="Rectangle 8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30816" name="Oval 8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0817" name="Group 8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0822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23" name="Line 8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24" name="Line 8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818" name="Group 8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0819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20" name="Line 9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21" name="Line 9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0738" name="Freeform 92"/>
            <p:cNvSpPr>
              <a:spLocks/>
            </p:cNvSpPr>
            <p:nvPr/>
          </p:nvSpPr>
          <p:spPr bwMode="auto">
            <a:xfrm>
              <a:off x="3089" y="2245"/>
              <a:ext cx="318" cy="194"/>
            </a:xfrm>
            <a:custGeom>
              <a:avLst/>
              <a:gdLst>
                <a:gd name="T0" fmla="*/ 0 w 318"/>
                <a:gd name="T1" fmla="*/ 0 h 194"/>
                <a:gd name="T2" fmla="*/ 318 w 318"/>
                <a:gd name="T3" fmla="*/ 194 h 194"/>
                <a:gd name="T4" fmla="*/ 0 60000 65536"/>
                <a:gd name="T5" fmla="*/ 0 60000 65536"/>
                <a:gd name="T6" fmla="*/ 0 w 318"/>
                <a:gd name="T7" fmla="*/ 0 h 194"/>
                <a:gd name="T8" fmla="*/ 318 w 318"/>
                <a:gd name="T9" fmla="*/ 194 h 1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8" h="194">
                  <a:moveTo>
                    <a:pt x="0" y="0"/>
                  </a:moveTo>
                  <a:lnTo>
                    <a:pt x="318" y="19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9" name="Freeform 93"/>
            <p:cNvSpPr>
              <a:spLocks/>
            </p:cNvSpPr>
            <p:nvPr/>
          </p:nvSpPr>
          <p:spPr bwMode="auto">
            <a:xfrm>
              <a:off x="2418" y="2492"/>
              <a:ext cx="303" cy="150"/>
            </a:xfrm>
            <a:custGeom>
              <a:avLst/>
              <a:gdLst>
                <a:gd name="T0" fmla="*/ 0 w 294"/>
                <a:gd name="T1" fmla="*/ 0 h 174"/>
                <a:gd name="T2" fmla="*/ 537 w 294"/>
                <a:gd name="T3" fmla="*/ 9 h 174"/>
                <a:gd name="T4" fmla="*/ 0 60000 65536"/>
                <a:gd name="T5" fmla="*/ 0 60000 65536"/>
                <a:gd name="T6" fmla="*/ 0 w 294"/>
                <a:gd name="T7" fmla="*/ 0 h 174"/>
                <a:gd name="T8" fmla="*/ 294 w 294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94" h="174">
                  <a:moveTo>
                    <a:pt x="0" y="0"/>
                  </a:moveTo>
                  <a:lnTo>
                    <a:pt x="294" y="17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0" name="Freeform 94"/>
            <p:cNvSpPr>
              <a:spLocks/>
            </p:cNvSpPr>
            <p:nvPr/>
          </p:nvSpPr>
          <p:spPr bwMode="auto">
            <a:xfrm>
              <a:off x="3015" y="2477"/>
              <a:ext cx="396" cy="156"/>
            </a:xfrm>
            <a:custGeom>
              <a:avLst/>
              <a:gdLst>
                <a:gd name="T0" fmla="*/ 0 w 378"/>
                <a:gd name="T1" fmla="*/ 20 h 174"/>
                <a:gd name="T2" fmla="*/ 962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1" name="Freeform 95"/>
            <p:cNvSpPr>
              <a:spLocks/>
            </p:cNvSpPr>
            <p:nvPr/>
          </p:nvSpPr>
          <p:spPr bwMode="auto">
            <a:xfrm>
              <a:off x="3435" y="2511"/>
              <a:ext cx="130" cy="320"/>
            </a:xfrm>
            <a:custGeom>
              <a:avLst/>
              <a:gdLst>
                <a:gd name="T0" fmla="*/ 0 w 118"/>
                <a:gd name="T1" fmla="*/ 1 h 500"/>
                <a:gd name="T2" fmla="*/ 826 w 118"/>
                <a:gd name="T3" fmla="*/ 0 h 500"/>
                <a:gd name="T4" fmla="*/ 0 60000 65536"/>
                <a:gd name="T5" fmla="*/ 0 60000 65536"/>
                <a:gd name="T6" fmla="*/ 0 w 118"/>
                <a:gd name="T7" fmla="*/ 0 h 500"/>
                <a:gd name="T8" fmla="*/ 118 w 118"/>
                <a:gd name="T9" fmla="*/ 500 h 5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8" h="500">
                  <a:moveTo>
                    <a:pt x="0" y="500"/>
                  </a:moveTo>
                  <a:lnTo>
                    <a:pt x="11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2" name="Freeform 96"/>
            <p:cNvSpPr>
              <a:spLocks/>
            </p:cNvSpPr>
            <p:nvPr/>
          </p:nvSpPr>
          <p:spPr bwMode="auto">
            <a:xfrm>
              <a:off x="2657" y="2847"/>
              <a:ext cx="464" cy="47"/>
            </a:xfrm>
            <a:custGeom>
              <a:avLst/>
              <a:gdLst>
                <a:gd name="T0" fmla="*/ 34197 w 370"/>
                <a:gd name="T1" fmla="*/ 69432 h 32"/>
                <a:gd name="T2" fmla="*/ 0 w 370"/>
                <a:gd name="T3" fmla="*/ 0 h 32"/>
                <a:gd name="T4" fmla="*/ 0 60000 65536"/>
                <a:gd name="T5" fmla="*/ 0 60000 65536"/>
                <a:gd name="T6" fmla="*/ 0 w 370"/>
                <a:gd name="T7" fmla="*/ 0 h 32"/>
                <a:gd name="T8" fmla="*/ 370 w 370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0" h="32">
                  <a:moveTo>
                    <a:pt x="370" y="32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3" name="Freeform 97"/>
            <p:cNvSpPr>
              <a:spLocks/>
            </p:cNvSpPr>
            <p:nvPr/>
          </p:nvSpPr>
          <p:spPr bwMode="auto">
            <a:xfrm>
              <a:off x="2319" y="2507"/>
              <a:ext cx="122" cy="268"/>
            </a:xfrm>
            <a:custGeom>
              <a:avLst/>
              <a:gdLst>
                <a:gd name="T0" fmla="*/ 1 w 176"/>
                <a:gd name="T1" fmla="*/ 1 h 412"/>
                <a:gd name="T2" fmla="*/ 1 w 176"/>
                <a:gd name="T3" fmla="*/ 1 h 412"/>
                <a:gd name="T4" fmla="*/ 0 w 176"/>
                <a:gd name="T5" fmla="*/ 0 h 412"/>
                <a:gd name="T6" fmla="*/ 0 60000 65536"/>
                <a:gd name="T7" fmla="*/ 0 60000 65536"/>
                <a:gd name="T8" fmla="*/ 0 60000 65536"/>
                <a:gd name="T9" fmla="*/ 0 w 176"/>
                <a:gd name="T10" fmla="*/ 0 h 412"/>
                <a:gd name="T11" fmla="*/ 176 w 176"/>
                <a:gd name="T12" fmla="*/ 412 h 4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12">
                  <a:moveTo>
                    <a:pt x="162" y="408"/>
                  </a:moveTo>
                  <a:lnTo>
                    <a:pt x="176" y="41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4" name="Rectangle 98"/>
            <p:cNvSpPr>
              <a:spLocks noChangeArrowheads="1"/>
            </p:cNvSpPr>
            <p:nvPr/>
          </p:nvSpPr>
          <p:spPr bwMode="auto">
            <a:xfrm>
              <a:off x="1128" y="2264"/>
              <a:ext cx="728" cy="15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5" name="Rectangle 99"/>
            <p:cNvSpPr>
              <a:spLocks noChangeArrowheads="1"/>
            </p:cNvSpPr>
            <p:nvPr/>
          </p:nvSpPr>
          <p:spPr bwMode="auto">
            <a:xfrm>
              <a:off x="1113" y="2279"/>
              <a:ext cx="723" cy="15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6" name="Line 100"/>
            <p:cNvSpPr>
              <a:spLocks noChangeShapeType="1"/>
            </p:cNvSpPr>
            <p:nvPr/>
          </p:nvSpPr>
          <p:spPr bwMode="auto">
            <a:xfrm>
              <a:off x="1759" y="2362"/>
              <a:ext cx="266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Text Box 101"/>
            <p:cNvSpPr txBox="1">
              <a:spLocks noChangeArrowheads="1"/>
            </p:cNvSpPr>
            <p:nvPr/>
          </p:nvSpPr>
          <p:spPr bwMode="auto">
            <a:xfrm>
              <a:off x="2390" y="2183"/>
              <a:ext cx="196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u="none">
                  <a:latin typeface="Arial" charset="0"/>
                </a:rPr>
                <a:t>1</a:t>
              </a:r>
            </a:p>
          </p:txBody>
        </p:sp>
        <p:sp>
          <p:nvSpPr>
            <p:cNvPr id="30748" name="Text Box 102"/>
            <p:cNvSpPr txBox="1">
              <a:spLocks noChangeArrowheads="1"/>
            </p:cNvSpPr>
            <p:nvPr/>
          </p:nvSpPr>
          <p:spPr bwMode="auto">
            <a:xfrm>
              <a:off x="2336" y="2459"/>
              <a:ext cx="18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u="none">
                  <a:latin typeface="Arial" charset="0"/>
                </a:rPr>
                <a:t>2</a:t>
              </a:r>
            </a:p>
          </p:txBody>
        </p:sp>
        <p:sp>
          <p:nvSpPr>
            <p:cNvPr id="30749" name="Text Box 103"/>
            <p:cNvSpPr txBox="1">
              <a:spLocks noChangeArrowheads="1"/>
            </p:cNvSpPr>
            <p:nvPr/>
          </p:nvSpPr>
          <p:spPr bwMode="auto">
            <a:xfrm>
              <a:off x="2178" y="2505"/>
              <a:ext cx="18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u="none">
                  <a:latin typeface="Arial" charset="0"/>
                </a:rPr>
                <a:t>3</a:t>
              </a:r>
            </a:p>
          </p:txBody>
        </p:sp>
        <p:sp>
          <p:nvSpPr>
            <p:cNvPr id="30750" name="Rectangle 104"/>
            <p:cNvSpPr>
              <a:spLocks noChangeArrowheads="1"/>
            </p:cNvSpPr>
            <p:nvPr/>
          </p:nvSpPr>
          <p:spPr bwMode="auto">
            <a:xfrm>
              <a:off x="1509" y="2281"/>
              <a:ext cx="269" cy="15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1" name="Text Box 105"/>
            <p:cNvSpPr txBox="1">
              <a:spLocks noChangeArrowheads="1"/>
            </p:cNvSpPr>
            <p:nvPr/>
          </p:nvSpPr>
          <p:spPr bwMode="auto">
            <a:xfrm>
              <a:off x="1479" y="2264"/>
              <a:ext cx="33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200" u="none">
                  <a:latin typeface="Arial" charset="0"/>
                </a:rPr>
                <a:t>0111</a:t>
              </a:r>
            </a:p>
          </p:txBody>
        </p:sp>
        <p:sp>
          <p:nvSpPr>
            <p:cNvPr id="30752" name="Text Box 106"/>
            <p:cNvSpPr txBox="1">
              <a:spLocks noChangeArrowheads="1"/>
            </p:cNvSpPr>
            <p:nvPr/>
          </p:nvSpPr>
          <p:spPr bwMode="auto">
            <a:xfrm>
              <a:off x="-130" y="1816"/>
              <a:ext cx="2319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u="none" dirty="0" err="1" smtClean="0">
                  <a:latin typeface="Tw Cen MT"/>
                  <a:cs typeface="Tw Cen MT"/>
                </a:rPr>
                <a:t>Endereço</a:t>
              </a:r>
              <a:r>
                <a:rPr lang="en-US" sz="2000" u="none" dirty="0" smtClean="0">
                  <a:latin typeface="Tw Cen MT"/>
                  <a:cs typeface="Tw Cen MT"/>
                </a:rPr>
                <a:t> de </a:t>
              </a:r>
              <a:r>
                <a:rPr lang="en-US" sz="2000" u="none" dirty="0" err="1" smtClean="0">
                  <a:latin typeface="Tw Cen MT"/>
                  <a:cs typeface="Tw Cen MT"/>
                </a:rPr>
                <a:t>destino</a:t>
              </a:r>
              <a:r>
                <a:rPr lang="en-US" sz="2000" u="none" dirty="0" smtClean="0">
                  <a:latin typeface="Tw Cen MT"/>
                  <a:cs typeface="Tw Cen MT"/>
                </a:rPr>
                <a:t> no </a:t>
              </a:r>
              <a:r>
                <a:rPr lang="en-US" sz="2000" u="none" dirty="0" err="1" smtClean="0">
                  <a:latin typeface="Tw Cen MT"/>
                  <a:cs typeface="Tw Cen MT"/>
                </a:rPr>
                <a:t>cabeçalho</a:t>
              </a:r>
              <a:endParaRPr lang="en-US" sz="2000" u="none" dirty="0">
                <a:latin typeface="Tw Cen MT"/>
                <a:cs typeface="Tw Cen MT"/>
              </a:endParaRPr>
            </a:p>
          </p:txBody>
        </p:sp>
        <p:sp>
          <p:nvSpPr>
            <p:cNvPr id="30753" name="Line 107"/>
            <p:cNvSpPr>
              <a:spLocks noChangeShapeType="1"/>
            </p:cNvSpPr>
            <p:nvPr/>
          </p:nvSpPr>
          <p:spPr bwMode="auto">
            <a:xfrm flipH="1">
              <a:off x="1269" y="2444"/>
              <a:ext cx="8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4" name="Text Box 108"/>
            <p:cNvSpPr txBox="1">
              <a:spLocks noChangeArrowheads="1"/>
            </p:cNvSpPr>
            <p:nvPr/>
          </p:nvSpPr>
          <p:spPr bwMode="auto">
            <a:xfrm>
              <a:off x="1244" y="261"/>
              <a:ext cx="1174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400" u="none">
                  <a:latin typeface="Arial" charset="0"/>
                </a:rPr>
                <a:t>routing algorithm</a:t>
              </a:r>
            </a:p>
          </p:txBody>
        </p:sp>
        <p:sp>
          <p:nvSpPr>
            <p:cNvPr id="30755" name="Rectangle 109"/>
            <p:cNvSpPr>
              <a:spLocks noChangeArrowheads="1"/>
            </p:cNvSpPr>
            <p:nvPr/>
          </p:nvSpPr>
          <p:spPr bwMode="auto">
            <a:xfrm>
              <a:off x="1197" y="732"/>
              <a:ext cx="1263" cy="80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7" name="Text Box 111"/>
            <p:cNvSpPr txBox="1">
              <a:spLocks noChangeArrowheads="1"/>
            </p:cNvSpPr>
            <p:nvPr/>
          </p:nvSpPr>
          <p:spPr bwMode="auto">
            <a:xfrm>
              <a:off x="1166" y="761"/>
              <a:ext cx="764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400" u="none" dirty="0" err="1" smtClean="0">
                  <a:latin typeface="Arial" charset="0"/>
                </a:rPr>
                <a:t>Endereço</a:t>
              </a:r>
              <a:endParaRPr lang="en-US" sz="1400" u="none" dirty="0">
                <a:latin typeface="Arial" charset="0"/>
              </a:endParaRPr>
            </a:p>
          </p:txBody>
        </p:sp>
        <p:sp>
          <p:nvSpPr>
            <p:cNvPr id="30758" name="Text Box 112"/>
            <p:cNvSpPr txBox="1">
              <a:spLocks noChangeArrowheads="1"/>
            </p:cNvSpPr>
            <p:nvPr/>
          </p:nvSpPr>
          <p:spPr bwMode="auto">
            <a:xfrm>
              <a:off x="1838" y="761"/>
              <a:ext cx="656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400" u="none" dirty="0">
                  <a:latin typeface="Arial" charset="0"/>
                </a:rPr>
                <a:t>O</a:t>
              </a:r>
              <a:r>
                <a:rPr lang="en-US" sz="1400" u="none" dirty="0" smtClean="0">
                  <a:latin typeface="Arial" charset="0"/>
                </a:rPr>
                <a:t>utput </a:t>
              </a:r>
              <a:r>
                <a:rPr lang="en-US" sz="1400" u="none" dirty="0">
                  <a:latin typeface="Arial" charset="0"/>
                </a:rPr>
                <a:t>link</a:t>
              </a:r>
            </a:p>
          </p:txBody>
        </p:sp>
        <p:sp>
          <p:nvSpPr>
            <p:cNvPr id="30759" name="Line 113"/>
            <p:cNvSpPr>
              <a:spLocks noChangeShapeType="1"/>
            </p:cNvSpPr>
            <p:nvPr/>
          </p:nvSpPr>
          <p:spPr bwMode="auto">
            <a:xfrm>
              <a:off x="1886" y="814"/>
              <a:ext cx="5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0" name="Text Box 114"/>
            <p:cNvSpPr txBox="1">
              <a:spLocks noChangeArrowheads="1"/>
            </p:cNvSpPr>
            <p:nvPr/>
          </p:nvSpPr>
          <p:spPr bwMode="auto">
            <a:xfrm>
              <a:off x="1550" y="972"/>
              <a:ext cx="330" cy="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1" hangingPunct="1"/>
              <a:r>
                <a:rPr lang="en-US" sz="1200" u="none" dirty="0">
                  <a:latin typeface="Arial" charset="0"/>
                </a:rPr>
                <a:t>0100</a:t>
              </a:r>
            </a:p>
            <a:p>
              <a:pPr algn="r" eaLnBrk="1" hangingPunct="1"/>
              <a:r>
                <a:rPr lang="en-US" sz="1200" u="none" dirty="0">
                  <a:latin typeface="Arial" charset="0"/>
                </a:rPr>
                <a:t>0101</a:t>
              </a:r>
            </a:p>
            <a:p>
              <a:pPr algn="r" eaLnBrk="1" hangingPunct="1"/>
              <a:r>
                <a:rPr lang="en-US" sz="1200" u="none" dirty="0">
                  <a:latin typeface="Arial" charset="0"/>
                </a:rPr>
                <a:t>0111</a:t>
              </a:r>
            </a:p>
            <a:p>
              <a:pPr algn="r" eaLnBrk="1" hangingPunct="1"/>
              <a:r>
                <a:rPr lang="en-US" sz="1200" u="none" dirty="0">
                  <a:latin typeface="Arial" charset="0"/>
                </a:rPr>
                <a:t>1001</a:t>
              </a:r>
            </a:p>
          </p:txBody>
        </p:sp>
        <p:sp>
          <p:nvSpPr>
            <p:cNvPr id="30761" name="Text Box 115"/>
            <p:cNvSpPr txBox="1">
              <a:spLocks noChangeArrowheads="1"/>
            </p:cNvSpPr>
            <p:nvPr/>
          </p:nvSpPr>
          <p:spPr bwMode="auto">
            <a:xfrm>
              <a:off x="1934" y="972"/>
              <a:ext cx="169" cy="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 u="none" dirty="0">
                  <a:latin typeface="Arial" charset="0"/>
                </a:rPr>
                <a:t>3</a:t>
              </a:r>
            </a:p>
            <a:p>
              <a:pPr algn="ctr" eaLnBrk="1" hangingPunct="1"/>
              <a:r>
                <a:rPr lang="en-US" sz="1200" u="none" dirty="0">
                  <a:latin typeface="Arial" charset="0"/>
                </a:rPr>
                <a:t>2</a:t>
              </a:r>
            </a:p>
            <a:p>
              <a:pPr algn="ctr" eaLnBrk="1" hangingPunct="1"/>
              <a:r>
                <a:rPr lang="en-US" sz="1200" u="none" dirty="0">
                  <a:latin typeface="Arial" charset="0"/>
                </a:rPr>
                <a:t>2</a:t>
              </a:r>
            </a:p>
            <a:p>
              <a:pPr algn="ctr" eaLnBrk="1" hangingPunct="1"/>
              <a:r>
                <a:rPr lang="en-US" sz="1200" u="none" dirty="0">
                  <a:latin typeface="Arial" charset="0"/>
                </a:rPr>
                <a:t>1</a:t>
              </a:r>
            </a:p>
          </p:txBody>
        </p:sp>
        <p:sp>
          <p:nvSpPr>
            <p:cNvPr id="30764" name="AutoShape 118"/>
            <p:cNvSpPr>
              <a:spLocks noChangeArrowheads="1"/>
            </p:cNvSpPr>
            <p:nvPr/>
          </p:nvSpPr>
          <p:spPr bwMode="auto">
            <a:xfrm rot="5400000">
              <a:off x="1763" y="548"/>
              <a:ext cx="151" cy="172"/>
            </a:xfrm>
            <a:prstGeom prst="rightArrow">
              <a:avLst>
                <a:gd name="adj1" fmla="val 51167"/>
                <a:gd name="adj2" fmla="val 39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5" name="Line 119"/>
            <p:cNvSpPr>
              <a:spLocks noChangeShapeType="1"/>
            </p:cNvSpPr>
            <p:nvPr/>
          </p:nvSpPr>
          <p:spPr bwMode="auto">
            <a:xfrm>
              <a:off x="1371" y="2086"/>
              <a:ext cx="229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6" name="Freeform 120"/>
            <p:cNvSpPr>
              <a:spLocks/>
            </p:cNvSpPr>
            <p:nvPr/>
          </p:nvSpPr>
          <p:spPr bwMode="auto">
            <a:xfrm>
              <a:off x="2047" y="2395"/>
              <a:ext cx="554" cy="167"/>
            </a:xfrm>
            <a:custGeom>
              <a:avLst/>
              <a:gdLst>
                <a:gd name="T0" fmla="*/ 0 w 554"/>
                <a:gd name="T1" fmla="*/ 10 h 167"/>
                <a:gd name="T2" fmla="*/ 324 w 554"/>
                <a:gd name="T3" fmla="*/ 26 h 167"/>
                <a:gd name="T4" fmla="*/ 554 w 554"/>
                <a:gd name="T5" fmla="*/ 167 h 167"/>
                <a:gd name="T6" fmla="*/ 0 60000 65536"/>
                <a:gd name="T7" fmla="*/ 0 60000 65536"/>
                <a:gd name="T8" fmla="*/ 0 60000 65536"/>
                <a:gd name="T9" fmla="*/ 0 w 554"/>
                <a:gd name="T10" fmla="*/ 0 h 167"/>
                <a:gd name="T11" fmla="*/ 554 w 554"/>
                <a:gd name="T12" fmla="*/ 167 h 1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54" h="167">
                  <a:moveTo>
                    <a:pt x="0" y="10"/>
                  </a:moveTo>
                  <a:cubicBezTo>
                    <a:pt x="102" y="0"/>
                    <a:pt x="240" y="5"/>
                    <a:pt x="324" y="26"/>
                  </a:cubicBezTo>
                  <a:cubicBezTo>
                    <a:pt x="416" y="52"/>
                    <a:pt x="502" y="120"/>
                    <a:pt x="554" y="167"/>
                  </a:cubicBezTo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7" name="Freeform 121"/>
            <p:cNvSpPr>
              <a:spLocks/>
            </p:cNvSpPr>
            <p:nvPr/>
          </p:nvSpPr>
          <p:spPr bwMode="auto">
            <a:xfrm flipH="1">
              <a:off x="3518" y="2127"/>
              <a:ext cx="364" cy="234"/>
            </a:xfrm>
            <a:custGeom>
              <a:avLst/>
              <a:gdLst>
                <a:gd name="T0" fmla="*/ 0 w 1443"/>
                <a:gd name="T1" fmla="*/ 0 h 816"/>
                <a:gd name="T2" fmla="*/ 0 w 1443"/>
                <a:gd name="T3" fmla="*/ 0 h 816"/>
                <a:gd name="T4" fmla="*/ 0 w 1443"/>
                <a:gd name="T5" fmla="*/ 0 h 816"/>
                <a:gd name="T6" fmla="*/ 0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8" name="Freeform 122"/>
            <p:cNvSpPr>
              <a:spLocks/>
            </p:cNvSpPr>
            <p:nvPr/>
          </p:nvSpPr>
          <p:spPr bwMode="auto">
            <a:xfrm flipH="1">
              <a:off x="2881" y="1948"/>
              <a:ext cx="364" cy="234"/>
            </a:xfrm>
            <a:custGeom>
              <a:avLst/>
              <a:gdLst>
                <a:gd name="T0" fmla="*/ 0 w 1443"/>
                <a:gd name="T1" fmla="*/ 0 h 816"/>
                <a:gd name="T2" fmla="*/ 0 w 1443"/>
                <a:gd name="T3" fmla="*/ 0 h 816"/>
                <a:gd name="T4" fmla="*/ 0 w 1443"/>
                <a:gd name="T5" fmla="*/ 0 h 816"/>
                <a:gd name="T6" fmla="*/ 0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9" name="Freeform 123"/>
            <p:cNvSpPr>
              <a:spLocks/>
            </p:cNvSpPr>
            <p:nvPr/>
          </p:nvSpPr>
          <p:spPr bwMode="auto">
            <a:xfrm flipH="1" flipV="1">
              <a:off x="3302" y="2922"/>
              <a:ext cx="342" cy="234"/>
            </a:xfrm>
            <a:custGeom>
              <a:avLst/>
              <a:gdLst>
                <a:gd name="T0" fmla="*/ 0 w 1443"/>
                <a:gd name="T1" fmla="*/ 0 h 816"/>
                <a:gd name="T2" fmla="*/ 0 w 1443"/>
                <a:gd name="T3" fmla="*/ 0 h 816"/>
                <a:gd name="T4" fmla="*/ 0 w 1443"/>
                <a:gd name="T5" fmla="*/ 0 h 816"/>
                <a:gd name="T6" fmla="*/ 0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70" name="Freeform 124"/>
            <p:cNvSpPr>
              <a:spLocks/>
            </p:cNvSpPr>
            <p:nvPr/>
          </p:nvSpPr>
          <p:spPr bwMode="auto">
            <a:xfrm flipH="1" flipV="1">
              <a:off x="2452" y="2912"/>
              <a:ext cx="342" cy="234"/>
            </a:xfrm>
            <a:custGeom>
              <a:avLst/>
              <a:gdLst>
                <a:gd name="T0" fmla="*/ 0 w 1443"/>
                <a:gd name="T1" fmla="*/ 0 h 816"/>
                <a:gd name="T2" fmla="*/ 0 w 1443"/>
                <a:gd name="T3" fmla="*/ 0 h 816"/>
                <a:gd name="T4" fmla="*/ 0 w 1443"/>
                <a:gd name="T5" fmla="*/ 0 h 816"/>
                <a:gd name="T6" fmla="*/ 0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71" name="Freeform 125"/>
            <p:cNvSpPr>
              <a:spLocks/>
            </p:cNvSpPr>
            <p:nvPr/>
          </p:nvSpPr>
          <p:spPr bwMode="auto">
            <a:xfrm flipH="1" flipV="1">
              <a:off x="2855" y="2728"/>
              <a:ext cx="342" cy="285"/>
            </a:xfrm>
            <a:custGeom>
              <a:avLst/>
              <a:gdLst>
                <a:gd name="T0" fmla="*/ 0 w 1443"/>
                <a:gd name="T1" fmla="*/ 0 h 816"/>
                <a:gd name="T2" fmla="*/ 0 w 1443"/>
                <a:gd name="T3" fmla="*/ 0 h 816"/>
                <a:gd name="T4" fmla="*/ 0 w 1443"/>
                <a:gd name="T5" fmla="*/ 0 h 816"/>
                <a:gd name="T6" fmla="*/ 0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772" name="Group 126"/>
            <p:cNvGrpSpPr>
              <a:grpSpLocks/>
            </p:cNvGrpSpPr>
            <p:nvPr/>
          </p:nvGrpSpPr>
          <p:grpSpPr bwMode="auto">
            <a:xfrm>
              <a:off x="2886" y="1668"/>
              <a:ext cx="347" cy="285"/>
              <a:chOff x="2886" y="1668"/>
              <a:chExt cx="347" cy="285"/>
            </a:xfrm>
          </p:grpSpPr>
          <p:sp>
            <p:nvSpPr>
              <p:cNvPr id="30805" name="Rectangle 127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06" name="Oval 128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07" name="Rectangle 129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08" name="Line 130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09" name="Line 131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10" name="Line 132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11" name="AutoShape 133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773" name="Group 134"/>
            <p:cNvGrpSpPr>
              <a:grpSpLocks/>
            </p:cNvGrpSpPr>
            <p:nvPr/>
          </p:nvGrpSpPr>
          <p:grpSpPr bwMode="auto">
            <a:xfrm>
              <a:off x="3524" y="1840"/>
              <a:ext cx="347" cy="285"/>
              <a:chOff x="2886" y="1668"/>
              <a:chExt cx="347" cy="285"/>
            </a:xfrm>
          </p:grpSpPr>
          <p:sp>
            <p:nvSpPr>
              <p:cNvPr id="30798" name="Rectangle 135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99" name="Oval 136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00" name="Rectangle 137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01" name="Line 138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02" name="Line 139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03" name="Line 140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04" name="AutoShape 141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774" name="Group 142"/>
            <p:cNvGrpSpPr>
              <a:grpSpLocks/>
            </p:cNvGrpSpPr>
            <p:nvPr/>
          </p:nvGrpSpPr>
          <p:grpSpPr bwMode="auto">
            <a:xfrm>
              <a:off x="3291" y="3148"/>
              <a:ext cx="347" cy="285"/>
              <a:chOff x="2886" y="1668"/>
              <a:chExt cx="347" cy="285"/>
            </a:xfrm>
          </p:grpSpPr>
          <p:sp>
            <p:nvSpPr>
              <p:cNvPr id="30791" name="Rectangle 143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92" name="Oval 144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93" name="Rectangle 145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94" name="Line 146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95" name="Line 147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96" name="Line 148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97" name="AutoShape 149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775" name="Group 150"/>
            <p:cNvGrpSpPr>
              <a:grpSpLocks/>
            </p:cNvGrpSpPr>
            <p:nvPr/>
          </p:nvGrpSpPr>
          <p:grpSpPr bwMode="auto">
            <a:xfrm>
              <a:off x="2853" y="3010"/>
              <a:ext cx="347" cy="285"/>
              <a:chOff x="2886" y="1668"/>
              <a:chExt cx="347" cy="285"/>
            </a:xfrm>
          </p:grpSpPr>
          <p:sp>
            <p:nvSpPr>
              <p:cNvPr id="30784" name="Rectangle 151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5" name="Oval 152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6" name="Rectangle 153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7" name="Line 154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88" name="Line 155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89" name="Line 156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90" name="AutoShape 157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776" name="Group 158"/>
            <p:cNvGrpSpPr>
              <a:grpSpLocks/>
            </p:cNvGrpSpPr>
            <p:nvPr/>
          </p:nvGrpSpPr>
          <p:grpSpPr bwMode="auto">
            <a:xfrm>
              <a:off x="2440" y="3131"/>
              <a:ext cx="347" cy="285"/>
              <a:chOff x="2886" y="1668"/>
              <a:chExt cx="347" cy="285"/>
            </a:xfrm>
          </p:grpSpPr>
          <p:sp>
            <p:nvSpPr>
              <p:cNvPr id="30777" name="Rectangle 159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8" name="Oval 160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9" name="Rectangle 161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0" name="Line 162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81" name="Line 163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82" name="Line 164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83" name="AutoShape 165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0724" name="Text Box 166"/>
          <p:cNvSpPr txBox="1">
            <a:spLocks noChangeArrowheads="1"/>
          </p:cNvSpPr>
          <p:nvPr/>
        </p:nvSpPr>
        <p:spPr bwMode="auto">
          <a:xfrm>
            <a:off x="304800" y="304800"/>
            <a:ext cx="8458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4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Data plane e </a:t>
            </a:r>
            <a:r>
              <a:rPr lang="pt-PT" sz="4000" i="1" u="none" dirty="0" err="1">
                <a:solidFill>
                  <a:srgbClr val="000000"/>
                </a:solidFill>
                <a:latin typeface="Tw Cen MT"/>
                <a:cs typeface="Tw Cen MT"/>
              </a:rPr>
              <a:t>C</a:t>
            </a:r>
            <a:r>
              <a:rPr lang="pt-PT" sz="4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ontrol</a:t>
            </a:r>
            <a:r>
              <a:rPr lang="pt-PT" sz="4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 plane</a:t>
            </a:r>
            <a:endParaRPr lang="en-US" sz="4000" i="1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583863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Encaminhamento ou </a:t>
            </a:r>
            <a:r>
              <a:rPr lang="pt-PT" dirty="0" err="1" smtClean="0">
                <a:latin typeface="Tw Cen MT"/>
                <a:ea typeface="ＭＳ Ｐゴシック" charset="0"/>
                <a:cs typeface="Tw Cen MT"/>
              </a:rPr>
              <a:t>Routing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92164" name="Rectangle 3"/>
          <p:cNvSpPr>
            <a:spLocks noChangeArrowheads="1"/>
          </p:cNvSpPr>
          <p:nvPr/>
        </p:nvSpPr>
        <p:spPr bwMode="auto">
          <a:xfrm>
            <a:off x="2632075" y="5867400"/>
            <a:ext cx="2813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5" name="Rectangle 4"/>
          <p:cNvSpPr>
            <a:spLocks noChangeArrowheads="1"/>
          </p:cNvSpPr>
          <p:nvPr/>
        </p:nvSpPr>
        <p:spPr bwMode="auto">
          <a:xfrm>
            <a:off x="2560638" y="5943600"/>
            <a:ext cx="2814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Rectangle 5"/>
          <p:cNvSpPr>
            <a:spLocks noChangeArrowheads="1"/>
          </p:cNvSpPr>
          <p:nvPr/>
        </p:nvSpPr>
        <p:spPr bwMode="auto">
          <a:xfrm>
            <a:off x="457200" y="1663171"/>
            <a:ext cx="8382000" cy="2568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325" tIns="23812" rIns="60325" bIns="23812">
            <a:spAutoFit/>
          </a:bodyPr>
          <a:lstStyle/>
          <a:p>
            <a:pPr defTabSz="723900" eaLnBrk="0" hangingPunct="0">
              <a:lnSpc>
                <a:spcPct val="85000"/>
              </a:lnSpc>
              <a:buFont typeface="Wingdings" charset="0"/>
              <a:buNone/>
            </a:pPr>
            <a:r>
              <a:rPr lang="pt-PT" sz="2400" u="none" dirty="0" smtClean="0">
                <a:latin typeface="Tw Cen MT"/>
                <a:cs typeface="Tw Cen MT"/>
              </a:rPr>
              <a:t>Cada </a:t>
            </a:r>
            <a:r>
              <a:rPr lang="pt-PT" sz="2400" u="none" dirty="0">
                <a:latin typeface="Tw Cen MT"/>
                <a:cs typeface="Tw Cen MT"/>
              </a:rPr>
              <a:t>computador </a:t>
            </a:r>
            <a:r>
              <a:rPr lang="pt-PT" sz="2400" u="none" dirty="0" smtClean="0">
                <a:latin typeface="Tw Cen MT"/>
                <a:cs typeface="Tw Cen MT"/>
              </a:rPr>
              <a:t>ou </a:t>
            </a:r>
            <a:r>
              <a:rPr lang="pt-PT" sz="2400" i="1" u="none" dirty="0" err="1" smtClean="0">
                <a:latin typeface="Tw Cen MT"/>
                <a:cs typeface="Tw Cen MT"/>
              </a:rPr>
              <a:t>router</a:t>
            </a:r>
            <a:r>
              <a:rPr lang="pt-PT" sz="2400" u="none" dirty="0" smtClean="0">
                <a:latin typeface="Tw Cen MT"/>
                <a:cs typeface="Tw Cen MT"/>
              </a:rPr>
              <a:t> tem </a:t>
            </a:r>
            <a:r>
              <a:rPr lang="pt-PT" sz="2400" u="none" dirty="0">
                <a:latin typeface="Tw Cen MT"/>
                <a:cs typeface="Tw Cen MT"/>
              </a:rPr>
              <a:t>que possuir tabelas de encaminhamento ou </a:t>
            </a:r>
            <a:r>
              <a:rPr lang="pt-PT" sz="2400" u="none" dirty="0" smtClean="0">
                <a:latin typeface="Tw Cen MT"/>
                <a:cs typeface="Tw Cen MT"/>
              </a:rPr>
              <a:t>de </a:t>
            </a:r>
            <a:r>
              <a:rPr lang="pt-PT" sz="2400" i="1" u="none" dirty="0" err="1" smtClean="0">
                <a:latin typeface="Tw Cen MT"/>
                <a:cs typeface="Tw Cen MT"/>
              </a:rPr>
              <a:t>routing</a:t>
            </a:r>
            <a:endParaRPr lang="pt-PT" sz="2400" i="1" u="none" dirty="0">
              <a:latin typeface="Tw Cen MT"/>
              <a:cs typeface="Tw Cen MT"/>
            </a:endParaRPr>
          </a:p>
          <a:p>
            <a:pPr defTabSz="723900" eaLnBrk="0" hangingPunct="0">
              <a:lnSpc>
                <a:spcPct val="85000"/>
              </a:lnSpc>
              <a:buFont typeface="Wingdings" charset="0"/>
              <a:buChar char="§"/>
            </a:pPr>
            <a:endParaRPr lang="pt-PT" sz="2400" u="none" dirty="0">
              <a:latin typeface="Tw Cen MT"/>
              <a:cs typeface="Tw Cen MT"/>
            </a:endParaRPr>
          </a:p>
          <a:p>
            <a:pPr defTabSz="723900" eaLnBrk="0" hangingPunct="0">
              <a:lnSpc>
                <a:spcPct val="85000"/>
              </a:lnSpc>
              <a:buFont typeface="Wingdings" charset="0"/>
              <a:buNone/>
            </a:pPr>
            <a:r>
              <a:rPr lang="pt-PT" sz="2400" u="none" dirty="0" smtClean="0">
                <a:latin typeface="Tw Cen MT"/>
                <a:cs typeface="Tw Cen MT"/>
              </a:rPr>
              <a:t>As </a:t>
            </a:r>
            <a:r>
              <a:rPr lang="pt-PT" sz="2400" u="none" dirty="0">
                <a:latin typeface="Tw Cen MT"/>
                <a:cs typeface="Tw Cen MT"/>
              </a:rPr>
              <a:t>tabelas de encaminhamento </a:t>
            </a:r>
            <a:r>
              <a:rPr lang="pt-PT" sz="2400" u="none" dirty="0" smtClean="0">
                <a:latin typeface="Tw Cen MT"/>
                <a:cs typeface="Tw Cen MT"/>
              </a:rPr>
              <a:t>relacionam prefixos </a:t>
            </a:r>
            <a:r>
              <a:rPr lang="pt-PT" sz="2400" u="none" dirty="0">
                <a:latin typeface="Tw Cen MT"/>
                <a:cs typeface="Tw Cen MT"/>
              </a:rPr>
              <a:t>de rede IP destino com interfaces ou endereços IP de </a:t>
            </a:r>
            <a:r>
              <a:rPr lang="pt-PT" sz="2400" i="1" u="none" dirty="0" err="1">
                <a:latin typeface="Tw Cen MT"/>
                <a:cs typeface="Tw Cen MT"/>
              </a:rPr>
              <a:t>routers</a:t>
            </a:r>
            <a:endParaRPr lang="pt-PT" sz="2400" i="1" u="none" dirty="0">
              <a:latin typeface="Tw Cen MT"/>
              <a:cs typeface="Tw Cen MT"/>
            </a:endParaRPr>
          </a:p>
          <a:p>
            <a:pPr defTabSz="723900" eaLnBrk="0" hangingPunct="0">
              <a:lnSpc>
                <a:spcPct val="85000"/>
              </a:lnSpc>
              <a:buFont typeface="Wingdings" charset="0"/>
              <a:buNone/>
            </a:pPr>
            <a:endParaRPr lang="pt-PT" sz="2400" u="none" dirty="0">
              <a:latin typeface="Tw Cen MT"/>
              <a:cs typeface="Tw Cen MT"/>
            </a:endParaRPr>
          </a:p>
          <a:p>
            <a:pPr defTabSz="723900" eaLnBrk="0" hangingPunct="0">
              <a:lnSpc>
                <a:spcPct val="85000"/>
              </a:lnSpc>
              <a:buFont typeface="Wingdings" charset="0"/>
              <a:buNone/>
            </a:pPr>
            <a:r>
              <a:rPr lang="pt-PT" sz="2400" u="none" dirty="0" smtClean="0">
                <a:latin typeface="Tw Cen MT"/>
                <a:cs typeface="Tw Cen MT"/>
              </a:rPr>
              <a:t>Quando </a:t>
            </a:r>
            <a:r>
              <a:rPr lang="pt-PT" sz="2400" u="none" dirty="0">
                <a:latin typeface="Tw Cen MT"/>
                <a:cs typeface="Tw Cen MT"/>
              </a:rPr>
              <a:t>se faz encaminhamento, só entra em jogo </a:t>
            </a:r>
            <a:r>
              <a:rPr lang="pt-PT" sz="2400" u="none" dirty="0" smtClean="0">
                <a:latin typeface="Tw Cen MT"/>
                <a:cs typeface="Tw Cen MT"/>
              </a:rPr>
              <a:t>o prefixo IP, </a:t>
            </a:r>
            <a:r>
              <a:rPr lang="pt-PT" sz="2400" u="none" dirty="0">
                <a:latin typeface="Tw Cen MT"/>
                <a:cs typeface="Tw Cen MT"/>
              </a:rPr>
              <a:t>n</a:t>
            </a:r>
            <a:r>
              <a:rPr lang="pt-PT" altLang="ja-JP" sz="2400" u="none" dirty="0">
                <a:latin typeface="Tw Cen MT"/>
                <a:ea typeface="ヒラギノ角ゴ Pro W3" charset="0"/>
                <a:cs typeface="Tw Cen MT"/>
              </a:rPr>
              <a:t>ão o endereço </a:t>
            </a:r>
            <a:r>
              <a:rPr lang="pt-PT" altLang="ja-JP" sz="2400" u="none" dirty="0" smtClean="0">
                <a:latin typeface="Tw Cen MT"/>
                <a:ea typeface="ヒラギノ角ゴ Pro W3" charset="0"/>
                <a:cs typeface="Tw Cen MT"/>
              </a:rPr>
              <a:t>completo</a:t>
            </a:r>
            <a:endParaRPr lang="pt-PT" sz="2400" u="none" dirty="0">
              <a:latin typeface="Tw Cen MT"/>
              <a:ea typeface="ヒラギノ角ゴ Pro W3" charset="0"/>
              <a:cs typeface="Tw Cen M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101898"/>
              </p:ext>
            </p:extLst>
          </p:nvPr>
        </p:nvGraphicFramePr>
        <p:xfrm>
          <a:off x="832555" y="4734489"/>
          <a:ext cx="7450665" cy="1355098"/>
        </p:xfrm>
        <a:graphic>
          <a:graphicData uri="http://schemas.openxmlformats.org/drawingml/2006/table">
            <a:tbl>
              <a:tblPr/>
              <a:tblGrid>
                <a:gridCol w="2483555"/>
                <a:gridCol w="2483555"/>
                <a:gridCol w="2483555"/>
              </a:tblGrid>
              <a:tr h="857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Destino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Prefixo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IP, Mask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End GW (Next Hop)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Hops,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Métrica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ou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custo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76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033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2374</Words>
  <Application>Microsoft Macintosh PowerPoint</Application>
  <PresentationFormat>On-screen Show (4:3)</PresentationFormat>
  <Paragraphs>608</Paragraphs>
  <Slides>33</Slides>
  <Notes>33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Office Theme</vt:lpstr>
      <vt:lpstr>Clip</vt:lpstr>
      <vt:lpstr>REDES DE COMPUTADORES  O NÍVEL REDE  (Parte 4)</vt:lpstr>
      <vt:lpstr>Nota prévia</vt:lpstr>
      <vt:lpstr>Organização do capítulo</vt:lpstr>
      <vt:lpstr>Onde estudar</vt:lpstr>
      <vt:lpstr>O Protocolo IP</vt:lpstr>
      <vt:lpstr>Datagrama IP</vt:lpstr>
      <vt:lpstr>Significado de alguns campos</vt:lpstr>
      <vt:lpstr>PowerPoint Presentation</vt:lpstr>
      <vt:lpstr>Encaminhamento ou Routing</vt:lpstr>
      <vt:lpstr>Encaminhamento directo</vt:lpstr>
      <vt:lpstr>Tabela de encaminhamento</vt:lpstr>
      <vt:lpstr>Encaminhamento indirecto</vt:lpstr>
      <vt:lpstr>Tabela de encaminhamento</vt:lpstr>
      <vt:lpstr>Encaminhamento por defeito</vt:lpstr>
      <vt:lpstr>Tabela de encaminhamento</vt:lpstr>
      <vt:lpstr>Tratamento de um pacote</vt:lpstr>
      <vt:lpstr>Exemplo</vt:lpstr>
      <vt:lpstr>Encaminhamento directo</vt:lpstr>
      <vt:lpstr>Encaminhamento indirecto</vt:lpstr>
      <vt:lpstr>Continuação</vt:lpstr>
      <vt:lpstr>Como fazer “Bootstrap” a um “host”</vt:lpstr>
      <vt:lpstr>ICMP - Internet Control Message Protocol</vt:lpstr>
      <vt:lpstr>Exemplos de mensagens ICMP</vt:lpstr>
      <vt:lpstr>Traceroute e ICMP</vt:lpstr>
      <vt:lpstr>NAT: Network Address Translation</vt:lpstr>
      <vt:lpstr>PAT: Port based NAT</vt:lpstr>
      <vt:lpstr>Continuação</vt:lpstr>
      <vt:lpstr>Gamas de endereços IPv4 privados</vt:lpstr>
      <vt:lpstr>IP versão 6 - IPv6</vt:lpstr>
      <vt:lpstr>Espaço de endereçamento</vt:lpstr>
      <vt:lpstr>Datagrama IPV4</vt:lpstr>
      <vt:lpstr>Cabeçalho do pacote IPv6</vt:lpstr>
      <vt:lpstr>Outras modificações do IPv4</vt:lpstr>
    </vt:vector>
  </TitlesOfParts>
  <Company>FCT/UNL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Organização do capítulo</dc:title>
  <dc:creator>José Legatheaux Martins</dc:creator>
  <cp:lastModifiedBy>José Legatheaux Martins</cp:lastModifiedBy>
  <cp:revision>193</cp:revision>
  <dcterms:created xsi:type="dcterms:W3CDTF">2012-04-06T17:18:05Z</dcterms:created>
  <dcterms:modified xsi:type="dcterms:W3CDTF">2012-05-30T08:01:16Z</dcterms:modified>
</cp:coreProperties>
</file>