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0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11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82" r:id="rId2"/>
    <p:sldId id="320" r:id="rId3"/>
    <p:sldId id="321" r:id="rId4"/>
    <p:sldId id="322" r:id="rId5"/>
    <p:sldId id="319" r:id="rId6"/>
    <p:sldId id="291" r:id="rId7"/>
    <p:sldId id="312" r:id="rId8"/>
    <p:sldId id="313" r:id="rId9"/>
    <p:sldId id="314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00" r:id="rId18"/>
    <p:sldId id="301" r:id="rId19"/>
    <p:sldId id="302" r:id="rId20"/>
    <p:sldId id="310" r:id="rId21"/>
    <p:sldId id="306" r:id="rId22"/>
    <p:sldId id="308" r:id="rId23"/>
    <p:sldId id="328" r:id="rId24"/>
    <p:sldId id="309" r:id="rId25"/>
    <p:sldId id="307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5" autoAdjust="0"/>
  </p:normalViewPr>
  <p:slideViewPr>
    <p:cSldViewPr snapToGrid="0" snapToObjects="1">
      <p:cViewPr varScale="1">
        <p:scale>
          <a:sx n="90" d="100"/>
          <a:sy n="90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0D86-A0DA-9A4B-A83D-821F1B4B97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60CC-ABAE-7344-A208-F5962260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582117-8A3E-A346-B5EB-2D359392C41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3CFE03D-C2DD-A544-A00B-82C54AD6B64B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D7F41FD-5871-D54D-AC63-2242F3EC7E8D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CCA561F-76E1-2F47-878D-41C418B398BC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7D96867-EF42-2143-96C0-C9EE6F34DE27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820771-201B-4E41-83D1-7C83F1CA305F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B824A2-50A7-B24A-B039-5B5839039388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7F5F435-FE73-D94A-BF1F-86AC98378B67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6ED6E5E-BED6-5C4F-8BDD-3B0A04C8FDDE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A2C7DC4-748C-B949-8454-10FC303C086B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5B8DAF-4F0F-E646-99DD-19CDAD3AB424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C7B697-397D-5041-BE88-4163359A9BA5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A2C7DC4-748C-B949-8454-10FC303C086B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B5DF52A-4704-1844-8F0C-E39C3E0FCF62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46A862-59F1-E44C-AD42-BE2F501AB7CF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17F24E-31CF-9943-9466-0924D6E5FA06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3DBF8E5-ECAF-4F4E-BAEC-0960E4B0E78A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D2B945-A7BB-AD4B-B22E-7C3AA0AA6480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6E8E57F-C7D3-2244-8B7D-9750B3EE66A4}" type="slidenum">
              <a:rPr lang="pt-PT" sz="1200" u="none"/>
              <a:pPr eaLnBrk="1" hangingPunct="1"/>
              <a:t>29</a:t>
            </a:fld>
            <a:endParaRPr lang="pt-PT" sz="1200" u="none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D254915-FBCF-A94B-B183-F375DBEE18AB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75E30F8-DE65-824C-8B7F-3FD5C3E3837F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67CA498-5B7A-0C41-AF35-B3E8FC0A9565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1920F9-04BD-9144-B985-492A788CBB01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2DC59D4-7A32-FE4C-B7FF-4C65B3403D0A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C5D99-8488-E245-86C0-2FD8BA3B4514}" type="datetimeFigureOut">
              <a:rPr lang="en-US" smtClean="0"/>
              <a:t>05/05/12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F5242-9F9F-A54B-9C5D-BFC4DBF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11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8" Type="http://schemas.openxmlformats.org/officeDocument/2006/relationships/oleObject" Target="../embeddings/oleObject11.bin"/><Relationship Id="rId9" Type="http://schemas.openxmlformats.org/officeDocument/2006/relationships/oleObject" Target="../embeddings/oleObject12.bin"/><Relationship Id="rId10" Type="http://schemas.openxmlformats.org/officeDocument/2006/relationships/oleObject" Target="../embeddings/oleObject13.bin"/><Relationship Id="rId11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8" Type="http://schemas.openxmlformats.org/officeDocument/2006/relationships/oleObject" Target="../embeddings/oleObject18.bin"/><Relationship Id="rId9" Type="http://schemas.openxmlformats.org/officeDocument/2006/relationships/oleObject" Target="../embeddings/oleObject19.bin"/><Relationship Id="rId10" Type="http://schemas.openxmlformats.org/officeDocument/2006/relationships/oleObject" Target="../embeddings/oleObject20.bin"/><Relationship Id="rId11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8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hyperlink" Target="http://en.wikipedia.org/wiki/Dynamic_Host_Configuration_Protocol" TargetMode="External"/><Relationship Id="rId6" Type="http://schemas.openxmlformats.org/officeDocument/2006/relationships/hyperlink" Target="http://en.wikipedia.org/wiki/Dynamic_Host_Configuration_Protocol%23DHCP_acknowledgemen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REDE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3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8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7169"/>
            <a:ext cx="8620125" cy="644525"/>
          </a:xfrm>
        </p:spPr>
        <p:txBody>
          <a:bodyPr>
            <a:noAutofit/>
          </a:bodyPr>
          <a:lstStyle/>
          <a:p>
            <a:pPr eaLnBrk="1" hangingPunct="1"/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endereços </a:t>
            </a:r>
            <a:r>
              <a:rPr lang="pt-PT" sz="3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 também designam 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interfaces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3561644" cy="5029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SzPct val="105000"/>
              <a:buFont typeface="Times" charset="0"/>
              <a:buNone/>
            </a:pP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Interface: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conexão entre um computador ou um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 um canal</a:t>
            </a:r>
          </a:p>
          <a:p>
            <a:pPr marL="576263" lvl="1" indent="-287338" eaLnBrk="1" hangingPunct="1">
              <a:lnSpc>
                <a:spcPct val="100000"/>
              </a:lnSpc>
              <a:buSzPct val="105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routers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têm várias interfaces</a:t>
            </a:r>
          </a:p>
          <a:p>
            <a:pPr marL="576263" lvl="1" indent="-287338" eaLnBrk="1" hangingPunct="1">
              <a:lnSpc>
                <a:spcPct val="100000"/>
              </a:lnSpc>
              <a:buSzPct val="105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 geral, um computador só tem uma interface</a:t>
            </a:r>
          </a:p>
          <a:p>
            <a:pPr marL="576263" lvl="1" indent="-287338" eaLnBrk="1" hangingPunct="1">
              <a:lnSpc>
                <a:spcPct val="100000"/>
              </a:lnSpc>
              <a:buSzPct val="105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endereços IP estão associados às interfaces e não aos computadores. Quando um computador só tem uma interface, o endereço do computador confunde-se com o da sua interface</a:t>
            </a: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7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41017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8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0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u="none">
                <a:latin typeface="Times New Roman" charset="0"/>
              </a:endParaRPr>
            </a:p>
          </p:txBody>
        </p:sp>
        <p:sp>
          <p:nvSpPr>
            <p:cNvPr id="41021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22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1027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8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9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3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1024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5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6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978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223.1.1.1</a:t>
            </a:r>
            <a:endParaRPr lang="pt-PT" sz="1800" u="none">
              <a:latin typeface="Comic Sans MS" charset="0"/>
            </a:endParaRPr>
          </a:p>
        </p:txBody>
      </p:sp>
      <p:grpSp>
        <p:nvGrpSpPr>
          <p:cNvPr id="40979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41015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6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223.1.1.2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40980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223.1.1.3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0981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223.1.1.4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0982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223.1.2.9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0984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5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5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6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6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87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41013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4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223.1.2.2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40988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41011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2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223.1.2.1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40989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7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7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" name="Clip" r:id="rId11" imgW="1307948" imgH="1084823" progId="MS_ClipArt_Gallery.2">
                  <p:embed/>
                </p:oleObj>
              </mc:Choice>
              <mc:Fallback>
                <p:oleObj name="Clip" r:id="rId11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93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41009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223.1.3.2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40994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41007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223.1.3.1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40995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41005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Arial" charset="0"/>
                </a:rPr>
                <a:t>223.1.3.27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40996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8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223.1.1.1 = 11011111 00000001 00000001 00000001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0997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2147483647 h 58"/>
              <a:gd name="T4" fmla="*/ 2147483647 w 562"/>
              <a:gd name="T5" fmla="*/ 2147483647 h 58"/>
              <a:gd name="T6" fmla="*/ 2147483647 w 562"/>
              <a:gd name="T7" fmla="*/ 2147483647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3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1002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1003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1004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1</a:t>
            </a:r>
            <a:endParaRPr lang="pt-PT" sz="1800" u="none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6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8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5"/>
          <p:cNvSpPr>
            <a:spLocks noGrp="1" noChangeArrowheads="1"/>
          </p:cNvSpPr>
          <p:nvPr>
            <p:ph type="title"/>
          </p:nvPr>
        </p:nvSpPr>
        <p:spPr>
          <a:xfrm>
            <a:off x="374657" y="264849"/>
            <a:ext cx="8428038" cy="644525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Estrutura dos endereços IP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05246" y="1265238"/>
            <a:ext cx="3810000" cy="494485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endereços IP t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êm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duas partes: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 ou prefixo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high</a:t>
            </a:r>
            <a:r>
              <a:rPr lang="pt-PT" sz="1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order</a:t>
            </a:r>
            <a:r>
              <a:rPr lang="pt-PT" sz="1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bits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– bits à esquerda)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 computador dentro da rede (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low</a:t>
            </a:r>
            <a:r>
              <a:rPr lang="pt-PT" sz="1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order</a:t>
            </a:r>
            <a:r>
              <a:rPr lang="pt-PT" sz="1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bits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que é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 prefixo IP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 ponto de vista do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endereçamento a este nível ?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Conjunto de interfaces que partilham um canal e cujos endereços IP têm o mesmo prefixo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o prefixo estiver associado a um canal enviam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-se pacotes sem intervenção de um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router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43010" name="Object 7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4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1" name="Object 12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5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13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6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8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43058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0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1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u="none">
                <a:latin typeface="Times New Roman" charset="0"/>
              </a:endParaRPr>
            </a:p>
          </p:txBody>
        </p:sp>
        <p:sp>
          <p:nvSpPr>
            <p:cNvPr id="43062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63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68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9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0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64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65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6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7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29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30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Text Box 31"/>
          <p:cNvSpPr txBox="1">
            <a:spLocks noChangeArrowheads="1"/>
          </p:cNvSpPr>
          <p:nvPr/>
        </p:nvSpPr>
        <p:spPr bwMode="auto">
          <a:xfrm>
            <a:off x="4989513" y="19415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223.1.1.2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32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223.1.1.3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33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223.1.1.4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34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223.1.2.9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36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3" name="Object 37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7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7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4" name="Object 39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8" name="Clip" r:id="rId9" imgW="1307948" imgH="1084823" progId="MS_ClipArt_Gallery.2">
                  <p:embed/>
                </p:oleObj>
              </mc:Choice>
              <mc:Fallback>
                <p:oleObj name="Clip" r:id="rId9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8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Text Box 42"/>
          <p:cNvSpPr txBox="1">
            <a:spLocks noChangeArrowheads="1"/>
          </p:cNvSpPr>
          <p:nvPr/>
        </p:nvSpPr>
        <p:spPr bwMode="auto">
          <a:xfrm>
            <a:off x="7213600" y="273208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223.1.2.2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41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223.1.2.1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43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5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9" name="Clip" r:id="rId10" imgW="1307948" imgH="1084823" progId="MS_ClipArt_Gallery.2">
                  <p:embed/>
                </p:oleObj>
              </mc:Choice>
              <mc:Fallback>
                <p:oleObj name="Clip" r:id="rId10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0" name="Clip" r:id="rId11" imgW="1307948" imgH="1084823" progId="MS_ClipArt_Gallery.2">
                  <p:embed/>
                </p:oleObj>
              </mc:Choice>
              <mc:Fallback>
                <p:oleObj name="Clip" r:id="rId11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7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223.1.3.2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48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223.1.3.1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50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Text Box 55"/>
          <p:cNvSpPr txBox="1">
            <a:spLocks noChangeArrowheads="1"/>
          </p:cNvSpPr>
          <p:nvPr/>
        </p:nvSpPr>
        <p:spPr bwMode="auto">
          <a:xfrm>
            <a:off x="6013450" y="2884488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Arial" charset="0"/>
              </a:rPr>
              <a:t>223.1.3.27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154680" name="Text Box 56"/>
          <p:cNvSpPr txBox="1">
            <a:spLocks noChangeArrowheads="1"/>
          </p:cNvSpPr>
          <p:nvPr/>
        </p:nvSpPr>
        <p:spPr bwMode="auto">
          <a:xfrm>
            <a:off x="4300357" y="5293915"/>
            <a:ext cx="45056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Esta rede tem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três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prefixos IP interligados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(neste exemplo, a parte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do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 do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endereço tem sempre 24 bits, os primeiros 3 bytes)</a:t>
            </a:r>
          </a:p>
        </p:txBody>
      </p:sp>
      <p:sp>
        <p:nvSpPr>
          <p:cNvPr id="43053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658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>
                <a:solidFill>
                  <a:srgbClr val="FF0000"/>
                </a:solidFill>
                <a:latin typeface="Comic Sans MS" charset="0"/>
              </a:rPr>
              <a:t>LAN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43054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038600" y="1524000"/>
            <a:ext cx="2514600" cy="14478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 rot="1245244">
            <a:off x="6581775" y="1292225"/>
            <a:ext cx="2514600" cy="1931988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257800" y="2743200"/>
            <a:ext cx="2514600" cy="22098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8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80" grpId="0"/>
      <p:bldP spid="60" grpId="0" animBg="1"/>
      <p:bldP spid="61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Como encontrar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os prefixos IP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?</a:t>
            </a:r>
          </a:p>
        </p:txBody>
      </p:sp>
      <p:sp>
        <p:nvSpPr>
          <p:cNvPr id="45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86651"/>
            <a:ext cx="3295650" cy="1976218"/>
          </a:xfrm>
        </p:spPr>
        <p:txBody>
          <a:bodyPr>
            <a:normAutofit/>
          </a:bodyPr>
          <a:lstStyle/>
          <a:p>
            <a:pPr eaLnBrk="1" hangingPunct="1">
              <a:buSzPct val="100000"/>
              <a:buFont typeface="Times" charset="0"/>
              <a:buChar char="•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Isolar os prefixos de rede presentes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Geralmente cada 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prefixo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está 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associado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 um </a:t>
            </a:r>
            <a:r>
              <a:rPr lang="pt-PT" sz="2000" dirty="0" smtClean="0">
                <a:latin typeface="Tw Cen MT"/>
                <a:ea typeface="ＭＳ Ｐゴシック" charset="0"/>
                <a:cs typeface="Tw Cen MT"/>
              </a:rPr>
              <a:t>canal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45068" name="Group 4"/>
          <p:cNvGrpSpPr>
            <a:grpSpLocks/>
          </p:cNvGrpSpPr>
          <p:nvPr/>
        </p:nvGrpSpPr>
        <p:grpSpPr bwMode="auto">
          <a:xfrm>
            <a:off x="2895600" y="1524000"/>
            <a:ext cx="5956300" cy="4778375"/>
            <a:chOff x="1838" y="491"/>
            <a:chExt cx="3752" cy="3335"/>
          </a:xfrm>
        </p:grpSpPr>
        <p:sp>
          <p:nvSpPr>
            <p:cNvPr id="45076" name="Freeform 5"/>
            <p:cNvSpPr>
              <a:spLocks/>
            </p:cNvSpPr>
            <p:nvPr/>
          </p:nvSpPr>
          <p:spPr bwMode="auto">
            <a:xfrm>
              <a:off x="3852" y="1776"/>
              <a:ext cx="799" cy="922"/>
            </a:xfrm>
            <a:custGeom>
              <a:avLst/>
              <a:gdLst>
                <a:gd name="T0" fmla="*/ 6 w 799"/>
                <a:gd name="T1" fmla="*/ 66 h 922"/>
                <a:gd name="T2" fmla="*/ 341 w 799"/>
                <a:gd name="T3" fmla="*/ 446 h 922"/>
                <a:gd name="T4" fmla="*/ 648 w 799"/>
                <a:gd name="T5" fmla="*/ 858 h 922"/>
                <a:gd name="T6" fmla="*/ 768 w 799"/>
                <a:gd name="T7" fmla="*/ 828 h 922"/>
                <a:gd name="T8" fmla="*/ 463 w 799"/>
                <a:gd name="T9" fmla="*/ 354 h 922"/>
                <a:gd name="T10" fmla="*/ 60 w 799"/>
                <a:gd name="T11" fmla="*/ 0 h 922"/>
                <a:gd name="T12" fmla="*/ 6 w 799"/>
                <a:gd name="T13" fmla="*/ 66 h 9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9"/>
                <a:gd name="T22" fmla="*/ 0 h 922"/>
                <a:gd name="T23" fmla="*/ 799 w 799"/>
                <a:gd name="T24" fmla="*/ 922 h 9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9" h="922">
                  <a:moveTo>
                    <a:pt x="6" y="66"/>
                  </a:moveTo>
                  <a:cubicBezTo>
                    <a:pt x="13" y="117"/>
                    <a:pt x="234" y="314"/>
                    <a:pt x="341" y="446"/>
                  </a:cubicBezTo>
                  <a:cubicBezTo>
                    <a:pt x="448" y="578"/>
                    <a:pt x="577" y="794"/>
                    <a:pt x="648" y="858"/>
                  </a:cubicBezTo>
                  <a:cubicBezTo>
                    <a:pt x="719" y="922"/>
                    <a:pt x="799" y="912"/>
                    <a:pt x="768" y="828"/>
                  </a:cubicBezTo>
                  <a:cubicBezTo>
                    <a:pt x="737" y="744"/>
                    <a:pt x="581" y="492"/>
                    <a:pt x="463" y="354"/>
                  </a:cubicBezTo>
                  <a:cubicBezTo>
                    <a:pt x="345" y="216"/>
                    <a:pt x="136" y="48"/>
                    <a:pt x="60" y="0"/>
                  </a:cubicBezTo>
                  <a:cubicBezTo>
                    <a:pt x="25" y="47"/>
                    <a:pt x="0" y="15"/>
                    <a:pt x="6" y="66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Freeform 6"/>
            <p:cNvSpPr>
              <a:spLocks/>
            </p:cNvSpPr>
            <p:nvPr/>
          </p:nvSpPr>
          <p:spPr bwMode="auto">
            <a:xfrm>
              <a:off x="3036" y="2728"/>
              <a:ext cx="1422" cy="206"/>
            </a:xfrm>
            <a:custGeom>
              <a:avLst/>
              <a:gdLst>
                <a:gd name="T0" fmla="*/ 42 w 1422"/>
                <a:gd name="T1" fmla="*/ 176 h 206"/>
                <a:gd name="T2" fmla="*/ 641 w 1422"/>
                <a:gd name="T3" fmla="*/ 166 h 206"/>
                <a:gd name="T4" fmla="*/ 1266 w 1422"/>
                <a:gd name="T5" fmla="*/ 170 h 206"/>
                <a:gd name="T6" fmla="*/ 1320 w 1422"/>
                <a:gd name="T7" fmla="*/ 32 h 206"/>
                <a:gd name="T8" fmla="*/ 657 w 1422"/>
                <a:gd name="T9" fmla="*/ 14 h 206"/>
                <a:gd name="T10" fmla="*/ 45 w 1422"/>
                <a:gd name="T11" fmla="*/ 27 h 206"/>
                <a:gd name="T12" fmla="*/ 42 w 1422"/>
                <a:gd name="T13" fmla="*/ 17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2"/>
                <a:gd name="T22" fmla="*/ 0 h 206"/>
                <a:gd name="T23" fmla="*/ 1422 w 1422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2" h="206">
                  <a:moveTo>
                    <a:pt x="42" y="176"/>
                  </a:moveTo>
                  <a:cubicBezTo>
                    <a:pt x="84" y="206"/>
                    <a:pt x="437" y="167"/>
                    <a:pt x="641" y="166"/>
                  </a:cubicBezTo>
                  <a:cubicBezTo>
                    <a:pt x="845" y="165"/>
                    <a:pt x="1153" y="192"/>
                    <a:pt x="1266" y="170"/>
                  </a:cubicBezTo>
                  <a:cubicBezTo>
                    <a:pt x="1379" y="148"/>
                    <a:pt x="1422" y="58"/>
                    <a:pt x="1320" y="32"/>
                  </a:cubicBezTo>
                  <a:cubicBezTo>
                    <a:pt x="1218" y="6"/>
                    <a:pt x="869" y="15"/>
                    <a:pt x="657" y="14"/>
                  </a:cubicBezTo>
                  <a:cubicBezTo>
                    <a:pt x="445" y="13"/>
                    <a:pt x="147" y="0"/>
                    <a:pt x="45" y="27"/>
                  </a:cubicBezTo>
                  <a:cubicBezTo>
                    <a:pt x="56" y="84"/>
                    <a:pt x="0" y="146"/>
                    <a:pt x="42" y="176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Freeform 7"/>
            <p:cNvSpPr>
              <a:spLocks/>
            </p:cNvSpPr>
            <p:nvPr/>
          </p:nvSpPr>
          <p:spPr bwMode="auto">
            <a:xfrm>
              <a:off x="2874" y="1728"/>
              <a:ext cx="730" cy="975"/>
            </a:xfrm>
            <a:custGeom>
              <a:avLst/>
              <a:gdLst>
                <a:gd name="T0" fmla="*/ 157 w 730"/>
                <a:gd name="T1" fmla="*/ 952 h 975"/>
                <a:gd name="T2" fmla="*/ 462 w 730"/>
                <a:gd name="T3" fmla="*/ 498 h 975"/>
                <a:gd name="T4" fmla="*/ 708 w 730"/>
                <a:gd name="T5" fmla="*/ 144 h 975"/>
                <a:gd name="T6" fmla="*/ 594 w 730"/>
                <a:gd name="T7" fmla="*/ 42 h 975"/>
                <a:gd name="T8" fmla="*/ 348 w 730"/>
                <a:gd name="T9" fmla="*/ 396 h 975"/>
                <a:gd name="T10" fmla="*/ 0 w 730"/>
                <a:gd name="T11" fmla="*/ 900 h 975"/>
                <a:gd name="T12" fmla="*/ 157 w 730"/>
                <a:gd name="T13" fmla="*/ 952 h 9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0"/>
                <a:gd name="T22" fmla="*/ 0 h 975"/>
                <a:gd name="T23" fmla="*/ 730 w 730"/>
                <a:gd name="T24" fmla="*/ 975 h 9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0" h="975">
                  <a:moveTo>
                    <a:pt x="157" y="952"/>
                  </a:moveTo>
                  <a:cubicBezTo>
                    <a:pt x="272" y="930"/>
                    <a:pt x="357" y="644"/>
                    <a:pt x="462" y="498"/>
                  </a:cubicBezTo>
                  <a:cubicBezTo>
                    <a:pt x="554" y="363"/>
                    <a:pt x="686" y="220"/>
                    <a:pt x="708" y="144"/>
                  </a:cubicBezTo>
                  <a:cubicBezTo>
                    <a:pt x="730" y="68"/>
                    <a:pt x="654" y="0"/>
                    <a:pt x="594" y="42"/>
                  </a:cubicBezTo>
                  <a:cubicBezTo>
                    <a:pt x="534" y="84"/>
                    <a:pt x="447" y="253"/>
                    <a:pt x="348" y="396"/>
                  </a:cubicBezTo>
                  <a:cubicBezTo>
                    <a:pt x="249" y="539"/>
                    <a:pt x="32" y="807"/>
                    <a:pt x="0" y="900"/>
                  </a:cubicBezTo>
                  <a:cubicBezTo>
                    <a:pt x="53" y="924"/>
                    <a:pt x="43" y="975"/>
                    <a:pt x="157" y="95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Freeform 8"/>
            <p:cNvSpPr>
              <a:spLocks/>
            </p:cNvSpPr>
            <p:nvPr/>
          </p:nvSpPr>
          <p:spPr bwMode="auto">
            <a:xfrm rot="5265760">
              <a:off x="3346" y="353"/>
              <a:ext cx="1016" cy="1291"/>
            </a:xfrm>
            <a:custGeom>
              <a:avLst/>
              <a:gdLst>
                <a:gd name="T0" fmla="*/ 30 w 1223"/>
                <a:gd name="T1" fmla="*/ 756 h 1291"/>
                <a:gd name="T2" fmla="*/ 17 w 1223"/>
                <a:gd name="T3" fmla="*/ 670 h 1291"/>
                <a:gd name="T4" fmla="*/ 15 w 1223"/>
                <a:gd name="T5" fmla="*/ 103 h 1291"/>
                <a:gd name="T6" fmla="*/ 8 w 1223"/>
                <a:gd name="T7" fmla="*/ 52 h 1291"/>
                <a:gd name="T8" fmla="*/ 2 w 1223"/>
                <a:gd name="T9" fmla="*/ 82 h 1291"/>
                <a:gd name="T10" fmla="*/ 2 w 1223"/>
                <a:gd name="T11" fmla="*/ 544 h 1291"/>
                <a:gd name="T12" fmla="*/ 2 w 1223"/>
                <a:gd name="T13" fmla="*/ 751 h 1291"/>
                <a:gd name="T14" fmla="*/ 2 w 1223"/>
                <a:gd name="T15" fmla="*/ 940 h 1291"/>
                <a:gd name="T16" fmla="*/ 2 w 1223"/>
                <a:gd name="T17" fmla="*/ 1114 h 1291"/>
                <a:gd name="T18" fmla="*/ 3 w 1223"/>
                <a:gd name="T19" fmla="*/ 1219 h 1291"/>
                <a:gd name="T20" fmla="*/ 15 w 1223"/>
                <a:gd name="T21" fmla="*/ 1243 h 1291"/>
                <a:gd name="T22" fmla="*/ 17 w 1223"/>
                <a:gd name="T23" fmla="*/ 930 h 1291"/>
                <a:gd name="T24" fmla="*/ 29 w 1223"/>
                <a:gd name="T25" fmla="*/ 916 h 1291"/>
                <a:gd name="T26" fmla="*/ 30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23"/>
                <a:gd name="T43" fmla="*/ 0 h 1291"/>
                <a:gd name="T44" fmla="*/ 1223 w 1223"/>
                <a:gd name="T45" fmla="*/ 1291 h 12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058" name="Object 9"/>
            <p:cNvGraphicFramePr>
              <a:graphicFrameLocks noChangeAspect="1"/>
            </p:cNvGraphicFramePr>
            <p:nvPr/>
          </p:nvGraphicFramePr>
          <p:xfrm>
            <a:off x="4025" y="59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8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5" y="59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80" name="Line 10"/>
            <p:cNvSpPr>
              <a:spLocks noChangeShapeType="1"/>
            </p:cNvSpPr>
            <p:nvPr/>
          </p:nvSpPr>
          <p:spPr bwMode="auto">
            <a:xfrm flipH="1">
              <a:off x="3292" y="993"/>
              <a:ext cx="9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11"/>
            <p:cNvSpPr>
              <a:spLocks noChangeShapeType="1"/>
            </p:cNvSpPr>
            <p:nvPr/>
          </p:nvSpPr>
          <p:spPr bwMode="auto">
            <a:xfrm flipH="1" flipV="1">
              <a:off x="4238" y="883"/>
              <a:ext cx="2" cy="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12"/>
            <p:cNvSpPr>
              <a:spLocks noChangeShapeType="1"/>
            </p:cNvSpPr>
            <p:nvPr/>
          </p:nvSpPr>
          <p:spPr bwMode="auto">
            <a:xfrm flipH="1">
              <a:off x="3293" y="849"/>
              <a:ext cx="2" cy="1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059" name="Object 13"/>
            <p:cNvGraphicFramePr>
              <a:graphicFrameLocks noChangeAspect="1"/>
            </p:cNvGraphicFramePr>
            <p:nvPr/>
          </p:nvGraphicFramePr>
          <p:xfrm>
            <a:off x="3641" y="533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09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1" y="533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0" name="Object 14"/>
            <p:cNvGraphicFramePr>
              <a:graphicFrameLocks noChangeAspect="1"/>
            </p:cNvGraphicFramePr>
            <p:nvPr/>
          </p:nvGraphicFramePr>
          <p:xfrm>
            <a:off x="3245" y="6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0" name="Clip" r:id="rId7" imgW="1307948" imgH="1084823" progId="MS_ClipArt_Gallery.2">
                    <p:embed/>
                  </p:oleObj>
                </mc:Choice>
                <mc:Fallback>
                  <p:oleObj name="Clip" r:id="rId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5" y="6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83" name="Line 15"/>
            <p:cNvSpPr>
              <a:spLocks noChangeShapeType="1"/>
            </p:cNvSpPr>
            <p:nvPr/>
          </p:nvSpPr>
          <p:spPr bwMode="auto">
            <a:xfrm flipH="1">
              <a:off x="3689" y="999"/>
              <a:ext cx="2" cy="5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Text Box 16"/>
            <p:cNvSpPr txBox="1">
              <a:spLocks noChangeArrowheads="1"/>
            </p:cNvSpPr>
            <p:nvPr/>
          </p:nvSpPr>
          <p:spPr bwMode="auto">
            <a:xfrm>
              <a:off x="2669" y="847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223.1.1.1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085" name="Rectangle 17"/>
            <p:cNvSpPr>
              <a:spLocks noChangeArrowheads="1"/>
            </p:cNvSpPr>
            <p:nvPr/>
          </p:nvSpPr>
          <p:spPr bwMode="auto">
            <a:xfrm>
              <a:off x="3609" y="1293"/>
              <a:ext cx="195" cy="11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Text Box 18"/>
            <p:cNvSpPr txBox="1">
              <a:spLocks noChangeArrowheads="1"/>
            </p:cNvSpPr>
            <p:nvPr/>
          </p:nvSpPr>
          <p:spPr bwMode="auto">
            <a:xfrm>
              <a:off x="3392" y="1223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223.1.1.3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087" name="Text Box 19"/>
            <p:cNvSpPr txBox="1">
              <a:spLocks noChangeArrowheads="1"/>
            </p:cNvSpPr>
            <p:nvPr/>
          </p:nvSpPr>
          <p:spPr bwMode="auto">
            <a:xfrm>
              <a:off x="4211" y="851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223.1.1.4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088" name="Freeform 20"/>
            <p:cNvSpPr>
              <a:spLocks/>
            </p:cNvSpPr>
            <p:nvPr/>
          </p:nvSpPr>
          <p:spPr bwMode="auto">
            <a:xfrm>
              <a:off x="2282" y="2875"/>
              <a:ext cx="970" cy="939"/>
            </a:xfrm>
            <a:custGeom>
              <a:avLst/>
              <a:gdLst>
                <a:gd name="T0" fmla="*/ 451 w 970"/>
                <a:gd name="T1" fmla="*/ 41 h 939"/>
                <a:gd name="T2" fmla="*/ 388 w 970"/>
                <a:gd name="T3" fmla="*/ 431 h 939"/>
                <a:gd name="T4" fmla="*/ 64 w 970"/>
                <a:gd name="T5" fmla="*/ 479 h 939"/>
                <a:gd name="T6" fmla="*/ 7 w 970"/>
                <a:gd name="T7" fmla="*/ 791 h 939"/>
                <a:gd name="T8" fmla="*/ 100 w 970"/>
                <a:gd name="T9" fmla="*/ 920 h 939"/>
                <a:gd name="T10" fmla="*/ 421 w 970"/>
                <a:gd name="T11" fmla="*/ 905 h 939"/>
                <a:gd name="T12" fmla="*/ 652 w 970"/>
                <a:gd name="T13" fmla="*/ 905 h 939"/>
                <a:gd name="T14" fmla="*/ 904 w 970"/>
                <a:gd name="T15" fmla="*/ 857 h 939"/>
                <a:gd name="T16" fmla="*/ 916 w 970"/>
                <a:gd name="T17" fmla="*/ 473 h 939"/>
                <a:gd name="T18" fmla="*/ 580 w 970"/>
                <a:gd name="T19" fmla="*/ 443 h 939"/>
                <a:gd name="T20" fmla="*/ 526 w 970"/>
                <a:gd name="T21" fmla="*/ 65 h 939"/>
                <a:gd name="T22" fmla="*/ 529 w 970"/>
                <a:gd name="T23" fmla="*/ 53 h 939"/>
                <a:gd name="T24" fmla="*/ 451 w 970"/>
                <a:gd name="T25" fmla="*/ 41 h 9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70"/>
                <a:gd name="T40" fmla="*/ 0 h 939"/>
                <a:gd name="T41" fmla="*/ 970 w 970"/>
                <a:gd name="T42" fmla="*/ 939 h 9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70" h="939">
                  <a:moveTo>
                    <a:pt x="451" y="41"/>
                  </a:moveTo>
                  <a:cubicBezTo>
                    <a:pt x="415" y="47"/>
                    <a:pt x="452" y="358"/>
                    <a:pt x="388" y="431"/>
                  </a:cubicBezTo>
                  <a:cubicBezTo>
                    <a:pt x="324" y="504"/>
                    <a:pt x="128" y="419"/>
                    <a:pt x="64" y="479"/>
                  </a:cubicBezTo>
                  <a:cubicBezTo>
                    <a:pt x="0" y="539"/>
                    <a:pt x="1" y="718"/>
                    <a:pt x="7" y="791"/>
                  </a:cubicBezTo>
                  <a:cubicBezTo>
                    <a:pt x="13" y="864"/>
                    <a:pt x="31" y="901"/>
                    <a:pt x="100" y="920"/>
                  </a:cubicBezTo>
                  <a:cubicBezTo>
                    <a:pt x="169" y="939"/>
                    <a:pt x="329" y="908"/>
                    <a:pt x="421" y="905"/>
                  </a:cubicBezTo>
                  <a:cubicBezTo>
                    <a:pt x="513" y="902"/>
                    <a:pt x="572" y="913"/>
                    <a:pt x="652" y="905"/>
                  </a:cubicBezTo>
                  <a:cubicBezTo>
                    <a:pt x="732" y="897"/>
                    <a:pt x="860" y="929"/>
                    <a:pt x="904" y="857"/>
                  </a:cubicBezTo>
                  <a:cubicBezTo>
                    <a:pt x="948" y="785"/>
                    <a:pt x="970" y="542"/>
                    <a:pt x="916" y="473"/>
                  </a:cubicBezTo>
                  <a:cubicBezTo>
                    <a:pt x="862" y="404"/>
                    <a:pt x="645" y="511"/>
                    <a:pt x="580" y="443"/>
                  </a:cubicBezTo>
                  <a:cubicBezTo>
                    <a:pt x="515" y="375"/>
                    <a:pt x="534" y="130"/>
                    <a:pt x="526" y="65"/>
                  </a:cubicBezTo>
                  <a:cubicBezTo>
                    <a:pt x="518" y="0"/>
                    <a:pt x="542" y="57"/>
                    <a:pt x="529" y="53"/>
                  </a:cubicBezTo>
                  <a:cubicBezTo>
                    <a:pt x="520" y="26"/>
                    <a:pt x="487" y="35"/>
                    <a:pt x="451" y="41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89" name="Group 21"/>
            <p:cNvGrpSpPr>
              <a:grpSpLocks/>
            </p:cNvGrpSpPr>
            <p:nvPr/>
          </p:nvGrpSpPr>
          <p:grpSpPr bwMode="auto">
            <a:xfrm>
              <a:off x="2557" y="2693"/>
              <a:ext cx="448" cy="240"/>
              <a:chOff x="3600" y="219"/>
              <a:chExt cx="360" cy="175"/>
            </a:xfrm>
          </p:grpSpPr>
          <p:sp>
            <p:nvSpPr>
              <p:cNvPr id="45148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5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5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u="none">
                  <a:latin typeface="Times New Roman" charset="0"/>
                </a:endParaRPr>
              </a:p>
            </p:txBody>
          </p:sp>
          <p:sp>
            <p:nvSpPr>
              <p:cNvPr id="4515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153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15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59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60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154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155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56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57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090" name="Line 35"/>
            <p:cNvSpPr>
              <a:spLocks noChangeShapeType="1"/>
            </p:cNvSpPr>
            <p:nvPr/>
          </p:nvSpPr>
          <p:spPr bwMode="auto">
            <a:xfrm flipH="1">
              <a:off x="2758" y="2940"/>
              <a:ext cx="0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Line 36"/>
            <p:cNvSpPr>
              <a:spLocks noChangeShapeType="1"/>
            </p:cNvSpPr>
            <p:nvPr/>
          </p:nvSpPr>
          <p:spPr bwMode="auto">
            <a:xfrm flipH="1" flipV="1">
              <a:off x="2431" y="3384"/>
              <a:ext cx="642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Line 37"/>
            <p:cNvSpPr>
              <a:spLocks noChangeShapeType="1"/>
            </p:cNvSpPr>
            <p:nvPr/>
          </p:nvSpPr>
          <p:spPr bwMode="auto">
            <a:xfrm flipH="1" flipV="1">
              <a:off x="2438" y="3394"/>
              <a:ext cx="2" cy="1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Line 38"/>
            <p:cNvSpPr>
              <a:spLocks noChangeShapeType="1"/>
            </p:cNvSpPr>
            <p:nvPr/>
          </p:nvSpPr>
          <p:spPr bwMode="auto">
            <a:xfrm flipH="1" flipV="1">
              <a:off x="3065" y="3385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061" name="Object 39"/>
            <p:cNvGraphicFramePr>
              <a:graphicFrameLocks noChangeAspect="1"/>
            </p:cNvGraphicFramePr>
            <p:nvPr/>
          </p:nvGraphicFramePr>
          <p:xfrm>
            <a:off x="2780" y="3449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1" name="Clip" r:id="rId8" imgW="1307948" imgH="1084823" progId="MS_ClipArt_Gallery.2">
                    <p:embed/>
                  </p:oleObj>
                </mc:Choice>
                <mc:Fallback>
                  <p:oleObj name="Clip" r:id="rId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" y="3449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2" name="Object 40"/>
            <p:cNvGraphicFramePr>
              <a:graphicFrameLocks noChangeAspect="1"/>
            </p:cNvGraphicFramePr>
            <p:nvPr/>
          </p:nvGraphicFramePr>
          <p:xfrm>
            <a:off x="2372" y="3458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12" name="Clip" r:id="rId9" imgW="1307948" imgH="1084823" progId="MS_ClipArt_Gallery.2">
                    <p:embed/>
                  </p:oleObj>
                </mc:Choice>
                <mc:Fallback>
                  <p:oleObj name="Clip" r:id="rId9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2" y="3458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94" name="Text Box 41"/>
            <p:cNvSpPr txBox="1">
              <a:spLocks noChangeArrowheads="1"/>
            </p:cNvSpPr>
            <p:nvPr/>
          </p:nvSpPr>
          <p:spPr bwMode="auto">
            <a:xfrm>
              <a:off x="3032" y="3314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223.1.2.2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095" name="Text Box 42"/>
            <p:cNvSpPr txBox="1">
              <a:spLocks noChangeArrowheads="1"/>
            </p:cNvSpPr>
            <p:nvPr/>
          </p:nvSpPr>
          <p:spPr bwMode="auto">
            <a:xfrm>
              <a:off x="1838" y="3311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223.1.2.1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096" name="Rectangle 43"/>
            <p:cNvSpPr>
              <a:spLocks noChangeArrowheads="1"/>
            </p:cNvSpPr>
            <p:nvPr/>
          </p:nvSpPr>
          <p:spPr bwMode="auto">
            <a:xfrm>
              <a:off x="2721" y="3003"/>
              <a:ext cx="81" cy="11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Text Box 44"/>
            <p:cNvSpPr txBox="1">
              <a:spLocks noChangeArrowheads="1"/>
            </p:cNvSpPr>
            <p:nvPr/>
          </p:nvSpPr>
          <p:spPr bwMode="auto">
            <a:xfrm>
              <a:off x="2450" y="2957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223.1.2.6</a:t>
              </a:r>
              <a:endParaRPr lang="en-US" sz="1800" u="none">
                <a:latin typeface="Comic Sans MS" charset="0"/>
              </a:endParaRPr>
            </a:p>
          </p:txBody>
        </p:sp>
        <p:grpSp>
          <p:nvGrpSpPr>
            <p:cNvPr id="45098" name="Group 45"/>
            <p:cNvGrpSpPr>
              <a:grpSpLocks/>
            </p:cNvGrpSpPr>
            <p:nvPr/>
          </p:nvGrpSpPr>
          <p:grpSpPr bwMode="auto">
            <a:xfrm>
              <a:off x="3746" y="2705"/>
              <a:ext cx="1844" cy="1121"/>
              <a:chOff x="1748" y="2615"/>
              <a:chExt cx="1844" cy="1121"/>
            </a:xfrm>
          </p:grpSpPr>
          <p:sp>
            <p:nvSpPr>
              <p:cNvPr id="45125" name="Freeform 46"/>
              <p:cNvSpPr>
                <a:spLocks/>
              </p:cNvSpPr>
              <p:nvPr/>
            </p:nvSpPr>
            <p:spPr bwMode="auto">
              <a:xfrm>
                <a:off x="2192" y="2797"/>
                <a:ext cx="970" cy="939"/>
              </a:xfrm>
              <a:custGeom>
                <a:avLst/>
                <a:gdLst>
                  <a:gd name="T0" fmla="*/ 451 w 970"/>
                  <a:gd name="T1" fmla="*/ 41 h 939"/>
                  <a:gd name="T2" fmla="*/ 388 w 970"/>
                  <a:gd name="T3" fmla="*/ 431 h 939"/>
                  <a:gd name="T4" fmla="*/ 64 w 970"/>
                  <a:gd name="T5" fmla="*/ 479 h 939"/>
                  <a:gd name="T6" fmla="*/ 7 w 970"/>
                  <a:gd name="T7" fmla="*/ 791 h 939"/>
                  <a:gd name="T8" fmla="*/ 100 w 970"/>
                  <a:gd name="T9" fmla="*/ 920 h 939"/>
                  <a:gd name="T10" fmla="*/ 421 w 970"/>
                  <a:gd name="T11" fmla="*/ 905 h 939"/>
                  <a:gd name="T12" fmla="*/ 652 w 970"/>
                  <a:gd name="T13" fmla="*/ 905 h 939"/>
                  <a:gd name="T14" fmla="*/ 904 w 970"/>
                  <a:gd name="T15" fmla="*/ 857 h 939"/>
                  <a:gd name="T16" fmla="*/ 916 w 970"/>
                  <a:gd name="T17" fmla="*/ 473 h 939"/>
                  <a:gd name="T18" fmla="*/ 580 w 970"/>
                  <a:gd name="T19" fmla="*/ 443 h 939"/>
                  <a:gd name="T20" fmla="*/ 526 w 970"/>
                  <a:gd name="T21" fmla="*/ 65 h 939"/>
                  <a:gd name="T22" fmla="*/ 529 w 970"/>
                  <a:gd name="T23" fmla="*/ 53 h 939"/>
                  <a:gd name="T24" fmla="*/ 451 w 970"/>
                  <a:gd name="T25" fmla="*/ 41 h 9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70"/>
                  <a:gd name="T40" fmla="*/ 0 h 939"/>
                  <a:gd name="T41" fmla="*/ 970 w 970"/>
                  <a:gd name="T42" fmla="*/ 939 h 9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70" h="939">
                    <a:moveTo>
                      <a:pt x="451" y="41"/>
                    </a:moveTo>
                    <a:cubicBezTo>
                      <a:pt x="415" y="47"/>
                      <a:pt x="452" y="358"/>
                      <a:pt x="388" y="431"/>
                    </a:cubicBezTo>
                    <a:cubicBezTo>
                      <a:pt x="324" y="504"/>
                      <a:pt x="128" y="419"/>
                      <a:pt x="64" y="479"/>
                    </a:cubicBezTo>
                    <a:cubicBezTo>
                      <a:pt x="0" y="539"/>
                      <a:pt x="1" y="718"/>
                      <a:pt x="7" y="791"/>
                    </a:cubicBezTo>
                    <a:cubicBezTo>
                      <a:pt x="13" y="864"/>
                      <a:pt x="31" y="901"/>
                      <a:pt x="100" y="920"/>
                    </a:cubicBezTo>
                    <a:cubicBezTo>
                      <a:pt x="169" y="939"/>
                      <a:pt x="329" y="908"/>
                      <a:pt x="421" y="905"/>
                    </a:cubicBezTo>
                    <a:cubicBezTo>
                      <a:pt x="513" y="902"/>
                      <a:pt x="572" y="913"/>
                      <a:pt x="652" y="905"/>
                    </a:cubicBezTo>
                    <a:cubicBezTo>
                      <a:pt x="732" y="897"/>
                      <a:pt x="860" y="929"/>
                      <a:pt x="904" y="857"/>
                    </a:cubicBezTo>
                    <a:cubicBezTo>
                      <a:pt x="948" y="785"/>
                      <a:pt x="970" y="542"/>
                      <a:pt x="916" y="473"/>
                    </a:cubicBezTo>
                    <a:cubicBezTo>
                      <a:pt x="862" y="404"/>
                      <a:pt x="645" y="511"/>
                      <a:pt x="580" y="443"/>
                    </a:cubicBezTo>
                    <a:cubicBezTo>
                      <a:pt x="515" y="375"/>
                      <a:pt x="534" y="130"/>
                      <a:pt x="526" y="65"/>
                    </a:cubicBezTo>
                    <a:cubicBezTo>
                      <a:pt x="518" y="0"/>
                      <a:pt x="542" y="57"/>
                      <a:pt x="529" y="53"/>
                    </a:cubicBezTo>
                    <a:cubicBezTo>
                      <a:pt x="520" y="26"/>
                      <a:pt x="487" y="35"/>
                      <a:pt x="451" y="41"/>
                    </a:cubicBez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126" name="Group 47"/>
              <p:cNvGrpSpPr>
                <a:grpSpLocks/>
              </p:cNvGrpSpPr>
              <p:nvPr/>
            </p:nvGrpSpPr>
            <p:grpSpPr bwMode="auto">
              <a:xfrm>
                <a:off x="2467" y="2615"/>
                <a:ext cx="448" cy="240"/>
                <a:chOff x="3600" y="219"/>
                <a:chExt cx="360" cy="175"/>
              </a:xfrm>
            </p:grpSpPr>
            <p:sp>
              <p:nvSpPr>
                <p:cNvPr id="45135" name="Oval 48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6" name="Line 49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7" name="Line 50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8" name="Rectangle 51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GB" u="none">
                    <a:latin typeface="Times New Roman" charset="0"/>
                  </a:endParaRPr>
                </a:p>
              </p:txBody>
            </p:sp>
            <p:sp>
              <p:nvSpPr>
                <p:cNvPr id="45139" name="Oval 52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5140" name="Group 53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45145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46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47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141" name="Group 57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45142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4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4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5127" name="Line 61"/>
              <p:cNvSpPr>
                <a:spLocks noChangeShapeType="1"/>
              </p:cNvSpPr>
              <p:nvPr/>
            </p:nvSpPr>
            <p:spPr bwMode="auto">
              <a:xfrm flipH="1">
                <a:off x="2668" y="2862"/>
                <a:ext cx="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8" name="Line 62"/>
              <p:cNvSpPr>
                <a:spLocks noChangeShapeType="1"/>
              </p:cNvSpPr>
              <p:nvPr/>
            </p:nvSpPr>
            <p:spPr bwMode="auto">
              <a:xfrm flipH="1" flipV="1">
                <a:off x="2341" y="3306"/>
                <a:ext cx="642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9" name="Line 63"/>
              <p:cNvSpPr>
                <a:spLocks noChangeShapeType="1"/>
              </p:cNvSpPr>
              <p:nvPr/>
            </p:nvSpPr>
            <p:spPr bwMode="auto">
              <a:xfrm flipH="1" flipV="1">
                <a:off x="2348" y="3316"/>
                <a:ext cx="2" cy="1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0" name="Line 64"/>
              <p:cNvSpPr>
                <a:spLocks noChangeShapeType="1"/>
              </p:cNvSpPr>
              <p:nvPr/>
            </p:nvSpPr>
            <p:spPr bwMode="auto">
              <a:xfrm flipH="1" flipV="1">
                <a:off x="2975" y="3307"/>
                <a:ext cx="2" cy="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5063" name="Object 65"/>
              <p:cNvGraphicFramePr>
                <a:graphicFrameLocks noChangeAspect="1"/>
              </p:cNvGraphicFramePr>
              <p:nvPr/>
            </p:nvGraphicFramePr>
            <p:xfrm>
              <a:off x="2690" y="3371"/>
              <a:ext cx="368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13" name="Clip" r:id="rId10" imgW="1307948" imgH="1084823" progId="MS_ClipArt_Gallery.2">
                      <p:embed/>
                    </p:oleObj>
                  </mc:Choice>
                  <mc:Fallback>
                    <p:oleObj name="Clip" r:id="rId10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0" y="3371"/>
                            <a:ext cx="368" cy="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064" name="Object 66"/>
              <p:cNvGraphicFramePr>
                <a:graphicFrameLocks noChangeAspect="1"/>
              </p:cNvGraphicFramePr>
              <p:nvPr/>
            </p:nvGraphicFramePr>
            <p:xfrm>
              <a:off x="2282" y="3380"/>
              <a:ext cx="368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14" name="Clip" r:id="rId11" imgW="1307948" imgH="1084823" progId="MS_ClipArt_Gallery.2">
                      <p:embed/>
                    </p:oleObj>
                  </mc:Choice>
                  <mc:Fallback>
                    <p:oleObj name="Clip" r:id="rId11" imgW="1307948" imgH="108482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82" y="3380"/>
                            <a:ext cx="368" cy="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rgbClr val="000000">
                                      <a:alpha val="74998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131" name="Text Box 67"/>
              <p:cNvSpPr txBox="1">
                <a:spLocks noChangeArrowheads="1"/>
              </p:cNvSpPr>
              <p:nvPr/>
            </p:nvSpPr>
            <p:spPr bwMode="auto">
              <a:xfrm>
                <a:off x="2942" y="3236"/>
                <a:ext cx="650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600" u="none">
                    <a:latin typeface="Arial" charset="0"/>
                  </a:rPr>
                  <a:t>223.1.3.2</a:t>
                </a:r>
                <a:endParaRPr lang="en-US" sz="1800" u="none">
                  <a:latin typeface="Comic Sans MS" charset="0"/>
                </a:endParaRPr>
              </a:p>
            </p:txBody>
          </p:sp>
          <p:sp>
            <p:nvSpPr>
              <p:cNvPr id="45132" name="Text Box 68"/>
              <p:cNvSpPr txBox="1">
                <a:spLocks noChangeArrowheads="1"/>
              </p:cNvSpPr>
              <p:nvPr/>
            </p:nvSpPr>
            <p:spPr bwMode="auto">
              <a:xfrm>
                <a:off x="1748" y="3233"/>
                <a:ext cx="650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600" u="none">
                    <a:latin typeface="Arial" charset="0"/>
                  </a:rPr>
                  <a:t>223.1.3.1</a:t>
                </a:r>
                <a:endParaRPr lang="en-US" sz="1800" u="none">
                  <a:latin typeface="Comic Sans MS" charset="0"/>
                </a:endParaRPr>
              </a:p>
            </p:txBody>
          </p:sp>
          <p:sp>
            <p:nvSpPr>
              <p:cNvPr id="45133" name="Rectangle 69"/>
              <p:cNvSpPr>
                <a:spLocks noChangeArrowheads="1"/>
              </p:cNvSpPr>
              <p:nvPr/>
            </p:nvSpPr>
            <p:spPr bwMode="auto">
              <a:xfrm>
                <a:off x="2631" y="2925"/>
                <a:ext cx="81" cy="114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4" name="Text Box 70"/>
              <p:cNvSpPr txBox="1">
                <a:spLocks noChangeArrowheads="1"/>
              </p:cNvSpPr>
              <p:nvPr/>
            </p:nvSpPr>
            <p:spPr bwMode="auto">
              <a:xfrm>
                <a:off x="2360" y="2877"/>
                <a:ext cx="721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1600" u="none">
                    <a:latin typeface="Arial" charset="0"/>
                  </a:rPr>
                  <a:t>223.1.3.27</a:t>
                </a:r>
                <a:endParaRPr lang="en-US" sz="1800" u="none">
                  <a:latin typeface="Comic Sans MS" charset="0"/>
                </a:endParaRPr>
              </a:p>
            </p:txBody>
          </p:sp>
        </p:grpSp>
        <p:grpSp>
          <p:nvGrpSpPr>
            <p:cNvPr id="45099" name="Group 71"/>
            <p:cNvGrpSpPr>
              <a:grpSpLocks/>
            </p:cNvGrpSpPr>
            <p:nvPr/>
          </p:nvGrpSpPr>
          <p:grpSpPr bwMode="auto">
            <a:xfrm>
              <a:off x="3481" y="1505"/>
              <a:ext cx="448" cy="240"/>
              <a:chOff x="3600" y="219"/>
              <a:chExt cx="360" cy="175"/>
            </a:xfrm>
          </p:grpSpPr>
          <p:sp>
            <p:nvSpPr>
              <p:cNvPr id="45112" name="Oval 7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3" name="Line 7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4" name="Line 7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5" name="Rectangle 7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u="none">
                  <a:latin typeface="Times New Roman" charset="0"/>
                </a:endParaRPr>
              </a:p>
            </p:txBody>
          </p:sp>
          <p:sp>
            <p:nvSpPr>
              <p:cNvPr id="45116" name="Oval 7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117" name="Group 7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12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23" name="Line 7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24" name="Line 8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118" name="Group 8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119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20" name="Line 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21" name="Line 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100" name="Line 85"/>
            <p:cNvSpPr>
              <a:spLocks noChangeShapeType="1"/>
            </p:cNvSpPr>
            <p:nvPr/>
          </p:nvSpPr>
          <p:spPr bwMode="auto">
            <a:xfrm flipH="1" flipV="1">
              <a:off x="3848" y="823"/>
              <a:ext cx="2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Rectangle 86"/>
            <p:cNvSpPr>
              <a:spLocks noChangeArrowheads="1"/>
            </p:cNvSpPr>
            <p:nvPr/>
          </p:nvSpPr>
          <p:spPr bwMode="auto">
            <a:xfrm>
              <a:off x="3813" y="846"/>
              <a:ext cx="69" cy="123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Text Box 87"/>
            <p:cNvSpPr txBox="1">
              <a:spLocks noChangeArrowheads="1"/>
            </p:cNvSpPr>
            <p:nvPr/>
          </p:nvSpPr>
          <p:spPr bwMode="auto">
            <a:xfrm>
              <a:off x="3611" y="822"/>
              <a:ext cx="5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u="none">
                  <a:latin typeface="Arial" charset="0"/>
                </a:rPr>
                <a:t>223.1.1.2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03" name="Line 88"/>
            <p:cNvSpPr>
              <a:spLocks noChangeShapeType="1"/>
            </p:cNvSpPr>
            <p:nvPr/>
          </p:nvSpPr>
          <p:spPr bwMode="auto">
            <a:xfrm flipV="1">
              <a:off x="2892" y="1740"/>
              <a:ext cx="702" cy="9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Line 89"/>
            <p:cNvSpPr>
              <a:spLocks noChangeShapeType="1"/>
            </p:cNvSpPr>
            <p:nvPr/>
          </p:nvSpPr>
          <p:spPr bwMode="auto">
            <a:xfrm flipH="1" flipV="1">
              <a:off x="3846" y="1728"/>
              <a:ext cx="804" cy="9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Line 90"/>
            <p:cNvSpPr>
              <a:spLocks noChangeShapeType="1"/>
            </p:cNvSpPr>
            <p:nvPr/>
          </p:nvSpPr>
          <p:spPr bwMode="auto">
            <a:xfrm flipH="1" flipV="1">
              <a:off x="3012" y="2838"/>
              <a:ext cx="1452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Text Box 91"/>
            <p:cNvSpPr txBox="1">
              <a:spLocks noChangeArrowheads="1"/>
            </p:cNvSpPr>
            <p:nvPr/>
          </p:nvSpPr>
          <p:spPr bwMode="auto">
            <a:xfrm>
              <a:off x="3896" y="1673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223.1.7.0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07" name="Text Box 92"/>
            <p:cNvSpPr txBox="1">
              <a:spLocks noChangeArrowheads="1"/>
            </p:cNvSpPr>
            <p:nvPr/>
          </p:nvSpPr>
          <p:spPr bwMode="auto">
            <a:xfrm>
              <a:off x="4574" y="2483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223.1.7.1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08" name="Text Box 93"/>
            <p:cNvSpPr txBox="1">
              <a:spLocks noChangeArrowheads="1"/>
            </p:cNvSpPr>
            <p:nvPr/>
          </p:nvSpPr>
          <p:spPr bwMode="auto">
            <a:xfrm>
              <a:off x="3794" y="2645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223.1.8.0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09" name="Text Box 94"/>
            <p:cNvSpPr txBox="1">
              <a:spLocks noChangeArrowheads="1"/>
            </p:cNvSpPr>
            <p:nvPr/>
          </p:nvSpPr>
          <p:spPr bwMode="auto">
            <a:xfrm>
              <a:off x="3008" y="2645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223.1.8.1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10" name="Text Box 95"/>
            <p:cNvSpPr txBox="1">
              <a:spLocks noChangeArrowheads="1"/>
            </p:cNvSpPr>
            <p:nvPr/>
          </p:nvSpPr>
          <p:spPr bwMode="auto">
            <a:xfrm>
              <a:off x="2330" y="2459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223.1.9.1</a:t>
              </a:r>
              <a:endParaRPr lang="en-US" sz="1800" u="none">
                <a:latin typeface="Comic Sans MS" charset="0"/>
              </a:endParaRPr>
            </a:p>
          </p:txBody>
        </p:sp>
        <p:sp>
          <p:nvSpPr>
            <p:cNvPr id="45111" name="Text Box 96"/>
            <p:cNvSpPr txBox="1">
              <a:spLocks noChangeArrowheads="1"/>
            </p:cNvSpPr>
            <p:nvPr/>
          </p:nvSpPr>
          <p:spPr bwMode="auto">
            <a:xfrm>
              <a:off x="2876" y="1679"/>
              <a:ext cx="65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u="none">
                  <a:latin typeface="Arial" charset="0"/>
                </a:rPr>
                <a:t>223.1.9.2</a:t>
              </a:r>
              <a:endParaRPr lang="en-US" sz="1800" u="none">
                <a:latin typeface="Comic Sans MS" charset="0"/>
              </a:endParaRPr>
            </a:p>
          </p:txBody>
        </p:sp>
      </p:grpSp>
      <p:sp>
        <p:nvSpPr>
          <p:cNvPr id="155745" name="Text Box 97"/>
          <p:cNvSpPr txBox="1">
            <a:spLocks noChangeArrowheads="1"/>
          </p:cNvSpPr>
          <p:nvPr/>
        </p:nvSpPr>
        <p:spPr bwMode="auto">
          <a:xfrm>
            <a:off x="381000" y="3987800"/>
            <a:ext cx="2514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 dirty="0" smtClean="0">
                <a:latin typeface="Tw Cen MT"/>
                <a:cs typeface="Tw Cen MT"/>
              </a:rPr>
              <a:t>Quantos prefixos </a:t>
            </a:r>
            <a:r>
              <a:rPr lang="pt-PT" sz="1800" u="none" dirty="0">
                <a:latin typeface="Tw Cen MT"/>
                <a:cs typeface="Tw Cen MT"/>
              </a:rPr>
              <a:t>IP</a:t>
            </a:r>
          </a:p>
          <a:p>
            <a:r>
              <a:rPr lang="pt-PT" sz="1800" u="none" dirty="0" smtClean="0">
                <a:latin typeface="Tw Cen MT"/>
                <a:cs typeface="Tw Cen MT"/>
              </a:rPr>
              <a:t>Interligados </a:t>
            </a:r>
            <a:r>
              <a:rPr lang="pt-PT" sz="1800" u="none" dirty="0">
                <a:latin typeface="Tw Cen MT"/>
                <a:cs typeface="Tw Cen MT"/>
              </a:rPr>
              <a:t>estão</a:t>
            </a:r>
          </a:p>
          <a:p>
            <a:r>
              <a:rPr lang="pt-PT" sz="1800" u="none" dirty="0">
                <a:latin typeface="Tw Cen MT"/>
                <a:cs typeface="Tw Cen MT"/>
              </a:rPr>
              <a:t>n</a:t>
            </a:r>
            <a:r>
              <a:rPr lang="pt-PT" sz="1800" u="none" dirty="0" smtClean="0">
                <a:latin typeface="Tw Cen MT"/>
                <a:cs typeface="Tw Cen MT"/>
              </a:rPr>
              <a:t>esta rede ?</a:t>
            </a:r>
            <a:endParaRPr lang="pt-PT" sz="1800" u="none" dirty="0">
              <a:latin typeface="Tw Cen MT"/>
              <a:cs typeface="Tw Cen MT"/>
            </a:endParaRPr>
          </a:p>
          <a:p>
            <a:endParaRPr lang="pt-PT" sz="1800" u="none" dirty="0"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Resposta: 6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prefixos IP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9" name="Oval 98"/>
          <p:cNvSpPr>
            <a:spLocks noChangeArrowheads="1"/>
          </p:cNvSpPr>
          <p:nvPr/>
        </p:nvSpPr>
        <p:spPr bwMode="auto">
          <a:xfrm>
            <a:off x="4038600" y="1524000"/>
            <a:ext cx="4191000" cy="14478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" name="Oval 99"/>
          <p:cNvSpPr>
            <a:spLocks noChangeArrowheads="1"/>
          </p:cNvSpPr>
          <p:nvPr/>
        </p:nvSpPr>
        <p:spPr bwMode="auto">
          <a:xfrm rot="2607582">
            <a:off x="4260850" y="2879725"/>
            <a:ext cx="1295400" cy="194945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Oval 100"/>
          <p:cNvSpPr>
            <a:spLocks noChangeArrowheads="1"/>
          </p:cNvSpPr>
          <p:nvPr/>
        </p:nvSpPr>
        <p:spPr bwMode="auto">
          <a:xfrm rot="-2527598">
            <a:off x="6354763" y="2833688"/>
            <a:ext cx="1246187" cy="194945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" name="Oval 101"/>
          <p:cNvSpPr>
            <a:spLocks noChangeArrowheads="1"/>
          </p:cNvSpPr>
          <p:nvPr/>
        </p:nvSpPr>
        <p:spPr bwMode="auto">
          <a:xfrm>
            <a:off x="3200400" y="4953000"/>
            <a:ext cx="2362200" cy="14478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6400800" y="4876800"/>
            <a:ext cx="2514600" cy="14478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4648200" y="4495800"/>
            <a:ext cx="2514600" cy="6096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6"/>
          <p:cNvSpPr>
            <a:spLocks noGrp="1" noChangeArrowheads="1"/>
          </p:cNvSpPr>
          <p:nvPr>
            <p:ph type="title"/>
          </p:nvPr>
        </p:nvSpPr>
        <p:spPr>
          <a:xfrm>
            <a:off x="398463" y="287338"/>
            <a:ext cx="8002587" cy="931862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Gamas de endereços IP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122363" y="3387725"/>
            <a:ext cx="6983589" cy="584776"/>
            <a:chOff x="1122363" y="3556000"/>
            <a:chExt cx="6983589" cy="584776"/>
          </a:xfrm>
        </p:grpSpPr>
        <p:sp>
          <p:nvSpPr>
            <p:cNvPr id="47171" name="Rectangle 4"/>
            <p:cNvSpPr>
              <a:spLocks noChangeArrowheads="1"/>
            </p:cNvSpPr>
            <p:nvPr/>
          </p:nvSpPr>
          <p:spPr bwMode="auto">
            <a:xfrm>
              <a:off x="1643063" y="3614738"/>
              <a:ext cx="4581525" cy="3333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47172" name="Group 18"/>
            <p:cNvGrpSpPr>
              <a:grpSpLocks/>
            </p:cNvGrpSpPr>
            <p:nvPr/>
          </p:nvGrpSpPr>
          <p:grpSpPr bwMode="auto">
            <a:xfrm>
              <a:off x="1598613" y="3627438"/>
              <a:ext cx="4597400" cy="398462"/>
              <a:chOff x="344" y="2666"/>
              <a:chExt cx="2896" cy="251"/>
            </a:xfrm>
          </p:grpSpPr>
          <p:sp>
            <p:nvSpPr>
              <p:cNvPr id="47175" name="Rectangle 19"/>
              <p:cNvSpPr>
                <a:spLocks noChangeArrowheads="1"/>
              </p:cNvSpPr>
              <p:nvPr/>
            </p:nvSpPr>
            <p:spPr bwMode="auto">
              <a:xfrm>
                <a:off x="354" y="2688"/>
                <a:ext cx="2886" cy="2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47176" name="Text Box 20"/>
              <p:cNvSpPr txBox="1">
                <a:spLocks noChangeArrowheads="1"/>
              </p:cNvSpPr>
              <p:nvPr/>
            </p:nvSpPr>
            <p:spPr bwMode="auto">
              <a:xfrm>
                <a:off x="344" y="2684"/>
                <a:ext cx="27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10</a:t>
                </a:r>
              </a:p>
            </p:txBody>
          </p:sp>
          <p:sp>
            <p:nvSpPr>
              <p:cNvPr id="47177" name="Line 21"/>
              <p:cNvSpPr>
                <a:spLocks noChangeShapeType="1"/>
              </p:cNvSpPr>
              <p:nvPr/>
            </p:nvSpPr>
            <p:spPr bwMode="auto">
              <a:xfrm>
                <a:off x="1800" y="2688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47178" name="Group 22"/>
              <p:cNvGrpSpPr>
                <a:grpSpLocks/>
              </p:cNvGrpSpPr>
              <p:nvPr/>
            </p:nvGrpSpPr>
            <p:grpSpPr bwMode="auto">
              <a:xfrm>
                <a:off x="1050" y="2688"/>
                <a:ext cx="60" cy="216"/>
                <a:chOff x="1842" y="924"/>
                <a:chExt cx="60" cy="216"/>
              </a:xfrm>
            </p:grpSpPr>
            <p:sp>
              <p:nvSpPr>
                <p:cNvPr id="47184" name="Line 23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8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47179" name="Group 25"/>
              <p:cNvGrpSpPr>
                <a:grpSpLocks/>
              </p:cNvGrpSpPr>
              <p:nvPr/>
            </p:nvGrpSpPr>
            <p:grpSpPr bwMode="auto">
              <a:xfrm>
                <a:off x="2454" y="2688"/>
                <a:ext cx="60" cy="216"/>
                <a:chOff x="1842" y="924"/>
                <a:chExt cx="60" cy="216"/>
              </a:xfrm>
            </p:grpSpPr>
            <p:sp>
              <p:nvSpPr>
                <p:cNvPr id="47182" name="Line 26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sp>
            <p:nvSpPr>
              <p:cNvPr id="47180" name="Text Box 28"/>
              <p:cNvSpPr txBox="1">
                <a:spLocks noChangeArrowheads="1"/>
              </p:cNvSpPr>
              <p:nvPr/>
            </p:nvSpPr>
            <p:spPr bwMode="auto">
              <a:xfrm>
                <a:off x="908" y="2666"/>
                <a:ext cx="57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network</a:t>
                </a:r>
              </a:p>
            </p:txBody>
          </p:sp>
          <p:sp>
            <p:nvSpPr>
              <p:cNvPr id="47181" name="Text Box 29"/>
              <p:cNvSpPr txBox="1">
                <a:spLocks noChangeArrowheads="1"/>
              </p:cNvSpPr>
              <p:nvPr/>
            </p:nvSpPr>
            <p:spPr bwMode="auto">
              <a:xfrm>
                <a:off x="2264" y="2684"/>
                <a:ext cx="34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host</a:t>
                </a:r>
              </a:p>
            </p:txBody>
          </p:sp>
        </p:grpSp>
        <p:sp>
          <p:nvSpPr>
            <p:cNvPr id="47173" name="Text Box 56"/>
            <p:cNvSpPr txBox="1">
              <a:spLocks noChangeArrowheads="1"/>
            </p:cNvSpPr>
            <p:nvPr/>
          </p:nvSpPr>
          <p:spPr bwMode="auto">
            <a:xfrm>
              <a:off x="1122363" y="3603625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solidFill>
                    <a:srgbClr val="000000"/>
                  </a:solidFill>
                  <a:latin typeface="Tw Cen MT"/>
                  <a:cs typeface="Tw Cen MT"/>
                </a:rPr>
                <a:t>B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74" name="Text Box 61"/>
            <p:cNvSpPr txBox="1">
              <a:spLocks noChangeArrowheads="1"/>
            </p:cNvSpPr>
            <p:nvPr/>
          </p:nvSpPr>
          <p:spPr bwMode="auto">
            <a:xfrm>
              <a:off x="6427788" y="3556000"/>
              <a:ext cx="167816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128.0.0.0 to</a:t>
              </a:r>
            </a:p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191.255.255.255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1141413" y="3987800"/>
            <a:ext cx="6955014" cy="584776"/>
            <a:chOff x="1141413" y="4156075"/>
            <a:chExt cx="6955014" cy="584776"/>
          </a:xfrm>
        </p:grpSpPr>
        <p:sp>
          <p:nvSpPr>
            <p:cNvPr id="47156" name="Rectangle 3"/>
            <p:cNvSpPr>
              <a:spLocks noChangeArrowheads="1"/>
            </p:cNvSpPr>
            <p:nvPr/>
          </p:nvSpPr>
          <p:spPr bwMode="auto">
            <a:xfrm>
              <a:off x="1643063" y="4224338"/>
              <a:ext cx="4581525" cy="3333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47157" name="Group 30"/>
            <p:cNvGrpSpPr>
              <a:grpSpLocks/>
            </p:cNvGrpSpPr>
            <p:nvPr/>
          </p:nvGrpSpPr>
          <p:grpSpPr bwMode="auto">
            <a:xfrm>
              <a:off x="1589088" y="4252913"/>
              <a:ext cx="4597400" cy="382587"/>
              <a:chOff x="506" y="2538"/>
              <a:chExt cx="2896" cy="241"/>
            </a:xfrm>
          </p:grpSpPr>
          <p:sp>
            <p:nvSpPr>
              <p:cNvPr id="47160" name="Rectangle 31"/>
              <p:cNvSpPr>
                <a:spLocks noChangeArrowheads="1"/>
              </p:cNvSpPr>
              <p:nvPr/>
            </p:nvSpPr>
            <p:spPr bwMode="auto">
              <a:xfrm>
                <a:off x="516" y="2550"/>
                <a:ext cx="2886" cy="2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47161" name="Text Box 32"/>
              <p:cNvSpPr txBox="1">
                <a:spLocks noChangeArrowheads="1"/>
              </p:cNvSpPr>
              <p:nvPr/>
            </p:nvSpPr>
            <p:spPr bwMode="auto">
              <a:xfrm>
                <a:off x="506" y="2546"/>
                <a:ext cx="35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110</a:t>
                </a:r>
              </a:p>
            </p:txBody>
          </p:sp>
          <p:sp>
            <p:nvSpPr>
              <p:cNvPr id="47162" name="Line 33"/>
              <p:cNvSpPr>
                <a:spLocks noChangeShapeType="1"/>
              </p:cNvSpPr>
              <p:nvPr/>
            </p:nvSpPr>
            <p:spPr bwMode="auto">
              <a:xfrm>
                <a:off x="2640" y="2550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grpSp>
            <p:nvGrpSpPr>
              <p:cNvPr id="47163" name="Group 34"/>
              <p:cNvGrpSpPr>
                <a:grpSpLocks/>
              </p:cNvGrpSpPr>
              <p:nvPr/>
            </p:nvGrpSpPr>
            <p:grpSpPr bwMode="auto">
              <a:xfrm>
                <a:off x="1212" y="2550"/>
                <a:ext cx="60" cy="216"/>
                <a:chOff x="1842" y="924"/>
                <a:chExt cx="60" cy="216"/>
              </a:xfrm>
            </p:grpSpPr>
            <p:sp>
              <p:nvSpPr>
                <p:cNvPr id="47169" name="Line 35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70" name="Rectangle 36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47164" name="Group 37"/>
              <p:cNvGrpSpPr>
                <a:grpSpLocks/>
              </p:cNvGrpSpPr>
              <p:nvPr/>
            </p:nvGrpSpPr>
            <p:grpSpPr bwMode="auto">
              <a:xfrm>
                <a:off x="1932" y="2538"/>
                <a:ext cx="60" cy="216"/>
                <a:chOff x="1842" y="924"/>
                <a:chExt cx="60" cy="216"/>
              </a:xfrm>
            </p:grpSpPr>
            <p:sp>
              <p:nvSpPr>
                <p:cNvPr id="47167" name="Line 38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68" name="Rectangle 39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sp>
            <p:nvSpPr>
              <p:cNvPr id="47165" name="Text Box 40"/>
              <p:cNvSpPr txBox="1">
                <a:spLocks noChangeArrowheads="1"/>
              </p:cNvSpPr>
              <p:nvPr/>
            </p:nvSpPr>
            <p:spPr bwMode="auto">
              <a:xfrm>
                <a:off x="1262" y="2540"/>
                <a:ext cx="57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network</a:t>
                </a:r>
              </a:p>
            </p:txBody>
          </p:sp>
          <p:sp>
            <p:nvSpPr>
              <p:cNvPr id="47166" name="Text Box 41"/>
              <p:cNvSpPr txBox="1">
                <a:spLocks noChangeArrowheads="1"/>
              </p:cNvSpPr>
              <p:nvPr/>
            </p:nvSpPr>
            <p:spPr bwMode="auto">
              <a:xfrm>
                <a:off x="2810" y="2540"/>
                <a:ext cx="34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host</a:t>
                </a:r>
              </a:p>
            </p:txBody>
          </p:sp>
        </p:grpSp>
        <p:sp>
          <p:nvSpPr>
            <p:cNvPr id="47158" name="Text Box 57"/>
            <p:cNvSpPr txBox="1">
              <a:spLocks noChangeArrowheads="1"/>
            </p:cNvSpPr>
            <p:nvPr/>
          </p:nvSpPr>
          <p:spPr bwMode="auto">
            <a:xfrm>
              <a:off x="1141413" y="4222750"/>
              <a:ext cx="343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solidFill>
                    <a:srgbClr val="000000"/>
                  </a:solidFill>
                  <a:latin typeface="Tw Cen MT"/>
                  <a:cs typeface="Tw Cen MT"/>
                </a:rPr>
                <a:t>C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59" name="Text Box 62"/>
            <p:cNvSpPr txBox="1">
              <a:spLocks noChangeArrowheads="1"/>
            </p:cNvSpPr>
            <p:nvPr/>
          </p:nvSpPr>
          <p:spPr bwMode="auto">
            <a:xfrm>
              <a:off x="6418263" y="4156075"/>
              <a:ext cx="167816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192.0.0.0 to</a:t>
              </a:r>
            </a:p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223.255.255.255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1131888" y="4625975"/>
            <a:ext cx="6993114" cy="584776"/>
            <a:chOff x="1131888" y="4794250"/>
            <a:chExt cx="6993114" cy="584776"/>
          </a:xfrm>
        </p:grpSpPr>
        <p:sp>
          <p:nvSpPr>
            <p:cNvPr id="47140" name="Rectangle 2"/>
            <p:cNvSpPr>
              <a:spLocks noChangeArrowheads="1"/>
            </p:cNvSpPr>
            <p:nvPr/>
          </p:nvSpPr>
          <p:spPr bwMode="auto">
            <a:xfrm>
              <a:off x="1662113" y="4862513"/>
              <a:ext cx="4581525" cy="3333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47141" name="Group 42"/>
            <p:cNvGrpSpPr>
              <a:grpSpLocks/>
            </p:cNvGrpSpPr>
            <p:nvPr/>
          </p:nvGrpSpPr>
          <p:grpSpPr bwMode="auto">
            <a:xfrm>
              <a:off x="1589088" y="4884738"/>
              <a:ext cx="4597400" cy="398462"/>
              <a:chOff x="464" y="2372"/>
              <a:chExt cx="2896" cy="251"/>
            </a:xfrm>
          </p:grpSpPr>
          <p:sp>
            <p:nvSpPr>
              <p:cNvPr id="47144" name="Rectangle 43"/>
              <p:cNvSpPr>
                <a:spLocks noChangeArrowheads="1"/>
              </p:cNvSpPr>
              <p:nvPr/>
            </p:nvSpPr>
            <p:spPr bwMode="auto">
              <a:xfrm>
                <a:off x="474" y="2394"/>
                <a:ext cx="2886" cy="21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47145" name="Text Box 44"/>
              <p:cNvSpPr txBox="1">
                <a:spLocks noChangeArrowheads="1"/>
              </p:cNvSpPr>
              <p:nvPr/>
            </p:nvSpPr>
            <p:spPr bwMode="auto">
              <a:xfrm>
                <a:off x="464" y="2390"/>
                <a:ext cx="43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1110</a:t>
                </a:r>
              </a:p>
            </p:txBody>
          </p:sp>
          <p:grpSp>
            <p:nvGrpSpPr>
              <p:cNvPr id="47146" name="Group 45"/>
              <p:cNvGrpSpPr>
                <a:grpSpLocks/>
              </p:cNvGrpSpPr>
              <p:nvPr/>
            </p:nvGrpSpPr>
            <p:grpSpPr bwMode="auto">
              <a:xfrm>
                <a:off x="1170" y="2394"/>
                <a:ext cx="60" cy="216"/>
                <a:chOff x="1842" y="924"/>
                <a:chExt cx="60" cy="216"/>
              </a:xfrm>
            </p:grpSpPr>
            <p:sp>
              <p:nvSpPr>
                <p:cNvPr id="47154" name="Line 46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5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47147" name="Group 48"/>
              <p:cNvGrpSpPr>
                <a:grpSpLocks/>
              </p:cNvGrpSpPr>
              <p:nvPr/>
            </p:nvGrpSpPr>
            <p:grpSpPr bwMode="auto">
              <a:xfrm>
                <a:off x="1890" y="2394"/>
                <a:ext cx="60" cy="216"/>
                <a:chOff x="1842" y="924"/>
                <a:chExt cx="60" cy="216"/>
              </a:xfrm>
            </p:grpSpPr>
            <p:sp>
              <p:nvSpPr>
                <p:cNvPr id="47152" name="Line 49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53" name="Rectangle 50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grpSp>
            <p:nvGrpSpPr>
              <p:cNvPr id="47148" name="Group 51"/>
              <p:cNvGrpSpPr>
                <a:grpSpLocks/>
              </p:cNvGrpSpPr>
              <p:nvPr/>
            </p:nvGrpSpPr>
            <p:grpSpPr bwMode="auto">
              <a:xfrm>
                <a:off x="2562" y="2394"/>
                <a:ext cx="60" cy="216"/>
                <a:chOff x="1842" y="924"/>
                <a:chExt cx="60" cy="216"/>
              </a:xfrm>
            </p:grpSpPr>
            <p:sp>
              <p:nvSpPr>
                <p:cNvPr id="47150" name="Line 52"/>
                <p:cNvSpPr>
                  <a:spLocks noChangeShapeType="1"/>
                </p:cNvSpPr>
                <p:nvPr/>
              </p:nvSpPr>
              <p:spPr bwMode="auto">
                <a:xfrm>
                  <a:off x="1872" y="924"/>
                  <a:ext cx="0" cy="2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  <p:sp>
              <p:nvSpPr>
                <p:cNvPr id="4715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42" y="966"/>
                  <a:ext cx="60" cy="1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  <a:latin typeface="Tw Cen MT"/>
                    <a:cs typeface="Tw Cen MT"/>
                  </a:endParaRPr>
                </a:p>
              </p:txBody>
            </p:sp>
          </p:grpSp>
          <p:sp>
            <p:nvSpPr>
              <p:cNvPr id="47149" name="Text Box 54"/>
              <p:cNvSpPr txBox="1">
                <a:spLocks noChangeArrowheads="1"/>
              </p:cNvSpPr>
              <p:nvPr/>
            </p:nvSpPr>
            <p:spPr bwMode="auto">
              <a:xfrm>
                <a:off x="1346" y="2372"/>
                <a:ext cx="110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multicast address</a:t>
                </a:r>
              </a:p>
            </p:txBody>
          </p:sp>
        </p:grpSp>
        <p:sp>
          <p:nvSpPr>
            <p:cNvPr id="47142" name="Text Box 58"/>
            <p:cNvSpPr txBox="1">
              <a:spLocks noChangeArrowheads="1"/>
            </p:cNvSpPr>
            <p:nvPr/>
          </p:nvSpPr>
          <p:spPr bwMode="auto">
            <a:xfrm>
              <a:off x="1131888" y="4879975"/>
              <a:ext cx="3395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solidFill>
                    <a:srgbClr val="000000"/>
                  </a:solidFill>
                  <a:latin typeface="Tw Cen MT"/>
                  <a:cs typeface="Tw Cen MT"/>
                </a:rPr>
                <a:t>D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43" name="Text Box 63"/>
            <p:cNvSpPr txBox="1">
              <a:spLocks noChangeArrowheads="1"/>
            </p:cNvSpPr>
            <p:nvPr/>
          </p:nvSpPr>
          <p:spPr bwMode="auto">
            <a:xfrm>
              <a:off x="6446838" y="4794250"/>
              <a:ext cx="167816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224.0.0.0 to</a:t>
              </a:r>
            </a:p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239.255.255.255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47111" name="Text Box 64"/>
          <p:cNvSpPr txBox="1">
            <a:spLocks noChangeArrowheads="1"/>
          </p:cNvSpPr>
          <p:nvPr/>
        </p:nvSpPr>
        <p:spPr bwMode="auto">
          <a:xfrm>
            <a:off x="3360738" y="5165725"/>
            <a:ext cx="891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>
                <a:solidFill>
                  <a:srgbClr val="000000"/>
                </a:solidFill>
                <a:latin typeface="Tw Cen MT"/>
                <a:cs typeface="Tw Cen MT"/>
              </a:rPr>
              <a:t>32 bits</a:t>
            </a:r>
            <a:endParaRPr lang="pt-PT" sz="18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112" name="Line 65"/>
          <p:cNvSpPr>
            <a:spLocks noChangeShapeType="1"/>
          </p:cNvSpPr>
          <p:nvPr/>
        </p:nvSpPr>
        <p:spPr bwMode="auto">
          <a:xfrm>
            <a:off x="4414838" y="5394325"/>
            <a:ext cx="1743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113" name="Line 66"/>
          <p:cNvSpPr>
            <a:spLocks noChangeShapeType="1"/>
          </p:cNvSpPr>
          <p:nvPr/>
        </p:nvSpPr>
        <p:spPr bwMode="auto">
          <a:xfrm flipH="1">
            <a:off x="1585913" y="5384800"/>
            <a:ext cx="1743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7114" name="Text Box 67"/>
          <p:cNvSpPr txBox="1">
            <a:spLocks noChangeArrowheads="1"/>
          </p:cNvSpPr>
          <p:nvPr/>
        </p:nvSpPr>
        <p:spPr bwMode="auto">
          <a:xfrm>
            <a:off x="457200" y="1365192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Endereçamento baseado em classes (</a:t>
            </a:r>
            <a:r>
              <a:rPr lang="ja-JP" altLang="pt-PT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class-full</a:t>
            </a:r>
            <a:r>
              <a:rPr lang="ja-JP" altLang="pt-PT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: classes 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A, B, C,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D -  pertence ao passado</a:t>
            </a: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304800" y="2787650"/>
            <a:ext cx="7801152" cy="584776"/>
            <a:chOff x="304800" y="2955925"/>
            <a:chExt cx="7801152" cy="584776"/>
          </a:xfrm>
        </p:grpSpPr>
        <p:sp>
          <p:nvSpPr>
            <p:cNvPr id="47125" name="Rectangle 5"/>
            <p:cNvSpPr>
              <a:spLocks noChangeArrowheads="1"/>
            </p:cNvSpPr>
            <p:nvPr/>
          </p:nvSpPr>
          <p:spPr bwMode="auto">
            <a:xfrm>
              <a:off x="1652588" y="3014663"/>
              <a:ext cx="4581525" cy="3333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26" name="Rectangle 7"/>
            <p:cNvSpPr>
              <a:spLocks noChangeArrowheads="1"/>
            </p:cNvSpPr>
            <p:nvPr/>
          </p:nvSpPr>
          <p:spPr bwMode="auto">
            <a:xfrm>
              <a:off x="1604963" y="3071813"/>
              <a:ext cx="4581525" cy="3333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27" name="Text Box 8"/>
            <p:cNvSpPr txBox="1">
              <a:spLocks noChangeArrowheads="1"/>
            </p:cNvSpPr>
            <p:nvPr/>
          </p:nvSpPr>
          <p:spPr bwMode="auto">
            <a:xfrm>
              <a:off x="1589088" y="3065463"/>
              <a:ext cx="323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>
                  <a:solidFill>
                    <a:srgbClr val="000000"/>
                  </a:solidFill>
                  <a:latin typeface="Tw Cen MT"/>
                  <a:cs typeface="Tw Cen MT"/>
                </a:rPr>
                <a:t>0</a:t>
              </a:r>
            </a:p>
          </p:txBody>
        </p:sp>
        <p:sp>
          <p:nvSpPr>
            <p:cNvPr id="47128" name="Text Box 9"/>
            <p:cNvSpPr txBox="1">
              <a:spLocks noChangeArrowheads="1"/>
            </p:cNvSpPr>
            <p:nvPr/>
          </p:nvSpPr>
          <p:spPr bwMode="auto">
            <a:xfrm>
              <a:off x="1860483" y="3090446"/>
              <a:ext cx="8303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network</a:t>
              </a:r>
            </a:p>
          </p:txBody>
        </p:sp>
        <p:sp>
          <p:nvSpPr>
            <p:cNvPr id="47129" name="Text Box 10"/>
            <p:cNvSpPr txBox="1">
              <a:spLocks noChangeArrowheads="1"/>
            </p:cNvSpPr>
            <p:nvPr/>
          </p:nvSpPr>
          <p:spPr bwMode="auto">
            <a:xfrm>
              <a:off x="4075113" y="3065463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>
                  <a:solidFill>
                    <a:srgbClr val="000000"/>
                  </a:solidFill>
                  <a:latin typeface="Tw Cen MT"/>
                  <a:cs typeface="Tw Cen MT"/>
                </a:rPr>
                <a:t>host</a:t>
              </a:r>
            </a:p>
          </p:txBody>
        </p:sp>
        <p:sp>
          <p:nvSpPr>
            <p:cNvPr id="47130" name="Line 11"/>
            <p:cNvSpPr>
              <a:spLocks noChangeShapeType="1"/>
            </p:cNvSpPr>
            <p:nvPr/>
          </p:nvSpPr>
          <p:spPr bwMode="auto">
            <a:xfrm>
              <a:off x="2757488" y="3071813"/>
              <a:ext cx="0" cy="342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47131" name="Group 12"/>
            <p:cNvGrpSpPr>
              <a:grpSpLocks/>
            </p:cNvGrpSpPr>
            <p:nvPr/>
          </p:nvGrpSpPr>
          <p:grpSpPr bwMode="auto">
            <a:xfrm>
              <a:off x="3852863" y="3071813"/>
              <a:ext cx="95250" cy="342900"/>
              <a:chOff x="1842" y="924"/>
              <a:chExt cx="60" cy="216"/>
            </a:xfrm>
          </p:grpSpPr>
          <p:sp>
            <p:nvSpPr>
              <p:cNvPr id="47138" name="Line 13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47139" name="Rectangle 14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47132" name="Group 15"/>
            <p:cNvGrpSpPr>
              <a:grpSpLocks/>
            </p:cNvGrpSpPr>
            <p:nvPr/>
          </p:nvGrpSpPr>
          <p:grpSpPr bwMode="auto">
            <a:xfrm>
              <a:off x="4938713" y="3071813"/>
              <a:ext cx="95250" cy="342900"/>
              <a:chOff x="1842" y="924"/>
              <a:chExt cx="60" cy="216"/>
            </a:xfrm>
          </p:grpSpPr>
          <p:sp>
            <p:nvSpPr>
              <p:cNvPr id="47136" name="Line 16"/>
              <p:cNvSpPr>
                <a:spLocks noChangeShapeType="1"/>
              </p:cNvSpPr>
              <p:nvPr/>
            </p:nvSpPr>
            <p:spPr bwMode="auto">
              <a:xfrm>
                <a:off x="1872" y="924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47137" name="Rectangle 17"/>
              <p:cNvSpPr>
                <a:spLocks noChangeArrowheads="1"/>
              </p:cNvSpPr>
              <p:nvPr/>
            </p:nvSpPr>
            <p:spPr bwMode="auto">
              <a:xfrm>
                <a:off x="1842" y="966"/>
                <a:ext cx="60" cy="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</p:grpSp>
        <p:sp>
          <p:nvSpPr>
            <p:cNvPr id="47133" name="Text Box 55"/>
            <p:cNvSpPr txBox="1">
              <a:spLocks noChangeArrowheads="1"/>
            </p:cNvSpPr>
            <p:nvPr/>
          </p:nvSpPr>
          <p:spPr bwMode="auto">
            <a:xfrm>
              <a:off x="1103313" y="3013075"/>
              <a:ext cx="3395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solidFill>
                    <a:srgbClr val="000000"/>
                  </a:solidFill>
                  <a:latin typeface="Tw Cen MT"/>
                  <a:cs typeface="Tw Cen MT"/>
                </a:rPr>
                <a:t>A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34" name="Text Box 59"/>
            <p:cNvSpPr txBox="1">
              <a:spLocks noChangeArrowheads="1"/>
            </p:cNvSpPr>
            <p:nvPr/>
          </p:nvSpPr>
          <p:spPr bwMode="auto">
            <a:xfrm>
              <a:off x="304800" y="2971800"/>
              <a:ext cx="6519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solidFill>
                    <a:srgbClr val="000000"/>
                  </a:solidFill>
                  <a:latin typeface="Tw Cen MT"/>
                  <a:cs typeface="Tw Cen MT"/>
                </a:rPr>
                <a:t>class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47135" name="Text Box 60"/>
            <p:cNvSpPr txBox="1">
              <a:spLocks noChangeArrowheads="1"/>
            </p:cNvSpPr>
            <p:nvPr/>
          </p:nvSpPr>
          <p:spPr bwMode="auto">
            <a:xfrm>
              <a:off x="6427788" y="2955925"/>
              <a:ext cx="1678164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1.0.0.0 to</a:t>
              </a:r>
            </a:p>
            <a:p>
              <a:r>
                <a:rPr lang="pt-PT" sz="1600" u="none">
                  <a:solidFill>
                    <a:srgbClr val="000000"/>
                  </a:solidFill>
                  <a:latin typeface="Tw Cen MT"/>
                  <a:cs typeface="Tw Cen MT"/>
                </a:rPr>
                <a:t>127.255.255.255</a:t>
              </a:r>
              <a:endParaRPr lang="pt-PT" sz="1800" u="none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47116" name="TextBox 68"/>
          <p:cNvSpPr txBox="1">
            <a:spLocks noChangeArrowheads="1"/>
          </p:cNvSpPr>
          <p:nvPr/>
        </p:nvSpPr>
        <p:spPr bwMode="auto">
          <a:xfrm>
            <a:off x="1905000" y="234632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8</a:t>
            </a:r>
          </a:p>
        </p:txBody>
      </p:sp>
      <p:sp>
        <p:nvSpPr>
          <p:cNvPr id="47117" name="TextBox 69"/>
          <p:cNvSpPr txBox="1">
            <a:spLocks noChangeArrowheads="1"/>
          </p:cNvSpPr>
          <p:nvPr/>
        </p:nvSpPr>
        <p:spPr bwMode="auto">
          <a:xfrm>
            <a:off x="3124200" y="234632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8</a:t>
            </a:r>
          </a:p>
        </p:txBody>
      </p:sp>
      <p:sp>
        <p:nvSpPr>
          <p:cNvPr id="47118" name="TextBox 70"/>
          <p:cNvSpPr txBox="1">
            <a:spLocks noChangeArrowheads="1"/>
          </p:cNvSpPr>
          <p:nvPr/>
        </p:nvSpPr>
        <p:spPr bwMode="auto">
          <a:xfrm>
            <a:off x="4191000" y="234632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8</a:t>
            </a:r>
          </a:p>
        </p:txBody>
      </p:sp>
      <p:sp>
        <p:nvSpPr>
          <p:cNvPr id="47119" name="TextBox 71"/>
          <p:cNvSpPr txBox="1">
            <a:spLocks noChangeArrowheads="1"/>
          </p:cNvSpPr>
          <p:nvPr/>
        </p:nvSpPr>
        <p:spPr bwMode="auto">
          <a:xfrm>
            <a:off x="5334000" y="234156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8</a:t>
            </a:r>
          </a:p>
        </p:txBody>
      </p:sp>
      <p:sp>
        <p:nvSpPr>
          <p:cNvPr id="47120" name="TextBox 76"/>
          <p:cNvSpPr txBox="1">
            <a:spLocks noChangeArrowheads="1"/>
          </p:cNvSpPr>
          <p:nvPr/>
        </p:nvSpPr>
        <p:spPr bwMode="auto">
          <a:xfrm>
            <a:off x="6477000" y="5638800"/>
            <a:ext cx="19064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240.0.0.0 to </a:t>
            </a:r>
          </a:p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255.255.255.255</a:t>
            </a:r>
          </a:p>
        </p:txBody>
      </p:sp>
      <p:sp>
        <p:nvSpPr>
          <p:cNvPr id="47121" name="TextBox 77"/>
          <p:cNvSpPr txBox="1">
            <a:spLocks noChangeArrowheads="1"/>
          </p:cNvSpPr>
          <p:nvPr/>
        </p:nvSpPr>
        <p:spPr bwMode="auto">
          <a:xfrm>
            <a:off x="1144588" y="5867400"/>
            <a:ext cx="2824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Bloco reservado (classe E)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1600200" y="2895600"/>
            <a:ext cx="1143000" cy="304800"/>
          </a:xfrm>
          <a:prstGeom prst="rect">
            <a:avLst/>
          </a:prstGeom>
          <a:solidFill>
            <a:srgbClr val="FF000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600200" y="3505200"/>
            <a:ext cx="2286000" cy="304800"/>
          </a:xfrm>
          <a:prstGeom prst="rect">
            <a:avLst/>
          </a:prstGeom>
          <a:solidFill>
            <a:srgbClr val="FF000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1600200" y="4114800"/>
            <a:ext cx="3352800" cy="304800"/>
          </a:xfrm>
          <a:prstGeom prst="rect">
            <a:avLst/>
          </a:prstGeom>
          <a:solidFill>
            <a:srgbClr val="FF000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5515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228600"/>
            <a:ext cx="8233352" cy="924741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Endereçamento 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IP CIDR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047" y="1295400"/>
            <a:ext cx="8308187" cy="31718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Endereçamento com classes (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class-full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): 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Conduzia a uma utilização ineficiente dos endereços, os quais constituem hoje em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dia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 recurso escasso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Por exemplo, uma classe B permite cerca de 65000 endereços mas seria necessária sempre que uma classe C não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chegasse (por exemplo para 300 endereços)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CIDR: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Classless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InterDomain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Routing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prefixo rede tem uma dimensão arbitrária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Formato do endereço: </a:t>
            </a:r>
            <a:r>
              <a:rPr lang="pt-PT" sz="1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a.b.c.d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/x, onde x indica a dimensão do prefixo rede (número de bits deste prefixo)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3988" y="4641851"/>
            <a:ext cx="6268150" cy="1630363"/>
            <a:chOff x="897" y="2924"/>
            <a:chExt cx="3853" cy="1027"/>
          </a:xfrm>
        </p:grpSpPr>
        <p:sp>
          <p:nvSpPr>
            <p:cNvPr id="51206" name="Text Box 5"/>
            <p:cNvSpPr txBox="1">
              <a:spLocks noChangeArrowheads="1"/>
            </p:cNvSpPr>
            <p:nvPr/>
          </p:nvSpPr>
          <p:spPr bwMode="auto">
            <a:xfrm>
              <a:off x="897" y="3287"/>
              <a:ext cx="38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u="none">
                  <a:solidFill>
                    <a:schemeClr val="tx2"/>
                  </a:solidFill>
                  <a:latin typeface="Tw Cen MT"/>
                  <a:cs typeface="Tw Cen MT"/>
                </a:rPr>
                <a:t>11001000  00010111</a:t>
              </a:r>
              <a:r>
                <a:rPr lang="pt-PT" u="none">
                  <a:latin typeface="Tw Cen MT"/>
                  <a:cs typeface="Tw Cen MT"/>
                </a:rPr>
                <a:t>  </a:t>
              </a:r>
              <a:r>
                <a:rPr lang="pt-PT" u="none">
                  <a:solidFill>
                    <a:schemeClr val="tx2"/>
                  </a:solidFill>
                  <a:latin typeface="Tw Cen MT"/>
                  <a:cs typeface="Tw Cen MT"/>
                </a:rPr>
                <a:t>0001000</a:t>
              </a:r>
              <a:r>
                <a:rPr lang="pt-PT" u="none">
                  <a:solidFill>
                    <a:schemeClr val="hlink"/>
                  </a:solidFill>
                  <a:latin typeface="Tw Cen MT"/>
                  <a:cs typeface="Tw Cen MT"/>
                </a:rPr>
                <a:t>0</a:t>
              </a:r>
              <a:r>
                <a:rPr lang="pt-PT" u="none">
                  <a:latin typeface="Tw Cen MT"/>
                  <a:cs typeface="Tw Cen MT"/>
                </a:rPr>
                <a:t>  </a:t>
              </a:r>
              <a:r>
                <a:rPr lang="pt-PT" u="none">
                  <a:solidFill>
                    <a:schemeClr val="hlink"/>
                  </a:solidFill>
                  <a:latin typeface="Tw Cen MT"/>
                  <a:cs typeface="Tw Cen MT"/>
                </a:rPr>
                <a:t>00000000</a:t>
              </a:r>
            </a:p>
          </p:txBody>
        </p:sp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1986" y="2947"/>
              <a:ext cx="45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 dirty="0" err="1" smtClean="0">
                  <a:solidFill>
                    <a:schemeClr val="tx2"/>
                  </a:solidFill>
                  <a:latin typeface="Tw Cen MT"/>
                  <a:cs typeface="Tw Cen MT"/>
                </a:rPr>
                <a:t>prefix</a:t>
              </a:r>
              <a:endParaRPr lang="pt-PT" sz="1800" u="none" dirty="0">
                <a:solidFill>
                  <a:schemeClr val="tx2"/>
                </a:solidFill>
                <a:latin typeface="Tw Cen MT"/>
                <a:cs typeface="Tw Cen MT"/>
              </a:endParaRPr>
            </a:p>
            <a:p>
              <a:pPr algn="ctr"/>
              <a:r>
                <a:rPr lang="pt-PT" sz="1800" u="none" dirty="0" err="1">
                  <a:solidFill>
                    <a:schemeClr val="tx2"/>
                  </a:solidFill>
                  <a:latin typeface="Tw Cen MT"/>
                  <a:cs typeface="Tw Cen MT"/>
                </a:rPr>
                <a:t>part</a:t>
              </a:r>
              <a:endParaRPr lang="pt-PT" sz="1800" u="none" dirty="0">
                <a:solidFill>
                  <a:schemeClr val="tx2"/>
                </a:solidFill>
                <a:latin typeface="Tw Cen MT"/>
                <a:cs typeface="Tw Cen MT"/>
              </a:endParaRPr>
            </a:p>
          </p:txBody>
        </p:sp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4049" y="2924"/>
              <a:ext cx="36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solidFill>
                    <a:schemeClr val="hlink"/>
                  </a:solidFill>
                  <a:latin typeface="Tw Cen MT"/>
                  <a:cs typeface="Tw Cen MT"/>
                </a:rPr>
                <a:t>host</a:t>
              </a:r>
            </a:p>
            <a:p>
              <a:pPr algn="ctr"/>
              <a:r>
                <a:rPr lang="pt-PT" sz="1800" u="none">
                  <a:solidFill>
                    <a:schemeClr val="hlink"/>
                  </a:solidFill>
                  <a:latin typeface="Tw Cen MT"/>
                  <a:cs typeface="Tw Cen MT"/>
                </a:rPr>
                <a:t>part</a:t>
              </a:r>
            </a:p>
          </p:txBody>
        </p:sp>
        <p:sp>
          <p:nvSpPr>
            <p:cNvPr id="51209" name="Line 8"/>
            <p:cNvSpPr>
              <a:spLocks noChangeShapeType="1"/>
            </p:cNvSpPr>
            <p:nvPr/>
          </p:nvSpPr>
          <p:spPr bwMode="auto">
            <a:xfrm>
              <a:off x="2578" y="3146"/>
              <a:ext cx="1021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51210" name="Line 9"/>
            <p:cNvSpPr>
              <a:spLocks noChangeShapeType="1"/>
            </p:cNvSpPr>
            <p:nvPr/>
          </p:nvSpPr>
          <p:spPr bwMode="auto">
            <a:xfrm flipH="1">
              <a:off x="966" y="3143"/>
              <a:ext cx="924" cy="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51211" name="Line 10"/>
            <p:cNvSpPr>
              <a:spLocks noChangeShapeType="1"/>
            </p:cNvSpPr>
            <p:nvPr/>
          </p:nvSpPr>
          <p:spPr bwMode="auto">
            <a:xfrm flipH="1" flipV="1">
              <a:off x="3613" y="3148"/>
              <a:ext cx="436" cy="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51212" name="Line 11"/>
            <p:cNvSpPr>
              <a:spLocks noChangeShapeType="1"/>
            </p:cNvSpPr>
            <p:nvPr/>
          </p:nvSpPr>
          <p:spPr bwMode="auto">
            <a:xfrm flipV="1">
              <a:off x="4336" y="3146"/>
              <a:ext cx="37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51213" name="Text Box 12"/>
            <p:cNvSpPr txBox="1">
              <a:spLocks noChangeArrowheads="1"/>
            </p:cNvSpPr>
            <p:nvPr/>
          </p:nvSpPr>
          <p:spPr bwMode="auto">
            <a:xfrm>
              <a:off x="2117" y="3660"/>
              <a:ext cx="14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u="none">
                  <a:latin typeface="Tw Cen MT"/>
                  <a:cs typeface="Tw Cen MT"/>
                </a:rPr>
                <a:t>200.23.16.0/23</a:t>
              </a:r>
              <a:endParaRPr lang="pt-PT" sz="1800" u="none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463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Máscaras dos endereços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23590"/>
            <a:ext cx="86868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se está a endereçar um computador não é necessário conhecer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seu prefixo pois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endereço de 32 bits é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único e tratado como um todo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 entanto, quando se faz encaminhamento, é necessário encontrar o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prefixo,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melhor,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número de bits do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prefixo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Para esse efeito, o endereço tem de ser conhecido pelo par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a.b.c.d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/X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Outra forma de indicar X é indicar uma máscara, ou seja, uma palavra de 32 bits cujo AND lógico com o endereço IP extrai a parte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 prefixo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Exemplo: se X = 24, a máscara é 255.255.255.0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Exemplo: se X = 21, a máscara é 255.255.248.0</a:t>
            </a:r>
          </a:p>
        </p:txBody>
      </p:sp>
    </p:spTree>
    <p:extLst>
      <p:ext uri="{BB962C8B-B14F-4D97-AF65-F5344CB8AC3E}">
        <p14:creationId xmlns:p14="http://schemas.microsoft.com/office/powerpoint/2010/main" val="111130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399"/>
            <a:ext cx="8534400" cy="1000941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Como são afectados os endereços IP 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381550"/>
            <a:ext cx="8455025" cy="52027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Parte computador, pode ser de duas formas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  <a:endParaRPr lang="pt-PT" sz="2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Manualmente, isto é, codificado num ficheiro de parametrizaç</a:t>
            </a:r>
            <a:r>
              <a:rPr lang="pt-PT" altLang="ja-JP" sz="28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do </a:t>
            </a:r>
            <a:r>
              <a:rPr lang="pt-PT" altLang="ja-JP" sz="28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computador</a:t>
            </a:r>
            <a:endParaRPr lang="pt-PT" sz="2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DHCP: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Dynamic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Configuration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Protocol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dinamicamente através de um protocolo (tipo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plug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and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play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):</a:t>
            </a:r>
            <a:endParaRPr lang="pt-PT" sz="2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computador faz um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broadcast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mensagem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DHCP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discover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servidor DHCP responde com uma mensagem: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DHCP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offer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solicita um endereço IP: mensagem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DHCP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request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servidor DHCP responde com o endereço: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DHCP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pt-PT" sz="2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8781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906938"/>
          </a:xfrm>
        </p:spPr>
        <p:txBody>
          <a:bodyPr>
            <a:noAutofit/>
          </a:bodyPr>
          <a:lstStyle/>
          <a:p>
            <a:pPr eaLnBrk="1" hangingPunct="1"/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Como são afectados os prefixos IP ?</a:t>
            </a:r>
            <a:endParaRPr lang="pt-PT" sz="4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559982"/>
            <a:ext cx="7888111" cy="97684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S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ão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geralmente 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afectados 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pelo ISP aos seus 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clientes</a:t>
            </a:r>
            <a:endParaRPr lang="pt-PT" sz="2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90538" y="2819400"/>
            <a:ext cx="8382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b="1" u="none" dirty="0" err="1">
                <a:solidFill>
                  <a:schemeClr val="hlink"/>
                </a:solidFill>
                <a:latin typeface="Comic Sans MS" charset="0"/>
              </a:rPr>
              <a:t>ISP's</a:t>
            </a:r>
            <a:r>
              <a:rPr lang="pt-PT" sz="1400" b="1" u="none" dirty="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pt-PT" sz="1400" b="1" u="none" dirty="0" err="1">
                <a:solidFill>
                  <a:schemeClr val="hlink"/>
                </a:solidFill>
                <a:latin typeface="Comic Sans MS" charset="0"/>
              </a:rPr>
              <a:t>block</a:t>
            </a:r>
            <a:r>
              <a:rPr lang="pt-PT" sz="1400" b="1" u="none" dirty="0">
                <a:solidFill>
                  <a:schemeClr val="hlink"/>
                </a:solidFill>
                <a:latin typeface="Comic Sans MS" charset="0"/>
              </a:rPr>
              <a:t>        </a:t>
            </a:r>
            <a:r>
              <a:rPr lang="pt-PT" sz="1400" b="1" dirty="0">
                <a:solidFill>
                  <a:schemeClr val="hlink"/>
                </a:solidFill>
                <a:latin typeface="Comic Sans MS" charset="0"/>
              </a:rPr>
              <a:t>11001000  00010111  0001</a:t>
            </a:r>
            <a:r>
              <a:rPr lang="pt-PT" sz="1400" b="1" u="none" dirty="0">
                <a:solidFill>
                  <a:srgbClr val="000000"/>
                </a:solidFill>
                <a:latin typeface="Comic Sans MS" charset="0"/>
              </a:rPr>
              <a:t>0000  00000000    </a:t>
            </a:r>
            <a:r>
              <a:rPr lang="pt-PT" sz="1400" b="1" u="none" dirty="0">
                <a:solidFill>
                  <a:schemeClr val="hlink"/>
                </a:solidFill>
                <a:latin typeface="Comic Sans MS" charset="0"/>
              </a:rPr>
              <a:t>200.23.16.0/20</a:t>
            </a:r>
            <a:r>
              <a:rPr lang="pt-PT" sz="1400" b="1" u="none" dirty="0">
                <a:solidFill>
                  <a:schemeClr val="accent2"/>
                </a:solidFill>
                <a:latin typeface="Comic Sans MS" charset="0"/>
              </a:rPr>
              <a:t> </a:t>
            </a:r>
          </a:p>
          <a:p>
            <a:endParaRPr lang="pt-PT" sz="1400" b="1" u="none" dirty="0">
              <a:latin typeface="Comic Sans MS" charset="0"/>
            </a:endParaRPr>
          </a:p>
          <a:p>
            <a:r>
              <a:rPr lang="pt-PT" sz="1400" b="1" u="none" dirty="0" err="1">
                <a:latin typeface="Comic Sans MS" charset="0"/>
              </a:rPr>
              <a:t>Organization</a:t>
            </a:r>
            <a:r>
              <a:rPr lang="pt-PT" sz="1400" b="1" u="none" dirty="0">
                <a:latin typeface="Comic Sans MS" charset="0"/>
              </a:rPr>
              <a:t> 0    </a:t>
            </a:r>
            <a:r>
              <a:rPr lang="pt-PT" sz="1400" b="1" dirty="0">
                <a:solidFill>
                  <a:srgbClr val="FF0000"/>
                </a:solidFill>
                <a:latin typeface="Comic Sans MS" charset="0"/>
              </a:rPr>
              <a:t>11001000  00010111  0001000</a:t>
            </a:r>
            <a:r>
              <a:rPr lang="pt-PT" sz="1400" b="1" u="none" dirty="0">
                <a:latin typeface="Comic Sans MS" charset="0"/>
              </a:rPr>
              <a:t>0  00000000    200.23.16.0/23 </a:t>
            </a:r>
          </a:p>
          <a:p>
            <a:endParaRPr lang="pt-PT" sz="1400" b="1" u="none" dirty="0">
              <a:latin typeface="Comic Sans MS" charset="0"/>
            </a:endParaRPr>
          </a:p>
          <a:p>
            <a:r>
              <a:rPr lang="pt-PT" sz="1400" b="1" u="none" dirty="0" err="1">
                <a:latin typeface="Comic Sans MS" charset="0"/>
              </a:rPr>
              <a:t>Organization</a:t>
            </a:r>
            <a:r>
              <a:rPr lang="pt-PT" sz="1400" b="1" u="none" dirty="0">
                <a:latin typeface="Comic Sans MS" charset="0"/>
              </a:rPr>
              <a:t> 1    </a:t>
            </a:r>
            <a:r>
              <a:rPr lang="pt-PT" sz="1400" b="1" dirty="0">
                <a:solidFill>
                  <a:srgbClr val="FF0000"/>
                </a:solidFill>
                <a:latin typeface="Comic Sans MS" charset="0"/>
              </a:rPr>
              <a:t>11001000  00010111  0001001</a:t>
            </a:r>
            <a:r>
              <a:rPr lang="pt-PT" sz="1400" b="1" u="none" dirty="0">
                <a:latin typeface="Comic Sans MS" charset="0"/>
              </a:rPr>
              <a:t>0  00000000    200.23.18.0/23 </a:t>
            </a:r>
          </a:p>
          <a:p>
            <a:endParaRPr lang="pt-PT" sz="1400" b="1" u="none" dirty="0">
              <a:latin typeface="Comic Sans MS" charset="0"/>
            </a:endParaRPr>
          </a:p>
          <a:p>
            <a:r>
              <a:rPr lang="pt-PT" sz="1400" b="1" u="none" dirty="0" err="1">
                <a:latin typeface="Comic Sans MS" charset="0"/>
              </a:rPr>
              <a:t>Organization</a:t>
            </a:r>
            <a:r>
              <a:rPr lang="pt-PT" sz="1400" b="1" u="none" dirty="0">
                <a:latin typeface="Comic Sans MS" charset="0"/>
              </a:rPr>
              <a:t> 2    </a:t>
            </a:r>
            <a:r>
              <a:rPr lang="pt-PT" sz="1400" b="1" dirty="0">
                <a:solidFill>
                  <a:srgbClr val="FF0000"/>
                </a:solidFill>
                <a:latin typeface="Comic Sans MS" charset="0"/>
              </a:rPr>
              <a:t>11001000  00010111  0001010</a:t>
            </a:r>
            <a:r>
              <a:rPr lang="pt-PT" sz="1400" b="1" u="none" dirty="0">
                <a:latin typeface="Comic Sans MS" charset="0"/>
              </a:rPr>
              <a:t>0  00000000    200.23.20.0/23 </a:t>
            </a:r>
          </a:p>
          <a:p>
            <a:r>
              <a:rPr lang="pt-PT" sz="1400" b="1" u="none" dirty="0">
                <a:latin typeface="Comic Sans MS" charset="0"/>
              </a:rPr>
              <a:t>    ...                                          …..                                   ….                ….</a:t>
            </a:r>
          </a:p>
          <a:p>
            <a:endParaRPr lang="pt-PT" sz="1400" b="1" u="none" dirty="0">
              <a:latin typeface="Comic Sans MS" charset="0"/>
            </a:endParaRPr>
          </a:p>
          <a:p>
            <a:r>
              <a:rPr lang="pt-PT" sz="1400" b="1" u="none" dirty="0" err="1">
                <a:latin typeface="Comic Sans MS" charset="0"/>
              </a:rPr>
              <a:t>Organization</a:t>
            </a:r>
            <a:r>
              <a:rPr lang="pt-PT" sz="1400" b="1" u="none" dirty="0">
                <a:latin typeface="Comic Sans MS" charset="0"/>
              </a:rPr>
              <a:t> 7    </a:t>
            </a:r>
            <a:r>
              <a:rPr lang="pt-PT" sz="1400" b="1" dirty="0">
                <a:solidFill>
                  <a:srgbClr val="FF0000"/>
                </a:solidFill>
                <a:latin typeface="Comic Sans MS" charset="0"/>
              </a:rPr>
              <a:t>11001000  00010111  0001111</a:t>
            </a:r>
            <a:r>
              <a:rPr lang="pt-PT" sz="1400" b="1" u="none" dirty="0">
                <a:latin typeface="Comic Sans MS" charset="0"/>
              </a:rPr>
              <a:t>0  00000000    200.23.30.0/23</a:t>
            </a:r>
            <a:r>
              <a:rPr lang="pt-PT" sz="1600" b="1" u="none" dirty="0">
                <a:latin typeface="Comic Sans MS" charset="0"/>
              </a:rPr>
              <a:t> </a:t>
            </a:r>
          </a:p>
          <a:p>
            <a:endParaRPr lang="pt-PT" sz="1200" b="1" u="none" dirty="0">
              <a:latin typeface="Comic Sans MS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38" y="5654320"/>
            <a:ext cx="7888111" cy="976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E como s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ão afectados ao ISP ?</a:t>
            </a:r>
            <a:endParaRPr lang="pt-PT" sz="28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36838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7338"/>
            <a:ext cx="8597900" cy="73461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Agregação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prefixos IP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9422" name="Text Box 44"/>
          <p:cNvSpPr txBox="1">
            <a:spLocks noChangeArrowheads="1"/>
          </p:cNvSpPr>
          <p:nvPr/>
        </p:nvSpPr>
        <p:spPr bwMode="auto">
          <a:xfrm>
            <a:off x="368300" y="1239477"/>
            <a:ext cx="8458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 smtClean="0">
                <a:latin typeface="Tw Cen MT"/>
                <a:cs typeface="Tw Cen MT"/>
              </a:rPr>
              <a:t>Os </a:t>
            </a:r>
            <a:r>
              <a:rPr lang="pt-PT" sz="2000" u="none" dirty="0" err="1" smtClean="0">
                <a:latin typeface="Tw Cen MT"/>
                <a:cs typeface="Tw Cen MT"/>
              </a:rPr>
              <a:t>ISPs</a:t>
            </a:r>
            <a:r>
              <a:rPr lang="pt-PT" sz="2000" u="none" dirty="0" smtClean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não anunciam separadamente </a:t>
            </a:r>
            <a:r>
              <a:rPr lang="pt-PT" sz="2000" u="none" dirty="0" smtClean="0">
                <a:latin typeface="Tw Cen MT"/>
                <a:cs typeface="Tw Cen MT"/>
              </a:rPr>
              <a:t>os prefixos dos </a:t>
            </a:r>
            <a:r>
              <a:rPr lang="pt-PT" sz="2000" u="none" dirty="0">
                <a:latin typeface="Tw Cen MT"/>
                <a:cs typeface="Tw Cen MT"/>
              </a:rPr>
              <a:t>seus clientes. Anunciam apenas os seus blocos </a:t>
            </a:r>
            <a:r>
              <a:rPr lang="pt-PT" sz="2000" u="none" dirty="0" smtClean="0">
                <a:latin typeface="Tw Cen MT"/>
                <a:cs typeface="Tw Cen MT"/>
              </a:rPr>
              <a:t>agregados </a:t>
            </a:r>
            <a:r>
              <a:rPr lang="pt-PT" sz="2000" u="none" dirty="0">
                <a:latin typeface="Tw Cen MT"/>
                <a:cs typeface="Tw Cen MT"/>
              </a:rPr>
              <a:t>de </a:t>
            </a:r>
            <a:r>
              <a:rPr lang="pt-PT" sz="2000" u="none" dirty="0" smtClean="0">
                <a:latin typeface="Tw Cen MT"/>
                <a:cs typeface="Tw Cen MT"/>
              </a:rPr>
              <a:t>prefixos </a:t>
            </a:r>
            <a:r>
              <a:rPr lang="pt-PT" sz="2000" u="none" dirty="0">
                <a:latin typeface="Tw Cen MT"/>
                <a:cs typeface="Tw Cen MT"/>
              </a:rPr>
              <a:t>o que optimiza os protocolos de encaminhamento</a:t>
            </a:r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5233988" y="4052888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V="1">
            <a:off x="2890838" y="4329113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V="1">
            <a:off x="3252788" y="5605463"/>
            <a:ext cx="333375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>
            <a:off x="2986088" y="2919413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9"/>
          <p:cNvSpPr>
            <a:spLocks/>
          </p:cNvSpPr>
          <p:nvPr/>
        </p:nvSpPr>
        <p:spPr bwMode="auto">
          <a:xfrm>
            <a:off x="3632200" y="3498850"/>
            <a:ext cx="1773238" cy="979488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465763" y="3228975"/>
            <a:ext cx="1714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pt-PT" sz="1400" u="none">
                <a:latin typeface="Comic Sans MS" charset="0"/>
              </a:rPr>
              <a:t>“</a:t>
            </a:r>
            <a:r>
              <a:rPr lang="pt-PT" sz="1400" u="none">
                <a:latin typeface="Comic Sans MS" charset="0"/>
              </a:rPr>
              <a:t>Send me anything</a:t>
            </a:r>
          </a:p>
          <a:p>
            <a:r>
              <a:rPr lang="pt-PT" sz="1400" u="none">
                <a:latin typeface="Comic Sans MS" charset="0"/>
              </a:rPr>
              <a:t>with addresses </a:t>
            </a:r>
          </a:p>
          <a:p>
            <a:r>
              <a:rPr lang="pt-PT" sz="1400" u="none">
                <a:latin typeface="Comic Sans MS" charset="0"/>
              </a:rPr>
              <a:t>beginning </a:t>
            </a:r>
          </a:p>
          <a:p>
            <a:r>
              <a:rPr lang="pt-PT" sz="1400" u="none">
                <a:latin typeface="Comic Sans MS" charset="0"/>
              </a:rPr>
              <a:t>200.23.16.0/20</a:t>
            </a:r>
            <a:r>
              <a:rPr lang="ja-JP" altLang="pt-PT" sz="1400" u="none">
                <a:latin typeface="Comic Sans MS" charset="0"/>
              </a:rPr>
              <a:t>”</a:t>
            </a:r>
            <a:endParaRPr lang="pt-PT" sz="1400" u="none">
              <a:latin typeface="Comic Sans MS" charset="0"/>
            </a:endParaRPr>
          </a:p>
        </p:txBody>
      </p:sp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817563" y="2679700"/>
            <a:ext cx="2338387" cy="404813"/>
            <a:chOff x="1004" y="1639"/>
            <a:chExt cx="1473" cy="25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3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200.23.16.0/23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54" name="Group 14"/>
          <p:cNvGrpSpPr>
            <a:grpSpLocks/>
          </p:cNvGrpSpPr>
          <p:nvPr/>
        </p:nvGrpSpPr>
        <p:grpSpPr bwMode="auto">
          <a:xfrm>
            <a:off x="1027113" y="5756275"/>
            <a:ext cx="2338387" cy="404813"/>
            <a:chOff x="1004" y="1639"/>
            <a:chExt cx="1473" cy="255"/>
          </a:xfrm>
          <a:solidFill>
            <a:srgbClr val="C6D9F1"/>
          </a:solidFill>
        </p:grpSpPr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200.23.18.0/23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57" name="Group 17"/>
          <p:cNvGrpSpPr>
            <a:grpSpLocks/>
          </p:cNvGrpSpPr>
          <p:nvPr/>
        </p:nvGrpSpPr>
        <p:grpSpPr bwMode="auto">
          <a:xfrm>
            <a:off x="760413" y="4689475"/>
            <a:ext cx="2338387" cy="404813"/>
            <a:chOff x="1004" y="1639"/>
            <a:chExt cx="1473" cy="255"/>
          </a:xfrm>
          <a:solidFill>
            <a:srgbClr val="C6D9F1"/>
          </a:solidFill>
        </p:grpSpPr>
        <p:sp>
          <p:nvSpPr>
            <p:cNvPr id="58" name="Freeform 18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200.23.30.0/23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3665538" y="3933825"/>
            <a:ext cx="1646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Fly-By-Night-ISP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61" name="Freeform 21"/>
          <p:cNvSpPr>
            <a:spLocks/>
          </p:cNvSpPr>
          <p:nvPr/>
        </p:nvSpPr>
        <p:spPr bwMode="auto">
          <a:xfrm>
            <a:off x="7227888" y="3116263"/>
            <a:ext cx="730250" cy="2535237"/>
          </a:xfrm>
          <a:custGeom>
            <a:avLst/>
            <a:gdLst>
              <a:gd name="T0" fmla="*/ 2147483647 w 460"/>
              <a:gd name="T1" fmla="*/ 2147483647 h 1597"/>
              <a:gd name="T2" fmla="*/ 2147483647 w 460"/>
              <a:gd name="T3" fmla="*/ 2147483647 h 1597"/>
              <a:gd name="T4" fmla="*/ 2147483647 w 460"/>
              <a:gd name="T5" fmla="*/ 2147483647 h 1597"/>
              <a:gd name="T6" fmla="*/ 2147483647 w 460"/>
              <a:gd name="T7" fmla="*/ 2147483647 h 1597"/>
              <a:gd name="T8" fmla="*/ 2147483647 w 460"/>
              <a:gd name="T9" fmla="*/ 2147483647 h 1597"/>
              <a:gd name="T10" fmla="*/ 2147483647 w 460"/>
              <a:gd name="T11" fmla="*/ 2147483647 h 1597"/>
              <a:gd name="T12" fmla="*/ 2147483647 w 460"/>
              <a:gd name="T13" fmla="*/ 2147483647 h 1597"/>
              <a:gd name="T14" fmla="*/ 2147483647 w 460"/>
              <a:gd name="T15" fmla="*/ 2147483647 h 1597"/>
              <a:gd name="T16" fmla="*/ 2147483647 w 460"/>
              <a:gd name="T17" fmla="*/ 2147483647 h 1597"/>
              <a:gd name="T18" fmla="*/ 2147483647 w 460"/>
              <a:gd name="T19" fmla="*/ 2147483647 h 1597"/>
              <a:gd name="T20" fmla="*/ 2147483647 w 460"/>
              <a:gd name="T21" fmla="*/ 2147483647 h 1597"/>
              <a:gd name="T22" fmla="*/ 2147483647 w 460"/>
              <a:gd name="T23" fmla="*/ 2147483647 h 15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0"/>
              <a:gd name="T37" fmla="*/ 0 h 1597"/>
              <a:gd name="T38" fmla="*/ 460 w 460"/>
              <a:gd name="T39" fmla="*/ 1597 h 15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817563" y="24384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0</a:t>
            </a: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846138" y="4448175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7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466013" y="4257675"/>
            <a:ext cx="1450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>
                <a:latin typeface="Comic Sans MS" charset="0"/>
              </a:rPr>
              <a:t>Internet</a:t>
            </a: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1008063" y="5572125"/>
            <a:ext cx="1379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1</a:t>
            </a:r>
          </a:p>
        </p:txBody>
      </p:sp>
      <p:sp>
        <p:nvSpPr>
          <p:cNvPr id="66" name="Freeform 26"/>
          <p:cNvSpPr>
            <a:spLocks/>
          </p:cNvSpPr>
          <p:nvPr/>
        </p:nvSpPr>
        <p:spPr bwMode="auto">
          <a:xfrm>
            <a:off x="3575050" y="4800600"/>
            <a:ext cx="1773238" cy="979488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558ED5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3875088" y="5191125"/>
            <a:ext cx="1060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ISPs-R-Us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68" name="Freeform 28"/>
          <p:cNvSpPr>
            <a:spLocks/>
          </p:cNvSpPr>
          <p:nvPr/>
        </p:nvSpPr>
        <p:spPr bwMode="auto">
          <a:xfrm flipV="1">
            <a:off x="5300663" y="4833938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>
            <a:off x="3090863" y="5376863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30"/>
          <p:cNvSpPr>
            <a:spLocks noChangeShapeType="1"/>
          </p:cNvSpPr>
          <p:nvPr/>
        </p:nvSpPr>
        <p:spPr bwMode="auto">
          <a:xfrm flipV="1">
            <a:off x="2938463" y="5443538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31"/>
          <p:cNvSpPr>
            <a:spLocks noChangeShapeType="1"/>
          </p:cNvSpPr>
          <p:nvPr/>
        </p:nvSpPr>
        <p:spPr bwMode="auto">
          <a:xfrm flipV="1">
            <a:off x="3376613" y="5691188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5589588" y="5086350"/>
            <a:ext cx="21224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pt-PT" sz="1400" u="none">
                <a:latin typeface="Comic Sans MS" charset="0"/>
              </a:rPr>
              <a:t>“</a:t>
            </a:r>
            <a:r>
              <a:rPr lang="pt-PT" sz="1400" u="none">
                <a:latin typeface="Comic Sans MS" charset="0"/>
              </a:rPr>
              <a:t>Send me anything</a:t>
            </a:r>
          </a:p>
          <a:p>
            <a:r>
              <a:rPr lang="pt-PT" sz="1400" u="none">
                <a:latin typeface="Comic Sans MS" charset="0"/>
              </a:rPr>
              <a:t>with addresses </a:t>
            </a:r>
          </a:p>
          <a:p>
            <a:r>
              <a:rPr lang="pt-PT" sz="1400" u="none">
                <a:latin typeface="Comic Sans MS" charset="0"/>
              </a:rPr>
              <a:t>beginning 199.31.0.0/16</a:t>
            </a:r>
          </a:p>
          <a:p>
            <a:r>
              <a:rPr lang="pt-PT" sz="1400" u="none">
                <a:latin typeface="Comic Sans MS" charset="0"/>
              </a:rPr>
              <a:t>or 200.23.18.0/23</a:t>
            </a:r>
            <a:r>
              <a:rPr lang="ja-JP" altLang="pt-PT" sz="1400" u="none">
                <a:latin typeface="Comic Sans MS" charset="0"/>
              </a:rPr>
              <a:t>”</a:t>
            </a:r>
            <a:endParaRPr lang="pt-PT" sz="1400" u="none">
              <a:latin typeface="Comic Sans MS" charset="0"/>
            </a:endParaRPr>
          </a:p>
        </p:txBody>
      </p:sp>
      <p:grpSp>
        <p:nvGrpSpPr>
          <p:cNvPr id="73" name="Group 33"/>
          <p:cNvGrpSpPr>
            <a:grpSpLocks/>
          </p:cNvGrpSpPr>
          <p:nvPr/>
        </p:nvGrpSpPr>
        <p:grpSpPr bwMode="auto">
          <a:xfrm>
            <a:off x="865188" y="3860800"/>
            <a:ext cx="2338387" cy="404813"/>
            <a:chOff x="1004" y="1639"/>
            <a:chExt cx="1473" cy="25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35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200.23.20.0/23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76" name="Text Box 36"/>
          <p:cNvSpPr txBox="1">
            <a:spLocks noChangeArrowheads="1"/>
          </p:cNvSpPr>
          <p:nvPr/>
        </p:nvSpPr>
        <p:spPr bwMode="auto">
          <a:xfrm>
            <a:off x="846138" y="367665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2</a:t>
            </a:r>
          </a:p>
        </p:txBody>
      </p:sp>
      <p:grpSp>
        <p:nvGrpSpPr>
          <p:cNvPr id="77" name="Group 37"/>
          <p:cNvGrpSpPr>
            <a:grpSpLocks/>
          </p:cNvGrpSpPr>
          <p:nvPr/>
        </p:nvGrpSpPr>
        <p:grpSpPr bwMode="auto">
          <a:xfrm>
            <a:off x="2214563" y="4137025"/>
            <a:ext cx="296862" cy="663575"/>
            <a:chOff x="870" y="2945"/>
            <a:chExt cx="187" cy="418"/>
          </a:xfrm>
        </p:grpSpPr>
        <p:sp>
          <p:nvSpPr>
            <p:cNvPr id="78" name="Text Box 38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79" name="Text Box 39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80" name="Text Box 40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</p:grpSp>
      <p:grpSp>
        <p:nvGrpSpPr>
          <p:cNvPr id="81" name="Group 41"/>
          <p:cNvGrpSpPr>
            <a:grpSpLocks/>
          </p:cNvGrpSpPr>
          <p:nvPr/>
        </p:nvGrpSpPr>
        <p:grpSpPr bwMode="auto">
          <a:xfrm>
            <a:off x="3243263" y="3841750"/>
            <a:ext cx="296862" cy="663575"/>
            <a:chOff x="870" y="2945"/>
            <a:chExt cx="187" cy="418"/>
          </a:xfrm>
        </p:grpSpPr>
        <p:sp>
          <p:nvSpPr>
            <p:cNvPr id="82" name="Text Box 42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84" name="Text Box 44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087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009472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The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longest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prefix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is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the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best</a:t>
            </a:r>
            <a:endParaRPr lang="pt-PT" sz="48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449263" y="1365072"/>
            <a:ext cx="8245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 err="1" smtClean="0">
                <a:latin typeface="Tw Cen MT"/>
                <a:cs typeface="Tw Cen MT"/>
              </a:rPr>
              <a:t>ISPs</a:t>
            </a:r>
            <a:r>
              <a:rPr lang="pt-PT" u="none" dirty="0">
                <a:latin typeface="Tw Cen MT"/>
                <a:cs typeface="Tw Cen MT"/>
              </a:rPr>
              <a:t>-R-</a:t>
            </a:r>
            <a:r>
              <a:rPr lang="pt-PT" u="none" dirty="0" err="1">
                <a:latin typeface="Tw Cen MT"/>
                <a:cs typeface="Tw Cen MT"/>
              </a:rPr>
              <a:t>Us</a:t>
            </a:r>
            <a:r>
              <a:rPr lang="pt-PT" u="none" dirty="0">
                <a:latin typeface="Tw Cen MT"/>
                <a:cs typeface="Tw Cen MT"/>
              </a:rPr>
              <a:t> tem uma rota mais específica para a </a:t>
            </a:r>
            <a:r>
              <a:rPr lang="pt-PT" u="none" dirty="0" err="1">
                <a:latin typeface="Tw Cen MT"/>
                <a:cs typeface="Tw Cen MT"/>
              </a:rPr>
              <a:t>Organization</a:t>
            </a:r>
            <a:r>
              <a:rPr lang="pt-PT" u="none" dirty="0">
                <a:latin typeface="Tw Cen MT"/>
                <a:cs typeface="Tw Cen MT"/>
              </a:rPr>
              <a:t> </a:t>
            </a:r>
            <a:r>
              <a:rPr lang="pt-PT" u="none" dirty="0" smtClean="0">
                <a:latin typeface="Tw Cen MT"/>
                <a:cs typeface="Tw Cen MT"/>
              </a:rPr>
              <a:t>1</a:t>
            </a:r>
            <a:endParaRPr lang="pt-PT" u="none" dirty="0">
              <a:latin typeface="Tw Cen MT"/>
              <a:cs typeface="Tw Cen MT"/>
            </a:endParaRPr>
          </a:p>
          <a:p>
            <a:r>
              <a:rPr lang="pt-PT" u="none" dirty="0">
                <a:latin typeface="Tw Cen MT"/>
                <a:cs typeface="Tw Cen MT"/>
              </a:rPr>
              <a:t>D</a:t>
            </a:r>
            <a:r>
              <a:rPr lang="pt-PT" u="none" dirty="0" smtClean="0">
                <a:latin typeface="Tw Cen MT"/>
                <a:cs typeface="Tw Cen MT"/>
              </a:rPr>
              <a:t>iminui </a:t>
            </a:r>
            <a:r>
              <a:rPr lang="pt-PT" u="none" dirty="0">
                <a:latin typeface="Tw Cen MT"/>
                <a:cs typeface="Tw Cen MT"/>
              </a:rPr>
              <a:t>a eficácia do </a:t>
            </a:r>
            <a:r>
              <a:rPr lang="pt-PT" i="1" u="none" dirty="0" err="1">
                <a:latin typeface="Tw Cen MT"/>
                <a:cs typeface="Tw Cen MT"/>
              </a:rPr>
              <a:t>routing</a:t>
            </a:r>
            <a:r>
              <a:rPr lang="pt-PT" u="none" dirty="0">
                <a:latin typeface="Tw Cen MT"/>
                <a:cs typeface="Tw Cen MT"/>
              </a:rPr>
              <a:t> mas permite maior </a:t>
            </a:r>
            <a:r>
              <a:rPr lang="pt-PT" u="none" dirty="0" smtClean="0">
                <a:latin typeface="Tw Cen MT"/>
                <a:cs typeface="Tw Cen MT"/>
              </a:rPr>
              <a:t>flexibilidade</a:t>
            </a:r>
            <a:endParaRPr lang="pt-PT" u="none" dirty="0">
              <a:latin typeface="Tw Cen MT"/>
              <a:cs typeface="Tw Cen MT"/>
            </a:endParaRPr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5233988" y="4052888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V="1">
            <a:off x="2890838" y="4329113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3252788" y="5605463"/>
            <a:ext cx="333375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2986088" y="2919413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3632200" y="3498850"/>
            <a:ext cx="1773238" cy="979488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465763" y="3228975"/>
            <a:ext cx="1714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pt-PT" sz="1400" u="none">
                <a:latin typeface="Comic Sans MS" charset="0"/>
              </a:rPr>
              <a:t>“</a:t>
            </a:r>
            <a:r>
              <a:rPr lang="pt-PT" sz="1400" u="none">
                <a:latin typeface="Comic Sans MS" charset="0"/>
              </a:rPr>
              <a:t>Send me anything</a:t>
            </a:r>
          </a:p>
          <a:p>
            <a:r>
              <a:rPr lang="pt-PT" sz="1400" u="none">
                <a:latin typeface="Comic Sans MS" charset="0"/>
              </a:rPr>
              <a:t>with addresses </a:t>
            </a:r>
          </a:p>
          <a:p>
            <a:r>
              <a:rPr lang="pt-PT" sz="1400" u="none">
                <a:latin typeface="Comic Sans MS" charset="0"/>
              </a:rPr>
              <a:t>beginning </a:t>
            </a:r>
          </a:p>
          <a:p>
            <a:r>
              <a:rPr lang="pt-PT" sz="1400" u="none">
                <a:latin typeface="Comic Sans MS" charset="0"/>
              </a:rPr>
              <a:t>200.23.16.0/20</a:t>
            </a:r>
            <a:r>
              <a:rPr lang="ja-JP" altLang="pt-PT" sz="1400" u="none">
                <a:latin typeface="Comic Sans MS" charset="0"/>
              </a:rPr>
              <a:t>”</a:t>
            </a:r>
            <a:endParaRPr lang="pt-PT" sz="1400" u="none">
              <a:latin typeface="Comic Sans MS" charset="0"/>
            </a:endParaRPr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817563" y="2679700"/>
            <a:ext cx="2338387" cy="404813"/>
            <a:chOff x="1004" y="1639"/>
            <a:chExt cx="1473" cy="25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1483" name="Freeform 1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4" name="Text Box 13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200.23.16.0/23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61452" name="Group 14"/>
          <p:cNvGrpSpPr>
            <a:grpSpLocks/>
          </p:cNvGrpSpPr>
          <p:nvPr/>
        </p:nvGrpSpPr>
        <p:grpSpPr bwMode="auto">
          <a:xfrm>
            <a:off x="1027113" y="5756275"/>
            <a:ext cx="2338387" cy="404813"/>
            <a:chOff x="1004" y="1639"/>
            <a:chExt cx="1473" cy="255"/>
          </a:xfrm>
          <a:solidFill>
            <a:srgbClr val="C6D9F1"/>
          </a:solidFill>
        </p:grpSpPr>
        <p:sp>
          <p:nvSpPr>
            <p:cNvPr id="61481" name="Freeform 15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2" name="Text Box 16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200.23.18.0/23</a:t>
              </a:r>
              <a:endParaRPr lang="pt-PT" sz="1800" u="none">
                <a:latin typeface="Comic Sans MS" charset="0"/>
              </a:endParaRPr>
            </a:p>
          </p:txBody>
        </p:sp>
      </p:grpSp>
      <p:grpSp>
        <p:nvGrpSpPr>
          <p:cNvPr id="61453" name="Group 17"/>
          <p:cNvGrpSpPr>
            <a:grpSpLocks/>
          </p:cNvGrpSpPr>
          <p:nvPr/>
        </p:nvGrpSpPr>
        <p:grpSpPr bwMode="auto">
          <a:xfrm>
            <a:off x="760413" y="4689475"/>
            <a:ext cx="2338387" cy="404813"/>
            <a:chOff x="1004" y="1639"/>
            <a:chExt cx="1473" cy="255"/>
          </a:xfrm>
          <a:solidFill>
            <a:srgbClr val="C6D9F1"/>
          </a:solidFill>
        </p:grpSpPr>
        <p:sp>
          <p:nvSpPr>
            <p:cNvPr id="61479" name="Freeform 18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0" name="Text Box 19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200.23.30.0/23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61454" name="Text Box 20"/>
          <p:cNvSpPr txBox="1">
            <a:spLocks noChangeArrowheads="1"/>
          </p:cNvSpPr>
          <p:nvPr/>
        </p:nvSpPr>
        <p:spPr bwMode="auto">
          <a:xfrm>
            <a:off x="3665538" y="3933825"/>
            <a:ext cx="1646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Fly-By-Night-ISP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61456" name="Text Box 22"/>
          <p:cNvSpPr txBox="1">
            <a:spLocks noChangeArrowheads="1"/>
          </p:cNvSpPr>
          <p:nvPr/>
        </p:nvSpPr>
        <p:spPr bwMode="auto">
          <a:xfrm>
            <a:off x="817563" y="24384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0</a:t>
            </a:r>
          </a:p>
        </p:txBody>
      </p:sp>
      <p:sp>
        <p:nvSpPr>
          <p:cNvPr id="61457" name="Text Box 23"/>
          <p:cNvSpPr txBox="1">
            <a:spLocks noChangeArrowheads="1"/>
          </p:cNvSpPr>
          <p:nvPr/>
        </p:nvSpPr>
        <p:spPr bwMode="auto">
          <a:xfrm>
            <a:off x="846138" y="4448175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7</a:t>
            </a:r>
          </a:p>
        </p:txBody>
      </p:sp>
      <p:sp>
        <p:nvSpPr>
          <p:cNvPr id="61459" name="Text Box 25"/>
          <p:cNvSpPr txBox="1">
            <a:spLocks noChangeArrowheads="1"/>
          </p:cNvSpPr>
          <p:nvPr/>
        </p:nvSpPr>
        <p:spPr bwMode="auto">
          <a:xfrm>
            <a:off x="1008063" y="5572125"/>
            <a:ext cx="1379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1</a:t>
            </a:r>
          </a:p>
        </p:txBody>
      </p:sp>
      <p:sp>
        <p:nvSpPr>
          <p:cNvPr id="61460" name="Freeform 26"/>
          <p:cNvSpPr>
            <a:spLocks/>
          </p:cNvSpPr>
          <p:nvPr/>
        </p:nvSpPr>
        <p:spPr bwMode="auto">
          <a:xfrm>
            <a:off x="3575050" y="4800600"/>
            <a:ext cx="1773238" cy="979488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558ED5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Text Box 27"/>
          <p:cNvSpPr txBox="1">
            <a:spLocks noChangeArrowheads="1"/>
          </p:cNvSpPr>
          <p:nvPr/>
        </p:nvSpPr>
        <p:spPr bwMode="auto">
          <a:xfrm>
            <a:off x="3875088" y="5191125"/>
            <a:ext cx="1060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ISPs-R-Us</a:t>
            </a:r>
            <a:endParaRPr lang="pt-PT" sz="1800" u="none">
              <a:latin typeface="Comic Sans MS" charset="0"/>
            </a:endParaRPr>
          </a:p>
        </p:txBody>
      </p:sp>
      <p:sp>
        <p:nvSpPr>
          <p:cNvPr id="61462" name="Freeform 28"/>
          <p:cNvSpPr>
            <a:spLocks/>
          </p:cNvSpPr>
          <p:nvPr/>
        </p:nvSpPr>
        <p:spPr bwMode="auto">
          <a:xfrm flipV="1">
            <a:off x="5300663" y="4833938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3" name="Line 29"/>
          <p:cNvSpPr>
            <a:spLocks noChangeShapeType="1"/>
          </p:cNvSpPr>
          <p:nvPr/>
        </p:nvSpPr>
        <p:spPr bwMode="auto">
          <a:xfrm>
            <a:off x="3090863" y="5376863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4" name="Line 30"/>
          <p:cNvSpPr>
            <a:spLocks noChangeShapeType="1"/>
          </p:cNvSpPr>
          <p:nvPr/>
        </p:nvSpPr>
        <p:spPr bwMode="auto">
          <a:xfrm flipV="1">
            <a:off x="2938463" y="5443538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5" name="Line 31"/>
          <p:cNvSpPr>
            <a:spLocks noChangeShapeType="1"/>
          </p:cNvSpPr>
          <p:nvPr/>
        </p:nvSpPr>
        <p:spPr bwMode="auto">
          <a:xfrm flipV="1">
            <a:off x="3376613" y="5691188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Text Box 32"/>
          <p:cNvSpPr txBox="1">
            <a:spLocks noChangeArrowheads="1"/>
          </p:cNvSpPr>
          <p:nvPr/>
        </p:nvSpPr>
        <p:spPr bwMode="auto">
          <a:xfrm>
            <a:off x="5589588" y="5086350"/>
            <a:ext cx="21224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pt-PT" sz="1400" u="none">
                <a:latin typeface="Comic Sans MS" charset="0"/>
              </a:rPr>
              <a:t>“</a:t>
            </a:r>
            <a:r>
              <a:rPr lang="pt-PT" sz="1400" u="none">
                <a:latin typeface="Comic Sans MS" charset="0"/>
              </a:rPr>
              <a:t>Send me anything</a:t>
            </a:r>
          </a:p>
          <a:p>
            <a:r>
              <a:rPr lang="pt-PT" sz="1400" u="none">
                <a:latin typeface="Comic Sans MS" charset="0"/>
              </a:rPr>
              <a:t>with addresses </a:t>
            </a:r>
          </a:p>
          <a:p>
            <a:r>
              <a:rPr lang="pt-PT" sz="1400" u="none">
                <a:latin typeface="Comic Sans MS" charset="0"/>
              </a:rPr>
              <a:t>beginning 199.31.0.0/16</a:t>
            </a:r>
          </a:p>
          <a:p>
            <a:r>
              <a:rPr lang="pt-PT" sz="1400" u="none">
                <a:latin typeface="Comic Sans MS" charset="0"/>
              </a:rPr>
              <a:t>or 200.23.18.0/23</a:t>
            </a:r>
            <a:r>
              <a:rPr lang="ja-JP" altLang="pt-PT" sz="1400" u="none">
                <a:latin typeface="Comic Sans MS" charset="0"/>
              </a:rPr>
              <a:t>”</a:t>
            </a:r>
            <a:endParaRPr lang="pt-PT" sz="1400" u="none">
              <a:latin typeface="Comic Sans MS" charset="0"/>
            </a:endParaRPr>
          </a:p>
        </p:txBody>
      </p:sp>
      <p:grpSp>
        <p:nvGrpSpPr>
          <p:cNvPr id="61467" name="Group 33"/>
          <p:cNvGrpSpPr>
            <a:grpSpLocks/>
          </p:cNvGrpSpPr>
          <p:nvPr/>
        </p:nvGrpSpPr>
        <p:grpSpPr bwMode="auto">
          <a:xfrm>
            <a:off x="865188" y="3860800"/>
            <a:ext cx="2338387" cy="404813"/>
            <a:chOff x="1004" y="1639"/>
            <a:chExt cx="1473" cy="25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1477" name="Freeform 3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Text Box 35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600" u="none">
                  <a:latin typeface="Comic Sans MS" charset="0"/>
                </a:rPr>
                <a:t>200.23.20.0/23</a:t>
              </a:r>
              <a:endParaRPr lang="pt-PT" sz="1800" u="none">
                <a:latin typeface="Comic Sans MS" charset="0"/>
              </a:endParaRPr>
            </a:p>
          </p:txBody>
        </p:sp>
      </p:grpSp>
      <p:sp>
        <p:nvSpPr>
          <p:cNvPr id="61468" name="Text Box 36"/>
          <p:cNvSpPr txBox="1">
            <a:spLocks noChangeArrowheads="1"/>
          </p:cNvSpPr>
          <p:nvPr/>
        </p:nvSpPr>
        <p:spPr bwMode="auto">
          <a:xfrm>
            <a:off x="846138" y="367665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latin typeface="Comic Sans MS" charset="0"/>
              </a:rPr>
              <a:t>Organization 2</a:t>
            </a:r>
          </a:p>
        </p:txBody>
      </p:sp>
      <p:grpSp>
        <p:nvGrpSpPr>
          <p:cNvPr id="61469" name="Group 37"/>
          <p:cNvGrpSpPr>
            <a:grpSpLocks/>
          </p:cNvGrpSpPr>
          <p:nvPr/>
        </p:nvGrpSpPr>
        <p:grpSpPr bwMode="auto">
          <a:xfrm>
            <a:off x="2214563" y="4137025"/>
            <a:ext cx="296862" cy="663575"/>
            <a:chOff x="870" y="2945"/>
            <a:chExt cx="187" cy="418"/>
          </a:xfrm>
        </p:grpSpPr>
        <p:sp>
          <p:nvSpPr>
            <p:cNvPr id="61474" name="Text Box 38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61475" name="Text Box 39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61476" name="Text Box 40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</p:grpSp>
      <p:grpSp>
        <p:nvGrpSpPr>
          <p:cNvPr id="61470" name="Group 41"/>
          <p:cNvGrpSpPr>
            <a:grpSpLocks/>
          </p:cNvGrpSpPr>
          <p:nvPr/>
        </p:nvGrpSpPr>
        <p:grpSpPr bwMode="auto">
          <a:xfrm>
            <a:off x="3243263" y="3841750"/>
            <a:ext cx="296862" cy="663575"/>
            <a:chOff x="870" y="2945"/>
            <a:chExt cx="187" cy="418"/>
          </a:xfrm>
        </p:grpSpPr>
        <p:sp>
          <p:nvSpPr>
            <p:cNvPr id="61471" name="Text Box 42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61472" name="Text Box 43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  <p:sp>
          <p:nvSpPr>
            <p:cNvPr id="61473" name="Text Box 44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b="1" u="none">
                  <a:latin typeface="Comic Sans MS" charset="0"/>
                </a:rPr>
                <a:t>.</a:t>
              </a:r>
              <a:endParaRPr lang="pt-PT" sz="2000" u="none">
                <a:latin typeface="Comic Sans MS" charset="0"/>
              </a:endParaRPr>
            </a:p>
          </p:txBody>
        </p:sp>
      </p:grpSp>
      <p:sp>
        <p:nvSpPr>
          <p:cNvPr id="44" name="Freeform 21"/>
          <p:cNvSpPr>
            <a:spLocks/>
          </p:cNvSpPr>
          <p:nvPr/>
        </p:nvSpPr>
        <p:spPr bwMode="auto">
          <a:xfrm>
            <a:off x="7227888" y="3116263"/>
            <a:ext cx="730250" cy="2535237"/>
          </a:xfrm>
          <a:custGeom>
            <a:avLst/>
            <a:gdLst>
              <a:gd name="T0" fmla="*/ 2147483647 w 460"/>
              <a:gd name="T1" fmla="*/ 2147483647 h 1597"/>
              <a:gd name="T2" fmla="*/ 2147483647 w 460"/>
              <a:gd name="T3" fmla="*/ 2147483647 h 1597"/>
              <a:gd name="T4" fmla="*/ 2147483647 w 460"/>
              <a:gd name="T5" fmla="*/ 2147483647 h 1597"/>
              <a:gd name="T6" fmla="*/ 2147483647 w 460"/>
              <a:gd name="T7" fmla="*/ 2147483647 h 1597"/>
              <a:gd name="T8" fmla="*/ 2147483647 w 460"/>
              <a:gd name="T9" fmla="*/ 2147483647 h 1597"/>
              <a:gd name="T10" fmla="*/ 2147483647 w 460"/>
              <a:gd name="T11" fmla="*/ 2147483647 h 1597"/>
              <a:gd name="T12" fmla="*/ 2147483647 w 460"/>
              <a:gd name="T13" fmla="*/ 2147483647 h 1597"/>
              <a:gd name="T14" fmla="*/ 2147483647 w 460"/>
              <a:gd name="T15" fmla="*/ 2147483647 h 1597"/>
              <a:gd name="T16" fmla="*/ 2147483647 w 460"/>
              <a:gd name="T17" fmla="*/ 2147483647 h 1597"/>
              <a:gd name="T18" fmla="*/ 2147483647 w 460"/>
              <a:gd name="T19" fmla="*/ 2147483647 h 1597"/>
              <a:gd name="T20" fmla="*/ 2147483647 w 460"/>
              <a:gd name="T21" fmla="*/ 2147483647 h 1597"/>
              <a:gd name="T22" fmla="*/ 2147483647 w 460"/>
              <a:gd name="T23" fmla="*/ 2147483647 h 15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0"/>
              <a:gd name="T37" fmla="*/ 0 h 1597"/>
              <a:gd name="T38" fmla="*/ 460 w 460"/>
              <a:gd name="T39" fmla="*/ 1597 h 15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7466013" y="4257675"/>
            <a:ext cx="1450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>
                <a:latin typeface="Comic Sans MS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392461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8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409576"/>
            <a:ext cx="8229600" cy="981747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Resumo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9268" name="Rectangle 3"/>
          <p:cNvSpPr>
            <a:spLocks noChangeArrowheads="1"/>
          </p:cNvSpPr>
          <p:nvPr/>
        </p:nvSpPr>
        <p:spPr bwMode="auto">
          <a:xfrm>
            <a:off x="536575" y="1568627"/>
            <a:ext cx="8229600" cy="508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312" tIns="44450" rIns="87312" bIns="44450">
            <a:spAutoFit/>
          </a:bodyPr>
          <a:lstStyle/>
          <a:p>
            <a:pPr defTabSz="723900" eaLnBrk="0" hangingPunct="0">
              <a:lnSpc>
                <a:spcPct val="90000"/>
              </a:lnSpc>
            </a:pPr>
            <a:r>
              <a:rPr lang="pt-PT" sz="2400" u="none" dirty="0" smtClean="0">
                <a:latin typeface="Tw Cen MT"/>
                <a:cs typeface="Tw Cen MT"/>
              </a:rPr>
              <a:t>Os endereços IP são sempre hierárquicos e constituídos por um prefixo e a parte restante.</a:t>
            </a:r>
          </a:p>
          <a:p>
            <a:pPr defTabSz="723900" eaLnBrk="0" hangingPunct="0">
              <a:lnSpc>
                <a:spcPct val="90000"/>
              </a:lnSpc>
            </a:pPr>
            <a:endParaRPr lang="pt-PT" sz="2400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400" u="none" dirty="0" smtClean="0">
                <a:latin typeface="Tw Cen MT"/>
                <a:cs typeface="Tw Cen MT"/>
              </a:rPr>
              <a:t>Os prefixos designam uma localidade na rede global (um ISP, uma sub</a:t>
            </a:r>
            <a:r>
              <a:rPr lang="pt-PT" sz="2400" dirty="0">
                <a:latin typeface="Tw Cen MT"/>
                <a:cs typeface="Tw Cen MT"/>
              </a:rPr>
              <a:t>-</a:t>
            </a:r>
            <a:r>
              <a:rPr lang="pt-PT" sz="2400" u="none" dirty="0" smtClean="0">
                <a:latin typeface="Tw Cen MT"/>
                <a:cs typeface="Tw Cen MT"/>
              </a:rPr>
              <a:t>rede, uma instituição, um edifício, ...</a:t>
            </a:r>
          </a:p>
          <a:p>
            <a:pPr defTabSz="723900" eaLnBrk="0" hangingPunct="0">
              <a:lnSpc>
                <a:spcPct val="90000"/>
              </a:lnSpc>
            </a:pPr>
            <a:endParaRPr lang="pt-PT" sz="2400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400" u="none" dirty="0" smtClean="0">
                <a:latin typeface="Tw Cen MT"/>
                <a:cs typeface="Tw Cen MT"/>
              </a:rPr>
              <a:t>A hierarquia permite que os prefixos sejam agregados</a:t>
            </a:r>
            <a:r>
              <a:rPr lang="pt-PT" sz="2400" dirty="0" smtClean="0">
                <a:latin typeface="Tw Cen MT"/>
                <a:cs typeface="Tw Cen MT"/>
              </a:rPr>
              <a:t>.</a:t>
            </a:r>
          </a:p>
          <a:p>
            <a:pPr defTabSz="7239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400" dirty="0" smtClean="0">
                <a:latin typeface="Tw Cen MT"/>
                <a:cs typeface="Tw Cen MT"/>
              </a:rPr>
              <a:t>A agregação aumenta a eficiência do encaminhamento pois diminuí </a:t>
            </a:r>
            <a:r>
              <a:rPr lang="pt-PT" sz="2400" dirty="0" smtClean="0">
                <a:latin typeface="Tw Cen MT"/>
                <a:cs typeface="Tw Cen MT"/>
              </a:rPr>
              <a:t>as tabelas </a:t>
            </a:r>
            <a:r>
              <a:rPr lang="pt-PT" sz="2400" dirty="0" smtClean="0">
                <a:latin typeface="Tw Cen MT"/>
                <a:cs typeface="Tw Cen MT"/>
              </a:rPr>
              <a:t>de encaminhamento</a:t>
            </a:r>
          </a:p>
          <a:p>
            <a:pPr defTabSz="723900" eaLnBrk="0" hangingPunct="0">
              <a:lnSpc>
                <a:spcPct val="90000"/>
              </a:lnSpc>
            </a:pPr>
            <a:endParaRPr lang="pt-PT" sz="24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400" dirty="0" smtClean="0">
                <a:latin typeface="Tw Cen MT"/>
                <a:cs typeface="Tw Cen MT"/>
              </a:rPr>
              <a:t>Uma agregação muito eficiente requeria que os endereços </a:t>
            </a:r>
            <a:r>
              <a:rPr lang="pt-PT" sz="2400" dirty="0" smtClean="0">
                <a:latin typeface="Tw Cen MT"/>
                <a:cs typeface="Tw Cen MT"/>
              </a:rPr>
              <a:t>estivessem </a:t>
            </a:r>
            <a:r>
              <a:rPr lang="pt-PT" sz="2400" dirty="0" smtClean="0">
                <a:latin typeface="Tw Cen MT"/>
                <a:cs typeface="Tw Cen MT"/>
              </a:rPr>
              <a:t>sempre alinhados com a hierarquia de sub-redes, o que nem sempre é conveniente e impede a </a:t>
            </a:r>
            <a:r>
              <a:rPr lang="pt-PT" sz="2400" dirty="0" smtClean="0">
                <a:latin typeface="Tw Cen MT"/>
                <a:cs typeface="Tw Cen MT"/>
              </a:rPr>
              <a:t>mobilidade e a mudança de ISP.</a:t>
            </a:r>
            <a:endParaRPr lang="pt-PT" sz="2400" u="none" dirty="0" smtClean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97061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1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w Cen MT"/>
                <a:ea typeface="ＭＳ Ｐゴシック" charset="0"/>
                <a:cs typeface="Tw Cen MT"/>
              </a:rPr>
              <a:t>MAC Addresses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numa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subnet</a:t>
            </a:r>
            <a:br>
              <a:rPr lang="en-US" dirty="0" smtClean="0">
                <a:latin typeface="Tw Cen MT"/>
                <a:ea typeface="ＭＳ Ｐゴシック" charset="0"/>
                <a:cs typeface="Tw Cen MT"/>
              </a:rPr>
            </a:b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(canal real </a:t>
            </a:r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ou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rede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switched)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18792" name="Rectangle 3"/>
          <p:cNvSpPr>
            <a:spLocks noChangeArrowheads="1"/>
          </p:cNvSpPr>
          <p:nvPr/>
        </p:nvSpPr>
        <p:spPr bwMode="auto">
          <a:xfrm>
            <a:off x="7885112" y="1821039"/>
            <a:ext cx="269875" cy="204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Text Box 4"/>
          <p:cNvSpPr txBox="1">
            <a:spLocks noChangeArrowheads="1"/>
          </p:cNvSpPr>
          <p:nvPr/>
        </p:nvSpPr>
        <p:spPr bwMode="auto">
          <a:xfrm>
            <a:off x="7247731" y="2125839"/>
            <a:ext cx="15034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= </a:t>
            </a:r>
            <a:r>
              <a:rPr lang="en-US" sz="1800" i="1" u="none" dirty="0">
                <a:solidFill>
                  <a:srgbClr val="000000"/>
                </a:solidFill>
                <a:latin typeface="Tw Cen MT"/>
                <a:cs typeface="Tw Cen MT"/>
              </a:rPr>
              <a:t>network </a:t>
            </a:r>
          </a:p>
          <a:p>
            <a:r>
              <a:rPr lang="en-US" sz="1800" i="1" u="none" dirty="0">
                <a:solidFill>
                  <a:srgbClr val="000000"/>
                </a:solidFill>
                <a:latin typeface="Tw Cen MT"/>
                <a:cs typeface="Tw Cen MT"/>
              </a:rPr>
              <a:t>   adapter </a:t>
            </a:r>
            <a:r>
              <a:rPr lang="en-US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ou</a:t>
            </a:r>
            <a:endParaRPr lang="en-US" sz="1800" i="1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en-US" sz="1800" i="1" u="none" dirty="0">
                <a:solidFill>
                  <a:srgbClr val="000000"/>
                </a:solidFill>
                <a:latin typeface="Tw Cen MT"/>
                <a:cs typeface="Tw Cen MT"/>
              </a:rPr>
              <a:t>   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interface de</a:t>
            </a:r>
          </a:p>
          <a:p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   </a:t>
            </a: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rede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18794" name="Group 5"/>
          <p:cNvGrpSpPr>
            <a:grpSpLocks/>
          </p:cNvGrpSpPr>
          <p:nvPr/>
        </p:nvGrpSpPr>
        <p:grpSpPr bwMode="auto">
          <a:xfrm>
            <a:off x="1213556" y="1979789"/>
            <a:ext cx="7055555" cy="4413250"/>
            <a:chOff x="201" y="1341"/>
            <a:chExt cx="3818" cy="2780"/>
          </a:xfrm>
        </p:grpSpPr>
        <p:graphicFrame>
          <p:nvGraphicFramePr>
            <p:cNvPr id="118786" name="Object 6"/>
            <p:cNvGraphicFramePr>
              <a:graphicFrameLocks noChangeAspect="1"/>
            </p:cNvGraphicFramePr>
            <p:nvPr/>
          </p:nvGraphicFramePr>
          <p:xfrm>
            <a:off x="1869" y="1341"/>
            <a:ext cx="385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6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9" y="1341"/>
                          <a:ext cx="385" cy="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8796" name="Freeform 7"/>
            <p:cNvSpPr>
              <a:spLocks/>
            </p:cNvSpPr>
            <p:nvPr/>
          </p:nvSpPr>
          <p:spPr bwMode="auto">
            <a:xfrm>
              <a:off x="1356" y="2055"/>
              <a:ext cx="1289" cy="1291"/>
            </a:xfrm>
            <a:custGeom>
              <a:avLst/>
              <a:gdLst>
                <a:gd name="T0" fmla="*/ 219 w 1292"/>
                <a:gd name="T1" fmla="*/ 7 h 1255"/>
                <a:gd name="T2" fmla="*/ 35 w 1292"/>
                <a:gd name="T3" fmla="*/ 279 h 1255"/>
                <a:gd name="T4" fmla="*/ 29 w 1292"/>
                <a:gd name="T5" fmla="*/ 920 h 1255"/>
                <a:gd name="T6" fmla="*/ 53 w 1292"/>
                <a:gd name="T7" fmla="*/ 1457 h 1255"/>
                <a:gd name="T8" fmla="*/ 225 w 1292"/>
                <a:gd name="T9" fmla="*/ 1532 h 1255"/>
                <a:gd name="T10" fmla="*/ 626 w 1292"/>
                <a:gd name="T11" fmla="*/ 1984 h 1255"/>
                <a:gd name="T12" fmla="*/ 955 w 1292"/>
                <a:gd name="T13" fmla="*/ 2177 h 1255"/>
                <a:gd name="T14" fmla="*/ 1139 w 1292"/>
                <a:gd name="T15" fmla="*/ 1799 h 1255"/>
                <a:gd name="T16" fmla="*/ 1211 w 1292"/>
                <a:gd name="T17" fmla="*/ 784 h 1255"/>
                <a:gd name="T18" fmla="*/ 1145 w 1292"/>
                <a:gd name="T19" fmla="*/ 370 h 1255"/>
                <a:gd name="T20" fmla="*/ 709 w 1292"/>
                <a:gd name="T21" fmla="*/ 201 h 1255"/>
                <a:gd name="T22" fmla="*/ 219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8787" name="Object 8"/>
            <p:cNvGraphicFramePr>
              <a:graphicFrameLocks noChangeAspect="1"/>
            </p:cNvGraphicFramePr>
            <p:nvPr/>
          </p:nvGraphicFramePr>
          <p:xfrm>
            <a:off x="3255" y="2297"/>
            <a:ext cx="38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7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297"/>
                          <a:ext cx="38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788" name="Object 9"/>
            <p:cNvGraphicFramePr>
              <a:graphicFrameLocks noChangeAspect="1"/>
            </p:cNvGraphicFramePr>
            <p:nvPr/>
          </p:nvGraphicFramePr>
          <p:xfrm>
            <a:off x="1860" y="3661"/>
            <a:ext cx="385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8" name="Clip" r:id="rId7" imgW="1307948" imgH="1084823" progId="MS_ClipArt_Gallery.2">
                    <p:embed/>
                  </p:oleObj>
                </mc:Choice>
                <mc:Fallback>
                  <p:oleObj name="Clip" r:id="rId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0" y="3661"/>
                          <a:ext cx="385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789" name="Object 10"/>
            <p:cNvGraphicFramePr>
              <a:graphicFrameLocks noChangeAspect="1"/>
            </p:cNvGraphicFramePr>
            <p:nvPr/>
          </p:nvGraphicFramePr>
          <p:xfrm>
            <a:off x="310" y="2201"/>
            <a:ext cx="385" cy="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9" name="Clip" r:id="rId8" imgW="1307948" imgH="1084823" progId="MS_ClipArt_Gallery.2">
                    <p:embed/>
                  </p:oleObj>
                </mc:Choice>
                <mc:Fallback>
                  <p:oleObj name="Clip" r:id="rId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" y="2201"/>
                          <a:ext cx="385" cy="4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8797" name="Rectangle 11"/>
            <p:cNvSpPr>
              <a:spLocks noChangeArrowheads="1"/>
            </p:cNvSpPr>
            <p:nvPr/>
          </p:nvSpPr>
          <p:spPr bwMode="auto">
            <a:xfrm>
              <a:off x="3130" y="2531"/>
              <a:ext cx="170" cy="12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8" name="Rectangle 12"/>
            <p:cNvSpPr>
              <a:spLocks noChangeArrowheads="1"/>
            </p:cNvSpPr>
            <p:nvPr/>
          </p:nvSpPr>
          <p:spPr bwMode="auto">
            <a:xfrm>
              <a:off x="654" y="2416"/>
              <a:ext cx="170" cy="12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9" name="Rectangle 13"/>
            <p:cNvSpPr>
              <a:spLocks noChangeArrowheads="1"/>
            </p:cNvSpPr>
            <p:nvPr/>
          </p:nvSpPr>
          <p:spPr bwMode="auto">
            <a:xfrm>
              <a:off x="2040" y="1604"/>
              <a:ext cx="121" cy="1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0" name="Rectangle 14"/>
            <p:cNvSpPr>
              <a:spLocks noChangeArrowheads="1"/>
            </p:cNvSpPr>
            <p:nvPr/>
          </p:nvSpPr>
          <p:spPr bwMode="auto">
            <a:xfrm>
              <a:off x="1998" y="3501"/>
              <a:ext cx="121" cy="1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1" name="Line 15"/>
            <p:cNvSpPr>
              <a:spLocks noChangeShapeType="1"/>
            </p:cNvSpPr>
            <p:nvPr/>
          </p:nvSpPr>
          <p:spPr bwMode="auto">
            <a:xfrm>
              <a:off x="819" y="2482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2" name="Line 16"/>
            <p:cNvSpPr>
              <a:spLocks noChangeShapeType="1"/>
            </p:cNvSpPr>
            <p:nvPr/>
          </p:nvSpPr>
          <p:spPr bwMode="auto">
            <a:xfrm>
              <a:off x="2085" y="1769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3" name="Line 17"/>
            <p:cNvSpPr>
              <a:spLocks noChangeShapeType="1"/>
            </p:cNvSpPr>
            <p:nvPr/>
          </p:nvSpPr>
          <p:spPr bwMode="auto">
            <a:xfrm flipH="1">
              <a:off x="2629" y="2588"/>
              <a:ext cx="5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4" name="Line 18"/>
            <p:cNvSpPr>
              <a:spLocks noChangeShapeType="1"/>
            </p:cNvSpPr>
            <p:nvPr/>
          </p:nvSpPr>
          <p:spPr bwMode="auto">
            <a:xfrm flipV="1">
              <a:off x="2061" y="3221"/>
              <a:ext cx="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5" name="Text Box 19"/>
            <p:cNvSpPr txBox="1">
              <a:spLocks noChangeArrowheads="1"/>
            </p:cNvSpPr>
            <p:nvPr/>
          </p:nvSpPr>
          <p:spPr bwMode="auto">
            <a:xfrm>
              <a:off x="2287" y="1585"/>
              <a:ext cx="11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u="none">
                  <a:latin typeface="Comic Sans MS" charset="0"/>
                </a:rPr>
                <a:t>1A-2F-BB-76-09-AD</a:t>
              </a:r>
            </a:p>
          </p:txBody>
        </p:sp>
        <p:sp>
          <p:nvSpPr>
            <p:cNvPr id="118806" name="Line 20"/>
            <p:cNvSpPr>
              <a:spLocks noChangeShapeType="1"/>
            </p:cNvSpPr>
            <p:nvPr/>
          </p:nvSpPr>
          <p:spPr bwMode="auto">
            <a:xfrm flipH="1" flipV="1">
              <a:off x="2166" y="1671"/>
              <a:ext cx="162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7" name="Line 21"/>
            <p:cNvSpPr>
              <a:spLocks noChangeShapeType="1"/>
            </p:cNvSpPr>
            <p:nvPr/>
          </p:nvSpPr>
          <p:spPr bwMode="auto">
            <a:xfrm flipV="1">
              <a:off x="3205" y="2653"/>
              <a:ext cx="0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08" name="Text Box 22"/>
            <p:cNvSpPr txBox="1">
              <a:spLocks noChangeArrowheads="1"/>
            </p:cNvSpPr>
            <p:nvPr/>
          </p:nvSpPr>
          <p:spPr bwMode="auto">
            <a:xfrm>
              <a:off x="2822" y="2899"/>
              <a:ext cx="1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u="none">
                  <a:latin typeface="Comic Sans MS" charset="0"/>
                </a:rPr>
                <a:t>58-23-D7-FA-20-B0</a:t>
              </a:r>
            </a:p>
          </p:txBody>
        </p:sp>
        <p:sp>
          <p:nvSpPr>
            <p:cNvPr id="118809" name="Line 23"/>
            <p:cNvSpPr>
              <a:spLocks noChangeShapeType="1"/>
            </p:cNvSpPr>
            <p:nvPr/>
          </p:nvSpPr>
          <p:spPr bwMode="auto">
            <a:xfrm flipH="1">
              <a:off x="2126" y="357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10" name="Text Box 24"/>
            <p:cNvSpPr txBox="1">
              <a:spLocks noChangeArrowheads="1"/>
            </p:cNvSpPr>
            <p:nvPr/>
          </p:nvSpPr>
          <p:spPr bwMode="auto">
            <a:xfrm>
              <a:off x="2392" y="3499"/>
              <a:ext cx="1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u="none">
                  <a:latin typeface="Comic Sans MS" charset="0"/>
                </a:rPr>
                <a:t>0C-C4-11-6F-E3-98</a:t>
              </a:r>
            </a:p>
          </p:txBody>
        </p:sp>
        <p:sp>
          <p:nvSpPr>
            <p:cNvPr id="118811" name="Line 25"/>
            <p:cNvSpPr>
              <a:spLocks noChangeShapeType="1"/>
            </p:cNvSpPr>
            <p:nvPr/>
          </p:nvSpPr>
          <p:spPr bwMode="auto">
            <a:xfrm flipV="1">
              <a:off x="737" y="2545"/>
              <a:ext cx="0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812" name="Text Box 26"/>
            <p:cNvSpPr txBox="1">
              <a:spLocks noChangeArrowheads="1"/>
            </p:cNvSpPr>
            <p:nvPr/>
          </p:nvSpPr>
          <p:spPr bwMode="auto">
            <a:xfrm>
              <a:off x="201" y="2818"/>
              <a:ext cx="11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u="none">
                  <a:latin typeface="Comic Sans MS" charset="0"/>
                </a:rPr>
                <a:t>71-65-F7-2B-08-53</a:t>
              </a:r>
            </a:p>
          </p:txBody>
        </p:sp>
        <p:sp>
          <p:nvSpPr>
            <p:cNvPr id="118813" name="Text Box 27"/>
            <p:cNvSpPr txBox="1">
              <a:spLocks noChangeArrowheads="1"/>
            </p:cNvSpPr>
            <p:nvPr/>
          </p:nvSpPr>
          <p:spPr bwMode="auto">
            <a:xfrm>
              <a:off x="1661" y="2284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 u="none">
                  <a:latin typeface="Comic Sans MS" charset="0"/>
                </a:rPr>
                <a:t>   LAN</a:t>
              </a:r>
            </a:p>
          </p:txBody>
        </p:sp>
      </p:grpSp>
      <p:sp>
        <p:nvSpPr>
          <p:cNvPr id="118795" name="TextBox 28"/>
          <p:cNvSpPr txBox="1">
            <a:spLocks noChangeArrowheads="1"/>
          </p:cNvSpPr>
          <p:nvPr/>
        </p:nvSpPr>
        <p:spPr bwMode="auto">
          <a:xfrm>
            <a:off x="188912" y="1668639"/>
            <a:ext cx="31391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Num Host com um endereço IP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haverá pois um mapeamento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entre esse endereço IP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e o endereço MAC da interface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respectiva</a:t>
            </a:r>
          </a:p>
        </p:txBody>
      </p:sp>
    </p:spTree>
    <p:extLst>
      <p:ext uri="{BB962C8B-B14F-4D97-AF65-F5344CB8AC3E}">
        <p14:creationId xmlns:p14="http://schemas.microsoft.com/office/powerpoint/2010/main" val="10229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09" y="351801"/>
            <a:ext cx="8715375" cy="1426199"/>
          </a:xfrm>
        </p:spPr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Como se enviam pacotes por um </a:t>
            </a:r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canal multiponto ou uma </a:t>
            </a:r>
            <a:r>
              <a:rPr lang="pt-PT" sz="4000" dirty="0" err="1" smtClean="0">
                <a:latin typeface="Tw Cen MT"/>
                <a:ea typeface="ＭＳ Ｐゴシック" charset="0"/>
                <a:cs typeface="Tw Cen MT"/>
              </a:rPr>
              <a:t>subnet</a:t>
            </a:r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 ?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4898877"/>
            <a:ext cx="8532813" cy="127635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As placas Ethernet s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ó conhecem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endereços MAC</a:t>
            </a:r>
          </a:p>
          <a:p>
            <a:pPr lvl="1" eaLnBrk="1" hangingPunct="1">
              <a:lnSpc>
                <a:spcPct val="100000"/>
              </a:lnSpc>
            </a:pP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É necessário traduzir o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endereço IP de destino num endereço MAC</a:t>
            </a:r>
          </a:p>
          <a:p>
            <a:pPr lvl="1" eaLnBrk="1" hangingPunct="1">
              <a:lnSpc>
                <a:spcPct val="100000"/>
              </a:lnSpc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E encapsular o pacote IP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num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ethernet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93908" y="2357378"/>
            <a:ext cx="6469615" cy="2052638"/>
            <a:chOff x="1293908" y="2357378"/>
            <a:chExt cx="6469615" cy="2052638"/>
          </a:xfrm>
        </p:grpSpPr>
        <p:sp>
          <p:nvSpPr>
            <p:cNvPr id="135173" name="Line 4"/>
            <p:cNvSpPr>
              <a:spLocks noChangeShapeType="1"/>
            </p:cNvSpPr>
            <p:nvPr/>
          </p:nvSpPr>
          <p:spPr bwMode="auto">
            <a:xfrm>
              <a:off x="4746720" y="3313053"/>
              <a:ext cx="2590800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5174" name="Line 5"/>
            <p:cNvSpPr>
              <a:spLocks noChangeShapeType="1"/>
            </p:cNvSpPr>
            <p:nvPr/>
          </p:nvSpPr>
          <p:spPr bwMode="auto">
            <a:xfrm>
              <a:off x="5051520" y="3008253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5175" name="Line 6"/>
            <p:cNvSpPr>
              <a:spLocks noChangeShapeType="1"/>
            </p:cNvSpPr>
            <p:nvPr/>
          </p:nvSpPr>
          <p:spPr bwMode="auto">
            <a:xfrm>
              <a:off x="5965920" y="3008253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5176" name="Line 7"/>
            <p:cNvSpPr>
              <a:spLocks noChangeShapeType="1"/>
            </p:cNvSpPr>
            <p:nvPr/>
          </p:nvSpPr>
          <p:spPr bwMode="auto">
            <a:xfrm>
              <a:off x="7032720" y="3008253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5177" name="Rectangle 8"/>
            <p:cNvSpPr>
              <a:spLocks noChangeArrowheads="1"/>
            </p:cNvSpPr>
            <p:nvPr/>
          </p:nvSpPr>
          <p:spPr bwMode="auto">
            <a:xfrm>
              <a:off x="4812103" y="2729439"/>
              <a:ext cx="501059" cy="33855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u="none">
                  <a:latin typeface="Tw Cen MT"/>
                  <a:cs typeface="Tw Cen MT"/>
                </a:rPr>
                <a:t>host</a:t>
              </a:r>
            </a:p>
          </p:txBody>
        </p:sp>
        <p:sp>
          <p:nvSpPr>
            <p:cNvPr id="135178" name="Rectangle 9"/>
            <p:cNvSpPr>
              <a:spLocks noChangeArrowheads="1"/>
            </p:cNvSpPr>
            <p:nvPr/>
          </p:nvSpPr>
          <p:spPr bwMode="auto">
            <a:xfrm>
              <a:off x="5701103" y="2708801"/>
              <a:ext cx="501059" cy="33855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u="none">
                  <a:latin typeface="Tw Cen MT"/>
                  <a:cs typeface="Tw Cen MT"/>
                </a:rPr>
                <a:t>host</a:t>
              </a:r>
            </a:p>
          </p:txBody>
        </p:sp>
        <p:sp>
          <p:nvSpPr>
            <p:cNvPr id="135179" name="Rectangle 10"/>
            <p:cNvSpPr>
              <a:spLocks noChangeArrowheads="1"/>
            </p:cNvSpPr>
            <p:nvPr/>
          </p:nvSpPr>
          <p:spPr bwMode="auto">
            <a:xfrm>
              <a:off x="6727463" y="2708801"/>
              <a:ext cx="585116" cy="33855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u="none">
                  <a:latin typeface="Tw Cen MT"/>
                  <a:cs typeface="Tw Cen MT"/>
                </a:rPr>
                <a:t>Web</a:t>
              </a:r>
            </a:p>
          </p:txBody>
        </p:sp>
        <p:sp>
          <p:nvSpPr>
            <p:cNvPr id="135180" name="Text Box 11"/>
            <p:cNvSpPr txBox="1">
              <a:spLocks noChangeArrowheads="1"/>
            </p:cNvSpPr>
            <p:nvPr/>
          </p:nvSpPr>
          <p:spPr bwMode="auto">
            <a:xfrm>
              <a:off x="6289504" y="2626251"/>
              <a:ext cx="3196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...</a:t>
              </a:r>
            </a:p>
          </p:txBody>
        </p:sp>
        <p:sp>
          <p:nvSpPr>
            <p:cNvPr id="135181" name="Line 12"/>
            <p:cNvSpPr>
              <a:spLocks noChangeShapeType="1"/>
            </p:cNvSpPr>
            <p:nvPr/>
          </p:nvSpPr>
          <p:spPr bwMode="auto">
            <a:xfrm>
              <a:off x="6592983" y="3273366"/>
              <a:ext cx="0" cy="755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5182" name="Text Box 13"/>
            <p:cNvSpPr txBox="1">
              <a:spLocks noChangeArrowheads="1"/>
            </p:cNvSpPr>
            <p:nvPr/>
          </p:nvSpPr>
          <p:spPr bwMode="auto">
            <a:xfrm>
              <a:off x="6663868" y="2357378"/>
              <a:ext cx="10996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u="none">
                  <a:latin typeface="Tw Cen MT"/>
                  <a:cs typeface="Tw Cen MT"/>
                </a:rPr>
                <a:t>1.2.3.156</a:t>
              </a:r>
            </a:p>
          </p:txBody>
        </p:sp>
        <p:sp>
          <p:nvSpPr>
            <p:cNvPr id="135183" name="AutoShape 14"/>
            <p:cNvSpPr>
              <a:spLocks noChangeArrowheads="1"/>
            </p:cNvSpPr>
            <p:nvPr/>
          </p:nvSpPr>
          <p:spPr bwMode="auto">
            <a:xfrm>
              <a:off x="6291358" y="4029016"/>
              <a:ext cx="609600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u="none">
                  <a:latin typeface="Tw Cen MT"/>
                  <a:cs typeface="Tw Cen MT"/>
                </a:rPr>
                <a:t>router</a:t>
              </a:r>
            </a:p>
          </p:txBody>
        </p:sp>
        <p:sp>
          <p:nvSpPr>
            <p:cNvPr id="135184" name="Text Box 15"/>
            <p:cNvSpPr txBox="1">
              <a:spLocks noChangeArrowheads="1"/>
            </p:cNvSpPr>
            <p:nvPr/>
          </p:nvSpPr>
          <p:spPr bwMode="auto">
            <a:xfrm>
              <a:off x="4285932" y="2357378"/>
              <a:ext cx="9771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u="none">
                  <a:latin typeface="Tw Cen MT"/>
                  <a:cs typeface="Tw Cen MT"/>
                </a:rPr>
                <a:t>1.2.3.53</a:t>
              </a:r>
            </a:p>
          </p:txBody>
        </p:sp>
        <p:sp>
          <p:nvSpPr>
            <p:cNvPr id="135185" name="Text Box 16"/>
            <p:cNvSpPr txBox="1">
              <a:spLocks noChangeArrowheads="1"/>
            </p:cNvSpPr>
            <p:nvPr/>
          </p:nvSpPr>
          <p:spPr bwMode="auto">
            <a:xfrm>
              <a:off x="1293908" y="3090833"/>
              <a:ext cx="1612900" cy="40011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u="none">
                  <a:latin typeface="Tw Cen MT"/>
                  <a:cs typeface="Tw Cen MT"/>
                </a:rPr>
                <a:t>1.2.3.53</a:t>
              </a:r>
            </a:p>
          </p:txBody>
        </p:sp>
        <p:sp>
          <p:nvSpPr>
            <p:cNvPr id="135186" name="Text Box 17"/>
            <p:cNvSpPr txBox="1">
              <a:spLocks noChangeArrowheads="1"/>
            </p:cNvSpPr>
            <p:nvPr/>
          </p:nvSpPr>
          <p:spPr bwMode="auto">
            <a:xfrm>
              <a:off x="1293908" y="3514695"/>
              <a:ext cx="1612900" cy="40011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u="none">
                  <a:latin typeface="Tw Cen MT"/>
                  <a:cs typeface="Tw Cen MT"/>
                </a:rPr>
                <a:t>1.2.3.156</a:t>
              </a:r>
            </a:p>
          </p:txBody>
        </p:sp>
        <p:sp>
          <p:nvSpPr>
            <p:cNvPr id="135187" name="Text Box 18"/>
            <p:cNvSpPr txBox="1">
              <a:spLocks noChangeArrowheads="1"/>
            </p:cNvSpPr>
            <p:nvPr/>
          </p:nvSpPr>
          <p:spPr bwMode="auto">
            <a:xfrm>
              <a:off x="1293908" y="3924270"/>
              <a:ext cx="1612900" cy="40011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 u="none">
                <a:latin typeface="Tw Cen MT"/>
                <a:cs typeface="Tw Cen MT"/>
              </a:endParaRPr>
            </a:p>
          </p:txBody>
        </p:sp>
        <p:sp>
          <p:nvSpPr>
            <p:cNvPr id="135188" name="Text Box 19"/>
            <p:cNvSpPr txBox="1">
              <a:spLocks noChangeArrowheads="1"/>
            </p:cNvSpPr>
            <p:nvPr/>
          </p:nvSpPr>
          <p:spPr bwMode="auto">
            <a:xfrm>
              <a:off x="1523155" y="2592358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u="none">
                  <a:latin typeface="Tw Cen MT"/>
                  <a:cs typeface="Tw Cen MT"/>
                </a:rPr>
                <a:t>IP packet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357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536576"/>
            <a:ext cx="8229600" cy="981747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Protocolo ARP</a:t>
            </a:r>
          </a:p>
        </p:txBody>
      </p:sp>
      <p:sp>
        <p:nvSpPr>
          <p:cNvPr id="139268" name="Rectangle 3"/>
          <p:cNvSpPr>
            <a:spLocks noChangeArrowheads="1"/>
          </p:cNvSpPr>
          <p:nvPr/>
        </p:nvSpPr>
        <p:spPr bwMode="auto">
          <a:xfrm>
            <a:off x="536575" y="1709738"/>
            <a:ext cx="8229600" cy="175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312" tIns="44450" rIns="87312" bIns="44450">
            <a:spAutoFit/>
          </a:bodyPr>
          <a:lstStyle/>
          <a:p>
            <a:pPr defTabSz="7239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Numa </a:t>
            </a:r>
            <a:r>
              <a:rPr lang="pt-PT" sz="2400" u="none" dirty="0" err="1" smtClean="0">
                <a:latin typeface="Tw Cen MT"/>
                <a:cs typeface="Tw Cen MT"/>
              </a:rPr>
              <a:t>subnet</a:t>
            </a:r>
            <a:r>
              <a:rPr lang="pt-PT" sz="2400" u="none" dirty="0" smtClean="0">
                <a:latin typeface="Tw Cen MT"/>
                <a:cs typeface="Tw Cen MT"/>
              </a:rPr>
              <a:t> </a:t>
            </a:r>
            <a:r>
              <a:rPr lang="pt-PT" sz="2400" u="none" dirty="0">
                <a:latin typeface="Tw Cen MT"/>
                <a:cs typeface="Tw Cen MT"/>
              </a:rPr>
              <a:t>com suporte de </a:t>
            </a:r>
            <a:r>
              <a:rPr lang="pt-PT" sz="2400" u="none" dirty="0" smtClean="0">
                <a:latin typeface="Tw Cen MT"/>
                <a:cs typeface="Tw Cen MT"/>
              </a:rPr>
              <a:t>difusão, </a:t>
            </a:r>
            <a:r>
              <a:rPr lang="pt-PT" sz="2400" u="none" dirty="0">
                <a:latin typeface="Tw Cen MT"/>
                <a:cs typeface="Tw Cen MT"/>
              </a:rPr>
              <a:t>uma única interface dá acesso a todos os </a:t>
            </a:r>
            <a:r>
              <a:rPr lang="pt-PT" sz="2400" u="none" dirty="0" err="1">
                <a:latin typeface="Tw Cen MT"/>
                <a:cs typeface="Tw Cen MT"/>
              </a:rPr>
              <a:t>hosts</a:t>
            </a:r>
            <a:r>
              <a:rPr lang="pt-PT" sz="2400" u="none" dirty="0">
                <a:latin typeface="Tw Cen MT"/>
                <a:cs typeface="Tw Cen MT"/>
              </a:rPr>
              <a:t> da </a:t>
            </a:r>
            <a:r>
              <a:rPr lang="pt-PT" sz="2400" u="none" dirty="0" smtClean="0">
                <a:latin typeface="Tw Cen MT"/>
                <a:cs typeface="Tw Cen MT"/>
              </a:rPr>
              <a:t>mesma. </a:t>
            </a:r>
            <a:r>
              <a:rPr lang="pt-PT" sz="2400" u="none" dirty="0">
                <a:latin typeface="Tw Cen MT"/>
                <a:cs typeface="Tw Cen MT"/>
              </a:rPr>
              <a:t>Para determinar o endereço </a:t>
            </a:r>
            <a:r>
              <a:rPr lang="pt-PT" sz="2400" dirty="0" smtClean="0">
                <a:latin typeface="Tw Cen MT"/>
                <a:cs typeface="Tw Cen MT"/>
              </a:rPr>
              <a:t>canal</a:t>
            </a:r>
            <a:r>
              <a:rPr lang="pt-PT" sz="2400" u="none" dirty="0" smtClean="0">
                <a:latin typeface="Tw Cen MT"/>
                <a:cs typeface="Tw Cen MT"/>
              </a:rPr>
              <a:t> </a:t>
            </a:r>
            <a:r>
              <a:rPr lang="pt-PT" sz="2400" u="none" dirty="0">
                <a:latin typeface="Tw Cen MT"/>
                <a:cs typeface="Tw Cen MT"/>
              </a:rPr>
              <a:t>do </a:t>
            </a:r>
            <a:r>
              <a:rPr lang="pt-PT" sz="2400" u="none" dirty="0" err="1">
                <a:latin typeface="Tw Cen MT"/>
                <a:cs typeface="Tw Cen MT"/>
              </a:rPr>
              <a:t>host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smtClean="0">
                <a:latin typeface="Tw Cen MT"/>
                <a:cs typeface="Tw Cen MT"/>
              </a:rPr>
              <a:t>(MAC </a:t>
            </a:r>
            <a:r>
              <a:rPr lang="pt-PT" sz="2400" u="none" dirty="0" err="1" smtClean="0">
                <a:latin typeface="Tw Cen MT"/>
                <a:cs typeface="Tw Cen MT"/>
              </a:rPr>
              <a:t>address</a:t>
            </a:r>
            <a:r>
              <a:rPr lang="pt-PT" sz="2400" u="none" dirty="0" smtClean="0">
                <a:latin typeface="Tw Cen MT"/>
                <a:cs typeface="Tw Cen MT"/>
              </a:rPr>
              <a:t>) de destino, usa-se </a:t>
            </a:r>
            <a:r>
              <a:rPr lang="pt-PT" sz="2400" u="none" dirty="0">
                <a:latin typeface="Tw Cen MT"/>
                <a:cs typeface="Tw Cen MT"/>
              </a:rPr>
              <a:t>o protocolo ARP (</a:t>
            </a:r>
            <a:r>
              <a:rPr lang="pt-PT" sz="2400" u="none" dirty="0" err="1">
                <a:latin typeface="Tw Cen MT"/>
                <a:cs typeface="Tw Cen MT"/>
              </a:rPr>
              <a:t>Address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err="1">
                <a:latin typeface="Tw Cen MT"/>
                <a:cs typeface="Tw Cen MT"/>
              </a:rPr>
              <a:t>Resolution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err="1">
                <a:latin typeface="Tw Cen MT"/>
                <a:cs typeface="Tw Cen MT"/>
              </a:rPr>
              <a:t>Protocol</a:t>
            </a:r>
            <a:r>
              <a:rPr lang="pt-PT" sz="2400" u="none" dirty="0">
                <a:latin typeface="Tw Cen MT"/>
                <a:cs typeface="Tw Cen MT"/>
              </a:rPr>
              <a:t>) que  é suportado </a:t>
            </a:r>
            <a:r>
              <a:rPr lang="pt-PT" sz="2400" u="none" dirty="0" err="1">
                <a:latin typeface="Tw Cen MT"/>
                <a:cs typeface="Tw Cen MT"/>
              </a:rPr>
              <a:t>directamente</a:t>
            </a:r>
            <a:r>
              <a:rPr lang="pt-PT" sz="2400" u="none" dirty="0">
                <a:latin typeface="Tw Cen MT"/>
                <a:cs typeface="Tw Cen MT"/>
              </a:rPr>
              <a:t> através de </a:t>
            </a:r>
            <a:r>
              <a:rPr lang="pt-PT" sz="2400" u="none" dirty="0" err="1">
                <a:latin typeface="Tw Cen MT"/>
                <a:cs typeface="Tw Cen MT"/>
              </a:rPr>
              <a:t>frames</a:t>
            </a:r>
            <a:r>
              <a:rPr lang="pt-PT" sz="2400" u="none" dirty="0">
                <a:latin typeface="Tw Cen MT"/>
                <a:cs typeface="Tw Cen MT"/>
              </a:rPr>
              <a:t> </a:t>
            </a:r>
            <a:r>
              <a:rPr lang="pt-PT" sz="2400" u="none" dirty="0" smtClean="0">
                <a:latin typeface="Tw Cen MT"/>
                <a:cs typeface="Tw Cen MT"/>
              </a:rPr>
              <a:t>especiais</a:t>
            </a:r>
            <a:endParaRPr lang="pt-PT" sz="2400" u="none" dirty="0">
              <a:latin typeface="Tw Cen MT"/>
              <a:cs typeface="Tw Cen MT"/>
            </a:endParaRPr>
          </a:p>
        </p:txBody>
      </p:sp>
      <p:sp>
        <p:nvSpPr>
          <p:cNvPr id="139269" name="Line 4"/>
          <p:cNvSpPr>
            <a:spLocks noChangeShapeType="1"/>
          </p:cNvSpPr>
          <p:nvPr/>
        </p:nvSpPr>
        <p:spPr bwMode="auto">
          <a:xfrm>
            <a:off x="1066186" y="5017629"/>
            <a:ext cx="7110413" cy="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0" name="Rectangle 5"/>
          <p:cNvSpPr>
            <a:spLocks noChangeArrowheads="1"/>
          </p:cNvSpPr>
          <p:nvPr/>
        </p:nvSpPr>
        <p:spPr bwMode="auto">
          <a:xfrm>
            <a:off x="1542436" y="4117517"/>
            <a:ext cx="59213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Rectangle 6"/>
          <p:cNvSpPr>
            <a:spLocks noChangeArrowheads="1"/>
          </p:cNvSpPr>
          <p:nvPr/>
        </p:nvSpPr>
        <p:spPr bwMode="auto">
          <a:xfrm>
            <a:off x="2682261" y="4117517"/>
            <a:ext cx="59213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Rectangle 7"/>
          <p:cNvSpPr>
            <a:spLocks noChangeArrowheads="1"/>
          </p:cNvSpPr>
          <p:nvPr/>
        </p:nvSpPr>
        <p:spPr bwMode="auto">
          <a:xfrm>
            <a:off x="3687149" y="4117517"/>
            <a:ext cx="592137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3" name="Rectangle 8"/>
          <p:cNvSpPr>
            <a:spLocks noChangeArrowheads="1"/>
          </p:cNvSpPr>
          <p:nvPr/>
        </p:nvSpPr>
        <p:spPr bwMode="auto">
          <a:xfrm>
            <a:off x="4761886" y="4117517"/>
            <a:ext cx="59213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Rectangle 9"/>
          <p:cNvSpPr>
            <a:spLocks noChangeArrowheads="1"/>
          </p:cNvSpPr>
          <p:nvPr/>
        </p:nvSpPr>
        <p:spPr bwMode="auto">
          <a:xfrm>
            <a:off x="5835036" y="4117517"/>
            <a:ext cx="59213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5" name="Rectangle 10"/>
          <p:cNvSpPr>
            <a:spLocks noChangeArrowheads="1"/>
          </p:cNvSpPr>
          <p:nvPr/>
        </p:nvSpPr>
        <p:spPr bwMode="auto">
          <a:xfrm>
            <a:off x="6974861" y="4117517"/>
            <a:ext cx="592138" cy="44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6" name="Line 11"/>
          <p:cNvSpPr>
            <a:spLocks noChangeShapeType="1"/>
          </p:cNvSpPr>
          <p:nvPr/>
        </p:nvSpPr>
        <p:spPr bwMode="auto">
          <a:xfrm>
            <a:off x="1805961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7" name="Line 12"/>
          <p:cNvSpPr>
            <a:spLocks noChangeShapeType="1"/>
          </p:cNvSpPr>
          <p:nvPr/>
        </p:nvSpPr>
        <p:spPr bwMode="auto">
          <a:xfrm>
            <a:off x="2944199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13"/>
          <p:cNvSpPr>
            <a:spLocks noChangeShapeType="1"/>
          </p:cNvSpPr>
          <p:nvPr/>
        </p:nvSpPr>
        <p:spPr bwMode="auto">
          <a:xfrm>
            <a:off x="3952261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Line 14"/>
          <p:cNvSpPr>
            <a:spLocks noChangeShapeType="1"/>
          </p:cNvSpPr>
          <p:nvPr/>
        </p:nvSpPr>
        <p:spPr bwMode="auto">
          <a:xfrm>
            <a:off x="5023824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Line 15"/>
          <p:cNvSpPr>
            <a:spLocks noChangeShapeType="1"/>
          </p:cNvSpPr>
          <p:nvPr/>
        </p:nvSpPr>
        <p:spPr bwMode="auto">
          <a:xfrm>
            <a:off x="6096974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Line 16"/>
          <p:cNvSpPr>
            <a:spLocks noChangeShapeType="1"/>
          </p:cNvSpPr>
          <p:nvPr/>
        </p:nvSpPr>
        <p:spPr bwMode="auto">
          <a:xfrm>
            <a:off x="7303474" y="4565192"/>
            <a:ext cx="0" cy="452437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Line 17"/>
          <p:cNvSpPr>
            <a:spLocks noChangeShapeType="1"/>
          </p:cNvSpPr>
          <p:nvPr/>
        </p:nvSpPr>
        <p:spPr bwMode="auto">
          <a:xfrm>
            <a:off x="1672611" y="4589004"/>
            <a:ext cx="0" cy="830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Line 18"/>
          <p:cNvSpPr>
            <a:spLocks noChangeShapeType="1"/>
          </p:cNvSpPr>
          <p:nvPr/>
        </p:nvSpPr>
        <p:spPr bwMode="auto">
          <a:xfrm flipV="1">
            <a:off x="1215411" y="5395454"/>
            <a:ext cx="6557963" cy="3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4" name="Line 19"/>
          <p:cNvSpPr>
            <a:spLocks noChangeShapeType="1"/>
          </p:cNvSpPr>
          <p:nvPr/>
        </p:nvSpPr>
        <p:spPr bwMode="auto">
          <a:xfrm flipV="1">
            <a:off x="3079136" y="4565192"/>
            <a:ext cx="0" cy="830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5" name="Line 20"/>
          <p:cNvSpPr>
            <a:spLocks noChangeShapeType="1"/>
          </p:cNvSpPr>
          <p:nvPr/>
        </p:nvSpPr>
        <p:spPr bwMode="auto">
          <a:xfrm flipV="1">
            <a:off x="4085611" y="4565192"/>
            <a:ext cx="0" cy="830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6" name="Line 21"/>
          <p:cNvSpPr>
            <a:spLocks noChangeShapeType="1"/>
          </p:cNvSpPr>
          <p:nvPr/>
        </p:nvSpPr>
        <p:spPr bwMode="auto">
          <a:xfrm flipV="1">
            <a:off x="5157174" y="4565192"/>
            <a:ext cx="0" cy="830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7" name="Line 22"/>
          <p:cNvSpPr>
            <a:spLocks noChangeShapeType="1"/>
          </p:cNvSpPr>
          <p:nvPr/>
        </p:nvSpPr>
        <p:spPr bwMode="auto">
          <a:xfrm flipV="1">
            <a:off x="6298586" y="4565192"/>
            <a:ext cx="0" cy="830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8" name="Line 23"/>
          <p:cNvSpPr>
            <a:spLocks noChangeShapeType="1"/>
          </p:cNvSpPr>
          <p:nvPr/>
        </p:nvSpPr>
        <p:spPr bwMode="auto">
          <a:xfrm flipV="1">
            <a:off x="7438411" y="4565192"/>
            <a:ext cx="0" cy="830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9" name="Line 24"/>
          <p:cNvSpPr>
            <a:spLocks noChangeShapeType="1"/>
          </p:cNvSpPr>
          <p:nvPr/>
        </p:nvSpPr>
        <p:spPr bwMode="auto">
          <a:xfrm flipH="1">
            <a:off x="4873011" y="4565192"/>
            <a:ext cx="17463" cy="1166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0" name="Line 25"/>
          <p:cNvSpPr>
            <a:spLocks noChangeShapeType="1"/>
          </p:cNvSpPr>
          <p:nvPr/>
        </p:nvSpPr>
        <p:spPr bwMode="auto">
          <a:xfrm flipH="1">
            <a:off x="2053611" y="5732004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1" name="Line 26"/>
          <p:cNvSpPr>
            <a:spLocks noChangeShapeType="1"/>
          </p:cNvSpPr>
          <p:nvPr/>
        </p:nvSpPr>
        <p:spPr bwMode="auto">
          <a:xfrm>
            <a:off x="2053611" y="5655804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2" name="Line 27"/>
          <p:cNvSpPr>
            <a:spLocks noChangeShapeType="1"/>
          </p:cNvSpPr>
          <p:nvPr/>
        </p:nvSpPr>
        <p:spPr bwMode="auto">
          <a:xfrm flipV="1">
            <a:off x="2053611" y="4589004"/>
            <a:ext cx="0" cy="1131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94" name="Text Box 29"/>
          <p:cNvSpPr txBox="1">
            <a:spLocks noChangeArrowheads="1"/>
          </p:cNvSpPr>
          <p:nvPr/>
        </p:nvSpPr>
        <p:spPr bwMode="auto">
          <a:xfrm>
            <a:off x="297836" y="4250866"/>
            <a:ext cx="10874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900" b="1" u="none"/>
              <a:t>Quem tem o </a:t>
            </a:r>
          </a:p>
          <a:p>
            <a:pPr eaLnBrk="1" hangingPunct="1"/>
            <a:r>
              <a:rPr lang="pt-PT" sz="900" b="1" u="none"/>
              <a:t>endereço IP B ?</a:t>
            </a:r>
          </a:p>
        </p:txBody>
      </p:sp>
      <p:sp>
        <p:nvSpPr>
          <p:cNvPr id="139295" name="Text Box 30"/>
          <p:cNvSpPr txBox="1">
            <a:spLocks noChangeArrowheads="1"/>
          </p:cNvSpPr>
          <p:nvPr/>
        </p:nvSpPr>
        <p:spPr bwMode="auto">
          <a:xfrm>
            <a:off x="2739411" y="5732004"/>
            <a:ext cx="1635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900" b="1" u="none"/>
              <a:t>Eu tenho o endereçoIP  B</a:t>
            </a:r>
          </a:p>
        </p:txBody>
      </p:sp>
      <p:sp>
        <p:nvSpPr>
          <p:cNvPr id="139296" name="Text Box 31"/>
          <p:cNvSpPr txBox="1">
            <a:spLocks noChangeArrowheads="1"/>
          </p:cNvSpPr>
          <p:nvPr/>
        </p:nvSpPr>
        <p:spPr bwMode="auto">
          <a:xfrm>
            <a:off x="3882411" y="4169904"/>
            <a:ext cx="288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200" b="1" u="none"/>
              <a:t>B</a:t>
            </a:r>
          </a:p>
        </p:txBody>
      </p:sp>
      <p:sp>
        <p:nvSpPr>
          <p:cNvPr id="139297" name="Text Box 32"/>
          <p:cNvSpPr txBox="1">
            <a:spLocks noChangeArrowheads="1"/>
          </p:cNvSpPr>
          <p:nvPr/>
        </p:nvSpPr>
        <p:spPr bwMode="auto">
          <a:xfrm>
            <a:off x="1672611" y="4208004"/>
            <a:ext cx="288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200" b="1" u="none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454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348133" cy="995362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Resolution</a:t>
            </a: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Protocol</a:t>
            </a: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(ARP) </a:t>
            </a:r>
            <a:r>
              <a:rPr lang="pt-PT" sz="4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Table</a:t>
            </a:r>
            <a:endParaRPr lang="pt-PT" sz="4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599"/>
            <a:ext cx="8534400" cy="5183465"/>
          </a:xfrm>
        </p:spPr>
        <p:txBody>
          <a:bodyPr>
            <a:noAutofit/>
          </a:bodyPr>
          <a:lstStyle/>
          <a:p>
            <a:pPr marL="223838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Cada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ó tem uma tabela ARP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pares (IP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MAC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marL="223838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 consulta a tabela antes de enviar um pacote</a:t>
            </a: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encontrar o endereço MAC correspondente ao endereço IP de destino</a:t>
            </a: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Encapsula o pacote IP num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 envia-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</a:t>
            </a:r>
          </a:p>
          <a:p>
            <a:pPr marL="163513" indent="-223838"/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 se o endereço IP não está na tabela ARP?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emissor envia um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broadcast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Who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has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IP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1.2.3.156?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receptor responde: 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MAC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58-23-D7-FA-20-B0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emissor coloca esses dados na tabela ARP</a:t>
            </a:r>
          </a:p>
          <a:p>
            <a:pPr marL="563563" lvl="1" indent="-223838" eaLnBrk="1" hangingPunct="1">
              <a:lnSpc>
                <a:spcPct val="100000"/>
              </a:lnSpc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 seguida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procede como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acima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1188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Bootstrapping: DHCP</a:t>
            </a:r>
            <a:br>
              <a:rPr lang="pt-PT" sz="40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sz="32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(RFC 2131 para IPV4, RFC 3315 para IPV6)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758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ainda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 tem endereço IP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Como enviar pacotes se n</a:t>
            </a:r>
            <a:r>
              <a:rPr lang="pt-PT" altLang="ja-JP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 pode indicar o endereço origem?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 sabe a quem pedir um endereço IP nem que outros endereços existem nos diferentes </a:t>
            </a:r>
            <a:r>
              <a:rPr lang="pt-PT" altLang="ja-JP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hosts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Soluç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ão: descobrir um servidor que possa dar uma ajuda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Broadcast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 server-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discovery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message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Server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sends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reply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offering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address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90820" name="Line 4"/>
          <p:cNvSpPr>
            <a:spLocks noChangeShapeType="1"/>
          </p:cNvSpPr>
          <p:nvPr/>
        </p:nvSpPr>
        <p:spPr bwMode="auto">
          <a:xfrm>
            <a:off x="5889625" y="54102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>
            <a:off x="6194425" y="5105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2" name="Line 6"/>
          <p:cNvSpPr>
            <a:spLocks noChangeShapeType="1"/>
          </p:cNvSpPr>
          <p:nvPr/>
        </p:nvSpPr>
        <p:spPr bwMode="auto">
          <a:xfrm>
            <a:off x="7108825" y="5105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3" name="Line 7"/>
          <p:cNvSpPr>
            <a:spLocks noChangeShapeType="1"/>
          </p:cNvSpPr>
          <p:nvPr/>
        </p:nvSpPr>
        <p:spPr bwMode="auto">
          <a:xfrm>
            <a:off x="8175625" y="5105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Rectangle 8"/>
          <p:cNvSpPr>
            <a:spLocks noChangeArrowheads="1"/>
          </p:cNvSpPr>
          <p:nvPr/>
        </p:nvSpPr>
        <p:spPr bwMode="auto">
          <a:xfrm>
            <a:off x="5886450" y="4819650"/>
            <a:ext cx="625475" cy="34925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6781800" y="4800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7848600" y="48006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host</a:t>
            </a: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>
            <a:off x="7415213" y="4724400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1" u="none">
                <a:latin typeface="Helvetica" charset="0"/>
              </a:rPr>
              <a:t>...</a:t>
            </a:r>
          </a:p>
        </p:txBody>
      </p:sp>
      <p:sp>
        <p:nvSpPr>
          <p:cNvPr id="290828" name="Line 12"/>
          <p:cNvSpPr>
            <a:spLocks noChangeShapeType="1"/>
          </p:cNvSpPr>
          <p:nvPr/>
        </p:nvSpPr>
        <p:spPr bwMode="auto">
          <a:xfrm>
            <a:off x="7718425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7292975" y="5584825"/>
            <a:ext cx="817563" cy="5842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u="none">
                <a:latin typeface="Helvetica" charset="0"/>
              </a:rPr>
              <a:t>DHCP </a:t>
            </a:r>
          </a:p>
          <a:p>
            <a:pPr algn="ctr" eaLnBrk="0" hangingPunct="0"/>
            <a:r>
              <a:rPr lang="en-US" sz="1600" b="1" u="none">
                <a:latin typeface="Helvetica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83571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 animBg="1"/>
      <p:bldP spid="290821" grpId="0" animBg="1"/>
      <p:bldP spid="290822" grpId="0" animBg="1"/>
      <p:bldP spid="290823" grpId="0" animBg="1"/>
      <p:bldP spid="290824" grpId="0" animBg="1"/>
      <p:bldP spid="290825" grpId="0" animBg="1"/>
      <p:bldP spid="290826" grpId="0" animBg="1"/>
      <p:bldP spid="290827" grpId="0"/>
      <p:bldP spid="290828" grpId="0" animBg="1"/>
      <p:bldP spid="2908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370447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Tw Cen MT"/>
                <a:ea typeface="ＭＳ Ｐゴシック" charset="0"/>
                <a:cs typeface="Tw Cen MT"/>
              </a:rPr>
              <a:t>DHCP - Dynamic Host Configuration Protocol</a:t>
            </a:r>
          </a:p>
        </p:txBody>
      </p:sp>
      <p:pic>
        <p:nvPicPr>
          <p:cNvPr id="122884" name="Picture 3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87" y="2421955"/>
            <a:ext cx="2459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4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4495" y="2733150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5"/>
          <p:cNvSpPr txBox="1">
            <a:spLocks noChangeArrowheads="1"/>
          </p:cNvSpPr>
          <p:nvPr/>
        </p:nvSpPr>
        <p:spPr bwMode="auto">
          <a:xfrm>
            <a:off x="724232" y="4566712"/>
            <a:ext cx="975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latin typeface="Tw Cen MT"/>
                <a:cs typeface="Tw Cen MT"/>
              </a:rPr>
              <a:t>arriving</a:t>
            </a:r>
            <a:br>
              <a:rPr lang="en-US" sz="2000" u="none">
                <a:latin typeface="Tw Cen MT"/>
                <a:cs typeface="Tw Cen MT"/>
              </a:rPr>
            </a:br>
            <a:r>
              <a:rPr lang="en-US" sz="2000" u="none">
                <a:latin typeface="Tw Cen MT"/>
                <a:cs typeface="Tw Cen MT"/>
              </a:rPr>
              <a:t>client</a:t>
            </a: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6793405" y="3996755"/>
            <a:ext cx="15186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latin typeface="Tw Cen MT"/>
                <a:cs typeface="Tw Cen MT"/>
              </a:rPr>
              <a:t>DHCP server</a:t>
            </a:r>
          </a:p>
          <a:p>
            <a:pPr algn="ctr" eaLnBrk="1" hangingPunct="1"/>
            <a:r>
              <a:rPr lang="en-US" sz="2000" u="none">
                <a:latin typeface="Tw Cen MT"/>
                <a:cs typeface="Tw Cen MT"/>
              </a:rPr>
              <a:t>233.1.2.5</a:t>
            </a:r>
          </a:p>
        </p:txBody>
      </p:sp>
      <p:sp>
        <p:nvSpPr>
          <p:cNvPr id="122888" name="Line 7"/>
          <p:cNvSpPr>
            <a:spLocks noChangeShapeType="1"/>
          </p:cNvSpPr>
          <p:nvPr/>
        </p:nvSpPr>
        <p:spPr bwMode="auto">
          <a:xfrm>
            <a:off x="2420938" y="1816100"/>
            <a:ext cx="3294062" cy="850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2889" name="Text Box 8"/>
          <p:cNvSpPr txBox="1">
            <a:spLocks noChangeArrowheads="1"/>
          </p:cNvSpPr>
          <p:nvPr/>
        </p:nvSpPr>
        <p:spPr bwMode="auto">
          <a:xfrm rot="795519">
            <a:off x="3400943" y="1839883"/>
            <a:ext cx="1745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 dirty="0">
                <a:solidFill>
                  <a:srgbClr val="FF3300"/>
                </a:solidFill>
                <a:latin typeface="Tw Cen MT"/>
                <a:cs typeface="Tw Cen MT"/>
              </a:rPr>
              <a:t>DHCP discover</a:t>
            </a:r>
          </a:p>
        </p:txBody>
      </p:sp>
      <p:sp>
        <p:nvSpPr>
          <p:cNvPr id="122890" name="Text Box 9"/>
          <p:cNvSpPr txBox="1">
            <a:spLocks noChangeArrowheads="1"/>
          </p:cNvSpPr>
          <p:nvPr/>
        </p:nvSpPr>
        <p:spPr bwMode="auto">
          <a:xfrm rot="795519">
            <a:off x="3356775" y="2224058"/>
            <a:ext cx="1384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Tw Cen MT"/>
                <a:cs typeface="Tw Cen MT"/>
              </a:rPr>
              <a:t>(broadcast)</a:t>
            </a:r>
          </a:p>
        </p:txBody>
      </p:sp>
      <p:sp>
        <p:nvSpPr>
          <p:cNvPr id="122891" name="Line 10"/>
          <p:cNvSpPr>
            <a:spLocks noChangeShapeType="1"/>
          </p:cNvSpPr>
          <p:nvPr/>
        </p:nvSpPr>
        <p:spPr bwMode="auto">
          <a:xfrm flipH="1">
            <a:off x="2382838" y="3200400"/>
            <a:ext cx="3332162" cy="766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2892" name="Text Box 11"/>
          <p:cNvSpPr txBox="1">
            <a:spLocks noChangeArrowheads="1"/>
          </p:cNvSpPr>
          <p:nvPr/>
        </p:nvSpPr>
        <p:spPr bwMode="auto">
          <a:xfrm rot="-847892">
            <a:off x="3423759" y="3119408"/>
            <a:ext cx="1374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Tw Cen MT"/>
                <a:cs typeface="Tw Cen MT"/>
              </a:rPr>
              <a:t>DHCP offer</a:t>
            </a:r>
          </a:p>
        </p:txBody>
      </p:sp>
      <p:sp>
        <p:nvSpPr>
          <p:cNvPr id="122893" name="Line 12"/>
          <p:cNvSpPr>
            <a:spLocks noChangeShapeType="1"/>
          </p:cNvSpPr>
          <p:nvPr/>
        </p:nvSpPr>
        <p:spPr bwMode="auto">
          <a:xfrm>
            <a:off x="2420938" y="4119563"/>
            <a:ext cx="3370262" cy="757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2894" name="Text Box 13"/>
          <p:cNvSpPr txBox="1">
            <a:spLocks noChangeArrowheads="1"/>
          </p:cNvSpPr>
          <p:nvPr/>
        </p:nvSpPr>
        <p:spPr bwMode="auto">
          <a:xfrm rot="795519">
            <a:off x="3453422" y="4143346"/>
            <a:ext cx="16466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Tw Cen MT"/>
                <a:cs typeface="Tw Cen MT"/>
              </a:rPr>
              <a:t>DHCP request</a:t>
            </a:r>
          </a:p>
        </p:txBody>
      </p:sp>
      <p:sp>
        <p:nvSpPr>
          <p:cNvPr id="122895" name="Line 14"/>
          <p:cNvSpPr>
            <a:spLocks noChangeShapeType="1"/>
          </p:cNvSpPr>
          <p:nvPr/>
        </p:nvSpPr>
        <p:spPr bwMode="auto">
          <a:xfrm flipH="1">
            <a:off x="2382838" y="5410200"/>
            <a:ext cx="3408362" cy="898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2896" name="Text Box 15"/>
          <p:cNvSpPr txBox="1">
            <a:spLocks noChangeArrowheads="1"/>
          </p:cNvSpPr>
          <p:nvPr/>
        </p:nvSpPr>
        <p:spPr bwMode="auto">
          <a:xfrm rot="-847892">
            <a:off x="3439935" y="5460971"/>
            <a:ext cx="13402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Tw Cen MT"/>
                <a:cs typeface="Tw Cen MT"/>
              </a:rPr>
              <a:t>DHCP ACK</a:t>
            </a:r>
          </a:p>
        </p:txBody>
      </p:sp>
      <p:sp>
        <p:nvSpPr>
          <p:cNvPr id="122897" name="Text Box 16"/>
          <p:cNvSpPr txBox="1">
            <a:spLocks noChangeArrowheads="1"/>
          </p:cNvSpPr>
          <p:nvPr/>
        </p:nvSpPr>
        <p:spPr bwMode="auto">
          <a:xfrm rot="795519">
            <a:off x="3356775" y="4529108"/>
            <a:ext cx="1384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Tw Cen MT"/>
                <a:cs typeface="Tw Cen MT"/>
              </a:rPr>
              <a:t>(broadcast)</a:t>
            </a:r>
          </a:p>
        </p:txBody>
      </p:sp>
    </p:spTree>
    <p:extLst>
      <p:ext uri="{BB962C8B-B14F-4D97-AF65-F5344CB8AC3E}">
        <p14:creationId xmlns:p14="http://schemas.microsoft.com/office/powerpoint/2010/main" val="368793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latin typeface="Tw Cen MT"/>
                <a:ea typeface="ＭＳ Ｐゴシック" charset="0"/>
                <a:cs typeface="Tw Cen MT"/>
              </a:rPr>
              <a:t>DHCP</a:t>
            </a:r>
            <a:r>
              <a:rPr lang="en-US" sz="3600" dirty="0">
                <a:latin typeface="Tw Cen MT"/>
                <a:ea typeface="ＭＳ Ｐゴシック" charset="0"/>
                <a:cs typeface="Tw Cen MT"/>
              </a:rPr>
              <a:t>/UDP, </a:t>
            </a:r>
            <a:r>
              <a:rPr lang="en-US" sz="3600" dirty="0" smtClean="0">
                <a:latin typeface="Tw Cen MT"/>
                <a:ea typeface="ＭＳ Ｐゴシック" charset="0"/>
                <a:cs typeface="Tw Cen MT"/>
              </a:rPr>
              <a:t>  Port </a:t>
            </a:r>
            <a:r>
              <a:rPr lang="en-US" sz="3600" dirty="0">
                <a:latin typeface="Tw Cen MT"/>
                <a:ea typeface="ＭＳ Ｐゴシック" charset="0"/>
                <a:cs typeface="Tw Cen MT"/>
              </a:rPr>
              <a:t>67 server, Port 68 </a:t>
            </a:r>
            <a:r>
              <a:rPr lang="en-US" sz="3600" dirty="0" smtClean="0">
                <a:latin typeface="Tw Cen MT"/>
                <a:ea typeface="ＭＳ Ｐゴシック" charset="0"/>
                <a:cs typeface="Tw Cen MT"/>
              </a:rPr>
              <a:t>client</a:t>
            </a:r>
            <a:endParaRPr lang="en-US" sz="36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124932" name="Picture 3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1470025"/>
            <a:ext cx="2459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3" name="Picture 4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375" y="2667000"/>
            <a:ext cx="1795463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5"/>
          <p:cNvSpPr txBox="1">
            <a:spLocks noChangeArrowheads="1"/>
          </p:cNvSpPr>
          <p:nvPr/>
        </p:nvSpPr>
        <p:spPr bwMode="auto">
          <a:xfrm>
            <a:off x="899273" y="4587875"/>
            <a:ext cx="10256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 dirty="0">
                <a:latin typeface="Helvetica" charset="0"/>
              </a:rPr>
              <a:t>arriving</a:t>
            </a:r>
            <a:br>
              <a:rPr lang="en-US" sz="2000" u="none" dirty="0">
                <a:latin typeface="Helvetica" charset="0"/>
              </a:rPr>
            </a:br>
            <a:r>
              <a:rPr lang="en-US" sz="2000" u="none" dirty="0">
                <a:latin typeface="Helvetica" charset="0"/>
              </a:rPr>
              <a:t>client</a:t>
            </a:r>
          </a:p>
        </p:txBody>
      </p:sp>
      <p:sp>
        <p:nvSpPr>
          <p:cNvPr id="124935" name="Text Box 6"/>
          <p:cNvSpPr txBox="1">
            <a:spLocks noChangeArrowheads="1"/>
          </p:cNvSpPr>
          <p:nvPr/>
        </p:nvSpPr>
        <p:spPr bwMode="auto">
          <a:xfrm>
            <a:off x="6786563" y="3044825"/>
            <a:ext cx="173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 dirty="0">
                <a:latin typeface="Helvetica" charset="0"/>
              </a:rPr>
              <a:t>DHCP server</a:t>
            </a:r>
          </a:p>
          <a:p>
            <a:pPr algn="ctr" eaLnBrk="1" hangingPunct="1"/>
            <a:r>
              <a:rPr lang="en-US" sz="2000" u="none" dirty="0">
                <a:latin typeface="Helvetica" charset="0"/>
              </a:rPr>
              <a:t>233.1.2.5</a:t>
            </a:r>
          </a:p>
        </p:txBody>
      </p:sp>
      <p:sp>
        <p:nvSpPr>
          <p:cNvPr id="124936" name="Line 7">
            <a:hlinkClick r:id="rId5"/>
          </p:cNvPr>
          <p:cNvSpPr>
            <a:spLocks noChangeShapeType="1"/>
          </p:cNvSpPr>
          <p:nvPr/>
        </p:nvSpPr>
        <p:spPr bwMode="auto">
          <a:xfrm>
            <a:off x="2420938" y="1816100"/>
            <a:ext cx="3294062" cy="850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Text Box 8">
            <a:hlinkClick r:id="rId6"/>
          </p:cNvPr>
          <p:cNvSpPr txBox="1">
            <a:spLocks noChangeArrowheads="1"/>
          </p:cNvSpPr>
          <p:nvPr/>
        </p:nvSpPr>
        <p:spPr bwMode="auto">
          <a:xfrm rot="795519">
            <a:off x="3306954" y="1839883"/>
            <a:ext cx="19331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Helvetica" charset="0"/>
              </a:rPr>
              <a:t>DHCP discover</a:t>
            </a:r>
          </a:p>
        </p:txBody>
      </p:sp>
      <p:sp>
        <p:nvSpPr>
          <p:cNvPr id="124938" name="Text Box 9"/>
          <p:cNvSpPr txBox="1">
            <a:spLocks noChangeArrowheads="1"/>
          </p:cNvSpPr>
          <p:nvPr/>
        </p:nvSpPr>
        <p:spPr bwMode="auto">
          <a:xfrm rot="795519">
            <a:off x="3307996" y="2224058"/>
            <a:ext cx="1481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124939" name="Line 10">
            <a:hlinkClick r:id="rId5"/>
          </p:cNvPr>
          <p:cNvSpPr>
            <a:spLocks noChangeShapeType="1"/>
          </p:cNvSpPr>
          <p:nvPr/>
        </p:nvSpPr>
        <p:spPr bwMode="auto">
          <a:xfrm flipH="1">
            <a:off x="2382838" y="3200400"/>
            <a:ext cx="3332162" cy="766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0" name="Text Box 11">
            <a:hlinkClick r:id="rId6"/>
          </p:cNvPr>
          <p:cNvSpPr txBox="1">
            <a:spLocks noChangeArrowheads="1"/>
          </p:cNvSpPr>
          <p:nvPr/>
        </p:nvSpPr>
        <p:spPr bwMode="auto">
          <a:xfrm rot="-847892">
            <a:off x="3835400" y="3078163"/>
            <a:ext cx="153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Helvetica" charset="0"/>
              </a:rPr>
              <a:t>DHCP offer</a:t>
            </a:r>
          </a:p>
        </p:txBody>
      </p:sp>
      <p:sp>
        <p:nvSpPr>
          <p:cNvPr id="124941" name="Line 12">
            <a:hlinkClick r:id="rId5"/>
          </p:cNvPr>
          <p:cNvSpPr>
            <a:spLocks noChangeShapeType="1"/>
          </p:cNvSpPr>
          <p:nvPr/>
        </p:nvSpPr>
        <p:spPr bwMode="auto">
          <a:xfrm>
            <a:off x="2420938" y="4119563"/>
            <a:ext cx="3370262" cy="757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Text Box 13">
            <a:hlinkClick r:id="rId6"/>
          </p:cNvPr>
          <p:cNvSpPr txBox="1">
            <a:spLocks noChangeArrowheads="1"/>
          </p:cNvSpPr>
          <p:nvPr/>
        </p:nvSpPr>
        <p:spPr bwMode="auto">
          <a:xfrm rot="795519">
            <a:off x="3324225" y="4143375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Helvetica" charset="0"/>
              </a:rPr>
              <a:t>DHCP request</a:t>
            </a:r>
          </a:p>
        </p:txBody>
      </p:sp>
      <p:sp>
        <p:nvSpPr>
          <p:cNvPr id="124943" name="Line 14">
            <a:hlinkClick r:id="rId5"/>
          </p:cNvPr>
          <p:cNvSpPr>
            <a:spLocks noChangeShapeType="1"/>
          </p:cNvSpPr>
          <p:nvPr/>
        </p:nvSpPr>
        <p:spPr bwMode="auto">
          <a:xfrm flipH="1">
            <a:off x="2382838" y="5410200"/>
            <a:ext cx="3408362" cy="8985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4" name="Text Box 15">
            <a:hlinkClick r:id="rId6"/>
          </p:cNvPr>
          <p:cNvSpPr txBox="1">
            <a:spLocks noChangeArrowheads="1"/>
          </p:cNvSpPr>
          <p:nvPr/>
        </p:nvSpPr>
        <p:spPr bwMode="auto">
          <a:xfrm rot="-847892">
            <a:off x="3348038" y="54625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Helvetica" charset="0"/>
              </a:rPr>
              <a:t>DHCP ACK</a:t>
            </a:r>
          </a:p>
        </p:txBody>
      </p:sp>
      <p:sp>
        <p:nvSpPr>
          <p:cNvPr id="124945" name="Text Box 16"/>
          <p:cNvSpPr txBox="1">
            <a:spLocks noChangeArrowheads="1"/>
          </p:cNvSpPr>
          <p:nvPr/>
        </p:nvSpPr>
        <p:spPr bwMode="auto">
          <a:xfrm rot="795519">
            <a:off x="3307996" y="4529108"/>
            <a:ext cx="1481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0000FF"/>
                </a:solidFill>
                <a:latin typeface="Helvetica" charset="0"/>
              </a:rPr>
              <a:t>(broadcast)</a:t>
            </a:r>
          </a:p>
        </p:txBody>
      </p:sp>
      <p:sp>
        <p:nvSpPr>
          <p:cNvPr id="124946" name="TextBox 17"/>
          <p:cNvSpPr txBox="1">
            <a:spLocks noChangeArrowheads="1"/>
          </p:cNvSpPr>
          <p:nvPr/>
        </p:nvSpPr>
        <p:spPr bwMode="auto">
          <a:xfrm>
            <a:off x="6104042" y="4005985"/>
            <a:ext cx="258275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>
                <a:latin typeface="Tw Cen MT"/>
                <a:cs typeface="Tw Cen MT"/>
              </a:rPr>
              <a:t>Possíveis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configurações</a:t>
            </a:r>
            <a:r>
              <a:rPr lang="en-US" sz="2000" u="none" dirty="0">
                <a:latin typeface="Tw Cen MT"/>
                <a:cs typeface="Tw Cen MT"/>
              </a:rPr>
              <a:t>: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>
              <a:buFontTx/>
              <a:buChar char="-"/>
            </a:pPr>
            <a:r>
              <a:rPr lang="en-US" sz="2000" u="none" dirty="0" err="1">
                <a:latin typeface="Tw Cen MT"/>
                <a:cs typeface="Tw Cen MT"/>
              </a:rPr>
              <a:t>Dyanamic</a:t>
            </a:r>
            <a:r>
              <a:rPr lang="en-US" sz="2000" u="none" dirty="0">
                <a:latin typeface="Tw Cen MT"/>
                <a:cs typeface="Tw Cen MT"/>
              </a:rPr>
              <a:t> IP Allocation</a:t>
            </a:r>
          </a:p>
          <a:p>
            <a:pPr eaLnBrk="1" hangingPunct="1">
              <a:buFontTx/>
              <a:buChar char="-"/>
            </a:pPr>
            <a:r>
              <a:rPr lang="en-US" sz="2000" u="none" dirty="0">
                <a:latin typeface="Tw Cen MT"/>
                <a:cs typeface="Tw Cen MT"/>
              </a:rPr>
              <a:t>Automatic Allocation</a:t>
            </a:r>
          </a:p>
          <a:p>
            <a:pPr eaLnBrk="1" hangingPunct="1">
              <a:buFontTx/>
              <a:buChar char="-"/>
            </a:pPr>
            <a:r>
              <a:rPr lang="en-US" sz="2000" u="none" dirty="0">
                <a:latin typeface="Tw Cen MT"/>
                <a:cs typeface="Tw Cen MT"/>
              </a:rPr>
              <a:t>Static Allocation</a:t>
            </a: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  (fixed </a:t>
            </a:r>
            <a:r>
              <a:rPr lang="en-US" sz="2000" u="none" dirty="0" err="1">
                <a:latin typeface="Tw Cen MT"/>
                <a:cs typeface="Tw Cen MT"/>
              </a:rPr>
              <a:t>adddresses</a:t>
            </a:r>
            <a:r>
              <a:rPr lang="en-US" sz="2000" u="none" dirty="0">
                <a:latin typeface="Tw Cen MT"/>
                <a:cs typeface="Tw Cen MT"/>
              </a:rPr>
              <a:t>)</a:t>
            </a:r>
          </a:p>
        </p:txBody>
      </p:sp>
      <p:sp>
        <p:nvSpPr>
          <p:cNvPr id="124947" name="Text Box 9"/>
          <p:cNvSpPr txBox="1">
            <a:spLocks noChangeArrowheads="1"/>
          </p:cNvSpPr>
          <p:nvPr/>
        </p:nvSpPr>
        <p:spPr bwMode="auto">
          <a:xfrm rot="-745887">
            <a:off x="3952521" y="3422621"/>
            <a:ext cx="1481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u="none">
                <a:solidFill>
                  <a:srgbClr val="FF3300"/>
                </a:solidFill>
                <a:latin typeface="Helvetica" charset="0"/>
              </a:rPr>
              <a:t>(broadcast)</a:t>
            </a:r>
          </a:p>
        </p:txBody>
      </p:sp>
    </p:spTree>
    <p:extLst>
      <p:ext uri="{BB962C8B-B14F-4D97-AF65-F5344CB8AC3E}">
        <p14:creationId xmlns:p14="http://schemas.microsoft.com/office/powerpoint/2010/main" val="135950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Resposta de um servidor DHCP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7428"/>
            <a:ext cx="8229600" cy="4787045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DHCP </a:t>
            </a:r>
            <a:r>
              <a:rPr lang="ja-JP" altLang="pt-PT" sz="24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offer</a:t>
            </a:r>
            <a:r>
              <a:rPr lang="pt-PT" sz="24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i="1" dirty="0" err="1">
                <a:latin typeface="Tw Cen MT"/>
                <a:ea typeface="ＭＳ Ｐゴシック" charset="0"/>
                <a:cs typeface="Tw Cen MT"/>
              </a:rPr>
              <a:t>message</a:t>
            </a:r>
            <a:r>
              <a:rPr lang="ja-JP" altLang="pt-PT" sz="2400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Par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âmetros de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configuraç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ão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proposed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 IP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address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mask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gateway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router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, DNS server, ...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i="1" dirty="0" err="1">
                <a:latin typeface="Tw Cen MT"/>
                <a:ea typeface="ＭＳ Ｐゴシック" charset="0"/>
                <a:cs typeface="Tw Cen MT"/>
              </a:rPr>
              <a:t>Lease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 time 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(o tempo durante o qual esta informa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ção é válida)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A resposta pode vir de mais do que um servidor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Protege contra um </a:t>
            </a:r>
            <a:r>
              <a:rPr lang="pt-PT" sz="2000" i="1" dirty="0">
                <a:latin typeface="Tw Cen MT"/>
                <a:ea typeface="ＭＳ Ｐゴシック" charset="0"/>
                <a:cs typeface="Tw Cen MT"/>
              </a:rPr>
              <a:t>crash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de um servidor 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único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Os v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ários servidores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respondem com uma oferta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cliente decide qual deve aceitar</a:t>
            </a:r>
          </a:p>
          <a:p>
            <a:pPr eaLnBrk="1" hangingPunct="1">
              <a:lnSpc>
                <a:spcPct val="100000"/>
              </a:lnSpc>
            </a:pPr>
            <a:r>
              <a:rPr lang="pt-PT" sz="2400" dirty="0">
                <a:latin typeface="Tw Cen MT"/>
                <a:ea typeface="ＭＳ Ｐゴシック" charset="0"/>
                <a:cs typeface="Tw Cen MT"/>
              </a:rPr>
              <a:t>Aceitaç</a:t>
            </a:r>
            <a:r>
              <a:rPr lang="pt-PT" altLang="ja-JP" sz="2400" dirty="0">
                <a:latin typeface="Tw Cen MT"/>
                <a:ea typeface="ＭＳ Ｐゴシック" charset="0"/>
                <a:cs typeface="Tw Cen MT"/>
              </a:rPr>
              <a:t>ão de uma das ofertas</a:t>
            </a:r>
            <a:endParaRPr lang="pt-PT" sz="24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cliente envia uma mensagem DHCP com os par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âmetros aceites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O servidor confirma com um ACK</a:t>
            </a:r>
          </a:p>
          <a:p>
            <a:pPr lvl="1" eaLnBrk="1" hangingPunct="1">
              <a:lnSpc>
                <a:spcPct val="100000"/>
              </a:lnSpc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… e os outros servidores verificam que n</a:t>
            </a:r>
            <a:r>
              <a:rPr lang="pt-PT" altLang="ja-JP" sz="2000" dirty="0">
                <a:latin typeface="Tw Cen MT"/>
                <a:ea typeface="ＭＳ Ｐゴシック" charset="0"/>
                <a:cs typeface="Tw Cen MT"/>
              </a:rPr>
              <a:t>ão foram escolhidos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001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Ideias Base de 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ARP e DHCP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162" y="1475305"/>
            <a:ext cx="8365638" cy="4800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Broadcasting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quando tiver d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úvidas pergunte a todos”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Enviar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Broadcast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para todos os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hosts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da rede local</a:t>
            </a: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… mas s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ó quando não se sabe já o que se pretende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Caching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guarde o que aprendeu por algum tempo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Guardar o que se aprendeu para n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 repetir o processo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Lembrar o endereço e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info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sobre os outros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hosts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(IP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addr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+ ARP cache)</a:t>
            </a:r>
          </a:p>
          <a:p>
            <a:pPr eaLnBrk="1" hangingPunct="1"/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Soft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state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… 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mas mais tarde ou mais cedo esquecer o passado (… e perguntar de novo)</a:t>
            </a:r>
            <a:r>
              <a:rPr lang="ja-JP" altLang="pt-PT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Associar um 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time-to-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live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(TTL) 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à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informaç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 “</a:t>
            </a:r>
            <a:r>
              <a:rPr lang="pt-PT" altLang="ja-JP" dirty="0" err="1">
                <a:latin typeface="Tw Cen MT"/>
                <a:ea typeface="ＭＳ Ｐゴシック" charset="0"/>
                <a:cs typeface="Tw Cen MT"/>
              </a:rPr>
              <a:t>cached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”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… refrescar ou suprimir a informaç</a:t>
            </a:r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ão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fundamental “para se adaptar” a modificações inesperadas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6654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níveis data-link e físico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Algoritmos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encaminhamento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IP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4207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598499"/>
            <a:ext cx="8077200" cy="456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papel do nível rede – Cap. 4, secções 4.1 e 4.2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Breve introdução aos canais “Ethernet” – Cap. 5 – secções 5.1, 5.2.1, 5.4, 5.5.1 e 5.5.3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Algoritmos de encaminhamento – Cap. 4, secção 4.5 e Cap. 5 secções 5.61 e 5.62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Endereçamento IP – Cap. 4, 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O nível rede na Internet - O protocolo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IP - Cap.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4,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secção 4.4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0401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0022"/>
            <a:ext cx="8229600" cy="1143000"/>
          </a:xfrm>
        </p:spPr>
        <p:txBody>
          <a:bodyPr>
            <a:normAutofit/>
          </a:bodyPr>
          <a:lstStyle/>
          <a:p>
            <a:r>
              <a:rPr lang="pt-PT" sz="6000" dirty="0" smtClean="0"/>
              <a:t>Endereçamento IP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80244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228599"/>
            <a:ext cx="8412163" cy="968539"/>
          </a:xfrm>
        </p:spPr>
        <p:txBody>
          <a:bodyPr>
            <a:noAutofit/>
          </a:bodyPr>
          <a:lstStyle/>
          <a:p>
            <a:pPr eaLnBrk="1" hangingPunct="1"/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Endereçamento IP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65125" y="1435675"/>
            <a:ext cx="8382000" cy="452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12" tIns="44450" rIns="87312" bIns="44450">
            <a:spAutoFit/>
          </a:bodyPr>
          <a:lstStyle/>
          <a:p>
            <a:pPr defTabSz="7239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Numa rede é necessário afectar endereços aos computadores de forma a poder designá-los ao nível rede. Esta forma de designação é concebida em função do desempenho e facilidade de implementação do </a:t>
            </a:r>
            <a:r>
              <a:rPr lang="pt-PT" sz="2000" u="none" dirty="0" smtClean="0">
                <a:latin typeface="Tw Cen MT"/>
                <a:cs typeface="Tw Cen MT"/>
              </a:rPr>
              <a:t>encaminhamento</a:t>
            </a:r>
            <a:r>
              <a:rPr lang="pt-PT" sz="2000" dirty="0">
                <a:latin typeface="Tw Cen MT"/>
                <a:cs typeface="Tw Cen MT"/>
              </a:rPr>
              <a:t> </a:t>
            </a:r>
            <a:r>
              <a:rPr lang="pt-PT" sz="2000" dirty="0" smtClean="0">
                <a:latin typeface="Tw Cen MT"/>
                <a:cs typeface="Tw Cen MT"/>
              </a:rPr>
              <a:t>e da administração de endereços.</a:t>
            </a:r>
            <a:endParaRPr lang="pt-PT" sz="20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Na Internet, cada computador dispõe geralmente de um endereço único e global. Exemplo:  192.86.45.15 (endereço </a:t>
            </a:r>
            <a:r>
              <a:rPr lang="pt-PT" sz="2000" u="none" dirty="0" smtClean="0">
                <a:latin typeface="Tw Cen MT"/>
                <a:cs typeface="Tw Cen MT"/>
              </a:rPr>
              <a:t>IPv4)</a:t>
            </a:r>
            <a:endParaRPr lang="pt-PT" sz="20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Esse endereço tem 32 bits e está dividido em duas parte: o número de rede do computador (o número da rede é único a nível mundial) e o número do computador dentro da sua rede (este número só é único dentro da rede do computador).</a:t>
            </a:r>
          </a:p>
          <a:p>
            <a:pPr defTabSz="7239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239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Para além do endereço, um computador tem também um nome (exemplo: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 err="1">
                <a:latin typeface="Tw Cen MT"/>
                <a:cs typeface="Tw Cen MT"/>
              </a:rPr>
              <a:t>mail.di.fct.unl.pt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r>
              <a:rPr lang="pt-PT" sz="2000" u="none" dirty="0">
                <a:latin typeface="Tw Cen MT"/>
                <a:cs typeface="Tw Cen MT"/>
              </a:rPr>
              <a:t>), esse nome é para ser usado pelos humanos, por oposição aos endereços que são formas de designação baixo nível.</a:t>
            </a:r>
          </a:p>
        </p:txBody>
      </p:sp>
    </p:spTree>
    <p:extLst>
      <p:ext uri="{BB962C8B-B14F-4D97-AF65-F5344CB8AC3E}">
        <p14:creationId xmlns:p14="http://schemas.microsoft.com/office/powerpoint/2010/main" val="303299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6572250" y="4857750"/>
            <a:ext cx="1928813" cy="669925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20" name="Rectangle 2"/>
          <p:cNvSpPr>
            <a:spLocks noChangeArrowheads="1"/>
          </p:cNvSpPr>
          <p:nvPr/>
        </p:nvSpPr>
        <p:spPr bwMode="auto">
          <a:xfrm>
            <a:off x="4643438" y="4857750"/>
            <a:ext cx="1928812" cy="669925"/>
          </a:xfrm>
          <a:prstGeom prst="rect">
            <a:avLst/>
          </a:prstGeom>
          <a:solidFill>
            <a:srgbClr val="FDEA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96081"/>
            <a:ext cx="8660721" cy="985638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err="1" smtClean="0">
                <a:latin typeface="Tw Cen MT"/>
                <a:ea typeface="ＭＳ Ｐゴシック" charset="0"/>
                <a:cs typeface="Tw Cen MT"/>
              </a:rPr>
              <a:t>Frames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 Ethernet e pacotes IP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864723" y="4857750"/>
            <a:ext cx="659155" cy="646331"/>
          </a:xfrm>
          <a:prstGeom prst="rect">
            <a:avLst/>
          </a:prstGeom>
          <a:solidFill>
            <a:srgbClr val="FDEAD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Tw Cen MT"/>
                <a:cs typeface="Tw Cen MT"/>
              </a:rPr>
              <a:t>A’s IP</a:t>
            </a:r>
          </a:p>
          <a:p>
            <a:pPr algn="ctr"/>
            <a:r>
              <a:rPr lang="en-US" sz="1800" u="none" dirty="0" err="1">
                <a:latin typeface="Tw Cen MT"/>
                <a:cs typeface="Tw Cen MT"/>
              </a:rPr>
              <a:t>addr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5822860" y="4864100"/>
            <a:ext cx="652643" cy="646331"/>
          </a:xfrm>
          <a:prstGeom prst="rect">
            <a:avLst/>
          </a:prstGeom>
          <a:solidFill>
            <a:srgbClr val="FDEAD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Tw Cen MT"/>
                <a:cs typeface="Tw Cen MT"/>
              </a:rPr>
              <a:t>B’s IP</a:t>
            </a:r>
          </a:p>
          <a:p>
            <a:pPr algn="ctr"/>
            <a:r>
              <a:rPr lang="en-US" sz="1800" u="none" dirty="0" err="1">
                <a:latin typeface="Tw Cen MT"/>
                <a:cs typeface="Tw Cen MT"/>
              </a:rPr>
              <a:t>addr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6786608" y="4995863"/>
            <a:ext cx="12222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Tw Cen MT"/>
                <a:cs typeface="Tw Cen MT"/>
              </a:rPr>
              <a:t>IP payload</a:t>
            </a:r>
          </a:p>
        </p:txBody>
      </p:sp>
      <p:sp>
        <p:nvSpPr>
          <p:cNvPr id="137225" name="Rectangle 15"/>
          <p:cNvSpPr>
            <a:spLocks noChangeArrowheads="1"/>
          </p:cNvSpPr>
          <p:nvPr/>
        </p:nvSpPr>
        <p:spPr bwMode="auto">
          <a:xfrm>
            <a:off x="4495800" y="4808538"/>
            <a:ext cx="74613" cy="157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26" name="Rectangle 16"/>
          <p:cNvSpPr>
            <a:spLocks noChangeArrowheads="1"/>
          </p:cNvSpPr>
          <p:nvPr/>
        </p:nvSpPr>
        <p:spPr bwMode="auto">
          <a:xfrm>
            <a:off x="4513263" y="5454650"/>
            <a:ext cx="74612" cy="157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27" name="Text Box 17"/>
          <p:cNvSpPr txBox="1">
            <a:spLocks noChangeArrowheads="1"/>
          </p:cNvSpPr>
          <p:nvPr/>
        </p:nvSpPr>
        <p:spPr bwMode="auto">
          <a:xfrm>
            <a:off x="5643563" y="5845175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Tw Cen MT"/>
                <a:cs typeface="Tw Cen MT"/>
              </a:rPr>
              <a:t>IP Packet</a:t>
            </a:r>
          </a:p>
        </p:txBody>
      </p:sp>
      <p:sp>
        <p:nvSpPr>
          <p:cNvPr id="137228" name="Text Box 18"/>
          <p:cNvSpPr txBox="1">
            <a:spLocks noChangeArrowheads="1"/>
          </p:cNvSpPr>
          <p:nvPr/>
        </p:nvSpPr>
        <p:spPr bwMode="auto">
          <a:xfrm>
            <a:off x="4801908" y="1601788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 dirty="0">
                <a:latin typeface="Tw Cen MT"/>
                <a:cs typeface="Tw Cen MT"/>
              </a:rPr>
              <a:t>frame</a:t>
            </a:r>
          </a:p>
        </p:txBody>
      </p:sp>
      <p:sp>
        <p:nvSpPr>
          <p:cNvPr id="137229" name="Line 19"/>
          <p:cNvSpPr>
            <a:spLocks noChangeShapeType="1"/>
          </p:cNvSpPr>
          <p:nvPr/>
        </p:nvSpPr>
        <p:spPr bwMode="auto">
          <a:xfrm>
            <a:off x="7143750" y="6043613"/>
            <a:ext cx="88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30" name="Line 20"/>
          <p:cNvSpPr>
            <a:spLocks noChangeShapeType="1"/>
          </p:cNvSpPr>
          <p:nvPr/>
        </p:nvSpPr>
        <p:spPr bwMode="auto">
          <a:xfrm flipH="1">
            <a:off x="4713288" y="6053138"/>
            <a:ext cx="715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31" name="Text Box 24"/>
          <p:cNvSpPr txBox="1">
            <a:spLocks noChangeArrowheads="1"/>
          </p:cNvSpPr>
          <p:nvPr/>
        </p:nvSpPr>
        <p:spPr bwMode="auto">
          <a:xfrm>
            <a:off x="5186430" y="4062413"/>
            <a:ext cx="17921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latin typeface="Tw Cen MT"/>
                <a:cs typeface="Tw Cen MT"/>
              </a:rPr>
              <a:t>datagram source,</a:t>
            </a:r>
          </a:p>
          <a:p>
            <a:pPr algn="ctr"/>
            <a:r>
              <a:rPr lang="en-US" sz="1800" u="none">
                <a:latin typeface="Tw Cen MT"/>
                <a:cs typeface="Tw Cen MT"/>
              </a:rPr>
              <a:t>dest address</a:t>
            </a:r>
          </a:p>
        </p:txBody>
      </p:sp>
      <p:grpSp>
        <p:nvGrpSpPr>
          <p:cNvPr id="137232" name="Group 47"/>
          <p:cNvGrpSpPr>
            <a:grpSpLocks/>
          </p:cNvGrpSpPr>
          <p:nvPr/>
        </p:nvGrpSpPr>
        <p:grpSpPr bwMode="auto">
          <a:xfrm>
            <a:off x="228600" y="2624138"/>
            <a:ext cx="8660722" cy="714375"/>
            <a:chOff x="-32" y="2143116"/>
            <a:chExt cx="9144032" cy="714380"/>
          </a:xfrm>
          <a:solidFill>
            <a:srgbClr val="C6D9F1"/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-32" y="2143116"/>
              <a:ext cx="500065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-32" y="2857496"/>
              <a:ext cx="500065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8643936" y="2143116"/>
              <a:ext cx="500064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8643936" y="2857496"/>
              <a:ext cx="500064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7279" name="Rectangle 45"/>
            <p:cNvSpPr>
              <a:spLocks noChangeArrowheads="1"/>
            </p:cNvSpPr>
            <p:nvPr/>
          </p:nvSpPr>
          <p:spPr bwMode="auto">
            <a:xfrm>
              <a:off x="500034" y="2143116"/>
              <a:ext cx="8143932" cy="7143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137233" name="Group 46"/>
          <p:cNvGrpSpPr>
            <a:grpSpLocks/>
          </p:cNvGrpSpPr>
          <p:nvPr/>
        </p:nvGrpSpPr>
        <p:grpSpPr bwMode="auto">
          <a:xfrm>
            <a:off x="778312" y="1662113"/>
            <a:ext cx="7411233" cy="2505069"/>
            <a:chOff x="644525" y="1176383"/>
            <a:chExt cx="7824788" cy="2505031"/>
          </a:xfrm>
        </p:grpSpPr>
        <p:grpSp>
          <p:nvGrpSpPr>
            <p:cNvPr id="137244" name="Group 3"/>
            <p:cNvGrpSpPr>
              <a:grpSpLocks/>
            </p:cNvGrpSpPr>
            <p:nvPr/>
          </p:nvGrpSpPr>
          <p:grpSpPr bwMode="auto">
            <a:xfrm>
              <a:off x="644525" y="1428751"/>
              <a:ext cx="7824788" cy="2252663"/>
              <a:chOff x="662" y="1225"/>
              <a:chExt cx="4929" cy="1419"/>
            </a:xfrm>
          </p:grpSpPr>
          <p:sp>
            <p:nvSpPr>
              <p:cNvPr id="137249" name="Line 5"/>
              <p:cNvSpPr>
                <a:spLocks noChangeShapeType="1"/>
              </p:cNvSpPr>
              <p:nvPr/>
            </p:nvSpPr>
            <p:spPr bwMode="auto">
              <a:xfrm>
                <a:off x="1344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0" name="Line 6"/>
              <p:cNvSpPr>
                <a:spLocks noChangeShapeType="1"/>
              </p:cNvSpPr>
              <p:nvPr/>
            </p:nvSpPr>
            <p:spPr bwMode="auto">
              <a:xfrm>
                <a:off x="1536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1" name="Line 7"/>
              <p:cNvSpPr>
                <a:spLocks noChangeShapeType="1"/>
              </p:cNvSpPr>
              <p:nvPr/>
            </p:nvSpPr>
            <p:spPr bwMode="auto">
              <a:xfrm>
                <a:off x="2159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2" name="Line 8"/>
              <p:cNvSpPr>
                <a:spLocks noChangeShapeType="1"/>
              </p:cNvSpPr>
              <p:nvPr/>
            </p:nvSpPr>
            <p:spPr bwMode="auto">
              <a:xfrm>
                <a:off x="2831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3" name="Line 9"/>
              <p:cNvSpPr>
                <a:spLocks noChangeShapeType="1"/>
              </p:cNvSpPr>
              <p:nvPr/>
            </p:nvSpPr>
            <p:spPr bwMode="auto">
              <a:xfrm>
                <a:off x="3215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4" name="Line 10"/>
              <p:cNvSpPr>
                <a:spLocks noChangeShapeType="1"/>
              </p:cNvSpPr>
              <p:nvPr/>
            </p:nvSpPr>
            <p:spPr bwMode="auto">
              <a:xfrm>
                <a:off x="4271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5" name="Line 11"/>
              <p:cNvSpPr>
                <a:spLocks noChangeShapeType="1"/>
              </p:cNvSpPr>
              <p:nvPr/>
            </p:nvSpPr>
            <p:spPr bwMode="auto">
              <a:xfrm>
                <a:off x="5038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56" name="Rectangle 12"/>
              <p:cNvSpPr>
                <a:spLocks noChangeArrowheads="1"/>
              </p:cNvSpPr>
              <p:nvPr/>
            </p:nvSpPr>
            <p:spPr bwMode="auto">
              <a:xfrm>
                <a:off x="5076" y="1813"/>
                <a:ext cx="51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Checksum</a:t>
                </a:r>
              </a:p>
            </p:txBody>
          </p:sp>
          <p:sp>
            <p:nvSpPr>
              <p:cNvPr id="137257" name="Rectangle 13"/>
              <p:cNvSpPr>
                <a:spLocks noChangeArrowheads="1"/>
              </p:cNvSpPr>
              <p:nvPr/>
            </p:nvSpPr>
            <p:spPr bwMode="auto">
              <a:xfrm>
                <a:off x="4501" y="1813"/>
                <a:ext cx="41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Pading</a:t>
                </a:r>
              </a:p>
            </p:txBody>
          </p:sp>
          <p:sp>
            <p:nvSpPr>
              <p:cNvPr id="137258" name="Rectangle 14"/>
              <p:cNvSpPr>
                <a:spLocks noChangeArrowheads="1"/>
              </p:cNvSpPr>
              <p:nvPr/>
            </p:nvSpPr>
            <p:spPr bwMode="auto">
              <a:xfrm>
                <a:off x="3541" y="1813"/>
                <a:ext cx="39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Dados</a:t>
                </a:r>
              </a:p>
            </p:txBody>
          </p:sp>
          <p:sp>
            <p:nvSpPr>
              <p:cNvPr id="137259" name="Rectangle 15"/>
              <p:cNvSpPr>
                <a:spLocks noChangeArrowheads="1"/>
              </p:cNvSpPr>
              <p:nvPr/>
            </p:nvSpPr>
            <p:spPr bwMode="auto">
              <a:xfrm>
                <a:off x="2504" y="2269"/>
                <a:ext cx="71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 dirty="0" smtClean="0">
                    <a:latin typeface="Tw Cen MT"/>
                    <a:cs typeface="Tw Cen MT"/>
                  </a:rPr>
                  <a:t>Dimensão dos </a:t>
                </a:r>
                <a:r>
                  <a:rPr lang="pt-PT" sz="1200" dirty="0">
                    <a:latin typeface="Tw Cen MT"/>
                    <a:cs typeface="Tw Cen MT"/>
                  </a:rPr>
                  <a:t>d</a:t>
                </a:r>
                <a:r>
                  <a:rPr lang="pt-PT" sz="1200" u="none" dirty="0" smtClean="0">
                    <a:latin typeface="Tw Cen MT"/>
                    <a:cs typeface="Tw Cen MT"/>
                  </a:rPr>
                  <a:t>ados  ou protocolo</a:t>
                </a:r>
                <a:endParaRPr lang="pt-PT" sz="1200" u="none" dirty="0">
                  <a:latin typeface="Tw Cen MT"/>
                  <a:cs typeface="Tw Cen MT"/>
                </a:endParaRPr>
              </a:p>
            </p:txBody>
          </p:sp>
          <p:sp>
            <p:nvSpPr>
              <p:cNvPr id="137260" name="Rectangle 16"/>
              <p:cNvSpPr>
                <a:spLocks noChangeArrowheads="1"/>
              </p:cNvSpPr>
              <p:nvPr/>
            </p:nvSpPr>
            <p:spPr bwMode="auto">
              <a:xfrm>
                <a:off x="662" y="1813"/>
                <a:ext cx="56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Preâmbulo</a:t>
                </a:r>
              </a:p>
            </p:txBody>
          </p:sp>
          <p:sp>
            <p:nvSpPr>
              <p:cNvPr id="137261" name="Rectangle 17"/>
              <p:cNvSpPr>
                <a:spLocks noChangeArrowheads="1"/>
              </p:cNvSpPr>
              <p:nvPr/>
            </p:nvSpPr>
            <p:spPr bwMode="auto">
              <a:xfrm>
                <a:off x="1511" y="1225"/>
                <a:ext cx="119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End. </a:t>
                </a:r>
                <a:r>
                  <a:rPr lang="en-US" sz="1200" u="none">
                    <a:latin typeface="Tw Cen MT"/>
                    <a:cs typeface="Tw Cen MT"/>
                  </a:rPr>
                  <a:t>O</a:t>
                </a:r>
                <a:r>
                  <a:rPr lang="pt-PT" sz="1200" u="none">
                    <a:latin typeface="Tw Cen MT"/>
                    <a:cs typeface="Tw Cen MT"/>
                  </a:rPr>
                  <a:t>rigem   End. destino</a:t>
                </a:r>
              </a:p>
            </p:txBody>
          </p:sp>
          <p:sp>
            <p:nvSpPr>
              <p:cNvPr id="137262" name="Line 18"/>
              <p:cNvSpPr>
                <a:spLocks noChangeShapeType="1"/>
              </p:cNvSpPr>
              <p:nvPr/>
            </p:nvSpPr>
            <p:spPr bwMode="auto">
              <a:xfrm flipV="1">
                <a:off x="3071" y="2016"/>
                <a:ext cx="0" cy="20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63" name="Rectangle 19"/>
              <p:cNvSpPr>
                <a:spLocks noChangeArrowheads="1"/>
              </p:cNvSpPr>
              <p:nvPr/>
            </p:nvSpPr>
            <p:spPr bwMode="auto">
              <a:xfrm>
                <a:off x="1238" y="2341"/>
                <a:ext cx="462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Início do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  frame</a:t>
                </a:r>
              </a:p>
            </p:txBody>
          </p:sp>
          <p:sp>
            <p:nvSpPr>
              <p:cNvPr id="137264" name="Line 20"/>
              <p:cNvSpPr>
                <a:spLocks noChangeShapeType="1"/>
              </p:cNvSpPr>
              <p:nvPr/>
            </p:nvSpPr>
            <p:spPr bwMode="auto">
              <a:xfrm flipV="1">
                <a:off x="1440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65" name="Line 22"/>
              <p:cNvSpPr>
                <a:spLocks noChangeShapeType="1"/>
              </p:cNvSpPr>
              <p:nvPr/>
            </p:nvSpPr>
            <p:spPr bwMode="auto">
              <a:xfrm>
                <a:off x="1928" y="1459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66" name="Line 23"/>
              <p:cNvSpPr>
                <a:spLocks noChangeShapeType="1"/>
              </p:cNvSpPr>
              <p:nvPr/>
            </p:nvSpPr>
            <p:spPr bwMode="auto">
              <a:xfrm>
                <a:off x="2504" y="1459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37267" name="Rectangle 24"/>
              <p:cNvSpPr>
                <a:spLocks noChangeArrowheads="1"/>
              </p:cNvSpPr>
              <p:nvPr/>
            </p:nvSpPr>
            <p:spPr bwMode="auto">
              <a:xfrm>
                <a:off x="902" y="1477"/>
                <a:ext cx="18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7</a:t>
                </a:r>
              </a:p>
            </p:txBody>
          </p:sp>
          <p:sp>
            <p:nvSpPr>
              <p:cNvPr id="137268" name="Rectangle 25"/>
              <p:cNvSpPr>
                <a:spLocks noChangeArrowheads="1"/>
              </p:cNvSpPr>
              <p:nvPr/>
            </p:nvSpPr>
            <p:spPr bwMode="auto">
              <a:xfrm>
                <a:off x="1382" y="1477"/>
                <a:ext cx="18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1</a:t>
                </a:r>
              </a:p>
            </p:txBody>
          </p:sp>
          <p:sp>
            <p:nvSpPr>
              <p:cNvPr id="137269" name="Rectangle 26"/>
              <p:cNvSpPr>
                <a:spLocks noChangeArrowheads="1"/>
              </p:cNvSpPr>
              <p:nvPr/>
            </p:nvSpPr>
            <p:spPr bwMode="auto">
              <a:xfrm>
                <a:off x="1717" y="1477"/>
                <a:ext cx="18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6</a:t>
                </a:r>
              </a:p>
            </p:txBody>
          </p:sp>
          <p:sp>
            <p:nvSpPr>
              <p:cNvPr id="137270" name="Rectangle 27"/>
              <p:cNvSpPr>
                <a:spLocks noChangeArrowheads="1"/>
              </p:cNvSpPr>
              <p:nvPr/>
            </p:nvSpPr>
            <p:spPr bwMode="auto">
              <a:xfrm>
                <a:off x="2341" y="1477"/>
                <a:ext cx="18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6</a:t>
                </a:r>
              </a:p>
            </p:txBody>
          </p:sp>
          <p:sp>
            <p:nvSpPr>
              <p:cNvPr id="137271" name="Rectangle 28"/>
              <p:cNvSpPr>
                <a:spLocks noChangeArrowheads="1"/>
              </p:cNvSpPr>
              <p:nvPr/>
            </p:nvSpPr>
            <p:spPr bwMode="auto">
              <a:xfrm>
                <a:off x="2965" y="1477"/>
                <a:ext cx="18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2</a:t>
                </a:r>
              </a:p>
            </p:txBody>
          </p:sp>
          <p:sp>
            <p:nvSpPr>
              <p:cNvPr id="137272" name="Rectangle 29"/>
              <p:cNvSpPr>
                <a:spLocks noChangeArrowheads="1"/>
              </p:cNvSpPr>
              <p:nvPr/>
            </p:nvSpPr>
            <p:spPr bwMode="auto">
              <a:xfrm>
                <a:off x="3445" y="1477"/>
                <a:ext cx="51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0 a 1500</a:t>
                </a:r>
              </a:p>
            </p:txBody>
          </p:sp>
          <p:sp>
            <p:nvSpPr>
              <p:cNvPr id="137273" name="Rectangle 30"/>
              <p:cNvSpPr>
                <a:spLocks noChangeArrowheads="1"/>
              </p:cNvSpPr>
              <p:nvPr/>
            </p:nvSpPr>
            <p:spPr bwMode="auto">
              <a:xfrm>
                <a:off x="4501" y="1477"/>
                <a:ext cx="40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0 a 46</a:t>
                </a:r>
              </a:p>
            </p:txBody>
          </p:sp>
          <p:sp>
            <p:nvSpPr>
              <p:cNvPr id="137274" name="Rectangle 31"/>
              <p:cNvSpPr>
                <a:spLocks noChangeArrowheads="1"/>
              </p:cNvSpPr>
              <p:nvPr/>
            </p:nvSpPr>
            <p:spPr bwMode="auto">
              <a:xfrm>
                <a:off x="5316" y="1477"/>
                <a:ext cx="18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Tw Cen MT"/>
                    <a:cs typeface="Tw Cen MT"/>
                  </a:rPr>
                  <a:t>4</a:t>
                </a:r>
              </a:p>
            </p:txBody>
          </p:sp>
        </p:grpSp>
        <p:sp>
          <p:nvSpPr>
            <p:cNvPr id="137245" name="TextBox 33"/>
            <p:cNvSpPr txBox="1">
              <a:spLocks noChangeArrowheads="1"/>
            </p:cNvSpPr>
            <p:nvPr/>
          </p:nvSpPr>
          <p:spPr bwMode="auto">
            <a:xfrm>
              <a:off x="2044700" y="1176383"/>
              <a:ext cx="879792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48 bits</a:t>
              </a:r>
            </a:p>
          </p:txBody>
        </p:sp>
        <p:sp>
          <p:nvSpPr>
            <p:cNvPr id="137246" name="TextBox 34"/>
            <p:cNvSpPr txBox="1">
              <a:spLocks noChangeArrowheads="1"/>
            </p:cNvSpPr>
            <p:nvPr/>
          </p:nvSpPr>
          <p:spPr bwMode="auto">
            <a:xfrm>
              <a:off x="3263900" y="1176383"/>
              <a:ext cx="879792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Tw Cen MT"/>
                  <a:cs typeface="Tw Cen MT"/>
                </a:rPr>
                <a:t>48 bits</a:t>
              </a:r>
            </a:p>
          </p:txBody>
        </p:sp>
        <p:cxnSp>
          <p:nvCxnSpPr>
            <p:cNvPr id="137247" name="Straight Connector 36"/>
            <p:cNvCxnSpPr>
              <a:cxnSpLocks noChangeShapeType="1"/>
            </p:cNvCxnSpPr>
            <p:nvPr/>
          </p:nvCxnSpPr>
          <p:spPr bwMode="auto">
            <a:xfrm>
              <a:off x="2071670" y="1785929"/>
              <a:ext cx="857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248" name="Straight Connector 37"/>
            <p:cNvCxnSpPr>
              <a:cxnSpLocks noChangeShapeType="1"/>
            </p:cNvCxnSpPr>
            <p:nvPr/>
          </p:nvCxnSpPr>
          <p:spPr bwMode="auto">
            <a:xfrm>
              <a:off x="3071802" y="1785929"/>
              <a:ext cx="1000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7234" name="Line 23"/>
          <p:cNvSpPr>
            <a:spLocks noChangeShapeType="1"/>
          </p:cNvSpPr>
          <p:nvPr/>
        </p:nvSpPr>
        <p:spPr bwMode="auto">
          <a:xfrm flipH="1" flipV="1">
            <a:off x="4587875" y="3322619"/>
            <a:ext cx="55563" cy="15970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35" name="Line 23"/>
          <p:cNvSpPr>
            <a:spLocks noChangeShapeType="1"/>
          </p:cNvSpPr>
          <p:nvPr/>
        </p:nvSpPr>
        <p:spPr bwMode="auto">
          <a:xfrm flipH="1" flipV="1">
            <a:off x="6204795" y="3322620"/>
            <a:ext cx="2224829" cy="15351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36" name="Text Box 4"/>
          <p:cNvSpPr txBox="1">
            <a:spLocks noChangeArrowheads="1"/>
          </p:cNvSpPr>
          <p:nvPr/>
        </p:nvSpPr>
        <p:spPr bwMode="auto">
          <a:xfrm>
            <a:off x="2086357" y="2624138"/>
            <a:ext cx="8834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B’s MAC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addr</a:t>
            </a:r>
          </a:p>
        </p:txBody>
      </p:sp>
      <p:sp>
        <p:nvSpPr>
          <p:cNvPr id="137237" name="Text Box 5"/>
          <p:cNvSpPr txBox="1">
            <a:spLocks noChangeArrowheads="1"/>
          </p:cNvSpPr>
          <p:nvPr/>
        </p:nvSpPr>
        <p:spPr bwMode="auto">
          <a:xfrm>
            <a:off x="3041778" y="2624138"/>
            <a:ext cx="85381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A’s MAC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addr</a:t>
            </a:r>
          </a:p>
        </p:txBody>
      </p:sp>
      <p:sp>
        <p:nvSpPr>
          <p:cNvPr id="137238" name="Rectangle 73"/>
          <p:cNvSpPr>
            <a:spLocks noChangeArrowheads="1"/>
          </p:cNvSpPr>
          <p:nvPr/>
        </p:nvSpPr>
        <p:spPr bwMode="auto">
          <a:xfrm>
            <a:off x="2000250" y="2624138"/>
            <a:ext cx="2000250" cy="714375"/>
          </a:xfrm>
          <a:prstGeom prst="rect">
            <a:avLst/>
          </a:prstGeom>
          <a:solidFill>
            <a:srgbClr val="FFC000">
              <a:alpha val="32156"/>
            </a:srgbClr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7239" name="Text Box 17"/>
          <p:cNvSpPr txBox="1">
            <a:spLocks noChangeArrowheads="1"/>
          </p:cNvSpPr>
          <p:nvPr/>
        </p:nvSpPr>
        <p:spPr bwMode="auto">
          <a:xfrm>
            <a:off x="5072063" y="550068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Tw Cen MT"/>
                <a:cs typeface="Tw Cen MT"/>
              </a:rPr>
              <a:t>Header</a:t>
            </a:r>
          </a:p>
        </p:txBody>
      </p:sp>
      <p:sp>
        <p:nvSpPr>
          <p:cNvPr id="137240" name="Text Box 17"/>
          <p:cNvSpPr txBox="1">
            <a:spLocks noChangeArrowheads="1"/>
          </p:cNvSpPr>
          <p:nvPr/>
        </p:nvSpPr>
        <p:spPr bwMode="auto">
          <a:xfrm>
            <a:off x="7000875" y="5500688"/>
            <a:ext cx="966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Tw Cen MT"/>
                <a:cs typeface="Tw Cen MT"/>
              </a:rPr>
              <a:t>Payload</a:t>
            </a:r>
          </a:p>
        </p:txBody>
      </p:sp>
      <p:sp>
        <p:nvSpPr>
          <p:cNvPr id="137241" name="TextBox 64"/>
          <p:cNvSpPr txBox="1">
            <a:spLocks noChangeArrowheads="1"/>
          </p:cNvSpPr>
          <p:nvPr/>
        </p:nvSpPr>
        <p:spPr bwMode="auto">
          <a:xfrm>
            <a:off x="1941513" y="4876800"/>
            <a:ext cx="19589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>
                <a:latin typeface="Tw Cen MT"/>
                <a:cs typeface="Tw Cen MT"/>
              </a:rPr>
              <a:t>D</a:t>
            </a:r>
            <a:r>
              <a:rPr lang="en-US" sz="1800" u="none">
                <a:latin typeface="Tw Cen MT"/>
                <a:cs typeface="Tw Cen MT"/>
              </a:rPr>
              <a:t>i</a:t>
            </a:r>
            <a:r>
              <a:rPr lang="pt-PT" sz="1800" u="none">
                <a:latin typeface="Tw Cen MT"/>
                <a:cs typeface="Tw Cen MT"/>
              </a:rPr>
              <a:t>ferença entre</a:t>
            </a:r>
          </a:p>
          <a:p>
            <a:pPr eaLnBrk="1" hangingPunct="1"/>
            <a:r>
              <a:rPr lang="pt-PT" sz="1800" u="none">
                <a:latin typeface="Tw Cen MT"/>
                <a:cs typeface="Tw Cen MT"/>
              </a:rPr>
              <a:t>E</a:t>
            </a:r>
            <a:r>
              <a:rPr lang="en-US" sz="1800" u="none">
                <a:latin typeface="Tw Cen MT"/>
                <a:cs typeface="Tw Cen MT"/>
              </a:rPr>
              <a:t>t</a:t>
            </a:r>
            <a:r>
              <a:rPr lang="pt-PT" sz="1800" u="none">
                <a:latin typeface="Tw Cen MT"/>
                <a:cs typeface="Tw Cen MT"/>
              </a:rPr>
              <a:t>hernet II vs. </a:t>
            </a:r>
          </a:p>
          <a:p>
            <a:pPr eaLnBrk="1" hangingPunct="1"/>
            <a:r>
              <a:rPr lang="pt-PT" sz="1800" u="none">
                <a:latin typeface="Tw Cen MT"/>
                <a:cs typeface="Tw Cen MT"/>
              </a:rPr>
              <a:t>Ethernet IEEE802.3</a:t>
            </a:r>
          </a:p>
        </p:txBody>
      </p:sp>
      <p:sp>
        <p:nvSpPr>
          <p:cNvPr id="137242" name="Line 18"/>
          <p:cNvSpPr>
            <a:spLocks noChangeShapeType="1"/>
          </p:cNvSpPr>
          <p:nvPr/>
        </p:nvSpPr>
        <p:spPr bwMode="auto">
          <a:xfrm flipH="1">
            <a:off x="3657600" y="4572000"/>
            <a:ext cx="671513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cxnSp>
        <p:nvCxnSpPr>
          <p:cNvPr id="137243" name="Straight Arrow Connector 67"/>
          <p:cNvCxnSpPr>
            <a:cxnSpLocks noChangeShapeType="1"/>
          </p:cNvCxnSpPr>
          <p:nvPr/>
        </p:nvCxnSpPr>
        <p:spPr bwMode="auto">
          <a:xfrm>
            <a:off x="533400" y="1600200"/>
            <a:ext cx="815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1611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27038"/>
            <a:ext cx="8715375" cy="856983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Endereços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MAC e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Endereços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IP 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210" y="1730252"/>
            <a:ext cx="8358188" cy="4550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PT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 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IP: 32 (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IPv4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ou 128 bits (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IPv6</a:t>
            </a: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 do nível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 afectados com uma estrutura hierárquica e ligados à localização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Identificam origem/destino do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datagrama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IP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 LAN (ou MAC, Data-Link ou de nível canal) 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Indicam origem e destino da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num canal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multi-ponto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Têm 48 bits </a:t>
            </a:r>
            <a:endParaRPr lang="pt-PT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Únicos 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à saída da </a:t>
            </a: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fábrica</a:t>
            </a:r>
            <a:endParaRPr lang="pt-PT" altLang="ja-JP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29768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15375" cy="999594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Comparação endereços IP / MAC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7324"/>
            <a:ext cx="8229600" cy="5350264"/>
          </a:xfrm>
        </p:spPr>
        <p:txBody>
          <a:bodyPr>
            <a:noAutofit/>
          </a:bodyPr>
          <a:lstStyle/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Gestão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dos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endereços do nível MAC é realizada pelo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IEEE (Fabricantes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compram uma porção do espaço de endereçamento para assegurar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unicidade)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Analogia:</a:t>
            </a:r>
          </a:p>
          <a:p>
            <a:pPr eaLnBrk="1" hangingPunct="1"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      (a) Endereços MAC: tipo número de contribuinte</a:t>
            </a:r>
          </a:p>
          <a:p>
            <a:pPr eaLnBrk="1" hangingPunct="1"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      (b) Endereços IP: tipo endereço de correio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tradicional</a:t>
            </a:r>
            <a:endParaRPr lang="pt-PT" sz="24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Endereços MAC: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flat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sem estrutura  =&gt; portabilidade</a:t>
            </a: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É possível levar uma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NIC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 uma LAN para outra mantendo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seu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endereço MAC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Notar que a hierarquia de endereços IP não é portável</a:t>
            </a:r>
          </a:p>
          <a:p>
            <a:pPr lvl="1" eaLnBrk="1" hangingPunct="1"/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O endereço IP depende sempre da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zona da rede (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subnet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a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que se está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ligado, isto é, da localização;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foi pensado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para </a:t>
            </a:r>
            <a:r>
              <a:rPr lang="pt-PT" sz="24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hosts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fixos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8500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2323</Words>
  <Application>Microsoft Macintosh PowerPoint</Application>
  <PresentationFormat>On-screen Show (4:3)</PresentationFormat>
  <Paragraphs>425</Paragraphs>
  <Slides>29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Clip</vt:lpstr>
      <vt:lpstr>REDES DE COMPUTADORES  O NÍVEL REDE  (Parte 3)</vt:lpstr>
      <vt:lpstr>Nota prévia</vt:lpstr>
      <vt:lpstr>Organização do capítulo</vt:lpstr>
      <vt:lpstr>Onde estudar</vt:lpstr>
      <vt:lpstr>Endereçamento IP</vt:lpstr>
      <vt:lpstr>Endereçamento IP</vt:lpstr>
      <vt:lpstr>Frames Ethernet e pacotes IP</vt:lpstr>
      <vt:lpstr>Endereços MAC e Endereços IP </vt:lpstr>
      <vt:lpstr>Comparação endereços IP / MAC</vt:lpstr>
      <vt:lpstr>Os endereços IP também designam interfaces</vt:lpstr>
      <vt:lpstr>Estrutura dos endereços IP</vt:lpstr>
      <vt:lpstr>Como encontrar os prefixos IP ?</vt:lpstr>
      <vt:lpstr>Gamas de endereços IP</vt:lpstr>
      <vt:lpstr>Endereçamento IP CIDR</vt:lpstr>
      <vt:lpstr>Máscaras dos endereços</vt:lpstr>
      <vt:lpstr>Como são afectados os endereços IP ?</vt:lpstr>
      <vt:lpstr>Como são afectados os prefixos IP ?</vt:lpstr>
      <vt:lpstr>Agregação de prefixos IP</vt:lpstr>
      <vt:lpstr>The longest prefix is the best</vt:lpstr>
      <vt:lpstr>Resumo</vt:lpstr>
      <vt:lpstr>MAC Addresses numa subnet (canal real ou rede switched)</vt:lpstr>
      <vt:lpstr>Como se enviam pacotes por um canal multiponto ou uma subnet ?</vt:lpstr>
      <vt:lpstr>Protocolo ARP</vt:lpstr>
      <vt:lpstr>Address Resolution Protocol (ARP) Table</vt:lpstr>
      <vt:lpstr>Bootstrapping: DHCP (RFC 2131 para IPV4, RFC 3315 para IPV6)</vt:lpstr>
      <vt:lpstr>DHCP - Dynamic Host Configuration Protocol</vt:lpstr>
      <vt:lpstr>DHCP/UDP,   Port 67 server, Port 68 client</vt:lpstr>
      <vt:lpstr>Resposta de um servidor DHCP</vt:lpstr>
      <vt:lpstr>Ideias Base de ARP e DHCP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do capítulo</dc:title>
  <dc:creator>José Legatheaux Martins</dc:creator>
  <cp:lastModifiedBy>José Legatheaux Martins</cp:lastModifiedBy>
  <cp:revision>169</cp:revision>
  <dcterms:created xsi:type="dcterms:W3CDTF">2012-04-06T17:18:05Z</dcterms:created>
  <dcterms:modified xsi:type="dcterms:W3CDTF">2012-05-05T11:21:49Z</dcterms:modified>
</cp:coreProperties>
</file>