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notesSlides/notesSlide9.xml" ContentType="application/vnd.openxmlformats-officedocument.presentationml.notesSlide+xml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notesSlides/notesSlide10.xml" ContentType="application/vnd.openxmlformats-officedocument.presentationml.notesSlide+xml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notesSlides/notesSlide11.xml" ContentType="application/vnd.openxmlformats-officedocument.presentationml.notesSlide+xml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embeddings/oleObject30.bin" ContentType="application/vnd.openxmlformats-officedocument.oleObject"/>
  <Override PartName="/ppt/embeddings/oleObject31.bin" ContentType="application/vnd.openxmlformats-officedocument.oleObject"/>
  <Override PartName="/ppt/embeddings/oleObject32.bin" ContentType="application/vnd.openxmlformats-officedocument.oleObject"/>
  <Override PartName="/ppt/embeddings/oleObject33.bin" ContentType="application/vnd.openxmlformats-officedocument.oleObject"/>
  <Override PartName="/ppt/embeddings/oleObject34.bin" ContentType="application/vnd.openxmlformats-officedocument.oleObject"/>
  <Override PartName="/ppt/embeddings/oleObject35.bin" ContentType="application/vnd.openxmlformats-officedocument.oleObject"/>
  <Override PartName="/ppt/embeddings/oleObject36.bin" ContentType="application/vnd.openxmlformats-officedocument.oleObject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8"/>
  </p:notesMasterIdLst>
  <p:sldIdLst>
    <p:sldId id="282" r:id="rId2"/>
    <p:sldId id="420" r:id="rId3"/>
    <p:sldId id="421" r:id="rId4"/>
    <p:sldId id="422" r:id="rId5"/>
    <p:sldId id="399" r:id="rId6"/>
    <p:sldId id="403" r:id="rId7"/>
    <p:sldId id="404" r:id="rId8"/>
    <p:sldId id="405" r:id="rId9"/>
    <p:sldId id="406" r:id="rId10"/>
    <p:sldId id="407" r:id="rId11"/>
    <p:sldId id="408" r:id="rId12"/>
    <p:sldId id="410" r:id="rId13"/>
    <p:sldId id="411" r:id="rId14"/>
    <p:sldId id="413" r:id="rId15"/>
    <p:sldId id="417" r:id="rId16"/>
    <p:sldId id="415" r:id="rId17"/>
    <p:sldId id="416" r:id="rId18"/>
    <p:sldId id="418" r:id="rId19"/>
    <p:sldId id="419" r:id="rId20"/>
    <p:sldId id="355" r:id="rId21"/>
    <p:sldId id="356" r:id="rId22"/>
    <p:sldId id="357" r:id="rId23"/>
    <p:sldId id="358" r:id="rId24"/>
    <p:sldId id="359" r:id="rId25"/>
    <p:sldId id="360" r:id="rId26"/>
    <p:sldId id="361" r:id="rId27"/>
    <p:sldId id="362" r:id="rId28"/>
    <p:sldId id="363" r:id="rId29"/>
    <p:sldId id="364" r:id="rId30"/>
    <p:sldId id="365" r:id="rId31"/>
    <p:sldId id="354" r:id="rId32"/>
    <p:sldId id="369" r:id="rId33"/>
    <p:sldId id="370" r:id="rId34"/>
    <p:sldId id="371" r:id="rId35"/>
    <p:sldId id="374" r:id="rId36"/>
    <p:sldId id="375" r:id="rId37"/>
    <p:sldId id="376" r:id="rId38"/>
    <p:sldId id="378" r:id="rId39"/>
    <p:sldId id="379" r:id="rId40"/>
    <p:sldId id="380" r:id="rId41"/>
    <p:sldId id="381" r:id="rId42"/>
    <p:sldId id="382" r:id="rId43"/>
    <p:sldId id="386" r:id="rId44"/>
    <p:sldId id="423" r:id="rId45"/>
    <p:sldId id="388" r:id="rId46"/>
    <p:sldId id="389" r:id="rId47"/>
    <p:sldId id="391" r:id="rId48"/>
    <p:sldId id="392" r:id="rId49"/>
    <p:sldId id="394" r:id="rId50"/>
    <p:sldId id="395" r:id="rId51"/>
    <p:sldId id="396" r:id="rId52"/>
    <p:sldId id="424" r:id="rId53"/>
    <p:sldId id="397" r:id="rId54"/>
    <p:sldId id="426" r:id="rId55"/>
    <p:sldId id="425" r:id="rId56"/>
    <p:sldId id="398" r:id="rId5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205" autoAdjust="0"/>
  </p:normalViewPr>
  <p:slideViewPr>
    <p:cSldViewPr snapToGrid="0" snapToObjects="1">
      <p:cViewPr varScale="1">
        <p:scale>
          <a:sx n="109" d="100"/>
          <a:sy n="109" d="100"/>
        </p:scale>
        <p:origin x="-6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notesMaster" Target="notesMasters/notesMaster1.xml"/><Relationship Id="rId59" Type="http://schemas.openxmlformats.org/officeDocument/2006/relationships/printerSettings" Target="printerSettings/printerSettings1.bin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presProps" Target="presProps.xml"/><Relationship Id="rId61" Type="http://schemas.openxmlformats.org/officeDocument/2006/relationships/viewProps" Target="viewProps.xml"/><Relationship Id="rId62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660D86-A0DA-9A4B-A83D-821F1B4B9714}" type="datetimeFigureOut">
              <a:rPr lang="en-US" smtClean="0"/>
              <a:t>21/05/12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7F60CC-ABAE-7344-A208-F59622606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214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A5523BE-B033-5E4C-BFE4-0073BA89EB61}" type="slidenum">
              <a:rPr lang="pt-PT" sz="1200" u="none"/>
              <a:pPr eaLnBrk="1" hangingPunct="1"/>
              <a:t>1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CABE2DE8-C12D-534E-A757-D7FDD7BB3BFE}" type="slidenum">
              <a:rPr lang="en-US" sz="1200" u="none"/>
              <a:pPr eaLnBrk="1" hangingPunct="1"/>
              <a:t>16</a:t>
            </a:fld>
            <a:endParaRPr lang="en-US" sz="1200" u="none"/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68668F72-9181-C446-B0CA-09D266C833CA}" type="slidenum">
              <a:rPr lang="en-US" sz="1200" u="none"/>
              <a:pPr eaLnBrk="1" hangingPunct="1"/>
              <a:t>17</a:t>
            </a:fld>
            <a:endParaRPr lang="en-US" sz="1200" u="none"/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10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1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FD8D6B66-09C6-154F-9892-29EAFB28E3E4}" type="slidenum">
              <a:rPr lang="pt-PT" sz="1200" u="none"/>
              <a:pPr eaLnBrk="1" hangingPunct="1"/>
              <a:t>20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3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3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4D42B468-EEE2-0542-8BC9-D902E1C9D210}" type="slidenum">
              <a:rPr lang="pt-PT" sz="1200" u="none"/>
              <a:pPr eaLnBrk="1" hangingPunct="1"/>
              <a:t>21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5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5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DDF42241-2991-B34D-973B-45AA245AABCE}" type="slidenum">
              <a:rPr lang="pt-PT" sz="1200" u="none"/>
              <a:pPr eaLnBrk="1" hangingPunct="1"/>
              <a:t>22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7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7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1EDA0395-FCCC-F244-8481-204D9E353BB0}" type="slidenum">
              <a:rPr lang="pt-PT" sz="1200" u="none"/>
              <a:pPr eaLnBrk="1" hangingPunct="1"/>
              <a:t>23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9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682B4BED-3C25-2047-A171-EFC32A12BBD0}" type="slidenum">
              <a:rPr lang="pt-PT" sz="1200" u="none"/>
              <a:pPr eaLnBrk="1" hangingPunct="1"/>
              <a:t>24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1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1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DF42380A-F75D-D547-9238-5E30EB48D6BF}" type="slidenum">
              <a:rPr lang="pt-PT" sz="1200" u="none"/>
              <a:pPr eaLnBrk="1" hangingPunct="1"/>
              <a:t>25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32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3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B2B20CE-EE58-0348-A151-6675C5697345}" type="slidenum">
              <a:rPr lang="pt-PT" sz="1200" u="none"/>
              <a:pPr eaLnBrk="1" hangingPunct="1"/>
              <a:t>26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53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5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16764ECE-6D63-2F47-862C-E3CB187C8F73}" type="slidenum">
              <a:rPr lang="pt-PT" sz="1200" u="none"/>
              <a:pPr eaLnBrk="1" hangingPunct="1"/>
              <a:t>27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2D66EE8-E4A7-ED49-93B4-2653DF46F518}" type="slidenum">
              <a:rPr lang="pt-PT" sz="1200" u="none"/>
              <a:pPr eaLnBrk="1" hangingPunct="1"/>
              <a:t>2</a:t>
            </a:fld>
            <a:endParaRPr lang="pt-PT" sz="1200" u="none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73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7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845E4FA-BD12-8143-B15B-3F4C229CE924}" type="slidenum">
              <a:rPr lang="pt-PT" sz="1200" u="none"/>
              <a:pPr eaLnBrk="1" hangingPunct="1"/>
              <a:t>28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94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9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2227970-8D63-4846-9EA4-9A5045706F57}" type="slidenum">
              <a:rPr lang="pt-PT" sz="1200" u="none"/>
              <a:pPr eaLnBrk="1" hangingPunct="1"/>
              <a:t>29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14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1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66D1F858-8186-814A-A9CD-630244772088}" type="slidenum">
              <a:rPr lang="pt-PT" sz="1200" u="none"/>
              <a:pPr eaLnBrk="1" hangingPunct="1"/>
              <a:t>30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8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8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946040F0-F7A6-EA4B-BAE4-007B59D233DF}" type="slidenum">
              <a:rPr lang="pt-PT" sz="1200" u="none"/>
              <a:pPr eaLnBrk="1" hangingPunct="1"/>
              <a:t>31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96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9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18804BF3-DA56-4E44-8E7D-9F1E2D802C4D}" type="slidenum">
              <a:rPr lang="pt-PT" sz="1200" u="none"/>
              <a:pPr eaLnBrk="1" hangingPunct="1"/>
              <a:t>32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17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17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1A26F9D1-330E-044A-BC11-AC1E000D01CA}" type="slidenum">
              <a:rPr lang="pt-PT" sz="1200" u="none"/>
              <a:pPr eaLnBrk="1" hangingPunct="1"/>
              <a:t>33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37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3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5676D507-2029-1C4C-8D6B-DB4C30BC818D}" type="slidenum">
              <a:rPr lang="en-US" sz="1200" u="none"/>
              <a:pPr eaLnBrk="1" hangingPunct="1"/>
              <a:t>34</a:t>
            </a:fld>
            <a:endParaRPr lang="en-US" sz="1200" u="none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99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9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1501423B-92FC-E64E-B12E-2A266361F3C8}" type="slidenum">
              <a:rPr lang="pt-PT" sz="1200" u="none"/>
              <a:pPr eaLnBrk="1" hangingPunct="1"/>
              <a:t>35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19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19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5CE7A91F-175D-B247-8BB8-BA997E8886BA}" type="slidenum">
              <a:rPr lang="pt-PT" sz="1200" u="none"/>
              <a:pPr eaLnBrk="1" hangingPunct="1"/>
              <a:t>36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40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40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6C9344B3-256E-824E-B602-EF78E0094F99}" type="slidenum">
              <a:rPr lang="pt-PT" sz="1200" u="none"/>
              <a:pPr eaLnBrk="1" hangingPunct="1"/>
              <a:t>37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7F85366-CAB7-BA4D-B8C8-72193561F370}" type="slidenum">
              <a:rPr lang="pt-PT" sz="1200" u="none"/>
              <a:pPr eaLnBrk="1" hangingPunct="1"/>
              <a:t>3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81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81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C106BD58-16C2-3047-8AD0-87337274EE2F}" type="slidenum">
              <a:rPr lang="pt-PT" sz="1200" u="none"/>
              <a:pPr eaLnBrk="1" hangingPunct="1"/>
              <a:t>38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01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01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CC0F3F04-70FF-5449-88DE-8F9C11882ADE}" type="slidenum">
              <a:rPr lang="pt-PT" sz="1200" u="none"/>
              <a:pPr eaLnBrk="1" hangingPunct="1"/>
              <a:t>39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22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22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27D69EF-3C0B-AA4B-AA7C-322B0E694F9E}" type="slidenum">
              <a:rPr lang="pt-PT" sz="1200" u="none"/>
              <a:pPr eaLnBrk="1" hangingPunct="1"/>
              <a:t>40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42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42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4BCEFD6-ECBF-0547-8006-59413AB6C21D}" type="slidenum">
              <a:rPr lang="pt-PT" sz="1200" u="none"/>
              <a:pPr eaLnBrk="1" hangingPunct="1"/>
              <a:t>41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63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63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AB9ED43-5857-C747-B030-E3246BA8B57C}" type="slidenum">
              <a:rPr lang="pt-PT" sz="1200" u="none"/>
              <a:pPr eaLnBrk="1" hangingPunct="1"/>
              <a:t>42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44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45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1CE3BA89-CE2A-0F43-A4C8-7CE3F6314E67}" type="slidenum">
              <a:rPr lang="pt-PT" sz="1200" u="none"/>
              <a:pPr eaLnBrk="1" hangingPunct="1"/>
              <a:t>43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63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63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AB9ED43-5857-C747-B030-E3246BA8B57C}" type="slidenum">
              <a:rPr lang="pt-PT" sz="1200" u="none"/>
              <a:pPr eaLnBrk="1" hangingPunct="1"/>
              <a:t>44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85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85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F022A01C-4B71-654D-8766-F04B6A46B020}" type="slidenum">
              <a:rPr lang="pt-PT" sz="1200" u="none"/>
              <a:pPr eaLnBrk="1" hangingPunct="1"/>
              <a:t>45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06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406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7D064776-5E98-4A4C-819E-4723A3CBDE2D}" type="slidenum">
              <a:rPr lang="pt-PT" sz="1200" u="none"/>
              <a:pPr eaLnBrk="1" hangingPunct="1"/>
              <a:t>46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47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447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24C2A2E6-6132-DC4F-85F9-D1DB4FCD558F}" type="slidenum">
              <a:rPr lang="pt-PT" sz="1200" u="none"/>
              <a:pPr eaLnBrk="1" hangingPunct="1"/>
              <a:t>47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7F85366-CAB7-BA4D-B8C8-72193561F370}" type="slidenum">
              <a:rPr lang="pt-PT" sz="1200" u="none"/>
              <a:pPr eaLnBrk="1" hangingPunct="1"/>
              <a:t>4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50F425B-A95B-4E43-A7C5-D28751E36979}" type="slidenum">
              <a:rPr lang="pt-PT" sz="1200" u="none"/>
              <a:pPr eaLnBrk="1" hangingPunct="1"/>
              <a:t>48</a:t>
            </a:fld>
            <a:endParaRPr lang="pt-PT" sz="1200" u="none"/>
          </a:p>
        </p:txBody>
      </p:sp>
      <p:sp>
        <p:nvSpPr>
          <p:cNvPr id="246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67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098" y="4343704"/>
            <a:ext cx="5485805" cy="4113892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DE3893E-4503-044B-9142-6104E800376E}" type="slidenum">
              <a:rPr lang="pt-PT" sz="1200" u="none"/>
              <a:pPr eaLnBrk="1" hangingPunct="1"/>
              <a:t>49</a:t>
            </a:fld>
            <a:endParaRPr lang="pt-PT" sz="1200" u="none"/>
          </a:p>
        </p:txBody>
      </p:sp>
      <p:sp>
        <p:nvSpPr>
          <p:cNvPr id="250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508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098" y="4343704"/>
            <a:ext cx="5485805" cy="4113892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96A863BC-3A3D-7846-A07D-AF8FF95D0CAD}" type="slidenum">
              <a:rPr lang="pt-PT" sz="1200" u="none"/>
              <a:pPr eaLnBrk="1" hangingPunct="1"/>
              <a:t>50</a:t>
            </a:fld>
            <a:endParaRPr lang="pt-PT" sz="1200" u="none"/>
          </a:p>
        </p:txBody>
      </p:sp>
      <p:sp>
        <p:nvSpPr>
          <p:cNvPr id="252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529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098" y="4343704"/>
            <a:ext cx="5485805" cy="4113892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D4473C9-FD1D-4E42-85D2-1BE190B2C91C}" type="slidenum">
              <a:rPr lang="pt-PT" sz="1200" u="none"/>
              <a:pPr eaLnBrk="1" hangingPunct="1"/>
              <a:t>51</a:t>
            </a:fld>
            <a:endParaRPr lang="pt-PT" sz="1200" u="none"/>
          </a:p>
        </p:txBody>
      </p:sp>
      <p:sp>
        <p:nvSpPr>
          <p:cNvPr id="254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549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098" y="4343704"/>
            <a:ext cx="5485805" cy="4113892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D4473C9-FD1D-4E42-85D2-1BE190B2C91C}" type="slidenum">
              <a:rPr lang="pt-PT" sz="1200" u="none"/>
              <a:pPr eaLnBrk="1" hangingPunct="1"/>
              <a:t>52</a:t>
            </a:fld>
            <a:endParaRPr lang="pt-PT" sz="1200" u="none"/>
          </a:p>
        </p:txBody>
      </p:sp>
      <p:sp>
        <p:nvSpPr>
          <p:cNvPr id="254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549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098" y="4343704"/>
            <a:ext cx="5485805" cy="4113892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70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570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13260E4-C5EF-D543-A4ED-49BBF77C4833}" type="slidenum">
              <a:rPr lang="pt-PT" sz="1200" u="none"/>
              <a:pPr eaLnBrk="1" hangingPunct="1"/>
              <a:t>53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70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570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13260E4-C5EF-D543-A4ED-49BBF77C4833}" type="slidenum">
              <a:rPr lang="pt-PT" sz="1200" u="none"/>
              <a:pPr eaLnBrk="1" hangingPunct="1"/>
              <a:t>54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70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570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13260E4-C5EF-D543-A4ED-49BBF77C4833}" type="slidenum">
              <a:rPr lang="pt-PT" sz="1200" u="none"/>
              <a:pPr eaLnBrk="1" hangingPunct="1"/>
              <a:t>55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90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590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74298F92-8881-524D-A406-4DCC827B6B67}" type="slidenum">
              <a:rPr lang="pt-PT" sz="1200" u="none"/>
              <a:pPr eaLnBrk="1" hangingPunct="1"/>
              <a:t>56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F7DBB866-2B5B-F541-8CE4-CDC7E8D184C6}" type="slidenum">
              <a:rPr lang="en-US" sz="1200" u="none"/>
              <a:pPr eaLnBrk="1" hangingPunct="1"/>
              <a:t>11</a:t>
            </a:fld>
            <a:endParaRPr lang="en-US" sz="1200" u="none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6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46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7788D69B-441D-F14A-B46D-936563B35CBB}" type="slidenum">
              <a:rPr lang="pt-PT" sz="1200" u="none"/>
              <a:pPr eaLnBrk="1" hangingPunct="1"/>
              <a:t>12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8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48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E7DCB4F-B555-464D-B205-A86C252455BE}" type="slidenum">
              <a:rPr lang="pt-PT" sz="1200" u="none"/>
              <a:pPr eaLnBrk="1" hangingPunct="1"/>
              <a:t>13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D2351D7-83E9-8945-8EE2-28FA3188A16F}" type="slidenum">
              <a:rPr lang="en-US" sz="1200" u="none"/>
              <a:pPr eaLnBrk="1" hangingPunct="1"/>
              <a:t>14</a:t>
            </a:fld>
            <a:endParaRPr lang="en-US" sz="1200" u="none"/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D2351D7-83E9-8945-8EE2-28FA3188A16F}" type="slidenum">
              <a:rPr lang="en-US" sz="1200" u="none"/>
              <a:pPr eaLnBrk="1" hangingPunct="1"/>
              <a:t>15</a:t>
            </a:fld>
            <a:endParaRPr lang="en-US" sz="1200" u="none"/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C5D99-8488-E245-86C0-2FD8BA3B4514}" type="datetimeFigureOut">
              <a:rPr lang="en-US" smtClean="0"/>
              <a:t>21/05/12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5242-9F9F-A54B-9C5D-BFC4DBF9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126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C5D99-8488-E245-86C0-2FD8BA3B4514}" type="datetimeFigureOut">
              <a:rPr lang="en-US" smtClean="0"/>
              <a:t>21/05/12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5242-9F9F-A54B-9C5D-BFC4DBF9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082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C5D99-8488-E245-86C0-2FD8BA3B4514}" type="datetimeFigureOut">
              <a:rPr lang="en-US" smtClean="0"/>
              <a:t>21/05/12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5242-9F9F-A54B-9C5D-BFC4DBF9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902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C5D99-8488-E245-86C0-2FD8BA3B4514}" type="datetimeFigureOut">
              <a:rPr lang="en-US" smtClean="0"/>
              <a:t>21/05/12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5242-9F9F-A54B-9C5D-BFC4DBF9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380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C5D99-8488-E245-86C0-2FD8BA3B4514}" type="datetimeFigureOut">
              <a:rPr lang="en-US" smtClean="0"/>
              <a:t>21/05/12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5242-9F9F-A54B-9C5D-BFC4DBF9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65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C5D99-8488-E245-86C0-2FD8BA3B4514}" type="datetimeFigureOut">
              <a:rPr lang="en-US" smtClean="0"/>
              <a:t>21/05/12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5242-9F9F-A54B-9C5D-BFC4DBF9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45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C5D99-8488-E245-86C0-2FD8BA3B4514}" type="datetimeFigureOut">
              <a:rPr lang="en-US" smtClean="0"/>
              <a:t>21/05/12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5242-9F9F-A54B-9C5D-BFC4DBF9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467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C5D99-8488-E245-86C0-2FD8BA3B4514}" type="datetimeFigureOut">
              <a:rPr lang="en-US" smtClean="0"/>
              <a:t>21/05/12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5242-9F9F-A54B-9C5D-BFC4DBF9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77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C5D99-8488-E245-86C0-2FD8BA3B4514}" type="datetimeFigureOut">
              <a:rPr lang="en-US" smtClean="0"/>
              <a:t>21/05/12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5242-9F9F-A54B-9C5D-BFC4DBF9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913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C5D99-8488-E245-86C0-2FD8BA3B4514}" type="datetimeFigureOut">
              <a:rPr lang="en-US" smtClean="0"/>
              <a:t>21/05/12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5242-9F9F-A54B-9C5D-BFC4DBF9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149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C5D99-8488-E245-86C0-2FD8BA3B4514}" type="datetimeFigureOut">
              <a:rPr lang="en-US" smtClean="0"/>
              <a:t>21/05/12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5242-9F9F-A54B-9C5D-BFC4DBF9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252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C5D99-8488-E245-86C0-2FD8BA3B4514}" type="datetimeFigureOut">
              <a:rPr lang="en-US" smtClean="0"/>
              <a:t>21/05/12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F5242-9F9F-A54B-9C5D-BFC4DBF9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466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6" Type="http://schemas.openxmlformats.org/officeDocument/2006/relationships/oleObject" Target="../embeddings/oleObject2.bin"/><Relationship Id="rId7" Type="http://schemas.openxmlformats.org/officeDocument/2006/relationships/oleObject" Target="../embeddings/oleObject3.bin"/><Relationship Id="rId8" Type="http://schemas.openxmlformats.org/officeDocument/2006/relationships/oleObject" Target="../embeddings/oleObject4.bin"/><Relationship Id="rId9" Type="http://schemas.openxmlformats.org/officeDocument/2006/relationships/oleObject" Target="../embeddings/oleObject5.bin"/><Relationship Id="rId10" Type="http://schemas.openxmlformats.org/officeDocument/2006/relationships/oleObject" Target="../embeddings/oleObject6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oleObject7.bin"/><Relationship Id="rId5" Type="http://schemas.openxmlformats.org/officeDocument/2006/relationships/image" Target="../media/image1.emf"/><Relationship Id="rId6" Type="http://schemas.openxmlformats.org/officeDocument/2006/relationships/oleObject" Target="../embeddings/oleObject8.bin"/><Relationship Id="rId7" Type="http://schemas.openxmlformats.org/officeDocument/2006/relationships/oleObject" Target="../embeddings/oleObject9.bin"/><Relationship Id="rId8" Type="http://schemas.openxmlformats.org/officeDocument/2006/relationships/oleObject" Target="../embeddings/oleObject10.bin"/><Relationship Id="rId9" Type="http://schemas.openxmlformats.org/officeDocument/2006/relationships/oleObject" Target="../embeddings/oleObject11.bin"/><Relationship Id="rId10" Type="http://schemas.openxmlformats.org/officeDocument/2006/relationships/oleObject" Target="../embeddings/oleObject12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13.bin"/><Relationship Id="rId5" Type="http://schemas.openxmlformats.org/officeDocument/2006/relationships/image" Target="../media/image1.emf"/><Relationship Id="rId6" Type="http://schemas.openxmlformats.org/officeDocument/2006/relationships/oleObject" Target="../embeddings/oleObject14.bin"/><Relationship Id="rId7" Type="http://schemas.openxmlformats.org/officeDocument/2006/relationships/oleObject" Target="../embeddings/oleObject15.bin"/><Relationship Id="rId8" Type="http://schemas.openxmlformats.org/officeDocument/2006/relationships/oleObject" Target="../embeddings/oleObject16.bin"/><Relationship Id="rId9" Type="http://schemas.openxmlformats.org/officeDocument/2006/relationships/oleObject" Target="../embeddings/oleObject17.bin"/><Relationship Id="rId10" Type="http://schemas.openxmlformats.org/officeDocument/2006/relationships/oleObject" Target="../embeddings/oleObject18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25.bin"/><Relationship Id="rId12" Type="http://schemas.openxmlformats.org/officeDocument/2006/relationships/oleObject" Target="../embeddings/oleObject26.bin"/><Relationship Id="rId13" Type="http://schemas.openxmlformats.org/officeDocument/2006/relationships/oleObject" Target="../embeddings/oleObject27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0.xml"/><Relationship Id="rId4" Type="http://schemas.openxmlformats.org/officeDocument/2006/relationships/oleObject" Target="../embeddings/oleObject19.bin"/><Relationship Id="rId5" Type="http://schemas.openxmlformats.org/officeDocument/2006/relationships/image" Target="../media/image1.emf"/><Relationship Id="rId6" Type="http://schemas.openxmlformats.org/officeDocument/2006/relationships/oleObject" Target="../embeddings/oleObject20.bin"/><Relationship Id="rId7" Type="http://schemas.openxmlformats.org/officeDocument/2006/relationships/oleObject" Target="../embeddings/oleObject21.bin"/><Relationship Id="rId8" Type="http://schemas.openxmlformats.org/officeDocument/2006/relationships/oleObject" Target="../embeddings/oleObject22.bin"/><Relationship Id="rId9" Type="http://schemas.openxmlformats.org/officeDocument/2006/relationships/oleObject" Target="../embeddings/oleObject23.bin"/><Relationship Id="rId10" Type="http://schemas.openxmlformats.org/officeDocument/2006/relationships/oleObject" Target="../embeddings/oleObject24.bin"/></Relationships>
</file>

<file path=ppt/slides/_rels/slide17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34.bin"/><Relationship Id="rId12" Type="http://schemas.openxmlformats.org/officeDocument/2006/relationships/oleObject" Target="../embeddings/oleObject35.bin"/><Relationship Id="rId13" Type="http://schemas.openxmlformats.org/officeDocument/2006/relationships/oleObject" Target="../embeddings/oleObject36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Relationship Id="rId4" Type="http://schemas.openxmlformats.org/officeDocument/2006/relationships/oleObject" Target="../embeddings/oleObject28.bin"/><Relationship Id="rId5" Type="http://schemas.openxmlformats.org/officeDocument/2006/relationships/image" Target="../media/image1.emf"/><Relationship Id="rId6" Type="http://schemas.openxmlformats.org/officeDocument/2006/relationships/oleObject" Target="../embeddings/oleObject29.bin"/><Relationship Id="rId7" Type="http://schemas.openxmlformats.org/officeDocument/2006/relationships/oleObject" Target="../embeddings/oleObject30.bin"/><Relationship Id="rId8" Type="http://schemas.openxmlformats.org/officeDocument/2006/relationships/oleObject" Target="../embeddings/oleObject31.bin"/><Relationship Id="rId9" Type="http://schemas.openxmlformats.org/officeDocument/2006/relationships/oleObject" Target="../embeddings/oleObject32.bin"/><Relationship Id="rId10" Type="http://schemas.openxmlformats.org/officeDocument/2006/relationships/oleObject" Target="../embeddings/oleObject33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0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9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5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61416"/>
            <a:ext cx="7772400" cy="3492851"/>
          </a:xfrm>
        </p:spPr>
        <p:txBody>
          <a:bodyPr>
            <a:normAutofit/>
          </a:bodyPr>
          <a:lstStyle/>
          <a:p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>REDES DE COMPUTADORES</a:t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/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 smtClean="0">
                <a:latin typeface="Tw Cen MT" charset="0"/>
                <a:ea typeface="ＭＳ Ｐゴシック" charset="0"/>
                <a:cs typeface="ＭＳ Ｐゴシック" charset="0"/>
              </a:rPr>
              <a:t>O NÍVEL REDE</a:t>
            </a: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/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/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>(</a:t>
            </a:r>
            <a:r>
              <a:rPr lang="pt-PT" sz="3600">
                <a:latin typeface="Tw Cen MT" charset="0"/>
                <a:ea typeface="ＭＳ Ｐゴシック" charset="0"/>
                <a:cs typeface="ＭＳ Ｐゴシック" charset="0"/>
              </a:rPr>
              <a:t>Parte 2</a:t>
            </a:r>
            <a:r>
              <a:rPr lang="pt-PT" sz="3600" smtClean="0">
                <a:latin typeface="Tw Cen MT" charset="0"/>
                <a:ea typeface="ＭＳ Ｐゴシック" charset="0"/>
                <a:cs typeface="ＭＳ Ｐゴシック" charset="0"/>
              </a:rPr>
              <a:t>)</a:t>
            </a:r>
            <a:endParaRPr lang="pt-PT" sz="3600" cap="none" dirty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785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É possível melhorar ?</a:t>
            </a:r>
            <a:endParaRPr lang="pt-PT" dirty="0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 rot="5400000" flipV="1">
            <a:off x="6928612" y="4731336"/>
            <a:ext cx="1104553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 rot="5400000">
            <a:off x="6261689" y="4369212"/>
            <a:ext cx="1143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 rot="5400000" flipV="1">
            <a:off x="7214189" y="4407312"/>
            <a:ext cx="1066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 rot="5400000" flipH="1" flipV="1">
            <a:off x="6564833" y="4748556"/>
            <a:ext cx="1104900" cy="346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Oval 14"/>
          <p:cNvSpPr>
            <a:spLocks noChangeArrowheads="1"/>
          </p:cNvSpPr>
          <p:nvPr/>
        </p:nvSpPr>
        <p:spPr bwMode="auto">
          <a:xfrm rot="5400000">
            <a:off x="6223589" y="5245512"/>
            <a:ext cx="304800" cy="3048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Oval 15"/>
          <p:cNvSpPr>
            <a:spLocks noChangeArrowheads="1"/>
          </p:cNvSpPr>
          <p:nvPr/>
        </p:nvSpPr>
        <p:spPr bwMode="auto">
          <a:xfrm rot="5400000">
            <a:off x="7137989" y="4102512"/>
            <a:ext cx="304800" cy="3048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6"/>
          <p:cNvSpPr>
            <a:spLocks noChangeArrowheads="1"/>
          </p:cNvSpPr>
          <p:nvPr/>
        </p:nvSpPr>
        <p:spPr bwMode="auto">
          <a:xfrm rot="5400000">
            <a:off x="7457533" y="5245512"/>
            <a:ext cx="304800" cy="3048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Oval 17"/>
          <p:cNvSpPr>
            <a:spLocks noChangeArrowheads="1"/>
          </p:cNvSpPr>
          <p:nvPr/>
        </p:nvSpPr>
        <p:spPr bwMode="auto">
          <a:xfrm rot="5400000">
            <a:off x="7976189" y="5245512"/>
            <a:ext cx="304800" cy="3048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7137989" y="4102512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1400" b="0" dirty="0" smtClean="0">
                <a:latin typeface="Tahoma" charset="0"/>
              </a:rPr>
              <a:t>A</a:t>
            </a:r>
            <a:endParaRPr lang="en-US" sz="1400" b="0" dirty="0">
              <a:latin typeface="Tahoma" charset="0"/>
            </a:endParaRPr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6852102" y="4864512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1400" b="0" dirty="0">
                <a:latin typeface="Tahoma" charset="0"/>
              </a:rPr>
              <a:t>3</a:t>
            </a:r>
          </a:p>
        </p:txBody>
      </p:sp>
      <p:sp>
        <p:nvSpPr>
          <p:cNvPr id="20" name="Text Box 21"/>
          <p:cNvSpPr txBox="1">
            <a:spLocks noChangeArrowheads="1"/>
          </p:cNvSpPr>
          <p:nvPr/>
        </p:nvSpPr>
        <p:spPr bwMode="auto">
          <a:xfrm>
            <a:off x="7244351" y="4940712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1400" b="0" dirty="0">
                <a:latin typeface="Tahoma" charset="0"/>
              </a:rPr>
              <a:t>2</a:t>
            </a:r>
          </a:p>
        </p:txBody>
      </p:sp>
      <p:sp>
        <p:nvSpPr>
          <p:cNvPr id="22" name="Text Box 23"/>
          <p:cNvSpPr txBox="1">
            <a:spLocks noChangeArrowheads="1"/>
          </p:cNvSpPr>
          <p:nvPr/>
        </p:nvSpPr>
        <p:spPr bwMode="auto">
          <a:xfrm>
            <a:off x="6452189" y="4635912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1400" b="0" dirty="0">
                <a:latin typeface="Tahoma" charset="0"/>
              </a:rPr>
              <a:t>5</a:t>
            </a:r>
          </a:p>
        </p:txBody>
      </p:sp>
      <p:sp>
        <p:nvSpPr>
          <p:cNvPr id="24" name="Text Box 25"/>
          <p:cNvSpPr txBox="1">
            <a:spLocks noChangeArrowheads="1"/>
          </p:cNvSpPr>
          <p:nvPr/>
        </p:nvSpPr>
        <p:spPr bwMode="auto">
          <a:xfrm>
            <a:off x="7915864" y="4559712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1400" b="0" dirty="0" smtClean="0">
                <a:latin typeface="Tahoma" charset="0"/>
              </a:rPr>
              <a:t>2</a:t>
            </a:r>
            <a:endParaRPr lang="en-US" sz="1400" b="0" dirty="0">
              <a:latin typeface="Tahoma" charset="0"/>
            </a:endParaRPr>
          </a:p>
        </p:txBody>
      </p:sp>
      <p:sp>
        <p:nvSpPr>
          <p:cNvPr id="28" name="Oval 16"/>
          <p:cNvSpPr>
            <a:spLocks noChangeArrowheads="1"/>
          </p:cNvSpPr>
          <p:nvPr/>
        </p:nvSpPr>
        <p:spPr bwMode="auto">
          <a:xfrm rot="5400000">
            <a:off x="6791777" y="5245512"/>
            <a:ext cx="304800" cy="3048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Line 5"/>
          <p:cNvSpPr>
            <a:spLocks noChangeShapeType="1"/>
          </p:cNvSpPr>
          <p:nvPr/>
        </p:nvSpPr>
        <p:spPr bwMode="auto">
          <a:xfrm rot="5400000" flipV="1">
            <a:off x="7297760" y="4704739"/>
            <a:ext cx="609602" cy="319543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5"/>
          <p:cNvSpPr>
            <a:spLocks noChangeShapeType="1"/>
          </p:cNvSpPr>
          <p:nvPr/>
        </p:nvSpPr>
        <p:spPr bwMode="auto">
          <a:xfrm rot="5400000">
            <a:off x="6925266" y="2503306"/>
            <a:ext cx="609602" cy="15239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6"/>
          <p:cNvSpPr>
            <a:spLocks noChangeShapeType="1"/>
          </p:cNvSpPr>
          <p:nvPr/>
        </p:nvSpPr>
        <p:spPr bwMode="auto">
          <a:xfrm rot="5400000">
            <a:off x="6620465" y="2350904"/>
            <a:ext cx="609600" cy="457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7"/>
          <p:cNvSpPr>
            <a:spLocks noChangeShapeType="1"/>
          </p:cNvSpPr>
          <p:nvPr/>
        </p:nvSpPr>
        <p:spPr bwMode="auto">
          <a:xfrm rot="5400000" flipV="1">
            <a:off x="7534865" y="2198504"/>
            <a:ext cx="609600" cy="457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9"/>
          <p:cNvSpPr>
            <a:spLocks noChangeShapeType="1"/>
          </p:cNvSpPr>
          <p:nvPr/>
        </p:nvSpPr>
        <p:spPr bwMode="auto">
          <a:xfrm rot="5400000" flipV="1">
            <a:off x="6944488" y="2446328"/>
            <a:ext cx="1104553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10"/>
          <p:cNvSpPr>
            <a:spLocks noChangeShapeType="1"/>
          </p:cNvSpPr>
          <p:nvPr/>
        </p:nvSpPr>
        <p:spPr bwMode="auto">
          <a:xfrm rot="5400000">
            <a:off x="6277565" y="2084204"/>
            <a:ext cx="1143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11"/>
          <p:cNvSpPr>
            <a:spLocks noChangeShapeType="1"/>
          </p:cNvSpPr>
          <p:nvPr/>
        </p:nvSpPr>
        <p:spPr bwMode="auto">
          <a:xfrm rot="5400000" flipV="1">
            <a:off x="7230065" y="2122304"/>
            <a:ext cx="1066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13"/>
          <p:cNvSpPr>
            <a:spLocks noChangeShapeType="1"/>
          </p:cNvSpPr>
          <p:nvPr/>
        </p:nvSpPr>
        <p:spPr bwMode="auto">
          <a:xfrm rot="5400000" flipH="1" flipV="1">
            <a:off x="6580709" y="2463548"/>
            <a:ext cx="1104900" cy="346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Oval 14"/>
          <p:cNvSpPr>
            <a:spLocks noChangeArrowheads="1"/>
          </p:cNvSpPr>
          <p:nvPr/>
        </p:nvSpPr>
        <p:spPr bwMode="auto">
          <a:xfrm rot="5400000">
            <a:off x="6239465" y="2960504"/>
            <a:ext cx="304800" cy="3048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Oval 15"/>
          <p:cNvSpPr>
            <a:spLocks noChangeArrowheads="1"/>
          </p:cNvSpPr>
          <p:nvPr/>
        </p:nvSpPr>
        <p:spPr bwMode="auto">
          <a:xfrm rot="5400000">
            <a:off x="7153865" y="1817504"/>
            <a:ext cx="304800" cy="3048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Oval 16"/>
          <p:cNvSpPr>
            <a:spLocks noChangeArrowheads="1"/>
          </p:cNvSpPr>
          <p:nvPr/>
        </p:nvSpPr>
        <p:spPr bwMode="auto">
          <a:xfrm rot="5400000">
            <a:off x="7473409" y="2960504"/>
            <a:ext cx="304800" cy="3048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Oval 17"/>
          <p:cNvSpPr>
            <a:spLocks noChangeArrowheads="1"/>
          </p:cNvSpPr>
          <p:nvPr/>
        </p:nvSpPr>
        <p:spPr bwMode="auto">
          <a:xfrm rot="5400000">
            <a:off x="7992065" y="2960504"/>
            <a:ext cx="304800" cy="3048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Text Box 19"/>
          <p:cNvSpPr txBox="1">
            <a:spLocks noChangeArrowheads="1"/>
          </p:cNvSpPr>
          <p:nvPr/>
        </p:nvSpPr>
        <p:spPr bwMode="auto">
          <a:xfrm>
            <a:off x="7473409" y="2960504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1400" b="0" dirty="0" smtClean="0">
                <a:latin typeface="Tahoma" charset="0"/>
              </a:rPr>
              <a:t>A</a:t>
            </a:r>
            <a:endParaRPr lang="en-US" sz="1400" b="0" dirty="0">
              <a:latin typeface="Tahoma" charset="0"/>
            </a:endParaRPr>
          </a:p>
        </p:txBody>
      </p:sp>
      <p:sp>
        <p:nvSpPr>
          <p:cNvPr id="42" name="Text Box 20"/>
          <p:cNvSpPr txBox="1">
            <a:spLocks noChangeArrowheads="1"/>
          </p:cNvSpPr>
          <p:nvPr/>
        </p:nvSpPr>
        <p:spPr bwMode="auto">
          <a:xfrm>
            <a:off x="6867978" y="2579504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1400" b="0" dirty="0">
                <a:latin typeface="Tahoma" charset="0"/>
              </a:rPr>
              <a:t>3</a:t>
            </a:r>
          </a:p>
        </p:txBody>
      </p:sp>
      <p:sp>
        <p:nvSpPr>
          <p:cNvPr id="43" name="Text Box 21"/>
          <p:cNvSpPr txBox="1">
            <a:spLocks noChangeArrowheads="1"/>
          </p:cNvSpPr>
          <p:nvPr/>
        </p:nvSpPr>
        <p:spPr bwMode="auto">
          <a:xfrm>
            <a:off x="7260227" y="2655704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1400" b="0" dirty="0">
                <a:latin typeface="Tahoma" charset="0"/>
              </a:rPr>
              <a:t>2</a:t>
            </a:r>
          </a:p>
        </p:txBody>
      </p:sp>
      <p:sp>
        <p:nvSpPr>
          <p:cNvPr id="44" name="Text Box 23"/>
          <p:cNvSpPr txBox="1">
            <a:spLocks noChangeArrowheads="1"/>
          </p:cNvSpPr>
          <p:nvPr/>
        </p:nvSpPr>
        <p:spPr bwMode="auto">
          <a:xfrm>
            <a:off x="6468065" y="2350904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1400" b="0" dirty="0">
                <a:latin typeface="Tahoma" charset="0"/>
              </a:rPr>
              <a:t>5</a:t>
            </a:r>
          </a:p>
        </p:txBody>
      </p:sp>
      <p:sp>
        <p:nvSpPr>
          <p:cNvPr id="45" name="Text Box 25"/>
          <p:cNvSpPr txBox="1">
            <a:spLocks noChangeArrowheads="1"/>
          </p:cNvSpPr>
          <p:nvPr/>
        </p:nvSpPr>
        <p:spPr bwMode="auto">
          <a:xfrm>
            <a:off x="7931740" y="2274704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1400" b="0" dirty="0" smtClean="0">
                <a:latin typeface="Tahoma" charset="0"/>
              </a:rPr>
              <a:t>2</a:t>
            </a:r>
            <a:endParaRPr lang="en-US" sz="1400" b="0" dirty="0">
              <a:latin typeface="Tahoma" charset="0"/>
            </a:endParaRPr>
          </a:p>
        </p:txBody>
      </p:sp>
      <p:sp>
        <p:nvSpPr>
          <p:cNvPr id="46" name="Oval 16"/>
          <p:cNvSpPr>
            <a:spLocks noChangeArrowheads="1"/>
          </p:cNvSpPr>
          <p:nvPr/>
        </p:nvSpPr>
        <p:spPr bwMode="auto">
          <a:xfrm rot="5400000">
            <a:off x="6807653" y="2960504"/>
            <a:ext cx="304800" cy="3048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Line 5"/>
          <p:cNvSpPr>
            <a:spLocks noChangeShapeType="1"/>
          </p:cNvSpPr>
          <p:nvPr/>
        </p:nvSpPr>
        <p:spPr bwMode="auto">
          <a:xfrm rot="5400000" flipH="1">
            <a:off x="7306931" y="2413030"/>
            <a:ext cx="609604" cy="332952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671262" y="1712270"/>
            <a:ext cx="4152260" cy="4566055"/>
          </a:xfrm>
        </p:spPr>
        <p:txBody>
          <a:bodyPr>
            <a:noAutofit/>
          </a:bodyPr>
          <a:lstStyle/>
          <a:p>
            <a:r>
              <a:rPr lang="pt-PT" sz="2800" dirty="0" smtClean="0">
                <a:latin typeface="Tw Cen MT"/>
                <a:cs typeface="Tw Cen MT"/>
              </a:rPr>
              <a:t>Sim, com aprendizagem pelo caminho inverso</a:t>
            </a:r>
          </a:p>
          <a:p>
            <a:r>
              <a:rPr lang="pt-PT" sz="2800" dirty="0" smtClean="0">
                <a:latin typeface="Tw Cen MT"/>
                <a:cs typeface="Tw Cen MT"/>
              </a:rPr>
              <a:t>Quando um pacote passa, anota-se de que lado está o emissor</a:t>
            </a:r>
          </a:p>
          <a:p>
            <a:r>
              <a:rPr lang="pt-PT" sz="2800" dirty="0" smtClean="0">
                <a:latin typeface="Tw Cen MT"/>
                <a:cs typeface="Tw Cen MT"/>
              </a:rPr>
              <a:t>Para a próxima não é necessário enviar </a:t>
            </a:r>
            <a:r>
              <a:rPr lang="pt-PT" sz="2800" smtClean="0">
                <a:latin typeface="Tw Cen MT"/>
                <a:cs typeface="Tw Cen MT"/>
              </a:rPr>
              <a:t>para todos os nós</a:t>
            </a:r>
            <a:endParaRPr lang="pt-PT" sz="2800" dirty="0" smtClean="0">
              <a:latin typeface="Tw Cen MT"/>
              <a:cs typeface="Tw Cen MT"/>
            </a:endParaRPr>
          </a:p>
        </p:txBody>
      </p:sp>
      <p:sp>
        <p:nvSpPr>
          <p:cNvPr id="51" name="Text Box 19"/>
          <p:cNvSpPr txBox="1">
            <a:spLocks noChangeArrowheads="1"/>
          </p:cNvSpPr>
          <p:nvPr/>
        </p:nvSpPr>
        <p:spPr bwMode="auto">
          <a:xfrm>
            <a:off x="6253753" y="2960504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1400" b="0" dirty="0">
                <a:latin typeface="Tahoma" charset="0"/>
              </a:rPr>
              <a:t>B</a:t>
            </a:r>
          </a:p>
        </p:txBody>
      </p:sp>
      <p:sp>
        <p:nvSpPr>
          <p:cNvPr id="52" name="Text Box 19"/>
          <p:cNvSpPr txBox="1">
            <a:spLocks noChangeArrowheads="1"/>
          </p:cNvSpPr>
          <p:nvPr/>
        </p:nvSpPr>
        <p:spPr bwMode="auto">
          <a:xfrm>
            <a:off x="7482047" y="5245512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1400" b="0" dirty="0">
                <a:latin typeface="Tahoma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6568424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20" name="Rectangle 2"/>
          <p:cNvSpPr>
            <a:spLocks noGrp="1" noChangeArrowheads="1"/>
          </p:cNvSpPr>
          <p:nvPr>
            <p:ph type="title"/>
          </p:nvPr>
        </p:nvSpPr>
        <p:spPr>
          <a:xfrm>
            <a:off x="676108" y="285378"/>
            <a:ext cx="7772400" cy="1143000"/>
          </a:xfrm>
        </p:spPr>
        <p:txBody>
          <a:bodyPr>
            <a:normAutofit/>
          </a:bodyPr>
          <a:lstStyle/>
          <a:p>
            <a:r>
              <a:rPr lang="en-US" sz="5400" dirty="0" err="1" smtClean="0">
                <a:latin typeface="Tw Cen MT"/>
                <a:ea typeface="ＭＳ Ｐゴシック" charset="0"/>
                <a:cs typeface="Tw Cen MT"/>
              </a:rPr>
              <a:t>Exemplo</a:t>
            </a:r>
            <a:r>
              <a:rPr lang="en-US" sz="5400" dirty="0" smtClean="0">
                <a:latin typeface="Tw Cen MT"/>
                <a:ea typeface="ＭＳ Ｐゴシック" charset="0"/>
                <a:cs typeface="Tw Cen MT"/>
              </a:rPr>
              <a:t>: </a:t>
            </a:r>
            <a:r>
              <a:rPr lang="en-US" sz="5400" i="1" dirty="0" smtClean="0">
                <a:latin typeface="Tw Cen MT"/>
                <a:ea typeface="ＭＳ Ｐゴシック" charset="0"/>
                <a:cs typeface="Tw Cen MT"/>
              </a:rPr>
              <a:t>Switches Ethernet</a:t>
            </a:r>
            <a:endParaRPr lang="en-US" sz="5400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413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67875"/>
            <a:ext cx="4363156" cy="488179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Tw Cen MT"/>
                <a:ea typeface="ＭＳ Ｐゴシック" charset="0"/>
                <a:cs typeface="Tw Cen MT"/>
              </a:rPr>
              <a:t>Hosts com </a:t>
            </a:r>
            <a:r>
              <a:rPr lang="en-US" sz="2000" dirty="0" err="1">
                <a:latin typeface="Tw Cen MT"/>
                <a:ea typeface="ＭＳ Ｐゴシック" charset="0"/>
                <a:cs typeface="Tw Cen MT"/>
              </a:rPr>
              <a:t>ligações</a:t>
            </a:r>
            <a:r>
              <a:rPr lang="en-US" sz="2000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2000" dirty="0" err="1">
                <a:latin typeface="Tw Cen MT"/>
                <a:ea typeface="ＭＳ Ｐゴシック" charset="0"/>
                <a:cs typeface="Tw Cen MT"/>
              </a:rPr>
              <a:t>dedicadas</a:t>
            </a:r>
            <a:r>
              <a:rPr lang="en-US" sz="2000" dirty="0">
                <a:latin typeface="Tw Cen MT"/>
                <a:ea typeface="ＭＳ Ｐゴシック" charset="0"/>
                <a:cs typeface="Tw Cen MT"/>
              </a:rPr>
              <a:t> a </a:t>
            </a:r>
            <a:r>
              <a:rPr lang="en-US" sz="2000" dirty="0" err="1">
                <a:latin typeface="Tw Cen MT"/>
                <a:ea typeface="ＭＳ Ｐゴシック" charset="0"/>
                <a:cs typeface="Tw Cen MT"/>
              </a:rPr>
              <a:t>portas</a:t>
            </a:r>
            <a:r>
              <a:rPr lang="en-US" sz="2000" dirty="0">
                <a:latin typeface="Tw Cen MT"/>
                <a:ea typeface="ＭＳ Ｐゴシック" charset="0"/>
                <a:cs typeface="Tw Cen MT"/>
              </a:rPr>
              <a:t> do </a:t>
            </a:r>
            <a:r>
              <a:rPr lang="en-US" sz="2000" dirty="0" smtClean="0">
                <a:latin typeface="Tw Cen MT"/>
                <a:ea typeface="ＭＳ Ｐゴシック" charset="0"/>
                <a:cs typeface="Tw Cen MT"/>
              </a:rPr>
              <a:t>switch</a:t>
            </a:r>
          </a:p>
          <a:p>
            <a:pPr marL="0" indent="0">
              <a:lnSpc>
                <a:spcPct val="90000"/>
              </a:lnSpc>
              <a:buNone/>
            </a:pPr>
            <a:endParaRPr lang="en-US" sz="2000" dirty="0">
              <a:latin typeface="Tw Cen MT"/>
              <a:ea typeface="ＭＳ Ｐゴシック" charset="0"/>
              <a:cs typeface="Tw Cen MT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Tw Cen MT"/>
                <a:ea typeface="ＭＳ Ｐゴシック" charset="0"/>
                <a:cs typeface="Tw Cen MT"/>
              </a:rPr>
              <a:t>Switch </a:t>
            </a:r>
            <a:r>
              <a:rPr lang="en-US" sz="2000" dirty="0" err="1">
                <a:latin typeface="Tw Cen MT"/>
                <a:ea typeface="ＭＳ Ｐゴシック" charset="0"/>
                <a:cs typeface="Tw Cen MT"/>
              </a:rPr>
              <a:t>faz</a:t>
            </a:r>
            <a:r>
              <a:rPr lang="en-US" sz="2000" dirty="0">
                <a:latin typeface="Tw Cen MT"/>
                <a:ea typeface="ＭＳ Ｐゴシック" charset="0"/>
                <a:cs typeface="Tw Cen MT"/>
              </a:rPr>
              <a:t> store and </a:t>
            </a:r>
            <a:r>
              <a:rPr lang="en-US" sz="2000" dirty="0" smtClean="0">
                <a:latin typeface="Tw Cen MT"/>
                <a:ea typeface="ＭＳ Ｐゴシック" charset="0"/>
                <a:cs typeface="Tw Cen MT"/>
              </a:rPr>
              <a:t>forward</a:t>
            </a:r>
          </a:p>
          <a:p>
            <a:pPr>
              <a:lnSpc>
                <a:spcPct val="90000"/>
              </a:lnSpc>
            </a:pPr>
            <a:endParaRPr lang="en-US" sz="2000" dirty="0">
              <a:latin typeface="Tw Cen MT"/>
              <a:ea typeface="ＭＳ Ｐゴシック" charset="0"/>
              <a:cs typeface="Tw Cen MT"/>
            </a:endParaRPr>
          </a:p>
          <a:p>
            <a:pPr>
              <a:lnSpc>
                <a:spcPct val="90000"/>
              </a:lnSpc>
            </a:pPr>
            <a:r>
              <a:rPr lang="en-US" sz="2000" dirty="0" err="1" smtClean="0">
                <a:latin typeface="Tw Cen MT"/>
                <a:ea typeface="ＭＳ Ｐゴシック" charset="0"/>
                <a:cs typeface="Tw Cen MT"/>
              </a:rPr>
              <a:t>Trabalha</a:t>
            </a:r>
            <a:r>
              <a:rPr lang="en-US" sz="2000" dirty="0" smtClean="0">
                <a:latin typeface="Tw Cen MT"/>
                <a:ea typeface="ＭＳ Ｐゴシック" charset="0"/>
                <a:cs typeface="Tw Cen MT"/>
              </a:rPr>
              <a:t> com </a:t>
            </a:r>
            <a:r>
              <a:rPr lang="en-US" sz="2000" dirty="0" err="1" smtClean="0">
                <a:latin typeface="Tw Cen MT"/>
                <a:ea typeface="ＭＳ Ｐゴシック" charset="0"/>
                <a:cs typeface="Tw Cen MT"/>
              </a:rPr>
              <a:t>qualquer</a:t>
            </a:r>
            <a:r>
              <a:rPr lang="en-US" sz="2000" dirty="0" smtClean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2000" dirty="0" err="1" smtClean="0">
                <a:latin typeface="Tw Cen MT"/>
                <a:ea typeface="ＭＳ Ｐゴシック" charset="0"/>
                <a:cs typeface="Tw Cen MT"/>
              </a:rPr>
              <a:t>tipo</a:t>
            </a:r>
            <a:r>
              <a:rPr lang="en-US" sz="2000" dirty="0" smtClean="0">
                <a:latin typeface="Tw Cen MT"/>
                <a:ea typeface="ＭＳ Ｐゴシック" charset="0"/>
                <a:cs typeface="Tw Cen MT"/>
              </a:rPr>
              <a:t> de </a:t>
            </a:r>
            <a:r>
              <a:rPr lang="en-US" sz="2000" dirty="0" err="1" smtClean="0">
                <a:latin typeface="Tw Cen MT"/>
                <a:ea typeface="ＭＳ Ｐゴシック" charset="0"/>
                <a:cs typeface="Tw Cen MT"/>
              </a:rPr>
              <a:t>endereços</a:t>
            </a:r>
            <a:r>
              <a:rPr lang="en-US" sz="2000" dirty="0" smtClean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2000" dirty="0" err="1" smtClean="0">
                <a:latin typeface="Tw Cen MT"/>
                <a:ea typeface="ＭＳ Ｐゴシック" charset="0"/>
                <a:cs typeface="Tw Cen MT"/>
              </a:rPr>
              <a:t>desde</a:t>
            </a:r>
            <a:r>
              <a:rPr lang="en-US" sz="2000" dirty="0" smtClean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2000" dirty="0" err="1" smtClean="0">
                <a:latin typeface="Tw Cen MT"/>
                <a:ea typeface="ＭＳ Ｐゴシック" charset="0"/>
                <a:cs typeface="Tw Cen MT"/>
              </a:rPr>
              <a:t>que</a:t>
            </a:r>
            <a:r>
              <a:rPr lang="en-US" sz="2000" dirty="0" smtClean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2000" dirty="0" err="1" smtClean="0">
                <a:latin typeface="Tw Cen MT"/>
                <a:ea typeface="ＭＳ Ｐゴシック" charset="0"/>
                <a:cs typeface="Tw Cen MT"/>
              </a:rPr>
              <a:t>cada</a:t>
            </a:r>
            <a:r>
              <a:rPr lang="en-US" sz="2000" dirty="0" smtClean="0">
                <a:latin typeface="Tw Cen MT"/>
                <a:ea typeface="ＭＳ Ｐゴシック" charset="0"/>
                <a:cs typeface="Tw Cen MT"/>
              </a:rPr>
              <a:t> host </a:t>
            </a:r>
            <a:r>
              <a:rPr lang="en-US" sz="2000" dirty="0" err="1" smtClean="0">
                <a:latin typeface="Tw Cen MT"/>
                <a:ea typeface="ＭＳ Ｐゴシック" charset="0"/>
                <a:cs typeface="Tw Cen MT"/>
              </a:rPr>
              <a:t>tenha</a:t>
            </a:r>
            <a:r>
              <a:rPr lang="en-US" sz="2000" dirty="0" smtClean="0">
                <a:latin typeface="Tw Cen MT"/>
                <a:ea typeface="ＭＳ Ｐゴシック" charset="0"/>
                <a:cs typeface="Tw Cen MT"/>
              </a:rPr>
              <a:t> um </a:t>
            </a:r>
            <a:r>
              <a:rPr lang="en-US" sz="2000" dirty="0" err="1" smtClean="0">
                <a:latin typeface="Tw Cen MT"/>
                <a:ea typeface="ＭＳ Ｐゴシック" charset="0"/>
                <a:cs typeface="Tw Cen MT"/>
              </a:rPr>
              <a:t>endereço</a:t>
            </a:r>
            <a:r>
              <a:rPr lang="en-US" sz="2000" dirty="0" smtClean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2000" dirty="0" err="1" smtClean="0">
                <a:latin typeface="Tw Cen MT"/>
                <a:ea typeface="ＭＳ Ｐゴシック" charset="0"/>
                <a:cs typeface="Tw Cen MT"/>
              </a:rPr>
              <a:t>diferente</a:t>
            </a:r>
            <a:endParaRPr lang="en-US" sz="2000" dirty="0" smtClean="0">
              <a:latin typeface="Tw Cen MT"/>
              <a:ea typeface="ＭＳ Ｐゴシック" charset="0"/>
              <a:cs typeface="Tw Cen MT"/>
            </a:endParaRPr>
          </a:p>
          <a:p>
            <a:pPr>
              <a:lnSpc>
                <a:spcPct val="90000"/>
              </a:lnSpc>
            </a:pPr>
            <a:endParaRPr lang="en-US" sz="2000" dirty="0">
              <a:latin typeface="Tw Cen MT"/>
              <a:ea typeface="ＭＳ Ｐゴシック" charset="0"/>
              <a:cs typeface="Tw Cen MT"/>
            </a:endParaRPr>
          </a:p>
          <a:p>
            <a:pPr>
              <a:lnSpc>
                <a:spcPct val="90000"/>
              </a:lnSpc>
            </a:pPr>
            <a:r>
              <a:rPr lang="en-US" sz="2000" dirty="0" smtClean="0">
                <a:latin typeface="Tw Cen MT"/>
                <a:ea typeface="ＭＳ Ｐゴシック" charset="0"/>
                <a:cs typeface="Tw Cen MT"/>
              </a:rPr>
              <a:t>No </a:t>
            </a:r>
            <a:r>
              <a:rPr lang="en-US" sz="2000" dirty="0" err="1" smtClean="0">
                <a:latin typeface="Tw Cen MT"/>
                <a:ea typeface="ＭＳ Ｐゴシック" charset="0"/>
                <a:cs typeface="Tw Cen MT"/>
              </a:rPr>
              <a:t>cenário</a:t>
            </a:r>
            <a:r>
              <a:rPr lang="en-US" sz="2000" dirty="0" smtClean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2000" dirty="0" err="1" smtClean="0">
                <a:latin typeface="Tw Cen MT"/>
                <a:ea typeface="ＭＳ Ｐゴシック" charset="0"/>
                <a:cs typeface="Tw Cen MT"/>
              </a:rPr>
              <a:t>típico</a:t>
            </a:r>
            <a:r>
              <a:rPr lang="en-US" sz="2000" dirty="0" smtClean="0">
                <a:latin typeface="Tw Cen MT"/>
                <a:ea typeface="ＭＳ Ｐゴシック" charset="0"/>
                <a:cs typeface="Tw Cen MT"/>
              </a:rPr>
              <a:t>, </a:t>
            </a:r>
            <a:r>
              <a:rPr lang="en-US" sz="2000" dirty="0" err="1" smtClean="0">
                <a:latin typeface="Tw Cen MT"/>
                <a:ea typeface="ＭＳ Ｐゴシック" charset="0"/>
                <a:cs typeface="Tw Cen MT"/>
              </a:rPr>
              <a:t>os</a:t>
            </a:r>
            <a:r>
              <a:rPr lang="en-US" sz="2000" dirty="0" smtClean="0">
                <a:latin typeface="Tw Cen MT"/>
                <a:ea typeface="ＭＳ Ｐゴシック" charset="0"/>
                <a:cs typeface="Tw Cen MT"/>
              </a:rPr>
              <a:t> hosts </a:t>
            </a:r>
            <a:r>
              <a:rPr lang="en-US" sz="2000" dirty="0" err="1" smtClean="0">
                <a:latin typeface="Tw Cen MT"/>
                <a:ea typeface="ＭＳ Ｐゴシック" charset="0"/>
                <a:cs typeface="Tw Cen MT"/>
              </a:rPr>
              <a:t>têm</a:t>
            </a:r>
            <a:r>
              <a:rPr lang="en-US" sz="2000" dirty="0" smtClean="0">
                <a:latin typeface="Tw Cen MT"/>
                <a:ea typeface="ＭＳ Ｐゴシック" charset="0"/>
                <a:cs typeface="Tw Cen MT"/>
              </a:rPr>
              <a:t> interfaces </a:t>
            </a:r>
            <a:r>
              <a:rPr lang="en-US" sz="2000" dirty="0" err="1" smtClean="0">
                <a:latin typeface="Tw Cen MT"/>
                <a:ea typeface="ＭＳ Ｐゴシック" charset="0"/>
                <a:cs typeface="Tw Cen MT"/>
              </a:rPr>
              <a:t>ethernet</a:t>
            </a:r>
            <a:r>
              <a:rPr lang="en-US" sz="2000" dirty="0" smtClean="0">
                <a:latin typeface="Tw Cen MT"/>
                <a:ea typeface="ＭＳ Ｐゴシック" charset="0"/>
                <a:cs typeface="Tw Cen MT"/>
              </a:rPr>
              <a:t> com MAC addresses </a:t>
            </a:r>
            <a:r>
              <a:rPr lang="en-US" sz="2000" dirty="0" err="1" smtClean="0">
                <a:latin typeface="Tw Cen MT"/>
                <a:ea typeface="ＭＳ Ｐゴシック" charset="0"/>
                <a:cs typeface="Tw Cen MT"/>
              </a:rPr>
              <a:t>distintos</a:t>
            </a:r>
            <a:endParaRPr lang="en-US" sz="2000" dirty="0" smtClean="0">
              <a:latin typeface="Tw Cen MT"/>
              <a:ea typeface="ＭＳ Ｐゴシック" charset="0"/>
              <a:cs typeface="Tw Cen MT"/>
            </a:endParaRPr>
          </a:p>
          <a:p>
            <a:pPr>
              <a:lnSpc>
                <a:spcPct val="90000"/>
              </a:lnSpc>
            </a:pPr>
            <a:endParaRPr lang="en-US" sz="2000" dirty="0">
              <a:latin typeface="Tw Cen MT"/>
              <a:ea typeface="ＭＳ Ｐゴシック" charset="0"/>
              <a:cs typeface="Tw Cen MT"/>
            </a:endParaRPr>
          </a:p>
          <a:p>
            <a:pPr>
              <a:lnSpc>
                <a:spcPct val="90000"/>
              </a:lnSpc>
            </a:pPr>
            <a:r>
              <a:rPr lang="en-US" sz="2000" dirty="0" err="1" smtClean="0">
                <a:latin typeface="Tw Cen MT"/>
                <a:ea typeface="ＭＳ Ｐゴシック" charset="0"/>
                <a:cs typeface="Tw Cen MT"/>
              </a:rPr>
              <a:t>Logicamente</a:t>
            </a:r>
            <a:r>
              <a:rPr lang="en-US" sz="2000" dirty="0" smtClean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2000" dirty="0" err="1" smtClean="0">
                <a:latin typeface="Tw Cen MT"/>
                <a:ea typeface="ＭＳ Ｐゴシック" charset="0"/>
                <a:cs typeface="Tw Cen MT"/>
              </a:rPr>
              <a:t>comporta</a:t>
            </a:r>
            <a:r>
              <a:rPr lang="en-US" sz="2000" dirty="0" smtClean="0">
                <a:latin typeface="Tw Cen MT"/>
                <a:ea typeface="ＭＳ Ｐゴシック" charset="0"/>
                <a:cs typeface="Tw Cen MT"/>
              </a:rPr>
              <a:t>-se </a:t>
            </a:r>
            <a:r>
              <a:rPr lang="en-US" sz="2000" dirty="0" err="1" smtClean="0">
                <a:latin typeface="Tw Cen MT"/>
                <a:ea typeface="ＭＳ Ｐゴシック" charset="0"/>
                <a:cs typeface="Tw Cen MT"/>
              </a:rPr>
              <a:t>como</a:t>
            </a:r>
            <a:r>
              <a:rPr lang="en-US" sz="2000" dirty="0" smtClean="0">
                <a:latin typeface="Tw Cen MT"/>
                <a:ea typeface="ＭＳ Ｐゴシック" charset="0"/>
                <a:cs typeface="Tw Cen MT"/>
              </a:rPr>
              <a:t> um </a:t>
            </a:r>
            <a:r>
              <a:rPr lang="en-US" sz="2000" dirty="0" err="1" smtClean="0">
                <a:latin typeface="Tw Cen MT"/>
                <a:ea typeface="ＭＳ Ｐゴシック" charset="0"/>
                <a:cs typeface="Tw Cen MT"/>
              </a:rPr>
              <a:t>único</a:t>
            </a:r>
            <a:r>
              <a:rPr lang="en-US" sz="2000" dirty="0" smtClean="0">
                <a:latin typeface="Tw Cen MT"/>
                <a:ea typeface="ＭＳ Ｐゴシック" charset="0"/>
                <a:cs typeface="Tw Cen MT"/>
              </a:rPr>
              <a:t> canal multi-</a:t>
            </a:r>
            <a:r>
              <a:rPr lang="en-US" sz="2000" dirty="0" err="1" smtClean="0">
                <a:latin typeface="Tw Cen MT"/>
                <a:ea typeface="ＭＳ Ｐゴシック" charset="0"/>
                <a:cs typeface="Tw Cen MT"/>
              </a:rPr>
              <a:t>ponto</a:t>
            </a:r>
            <a:r>
              <a:rPr lang="en-US" sz="2000" dirty="0" smtClean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2000" dirty="0" err="1" smtClean="0">
                <a:latin typeface="Tw Cen MT"/>
                <a:ea typeface="ＭＳ Ｐゴシック" charset="0"/>
                <a:cs typeface="Tw Cen MT"/>
              </a:rPr>
              <a:t>pelo</a:t>
            </a:r>
            <a:r>
              <a:rPr lang="en-US" sz="2000" dirty="0" smtClean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2000" dirty="0" err="1" smtClean="0">
                <a:latin typeface="Tw Cen MT"/>
                <a:ea typeface="ＭＳ Ｐゴシック" charset="0"/>
                <a:cs typeface="Tw Cen MT"/>
              </a:rPr>
              <a:t>que</a:t>
            </a:r>
            <a:r>
              <a:rPr lang="en-US" sz="2000" dirty="0" smtClean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2000" dirty="0" err="1" smtClean="0">
                <a:latin typeface="Tw Cen MT"/>
                <a:ea typeface="ＭＳ Ｐゴシック" charset="0"/>
                <a:cs typeface="Tw Cen MT"/>
              </a:rPr>
              <a:t>é</a:t>
            </a:r>
            <a:r>
              <a:rPr lang="en-US" sz="2000" dirty="0" smtClean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2000" dirty="0" err="1" smtClean="0">
                <a:latin typeface="Tw Cen MT"/>
                <a:ea typeface="ＭＳ Ｐゴシック" charset="0"/>
                <a:cs typeface="Tw Cen MT"/>
              </a:rPr>
              <a:t>classificada</a:t>
            </a:r>
            <a:r>
              <a:rPr lang="en-US" sz="2000" dirty="0" smtClean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2000" dirty="0" err="1" smtClean="0">
                <a:latin typeface="Tw Cen MT"/>
                <a:ea typeface="ＭＳ Ｐゴシック" charset="0"/>
                <a:cs typeface="Tw Cen MT"/>
              </a:rPr>
              <a:t>como</a:t>
            </a:r>
            <a:r>
              <a:rPr lang="en-US" sz="2000" dirty="0" smtClean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2000" dirty="0" err="1" smtClean="0">
                <a:latin typeface="Tw Cen MT"/>
                <a:ea typeface="ＭＳ Ｐゴシック" charset="0"/>
                <a:cs typeface="Tw Cen MT"/>
              </a:rPr>
              <a:t>uma</a:t>
            </a:r>
            <a:r>
              <a:rPr lang="en-US" sz="2000" dirty="0" smtClean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2000" dirty="0" err="1" smtClean="0">
                <a:latin typeface="Tw Cen MT"/>
                <a:ea typeface="ＭＳ Ｐゴシック" charset="0"/>
                <a:cs typeface="Tw Cen MT"/>
              </a:rPr>
              <a:t>configuração</a:t>
            </a:r>
            <a:r>
              <a:rPr lang="en-US" sz="2000" dirty="0" smtClean="0">
                <a:latin typeface="Tw Cen MT"/>
                <a:ea typeface="ＭＳ Ｐゴシック" charset="0"/>
                <a:cs typeface="Tw Cen MT"/>
              </a:rPr>
              <a:t> do </a:t>
            </a:r>
            <a:r>
              <a:rPr lang="en-US" sz="2000" dirty="0" err="1" smtClean="0">
                <a:latin typeface="Tw Cen MT"/>
                <a:ea typeface="ＭＳ Ｐゴシック" charset="0"/>
                <a:cs typeface="Tw Cen MT"/>
              </a:rPr>
              <a:t>nível</a:t>
            </a:r>
            <a:r>
              <a:rPr lang="en-US" sz="2000" dirty="0" smtClean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2000" i="1" dirty="0" smtClean="0">
                <a:latin typeface="Tw Cen MT"/>
                <a:ea typeface="ＭＳ Ｐゴシック" charset="0"/>
                <a:cs typeface="Tw Cen MT"/>
              </a:rPr>
              <a:t>data-link. </a:t>
            </a:r>
            <a:r>
              <a:rPr lang="en-US" sz="2000" dirty="0" smtClean="0">
                <a:latin typeface="Tw Cen MT"/>
                <a:ea typeface="ＭＳ Ｐゴシック" charset="0"/>
                <a:cs typeface="Tw Cen MT"/>
              </a:rPr>
              <a:t>No </a:t>
            </a:r>
            <a:r>
              <a:rPr lang="en-US" sz="2000" dirty="0" err="1" smtClean="0">
                <a:latin typeface="Tw Cen MT"/>
                <a:ea typeface="ＭＳ Ｐゴシック" charset="0"/>
                <a:cs typeface="Tw Cen MT"/>
              </a:rPr>
              <a:t>mumdo</a:t>
            </a:r>
            <a:r>
              <a:rPr lang="en-US" sz="2000" dirty="0" smtClean="0">
                <a:latin typeface="Tw Cen MT"/>
                <a:ea typeface="ＭＳ Ｐゴシック" charset="0"/>
                <a:cs typeface="Tw Cen MT"/>
              </a:rPr>
              <a:t> IP </a:t>
            </a:r>
            <a:r>
              <a:rPr lang="en-US" sz="2000" dirty="0" err="1" smtClean="0">
                <a:latin typeface="Tw Cen MT"/>
                <a:ea typeface="ＭＳ Ｐゴシック" charset="0"/>
                <a:cs typeface="Tw Cen MT"/>
              </a:rPr>
              <a:t>constituí</a:t>
            </a:r>
            <a:r>
              <a:rPr lang="en-US" sz="2000" dirty="0" smtClean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2000" dirty="0" err="1" smtClean="0">
                <a:latin typeface="Tw Cen MT"/>
                <a:ea typeface="ＭＳ Ｐゴシック" charset="0"/>
                <a:cs typeface="Tw Cen MT"/>
              </a:rPr>
              <a:t>aquilo</a:t>
            </a:r>
            <a:r>
              <a:rPr lang="en-US" sz="2000" dirty="0" smtClean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2000" dirty="0" err="1" smtClean="0">
                <a:latin typeface="Tw Cen MT"/>
                <a:ea typeface="ＭＳ Ｐゴシック" charset="0"/>
                <a:cs typeface="Tw Cen MT"/>
              </a:rPr>
              <a:t>que</a:t>
            </a:r>
            <a:r>
              <a:rPr lang="en-US" sz="2000" dirty="0" smtClean="0">
                <a:latin typeface="Tw Cen MT"/>
                <a:ea typeface="ＭＳ Ｐゴシック" charset="0"/>
                <a:cs typeface="Tw Cen MT"/>
              </a:rPr>
              <a:t> se </a:t>
            </a:r>
            <a:r>
              <a:rPr lang="en-US" sz="2000" dirty="0" err="1" smtClean="0">
                <a:latin typeface="Tw Cen MT"/>
                <a:ea typeface="ＭＳ Ｐゴシック" charset="0"/>
                <a:cs typeface="Tw Cen MT"/>
              </a:rPr>
              <a:t>designa</a:t>
            </a:r>
            <a:r>
              <a:rPr lang="en-US" sz="2000" dirty="0" smtClean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2000" dirty="0" err="1" smtClean="0">
                <a:latin typeface="Tw Cen MT"/>
                <a:ea typeface="ＭＳ Ｐゴシック" charset="0"/>
                <a:cs typeface="Tw Cen MT"/>
              </a:rPr>
              <a:t>por</a:t>
            </a:r>
            <a:r>
              <a:rPr lang="en-US" sz="2000" dirty="0" smtClean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2000" dirty="0" err="1" smtClean="0">
                <a:latin typeface="Tw Cen MT"/>
                <a:ea typeface="ＭＳ Ｐゴシック" charset="0"/>
                <a:cs typeface="Tw Cen MT"/>
              </a:rPr>
              <a:t>uma</a:t>
            </a:r>
            <a:r>
              <a:rPr lang="en-US" sz="2000" i="1" dirty="0" smtClean="0">
                <a:latin typeface="Tw Cen MT"/>
                <a:ea typeface="ＭＳ Ｐゴシック" charset="0"/>
                <a:cs typeface="Tw Cen MT"/>
              </a:rPr>
              <a:t> subnet.</a:t>
            </a:r>
            <a:endParaRPr lang="en-US" sz="2000" i="1" dirty="0">
              <a:latin typeface="Tw Cen MT"/>
              <a:ea typeface="ＭＳ Ｐゴシック" charset="0"/>
              <a:cs typeface="Tw Cen MT"/>
            </a:endParaRPr>
          </a:p>
          <a:p>
            <a:pPr>
              <a:lnSpc>
                <a:spcPct val="90000"/>
              </a:lnSpc>
              <a:buFont typeface="ZapfDingbats" charset="0"/>
              <a:buNone/>
            </a:pPr>
            <a:endParaRPr lang="en-US" dirty="0">
              <a:latin typeface="Tw Cen MT"/>
              <a:ea typeface="ＭＳ Ｐゴシック" charset="0"/>
              <a:cs typeface="Tw Cen MT"/>
            </a:endParaRPr>
          </a:p>
        </p:txBody>
      </p:sp>
      <p:graphicFrame>
        <p:nvGraphicFramePr>
          <p:cNvPr id="141314" name="Object 2"/>
          <p:cNvGraphicFramePr>
            <a:graphicFrameLocks noChangeAspect="1"/>
          </p:cNvGraphicFramePr>
          <p:nvPr/>
        </p:nvGraphicFramePr>
        <p:xfrm>
          <a:off x="5029200" y="2293938"/>
          <a:ext cx="6111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05" name="Clip" r:id="rId4" imgW="1307948" imgH="1084823" progId="MS_ClipArt_Gallery.2">
                  <p:embed/>
                </p:oleObj>
              </mc:Choice>
              <mc:Fallback>
                <p:oleObj name="Clip" r:id="rId4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2293938"/>
                        <a:ext cx="61118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1315" name="Object 3"/>
          <p:cNvGraphicFramePr>
            <a:graphicFrameLocks noChangeAspect="1"/>
          </p:cNvGraphicFramePr>
          <p:nvPr/>
        </p:nvGraphicFramePr>
        <p:xfrm>
          <a:off x="7686675" y="3419475"/>
          <a:ext cx="6111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06" name="Clip" r:id="rId6" imgW="1307948" imgH="1084823" progId="MS_ClipArt_Gallery.2">
                  <p:embed/>
                </p:oleObj>
              </mc:Choice>
              <mc:Fallback>
                <p:oleObj name="Clip" r:id="rId6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6675" y="3419475"/>
                        <a:ext cx="61118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1322" name="Line 13"/>
          <p:cNvSpPr>
            <a:spLocks noChangeShapeType="1"/>
          </p:cNvSpPr>
          <p:nvPr/>
        </p:nvSpPr>
        <p:spPr bwMode="auto">
          <a:xfrm>
            <a:off x="5575300" y="2690813"/>
            <a:ext cx="754063" cy="433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23" name="Line 14"/>
          <p:cNvSpPr>
            <a:spLocks noChangeShapeType="1"/>
          </p:cNvSpPr>
          <p:nvPr/>
        </p:nvSpPr>
        <p:spPr bwMode="auto">
          <a:xfrm flipV="1">
            <a:off x="5637213" y="3308350"/>
            <a:ext cx="679450" cy="655638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24" name="Line 15"/>
          <p:cNvSpPr>
            <a:spLocks noChangeShapeType="1"/>
          </p:cNvSpPr>
          <p:nvPr/>
        </p:nvSpPr>
        <p:spPr bwMode="auto">
          <a:xfrm flipV="1">
            <a:off x="6761163" y="2641600"/>
            <a:ext cx="593725" cy="4079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25" name="Line 16"/>
          <p:cNvSpPr>
            <a:spLocks noChangeShapeType="1"/>
          </p:cNvSpPr>
          <p:nvPr/>
        </p:nvSpPr>
        <p:spPr bwMode="auto">
          <a:xfrm>
            <a:off x="6835775" y="3124200"/>
            <a:ext cx="939800" cy="395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41316" name="Object 4"/>
          <p:cNvGraphicFramePr>
            <a:graphicFrameLocks noChangeAspect="1"/>
          </p:cNvGraphicFramePr>
          <p:nvPr/>
        </p:nvGraphicFramePr>
        <p:xfrm>
          <a:off x="5365750" y="3944938"/>
          <a:ext cx="6111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07" name="Clip" r:id="rId7" imgW="1307948" imgH="1084823" progId="MS_ClipArt_Gallery.2">
                  <p:embed/>
                </p:oleObj>
              </mc:Choice>
              <mc:Fallback>
                <p:oleObj name="Clip" r:id="rId7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0" y="3944938"/>
                        <a:ext cx="61118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1317" name="Object 5"/>
          <p:cNvGraphicFramePr>
            <a:graphicFrameLocks noChangeAspect="1"/>
          </p:cNvGraphicFramePr>
          <p:nvPr/>
        </p:nvGraphicFramePr>
        <p:xfrm>
          <a:off x="7297738" y="2309813"/>
          <a:ext cx="61118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08" name="Clip" r:id="rId8" imgW="1307948" imgH="1084823" progId="MS_ClipArt_Gallery.2">
                  <p:embed/>
                </p:oleObj>
              </mc:Choice>
              <mc:Fallback>
                <p:oleObj name="Clip" r:id="rId8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97738" y="2309813"/>
                        <a:ext cx="611187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1318" name="Object 6"/>
          <p:cNvGraphicFramePr>
            <a:graphicFrameLocks noChangeAspect="1"/>
          </p:cNvGraphicFramePr>
          <p:nvPr/>
        </p:nvGraphicFramePr>
        <p:xfrm>
          <a:off x="6203950" y="1730375"/>
          <a:ext cx="6111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09" name="Clip" r:id="rId9" imgW="1307948" imgH="1084823" progId="MS_ClipArt_Gallery.2">
                  <p:embed/>
                </p:oleObj>
              </mc:Choice>
              <mc:Fallback>
                <p:oleObj name="Clip" r:id="rId9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3950" y="1730375"/>
                        <a:ext cx="61118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1326" name="Line 20"/>
          <p:cNvSpPr>
            <a:spLocks noChangeShapeType="1"/>
          </p:cNvSpPr>
          <p:nvPr/>
        </p:nvSpPr>
        <p:spPr bwMode="auto">
          <a:xfrm flipH="1" flipV="1">
            <a:off x="6529388" y="2239963"/>
            <a:ext cx="11112" cy="781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41319" name="Object 7"/>
          <p:cNvGraphicFramePr>
            <a:graphicFrameLocks noChangeAspect="1"/>
          </p:cNvGraphicFramePr>
          <p:nvPr/>
        </p:nvGraphicFramePr>
        <p:xfrm>
          <a:off x="6523038" y="4059238"/>
          <a:ext cx="61118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10" name="Clip" r:id="rId10" imgW="1307948" imgH="1084823" progId="MS_ClipArt_Gallery.2">
                  <p:embed/>
                </p:oleObj>
              </mc:Choice>
              <mc:Fallback>
                <p:oleObj name="Clip" r:id="rId10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3038" y="4059238"/>
                        <a:ext cx="611187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1327" name="Line 22"/>
          <p:cNvSpPr>
            <a:spLocks noChangeShapeType="1"/>
          </p:cNvSpPr>
          <p:nvPr/>
        </p:nvSpPr>
        <p:spPr bwMode="auto">
          <a:xfrm flipH="1" flipV="1">
            <a:off x="6538913" y="3267075"/>
            <a:ext cx="204787" cy="808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28" name="Text Box 23"/>
          <p:cNvSpPr txBox="1">
            <a:spLocks noChangeArrowheads="1"/>
          </p:cNvSpPr>
          <p:nvPr/>
        </p:nvSpPr>
        <p:spPr bwMode="auto">
          <a:xfrm>
            <a:off x="6411913" y="1285875"/>
            <a:ext cx="3683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>
                <a:solidFill>
                  <a:srgbClr val="0000FF"/>
                </a:solidFill>
              </a:rPr>
              <a:t>A</a:t>
            </a:r>
          </a:p>
        </p:txBody>
      </p:sp>
      <p:sp>
        <p:nvSpPr>
          <p:cNvPr id="141329" name="Text Box 24"/>
          <p:cNvSpPr txBox="1">
            <a:spLocks noChangeArrowheads="1"/>
          </p:cNvSpPr>
          <p:nvPr/>
        </p:nvSpPr>
        <p:spPr bwMode="auto">
          <a:xfrm>
            <a:off x="6605588" y="4610100"/>
            <a:ext cx="3573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 dirty="0">
                <a:solidFill>
                  <a:srgbClr val="0000FF"/>
                </a:solidFill>
              </a:rPr>
              <a:t>E</a:t>
            </a:r>
          </a:p>
        </p:txBody>
      </p:sp>
      <p:sp>
        <p:nvSpPr>
          <p:cNvPr id="141330" name="Text Box 25"/>
          <p:cNvSpPr txBox="1">
            <a:spLocks noChangeArrowheads="1"/>
          </p:cNvSpPr>
          <p:nvPr/>
        </p:nvSpPr>
        <p:spPr bwMode="auto">
          <a:xfrm>
            <a:off x="7827963" y="2020888"/>
            <a:ext cx="365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>
                <a:solidFill>
                  <a:srgbClr val="0000FF"/>
                </a:solidFill>
              </a:rPr>
              <a:t>B</a:t>
            </a:r>
          </a:p>
        </p:txBody>
      </p:sp>
      <p:sp>
        <p:nvSpPr>
          <p:cNvPr id="141331" name="Text Box 26"/>
          <p:cNvSpPr txBox="1">
            <a:spLocks noChangeArrowheads="1"/>
          </p:cNvSpPr>
          <p:nvPr/>
        </p:nvSpPr>
        <p:spPr bwMode="auto">
          <a:xfrm>
            <a:off x="5497513" y="4506913"/>
            <a:ext cx="35137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 dirty="0">
                <a:solidFill>
                  <a:srgbClr val="0000FF"/>
                </a:solidFill>
              </a:rPr>
              <a:t>F</a:t>
            </a:r>
          </a:p>
        </p:txBody>
      </p:sp>
      <p:sp>
        <p:nvSpPr>
          <p:cNvPr id="141332" name="Text Box 27"/>
          <p:cNvSpPr txBox="1">
            <a:spLocks noChangeArrowheads="1"/>
          </p:cNvSpPr>
          <p:nvPr/>
        </p:nvSpPr>
        <p:spPr bwMode="auto">
          <a:xfrm>
            <a:off x="7918450" y="3887788"/>
            <a:ext cx="3934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 dirty="0">
                <a:solidFill>
                  <a:srgbClr val="0000FF"/>
                </a:solidFill>
              </a:rPr>
              <a:t>D</a:t>
            </a:r>
          </a:p>
        </p:txBody>
      </p:sp>
      <p:sp>
        <p:nvSpPr>
          <p:cNvPr id="141333" name="Text Box 28"/>
          <p:cNvSpPr txBox="1">
            <a:spLocks noChangeArrowheads="1"/>
          </p:cNvSpPr>
          <p:nvPr/>
        </p:nvSpPr>
        <p:spPr bwMode="auto">
          <a:xfrm>
            <a:off x="5072063" y="1822450"/>
            <a:ext cx="3695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 dirty="0" smtClean="0">
                <a:solidFill>
                  <a:srgbClr val="0000FF"/>
                </a:solidFill>
              </a:rPr>
              <a:t>C</a:t>
            </a:r>
            <a:endParaRPr lang="en-US" u="none" dirty="0">
              <a:solidFill>
                <a:srgbClr val="0000FF"/>
              </a:solidFill>
            </a:endParaRPr>
          </a:p>
        </p:txBody>
      </p:sp>
      <p:grpSp>
        <p:nvGrpSpPr>
          <p:cNvPr id="141334" name="Group 33"/>
          <p:cNvGrpSpPr>
            <a:grpSpLocks/>
          </p:cNvGrpSpPr>
          <p:nvPr/>
        </p:nvGrpSpPr>
        <p:grpSpPr bwMode="auto">
          <a:xfrm>
            <a:off x="6145213" y="3044825"/>
            <a:ext cx="720725" cy="279400"/>
            <a:chOff x="3913" y="3140"/>
            <a:chExt cx="454" cy="176"/>
          </a:xfrm>
        </p:grpSpPr>
        <p:sp>
          <p:nvSpPr>
            <p:cNvPr id="141343" name="Rectangle 29"/>
            <p:cNvSpPr>
              <a:spLocks noChangeArrowheads="1"/>
            </p:cNvSpPr>
            <p:nvPr/>
          </p:nvSpPr>
          <p:spPr bwMode="auto">
            <a:xfrm>
              <a:off x="3913" y="3228"/>
              <a:ext cx="407" cy="8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41344" name="Freeform 30"/>
            <p:cNvSpPr>
              <a:spLocks/>
            </p:cNvSpPr>
            <p:nvPr/>
          </p:nvSpPr>
          <p:spPr bwMode="auto">
            <a:xfrm>
              <a:off x="3958" y="3145"/>
              <a:ext cx="409" cy="68"/>
            </a:xfrm>
            <a:custGeom>
              <a:avLst/>
              <a:gdLst>
                <a:gd name="T0" fmla="*/ 0 w 280"/>
                <a:gd name="T1" fmla="*/ 247 h 63"/>
                <a:gd name="T2" fmla="*/ 33782 w 280"/>
                <a:gd name="T3" fmla="*/ 244 h 63"/>
                <a:gd name="T4" fmla="*/ 200506 w 280"/>
                <a:gd name="T5" fmla="*/ 0 h 63"/>
                <a:gd name="T6" fmla="*/ 256466 w 280"/>
                <a:gd name="T7" fmla="*/ 0 h 6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0"/>
                <a:gd name="T13" fmla="*/ 0 h 63"/>
                <a:gd name="T14" fmla="*/ 280 w 280"/>
                <a:gd name="T15" fmla="*/ 63 h 6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1345" name="Freeform 31"/>
            <p:cNvSpPr>
              <a:spLocks/>
            </p:cNvSpPr>
            <p:nvPr/>
          </p:nvSpPr>
          <p:spPr bwMode="auto">
            <a:xfrm>
              <a:off x="4044" y="3140"/>
              <a:ext cx="251" cy="75"/>
            </a:xfrm>
            <a:custGeom>
              <a:avLst/>
              <a:gdLst>
                <a:gd name="T0" fmla="*/ 0 w 148"/>
                <a:gd name="T1" fmla="*/ 0 h 74"/>
                <a:gd name="T2" fmla="*/ 538514 w 148"/>
                <a:gd name="T3" fmla="*/ 0 h 74"/>
                <a:gd name="T4" fmla="*/ 1372900 w 148"/>
                <a:gd name="T5" fmla="*/ 92 h 74"/>
                <a:gd name="T6" fmla="*/ 1993191 w 148"/>
                <a:gd name="T7" fmla="*/ 92 h 7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8"/>
                <a:gd name="T13" fmla="*/ 0 h 74"/>
                <a:gd name="T14" fmla="*/ 148 w 148"/>
                <a:gd name="T15" fmla="*/ 74 h 7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41335" name="Text Box 34"/>
          <p:cNvSpPr txBox="1">
            <a:spLocks noChangeArrowheads="1"/>
          </p:cNvSpPr>
          <p:nvPr/>
        </p:nvSpPr>
        <p:spPr bwMode="auto">
          <a:xfrm>
            <a:off x="5772884" y="5513061"/>
            <a:ext cx="229405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u="none" dirty="0">
                <a:latin typeface="Tw Cen MT"/>
                <a:cs typeface="Tw Cen MT"/>
              </a:rPr>
              <a:t>switch com 6 interfaces</a:t>
            </a:r>
          </a:p>
          <a:p>
            <a:pPr algn="ctr" eaLnBrk="1" hangingPunct="1"/>
            <a:r>
              <a:rPr lang="en-US" sz="1800" u="none" dirty="0">
                <a:latin typeface="Tw Cen MT"/>
                <a:cs typeface="Tw Cen MT"/>
              </a:rPr>
              <a:t>(1,2,3,4,5,6)  </a:t>
            </a:r>
          </a:p>
        </p:txBody>
      </p:sp>
      <p:sp>
        <p:nvSpPr>
          <p:cNvPr id="141336" name="Text Box 35"/>
          <p:cNvSpPr txBox="1">
            <a:spLocks noChangeArrowheads="1"/>
          </p:cNvSpPr>
          <p:nvPr/>
        </p:nvSpPr>
        <p:spPr bwMode="auto">
          <a:xfrm>
            <a:off x="6215063" y="2609850"/>
            <a:ext cx="3476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1" u="none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141337" name="Text Box 36"/>
          <p:cNvSpPr txBox="1">
            <a:spLocks noChangeArrowheads="1"/>
          </p:cNvSpPr>
          <p:nvPr/>
        </p:nvSpPr>
        <p:spPr bwMode="auto">
          <a:xfrm>
            <a:off x="6572250" y="2608263"/>
            <a:ext cx="3476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1" u="none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141338" name="Text Box 37"/>
          <p:cNvSpPr txBox="1">
            <a:spLocks noChangeArrowheads="1"/>
          </p:cNvSpPr>
          <p:nvPr/>
        </p:nvSpPr>
        <p:spPr bwMode="auto">
          <a:xfrm>
            <a:off x="6938963" y="2857500"/>
            <a:ext cx="3476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1" u="none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141339" name="Text Box 38"/>
          <p:cNvSpPr txBox="1">
            <a:spLocks noChangeArrowheads="1"/>
          </p:cNvSpPr>
          <p:nvPr/>
        </p:nvSpPr>
        <p:spPr bwMode="auto">
          <a:xfrm>
            <a:off x="6577013" y="3214688"/>
            <a:ext cx="352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1" u="none">
                <a:solidFill>
                  <a:srgbClr val="C00000"/>
                </a:solidFill>
              </a:rPr>
              <a:t>4</a:t>
            </a:r>
          </a:p>
        </p:txBody>
      </p:sp>
      <p:sp>
        <p:nvSpPr>
          <p:cNvPr id="141340" name="Text Box 39"/>
          <p:cNvSpPr txBox="1">
            <a:spLocks noChangeArrowheads="1"/>
          </p:cNvSpPr>
          <p:nvPr/>
        </p:nvSpPr>
        <p:spPr bwMode="auto">
          <a:xfrm>
            <a:off x="6143625" y="3214688"/>
            <a:ext cx="3476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1" u="none">
                <a:solidFill>
                  <a:srgbClr val="C00000"/>
                </a:solidFill>
              </a:rPr>
              <a:t>5</a:t>
            </a:r>
          </a:p>
        </p:txBody>
      </p:sp>
      <p:sp>
        <p:nvSpPr>
          <p:cNvPr id="141341" name="Text Box 40"/>
          <p:cNvSpPr txBox="1">
            <a:spLocks noChangeArrowheads="1"/>
          </p:cNvSpPr>
          <p:nvPr/>
        </p:nvSpPr>
        <p:spPr bwMode="auto">
          <a:xfrm>
            <a:off x="5862638" y="2895600"/>
            <a:ext cx="3476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1" u="none">
                <a:solidFill>
                  <a:srgbClr val="C00000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571304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57188"/>
            <a:ext cx="8715375" cy="762000"/>
          </a:xfrm>
        </p:spPr>
        <p:txBody>
          <a:bodyPr>
            <a:normAutofit/>
          </a:bodyPr>
          <a:lstStyle/>
          <a:p>
            <a:pPr eaLnBrk="1" hangingPunct="1"/>
            <a:r>
              <a:rPr lang="pt-PT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Inundação com </a:t>
            </a:r>
            <a:r>
              <a:rPr lang="pt-PT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auto-aprendizagem</a:t>
            </a:r>
            <a:endParaRPr lang="pt-PT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3643" y="1477824"/>
            <a:ext cx="8205697" cy="4868773"/>
          </a:xfrm>
        </p:spPr>
        <p:txBody>
          <a:bodyPr>
            <a:normAutofit/>
          </a:bodyPr>
          <a:lstStyle/>
          <a:p>
            <a:pPr eaLnBrk="1" hangingPunct="1"/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Encaminhamento (dito </a:t>
            </a:r>
            <a:r>
              <a:rPr lang="pt-PT" sz="2000" i="1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switching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) de </a:t>
            </a:r>
            <a:r>
              <a:rPr lang="pt-PT" sz="2000" i="1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frames</a:t>
            </a:r>
            <a:r>
              <a:rPr lang="pt-PT" sz="2000" i="1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000" i="1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ethernet</a:t>
            </a:r>
            <a:r>
              <a:rPr lang="pt-PT" sz="2000" i="1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com base numa tabela de localização dita “</a:t>
            </a:r>
            <a:r>
              <a:rPr lang="pt-PT" sz="2000" i="1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MAC </a:t>
            </a:r>
            <a:r>
              <a:rPr lang="pt-PT" sz="2000" i="1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Address</a:t>
            </a:r>
            <a:r>
              <a:rPr lang="pt-PT" sz="2000" i="1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000" i="1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Table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” ou “</a:t>
            </a:r>
            <a:r>
              <a:rPr lang="pt-PT" sz="2000" i="1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Switching</a:t>
            </a:r>
            <a:r>
              <a:rPr lang="pt-PT" sz="2000" i="1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000" i="1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Table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”</a:t>
            </a:r>
            <a:endParaRPr lang="pt-PT" sz="2000" i="1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Cada entrada na 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tabela 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tem: </a:t>
            </a:r>
          </a:p>
          <a:p>
            <a:pPr lvl="1" eaLnBrk="1" hangingPunct="1"/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(</a:t>
            </a:r>
            <a:r>
              <a:rPr lang="pt-PT" sz="2000" i="1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MAC </a:t>
            </a:r>
            <a:r>
              <a:rPr lang="pt-PT" sz="20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Address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, Interface, </a:t>
            </a:r>
            <a:r>
              <a:rPr lang="pt-PT" sz="2000" i="1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Time-</a:t>
            </a:r>
            <a:r>
              <a:rPr lang="pt-PT" sz="2000" i="1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stamp</a:t>
            </a:r>
            <a:r>
              <a:rPr lang="pt-PT" sz="2000" i="1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ou TTL)</a:t>
            </a:r>
            <a:endParaRPr lang="pt-PT" sz="20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lvl="1" eaLnBrk="1" hangingPunct="1"/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Quando o TTL expira, a entrada </a:t>
            </a:r>
            <a:r>
              <a:rPr lang="pt-PT" altLang="ja-JP" sz="2000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é suprimida </a:t>
            </a:r>
            <a:r>
              <a:rPr lang="pt-PT" altLang="ja-JP" sz="2000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(após 30</a:t>
            </a:r>
            <a:r>
              <a:rPr lang="pt-PT" altLang="ja-JP" sz="2000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-60 </a:t>
            </a:r>
            <a:r>
              <a:rPr lang="pt-PT" altLang="ja-JP" sz="2000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segundos sem ser refrescada por </a:t>
            </a:r>
            <a:r>
              <a:rPr lang="pt-PT" altLang="ja-JP" sz="2000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exemplo)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</a:p>
          <a:p>
            <a:pPr eaLnBrk="1" hangingPunct="1"/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Inicialmente a tabela pode estar vazia, mas o </a:t>
            </a:r>
            <a:r>
              <a:rPr lang="pt-PT" sz="20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switch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000" i="1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descobre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que interfaces MAC est</a:t>
            </a:r>
            <a:r>
              <a:rPr lang="pt-PT" altLang="ja-JP" sz="2000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ão por detrás de cada uma das suas </a:t>
            </a:r>
            <a:r>
              <a:rPr lang="pt-PT" altLang="ja-JP" sz="2000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interfaces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da seguinte forma:</a:t>
            </a:r>
          </a:p>
          <a:p>
            <a:pPr lvl="1" eaLnBrk="1" hangingPunct="1"/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Quando um </a:t>
            </a:r>
            <a:r>
              <a:rPr lang="pt-PT" sz="20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frame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altLang="ja-JP" sz="2000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é recebido pela interface </a:t>
            </a:r>
            <a:r>
              <a:rPr lang="pt-PT" altLang="ja-JP" sz="2000" dirty="0" err="1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Int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, 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 </a:t>
            </a:r>
            <a:r>
              <a:rPr lang="pt-PT" sz="20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switch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descobre que a interface com o MAC </a:t>
            </a:r>
            <a:r>
              <a:rPr lang="pt-PT" sz="20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address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do emissor 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com o endereço X 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est</a:t>
            </a:r>
            <a:r>
              <a:rPr lang="pt-PT" altLang="ja-JP" sz="2000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á acessível via a interface </a:t>
            </a:r>
            <a:r>
              <a:rPr lang="pt-PT" altLang="ja-JP" sz="2000" dirty="0" err="1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Int</a:t>
            </a:r>
            <a:endParaRPr lang="pt-PT" sz="20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lvl="1" eaLnBrk="1" hangingPunct="1"/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Essa informaç</a:t>
            </a:r>
            <a:r>
              <a:rPr lang="pt-PT" altLang="ja-JP" sz="2000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ão é registada na </a:t>
            </a:r>
            <a:r>
              <a:rPr lang="pt-PT" altLang="ja-JP" sz="2000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tabela</a:t>
            </a:r>
            <a:endParaRPr lang="pt-PT" sz="2000" i="1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318097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9" name="Rectangle 2"/>
          <p:cNvSpPr>
            <a:spLocks noGrp="1" noChangeArrowheads="1"/>
          </p:cNvSpPr>
          <p:nvPr>
            <p:ph type="title"/>
          </p:nvPr>
        </p:nvSpPr>
        <p:spPr>
          <a:xfrm>
            <a:off x="290513" y="357188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pt-PT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Algoritmo de encaminhamento</a:t>
            </a:r>
            <a:endParaRPr lang="pt-PT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737" y="1401920"/>
            <a:ext cx="7862645" cy="3895563"/>
          </a:xfrm>
        </p:spPr>
        <p:txBody>
          <a:bodyPr>
            <a:noAutofit/>
          </a:bodyPr>
          <a:lstStyle/>
          <a:p>
            <a:pPr eaLnBrk="1" hangingPunct="1">
              <a:lnSpc>
                <a:spcPct val="100000"/>
              </a:lnSpc>
              <a:buFont typeface="Wingdings" charset="0"/>
              <a:buNone/>
            </a:pP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Quando o </a:t>
            </a:r>
            <a:r>
              <a:rPr lang="pt-PT" sz="24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switch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recebe um </a:t>
            </a:r>
            <a:r>
              <a:rPr lang="pt-PT" sz="2400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frame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F pela interface </a:t>
            </a:r>
            <a:r>
              <a:rPr lang="pt-PT" sz="2400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I</a:t>
            </a:r>
            <a:r>
              <a:rPr lang="pt-PT" sz="2400" baseline="-25000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in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/>
            </a:r>
            <a:b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</a:br>
            <a:endParaRPr lang="pt-PT" sz="2400" u="sng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100000"/>
              </a:lnSpc>
              <a:buFont typeface="Wingdings" charset="0"/>
              <a:buNone/>
            </a:pPr>
            <a:r>
              <a:rPr lang="pt-PT" sz="2400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I</a:t>
            </a:r>
            <a:r>
              <a:rPr lang="pt-PT" sz="2400" baseline="-25000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out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= </a:t>
            </a:r>
            <a:r>
              <a:rPr lang="pt-PT" sz="2400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MacAddressTable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. </a:t>
            </a:r>
            <a:r>
              <a:rPr lang="pt-PT" sz="2400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Lookup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( </a:t>
            </a:r>
            <a:r>
              <a:rPr lang="pt-PT" sz="2400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Origin_Mac_Address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)</a:t>
            </a:r>
            <a:endParaRPr lang="pt-PT" sz="2400" i="1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100000"/>
              </a:lnSpc>
              <a:buFont typeface="Wingdings" charset="0"/>
              <a:buNone/>
            </a:pPr>
            <a:r>
              <a:rPr lang="pt-PT" sz="24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if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( </a:t>
            </a:r>
            <a:r>
              <a:rPr lang="pt-PT" sz="2400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I</a:t>
            </a:r>
            <a:r>
              <a:rPr lang="pt-PT" sz="2400" baseline="-25000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out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 != </a:t>
            </a:r>
            <a:r>
              <a:rPr lang="pt-PT" sz="2400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null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) {</a:t>
            </a:r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100000"/>
              </a:lnSpc>
              <a:buFont typeface="Wingdings" charset="0"/>
              <a:buNone/>
            </a:pP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    </a:t>
            </a:r>
            <a:r>
              <a:rPr lang="pt-PT" sz="2400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if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( </a:t>
            </a:r>
            <a:r>
              <a:rPr lang="pt-PT" sz="2400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I</a:t>
            </a:r>
            <a:r>
              <a:rPr lang="pt-PT" sz="2400" baseline="-25000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out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 ==  </a:t>
            </a:r>
            <a:r>
              <a:rPr lang="pt-PT" sz="2400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I</a:t>
            </a:r>
            <a:r>
              <a:rPr lang="pt-PT" sz="2400" baseline="-25000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in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  </a:t>
            </a:r>
            <a:r>
              <a:rPr lang="pt-PT" altLang="ja-JP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)   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ignorar 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 </a:t>
            </a:r>
            <a:r>
              <a:rPr lang="pt-PT" sz="24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frame</a:t>
            </a:r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100000"/>
              </a:lnSpc>
              <a:buFont typeface="Wingdings" charset="0"/>
              <a:buNone/>
            </a:pP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    </a:t>
            </a:r>
            <a:r>
              <a:rPr lang="pt-PT" sz="2400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else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enviar o </a:t>
            </a:r>
            <a:r>
              <a:rPr lang="pt-PT" sz="24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frame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pela interface </a:t>
            </a:r>
            <a:r>
              <a:rPr lang="pt-PT" sz="2400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I</a:t>
            </a:r>
            <a:r>
              <a:rPr lang="pt-PT" sz="2400" baseline="-25000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out</a:t>
            </a:r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100000"/>
              </a:lnSpc>
              <a:buFont typeface="Wingdings" charset="0"/>
              <a:buNone/>
            </a:pP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}</a:t>
            </a:r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100000"/>
              </a:lnSpc>
              <a:buFont typeface="Wingdings" charset="0"/>
              <a:buNone/>
            </a:pPr>
            <a:r>
              <a:rPr lang="pt-PT" sz="2400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else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inundar 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com o </a:t>
            </a:r>
            <a:r>
              <a:rPr lang="pt-PT" sz="2400" i="1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frame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(</a:t>
            </a:r>
            <a:r>
              <a:rPr lang="pt-PT" sz="24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flood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)</a:t>
            </a:r>
          </a:p>
          <a:p>
            <a:pPr lvl="3" eaLnBrk="1" hangingPunct="1">
              <a:lnSpc>
                <a:spcPct val="100000"/>
              </a:lnSpc>
              <a:buFont typeface="Wingdings" charset="0"/>
              <a:buNone/>
            </a:pP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 </a:t>
            </a:r>
          </a:p>
        </p:txBody>
      </p:sp>
      <p:sp>
        <p:nvSpPr>
          <p:cNvPr id="147461" name="Text Box 4"/>
          <p:cNvSpPr txBox="1">
            <a:spLocks noChangeArrowheads="1"/>
          </p:cNvSpPr>
          <p:nvPr/>
        </p:nvSpPr>
        <p:spPr bwMode="auto">
          <a:xfrm>
            <a:off x="2623920" y="5584663"/>
            <a:ext cx="5486400" cy="830997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u="none" dirty="0" smtClean="0">
                <a:solidFill>
                  <a:srgbClr val="000000"/>
                </a:solidFill>
                <a:latin typeface="Tw Cen MT"/>
                <a:cs typeface="Tw Cen MT"/>
              </a:rPr>
              <a:t>Enviar para todas </a:t>
            </a:r>
            <a:r>
              <a:rPr lang="pt-PT" u="none" dirty="0">
                <a:solidFill>
                  <a:srgbClr val="000000"/>
                </a:solidFill>
                <a:latin typeface="Tw Cen MT"/>
                <a:cs typeface="Tw Cen MT"/>
              </a:rPr>
              <a:t>as </a:t>
            </a:r>
            <a:r>
              <a:rPr lang="pt-PT" u="none" dirty="0" smtClean="0">
                <a:solidFill>
                  <a:srgbClr val="000000"/>
                </a:solidFill>
                <a:latin typeface="Tw Cen MT"/>
                <a:cs typeface="Tw Cen MT"/>
              </a:rPr>
              <a:t>interfaces menos aquela </a:t>
            </a:r>
            <a:r>
              <a:rPr lang="pt-PT" altLang="ja-JP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pela </a:t>
            </a:r>
            <a:r>
              <a:rPr lang="pt-PT" altLang="ja-JP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qual se recebeu o</a:t>
            </a:r>
            <a:r>
              <a:rPr lang="pt-PT" altLang="ja-JP" i="1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</a:t>
            </a:r>
            <a:r>
              <a:rPr lang="pt-PT" altLang="ja-JP" i="1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frame</a:t>
            </a:r>
            <a:endParaRPr lang="pt-PT" sz="2000" i="1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</p:txBody>
      </p:sp>
      <p:sp>
        <p:nvSpPr>
          <p:cNvPr id="147462" name="Line 5"/>
          <p:cNvSpPr>
            <a:spLocks noChangeShapeType="1"/>
          </p:cNvSpPr>
          <p:nvPr/>
        </p:nvSpPr>
        <p:spPr bwMode="auto">
          <a:xfrm flipH="1" flipV="1">
            <a:off x="1858963" y="4908509"/>
            <a:ext cx="525462" cy="676154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454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6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5400" dirty="0" smtClean="0">
                <a:latin typeface="Tw Cen MT"/>
                <a:ea typeface="ＭＳ Ｐゴシック" charset="0"/>
                <a:cs typeface="Tw Cen MT"/>
              </a:rPr>
              <a:t>Exemplo: A envia para F</a:t>
            </a:r>
            <a:endParaRPr lang="pt-PT" sz="5400" dirty="0">
              <a:latin typeface="Tw Cen MT"/>
              <a:ea typeface="ＭＳ Ｐゴシック" charset="0"/>
              <a:cs typeface="Tw Cen MT"/>
            </a:endParaRPr>
          </a:p>
        </p:txBody>
      </p:sp>
      <p:graphicFrame>
        <p:nvGraphicFramePr>
          <p:cNvPr id="15155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9882844"/>
              </p:ext>
            </p:extLst>
          </p:nvPr>
        </p:nvGraphicFramePr>
        <p:xfrm>
          <a:off x="5018007" y="3276600"/>
          <a:ext cx="6111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9" name="Clip" r:id="rId4" imgW="1307948" imgH="1084823" progId="MS_ClipArt_Gallery.2">
                  <p:embed/>
                </p:oleObj>
              </mc:Choice>
              <mc:Fallback>
                <p:oleObj name="Clip" r:id="rId4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8007" y="3276600"/>
                        <a:ext cx="61118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155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5893673"/>
              </p:ext>
            </p:extLst>
          </p:nvPr>
        </p:nvGraphicFramePr>
        <p:xfrm>
          <a:off x="7675482" y="4402137"/>
          <a:ext cx="6111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30" name="Clip" r:id="rId6" imgW="1307948" imgH="1084823" progId="MS_ClipArt_Gallery.2">
                  <p:embed/>
                </p:oleObj>
              </mc:Choice>
              <mc:Fallback>
                <p:oleObj name="Clip" r:id="rId6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75482" y="4402137"/>
                        <a:ext cx="61118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1562" name="Line 6"/>
          <p:cNvSpPr>
            <a:spLocks noChangeShapeType="1"/>
          </p:cNvSpPr>
          <p:nvPr/>
        </p:nvSpPr>
        <p:spPr bwMode="auto">
          <a:xfrm>
            <a:off x="5564107" y="3673475"/>
            <a:ext cx="754063" cy="433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63" name="Line 7"/>
          <p:cNvSpPr>
            <a:spLocks noChangeShapeType="1"/>
          </p:cNvSpPr>
          <p:nvPr/>
        </p:nvSpPr>
        <p:spPr bwMode="auto">
          <a:xfrm flipV="1">
            <a:off x="5626020" y="4291012"/>
            <a:ext cx="679450" cy="655638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64" name="Line 8"/>
          <p:cNvSpPr>
            <a:spLocks noChangeShapeType="1"/>
          </p:cNvSpPr>
          <p:nvPr/>
        </p:nvSpPr>
        <p:spPr bwMode="auto">
          <a:xfrm flipV="1">
            <a:off x="6749970" y="3624262"/>
            <a:ext cx="593725" cy="4079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65" name="Line 9"/>
          <p:cNvSpPr>
            <a:spLocks noChangeShapeType="1"/>
          </p:cNvSpPr>
          <p:nvPr/>
        </p:nvSpPr>
        <p:spPr bwMode="auto">
          <a:xfrm>
            <a:off x="6824582" y="4106862"/>
            <a:ext cx="939800" cy="395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5155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0302869"/>
              </p:ext>
            </p:extLst>
          </p:nvPr>
        </p:nvGraphicFramePr>
        <p:xfrm>
          <a:off x="5354557" y="4927600"/>
          <a:ext cx="6111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31" name="Clip" r:id="rId7" imgW="1307948" imgH="1084823" progId="MS_ClipArt_Gallery.2">
                  <p:embed/>
                </p:oleObj>
              </mc:Choice>
              <mc:Fallback>
                <p:oleObj name="Clip" r:id="rId7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4557" y="4927600"/>
                        <a:ext cx="61118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155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5776288"/>
              </p:ext>
            </p:extLst>
          </p:nvPr>
        </p:nvGraphicFramePr>
        <p:xfrm>
          <a:off x="7286545" y="3292475"/>
          <a:ext cx="61118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32" name="Clip" r:id="rId8" imgW="1307948" imgH="1084823" progId="MS_ClipArt_Gallery.2">
                  <p:embed/>
                </p:oleObj>
              </mc:Choice>
              <mc:Fallback>
                <p:oleObj name="Clip" r:id="rId8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6545" y="3292475"/>
                        <a:ext cx="611187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155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8748996"/>
              </p:ext>
            </p:extLst>
          </p:nvPr>
        </p:nvGraphicFramePr>
        <p:xfrm>
          <a:off x="6192757" y="2713037"/>
          <a:ext cx="6111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33" name="Clip" r:id="rId9" imgW="1307948" imgH="1084823" progId="MS_ClipArt_Gallery.2">
                  <p:embed/>
                </p:oleObj>
              </mc:Choice>
              <mc:Fallback>
                <p:oleObj name="Clip" r:id="rId9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2757" y="2713037"/>
                        <a:ext cx="61118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1566" name="Line 13"/>
          <p:cNvSpPr>
            <a:spLocks noChangeShapeType="1"/>
          </p:cNvSpPr>
          <p:nvPr/>
        </p:nvSpPr>
        <p:spPr bwMode="auto">
          <a:xfrm flipH="1" flipV="1">
            <a:off x="6518195" y="3222625"/>
            <a:ext cx="11112" cy="781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5155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5942176"/>
              </p:ext>
            </p:extLst>
          </p:nvPr>
        </p:nvGraphicFramePr>
        <p:xfrm>
          <a:off x="6511845" y="5041900"/>
          <a:ext cx="61118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34" name="Clip" r:id="rId10" imgW="1307948" imgH="1084823" progId="MS_ClipArt_Gallery.2">
                  <p:embed/>
                </p:oleObj>
              </mc:Choice>
              <mc:Fallback>
                <p:oleObj name="Clip" r:id="rId10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1845" y="5041900"/>
                        <a:ext cx="611187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1567" name="Line 15"/>
          <p:cNvSpPr>
            <a:spLocks noChangeShapeType="1"/>
          </p:cNvSpPr>
          <p:nvPr/>
        </p:nvSpPr>
        <p:spPr bwMode="auto">
          <a:xfrm flipH="1" flipV="1">
            <a:off x="6527720" y="4249737"/>
            <a:ext cx="204787" cy="808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68" name="Text Box 16"/>
          <p:cNvSpPr txBox="1">
            <a:spLocks noChangeArrowheads="1"/>
          </p:cNvSpPr>
          <p:nvPr/>
        </p:nvSpPr>
        <p:spPr bwMode="auto">
          <a:xfrm>
            <a:off x="6400720" y="2333625"/>
            <a:ext cx="3770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>
                <a:latin typeface="Tw Cen MT"/>
                <a:cs typeface="Tw Cen MT"/>
              </a:rPr>
              <a:t>A</a:t>
            </a:r>
          </a:p>
        </p:txBody>
      </p:sp>
      <p:sp>
        <p:nvSpPr>
          <p:cNvPr id="151569" name="Text Box 17"/>
          <p:cNvSpPr txBox="1">
            <a:spLocks noChangeArrowheads="1"/>
          </p:cNvSpPr>
          <p:nvPr/>
        </p:nvSpPr>
        <p:spPr bwMode="auto">
          <a:xfrm>
            <a:off x="6594395" y="5592762"/>
            <a:ext cx="3194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 dirty="0">
                <a:latin typeface="Tw Cen MT"/>
                <a:cs typeface="Tw Cen MT"/>
              </a:rPr>
              <a:t>F</a:t>
            </a:r>
          </a:p>
        </p:txBody>
      </p:sp>
      <p:sp>
        <p:nvSpPr>
          <p:cNvPr id="151570" name="Text Box 18"/>
          <p:cNvSpPr txBox="1">
            <a:spLocks noChangeArrowheads="1"/>
          </p:cNvSpPr>
          <p:nvPr/>
        </p:nvSpPr>
        <p:spPr bwMode="auto">
          <a:xfrm>
            <a:off x="7816770" y="3003550"/>
            <a:ext cx="3477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>
                <a:latin typeface="Tw Cen MT"/>
                <a:cs typeface="Tw Cen MT"/>
              </a:rPr>
              <a:t>B</a:t>
            </a:r>
          </a:p>
        </p:txBody>
      </p:sp>
      <p:sp>
        <p:nvSpPr>
          <p:cNvPr id="151571" name="Text Box 19"/>
          <p:cNvSpPr txBox="1">
            <a:spLocks noChangeArrowheads="1"/>
          </p:cNvSpPr>
          <p:nvPr/>
        </p:nvSpPr>
        <p:spPr bwMode="auto">
          <a:xfrm>
            <a:off x="5486320" y="5489575"/>
            <a:ext cx="3194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 dirty="0">
                <a:latin typeface="Tw Cen MT"/>
                <a:cs typeface="Tw Cen MT"/>
              </a:rPr>
              <a:t>E</a:t>
            </a:r>
          </a:p>
        </p:txBody>
      </p:sp>
      <p:sp>
        <p:nvSpPr>
          <p:cNvPr id="151572" name="Text Box 20"/>
          <p:cNvSpPr txBox="1">
            <a:spLocks noChangeArrowheads="1"/>
          </p:cNvSpPr>
          <p:nvPr/>
        </p:nvSpPr>
        <p:spPr bwMode="auto">
          <a:xfrm>
            <a:off x="7907257" y="4870450"/>
            <a:ext cx="3705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>
                <a:latin typeface="Tw Cen MT"/>
                <a:cs typeface="Tw Cen MT"/>
              </a:rPr>
              <a:t>C</a:t>
            </a:r>
          </a:p>
        </p:txBody>
      </p:sp>
      <p:sp>
        <p:nvSpPr>
          <p:cNvPr id="151573" name="Text Box 21"/>
          <p:cNvSpPr txBox="1">
            <a:spLocks noChangeArrowheads="1"/>
          </p:cNvSpPr>
          <p:nvPr/>
        </p:nvSpPr>
        <p:spPr bwMode="auto">
          <a:xfrm>
            <a:off x="4995782" y="2951162"/>
            <a:ext cx="3705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 dirty="0">
                <a:latin typeface="Tw Cen MT"/>
                <a:cs typeface="Tw Cen MT"/>
              </a:rPr>
              <a:t>D</a:t>
            </a:r>
          </a:p>
        </p:txBody>
      </p:sp>
      <p:grpSp>
        <p:nvGrpSpPr>
          <p:cNvPr id="151574" name="Group 22"/>
          <p:cNvGrpSpPr>
            <a:grpSpLocks/>
          </p:cNvGrpSpPr>
          <p:nvPr/>
        </p:nvGrpSpPr>
        <p:grpSpPr bwMode="auto">
          <a:xfrm>
            <a:off x="6134020" y="4027487"/>
            <a:ext cx="720725" cy="279400"/>
            <a:chOff x="3913" y="3140"/>
            <a:chExt cx="454" cy="176"/>
          </a:xfrm>
        </p:grpSpPr>
        <p:sp>
          <p:nvSpPr>
            <p:cNvPr id="151603" name="Rectangle 23"/>
            <p:cNvSpPr>
              <a:spLocks noChangeArrowheads="1"/>
            </p:cNvSpPr>
            <p:nvPr/>
          </p:nvSpPr>
          <p:spPr bwMode="auto">
            <a:xfrm>
              <a:off x="3913" y="3228"/>
              <a:ext cx="407" cy="8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51604" name="Freeform 24"/>
            <p:cNvSpPr>
              <a:spLocks/>
            </p:cNvSpPr>
            <p:nvPr/>
          </p:nvSpPr>
          <p:spPr bwMode="auto">
            <a:xfrm>
              <a:off x="3958" y="3145"/>
              <a:ext cx="409" cy="68"/>
            </a:xfrm>
            <a:custGeom>
              <a:avLst/>
              <a:gdLst>
                <a:gd name="T0" fmla="*/ 0 w 280"/>
                <a:gd name="T1" fmla="*/ 247 h 63"/>
                <a:gd name="T2" fmla="*/ 33782 w 280"/>
                <a:gd name="T3" fmla="*/ 244 h 63"/>
                <a:gd name="T4" fmla="*/ 200506 w 280"/>
                <a:gd name="T5" fmla="*/ 0 h 63"/>
                <a:gd name="T6" fmla="*/ 256466 w 280"/>
                <a:gd name="T7" fmla="*/ 0 h 6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0"/>
                <a:gd name="T13" fmla="*/ 0 h 63"/>
                <a:gd name="T14" fmla="*/ 280 w 280"/>
                <a:gd name="T15" fmla="*/ 63 h 6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1605" name="Freeform 25"/>
            <p:cNvSpPr>
              <a:spLocks/>
            </p:cNvSpPr>
            <p:nvPr/>
          </p:nvSpPr>
          <p:spPr bwMode="auto">
            <a:xfrm>
              <a:off x="4044" y="3140"/>
              <a:ext cx="251" cy="75"/>
            </a:xfrm>
            <a:custGeom>
              <a:avLst/>
              <a:gdLst>
                <a:gd name="T0" fmla="*/ 0 w 148"/>
                <a:gd name="T1" fmla="*/ 0 h 74"/>
                <a:gd name="T2" fmla="*/ 538514 w 148"/>
                <a:gd name="T3" fmla="*/ 0 h 74"/>
                <a:gd name="T4" fmla="*/ 1372900 w 148"/>
                <a:gd name="T5" fmla="*/ 92 h 74"/>
                <a:gd name="T6" fmla="*/ 1993191 w 148"/>
                <a:gd name="T7" fmla="*/ 92 h 7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8"/>
                <a:gd name="T13" fmla="*/ 0 h 74"/>
                <a:gd name="T14" fmla="*/ 148 w 148"/>
                <a:gd name="T15" fmla="*/ 74 h 7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51575" name="Text Box 26"/>
          <p:cNvSpPr txBox="1">
            <a:spLocks noChangeArrowheads="1"/>
          </p:cNvSpPr>
          <p:nvPr/>
        </p:nvSpPr>
        <p:spPr bwMode="auto">
          <a:xfrm>
            <a:off x="6189582" y="3590925"/>
            <a:ext cx="352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51576" name="Text Box 27"/>
          <p:cNvSpPr txBox="1">
            <a:spLocks noChangeArrowheads="1"/>
          </p:cNvSpPr>
          <p:nvPr/>
        </p:nvSpPr>
        <p:spPr bwMode="auto">
          <a:xfrm>
            <a:off x="6632495" y="3590925"/>
            <a:ext cx="352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51577" name="Text Box 28"/>
          <p:cNvSpPr txBox="1">
            <a:spLocks noChangeArrowheads="1"/>
          </p:cNvSpPr>
          <p:nvPr/>
        </p:nvSpPr>
        <p:spPr bwMode="auto">
          <a:xfrm>
            <a:off x="6989682" y="3805237"/>
            <a:ext cx="352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51578" name="Text Box 29"/>
          <p:cNvSpPr txBox="1">
            <a:spLocks noChangeArrowheads="1"/>
          </p:cNvSpPr>
          <p:nvPr/>
        </p:nvSpPr>
        <p:spPr bwMode="auto">
          <a:xfrm>
            <a:off x="6570582" y="4256087"/>
            <a:ext cx="352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51579" name="Text Box 30"/>
          <p:cNvSpPr txBox="1">
            <a:spLocks noChangeArrowheads="1"/>
          </p:cNvSpPr>
          <p:nvPr/>
        </p:nvSpPr>
        <p:spPr bwMode="auto">
          <a:xfrm>
            <a:off x="6140370" y="4318000"/>
            <a:ext cx="352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51580" name="Text Box 31"/>
          <p:cNvSpPr txBox="1">
            <a:spLocks noChangeArrowheads="1"/>
          </p:cNvSpPr>
          <p:nvPr/>
        </p:nvSpPr>
        <p:spPr bwMode="auto">
          <a:xfrm>
            <a:off x="5775245" y="3905250"/>
            <a:ext cx="352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>
                <a:solidFill>
                  <a:srgbClr val="FF0000"/>
                </a:solidFill>
              </a:rPr>
              <a:t>6</a:t>
            </a:r>
          </a:p>
        </p:txBody>
      </p: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6767432" y="2314575"/>
            <a:ext cx="1428750" cy="369887"/>
            <a:chOff x="1750" y="3514"/>
            <a:chExt cx="900" cy="233"/>
          </a:xfrm>
        </p:grpSpPr>
        <p:sp>
          <p:nvSpPr>
            <p:cNvPr id="420896" name="Rectangle 32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0000FF"/>
                </a:solidFill>
                <a:latin typeface="Tw Cen MT"/>
                <a:cs typeface="Tw Cen MT"/>
              </a:endParaRPr>
            </a:p>
          </p:txBody>
        </p:sp>
        <p:sp>
          <p:nvSpPr>
            <p:cNvPr id="151600" name="Text Box 33"/>
            <p:cNvSpPr txBox="1">
              <a:spLocks noChangeArrowheads="1"/>
            </p:cNvSpPr>
            <p:nvPr/>
          </p:nvSpPr>
          <p:spPr bwMode="auto">
            <a:xfrm>
              <a:off x="1750" y="3514"/>
              <a:ext cx="30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u="none" dirty="0">
                  <a:solidFill>
                    <a:schemeClr val="bg1"/>
                  </a:solidFill>
                  <a:latin typeface="Tw Cen MT"/>
                  <a:cs typeface="Tw Cen MT"/>
                </a:rPr>
                <a:t>A F</a:t>
              </a:r>
            </a:p>
          </p:txBody>
        </p:sp>
        <p:sp>
          <p:nvSpPr>
            <p:cNvPr id="151601" name="Line 34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51602" name="Line 35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6983335" y="1616075"/>
            <a:ext cx="1331913" cy="714375"/>
            <a:chOff x="4406" y="331"/>
            <a:chExt cx="839" cy="450"/>
          </a:xfrm>
        </p:grpSpPr>
        <p:sp>
          <p:nvSpPr>
            <p:cNvPr id="151595" name="Line 37"/>
            <p:cNvSpPr>
              <a:spLocks noChangeShapeType="1"/>
            </p:cNvSpPr>
            <p:nvPr/>
          </p:nvSpPr>
          <p:spPr bwMode="auto">
            <a:xfrm flipV="1">
              <a:off x="4406" y="439"/>
              <a:ext cx="252" cy="3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pt-PT">
                <a:latin typeface="Tw Cen MT"/>
                <a:cs typeface="Tw Cen MT"/>
              </a:endParaRPr>
            </a:p>
          </p:txBody>
        </p:sp>
        <p:sp>
          <p:nvSpPr>
            <p:cNvPr id="151596" name="Line 38"/>
            <p:cNvSpPr>
              <a:spLocks noChangeShapeType="1"/>
            </p:cNvSpPr>
            <p:nvPr/>
          </p:nvSpPr>
          <p:spPr bwMode="auto">
            <a:xfrm flipV="1">
              <a:off x="4524" y="594"/>
              <a:ext cx="137" cy="1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pt-PT">
                <a:latin typeface="Tw Cen MT"/>
                <a:cs typeface="Tw Cen MT"/>
              </a:endParaRPr>
            </a:p>
          </p:txBody>
        </p:sp>
        <p:sp>
          <p:nvSpPr>
            <p:cNvPr id="151597" name="Text Box 39"/>
            <p:cNvSpPr txBox="1">
              <a:spLocks noChangeArrowheads="1"/>
            </p:cNvSpPr>
            <p:nvPr/>
          </p:nvSpPr>
          <p:spPr bwMode="auto">
            <a:xfrm>
              <a:off x="4643" y="331"/>
              <a:ext cx="60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sz="1600" u="none" smtClean="0">
                  <a:latin typeface="Tw Cen MT"/>
                  <a:cs typeface="Tw Cen MT"/>
                </a:rPr>
                <a:t>Source: A</a:t>
              </a:r>
              <a:endParaRPr lang="pt-PT" sz="1600" u="none">
                <a:latin typeface="Tw Cen MT"/>
                <a:cs typeface="Tw Cen MT"/>
              </a:endParaRPr>
            </a:p>
          </p:txBody>
        </p:sp>
        <p:sp>
          <p:nvSpPr>
            <p:cNvPr id="151598" name="Text Box 40"/>
            <p:cNvSpPr txBox="1">
              <a:spLocks noChangeArrowheads="1"/>
            </p:cNvSpPr>
            <p:nvPr/>
          </p:nvSpPr>
          <p:spPr bwMode="auto">
            <a:xfrm>
              <a:off x="4660" y="492"/>
              <a:ext cx="45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sz="1600" u="none" smtClean="0">
                  <a:latin typeface="Tw Cen MT"/>
                  <a:cs typeface="Tw Cen MT"/>
                </a:rPr>
                <a:t>Dest: F</a:t>
              </a:r>
              <a:endParaRPr lang="pt-PT" sz="1600" u="none">
                <a:latin typeface="Tw Cen MT"/>
                <a:cs typeface="Tw Cen MT"/>
              </a:endParaRPr>
            </a:p>
          </p:txBody>
        </p:sp>
      </p:grpSp>
      <p:grpSp>
        <p:nvGrpSpPr>
          <p:cNvPr id="5" name="Group 47"/>
          <p:cNvGrpSpPr>
            <a:grpSpLocks/>
          </p:cNvGrpSpPr>
          <p:nvPr/>
        </p:nvGrpSpPr>
        <p:grpSpPr bwMode="auto">
          <a:xfrm>
            <a:off x="457201" y="2837656"/>
            <a:ext cx="3017838" cy="1444625"/>
            <a:chOff x="3441" y="3154"/>
            <a:chExt cx="1901" cy="910"/>
          </a:xfrm>
        </p:grpSpPr>
        <p:sp>
          <p:nvSpPr>
            <p:cNvPr id="151590" name="Rectangle 43"/>
            <p:cNvSpPr>
              <a:spLocks noChangeArrowheads="1"/>
            </p:cNvSpPr>
            <p:nvPr/>
          </p:nvSpPr>
          <p:spPr bwMode="auto">
            <a:xfrm>
              <a:off x="3449" y="3154"/>
              <a:ext cx="1893" cy="90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>
                <a:latin typeface="Tw Cen MT"/>
                <a:cs typeface="Tw Cen MT"/>
              </a:endParaRPr>
            </a:p>
          </p:txBody>
        </p:sp>
        <p:sp>
          <p:nvSpPr>
            <p:cNvPr id="151591" name="Text Box 42"/>
            <p:cNvSpPr txBox="1">
              <a:spLocks noChangeArrowheads="1"/>
            </p:cNvSpPr>
            <p:nvPr/>
          </p:nvSpPr>
          <p:spPr bwMode="auto">
            <a:xfrm>
              <a:off x="3441" y="3175"/>
              <a:ext cx="186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sz="1800" u="none" smtClean="0">
                  <a:latin typeface="Tw Cen MT"/>
                  <a:cs typeface="Tw Cen MT"/>
                </a:rPr>
                <a:t>MAC addr       interface   TTL</a:t>
              </a:r>
              <a:endParaRPr lang="pt-PT" sz="1800" u="none">
                <a:latin typeface="Tw Cen MT"/>
                <a:cs typeface="Tw Cen MT"/>
              </a:endParaRPr>
            </a:p>
          </p:txBody>
        </p:sp>
        <p:sp>
          <p:nvSpPr>
            <p:cNvPr id="151592" name="Line 44"/>
            <p:cNvSpPr>
              <a:spLocks noChangeShapeType="1"/>
            </p:cNvSpPr>
            <p:nvPr/>
          </p:nvSpPr>
          <p:spPr bwMode="auto">
            <a:xfrm>
              <a:off x="4226" y="3154"/>
              <a:ext cx="0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pt-PT">
                <a:latin typeface="Tw Cen MT"/>
                <a:cs typeface="Tw Cen MT"/>
              </a:endParaRPr>
            </a:p>
          </p:txBody>
        </p:sp>
        <p:sp>
          <p:nvSpPr>
            <p:cNvPr id="151593" name="Line 45"/>
            <p:cNvSpPr>
              <a:spLocks noChangeShapeType="1"/>
            </p:cNvSpPr>
            <p:nvPr/>
          </p:nvSpPr>
          <p:spPr bwMode="auto">
            <a:xfrm>
              <a:off x="4963" y="3157"/>
              <a:ext cx="0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pt-PT">
                <a:latin typeface="Tw Cen MT"/>
                <a:cs typeface="Tw Cen MT"/>
              </a:endParaRPr>
            </a:p>
          </p:txBody>
        </p:sp>
        <p:sp>
          <p:nvSpPr>
            <p:cNvPr id="151594" name="Line 46"/>
            <p:cNvSpPr>
              <a:spLocks noChangeShapeType="1"/>
            </p:cNvSpPr>
            <p:nvPr/>
          </p:nvSpPr>
          <p:spPr bwMode="auto">
            <a:xfrm>
              <a:off x="3452" y="3397"/>
              <a:ext cx="18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pt-PT">
                <a:latin typeface="Tw Cen MT"/>
                <a:cs typeface="Tw Cen MT"/>
              </a:endParaRPr>
            </a:p>
          </p:txBody>
        </p:sp>
      </p:grpSp>
      <p:sp>
        <p:nvSpPr>
          <p:cNvPr id="420912" name="Text Box 48"/>
          <p:cNvSpPr txBox="1">
            <a:spLocks noChangeArrowheads="1"/>
          </p:cNvSpPr>
          <p:nvPr/>
        </p:nvSpPr>
        <p:spPr bwMode="auto">
          <a:xfrm>
            <a:off x="457200" y="1860550"/>
            <a:ext cx="3181848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pt-PT" u="none" smtClean="0">
                <a:latin typeface="Tw Cen MT"/>
                <a:cs typeface="Tw Cen MT"/>
              </a:rPr>
              <a:t>Mac Address table </a:t>
            </a:r>
          </a:p>
          <a:p>
            <a:pPr algn="ctr" eaLnBrk="1" hangingPunct="1"/>
            <a:r>
              <a:rPr lang="pt-PT" u="none" smtClean="0">
                <a:latin typeface="Tw Cen MT"/>
                <a:cs typeface="Tw Cen MT"/>
              </a:rPr>
              <a:t>(inicialmente vazia</a:t>
            </a:r>
            <a:r>
              <a:rPr lang="pt-PT" sz="2800" u="none" smtClean="0">
                <a:latin typeface="Tw Cen MT"/>
                <a:cs typeface="Tw Cen MT"/>
              </a:rPr>
              <a:t>)</a:t>
            </a:r>
            <a:endParaRPr lang="pt-PT" sz="2800" u="none">
              <a:latin typeface="Tw Cen MT"/>
              <a:cs typeface="Tw Cen MT"/>
            </a:endParaRPr>
          </a:p>
        </p:txBody>
      </p: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858043" y="3386931"/>
            <a:ext cx="2495550" cy="407987"/>
            <a:chOff x="2376" y="3383"/>
            <a:chExt cx="1572" cy="257"/>
          </a:xfrm>
        </p:grpSpPr>
        <p:sp>
          <p:nvSpPr>
            <p:cNvPr id="151587" name="Text Box 49"/>
            <p:cNvSpPr txBox="1">
              <a:spLocks noChangeArrowheads="1"/>
            </p:cNvSpPr>
            <p:nvPr/>
          </p:nvSpPr>
          <p:spPr bwMode="auto">
            <a:xfrm>
              <a:off x="2376" y="3388"/>
              <a:ext cx="21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u="none" dirty="0"/>
                <a:t>A</a:t>
              </a:r>
            </a:p>
          </p:txBody>
        </p:sp>
        <p:sp>
          <p:nvSpPr>
            <p:cNvPr id="151588" name="Text Box 50"/>
            <p:cNvSpPr txBox="1">
              <a:spLocks noChangeArrowheads="1"/>
            </p:cNvSpPr>
            <p:nvPr/>
          </p:nvSpPr>
          <p:spPr bwMode="auto">
            <a:xfrm>
              <a:off x="3133" y="3387"/>
              <a:ext cx="20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u="none" dirty="0"/>
                <a:t>1</a:t>
              </a:r>
            </a:p>
          </p:txBody>
        </p:sp>
        <p:sp>
          <p:nvSpPr>
            <p:cNvPr id="151589" name="Text Box 51"/>
            <p:cNvSpPr txBox="1">
              <a:spLocks noChangeArrowheads="1"/>
            </p:cNvSpPr>
            <p:nvPr/>
          </p:nvSpPr>
          <p:spPr bwMode="auto">
            <a:xfrm>
              <a:off x="3655" y="3383"/>
              <a:ext cx="29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u="none"/>
                <a:t>60</a:t>
              </a:r>
            </a:p>
          </p:txBody>
        </p:sp>
      </p:grpSp>
      <p:sp>
        <p:nvSpPr>
          <p:cNvPr id="55" name="Text Box 48"/>
          <p:cNvSpPr txBox="1">
            <a:spLocks noChangeArrowheads="1"/>
          </p:cNvSpPr>
          <p:nvPr/>
        </p:nvSpPr>
        <p:spPr bwMode="auto">
          <a:xfrm>
            <a:off x="468857" y="4841283"/>
            <a:ext cx="31818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pt-PT" u="none" smtClean="0">
                <a:latin typeface="Tw Cen MT"/>
                <a:cs typeface="Tw Cen MT"/>
              </a:rPr>
              <a:t>F é desconhecido, </a:t>
            </a:r>
            <a:r>
              <a:rPr lang="pt-PT" i="1" u="none" smtClean="0">
                <a:latin typeface="Tw Cen MT"/>
                <a:cs typeface="Tw Cen MT"/>
              </a:rPr>
              <a:t>flood</a:t>
            </a:r>
            <a:endParaRPr lang="pt-PT" sz="2800" i="1" u="none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3165647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20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59259E-6 L -0.10694 0.11482 L -0.10694 0.24329 " pathEditMode="relative" rAng="0" ptsTypes="AAA">
                                      <p:cBhvr>
                                        <p:cTn id="2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47" y="12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912" grpId="0"/>
      <p:bldP spid="5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6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6000" dirty="0" smtClean="0">
                <a:latin typeface="Tw Cen MT"/>
                <a:ea typeface="ＭＳ Ｐゴシック" charset="0"/>
                <a:cs typeface="Tw Cen MT"/>
              </a:rPr>
              <a:t>F responde a A</a:t>
            </a:r>
            <a:endParaRPr lang="pt-PT" sz="6000" dirty="0">
              <a:latin typeface="Tw Cen MT"/>
              <a:ea typeface="ＭＳ Ｐゴシック" charset="0"/>
              <a:cs typeface="Tw Cen MT"/>
            </a:endParaRPr>
          </a:p>
        </p:txBody>
      </p:sp>
      <p:graphicFrame>
        <p:nvGraphicFramePr>
          <p:cNvPr id="15155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7381893"/>
              </p:ext>
            </p:extLst>
          </p:nvPr>
        </p:nvGraphicFramePr>
        <p:xfrm>
          <a:off x="4991808" y="2595910"/>
          <a:ext cx="6111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51" name="Clip" r:id="rId4" imgW="1307948" imgH="1084823" progId="MS_ClipArt_Gallery.2">
                  <p:embed/>
                </p:oleObj>
              </mc:Choice>
              <mc:Fallback>
                <p:oleObj name="Clip" r:id="rId4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1808" y="2595910"/>
                        <a:ext cx="61118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155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1235376"/>
              </p:ext>
            </p:extLst>
          </p:nvPr>
        </p:nvGraphicFramePr>
        <p:xfrm>
          <a:off x="7649283" y="3721447"/>
          <a:ext cx="6111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52" name="Clip" r:id="rId6" imgW="1307948" imgH="1084823" progId="MS_ClipArt_Gallery.2">
                  <p:embed/>
                </p:oleObj>
              </mc:Choice>
              <mc:Fallback>
                <p:oleObj name="Clip" r:id="rId6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49283" y="3721447"/>
                        <a:ext cx="61118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1562" name="Line 6"/>
          <p:cNvSpPr>
            <a:spLocks noChangeShapeType="1"/>
          </p:cNvSpPr>
          <p:nvPr/>
        </p:nvSpPr>
        <p:spPr bwMode="auto">
          <a:xfrm>
            <a:off x="5537908" y="2992785"/>
            <a:ext cx="754063" cy="433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63" name="Line 7"/>
          <p:cNvSpPr>
            <a:spLocks noChangeShapeType="1"/>
          </p:cNvSpPr>
          <p:nvPr/>
        </p:nvSpPr>
        <p:spPr bwMode="auto">
          <a:xfrm flipV="1">
            <a:off x="5599821" y="3610322"/>
            <a:ext cx="679450" cy="655638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64" name="Line 8"/>
          <p:cNvSpPr>
            <a:spLocks noChangeShapeType="1"/>
          </p:cNvSpPr>
          <p:nvPr/>
        </p:nvSpPr>
        <p:spPr bwMode="auto">
          <a:xfrm flipV="1">
            <a:off x="6723771" y="2943572"/>
            <a:ext cx="593725" cy="4079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65" name="Line 9"/>
          <p:cNvSpPr>
            <a:spLocks noChangeShapeType="1"/>
          </p:cNvSpPr>
          <p:nvPr/>
        </p:nvSpPr>
        <p:spPr bwMode="auto">
          <a:xfrm>
            <a:off x="6798383" y="3426172"/>
            <a:ext cx="939800" cy="395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5155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5577704"/>
              </p:ext>
            </p:extLst>
          </p:nvPr>
        </p:nvGraphicFramePr>
        <p:xfrm>
          <a:off x="5328358" y="4246910"/>
          <a:ext cx="6111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53" name="Clip" r:id="rId7" imgW="1307948" imgH="1084823" progId="MS_ClipArt_Gallery.2">
                  <p:embed/>
                </p:oleObj>
              </mc:Choice>
              <mc:Fallback>
                <p:oleObj name="Clip" r:id="rId7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8358" y="4246910"/>
                        <a:ext cx="61118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155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1198676"/>
              </p:ext>
            </p:extLst>
          </p:nvPr>
        </p:nvGraphicFramePr>
        <p:xfrm>
          <a:off x="7260346" y="2611785"/>
          <a:ext cx="61118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54" name="Clip" r:id="rId8" imgW="1307948" imgH="1084823" progId="MS_ClipArt_Gallery.2">
                  <p:embed/>
                </p:oleObj>
              </mc:Choice>
              <mc:Fallback>
                <p:oleObj name="Clip" r:id="rId8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0346" y="2611785"/>
                        <a:ext cx="611187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155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8150898"/>
              </p:ext>
            </p:extLst>
          </p:nvPr>
        </p:nvGraphicFramePr>
        <p:xfrm>
          <a:off x="6166558" y="2032347"/>
          <a:ext cx="6111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55" name="Clip" r:id="rId9" imgW="1307948" imgH="1084823" progId="MS_ClipArt_Gallery.2">
                  <p:embed/>
                </p:oleObj>
              </mc:Choice>
              <mc:Fallback>
                <p:oleObj name="Clip" r:id="rId9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6558" y="2032347"/>
                        <a:ext cx="61118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1566" name="Line 13"/>
          <p:cNvSpPr>
            <a:spLocks noChangeShapeType="1"/>
          </p:cNvSpPr>
          <p:nvPr/>
        </p:nvSpPr>
        <p:spPr bwMode="auto">
          <a:xfrm flipH="1" flipV="1">
            <a:off x="6491996" y="2541935"/>
            <a:ext cx="11112" cy="781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5155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0521327"/>
              </p:ext>
            </p:extLst>
          </p:nvPr>
        </p:nvGraphicFramePr>
        <p:xfrm>
          <a:off x="6485646" y="4361210"/>
          <a:ext cx="61118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56" name="Clip" r:id="rId10" imgW="1307948" imgH="1084823" progId="MS_ClipArt_Gallery.2">
                  <p:embed/>
                </p:oleObj>
              </mc:Choice>
              <mc:Fallback>
                <p:oleObj name="Clip" r:id="rId10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5646" y="4361210"/>
                        <a:ext cx="611187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1567" name="Line 15"/>
          <p:cNvSpPr>
            <a:spLocks noChangeShapeType="1"/>
          </p:cNvSpPr>
          <p:nvPr/>
        </p:nvSpPr>
        <p:spPr bwMode="auto">
          <a:xfrm flipH="1" flipV="1">
            <a:off x="6501521" y="3569047"/>
            <a:ext cx="204787" cy="808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68" name="Text Box 16"/>
          <p:cNvSpPr txBox="1">
            <a:spLocks noChangeArrowheads="1"/>
          </p:cNvSpPr>
          <p:nvPr/>
        </p:nvSpPr>
        <p:spPr bwMode="auto">
          <a:xfrm>
            <a:off x="6374521" y="1652935"/>
            <a:ext cx="3770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>
                <a:latin typeface="Tw Cen MT"/>
                <a:cs typeface="Tw Cen MT"/>
              </a:rPr>
              <a:t>A</a:t>
            </a:r>
          </a:p>
        </p:txBody>
      </p:sp>
      <p:sp>
        <p:nvSpPr>
          <p:cNvPr id="151569" name="Text Box 17"/>
          <p:cNvSpPr txBox="1">
            <a:spLocks noChangeArrowheads="1"/>
          </p:cNvSpPr>
          <p:nvPr/>
        </p:nvSpPr>
        <p:spPr bwMode="auto">
          <a:xfrm>
            <a:off x="6568196" y="4912072"/>
            <a:ext cx="3194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 dirty="0">
                <a:latin typeface="Tw Cen MT"/>
                <a:cs typeface="Tw Cen MT"/>
              </a:rPr>
              <a:t>F</a:t>
            </a:r>
          </a:p>
        </p:txBody>
      </p:sp>
      <p:sp>
        <p:nvSpPr>
          <p:cNvPr id="151570" name="Text Box 18"/>
          <p:cNvSpPr txBox="1">
            <a:spLocks noChangeArrowheads="1"/>
          </p:cNvSpPr>
          <p:nvPr/>
        </p:nvSpPr>
        <p:spPr bwMode="auto">
          <a:xfrm>
            <a:off x="7790571" y="2322860"/>
            <a:ext cx="3477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>
                <a:latin typeface="Tw Cen MT"/>
                <a:cs typeface="Tw Cen MT"/>
              </a:rPr>
              <a:t>B</a:t>
            </a:r>
          </a:p>
        </p:txBody>
      </p:sp>
      <p:sp>
        <p:nvSpPr>
          <p:cNvPr id="151571" name="Text Box 19"/>
          <p:cNvSpPr txBox="1">
            <a:spLocks noChangeArrowheads="1"/>
          </p:cNvSpPr>
          <p:nvPr/>
        </p:nvSpPr>
        <p:spPr bwMode="auto">
          <a:xfrm>
            <a:off x="5460121" y="4808885"/>
            <a:ext cx="3194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 dirty="0">
                <a:latin typeface="Tw Cen MT"/>
                <a:cs typeface="Tw Cen MT"/>
              </a:rPr>
              <a:t>E</a:t>
            </a:r>
          </a:p>
        </p:txBody>
      </p:sp>
      <p:sp>
        <p:nvSpPr>
          <p:cNvPr id="151572" name="Text Box 20"/>
          <p:cNvSpPr txBox="1">
            <a:spLocks noChangeArrowheads="1"/>
          </p:cNvSpPr>
          <p:nvPr/>
        </p:nvSpPr>
        <p:spPr bwMode="auto">
          <a:xfrm>
            <a:off x="7881058" y="4189760"/>
            <a:ext cx="3705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>
                <a:latin typeface="Tw Cen MT"/>
                <a:cs typeface="Tw Cen MT"/>
              </a:rPr>
              <a:t>C</a:t>
            </a:r>
          </a:p>
        </p:txBody>
      </p:sp>
      <p:sp>
        <p:nvSpPr>
          <p:cNvPr id="151573" name="Text Box 21"/>
          <p:cNvSpPr txBox="1">
            <a:spLocks noChangeArrowheads="1"/>
          </p:cNvSpPr>
          <p:nvPr/>
        </p:nvSpPr>
        <p:spPr bwMode="auto">
          <a:xfrm>
            <a:off x="4969583" y="2270472"/>
            <a:ext cx="3705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 dirty="0">
                <a:latin typeface="Tw Cen MT"/>
                <a:cs typeface="Tw Cen MT"/>
              </a:rPr>
              <a:t>D</a:t>
            </a:r>
          </a:p>
        </p:txBody>
      </p:sp>
      <p:grpSp>
        <p:nvGrpSpPr>
          <p:cNvPr id="151574" name="Group 22"/>
          <p:cNvGrpSpPr>
            <a:grpSpLocks/>
          </p:cNvGrpSpPr>
          <p:nvPr/>
        </p:nvGrpSpPr>
        <p:grpSpPr bwMode="auto">
          <a:xfrm>
            <a:off x="6107821" y="3346797"/>
            <a:ext cx="720725" cy="279400"/>
            <a:chOff x="3913" y="3140"/>
            <a:chExt cx="454" cy="176"/>
          </a:xfrm>
        </p:grpSpPr>
        <p:sp>
          <p:nvSpPr>
            <p:cNvPr id="151603" name="Rectangle 23"/>
            <p:cNvSpPr>
              <a:spLocks noChangeArrowheads="1"/>
            </p:cNvSpPr>
            <p:nvPr/>
          </p:nvSpPr>
          <p:spPr bwMode="auto">
            <a:xfrm>
              <a:off x="3913" y="3228"/>
              <a:ext cx="407" cy="8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51604" name="Freeform 24"/>
            <p:cNvSpPr>
              <a:spLocks/>
            </p:cNvSpPr>
            <p:nvPr/>
          </p:nvSpPr>
          <p:spPr bwMode="auto">
            <a:xfrm>
              <a:off x="3958" y="3145"/>
              <a:ext cx="409" cy="68"/>
            </a:xfrm>
            <a:custGeom>
              <a:avLst/>
              <a:gdLst>
                <a:gd name="T0" fmla="*/ 0 w 280"/>
                <a:gd name="T1" fmla="*/ 247 h 63"/>
                <a:gd name="T2" fmla="*/ 33782 w 280"/>
                <a:gd name="T3" fmla="*/ 244 h 63"/>
                <a:gd name="T4" fmla="*/ 200506 w 280"/>
                <a:gd name="T5" fmla="*/ 0 h 63"/>
                <a:gd name="T6" fmla="*/ 256466 w 280"/>
                <a:gd name="T7" fmla="*/ 0 h 6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0"/>
                <a:gd name="T13" fmla="*/ 0 h 63"/>
                <a:gd name="T14" fmla="*/ 280 w 280"/>
                <a:gd name="T15" fmla="*/ 63 h 6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1605" name="Freeform 25"/>
            <p:cNvSpPr>
              <a:spLocks/>
            </p:cNvSpPr>
            <p:nvPr/>
          </p:nvSpPr>
          <p:spPr bwMode="auto">
            <a:xfrm>
              <a:off x="4044" y="3140"/>
              <a:ext cx="251" cy="75"/>
            </a:xfrm>
            <a:custGeom>
              <a:avLst/>
              <a:gdLst>
                <a:gd name="T0" fmla="*/ 0 w 148"/>
                <a:gd name="T1" fmla="*/ 0 h 74"/>
                <a:gd name="T2" fmla="*/ 538514 w 148"/>
                <a:gd name="T3" fmla="*/ 0 h 74"/>
                <a:gd name="T4" fmla="*/ 1372900 w 148"/>
                <a:gd name="T5" fmla="*/ 92 h 74"/>
                <a:gd name="T6" fmla="*/ 1993191 w 148"/>
                <a:gd name="T7" fmla="*/ 92 h 7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8"/>
                <a:gd name="T13" fmla="*/ 0 h 74"/>
                <a:gd name="T14" fmla="*/ 148 w 148"/>
                <a:gd name="T15" fmla="*/ 74 h 7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51575" name="Text Box 26"/>
          <p:cNvSpPr txBox="1">
            <a:spLocks noChangeArrowheads="1"/>
          </p:cNvSpPr>
          <p:nvPr/>
        </p:nvSpPr>
        <p:spPr bwMode="auto">
          <a:xfrm>
            <a:off x="6163383" y="2910235"/>
            <a:ext cx="352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51576" name="Text Box 27"/>
          <p:cNvSpPr txBox="1">
            <a:spLocks noChangeArrowheads="1"/>
          </p:cNvSpPr>
          <p:nvPr/>
        </p:nvSpPr>
        <p:spPr bwMode="auto">
          <a:xfrm>
            <a:off x="6606296" y="2910235"/>
            <a:ext cx="352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51577" name="Text Box 28"/>
          <p:cNvSpPr txBox="1">
            <a:spLocks noChangeArrowheads="1"/>
          </p:cNvSpPr>
          <p:nvPr/>
        </p:nvSpPr>
        <p:spPr bwMode="auto">
          <a:xfrm>
            <a:off x="6963483" y="3124547"/>
            <a:ext cx="352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51578" name="Text Box 29"/>
          <p:cNvSpPr txBox="1">
            <a:spLocks noChangeArrowheads="1"/>
          </p:cNvSpPr>
          <p:nvPr/>
        </p:nvSpPr>
        <p:spPr bwMode="auto">
          <a:xfrm>
            <a:off x="6544383" y="3575397"/>
            <a:ext cx="352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51579" name="Text Box 30"/>
          <p:cNvSpPr txBox="1">
            <a:spLocks noChangeArrowheads="1"/>
          </p:cNvSpPr>
          <p:nvPr/>
        </p:nvSpPr>
        <p:spPr bwMode="auto">
          <a:xfrm>
            <a:off x="6114171" y="3637310"/>
            <a:ext cx="352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51580" name="Text Box 31"/>
          <p:cNvSpPr txBox="1">
            <a:spLocks noChangeArrowheads="1"/>
          </p:cNvSpPr>
          <p:nvPr/>
        </p:nvSpPr>
        <p:spPr bwMode="auto">
          <a:xfrm>
            <a:off x="5749046" y="3224560"/>
            <a:ext cx="352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>
                <a:solidFill>
                  <a:srgbClr val="FF0000"/>
                </a:solidFill>
              </a:rPr>
              <a:t>6</a:t>
            </a:r>
          </a:p>
        </p:txBody>
      </p: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6780497" y="5320758"/>
            <a:ext cx="1428750" cy="369887"/>
            <a:chOff x="1750" y="3514"/>
            <a:chExt cx="900" cy="233"/>
          </a:xfrm>
        </p:grpSpPr>
        <p:sp>
          <p:nvSpPr>
            <p:cNvPr id="420896" name="Rectangle 32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0000FF"/>
                </a:solidFill>
                <a:latin typeface="Tw Cen MT"/>
                <a:cs typeface="Tw Cen MT"/>
              </a:endParaRPr>
            </a:p>
          </p:txBody>
        </p:sp>
        <p:sp>
          <p:nvSpPr>
            <p:cNvPr id="151600" name="Text Box 33"/>
            <p:cNvSpPr txBox="1">
              <a:spLocks noChangeArrowheads="1"/>
            </p:cNvSpPr>
            <p:nvPr/>
          </p:nvSpPr>
          <p:spPr bwMode="auto">
            <a:xfrm>
              <a:off x="1750" y="3514"/>
              <a:ext cx="35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u="none" dirty="0">
                  <a:solidFill>
                    <a:schemeClr val="bg1"/>
                  </a:solidFill>
                  <a:latin typeface="Tw Cen MT"/>
                  <a:cs typeface="Tw Cen MT"/>
                </a:rPr>
                <a:t>F</a:t>
              </a:r>
              <a:r>
                <a:rPr lang="en-US" sz="1800" u="none" dirty="0" smtClean="0">
                  <a:solidFill>
                    <a:schemeClr val="bg1"/>
                  </a:solidFill>
                  <a:latin typeface="Tw Cen MT"/>
                  <a:cs typeface="Tw Cen MT"/>
                </a:rPr>
                <a:t>  A</a:t>
              </a:r>
              <a:endParaRPr lang="en-US" sz="1800" u="none" dirty="0">
                <a:solidFill>
                  <a:schemeClr val="bg1"/>
                </a:solidFill>
                <a:latin typeface="Tw Cen MT"/>
                <a:cs typeface="Tw Cen MT"/>
              </a:endParaRPr>
            </a:p>
          </p:txBody>
        </p:sp>
        <p:sp>
          <p:nvSpPr>
            <p:cNvPr id="151601" name="Line 34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51602" name="Line 35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6996400" y="4622258"/>
            <a:ext cx="1296988" cy="714375"/>
            <a:chOff x="4406" y="331"/>
            <a:chExt cx="817" cy="450"/>
          </a:xfrm>
        </p:grpSpPr>
        <p:sp>
          <p:nvSpPr>
            <p:cNvPr id="151595" name="Line 37"/>
            <p:cNvSpPr>
              <a:spLocks noChangeShapeType="1"/>
            </p:cNvSpPr>
            <p:nvPr/>
          </p:nvSpPr>
          <p:spPr bwMode="auto">
            <a:xfrm flipV="1">
              <a:off x="4406" y="439"/>
              <a:ext cx="252" cy="3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pt-PT">
                <a:latin typeface="Tw Cen MT"/>
                <a:cs typeface="Tw Cen MT"/>
              </a:endParaRPr>
            </a:p>
          </p:txBody>
        </p:sp>
        <p:sp>
          <p:nvSpPr>
            <p:cNvPr id="151596" name="Line 38"/>
            <p:cNvSpPr>
              <a:spLocks noChangeShapeType="1"/>
            </p:cNvSpPr>
            <p:nvPr/>
          </p:nvSpPr>
          <p:spPr bwMode="auto">
            <a:xfrm flipV="1">
              <a:off x="4524" y="594"/>
              <a:ext cx="137" cy="1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pt-PT">
                <a:latin typeface="Tw Cen MT"/>
                <a:cs typeface="Tw Cen MT"/>
              </a:endParaRPr>
            </a:p>
          </p:txBody>
        </p:sp>
        <p:sp>
          <p:nvSpPr>
            <p:cNvPr id="151597" name="Text Box 39"/>
            <p:cNvSpPr txBox="1">
              <a:spLocks noChangeArrowheads="1"/>
            </p:cNvSpPr>
            <p:nvPr/>
          </p:nvSpPr>
          <p:spPr bwMode="auto">
            <a:xfrm>
              <a:off x="4643" y="331"/>
              <a:ext cx="58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sz="1600" u="none" dirty="0" err="1" smtClean="0">
                  <a:latin typeface="Tw Cen MT"/>
                  <a:cs typeface="Tw Cen MT"/>
                </a:rPr>
                <a:t>Source</a:t>
              </a:r>
              <a:r>
                <a:rPr lang="pt-PT" sz="1600" u="none" dirty="0" smtClean="0">
                  <a:latin typeface="Tw Cen MT"/>
                  <a:cs typeface="Tw Cen MT"/>
                </a:rPr>
                <a:t>: F</a:t>
              </a:r>
              <a:endParaRPr lang="pt-PT" sz="1600" u="none" dirty="0">
                <a:latin typeface="Tw Cen MT"/>
                <a:cs typeface="Tw Cen MT"/>
              </a:endParaRPr>
            </a:p>
          </p:txBody>
        </p:sp>
        <p:sp>
          <p:nvSpPr>
            <p:cNvPr id="151598" name="Text Box 40"/>
            <p:cNvSpPr txBox="1">
              <a:spLocks noChangeArrowheads="1"/>
            </p:cNvSpPr>
            <p:nvPr/>
          </p:nvSpPr>
          <p:spPr bwMode="auto">
            <a:xfrm>
              <a:off x="4660" y="492"/>
              <a:ext cx="47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sz="1600" u="none" dirty="0" err="1" smtClean="0">
                  <a:latin typeface="Tw Cen MT"/>
                  <a:cs typeface="Tw Cen MT"/>
                </a:rPr>
                <a:t>Dest</a:t>
              </a:r>
              <a:r>
                <a:rPr lang="pt-PT" sz="1600" u="none" dirty="0" smtClean="0">
                  <a:latin typeface="Tw Cen MT"/>
                  <a:cs typeface="Tw Cen MT"/>
                </a:rPr>
                <a:t>: A</a:t>
              </a:r>
              <a:endParaRPr lang="pt-PT" sz="1600" u="none" dirty="0">
                <a:latin typeface="Tw Cen MT"/>
                <a:cs typeface="Tw Cen MT"/>
              </a:endParaRPr>
            </a:p>
          </p:txBody>
        </p:sp>
      </p:grpSp>
      <p:grpSp>
        <p:nvGrpSpPr>
          <p:cNvPr id="5" name="Group 47"/>
          <p:cNvGrpSpPr>
            <a:grpSpLocks/>
          </p:cNvGrpSpPr>
          <p:nvPr/>
        </p:nvGrpSpPr>
        <p:grpSpPr bwMode="auto">
          <a:xfrm>
            <a:off x="457201" y="2837656"/>
            <a:ext cx="3017838" cy="1444625"/>
            <a:chOff x="3441" y="3154"/>
            <a:chExt cx="1901" cy="910"/>
          </a:xfrm>
        </p:grpSpPr>
        <p:sp>
          <p:nvSpPr>
            <p:cNvPr id="151590" name="Rectangle 43"/>
            <p:cNvSpPr>
              <a:spLocks noChangeArrowheads="1"/>
            </p:cNvSpPr>
            <p:nvPr/>
          </p:nvSpPr>
          <p:spPr bwMode="auto">
            <a:xfrm>
              <a:off x="3449" y="3154"/>
              <a:ext cx="1893" cy="90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>
                <a:latin typeface="Tw Cen MT"/>
                <a:cs typeface="Tw Cen MT"/>
              </a:endParaRPr>
            </a:p>
          </p:txBody>
        </p:sp>
        <p:sp>
          <p:nvSpPr>
            <p:cNvPr id="151591" name="Text Box 42"/>
            <p:cNvSpPr txBox="1">
              <a:spLocks noChangeArrowheads="1"/>
            </p:cNvSpPr>
            <p:nvPr/>
          </p:nvSpPr>
          <p:spPr bwMode="auto">
            <a:xfrm>
              <a:off x="3441" y="3175"/>
              <a:ext cx="186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sz="1800" u="none" smtClean="0">
                  <a:latin typeface="Tw Cen MT"/>
                  <a:cs typeface="Tw Cen MT"/>
                </a:rPr>
                <a:t>MAC addr       interface   TTL</a:t>
              </a:r>
              <a:endParaRPr lang="pt-PT" sz="1800" u="none">
                <a:latin typeface="Tw Cen MT"/>
                <a:cs typeface="Tw Cen MT"/>
              </a:endParaRPr>
            </a:p>
          </p:txBody>
        </p:sp>
        <p:sp>
          <p:nvSpPr>
            <p:cNvPr id="151592" name="Line 44"/>
            <p:cNvSpPr>
              <a:spLocks noChangeShapeType="1"/>
            </p:cNvSpPr>
            <p:nvPr/>
          </p:nvSpPr>
          <p:spPr bwMode="auto">
            <a:xfrm>
              <a:off x="4226" y="3154"/>
              <a:ext cx="0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pt-PT">
                <a:latin typeface="Tw Cen MT"/>
                <a:cs typeface="Tw Cen MT"/>
              </a:endParaRPr>
            </a:p>
          </p:txBody>
        </p:sp>
        <p:sp>
          <p:nvSpPr>
            <p:cNvPr id="151593" name="Line 45"/>
            <p:cNvSpPr>
              <a:spLocks noChangeShapeType="1"/>
            </p:cNvSpPr>
            <p:nvPr/>
          </p:nvSpPr>
          <p:spPr bwMode="auto">
            <a:xfrm>
              <a:off x="4963" y="3157"/>
              <a:ext cx="0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pt-PT">
                <a:latin typeface="Tw Cen MT"/>
                <a:cs typeface="Tw Cen MT"/>
              </a:endParaRPr>
            </a:p>
          </p:txBody>
        </p:sp>
        <p:sp>
          <p:nvSpPr>
            <p:cNvPr id="151594" name="Line 46"/>
            <p:cNvSpPr>
              <a:spLocks noChangeShapeType="1"/>
            </p:cNvSpPr>
            <p:nvPr/>
          </p:nvSpPr>
          <p:spPr bwMode="auto">
            <a:xfrm>
              <a:off x="3452" y="3397"/>
              <a:ext cx="18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pt-PT">
                <a:latin typeface="Tw Cen MT"/>
                <a:cs typeface="Tw Cen MT"/>
              </a:endParaRPr>
            </a:p>
          </p:txBody>
        </p:sp>
      </p:grpSp>
      <p:sp>
        <p:nvSpPr>
          <p:cNvPr id="420912" name="Text Box 48"/>
          <p:cNvSpPr txBox="1">
            <a:spLocks noChangeArrowheads="1"/>
          </p:cNvSpPr>
          <p:nvPr/>
        </p:nvSpPr>
        <p:spPr bwMode="auto">
          <a:xfrm>
            <a:off x="457200" y="2091382"/>
            <a:ext cx="31818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pt-PT" u="none" dirty="0" smtClean="0">
                <a:latin typeface="Tw Cen MT"/>
                <a:cs typeface="Tw Cen MT"/>
              </a:rPr>
              <a:t>Mac </a:t>
            </a:r>
            <a:r>
              <a:rPr lang="pt-PT" u="none" dirty="0" err="1" smtClean="0">
                <a:latin typeface="Tw Cen MT"/>
                <a:cs typeface="Tw Cen MT"/>
              </a:rPr>
              <a:t>Address</a:t>
            </a:r>
            <a:r>
              <a:rPr lang="pt-PT" u="none" dirty="0" smtClean="0">
                <a:latin typeface="Tw Cen MT"/>
                <a:cs typeface="Tw Cen MT"/>
              </a:rPr>
              <a:t> </a:t>
            </a:r>
            <a:r>
              <a:rPr lang="pt-PT" u="none" dirty="0" err="1" smtClean="0">
                <a:latin typeface="Tw Cen MT"/>
                <a:cs typeface="Tw Cen MT"/>
              </a:rPr>
              <a:t>table</a:t>
            </a:r>
            <a:r>
              <a:rPr lang="pt-PT" u="none" dirty="0" smtClean="0">
                <a:latin typeface="Tw Cen MT"/>
                <a:cs typeface="Tw Cen MT"/>
              </a:rPr>
              <a:t> </a:t>
            </a:r>
          </a:p>
        </p:txBody>
      </p: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858045" y="3386931"/>
            <a:ext cx="2495551" cy="407987"/>
            <a:chOff x="2376" y="3383"/>
            <a:chExt cx="1572" cy="257"/>
          </a:xfrm>
        </p:grpSpPr>
        <p:sp>
          <p:nvSpPr>
            <p:cNvPr id="151587" name="Text Box 49"/>
            <p:cNvSpPr txBox="1">
              <a:spLocks noChangeArrowheads="1"/>
            </p:cNvSpPr>
            <p:nvPr/>
          </p:nvSpPr>
          <p:spPr bwMode="auto">
            <a:xfrm>
              <a:off x="2376" y="3388"/>
              <a:ext cx="21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u="none" dirty="0"/>
                <a:t>A</a:t>
              </a:r>
            </a:p>
          </p:txBody>
        </p:sp>
        <p:sp>
          <p:nvSpPr>
            <p:cNvPr id="151588" name="Text Box 50"/>
            <p:cNvSpPr txBox="1">
              <a:spLocks noChangeArrowheads="1"/>
            </p:cNvSpPr>
            <p:nvPr/>
          </p:nvSpPr>
          <p:spPr bwMode="auto">
            <a:xfrm>
              <a:off x="3133" y="3387"/>
              <a:ext cx="20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u="none" dirty="0"/>
                <a:t>1</a:t>
              </a:r>
            </a:p>
          </p:txBody>
        </p:sp>
        <p:sp>
          <p:nvSpPr>
            <p:cNvPr id="151589" name="Text Box 51"/>
            <p:cNvSpPr txBox="1">
              <a:spLocks noChangeArrowheads="1"/>
            </p:cNvSpPr>
            <p:nvPr/>
          </p:nvSpPr>
          <p:spPr bwMode="auto">
            <a:xfrm>
              <a:off x="3655" y="3383"/>
              <a:ext cx="29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u="none" dirty="0" smtClean="0"/>
                <a:t>59</a:t>
              </a:r>
              <a:endParaRPr lang="en-US" sz="2000" u="none" dirty="0"/>
            </a:p>
          </p:txBody>
        </p:sp>
      </p:grpSp>
      <p:sp>
        <p:nvSpPr>
          <p:cNvPr id="55" name="Text Box 48"/>
          <p:cNvSpPr txBox="1">
            <a:spLocks noChangeArrowheads="1"/>
          </p:cNvSpPr>
          <p:nvPr/>
        </p:nvSpPr>
        <p:spPr bwMode="auto">
          <a:xfrm>
            <a:off x="468857" y="4841283"/>
            <a:ext cx="318184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u="none" dirty="0">
                <a:latin typeface="Tw Cen MT"/>
                <a:cs typeface="Tw Cen MT"/>
              </a:rPr>
              <a:t>A</a:t>
            </a:r>
            <a:r>
              <a:rPr lang="pt-PT" u="none" dirty="0" smtClean="0">
                <a:latin typeface="Tw Cen MT"/>
                <a:cs typeface="Tw Cen MT"/>
              </a:rPr>
              <a:t> é conhecido, enviar via a interface 1</a:t>
            </a:r>
            <a:endParaRPr lang="pt-PT" sz="2800" i="1" u="none" dirty="0">
              <a:latin typeface="Tw Cen MT"/>
              <a:cs typeface="Tw Cen MT"/>
            </a:endParaRPr>
          </a:p>
        </p:txBody>
      </p:sp>
      <p:grpSp>
        <p:nvGrpSpPr>
          <p:cNvPr id="53" name="Group 53"/>
          <p:cNvGrpSpPr>
            <a:grpSpLocks/>
          </p:cNvGrpSpPr>
          <p:nvPr/>
        </p:nvGrpSpPr>
        <p:grpSpPr bwMode="auto">
          <a:xfrm>
            <a:off x="858043" y="3738563"/>
            <a:ext cx="2495550" cy="407987"/>
            <a:chOff x="2376" y="3383"/>
            <a:chExt cx="1572" cy="257"/>
          </a:xfrm>
        </p:grpSpPr>
        <p:sp>
          <p:nvSpPr>
            <p:cNvPr id="54" name="Text Box 49"/>
            <p:cNvSpPr txBox="1">
              <a:spLocks noChangeArrowheads="1"/>
            </p:cNvSpPr>
            <p:nvPr/>
          </p:nvSpPr>
          <p:spPr bwMode="auto">
            <a:xfrm>
              <a:off x="2376" y="3388"/>
              <a:ext cx="20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u="none" dirty="0"/>
                <a:t>F</a:t>
              </a:r>
            </a:p>
          </p:txBody>
        </p:sp>
        <p:sp>
          <p:nvSpPr>
            <p:cNvPr id="56" name="Text Box 50"/>
            <p:cNvSpPr txBox="1">
              <a:spLocks noChangeArrowheads="1"/>
            </p:cNvSpPr>
            <p:nvPr/>
          </p:nvSpPr>
          <p:spPr bwMode="auto">
            <a:xfrm>
              <a:off x="3133" y="3387"/>
              <a:ext cx="20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u="none" dirty="0"/>
                <a:t>4</a:t>
              </a:r>
            </a:p>
          </p:txBody>
        </p:sp>
        <p:sp>
          <p:nvSpPr>
            <p:cNvPr id="57" name="Text Box 51"/>
            <p:cNvSpPr txBox="1">
              <a:spLocks noChangeArrowheads="1"/>
            </p:cNvSpPr>
            <p:nvPr/>
          </p:nvSpPr>
          <p:spPr bwMode="auto">
            <a:xfrm>
              <a:off x="3655" y="3383"/>
              <a:ext cx="29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u="none" dirty="0"/>
                <a:t>60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715678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20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59259E-6 L -0.10694 0.11482 L -0.10694 0.24329 " pathEditMode="relative" rAng="0" ptsTypes="AAA">
                                      <p:cBhvr>
                                        <p:cTn id="2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47" y="12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912" grpId="0"/>
      <p:bldP spid="5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9" name="Rectangle 5"/>
          <p:cNvSpPr>
            <a:spLocks noGrp="1" noChangeArrowheads="1"/>
          </p:cNvSpPr>
          <p:nvPr>
            <p:ph type="title"/>
          </p:nvPr>
        </p:nvSpPr>
        <p:spPr>
          <a:xfrm>
            <a:off x="685240" y="339747"/>
            <a:ext cx="7772400" cy="1143000"/>
          </a:xfrm>
        </p:spPr>
        <p:txBody>
          <a:bodyPr>
            <a:normAutofit/>
          </a:bodyPr>
          <a:lstStyle/>
          <a:p>
            <a:r>
              <a:rPr lang="pt-PT" sz="5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Interligação de </a:t>
            </a:r>
            <a:r>
              <a:rPr lang="pt-PT" sz="5400" i="1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switches</a:t>
            </a:r>
            <a:endParaRPr lang="pt-PT" sz="5400" i="1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5566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90563" y="1482747"/>
            <a:ext cx="7881937" cy="9373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Os </a:t>
            </a:r>
            <a:r>
              <a:rPr lang="pt-PT" sz="2400" i="1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switches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podem ser ligados entre si desde que se mantenha uma configuração em árvore</a:t>
            </a:r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681030" name="Rectangle 70"/>
          <p:cNvSpPr>
            <a:spLocks noChangeArrowheads="1"/>
          </p:cNvSpPr>
          <p:nvPr/>
        </p:nvSpPr>
        <p:spPr bwMode="auto">
          <a:xfrm>
            <a:off x="690563" y="4735253"/>
            <a:ext cx="7881937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rgbClr val="0000FF"/>
              </a:buClr>
              <a:buSzPct val="85000"/>
            </a:pPr>
            <a:r>
              <a:rPr lang="pt-PT" sz="2000" dirty="0" smtClean="0">
                <a:solidFill>
                  <a:srgbClr val="000000"/>
                </a:solidFill>
                <a:latin typeface="Tw Cen MT"/>
                <a:cs typeface="Tw Cen MT"/>
              </a:rPr>
              <a:t>Pergunta: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 enviar de A para G – como sabe o S</a:t>
            </a:r>
            <a:r>
              <a:rPr lang="pt-PT" sz="2000" u="none" baseline="-25000" dirty="0" smtClean="0">
                <a:solidFill>
                  <a:srgbClr val="000000"/>
                </a:solidFill>
                <a:latin typeface="Tw Cen MT"/>
                <a:cs typeface="Tw Cen MT"/>
              </a:rPr>
              <a:t>1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 encaminhar </a:t>
            </a:r>
            <a:r>
              <a:rPr lang="pt-PT" sz="2000" i="1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frames</a:t>
            </a:r>
            <a:r>
              <a:rPr lang="pt-PT" sz="2000" i="1" u="none" dirty="0" smtClean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destinadas a G via S</a:t>
            </a:r>
            <a:r>
              <a:rPr lang="pt-PT" sz="2000" u="none" baseline="-25000" dirty="0" smtClean="0">
                <a:solidFill>
                  <a:srgbClr val="000000"/>
                </a:solidFill>
                <a:latin typeface="Tw Cen MT"/>
                <a:cs typeface="Tw Cen MT"/>
              </a:rPr>
              <a:t>4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 e S</a:t>
            </a:r>
            <a:r>
              <a:rPr lang="pt-PT" sz="2000" u="none" baseline="-25000" dirty="0" smtClean="0">
                <a:solidFill>
                  <a:srgbClr val="000000"/>
                </a:solidFill>
                <a:latin typeface="Tw Cen MT"/>
                <a:cs typeface="Tw Cen MT"/>
              </a:rPr>
              <a:t>3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?</a:t>
            </a:r>
            <a:endParaRPr lang="pt-PT" sz="2000" dirty="0" smtClean="0">
              <a:solidFill>
                <a:srgbClr val="000000"/>
              </a:solidFill>
              <a:latin typeface="Tw Cen MT"/>
              <a:cs typeface="Tw Cen MT"/>
            </a:endParaRPr>
          </a:p>
          <a:p>
            <a:pPr>
              <a:spcBef>
                <a:spcPct val="20000"/>
              </a:spcBef>
              <a:buClr>
                <a:srgbClr val="0000FF"/>
              </a:buClr>
              <a:buSzPct val="85000"/>
            </a:pPr>
            <a:r>
              <a:rPr lang="pt-PT" sz="2000" dirty="0" smtClean="0">
                <a:solidFill>
                  <a:srgbClr val="000000"/>
                </a:solidFill>
                <a:latin typeface="Tw Cen MT"/>
                <a:cs typeface="Tw Cen MT"/>
              </a:rPr>
              <a:t>Resposta: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 com </a:t>
            </a:r>
            <a:r>
              <a:rPr lang="pt-PT" sz="2000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auto-aprendizagem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cs typeface="Tw Cen MT"/>
              </a:rPr>
              <a:t>pois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funciona </a:t>
            </a:r>
            <a:r>
              <a:rPr lang="pt-PT" sz="2000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exactamente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 como no caso simples!</a:t>
            </a: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</p:txBody>
      </p:sp>
      <p:grpSp>
        <p:nvGrpSpPr>
          <p:cNvPr id="155662" name="Group 57"/>
          <p:cNvGrpSpPr>
            <a:grpSpLocks/>
          </p:cNvGrpSpPr>
          <p:nvPr/>
        </p:nvGrpSpPr>
        <p:grpSpPr bwMode="auto">
          <a:xfrm>
            <a:off x="1261270" y="2420142"/>
            <a:ext cx="6335713" cy="2074863"/>
            <a:chOff x="958850" y="1984375"/>
            <a:chExt cx="6335713" cy="2074863"/>
          </a:xfrm>
        </p:grpSpPr>
        <p:graphicFrame>
          <p:nvGraphicFramePr>
            <p:cNvPr id="155650" name="Object 2"/>
            <p:cNvGraphicFramePr>
              <a:graphicFrameLocks noChangeAspect="1"/>
            </p:cNvGraphicFramePr>
            <p:nvPr/>
          </p:nvGraphicFramePr>
          <p:xfrm>
            <a:off x="1646238" y="3346450"/>
            <a:ext cx="415925" cy="3397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94" name="Clip" r:id="rId4" imgW="1307948" imgH="1084823" progId="MS_ClipArt_Gallery.2">
                    <p:embed/>
                  </p:oleObj>
                </mc:Choice>
                <mc:Fallback>
                  <p:oleObj name="Clip" r:id="rId4" imgW="1307948" imgH="1084823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46238" y="3346450"/>
                          <a:ext cx="415925" cy="3397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5651" name="Object 3"/>
            <p:cNvGraphicFramePr>
              <a:graphicFrameLocks noChangeAspect="1"/>
            </p:cNvGraphicFramePr>
            <p:nvPr/>
          </p:nvGraphicFramePr>
          <p:xfrm>
            <a:off x="2305050" y="3371850"/>
            <a:ext cx="417513" cy="3397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95" name="Clip" r:id="rId6" imgW="1307948" imgH="1084823" progId="MS_ClipArt_Gallery.2">
                    <p:embed/>
                  </p:oleObj>
                </mc:Choice>
                <mc:Fallback>
                  <p:oleObj name="Clip" r:id="rId6" imgW="1307948" imgH="1084823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05050" y="3371850"/>
                          <a:ext cx="417513" cy="3397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5652" name="Object 4"/>
            <p:cNvGraphicFramePr>
              <a:graphicFrameLocks noChangeAspect="1"/>
            </p:cNvGraphicFramePr>
            <p:nvPr/>
          </p:nvGraphicFramePr>
          <p:xfrm>
            <a:off x="1206500" y="2867025"/>
            <a:ext cx="417513" cy="3397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96" name="Clip" r:id="rId7" imgW="1307948" imgH="1084823" progId="MS_ClipArt_Gallery.2">
                    <p:embed/>
                  </p:oleObj>
                </mc:Choice>
                <mc:Fallback>
                  <p:oleObj name="Clip" r:id="rId7" imgW="1307948" imgH="1084823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6500" y="2867025"/>
                          <a:ext cx="417513" cy="3397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5664" name="Line 20"/>
            <p:cNvSpPr>
              <a:spLocks noChangeShapeType="1"/>
            </p:cNvSpPr>
            <p:nvPr/>
          </p:nvSpPr>
          <p:spPr bwMode="auto">
            <a:xfrm flipH="1">
              <a:off x="1582738" y="3030538"/>
              <a:ext cx="5556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5665" name="Line 21"/>
            <p:cNvSpPr>
              <a:spLocks noChangeShapeType="1"/>
            </p:cNvSpPr>
            <p:nvPr/>
          </p:nvSpPr>
          <p:spPr bwMode="auto">
            <a:xfrm flipH="1">
              <a:off x="1970088" y="3078163"/>
              <a:ext cx="271462" cy="3143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5666" name="Line 22"/>
            <p:cNvSpPr>
              <a:spLocks noChangeShapeType="1"/>
            </p:cNvSpPr>
            <p:nvPr/>
          </p:nvSpPr>
          <p:spPr bwMode="auto">
            <a:xfrm>
              <a:off x="2389188" y="3106738"/>
              <a:ext cx="73025" cy="2952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155667" name="Group 59"/>
            <p:cNvGrpSpPr>
              <a:grpSpLocks/>
            </p:cNvGrpSpPr>
            <p:nvPr/>
          </p:nvGrpSpPr>
          <p:grpSpPr bwMode="auto">
            <a:xfrm>
              <a:off x="2006600" y="2822575"/>
              <a:ext cx="720725" cy="279400"/>
              <a:chOff x="3913" y="3140"/>
              <a:chExt cx="454" cy="176"/>
            </a:xfrm>
          </p:grpSpPr>
          <p:sp>
            <p:nvSpPr>
              <p:cNvPr id="155702" name="Rectangle 60"/>
              <p:cNvSpPr>
                <a:spLocks noChangeArrowheads="1"/>
              </p:cNvSpPr>
              <p:nvPr/>
            </p:nvSpPr>
            <p:spPr bwMode="auto">
              <a:xfrm>
                <a:off x="3913" y="3228"/>
                <a:ext cx="407" cy="88"/>
              </a:xfrm>
              <a:prstGeom prst="rect">
                <a:avLst/>
              </a:prstGeom>
              <a:solidFill>
                <a:schemeClr val="hlink"/>
              </a:solidFill>
              <a:ln w="9525">
                <a:miter lim="800000"/>
                <a:headEnd/>
                <a:tailEnd/>
              </a:ln>
              <a:scene3d>
                <a:camera prst="legacyObliqueTopRight"/>
                <a:lightRig rig="legacyFlat3" dir="l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hlink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en-US" sz="2000" b="1" u="none"/>
              </a:p>
            </p:txBody>
          </p:sp>
          <p:sp>
            <p:nvSpPr>
              <p:cNvPr id="155703" name="Freeform 61"/>
              <p:cNvSpPr>
                <a:spLocks/>
              </p:cNvSpPr>
              <p:nvPr/>
            </p:nvSpPr>
            <p:spPr bwMode="auto">
              <a:xfrm>
                <a:off x="3958" y="3145"/>
                <a:ext cx="409" cy="68"/>
              </a:xfrm>
              <a:custGeom>
                <a:avLst/>
                <a:gdLst>
                  <a:gd name="T0" fmla="*/ 0 w 280"/>
                  <a:gd name="T1" fmla="*/ 247 h 63"/>
                  <a:gd name="T2" fmla="*/ 33782 w 280"/>
                  <a:gd name="T3" fmla="*/ 244 h 63"/>
                  <a:gd name="T4" fmla="*/ 200506 w 280"/>
                  <a:gd name="T5" fmla="*/ 0 h 63"/>
                  <a:gd name="T6" fmla="*/ 256466 w 280"/>
                  <a:gd name="T7" fmla="*/ 0 h 6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0"/>
                  <a:gd name="T13" fmla="*/ 0 h 63"/>
                  <a:gd name="T14" fmla="*/ 280 w 280"/>
                  <a:gd name="T15" fmla="*/ 63 h 6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0" h="63">
                    <a:moveTo>
                      <a:pt x="0" y="63"/>
                    </a:moveTo>
                    <a:lnTo>
                      <a:pt x="37" y="62"/>
                    </a:lnTo>
                    <a:lnTo>
                      <a:pt x="219" y="0"/>
                    </a:lnTo>
                    <a:lnTo>
                      <a:pt x="280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55704" name="Freeform 62"/>
              <p:cNvSpPr>
                <a:spLocks/>
              </p:cNvSpPr>
              <p:nvPr/>
            </p:nvSpPr>
            <p:spPr bwMode="auto">
              <a:xfrm>
                <a:off x="4044" y="3140"/>
                <a:ext cx="251" cy="75"/>
              </a:xfrm>
              <a:custGeom>
                <a:avLst/>
                <a:gdLst>
                  <a:gd name="T0" fmla="*/ 0 w 148"/>
                  <a:gd name="T1" fmla="*/ 0 h 74"/>
                  <a:gd name="T2" fmla="*/ 538514 w 148"/>
                  <a:gd name="T3" fmla="*/ 0 h 74"/>
                  <a:gd name="T4" fmla="*/ 1372900 w 148"/>
                  <a:gd name="T5" fmla="*/ 92 h 74"/>
                  <a:gd name="T6" fmla="*/ 1993191 w 148"/>
                  <a:gd name="T7" fmla="*/ 92 h 7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8"/>
                  <a:gd name="T13" fmla="*/ 0 h 74"/>
                  <a:gd name="T14" fmla="*/ 148 w 148"/>
                  <a:gd name="T15" fmla="*/ 74 h 7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8" h="74">
                    <a:moveTo>
                      <a:pt x="0" y="0"/>
                    </a:moveTo>
                    <a:lnTo>
                      <a:pt x="40" y="0"/>
                    </a:lnTo>
                    <a:lnTo>
                      <a:pt x="102" y="74"/>
                    </a:lnTo>
                    <a:lnTo>
                      <a:pt x="148" y="74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55668" name="Text Box 64"/>
            <p:cNvSpPr txBox="1">
              <a:spLocks noChangeArrowheads="1"/>
            </p:cNvSpPr>
            <p:nvPr/>
          </p:nvSpPr>
          <p:spPr bwMode="auto">
            <a:xfrm>
              <a:off x="958850" y="2844800"/>
              <a:ext cx="360363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b="1" u="none"/>
                <a:t>A</a:t>
              </a:r>
            </a:p>
          </p:txBody>
        </p:sp>
        <p:sp>
          <p:nvSpPr>
            <p:cNvPr id="155669" name="Text Box 65"/>
            <p:cNvSpPr txBox="1">
              <a:spLocks noChangeArrowheads="1"/>
            </p:cNvSpPr>
            <p:nvPr/>
          </p:nvSpPr>
          <p:spPr bwMode="auto">
            <a:xfrm>
              <a:off x="1408113" y="3306763"/>
              <a:ext cx="360362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b="1" u="none"/>
                <a:t>B</a:t>
              </a:r>
            </a:p>
          </p:txBody>
        </p:sp>
        <p:sp>
          <p:nvSpPr>
            <p:cNvPr id="155670" name="Text Box 73"/>
            <p:cNvSpPr txBox="1">
              <a:spLocks noChangeArrowheads="1"/>
            </p:cNvSpPr>
            <p:nvPr/>
          </p:nvSpPr>
          <p:spPr bwMode="auto">
            <a:xfrm>
              <a:off x="2181225" y="2444750"/>
              <a:ext cx="455613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b="1" u="none"/>
                <a:t>S</a:t>
              </a:r>
              <a:r>
                <a:rPr lang="en-US" sz="2000" b="1" u="none" baseline="-25000"/>
                <a:t>1</a:t>
              </a:r>
            </a:p>
          </p:txBody>
        </p:sp>
        <p:sp>
          <p:nvSpPr>
            <p:cNvPr id="155671" name="Text Box 66"/>
            <p:cNvSpPr txBox="1">
              <a:spLocks noChangeArrowheads="1"/>
            </p:cNvSpPr>
            <p:nvPr/>
          </p:nvSpPr>
          <p:spPr bwMode="auto">
            <a:xfrm>
              <a:off x="2655888" y="3298825"/>
              <a:ext cx="35560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b="1" u="none"/>
                <a:t>C</a:t>
              </a:r>
            </a:p>
          </p:txBody>
        </p:sp>
        <p:graphicFrame>
          <p:nvGraphicFramePr>
            <p:cNvPr id="155653" name="Object 5"/>
            <p:cNvGraphicFramePr>
              <a:graphicFrameLocks noChangeAspect="1"/>
            </p:cNvGraphicFramePr>
            <p:nvPr/>
          </p:nvGraphicFramePr>
          <p:xfrm>
            <a:off x="4351338" y="3359150"/>
            <a:ext cx="417513" cy="3397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97" name="Clip" r:id="rId8" imgW="1307948" imgH="1084823" progId="MS_ClipArt_Gallery.2">
                    <p:embed/>
                  </p:oleObj>
                </mc:Choice>
                <mc:Fallback>
                  <p:oleObj name="Clip" r:id="rId8" imgW="1307948" imgH="1084823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51338" y="3359150"/>
                          <a:ext cx="417513" cy="3397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5654" name="Object 6"/>
            <p:cNvGraphicFramePr>
              <a:graphicFrameLocks noChangeAspect="1"/>
            </p:cNvGraphicFramePr>
            <p:nvPr/>
          </p:nvGraphicFramePr>
          <p:xfrm>
            <a:off x="5164138" y="3313113"/>
            <a:ext cx="417513" cy="3397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98" name="Clip" r:id="rId9" imgW="1307948" imgH="1084823" progId="MS_ClipArt_Gallery.2">
                    <p:embed/>
                  </p:oleObj>
                </mc:Choice>
                <mc:Fallback>
                  <p:oleObj name="Clip" r:id="rId9" imgW="1307948" imgH="1084823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64138" y="3313113"/>
                          <a:ext cx="417513" cy="3397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5655" name="Object 7"/>
            <p:cNvGraphicFramePr>
              <a:graphicFrameLocks noChangeAspect="1"/>
            </p:cNvGraphicFramePr>
            <p:nvPr/>
          </p:nvGraphicFramePr>
          <p:xfrm>
            <a:off x="3246438" y="3206750"/>
            <a:ext cx="417513" cy="3397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99" name="Clip" r:id="rId10" imgW="1307948" imgH="1084823" progId="MS_ClipArt_Gallery.2">
                    <p:embed/>
                  </p:oleObj>
                </mc:Choice>
                <mc:Fallback>
                  <p:oleObj name="Clip" r:id="rId10" imgW="1307948" imgH="1084823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46438" y="3206750"/>
                          <a:ext cx="417513" cy="3397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5656" name="Object 8"/>
            <p:cNvGraphicFramePr>
              <a:graphicFrameLocks noChangeAspect="1"/>
            </p:cNvGraphicFramePr>
            <p:nvPr/>
          </p:nvGraphicFramePr>
          <p:xfrm>
            <a:off x="3684588" y="3684588"/>
            <a:ext cx="417513" cy="3397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500" name="Clip" r:id="rId11" imgW="1307948" imgH="1084823" progId="MS_ClipArt_Gallery.2">
                    <p:embed/>
                  </p:oleObj>
                </mc:Choice>
                <mc:Fallback>
                  <p:oleObj name="Clip" r:id="rId11" imgW="1307948" imgH="1084823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84588" y="3684588"/>
                          <a:ext cx="417513" cy="3397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5657" name="Object 9"/>
            <p:cNvGraphicFramePr>
              <a:graphicFrameLocks noChangeAspect="1"/>
            </p:cNvGraphicFramePr>
            <p:nvPr/>
          </p:nvGraphicFramePr>
          <p:xfrm>
            <a:off x="6624638" y="3175000"/>
            <a:ext cx="417513" cy="3397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501" name="Clip" r:id="rId12" imgW="1307948" imgH="1084823" progId="MS_ClipArt_Gallery.2">
                    <p:embed/>
                  </p:oleObj>
                </mc:Choice>
                <mc:Fallback>
                  <p:oleObj name="Clip" r:id="rId12" imgW="1307948" imgH="1084823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24638" y="3175000"/>
                          <a:ext cx="417513" cy="3397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5658" name="Object 10"/>
            <p:cNvGraphicFramePr>
              <a:graphicFrameLocks noChangeAspect="1"/>
            </p:cNvGraphicFramePr>
            <p:nvPr/>
          </p:nvGraphicFramePr>
          <p:xfrm>
            <a:off x="5870576" y="3544888"/>
            <a:ext cx="417513" cy="3397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502" name="Clip" r:id="rId13" imgW="1307948" imgH="1084823" progId="MS_ClipArt_Gallery.2">
                    <p:embed/>
                  </p:oleObj>
                </mc:Choice>
                <mc:Fallback>
                  <p:oleObj name="Clip" r:id="rId13" imgW="1307948" imgH="1084823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70576" y="3544888"/>
                          <a:ext cx="417513" cy="3397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5672" name="Line 23"/>
            <p:cNvSpPr>
              <a:spLocks noChangeShapeType="1"/>
            </p:cNvSpPr>
            <p:nvPr/>
          </p:nvSpPr>
          <p:spPr bwMode="auto">
            <a:xfrm flipH="1">
              <a:off x="3635376" y="3068638"/>
              <a:ext cx="346075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5673" name="Line 24"/>
            <p:cNvSpPr>
              <a:spLocks noChangeShapeType="1"/>
            </p:cNvSpPr>
            <p:nvPr/>
          </p:nvSpPr>
          <p:spPr bwMode="auto">
            <a:xfrm flipH="1">
              <a:off x="3949701" y="3087688"/>
              <a:ext cx="125413" cy="5873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5674" name="Line 25"/>
            <p:cNvSpPr>
              <a:spLocks noChangeShapeType="1"/>
            </p:cNvSpPr>
            <p:nvPr/>
          </p:nvSpPr>
          <p:spPr bwMode="auto">
            <a:xfrm>
              <a:off x="4254501" y="3030538"/>
              <a:ext cx="230188" cy="361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5675" name="Line 26"/>
            <p:cNvSpPr>
              <a:spLocks noChangeShapeType="1"/>
            </p:cNvSpPr>
            <p:nvPr/>
          </p:nvSpPr>
          <p:spPr bwMode="auto">
            <a:xfrm flipH="1">
              <a:off x="5532438" y="3106738"/>
              <a:ext cx="428625" cy="2444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5676" name="Line 27"/>
            <p:cNvSpPr>
              <a:spLocks noChangeShapeType="1"/>
            </p:cNvSpPr>
            <p:nvPr/>
          </p:nvSpPr>
          <p:spPr bwMode="auto">
            <a:xfrm flipH="1">
              <a:off x="6035676" y="3078163"/>
              <a:ext cx="9525" cy="469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5677" name="Line 35"/>
            <p:cNvSpPr>
              <a:spLocks noChangeShapeType="1"/>
            </p:cNvSpPr>
            <p:nvPr/>
          </p:nvSpPr>
          <p:spPr bwMode="auto">
            <a:xfrm flipH="1">
              <a:off x="2379663" y="2355850"/>
              <a:ext cx="1517650" cy="5365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5678" name="Line 36"/>
            <p:cNvSpPr>
              <a:spLocks noChangeShapeType="1"/>
            </p:cNvSpPr>
            <p:nvPr/>
          </p:nvSpPr>
          <p:spPr bwMode="auto">
            <a:xfrm>
              <a:off x="4200526" y="2322513"/>
              <a:ext cx="0" cy="6000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5679" name="Line 37"/>
            <p:cNvSpPr>
              <a:spLocks noChangeShapeType="1"/>
            </p:cNvSpPr>
            <p:nvPr/>
          </p:nvSpPr>
          <p:spPr bwMode="auto">
            <a:xfrm flipH="1" flipV="1">
              <a:off x="4622801" y="2273300"/>
              <a:ext cx="1233488" cy="7175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155680" name="Group 47"/>
            <p:cNvGrpSpPr>
              <a:grpSpLocks/>
            </p:cNvGrpSpPr>
            <p:nvPr/>
          </p:nvGrpSpPr>
          <p:grpSpPr bwMode="auto">
            <a:xfrm>
              <a:off x="3870326" y="2147888"/>
              <a:ext cx="720725" cy="279400"/>
              <a:chOff x="3913" y="3140"/>
              <a:chExt cx="454" cy="176"/>
            </a:xfrm>
          </p:grpSpPr>
          <p:sp>
            <p:nvSpPr>
              <p:cNvPr id="155699" name="Rectangle 48"/>
              <p:cNvSpPr>
                <a:spLocks noChangeArrowheads="1"/>
              </p:cNvSpPr>
              <p:nvPr/>
            </p:nvSpPr>
            <p:spPr bwMode="auto">
              <a:xfrm>
                <a:off x="3913" y="3228"/>
                <a:ext cx="407" cy="88"/>
              </a:xfrm>
              <a:prstGeom prst="rect">
                <a:avLst/>
              </a:prstGeom>
              <a:solidFill>
                <a:schemeClr val="hlink"/>
              </a:solidFill>
              <a:ln w="9525">
                <a:miter lim="800000"/>
                <a:headEnd/>
                <a:tailEnd/>
              </a:ln>
              <a:scene3d>
                <a:camera prst="legacyObliqueTopRight"/>
                <a:lightRig rig="legacyFlat3" dir="l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hlink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en-US" sz="2000" b="1" u="none"/>
              </a:p>
            </p:txBody>
          </p:sp>
          <p:sp>
            <p:nvSpPr>
              <p:cNvPr id="155700" name="Freeform 49"/>
              <p:cNvSpPr>
                <a:spLocks/>
              </p:cNvSpPr>
              <p:nvPr/>
            </p:nvSpPr>
            <p:spPr bwMode="auto">
              <a:xfrm>
                <a:off x="3958" y="3145"/>
                <a:ext cx="409" cy="68"/>
              </a:xfrm>
              <a:custGeom>
                <a:avLst/>
                <a:gdLst>
                  <a:gd name="T0" fmla="*/ 0 w 280"/>
                  <a:gd name="T1" fmla="*/ 247 h 63"/>
                  <a:gd name="T2" fmla="*/ 33782 w 280"/>
                  <a:gd name="T3" fmla="*/ 244 h 63"/>
                  <a:gd name="T4" fmla="*/ 200506 w 280"/>
                  <a:gd name="T5" fmla="*/ 0 h 63"/>
                  <a:gd name="T6" fmla="*/ 256466 w 280"/>
                  <a:gd name="T7" fmla="*/ 0 h 6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0"/>
                  <a:gd name="T13" fmla="*/ 0 h 63"/>
                  <a:gd name="T14" fmla="*/ 280 w 280"/>
                  <a:gd name="T15" fmla="*/ 63 h 6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0" h="63">
                    <a:moveTo>
                      <a:pt x="0" y="63"/>
                    </a:moveTo>
                    <a:lnTo>
                      <a:pt x="37" y="62"/>
                    </a:lnTo>
                    <a:lnTo>
                      <a:pt x="219" y="0"/>
                    </a:lnTo>
                    <a:lnTo>
                      <a:pt x="280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55701" name="Freeform 50"/>
              <p:cNvSpPr>
                <a:spLocks/>
              </p:cNvSpPr>
              <p:nvPr/>
            </p:nvSpPr>
            <p:spPr bwMode="auto">
              <a:xfrm>
                <a:off x="4044" y="3140"/>
                <a:ext cx="251" cy="75"/>
              </a:xfrm>
              <a:custGeom>
                <a:avLst/>
                <a:gdLst>
                  <a:gd name="T0" fmla="*/ 0 w 148"/>
                  <a:gd name="T1" fmla="*/ 0 h 74"/>
                  <a:gd name="T2" fmla="*/ 538514 w 148"/>
                  <a:gd name="T3" fmla="*/ 0 h 74"/>
                  <a:gd name="T4" fmla="*/ 1372900 w 148"/>
                  <a:gd name="T5" fmla="*/ 92 h 74"/>
                  <a:gd name="T6" fmla="*/ 1993191 w 148"/>
                  <a:gd name="T7" fmla="*/ 92 h 7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8"/>
                  <a:gd name="T13" fmla="*/ 0 h 74"/>
                  <a:gd name="T14" fmla="*/ 148 w 148"/>
                  <a:gd name="T15" fmla="*/ 74 h 7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8" h="74">
                    <a:moveTo>
                      <a:pt x="0" y="0"/>
                    </a:moveTo>
                    <a:lnTo>
                      <a:pt x="40" y="0"/>
                    </a:lnTo>
                    <a:lnTo>
                      <a:pt x="102" y="74"/>
                    </a:lnTo>
                    <a:lnTo>
                      <a:pt x="148" y="74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55681" name="Group 51"/>
            <p:cNvGrpSpPr>
              <a:grpSpLocks/>
            </p:cNvGrpSpPr>
            <p:nvPr/>
          </p:nvGrpSpPr>
          <p:grpSpPr bwMode="auto">
            <a:xfrm>
              <a:off x="5668963" y="2928938"/>
              <a:ext cx="720725" cy="279400"/>
              <a:chOff x="3913" y="3140"/>
              <a:chExt cx="454" cy="176"/>
            </a:xfrm>
          </p:grpSpPr>
          <p:sp>
            <p:nvSpPr>
              <p:cNvPr id="155696" name="Rectangle 52"/>
              <p:cNvSpPr>
                <a:spLocks noChangeArrowheads="1"/>
              </p:cNvSpPr>
              <p:nvPr/>
            </p:nvSpPr>
            <p:spPr bwMode="auto">
              <a:xfrm>
                <a:off x="3913" y="3228"/>
                <a:ext cx="407" cy="88"/>
              </a:xfrm>
              <a:prstGeom prst="rect">
                <a:avLst/>
              </a:prstGeom>
              <a:solidFill>
                <a:schemeClr val="hlink"/>
              </a:solidFill>
              <a:ln w="9525">
                <a:miter lim="800000"/>
                <a:headEnd/>
                <a:tailEnd/>
              </a:ln>
              <a:scene3d>
                <a:camera prst="legacyObliqueTopRight"/>
                <a:lightRig rig="legacyFlat3" dir="l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hlink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en-US" sz="2000" b="1" u="none"/>
              </a:p>
            </p:txBody>
          </p:sp>
          <p:sp>
            <p:nvSpPr>
              <p:cNvPr id="155697" name="Freeform 53"/>
              <p:cNvSpPr>
                <a:spLocks/>
              </p:cNvSpPr>
              <p:nvPr/>
            </p:nvSpPr>
            <p:spPr bwMode="auto">
              <a:xfrm>
                <a:off x="3958" y="3145"/>
                <a:ext cx="409" cy="68"/>
              </a:xfrm>
              <a:custGeom>
                <a:avLst/>
                <a:gdLst>
                  <a:gd name="T0" fmla="*/ 0 w 280"/>
                  <a:gd name="T1" fmla="*/ 247 h 63"/>
                  <a:gd name="T2" fmla="*/ 33782 w 280"/>
                  <a:gd name="T3" fmla="*/ 244 h 63"/>
                  <a:gd name="T4" fmla="*/ 200506 w 280"/>
                  <a:gd name="T5" fmla="*/ 0 h 63"/>
                  <a:gd name="T6" fmla="*/ 256466 w 280"/>
                  <a:gd name="T7" fmla="*/ 0 h 6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0"/>
                  <a:gd name="T13" fmla="*/ 0 h 63"/>
                  <a:gd name="T14" fmla="*/ 280 w 280"/>
                  <a:gd name="T15" fmla="*/ 63 h 6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0" h="63">
                    <a:moveTo>
                      <a:pt x="0" y="63"/>
                    </a:moveTo>
                    <a:lnTo>
                      <a:pt x="37" y="62"/>
                    </a:lnTo>
                    <a:lnTo>
                      <a:pt x="219" y="0"/>
                    </a:lnTo>
                    <a:lnTo>
                      <a:pt x="280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55698" name="Freeform 54"/>
              <p:cNvSpPr>
                <a:spLocks/>
              </p:cNvSpPr>
              <p:nvPr/>
            </p:nvSpPr>
            <p:spPr bwMode="auto">
              <a:xfrm>
                <a:off x="4044" y="3140"/>
                <a:ext cx="251" cy="75"/>
              </a:xfrm>
              <a:custGeom>
                <a:avLst/>
                <a:gdLst>
                  <a:gd name="T0" fmla="*/ 0 w 148"/>
                  <a:gd name="T1" fmla="*/ 0 h 74"/>
                  <a:gd name="T2" fmla="*/ 538514 w 148"/>
                  <a:gd name="T3" fmla="*/ 0 h 74"/>
                  <a:gd name="T4" fmla="*/ 1372900 w 148"/>
                  <a:gd name="T5" fmla="*/ 92 h 74"/>
                  <a:gd name="T6" fmla="*/ 1993191 w 148"/>
                  <a:gd name="T7" fmla="*/ 92 h 7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8"/>
                  <a:gd name="T13" fmla="*/ 0 h 74"/>
                  <a:gd name="T14" fmla="*/ 148 w 148"/>
                  <a:gd name="T15" fmla="*/ 74 h 7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8" h="74">
                    <a:moveTo>
                      <a:pt x="0" y="0"/>
                    </a:moveTo>
                    <a:lnTo>
                      <a:pt x="40" y="0"/>
                    </a:lnTo>
                    <a:lnTo>
                      <a:pt x="102" y="74"/>
                    </a:lnTo>
                    <a:lnTo>
                      <a:pt x="148" y="74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55682" name="Group 55"/>
            <p:cNvGrpSpPr>
              <a:grpSpLocks/>
            </p:cNvGrpSpPr>
            <p:nvPr/>
          </p:nvGrpSpPr>
          <p:grpSpPr bwMode="auto">
            <a:xfrm>
              <a:off x="3821113" y="2887663"/>
              <a:ext cx="720725" cy="279400"/>
              <a:chOff x="3913" y="3140"/>
              <a:chExt cx="454" cy="176"/>
            </a:xfrm>
          </p:grpSpPr>
          <p:sp>
            <p:nvSpPr>
              <p:cNvPr id="155693" name="Rectangle 56"/>
              <p:cNvSpPr>
                <a:spLocks noChangeArrowheads="1"/>
              </p:cNvSpPr>
              <p:nvPr/>
            </p:nvSpPr>
            <p:spPr bwMode="auto">
              <a:xfrm>
                <a:off x="3913" y="3228"/>
                <a:ext cx="407" cy="88"/>
              </a:xfrm>
              <a:prstGeom prst="rect">
                <a:avLst/>
              </a:prstGeom>
              <a:solidFill>
                <a:schemeClr val="hlink"/>
              </a:solidFill>
              <a:ln w="9525">
                <a:miter lim="800000"/>
                <a:headEnd/>
                <a:tailEnd/>
              </a:ln>
              <a:scene3d>
                <a:camera prst="legacyObliqueTopRight"/>
                <a:lightRig rig="legacyFlat3" dir="l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hlink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en-US" sz="2000" b="1" u="none"/>
              </a:p>
            </p:txBody>
          </p:sp>
          <p:sp>
            <p:nvSpPr>
              <p:cNvPr id="155694" name="Freeform 57"/>
              <p:cNvSpPr>
                <a:spLocks/>
              </p:cNvSpPr>
              <p:nvPr/>
            </p:nvSpPr>
            <p:spPr bwMode="auto">
              <a:xfrm>
                <a:off x="3958" y="3145"/>
                <a:ext cx="409" cy="68"/>
              </a:xfrm>
              <a:custGeom>
                <a:avLst/>
                <a:gdLst>
                  <a:gd name="T0" fmla="*/ 0 w 280"/>
                  <a:gd name="T1" fmla="*/ 247 h 63"/>
                  <a:gd name="T2" fmla="*/ 33782 w 280"/>
                  <a:gd name="T3" fmla="*/ 244 h 63"/>
                  <a:gd name="T4" fmla="*/ 200506 w 280"/>
                  <a:gd name="T5" fmla="*/ 0 h 63"/>
                  <a:gd name="T6" fmla="*/ 256466 w 280"/>
                  <a:gd name="T7" fmla="*/ 0 h 6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0"/>
                  <a:gd name="T13" fmla="*/ 0 h 63"/>
                  <a:gd name="T14" fmla="*/ 280 w 280"/>
                  <a:gd name="T15" fmla="*/ 63 h 6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0" h="63">
                    <a:moveTo>
                      <a:pt x="0" y="63"/>
                    </a:moveTo>
                    <a:lnTo>
                      <a:pt x="37" y="62"/>
                    </a:lnTo>
                    <a:lnTo>
                      <a:pt x="219" y="0"/>
                    </a:lnTo>
                    <a:lnTo>
                      <a:pt x="280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55695" name="Freeform 58"/>
              <p:cNvSpPr>
                <a:spLocks/>
              </p:cNvSpPr>
              <p:nvPr/>
            </p:nvSpPr>
            <p:spPr bwMode="auto">
              <a:xfrm>
                <a:off x="4044" y="3140"/>
                <a:ext cx="251" cy="75"/>
              </a:xfrm>
              <a:custGeom>
                <a:avLst/>
                <a:gdLst>
                  <a:gd name="T0" fmla="*/ 0 w 148"/>
                  <a:gd name="T1" fmla="*/ 0 h 74"/>
                  <a:gd name="T2" fmla="*/ 538514 w 148"/>
                  <a:gd name="T3" fmla="*/ 0 h 74"/>
                  <a:gd name="T4" fmla="*/ 1372900 w 148"/>
                  <a:gd name="T5" fmla="*/ 92 h 74"/>
                  <a:gd name="T6" fmla="*/ 1993191 w 148"/>
                  <a:gd name="T7" fmla="*/ 92 h 7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8"/>
                  <a:gd name="T13" fmla="*/ 0 h 74"/>
                  <a:gd name="T14" fmla="*/ 148 w 148"/>
                  <a:gd name="T15" fmla="*/ 74 h 7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8" h="74">
                    <a:moveTo>
                      <a:pt x="0" y="0"/>
                    </a:moveTo>
                    <a:lnTo>
                      <a:pt x="40" y="0"/>
                    </a:lnTo>
                    <a:lnTo>
                      <a:pt x="102" y="74"/>
                    </a:lnTo>
                    <a:lnTo>
                      <a:pt x="148" y="74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55683" name="Line 63"/>
            <p:cNvSpPr>
              <a:spLocks noChangeShapeType="1"/>
            </p:cNvSpPr>
            <p:nvPr/>
          </p:nvSpPr>
          <p:spPr bwMode="auto">
            <a:xfrm>
              <a:off x="6411913" y="3132138"/>
              <a:ext cx="285750" cy="1587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5684" name="Text Box 67"/>
            <p:cNvSpPr txBox="1">
              <a:spLocks noChangeArrowheads="1"/>
            </p:cNvSpPr>
            <p:nvPr/>
          </p:nvSpPr>
          <p:spPr bwMode="auto">
            <a:xfrm>
              <a:off x="3621088" y="3222625"/>
              <a:ext cx="379413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b="1" u="none"/>
                <a:t>D</a:t>
              </a:r>
            </a:p>
          </p:txBody>
        </p:sp>
        <p:sp>
          <p:nvSpPr>
            <p:cNvPr id="155685" name="Text Box 68"/>
            <p:cNvSpPr txBox="1">
              <a:spLocks noChangeArrowheads="1"/>
            </p:cNvSpPr>
            <p:nvPr/>
          </p:nvSpPr>
          <p:spPr bwMode="auto">
            <a:xfrm>
              <a:off x="4094163" y="3659188"/>
              <a:ext cx="341313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b="1" u="none"/>
                <a:t>E</a:t>
              </a:r>
            </a:p>
          </p:txBody>
        </p:sp>
        <p:sp>
          <p:nvSpPr>
            <p:cNvPr id="155686" name="Text Box 69"/>
            <p:cNvSpPr txBox="1">
              <a:spLocks noChangeArrowheads="1"/>
            </p:cNvSpPr>
            <p:nvPr/>
          </p:nvSpPr>
          <p:spPr bwMode="auto">
            <a:xfrm>
              <a:off x="4567238" y="3057525"/>
              <a:ext cx="33337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b="1" u="none"/>
                <a:t>F</a:t>
              </a:r>
            </a:p>
          </p:txBody>
        </p:sp>
        <p:sp>
          <p:nvSpPr>
            <p:cNvPr id="155687" name="Text Box 74"/>
            <p:cNvSpPr txBox="1">
              <a:spLocks noChangeArrowheads="1"/>
            </p:cNvSpPr>
            <p:nvPr/>
          </p:nvSpPr>
          <p:spPr bwMode="auto">
            <a:xfrm>
              <a:off x="3408363" y="2768600"/>
              <a:ext cx="455613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b="1" u="none"/>
                <a:t>S</a:t>
              </a:r>
              <a:r>
                <a:rPr lang="en-US" sz="2000" b="1" u="none" baseline="-25000"/>
                <a:t>2</a:t>
              </a:r>
            </a:p>
          </p:txBody>
        </p:sp>
        <p:sp>
          <p:nvSpPr>
            <p:cNvPr id="155688" name="Text Box 75"/>
            <p:cNvSpPr txBox="1">
              <a:spLocks noChangeArrowheads="1"/>
            </p:cNvSpPr>
            <p:nvPr/>
          </p:nvSpPr>
          <p:spPr bwMode="auto">
            <a:xfrm>
              <a:off x="4635501" y="1984375"/>
              <a:ext cx="455613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b="1" u="none"/>
                <a:t>S</a:t>
              </a:r>
              <a:r>
                <a:rPr lang="en-US" sz="2000" b="1" u="none" baseline="-25000"/>
                <a:t>4</a:t>
              </a:r>
            </a:p>
          </p:txBody>
        </p:sp>
        <p:sp>
          <p:nvSpPr>
            <p:cNvPr id="155689" name="Text Box 76"/>
            <p:cNvSpPr txBox="1">
              <a:spLocks noChangeArrowheads="1"/>
            </p:cNvSpPr>
            <p:nvPr/>
          </p:nvSpPr>
          <p:spPr bwMode="auto">
            <a:xfrm>
              <a:off x="6010276" y="2570163"/>
              <a:ext cx="455613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b="1" u="none"/>
                <a:t>S</a:t>
              </a:r>
              <a:r>
                <a:rPr lang="en-US" sz="2000" b="1" u="none" baseline="-25000"/>
                <a:t>3</a:t>
              </a:r>
            </a:p>
          </p:txBody>
        </p:sp>
        <p:sp>
          <p:nvSpPr>
            <p:cNvPr id="155690" name="Text Box 78"/>
            <p:cNvSpPr txBox="1">
              <a:spLocks noChangeArrowheads="1"/>
            </p:cNvSpPr>
            <p:nvPr/>
          </p:nvSpPr>
          <p:spPr bwMode="auto">
            <a:xfrm>
              <a:off x="6240463" y="3541713"/>
              <a:ext cx="38100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b="1" u="none"/>
                <a:t>H</a:t>
              </a:r>
            </a:p>
          </p:txBody>
        </p:sp>
        <p:sp>
          <p:nvSpPr>
            <p:cNvPr id="155691" name="Text Box 79"/>
            <p:cNvSpPr txBox="1">
              <a:spLocks noChangeArrowheads="1"/>
            </p:cNvSpPr>
            <p:nvPr/>
          </p:nvSpPr>
          <p:spPr bwMode="auto">
            <a:xfrm>
              <a:off x="6986588" y="3179763"/>
              <a:ext cx="30797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b="1" u="none"/>
                <a:t>I</a:t>
              </a:r>
            </a:p>
          </p:txBody>
        </p:sp>
        <p:sp>
          <p:nvSpPr>
            <p:cNvPr id="155692" name="Text Box 80"/>
            <p:cNvSpPr txBox="1">
              <a:spLocks noChangeArrowheads="1"/>
            </p:cNvSpPr>
            <p:nvPr/>
          </p:nvSpPr>
          <p:spPr bwMode="auto">
            <a:xfrm>
              <a:off x="5103813" y="3595688"/>
              <a:ext cx="37465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b="1" u="none"/>
                <a:t>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70527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0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7" name="Rectangle 2"/>
          <p:cNvSpPr>
            <a:spLocks noGrp="1" noChangeArrowheads="1"/>
          </p:cNvSpPr>
          <p:nvPr>
            <p:ph type="title"/>
          </p:nvPr>
        </p:nvSpPr>
        <p:spPr>
          <a:xfrm>
            <a:off x="697526" y="194080"/>
            <a:ext cx="7772400" cy="1143000"/>
          </a:xfrm>
        </p:spPr>
        <p:txBody>
          <a:bodyPr>
            <a:normAutofit/>
          </a:bodyPr>
          <a:lstStyle/>
          <a:p>
            <a:r>
              <a:rPr lang="pt-PT" sz="5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Exemplo</a:t>
            </a:r>
            <a:endParaRPr lang="pt-PT" sz="72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57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9049" y="1327387"/>
            <a:ext cx="7772400" cy="511320"/>
          </a:xfrm>
        </p:spPr>
        <p:txBody>
          <a:bodyPr/>
          <a:lstStyle/>
          <a:p>
            <a:pPr>
              <a:buFont typeface="ZapfDingbats" charset="0"/>
              <a:buNone/>
            </a:pPr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  vai enviar </a:t>
            </a:r>
            <a:r>
              <a:rPr lang="pt-PT" sz="2000" i="1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frames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a I e I responde a C</a:t>
            </a:r>
          </a:p>
        </p:txBody>
      </p:sp>
      <p:sp>
        <p:nvSpPr>
          <p:cNvPr id="157709" name="Rectangle 5"/>
          <p:cNvSpPr>
            <a:spLocks noChangeArrowheads="1"/>
          </p:cNvSpPr>
          <p:nvPr/>
        </p:nvSpPr>
        <p:spPr bwMode="auto">
          <a:xfrm>
            <a:off x="759049" y="5208156"/>
            <a:ext cx="7772400" cy="1227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rgbClr val="0000FF"/>
              </a:buClr>
              <a:buSzPct val="85000"/>
            </a:pPr>
            <a:r>
              <a:rPr lang="pt-PT" sz="2000" dirty="0" smtClean="0">
                <a:solidFill>
                  <a:srgbClr val="000000"/>
                </a:solidFill>
                <a:latin typeface="Tw Cen MT"/>
                <a:cs typeface="Tw Cen MT"/>
              </a:rPr>
              <a:t>Fazer o exercício de m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ostrar as tabelas de </a:t>
            </a:r>
            <a:r>
              <a:rPr lang="pt-PT" sz="2000" i="1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switching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 e o processamento de encaminhamento de </a:t>
            </a:r>
            <a:r>
              <a:rPr lang="pt-PT" sz="2000" i="1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frames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 em S1, S2, S3 e S4 na sequência de C mandar um </a:t>
            </a:r>
            <a:r>
              <a:rPr lang="pt-PT" sz="2000" i="1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frame</a:t>
            </a:r>
            <a:r>
              <a:rPr lang="pt-PT" sz="2000" i="1" u="none" dirty="0" smtClean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para I e este responder-lhe.</a:t>
            </a:r>
          </a:p>
        </p:txBody>
      </p:sp>
      <p:graphicFrame>
        <p:nvGraphicFramePr>
          <p:cNvPr id="1576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1400371"/>
              </p:ext>
            </p:extLst>
          </p:nvPr>
        </p:nvGraphicFramePr>
        <p:xfrm>
          <a:off x="2171700" y="3628805"/>
          <a:ext cx="415925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8" name="Clip" r:id="rId4" imgW="1307948" imgH="1084823" progId="MS_ClipArt_Gallery.2">
                  <p:embed/>
                </p:oleObj>
              </mc:Choice>
              <mc:Fallback>
                <p:oleObj name="Clip" r:id="rId4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1700" y="3628805"/>
                        <a:ext cx="415925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769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8342361"/>
              </p:ext>
            </p:extLst>
          </p:nvPr>
        </p:nvGraphicFramePr>
        <p:xfrm>
          <a:off x="2830512" y="3654205"/>
          <a:ext cx="417513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9" name="Clip" r:id="rId6" imgW="1307948" imgH="1084823" progId="MS_ClipArt_Gallery.2">
                  <p:embed/>
                </p:oleObj>
              </mc:Choice>
              <mc:Fallback>
                <p:oleObj name="Clip" r:id="rId6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0512" y="3654205"/>
                        <a:ext cx="417513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770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7561898"/>
              </p:ext>
            </p:extLst>
          </p:nvPr>
        </p:nvGraphicFramePr>
        <p:xfrm>
          <a:off x="1731962" y="3149380"/>
          <a:ext cx="417513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20" name="Clip" r:id="rId7" imgW="1307948" imgH="1084823" progId="MS_ClipArt_Gallery.2">
                  <p:embed/>
                </p:oleObj>
              </mc:Choice>
              <mc:Fallback>
                <p:oleObj name="Clip" r:id="rId7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1962" y="3149380"/>
                        <a:ext cx="417513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7710" name="Line 65"/>
          <p:cNvSpPr>
            <a:spLocks noChangeShapeType="1"/>
          </p:cNvSpPr>
          <p:nvPr/>
        </p:nvSpPr>
        <p:spPr bwMode="auto">
          <a:xfrm flipH="1">
            <a:off x="2108200" y="3312893"/>
            <a:ext cx="555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7711" name="Line 66"/>
          <p:cNvSpPr>
            <a:spLocks noChangeShapeType="1"/>
          </p:cNvSpPr>
          <p:nvPr/>
        </p:nvSpPr>
        <p:spPr bwMode="auto">
          <a:xfrm flipH="1">
            <a:off x="2495550" y="3360518"/>
            <a:ext cx="271462" cy="31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7712" name="Line 67"/>
          <p:cNvSpPr>
            <a:spLocks noChangeShapeType="1"/>
          </p:cNvSpPr>
          <p:nvPr/>
        </p:nvSpPr>
        <p:spPr bwMode="auto">
          <a:xfrm>
            <a:off x="2914650" y="3389093"/>
            <a:ext cx="73025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157713" name="Group 68"/>
          <p:cNvGrpSpPr>
            <a:grpSpLocks/>
          </p:cNvGrpSpPr>
          <p:nvPr/>
        </p:nvGrpSpPr>
        <p:grpSpPr bwMode="auto">
          <a:xfrm>
            <a:off x="2532062" y="3104930"/>
            <a:ext cx="720725" cy="279400"/>
            <a:chOff x="3913" y="3140"/>
            <a:chExt cx="454" cy="176"/>
          </a:xfrm>
        </p:grpSpPr>
        <p:sp>
          <p:nvSpPr>
            <p:cNvPr id="157752" name="Rectangle 69"/>
            <p:cNvSpPr>
              <a:spLocks noChangeArrowheads="1"/>
            </p:cNvSpPr>
            <p:nvPr/>
          </p:nvSpPr>
          <p:spPr bwMode="auto">
            <a:xfrm>
              <a:off x="3913" y="3228"/>
              <a:ext cx="407" cy="8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 sz="1800" b="1" u="none"/>
            </a:p>
          </p:txBody>
        </p:sp>
        <p:sp>
          <p:nvSpPr>
            <p:cNvPr id="157753" name="Freeform 70"/>
            <p:cNvSpPr>
              <a:spLocks/>
            </p:cNvSpPr>
            <p:nvPr/>
          </p:nvSpPr>
          <p:spPr bwMode="auto">
            <a:xfrm>
              <a:off x="3958" y="3145"/>
              <a:ext cx="409" cy="68"/>
            </a:xfrm>
            <a:custGeom>
              <a:avLst/>
              <a:gdLst>
                <a:gd name="T0" fmla="*/ 0 w 280"/>
                <a:gd name="T1" fmla="*/ 247 h 63"/>
                <a:gd name="T2" fmla="*/ 33782 w 280"/>
                <a:gd name="T3" fmla="*/ 244 h 63"/>
                <a:gd name="T4" fmla="*/ 200506 w 280"/>
                <a:gd name="T5" fmla="*/ 0 h 63"/>
                <a:gd name="T6" fmla="*/ 256466 w 280"/>
                <a:gd name="T7" fmla="*/ 0 h 6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0"/>
                <a:gd name="T13" fmla="*/ 0 h 63"/>
                <a:gd name="T14" fmla="*/ 280 w 280"/>
                <a:gd name="T15" fmla="*/ 63 h 6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7754" name="Freeform 71"/>
            <p:cNvSpPr>
              <a:spLocks/>
            </p:cNvSpPr>
            <p:nvPr/>
          </p:nvSpPr>
          <p:spPr bwMode="auto">
            <a:xfrm>
              <a:off x="4044" y="3140"/>
              <a:ext cx="251" cy="75"/>
            </a:xfrm>
            <a:custGeom>
              <a:avLst/>
              <a:gdLst>
                <a:gd name="T0" fmla="*/ 0 w 148"/>
                <a:gd name="T1" fmla="*/ 0 h 74"/>
                <a:gd name="T2" fmla="*/ 538514 w 148"/>
                <a:gd name="T3" fmla="*/ 0 h 74"/>
                <a:gd name="T4" fmla="*/ 1372900 w 148"/>
                <a:gd name="T5" fmla="*/ 92 h 74"/>
                <a:gd name="T6" fmla="*/ 1993191 w 148"/>
                <a:gd name="T7" fmla="*/ 92 h 7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8"/>
                <a:gd name="T13" fmla="*/ 0 h 74"/>
                <a:gd name="T14" fmla="*/ 148 w 148"/>
                <a:gd name="T15" fmla="*/ 74 h 7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57714" name="Text Box 72"/>
          <p:cNvSpPr txBox="1">
            <a:spLocks noChangeArrowheads="1"/>
          </p:cNvSpPr>
          <p:nvPr/>
        </p:nvSpPr>
        <p:spPr bwMode="auto">
          <a:xfrm>
            <a:off x="1484312" y="3127155"/>
            <a:ext cx="3429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u="none"/>
              <a:t>A</a:t>
            </a:r>
          </a:p>
        </p:txBody>
      </p:sp>
      <p:sp>
        <p:nvSpPr>
          <p:cNvPr id="157715" name="Text Box 73"/>
          <p:cNvSpPr txBox="1">
            <a:spLocks noChangeArrowheads="1"/>
          </p:cNvSpPr>
          <p:nvPr/>
        </p:nvSpPr>
        <p:spPr bwMode="auto">
          <a:xfrm>
            <a:off x="1933575" y="3589118"/>
            <a:ext cx="3429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u="none"/>
              <a:t>B</a:t>
            </a:r>
          </a:p>
        </p:txBody>
      </p:sp>
      <p:sp>
        <p:nvSpPr>
          <p:cNvPr id="157716" name="Text Box 74"/>
          <p:cNvSpPr txBox="1">
            <a:spLocks noChangeArrowheads="1"/>
          </p:cNvSpPr>
          <p:nvPr/>
        </p:nvSpPr>
        <p:spPr bwMode="auto">
          <a:xfrm>
            <a:off x="2706687" y="2727105"/>
            <a:ext cx="42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u="none"/>
              <a:t>S</a:t>
            </a:r>
            <a:r>
              <a:rPr lang="en-US" sz="1800" b="1" u="none" baseline="-25000"/>
              <a:t>1</a:t>
            </a:r>
          </a:p>
        </p:txBody>
      </p:sp>
      <p:sp>
        <p:nvSpPr>
          <p:cNvPr id="157717" name="Text Box 75"/>
          <p:cNvSpPr txBox="1">
            <a:spLocks noChangeArrowheads="1"/>
          </p:cNvSpPr>
          <p:nvPr/>
        </p:nvSpPr>
        <p:spPr bwMode="auto">
          <a:xfrm>
            <a:off x="3181350" y="3581180"/>
            <a:ext cx="355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1" u="none">
                <a:solidFill>
                  <a:srgbClr val="0000FF"/>
                </a:solidFill>
              </a:rPr>
              <a:t>C</a:t>
            </a:r>
          </a:p>
        </p:txBody>
      </p:sp>
      <p:graphicFrame>
        <p:nvGraphicFramePr>
          <p:cNvPr id="15770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1262951"/>
              </p:ext>
            </p:extLst>
          </p:nvPr>
        </p:nvGraphicFramePr>
        <p:xfrm>
          <a:off x="4876800" y="3641505"/>
          <a:ext cx="417512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21" name="Clip" r:id="rId8" imgW="1307948" imgH="1084823" progId="MS_ClipArt_Gallery.2">
                  <p:embed/>
                </p:oleObj>
              </mc:Choice>
              <mc:Fallback>
                <p:oleObj name="Clip" r:id="rId8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3641505"/>
                        <a:ext cx="417512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770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380625"/>
              </p:ext>
            </p:extLst>
          </p:nvPr>
        </p:nvGraphicFramePr>
        <p:xfrm>
          <a:off x="5689600" y="3595468"/>
          <a:ext cx="417512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22" name="Clip" r:id="rId9" imgW="1307948" imgH="1084823" progId="MS_ClipArt_Gallery.2">
                  <p:embed/>
                </p:oleObj>
              </mc:Choice>
              <mc:Fallback>
                <p:oleObj name="Clip" r:id="rId9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9600" y="3595468"/>
                        <a:ext cx="417512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770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0918951"/>
              </p:ext>
            </p:extLst>
          </p:nvPr>
        </p:nvGraphicFramePr>
        <p:xfrm>
          <a:off x="3771900" y="3489105"/>
          <a:ext cx="417512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23" name="Clip" r:id="rId10" imgW="1307948" imgH="1084823" progId="MS_ClipArt_Gallery.2">
                  <p:embed/>
                </p:oleObj>
              </mc:Choice>
              <mc:Fallback>
                <p:oleObj name="Clip" r:id="rId10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1900" y="3489105"/>
                        <a:ext cx="417512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770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1615692"/>
              </p:ext>
            </p:extLst>
          </p:nvPr>
        </p:nvGraphicFramePr>
        <p:xfrm>
          <a:off x="4210050" y="3966943"/>
          <a:ext cx="417512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24" name="Clip" r:id="rId11" imgW="1307948" imgH="1084823" progId="MS_ClipArt_Gallery.2">
                  <p:embed/>
                </p:oleObj>
              </mc:Choice>
              <mc:Fallback>
                <p:oleObj name="Clip" r:id="rId11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0050" y="3966943"/>
                        <a:ext cx="417512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770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3424680"/>
              </p:ext>
            </p:extLst>
          </p:nvPr>
        </p:nvGraphicFramePr>
        <p:xfrm>
          <a:off x="7150100" y="3457355"/>
          <a:ext cx="417512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25" name="Clip" r:id="rId12" imgW="1307948" imgH="1084823" progId="MS_ClipArt_Gallery.2">
                  <p:embed/>
                </p:oleObj>
              </mc:Choice>
              <mc:Fallback>
                <p:oleObj name="Clip" r:id="rId12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0100" y="3457355"/>
                        <a:ext cx="417512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770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2708116"/>
              </p:ext>
            </p:extLst>
          </p:nvPr>
        </p:nvGraphicFramePr>
        <p:xfrm>
          <a:off x="6396037" y="3827243"/>
          <a:ext cx="417513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26" name="Clip" r:id="rId13" imgW="1307948" imgH="1084823" progId="MS_ClipArt_Gallery.2">
                  <p:embed/>
                </p:oleObj>
              </mc:Choice>
              <mc:Fallback>
                <p:oleObj name="Clip" r:id="rId13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6037" y="3827243"/>
                        <a:ext cx="417513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7718" name="Line 83"/>
          <p:cNvSpPr>
            <a:spLocks noChangeShapeType="1"/>
          </p:cNvSpPr>
          <p:nvPr/>
        </p:nvSpPr>
        <p:spPr bwMode="auto">
          <a:xfrm flipH="1">
            <a:off x="4160837" y="3350993"/>
            <a:ext cx="34607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7719" name="Line 84"/>
          <p:cNvSpPr>
            <a:spLocks noChangeShapeType="1"/>
          </p:cNvSpPr>
          <p:nvPr/>
        </p:nvSpPr>
        <p:spPr bwMode="auto">
          <a:xfrm flipH="1">
            <a:off x="4475162" y="3370043"/>
            <a:ext cx="125413" cy="587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7720" name="Line 85"/>
          <p:cNvSpPr>
            <a:spLocks noChangeShapeType="1"/>
          </p:cNvSpPr>
          <p:nvPr/>
        </p:nvSpPr>
        <p:spPr bwMode="auto">
          <a:xfrm>
            <a:off x="4779962" y="3312893"/>
            <a:ext cx="230188" cy="361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7721" name="Line 86"/>
          <p:cNvSpPr>
            <a:spLocks noChangeShapeType="1"/>
          </p:cNvSpPr>
          <p:nvPr/>
        </p:nvSpPr>
        <p:spPr bwMode="auto">
          <a:xfrm flipH="1">
            <a:off x="6057900" y="3389093"/>
            <a:ext cx="428625" cy="244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7722" name="Line 87"/>
          <p:cNvSpPr>
            <a:spLocks noChangeShapeType="1"/>
          </p:cNvSpPr>
          <p:nvPr/>
        </p:nvSpPr>
        <p:spPr bwMode="auto">
          <a:xfrm flipH="1">
            <a:off x="6561137" y="3360518"/>
            <a:ext cx="9525" cy="469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7723" name="Line 88"/>
          <p:cNvSpPr>
            <a:spLocks noChangeShapeType="1"/>
          </p:cNvSpPr>
          <p:nvPr/>
        </p:nvSpPr>
        <p:spPr bwMode="auto">
          <a:xfrm flipH="1">
            <a:off x="2905125" y="2638205"/>
            <a:ext cx="1517650" cy="536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7724" name="Line 89"/>
          <p:cNvSpPr>
            <a:spLocks noChangeShapeType="1"/>
          </p:cNvSpPr>
          <p:nvPr/>
        </p:nvSpPr>
        <p:spPr bwMode="auto">
          <a:xfrm>
            <a:off x="4725987" y="2604868"/>
            <a:ext cx="0" cy="600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7725" name="Line 90"/>
          <p:cNvSpPr>
            <a:spLocks noChangeShapeType="1"/>
          </p:cNvSpPr>
          <p:nvPr/>
        </p:nvSpPr>
        <p:spPr bwMode="auto">
          <a:xfrm flipH="1" flipV="1">
            <a:off x="5148262" y="2555655"/>
            <a:ext cx="1233488" cy="717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157726" name="Group 91"/>
          <p:cNvGrpSpPr>
            <a:grpSpLocks/>
          </p:cNvGrpSpPr>
          <p:nvPr/>
        </p:nvGrpSpPr>
        <p:grpSpPr bwMode="auto">
          <a:xfrm>
            <a:off x="4395787" y="2430243"/>
            <a:ext cx="720725" cy="279400"/>
            <a:chOff x="3913" y="3140"/>
            <a:chExt cx="454" cy="176"/>
          </a:xfrm>
        </p:grpSpPr>
        <p:sp>
          <p:nvSpPr>
            <p:cNvPr id="157749" name="Rectangle 92"/>
            <p:cNvSpPr>
              <a:spLocks noChangeArrowheads="1"/>
            </p:cNvSpPr>
            <p:nvPr/>
          </p:nvSpPr>
          <p:spPr bwMode="auto">
            <a:xfrm>
              <a:off x="3913" y="3228"/>
              <a:ext cx="407" cy="8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 sz="1800" b="1" u="none"/>
            </a:p>
          </p:txBody>
        </p:sp>
        <p:sp>
          <p:nvSpPr>
            <p:cNvPr id="157750" name="Freeform 93"/>
            <p:cNvSpPr>
              <a:spLocks/>
            </p:cNvSpPr>
            <p:nvPr/>
          </p:nvSpPr>
          <p:spPr bwMode="auto">
            <a:xfrm>
              <a:off x="3958" y="3145"/>
              <a:ext cx="409" cy="68"/>
            </a:xfrm>
            <a:custGeom>
              <a:avLst/>
              <a:gdLst>
                <a:gd name="T0" fmla="*/ 0 w 280"/>
                <a:gd name="T1" fmla="*/ 247 h 63"/>
                <a:gd name="T2" fmla="*/ 33782 w 280"/>
                <a:gd name="T3" fmla="*/ 244 h 63"/>
                <a:gd name="T4" fmla="*/ 200506 w 280"/>
                <a:gd name="T5" fmla="*/ 0 h 63"/>
                <a:gd name="T6" fmla="*/ 256466 w 280"/>
                <a:gd name="T7" fmla="*/ 0 h 6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0"/>
                <a:gd name="T13" fmla="*/ 0 h 63"/>
                <a:gd name="T14" fmla="*/ 280 w 280"/>
                <a:gd name="T15" fmla="*/ 63 h 6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7751" name="Freeform 94"/>
            <p:cNvSpPr>
              <a:spLocks/>
            </p:cNvSpPr>
            <p:nvPr/>
          </p:nvSpPr>
          <p:spPr bwMode="auto">
            <a:xfrm>
              <a:off x="4044" y="3140"/>
              <a:ext cx="251" cy="75"/>
            </a:xfrm>
            <a:custGeom>
              <a:avLst/>
              <a:gdLst>
                <a:gd name="T0" fmla="*/ 0 w 148"/>
                <a:gd name="T1" fmla="*/ 0 h 74"/>
                <a:gd name="T2" fmla="*/ 538514 w 148"/>
                <a:gd name="T3" fmla="*/ 0 h 74"/>
                <a:gd name="T4" fmla="*/ 1372900 w 148"/>
                <a:gd name="T5" fmla="*/ 92 h 74"/>
                <a:gd name="T6" fmla="*/ 1993191 w 148"/>
                <a:gd name="T7" fmla="*/ 92 h 7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8"/>
                <a:gd name="T13" fmla="*/ 0 h 74"/>
                <a:gd name="T14" fmla="*/ 148 w 148"/>
                <a:gd name="T15" fmla="*/ 74 h 7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57727" name="Group 95"/>
          <p:cNvGrpSpPr>
            <a:grpSpLocks/>
          </p:cNvGrpSpPr>
          <p:nvPr/>
        </p:nvGrpSpPr>
        <p:grpSpPr bwMode="auto">
          <a:xfrm>
            <a:off x="6194425" y="3211293"/>
            <a:ext cx="720725" cy="279400"/>
            <a:chOff x="3913" y="3140"/>
            <a:chExt cx="454" cy="176"/>
          </a:xfrm>
        </p:grpSpPr>
        <p:sp>
          <p:nvSpPr>
            <p:cNvPr id="157746" name="Rectangle 96"/>
            <p:cNvSpPr>
              <a:spLocks noChangeArrowheads="1"/>
            </p:cNvSpPr>
            <p:nvPr/>
          </p:nvSpPr>
          <p:spPr bwMode="auto">
            <a:xfrm>
              <a:off x="3913" y="3228"/>
              <a:ext cx="407" cy="8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 sz="1800" b="1" u="none"/>
            </a:p>
          </p:txBody>
        </p:sp>
        <p:sp>
          <p:nvSpPr>
            <p:cNvPr id="157747" name="Freeform 97"/>
            <p:cNvSpPr>
              <a:spLocks/>
            </p:cNvSpPr>
            <p:nvPr/>
          </p:nvSpPr>
          <p:spPr bwMode="auto">
            <a:xfrm>
              <a:off x="3958" y="3145"/>
              <a:ext cx="409" cy="68"/>
            </a:xfrm>
            <a:custGeom>
              <a:avLst/>
              <a:gdLst>
                <a:gd name="T0" fmla="*/ 0 w 280"/>
                <a:gd name="T1" fmla="*/ 247 h 63"/>
                <a:gd name="T2" fmla="*/ 33782 w 280"/>
                <a:gd name="T3" fmla="*/ 244 h 63"/>
                <a:gd name="T4" fmla="*/ 200506 w 280"/>
                <a:gd name="T5" fmla="*/ 0 h 63"/>
                <a:gd name="T6" fmla="*/ 256466 w 280"/>
                <a:gd name="T7" fmla="*/ 0 h 6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0"/>
                <a:gd name="T13" fmla="*/ 0 h 63"/>
                <a:gd name="T14" fmla="*/ 280 w 280"/>
                <a:gd name="T15" fmla="*/ 63 h 6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7748" name="Freeform 98"/>
            <p:cNvSpPr>
              <a:spLocks/>
            </p:cNvSpPr>
            <p:nvPr/>
          </p:nvSpPr>
          <p:spPr bwMode="auto">
            <a:xfrm>
              <a:off x="4044" y="3140"/>
              <a:ext cx="251" cy="75"/>
            </a:xfrm>
            <a:custGeom>
              <a:avLst/>
              <a:gdLst>
                <a:gd name="T0" fmla="*/ 0 w 148"/>
                <a:gd name="T1" fmla="*/ 0 h 74"/>
                <a:gd name="T2" fmla="*/ 538514 w 148"/>
                <a:gd name="T3" fmla="*/ 0 h 74"/>
                <a:gd name="T4" fmla="*/ 1372900 w 148"/>
                <a:gd name="T5" fmla="*/ 92 h 74"/>
                <a:gd name="T6" fmla="*/ 1993191 w 148"/>
                <a:gd name="T7" fmla="*/ 92 h 7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8"/>
                <a:gd name="T13" fmla="*/ 0 h 74"/>
                <a:gd name="T14" fmla="*/ 148 w 148"/>
                <a:gd name="T15" fmla="*/ 74 h 7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57728" name="Group 99"/>
          <p:cNvGrpSpPr>
            <a:grpSpLocks/>
          </p:cNvGrpSpPr>
          <p:nvPr/>
        </p:nvGrpSpPr>
        <p:grpSpPr bwMode="auto">
          <a:xfrm>
            <a:off x="4346575" y="3170018"/>
            <a:ext cx="720725" cy="279400"/>
            <a:chOff x="3913" y="3140"/>
            <a:chExt cx="454" cy="176"/>
          </a:xfrm>
        </p:grpSpPr>
        <p:sp>
          <p:nvSpPr>
            <p:cNvPr id="157743" name="Rectangle 100"/>
            <p:cNvSpPr>
              <a:spLocks noChangeArrowheads="1"/>
            </p:cNvSpPr>
            <p:nvPr/>
          </p:nvSpPr>
          <p:spPr bwMode="auto">
            <a:xfrm>
              <a:off x="3913" y="3228"/>
              <a:ext cx="407" cy="8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 sz="1800" b="1" u="none"/>
            </a:p>
          </p:txBody>
        </p:sp>
        <p:sp>
          <p:nvSpPr>
            <p:cNvPr id="157744" name="Freeform 101"/>
            <p:cNvSpPr>
              <a:spLocks/>
            </p:cNvSpPr>
            <p:nvPr/>
          </p:nvSpPr>
          <p:spPr bwMode="auto">
            <a:xfrm>
              <a:off x="3958" y="3145"/>
              <a:ext cx="409" cy="68"/>
            </a:xfrm>
            <a:custGeom>
              <a:avLst/>
              <a:gdLst>
                <a:gd name="T0" fmla="*/ 0 w 280"/>
                <a:gd name="T1" fmla="*/ 247 h 63"/>
                <a:gd name="T2" fmla="*/ 33782 w 280"/>
                <a:gd name="T3" fmla="*/ 244 h 63"/>
                <a:gd name="T4" fmla="*/ 200506 w 280"/>
                <a:gd name="T5" fmla="*/ 0 h 63"/>
                <a:gd name="T6" fmla="*/ 256466 w 280"/>
                <a:gd name="T7" fmla="*/ 0 h 6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0"/>
                <a:gd name="T13" fmla="*/ 0 h 63"/>
                <a:gd name="T14" fmla="*/ 280 w 280"/>
                <a:gd name="T15" fmla="*/ 63 h 6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7745" name="Freeform 102"/>
            <p:cNvSpPr>
              <a:spLocks/>
            </p:cNvSpPr>
            <p:nvPr/>
          </p:nvSpPr>
          <p:spPr bwMode="auto">
            <a:xfrm>
              <a:off x="4044" y="3140"/>
              <a:ext cx="251" cy="75"/>
            </a:xfrm>
            <a:custGeom>
              <a:avLst/>
              <a:gdLst>
                <a:gd name="T0" fmla="*/ 0 w 148"/>
                <a:gd name="T1" fmla="*/ 0 h 74"/>
                <a:gd name="T2" fmla="*/ 538514 w 148"/>
                <a:gd name="T3" fmla="*/ 0 h 74"/>
                <a:gd name="T4" fmla="*/ 1372900 w 148"/>
                <a:gd name="T5" fmla="*/ 92 h 74"/>
                <a:gd name="T6" fmla="*/ 1993191 w 148"/>
                <a:gd name="T7" fmla="*/ 92 h 7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8"/>
                <a:gd name="T13" fmla="*/ 0 h 74"/>
                <a:gd name="T14" fmla="*/ 148 w 148"/>
                <a:gd name="T15" fmla="*/ 74 h 7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57729" name="Line 103"/>
          <p:cNvSpPr>
            <a:spLocks noChangeShapeType="1"/>
          </p:cNvSpPr>
          <p:nvPr/>
        </p:nvSpPr>
        <p:spPr bwMode="auto">
          <a:xfrm>
            <a:off x="6937375" y="3414493"/>
            <a:ext cx="285750" cy="158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7730" name="Text Box 104"/>
          <p:cNvSpPr txBox="1">
            <a:spLocks noChangeArrowheads="1"/>
          </p:cNvSpPr>
          <p:nvPr/>
        </p:nvSpPr>
        <p:spPr bwMode="auto">
          <a:xfrm>
            <a:off x="4146550" y="3504980"/>
            <a:ext cx="3587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u="none"/>
              <a:t>D</a:t>
            </a:r>
          </a:p>
        </p:txBody>
      </p:sp>
      <p:sp>
        <p:nvSpPr>
          <p:cNvPr id="157731" name="Text Box 105"/>
          <p:cNvSpPr txBox="1">
            <a:spLocks noChangeArrowheads="1"/>
          </p:cNvSpPr>
          <p:nvPr/>
        </p:nvSpPr>
        <p:spPr bwMode="auto">
          <a:xfrm>
            <a:off x="4619625" y="3941543"/>
            <a:ext cx="327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u="none"/>
              <a:t>E</a:t>
            </a:r>
          </a:p>
        </p:txBody>
      </p:sp>
      <p:sp>
        <p:nvSpPr>
          <p:cNvPr id="157732" name="Text Box 106"/>
          <p:cNvSpPr txBox="1">
            <a:spLocks noChangeArrowheads="1"/>
          </p:cNvSpPr>
          <p:nvPr/>
        </p:nvSpPr>
        <p:spPr bwMode="auto">
          <a:xfrm>
            <a:off x="5092700" y="3339880"/>
            <a:ext cx="3190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u="none"/>
              <a:t>F</a:t>
            </a:r>
          </a:p>
        </p:txBody>
      </p:sp>
      <p:sp>
        <p:nvSpPr>
          <p:cNvPr id="157733" name="Text Box 107"/>
          <p:cNvSpPr txBox="1">
            <a:spLocks noChangeArrowheads="1"/>
          </p:cNvSpPr>
          <p:nvPr/>
        </p:nvSpPr>
        <p:spPr bwMode="auto">
          <a:xfrm>
            <a:off x="3933825" y="3050955"/>
            <a:ext cx="42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u="none"/>
              <a:t>S</a:t>
            </a:r>
            <a:r>
              <a:rPr lang="en-US" sz="1800" b="1" u="none" baseline="-25000"/>
              <a:t>2</a:t>
            </a:r>
          </a:p>
        </p:txBody>
      </p:sp>
      <p:sp>
        <p:nvSpPr>
          <p:cNvPr id="157734" name="Text Box 108"/>
          <p:cNvSpPr txBox="1">
            <a:spLocks noChangeArrowheads="1"/>
          </p:cNvSpPr>
          <p:nvPr/>
        </p:nvSpPr>
        <p:spPr bwMode="auto">
          <a:xfrm>
            <a:off x="4883150" y="2068293"/>
            <a:ext cx="428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u="none"/>
              <a:t>S</a:t>
            </a:r>
            <a:r>
              <a:rPr lang="en-US" sz="1800" b="1" u="none" baseline="-25000"/>
              <a:t>4</a:t>
            </a:r>
          </a:p>
        </p:txBody>
      </p:sp>
      <p:sp>
        <p:nvSpPr>
          <p:cNvPr id="157735" name="Text Box 109"/>
          <p:cNvSpPr txBox="1">
            <a:spLocks noChangeArrowheads="1"/>
          </p:cNvSpPr>
          <p:nvPr/>
        </p:nvSpPr>
        <p:spPr bwMode="auto">
          <a:xfrm>
            <a:off x="6535737" y="2852518"/>
            <a:ext cx="428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u="none"/>
              <a:t>S</a:t>
            </a:r>
            <a:r>
              <a:rPr lang="en-US" sz="1800" b="1" u="none" baseline="-25000"/>
              <a:t>3</a:t>
            </a:r>
          </a:p>
        </p:txBody>
      </p:sp>
      <p:sp>
        <p:nvSpPr>
          <p:cNvPr id="157736" name="Text Box 110"/>
          <p:cNvSpPr txBox="1">
            <a:spLocks noChangeArrowheads="1"/>
          </p:cNvSpPr>
          <p:nvPr/>
        </p:nvSpPr>
        <p:spPr bwMode="auto">
          <a:xfrm>
            <a:off x="6765925" y="3824068"/>
            <a:ext cx="3603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u="none"/>
              <a:t>H</a:t>
            </a:r>
          </a:p>
        </p:txBody>
      </p:sp>
      <p:sp>
        <p:nvSpPr>
          <p:cNvPr id="157737" name="Text Box 111"/>
          <p:cNvSpPr txBox="1">
            <a:spLocks noChangeArrowheads="1"/>
          </p:cNvSpPr>
          <p:nvPr/>
        </p:nvSpPr>
        <p:spPr bwMode="auto">
          <a:xfrm>
            <a:off x="7512050" y="3462118"/>
            <a:ext cx="307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1" u="none">
                <a:solidFill>
                  <a:srgbClr val="0000FF"/>
                </a:solidFill>
              </a:rPr>
              <a:t>I</a:t>
            </a:r>
          </a:p>
        </p:txBody>
      </p:sp>
      <p:sp>
        <p:nvSpPr>
          <p:cNvPr id="157738" name="Text Box 112"/>
          <p:cNvSpPr txBox="1">
            <a:spLocks noChangeArrowheads="1"/>
          </p:cNvSpPr>
          <p:nvPr/>
        </p:nvSpPr>
        <p:spPr bwMode="auto">
          <a:xfrm>
            <a:off x="5629275" y="3878043"/>
            <a:ext cx="355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u="none"/>
              <a:t>G</a:t>
            </a:r>
          </a:p>
        </p:txBody>
      </p:sp>
      <p:sp>
        <p:nvSpPr>
          <p:cNvPr id="157739" name="Text Box 113"/>
          <p:cNvSpPr txBox="1">
            <a:spLocks noChangeArrowheads="1"/>
          </p:cNvSpPr>
          <p:nvPr/>
        </p:nvSpPr>
        <p:spPr bwMode="auto">
          <a:xfrm>
            <a:off x="4103687" y="2352455"/>
            <a:ext cx="3317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u="none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57740" name="Text Box 114"/>
          <p:cNvSpPr txBox="1">
            <a:spLocks noChangeArrowheads="1"/>
          </p:cNvSpPr>
          <p:nvPr/>
        </p:nvSpPr>
        <p:spPr bwMode="auto">
          <a:xfrm>
            <a:off x="4484687" y="2744568"/>
            <a:ext cx="3317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u="none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57741" name="Text Box 114"/>
          <p:cNvSpPr txBox="1">
            <a:spLocks noChangeArrowheads="1"/>
          </p:cNvSpPr>
          <p:nvPr/>
        </p:nvSpPr>
        <p:spPr bwMode="auto">
          <a:xfrm>
            <a:off x="5097462" y="2639793"/>
            <a:ext cx="3317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u="none">
                <a:solidFill>
                  <a:srgbClr val="FF00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654938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Análise e conclusões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9710"/>
            <a:ext cx="8229600" cy="5077654"/>
          </a:xfrm>
        </p:spPr>
        <p:txBody>
          <a:bodyPr>
            <a:noAutofit/>
          </a:bodyPr>
          <a:lstStyle/>
          <a:p>
            <a:r>
              <a:rPr lang="pt-PT" sz="2400" dirty="0" smtClean="0">
                <a:latin typeface="Tw Cen MT"/>
                <a:cs typeface="Tw Cen MT"/>
              </a:rPr>
              <a:t>Numa rede estruturada em árvore e em que seja realista utilizar inundação, é possível encaminhar mensagens sem necessidade nenhuma de parametrização prévia. O método suporta até que os </a:t>
            </a:r>
            <a:r>
              <a:rPr lang="pt-PT" sz="2400" dirty="0" err="1" smtClean="0">
                <a:latin typeface="Tw Cen MT"/>
                <a:cs typeface="Tw Cen MT"/>
              </a:rPr>
              <a:t>hosts</a:t>
            </a:r>
            <a:r>
              <a:rPr lang="pt-PT" sz="2400" dirty="0" smtClean="0">
                <a:latin typeface="Tw Cen MT"/>
                <a:cs typeface="Tw Cen MT"/>
              </a:rPr>
              <a:t> se desloquem (sejam móveis)</a:t>
            </a:r>
          </a:p>
          <a:p>
            <a:r>
              <a:rPr lang="pt-PT" sz="2400" dirty="0" smtClean="0">
                <a:latin typeface="Tw Cen MT"/>
                <a:cs typeface="Tw Cen MT"/>
              </a:rPr>
              <a:t>Exige-se apenas que todos os endereços sejam diferentes, que fazer inundação com alguma frequência seja realista e que a rede não tenha falhas (os canais não avariam !)</a:t>
            </a:r>
            <a:endParaRPr lang="pt-PT" sz="2400" dirty="0">
              <a:latin typeface="Tw Cen MT"/>
              <a:cs typeface="Tw Cen MT"/>
            </a:endParaRPr>
          </a:p>
          <a:p>
            <a:r>
              <a:rPr lang="pt-PT" sz="2400" dirty="0" smtClean="0">
                <a:latin typeface="Tw Cen MT"/>
                <a:cs typeface="Tw Cen MT"/>
              </a:rPr>
              <a:t>Será realista fazê-lo numa rede qualquer?</a:t>
            </a:r>
          </a:p>
          <a:p>
            <a:pPr lvl="1"/>
            <a:r>
              <a:rPr lang="pt-PT" sz="1800" dirty="0" smtClean="0">
                <a:latin typeface="Tw Cen MT"/>
                <a:cs typeface="Tw Cen MT"/>
              </a:rPr>
              <a:t>Parametrizada em malha para ter caminhos redundantes</a:t>
            </a:r>
          </a:p>
          <a:p>
            <a:pPr lvl="1"/>
            <a:r>
              <a:rPr lang="pt-PT" sz="1800" dirty="0" smtClean="0">
                <a:latin typeface="Tw Cen MT"/>
                <a:cs typeface="Tw Cen MT"/>
              </a:rPr>
              <a:t>De grande dimensão com vários milhares ou mesmo milhões de </a:t>
            </a:r>
            <a:r>
              <a:rPr lang="pt-PT" sz="1800" dirty="0" err="1" smtClean="0">
                <a:latin typeface="Tw Cen MT"/>
                <a:cs typeface="Tw Cen MT"/>
              </a:rPr>
              <a:t>hosts</a:t>
            </a:r>
            <a:endParaRPr lang="pt-PT" sz="1800" dirty="0" smtClean="0">
              <a:latin typeface="Tw Cen MT"/>
              <a:cs typeface="Tw Cen MT"/>
            </a:endParaRPr>
          </a:p>
          <a:p>
            <a:pPr lvl="1"/>
            <a:r>
              <a:rPr lang="pt-PT" sz="1800" dirty="0" smtClean="0">
                <a:latin typeface="Tw Cen MT"/>
                <a:cs typeface="Tw Cen MT"/>
              </a:rPr>
              <a:t>Seria realista numa rede a nível de um país ou mesmo do mundo?</a:t>
            </a:r>
            <a:endParaRPr lang="pt-PT" sz="1800" dirty="0">
              <a:latin typeface="Tw Cen MT"/>
              <a:cs typeface="Tw Cen MT"/>
            </a:endParaRPr>
          </a:p>
          <a:p>
            <a:r>
              <a:rPr lang="pt-PT" sz="2400" dirty="0" smtClean="0">
                <a:latin typeface="Tw Cen MT"/>
                <a:cs typeface="Tw Cen MT"/>
              </a:rPr>
              <a:t>A resposta é NÃO !</a:t>
            </a:r>
          </a:p>
          <a:p>
            <a:endParaRPr lang="pt-PT" sz="2400" dirty="0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328249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 err="1" smtClean="0"/>
              <a:t>Shortest-Path</a:t>
            </a:r>
            <a:r>
              <a:rPr lang="pt-PT" dirty="0" smtClean="0"/>
              <a:t> </a:t>
            </a:r>
            <a:r>
              <a:rPr lang="pt-PT" dirty="0" err="1" smtClean="0"/>
              <a:t>Routing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30938"/>
            <a:ext cx="8229600" cy="4676042"/>
          </a:xfrm>
        </p:spPr>
        <p:txBody>
          <a:bodyPr>
            <a:noAutofit/>
          </a:bodyPr>
          <a:lstStyle/>
          <a:p>
            <a:r>
              <a:rPr lang="pt-PT" sz="2800" dirty="0" smtClean="0">
                <a:latin typeface="Tw Cen MT"/>
                <a:cs typeface="Tw Cen MT"/>
              </a:rPr>
              <a:t>Dada uma rede estruturada em malha (para resistir a avarias momentâneas dos links)</a:t>
            </a:r>
          </a:p>
          <a:p>
            <a:r>
              <a:rPr lang="pt-PT" sz="2800" dirty="0">
                <a:latin typeface="Tw Cen MT"/>
                <a:cs typeface="Tw Cen MT"/>
              </a:rPr>
              <a:t>E</a:t>
            </a:r>
            <a:r>
              <a:rPr lang="pt-PT" sz="2800" dirty="0" smtClean="0">
                <a:latin typeface="Tw Cen MT"/>
                <a:cs typeface="Tw Cen MT"/>
              </a:rPr>
              <a:t>m que os destinos são fixos (os </a:t>
            </a:r>
            <a:r>
              <a:rPr lang="pt-PT" sz="2800" dirty="0" err="1" smtClean="0">
                <a:latin typeface="Tw Cen MT"/>
                <a:cs typeface="Tw Cen MT"/>
              </a:rPr>
              <a:t>hosts</a:t>
            </a:r>
            <a:r>
              <a:rPr lang="pt-PT" sz="2800" dirty="0" smtClean="0">
                <a:latin typeface="Tw Cen MT"/>
                <a:cs typeface="Tw Cen MT"/>
              </a:rPr>
              <a:t> não são móveis)</a:t>
            </a:r>
          </a:p>
          <a:p>
            <a:r>
              <a:rPr lang="pt-PT" sz="2800" dirty="0" smtClean="0">
                <a:latin typeface="Tw Cen MT"/>
                <a:cs typeface="Tw Cen MT"/>
              </a:rPr>
              <a:t>Como podemos encaminhar qualquer pacote da origem até ao destino escolhendo um caminho adequado, por exemplo o mais curto ?</a:t>
            </a:r>
          </a:p>
          <a:p>
            <a:r>
              <a:rPr lang="pt-PT" sz="2800" dirty="0" smtClean="0">
                <a:latin typeface="Tw Cen MT"/>
                <a:cs typeface="Tw Cen MT"/>
              </a:rPr>
              <a:t>Alguns dos algoritmos que o permitem são classificados como algoritmos de “encaminhamento pelo caminho mais curto” ou de “</a:t>
            </a:r>
            <a:r>
              <a:rPr lang="pt-PT" sz="2800" dirty="0" err="1">
                <a:latin typeface="Tw Cen MT"/>
                <a:cs typeface="Tw Cen MT"/>
              </a:rPr>
              <a:t>s</a:t>
            </a:r>
            <a:r>
              <a:rPr lang="pt-PT" sz="2800" dirty="0" err="1" smtClean="0">
                <a:latin typeface="Tw Cen MT"/>
                <a:cs typeface="Tw Cen MT"/>
              </a:rPr>
              <a:t>hortest-path</a:t>
            </a:r>
            <a:r>
              <a:rPr lang="pt-PT" sz="2800" dirty="0" smtClean="0">
                <a:latin typeface="Tw Cen MT"/>
                <a:cs typeface="Tw Cen MT"/>
              </a:rPr>
              <a:t> </a:t>
            </a:r>
            <a:r>
              <a:rPr lang="pt-PT" sz="2800" dirty="0" err="1" smtClean="0">
                <a:latin typeface="Tw Cen MT"/>
                <a:cs typeface="Tw Cen MT"/>
              </a:rPr>
              <a:t>routing</a:t>
            </a:r>
            <a:r>
              <a:rPr lang="pt-PT" sz="2800" dirty="0" smtClean="0">
                <a:latin typeface="Tw Cen MT"/>
                <a:cs typeface="Tw Cen MT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65057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pt-PT" sz="4000" dirty="0">
                <a:latin typeface="Tw Cen MT" charset="0"/>
                <a:ea typeface="ＭＳ Ｐゴシック" charset="0"/>
                <a:cs typeface="ＭＳ Ｐゴシック" charset="0"/>
              </a:rPr>
              <a:t>Nota prévia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524000" y="2286000"/>
            <a:ext cx="6645275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u="none" dirty="0">
                <a:latin typeface="Tw Cen MT" charset="0"/>
                <a:cs typeface="Tw Cen MT" charset="0"/>
              </a:rPr>
              <a:t>A estrutura da apresentação é semelhante à do Cap. 1 do livro base de suporte à disciplina e utiliza algumas das figuras, textos e outros materiais desse mesmo livro</a:t>
            </a:r>
          </a:p>
          <a:p>
            <a:pPr eaLnBrk="1" hangingPunct="1"/>
            <a:endParaRPr lang="pt-PT" u="none" dirty="0">
              <a:latin typeface="Tw Cen MT" charset="0"/>
              <a:cs typeface="Tw Cen MT" charset="0"/>
            </a:endParaRP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pt-PT" sz="2000" u="none" dirty="0">
                <a:latin typeface="Tw Cen MT" charset="0"/>
                <a:cs typeface="Times New Roman" charset="0"/>
              </a:rPr>
              <a:t>James F.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Kurose</a:t>
            </a:r>
            <a:r>
              <a:rPr lang="pt-PT" sz="2000" u="none" dirty="0">
                <a:latin typeface="Tw Cen MT" charset="0"/>
                <a:cs typeface="Times New Roman" charset="0"/>
              </a:rPr>
              <a:t>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and</a:t>
            </a:r>
            <a:r>
              <a:rPr lang="pt-PT" sz="2000" u="none" dirty="0">
                <a:latin typeface="Tw Cen MT" charset="0"/>
                <a:cs typeface="Times New Roman" charset="0"/>
              </a:rPr>
              <a:t> Keith W. Ross, 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pt-PT" sz="2000" u="none" dirty="0">
                <a:latin typeface="Tw Cen MT" charset="0"/>
                <a:cs typeface="Times New Roman" charset="0"/>
              </a:rPr>
              <a:t>"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Computer</a:t>
            </a:r>
            <a:r>
              <a:rPr lang="pt-PT" sz="2000" u="none" dirty="0">
                <a:latin typeface="Tw Cen MT" charset="0"/>
                <a:cs typeface="Times New Roman" charset="0"/>
              </a:rPr>
              <a:t>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Networking</a:t>
            </a:r>
            <a:r>
              <a:rPr lang="pt-PT" sz="2000" u="none" dirty="0">
                <a:latin typeface="Tw Cen MT" charset="0"/>
                <a:cs typeface="Times New Roman" charset="0"/>
              </a:rPr>
              <a:t> - A Top-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Down</a:t>
            </a:r>
            <a:r>
              <a:rPr lang="pt-PT" sz="2000" u="none" dirty="0">
                <a:latin typeface="Tw Cen MT" charset="0"/>
                <a:cs typeface="Times New Roman" charset="0"/>
              </a:rPr>
              <a:t>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Approach</a:t>
            </a:r>
            <a:r>
              <a:rPr lang="ja-JP" altLang="pt-PT" sz="2000" u="none" dirty="0">
                <a:latin typeface="Tw Cen MT" charset="0"/>
                <a:cs typeface="Times New Roman" charset="0"/>
              </a:rPr>
              <a:t>“</a:t>
            </a:r>
            <a:r>
              <a:rPr lang="pt-PT" sz="2000" u="none" dirty="0">
                <a:latin typeface="Tw Cen MT" charset="0"/>
                <a:cs typeface="Times New Roman" charset="0"/>
              </a:rPr>
              <a:t>, 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pt-PT" sz="2000" u="none" dirty="0" err="1">
                <a:latin typeface="Tw Cen MT" charset="0"/>
                <a:cs typeface="Times New Roman" charset="0"/>
              </a:rPr>
              <a:t>Pearson-Addison</a:t>
            </a:r>
            <a:r>
              <a:rPr lang="pt-PT" sz="2000" u="none" dirty="0">
                <a:latin typeface="Tw Cen MT" charset="0"/>
                <a:cs typeface="Times New Roman" charset="0"/>
              </a:rPr>
              <a:t> Wesley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Longman</a:t>
            </a:r>
            <a:r>
              <a:rPr lang="pt-PT" sz="2000" u="none" dirty="0">
                <a:latin typeface="Tw Cen MT" charset="0"/>
                <a:cs typeface="Times New Roman" charset="0"/>
              </a:rPr>
              <a:t>,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Inc</a:t>
            </a:r>
            <a:r>
              <a:rPr lang="pt-PT" sz="2000" u="none" dirty="0">
                <a:latin typeface="Tw Cen MT" charset="0"/>
                <a:cs typeface="Times New Roman" charset="0"/>
              </a:rPr>
              <a:t>., 5th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Edition</a:t>
            </a:r>
            <a:r>
              <a:rPr lang="pt-PT" sz="2000" u="none" dirty="0">
                <a:latin typeface="Tw Cen MT" charset="0"/>
                <a:cs typeface="Times New Roman" charset="0"/>
              </a:rPr>
              <a:t>, 2010</a:t>
            </a:r>
            <a:endParaRPr lang="pt-PT" u="none" dirty="0">
              <a:latin typeface="Tw Cen MT" charset="0"/>
              <a:cs typeface="Times New Roman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4BC56EE3-7988-2B49-9F04-D072C591B181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2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969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7"/>
            <a:ext cx="8229600" cy="838339"/>
          </a:xfrm>
        </p:spPr>
        <p:txBody>
          <a:bodyPr>
            <a:normAutofit/>
          </a:bodyPr>
          <a:lstStyle/>
          <a:p>
            <a:pPr eaLnBrk="1" hangingPunct="1"/>
            <a:r>
              <a:rPr lang="pt-PT" sz="4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Enunciado </a:t>
            </a:r>
            <a:r>
              <a:rPr lang="pt-PT" sz="48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geral do </a:t>
            </a:r>
            <a:r>
              <a:rPr lang="pt-PT" sz="4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problema</a:t>
            </a:r>
          </a:p>
        </p:txBody>
      </p:sp>
      <p:sp>
        <p:nvSpPr>
          <p:cNvPr id="169988" name="Rectangle 3"/>
          <p:cNvSpPr>
            <a:spLocks noChangeArrowheads="1"/>
          </p:cNvSpPr>
          <p:nvPr/>
        </p:nvSpPr>
        <p:spPr bwMode="auto">
          <a:xfrm>
            <a:off x="342900" y="3581400"/>
            <a:ext cx="8458200" cy="2896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  <a:buSzPct val="110000"/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A rede pode ser vista como um grafo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:</a:t>
            </a:r>
          </a:p>
          <a:p>
            <a:pPr>
              <a:spcBef>
                <a:spcPct val="20000"/>
              </a:spcBef>
              <a:buSzPct val="110000"/>
            </a:pP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742950" lvl="1" indent="-285750">
              <a:spcBef>
                <a:spcPct val="20000"/>
              </a:spcBef>
              <a:buSzPct val="110000"/>
              <a:buFont typeface="Times" charset="0"/>
              <a:buChar char="•"/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Os nós do grafo são os </a:t>
            </a:r>
            <a:r>
              <a:rPr lang="pt-PT" sz="2000" i="1" u="none" dirty="0" err="1">
                <a:solidFill>
                  <a:srgbClr val="000000"/>
                </a:solidFill>
                <a:latin typeface="Tw Cen MT"/>
                <a:cs typeface="Tw Cen MT"/>
              </a:rPr>
              <a:t>routers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, os arcos s</a:t>
            </a:r>
            <a:r>
              <a:rPr lang="pt-PT" altLang="ja-JP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ão os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canais</a:t>
            </a:r>
          </a:p>
          <a:p>
            <a:pPr marL="742950" lvl="1" indent="-285750">
              <a:spcBef>
                <a:spcPct val="20000"/>
              </a:spcBef>
              <a:buSzPct val="110000"/>
              <a:buFont typeface="Times" charset="0"/>
              <a:buChar char="•"/>
            </a:pPr>
            <a:r>
              <a:rPr lang="pt-PT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Custo de um arco: um valor inteiro ou real n</a:t>
            </a:r>
            <a:r>
              <a:rPr lang="pt-PT" altLang="ja-JP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ão </a:t>
            </a:r>
            <a:r>
              <a:rPr lang="pt-PT" altLang="ja-JP" sz="20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nulo</a:t>
            </a:r>
            <a:r>
              <a:rPr lang="pt-PT" altLang="ja-JP" sz="2000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</a:t>
            </a:r>
            <a:r>
              <a:rPr lang="pt-PT" altLang="ja-JP" sz="2000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(e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m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geral usa-se uma função genérica, dita função custo ou métrica de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encaminhamento como por exemplo o inverso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da capacidade,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o tempo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de encaminhamento, ..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.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)</a:t>
            </a:r>
          </a:p>
          <a:p>
            <a:pPr marL="742950" lvl="1" indent="-285750">
              <a:spcBef>
                <a:spcPct val="20000"/>
              </a:spcBef>
              <a:spcAft>
                <a:spcPts val="1800"/>
              </a:spcAft>
              <a:buSzPct val="110000"/>
              <a:buFont typeface="Times" charset="0"/>
              <a:buChar char="•"/>
            </a:pPr>
            <a:r>
              <a:rPr lang="pt-PT" sz="2000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Caminho “bom”: o caminho de menor custo</a:t>
            </a:r>
          </a:p>
        </p:txBody>
      </p:sp>
      <p:grpSp>
        <p:nvGrpSpPr>
          <p:cNvPr id="169989" name="Group 80"/>
          <p:cNvGrpSpPr>
            <a:grpSpLocks/>
          </p:cNvGrpSpPr>
          <p:nvPr/>
        </p:nvGrpSpPr>
        <p:grpSpPr bwMode="auto">
          <a:xfrm>
            <a:off x="1797050" y="1295401"/>
            <a:ext cx="5535613" cy="2319338"/>
            <a:chOff x="1297" y="2112"/>
            <a:chExt cx="3487" cy="1461"/>
          </a:xfrm>
        </p:grpSpPr>
        <p:sp>
          <p:nvSpPr>
            <p:cNvPr id="169990" name="Line 81"/>
            <p:cNvSpPr>
              <a:spLocks noChangeShapeType="1"/>
            </p:cNvSpPr>
            <p:nvPr/>
          </p:nvSpPr>
          <p:spPr bwMode="auto">
            <a:xfrm flipH="1">
              <a:off x="1600" y="2352"/>
              <a:ext cx="392" cy="5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169991" name="Line 82"/>
            <p:cNvSpPr>
              <a:spLocks noChangeShapeType="1"/>
            </p:cNvSpPr>
            <p:nvPr/>
          </p:nvSpPr>
          <p:spPr bwMode="auto">
            <a:xfrm>
              <a:off x="1978" y="2371"/>
              <a:ext cx="378" cy="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169992" name="Line 83"/>
            <p:cNvSpPr>
              <a:spLocks noChangeShapeType="1"/>
            </p:cNvSpPr>
            <p:nvPr/>
          </p:nvSpPr>
          <p:spPr bwMode="auto">
            <a:xfrm flipH="1">
              <a:off x="1978" y="2871"/>
              <a:ext cx="378" cy="4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169993" name="Line 84"/>
            <p:cNvSpPr>
              <a:spLocks noChangeShapeType="1"/>
            </p:cNvSpPr>
            <p:nvPr/>
          </p:nvSpPr>
          <p:spPr bwMode="auto">
            <a:xfrm>
              <a:off x="1600" y="2871"/>
              <a:ext cx="378" cy="4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169994" name="Line 85"/>
            <p:cNvSpPr>
              <a:spLocks noChangeShapeType="1"/>
            </p:cNvSpPr>
            <p:nvPr/>
          </p:nvSpPr>
          <p:spPr bwMode="auto">
            <a:xfrm flipH="1">
              <a:off x="3712" y="2371"/>
              <a:ext cx="378" cy="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169995" name="Line 86"/>
            <p:cNvSpPr>
              <a:spLocks noChangeShapeType="1"/>
            </p:cNvSpPr>
            <p:nvPr/>
          </p:nvSpPr>
          <p:spPr bwMode="auto">
            <a:xfrm>
              <a:off x="4090" y="2371"/>
              <a:ext cx="378" cy="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169996" name="Line 87"/>
            <p:cNvSpPr>
              <a:spLocks noChangeShapeType="1"/>
            </p:cNvSpPr>
            <p:nvPr/>
          </p:nvSpPr>
          <p:spPr bwMode="auto">
            <a:xfrm flipH="1">
              <a:off x="4090" y="2871"/>
              <a:ext cx="378" cy="4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169997" name="Line 88"/>
            <p:cNvSpPr>
              <a:spLocks noChangeShapeType="1"/>
            </p:cNvSpPr>
            <p:nvPr/>
          </p:nvSpPr>
          <p:spPr bwMode="auto">
            <a:xfrm>
              <a:off x="3712" y="2871"/>
              <a:ext cx="378" cy="4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169998" name="Line 89"/>
            <p:cNvSpPr>
              <a:spLocks noChangeShapeType="1"/>
            </p:cNvSpPr>
            <p:nvPr/>
          </p:nvSpPr>
          <p:spPr bwMode="auto">
            <a:xfrm>
              <a:off x="2362" y="2891"/>
              <a:ext cx="13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169999" name="Line 90"/>
            <p:cNvSpPr>
              <a:spLocks noChangeShapeType="1"/>
            </p:cNvSpPr>
            <p:nvPr/>
          </p:nvSpPr>
          <p:spPr bwMode="auto">
            <a:xfrm>
              <a:off x="1978" y="2363"/>
              <a:ext cx="21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170000" name="Line 91"/>
            <p:cNvSpPr>
              <a:spLocks noChangeShapeType="1"/>
            </p:cNvSpPr>
            <p:nvPr/>
          </p:nvSpPr>
          <p:spPr bwMode="auto">
            <a:xfrm>
              <a:off x="1978" y="3323"/>
              <a:ext cx="21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170001" name="Rectangle 92"/>
            <p:cNvSpPr>
              <a:spLocks noChangeArrowheads="1"/>
            </p:cNvSpPr>
            <p:nvPr/>
          </p:nvSpPr>
          <p:spPr bwMode="auto">
            <a:xfrm>
              <a:off x="1297" y="2640"/>
              <a:ext cx="17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Tw Cen MT"/>
                  <a:cs typeface="Tw Cen MT"/>
                </a:rPr>
                <a:t>A</a:t>
              </a:r>
            </a:p>
          </p:txBody>
        </p:sp>
        <p:sp>
          <p:nvSpPr>
            <p:cNvPr id="170002" name="Rectangle 93"/>
            <p:cNvSpPr>
              <a:spLocks noChangeArrowheads="1"/>
            </p:cNvSpPr>
            <p:nvPr/>
          </p:nvSpPr>
          <p:spPr bwMode="auto">
            <a:xfrm>
              <a:off x="1824" y="2112"/>
              <a:ext cx="16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Tw Cen MT"/>
                  <a:cs typeface="Tw Cen MT"/>
                </a:rPr>
                <a:t>B</a:t>
              </a:r>
            </a:p>
          </p:txBody>
        </p:sp>
        <p:sp>
          <p:nvSpPr>
            <p:cNvPr id="170003" name="Rectangle 94"/>
            <p:cNvSpPr>
              <a:spLocks noChangeArrowheads="1"/>
            </p:cNvSpPr>
            <p:nvPr/>
          </p:nvSpPr>
          <p:spPr bwMode="auto">
            <a:xfrm>
              <a:off x="3984" y="2112"/>
              <a:ext cx="17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Tw Cen MT"/>
                  <a:cs typeface="Tw Cen MT"/>
                </a:rPr>
                <a:t>C</a:t>
              </a:r>
            </a:p>
          </p:txBody>
        </p:sp>
        <p:sp>
          <p:nvSpPr>
            <p:cNvPr id="170004" name="Rectangle 95"/>
            <p:cNvSpPr>
              <a:spLocks noChangeArrowheads="1"/>
            </p:cNvSpPr>
            <p:nvPr/>
          </p:nvSpPr>
          <p:spPr bwMode="auto">
            <a:xfrm>
              <a:off x="4608" y="2784"/>
              <a:ext cx="17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Tw Cen MT"/>
                  <a:cs typeface="Tw Cen MT"/>
                </a:rPr>
                <a:t>D</a:t>
              </a:r>
            </a:p>
          </p:txBody>
        </p:sp>
        <p:sp>
          <p:nvSpPr>
            <p:cNvPr id="170005" name="Rectangle 96"/>
            <p:cNvSpPr>
              <a:spLocks noChangeArrowheads="1"/>
            </p:cNvSpPr>
            <p:nvPr/>
          </p:nvSpPr>
          <p:spPr bwMode="auto">
            <a:xfrm>
              <a:off x="2352" y="2640"/>
              <a:ext cx="160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Tw Cen MT"/>
                  <a:cs typeface="Tw Cen MT"/>
                </a:rPr>
                <a:t>E</a:t>
              </a:r>
            </a:p>
          </p:txBody>
        </p:sp>
        <p:sp>
          <p:nvSpPr>
            <p:cNvPr id="170006" name="Rectangle 97"/>
            <p:cNvSpPr>
              <a:spLocks noChangeArrowheads="1"/>
            </p:cNvSpPr>
            <p:nvPr/>
          </p:nvSpPr>
          <p:spPr bwMode="auto">
            <a:xfrm>
              <a:off x="3792" y="2784"/>
              <a:ext cx="160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Tw Cen MT"/>
                  <a:cs typeface="Tw Cen MT"/>
                </a:rPr>
                <a:t>F</a:t>
              </a:r>
            </a:p>
          </p:txBody>
        </p:sp>
        <p:sp>
          <p:nvSpPr>
            <p:cNvPr id="170007" name="Rectangle 98"/>
            <p:cNvSpPr>
              <a:spLocks noChangeArrowheads="1"/>
            </p:cNvSpPr>
            <p:nvPr/>
          </p:nvSpPr>
          <p:spPr bwMode="auto">
            <a:xfrm>
              <a:off x="1920" y="3408"/>
              <a:ext cx="193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Tw Cen MT"/>
                  <a:cs typeface="Tw Cen MT"/>
                </a:rPr>
                <a:t>G</a:t>
              </a:r>
            </a:p>
          </p:txBody>
        </p:sp>
        <p:sp>
          <p:nvSpPr>
            <p:cNvPr id="170008" name="Rectangle 99"/>
            <p:cNvSpPr>
              <a:spLocks noChangeArrowheads="1"/>
            </p:cNvSpPr>
            <p:nvPr/>
          </p:nvSpPr>
          <p:spPr bwMode="auto">
            <a:xfrm>
              <a:off x="4032" y="3408"/>
              <a:ext cx="17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Tw Cen MT"/>
                  <a:cs typeface="Tw Cen MT"/>
                </a:rPr>
                <a:t>H</a:t>
              </a:r>
            </a:p>
          </p:txBody>
        </p:sp>
        <p:sp>
          <p:nvSpPr>
            <p:cNvPr id="170009" name="Rectangle 100"/>
            <p:cNvSpPr>
              <a:spLocks noChangeArrowheads="1"/>
            </p:cNvSpPr>
            <p:nvPr/>
          </p:nvSpPr>
          <p:spPr bwMode="auto">
            <a:xfrm>
              <a:off x="1776" y="2592"/>
              <a:ext cx="171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Tw Cen MT"/>
                  <a:cs typeface="Tw Cen MT"/>
                </a:rPr>
                <a:t>2</a:t>
              </a:r>
            </a:p>
          </p:txBody>
        </p:sp>
        <p:sp>
          <p:nvSpPr>
            <p:cNvPr id="170010" name="Rectangle 101"/>
            <p:cNvSpPr>
              <a:spLocks noChangeArrowheads="1"/>
            </p:cNvSpPr>
            <p:nvPr/>
          </p:nvSpPr>
          <p:spPr bwMode="auto">
            <a:xfrm>
              <a:off x="3120" y="2208"/>
              <a:ext cx="171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Tw Cen MT"/>
                  <a:cs typeface="Tw Cen MT"/>
                </a:rPr>
                <a:t>7</a:t>
              </a:r>
            </a:p>
          </p:txBody>
        </p:sp>
        <p:sp>
          <p:nvSpPr>
            <p:cNvPr id="170011" name="Rectangle 102"/>
            <p:cNvSpPr>
              <a:spLocks noChangeArrowheads="1"/>
            </p:cNvSpPr>
            <p:nvPr/>
          </p:nvSpPr>
          <p:spPr bwMode="auto">
            <a:xfrm>
              <a:off x="4272" y="2496"/>
              <a:ext cx="171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Tw Cen MT"/>
                  <a:cs typeface="Tw Cen MT"/>
                </a:rPr>
                <a:t>3</a:t>
              </a:r>
            </a:p>
          </p:txBody>
        </p:sp>
        <p:sp>
          <p:nvSpPr>
            <p:cNvPr id="170012" name="Rectangle 103"/>
            <p:cNvSpPr>
              <a:spLocks noChangeArrowheads="1"/>
            </p:cNvSpPr>
            <p:nvPr/>
          </p:nvSpPr>
          <p:spPr bwMode="auto">
            <a:xfrm>
              <a:off x="4272" y="3072"/>
              <a:ext cx="171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Tw Cen MT"/>
                  <a:cs typeface="Tw Cen MT"/>
                </a:rPr>
                <a:t>2</a:t>
              </a:r>
            </a:p>
          </p:txBody>
        </p:sp>
        <p:sp>
          <p:nvSpPr>
            <p:cNvPr id="170013" name="Rectangle 104"/>
            <p:cNvSpPr>
              <a:spLocks noChangeArrowheads="1"/>
            </p:cNvSpPr>
            <p:nvPr/>
          </p:nvSpPr>
          <p:spPr bwMode="auto">
            <a:xfrm>
              <a:off x="3888" y="2976"/>
              <a:ext cx="171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Tw Cen MT"/>
                  <a:cs typeface="Tw Cen MT"/>
                </a:rPr>
                <a:t>2</a:t>
              </a:r>
            </a:p>
          </p:txBody>
        </p:sp>
        <p:sp>
          <p:nvSpPr>
            <p:cNvPr id="170014" name="Rectangle 105"/>
            <p:cNvSpPr>
              <a:spLocks noChangeArrowheads="1"/>
            </p:cNvSpPr>
            <p:nvPr/>
          </p:nvSpPr>
          <p:spPr bwMode="auto">
            <a:xfrm>
              <a:off x="3744" y="2544"/>
              <a:ext cx="171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Tw Cen MT"/>
                  <a:cs typeface="Tw Cen MT"/>
                </a:rPr>
                <a:t>3</a:t>
              </a:r>
            </a:p>
          </p:txBody>
        </p:sp>
        <p:sp>
          <p:nvSpPr>
            <p:cNvPr id="170015" name="Rectangle 106"/>
            <p:cNvSpPr>
              <a:spLocks noChangeArrowheads="1"/>
            </p:cNvSpPr>
            <p:nvPr/>
          </p:nvSpPr>
          <p:spPr bwMode="auto">
            <a:xfrm>
              <a:off x="2880" y="2736"/>
              <a:ext cx="171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Tw Cen MT"/>
                  <a:cs typeface="Tw Cen MT"/>
                </a:rPr>
                <a:t>2</a:t>
              </a:r>
            </a:p>
          </p:txBody>
        </p:sp>
        <p:sp>
          <p:nvSpPr>
            <p:cNvPr id="170016" name="Rectangle 107"/>
            <p:cNvSpPr>
              <a:spLocks noChangeArrowheads="1"/>
            </p:cNvSpPr>
            <p:nvPr/>
          </p:nvSpPr>
          <p:spPr bwMode="auto">
            <a:xfrm>
              <a:off x="3024" y="3168"/>
              <a:ext cx="179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Tw Cen MT"/>
                  <a:cs typeface="Tw Cen MT"/>
                </a:rPr>
                <a:t>4</a:t>
              </a:r>
            </a:p>
          </p:txBody>
        </p:sp>
        <p:sp>
          <p:nvSpPr>
            <p:cNvPr id="170017" name="Rectangle 108"/>
            <p:cNvSpPr>
              <a:spLocks noChangeArrowheads="1"/>
            </p:cNvSpPr>
            <p:nvPr/>
          </p:nvSpPr>
          <p:spPr bwMode="auto">
            <a:xfrm>
              <a:off x="2160" y="3024"/>
              <a:ext cx="171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Tw Cen MT"/>
                  <a:cs typeface="Tw Cen MT"/>
                </a:rPr>
                <a:t>1</a:t>
              </a:r>
            </a:p>
          </p:txBody>
        </p:sp>
        <p:sp>
          <p:nvSpPr>
            <p:cNvPr id="170018" name="Rectangle 109"/>
            <p:cNvSpPr>
              <a:spLocks noChangeArrowheads="1"/>
            </p:cNvSpPr>
            <p:nvPr/>
          </p:nvSpPr>
          <p:spPr bwMode="auto">
            <a:xfrm>
              <a:off x="2160" y="2544"/>
              <a:ext cx="171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Tw Cen MT"/>
                  <a:cs typeface="Tw Cen MT"/>
                </a:rPr>
                <a:t>2</a:t>
              </a:r>
            </a:p>
          </p:txBody>
        </p:sp>
        <p:sp>
          <p:nvSpPr>
            <p:cNvPr id="170019" name="Rectangle 110"/>
            <p:cNvSpPr>
              <a:spLocks noChangeArrowheads="1"/>
            </p:cNvSpPr>
            <p:nvPr/>
          </p:nvSpPr>
          <p:spPr bwMode="auto">
            <a:xfrm>
              <a:off x="1632" y="3120"/>
              <a:ext cx="171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Tw Cen MT"/>
                  <a:cs typeface="Tw Cen MT"/>
                </a:rPr>
                <a:t>6</a:t>
              </a:r>
            </a:p>
          </p:txBody>
        </p:sp>
        <p:sp>
          <p:nvSpPr>
            <p:cNvPr id="170020" name="Oval 111"/>
            <p:cNvSpPr>
              <a:spLocks noChangeArrowheads="1"/>
            </p:cNvSpPr>
            <p:nvPr/>
          </p:nvSpPr>
          <p:spPr bwMode="auto">
            <a:xfrm>
              <a:off x="1551" y="2819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170021" name="Oval 112"/>
            <p:cNvSpPr>
              <a:spLocks noChangeArrowheads="1"/>
            </p:cNvSpPr>
            <p:nvPr/>
          </p:nvSpPr>
          <p:spPr bwMode="auto">
            <a:xfrm>
              <a:off x="1920" y="2304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170022" name="Oval 113"/>
            <p:cNvSpPr>
              <a:spLocks noChangeArrowheads="1"/>
            </p:cNvSpPr>
            <p:nvPr/>
          </p:nvSpPr>
          <p:spPr bwMode="auto">
            <a:xfrm>
              <a:off x="2304" y="2832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170023" name="Oval 114"/>
            <p:cNvSpPr>
              <a:spLocks noChangeArrowheads="1"/>
            </p:cNvSpPr>
            <p:nvPr/>
          </p:nvSpPr>
          <p:spPr bwMode="auto">
            <a:xfrm>
              <a:off x="1920" y="3264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170024" name="Oval 115"/>
            <p:cNvSpPr>
              <a:spLocks noChangeArrowheads="1"/>
            </p:cNvSpPr>
            <p:nvPr/>
          </p:nvSpPr>
          <p:spPr bwMode="auto">
            <a:xfrm>
              <a:off x="4032" y="2304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170025" name="Oval 116"/>
            <p:cNvSpPr>
              <a:spLocks noChangeArrowheads="1"/>
            </p:cNvSpPr>
            <p:nvPr/>
          </p:nvSpPr>
          <p:spPr bwMode="auto">
            <a:xfrm>
              <a:off x="3648" y="2832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170026" name="Oval 117"/>
            <p:cNvSpPr>
              <a:spLocks noChangeArrowheads="1"/>
            </p:cNvSpPr>
            <p:nvPr/>
          </p:nvSpPr>
          <p:spPr bwMode="auto">
            <a:xfrm>
              <a:off x="4416" y="2832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170027" name="Oval 118"/>
            <p:cNvSpPr>
              <a:spLocks noChangeArrowheads="1"/>
            </p:cNvSpPr>
            <p:nvPr/>
          </p:nvSpPr>
          <p:spPr bwMode="auto">
            <a:xfrm>
              <a:off x="4032" y="3264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05436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Algoritmo do 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caminho mais curto</a:t>
            </a:r>
          </a:p>
        </p:txBody>
      </p:sp>
      <p:sp>
        <p:nvSpPr>
          <p:cNvPr id="172036" name="Rectangle 3"/>
          <p:cNvSpPr>
            <a:spLocks noChangeArrowheads="1"/>
          </p:cNvSpPr>
          <p:nvPr/>
        </p:nvSpPr>
        <p:spPr bwMode="auto">
          <a:xfrm>
            <a:off x="681038" y="1836255"/>
            <a:ext cx="7964487" cy="14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2400" dirty="0" smtClean="0">
                <a:latin typeface="Tw Cen MT"/>
                <a:cs typeface="Tw Cen MT"/>
              </a:rPr>
              <a:t>O p</a:t>
            </a:r>
            <a:r>
              <a:rPr lang="pt-PT" sz="2400" u="none" dirty="0" smtClean="0">
                <a:latin typeface="Tw Cen MT"/>
                <a:cs typeface="Tw Cen MT"/>
              </a:rPr>
              <a:t>roblema </a:t>
            </a:r>
            <a:r>
              <a:rPr lang="pt-PT" sz="2400" u="none" dirty="0">
                <a:latin typeface="Tw Cen MT"/>
                <a:cs typeface="Tw Cen MT"/>
              </a:rPr>
              <a:t>consiste </a:t>
            </a:r>
            <a:r>
              <a:rPr lang="pt-PT" sz="2400" u="none" dirty="0" smtClean="0">
                <a:latin typeface="Tw Cen MT"/>
                <a:cs typeface="Tw Cen MT"/>
              </a:rPr>
              <a:t>em </a:t>
            </a:r>
            <a:r>
              <a:rPr lang="pt-PT" sz="2400" u="none" dirty="0">
                <a:latin typeface="Tw Cen MT"/>
                <a:cs typeface="Tw Cen MT"/>
              </a:rPr>
              <a:t>avaliar o caminho mais curto até ao destino  (</a:t>
            </a:r>
            <a:r>
              <a:rPr lang="pt-PT" sz="2400" i="1" u="none" dirty="0">
                <a:latin typeface="Tw Cen MT"/>
                <a:cs typeface="Tw Cen MT"/>
              </a:rPr>
              <a:t>SP - </a:t>
            </a:r>
            <a:r>
              <a:rPr lang="pt-PT" sz="2400" i="1" u="none" dirty="0" err="1">
                <a:latin typeface="Tw Cen MT"/>
                <a:cs typeface="Tw Cen MT"/>
              </a:rPr>
              <a:t>shortest</a:t>
            </a:r>
            <a:r>
              <a:rPr lang="pt-PT" sz="2400" i="1" u="none" dirty="0">
                <a:latin typeface="Tw Cen MT"/>
                <a:cs typeface="Tw Cen MT"/>
              </a:rPr>
              <a:t> </a:t>
            </a:r>
            <a:r>
              <a:rPr lang="pt-PT" sz="2400" i="1" u="none" dirty="0" err="1">
                <a:latin typeface="Tw Cen MT"/>
                <a:cs typeface="Tw Cen MT"/>
              </a:rPr>
              <a:t>path</a:t>
            </a:r>
            <a:r>
              <a:rPr lang="pt-PT" sz="2400" u="none" dirty="0">
                <a:latin typeface="Tw Cen MT"/>
                <a:cs typeface="Tw Cen MT"/>
              </a:rPr>
              <a:t>).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4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400" u="none" dirty="0">
                <a:latin typeface="Tw Cen MT"/>
                <a:cs typeface="Tw Cen MT"/>
              </a:rPr>
              <a:t>Problema clássico de </a:t>
            </a:r>
            <a:r>
              <a:rPr lang="pt-PT" sz="2400" u="none" dirty="0" smtClean="0">
                <a:latin typeface="Tw Cen MT"/>
                <a:cs typeface="Tw Cen MT"/>
              </a:rPr>
              <a:t>optimização </a:t>
            </a:r>
            <a:r>
              <a:rPr lang="pt-PT" sz="2400" u="none" dirty="0">
                <a:latin typeface="Tw Cen MT"/>
                <a:cs typeface="Tw Cen MT"/>
              </a:rPr>
              <a:t>em teoria dos grafos.</a:t>
            </a:r>
          </a:p>
        </p:txBody>
      </p:sp>
      <p:grpSp>
        <p:nvGrpSpPr>
          <p:cNvPr id="172037" name="Group 4"/>
          <p:cNvGrpSpPr>
            <a:grpSpLocks/>
          </p:cNvGrpSpPr>
          <p:nvPr/>
        </p:nvGrpSpPr>
        <p:grpSpPr bwMode="auto">
          <a:xfrm>
            <a:off x="1878806" y="3733801"/>
            <a:ext cx="5535613" cy="2319338"/>
            <a:chOff x="1297" y="2112"/>
            <a:chExt cx="3487" cy="1461"/>
          </a:xfrm>
        </p:grpSpPr>
        <p:sp>
          <p:nvSpPr>
            <p:cNvPr id="172039" name="Line 5"/>
            <p:cNvSpPr>
              <a:spLocks noChangeShapeType="1"/>
            </p:cNvSpPr>
            <p:nvPr/>
          </p:nvSpPr>
          <p:spPr bwMode="auto">
            <a:xfrm flipH="1">
              <a:off x="1600" y="2352"/>
              <a:ext cx="392" cy="5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72040" name="Line 6"/>
            <p:cNvSpPr>
              <a:spLocks noChangeShapeType="1"/>
            </p:cNvSpPr>
            <p:nvPr/>
          </p:nvSpPr>
          <p:spPr bwMode="auto">
            <a:xfrm>
              <a:off x="1978" y="2371"/>
              <a:ext cx="378" cy="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72041" name="Line 7"/>
            <p:cNvSpPr>
              <a:spLocks noChangeShapeType="1"/>
            </p:cNvSpPr>
            <p:nvPr/>
          </p:nvSpPr>
          <p:spPr bwMode="auto">
            <a:xfrm flipH="1">
              <a:off x="1978" y="2871"/>
              <a:ext cx="378" cy="4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72042" name="Line 8"/>
            <p:cNvSpPr>
              <a:spLocks noChangeShapeType="1"/>
            </p:cNvSpPr>
            <p:nvPr/>
          </p:nvSpPr>
          <p:spPr bwMode="auto">
            <a:xfrm>
              <a:off x="1600" y="2871"/>
              <a:ext cx="378" cy="4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72043" name="Line 9"/>
            <p:cNvSpPr>
              <a:spLocks noChangeShapeType="1"/>
            </p:cNvSpPr>
            <p:nvPr/>
          </p:nvSpPr>
          <p:spPr bwMode="auto">
            <a:xfrm flipH="1">
              <a:off x="3712" y="2371"/>
              <a:ext cx="378" cy="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72044" name="Line 10"/>
            <p:cNvSpPr>
              <a:spLocks noChangeShapeType="1"/>
            </p:cNvSpPr>
            <p:nvPr/>
          </p:nvSpPr>
          <p:spPr bwMode="auto">
            <a:xfrm>
              <a:off x="4090" y="2371"/>
              <a:ext cx="378" cy="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72045" name="Line 11"/>
            <p:cNvSpPr>
              <a:spLocks noChangeShapeType="1"/>
            </p:cNvSpPr>
            <p:nvPr/>
          </p:nvSpPr>
          <p:spPr bwMode="auto">
            <a:xfrm flipH="1">
              <a:off x="4090" y="2871"/>
              <a:ext cx="378" cy="4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72046" name="Line 12"/>
            <p:cNvSpPr>
              <a:spLocks noChangeShapeType="1"/>
            </p:cNvSpPr>
            <p:nvPr/>
          </p:nvSpPr>
          <p:spPr bwMode="auto">
            <a:xfrm>
              <a:off x="3712" y="2871"/>
              <a:ext cx="378" cy="4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72047" name="Line 13"/>
            <p:cNvSpPr>
              <a:spLocks noChangeShapeType="1"/>
            </p:cNvSpPr>
            <p:nvPr/>
          </p:nvSpPr>
          <p:spPr bwMode="auto">
            <a:xfrm>
              <a:off x="2362" y="2891"/>
              <a:ext cx="13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72048" name="Line 14"/>
            <p:cNvSpPr>
              <a:spLocks noChangeShapeType="1"/>
            </p:cNvSpPr>
            <p:nvPr/>
          </p:nvSpPr>
          <p:spPr bwMode="auto">
            <a:xfrm>
              <a:off x="1978" y="2363"/>
              <a:ext cx="21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72049" name="Line 15"/>
            <p:cNvSpPr>
              <a:spLocks noChangeShapeType="1"/>
            </p:cNvSpPr>
            <p:nvPr/>
          </p:nvSpPr>
          <p:spPr bwMode="auto">
            <a:xfrm>
              <a:off x="1978" y="3323"/>
              <a:ext cx="21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72050" name="Rectangle 16"/>
            <p:cNvSpPr>
              <a:spLocks noChangeArrowheads="1"/>
            </p:cNvSpPr>
            <p:nvPr/>
          </p:nvSpPr>
          <p:spPr bwMode="auto">
            <a:xfrm>
              <a:off x="1297" y="2640"/>
              <a:ext cx="17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latin typeface="Tw Cen MT"/>
                  <a:cs typeface="Tw Cen MT"/>
                </a:rPr>
                <a:t>A</a:t>
              </a:r>
            </a:p>
          </p:txBody>
        </p:sp>
        <p:sp>
          <p:nvSpPr>
            <p:cNvPr id="172051" name="Rectangle 17"/>
            <p:cNvSpPr>
              <a:spLocks noChangeArrowheads="1"/>
            </p:cNvSpPr>
            <p:nvPr/>
          </p:nvSpPr>
          <p:spPr bwMode="auto">
            <a:xfrm>
              <a:off x="1824" y="2112"/>
              <a:ext cx="16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latin typeface="Tw Cen MT"/>
                  <a:cs typeface="Tw Cen MT"/>
                </a:rPr>
                <a:t>B</a:t>
              </a:r>
            </a:p>
          </p:txBody>
        </p:sp>
        <p:sp>
          <p:nvSpPr>
            <p:cNvPr id="172052" name="Rectangle 18"/>
            <p:cNvSpPr>
              <a:spLocks noChangeArrowheads="1"/>
            </p:cNvSpPr>
            <p:nvPr/>
          </p:nvSpPr>
          <p:spPr bwMode="auto">
            <a:xfrm>
              <a:off x="3984" y="2112"/>
              <a:ext cx="17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latin typeface="Tw Cen MT"/>
                  <a:cs typeface="Tw Cen MT"/>
                </a:rPr>
                <a:t>C</a:t>
              </a:r>
            </a:p>
          </p:txBody>
        </p:sp>
        <p:sp>
          <p:nvSpPr>
            <p:cNvPr id="172053" name="Rectangle 19"/>
            <p:cNvSpPr>
              <a:spLocks noChangeArrowheads="1"/>
            </p:cNvSpPr>
            <p:nvPr/>
          </p:nvSpPr>
          <p:spPr bwMode="auto">
            <a:xfrm>
              <a:off x="4608" y="2784"/>
              <a:ext cx="17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latin typeface="Tw Cen MT"/>
                  <a:cs typeface="Tw Cen MT"/>
                </a:rPr>
                <a:t>D</a:t>
              </a:r>
            </a:p>
          </p:txBody>
        </p:sp>
        <p:sp>
          <p:nvSpPr>
            <p:cNvPr id="172054" name="Rectangle 20"/>
            <p:cNvSpPr>
              <a:spLocks noChangeArrowheads="1"/>
            </p:cNvSpPr>
            <p:nvPr/>
          </p:nvSpPr>
          <p:spPr bwMode="auto">
            <a:xfrm>
              <a:off x="2352" y="2640"/>
              <a:ext cx="160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latin typeface="Tw Cen MT"/>
                  <a:cs typeface="Tw Cen MT"/>
                </a:rPr>
                <a:t>E</a:t>
              </a:r>
            </a:p>
          </p:txBody>
        </p:sp>
        <p:sp>
          <p:nvSpPr>
            <p:cNvPr id="172055" name="Rectangle 21"/>
            <p:cNvSpPr>
              <a:spLocks noChangeArrowheads="1"/>
            </p:cNvSpPr>
            <p:nvPr/>
          </p:nvSpPr>
          <p:spPr bwMode="auto">
            <a:xfrm>
              <a:off x="3792" y="2784"/>
              <a:ext cx="160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latin typeface="Tw Cen MT"/>
                  <a:cs typeface="Tw Cen MT"/>
                </a:rPr>
                <a:t>F</a:t>
              </a:r>
            </a:p>
          </p:txBody>
        </p:sp>
        <p:sp>
          <p:nvSpPr>
            <p:cNvPr id="172056" name="Rectangle 22"/>
            <p:cNvSpPr>
              <a:spLocks noChangeArrowheads="1"/>
            </p:cNvSpPr>
            <p:nvPr/>
          </p:nvSpPr>
          <p:spPr bwMode="auto">
            <a:xfrm>
              <a:off x="1920" y="3408"/>
              <a:ext cx="193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latin typeface="Tw Cen MT"/>
                  <a:cs typeface="Tw Cen MT"/>
                </a:rPr>
                <a:t>G</a:t>
              </a:r>
            </a:p>
          </p:txBody>
        </p:sp>
        <p:sp>
          <p:nvSpPr>
            <p:cNvPr id="172057" name="Rectangle 23"/>
            <p:cNvSpPr>
              <a:spLocks noChangeArrowheads="1"/>
            </p:cNvSpPr>
            <p:nvPr/>
          </p:nvSpPr>
          <p:spPr bwMode="auto">
            <a:xfrm>
              <a:off x="4032" y="3408"/>
              <a:ext cx="17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latin typeface="Tw Cen MT"/>
                  <a:cs typeface="Tw Cen MT"/>
                </a:rPr>
                <a:t>H</a:t>
              </a:r>
            </a:p>
          </p:txBody>
        </p:sp>
        <p:sp>
          <p:nvSpPr>
            <p:cNvPr id="172058" name="Rectangle 24"/>
            <p:cNvSpPr>
              <a:spLocks noChangeArrowheads="1"/>
            </p:cNvSpPr>
            <p:nvPr/>
          </p:nvSpPr>
          <p:spPr bwMode="auto">
            <a:xfrm>
              <a:off x="1776" y="2592"/>
              <a:ext cx="171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latin typeface="Tw Cen MT"/>
                  <a:cs typeface="Tw Cen MT"/>
                </a:rPr>
                <a:t>2</a:t>
              </a:r>
            </a:p>
          </p:txBody>
        </p:sp>
        <p:sp>
          <p:nvSpPr>
            <p:cNvPr id="172059" name="Rectangle 25"/>
            <p:cNvSpPr>
              <a:spLocks noChangeArrowheads="1"/>
            </p:cNvSpPr>
            <p:nvPr/>
          </p:nvSpPr>
          <p:spPr bwMode="auto">
            <a:xfrm>
              <a:off x="3120" y="2208"/>
              <a:ext cx="171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latin typeface="Tw Cen MT"/>
                  <a:cs typeface="Tw Cen MT"/>
                </a:rPr>
                <a:t>7</a:t>
              </a:r>
            </a:p>
          </p:txBody>
        </p:sp>
        <p:sp>
          <p:nvSpPr>
            <p:cNvPr id="172060" name="Rectangle 26"/>
            <p:cNvSpPr>
              <a:spLocks noChangeArrowheads="1"/>
            </p:cNvSpPr>
            <p:nvPr/>
          </p:nvSpPr>
          <p:spPr bwMode="auto">
            <a:xfrm>
              <a:off x="4272" y="2496"/>
              <a:ext cx="171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latin typeface="Tw Cen MT"/>
                  <a:cs typeface="Tw Cen MT"/>
                </a:rPr>
                <a:t>3</a:t>
              </a:r>
            </a:p>
          </p:txBody>
        </p:sp>
        <p:sp>
          <p:nvSpPr>
            <p:cNvPr id="172061" name="Rectangle 27"/>
            <p:cNvSpPr>
              <a:spLocks noChangeArrowheads="1"/>
            </p:cNvSpPr>
            <p:nvPr/>
          </p:nvSpPr>
          <p:spPr bwMode="auto">
            <a:xfrm>
              <a:off x="4272" y="3072"/>
              <a:ext cx="171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latin typeface="Tw Cen MT"/>
                  <a:cs typeface="Tw Cen MT"/>
                </a:rPr>
                <a:t>2</a:t>
              </a:r>
            </a:p>
          </p:txBody>
        </p:sp>
        <p:sp>
          <p:nvSpPr>
            <p:cNvPr id="172062" name="Rectangle 28"/>
            <p:cNvSpPr>
              <a:spLocks noChangeArrowheads="1"/>
            </p:cNvSpPr>
            <p:nvPr/>
          </p:nvSpPr>
          <p:spPr bwMode="auto">
            <a:xfrm>
              <a:off x="3888" y="2976"/>
              <a:ext cx="171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latin typeface="Tw Cen MT"/>
                  <a:cs typeface="Tw Cen MT"/>
                </a:rPr>
                <a:t>2</a:t>
              </a:r>
            </a:p>
          </p:txBody>
        </p:sp>
        <p:sp>
          <p:nvSpPr>
            <p:cNvPr id="172063" name="Rectangle 29"/>
            <p:cNvSpPr>
              <a:spLocks noChangeArrowheads="1"/>
            </p:cNvSpPr>
            <p:nvPr/>
          </p:nvSpPr>
          <p:spPr bwMode="auto">
            <a:xfrm>
              <a:off x="3744" y="2544"/>
              <a:ext cx="171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latin typeface="Tw Cen MT"/>
                  <a:cs typeface="Tw Cen MT"/>
                </a:rPr>
                <a:t>3</a:t>
              </a:r>
            </a:p>
          </p:txBody>
        </p:sp>
        <p:sp>
          <p:nvSpPr>
            <p:cNvPr id="172064" name="Rectangle 30"/>
            <p:cNvSpPr>
              <a:spLocks noChangeArrowheads="1"/>
            </p:cNvSpPr>
            <p:nvPr/>
          </p:nvSpPr>
          <p:spPr bwMode="auto">
            <a:xfrm>
              <a:off x="2880" y="2736"/>
              <a:ext cx="171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latin typeface="Tw Cen MT"/>
                  <a:cs typeface="Tw Cen MT"/>
                </a:rPr>
                <a:t>2</a:t>
              </a:r>
            </a:p>
          </p:txBody>
        </p:sp>
        <p:sp>
          <p:nvSpPr>
            <p:cNvPr id="172065" name="Rectangle 31"/>
            <p:cNvSpPr>
              <a:spLocks noChangeArrowheads="1"/>
            </p:cNvSpPr>
            <p:nvPr/>
          </p:nvSpPr>
          <p:spPr bwMode="auto">
            <a:xfrm>
              <a:off x="3024" y="3168"/>
              <a:ext cx="179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latin typeface="Tw Cen MT"/>
                  <a:cs typeface="Tw Cen MT"/>
                </a:rPr>
                <a:t>4</a:t>
              </a:r>
            </a:p>
          </p:txBody>
        </p:sp>
        <p:sp>
          <p:nvSpPr>
            <p:cNvPr id="172066" name="Rectangle 32"/>
            <p:cNvSpPr>
              <a:spLocks noChangeArrowheads="1"/>
            </p:cNvSpPr>
            <p:nvPr/>
          </p:nvSpPr>
          <p:spPr bwMode="auto">
            <a:xfrm>
              <a:off x="2160" y="3024"/>
              <a:ext cx="171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latin typeface="Tw Cen MT"/>
                  <a:cs typeface="Tw Cen MT"/>
                </a:rPr>
                <a:t>1</a:t>
              </a:r>
            </a:p>
          </p:txBody>
        </p:sp>
        <p:sp>
          <p:nvSpPr>
            <p:cNvPr id="172067" name="Rectangle 33"/>
            <p:cNvSpPr>
              <a:spLocks noChangeArrowheads="1"/>
            </p:cNvSpPr>
            <p:nvPr/>
          </p:nvSpPr>
          <p:spPr bwMode="auto">
            <a:xfrm>
              <a:off x="2160" y="2544"/>
              <a:ext cx="171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latin typeface="Tw Cen MT"/>
                  <a:cs typeface="Tw Cen MT"/>
                </a:rPr>
                <a:t>2</a:t>
              </a:r>
            </a:p>
          </p:txBody>
        </p:sp>
        <p:sp>
          <p:nvSpPr>
            <p:cNvPr id="172068" name="Rectangle 34"/>
            <p:cNvSpPr>
              <a:spLocks noChangeArrowheads="1"/>
            </p:cNvSpPr>
            <p:nvPr/>
          </p:nvSpPr>
          <p:spPr bwMode="auto">
            <a:xfrm>
              <a:off x="1632" y="3120"/>
              <a:ext cx="171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latin typeface="Tw Cen MT"/>
                  <a:cs typeface="Tw Cen MT"/>
                </a:rPr>
                <a:t>6</a:t>
              </a:r>
            </a:p>
          </p:txBody>
        </p:sp>
        <p:sp>
          <p:nvSpPr>
            <p:cNvPr id="172069" name="Oval 35"/>
            <p:cNvSpPr>
              <a:spLocks noChangeArrowheads="1"/>
            </p:cNvSpPr>
            <p:nvPr/>
          </p:nvSpPr>
          <p:spPr bwMode="auto">
            <a:xfrm>
              <a:off x="1551" y="2819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72070" name="Oval 36"/>
            <p:cNvSpPr>
              <a:spLocks noChangeArrowheads="1"/>
            </p:cNvSpPr>
            <p:nvPr/>
          </p:nvSpPr>
          <p:spPr bwMode="auto">
            <a:xfrm>
              <a:off x="1920" y="2304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72071" name="Oval 37"/>
            <p:cNvSpPr>
              <a:spLocks noChangeArrowheads="1"/>
            </p:cNvSpPr>
            <p:nvPr/>
          </p:nvSpPr>
          <p:spPr bwMode="auto">
            <a:xfrm>
              <a:off x="2304" y="2832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72072" name="Oval 38"/>
            <p:cNvSpPr>
              <a:spLocks noChangeArrowheads="1"/>
            </p:cNvSpPr>
            <p:nvPr/>
          </p:nvSpPr>
          <p:spPr bwMode="auto">
            <a:xfrm>
              <a:off x="1920" y="3264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72073" name="Oval 39"/>
            <p:cNvSpPr>
              <a:spLocks noChangeArrowheads="1"/>
            </p:cNvSpPr>
            <p:nvPr/>
          </p:nvSpPr>
          <p:spPr bwMode="auto">
            <a:xfrm>
              <a:off x="4032" y="2304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72074" name="Oval 40"/>
            <p:cNvSpPr>
              <a:spLocks noChangeArrowheads="1"/>
            </p:cNvSpPr>
            <p:nvPr/>
          </p:nvSpPr>
          <p:spPr bwMode="auto">
            <a:xfrm>
              <a:off x="3648" y="2832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72075" name="Oval 41"/>
            <p:cNvSpPr>
              <a:spLocks noChangeArrowheads="1"/>
            </p:cNvSpPr>
            <p:nvPr/>
          </p:nvSpPr>
          <p:spPr bwMode="auto">
            <a:xfrm>
              <a:off x="4416" y="2832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72076" name="Oval 42"/>
            <p:cNvSpPr>
              <a:spLocks noChangeArrowheads="1"/>
            </p:cNvSpPr>
            <p:nvPr/>
          </p:nvSpPr>
          <p:spPr bwMode="auto">
            <a:xfrm>
              <a:off x="4032" y="3264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28600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5400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Shortest-Path</a:t>
            </a:r>
            <a:r>
              <a:rPr lang="pt-PT" sz="5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5400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Algorithm</a:t>
            </a:r>
            <a:endParaRPr lang="en-US" sz="5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7408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448257"/>
            <a:ext cx="8382000" cy="4958488"/>
          </a:xfrm>
        </p:spPr>
        <p:txBody>
          <a:bodyPr>
            <a:noAutofit/>
          </a:bodyPr>
          <a:lstStyle/>
          <a:p>
            <a:pPr eaLnBrk="1" hangingPunct="1">
              <a:lnSpc>
                <a:spcPct val="100000"/>
              </a:lnSpc>
              <a:buFont typeface="Wingdings" charset="0"/>
              <a:buNone/>
            </a:pP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Algoritmo de </a:t>
            </a:r>
            <a:r>
              <a:rPr lang="pt-PT" sz="2400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Dijkstra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.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Um algoritmo 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centralizado que calcula 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 caminho 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mais curto de cada n</a:t>
            </a:r>
            <a:r>
              <a:rPr lang="pt-PT" altLang="ja-JP" sz="2400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ó até cada um dos outros; o conjunto dos caminhos determinados é uma árvore com raiz no nó </a:t>
            </a:r>
            <a:r>
              <a:rPr lang="pt-PT" altLang="ja-JP" sz="2400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origem</a:t>
            </a:r>
            <a:endParaRPr lang="pt-PT" altLang="ja-JP" sz="2400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  <a:p>
            <a:pPr eaLnBrk="1" hangingPunct="1">
              <a:lnSpc>
                <a:spcPct val="100000"/>
              </a:lnSpc>
              <a:buFont typeface="Wingdings" charset="0"/>
              <a:buNone/>
            </a:pP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Notaç</a:t>
            </a:r>
            <a:r>
              <a:rPr lang="pt-PT" altLang="ja-JP" sz="2400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ão</a:t>
            </a:r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100000"/>
              </a:lnSpc>
            </a:pPr>
            <a:r>
              <a:rPr lang="pt-PT" sz="24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</a:t>
            </a:r>
            <a:r>
              <a:rPr lang="pt-PT" sz="2400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ost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(</a:t>
            </a:r>
            <a:r>
              <a:rPr lang="pt-PT" sz="24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x,y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): custo do canal de x para y;  </a:t>
            </a:r>
          </a:p>
          <a:p>
            <a:pPr lvl="1" eaLnBrk="1" hangingPunct="1">
              <a:lnSpc>
                <a:spcPct val="100000"/>
              </a:lnSpc>
            </a:pP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</a:t>
            </a:r>
            <a:r>
              <a:rPr lang="en-US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ost</a:t>
            </a:r>
            <a:r>
              <a:rPr lang="pt-PT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(</a:t>
            </a:r>
            <a:r>
              <a:rPr lang="pt-PT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x,y</a:t>
            </a: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) = ∞ se n</a:t>
            </a:r>
            <a:r>
              <a:rPr lang="pt-PT" altLang="ja-JP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ão existe nenhum canal </a:t>
            </a:r>
            <a:r>
              <a:rPr lang="pt-PT" altLang="ja-JP" dirty="0" err="1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directo</a:t>
            </a:r>
            <a:r>
              <a:rPr lang="pt-PT" altLang="ja-JP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entre x </a:t>
            </a:r>
            <a:r>
              <a:rPr lang="pt-PT" altLang="ja-JP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e</a:t>
            </a:r>
            <a:r>
              <a:rPr lang="pt-PT" altLang="ja-JP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</a:t>
            </a:r>
            <a:r>
              <a:rPr lang="pt-PT" altLang="ja-JP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y</a:t>
            </a:r>
            <a:endParaRPr lang="pt-PT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100000"/>
              </a:lnSpc>
            </a:pPr>
            <a:r>
              <a:rPr lang="pt-PT" sz="2400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distance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(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v): custo total do n</a:t>
            </a:r>
            <a:r>
              <a:rPr lang="pt-PT" altLang="ja-JP" sz="2400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ó origem até ao nó v</a:t>
            </a:r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100000"/>
              </a:lnSpc>
            </a:pP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p(v): predecessor pelo caminho escolhido at</a:t>
            </a:r>
            <a:r>
              <a:rPr lang="pt-PT" altLang="ja-JP" sz="2400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é ao nó v</a:t>
            </a:r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100000"/>
              </a:lnSpc>
            </a:pP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N': conjunto de n</a:t>
            </a:r>
            <a:r>
              <a:rPr lang="pt-PT" altLang="ja-JP" sz="2400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ós para os quais já se conhece o caminho mais curto a partir do nó origem</a:t>
            </a:r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375636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110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t-PT" sz="4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Algoritmo de </a:t>
            </a:r>
            <a:r>
              <a:rPr lang="pt-PT" sz="48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Dijkstra</a:t>
            </a:r>
            <a:endParaRPr lang="pt-PT" sz="48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78852" name="Text Box 3"/>
          <p:cNvSpPr txBox="1">
            <a:spLocks noChangeArrowheads="1"/>
          </p:cNvSpPr>
          <p:nvPr/>
        </p:nvSpPr>
        <p:spPr bwMode="auto">
          <a:xfrm>
            <a:off x="204377" y="1065746"/>
            <a:ext cx="8729774" cy="5632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371600" indent="-4572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marL="0" indent="0"/>
            <a:r>
              <a:rPr lang="pt-PT" i="1" u="none" dirty="0" smtClean="0">
                <a:solidFill>
                  <a:srgbClr val="000000"/>
                </a:solidFill>
                <a:latin typeface="Tw Cen MT"/>
                <a:cs typeface="Tw Cen MT"/>
              </a:rPr>
              <a:t>In</a:t>
            </a:r>
            <a:r>
              <a:rPr lang="pt-PT" altLang="ja-JP" i="1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ício</a:t>
            </a:r>
            <a:r>
              <a:rPr lang="pt-PT" i="1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:</a:t>
            </a:r>
            <a:r>
              <a:rPr lang="pt-PT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</a:t>
            </a:r>
            <a:r>
              <a:rPr lang="pt-PT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u nó origem</a:t>
            </a:r>
            <a:endParaRPr lang="pt-PT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  <a:p>
            <a:pPr marL="0" indent="0"/>
            <a:r>
              <a:rPr lang="pt-PT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N</a:t>
            </a:r>
            <a:r>
              <a:rPr lang="pt-PT" u="none" dirty="0">
                <a:solidFill>
                  <a:srgbClr val="000000"/>
                </a:solidFill>
                <a:latin typeface="Tw Cen MT"/>
                <a:cs typeface="Tw Cen MT"/>
              </a:rPr>
              <a:t>'</a:t>
            </a:r>
            <a:r>
              <a:rPr lang="pt-PT" u="none" dirty="0">
                <a:solidFill>
                  <a:srgbClr val="000000"/>
                </a:solidFill>
                <a:latin typeface="Tw Cen MT"/>
                <a:ea typeface="Arial" charset="0"/>
                <a:cs typeface="Tw Cen MT"/>
              </a:rPr>
              <a:t> = {u} </a:t>
            </a:r>
          </a:p>
          <a:p>
            <a:pPr marL="0" indent="0"/>
            <a:r>
              <a:rPr lang="pt-PT" u="none" dirty="0" smtClean="0">
                <a:solidFill>
                  <a:srgbClr val="000000"/>
                </a:solidFill>
                <a:latin typeface="Tw Cen MT"/>
                <a:ea typeface="Arial" charset="0"/>
                <a:cs typeface="Tw Cen MT"/>
              </a:rPr>
              <a:t>Para </a:t>
            </a:r>
            <a:r>
              <a:rPr lang="pt-PT" u="none" dirty="0">
                <a:solidFill>
                  <a:srgbClr val="000000"/>
                </a:solidFill>
                <a:latin typeface="Tw Cen MT"/>
                <a:ea typeface="Arial" charset="0"/>
                <a:cs typeface="Tw Cen MT"/>
              </a:rPr>
              <a:t>todo os n</a:t>
            </a:r>
            <a:r>
              <a:rPr lang="pt-PT" altLang="ja-JP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ós</a:t>
            </a:r>
            <a:r>
              <a:rPr lang="pt-PT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v </a:t>
            </a:r>
          </a:p>
          <a:p>
            <a:pPr marL="0" indent="0"/>
            <a:r>
              <a:rPr lang="pt-PT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</a:t>
            </a:r>
            <a:r>
              <a:rPr lang="pt-PT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 </a:t>
            </a:r>
            <a:r>
              <a:rPr lang="pt-PT" u="none" dirty="0" err="1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if</a:t>
            </a:r>
            <a:r>
              <a:rPr lang="pt-PT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(v </a:t>
            </a:r>
            <a:r>
              <a:rPr lang="pt-PT" altLang="ja-JP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é </a:t>
            </a:r>
            <a:r>
              <a:rPr lang="pt-PT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adjacente de </a:t>
            </a:r>
            <a:r>
              <a:rPr lang="pt-PT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u) </a:t>
            </a:r>
            <a:r>
              <a:rPr lang="pt-PT" u="none" dirty="0" err="1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distance</a:t>
            </a:r>
            <a:r>
              <a:rPr lang="pt-PT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(</a:t>
            </a:r>
            <a:r>
              <a:rPr lang="pt-PT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v) = </a:t>
            </a:r>
            <a:r>
              <a:rPr lang="pt-PT" u="none" dirty="0" err="1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cost</a:t>
            </a:r>
            <a:r>
              <a:rPr lang="pt-PT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(</a:t>
            </a:r>
            <a:r>
              <a:rPr lang="pt-PT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u,v</a:t>
            </a:r>
            <a:r>
              <a:rPr lang="pt-PT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) </a:t>
            </a:r>
            <a:r>
              <a:rPr lang="pt-PT" u="none" dirty="0" err="1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else</a:t>
            </a:r>
            <a:r>
              <a:rPr lang="pt-PT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</a:t>
            </a:r>
            <a:r>
              <a:rPr lang="pt-PT" u="none" dirty="0" err="1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distance</a:t>
            </a:r>
            <a:r>
              <a:rPr lang="pt-PT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(</a:t>
            </a:r>
            <a:r>
              <a:rPr lang="pt-PT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v) = </a:t>
            </a:r>
            <a:r>
              <a:rPr lang="pt-PT" u="none" dirty="0">
                <a:solidFill>
                  <a:srgbClr val="000000"/>
                </a:solidFill>
                <a:latin typeface="Tw Cen MT"/>
                <a:cs typeface="Tw Cen MT"/>
              </a:rPr>
              <a:t>∞</a:t>
            </a:r>
            <a:r>
              <a:rPr lang="pt-PT" u="none" dirty="0">
                <a:solidFill>
                  <a:srgbClr val="000000"/>
                </a:solidFill>
                <a:latin typeface="Tw Cen MT"/>
                <a:ea typeface="Arial" charset="0"/>
                <a:cs typeface="Tw Cen MT"/>
              </a:rPr>
              <a:t> </a:t>
            </a:r>
            <a:endParaRPr lang="pt-PT" u="none" dirty="0" smtClean="0">
              <a:solidFill>
                <a:srgbClr val="000000"/>
              </a:solidFill>
              <a:latin typeface="Tw Cen MT"/>
              <a:ea typeface="Arial" charset="0"/>
              <a:cs typeface="Tw Cen MT"/>
            </a:endParaRPr>
          </a:p>
          <a:p>
            <a:pPr marL="0" indent="0"/>
            <a:r>
              <a:rPr lang="pt-PT" i="1" u="none" dirty="0" err="1" smtClean="0">
                <a:solidFill>
                  <a:srgbClr val="000000"/>
                </a:solidFill>
                <a:latin typeface="Tw Cen MT"/>
                <a:ea typeface="Arial" charset="0"/>
                <a:cs typeface="Tw Cen MT"/>
              </a:rPr>
              <a:t>While</a:t>
            </a:r>
            <a:r>
              <a:rPr lang="pt-PT" i="1" u="none" dirty="0" smtClean="0">
                <a:solidFill>
                  <a:srgbClr val="000000"/>
                </a:solidFill>
                <a:latin typeface="Tw Cen MT"/>
                <a:ea typeface="Arial" charset="0"/>
                <a:cs typeface="Tw Cen MT"/>
              </a:rPr>
              <a:t>  (</a:t>
            </a:r>
            <a:r>
              <a:rPr lang="pt-PT" i="1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N != N</a:t>
            </a:r>
            <a:r>
              <a:rPr lang="pt-PT" i="1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’) { /* não se conhece a distância a todos os nós</a:t>
            </a:r>
            <a:r>
              <a:rPr lang="pt-PT" i="1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i="1" u="none" dirty="0" smtClean="0">
                <a:solidFill>
                  <a:srgbClr val="000000"/>
                </a:solidFill>
                <a:latin typeface="Tw Cen MT"/>
                <a:cs typeface="Tw Cen MT"/>
              </a:rPr>
              <a:t>*/</a:t>
            </a:r>
            <a:r>
              <a:rPr lang="pt-PT" u="none" dirty="0" smtClean="0">
                <a:solidFill>
                  <a:srgbClr val="000000"/>
                </a:solidFill>
                <a:latin typeface="Tw Cen MT"/>
                <a:ea typeface="Arial" charset="0"/>
                <a:cs typeface="Tw Cen MT"/>
              </a:rPr>
              <a:t> </a:t>
            </a:r>
          </a:p>
          <a:p>
            <a:pPr marL="0" indent="0"/>
            <a:endParaRPr lang="pt-PT" u="none" dirty="0">
              <a:solidFill>
                <a:srgbClr val="000000"/>
              </a:solidFill>
              <a:latin typeface="Tw Cen MT"/>
              <a:ea typeface="Arial" charset="0"/>
              <a:cs typeface="Tw Cen MT"/>
            </a:endParaRPr>
          </a:p>
          <a:p>
            <a:pPr marL="0" indent="0"/>
            <a:r>
              <a:rPr lang="pt-PT" u="none" dirty="0">
                <a:solidFill>
                  <a:srgbClr val="000000"/>
                </a:solidFill>
                <a:latin typeface="Tw Cen MT"/>
                <a:ea typeface="Arial" charset="0"/>
                <a:cs typeface="Tw Cen MT"/>
              </a:rPr>
              <a:t> </a:t>
            </a:r>
            <a:r>
              <a:rPr lang="pt-PT" u="none" dirty="0" smtClean="0">
                <a:solidFill>
                  <a:srgbClr val="000000"/>
                </a:solidFill>
                <a:latin typeface="Tw Cen MT"/>
                <a:ea typeface="Arial" charset="0"/>
                <a:cs typeface="Tw Cen MT"/>
              </a:rPr>
              <a:t>   Encontrar </a:t>
            </a:r>
            <a:r>
              <a:rPr lang="pt-PT" u="none" dirty="0">
                <a:solidFill>
                  <a:srgbClr val="000000"/>
                </a:solidFill>
                <a:latin typeface="Tw Cen MT"/>
                <a:ea typeface="Arial" charset="0"/>
                <a:cs typeface="Tw Cen MT"/>
              </a:rPr>
              <a:t>w </a:t>
            </a:r>
            <a:r>
              <a:rPr lang="pt-PT" u="none" dirty="0" err="1">
                <a:solidFill>
                  <a:srgbClr val="000000"/>
                </a:solidFill>
                <a:latin typeface="Tw Cen MT"/>
                <a:ea typeface="Arial" charset="0"/>
                <a:cs typeface="Tw Cen MT"/>
              </a:rPr>
              <a:t>not</a:t>
            </a:r>
            <a:r>
              <a:rPr lang="pt-PT" u="none" dirty="0">
                <a:solidFill>
                  <a:srgbClr val="000000"/>
                </a:solidFill>
                <a:latin typeface="Tw Cen MT"/>
                <a:ea typeface="Arial" charset="0"/>
                <a:cs typeface="Tw Cen MT"/>
              </a:rPr>
              <a:t> </a:t>
            </a:r>
            <a:r>
              <a:rPr lang="pt-PT" u="none" dirty="0" err="1">
                <a:solidFill>
                  <a:srgbClr val="000000"/>
                </a:solidFill>
                <a:latin typeface="Tw Cen MT"/>
                <a:ea typeface="Arial" charset="0"/>
                <a:cs typeface="Tw Cen MT"/>
              </a:rPr>
              <a:t>in</a:t>
            </a:r>
            <a:r>
              <a:rPr lang="pt-PT" u="none" dirty="0">
                <a:solidFill>
                  <a:srgbClr val="000000"/>
                </a:solidFill>
                <a:latin typeface="Tw Cen MT"/>
                <a:ea typeface="Arial" charset="0"/>
                <a:cs typeface="Tw Cen MT"/>
              </a:rPr>
              <a:t> N</a:t>
            </a:r>
            <a:r>
              <a:rPr lang="pt-PT" u="none" dirty="0">
                <a:solidFill>
                  <a:srgbClr val="000000"/>
                </a:solidFill>
                <a:latin typeface="Tw Cen MT"/>
                <a:cs typeface="Tw Cen MT"/>
              </a:rPr>
              <a:t>'</a:t>
            </a:r>
            <a:r>
              <a:rPr lang="pt-PT" u="none" dirty="0">
                <a:solidFill>
                  <a:srgbClr val="000000"/>
                </a:solidFill>
                <a:latin typeface="Tw Cen MT"/>
                <a:ea typeface="Arial" charset="0"/>
                <a:cs typeface="Tw Cen MT"/>
              </a:rPr>
              <a:t> tal que </a:t>
            </a:r>
            <a:r>
              <a:rPr lang="pt-PT" u="none" dirty="0" err="1" smtClean="0">
                <a:solidFill>
                  <a:srgbClr val="000000"/>
                </a:solidFill>
                <a:latin typeface="Tw Cen MT"/>
                <a:ea typeface="Arial" charset="0"/>
                <a:cs typeface="Tw Cen MT"/>
              </a:rPr>
              <a:t>distance</a:t>
            </a:r>
            <a:r>
              <a:rPr lang="pt-PT" u="none" dirty="0" smtClean="0">
                <a:solidFill>
                  <a:srgbClr val="000000"/>
                </a:solidFill>
                <a:latin typeface="Tw Cen MT"/>
                <a:ea typeface="Arial" charset="0"/>
                <a:cs typeface="Tw Cen MT"/>
              </a:rPr>
              <a:t>(</a:t>
            </a:r>
            <a:r>
              <a:rPr lang="pt-PT" u="none" dirty="0">
                <a:solidFill>
                  <a:srgbClr val="000000"/>
                </a:solidFill>
                <a:latin typeface="Tw Cen MT"/>
                <a:ea typeface="Arial" charset="0"/>
                <a:cs typeface="Tw Cen MT"/>
              </a:rPr>
              <a:t>w) </a:t>
            </a:r>
            <a:r>
              <a:rPr lang="pt-PT" altLang="ja-JP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é um</a:t>
            </a:r>
            <a:r>
              <a:rPr lang="pt-PT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m</a:t>
            </a:r>
            <a:r>
              <a:rPr lang="pt-PT" altLang="ja-JP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í</a:t>
            </a:r>
            <a:r>
              <a:rPr lang="pt-PT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nimo </a:t>
            </a:r>
          </a:p>
          <a:p>
            <a:pPr marL="0" indent="0"/>
            <a:r>
              <a:rPr lang="pt-PT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   juntar </a:t>
            </a:r>
            <a:r>
              <a:rPr lang="pt-PT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w a </a:t>
            </a:r>
            <a:r>
              <a:rPr lang="pt-PT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N</a:t>
            </a:r>
            <a:r>
              <a:rPr lang="pt-PT" u="none" dirty="0" smtClean="0">
                <a:solidFill>
                  <a:srgbClr val="000000"/>
                </a:solidFill>
                <a:latin typeface="Tw Cen MT"/>
                <a:cs typeface="Tw Cen MT"/>
              </a:rPr>
              <a:t>’</a:t>
            </a:r>
            <a:r>
              <a:rPr lang="pt-PT" u="none" dirty="0" smtClean="0">
                <a:solidFill>
                  <a:srgbClr val="000000"/>
                </a:solidFill>
                <a:latin typeface="Tw Cen MT"/>
                <a:ea typeface="Arial" charset="0"/>
                <a:cs typeface="Tw Cen MT"/>
              </a:rPr>
              <a:t> </a:t>
            </a:r>
          </a:p>
          <a:p>
            <a:pPr marL="0" indent="0"/>
            <a:r>
              <a:rPr lang="pt-PT" u="none" dirty="0">
                <a:solidFill>
                  <a:srgbClr val="000000"/>
                </a:solidFill>
                <a:latin typeface="Tw Cen MT"/>
                <a:ea typeface="Arial" charset="0"/>
                <a:cs typeface="Tw Cen MT"/>
              </a:rPr>
              <a:t> </a:t>
            </a:r>
            <a:r>
              <a:rPr lang="pt-PT" u="none" dirty="0" smtClean="0">
                <a:solidFill>
                  <a:srgbClr val="000000"/>
                </a:solidFill>
                <a:latin typeface="Tw Cen MT"/>
                <a:ea typeface="Arial" charset="0"/>
                <a:cs typeface="Tw Cen MT"/>
              </a:rPr>
              <a:t>   </a:t>
            </a:r>
            <a:r>
              <a:rPr lang="pt-PT" u="none" dirty="0" err="1" smtClean="0">
                <a:solidFill>
                  <a:srgbClr val="000000"/>
                </a:solidFill>
                <a:latin typeface="Tw Cen MT"/>
                <a:ea typeface="Arial" charset="0"/>
                <a:cs typeface="Tw Cen MT"/>
              </a:rPr>
              <a:t>Actualizar</a:t>
            </a:r>
            <a:r>
              <a:rPr lang="pt-PT" u="none" dirty="0" smtClean="0">
                <a:solidFill>
                  <a:srgbClr val="000000"/>
                </a:solidFill>
                <a:latin typeface="Tw Cen MT"/>
                <a:ea typeface="Arial" charset="0"/>
                <a:cs typeface="Tw Cen MT"/>
              </a:rPr>
              <a:t> </a:t>
            </a:r>
            <a:r>
              <a:rPr lang="pt-PT" u="none" dirty="0" err="1" smtClean="0">
                <a:solidFill>
                  <a:srgbClr val="000000"/>
                </a:solidFill>
                <a:latin typeface="Tw Cen MT"/>
                <a:ea typeface="Arial" charset="0"/>
                <a:cs typeface="Tw Cen MT"/>
              </a:rPr>
              <a:t>distance</a:t>
            </a:r>
            <a:r>
              <a:rPr lang="pt-PT" u="none" dirty="0" smtClean="0">
                <a:solidFill>
                  <a:srgbClr val="000000"/>
                </a:solidFill>
                <a:latin typeface="Tw Cen MT"/>
                <a:ea typeface="Arial" charset="0"/>
                <a:cs typeface="Tw Cen MT"/>
              </a:rPr>
              <a:t>(</a:t>
            </a:r>
            <a:r>
              <a:rPr lang="pt-PT" u="none" dirty="0">
                <a:solidFill>
                  <a:srgbClr val="000000"/>
                </a:solidFill>
                <a:latin typeface="Tw Cen MT"/>
                <a:ea typeface="Arial" charset="0"/>
                <a:cs typeface="Tw Cen MT"/>
              </a:rPr>
              <a:t>v) para todos os n</a:t>
            </a:r>
            <a:r>
              <a:rPr lang="pt-PT" altLang="ja-JP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ós </a:t>
            </a:r>
            <a:r>
              <a:rPr lang="pt-PT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v adjacentes a w que </a:t>
            </a:r>
            <a:r>
              <a:rPr lang="pt-PT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      </a:t>
            </a:r>
          </a:p>
          <a:p>
            <a:pPr marL="0" indent="0"/>
            <a:r>
              <a:rPr lang="pt-PT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</a:t>
            </a:r>
            <a:r>
              <a:rPr lang="pt-PT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  n</a:t>
            </a:r>
            <a:r>
              <a:rPr lang="pt-PT" altLang="ja-JP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ão pertencem </a:t>
            </a:r>
            <a:r>
              <a:rPr lang="pt-PT" altLang="ja-JP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a</a:t>
            </a:r>
            <a:r>
              <a:rPr lang="pt-PT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N</a:t>
            </a:r>
            <a:r>
              <a:rPr lang="pt-PT" u="none" dirty="0">
                <a:solidFill>
                  <a:srgbClr val="000000"/>
                </a:solidFill>
                <a:latin typeface="Tw Cen MT"/>
                <a:cs typeface="Tw Cen MT"/>
              </a:rPr>
              <a:t>'</a:t>
            </a:r>
            <a:r>
              <a:rPr lang="pt-PT" u="none" dirty="0">
                <a:solidFill>
                  <a:srgbClr val="000000"/>
                </a:solidFill>
                <a:latin typeface="Tw Cen MT"/>
                <a:ea typeface="Arial" charset="0"/>
                <a:cs typeface="Tw Cen MT"/>
              </a:rPr>
              <a:t> : </a:t>
            </a:r>
          </a:p>
          <a:p>
            <a:pPr marL="0" indent="0"/>
            <a:r>
              <a:rPr lang="pt-PT" u="none" dirty="0" smtClean="0">
                <a:solidFill>
                  <a:srgbClr val="000000"/>
                </a:solidFill>
                <a:latin typeface="Tw Cen MT"/>
                <a:ea typeface="Arial" charset="0"/>
                <a:cs typeface="Tw Cen MT"/>
              </a:rPr>
              <a:t>		</a:t>
            </a:r>
            <a:r>
              <a:rPr lang="pt-PT" u="none" dirty="0" err="1" smtClean="0">
                <a:solidFill>
                  <a:srgbClr val="000000"/>
                </a:solidFill>
                <a:latin typeface="Tw Cen MT"/>
                <a:ea typeface="Arial" charset="0"/>
                <a:cs typeface="Tw Cen MT"/>
              </a:rPr>
              <a:t>distance</a:t>
            </a:r>
            <a:r>
              <a:rPr lang="pt-PT" u="none" dirty="0" smtClean="0">
                <a:solidFill>
                  <a:srgbClr val="000000"/>
                </a:solidFill>
                <a:latin typeface="Tw Cen MT"/>
                <a:ea typeface="Arial" charset="0"/>
                <a:cs typeface="Tw Cen MT"/>
              </a:rPr>
              <a:t>(</a:t>
            </a:r>
            <a:r>
              <a:rPr lang="pt-PT" u="none" dirty="0">
                <a:solidFill>
                  <a:srgbClr val="000000"/>
                </a:solidFill>
                <a:latin typeface="Tw Cen MT"/>
                <a:ea typeface="Arial" charset="0"/>
                <a:cs typeface="Tw Cen MT"/>
              </a:rPr>
              <a:t>v) = min( </a:t>
            </a:r>
            <a:r>
              <a:rPr lang="pt-PT" u="none" dirty="0" err="1" smtClean="0">
                <a:solidFill>
                  <a:srgbClr val="000000"/>
                </a:solidFill>
                <a:latin typeface="Tw Cen MT"/>
                <a:ea typeface="Arial" charset="0"/>
                <a:cs typeface="Tw Cen MT"/>
              </a:rPr>
              <a:t>distance</a:t>
            </a:r>
            <a:r>
              <a:rPr lang="pt-PT" u="none" dirty="0" smtClean="0">
                <a:solidFill>
                  <a:srgbClr val="000000"/>
                </a:solidFill>
                <a:latin typeface="Tw Cen MT"/>
                <a:ea typeface="Arial" charset="0"/>
                <a:cs typeface="Tw Cen MT"/>
              </a:rPr>
              <a:t>(</a:t>
            </a:r>
            <a:r>
              <a:rPr lang="pt-PT" u="none" dirty="0">
                <a:solidFill>
                  <a:srgbClr val="000000"/>
                </a:solidFill>
                <a:latin typeface="Tw Cen MT"/>
                <a:ea typeface="Arial" charset="0"/>
                <a:cs typeface="Tw Cen MT"/>
              </a:rPr>
              <a:t>v), </a:t>
            </a:r>
            <a:r>
              <a:rPr lang="pt-PT" u="none" dirty="0" err="1" smtClean="0">
                <a:solidFill>
                  <a:srgbClr val="000000"/>
                </a:solidFill>
                <a:latin typeface="Tw Cen MT"/>
                <a:ea typeface="Arial" charset="0"/>
                <a:cs typeface="Tw Cen MT"/>
              </a:rPr>
              <a:t>distance</a:t>
            </a:r>
            <a:r>
              <a:rPr lang="pt-PT" u="none" dirty="0" smtClean="0">
                <a:solidFill>
                  <a:srgbClr val="000000"/>
                </a:solidFill>
                <a:latin typeface="Tw Cen MT"/>
                <a:ea typeface="Arial" charset="0"/>
                <a:cs typeface="Tw Cen MT"/>
              </a:rPr>
              <a:t>(</a:t>
            </a:r>
            <a:r>
              <a:rPr lang="pt-PT" u="none" dirty="0">
                <a:solidFill>
                  <a:srgbClr val="000000"/>
                </a:solidFill>
                <a:latin typeface="Tw Cen MT"/>
                <a:ea typeface="Arial" charset="0"/>
                <a:cs typeface="Tw Cen MT"/>
              </a:rPr>
              <a:t>w) + </a:t>
            </a:r>
            <a:r>
              <a:rPr lang="pt-PT" u="none" dirty="0" err="1" smtClean="0">
                <a:solidFill>
                  <a:srgbClr val="000000"/>
                </a:solidFill>
                <a:latin typeface="Tw Cen MT"/>
                <a:ea typeface="Arial" charset="0"/>
                <a:cs typeface="Tw Cen MT"/>
              </a:rPr>
              <a:t>cost</a:t>
            </a:r>
            <a:r>
              <a:rPr lang="pt-PT" u="none" dirty="0" smtClean="0">
                <a:solidFill>
                  <a:srgbClr val="000000"/>
                </a:solidFill>
                <a:latin typeface="Tw Cen MT"/>
                <a:ea typeface="Arial" charset="0"/>
                <a:cs typeface="Tw Cen MT"/>
              </a:rPr>
              <a:t>(</a:t>
            </a:r>
            <a:r>
              <a:rPr lang="pt-PT" u="none" dirty="0" err="1">
                <a:solidFill>
                  <a:srgbClr val="000000"/>
                </a:solidFill>
                <a:latin typeface="Tw Cen MT"/>
                <a:ea typeface="Arial" charset="0"/>
                <a:cs typeface="Tw Cen MT"/>
              </a:rPr>
              <a:t>w,v</a:t>
            </a:r>
            <a:r>
              <a:rPr lang="pt-PT" u="none" dirty="0">
                <a:solidFill>
                  <a:srgbClr val="000000"/>
                </a:solidFill>
                <a:latin typeface="Tw Cen MT"/>
                <a:ea typeface="Arial" charset="0"/>
                <a:cs typeface="Tw Cen MT"/>
              </a:rPr>
              <a:t>) ) </a:t>
            </a:r>
          </a:p>
          <a:p>
            <a:pPr marL="0" indent="0"/>
            <a:r>
              <a:rPr lang="pt-PT" u="none" dirty="0">
                <a:solidFill>
                  <a:srgbClr val="000000"/>
                </a:solidFill>
                <a:latin typeface="Tw Cen MT"/>
                <a:ea typeface="Arial" charset="0"/>
                <a:cs typeface="Tw Cen MT"/>
              </a:rPr>
              <a:t>	</a:t>
            </a:r>
            <a:r>
              <a:rPr lang="pt-PT" u="none" dirty="0" smtClean="0">
                <a:solidFill>
                  <a:srgbClr val="000000"/>
                </a:solidFill>
                <a:latin typeface="Tw Cen MT"/>
                <a:ea typeface="Arial" charset="0"/>
                <a:cs typeface="Tw Cen MT"/>
              </a:rPr>
              <a:t>/</a:t>
            </a:r>
            <a:r>
              <a:rPr lang="pt-PT" u="none" dirty="0">
                <a:solidFill>
                  <a:srgbClr val="000000"/>
                </a:solidFill>
                <a:latin typeface="Tw Cen MT"/>
                <a:ea typeface="Arial" charset="0"/>
                <a:cs typeface="Tw Cen MT"/>
              </a:rPr>
              <a:t>* o novo custo para v </a:t>
            </a:r>
            <a:r>
              <a:rPr lang="pt-PT" altLang="ja-JP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é o velho</a:t>
            </a:r>
            <a:r>
              <a:rPr lang="pt-PT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</a:t>
            </a:r>
            <a:r>
              <a:rPr lang="pt-PT" u="none" dirty="0" err="1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distance</a:t>
            </a:r>
            <a:r>
              <a:rPr lang="pt-PT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(</a:t>
            </a:r>
            <a:r>
              <a:rPr lang="pt-PT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v) ou o </a:t>
            </a:r>
            <a:r>
              <a:rPr lang="pt-PT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novo</a:t>
            </a:r>
            <a:r>
              <a:rPr lang="pt-PT" altLang="ja-JP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</a:t>
            </a:r>
            <a:r>
              <a:rPr lang="pt-PT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caso seja</a:t>
            </a:r>
          </a:p>
          <a:p>
            <a:pPr marL="0" indent="0"/>
            <a:r>
              <a:rPr lang="pt-PT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	</a:t>
            </a:r>
            <a:r>
              <a:rPr lang="pt-PT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inferior ao anterior, isto é, o custo </a:t>
            </a:r>
            <a:r>
              <a:rPr lang="pt-PT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m</a:t>
            </a:r>
            <a:r>
              <a:rPr lang="pt-PT" altLang="ja-JP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ínimo até</a:t>
            </a:r>
            <a:r>
              <a:rPr lang="pt-PT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</a:t>
            </a:r>
            <a:r>
              <a:rPr lang="pt-PT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w, </a:t>
            </a:r>
            <a:r>
              <a:rPr lang="pt-PT" u="none" dirty="0" err="1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distance</a:t>
            </a:r>
            <a:r>
              <a:rPr lang="pt-PT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(</a:t>
            </a:r>
            <a:r>
              <a:rPr lang="pt-PT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w</a:t>
            </a:r>
            <a:r>
              <a:rPr lang="pt-PT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),</a:t>
            </a:r>
          </a:p>
          <a:p>
            <a:pPr marL="0" indent="0"/>
            <a:r>
              <a:rPr lang="pt-PT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	mais </a:t>
            </a:r>
            <a:r>
              <a:rPr lang="pt-PT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o custo de w para </a:t>
            </a:r>
            <a:r>
              <a:rPr lang="pt-PT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v, </a:t>
            </a:r>
            <a:r>
              <a:rPr lang="pt-PT" u="none" dirty="0" err="1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cost</a:t>
            </a:r>
            <a:r>
              <a:rPr lang="pt-PT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(</a:t>
            </a:r>
            <a:r>
              <a:rPr lang="pt-PT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w,v</a:t>
            </a:r>
            <a:r>
              <a:rPr lang="pt-PT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) */ </a:t>
            </a:r>
            <a:endParaRPr lang="pt-PT" u="none" dirty="0" smtClean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  <a:p>
            <a:pPr marL="0" indent="0"/>
            <a:r>
              <a:rPr lang="pt-PT" i="1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}</a:t>
            </a:r>
            <a:endParaRPr lang="pt-PT" u="none" dirty="0">
              <a:solidFill>
                <a:srgbClr val="000000"/>
              </a:solidFill>
              <a:latin typeface="Tw Cen MT"/>
              <a:ea typeface="Arial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475022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 smtClean="0">
                <a:latin typeface="Tw Cen MT"/>
                <a:ea typeface="ＭＳ Ｐゴシック" charset="0"/>
                <a:cs typeface="Tw Cen MT"/>
              </a:rPr>
              <a:t>Exemplo com origem em A</a:t>
            </a:r>
            <a:endParaRPr lang="pt-PT" sz="4800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78180" name="Rectangle 25"/>
          <p:cNvSpPr>
            <a:spLocks noChangeArrowheads="1"/>
          </p:cNvSpPr>
          <p:nvPr/>
        </p:nvSpPr>
        <p:spPr bwMode="auto">
          <a:xfrm>
            <a:off x="2673350" y="2258743"/>
            <a:ext cx="293688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200" b="1" u="none">
                <a:latin typeface="Times New Roman" charset="0"/>
              </a:rPr>
              <a:t>A</a:t>
            </a:r>
          </a:p>
        </p:txBody>
      </p:sp>
      <p:grpSp>
        <p:nvGrpSpPr>
          <p:cNvPr id="178182" name="Group 90"/>
          <p:cNvGrpSpPr>
            <a:grpSpLocks/>
          </p:cNvGrpSpPr>
          <p:nvPr/>
        </p:nvGrpSpPr>
        <p:grpSpPr bwMode="auto">
          <a:xfrm>
            <a:off x="2819400" y="1417638"/>
            <a:ext cx="5867400" cy="4976812"/>
            <a:chOff x="1666" y="801"/>
            <a:chExt cx="3696" cy="3042"/>
          </a:xfrm>
        </p:grpSpPr>
        <p:sp>
          <p:nvSpPr>
            <p:cNvPr id="178186" name="Line 9"/>
            <p:cNvSpPr>
              <a:spLocks noChangeShapeType="1"/>
            </p:cNvSpPr>
            <p:nvPr/>
          </p:nvSpPr>
          <p:spPr bwMode="auto">
            <a:xfrm flipH="1">
              <a:off x="1922" y="1060"/>
              <a:ext cx="378" cy="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187" name="Line 10"/>
            <p:cNvSpPr>
              <a:spLocks noChangeShapeType="1"/>
            </p:cNvSpPr>
            <p:nvPr/>
          </p:nvSpPr>
          <p:spPr bwMode="auto">
            <a:xfrm>
              <a:off x="2300" y="1060"/>
              <a:ext cx="378" cy="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188" name="Line 11"/>
            <p:cNvSpPr>
              <a:spLocks noChangeShapeType="1"/>
            </p:cNvSpPr>
            <p:nvPr/>
          </p:nvSpPr>
          <p:spPr bwMode="auto">
            <a:xfrm flipH="1">
              <a:off x="2300" y="1560"/>
              <a:ext cx="378" cy="4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189" name="Line 12"/>
            <p:cNvSpPr>
              <a:spLocks noChangeShapeType="1"/>
            </p:cNvSpPr>
            <p:nvPr/>
          </p:nvSpPr>
          <p:spPr bwMode="auto">
            <a:xfrm>
              <a:off x="1922" y="1560"/>
              <a:ext cx="378" cy="4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190" name="Line 18"/>
            <p:cNvSpPr>
              <a:spLocks noChangeShapeType="1"/>
            </p:cNvSpPr>
            <p:nvPr/>
          </p:nvSpPr>
          <p:spPr bwMode="auto">
            <a:xfrm flipH="1">
              <a:off x="4034" y="1060"/>
              <a:ext cx="378" cy="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191" name="Line 19"/>
            <p:cNvSpPr>
              <a:spLocks noChangeShapeType="1"/>
            </p:cNvSpPr>
            <p:nvPr/>
          </p:nvSpPr>
          <p:spPr bwMode="auto">
            <a:xfrm>
              <a:off x="4412" y="1060"/>
              <a:ext cx="377" cy="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192" name="Line 20"/>
            <p:cNvSpPr>
              <a:spLocks noChangeShapeType="1"/>
            </p:cNvSpPr>
            <p:nvPr/>
          </p:nvSpPr>
          <p:spPr bwMode="auto">
            <a:xfrm flipH="1">
              <a:off x="4412" y="1560"/>
              <a:ext cx="377" cy="4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193" name="Line 21"/>
            <p:cNvSpPr>
              <a:spLocks noChangeShapeType="1"/>
            </p:cNvSpPr>
            <p:nvPr/>
          </p:nvSpPr>
          <p:spPr bwMode="auto">
            <a:xfrm>
              <a:off x="4034" y="1560"/>
              <a:ext cx="378" cy="4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194" name="Line 22"/>
            <p:cNvSpPr>
              <a:spLocks noChangeShapeType="1"/>
            </p:cNvSpPr>
            <p:nvPr/>
          </p:nvSpPr>
          <p:spPr bwMode="auto">
            <a:xfrm>
              <a:off x="2684" y="1580"/>
              <a:ext cx="13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195" name="Line 23"/>
            <p:cNvSpPr>
              <a:spLocks noChangeShapeType="1"/>
            </p:cNvSpPr>
            <p:nvPr/>
          </p:nvSpPr>
          <p:spPr bwMode="auto">
            <a:xfrm>
              <a:off x="2300" y="1052"/>
              <a:ext cx="21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196" name="Line 24"/>
            <p:cNvSpPr>
              <a:spLocks noChangeShapeType="1"/>
            </p:cNvSpPr>
            <p:nvPr/>
          </p:nvSpPr>
          <p:spPr bwMode="auto">
            <a:xfrm>
              <a:off x="2300" y="2012"/>
              <a:ext cx="21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197" name="Rectangle 26"/>
            <p:cNvSpPr>
              <a:spLocks noChangeArrowheads="1"/>
            </p:cNvSpPr>
            <p:nvPr/>
          </p:nvSpPr>
          <p:spPr bwMode="auto">
            <a:xfrm>
              <a:off x="2146" y="801"/>
              <a:ext cx="180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B</a:t>
              </a:r>
            </a:p>
          </p:txBody>
        </p:sp>
        <p:sp>
          <p:nvSpPr>
            <p:cNvPr id="178198" name="Rectangle 27"/>
            <p:cNvSpPr>
              <a:spLocks noChangeArrowheads="1"/>
            </p:cNvSpPr>
            <p:nvPr/>
          </p:nvSpPr>
          <p:spPr bwMode="auto">
            <a:xfrm>
              <a:off x="4306" y="801"/>
              <a:ext cx="185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C</a:t>
              </a:r>
            </a:p>
          </p:txBody>
        </p:sp>
        <p:sp>
          <p:nvSpPr>
            <p:cNvPr id="178199" name="Rectangle 28"/>
            <p:cNvSpPr>
              <a:spLocks noChangeArrowheads="1"/>
            </p:cNvSpPr>
            <p:nvPr/>
          </p:nvSpPr>
          <p:spPr bwMode="auto">
            <a:xfrm>
              <a:off x="4929" y="1473"/>
              <a:ext cx="185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D</a:t>
              </a:r>
            </a:p>
          </p:txBody>
        </p:sp>
        <p:sp>
          <p:nvSpPr>
            <p:cNvPr id="178200" name="Rectangle 29"/>
            <p:cNvSpPr>
              <a:spLocks noChangeArrowheads="1"/>
            </p:cNvSpPr>
            <p:nvPr/>
          </p:nvSpPr>
          <p:spPr bwMode="auto">
            <a:xfrm>
              <a:off x="2674" y="1329"/>
              <a:ext cx="180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E</a:t>
              </a:r>
            </a:p>
          </p:txBody>
        </p:sp>
        <p:sp>
          <p:nvSpPr>
            <p:cNvPr id="178201" name="Rectangle 30"/>
            <p:cNvSpPr>
              <a:spLocks noChangeArrowheads="1"/>
            </p:cNvSpPr>
            <p:nvPr/>
          </p:nvSpPr>
          <p:spPr bwMode="auto">
            <a:xfrm>
              <a:off x="4114" y="1473"/>
              <a:ext cx="175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F</a:t>
              </a:r>
            </a:p>
          </p:txBody>
        </p:sp>
        <p:sp>
          <p:nvSpPr>
            <p:cNvPr id="178202" name="Rectangle 31"/>
            <p:cNvSpPr>
              <a:spLocks noChangeArrowheads="1"/>
            </p:cNvSpPr>
            <p:nvPr/>
          </p:nvSpPr>
          <p:spPr bwMode="auto">
            <a:xfrm>
              <a:off x="2242" y="2097"/>
              <a:ext cx="191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G</a:t>
              </a:r>
            </a:p>
          </p:txBody>
        </p:sp>
        <p:sp>
          <p:nvSpPr>
            <p:cNvPr id="178203" name="Rectangle 32"/>
            <p:cNvSpPr>
              <a:spLocks noChangeArrowheads="1"/>
            </p:cNvSpPr>
            <p:nvPr/>
          </p:nvSpPr>
          <p:spPr bwMode="auto">
            <a:xfrm>
              <a:off x="4354" y="2097"/>
              <a:ext cx="191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H</a:t>
              </a:r>
            </a:p>
          </p:txBody>
        </p:sp>
        <p:sp>
          <p:nvSpPr>
            <p:cNvPr id="178204" name="Rectangle 33"/>
            <p:cNvSpPr>
              <a:spLocks noChangeArrowheads="1"/>
            </p:cNvSpPr>
            <p:nvPr/>
          </p:nvSpPr>
          <p:spPr bwMode="auto">
            <a:xfrm>
              <a:off x="2098" y="1281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78205" name="Rectangle 34"/>
            <p:cNvSpPr>
              <a:spLocks noChangeArrowheads="1"/>
            </p:cNvSpPr>
            <p:nvPr/>
          </p:nvSpPr>
          <p:spPr bwMode="auto">
            <a:xfrm>
              <a:off x="3442" y="897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7</a:t>
              </a:r>
            </a:p>
          </p:txBody>
        </p:sp>
        <p:sp>
          <p:nvSpPr>
            <p:cNvPr id="178206" name="Rectangle 35"/>
            <p:cNvSpPr>
              <a:spLocks noChangeArrowheads="1"/>
            </p:cNvSpPr>
            <p:nvPr/>
          </p:nvSpPr>
          <p:spPr bwMode="auto">
            <a:xfrm>
              <a:off x="4594" y="1185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3</a:t>
              </a:r>
            </a:p>
          </p:txBody>
        </p:sp>
        <p:sp>
          <p:nvSpPr>
            <p:cNvPr id="178207" name="Rectangle 36"/>
            <p:cNvSpPr>
              <a:spLocks noChangeArrowheads="1"/>
            </p:cNvSpPr>
            <p:nvPr/>
          </p:nvSpPr>
          <p:spPr bwMode="auto">
            <a:xfrm>
              <a:off x="4594" y="1761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78208" name="Rectangle 37"/>
            <p:cNvSpPr>
              <a:spLocks noChangeArrowheads="1"/>
            </p:cNvSpPr>
            <p:nvPr/>
          </p:nvSpPr>
          <p:spPr bwMode="auto">
            <a:xfrm>
              <a:off x="4210" y="1665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78209" name="Rectangle 38"/>
            <p:cNvSpPr>
              <a:spLocks noChangeArrowheads="1"/>
            </p:cNvSpPr>
            <p:nvPr/>
          </p:nvSpPr>
          <p:spPr bwMode="auto">
            <a:xfrm>
              <a:off x="4066" y="1233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3</a:t>
              </a:r>
            </a:p>
          </p:txBody>
        </p:sp>
        <p:sp>
          <p:nvSpPr>
            <p:cNvPr id="178210" name="Rectangle 39"/>
            <p:cNvSpPr>
              <a:spLocks noChangeArrowheads="1"/>
            </p:cNvSpPr>
            <p:nvPr/>
          </p:nvSpPr>
          <p:spPr bwMode="auto">
            <a:xfrm>
              <a:off x="3202" y="1425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78211" name="Rectangle 40"/>
            <p:cNvSpPr>
              <a:spLocks noChangeArrowheads="1"/>
            </p:cNvSpPr>
            <p:nvPr/>
          </p:nvSpPr>
          <p:spPr bwMode="auto">
            <a:xfrm>
              <a:off x="3346" y="1857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4</a:t>
              </a:r>
            </a:p>
          </p:txBody>
        </p:sp>
        <p:sp>
          <p:nvSpPr>
            <p:cNvPr id="178212" name="Rectangle 41"/>
            <p:cNvSpPr>
              <a:spLocks noChangeArrowheads="1"/>
            </p:cNvSpPr>
            <p:nvPr/>
          </p:nvSpPr>
          <p:spPr bwMode="auto">
            <a:xfrm>
              <a:off x="2482" y="1713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1</a:t>
              </a:r>
            </a:p>
          </p:txBody>
        </p:sp>
        <p:sp>
          <p:nvSpPr>
            <p:cNvPr id="178213" name="Rectangle 42"/>
            <p:cNvSpPr>
              <a:spLocks noChangeArrowheads="1"/>
            </p:cNvSpPr>
            <p:nvPr/>
          </p:nvSpPr>
          <p:spPr bwMode="auto">
            <a:xfrm>
              <a:off x="2482" y="1233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78214" name="Rectangle 43"/>
            <p:cNvSpPr>
              <a:spLocks noChangeArrowheads="1"/>
            </p:cNvSpPr>
            <p:nvPr/>
          </p:nvSpPr>
          <p:spPr bwMode="auto">
            <a:xfrm>
              <a:off x="1954" y="1809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6</a:t>
              </a:r>
            </a:p>
          </p:txBody>
        </p:sp>
        <p:sp>
          <p:nvSpPr>
            <p:cNvPr id="178215" name="Oval 44"/>
            <p:cNvSpPr>
              <a:spLocks noChangeArrowheads="1"/>
            </p:cNvSpPr>
            <p:nvPr/>
          </p:nvSpPr>
          <p:spPr bwMode="auto">
            <a:xfrm>
              <a:off x="1924" y="3096"/>
              <a:ext cx="92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16" name="Line 48"/>
            <p:cNvSpPr>
              <a:spLocks noChangeShapeType="1"/>
            </p:cNvSpPr>
            <p:nvPr/>
          </p:nvSpPr>
          <p:spPr bwMode="auto">
            <a:xfrm flipH="1">
              <a:off x="1970" y="2644"/>
              <a:ext cx="378" cy="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17" name="Line 49"/>
            <p:cNvSpPr>
              <a:spLocks noChangeShapeType="1"/>
            </p:cNvSpPr>
            <p:nvPr/>
          </p:nvSpPr>
          <p:spPr bwMode="auto">
            <a:xfrm>
              <a:off x="2348" y="2644"/>
              <a:ext cx="378" cy="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18" name="Line 50"/>
            <p:cNvSpPr>
              <a:spLocks noChangeShapeType="1"/>
            </p:cNvSpPr>
            <p:nvPr/>
          </p:nvSpPr>
          <p:spPr bwMode="auto">
            <a:xfrm flipH="1">
              <a:off x="2348" y="3144"/>
              <a:ext cx="378" cy="4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19" name="Line 51"/>
            <p:cNvSpPr>
              <a:spLocks noChangeShapeType="1"/>
            </p:cNvSpPr>
            <p:nvPr/>
          </p:nvSpPr>
          <p:spPr bwMode="auto">
            <a:xfrm>
              <a:off x="1970" y="3144"/>
              <a:ext cx="378" cy="4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20" name="Line 56"/>
            <p:cNvSpPr>
              <a:spLocks noChangeShapeType="1"/>
            </p:cNvSpPr>
            <p:nvPr/>
          </p:nvSpPr>
          <p:spPr bwMode="auto">
            <a:xfrm flipH="1">
              <a:off x="4082" y="2644"/>
              <a:ext cx="378" cy="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21" name="Line 57"/>
            <p:cNvSpPr>
              <a:spLocks noChangeShapeType="1"/>
            </p:cNvSpPr>
            <p:nvPr/>
          </p:nvSpPr>
          <p:spPr bwMode="auto">
            <a:xfrm>
              <a:off x="4460" y="2644"/>
              <a:ext cx="377" cy="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22" name="Line 58"/>
            <p:cNvSpPr>
              <a:spLocks noChangeShapeType="1"/>
            </p:cNvSpPr>
            <p:nvPr/>
          </p:nvSpPr>
          <p:spPr bwMode="auto">
            <a:xfrm flipH="1">
              <a:off x="4460" y="3144"/>
              <a:ext cx="377" cy="4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23" name="Line 59"/>
            <p:cNvSpPr>
              <a:spLocks noChangeShapeType="1"/>
            </p:cNvSpPr>
            <p:nvPr/>
          </p:nvSpPr>
          <p:spPr bwMode="auto">
            <a:xfrm>
              <a:off x="4082" y="3144"/>
              <a:ext cx="378" cy="4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24" name="Line 60"/>
            <p:cNvSpPr>
              <a:spLocks noChangeShapeType="1"/>
            </p:cNvSpPr>
            <p:nvPr/>
          </p:nvSpPr>
          <p:spPr bwMode="auto">
            <a:xfrm>
              <a:off x="2732" y="3164"/>
              <a:ext cx="13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25" name="Line 61"/>
            <p:cNvSpPr>
              <a:spLocks noChangeShapeType="1"/>
            </p:cNvSpPr>
            <p:nvPr/>
          </p:nvSpPr>
          <p:spPr bwMode="auto">
            <a:xfrm>
              <a:off x="2348" y="2636"/>
              <a:ext cx="21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26" name="Line 62"/>
            <p:cNvSpPr>
              <a:spLocks noChangeShapeType="1"/>
            </p:cNvSpPr>
            <p:nvPr/>
          </p:nvSpPr>
          <p:spPr bwMode="auto">
            <a:xfrm>
              <a:off x="2348" y="3596"/>
              <a:ext cx="21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27" name="Rectangle 63"/>
            <p:cNvSpPr>
              <a:spLocks noChangeArrowheads="1"/>
            </p:cNvSpPr>
            <p:nvPr/>
          </p:nvSpPr>
          <p:spPr bwMode="auto">
            <a:xfrm>
              <a:off x="1666" y="2913"/>
              <a:ext cx="397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A(0,{})</a:t>
              </a:r>
            </a:p>
          </p:txBody>
        </p:sp>
        <p:sp>
          <p:nvSpPr>
            <p:cNvPr id="178228" name="Rectangle 64"/>
            <p:cNvSpPr>
              <a:spLocks noChangeArrowheads="1"/>
            </p:cNvSpPr>
            <p:nvPr/>
          </p:nvSpPr>
          <p:spPr bwMode="auto">
            <a:xfrm>
              <a:off x="2194" y="2385"/>
              <a:ext cx="409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B (2,A)</a:t>
              </a:r>
            </a:p>
          </p:txBody>
        </p:sp>
        <p:sp>
          <p:nvSpPr>
            <p:cNvPr id="178229" name="Rectangle 65"/>
            <p:cNvSpPr>
              <a:spLocks noChangeArrowheads="1"/>
            </p:cNvSpPr>
            <p:nvPr/>
          </p:nvSpPr>
          <p:spPr bwMode="auto">
            <a:xfrm>
              <a:off x="4354" y="2385"/>
              <a:ext cx="385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C (inf)</a:t>
              </a:r>
            </a:p>
          </p:txBody>
        </p:sp>
        <p:sp>
          <p:nvSpPr>
            <p:cNvPr id="178230" name="Rectangle 66"/>
            <p:cNvSpPr>
              <a:spLocks noChangeArrowheads="1"/>
            </p:cNvSpPr>
            <p:nvPr/>
          </p:nvSpPr>
          <p:spPr bwMode="auto">
            <a:xfrm>
              <a:off x="4977" y="3057"/>
              <a:ext cx="385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D (inf)</a:t>
              </a:r>
            </a:p>
          </p:txBody>
        </p:sp>
        <p:sp>
          <p:nvSpPr>
            <p:cNvPr id="178231" name="Rectangle 67"/>
            <p:cNvSpPr>
              <a:spLocks noChangeArrowheads="1"/>
            </p:cNvSpPr>
            <p:nvPr/>
          </p:nvSpPr>
          <p:spPr bwMode="auto">
            <a:xfrm>
              <a:off x="2736" y="2928"/>
              <a:ext cx="380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E (inf)</a:t>
              </a:r>
            </a:p>
          </p:txBody>
        </p:sp>
        <p:sp>
          <p:nvSpPr>
            <p:cNvPr id="178232" name="Rectangle 68"/>
            <p:cNvSpPr>
              <a:spLocks noChangeArrowheads="1"/>
            </p:cNvSpPr>
            <p:nvPr/>
          </p:nvSpPr>
          <p:spPr bwMode="auto">
            <a:xfrm>
              <a:off x="4162" y="3057"/>
              <a:ext cx="375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F (inf)</a:t>
              </a:r>
            </a:p>
          </p:txBody>
        </p:sp>
        <p:sp>
          <p:nvSpPr>
            <p:cNvPr id="178233" name="Rectangle 69"/>
            <p:cNvSpPr>
              <a:spLocks noChangeArrowheads="1"/>
            </p:cNvSpPr>
            <p:nvPr/>
          </p:nvSpPr>
          <p:spPr bwMode="auto">
            <a:xfrm>
              <a:off x="2290" y="3681"/>
              <a:ext cx="420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G (6,A)</a:t>
              </a:r>
            </a:p>
          </p:txBody>
        </p:sp>
        <p:sp>
          <p:nvSpPr>
            <p:cNvPr id="178234" name="Rectangle 70"/>
            <p:cNvSpPr>
              <a:spLocks noChangeArrowheads="1"/>
            </p:cNvSpPr>
            <p:nvPr/>
          </p:nvSpPr>
          <p:spPr bwMode="auto">
            <a:xfrm>
              <a:off x="4402" y="3681"/>
              <a:ext cx="391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H (inf)</a:t>
              </a:r>
            </a:p>
          </p:txBody>
        </p:sp>
        <p:sp>
          <p:nvSpPr>
            <p:cNvPr id="178235" name="Rectangle 71"/>
            <p:cNvSpPr>
              <a:spLocks noChangeArrowheads="1"/>
            </p:cNvSpPr>
            <p:nvPr/>
          </p:nvSpPr>
          <p:spPr bwMode="auto">
            <a:xfrm>
              <a:off x="2146" y="2865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78236" name="Rectangle 72"/>
            <p:cNvSpPr>
              <a:spLocks noChangeArrowheads="1"/>
            </p:cNvSpPr>
            <p:nvPr/>
          </p:nvSpPr>
          <p:spPr bwMode="auto">
            <a:xfrm>
              <a:off x="3490" y="2481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7</a:t>
              </a:r>
            </a:p>
          </p:txBody>
        </p:sp>
        <p:sp>
          <p:nvSpPr>
            <p:cNvPr id="178237" name="Rectangle 73"/>
            <p:cNvSpPr>
              <a:spLocks noChangeArrowheads="1"/>
            </p:cNvSpPr>
            <p:nvPr/>
          </p:nvSpPr>
          <p:spPr bwMode="auto">
            <a:xfrm>
              <a:off x="4642" y="2769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3</a:t>
              </a:r>
            </a:p>
          </p:txBody>
        </p:sp>
        <p:sp>
          <p:nvSpPr>
            <p:cNvPr id="178238" name="Rectangle 74"/>
            <p:cNvSpPr>
              <a:spLocks noChangeArrowheads="1"/>
            </p:cNvSpPr>
            <p:nvPr/>
          </p:nvSpPr>
          <p:spPr bwMode="auto">
            <a:xfrm>
              <a:off x="4642" y="3345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78239" name="Rectangle 75"/>
            <p:cNvSpPr>
              <a:spLocks noChangeArrowheads="1"/>
            </p:cNvSpPr>
            <p:nvPr/>
          </p:nvSpPr>
          <p:spPr bwMode="auto">
            <a:xfrm>
              <a:off x="4258" y="3249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78240" name="Rectangle 76"/>
            <p:cNvSpPr>
              <a:spLocks noChangeArrowheads="1"/>
            </p:cNvSpPr>
            <p:nvPr/>
          </p:nvSpPr>
          <p:spPr bwMode="auto">
            <a:xfrm>
              <a:off x="4114" y="2817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3</a:t>
              </a:r>
            </a:p>
          </p:txBody>
        </p:sp>
        <p:sp>
          <p:nvSpPr>
            <p:cNvPr id="178241" name="Rectangle 77"/>
            <p:cNvSpPr>
              <a:spLocks noChangeArrowheads="1"/>
            </p:cNvSpPr>
            <p:nvPr/>
          </p:nvSpPr>
          <p:spPr bwMode="auto">
            <a:xfrm>
              <a:off x="3250" y="3009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78242" name="Rectangle 78"/>
            <p:cNvSpPr>
              <a:spLocks noChangeArrowheads="1"/>
            </p:cNvSpPr>
            <p:nvPr/>
          </p:nvSpPr>
          <p:spPr bwMode="auto">
            <a:xfrm>
              <a:off x="3394" y="3441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4</a:t>
              </a:r>
            </a:p>
          </p:txBody>
        </p:sp>
        <p:sp>
          <p:nvSpPr>
            <p:cNvPr id="178243" name="Rectangle 79"/>
            <p:cNvSpPr>
              <a:spLocks noChangeArrowheads="1"/>
            </p:cNvSpPr>
            <p:nvPr/>
          </p:nvSpPr>
          <p:spPr bwMode="auto">
            <a:xfrm>
              <a:off x="2530" y="3297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1</a:t>
              </a:r>
            </a:p>
          </p:txBody>
        </p:sp>
        <p:sp>
          <p:nvSpPr>
            <p:cNvPr id="178244" name="Rectangle 80"/>
            <p:cNvSpPr>
              <a:spLocks noChangeArrowheads="1"/>
            </p:cNvSpPr>
            <p:nvPr/>
          </p:nvSpPr>
          <p:spPr bwMode="auto">
            <a:xfrm>
              <a:off x="2530" y="2817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78245" name="Rectangle 81"/>
            <p:cNvSpPr>
              <a:spLocks noChangeArrowheads="1"/>
            </p:cNvSpPr>
            <p:nvPr/>
          </p:nvSpPr>
          <p:spPr bwMode="auto">
            <a:xfrm>
              <a:off x="2002" y="3393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6</a:t>
              </a:r>
            </a:p>
          </p:txBody>
        </p:sp>
        <p:sp>
          <p:nvSpPr>
            <p:cNvPr id="178246" name="Oval 82"/>
            <p:cNvSpPr>
              <a:spLocks noChangeArrowheads="1"/>
            </p:cNvSpPr>
            <p:nvPr/>
          </p:nvSpPr>
          <p:spPr bwMode="auto">
            <a:xfrm>
              <a:off x="1872" y="3072"/>
              <a:ext cx="184" cy="18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47" name="Oval 83"/>
            <p:cNvSpPr>
              <a:spLocks noChangeArrowheads="1"/>
            </p:cNvSpPr>
            <p:nvPr/>
          </p:nvSpPr>
          <p:spPr bwMode="auto">
            <a:xfrm>
              <a:off x="2256" y="2544"/>
              <a:ext cx="184" cy="18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48" name="Oval 5"/>
            <p:cNvSpPr>
              <a:spLocks noChangeArrowheads="1"/>
            </p:cNvSpPr>
            <p:nvPr/>
          </p:nvSpPr>
          <p:spPr bwMode="auto">
            <a:xfrm>
              <a:off x="1872" y="1508"/>
              <a:ext cx="100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49" name="Oval 6"/>
            <p:cNvSpPr>
              <a:spLocks noChangeArrowheads="1"/>
            </p:cNvSpPr>
            <p:nvPr/>
          </p:nvSpPr>
          <p:spPr bwMode="auto">
            <a:xfrm>
              <a:off x="2250" y="1953"/>
              <a:ext cx="100" cy="103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50" name="Oval 7"/>
            <p:cNvSpPr>
              <a:spLocks noChangeArrowheads="1"/>
            </p:cNvSpPr>
            <p:nvPr/>
          </p:nvSpPr>
          <p:spPr bwMode="auto">
            <a:xfrm>
              <a:off x="2628" y="1508"/>
              <a:ext cx="100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51" name="Oval 8"/>
            <p:cNvSpPr>
              <a:spLocks noChangeArrowheads="1"/>
            </p:cNvSpPr>
            <p:nvPr/>
          </p:nvSpPr>
          <p:spPr bwMode="auto">
            <a:xfrm>
              <a:off x="2250" y="1008"/>
              <a:ext cx="100" cy="103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52" name="Oval 14"/>
            <p:cNvSpPr>
              <a:spLocks noChangeArrowheads="1"/>
            </p:cNvSpPr>
            <p:nvPr/>
          </p:nvSpPr>
          <p:spPr bwMode="auto">
            <a:xfrm>
              <a:off x="3984" y="1508"/>
              <a:ext cx="100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53" name="Oval 15"/>
            <p:cNvSpPr>
              <a:spLocks noChangeArrowheads="1"/>
            </p:cNvSpPr>
            <p:nvPr/>
          </p:nvSpPr>
          <p:spPr bwMode="auto">
            <a:xfrm>
              <a:off x="4362" y="1953"/>
              <a:ext cx="100" cy="103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54" name="Oval 16"/>
            <p:cNvSpPr>
              <a:spLocks noChangeArrowheads="1"/>
            </p:cNvSpPr>
            <p:nvPr/>
          </p:nvSpPr>
          <p:spPr bwMode="auto">
            <a:xfrm>
              <a:off x="4739" y="1508"/>
              <a:ext cx="100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55" name="Oval 17"/>
            <p:cNvSpPr>
              <a:spLocks noChangeArrowheads="1"/>
            </p:cNvSpPr>
            <p:nvPr/>
          </p:nvSpPr>
          <p:spPr bwMode="auto">
            <a:xfrm>
              <a:off x="4362" y="1008"/>
              <a:ext cx="100" cy="103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56" name="Oval 45"/>
            <p:cNvSpPr>
              <a:spLocks noChangeArrowheads="1"/>
            </p:cNvSpPr>
            <p:nvPr/>
          </p:nvSpPr>
          <p:spPr bwMode="auto">
            <a:xfrm>
              <a:off x="2298" y="3537"/>
              <a:ext cx="100" cy="103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57" name="Oval 46"/>
            <p:cNvSpPr>
              <a:spLocks noChangeArrowheads="1"/>
            </p:cNvSpPr>
            <p:nvPr/>
          </p:nvSpPr>
          <p:spPr bwMode="auto">
            <a:xfrm>
              <a:off x="2676" y="3092"/>
              <a:ext cx="100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58" name="Oval 47"/>
            <p:cNvSpPr>
              <a:spLocks noChangeArrowheads="1"/>
            </p:cNvSpPr>
            <p:nvPr/>
          </p:nvSpPr>
          <p:spPr bwMode="auto">
            <a:xfrm>
              <a:off x="2298" y="2592"/>
              <a:ext cx="100" cy="103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59" name="Oval 52"/>
            <p:cNvSpPr>
              <a:spLocks noChangeArrowheads="1"/>
            </p:cNvSpPr>
            <p:nvPr/>
          </p:nvSpPr>
          <p:spPr bwMode="auto">
            <a:xfrm>
              <a:off x="4032" y="3092"/>
              <a:ext cx="100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60" name="Oval 53"/>
            <p:cNvSpPr>
              <a:spLocks noChangeArrowheads="1"/>
            </p:cNvSpPr>
            <p:nvPr/>
          </p:nvSpPr>
          <p:spPr bwMode="auto">
            <a:xfrm>
              <a:off x="4410" y="3537"/>
              <a:ext cx="100" cy="103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61" name="Oval 54"/>
            <p:cNvSpPr>
              <a:spLocks noChangeArrowheads="1"/>
            </p:cNvSpPr>
            <p:nvPr/>
          </p:nvSpPr>
          <p:spPr bwMode="auto">
            <a:xfrm>
              <a:off x="4787" y="3092"/>
              <a:ext cx="100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62" name="Oval 55"/>
            <p:cNvSpPr>
              <a:spLocks noChangeArrowheads="1"/>
            </p:cNvSpPr>
            <p:nvPr/>
          </p:nvSpPr>
          <p:spPr bwMode="auto">
            <a:xfrm>
              <a:off x="4410" y="2592"/>
              <a:ext cx="100" cy="103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457200" y="3066759"/>
            <a:ext cx="1762427" cy="1674947"/>
            <a:chOff x="457200" y="3066759"/>
            <a:chExt cx="1762427" cy="1674947"/>
          </a:xfrm>
        </p:grpSpPr>
        <p:sp>
          <p:nvSpPr>
            <p:cNvPr id="178264" name="Oval 87"/>
            <p:cNvSpPr>
              <a:spLocks noChangeArrowheads="1"/>
            </p:cNvSpPr>
            <p:nvPr/>
          </p:nvSpPr>
          <p:spPr bwMode="auto">
            <a:xfrm>
              <a:off x="533400" y="3538384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78265" name="Rectangle 88"/>
            <p:cNvSpPr>
              <a:spLocks noChangeArrowheads="1"/>
            </p:cNvSpPr>
            <p:nvPr/>
          </p:nvSpPr>
          <p:spPr bwMode="auto">
            <a:xfrm>
              <a:off x="457200" y="3066759"/>
              <a:ext cx="1762427" cy="1674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400" u="none" dirty="0">
                  <a:latin typeface="Tw Cen MT"/>
                  <a:cs typeface="Tw Cen MT"/>
                </a:rPr>
                <a:t>Legenda:</a:t>
              </a:r>
            </a:p>
            <a:p>
              <a:pPr defTabSz="762000" eaLnBrk="0" hangingPunct="0">
                <a:lnSpc>
                  <a:spcPct val="90000"/>
                </a:lnSpc>
              </a:pPr>
              <a:endParaRPr lang="pt-PT" sz="1400" u="none" dirty="0">
                <a:latin typeface="Tw Cen MT"/>
                <a:cs typeface="Tw Cen MT"/>
              </a:endParaRP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 dirty="0">
                  <a:latin typeface="Tw Cen MT"/>
                  <a:cs typeface="Tw Cen MT"/>
                </a:rPr>
                <a:t>          Nó pertence a </a:t>
              </a:r>
              <a:r>
                <a:rPr lang="pt-PT" sz="1200" u="none" dirty="0" smtClean="0">
                  <a:latin typeface="Tw Cen MT"/>
                  <a:cs typeface="Tw Cen MT"/>
                </a:rPr>
                <a:t>N</a:t>
              </a:r>
              <a:r>
                <a:rPr lang="ja-JP" altLang="pt-PT" sz="1200" u="none" dirty="0" smtClean="0">
                  <a:latin typeface="Tw Cen MT"/>
                  <a:cs typeface="Tw Cen MT"/>
                </a:rPr>
                <a:t>‘</a:t>
              </a:r>
              <a:endParaRPr lang="pt-PT" altLang="ja-JP" sz="1200" dirty="0">
                <a:latin typeface="Tw Cen MT"/>
                <a:cs typeface="Tw Cen MT"/>
              </a:endParaRPr>
            </a:p>
            <a:p>
              <a:pPr defTabSz="762000" eaLnBrk="0" hangingPunct="0">
                <a:lnSpc>
                  <a:spcPct val="90000"/>
                </a:lnSpc>
              </a:pPr>
              <a:endParaRPr lang="pt-PT" sz="1200" u="none" dirty="0" smtClean="0">
                <a:latin typeface="Tw Cen MT"/>
                <a:cs typeface="Tw Cen MT"/>
              </a:endParaRPr>
            </a:p>
            <a:p>
              <a:pPr defTabSz="762000" eaLnBrk="0" hangingPunct="0">
                <a:lnSpc>
                  <a:spcPct val="90000"/>
                </a:lnSpc>
              </a:pPr>
              <a:endParaRPr lang="pt-PT" sz="1200" u="none" dirty="0">
                <a:latin typeface="Tw Cen MT"/>
                <a:cs typeface="Tw Cen MT"/>
              </a:endParaRP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400" u="none" dirty="0">
                  <a:latin typeface="Tw Cen MT"/>
                  <a:cs typeface="Tw Cen MT"/>
                </a:rPr>
                <a:t>        </a:t>
              </a:r>
              <a:r>
                <a:rPr lang="pt-PT" sz="1200" u="none" dirty="0">
                  <a:latin typeface="Tw Cen MT"/>
                  <a:cs typeface="Tw Cen MT"/>
                </a:rPr>
                <a:t>   Base da </a:t>
              </a:r>
              <a:r>
                <a:rPr lang="pt-PT" sz="1200" u="none" dirty="0" smtClean="0">
                  <a:latin typeface="Tw Cen MT"/>
                  <a:cs typeface="Tw Cen MT"/>
                </a:rPr>
                <a:t>iteração</a:t>
              </a:r>
            </a:p>
            <a:p>
              <a:pPr defTabSz="762000" eaLnBrk="0" hangingPunct="0">
                <a:lnSpc>
                  <a:spcPct val="90000"/>
                </a:lnSpc>
              </a:pPr>
              <a:endParaRPr lang="pt-PT" sz="1200" dirty="0">
                <a:latin typeface="Tw Cen MT"/>
                <a:cs typeface="Tw Cen MT"/>
              </a:endParaRPr>
            </a:p>
            <a:p>
              <a:pPr defTabSz="762000" eaLnBrk="0" hangingPunct="0">
                <a:lnSpc>
                  <a:spcPct val="90000"/>
                </a:lnSpc>
              </a:pPr>
              <a:endParaRPr lang="pt-PT" sz="1200" u="none" dirty="0" smtClean="0">
                <a:latin typeface="Tw Cen MT"/>
                <a:cs typeface="Tw Cen MT"/>
              </a:endParaRP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dirty="0" smtClean="0">
                  <a:latin typeface="Tw Cen MT"/>
                  <a:cs typeface="Tw Cen MT"/>
                </a:rPr>
                <a:t>Nó (distancia, prévio)</a:t>
              </a:r>
              <a:endParaRPr lang="pt-PT" sz="1200" u="none" dirty="0">
                <a:latin typeface="Tw Cen MT"/>
                <a:cs typeface="Tw Cen MT"/>
              </a:endParaRPr>
            </a:p>
          </p:txBody>
        </p:sp>
        <p:sp>
          <p:nvSpPr>
            <p:cNvPr id="178183" name="Right Arrow 90"/>
            <p:cNvSpPr>
              <a:spLocks noChangeArrowheads="1"/>
            </p:cNvSpPr>
            <p:nvPr/>
          </p:nvSpPr>
          <p:spPr bwMode="auto">
            <a:xfrm>
              <a:off x="533399" y="4019135"/>
              <a:ext cx="381000" cy="3048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C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  <p:sp>
        <p:nvSpPr>
          <p:cNvPr id="92" name="Right Arrow 91"/>
          <p:cNvSpPr>
            <a:spLocks noChangeArrowheads="1"/>
          </p:cNvSpPr>
          <p:nvPr/>
        </p:nvSpPr>
        <p:spPr bwMode="auto">
          <a:xfrm>
            <a:off x="3305175" y="4187555"/>
            <a:ext cx="381000" cy="304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02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5400" dirty="0">
                <a:latin typeface="Tw Cen MT"/>
                <a:ea typeface="ＭＳ Ｐゴシック" charset="0"/>
                <a:cs typeface="Tw Cen MT"/>
              </a:rPr>
              <a:t>Continuação (1)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204912" y="1529858"/>
            <a:ext cx="7527925" cy="4829175"/>
            <a:chOff x="533400" y="1506538"/>
            <a:chExt cx="7527925" cy="4829175"/>
          </a:xfrm>
        </p:grpSpPr>
        <p:sp>
          <p:nvSpPr>
            <p:cNvPr id="180228" name="Oval 3"/>
            <p:cNvSpPr>
              <a:spLocks noChangeArrowheads="1"/>
            </p:cNvSpPr>
            <p:nvPr/>
          </p:nvSpPr>
          <p:spPr bwMode="auto">
            <a:xfrm>
              <a:off x="2527300" y="2635250"/>
              <a:ext cx="146050" cy="1524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29" name="Line 7"/>
            <p:cNvSpPr>
              <a:spLocks noChangeShapeType="1"/>
            </p:cNvSpPr>
            <p:nvPr/>
          </p:nvSpPr>
          <p:spPr bwMode="auto">
            <a:xfrm flipH="1">
              <a:off x="2600325" y="1917700"/>
              <a:ext cx="600075" cy="793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30" name="Line 8"/>
            <p:cNvSpPr>
              <a:spLocks noChangeShapeType="1"/>
            </p:cNvSpPr>
            <p:nvPr/>
          </p:nvSpPr>
          <p:spPr bwMode="auto">
            <a:xfrm>
              <a:off x="3200400" y="1917700"/>
              <a:ext cx="600075" cy="793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31" name="Line 9"/>
            <p:cNvSpPr>
              <a:spLocks noChangeShapeType="1"/>
            </p:cNvSpPr>
            <p:nvPr/>
          </p:nvSpPr>
          <p:spPr bwMode="auto">
            <a:xfrm flipH="1">
              <a:off x="3200400" y="2711450"/>
              <a:ext cx="600075" cy="704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32" name="Line 10"/>
            <p:cNvSpPr>
              <a:spLocks noChangeShapeType="1"/>
            </p:cNvSpPr>
            <p:nvPr/>
          </p:nvSpPr>
          <p:spPr bwMode="auto">
            <a:xfrm>
              <a:off x="2600325" y="2711450"/>
              <a:ext cx="600075" cy="704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33" name="Line 15"/>
            <p:cNvSpPr>
              <a:spLocks noChangeShapeType="1"/>
            </p:cNvSpPr>
            <p:nvPr/>
          </p:nvSpPr>
          <p:spPr bwMode="auto">
            <a:xfrm flipH="1">
              <a:off x="5953125" y="1917700"/>
              <a:ext cx="600075" cy="793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34" name="Line 16"/>
            <p:cNvSpPr>
              <a:spLocks noChangeShapeType="1"/>
            </p:cNvSpPr>
            <p:nvPr/>
          </p:nvSpPr>
          <p:spPr bwMode="auto">
            <a:xfrm>
              <a:off x="6553200" y="1917700"/>
              <a:ext cx="600075" cy="793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35" name="Line 17"/>
            <p:cNvSpPr>
              <a:spLocks noChangeShapeType="1"/>
            </p:cNvSpPr>
            <p:nvPr/>
          </p:nvSpPr>
          <p:spPr bwMode="auto">
            <a:xfrm flipH="1">
              <a:off x="6553200" y="2711450"/>
              <a:ext cx="600075" cy="704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36" name="Line 18"/>
            <p:cNvSpPr>
              <a:spLocks noChangeShapeType="1"/>
            </p:cNvSpPr>
            <p:nvPr/>
          </p:nvSpPr>
          <p:spPr bwMode="auto">
            <a:xfrm>
              <a:off x="5953125" y="2711450"/>
              <a:ext cx="600075" cy="704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37" name="Line 19"/>
            <p:cNvSpPr>
              <a:spLocks noChangeShapeType="1"/>
            </p:cNvSpPr>
            <p:nvPr/>
          </p:nvSpPr>
          <p:spPr bwMode="auto">
            <a:xfrm>
              <a:off x="3810000" y="2743200"/>
              <a:ext cx="2133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38" name="Line 20"/>
            <p:cNvSpPr>
              <a:spLocks noChangeShapeType="1"/>
            </p:cNvSpPr>
            <p:nvPr/>
          </p:nvSpPr>
          <p:spPr bwMode="auto">
            <a:xfrm>
              <a:off x="3200400" y="1905000"/>
              <a:ext cx="3352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39" name="Line 21"/>
            <p:cNvSpPr>
              <a:spLocks noChangeShapeType="1"/>
            </p:cNvSpPr>
            <p:nvPr/>
          </p:nvSpPr>
          <p:spPr bwMode="auto">
            <a:xfrm>
              <a:off x="3200400" y="3429000"/>
              <a:ext cx="3352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40" name="Rectangle 22"/>
            <p:cNvSpPr>
              <a:spLocks noChangeArrowheads="1"/>
            </p:cNvSpPr>
            <p:nvPr/>
          </p:nvSpPr>
          <p:spPr bwMode="auto">
            <a:xfrm>
              <a:off x="2119313" y="2344738"/>
              <a:ext cx="471487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A(0)</a:t>
              </a:r>
            </a:p>
          </p:txBody>
        </p:sp>
        <p:sp>
          <p:nvSpPr>
            <p:cNvPr id="180241" name="Rectangle 23"/>
            <p:cNvSpPr>
              <a:spLocks noChangeArrowheads="1"/>
            </p:cNvSpPr>
            <p:nvPr/>
          </p:nvSpPr>
          <p:spPr bwMode="auto">
            <a:xfrm>
              <a:off x="2955925" y="1506538"/>
              <a:ext cx="649288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B (2,A)</a:t>
              </a:r>
            </a:p>
          </p:txBody>
        </p:sp>
        <p:sp>
          <p:nvSpPr>
            <p:cNvPr id="180242" name="Rectangle 24"/>
            <p:cNvSpPr>
              <a:spLocks noChangeArrowheads="1"/>
            </p:cNvSpPr>
            <p:nvPr/>
          </p:nvSpPr>
          <p:spPr bwMode="auto">
            <a:xfrm>
              <a:off x="6384925" y="1506538"/>
              <a:ext cx="649288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C (9,B)</a:t>
              </a:r>
            </a:p>
          </p:txBody>
        </p:sp>
        <p:sp>
          <p:nvSpPr>
            <p:cNvPr id="180243" name="Rectangle 25"/>
            <p:cNvSpPr>
              <a:spLocks noChangeArrowheads="1"/>
            </p:cNvSpPr>
            <p:nvPr/>
          </p:nvSpPr>
          <p:spPr bwMode="auto">
            <a:xfrm>
              <a:off x="7373938" y="2573338"/>
              <a:ext cx="611187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D (inf)</a:t>
              </a:r>
            </a:p>
          </p:txBody>
        </p:sp>
        <p:sp>
          <p:nvSpPr>
            <p:cNvPr id="180244" name="Rectangle 26"/>
            <p:cNvSpPr>
              <a:spLocks noChangeArrowheads="1"/>
            </p:cNvSpPr>
            <p:nvPr/>
          </p:nvSpPr>
          <p:spPr bwMode="auto">
            <a:xfrm>
              <a:off x="3794125" y="2344738"/>
              <a:ext cx="641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E (4,B)</a:t>
              </a:r>
            </a:p>
          </p:txBody>
        </p:sp>
        <p:sp>
          <p:nvSpPr>
            <p:cNvPr id="180245" name="Rectangle 27"/>
            <p:cNvSpPr>
              <a:spLocks noChangeArrowheads="1"/>
            </p:cNvSpPr>
            <p:nvPr/>
          </p:nvSpPr>
          <p:spPr bwMode="auto">
            <a:xfrm>
              <a:off x="6080125" y="2573338"/>
              <a:ext cx="595313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F (inf)</a:t>
              </a:r>
            </a:p>
          </p:txBody>
        </p:sp>
        <p:sp>
          <p:nvSpPr>
            <p:cNvPr id="180246" name="Rectangle 28"/>
            <p:cNvSpPr>
              <a:spLocks noChangeArrowheads="1"/>
            </p:cNvSpPr>
            <p:nvPr/>
          </p:nvSpPr>
          <p:spPr bwMode="auto">
            <a:xfrm>
              <a:off x="3108325" y="3563938"/>
              <a:ext cx="6667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G (6,A)</a:t>
              </a:r>
            </a:p>
          </p:txBody>
        </p:sp>
        <p:sp>
          <p:nvSpPr>
            <p:cNvPr id="180247" name="Rectangle 29"/>
            <p:cNvSpPr>
              <a:spLocks noChangeArrowheads="1"/>
            </p:cNvSpPr>
            <p:nvPr/>
          </p:nvSpPr>
          <p:spPr bwMode="auto">
            <a:xfrm>
              <a:off x="6461125" y="3563938"/>
              <a:ext cx="620713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H (inf)</a:t>
              </a:r>
            </a:p>
          </p:txBody>
        </p:sp>
        <p:sp>
          <p:nvSpPr>
            <p:cNvPr id="180248" name="Rectangle 30"/>
            <p:cNvSpPr>
              <a:spLocks noChangeArrowheads="1"/>
            </p:cNvSpPr>
            <p:nvPr/>
          </p:nvSpPr>
          <p:spPr bwMode="auto">
            <a:xfrm>
              <a:off x="2879725" y="22685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0249" name="Rectangle 31"/>
            <p:cNvSpPr>
              <a:spLocks noChangeArrowheads="1"/>
            </p:cNvSpPr>
            <p:nvPr/>
          </p:nvSpPr>
          <p:spPr bwMode="auto">
            <a:xfrm>
              <a:off x="5013325" y="16589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7</a:t>
              </a:r>
            </a:p>
          </p:txBody>
        </p:sp>
        <p:sp>
          <p:nvSpPr>
            <p:cNvPr id="180250" name="Rectangle 32"/>
            <p:cNvSpPr>
              <a:spLocks noChangeArrowheads="1"/>
            </p:cNvSpPr>
            <p:nvPr/>
          </p:nvSpPr>
          <p:spPr bwMode="auto">
            <a:xfrm>
              <a:off x="6842125" y="21161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3</a:t>
              </a:r>
            </a:p>
          </p:txBody>
        </p:sp>
        <p:sp>
          <p:nvSpPr>
            <p:cNvPr id="180251" name="Rectangle 33"/>
            <p:cNvSpPr>
              <a:spLocks noChangeArrowheads="1"/>
            </p:cNvSpPr>
            <p:nvPr/>
          </p:nvSpPr>
          <p:spPr bwMode="auto">
            <a:xfrm>
              <a:off x="6842125" y="30305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0252" name="Rectangle 34"/>
            <p:cNvSpPr>
              <a:spLocks noChangeArrowheads="1"/>
            </p:cNvSpPr>
            <p:nvPr/>
          </p:nvSpPr>
          <p:spPr bwMode="auto">
            <a:xfrm>
              <a:off x="6232525" y="28781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0253" name="Rectangle 35"/>
            <p:cNvSpPr>
              <a:spLocks noChangeArrowheads="1"/>
            </p:cNvSpPr>
            <p:nvPr/>
          </p:nvSpPr>
          <p:spPr bwMode="auto">
            <a:xfrm>
              <a:off x="6003925" y="21923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3</a:t>
              </a:r>
            </a:p>
          </p:txBody>
        </p:sp>
        <p:sp>
          <p:nvSpPr>
            <p:cNvPr id="180254" name="Rectangle 36"/>
            <p:cNvSpPr>
              <a:spLocks noChangeArrowheads="1"/>
            </p:cNvSpPr>
            <p:nvPr/>
          </p:nvSpPr>
          <p:spPr bwMode="auto">
            <a:xfrm>
              <a:off x="4632325" y="24971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0255" name="Rectangle 37"/>
            <p:cNvSpPr>
              <a:spLocks noChangeArrowheads="1"/>
            </p:cNvSpPr>
            <p:nvPr/>
          </p:nvSpPr>
          <p:spPr bwMode="auto">
            <a:xfrm>
              <a:off x="4860925" y="31829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4</a:t>
              </a:r>
            </a:p>
          </p:txBody>
        </p:sp>
        <p:sp>
          <p:nvSpPr>
            <p:cNvPr id="180256" name="Rectangle 38"/>
            <p:cNvSpPr>
              <a:spLocks noChangeArrowheads="1"/>
            </p:cNvSpPr>
            <p:nvPr/>
          </p:nvSpPr>
          <p:spPr bwMode="auto">
            <a:xfrm>
              <a:off x="3489325" y="29543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1</a:t>
              </a:r>
            </a:p>
          </p:txBody>
        </p:sp>
        <p:sp>
          <p:nvSpPr>
            <p:cNvPr id="180257" name="Rectangle 39"/>
            <p:cNvSpPr>
              <a:spLocks noChangeArrowheads="1"/>
            </p:cNvSpPr>
            <p:nvPr/>
          </p:nvSpPr>
          <p:spPr bwMode="auto">
            <a:xfrm>
              <a:off x="3489325" y="21923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0258" name="Rectangle 40"/>
            <p:cNvSpPr>
              <a:spLocks noChangeArrowheads="1"/>
            </p:cNvSpPr>
            <p:nvPr/>
          </p:nvSpPr>
          <p:spPr bwMode="auto">
            <a:xfrm>
              <a:off x="2651125" y="31067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6</a:t>
              </a:r>
            </a:p>
          </p:txBody>
        </p:sp>
        <p:sp>
          <p:nvSpPr>
            <p:cNvPr id="180259" name="Oval 41"/>
            <p:cNvSpPr>
              <a:spLocks noChangeArrowheads="1"/>
            </p:cNvSpPr>
            <p:nvPr/>
          </p:nvSpPr>
          <p:spPr bwMode="auto">
            <a:xfrm>
              <a:off x="2444750" y="25971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60" name="Oval 42"/>
            <p:cNvSpPr>
              <a:spLocks noChangeArrowheads="1"/>
            </p:cNvSpPr>
            <p:nvPr/>
          </p:nvSpPr>
          <p:spPr bwMode="auto">
            <a:xfrm>
              <a:off x="3054350" y="17589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61" name="Line 43"/>
            <p:cNvSpPr>
              <a:spLocks noChangeShapeType="1"/>
            </p:cNvSpPr>
            <p:nvPr/>
          </p:nvSpPr>
          <p:spPr bwMode="auto">
            <a:xfrm>
              <a:off x="3276600" y="2667000"/>
              <a:ext cx="3048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62" name="Oval 44"/>
            <p:cNvSpPr>
              <a:spLocks noChangeArrowheads="1"/>
            </p:cNvSpPr>
            <p:nvPr/>
          </p:nvSpPr>
          <p:spPr bwMode="auto">
            <a:xfrm>
              <a:off x="3663950" y="25971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63" name="Oval 45"/>
            <p:cNvSpPr>
              <a:spLocks noChangeArrowheads="1"/>
            </p:cNvSpPr>
            <p:nvPr/>
          </p:nvSpPr>
          <p:spPr bwMode="auto">
            <a:xfrm>
              <a:off x="2603500" y="5149850"/>
              <a:ext cx="146050" cy="1524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64" name="Line 49"/>
            <p:cNvSpPr>
              <a:spLocks noChangeShapeType="1"/>
            </p:cNvSpPr>
            <p:nvPr/>
          </p:nvSpPr>
          <p:spPr bwMode="auto">
            <a:xfrm flipH="1">
              <a:off x="2676525" y="4432300"/>
              <a:ext cx="600075" cy="793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65" name="Line 50"/>
            <p:cNvSpPr>
              <a:spLocks noChangeShapeType="1"/>
            </p:cNvSpPr>
            <p:nvPr/>
          </p:nvSpPr>
          <p:spPr bwMode="auto">
            <a:xfrm>
              <a:off x="3276600" y="4432300"/>
              <a:ext cx="600075" cy="793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66" name="Line 51"/>
            <p:cNvSpPr>
              <a:spLocks noChangeShapeType="1"/>
            </p:cNvSpPr>
            <p:nvPr/>
          </p:nvSpPr>
          <p:spPr bwMode="auto">
            <a:xfrm flipH="1">
              <a:off x="3276600" y="5226050"/>
              <a:ext cx="600075" cy="704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67" name="Line 52"/>
            <p:cNvSpPr>
              <a:spLocks noChangeShapeType="1"/>
            </p:cNvSpPr>
            <p:nvPr/>
          </p:nvSpPr>
          <p:spPr bwMode="auto">
            <a:xfrm>
              <a:off x="2676525" y="5226050"/>
              <a:ext cx="600075" cy="704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68" name="Line 57"/>
            <p:cNvSpPr>
              <a:spLocks noChangeShapeType="1"/>
            </p:cNvSpPr>
            <p:nvPr/>
          </p:nvSpPr>
          <p:spPr bwMode="auto">
            <a:xfrm flipH="1">
              <a:off x="6029325" y="4432300"/>
              <a:ext cx="600075" cy="793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69" name="Line 58"/>
            <p:cNvSpPr>
              <a:spLocks noChangeShapeType="1"/>
            </p:cNvSpPr>
            <p:nvPr/>
          </p:nvSpPr>
          <p:spPr bwMode="auto">
            <a:xfrm>
              <a:off x="6629400" y="4432300"/>
              <a:ext cx="600075" cy="793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70" name="Line 59"/>
            <p:cNvSpPr>
              <a:spLocks noChangeShapeType="1"/>
            </p:cNvSpPr>
            <p:nvPr/>
          </p:nvSpPr>
          <p:spPr bwMode="auto">
            <a:xfrm flipH="1">
              <a:off x="6629400" y="5226050"/>
              <a:ext cx="600075" cy="704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71" name="Line 60"/>
            <p:cNvSpPr>
              <a:spLocks noChangeShapeType="1"/>
            </p:cNvSpPr>
            <p:nvPr/>
          </p:nvSpPr>
          <p:spPr bwMode="auto">
            <a:xfrm>
              <a:off x="6029325" y="5226050"/>
              <a:ext cx="600075" cy="704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72" name="Line 61"/>
            <p:cNvSpPr>
              <a:spLocks noChangeShapeType="1"/>
            </p:cNvSpPr>
            <p:nvPr/>
          </p:nvSpPr>
          <p:spPr bwMode="auto">
            <a:xfrm>
              <a:off x="3886200" y="5257800"/>
              <a:ext cx="2133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73" name="Line 62"/>
            <p:cNvSpPr>
              <a:spLocks noChangeShapeType="1"/>
            </p:cNvSpPr>
            <p:nvPr/>
          </p:nvSpPr>
          <p:spPr bwMode="auto">
            <a:xfrm>
              <a:off x="3276600" y="4419600"/>
              <a:ext cx="3352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74" name="Line 63"/>
            <p:cNvSpPr>
              <a:spLocks noChangeShapeType="1"/>
            </p:cNvSpPr>
            <p:nvPr/>
          </p:nvSpPr>
          <p:spPr bwMode="auto">
            <a:xfrm>
              <a:off x="3276600" y="5943600"/>
              <a:ext cx="3352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75" name="Rectangle 64"/>
            <p:cNvSpPr>
              <a:spLocks noChangeArrowheads="1"/>
            </p:cNvSpPr>
            <p:nvPr/>
          </p:nvSpPr>
          <p:spPr bwMode="auto">
            <a:xfrm>
              <a:off x="2195513" y="4859338"/>
              <a:ext cx="471487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A(0)</a:t>
              </a:r>
            </a:p>
          </p:txBody>
        </p:sp>
        <p:sp>
          <p:nvSpPr>
            <p:cNvPr id="180276" name="Rectangle 65"/>
            <p:cNvSpPr>
              <a:spLocks noChangeArrowheads="1"/>
            </p:cNvSpPr>
            <p:nvPr/>
          </p:nvSpPr>
          <p:spPr bwMode="auto">
            <a:xfrm>
              <a:off x="3032125" y="4021138"/>
              <a:ext cx="649288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B (2,A)</a:t>
              </a:r>
            </a:p>
          </p:txBody>
        </p:sp>
        <p:sp>
          <p:nvSpPr>
            <p:cNvPr id="180277" name="Rectangle 66"/>
            <p:cNvSpPr>
              <a:spLocks noChangeArrowheads="1"/>
            </p:cNvSpPr>
            <p:nvPr/>
          </p:nvSpPr>
          <p:spPr bwMode="auto">
            <a:xfrm>
              <a:off x="6461125" y="4021138"/>
              <a:ext cx="649288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C (9,B)</a:t>
              </a:r>
            </a:p>
          </p:txBody>
        </p:sp>
        <p:sp>
          <p:nvSpPr>
            <p:cNvPr id="180278" name="Rectangle 67"/>
            <p:cNvSpPr>
              <a:spLocks noChangeArrowheads="1"/>
            </p:cNvSpPr>
            <p:nvPr/>
          </p:nvSpPr>
          <p:spPr bwMode="auto">
            <a:xfrm>
              <a:off x="7450138" y="5087938"/>
              <a:ext cx="611187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D (inf)</a:t>
              </a:r>
            </a:p>
          </p:txBody>
        </p:sp>
        <p:sp>
          <p:nvSpPr>
            <p:cNvPr id="180279" name="Rectangle 68"/>
            <p:cNvSpPr>
              <a:spLocks noChangeArrowheads="1"/>
            </p:cNvSpPr>
            <p:nvPr/>
          </p:nvSpPr>
          <p:spPr bwMode="auto">
            <a:xfrm>
              <a:off x="3870325" y="4859338"/>
              <a:ext cx="641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E (4,B)</a:t>
              </a:r>
            </a:p>
          </p:txBody>
        </p:sp>
        <p:sp>
          <p:nvSpPr>
            <p:cNvPr id="180280" name="Rectangle 69"/>
            <p:cNvSpPr>
              <a:spLocks noChangeArrowheads="1"/>
            </p:cNvSpPr>
            <p:nvPr/>
          </p:nvSpPr>
          <p:spPr bwMode="auto">
            <a:xfrm>
              <a:off x="6156325" y="5087938"/>
              <a:ext cx="633413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F (6,E)</a:t>
              </a:r>
            </a:p>
          </p:txBody>
        </p:sp>
        <p:sp>
          <p:nvSpPr>
            <p:cNvPr id="180281" name="Rectangle 70"/>
            <p:cNvSpPr>
              <a:spLocks noChangeArrowheads="1"/>
            </p:cNvSpPr>
            <p:nvPr/>
          </p:nvSpPr>
          <p:spPr bwMode="auto">
            <a:xfrm>
              <a:off x="3184525" y="6078538"/>
              <a:ext cx="658813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G (5,E)</a:t>
              </a:r>
            </a:p>
          </p:txBody>
        </p:sp>
        <p:sp>
          <p:nvSpPr>
            <p:cNvPr id="180282" name="Rectangle 71"/>
            <p:cNvSpPr>
              <a:spLocks noChangeArrowheads="1"/>
            </p:cNvSpPr>
            <p:nvPr/>
          </p:nvSpPr>
          <p:spPr bwMode="auto">
            <a:xfrm>
              <a:off x="6537325" y="6078538"/>
              <a:ext cx="620713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H (inf)</a:t>
              </a:r>
            </a:p>
          </p:txBody>
        </p:sp>
        <p:sp>
          <p:nvSpPr>
            <p:cNvPr id="180283" name="Rectangle 72"/>
            <p:cNvSpPr>
              <a:spLocks noChangeArrowheads="1"/>
            </p:cNvSpPr>
            <p:nvPr/>
          </p:nvSpPr>
          <p:spPr bwMode="auto">
            <a:xfrm>
              <a:off x="2955925" y="47831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0284" name="Rectangle 73"/>
            <p:cNvSpPr>
              <a:spLocks noChangeArrowheads="1"/>
            </p:cNvSpPr>
            <p:nvPr/>
          </p:nvSpPr>
          <p:spPr bwMode="auto">
            <a:xfrm>
              <a:off x="5089525" y="41735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7</a:t>
              </a:r>
            </a:p>
          </p:txBody>
        </p:sp>
        <p:sp>
          <p:nvSpPr>
            <p:cNvPr id="180285" name="Rectangle 74"/>
            <p:cNvSpPr>
              <a:spLocks noChangeArrowheads="1"/>
            </p:cNvSpPr>
            <p:nvPr/>
          </p:nvSpPr>
          <p:spPr bwMode="auto">
            <a:xfrm>
              <a:off x="6918325" y="46307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3</a:t>
              </a:r>
            </a:p>
          </p:txBody>
        </p:sp>
        <p:sp>
          <p:nvSpPr>
            <p:cNvPr id="180286" name="Rectangle 75"/>
            <p:cNvSpPr>
              <a:spLocks noChangeArrowheads="1"/>
            </p:cNvSpPr>
            <p:nvPr/>
          </p:nvSpPr>
          <p:spPr bwMode="auto">
            <a:xfrm>
              <a:off x="6918325" y="55451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0287" name="Rectangle 76"/>
            <p:cNvSpPr>
              <a:spLocks noChangeArrowheads="1"/>
            </p:cNvSpPr>
            <p:nvPr/>
          </p:nvSpPr>
          <p:spPr bwMode="auto">
            <a:xfrm>
              <a:off x="6308725" y="53927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0288" name="Rectangle 77"/>
            <p:cNvSpPr>
              <a:spLocks noChangeArrowheads="1"/>
            </p:cNvSpPr>
            <p:nvPr/>
          </p:nvSpPr>
          <p:spPr bwMode="auto">
            <a:xfrm>
              <a:off x="6080125" y="47069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3</a:t>
              </a:r>
            </a:p>
          </p:txBody>
        </p:sp>
        <p:sp>
          <p:nvSpPr>
            <p:cNvPr id="180289" name="Rectangle 78"/>
            <p:cNvSpPr>
              <a:spLocks noChangeArrowheads="1"/>
            </p:cNvSpPr>
            <p:nvPr/>
          </p:nvSpPr>
          <p:spPr bwMode="auto">
            <a:xfrm>
              <a:off x="4708525" y="50117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0290" name="Rectangle 79"/>
            <p:cNvSpPr>
              <a:spLocks noChangeArrowheads="1"/>
            </p:cNvSpPr>
            <p:nvPr/>
          </p:nvSpPr>
          <p:spPr bwMode="auto">
            <a:xfrm>
              <a:off x="4937125" y="56975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4</a:t>
              </a:r>
            </a:p>
          </p:txBody>
        </p:sp>
        <p:sp>
          <p:nvSpPr>
            <p:cNvPr id="180291" name="Rectangle 80"/>
            <p:cNvSpPr>
              <a:spLocks noChangeArrowheads="1"/>
            </p:cNvSpPr>
            <p:nvPr/>
          </p:nvSpPr>
          <p:spPr bwMode="auto">
            <a:xfrm>
              <a:off x="3565525" y="54689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1</a:t>
              </a:r>
            </a:p>
          </p:txBody>
        </p:sp>
        <p:sp>
          <p:nvSpPr>
            <p:cNvPr id="180292" name="Rectangle 81"/>
            <p:cNvSpPr>
              <a:spLocks noChangeArrowheads="1"/>
            </p:cNvSpPr>
            <p:nvPr/>
          </p:nvSpPr>
          <p:spPr bwMode="auto">
            <a:xfrm>
              <a:off x="3565525" y="47069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0293" name="Rectangle 82"/>
            <p:cNvSpPr>
              <a:spLocks noChangeArrowheads="1"/>
            </p:cNvSpPr>
            <p:nvPr/>
          </p:nvSpPr>
          <p:spPr bwMode="auto">
            <a:xfrm>
              <a:off x="2727325" y="56213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6</a:t>
              </a:r>
            </a:p>
          </p:txBody>
        </p:sp>
        <p:sp>
          <p:nvSpPr>
            <p:cNvPr id="180294" name="Oval 83"/>
            <p:cNvSpPr>
              <a:spLocks noChangeArrowheads="1"/>
            </p:cNvSpPr>
            <p:nvPr/>
          </p:nvSpPr>
          <p:spPr bwMode="auto">
            <a:xfrm>
              <a:off x="2520950" y="51117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95" name="Oval 84"/>
            <p:cNvSpPr>
              <a:spLocks noChangeArrowheads="1"/>
            </p:cNvSpPr>
            <p:nvPr/>
          </p:nvSpPr>
          <p:spPr bwMode="auto">
            <a:xfrm>
              <a:off x="3130550" y="42735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96" name="Line 85"/>
            <p:cNvSpPr>
              <a:spLocks noChangeShapeType="1"/>
            </p:cNvSpPr>
            <p:nvPr/>
          </p:nvSpPr>
          <p:spPr bwMode="auto">
            <a:xfrm>
              <a:off x="2743200" y="6096000"/>
              <a:ext cx="3048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97" name="Oval 86"/>
            <p:cNvSpPr>
              <a:spLocks noChangeArrowheads="1"/>
            </p:cNvSpPr>
            <p:nvPr/>
          </p:nvSpPr>
          <p:spPr bwMode="auto">
            <a:xfrm>
              <a:off x="3740150" y="51117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98" name="Oval 87"/>
            <p:cNvSpPr>
              <a:spLocks noChangeArrowheads="1"/>
            </p:cNvSpPr>
            <p:nvPr/>
          </p:nvSpPr>
          <p:spPr bwMode="auto">
            <a:xfrm>
              <a:off x="3130550" y="57975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80299" name="Group 88"/>
            <p:cNvGrpSpPr>
              <a:grpSpLocks/>
            </p:cNvGrpSpPr>
            <p:nvPr/>
          </p:nvGrpSpPr>
          <p:grpSpPr bwMode="auto">
            <a:xfrm>
              <a:off x="1601788" y="3506788"/>
              <a:ext cx="1373187" cy="2514600"/>
              <a:chOff x="1056" y="2065"/>
              <a:chExt cx="865" cy="1584"/>
            </a:xfrm>
          </p:grpSpPr>
          <p:sp>
            <p:nvSpPr>
              <p:cNvPr id="180323" name="Arc 89"/>
              <p:cNvSpPr>
                <a:spLocks/>
              </p:cNvSpPr>
              <p:nvPr/>
            </p:nvSpPr>
            <p:spPr bwMode="auto">
              <a:xfrm>
                <a:off x="1057" y="2065"/>
                <a:ext cx="864" cy="7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0" y="21600"/>
                    </a:moveTo>
                    <a:cubicBezTo>
                      <a:pt x="0" y="9680"/>
                      <a:pt x="9655" y="13"/>
                      <a:pt x="21575" y="0"/>
                    </a:cubicBezTo>
                  </a:path>
                  <a:path w="21600" h="21600" stroke="0" extrusionOk="0">
                    <a:moveTo>
                      <a:pt x="0" y="21600"/>
                    </a:moveTo>
                    <a:cubicBezTo>
                      <a:pt x="0" y="9680"/>
                      <a:pt x="9655" y="13"/>
                      <a:pt x="21575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38100" cap="rnd">
                <a:solidFill>
                  <a:srgbClr val="C0000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0324" name="Arc 90"/>
              <p:cNvSpPr>
                <a:spLocks/>
              </p:cNvSpPr>
              <p:nvPr/>
            </p:nvSpPr>
            <p:spPr bwMode="auto">
              <a:xfrm rot="10800000">
                <a:off x="1056" y="2857"/>
                <a:ext cx="864" cy="792"/>
              </a:xfrm>
              <a:custGeom>
                <a:avLst/>
                <a:gdLst>
                  <a:gd name="T0" fmla="*/ 0 w 21625"/>
                  <a:gd name="T1" fmla="*/ 0 h 21600"/>
                  <a:gd name="T2" fmla="*/ 0 w 21625"/>
                  <a:gd name="T3" fmla="*/ 0 h 21600"/>
                  <a:gd name="T4" fmla="*/ 0 w 21625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25"/>
                  <a:gd name="T10" fmla="*/ 0 h 21600"/>
                  <a:gd name="T11" fmla="*/ 21625 w 21625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25" h="21600" fill="none" extrusionOk="0">
                    <a:moveTo>
                      <a:pt x="0" y="0"/>
                    </a:moveTo>
                    <a:cubicBezTo>
                      <a:pt x="8" y="0"/>
                      <a:pt x="16" y="-1"/>
                      <a:pt x="25" y="0"/>
                    </a:cubicBezTo>
                    <a:cubicBezTo>
                      <a:pt x="11954" y="0"/>
                      <a:pt x="21625" y="9670"/>
                      <a:pt x="21625" y="21600"/>
                    </a:cubicBezTo>
                  </a:path>
                  <a:path w="21625" h="21600" stroke="0" extrusionOk="0">
                    <a:moveTo>
                      <a:pt x="0" y="0"/>
                    </a:moveTo>
                    <a:cubicBezTo>
                      <a:pt x="8" y="0"/>
                      <a:pt x="16" y="-1"/>
                      <a:pt x="25" y="0"/>
                    </a:cubicBezTo>
                    <a:cubicBezTo>
                      <a:pt x="11954" y="0"/>
                      <a:pt x="21625" y="9670"/>
                      <a:pt x="21625" y="21600"/>
                    </a:cubicBezTo>
                    <a:lnTo>
                      <a:pt x="25" y="21600"/>
                    </a:lnTo>
                    <a:close/>
                  </a:path>
                </a:pathLst>
              </a:custGeom>
              <a:noFill/>
              <a:ln w="38100" cap="rnd">
                <a:solidFill>
                  <a:srgbClr val="C0000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80300" name="Rectangle 91"/>
            <p:cNvSpPr>
              <a:spLocks noChangeArrowheads="1"/>
            </p:cNvSpPr>
            <p:nvPr/>
          </p:nvSpPr>
          <p:spPr bwMode="auto">
            <a:xfrm>
              <a:off x="533400" y="3886200"/>
              <a:ext cx="1265238" cy="284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400" b="1" u="none">
                  <a:solidFill>
                    <a:srgbClr val="C00000"/>
                  </a:solidFill>
                  <a:latin typeface="Times New Roman" charset="0"/>
                </a:rPr>
                <a:t>Novo mínimo:</a:t>
              </a:r>
              <a:endParaRPr lang="pt-PT" sz="1200" b="1" u="none">
                <a:solidFill>
                  <a:srgbClr val="C00000"/>
                </a:solidFill>
                <a:latin typeface="Times New Roman" charset="0"/>
              </a:endParaRPr>
            </a:p>
          </p:txBody>
        </p:sp>
        <p:sp>
          <p:nvSpPr>
            <p:cNvPr id="180302" name="Oval 4"/>
            <p:cNvSpPr>
              <a:spLocks noChangeArrowheads="1"/>
            </p:cNvSpPr>
            <p:nvPr/>
          </p:nvSpPr>
          <p:spPr bwMode="auto">
            <a:xfrm>
              <a:off x="3121025" y="3335338"/>
              <a:ext cx="158750" cy="16351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303" name="Oval 5"/>
            <p:cNvSpPr>
              <a:spLocks noChangeArrowheads="1"/>
            </p:cNvSpPr>
            <p:nvPr/>
          </p:nvSpPr>
          <p:spPr bwMode="auto">
            <a:xfrm>
              <a:off x="3721100" y="2628900"/>
              <a:ext cx="158750" cy="165100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304" name="Oval 6"/>
            <p:cNvSpPr>
              <a:spLocks noChangeArrowheads="1"/>
            </p:cNvSpPr>
            <p:nvPr/>
          </p:nvSpPr>
          <p:spPr bwMode="auto">
            <a:xfrm>
              <a:off x="3121025" y="1835150"/>
              <a:ext cx="158750" cy="163513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305" name="Oval 11"/>
            <p:cNvSpPr>
              <a:spLocks noChangeArrowheads="1"/>
            </p:cNvSpPr>
            <p:nvPr/>
          </p:nvSpPr>
          <p:spPr bwMode="auto">
            <a:xfrm>
              <a:off x="5873750" y="2628900"/>
              <a:ext cx="158750" cy="165100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306" name="Oval 12"/>
            <p:cNvSpPr>
              <a:spLocks noChangeArrowheads="1"/>
            </p:cNvSpPr>
            <p:nvPr/>
          </p:nvSpPr>
          <p:spPr bwMode="auto">
            <a:xfrm>
              <a:off x="6473825" y="3335338"/>
              <a:ext cx="158750" cy="16351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307" name="Oval 13"/>
            <p:cNvSpPr>
              <a:spLocks noChangeArrowheads="1"/>
            </p:cNvSpPr>
            <p:nvPr/>
          </p:nvSpPr>
          <p:spPr bwMode="auto">
            <a:xfrm>
              <a:off x="7073900" y="2628900"/>
              <a:ext cx="158750" cy="165100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308" name="Oval 14"/>
            <p:cNvSpPr>
              <a:spLocks noChangeArrowheads="1"/>
            </p:cNvSpPr>
            <p:nvPr/>
          </p:nvSpPr>
          <p:spPr bwMode="auto">
            <a:xfrm>
              <a:off x="6473825" y="1835150"/>
              <a:ext cx="158750" cy="163513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309" name="Oval 46"/>
            <p:cNvSpPr>
              <a:spLocks noChangeArrowheads="1"/>
            </p:cNvSpPr>
            <p:nvPr/>
          </p:nvSpPr>
          <p:spPr bwMode="auto">
            <a:xfrm>
              <a:off x="3197225" y="5849938"/>
              <a:ext cx="158750" cy="16351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310" name="Oval 47"/>
            <p:cNvSpPr>
              <a:spLocks noChangeArrowheads="1"/>
            </p:cNvSpPr>
            <p:nvPr/>
          </p:nvSpPr>
          <p:spPr bwMode="auto">
            <a:xfrm>
              <a:off x="3797300" y="5143500"/>
              <a:ext cx="158750" cy="165100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311" name="Oval 48"/>
            <p:cNvSpPr>
              <a:spLocks noChangeArrowheads="1"/>
            </p:cNvSpPr>
            <p:nvPr/>
          </p:nvSpPr>
          <p:spPr bwMode="auto">
            <a:xfrm>
              <a:off x="3197225" y="4349750"/>
              <a:ext cx="158750" cy="163513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312" name="Oval 53"/>
            <p:cNvSpPr>
              <a:spLocks noChangeArrowheads="1"/>
            </p:cNvSpPr>
            <p:nvPr/>
          </p:nvSpPr>
          <p:spPr bwMode="auto">
            <a:xfrm>
              <a:off x="5949950" y="5143500"/>
              <a:ext cx="158750" cy="165100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313" name="Oval 54"/>
            <p:cNvSpPr>
              <a:spLocks noChangeArrowheads="1"/>
            </p:cNvSpPr>
            <p:nvPr/>
          </p:nvSpPr>
          <p:spPr bwMode="auto">
            <a:xfrm>
              <a:off x="6550025" y="5849938"/>
              <a:ext cx="158750" cy="16351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314" name="Oval 55"/>
            <p:cNvSpPr>
              <a:spLocks noChangeArrowheads="1"/>
            </p:cNvSpPr>
            <p:nvPr/>
          </p:nvSpPr>
          <p:spPr bwMode="auto">
            <a:xfrm>
              <a:off x="7150100" y="5143500"/>
              <a:ext cx="158750" cy="165100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315" name="Oval 56"/>
            <p:cNvSpPr>
              <a:spLocks noChangeArrowheads="1"/>
            </p:cNvSpPr>
            <p:nvPr/>
          </p:nvSpPr>
          <p:spPr bwMode="auto">
            <a:xfrm>
              <a:off x="6550025" y="4349750"/>
              <a:ext cx="158750" cy="163513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316" name="Right Arrow 97"/>
            <p:cNvSpPr>
              <a:spLocks noChangeArrowheads="1"/>
            </p:cNvSpPr>
            <p:nvPr/>
          </p:nvSpPr>
          <p:spPr bwMode="auto">
            <a:xfrm>
              <a:off x="3200400" y="2514600"/>
              <a:ext cx="381000" cy="3048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C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0318" name="Right Arrow 98"/>
            <p:cNvSpPr>
              <a:spLocks noChangeArrowheads="1"/>
            </p:cNvSpPr>
            <p:nvPr/>
          </p:nvSpPr>
          <p:spPr bwMode="auto">
            <a:xfrm>
              <a:off x="2667000" y="5943600"/>
              <a:ext cx="381000" cy="3048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C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510872" y="1794110"/>
            <a:ext cx="1762427" cy="1674947"/>
            <a:chOff x="457200" y="3066759"/>
            <a:chExt cx="1762427" cy="1674947"/>
          </a:xfrm>
        </p:grpSpPr>
        <p:sp>
          <p:nvSpPr>
            <p:cNvPr id="101" name="Oval 87"/>
            <p:cNvSpPr>
              <a:spLocks noChangeArrowheads="1"/>
            </p:cNvSpPr>
            <p:nvPr/>
          </p:nvSpPr>
          <p:spPr bwMode="auto">
            <a:xfrm>
              <a:off x="533400" y="3538384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02" name="Rectangle 88"/>
            <p:cNvSpPr>
              <a:spLocks noChangeArrowheads="1"/>
            </p:cNvSpPr>
            <p:nvPr/>
          </p:nvSpPr>
          <p:spPr bwMode="auto">
            <a:xfrm>
              <a:off x="457200" y="3066759"/>
              <a:ext cx="1762427" cy="1674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400" u="none" dirty="0">
                  <a:latin typeface="Tw Cen MT"/>
                  <a:cs typeface="Tw Cen MT"/>
                </a:rPr>
                <a:t>Legenda:</a:t>
              </a:r>
            </a:p>
            <a:p>
              <a:pPr defTabSz="762000" eaLnBrk="0" hangingPunct="0">
                <a:lnSpc>
                  <a:spcPct val="90000"/>
                </a:lnSpc>
              </a:pPr>
              <a:endParaRPr lang="pt-PT" sz="1400" u="none" dirty="0">
                <a:latin typeface="Tw Cen MT"/>
                <a:cs typeface="Tw Cen MT"/>
              </a:endParaRP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 dirty="0">
                  <a:latin typeface="Tw Cen MT"/>
                  <a:cs typeface="Tw Cen MT"/>
                </a:rPr>
                <a:t>          Nó pertence a </a:t>
              </a:r>
              <a:r>
                <a:rPr lang="pt-PT" sz="1200" u="none" dirty="0" smtClean="0">
                  <a:latin typeface="Tw Cen MT"/>
                  <a:cs typeface="Tw Cen MT"/>
                </a:rPr>
                <a:t>N</a:t>
              </a:r>
              <a:r>
                <a:rPr lang="ja-JP" altLang="pt-PT" sz="1200" u="none" dirty="0" smtClean="0">
                  <a:latin typeface="Tw Cen MT"/>
                  <a:cs typeface="Tw Cen MT"/>
                </a:rPr>
                <a:t>‘</a:t>
              </a:r>
              <a:endParaRPr lang="pt-PT" altLang="ja-JP" sz="1200" dirty="0">
                <a:latin typeface="Tw Cen MT"/>
                <a:cs typeface="Tw Cen MT"/>
              </a:endParaRPr>
            </a:p>
            <a:p>
              <a:pPr defTabSz="762000" eaLnBrk="0" hangingPunct="0">
                <a:lnSpc>
                  <a:spcPct val="90000"/>
                </a:lnSpc>
              </a:pPr>
              <a:endParaRPr lang="pt-PT" sz="1200" u="none" dirty="0" smtClean="0">
                <a:latin typeface="Tw Cen MT"/>
                <a:cs typeface="Tw Cen MT"/>
              </a:endParaRPr>
            </a:p>
            <a:p>
              <a:pPr defTabSz="762000" eaLnBrk="0" hangingPunct="0">
                <a:lnSpc>
                  <a:spcPct val="90000"/>
                </a:lnSpc>
              </a:pPr>
              <a:endParaRPr lang="pt-PT" sz="1200" u="none" dirty="0">
                <a:latin typeface="Tw Cen MT"/>
                <a:cs typeface="Tw Cen MT"/>
              </a:endParaRP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400" u="none" dirty="0">
                  <a:latin typeface="Tw Cen MT"/>
                  <a:cs typeface="Tw Cen MT"/>
                </a:rPr>
                <a:t>        </a:t>
              </a:r>
              <a:r>
                <a:rPr lang="pt-PT" sz="1200" u="none" dirty="0">
                  <a:latin typeface="Tw Cen MT"/>
                  <a:cs typeface="Tw Cen MT"/>
                </a:rPr>
                <a:t>   Base da </a:t>
              </a:r>
              <a:r>
                <a:rPr lang="pt-PT" sz="1200" u="none" dirty="0" smtClean="0">
                  <a:latin typeface="Tw Cen MT"/>
                  <a:cs typeface="Tw Cen MT"/>
                </a:rPr>
                <a:t>iteração</a:t>
              </a:r>
            </a:p>
            <a:p>
              <a:pPr defTabSz="762000" eaLnBrk="0" hangingPunct="0">
                <a:lnSpc>
                  <a:spcPct val="90000"/>
                </a:lnSpc>
              </a:pPr>
              <a:endParaRPr lang="pt-PT" sz="1200" dirty="0">
                <a:latin typeface="Tw Cen MT"/>
                <a:cs typeface="Tw Cen MT"/>
              </a:endParaRPr>
            </a:p>
            <a:p>
              <a:pPr defTabSz="762000" eaLnBrk="0" hangingPunct="0">
                <a:lnSpc>
                  <a:spcPct val="90000"/>
                </a:lnSpc>
              </a:pPr>
              <a:endParaRPr lang="pt-PT" sz="1200" u="none" dirty="0" smtClean="0">
                <a:latin typeface="Tw Cen MT"/>
                <a:cs typeface="Tw Cen MT"/>
              </a:endParaRP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dirty="0" smtClean="0">
                  <a:latin typeface="Tw Cen MT"/>
                  <a:cs typeface="Tw Cen MT"/>
                </a:rPr>
                <a:t>Nó (distancia, prévio)</a:t>
              </a:r>
              <a:endParaRPr lang="pt-PT" sz="1200" u="none" dirty="0">
                <a:latin typeface="Tw Cen MT"/>
                <a:cs typeface="Tw Cen MT"/>
              </a:endParaRPr>
            </a:p>
          </p:txBody>
        </p:sp>
        <p:sp>
          <p:nvSpPr>
            <p:cNvPr id="103" name="Right Arrow 90"/>
            <p:cNvSpPr>
              <a:spLocks noChangeArrowheads="1"/>
            </p:cNvSpPr>
            <p:nvPr/>
          </p:nvSpPr>
          <p:spPr bwMode="auto">
            <a:xfrm>
              <a:off x="533399" y="4019135"/>
              <a:ext cx="381000" cy="3048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C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80139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755656" y="1354138"/>
            <a:ext cx="6035675" cy="5057775"/>
            <a:chOff x="2119313" y="1354138"/>
            <a:chExt cx="6035675" cy="5057775"/>
          </a:xfrm>
        </p:grpSpPr>
        <p:sp>
          <p:nvSpPr>
            <p:cNvPr id="182276" name="Oval 3"/>
            <p:cNvSpPr>
              <a:spLocks noChangeArrowheads="1"/>
            </p:cNvSpPr>
            <p:nvPr/>
          </p:nvSpPr>
          <p:spPr bwMode="auto">
            <a:xfrm>
              <a:off x="2374900" y="2482850"/>
              <a:ext cx="146050" cy="1524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277" name="Line 7"/>
            <p:cNvSpPr>
              <a:spLocks noChangeShapeType="1"/>
            </p:cNvSpPr>
            <p:nvPr/>
          </p:nvSpPr>
          <p:spPr bwMode="auto">
            <a:xfrm flipH="1">
              <a:off x="2447925" y="1765300"/>
              <a:ext cx="600075" cy="793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278" name="Line 8"/>
            <p:cNvSpPr>
              <a:spLocks noChangeShapeType="1"/>
            </p:cNvSpPr>
            <p:nvPr/>
          </p:nvSpPr>
          <p:spPr bwMode="auto">
            <a:xfrm>
              <a:off x="3048000" y="1765300"/>
              <a:ext cx="600075" cy="793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279" name="Line 9"/>
            <p:cNvSpPr>
              <a:spLocks noChangeShapeType="1"/>
            </p:cNvSpPr>
            <p:nvPr/>
          </p:nvSpPr>
          <p:spPr bwMode="auto">
            <a:xfrm flipH="1">
              <a:off x="3048000" y="2559050"/>
              <a:ext cx="600075" cy="704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280" name="Line 10"/>
            <p:cNvSpPr>
              <a:spLocks noChangeShapeType="1"/>
            </p:cNvSpPr>
            <p:nvPr/>
          </p:nvSpPr>
          <p:spPr bwMode="auto">
            <a:xfrm>
              <a:off x="2447925" y="2559050"/>
              <a:ext cx="600075" cy="704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281" name="Line 15"/>
            <p:cNvSpPr>
              <a:spLocks noChangeShapeType="1"/>
            </p:cNvSpPr>
            <p:nvPr/>
          </p:nvSpPr>
          <p:spPr bwMode="auto">
            <a:xfrm flipH="1">
              <a:off x="5800725" y="1765300"/>
              <a:ext cx="600075" cy="793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282" name="Line 16"/>
            <p:cNvSpPr>
              <a:spLocks noChangeShapeType="1"/>
            </p:cNvSpPr>
            <p:nvPr/>
          </p:nvSpPr>
          <p:spPr bwMode="auto">
            <a:xfrm>
              <a:off x="6400800" y="1765300"/>
              <a:ext cx="600075" cy="793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283" name="Line 17"/>
            <p:cNvSpPr>
              <a:spLocks noChangeShapeType="1"/>
            </p:cNvSpPr>
            <p:nvPr/>
          </p:nvSpPr>
          <p:spPr bwMode="auto">
            <a:xfrm flipH="1">
              <a:off x="6400800" y="2559050"/>
              <a:ext cx="600075" cy="704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284" name="Line 18"/>
            <p:cNvSpPr>
              <a:spLocks noChangeShapeType="1"/>
            </p:cNvSpPr>
            <p:nvPr/>
          </p:nvSpPr>
          <p:spPr bwMode="auto">
            <a:xfrm>
              <a:off x="5800725" y="2559050"/>
              <a:ext cx="600075" cy="704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285" name="Line 19"/>
            <p:cNvSpPr>
              <a:spLocks noChangeShapeType="1"/>
            </p:cNvSpPr>
            <p:nvPr/>
          </p:nvSpPr>
          <p:spPr bwMode="auto">
            <a:xfrm>
              <a:off x="3657600" y="2590800"/>
              <a:ext cx="2133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286" name="Line 20"/>
            <p:cNvSpPr>
              <a:spLocks noChangeShapeType="1"/>
            </p:cNvSpPr>
            <p:nvPr/>
          </p:nvSpPr>
          <p:spPr bwMode="auto">
            <a:xfrm>
              <a:off x="3048000" y="1752600"/>
              <a:ext cx="3352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287" name="Line 21"/>
            <p:cNvSpPr>
              <a:spLocks noChangeShapeType="1"/>
            </p:cNvSpPr>
            <p:nvPr/>
          </p:nvSpPr>
          <p:spPr bwMode="auto">
            <a:xfrm>
              <a:off x="3048000" y="3276600"/>
              <a:ext cx="3352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288" name="Rectangle 22"/>
            <p:cNvSpPr>
              <a:spLocks noChangeArrowheads="1"/>
            </p:cNvSpPr>
            <p:nvPr/>
          </p:nvSpPr>
          <p:spPr bwMode="auto">
            <a:xfrm>
              <a:off x="2119313" y="2192338"/>
              <a:ext cx="471487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A(0)</a:t>
              </a:r>
            </a:p>
          </p:txBody>
        </p:sp>
        <p:sp>
          <p:nvSpPr>
            <p:cNvPr id="182289" name="Rectangle 23"/>
            <p:cNvSpPr>
              <a:spLocks noChangeArrowheads="1"/>
            </p:cNvSpPr>
            <p:nvPr/>
          </p:nvSpPr>
          <p:spPr bwMode="auto">
            <a:xfrm>
              <a:off x="2803525" y="1354138"/>
              <a:ext cx="649288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B (2,A)</a:t>
              </a:r>
            </a:p>
          </p:txBody>
        </p:sp>
        <p:sp>
          <p:nvSpPr>
            <p:cNvPr id="182290" name="Rectangle 24"/>
            <p:cNvSpPr>
              <a:spLocks noChangeArrowheads="1"/>
            </p:cNvSpPr>
            <p:nvPr/>
          </p:nvSpPr>
          <p:spPr bwMode="auto">
            <a:xfrm>
              <a:off x="6232525" y="1354138"/>
              <a:ext cx="649288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C (9,B)</a:t>
              </a:r>
            </a:p>
          </p:txBody>
        </p:sp>
        <p:sp>
          <p:nvSpPr>
            <p:cNvPr id="182291" name="Rectangle 25"/>
            <p:cNvSpPr>
              <a:spLocks noChangeArrowheads="1"/>
            </p:cNvSpPr>
            <p:nvPr/>
          </p:nvSpPr>
          <p:spPr bwMode="auto">
            <a:xfrm>
              <a:off x="7221538" y="2420938"/>
              <a:ext cx="611187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D (inf)</a:t>
              </a:r>
            </a:p>
          </p:txBody>
        </p:sp>
        <p:sp>
          <p:nvSpPr>
            <p:cNvPr id="182292" name="Rectangle 26"/>
            <p:cNvSpPr>
              <a:spLocks noChangeArrowheads="1"/>
            </p:cNvSpPr>
            <p:nvPr/>
          </p:nvSpPr>
          <p:spPr bwMode="auto">
            <a:xfrm>
              <a:off x="3641725" y="2192338"/>
              <a:ext cx="641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E (4,B)</a:t>
              </a:r>
            </a:p>
          </p:txBody>
        </p:sp>
        <p:sp>
          <p:nvSpPr>
            <p:cNvPr id="182293" name="Rectangle 27"/>
            <p:cNvSpPr>
              <a:spLocks noChangeArrowheads="1"/>
            </p:cNvSpPr>
            <p:nvPr/>
          </p:nvSpPr>
          <p:spPr bwMode="auto">
            <a:xfrm>
              <a:off x="5927725" y="2420938"/>
              <a:ext cx="633413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F (6,E)</a:t>
              </a:r>
            </a:p>
          </p:txBody>
        </p:sp>
        <p:sp>
          <p:nvSpPr>
            <p:cNvPr id="182294" name="Rectangle 28"/>
            <p:cNvSpPr>
              <a:spLocks noChangeArrowheads="1"/>
            </p:cNvSpPr>
            <p:nvPr/>
          </p:nvSpPr>
          <p:spPr bwMode="auto">
            <a:xfrm>
              <a:off x="2955925" y="3411538"/>
              <a:ext cx="658813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G (5,E)</a:t>
              </a:r>
            </a:p>
          </p:txBody>
        </p:sp>
        <p:sp>
          <p:nvSpPr>
            <p:cNvPr id="182295" name="Rectangle 29"/>
            <p:cNvSpPr>
              <a:spLocks noChangeArrowheads="1"/>
            </p:cNvSpPr>
            <p:nvPr/>
          </p:nvSpPr>
          <p:spPr bwMode="auto">
            <a:xfrm>
              <a:off x="6308725" y="3411538"/>
              <a:ext cx="674688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H (9,G)</a:t>
              </a:r>
            </a:p>
          </p:txBody>
        </p:sp>
        <p:sp>
          <p:nvSpPr>
            <p:cNvPr id="182296" name="Rectangle 30"/>
            <p:cNvSpPr>
              <a:spLocks noChangeArrowheads="1"/>
            </p:cNvSpPr>
            <p:nvPr/>
          </p:nvSpPr>
          <p:spPr bwMode="auto">
            <a:xfrm>
              <a:off x="2727325" y="21161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2297" name="Rectangle 31"/>
            <p:cNvSpPr>
              <a:spLocks noChangeArrowheads="1"/>
            </p:cNvSpPr>
            <p:nvPr/>
          </p:nvSpPr>
          <p:spPr bwMode="auto">
            <a:xfrm>
              <a:off x="4860925" y="15065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7</a:t>
              </a:r>
            </a:p>
          </p:txBody>
        </p:sp>
        <p:sp>
          <p:nvSpPr>
            <p:cNvPr id="182298" name="Rectangle 32"/>
            <p:cNvSpPr>
              <a:spLocks noChangeArrowheads="1"/>
            </p:cNvSpPr>
            <p:nvPr/>
          </p:nvSpPr>
          <p:spPr bwMode="auto">
            <a:xfrm>
              <a:off x="6689725" y="19637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3</a:t>
              </a:r>
            </a:p>
          </p:txBody>
        </p:sp>
        <p:sp>
          <p:nvSpPr>
            <p:cNvPr id="182299" name="Rectangle 33"/>
            <p:cNvSpPr>
              <a:spLocks noChangeArrowheads="1"/>
            </p:cNvSpPr>
            <p:nvPr/>
          </p:nvSpPr>
          <p:spPr bwMode="auto">
            <a:xfrm>
              <a:off x="6689725" y="28781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2300" name="Rectangle 34"/>
            <p:cNvSpPr>
              <a:spLocks noChangeArrowheads="1"/>
            </p:cNvSpPr>
            <p:nvPr/>
          </p:nvSpPr>
          <p:spPr bwMode="auto">
            <a:xfrm>
              <a:off x="6080125" y="27257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2301" name="Rectangle 35"/>
            <p:cNvSpPr>
              <a:spLocks noChangeArrowheads="1"/>
            </p:cNvSpPr>
            <p:nvPr/>
          </p:nvSpPr>
          <p:spPr bwMode="auto">
            <a:xfrm>
              <a:off x="5851525" y="20399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3</a:t>
              </a:r>
            </a:p>
          </p:txBody>
        </p:sp>
        <p:sp>
          <p:nvSpPr>
            <p:cNvPr id="182302" name="Rectangle 36"/>
            <p:cNvSpPr>
              <a:spLocks noChangeArrowheads="1"/>
            </p:cNvSpPr>
            <p:nvPr/>
          </p:nvSpPr>
          <p:spPr bwMode="auto">
            <a:xfrm>
              <a:off x="4479925" y="23447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2303" name="Rectangle 37"/>
            <p:cNvSpPr>
              <a:spLocks noChangeArrowheads="1"/>
            </p:cNvSpPr>
            <p:nvPr/>
          </p:nvSpPr>
          <p:spPr bwMode="auto">
            <a:xfrm>
              <a:off x="4708525" y="30305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4</a:t>
              </a:r>
            </a:p>
          </p:txBody>
        </p:sp>
        <p:sp>
          <p:nvSpPr>
            <p:cNvPr id="182304" name="Rectangle 38"/>
            <p:cNvSpPr>
              <a:spLocks noChangeArrowheads="1"/>
            </p:cNvSpPr>
            <p:nvPr/>
          </p:nvSpPr>
          <p:spPr bwMode="auto">
            <a:xfrm>
              <a:off x="3336925" y="28019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1</a:t>
              </a:r>
            </a:p>
          </p:txBody>
        </p:sp>
        <p:sp>
          <p:nvSpPr>
            <p:cNvPr id="182305" name="Rectangle 39"/>
            <p:cNvSpPr>
              <a:spLocks noChangeArrowheads="1"/>
            </p:cNvSpPr>
            <p:nvPr/>
          </p:nvSpPr>
          <p:spPr bwMode="auto">
            <a:xfrm>
              <a:off x="3336925" y="20399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2306" name="Rectangle 40"/>
            <p:cNvSpPr>
              <a:spLocks noChangeArrowheads="1"/>
            </p:cNvSpPr>
            <p:nvPr/>
          </p:nvSpPr>
          <p:spPr bwMode="auto">
            <a:xfrm>
              <a:off x="2498725" y="29543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6</a:t>
              </a:r>
            </a:p>
          </p:txBody>
        </p:sp>
        <p:sp>
          <p:nvSpPr>
            <p:cNvPr id="182307" name="Oval 41"/>
            <p:cNvSpPr>
              <a:spLocks noChangeArrowheads="1"/>
            </p:cNvSpPr>
            <p:nvPr/>
          </p:nvSpPr>
          <p:spPr bwMode="auto">
            <a:xfrm>
              <a:off x="2292350" y="24447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08" name="Oval 42"/>
            <p:cNvSpPr>
              <a:spLocks noChangeArrowheads="1"/>
            </p:cNvSpPr>
            <p:nvPr/>
          </p:nvSpPr>
          <p:spPr bwMode="auto">
            <a:xfrm>
              <a:off x="2901950" y="16065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09" name="Line 43"/>
            <p:cNvSpPr>
              <a:spLocks noChangeShapeType="1"/>
            </p:cNvSpPr>
            <p:nvPr/>
          </p:nvSpPr>
          <p:spPr bwMode="auto">
            <a:xfrm>
              <a:off x="5257800" y="2438400"/>
              <a:ext cx="3048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10" name="Oval 44"/>
            <p:cNvSpPr>
              <a:spLocks noChangeArrowheads="1"/>
            </p:cNvSpPr>
            <p:nvPr/>
          </p:nvSpPr>
          <p:spPr bwMode="auto">
            <a:xfrm>
              <a:off x="3511550" y="24447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11" name="Oval 45"/>
            <p:cNvSpPr>
              <a:spLocks noChangeArrowheads="1"/>
            </p:cNvSpPr>
            <p:nvPr/>
          </p:nvSpPr>
          <p:spPr bwMode="auto">
            <a:xfrm>
              <a:off x="2901950" y="31305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" name="Group 46"/>
            <p:cNvGrpSpPr>
              <a:grpSpLocks/>
            </p:cNvGrpSpPr>
            <p:nvPr/>
          </p:nvGrpSpPr>
          <p:grpSpPr bwMode="auto">
            <a:xfrm>
              <a:off x="6627813" y="3278188"/>
              <a:ext cx="1527175" cy="2743200"/>
              <a:chOff x="4318" y="1825"/>
              <a:chExt cx="962" cy="1728"/>
            </a:xfrm>
            <a:noFill/>
          </p:grpSpPr>
          <p:sp>
            <p:nvSpPr>
              <p:cNvPr id="82020" name="Arc 47"/>
              <p:cNvSpPr>
                <a:spLocks/>
              </p:cNvSpPr>
              <p:nvPr/>
            </p:nvSpPr>
            <p:spPr bwMode="auto">
              <a:xfrm>
                <a:off x="4318" y="1825"/>
                <a:ext cx="961" cy="864"/>
              </a:xfrm>
              <a:custGeom>
                <a:avLst/>
                <a:gdLst>
                  <a:gd name="T0" fmla="*/ 0 w 21623"/>
                  <a:gd name="T1" fmla="*/ 0 h 21600"/>
                  <a:gd name="T2" fmla="*/ 0 w 21623"/>
                  <a:gd name="T3" fmla="*/ 0 h 21600"/>
                  <a:gd name="T4" fmla="*/ 0 w 21623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23"/>
                  <a:gd name="T10" fmla="*/ 0 h 21600"/>
                  <a:gd name="T11" fmla="*/ 21623 w 21623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23" h="21600" fill="none" extrusionOk="0">
                    <a:moveTo>
                      <a:pt x="0" y="0"/>
                    </a:moveTo>
                    <a:cubicBezTo>
                      <a:pt x="7" y="0"/>
                      <a:pt x="15" y="-1"/>
                      <a:pt x="23" y="0"/>
                    </a:cubicBezTo>
                    <a:cubicBezTo>
                      <a:pt x="11952" y="0"/>
                      <a:pt x="21623" y="9670"/>
                      <a:pt x="21623" y="21600"/>
                    </a:cubicBezTo>
                  </a:path>
                  <a:path w="21623" h="21600" stroke="0" extrusionOk="0">
                    <a:moveTo>
                      <a:pt x="0" y="0"/>
                    </a:moveTo>
                    <a:cubicBezTo>
                      <a:pt x="7" y="0"/>
                      <a:pt x="15" y="-1"/>
                      <a:pt x="23" y="0"/>
                    </a:cubicBezTo>
                    <a:cubicBezTo>
                      <a:pt x="11952" y="0"/>
                      <a:pt x="21623" y="9670"/>
                      <a:pt x="21623" y="21600"/>
                    </a:cubicBezTo>
                    <a:lnTo>
                      <a:pt x="23" y="21600"/>
                    </a:lnTo>
                    <a:close/>
                  </a:path>
                </a:pathLst>
              </a:custGeom>
              <a:grpFill/>
              <a:ln w="38100" cap="rnd">
                <a:solidFill>
                  <a:srgbClr val="C00000"/>
                </a:solidFill>
                <a:prstDash val="sysDot"/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  <a:cs typeface="+mn-cs"/>
                </a:endParaRPr>
              </a:p>
            </p:txBody>
          </p:sp>
          <p:sp>
            <p:nvSpPr>
              <p:cNvPr id="82021" name="Arc 48"/>
              <p:cNvSpPr>
                <a:spLocks/>
              </p:cNvSpPr>
              <p:nvPr/>
            </p:nvSpPr>
            <p:spPr bwMode="auto">
              <a:xfrm rot="10800000">
                <a:off x="4320" y="2689"/>
                <a:ext cx="960" cy="86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0" y="21600"/>
                    </a:moveTo>
                    <a:cubicBezTo>
                      <a:pt x="0" y="9679"/>
                      <a:pt x="9656" y="12"/>
                      <a:pt x="21577" y="0"/>
                    </a:cubicBezTo>
                  </a:path>
                  <a:path w="21600" h="21600" stroke="0" extrusionOk="0">
                    <a:moveTo>
                      <a:pt x="0" y="21600"/>
                    </a:moveTo>
                    <a:cubicBezTo>
                      <a:pt x="0" y="9679"/>
                      <a:pt x="9656" y="12"/>
                      <a:pt x="21577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grpFill/>
              <a:ln w="38100" cap="rnd">
                <a:solidFill>
                  <a:srgbClr val="C00000"/>
                </a:solidFill>
                <a:prstDash val="sysDot"/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  <a:cs typeface="+mn-cs"/>
                </a:endParaRPr>
              </a:p>
            </p:txBody>
          </p:sp>
        </p:grpSp>
        <p:sp>
          <p:nvSpPr>
            <p:cNvPr id="182313" name="Oval 49"/>
            <p:cNvSpPr>
              <a:spLocks noChangeArrowheads="1"/>
            </p:cNvSpPr>
            <p:nvPr/>
          </p:nvSpPr>
          <p:spPr bwMode="auto">
            <a:xfrm>
              <a:off x="5645150" y="24447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14" name="Oval 50"/>
            <p:cNvSpPr>
              <a:spLocks noChangeArrowheads="1"/>
            </p:cNvSpPr>
            <p:nvPr/>
          </p:nvSpPr>
          <p:spPr bwMode="auto">
            <a:xfrm>
              <a:off x="2451100" y="5226050"/>
              <a:ext cx="146050" cy="1524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15" name="Line 54"/>
            <p:cNvSpPr>
              <a:spLocks noChangeShapeType="1"/>
            </p:cNvSpPr>
            <p:nvPr/>
          </p:nvSpPr>
          <p:spPr bwMode="auto">
            <a:xfrm flipH="1">
              <a:off x="2524125" y="4508500"/>
              <a:ext cx="600075" cy="793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16" name="Line 55"/>
            <p:cNvSpPr>
              <a:spLocks noChangeShapeType="1"/>
            </p:cNvSpPr>
            <p:nvPr/>
          </p:nvSpPr>
          <p:spPr bwMode="auto">
            <a:xfrm>
              <a:off x="3124200" y="4508500"/>
              <a:ext cx="600075" cy="793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17" name="Line 56"/>
            <p:cNvSpPr>
              <a:spLocks noChangeShapeType="1"/>
            </p:cNvSpPr>
            <p:nvPr/>
          </p:nvSpPr>
          <p:spPr bwMode="auto">
            <a:xfrm flipH="1">
              <a:off x="3124200" y="5302250"/>
              <a:ext cx="600075" cy="704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18" name="Line 57"/>
            <p:cNvSpPr>
              <a:spLocks noChangeShapeType="1"/>
            </p:cNvSpPr>
            <p:nvPr/>
          </p:nvSpPr>
          <p:spPr bwMode="auto">
            <a:xfrm>
              <a:off x="2524125" y="5302250"/>
              <a:ext cx="600075" cy="704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19" name="Line 62"/>
            <p:cNvSpPr>
              <a:spLocks noChangeShapeType="1"/>
            </p:cNvSpPr>
            <p:nvPr/>
          </p:nvSpPr>
          <p:spPr bwMode="auto">
            <a:xfrm flipH="1">
              <a:off x="5876925" y="4508500"/>
              <a:ext cx="600075" cy="793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20" name="Line 63"/>
            <p:cNvSpPr>
              <a:spLocks noChangeShapeType="1"/>
            </p:cNvSpPr>
            <p:nvPr/>
          </p:nvSpPr>
          <p:spPr bwMode="auto">
            <a:xfrm>
              <a:off x="6477000" y="4508500"/>
              <a:ext cx="600075" cy="793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21" name="Line 64"/>
            <p:cNvSpPr>
              <a:spLocks noChangeShapeType="1"/>
            </p:cNvSpPr>
            <p:nvPr/>
          </p:nvSpPr>
          <p:spPr bwMode="auto">
            <a:xfrm flipH="1">
              <a:off x="6477000" y="5302250"/>
              <a:ext cx="600075" cy="704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22" name="Line 65"/>
            <p:cNvSpPr>
              <a:spLocks noChangeShapeType="1"/>
            </p:cNvSpPr>
            <p:nvPr/>
          </p:nvSpPr>
          <p:spPr bwMode="auto">
            <a:xfrm>
              <a:off x="5876925" y="5302250"/>
              <a:ext cx="600075" cy="704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23" name="Line 66"/>
            <p:cNvSpPr>
              <a:spLocks noChangeShapeType="1"/>
            </p:cNvSpPr>
            <p:nvPr/>
          </p:nvSpPr>
          <p:spPr bwMode="auto">
            <a:xfrm>
              <a:off x="3733800" y="5334000"/>
              <a:ext cx="2133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24" name="Line 67"/>
            <p:cNvSpPr>
              <a:spLocks noChangeShapeType="1"/>
            </p:cNvSpPr>
            <p:nvPr/>
          </p:nvSpPr>
          <p:spPr bwMode="auto">
            <a:xfrm>
              <a:off x="3124200" y="4495800"/>
              <a:ext cx="3352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25" name="Line 68"/>
            <p:cNvSpPr>
              <a:spLocks noChangeShapeType="1"/>
            </p:cNvSpPr>
            <p:nvPr/>
          </p:nvSpPr>
          <p:spPr bwMode="auto">
            <a:xfrm>
              <a:off x="3124200" y="6019800"/>
              <a:ext cx="3352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26" name="Rectangle 69"/>
            <p:cNvSpPr>
              <a:spLocks noChangeArrowheads="1"/>
            </p:cNvSpPr>
            <p:nvPr/>
          </p:nvSpPr>
          <p:spPr bwMode="auto">
            <a:xfrm>
              <a:off x="2119313" y="4935538"/>
              <a:ext cx="471487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A(0)</a:t>
              </a:r>
            </a:p>
          </p:txBody>
        </p:sp>
        <p:sp>
          <p:nvSpPr>
            <p:cNvPr id="182327" name="Rectangle 70"/>
            <p:cNvSpPr>
              <a:spLocks noChangeArrowheads="1"/>
            </p:cNvSpPr>
            <p:nvPr/>
          </p:nvSpPr>
          <p:spPr bwMode="auto">
            <a:xfrm>
              <a:off x="2879725" y="4097338"/>
              <a:ext cx="649288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B (2,A)</a:t>
              </a:r>
            </a:p>
          </p:txBody>
        </p:sp>
        <p:sp>
          <p:nvSpPr>
            <p:cNvPr id="182328" name="Rectangle 71"/>
            <p:cNvSpPr>
              <a:spLocks noChangeArrowheads="1"/>
            </p:cNvSpPr>
            <p:nvPr/>
          </p:nvSpPr>
          <p:spPr bwMode="auto">
            <a:xfrm>
              <a:off x="6308725" y="4097338"/>
              <a:ext cx="649288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C (9,B)</a:t>
              </a:r>
            </a:p>
          </p:txBody>
        </p:sp>
        <p:sp>
          <p:nvSpPr>
            <p:cNvPr id="182329" name="Rectangle 72"/>
            <p:cNvSpPr>
              <a:spLocks noChangeArrowheads="1"/>
            </p:cNvSpPr>
            <p:nvPr/>
          </p:nvSpPr>
          <p:spPr bwMode="auto">
            <a:xfrm>
              <a:off x="7297738" y="5164138"/>
              <a:ext cx="611187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D (inf)</a:t>
              </a:r>
            </a:p>
          </p:txBody>
        </p:sp>
        <p:sp>
          <p:nvSpPr>
            <p:cNvPr id="182330" name="Rectangle 73"/>
            <p:cNvSpPr>
              <a:spLocks noChangeArrowheads="1"/>
            </p:cNvSpPr>
            <p:nvPr/>
          </p:nvSpPr>
          <p:spPr bwMode="auto">
            <a:xfrm>
              <a:off x="3717925" y="4935538"/>
              <a:ext cx="641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E (4,B)</a:t>
              </a:r>
            </a:p>
          </p:txBody>
        </p:sp>
        <p:sp>
          <p:nvSpPr>
            <p:cNvPr id="182331" name="Rectangle 74"/>
            <p:cNvSpPr>
              <a:spLocks noChangeArrowheads="1"/>
            </p:cNvSpPr>
            <p:nvPr/>
          </p:nvSpPr>
          <p:spPr bwMode="auto">
            <a:xfrm>
              <a:off x="6003925" y="5164138"/>
              <a:ext cx="633413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F (6,E)</a:t>
              </a:r>
            </a:p>
          </p:txBody>
        </p:sp>
        <p:sp>
          <p:nvSpPr>
            <p:cNvPr id="182332" name="Rectangle 75"/>
            <p:cNvSpPr>
              <a:spLocks noChangeArrowheads="1"/>
            </p:cNvSpPr>
            <p:nvPr/>
          </p:nvSpPr>
          <p:spPr bwMode="auto">
            <a:xfrm>
              <a:off x="3032125" y="6154738"/>
              <a:ext cx="658813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G (5,E)</a:t>
              </a:r>
            </a:p>
          </p:txBody>
        </p:sp>
        <p:sp>
          <p:nvSpPr>
            <p:cNvPr id="182333" name="Rectangle 76"/>
            <p:cNvSpPr>
              <a:spLocks noChangeArrowheads="1"/>
            </p:cNvSpPr>
            <p:nvPr/>
          </p:nvSpPr>
          <p:spPr bwMode="auto">
            <a:xfrm>
              <a:off x="6384925" y="6154738"/>
              <a:ext cx="649288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H (8,F)</a:t>
              </a:r>
            </a:p>
          </p:txBody>
        </p:sp>
        <p:sp>
          <p:nvSpPr>
            <p:cNvPr id="182334" name="Rectangle 77"/>
            <p:cNvSpPr>
              <a:spLocks noChangeArrowheads="1"/>
            </p:cNvSpPr>
            <p:nvPr/>
          </p:nvSpPr>
          <p:spPr bwMode="auto">
            <a:xfrm>
              <a:off x="2803525" y="48593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2335" name="Rectangle 78"/>
            <p:cNvSpPr>
              <a:spLocks noChangeArrowheads="1"/>
            </p:cNvSpPr>
            <p:nvPr/>
          </p:nvSpPr>
          <p:spPr bwMode="auto">
            <a:xfrm>
              <a:off x="4937125" y="42497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7</a:t>
              </a:r>
            </a:p>
          </p:txBody>
        </p:sp>
        <p:sp>
          <p:nvSpPr>
            <p:cNvPr id="182336" name="Rectangle 79"/>
            <p:cNvSpPr>
              <a:spLocks noChangeArrowheads="1"/>
            </p:cNvSpPr>
            <p:nvPr/>
          </p:nvSpPr>
          <p:spPr bwMode="auto">
            <a:xfrm>
              <a:off x="6765925" y="47069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3</a:t>
              </a:r>
            </a:p>
          </p:txBody>
        </p:sp>
        <p:sp>
          <p:nvSpPr>
            <p:cNvPr id="182337" name="Rectangle 80"/>
            <p:cNvSpPr>
              <a:spLocks noChangeArrowheads="1"/>
            </p:cNvSpPr>
            <p:nvPr/>
          </p:nvSpPr>
          <p:spPr bwMode="auto">
            <a:xfrm>
              <a:off x="6765925" y="56213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2338" name="Rectangle 81"/>
            <p:cNvSpPr>
              <a:spLocks noChangeArrowheads="1"/>
            </p:cNvSpPr>
            <p:nvPr/>
          </p:nvSpPr>
          <p:spPr bwMode="auto">
            <a:xfrm>
              <a:off x="6156325" y="54689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2339" name="Rectangle 82"/>
            <p:cNvSpPr>
              <a:spLocks noChangeArrowheads="1"/>
            </p:cNvSpPr>
            <p:nvPr/>
          </p:nvSpPr>
          <p:spPr bwMode="auto">
            <a:xfrm>
              <a:off x="5927725" y="47831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3</a:t>
              </a:r>
            </a:p>
          </p:txBody>
        </p:sp>
        <p:sp>
          <p:nvSpPr>
            <p:cNvPr id="182340" name="Rectangle 83"/>
            <p:cNvSpPr>
              <a:spLocks noChangeArrowheads="1"/>
            </p:cNvSpPr>
            <p:nvPr/>
          </p:nvSpPr>
          <p:spPr bwMode="auto">
            <a:xfrm>
              <a:off x="4556125" y="50879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2341" name="Rectangle 84"/>
            <p:cNvSpPr>
              <a:spLocks noChangeArrowheads="1"/>
            </p:cNvSpPr>
            <p:nvPr/>
          </p:nvSpPr>
          <p:spPr bwMode="auto">
            <a:xfrm>
              <a:off x="4784725" y="57737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4</a:t>
              </a:r>
            </a:p>
          </p:txBody>
        </p:sp>
        <p:sp>
          <p:nvSpPr>
            <p:cNvPr id="182342" name="Rectangle 85"/>
            <p:cNvSpPr>
              <a:spLocks noChangeArrowheads="1"/>
            </p:cNvSpPr>
            <p:nvPr/>
          </p:nvSpPr>
          <p:spPr bwMode="auto">
            <a:xfrm>
              <a:off x="3413125" y="55451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1</a:t>
              </a:r>
            </a:p>
          </p:txBody>
        </p:sp>
        <p:sp>
          <p:nvSpPr>
            <p:cNvPr id="182343" name="Rectangle 86"/>
            <p:cNvSpPr>
              <a:spLocks noChangeArrowheads="1"/>
            </p:cNvSpPr>
            <p:nvPr/>
          </p:nvSpPr>
          <p:spPr bwMode="auto">
            <a:xfrm>
              <a:off x="3413125" y="47831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2344" name="Rectangle 87"/>
            <p:cNvSpPr>
              <a:spLocks noChangeArrowheads="1"/>
            </p:cNvSpPr>
            <p:nvPr/>
          </p:nvSpPr>
          <p:spPr bwMode="auto">
            <a:xfrm>
              <a:off x="2574925" y="56975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6</a:t>
              </a:r>
            </a:p>
          </p:txBody>
        </p:sp>
        <p:sp>
          <p:nvSpPr>
            <p:cNvPr id="182345" name="Oval 88"/>
            <p:cNvSpPr>
              <a:spLocks noChangeArrowheads="1"/>
            </p:cNvSpPr>
            <p:nvPr/>
          </p:nvSpPr>
          <p:spPr bwMode="auto">
            <a:xfrm>
              <a:off x="2368550" y="51879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46" name="Oval 89"/>
            <p:cNvSpPr>
              <a:spLocks noChangeArrowheads="1"/>
            </p:cNvSpPr>
            <p:nvPr/>
          </p:nvSpPr>
          <p:spPr bwMode="auto">
            <a:xfrm>
              <a:off x="2978150" y="43497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47" name="Line 90"/>
            <p:cNvSpPr>
              <a:spLocks noChangeShapeType="1"/>
            </p:cNvSpPr>
            <p:nvPr/>
          </p:nvSpPr>
          <p:spPr bwMode="auto">
            <a:xfrm>
              <a:off x="5715000" y="6172200"/>
              <a:ext cx="3048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48" name="Oval 91"/>
            <p:cNvSpPr>
              <a:spLocks noChangeArrowheads="1"/>
            </p:cNvSpPr>
            <p:nvPr/>
          </p:nvSpPr>
          <p:spPr bwMode="auto">
            <a:xfrm>
              <a:off x="3587750" y="51879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49" name="Oval 92"/>
            <p:cNvSpPr>
              <a:spLocks noChangeArrowheads="1"/>
            </p:cNvSpPr>
            <p:nvPr/>
          </p:nvSpPr>
          <p:spPr bwMode="auto">
            <a:xfrm>
              <a:off x="2978150" y="58737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50" name="Oval 93"/>
            <p:cNvSpPr>
              <a:spLocks noChangeArrowheads="1"/>
            </p:cNvSpPr>
            <p:nvPr/>
          </p:nvSpPr>
          <p:spPr bwMode="auto">
            <a:xfrm>
              <a:off x="5721350" y="51879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51" name="Oval 94"/>
            <p:cNvSpPr>
              <a:spLocks noChangeArrowheads="1"/>
            </p:cNvSpPr>
            <p:nvPr/>
          </p:nvSpPr>
          <p:spPr bwMode="auto">
            <a:xfrm>
              <a:off x="6330950" y="58737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52" name="Rectangle 95"/>
            <p:cNvSpPr>
              <a:spLocks noChangeArrowheads="1"/>
            </p:cNvSpPr>
            <p:nvPr/>
          </p:nvSpPr>
          <p:spPr bwMode="auto">
            <a:xfrm>
              <a:off x="6781800" y="4364038"/>
              <a:ext cx="1265238" cy="284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400" b="1" u="none">
                  <a:solidFill>
                    <a:srgbClr val="C00000"/>
                  </a:solidFill>
                  <a:latin typeface="Times New Roman" charset="0"/>
                </a:rPr>
                <a:t>Novo mínimo:</a:t>
              </a:r>
              <a:endParaRPr lang="pt-PT" sz="1200" b="1" u="none">
                <a:solidFill>
                  <a:srgbClr val="C00000"/>
                </a:solidFill>
                <a:latin typeface="Times New Roman" charset="0"/>
              </a:endParaRPr>
            </a:p>
          </p:txBody>
        </p:sp>
        <p:sp>
          <p:nvSpPr>
            <p:cNvPr id="182353" name="Oval 4"/>
            <p:cNvSpPr>
              <a:spLocks noChangeArrowheads="1"/>
            </p:cNvSpPr>
            <p:nvPr/>
          </p:nvSpPr>
          <p:spPr bwMode="auto">
            <a:xfrm>
              <a:off x="2968625" y="3182938"/>
              <a:ext cx="158750" cy="16351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54" name="Oval 5"/>
            <p:cNvSpPr>
              <a:spLocks noChangeArrowheads="1"/>
            </p:cNvSpPr>
            <p:nvPr/>
          </p:nvSpPr>
          <p:spPr bwMode="auto">
            <a:xfrm>
              <a:off x="3568700" y="2476500"/>
              <a:ext cx="158750" cy="165100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55" name="Oval 6"/>
            <p:cNvSpPr>
              <a:spLocks noChangeArrowheads="1"/>
            </p:cNvSpPr>
            <p:nvPr/>
          </p:nvSpPr>
          <p:spPr bwMode="auto">
            <a:xfrm>
              <a:off x="2968625" y="1682750"/>
              <a:ext cx="158750" cy="163513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56" name="Oval 11"/>
            <p:cNvSpPr>
              <a:spLocks noChangeArrowheads="1"/>
            </p:cNvSpPr>
            <p:nvPr/>
          </p:nvSpPr>
          <p:spPr bwMode="auto">
            <a:xfrm>
              <a:off x="5721350" y="2476500"/>
              <a:ext cx="158750" cy="165100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57" name="Oval 12"/>
            <p:cNvSpPr>
              <a:spLocks noChangeArrowheads="1"/>
            </p:cNvSpPr>
            <p:nvPr/>
          </p:nvSpPr>
          <p:spPr bwMode="auto">
            <a:xfrm>
              <a:off x="6321425" y="3182938"/>
              <a:ext cx="158750" cy="16351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58" name="Oval 13"/>
            <p:cNvSpPr>
              <a:spLocks noChangeArrowheads="1"/>
            </p:cNvSpPr>
            <p:nvPr/>
          </p:nvSpPr>
          <p:spPr bwMode="auto">
            <a:xfrm>
              <a:off x="6921500" y="2476500"/>
              <a:ext cx="158750" cy="165100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59" name="Oval 14"/>
            <p:cNvSpPr>
              <a:spLocks noChangeArrowheads="1"/>
            </p:cNvSpPr>
            <p:nvPr/>
          </p:nvSpPr>
          <p:spPr bwMode="auto">
            <a:xfrm>
              <a:off x="6321425" y="1682750"/>
              <a:ext cx="158750" cy="163513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60" name="Oval 51"/>
            <p:cNvSpPr>
              <a:spLocks noChangeArrowheads="1"/>
            </p:cNvSpPr>
            <p:nvPr/>
          </p:nvSpPr>
          <p:spPr bwMode="auto">
            <a:xfrm>
              <a:off x="3044825" y="5926138"/>
              <a:ext cx="158750" cy="16351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61" name="Oval 52"/>
            <p:cNvSpPr>
              <a:spLocks noChangeArrowheads="1"/>
            </p:cNvSpPr>
            <p:nvPr/>
          </p:nvSpPr>
          <p:spPr bwMode="auto">
            <a:xfrm>
              <a:off x="3644900" y="5219700"/>
              <a:ext cx="158750" cy="165100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62" name="Oval 53"/>
            <p:cNvSpPr>
              <a:spLocks noChangeArrowheads="1"/>
            </p:cNvSpPr>
            <p:nvPr/>
          </p:nvSpPr>
          <p:spPr bwMode="auto">
            <a:xfrm>
              <a:off x="3044825" y="4425950"/>
              <a:ext cx="158750" cy="163513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63" name="Oval 58"/>
            <p:cNvSpPr>
              <a:spLocks noChangeArrowheads="1"/>
            </p:cNvSpPr>
            <p:nvPr/>
          </p:nvSpPr>
          <p:spPr bwMode="auto">
            <a:xfrm>
              <a:off x="5797550" y="5219700"/>
              <a:ext cx="158750" cy="165100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64" name="Oval 59"/>
            <p:cNvSpPr>
              <a:spLocks noChangeArrowheads="1"/>
            </p:cNvSpPr>
            <p:nvPr/>
          </p:nvSpPr>
          <p:spPr bwMode="auto">
            <a:xfrm>
              <a:off x="6397625" y="5926138"/>
              <a:ext cx="158750" cy="16351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65" name="Oval 60"/>
            <p:cNvSpPr>
              <a:spLocks noChangeArrowheads="1"/>
            </p:cNvSpPr>
            <p:nvPr/>
          </p:nvSpPr>
          <p:spPr bwMode="auto">
            <a:xfrm>
              <a:off x="6997700" y="5219700"/>
              <a:ext cx="158750" cy="165100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66" name="Oval 61"/>
            <p:cNvSpPr>
              <a:spLocks noChangeArrowheads="1"/>
            </p:cNvSpPr>
            <p:nvPr/>
          </p:nvSpPr>
          <p:spPr bwMode="auto">
            <a:xfrm>
              <a:off x="6397625" y="4425950"/>
              <a:ext cx="158750" cy="163513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68" name="Right Arrow 101"/>
            <p:cNvSpPr>
              <a:spLocks noChangeArrowheads="1"/>
            </p:cNvSpPr>
            <p:nvPr/>
          </p:nvSpPr>
          <p:spPr bwMode="auto">
            <a:xfrm>
              <a:off x="5257800" y="2286000"/>
              <a:ext cx="381000" cy="3048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C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2370" name="Right Arrow 102"/>
            <p:cNvSpPr>
              <a:spLocks noChangeArrowheads="1"/>
            </p:cNvSpPr>
            <p:nvPr/>
          </p:nvSpPr>
          <p:spPr bwMode="auto">
            <a:xfrm>
              <a:off x="5715000" y="6019800"/>
              <a:ext cx="381000" cy="3048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C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13" name="Rectangle 2"/>
          <p:cNvSpPr txBox="1">
            <a:spLocks noChangeArrowheads="1"/>
          </p:cNvSpPr>
          <p:nvPr/>
        </p:nvSpPr>
        <p:spPr>
          <a:xfrm>
            <a:off x="560144" y="23864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5400" dirty="0" smtClean="0">
                <a:latin typeface="Tw Cen MT"/>
                <a:ea typeface="ＭＳ Ｐゴシック" charset="0"/>
                <a:cs typeface="Tw Cen MT"/>
              </a:rPr>
              <a:t>Continuação (2)</a:t>
            </a:r>
            <a:endParaRPr lang="pt-PT" sz="5400" dirty="0">
              <a:latin typeface="Tw Cen MT"/>
              <a:ea typeface="ＭＳ Ｐゴシック" charset="0"/>
              <a:cs typeface="Tw Cen MT"/>
            </a:endParaRPr>
          </a:p>
        </p:txBody>
      </p:sp>
      <p:grpSp>
        <p:nvGrpSpPr>
          <p:cNvPr id="104" name="Group 103"/>
          <p:cNvGrpSpPr/>
          <p:nvPr/>
        </p:nvGrpSpPr>
        <p:grpSpPr>
          <a:xfrm>
            <a:off x="457200" y="3066759"/>
            <a:ext cx="1762427" cy="1674947"/>
            <a:chOff x="457200" y="3066759"/>
            <a:chExt cx="1762427" cy="1674947"/>
          </a:xfrm>
        </p:grpSpPr>
        <p:sp>
          <p:nvSpPr>
            <p:cNvPr id="105" name="Oval 87"/>
            <p:cNvSpPr>
              <a:spLocks noChangeArrowheads="1"/>
            </p:cNvSpPr>
            <p:nvPr/>
          </p:nvSpPr>
          <p:spPr bwMode="auto">
            <a:xfrm>
              <a:off x="533400" y="3538384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06" name="Rectangle 88"/>
            <p:cNvSpPr>
              <a:spLocks noChangeArrowheads="1"/>
            </p:cNvSpPr>
            <p:nvPr/>
          </p:nvSpPr>
          <p:spPr bwMode="auto">
            <a:xfrm>
              <a:off x="457200" y="3066759"/>
              <a:ext cx="1762427" cy="1674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400" u="none" dirty="0">
                  <a:latin typeface="Tw Cen MT"/>
                  <a:cs typeface="Tw Cen MT"/>
                </a:rPr>
                <a:t>Legenda:</a:t>
              </a:r>
            </a:p>
            <a:p>
              <a:pPr defTabSz="762000" eaLnBrk="0" hangingPunct="0">
                <a:lnSpc>
                  <a:spcPct val="90000"/>
                </a:lnSpc>
              </a:pPr>
              <a:endParaRPr lang="pt-PT" sz="1400" u="none" dirty="0">
                <a:latin typeface="Tw Cen MT"/>
                <a:cs typeface="Tw Cen MT"/>
              </a:endParaRP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 dirty="0">
                  <a:latin typeface="Tw Cen MT"/>
                  <a:cs typeface="Tw Cen MT"/>
                </a:rPr>
                <a:t>          Nó pertence a </a:t>
              </a:r>
              <a:r>
                <a:rPr lang="pt-PT" sz="1200" u="none" dirty="0" smtClean="0">
                  <a:latin typeface="Tw Cen MT"/>
                  <a:cs typeface="Tw Cen MT"/>
                </a:rPr>
                <a:t>N</a:t>
              </a:r>
              <a:r>
                <a:rPr lang="ja-JP" altLang="pt-PT" sz="1200" u="none" dirty="0" smtClean="0">
                  <a:latin typeface="Tw Cen MT"/>
                  <a:cs typeface="Tw Cen MT"/>
                </a:rPr>
                <a:t>‘</a:t>
              </a:r>
              <a:endParaRPr lang="pt-PT" altLang="ja-JP" sz="1200" dirty="0">
                <a:latin typeface="Tw Cen MT"/>
                <a:cs typeface="Tw Cen MT"/>
              </a:endParaRPr>
            </a:p>
            <a:p>
              <a:pPr defTabSz="762000" eaLnBrk="0" hangingPunct="0">
                <a:lnSpc>
                  <a:spcPct val="90000"/>
                </a:lnSpc>
              </a:pPr>
              <a:endParaRPr lang="pt-PT" sz="1200" u="none" dirty="0" smtClean="0">
                <a:latin typeface="Tw Cen MT"/>
                <a:cs typeface="Tw Cen MT"/>
              </a:endParaRPr>
            </a:p>
            <a:p>
              <a:pPr defTabSz="762000" eaLnBrk="0" hangingPunct="0">
                <a:lnSpc>
                  <a:spcPct val="90000"/>
                </a:lnSpc>
              </a:pPr>
              <a:endParaRPr lang="pt-PT" sz="1200" u="none" dirty="0">
                <a:latin typeface="Tw Cen MT"/>
                <a:cs typeface="Tw Cen MT"/>
              </a:endParaRP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400" u="none" dirty="0">
                  <a:latin typeface="Tw Cen MT"/>
                  <a:cs typeface="Tw Cen MT"/>
                </a:rPr>
                <a:t>        </a:t>
              </a:r>
              <a:r>
                <a:rPr lang="pt-PT" sz="1200" u="none" dirty="0">
                  <a:latin typeface="Tw Cen MT"/>
                  <a:cs typeface="Tw Cen MT"/>
                </a:rPr>
                <a:t>   Base da </a:t>
              </a:r>
              <a:r>
                <a:rPr lang="pt-PT" sz="1200" u="none" dirty="0" smtClean="0">
                  <a:latin typeface="Tw Cen MT"/>
                  <a:cs typeface="Tw Cen MT"/>
                </a:rPr>
                <a:t>iteração</a:t>
              </a:r>
            </a:p>
            <a:p>
              <a:pPr defTabSz="762000" eaLnBrk="0" hangingPunct="0">
                <a:lnSpc>
                  <a:spcPct val="90000"/>
                </a:lnSpc>
              </a:pPr>
              <a:endParaRPr lang="pt-PT" sz="1200" dirty="0">
                <a:latin typeface="Tw Cen MT"/>
                <a:cs typeface="Tw Cen MT"/>
              </a:endParaRPr>
            </a:p>
            <a:p>
              <a:pPr defTabSz="762000" eaLnBrk="0" hangingPunct="0">
                <a:lnSpc>
                  <a:spcPct val="90000"/>
                </a:lnSpc>
              </a:pPr>
              <a:endParaRPr lang="pt-PT" sz="1200" u="none" dirty="0" smtClean="0">
                <a:latin typeface="Tw Cen MT"/>
                <a:cs typeface="Tw Cen MT"/>
              </a:endParaRP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dirty="0" smtClean="0">
                  <a:latin typeface="Tw Cen MT"/>
                  <a:cs typeface="Tw Cen MT"/>
                </a:rPr>
                <a:t>Nó (distancia, prévio)</a:t>
              </a:r>
              <a:endParaRPr lang="pt-PT" sz="1200" u="none" dirty="0">
                <a:latin typeface="Tw Cen MT"/>
                <a:cs typeface="Tw Cen MT"/>
              </a:endParaRPr>
            </a:p>
          </p:txBody>
        </p:sp>
        <p:sp>
          <p:nvSpPr>
            <p:cNvPr id="107" name="Right Arrow 90"/>
            <p:cNvSpPr>
              <a:spLocks noChangeArrowheads="1"/>
            </p:cNvSpPr>
            <p:nvPr/>
          </p:nvSpPr>
          <p:spPr bwMode="auto">
            <a:xfrm>
              <a:off x="533399" y="4019135"/>
              <a:ext cx="381000" cy="3048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C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09378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640013" y="1506538"/>
            <a:ext cx="5845175" cy="4829175"/>
            <a:chOff x="2640013" y="1506538"/>
            <a:chExt cx="5845175" cy="4829175"/>
          </a:xfrm>
        </p:grpSpPr>
        <p:sp>
          <p:nvSpPr>
            <p:cNvPr id="184324" name="Oval 3"/>
            <p:cNvSpPr>
              <a:spLocks noChangeArrowheads="1"/>
            </p:cNvSpPr>
            <p:nvPr/>
          </p:nvSpPr>
          <p:spPr bwMode="auto">
            <a:xfrm>
              <a:off x="2971800" y="2635250"/>
              <a:ext cx="146050" cy="1524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25" name="Line 7"/>
            <p:cNvSpPr>
              <a:spLocks noChangeShapeType="1"/>
            </p:cNvSpPr>
            <p:nvPr/>
          </p:nvSpPr>
          <p:spPr bwMode="auto">
            <a:xfrm flipH="1">
              <a:off x="3044825" y="1917700"/>
              <a:ext cx="600075" cy="793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26" name="Line 8"/>
            <p:cNvSpPr>
              <a:spLocks noChangeShapeType="1"/>
            </p:cNvSpPr>
            <p:nvPr/>
          </p:nvSpPr>
          <p:spPr bwMode="auto">
            <a:xfrm>
              <a:off x="3644900" y="1917700"/>
              <a:ext cx="600075" cy="793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27" name="Line 9"/>
            <p:cNvSpPr>
              <a:spLocks noChangeShapeType="1"/>
            </p:cNvSpPr>
            <p:nvPr/>
          </p:nvSpPr>
          <p:spPr bwMode="auto">
            <a:xfrm flipH="1">
              <a:off x="3644900" y="2711450"/>
              <a:ext cx="600075" cy="704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28" name="Line 10"/>
            <p:cNvSpPr>
              <a:spLocks noChangeShapeType="1"/>
            </p:cNvSpPr>
            <p:nvPr/>
          </p:nvSpPr>
          <p:spPr bwMode="auto">
            <a:xfrm>
              <a:off x="3044825" y="2711450"/>
              <a:ext cx="600075" cy="704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29" name="Line 15"/>
            <p:cNvSpPr>
              <a:spLocks noChangeShapeType="1"/>
            </p:cNvSpPr>
            <p:nvPr/>
          </p:nvSpPr>
          <p:spPr bwMode="auto">
            <a:xfrm flipH="1">
              <a:off x="6397625" y="1917700"/>
              <a:ext cx="600075" cy="793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30" name="Line 16"/>
            <p:cNvSpPr>
              <a:spLocks noChangeShapeType="1"/>
            </p:cNvSpPr>
            <p:nvPr/>
          </p:nvSpPr>
          <p:spPr bwMode="auto">
            <a:xfrm>
              <a:off x="6997700" y="1917700"/>
              <a:ext cx="600075" cy="793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31" name="Line 17"/>
            <p:cNvSpPr>
              <a:spLocks noChangeShapeType="1"/>
            </p:cNvSpPr>
            <p:nvPr/>
          </p:nvSpPr>
          <p:spPr bwMode="auto">
            <a:xfrm flipH="1">
              <a:off x="6997700" y="2711450"/>
              <a:ext cx="600075" cy="704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32" name="Line 18"/>
            <p:cNvSpPr>
              <a:spLocks noChangeShapeType="1"/>
            </p:cNvSpPr>
            <p:nvPr/>
          </p:nvSpPr>
          <p:spPr bwMode="auto">
            <a:xfrm>
              <a:off x="6397625" y="2711450"/>
              <a:ext cx="600075" cy="704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33" name="Line 19"/>
            <p:cNvSpPr>
              <a:spLocks noChangeShapeType="1"/>
            </p:cNvSpPr>
            <p:nvPr/>
          </p:nvSpPr>
          <p:spPr bwMode="auto">
            <a:xfrm>
              <a:off x="4254500" y="2743200"/>
              <a:ext cx="2133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34" name="Line 20"/>
            <p:cNvSpPr>
              <a:spLocks noChangeShapeType="1"/>
            </p:cNvSpPr>
            <p:nvPr/>
          </p:nvSpPr>
          <p:spPr bwMode="auto">
            <a:xfrm>
              <a:off x="3644900" y="1905000"/>
              <a:ext cx="3352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35" name="Line 21"/>
            <p:cNvSpPr>
              <a:spLocks noChangeShapeType="1"/>
            </p:cNvSpPr>
            <p:nvPr/>
          </p:nvSpPr>
          <p:spPr bwMode="auto">
            <a:xfrm>
              <a:off x="3644900" y="3429000"/>
              <a:ext cx="3352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36" name="Rectangle 22"/>
            <p:cNvSpPr>
              <a:spLocks noChangeArrowheads="1"/>
            </p:cNvSpPr>
            <p:nvPr/>
          </p:nvSpPr>
          <p:spPr bwMode="auto">
            <a:xfrm>
              <a:off x="2640013" y="2344738"/>
              <a:ext cx="471487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A(0)</a:t>
              </a:r>
            </a:p>
          </p:txBody>
        </p:sp>
        <p:sp>
          <p:nvSpPr>
            <p:cNvPr id="184337" name="Rectangle 23"/>
            <p:cNvSpPr>
              <a:spLocks noChangeArrowheads="1"/>
            </p:cNvSpPr>
            <p:nvPr/>
          </p:nvSpPr>
          <p:spPr bwMode="auto">
            <a:xfrm>
              <a:off x="3400425" y="1506538"/>
              <a:ext cx="649288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B (2,A)</a:t>
              </a:r>
            </a:p>
          </p:txBody>
        </p:sp>
        <p:sp>
          <p:nvSpPr>
            <p:cNvPr id="184338" name="Rectangle 24"/>
            <p:cNvSpPr>
              <a:spLocks noChangeArrowheads="1"/>
            </p:cNvSpPr>
            <p:nvPr/>
          </p:nvSpPr>
          <p:spPr bwMode="auto">
            <a:xfrm>
              <a:off x="6829425" y="1506538"/>
              <a:ext cx="649288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C (9,B)</a:t>
              </a:r>
            </a:p>
          </p:txBody>
        </p:sp>
        <p:sp>
          <p:nvSpPr>
            <p:cNvPr id="184339" name="Rectangle 25"/>
            <p:cNvSpPr>
              <a:spLocks noChangeArrowheads="1"/>
            </p:cNvSpPr>
            <p:nvPr/>
          </p:nvSpPr>
          <p:spPr bwMode="auto">
            <a:xfrm>
              <a:off x="7742238" y="2573338"/>
              <a:ext cx="7429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D (10,H)</a:t>
              </a:r>
            </a:p>
          </p:txBody>
        </p:sp>
        <p:sp>
          <p:nvSpPr>
            <p:cNvPr id="184340" name="Rectangle 26"/>
            <p:cNvSpPr>
              <a:spLocks noChangeArrowheads="1"/>
            </p:cNvSpPr>
            <p:nvPr/>
          </p:nvSpPr>
          <p:spPr bwMode="auto">
            <a:xfrm>
              <a:off x="4238625" y="2344738"/>
              <a:ext cx="641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E (4,B)</a:t>
              </a:r>
            </a:p>
          </p:txBody>
        </p:sp>
        <p:sp>
          <p:nvSpPr>
            <p:cNvPr id="184341" name="Rectangle 27"/>
            <p:cNvSpPr>
              <a:spLocks noChangeArrowheads="1"/>
            </p:cNvSpPr>
            <p:nvPr/>
          </p:nvSpPr>
          <p:spPr bwMode="auto">
            <a:xfrm>
              <a:off x="6524625" y="2573338"/>
              <a:ext cx="633413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F (6,E)</a:t>
              </a:r>
            </a:p>
          </p:txBody>
        </p:sp>
        <p:sp>
          <p:nvSpPr>
            <p:cNvPr id="184342" name="Rectangle 28"/>
            <p:cNvSpPr>
              <a:spLocks noChangeArrowheads="1"/>
            </p:cNvSpPr>
            <p:nvPr/>
          </p:nvSpPr>
          <p:spPr bwMode="auto">
            <a:xfrm>
              <a:off x="3552825" y="3563938"/>
              <a:ext cx="658813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G (5,E)</a:t>
              </a:r>
            </a:p>
          </p:txBody>
        </p:sp>
        <p:sp>
          <p:nvSpPr>
            <p:cNvPr id="184343" name="Rectangle 29"/>
            <p:cNvSpPr>
              <a:spLocks noChangeArrowheads="1"/>
            </p:cNvSpPr>
            <p:nvPr/>
          </p:nvSpPr>
          <p:spPr bwMode="auto">
            <a:xfrm>
              <a:off x="6905625" y="3563938"/>
              <a:ext cx="649288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H (8,F)</a:t>
              </a:r>
            </a:p>
          </p:txBody>
        </p:sp>
        <p:sp>
          <p:nvSpPr>
            <p:cNvPr id="184344" name="Rectangle 30"/>
            <p:cNvSpPr>
              <a:spLocks noChangeArrowheads="1"/>
            </p:cNvSpPr>
            <p:nvPr/>
          </p:nvSpPr>
          <p:spPr bwMode="auto">
            <a:xfrm>
              <a:off x="3324225" y="22685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4345" name="Rectangle 31"/>
            <p:cNvSpPr>
              <a:spLocks noChangeArrowheads="1"/>
            </p:cNvSpPr>
            <p:nvPr/>
          </p:nvSpPr>
          <p:spPr bwMode="auto">
            <a:xfrm>
              <a:off x="5457825" y="16589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7</a:t>
              </a:r>
            </a:p>
          </p:txBody>
        </p:sp>
        <p:sp>
          <p:nvSpPr>
            <p:cNvPr id="184346" name="Rectangle 32"/>
            <p:cNvSpPr>
              <a:spLocks noChangeArrowheads="1"/>
            </p:cNvSpPr>
            <p:nvPr/>
          </p:nvSpPr>
          <p:spPr bwMode="auto">
            <a:xfrm>
              <a:off x="7286625" y="21161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3</a:t>
              </a:r>
            </a:p>
          </p:txBody>
        </p:sp>
        <p:sp>
          <p:nvSpPr>
            <p:cNvPr id="184347" name="Rectangle 33"/>
            <p:cNvSpPr>
              <a:spLocks noChangeArrowheads="1"/>
            </p:cNvSpPr>
            <p:nvPr/>
          </p:nvSpPr>
          <p:spPr bwMode="auto">
            <a:xfrm>
              <a:off x="7286625" y="30305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4348" name="Rectangle 34"/>
            <p:cNvSpPr>
              <a:spLocks noChangeArrowheads="1"/>
            </p:cNvSpPr>
            <p:nvPr/>
          </p:nvSpPr>
          <p:spPr bwMode="auto">
            <a:xfrm>
              <a:off x="6677025" y="28781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4349" name="Rectangle 35"/>
            <p:cNvSpPr>
              <a:spLocks noChangeArrowheads="1"/>
            </p:cNvSpPr>
            <p:nvPr/>
          </p:nvSpPr>
          <p:spPr bwMode="auto">
            <a:xfrm>
              <a:off x="6448425" y="21923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3</a:t>
              </a:r>
            </a:p>
          </p:txBody>
        </p:sp>
        <p:sp>
          <p:nvSpPr>
            <p:cNvPr id="184350" name="Rectangle 36"/>
            <p:cNvSpPr>
              <a:spLocks noChangeArrowheads="1"/>
            </p:cNvSpPr>
            <p:nvPr/>
          </p:nvSpPr>
          <p:spPr bwMode="auto">
            <a:xfrm>
              <a:off x="5076825" y="24971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4351" name="Rectangle 37"/>
            <p:cNvSpPr>
              <a:spLocks noChangeArrowheads="1"/>
            </p:cNvSpPr>
            <p:nvPr/>
          </p:nvSpPr>
          <p:spPr bwMode="auto">
            <a:xfrm>
              <a:off x="5305425" y="31829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4</a:t>
              </a:r>
            </a:p>
          </p:txBody>
        </p:sp>
        <p:sp>
          <p:nvSpPr>
            <p:cNvPr id="184352" name="Rectangle 38"/>
            <p:cNvSpPr>
              <a:spLocks noChangeArrowheads="1"/>
            </p:cNvSpPr>
            <p:nvPr/>
          </p:nvSpPr>
          <p:spPr bwMode="auto">
            <a:xfrm>
              <a:off x="3933825" y="29543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1</a:t>
              </a:r>
            </a:p>
          </p:txBody>
        </p:sp>
        <p:sp>
          <p:nvSpPr>
            <p:cNvPr id="184353" name="Rectangle 39"/>
            <p:cNvSpPr>
              <a:spLocks noChangeArrowheads="1"/>
            </p:cNvSpPr>
            <p:nvPr/>
          </p:nvSpPr>
          <p:spPr bwMode="auto">
            <a:xfrm>
              <a:off x="3933825" y="21923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4354" name="Rectangle 40"/>
            <p:cNvSpPr>
              <a:spLocks noChangeArrowheads="1"/>
            </p:cNvSpPr>
            <p:nvPr/>
          </p:nvSpPr>
          <p:spPr bwMode="auto">
            <a:xfrm>
              <a:off x="3095625" y="31067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6</a:t>
              </a:r>
            </a:p>
          </p:txBody>
        </p:sp>
        <p:sp>
          <p:nvSpPr>
            <p:cNvPr id="184355" name="Oval 41"/>
            <p:cNvSpPr>
              <a:spLocks noChangeArrowheads="1"/>
            </p:cNvSpPr>
            <p:nvPr/>
          </p:nvSpPr>
          <p:spPr bwMode="auto">
            <a:xfrm>
              <a:off x="2889250" y="25971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56" name="Oval 42"/>
            <p:cNvSpPr>
              <a:spLocks noChangeArrowheads="1"/>
            </p:cNvSpPr>
            <p:nvPr/>
          </p:nvSpPr>
          <p:spPr bwMode="auto">
            <a:xfrm>
              <a:off x="3498850" y="17589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57" name="Line 43"/>
            <p:cNvSpPr>
              <a:spLocks noChangeShapeType="1"/>
            </p:cNvSpPr>
            <p:nvPr/>
          </p:nvSpPr>
          <p:spPr bwMode="auto">
            <a:xfrm>
              <a:off x="6464300" y="1828800"/>
              <a:ext cx="3048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58" name="Oval 44"/>
            <p:cNvSpPr>
              <a:spLocks noChangeArrowheads="1"/>
            </p:cNvSpPr>
            <p:nvPr/>
          </p:nvSpPr>
          <p:spPr bwMode="auto">
            <a:xfrm>
              <a:off x="4108450" y="25971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59" name="Oval 45"/>
            <p:cNvSpPr>
              <a:spLocks noChangeArrowheads="1"/>
            </p:cNvSpPr>
            <p:nvPr/>
          </p:nvSpPr>
          <p:spPr bwMode="auto">
            <a:xfrm>
              <a:off x="3498850" y="32829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60" name="Oval 46"/>
            <p:cNvSpPr>
              <a:spLocks noChangeArrowheads="1"/>
            </p:cNvSpPr>
            <p:nvPr/>
          </p:nvSpPr>
          <p:spPr bwMode="auto">
            <a:xfrm>
              <a:off x="6242050" y="25971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61" name="Oval 47"/>
            <p:cNvSpPr>
              <a:spLocks noChangeArrowheads="1"/>
            </p:cNvSpPr>
            <p:nvPr/>
          </p:nvSpPr>
          <p:spPr bwMode="auto">
            <a:xfrm>
              <a:off x="6851650" y="32829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62" name="Oval 48"/>
            <p:cNvSpPr>
              <a:spLocks noChangeArrowheads="1"/>
            </p:cNvSpPr>
            <p:nvPr/>
          </p:nvSpPr>
          <p:spPr bwMode="auto">
            <a:xfrm>
              <a:off x="6851650" y="17589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63" name="Oval 49"/>
            <p:cNvSpPr>
              <a:spLocks noChangeArrowheads="1"/>
            </p:cNvSpPr>
            <p:nvPr/>
          </p:nvSpPr>
          <p:spPr bwMode="auto">
            <a:xfrm>
              <a:off x="2971800" y="5149850"/>
              <a:ext cx="146050" cy="1524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64" name="Line 53"/>
            <p:cNvSpPr>
              <a:spLocks noChangeShapeType="1"/>
            </p:cNvSpPr>
            <p:nvPr/>
          </p:nvSpPr>
          <p:spPr bwMode="auto">
            <a:xfrm flipH="1">
              <a:off x="3044825" y="4432300"/>
              <a:ext cx="600075" cy="793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65" name="Line 54"/>
            <p:cNvSpPr>
              <a:spLocks noChangeShapeType="1"/>
            </p:cNvSpPr>
            <p:nvPr/>
          </p:nvSpPr>
          <p:spPr bwMode="auto">
            <a:xfrm>
              <a:off x="3644900" y="4432300"/>
              <a:ext cx="600075" cy="793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66" name="Line 55"/>
            <p:cNvSpPr>
              <a:spLocks noChangeShapeType="1"/>
            </p:cNvSpPr>
            <p:nvPr/>
          </p:nvSpPr>
          <p:spPr bwMode="auto">
            <a:xfrm flipH="1">
              <a:off x="3644900" y="5226050"/>
              <a:ext cx="600075" cy="704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67" name="Line 56"/>
            <p:cNvSpPr>
              <a:spLocks noChangeShapeType="1"/>
            </p:cNvSpPr>
            <p:nvPr/>
          </p:nvSpPr>
          <p:spPr bwMode="auto">
            <a:xfrm>
              <a:off x="3044825" y="5226050"/>
              <a:ext cx="600075" cy="704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68" name="Line 61"/>
            <p:cNvSpPr>
              <a:spLocks noChangeShapeType="1"/>
            </p:cNvSpPr>
            <p:nvPr/>
          </p:nvSpPr>
          <p:spPr bwMode="auto">
            <a:xfrm flipH="1">
              <a:off x="6397625" y="4432300"/>
              <a:ext cx="600075" cy="793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69" name="Line 62"/>
            <p:cNvSpPr>
              <a:spLocks noChangeShapeType="1"/>
            </p:cNvSpPr>
            <p:nvPr/>
          </p:nvSpPr>
          <p:spPr bwMode="auto">
            <a:xfrm>
              <a:off x="6997700" y="4432300"/>
              <a:ext cx="600075" cy="793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70" name="Line 63"/>
            <p:cNvSpPr>
              <a:spLocks noChangeShapeType="1"/>
            </p:cNvSpPr>
            <p:nvPr/>
          </p:nvSpPr>
          <p:spPr bwMode="auto">
            <a:xfrm flipH="1">
              <a:off x="6997700" y="5226050"/>
              <a:ext cx="600075" cy="704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71" name="Line 64"/>
            <p:cNvSpPr>
              <a:spLocks noChangeShapeType="1"/>
            </p:cNvSpPr>
            <p:nvPr/>
          </p:nvSpPr>
          <p:spPr bwMode="auto">
            <a:xfrm>
              <a:off x="6397625" y="5226050"/>
              <a:ext cx="600075" cy="704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72" name="Line 65"/>
            <p:cNvSpPr>
              <a:spLocks noChangeShapeType="1"/>
            </p:cNvSpPr>
            <p:nvPr/>
          </p:nvSpPr>
          <p:spPr bwMode="auto">
            <a:xfrm>
              <a:off x="4254500" y="5257800"/>
              <a:ext cx="2133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73" name="Line 66"/>
            <p:cNvSpPr>
              <a:spLocks noChangeShapeType="1"/>
            </p:cNvSpPr>
            <p:nvPr/>
          </p:nvSpPr>
          <p:spPr bwMode="auto">
            <a:xfrm>
              <a:off x="3644900" y="4419600"/>
              <a:ext cx="3352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74" name="Line 67"/>
            <p:cNvSpPr>
              <a:spLocks noChangeShapeType="1"/>
            </p:cNvSpPr>
            <p:nvPr/>
          </p:nvSpPr>
          <p:spPr bwMode="auto">
            <a:xfrm>
              <a:off x="3644900" y="5943600"/>
              <a:ext cx="3352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75" name="Rectangle 68"/>
            <p:cNvSpPr>
              <a:spLocks noChangeArrowheads="1"/>
            </p:cNvSpPr>
            <p:nvPr/>
          </p:nvSpPr>
          <p:spPr bwMode="auto">
            <a:xfrm>
              <a:off x="2640013" y="4859338"/>
              <a:ext cx="471487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A(0)</a:t>
              </a:r>
            </a:p>
          </p:txBody>
        </p:sp>
        <p:sp>
          <p:nvSpPr>
            <p:cNvPr id="184376" name="Rectangle 69"/>
            <p:cNvSpPr>
              <a:spLocks noChangeArrowheads="1"/>
            </p:cNvSpPr>
            <p:nvPr/>
          </p:nvSpPr>
          <p:spPr bwMode="auto">
            <a:xfrm>
              <a:off x="3400425" y="4021138"/>
              <a:ext cx="649288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B (2,A)</a:t>
              </a:r>
            </a:p>
          </p:txBody>
        </p:sp>
        <p:sp>
          <p:nvSpPr>
            <p:cNvPr id="184377" name="Rectangle 70"/>
            <p:cNvSpPr>
              <a:spLocks noChangeArrowheads="1"/>
            </p:cNvSpPr>
            <p:nvPr/>
          </p:nvSpPr>
          <p:spPr bwMode="auto">
            <a:xfrm>
              <a:off x="6829425" y="4021138"/>
              <a:ext cx="649288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C (9,B)</a:t>
              </a:r>
            </a:p>
          </p:txBody>
        </p:sp>
        <p:sp>
          <p:nvSpPr>
            <p:cNvPr id="184378" name="Rectangle 71"/>
            <p:cNvSpPr>
              <a:spLocks noChangeArrowheads="1"/>
            </p:cNvSpPr>
            <p:nvPr/>
          </p:nvSpPr>
          <p:spPr bwMode="auto">
            <a:xfrm>
              <a:off x="7742238" y="5087938"/>
              <a:ext cx="7429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D (10,H)</a:t>
              </a:r>
            </a:p>
          </p:txBody>
        </p:sp>
        <p:sp>
          <p:nvSpPr>
            <p:cNvPr id="184379" name="Rectangle 72"/>
            <p:cNvSpPr>
              <a:spLocks noChangeArrowheads="1"/>
            </p:cNvSpPr>
            <p:nvPr/>
          </p:nvSpPr>
          <p:spPr bwMode="auto">
            <a:xfrm>
              <a:off x="4238625" y="4859338"/>
              <a:ext cx="641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E (4,B)</a:t>
              </a:r>
            </a:p>
          </p:txBody>
        </p:sp>
        <p:sp>
          <p:nvSpPr>
            <p:cNvPr id="184380" name="Rectangle 73"/>
            <p:cNvSpPr>
              <a:spLocks noChangeArrowheads="1"/>
            </p:cNvSpPr>
            <p:nvPr/>
          </p:nvSpPr>
          <p:spPr bwMode="auto">
            <a:xfrm>
              <a:off x="6524625" y="5087938"/>
              <a:ext cx="633413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F (6,E)</a:t>
              </a:r>
            </a:p>
          </p:txBody>
        </p:sp>
        <p:sp>
          <p:nvSpPr>
            <p:cNvPr id="184381" name="Rectangle 74"/>
            <p:cNvSpPr>
              <a:spLocks noChangeArrowheads="1"/>
            </p:cNvSpPr>
            <p:nvPr/>
          </p:nvSpPr>
          <p:spPr bwMode="auto">
            <a:xfrm>
              <a:off x="3552825" y="6078538"/>
              <a:ext cx="658813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G (5,E)</a:t>
              </a:r>
            </a:p>
          </p:txBody>
        </p:sp>
        <p:sp>
          <p:nvSpPr>
            <p:cNvPr id="184382" name="Rectangle 75"/>
            <p:cNvSpPr>
              <a:spLocks noChangeArrowheads="1"/>
            </p:cNvSpPr>
            <p:nvPr/>
          </p:nvSpPr>
          <p:spPr bwMode="auto">
            <a:xfrm>
              <a:off x="6905625" y="6078538"/>
              <a:ext cx="649288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H (8,F)</a:t>
              </a:r>
            </a:p>
          </p:txBody>
        </p:sp>
        <p:sp>
          <p:nvSpPr>
            <p:cNvPr id="184383" name="Rectangle 76"/>
            <p:cNvSpPr>
              <a:spLocks noChangeArrowheads="1"/>
            </p:cNvSpPr>
            <p:nvPr/>
          </p:nvSpPr>
          <p:spPr bwMode="auto">
            <a:xfrm>
              <a:off x="3324225" y="47831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4384" name="Rectangle 77"/>
            <p:cNvSpPr>
              <a:spLocks noChangeArrowheads="1"/>
            </p:cNvSpPr>
            <p:nvPr/>
          </p:nvSpPr>
          <p:spPr bwMode="auto">
            <a:xfrm>
              <a:off x="5457825" y="41735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7</a:t>
              </a:r>
            </a:p>
          </p:txBody>
        </p:sp>
        <p:sp>
          <p:nvSpPr>
            <p:cNvPr id="184385" name="Rectangle 78"/>
            <p:cNvSpPr>
              <a:spLocks noChangeArrowheads="1"/>
            </p:cNvSpPr>
            <p:nvPr/>
          </p:nvSpPr>
          <p:spPr bwMode="auto">
            <a:xfrm>
              <a:off x="7286625" y="46307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3</a:t>
              </a:r>
            </a:p>
          </p:txBody>
        </p:sp>
        <p:sp>
          <p:nvSpPr>
            <p:cNvPr id="184386" name="Rectangle 79"/>
            <p:cNvSpPr>
              <a:spLocks noChangeArrowheads="1"/>
            </p:cNvSpPr>
            <p:nvPr/>
          </p:nvSpPr>
          <p:spPr bwMode="auto">
            <a:xfrm>
              <a:off x="7286625" y="55451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4387" name="Rectangle 80"/>
            <p:cNvSpPr>
              <a:spLocks noChangeArrowheads="1"/>
            </p:cNvSpPr>
            <p:nvPr/>
          </p:nvSpPr>
          <p:spPr bwMode="auto">
            <a:xfrm>
              <a:off x="6677025" y="53927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4388" name="Rectangle 81"/>
            <p:cNvSpPr>
              <a:spLocks noChangeArrowheads="1"/>
            </p:cNvSpPr>
            <p:nvPr/>
          </p:nvSpPr>
          <p:spPr bwMode="auto">
            <a:xfrm>
              <a:off x="6448425" y="47069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3</a:t>
              </a:r>
            </a:p>
          </p:txBody>
        </p:sp>
        <p:sp>
          <p:nvSpPr>
            <p:cNvPr id="184389" name="Rectangle 82"/>
            <p:cNvSpPr>
              <a:spLocks noChangeArrowheads="1"/>
            </p:cNvSpPr>
            <p:nvPr/>
          </p:nvSpPr>
          <p:spPr bwMode="auto">
            <a:xfrm>
              <a:off x="5076825" y="50117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4390" name="Rectangle 83"/>
            <p:cNvSpPr>
              <a:spLocks noChangeArrowheads="1"/>
            </p:cNvSpPr>
            <p:nvPr/>
          </p:nvSpPr>
          <p:spPr bwMode="auto">
            <a:xfrm>
              <a:off x="5305425" y="56975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4</a:t>
              </a:r>
            </a:p>
          </p:txBody>
        </p:sp>
        <p:sp>
          <p:nvSpPr>
            <p:cNvPr id="184391" name="Rectangle 84"/>
            <p:cNvSpPr>
              <a:spLocks noChangeArrowheads="1"/>
            </p:cNvSpPr>
            <p:nvPr/>
          </p:nvSpPr>
          <p:spPr bwMode="auto">
            <a:xfrm>
              <a:off x="3933825" y="54689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1</a:t>
              </a:r>
            </a:p>
          </p:txBody>
        </p:sp>
        <p:sp>
          <p:nvSpPr>
            <p:cNvPr id="184392" name="Rectangle 85"/>
            <p:cNvSpPr>
              <a:spLocks noChangeArrowheads="1"/>
            </p:cNvSpPr>
            <p:nvPr/>
          </p:nvSpPr>
          <p:spPr bwMode="auto">
            <a:xfrm>
              <a:off x="3933825" y="47069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4393" name="Rectangle 86"/>
            <p:cNvSpPr>
              <a:spLocks noChangeArrowheads="1"/>
            </p:cNvSpPr>
            <p:nvPr/>
          </p:nvSpPr>
          <p:spPr bwMode="auto">
            <a:xfrm>
              <a:off x="3095625" y="56213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6</a:t>
              </a:r>
            </a:p>
          </p:txBody>
        </p:sp>
        <p:sp>
          <p:nvSpPr>
            <p:cNvPr id="184394" name="Oval 87"/>
            <p:cNvSpPr>
              <a:spLocks noChangeArrowheads="1"/>
            </p:cNvSpPr>
            <p:nvPr/>
          </p:nvSpPr>
          <p:spPr bwMode="auto">
            <a:xfrm>
              <a:off x="2889250" y="51117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95" name="Oval 88"/>
            <p:cNvSpPr>
              <a:spLocks noChangeArrowheads="1"/>
            </p:cNvSpPr>
            <p:nvPr/>
          </p:nvSpPr>
          <p:spPr bwMode="auto">
            <a:xfrm>
              <a:off x="3498850" y="42735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96" name="Oval 89"/>
            <p:cNvSpPr>
              <a:spLocks noChangeArrowheads="1"/>
            </p:cNvSpPr>
            <p:nvPr/>
          </p:nvSpPr>
          <p:spPr bwMode="auto">
            <a:xfrm>
              <a:off x="4108450" y="51117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97" name="Oval 90"/>
            <p:cNvSpPr>
              <a:spLocks noChangeArrowheads="1"/>
            </p:cNvSpPr>
            <p:nvPr/>
          </p:nvSpPr>
          <p:spPr bwMode="auto">
            <a:xfrm>
              <a:off x="3498850" y="57975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98" name="Oval 91"/>
            <p:cNvSpPr>
              <a:spLocks noChangeArrowheads="1"/>
            </p:cNvSpPr>
            <p:nvPr/>
          </p:nvSpPr>
          <p:spPr bwMode="auto">
            <a:xfrm>
              <a:off x="6242050" y="51117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99" name="Oval 92"/>
            <p:cNvSpPr>
              <a:spLocks noChangeArrowheads="1"/>
            </p:cNvSpPr>
            <p:nvPr/>
          </p:nvSpPr>
          <p:spPr bwMode="auto">
            <a:xfrm>
              <a:off x="6851650" y="57975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00" name="Oval 93"/>
            <p:cNvSpPr>
              <a:spLocks noChangeArrowheads="1"/>
            </p:cNvSpPr>
            <p:nvPr/>
          </p:nvSpPr>
          <p:spPr bwMode="auto">
            <a:xfrm>
              <a:off x="6851650" y="42735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01" name="Oval 94"/>
            <p:cNvSpPr>
              <a:spLocks noChangeArrowheads="1"/>
            </p:cNvSpPr>
            <p:nvPr/>
          </p:nvSpPr>
          <p:spPr bwMode="auto">
            <a:xfrm>
              <a:off x="7461250" y="5111750"/>
              <a:ext cx="290513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02" name="Oval 4"/>
            <p:cNvSpPr>
              <a:spLocks noChangeArrowheads="1"/>
            </p:cNvSpPr>
            <p:nvPr/>
          </p:nvSpPr>
          <p:spPr bwMode="auto">
            <a:xfrm>
              <a:off x="3565525" y="3335338"/>
              <a:ext cx="158750" cy="16351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03" name="Oval 5"/>
            <p:cNvSpPr>
              <a:spLocks noChangeArrowheads="1"/>
            </p:cNvSpPr>
            <p:nvPr/>
          </p:nvSpPr>
          <p:spPr bwMode="auto">
            <a:xfrm>
              <a:off x="4165600" y="2628900"/>
              <a:ext cx="158750" cy="165100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04" name="Oval 6"/>
            <p:cNvSpPr>
              <a:spLocks noChangeArrowheads="1"/>
            </p:cNvSpPr>
            <p:nvPr/>
          </p:nvSpPr>
          <p:spPr bwMode="auto">
            <a:xfrm>
              <a:off x="3565525" y="1835150"/>
              <a:ext cx="158750" cy="163513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05" name="Oval 11"/>
            <p:cNvSpPr>
              <a:spLocks noChangeArrowheads="1"/>
            </p:cNvSpPr>
            <p:nvPr/>
          </p:nvSpPr>
          <p:spPr bwMode="auto">
            <a:xfrm>
              <a:off x="6318250" y="2628900"/>
              <a:ext cx="158750" cy="165100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06" name="Oval 12"/>
            <p:cNvSpPr>
              <a:spLocks noChangeArrowheads="1"/>
            </p:cNvSpPr>
            <p:nvPr/>
          </p:nvSpPr>
          <p:spPr bwMode="auto">
            <a:xfrm>
              <a:off x="6918325" y="3335338"/>
              <a:ext cx="158750" cy="16351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07" name="Oval 13"/>
            <p:cNvSpPr>
              <a:spLocks noChangeArrowheads="1"/>
            </p:cNvSpPr>
            <p:nvPr/>
          </p:nvSpPr>
          <p:spPr bwMode="auto">
            <a:xfrm>
              <a:off x="7518400" y="2628900"/>
              <a:ext cx="158750" cy="165100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08" name="Oval 14"/>
            <p:cNvSpPr>
              <a:spLocks noChangeArrowheads="1"/>
            </p:cNvSpPr>
            <p:nvPr/>
          </p:nvSpPr>
          <p:spPr bwMode="auto">
            <a:xfrm>
              <a:off x="6918325" y="1835150"/>
              <a:ext cx="158750" cy="163513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09" name="Oval 50"/>
            <p:cNvSpPr>
              <a:spLocks noChangeArrowheads="1"/>
            </p:cNvSpPr>
            <p:nvPr/>
          </p:nvSpPr>
          <p:spPr bwMode="auto">
            <a:xfrm>
              <a:off x="3565525" y="5849938"/>
              <a:ext cx="158750" cy="16351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10" name="Oval 51"/>
            <p:cNvSpPr>
              <a:spLocks noChangeArrowheads="1"/>
            </p:cNvSpPr>
            <p:nvPr/>
          </p:nvSpPr>
          <p:spPr bwMode="auto">
            <a:xfrm>
              <a:off x="4165600" y="5143500"/>
              <a:ext cx="158750" cy="165100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11" name="Oval 52"/>
            <p:cNvSpPr>
              <a:spLocks noChangeArrowheads="1"/>
            </p:cNvSpPr>
            <p:nvPr/>
          </p:nvSpPr>
          <p:spPr bwMode="auto">
            <a:xfrm>
              <a:off x="3565525" y="4349750"/>
              <a:ext cx="158750" cy="163513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12" name="Oval 57"/>
            <p:cNvSpPr>
              <a:spLocks noChangeArrowheads="1"/>
            </p:cNvSpPr>
            <p:nvPr/>
          </p:nvSpPr>
          <p:spPr bwMode="auto">
            <a:xfrm>
              <a:off x="6318250" y="5143500"/>
              <a:ext cx="158750" cy="165100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13" name="Oval 58"/>
            <p:cNvSpPr>
              <a:spLocks noChangeArrowheads="1"/>
            </p:cNvSpPr>
            <p:nvPr/>
          </p:nvSpPr>
          <p:spPr bwMode="auto">
            <a:xfrm>
              <a:off x="6918325" y="5849938"/>
              <a:ext cx="158750" cy="16351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14" name="Oval 59"/>
            <p:cNvSpPr>
              <a:spLocks noChangeArrowheads="1"/>
            </p:cNvSpPr>
            <p:nvPr/>
          </p:nvSpPr>
          <p:spPr bwMode="auto">
            <a:xfrm>
              <a:off x="7518400" y="5143500"/>
              <a:ext cx="158750" cy="165100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15" name="Oval 60"/>
            <p:cNvSpPr>
              <a:spLocks noChangeArrowheads="1"/>
            </p:cNvSpPr>
            <p:nvPr/>
          </p:nvSpPr>
          <p:spPr bwMode="auto">
            <a:xfrm>
              <a:off x="6918325" y="4349750"/>
              <a:ext cx="158750" cy="163513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18" name="Right Arrow 100"/>
            <p:cNvSpPr>
              <a:spLocks noChangeArrowheads="1"/>
            </p:cNvSpPr>
            <p:nvPr/>
          </p:nvSpPr>
          <p:spPr bwMode="auto">
            <a:xfrm>
              <a:off x="6464300" y="1600200"/>
              <a:ext cx="381000" cy="3048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C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pt-PT" sz="5400" dirty="0">
                <a:latin typeface="Tw Cen MT"/>
                <a:ea typeface="ＭＳ Ｐゴシック" charset="0"/>
                <a:cs typeface="Tw Cen MT"/>
              </a:rPr>
              <a:t>Continuação </a:t>
            </a:r>
            <a:r>
              <a:rPr lang="pt-PT" sz="5400" dirty="0" smtClean="0">
                <a:latin typeface="Tw Cen MT"/>
                <a:ea typeface="ＭＳ Ｐゴシック" charset="0"/>
                <a:cs typeface="Tw Cen MT"/>
              </a:rPr>
              <a:t>(3)</a:t>
            </a:r>
            <a:endParaRPr lang="pt-PT" sz="5400" dirty="0">
              <a:latin typeface="Tw Cen MT"/>
              <a:ea typeface="ＭＳ Ｐゴシック" charset="0"/>
              <a:cs typeface="Tw Cen MT"/>
            </a:endParaRPr>
          </a:p>
        </p:txBody>
      </p:sp>
      <p:grpSp>
        <p:nvGrpSpPr>
          <p:cNvPr id="102" name="Group 101"/>
          <p:cNvGrpSpPr/>
          <p:nvPr/>
        </p:nvGrpSpPr>
        <p:grpSpPr>
          <a:xfrm>
            <a:off x="457200" y="3066759"/>
            <a:ext cx="1762427" cy="1674947"/>
            <a:chOff x="457200" y="3066759"/>
            <a:chExt cx="1762427" cy="1674947"/>
          </a:xfrm>
        </p:grpSpPr>
        <p:sp>
          <p:nvSpPr>
            <p:cNvPr id="103" name="Oval 87"/>
            <p:cNvSpPr>
              <a:spLocks noChangeArrowheads="1"/>
            </p:cNvSpPr>
            <p:nvPr/>
          </p:nvSpPr>
          <p:spPr bwMode="auto">
            <a:xfrm>
              <a:off x="533400" y="3538384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04" name="Rectangle 88"/>
            <p:cNvSpPr>
              <a:spLocks noChangeArrowheads="1"/>
            </p:cNvSpPr>
            <p:nvPr/>
          </p:nvSpPr>
          <p:spPr bwMode="auto">
            <a:xfrm>
              <a:off x="457200" y="3066759"/>
              <a:ext cx="1762427" cy="1674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400" u="none" dirty="0">
                  <a:latin typeface="Tw Cen MT"/>
                  <a:cs typeface="Tw Cen MT"/>
                </a:rPr>
                <a:t>Legenda:</a:t>
              </a:r>
            </a:p>
            <a:p>
              <a:pPr defTabSz="762000" eaLnBrk="0" hangingPunct="0">
                <a:lnSpc>
                  <a:spcPct val="90000"/>
                </a:lnSpc>
              </a:pPr>
              <a:endParaRPr lang="pt-PT" sz="1400" u="none" dirty="0">
                <a:latin typeface="Tw Cen MT"/>
                <a:cs typeface="Tw Cen MT"/>
              </a:endParaRP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 dirty="0">
                  <a:latin typeface="Tw Cen MT"/>
                  <a:cs typeface="Tw Cen MT"/>
                </a:rPr>
                <a:t>          Nó pertence a </a:t>
              </a:r>
              <a:r>
                <a:rPr lang="pt-PT" sz="1200" u="none" dirty="0" smtClean="0">
                  <a:latin typeface="Tw Cen MT"/>
                  <a:cs typeface="Tw Cen MT"/>
                </a:rPr>
                <a:t>N</a:t>
              </a:r>
              <a:r>
                <a:rPr lang="ja-JP" altLang="pt-PT" sz="1200" u="none" dirty="0" smtClean="0">
                  <a:latin typeface="Tw Cen MT"/>
                  <a:cs typeface="Tw Cen MT"/>
                </a:rPr>
                <a:t>‘</a:t>
              </a:r>
              <a:endParaRPr lang="pt-PT" altLang="ja-JP" sz="1200" dirty="0">
                <a:latin typeface="Tw Cen MT"/>
                <a:cs typeface="Tw Cen MT"/>
              </a:endParaRPr>
            </a:p>
            <a:p>
              <a:pPr defTabSz="762000" eaLnBrk="0" hangingPunct="0">
                <a:lnSpc>
                  <a:spcPct val="90000"/>
                </a:lnSpc>
              </a:pPr>
              <a:endParaRPr lang="pt-PT" sz="1200" u="none" dirty="0" smtClean="0">
                <a:latin typeface="Tw Cen MT"/>
                <a:cs typeface="Tw Cen MT"/>
              </a:endParaRPr>
            </a:p>
            <a:p>
              <a:pPr defTabSz="762000" eaLnBrk="0" hangingPunct="0">
                <a:lnSpc>
                  <a:spcPct val="90000"/>
                </a:lnSpc>
              </a:pPr>
              <a:endParaRPr lang="pt-PT" sz="1200" u="none" dirty="0">
                <a:latin typeface="Tw Cen MT"/>
                <a:cs typeface="Tw Cen MT"/>
              </a:endParaRP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400" u="none" dirty="0">
                  <a:latin typeface="Tw Cen MT"/>
                  <a:cs typeface="Tw Cen MT"/>
                </a:rPr>
                <a:t>        </a:t>
              </a:r>
              <a:r>
                <a:rPr lang="pt-PT" sz="1200" u="none" dirty="0">
                  <a:latin typeface="Tw Cen MT"/>
                  <a:cs typeface="Tw Cen MT"/>
                </a:rPr>
                <a:t>   Base da </a:t>
              </a:r>
              <a:r>
                <a:rPr lang="pt-PT" sz="1200" u="none" dirty="0" smtClean="0">
                  <a:latin typeface="Tw Cen MT"/>
                  <a:cs typeface="Tw Cen MT"/>
                </a:rPr>
                <a:t>iteração</a:t>
              </a:r>
            </a:p>
            <a:p>
              <a:pPr defTabSz="762000" eaLnBrk="0" hangingPunct="0">
                <a:lnSpc>
                  <a:spcPct val="90000"/>
                </a:lnSpc>
              </a:pPr>
              <a:endParaRPr lang="pt-PT" sz="1200" dirty="0">
                <a:latin typeface="Tw Cen MT"/>
                <a:cs typeface="Tw Cen MT"/>
              </a:endParaRPr>
            </a:p>
            <a:p>
              <a:pPr defTabSz="762000" eaLnBrk="0" hangingPunct="0">
                <a:lnSpc>
                  <a:spcPct val="90000"/>
                </a:lnSpc>
              </a:pPr>
              <a:endParaRPr lang="pt-PT" sz="1200" u="none" dirty="0" smtClean="0">
                <a:latin typeface="Tw Cen MT"/>
                <a:cs typeface="Tw Cen MT"/>
              </a:endParaRP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dirty="0" smtClean="0">
                  <a:latin typeface="Tw Cen MT"/>
                  <a:cs typeface="Tw Cen MT"/>
                </a:rPr>
                <a:t>Nó (distancia, prévio)</a:t>
              </a:r>
              <a:endParaRPr lang="pt-PT" sz="1200" u="none" dirty="0">
                <a:latin typeface="Tw Cen MT"/>
                <a:cs typeface="Tw Cen MT"/>
              </a:endParaRPr>
            </a:p>
          </p:txBody>
        </p:sp>
        <p:sp>
          <p:nvSpPr>
            <p:cNvPr id="105" name="Right Arrow 90"/>
            <p:cNvSpPr>
              <a:spLocks noChangeArrowheads="1"/>
            </p:cNvSpPr>
            <p:nvPr/>
          </p:nvSpPr>
          <p:spPr bwMode="auto">
            <a:xfrm>
              <a:off x="533399" y="4019135"/>
              <a:ext cx="381000" cy="3048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C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830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 smtClean="0">
                <a:latin typeface="Tw Cen MT"/>
                <a:ea typeface="ＭＳ Ｐゴシック" charset="0"/>
                <a:cs typeface="Tw Cen MT"/>
              </a:rPr>
              <a:t>Árvore </a:t>
            </a:r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de caminhos m</a:t>
            </a:r>
            <a:r>
              <a:rPr lang="pt-PT" altLang="ja-JP" sz="4800" dirty="0">
                <a:latin typeface="Tw Cen MT"/>
                <a:ea typeface="ヒラギノ角ゴ Pro W3" charset="0"/>
                <a:cs typeface="Tw Cen MT"/>
              </a:rPr>
              <a:t>ínimos</a:t>
            </a:r>
            <a:endParaRPr lang="pt-PT" sz="4800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86372" name="Oval 42"/>
          <p:cNvSpPr>
            <a:spLocks noChangeArrowheads="1"/>
          </p:cNvSpPr>
          <p:nvPr/>
        </p:nvSpPr>
        <p:spPr bwMode="auto">
          <a:xfrm>
            <a:off x="2120103" y="3482671"/>
            <a:ext cx="14605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6373" name="Line 43"/>
          <p:cNvSpPr>
            <a:spLocks noChangeShapeType="1"/>
          </p:cNvSpPr>
          <p:nvPr/>
        </p:nvSpPr>
        <p:spPr bwMode="auto">
          <a:xfrm flipH="1">
            <a:off x="2193128" y="2765121"/>
            <a:ext cx="600075" cy="793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6374" name="Line 44"/>
          <p:cNvSpPr>
            <a:spLocks noChangeShapeType="1"/>
          </p:cNvSpPr>
          <p:nvPr/>
        </p:nvSpPr>
        <p:spPr bwMode="auto">
          <a:xfrm>
            <a:off x="2793203" y="2765121"/>
            <a:ext cx="600075" cy="793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6375" name="Line 45"/>
          <p:cNvSpPr>
            <a:spLocks noChangeShapeType="1"/>
          </p:cNvSpPr>
          <p:nvPr/>
        </p:nvSpPr>
        <p:spPr bwMode="auto">
          <a:xfrm flipH="1">
            <a:off x="2793203" y="3558871"/>
            <a:ext cx="600075" cy="7048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6379" name="Line 49"/>
          <p:cNvSpPr>
            <a:spLocks noChangeShapeType="1"/>
          </p:cNvSpPr>
          <p:nvPr/>
        </p:nvSpPr>
        <p:spPr bwMode="auto">
          <a:xfrm flipH="1">
            <a:off x="6146003" y="3558871"/>
            <a:ext cx="600075" cy="7048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6380" name="Line 50"/>
          <p:cNvSpPr>
            <a:spLocks noChangeShapeType="1"/>
          </p:cNvSpPr>
          <p:nvPr/>
        </p:nvSpPr>
        <p:spPr bwMode="auto">
          <a:xfrm>
            <a:off x="5545928" y="3558871"/>
            <a:ext cx="600075" cy="7048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6381" name="Line 51"/>
          <p:cNvSpPr>
            <a:spLocks noChangeShapeType="1"/>
          </p:cNvSpPr>
          <p:nvPr/>
        </p:nvSpPr>
        <p:spPr bwMode="auto">
          <a:xfrm>
            <a:off x="3402803" y="3590621"/>
            <a:ext cx="213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6382" name="Line 52"/>
          <p:cNvSpPr>
            <a:spLocks noChangeShapeType="1"/>
          </p:cNvSpPr>
          <p:nvPr/>
        </p:nvSpPr>
        <p:spPr bwMode="auto">
          <a:xfrm>
            <a:off x="2793203" y="2752421"/>
            <a:ext cx="3352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6384" name="Rectangle 54"/>
          <p:cNvSpPr>
            <a:spLocks noChangeArrowheads="1"/>
          </p:cNvSpPr>
          <p:nvPr/>
        </p:nvSpPr>
        <p:spPr bwMode="auto">
          <a:xfrm>
            <a:off x="1788315" y="3192159"/>
            <a:ext cx="471488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200" b="1" u="none">
                <a:latin typeface="Times New Roman" charset="0"/>
              </a:rPr>
              <a:t>A(0)</a:t>
            </a:r>
          </a:p>
        </p:txBody>
      </p:sp>
      <p:sp>
        <p:nvSpPr>
          <p:cNvPr id="186385" name="Rectangle 55"/>
          <p:cNvSpPr>
            <a:spLocks noChangeArrowheads="1"/>
          </p:cNvSpPr>
          <p:nvPr/>
        </p:nvSpPr>
        <p:spPr bwMode="auto">
          <a:xfrm>
            <a:off x="2548728" y="2353959"/>
            <a:ext cx="649287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200" b="1" u="none">
                <a:latin typeface="Times New Roman" charset="0"/>
              </a:rPr>
              <a:t>B (2,A)</a:t>
            </a:r>
          </a:p>
        </p:txBody>
      </p:sp>
      <p:sp>
        <p:nvSpPr>
          <p:cNvPr id="186386" name="Rectangle 56"/>
          <p:cNvSpPr>
            <a:spLocks noChangeArrowheads="1"/>
          </p:cNvSpPr>
          <p:nvPr/>
        </p:nvSpPr>
        <p:spPr bwMode="auto">
          <a:xfrm>
            <a:off x="5977728" y="2353959"/>
            <a:ext cx="649287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200" b="1" u="none">
                <a:latin typeface="Times New Roman" charset="0"/>
              </a:rPr>
              <a:t>C (9,B)</a:t>
            </a:r>
          </a:p>
        </p:txBody>
      </p:sp>
      <p:sp>
        <p:nvSpPr>
          <p:cNvPr id="186387" name="Rectangle 57"/>
          <p:cNvSpPr>
            <a:spLocks noChangeArrowheads="1"/>
          </p:cNvSpPr>
          <p:nvPr/>
        </p:nvSpPr>
        <p:spPr bwMode="auto">
          <a:xfrm>
            <a:off x="6890540" y="3420759"/>
            <a:ext cx="74295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200" b="1" u="none">
                <a:latin typeface="Times New Roman" charset="0"/>
              </a:rPr>
              <a:t>D (10,H)</a:t>
            </a:r>
          </a:p>
        </p:txBody>
      </p:sp>
      <p:sp>
        <p:nvSpPr>
          <p:cNvPr id="186388" name="Rectangle 58"/>
          <p:cNvSpPr>
            <a:spLocks noChangeArrowheads="1"/>
          </p:cNvSpPr>
          <p:nvPr/>
        </p:nvSpPr>
        <p:spPr bwMode="auto">
          <a:xfrm>
            <a:off x="3386928" y="3192159"/>
            <a:ext cx="64135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200" b="1" u="none">
                <a:latin typeface="Times New Roman" charset="0"/>
              </a:rPr>
              <a:t>E (4,B)</a:t>
            </a:r>
          </a:p>
        </p:txBody>
      </p:sp>
      <p:sp>
        <p:nvSpPr>
          <p:cNvPr id="186389" name="Rectangle 59"/>
          <p:cNvSpPr>
            <a:spLocks noChangeArrowheads="1"/>
          </p:cNvSpPr>
          <p:nvPr/>
        </p:nvSpPr>
        <p:spPr bwMode="auto">
          <a:xfrm>
            <a:off x="5672928" y="3420759"/>
            <a:ext cx="633412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200" b="1" u="none">
                <a:latin typeface="Times New Roman" charset="0"/>
              </a:rPr>
              <a:t>F (6,E)</a:t>
            </a:r>
          </a:p>
        </p:txBody>
      </p:sp>
      <p:sp>
        <p:nvSpPr>
          <p:cNvPr id="186390" name="Rectangle 60"/>
          <p:cNvSpPr>
            <a:spLocks noChangeArrowheads="1"/>
          </p:cNvSpPr>
          <p:nvPr/>
        </p:nvSpPr>
        <p:spPr bwMode="auto">
          <a:xfrm>
            <a:off x="2701128" y="4411359"/>
            <a:ext cx="658812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200" b="1" u="none">
                <a:latin typeface="Times New Roman" charset="0"/>
              </a:rPr>
              <a:t>G (5,E)</a:t>
            </a:r>
          </a:p>
        </p:txBody>
      </p:sp>
      <p:sp>
        <p:nvSpPr>
          <p:cNvPr id="186391" name="Rectangle 61"/>
          <p:cNvSpPr>
            <a:spLocks noChangeArrowheads="1"/>
          </p:cNvSpPr>
          <p:nvPr/>
        </p:nvSpPr>
        <p:spPr bwMode="auto">
          <a:xfrm>
            <a:off x="6053928" y="4411359"/>
            <a:ext cx="649287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200" b="1" u="none">
                <a:latin typeface="Times New Roman" charset="0"/>
              </a:rPr>
              <a:t>H (8,F)</a:t>
            </a:r>
          </a:p>
        </p:txBody>
      </p:sp>
      <p:sp>
        <p:nvSpPr>
          <p:cNvPr id="186392" name="Rectangle 62"/>
          <p:cNvSpPr>
            <a:spLocks noChangeArrowheads="1"/>
          </p:cNvSpPr>
          <p:nvPr/>
        </p:nvSpPr>
        <p:spPr bwMode="auto">
          <a:xfrm>
            <a:off x="2472528" y="3115959"/>
            <a:ext cx="26035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200" b="1" u="none">
                <a:latin typeface="Times New Roman" charset="0"/>
              </a:rPr>
              <a:t>2</a:t>
            </a:r>
          </a:p>
        </p:txBody>
      </p:sp>
      <p:sp>
        <p:nvSpPr>
          <p:cNvPr id="186393" name="Rectangle 63"/>
          <p:cNvSpPr>
            <a:spLocks noChangeArrowheads="1"/>
          </p:cNvSpPr>
          <p:nvPr/>
        </p:nvSpPr>
        <p:spPr bwMode="auto">
          <a:xfrm>
            <a:off x="4606128" y="2506359"/>
            <a:ext cx="26035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200" b="1" u="none">
                <a:latin typeface="Times New Roman" charset="0"/>
              </a:rPr>
              <a:t>7</a:t>
            </a:r>
          </a:p>
        </p:txBody>
      </p:sp>
      <p:sp>
        <p:nvSpPr>
          <p:cNvPr id="186395" name="Rectangle 65"/>
          <p:cNvSpPr>
            <a:spLocks noChangeArrowheads="1"/>
          </p:cNvSpPr>
          <p:nvPr/>
        </p:nvSpPr>
        <p:spPr bwMode="auto">
          <a:xfrm>
            <a:off x="6434928" y="3877959"/>
            <a:ext cx="26035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200" b="1" u="none">
                <a:latin typeface="Times New Roman" charset="0"/>
              </a:rPr>
              <a:t>2</a:t>
            </a:r>
          </a:p>
        </p:txBody>
      </p:sp>
      <p:sp>
        <p:nvSpPr>
          <p:cNvPr id="186396" name="Rectangle 66"/>
          <p:cNvSpPr>
            <a:spLocks noChangeArrowheads="1"/>
          </p:cNvSpPr>
          <p:nvPr/>
        </p:nvSpPr>
        <p:spPr bwMode="auto">
          <a:xfrm>
            <a:off x="5825328" y="3725559"/>
            <a:ext cx="26035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200" b="1" u="none">
                <a:latin typeface="Times New Roman" charset="0"/>
              </a:rPr>
              <a:t>2</a:t>
            </a:r>
          </a:p>
        </p:txBody>
      </p:sp>
      <p:sp>
        <p:nvSpPr>
          <p:cNvPr id="186398" name="Rectangle 68"/>
          <p:cNvSpPr>
            <a:spLocks noChangeArrowheads="1"/>
          </p:cNvSpPr>
          <p:nvPr/>
        </p:nvSpPr>
        <p:spPr bwMode="auto">
          <a:xfrm>
            <a:off x="4225128" y="3344559"/>
            <a:ext cx="26035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200" b="1" u="none">
                <a:latin typeface="Times New Roman" charset="0"/>
              </a:rPr>
              <a:t>2</a:t>
            </a:r>
          </a:p>
        </p:txBody>
      </p:sp>
      <p:sp>
        <p:nvSpPr>
          <p:cNvPr id="186400" name="Rectangle 70"/>
          <p:cNvSpPr>
            <a:spLocks noChangeArrowheads="1"/>
          </p:cNvSpPr>
          <p:nvPr/>
        </p:nvSpPr>
        <p:spPr bwMode="auto">
          <a:xfrm>
            <a:off x="3082128" y="3801759"/>
            <a:ext cx="26035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200" b="1" u="none">
                <a:latin typeface="Times New Roman" charset="0"/>
              </a:rPr>
              <a:t>1</a:t>
            </a:r>
          </a:p>
        </p:txBody>
      </p:sp>
      <p:sp>
        <p:nvSpPr>
          <p:cNvPr id="186401" name="Rectangle 71"/>
          <p:cNvSpPr>
            <a:spLocks noChangeArrowheads="1"/>
          </p:cNvSpPr>
          <p:nvPr/>
        </p:nvSpPr>
        <p:spPr bwMode="auto">
          <a:xfrm>
            <a:off x="3082128" y="3039759"/>
            <a:ext cx="26035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200" b="1" u="none">
                <a:latin typeface="Times New Roman" charset="0"/>
              </a:rPr>
              <a:t>2</a:t>
            </a:r>
          </a:p>
        </p:txBody>
      </p:sp>
      <p:sp>
        <p:nvSpPr>
          <p:cNvPr id="186403" name="Oval 73"/>
          <p:cNvSpPr>
            <a:spLocks noChangeArrowheads="1"/>
          </p:cNvSpPr>
          <p:nvPr/>
        </p:nvSpPr>
        <p:spPr bwMode="auto">
          <a:xfrm>
            <a:off x="2037553" y="3444571"/>
            <a:ext cx="292100" cy="292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6404" name="Oval 74"/>
          <p:cNvSpPr>
            <a:spLocks noChangeArrowheads="1"/>
          </p:cNvSpPr>
          <p:nvPr/>
        </p:nvSpPr>
        <p:spPr bwMode="auto">
          <a:xfrm>
            <a:off x="2647153" y="2606371"/>
            <a:ext cx="292100" cy="292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6405" name="Oval 75"/>
          <p:cNvSpPr>
            <a:spLocks noChangeArrowheads="1"/>
          </p:cNvSpPr>
          <p:nvPr/>
        </p:nvSpPr>
        <p:spPr bwMode="auto">
          <a:xfrm>
            <a:off x="3256753" y="3444571"/>
            <a:ext cx="292100" cy="292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6406" name="Oval 76"/>
          <p:cNvSpPr>
            <a:spLocks noChangeArrowheads="1"/>
          </p:cNvSpPr>
          <p:nvPr/>
        </p:nvSpPr>
        <p:spPr bwMode="auto">
          <a:xfrm>
            <a:off x="2647153" y="4130371"/>
            <a:ext cx="292100" cy="292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6407" name="Oval 77"/>
          <p:cNvSpPr>
            <a:spLocks noChangeArrowheads="1"/>
          </p:cNvSpPr>
          <p:nvPr/>
        </p:nvSpPr>
        <p:spPr bwMode="auto">
          <a:xfrm>
            <a:off x="5390353" y="3444571"/>
            <a:ext cx="292100" cy="292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6408" name="Oval 78"/>
          <p:cNvSpPr>
            <a:spLocks noChangeArrowheads="1"/>
          </p:cNvSpPr>
          <p:nvPr/>
        </p:nvSpPr>
        <p:spPr bwMode="auto">
          <a:xfrm>
            <a:off x="5999953" y="4130371"/>
            <a:ext cx="292100" cy="292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6409" name="Oval 79"/>
          <p:cNvSpPr>
            <a:spLocks noChangeArrowheads="1"/>
          </p:cNvSpPr>
          <p:nvPr/>
        </p:nvSpPr>
        <p:spPr bwMode="auto">
          <a:xfrm>
            <a:off x="5999953" y="2606371"/>
            <a:ext cx="292100" cy="292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6410" name="Oval 80"/>
          <p:cNvSpPr>
            <a:spLocks noChangeArrowheads="1"/>
          </p:cNvSpPr>
          <p:nvPr/>
        </p:nvSpPr>
        <p:spPr bwMode="auto">
          <a:xfrm>
            <a:off x="6609553" y="3444571"/>
            <a:ext cx="290512" cy="292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6411" name="Oval 88"/>
          <p:cNvSpPr>
            <a:spLocks noChangeArrowheads="1"/>
          </p:cNvSpPr>
          <p:nvPr/>
        </p:nvSpPr>
        <p:spPr bwMode="auto">
          <a:xfrm>
            <a:off x="2713828" y="4182759"/>
            <a:ext cx="158750" cy="163512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6412" name="Oval 89"/>
          <p:cNvSpPr>
            <a:spLocks noChangeArrowheads="1"/>
          </p:cNvSpPr>
          <p:nvPr/>
        </p:nvSpPr>
        <p:spPr bwMode="auto">
          <a:xfrm>
            <a:off x="3313903" y="3476321"/>
            <a:ext cx="158750" cy="1651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6413" name="Oval 90"/>
          <p:cNvSpPr>
            <a:spLocks noChangeArrowheads="1"/>
          </p:cNvSpPr>
          <p:nvPr/>
        </p:nvSpPr>
        <p:spPr bwMode="auto">
          <a:xfrm>
            <a:off x="2713828" y="2682571"/>
            <a:ext cx="158750" cy="163513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6414" name="Oval 91"/>
          <p:cNvSpPr>
            <a:spLocks noChangeArrowheads="1"/>
          </p:cNvSpPr>
          <p:nvPr/>
        </p:nvSpPr>
        <p:spPr bwMode="auto">
          <a:xfrm>
            <a:off x="5466553" y="3476321"/>
            <a:ext cx="158750" cy="1651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6415" name="Oval 92"/>
          <p:cNvSpPr>
            <a:spLocks noChangeArrowheads="1"/>
          </p:cNvSpPr>
          <p:nvPr/>
        </p:nvSpPr>
        <p:spPr bwMode="auto">
          <a:xfrm>
            <a:off x="6066628" y="4182759"/>
            <a:ext cx="158750" cy="163512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6416" name="Oval 93"/>
          <p:cNvSpPr>
            <a:spLocks noChangeArrowheads="1"/>
          </p:cNvSpPr>
          <p:nvPr/>
        </p:nvSpPr>
        <p:spPr bwMode="auto">
          <a:xfrm>
            <a:off x="6666703" y="3476321"/>
            <a:ext cx="158750" cy="1651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6417" name="Oval 94"/>
          <p:cNvSpPr>
            <a:spLocks noChangeArrowheads="1"/>
          </p:cNvSpPr>
          <p:nvPr/>
        </p:nvSpPr>
        <p:spPr bwMode="auto">
          <a:xfrm>
            <a:off x="6066628" y="2682571"/>
            <a:ext cx="158750" cy="163513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280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9" name="Rectangle 2"/>
          <p:cNvSpPr>
            <a:spLocks noGrp="1" noChangeArrowheads="1"/>
          </p:cNvSpPr>
          <p:nvPr>
            <p:ph type="title"/>
          </p:nvPr>
        </p:nvSpPr>
        <p:spPr>
          <a:xfrm>
            <a:off x="196850" y="228600"/>
            <a:ext cx="8747125" cy="762000"/>
          </a:xfrm>
        </p:spPr>
        <p:txBody>
          <a:bodyPr>
            <a:noAutofit/>
          </a:bodyPr>
          <a:lstStyle/>
          <a:p>
            <a:pPr eaLnBrk="1" hangingPunct="1"/>
            <a:r>
              <a:rPr lang="pt-PT" sz="6000" dirty="0">
                <a:latin typeface="Tw Cen MT"/>
                <a:ea typeface="ＭＳ Ｐゴシック" charset="0"/>
                <a:cs typeface="Tw Cen MT"/>
              </a:rPr>
              <a:t>Discuss</a:t>
            </a:r>
            <a:r>
              <a:rPr lang="pt-PT" altLang="ja-JP" sz="6000" dirty="0">
                <a:latin typeface="Tw Cen MT"/>
                <a:ea typeface="ヒラギノ角ゴ Pro W3" charset="0"/>
                <a:cs typeface="Tw Cen MT"/>
              </a:rPr>
              <a:t>ão</a:t>
            </a:r>
            <a:endParaRPr lang="pt-PT" sz="6000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8842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95399"/>
            <a:ext cx="8686800" cy="274270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pt-PT" sz="1800" dirty="0" smtClean="0">
                <a:solidFill>
                  <a:srgbClr val="000000"/>
                </a:solidFill>
                <a:latin typeface="Tahoma" charset="0"/>
                <a:ea typeface="ＭＳ Ｐゴシック" charset="0"/>
                <a:cs typeface="ＭＳ Ｐゴシック" charset="0"/>
              </a:rPr>
              <a:t>Complexidade com </a:t>
            </a:r>
            <a:r>
              <a:rPr lang="pt-PT" sz="1800" dirty="0">
                <a:solidFill>
                  <a:srgbClr val="000000"/>
                </a:solidFill>
                <a:latin typeface="Tahoma" charset="0"/>
                <a:ea typeface="ＭＳ Ｐゴシック" charset="0"/>
                <a:cs typeface="ＭＳ Ｐゴシック" charset="0"/>
              </a:rPr>
              <a:t>n n</a:t>
            </a:r>
            <a:r>
              <a:rPr lang="pt-PT" altLang="ja-JP" sz="1800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ó</a:t>
            </a:r>
            <a:r>
              <a:rPr lang="pt-PT" altLang="ja-JP" sz="1800" dirty="0">
                <a:solidFill>
                  <a:srgbClr val="000000"/>
                </a:solidFill>
                <a:latin typeface="Tahoma" charset="0"/>
                <a:ea typeface="ヒラギノ角ゴ Pro W3" charset="0"/>
                <a:cs typeface="ヒラギノ角ゴ Pro W3" charset="0"/>
              </a:rPr>
              <a:t>s</a:t>
            </a:r>
            <a:endParaRPr lang="pt-PT" sz="1800" dirty="0">
              <a:solidFill>
                <a:srgbClr val="000000"/>
              </a:solidFill>
              <a:latin typeface="Tahom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pt-PT" sz="1800" dirty="0">
                <a:solidFill>
                  <a:srgbClr val="000000"/>
                </a:solidFill>
                <a:latin typeface="Tahoma" charset="0"/>
                <a:ea typeface="ＭＳ Ｐゴシック" charset="0"/>
                <a:cs typeface="ＭＳ Ｐゴシック" charset="0"/>
              </a:rPr>
              <a:t>Em cada iteraç</a:t>
            </a:r>
            <a:r>
              <a:rPr lang="pt-PT" altLang="ja-JP" sz="1800" dirty="0">
                <a:solidFill>
                  <a:srgbClr val="000000"/>
                </a:solidFill>
                <a:latin typeface="Tahoma" charset="0"/>
                <a:ea typeface="ヒラギノ角ゴ Pro W3" charset="0"/>
                <a:cs typeface="ヒラギノ角ゴ Pro W3" charset="0"/>
              </a:rPr>
              <a:t>ão</a:t>
            </a:r>
            <a:r>
              <a:rPr lang="pt-PT" altLang="ja-JP" sz="1800" dirty="0">
                <a:solidFill>
                  <a:srgbClr val="000000"/>
                </a:solidFill>
                <a:latin typeface="Tahoma" charset="0"/>
                <a:ea typeface="ＭＳ Ｐゴシック" charset="0"/>
                <a:cs typeface="ＭＳ Ｐゴシック" charset="0"/>
              </a:rPr>
              <a:t> é </a:t>
            </a:r>
            <a:r>
              <a:rPr lang="pt-PT" altLang="ja-JP" sz="1800" dirty="0" smtClean="0">
                <a:solidFill>
                  <a:srgbClr val="000000"/>
                </a:solidFill>
                <a:latin typeface="Tahoma" charset="0"/>
                <a:ea typeface="ＭＳ Ｐゴシック" charset="0"/>
                <a:cs typeface="ＭＳ Ｐゴシック" charset="0"/>
              </a:rPr>
              <a:t>preciso </a:t>
            </a:r>
            <a:r>
              <a:rPr lang="pt-PT" altLang="ja-JP" sz="1800" dirty="0">
                <a:solidFill>
                  <a:srgbClr val="000000"/>
                </a:solidFill>
                <a:latin typeface="Tahoma" charset="0"/>
                <a:ea typeface="ヒラギノ角ゴ Pro W3" charset="0"/>
                <a:cs typeface="ヒラギノ角ゴ Pro W3" charset="0"/>
              </a:rPr>
              <a:t>testar todos os n</a:t>
            </a:r>
            <a:r>
              <a:rPr lang="pt-PT" altLang="ja-JP" sz="1800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ó</a:t>
            </a:r>
            <a:r>
              <a:rPr lang="pt-PT" altLang="ja-JP" sz="1800" dirty="0">
                <a:solidFill>
                  <a:srgbClr val="000000"/>
                </a:solidFill>
                <a:latin typeface="Tahoma" charset="0"/>
                <a:ea typeface="ヒラギノ角ゴ Pro W3" charset="0"/>
                <a:cs typeface="ヒラギノ角ゴ Pro W3" charset="0"/>
              </a:rPr>
              <a:t>s</a:t>
            </a:r>
            <a:r>
              <a:rPr lang="pt-PT" sz="1800" dirty="0">
                <a:solidFill>
                  <a:srgbClr val="000000"/>
                </a:solidFill>
                <a:latin typeface="Tahoma" charset="0"/>
                <a:ea typeface="ＭＳ Ｐゴシック" charset="0"/>
                <a:cs typeface="ＭＳ Ｐゴシック" charset="0"/>
              </a:rPr>
              <a:t> </a:t>
            </a:r>
            <a:r>
              <a:rPr lang="pt-PT" sz="2400" dirty="0">
                <a:solidFill>
                  <a:srgbClr val="000000"/>
                </a:solidFill>
                <a:latin typeface="Tahoma" charset="0"/>
                <a:ea typeface="ＭＳ Ｐゴシック" charset="0"/>
                <a:cs typeface="ＭＳ Ｐゴシック" charset="0"/>
              </a:rPr>
              <a:t>w</a:t>
            </a:r>
            <a:r>
              <a:rPr lang="pt-PT" sz="1800" dirty="0">
                <a:solidFill>
                  <a:srgbClr val="000000"/>
                </a:solidFill>
                <a:latin typeface="Tahoma" charset="0"/>
                <a:ea typeface="ＭＳ Ｐゴシック" charset="0"/>
                <a:cs typeface="ＭＳ Ｐゴシック" charset="0"/>
              </a:rPr>
              <a:t> que n</a:t>
            </a:r>
            <a:r>
              <a:rPr lang="pt-PT" altLang="ja-JP" sz="1800" dirty="0">
                <a:solidFill>
                  <a:srgbClr val="000000"/>
                </a:solidFill>
                <a:latin typeface="Tahoma" charset="0"/>
                <a:ea typeface="ヒラギノ角ゴ Pro W3" charset="0"/>
                <a:cs typeface="ヒラギノ角ゴ Pro W3" charset="0"/>
              </a:rPr>
              <a:t>ão estão em</a:t>
            </a:r>
            <a:r>
              <a:rPr lang="pt-PT" sz="1800" dirty="0">
                <a:solidFill>
                  <a:srgbClr val="000000"/>
                </a:solidFill>
                <a:latin typeface="Tahoma" charset="0"/>
                <a:ea typeface="ＭＳ Ｐゴシック" charset="0"/>
                <a:cs typeface="ＭＳ Ｐゴシック" charset="0"/>
              </a:rPr>
              <a:t> </a:t>
            </a:r>
            <a:r>
              <a:rPr lang="pt-PT" sz="2400" dirty="0">
                <a:solidFill>
                  <a:srgbClr val="000000"/>
                </a:solidFill>
                <a:latin typeface="Tahoma" charset="0"/>
                <a:ea typeface="ＭＳ Ｐゴシック" charset="0"/>
                <a:cs typeface="ＭＳ Ｐゴシック" charset="0"/>
              </a:rPr>
              <a:t>N</a:t>
            </a:r>
            <a:r>
              <a:rPr lang="ja-JP" altLang="pt-PT" sz="2400" dirty="0">
                <a:solidFill>
                  <a:srgbClr val="000000"/>
                </a:solidFill>
                <a:latin typeface="Tahoma" charset="0"/>
                <a:ea typeface="ＭＳ Ｐゴシック" charset="0"/>
                <a:cs typeface="ＭＳ Ｐゴシック" charset="0"/>
              </a:rPr>
              <a:t>’</a:t>
            </a:r>
            <a:endParaRPr lang="pt-PT" sz="2400" dirty="0">
              <a:solidFill>
                <a:srgbClr val="000000"/>
              </a:solidFill>
              <a:latin typeface="Tahom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pt-PT" sz="1800" dirty="0">
                <a:solidFill>
                  <a:srgbClr val="000000"/>
                </a:solidFill>
                <a:latin typeface="Tahoma" charset="0"/>
                <a:ea typeface="ＭＳ Ｐゴシック" charset="0"/>
                <a:cs typeface="ＭＳ Ｐゴシック" charset="0"/>
              </a:rPr>
              <a:t>Envolve  n(n+1)/2 comparaç</a:t>
            </a:r>
            <a:r>
              <a:rPr lang="pt-PT" altLang="ja-JP" sz="1800" dirty="0">
                <a:solidFill>
                  <a:srgbClr val="000000"/>
                </a:solidFill>
                <a:latin typeface="Tahoma" charset="0"/>
                <a:ea typeface="ヒラギノ角ゴ Pro W3" charset="0"/>
                <a:cs typeface="ヒラギノ角ゴ Pro W3" charset="0"/>
              </a:rPr>
              <a:t>ões</a:t>
            </a:r>
            <a:r>
              <a:rPr lang="pt-PT" sz="1800" dirty="0">
                <a:solidFill>
                  <a:srgbClr val="000000"/>
                </a:solidFill>
                <a:latin typeface="Tahoma" charset="0"/>
                <a:ea typeface="ＭＳ Ｐゴシック" charset="0"/>
                <a:cs typeface="ＭＳ Ｐゴシック" charset="0"/>
              </a:rPr>
              <a:t>: </a:t>
            </a:r>
            <a:r>
              <a:rPr lang="pt-PT" sz="1800" i="1" dirty="0">
                <a:solidFill>
                  <a:srgbClr val="000000"/>
                </a:solidFill>
                <a:latin typeface="Tahoma" charset="0"/>
                <a:ea typeface="ＭＳ Ｐゴシック" charset="0"/>
                <a:cs typeface="ＭＳ Ｐゴシック" charset="0"/>
              </a:rPr>
              <a:t>O</a:t>
            </a:r>
            <a:r>
              <a:rPr lang="pt-PT" sz="1800" dirty="0">
                <a:solidFill>
                  <a:srgbClr val="000000"/>
                </a:solidFill>
                <a:latin typeface="Tahoma" charset="0"/>
                <a:ea typeface="ＭＳ Ｐゴシック" charset="0"/>
                <a:cs typeface="ＭＳ Ｐゴシック" charset="0"/>
              </a:rPr>
              <a:t>(n</a:t>
            </a:r>
            <a:r>
              <a:rPr lang="pt-PT" sz="1800" baseline="30000" dirty="0">
                <a:solidFill>
                  <a:srgbClr val="000000"/>
                </a:solidFill>
                <a:latin typeface="Tahoma" charset="0"/>
                <a:ea typeface="ＭＳ Ｐゴシック" charset="0"/>
                <a:cs typeface="ＭＳ Ｐゴシック" charset="0"/>
              </a:rPr>
              <a:t>2</a:t>
            </a:r>
            <a:r>
              <a:rPr lang="pt-PT" sz="1800" dirty="0">
                <a:solidFill>
                  <a:srgbClr val="000000"/>
                </a:solidFill>
                <a:latin typeface="Tahoma" charset="0"/>
                <a:ea typeface="ＭＳ Ｐゴシック" charset="0"/>
                <a:cs typeface="ＭＳ Ｐゴシック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pt-PT" altLang="ja-JP" sz="1800" dirty="0">
                <a:solidFill>
                  <a:srgbClr val="000000"/>
                </a:solidFill>
                <a:latin typeface="Tahoma" charset="0"/>
                <a:ea typeface="ヒラギノ角ゴ Pro W3" charset="0"/>
                <a:cs typeface="ヒラギノ角ゴ Pro W3" charset="0"/>
              </a:rPr>
              <a:t>Mas podem haver realiza</a:t>
            </a:r>
            <a:r>
              <a:rPr lang="pt-PT" altLang="ja-JP" sz="1800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ç</a:t>
            </a:r>
            <a:r>
              <a:rPr lang="pt-PT" altLang="ja-JP" sz="1800" dirty="0">
                <a:solidFill>
                  <a:srgbClr val="000000"/>
                </a:solidFill>
                <a:latin typeface="Tahoma" charset="0"/>
                <a:ea typeface="ヒラギノ角ゴ Pro W3" charset="0"/>
                <a:cs typeface="ヒラギノ角ゴ Pro W3" charset="0"/>
              </a:rPr>
              <a:t>ões mais eficientes</a:t>
            </a:r>
            <a:r>
              <a:rPr lang="pt-PT" sz="1800" dirty="0">
                <a:solidFill>
                  <a:srgbClr val="000000"/>
                </a:solidFill>
                <a:latin typeface="Tahoma" charset="0"/>
                <a:ea typeface="ＭＳ Ｐゴシック" charset="0"/>
                <a:cs typeface="ＭＳ Ｐゴシック" charset="0"/>
              </a:rPr>
              <a:t>: </a:t>
            </a:r>
            <a:r>
              <a:rPr lang="pt-PT" sz="1800" i="1" dirty="0">
                <a:solidFill>
                  <a:srgbClr val="000000"/>
                </a:solidFill>
                <a:latin typeface="Tahoma" charset="0"/>
                <a:ea typeface="ＭＳ Ｐゴシック" charset="0"/>
                <a:cs typeface="ＭＳ Ｐゴシック" charset="0"/>
              </a:rPr>
              <a:t>O </a:t>
            </a:r>
            <a:r>
              <a:rPr lang="pt-PT" sz="1800" dirty="0">
                <a:solidFill>
                  <a:srgbClr val="000000"/>
                </a:solidFill>
                <a:latin typeface="Tahoma" charset="0"/>
                <a:ea typeface="ＭＳ Ｐゴシック" charset="0"/>
                <a:cs typeface="ＭＳ Ｐゴシック" charset="0"/>
              </a:rPr>
              <a:t>(n log n</a:t>
            </a:r>
            <a:r>
              <a:rPr lang="pt-PT" sz="1800" dirty="0" smtClean="0">
                <a:solidFill>
                  <a:srgbClr val="000000"/>
                </a:solidFill>
                <a:latin typeface="Tahoma" charset="0"/>
                <a:ea typeface="ＭＳ Ｐゴシック" charset="0"/>
                <a:cs typeface="ＭＳ Ｐゴシック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endParaRPr lang="pt-PT" sz="1800" dirty="0">
              <a:solidFill>
                <a:srgbClr val="000000"/>
              </a:solidFill>
              <a:latin typeface="Tahom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spcBef>
                <a:spcPct val="40000"/>
              </a:spcBef>
              <a:buFont typeface="Wingdings" charset="0"/>
              <a:buNone/>
            </a:pPr>
            <a:r>
              <a:rPr lang="pt-PT" sz="1800" dirty="0">
                <a:solidFill>
                  <a:srgbClr val="000000"/>
                </a:solidFill>
                <a:latin typeface="Tahoma" charset="0"/>
                <a:ea typeface="ＭＳ Ｐゴシック" charset="0"/>
                <a:cs typeface="ＭＳ Ｐゴシック" charset="0"/>
              </a:rPr>
              <a:t>O Algoritmo pode apresentar oscilaç</a:t>
            </a:r>
            <a:r>
              <a:rPr lang="pt-PT" altLang="ja-JP" sz="1800" dirty="0">
                <a:solidFill>
                  <a:srgbClr val="000000"/>
                </a:solidFill>
                <a:latin typeface="Tahoma" charset="0"/>
                <a:ea typeface="ヒラギノ角ゴ Pro W3" charset="0"/>
                <a:cs typeface="ヒラギノ角ゴ Pro W3" charset="0"/>
              </a:rPr>
              <a:t>ões</a:t>
            </a:r>
            <a:r>
              <a:rPr lang="pt-PT" sz="1800" dirty="0">
                <a:solidFill>
                  <a:srgbClr val="000000"/>
                </a:solidFill>
                <a:latin typeface="Tahoma" charset="0"/>
                <a:ea typeface="ＭＳ Ｐゴシック" charset="0"/>
                <a:cs typeface="ＭＳ Ｐゴシック" charset="0"/>
              </a:rPr>
              <a:t>:</a:t>
            </a:r>
          </a:p>
          <a:p>
            <a:pPr eaLnBrk="1" hangingPunct="1">
              <a:lnSpc>
                <a:spcPct val="90000"/>
              </a:lnSpc>
            </a:pPr>
            <a:r>
              <a:rPr lang="pt-PT" sz="1800" dirty="0">
                <a:solidFill>
                  <a:srgbClr val="000000"/>
                </a:solidFill>
                <a:latin typeface="Tahoma" charset="0"/>
                <a:ea typeface="ＭＳ Ｐゴシック" charset="0"/>
                <a:cs typeface="ＭＳ Ｐゴシック" charset="0"/>
              </a:rPr>
              <a:t>Por exemplo, quando o custo de um canal = quantidade de tr</a:t>
            </a:r>
            <a:r>
              <a:rPr lang="pt-PT" altLang="ja-JP" sz="1800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á</a:t>
            </a:r>
            <a:r>
              <a:rPr lang="pt-PT" altLang="ja-JP" sz="1800" dirty="0">
                <a:solidFill>
                  <a:srgbClr val="000000"/>
                </a:solidFill>
                <a:latin typeface="Tahoma" charset="0"/>
                <a:ea typeface="ヒラギノ角ゴ Pro W3" charset="0"/>
                <a:cs typeface="ヒラギノ角ゴ Pro W3" charset="0"/>
              </a:rPr>
              <a:t>fego que o </a:t>
            </a:r>
            <a:r>
              <a:rPr lang="pt-PT" altLang="ja-JP" sz="1800" dirty="0" smtClean="0">
                <a:solidFill>
                  <a:srgbClr val="000000"/>
                </a:solidFill>
                <a:latin typeface="Tahoma" charset="0"/>
                <a:ea typeface="ヒラギノ角ゴ Pro W3" charset="0"/>
                <a:cs typeface="ヒラギノ角ゴ Pro W3" charset="0"/>
              </a:rPr>
              <a:t>atravessa</a:t>
            </a:r>
          </a:p>
          <a:p>
            <a:pPr eaLnBrk="1" hangingPunct="1">
              <a:lnSpc>
                <a:spcPct val="90000"/>
              </a:lnSpc>
            </a:pPr>
            <a:r>
              <a:rPr lang="pt-PT" sz="1800" dirty="0" smtClean="0">
                <a:solidFill>
                  <a:srgbClr val="000000"/>
                </a:solidFill>
                <a:latin typeface="Tahoma" charset="0"/>
                <a:ea typeface="ヒラギノ角ゴ Pro W3" charset="0"/>
                <a:cs typeface="ヒラギノ角ゴ Pro W3" charset="0"/>
              </a:rPr>
              <a:t>Por isso geralmente o custo é calculado como sendo constante</a:t>
            </a:r>
            <a:endParaRPr lang="pt-PT" sz="1800" dirty="0">
              <a:solidFill>
                <a:srgbClr val="000000"/>
              </a:solidFill>
              <a:latin typeface="Tahom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8421" name="Freeform 61"/>
          <p:cNvSpPr>
            <a:spLocks/>
          </p:cNvSpPr>
          <p:nvPr/>
        </p:nvSpPr>
        <p:spPr bwMode="auto">
          <a:xfrm>
            <a:off x="2646363" y="4189413"/>
            <a:ext cx="1944687" cy="1355725"/>
          </a:xfrm>
          <a:custGeom>
            <a:avLst/>
            <a:gdLst>
              <a:gd name="T0" fmla="*/ 0 w 1225"/>
              <a:gd name="T1" fmla="*/ 2147483647 h 854"/>
              <a:gd name="T2" fmla="*/ 2147483647 w 1225"/>
              <a:gd name="T3" fmla="*/ 2147483647 h 854"/>
              <a:gd name="T4" fmla="*/ 2147483647 w 1225"/>
              <a:gd name="T5" fmla="*/ 2147483647 h 854"/>
              <a:gd name="T6" fmla="*/ 2147483647 w 1225"/>
              <a:gd name="T7" fmla="*/ 2147483647 h 854"/>
              <a:gd name="T8" fmla="*/ 2147483647 w 1225"/>
              <a:gd name="T9" fmla="*/ 2147483647 h 854"/>
              <a:gd name="T10" fmla="*/ 2147483647 w 1225"/>
              <a:gd name="T11" fmla="*/ 2147483647 h 854"/>
              <a:gd name="T12" fmla="*/ 2147483647 w 1225"/>
              <a:gd name="T13" fmla="*/ 2147483647 h 854"/>
              <a:gd name="T14" fmla="*/ 2147483647 w 1225"/>
              <a:gd name="T15" fmla="*/ 2147483647 h 854"/>
              <a:gd name="T16" fmla="*/ 2147483647 w 1225"/>
              <a:gd name="T17" fmla="*/ 2147483647 h 854"/>
              <a:gd name="T18" fmla="*/ 0 w 1225"/>
              <a:gd name="T19" fmla="*/ 2147483647 h 85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225"/>
              <a:gd name="T31" fmla="*/ 0 h 854"/>
              <a:gd name="T32" fmla="*/ 1225 w 1225"/>
              <a:gd name="T33" fmla="*/ 854 h 85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225" h="854">
                <a:moveTo>
                  <a:pt x="0" y="387"/>
                </a:moveTo>
                <a:cubicBezTo>
                  <a:pt x="0" y="243"/>
                  <a:pt x="87" y="223"/>
                  <a:pt x="168" y="162"/>
                </a:cubicBezTo>
                <a:cubicBezTo>
                  <a:pt x="249" y="101"/>
                  <a:pt x="377" y="40"/>
                  <a:pt x="486" y="18"/>
                </a:cubicBezTo>
                <a:cubicBezTo>
                  <a:pt x="615" y="6"/>
                  <a:pt x="684" y="0"/>
                  <a:pt x="822" y="30"/>
                </a:cubicBezTo>
                <a:cubicBezTo>
                  <a:pt x="960" y="60"/>
                  <a:pt x="1099" y="169"/>
                  <a:pt x="1152" y="267"/>
                </a:cubicBezTo>
                <a:cubicBezTo>
                  <a:pt x="1213" y="351"/>
                  <a:pt x="1225" y="452"/>
                  <a:pt x="1188" y="537"/>
                </a:cubicBezTo>
                <a:cubicBezTo>
                  <a:pt x="1151" y="622"/>
                  <a:pt x="1050" y="730"/>
                  <a:pt x="927" y="780"/>
                </a:cubicBezTo>
                <a:cubicBezTo>
                  <a:pt x="804" y="830"/>
                  <a:pt x="572" y="854"/>
                  <a:pt x="447" y="837"/>
                </a:cubicBezTo>
                <a:cubicBezTo>
                  <a:pt x="322" y="820"/>
                  <a:pt x="251" y="750"/>
                  <a:pt x="177" y="675"/>
                </a:cubicBezTo>
                <a:cubicBezTo>
                  <a:pt x="103" y="600"/>
                  <a:pt x="0" y="531"/>
                  <a:pt x="0" y="387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88422" name="Freeform 62"/>
          <p:cNvSpPr>
            <a:spLocks/>
          </p:cNvSpPr>
          <p:nvPr/>
        </p:nvSpPr>
        <p:spPr bwMode="auto">
          <a:xfrm>
            <a:off x="3046413" y="4527550"/>
            <a:ext cx="390525" cy="209550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grpSp>
        <p:nvGrpSpPr>
          <p:cNvPr id="188423" name="Group 63"/>
          <p:cNvGrpSpPr>
            <a:grpSpLocks/>
          </p:cNvGrpSpPr>
          <p:nvPr/>
        </p:nvGrpSpPr>
        <p:grpSpPr bwMode="auto">
          <a:xfrm>
            <a:off x="3352800" y="4216400"/>
            <a:ext cx="501650" cy="400050"/>
            <a:chOff x="1747" y="3194"/>
            <a:chExt cx="316" cy="252"/>
          </a:xfrm>
        </p:grpSpPr>
        <p:sp>
          <p:nvSpPr>
            <p:cNvPr id="188633" name="Oval 64"/>
            <p:cNvSpPr>
              <a:spLocks noChangeArrowheads="1"/>
            </p:cNvSpPr>
            <p:nvPr/>
          </p:nvSpPr>
          <p:spPr bwMode="auto">
            <a:xfrm>
              <a:off x="1750" y="3308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8634" name="Line 65"/>
            <p:cNvSpPr>
              <a:spLocks noChangeShapeType="1"/>
            </p:cNvSpPr>
            <p:nvPr/>
          </p:nvSpPr>
          <p:spPr bwMode="auto">
            <a:xfrm>
              <a:off x="1750" y="330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8635" name="Line 66"/>
            <p:cNvSpPr>
              <a:spLocks noChangeShapeType="1"/>
            </p:cNvSpPr>
            <p:nvPr/>
          </p:nvSpPr>
          <p:spPr bwMode="auto">
            <a:xfrm>
              <a:off x="2063" y="330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8636" name="Rectangle 67"/>
            <p:cNvSpPr>
              <a:spLocks noChangeArrowheads="1"/>
            </p:cNvSpPr>
            <p:nvPr/>
          </p:nvSpPr>
          <p:spPr bwMode="auto">
            <a:xfrm>
              <a:off x="1750" y="3301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u="none">
                <a:latin typeface="Tw Cen MT"/>
                <a:cs typeface="Tw Cen MT"/>
              </a:endParaRPr>
            </a:p>
          </p:txBody>
        </p:sp>
        <p:sp>
          <p:nvSpPr>
            <p:cNvPr id="188637" name="Oval 68"/>
            <p:cNvSpPr>
              <a:spLocks noChangeArrowheads="1"/>
            </p:cNvSpPr>
            <p:nvPr/>
          </p:nvSpPr>
          <p:spPr bwMode="auto">
            <a:xfrm>
              <a:off x="1747" y="3242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grpSp>
          <p:nvGrpSpPr>
            <p:cNvPr id="188638" name="Group 69"/>
            <p:cNvGrpSpPr>
              <a:grpSpLocks/>
            </p:cNvGrpSpPr>
            <p:nvPr/>
          </p:nvGrpSpPr>
          <p:grpSpPr bwMode="auto">
            <a:xfrm>
              <a:off x="1792" y="3194"/>
              <a:ext cx="214" cy="252"/>
              <a:chOff x="2950" y="2429"/>
              <a:chExt cx="217" cy="252"/>
            </a:xfrm>
          </p:grpSpPr>
          <p:sp>
            <p:nvSpPr>
              <p:cNvPr id="188639" name="Rectangle 70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88640" name="Text Box 71"/>
              <p:cNvSpPr txBox="1">
                <a:spLocks noChangeArrowheads="1"/>
              </p:cNvSpPr>
              <p:nvPr/>
            </p:nvSpPr>
            <p:spPr bwMode="auto">
              <a:xfrm>
                <a:off x="2950" y="2429"/>
                <a:ext cx="217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 u="none">
                    <a:latin typeface="Tw Cen MT"/>
                    <a:cs typeface="Tw Cen MT"/>
                  </a:rPr>
                  <a:t>A</a:t>
                </a:r>
                <a:endParaRPr lang="en-US" u="none">
                  <a:latin typeface="Tw Cen MT"/>
                  <a:cs typeface="Tw Cen MT"/>
                </a:endParaRPr>
              </a:p>
            </p:txBody>
          </p:sp>
        </p:grpSp>
      </p:grpSp>
      <p:grpSp>
        <p:nvGrpSpPr>
          <p:cNvPr id="188424" name="Group 72"/>
          <p:cNvGrpSpPr>
            <a:grpSpLocks/>
          </p:cNvGrpSpPr>
          <p:nvPr/>
        </p:nvGrpSpPr>
        <p:grpSpPr bwMode="auto">
          <a:xfrm>
            <a:off x="2705100" y="4621213"/>
            <a:ext cx="501650" cy="400050"/>
            <a:chOff x="2221" y="3575"/>
            <a:chExt cx="316" cy="252"/>
          </a:xfrm>
        </p:grpSpPr>
        <p:sp>
          <p:nvSpPr>
            <p:cNvPr id="188625" name="Oval 73"/>
            <p:cNvSpPr>
              <a:spLocks noChangeArrowheads="1"/>
            </p:cNvSpPr>
            <p:nvPr/>
          </p:nvSpPr>
          <p:spPr bwMode="auto">
            <a:xfrm>
              <a:off x="2224" y="369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8626" name="Line 74"/>
            <p:cNvSpPr>
              <a:spLocks noChangeShapeType="1"/>
            </p:cNvSpPr>
            <p:nvPr/>
          </p:nvSpPr>
          <p:spPr bwMode="auto">
            <a:xfrm>
              <a:off x="2224" y="368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8627" name="Line 75"/>
            <p:cNvSpPr>
              <a:spLocks noChangeShapeType="1"/>
            </p:cNvSpPr>
            <p:nvPr/>
          </p:nvSpPr>
          <p:spPr bwMode="auto">
            <a:xfrm>
              <a:off x="2537" y="368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8628" name="Rectangle 76"/>
            <p:cNvSpPr>
              <a:spLocks noChangeArrowheads="1"/>
            </p:cNvSpPr>
            <p:nvPr/>
          </p:nvSpPr>
          <p:spPr bwMode="auto">
            <a:xfrm>
              <a:off x="2224" y="3688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u="none">
                <a:latin typeface="Tw Cen MT"/>
                <a:cs typeface="Tw Cen MT"/>
              </a:endParaRPr>
            </a:p>
          </p:txBody>
        </p:sp>
        <p:sp>
          <p:nvSpPr>
            <p:cNvPr id="188629" name="Oval 77"/>
            <p:cNvSpPr>
              <a:spLocks noChangeArrowheads="1"/>
            </p:cNvSpPr>
            <p:nvPr/>
          </p:nvSpPr>
          <p:spPr bwMode="auto">
            <a:xfrm>
              <a:off x="2221" y="362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grpSp>
          <p:nvGrpSpPr>
            <p:cNvPr id="188630" name="Group 78"/>
            <p:cNvGrpSpPr>
              <a:grpSpLocks/>
            </p:cNvGrpSpPr>
            <p:nvPr/>
          </p:nvGrpSpPr>
          <p:grpSpPr bwMode="auto">
            <a:xfrm>
              <a:off x="2281" y="3575"/>
              <a:ext cx="214" cy="252"/>
              <a:chOff x="2950" y="2429"/>
              <a:chExt cx="217" cy="252"/>
            </a:xfrm>
          </p:grpSpPr>
          <p:sp>
            <p:nvSpPr>
              <p:cNvPr id="188631" name="Rectangle 7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88632" name="Text Box 80"/>
              <p:cNvSpPr txBox="1">
                <a:spLocks noChangeArrowheads="1"/>
              </p:cNvSpPr>
              <p:nvPr/>
            </p:nvSpPr>
            <p:spPr bwMode="auto">
              <a:xfrm>
                <a:off x="2950" y="2429"/>
                <a:ext cx="217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 u="none">
                    <a:latin typeface="Tw Cen MT"/>
                    <a:cs typeface="Tw Cen MT"/>
                  </a:rPr>
                  <a:t>D</a:t>
                </a:r>
                <a:endParaRPr lang="en-US" u="none">
                  <a:latin typeface="Tw Cen MT"/>
                  <a:cs typeface="Tw Cen MT"/>
                </a:endParaRPr>
              </a:p>
            </p:txBody>
          </p:sp>
        </p:grpSp>
      </p:grpSp>
      <p:grpSp>
        <p:nvGrpSpPr>
          <p:cNvPr id="188425" name="Group 81"/>
          <p:cNvGrpSpPr>
            <a:grpSpLocks/>
          </p:cNvGrpSpPr>
          <p:nvPr/>
        </p:nvGrpSpPr>
        <p:grpSpPr bwMode="auto">
          <a:xfrm>
            <a:off x="3340100" y="5083175"/>
            <a:ext cx="500063" cy="400050"/>
            <a:chOff x="2903" y="2888"/>
            <a:chExt cx="315" cy="252"/>
          </a:xfrm>
        </p:grpSpPr>
        <p:grpSp>
          <p:nvGrpSpPr>
            <p:cNvPr id="188616" name="Group 82"/>
            <p:cNvGrpSpPr>
              <a:grpSpLocks/>
            </p:cNvGrpSpPr>
            <p:nvPr/>
          </p:nvGrpSpPr>
          <p:grpSpPr bwMode="auto">
            <a:xfrm>
              <a:off x="2903" y="2938"/>
              <a:ext cx="315" cy="144"/>
              <a:chOff x="2903" y="2938"/>
              <a:chExt cx="315" cy="144"/>
            </a:xfrm>
          </p:grpSpPr>
          <p:sp>
            <p:nvSpPr>
              <p:cNvPr id="188620" name="Oval 83"/>
              <p:cNvSpPr>
                <a:spLocks noChangeArrowheads="1"/>
              </p:cNvSpPr>
              <p:nvPr/>
            </p:nvSpPr>
            <p:spPr bwMode="auto">
              <a:xfrm>
                <a:off x="2903" y="3001"/>
                <a:ext cx="312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88621" name="Line 84"/>
              <p:cNvSpPr>
                <a:spLocks noChangeShapeType="1"/>
              </p:cNvSpPr>
              <p:nvPr/>
            </p:nvSpPr>
            <p:spPr bwMode="auto">
              <a:xfrm>
                <a:off x="2903" y="299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88622" name="Line 85"/>
              <p:cNvSpPr>
                <a:spLocks noChangeShapeType="1"/>
              </p:cNvSpPr>
              <p:nvPr/>
            </p:nvSpPr>
            <p:spPr bwMode="auto">
              <a:xfrm>
                <a:off x="3215" y="299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88623" name="Rectangle 86"/>
              <p:cNvSpPr>
                <a:spLocks noChangeArrowheads="1"/>
              </p:cNvSpPr>
              <p:nvPr/>
            </p:nvSpPr>
            <p:spPr bwMode="auto">
              <a:xfrm>
                <a:off x="2903" y="2994"/>
                <a:ext cx="309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Tw Cen MT"/>
                  <a:cs typeface="Tw Cen MT"/>
                </a:endParaRPr>
              </a:p>
            </p:txBody>
          </p:sp>
          <p:sp>
            <p:nvSpPr>
              <p:cNvPr id="188624" name="Oval 87"/>
              <p:cNvSpPr>
                <a:spLocks noChangeArrowheads="1"/>
              </p:cNvSpPr>
              <p:nvPr/>
            </p:nvSpPr>
            <p:spPr bwMode="auto">
              <a:xfrm>
                <a:off x="2906" y="2938"/>
                <a:ext cx="312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</p:grpSp>
        <p:grpSp>
          <p:nvGrpSpPr>
            <p:cNvPr id="188617" name="Group 88"/>
            <p:cNvGrpSpPr>
              <a:grpSpLocks/>
            </p:cNvGrpSpPr>
            <p:nvPr/>
          </p:nvGrpSpPr>
          <p:grpSpPr bwMode="auto">
            <a:xfrm>
              <a:off x="2958" y="2888"/>
              <a:ext cx="216" cy="252"/>
              <a:chOff x="2948" y="2429"/>
              <a:chExt cx="219" cy="252"/>
            </a:xfrm>
          </p:grpSpPr>
          <p:sp>
            <p:nvSpPr>
              <p:cNvPr id="188618" name="Rectangle 8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88619" name="Text Box 90"/>
              <p:cNvSpPr txBox="1">
                <a:spLocks noChangeArrowheads="1"/>
              </p:cNvSpPr>
              <p:nvPr/>
            </p:nvSpPr>
            <p:spPr bwMode="auto">
              <a:xfrm>
                <a:off x="2948" y="2429"/>
                <a:ext cx="219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 u="none">
                    <a:latin typeface="Tw Cen MT"/>
                    <a:cs typeface="Tw Cen MT"/>
                  </a:rPr>
                  <a:t>C</a:t>
                </a:r>
                <a:endParaRPr lang="en-US" u="none">
                  <a:latin typeface="Tw Cen MT"/>
                  <a:cs typeface="Tw Cen MT"/>
                </a:endParaRPr>
              </a:p>
            </p:txBody>
          </p:sp>
        </p:grpSp>
      </p:grpSp>
      <p:grpSp>
        <p:nvGrpSpPr>
          <p:cNvPr id="188426" name="Group 91"/>
          <p:cNvGrpSpPr>
            <a:grpSpLocks/>
          </p:cNvGrpSpPr>
          <p:nvPr/>
        </p:nvGrpSpPr>
        <p:grpSpPr bwMode="auto">
          <a:xfrm>
            <a:off x="3994150" y="4635500"/>
            <a:ext cx="501650" cy="400050"/>
            <a:chOff x="2217" y="2888"/>
            <a:chExt cx="316" cy="252"/>
          </a:xfrm>
        </p:grpSpPr>
        <p:sp>
          <p:nvSpPr>
            <p:cNvPr id="188608" name="Oval 92"/>
            <p:cNvSpPr>
              <a:spLocks noChangeArrowheads="1"/>
            </p:cNvSpPr>
            <p:nvPr/>
          </p:nvSpPr>
          <p:spPr bwMode="auto">
            <a:xfrm>
              <a:off x="2220" y="300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8609" name="Line 93"/>
            <p:cNvSpPr>
              <a:spLocks noChangeShapeType="1"/>
            </p:cNvSpPr>
            <p:nvPr/>
          </p:nvSpPr>
          <p:spPr bwMode="auto">
            <a:xfrm>
              <a:off x="2220" y="29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8610" name="Line 94"/>
            <p:cNvSpPr>
              <a:spLocks noChangeShapeType="1"/>
            </p:cNvSpPr>
            <p:nvPr/>
          </p:nvSpPr>
          <p:spPr bwMode="auto">
            <a:xfrm>
              <a:off x="2533" y="29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8611" name="Rectangle 95"/>
            <p:cNvSpPr>
              <a:spLocks noChangeArrowheads="1"/>
            </p:cNvSpPr>
            <p:nvPr/>
          </p:nvSpPr>
          <p:spPr bwMode="auto">
            <a:xfrm>
              <a:off x="2220" y="2998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u="none">
                <a:latin typeface="Tw Cen MT"/>
                <a:cs typeface="Tw Cen MT"/>
              </a:endParaRPr>
            </a:p>
          </p:txBody>
        </p:sp>
        <p:sp>
          <p:nvSpPr>
            <p:cNvPr id="188612" name="Oval 96"/>
            <p:cNvSpPr>
              <a:spLocks noChangeArrowheads="1"/>
            </p:cNvSpPr>
            <p:nvPr/>
          </p:nvSpPr>
          <p:spPr bwMode="auto">
            <a:xfrm>
              <a:off x="2217" y="293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grpSp>
          <p:nvGrpSpPr>
            <p:cNvPr id="188613" name="Group 97"/>
            <p:cNvGrpSpPr>
              <a:grpSpLocks/>
            </p:cNvGrpSpPr>
            <p:nvPr/>
          </p:nvGrpSpPr>
          <p:grpSpPr bwMode="auto">
            <a:xfrm>
              <a:off x="2279" y="2888"/>
              <a:ext cx="197" cy="252"/>
              <a:chOff x="2958" y="2429"/>
              <a:chExt cx="200" cy="252"/>
            </a:xfrm>
          </p:grpSpPr>
          <p:sp>
            <p:nvSpPr>
              <p:cNvPr id="188614" name="Rectangle 9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88615" name="Text Box 99"/>
              <p:cNvSpPr txBox="1">
                <a:spLocks noChangeArrowheads="1"/>
              </p:cNvSpPr>
              <p:nvPr/>
            </p:nvSpPr>
            <p:spPr bwMode="auto">
              <a:xfrm>
                <a:off x="2958" y="2429"/>
                <a:ext cx="20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 u="none">
                    <a:latin typeface="Tw Cen MT"/>
                    <a:cs typeface="Tw Cen MT"/>
                  </a:rPr>
                  <a:t>B</a:t>
                </a:r>
                <a:endParaRPr lang="en-US" u="none">
                  <a:latin typeface="Tw Cen MT"/>
                  <a:cs typeface="Tw Cen MT"/>
                </a:endParaRPr>
              </a:p>
            </p:txBody>
          </p:sp>
        </p:grpSp>
      </p:grpSp>
      <p:sp>
        <p:nvSpPr>
          <p:cNvPr id="188427" name="Text Box 100"/>
          <p:cNvSpPr txBox="1">
            <a:spLocks noChangeArrowheads="1"/>
          </p:cNvSpPr>
          <p:nvPr/>
        </p:nvSpPr>
        <p:spPr bwMode="auto">
          <a:xfrm>
            <a:off x="2776345" y="4354513"/>
            <a:ext cx="58140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latin typeface="Tw Cen MT"/>
                <a:cs typeface="Tw Cen MT"/>
              </a:rPr>
              <a:t>2+e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188428" name="Freeform 101"/>
          <p:cNvSpPr>
            <a:spLocks/>
          </p:cNvSpPr>
          <p:nvPr/>
        </p:nvSpPr>
        <p:spPr bwMode="auto">
          <a:xfrm flipH="1">
            <a:off x="3732213" y="4527550"/>
            <a:ext cx="338137" cy="204788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88429" name="Freeform 102"/>
          <p:cNvSpPr>
            <a:spLocks/>
          </p:cNvSpPr>
          <p:nvPr/>
        </p:nvSpPr>
        <p:spPr bwMode="auto">
          <a:xfrm flipH="1" flipV="1">
            <a:off x="3746500" y="4941888"/>
            <a:ext cx="314325" cy="228600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88430" name="Freeform 103"/>
          <p:cNvSpPr>
            <a:spLocks/>
          </p:cNvSpPr>
          <p:nvPr/>
        </p:nvSpPr>
        <p:spPr bwMode="auto">
          <a:xfrm flipV="1">
            <a:off x="3108325" y="4932363"/>
            <a:ext cx="323850" cy="247650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88431" name="Text Box 104"/>
          <p:cNvSpPr txBox="1">
            <a:spLocks noChangeArrowheads="1"/>
          </p:cNvSpPr>
          <p:nvPr/>
        </p:nvSpPr>
        <p:spPr bwMode="auto">
          <a:xfrm>
            <a:off x="3951288" y="4387850"/>
            <a:ext cx="323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latin typeface="Tw Cen MT"/>
                <a:cs typeface="Tw Cen MT"/>
              </a:rPr>
              <a:t>0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188432" name="Text Box 105"/>
          <p:cNvSpPr txBox="1">
            <a:spLocks noChangeArrowheads="1"/>
          </p:cNvSpPr>
          <p:nvPr/>
        </p:nvSpPr>
        <p:spPr bwMode="auto">
          <a:xfrm>
            <a:off x="3862388" y="4935538"/>
            <a:ext cx="323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latin typeface="Tw Cen MT"/>
                <a:cs typeface="Tw Cen MT"/>
              </a:rPr>
              <a:t>0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188433" name="Text Box 106"/>
          <p:cNvSpPr txBox="1">
            <a:spLocks noChangeArrowheads="1"/>
          </p:cNvSpPr>
          <p:nvPr/>
        </p:nvSpPr>
        <p:spPr bwMode="auto">
          <a:xfrm>
            <a:off x="2990850" y="4959350"/>
            <a:ext cx="323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latin typeface="Tw Cen MT"/>
                <a:cs typeface="Tw Cen MT"/>
              </a:rPr>
              <a:t>0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188434" name="Freeform 107"/>
          <p:cNvSpPr>
            <a:spLocks/>
          </p:cNvSpPr>
          <p:nvPr/>
        </p:nvSpPr>
        <p:spPr bwMode="auto">
          <a:xfrm flipH="1" flipV="1">
            <a:off x="3651250" y="4899025"/>
            <a:ext cx="314325" cy="228600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88435" name="Freeform 108"/>
          <p:cNvSpPr>
            <a:spLocks/>
          </p:cNvSpPr>
          <p:nvPr/>
        </p:nvSpPr>
        <p:spPr bwMode="auto">
          <a:xfrm flipH="1">
            <a:off x="3198813" y="4908550"/>
            <a:ext cx="304800" cy="219075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88436" name="Text Box 109"/>
          <p:cNvSpPr txBox="1">
            <a:spLocks noChangeArrowheads="1"/>
          </p:cNvSpPr>
          <p:nvPr/>
        </p:nvSpPr>
        <p:spPr bwMode="auto">
          <a:xfrm>
            <a:off x="3196239" y="4730750"/>
            <a:ext cx="58140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latin typeface="Tw Cen MT"/>
                <a:cs typeface="Tw Cen MT"/>
              </a:rPr>
              <a:t>1+e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188437" name="Text Box 110"/>
          <p:cNvSpPr txBox="1">
            <a:spLocks noChangeArrowheads="1"/>
          </p:cNvSpPr>
          <p:nvPr/>
        </p:nvSpPr>
        <p:spPr bwMode="auto">
          <a:xfrm>
            <a:off x="3624616" y="4721225"/>
            <a:ext cx="3120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latin typeface="Tw Cen MT"/>
                <a:cs typeface="Tw Cen MT"/>
              </a:rPr>
              <a:t>1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188438" name="Freeform 111"/>
          <p:cNvSpPr>
            <a:spLocks/>
          </p:cNvSpPr>
          <p:nvPr/>
        </p:nvSpPr>
        <p:spPr bwMode="auto">
          <a:xfrm>
            <a:off x="4799013" y="4198938"/>
            <a:ext cx="1944687" cy="1355725"/>
          </a:xfrm>
          <a:custGeom>
            <a:avLst/>
            <a:gdLst>
              <a:gd name="T0" fmla="*/ 0 w 1225"/>
              <a:gd name="T1" fmla="*/ 2147483647 h 854"/>
              <a:gd name="T2" fmla="*/ 2147483647 w 1225"/>
              <a:gd name="T3" fmla="*/ 2147483647 h 854"/>
              <a:gd name="T4" fmla="*/ 2147483647 w 1225"/>
              <a:gd name="T5" fmla="*/ 2147483647 h 854"/>
              <a:gd name="T6" fmla="*/ 2147483647 w 1225"/>
              <a:gd name="T7" fmla="*/ 2147483647 h 854"/>
              <a:gd name="T8" fmla="*/ 2147483647 w 1225"/>
              <a:gd name="T9" fmla="*/ 2147483647 h 854"/>
              <a:gd name="T10" fmla="*/ 2147483647 w 1225"/>
              <a:gd name="T11" fmla="*/ 2147483647 h 854"/>
              <a:gd name="T12" fmla="*/ 2147483647 w 1225"/>
              <a:gd name="T13" fmla="*/ 2147483647 h 854"/>
              <a:gd name="T14" fmla="*/ 2147483647 w 1225"/>
              <a:gd name="T15" fmla="*/ 2147483647 h 854"/>
              <a:gd name="T16" fmla="*/ 2147483647 w 1225"/>
              <a:gd name="T17" fmla="*/ 2147483647 h 854"/>
              <a:gd name="T18" fmla="*/ 0 w 1225"/>
              <a:gd name="T19" fmla="*/ 2147483647 h 85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225"/>
              <a:gd name="T31" fmla="*/ 0 h 854"/>
              <a:gd name="T32" fmla="*/ 1225 w 1225"/>
              <a:gd name="T33" fmla="*/ 854 h 85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225" h="854">
                <a:moveTo>
                  <a:pt x="0" y="387"/>
                </a:moveTo>
                <a:cubicBezTo>
                  <a:pt x="0" y="243"/>
                  <a:pt x="87" y="223"/>
                  <a:pt x="168" y="162"/>
                </a:cubicBezTo>
                <a:cubicBezTo>
                  <a:pt x="249" y="101"/>
                  <a:pt x="377" y="40"/>
                  <a:pt x="486" y="18"/>
                </a:cubicBezTo>
                <a:cubicBezTo>
                  <a:pt x="615" y="6"/>
                  <a:pt x="684" y="0"/>
                  <a:pt x="822" y="30"/>
                </a:cubicBezTo>
                <a:cubicBezTo>
                  <a:pt x="960" y="60"/>
                  <a:pt x="1099" y="169"/>
                  <a:pt x="1152" y="267"/>
                </a:cubicBezTo>
                <a:cubicBezTo>
                  <a:pt x="1213" y="351"/>
                  <a:pt x="1225" y="452"/>
                  <a:pt x="1188" y="537"/>
                </a:cubicBezTo>
                <a:cubicBezTo>
                  <a:pt x="1151" y="622"/>
                  <a:pt x="1050" y="730"/>
                  <a:pt x="927" y="780"/>
                </a:cubicBezTo>
                <a:cubicBezTo>
                  <a:pt x="804" y="830"/>
                  <a:pt x="572" y="854"/>
                  <a:pt x="447" y="837"/>
                </a:cubicBezTo>
                <a:cubicBezTo>
                  <a:pt x="322" y="820"/>
                  <a:pt x="251" y="750"/>
                  <a:pt x="177" y="675"/>
                </a:cubicBezTo>
                <a:cubicBezTo>
                  <a:pt x="103" y="600"/>
                  <a:pt x="0" y="531"/>
                  <a:pt x="0" y="387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88439" name="Freeform 112"/>
          <p:cNvSpPr>
            <a:spLocks/>
          </p:cNvSpPr>
          <p:nvPr/>
        </p:nvSpPr>
        <p:spPr bwMode="auto">
          <a:xfrm>
            <a:off x="5199063" y="4537075"/>
            <a:ext cx="390525" cy="209550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grpSp>
        <p:nvGrpSpPr>
          <p:cNvPr id="188440" name="Group 113"/>
          <p:cNvGrpSpPr>
            <a:grpSpLocks/>
          </p:cNvGrpSpPr>
          <p:nvPr/>
        </p:nvGrpSpPr>
        <p:grpSpPr bwMode="auto">
          <a:xfrm>
            <a:off x="5505450" y="4225925"/>
            <a:ext cx="501650" cy="400050"/>
            <a:chOff x="1747" y="3194"/>
            <a:chExt cx="316" cy="252"/>
          </a:xfrm>
        </p:grpSpPr>
        <p:sp>
          <p:nvSpPr>
            <p:cNvPr id="188600" name="Oval 114"/>
            <p:cNvSpPr>
              <a:spLocks noChangeArrowheads="1"/>
            </p:cNvSpPr>
            <p:nvPr/>
          </p:nvSpPr>
          <p:spPr bwMode="auto">
            <a:xfrm>
              <a:off x="1750" y="3308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8601" name="Line 115"/>
            <p:cNvSpPr>
              <a:spLocks noChangeShapeType="1"/>
            </p:cNvSpPr>
            <p:nvPr/>
          </p:nvSpPr>
          <p:spPr bwMode="auto">
            <a:xfrm>
              <a:off x="1750" y="330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8602" name="Line 116"/>
            <p:cNvSpPr>
              <a:spLocks noChangeShapeType="1"/>
            </p:cNvSpPr>
            <p:nvPr/>
          </p:nvSpPr>
          <p:spPr bwMode="auto">
            <a:xfrm>
              <a:off x="2063" y="330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8603" name="Rectangle 117"/>
            <p:cNvSpPr>
              <a:spLocks noChangeArrowheads="1"/>
            </p:cNvSpPr>
            <p:nvPr/>
          </p:nvSpPr>
          <p:spPr bwMode="auto">
            <a:xfrm>
              <a:off x="1750" y="3301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u="none">
                <a:latin typeface="Tw Cen MT"/>
                <a:cs typeface="Tw Cen MT"/>
              </a:endParaRPr>
            </a:p>
          </p:txBody>
        </p:sp>
        <p:sp>
          <p:nvSpPr>
            <p:cNvPr id="188604" name="Oval 118"/>
            <p:cNvSpPr>
              <a:spLocks noChangeArrowheads="1"/>
            </p:cNvSpPr>
            <p:nvPr/>
          </p:nvSpPr>
          <p:spPr bwMode="auto">
            <a:xfrm>
              <a:off x="1747" y="3242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grpSp>
          <p:nvGrpSpPr>
            <p:cNvPr id="188605" name="Group 119"/>
            <p:cNvGrpSpPr>
              <a:grpSpLocks/>
            </p:cNvGrpSpPr>
            <p:nvPr/>
          </p:nvGrpSpPr>
          <p:grpSpPr bwMode="auto">
            <a:xfrm>
              <a:off x="1792" y="3194"/>
              <a:ext cx="214" cy="252"/>
              <a:chOff x="2950" y="2429"/>
              <a:chExt cx="217" cy="252"/>
            </a:xfrm>
          </p:grpSpPr>
          <p:sp>
            <p:nvSpPr>
              <p:cNvPr id="188606" name="Rectangle 120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88607" name="Text Box 121"/>
              <p:cNvSpPr txBox="1">
                <a:spLocks noChangeArrowheads="1"/>
              </p:cNvSpPr>
              <p:nvPr/>
            </p:nvSpPr>
            <p:spPr bwMode="auto">
              <a:xfrm>
                <a:off x="2950" y="2429"/>
                <a:ext cx="217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 u="none">
                    <a:latin typeface="Tw Cen MT"/>
                    <a:cs typeface="Tw Cen MT"/>
                  </a:rPr>
                  <a:t>A</a:t>
                </a:r>
                <a:endParaRPr lang="en-US" u="none">
                  <a:latin typeface="Tw Cen MT"/>
                  <a:cs typeface="Tw Cen MT"/>
                </a:endParaRPr>
              </a:p>
            </p:txBody>
          </p:sp>
        </p:grpSp>
      </p:grpSp>
      <p:grpSp>
        <p:nvGrpSpPr>
          <p:cNvPr id="188441" name="Group 122"/>
          <p:cNvGrpSpPr>
            <a:grpSpLocks/>
          </p:cNvGrpSpPr>
          <p:nvPr/>
        </p:nvGrpSpPr>
        <p:grpSpPr bwMode="auto">
          <a:xfrm>
            <a:off x="4857750" y="4630738"/>
            <a:ext cx="501650" cy="400050"/>
            <a:chOff x="2221" y="3575"/>
            <a:chExt cx="316" cy="252"/>
          </a:xfrm>
        </p:grpSpPr>
        <p:sp>
          <p:nvSpPr>
            <p:cNvPr id="188592" name="Oval 123"/>
            <p:cNvSpPr>
              <a:spLocks noChangeArrowheads="1"/>
            </p:cNvSpPr>
            <p:nvPr/>
          </p:nvSpPr>
          <p:spPr bwMode="auto">
            <a:xfrm>
              <a:off x="2224" y="369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8593" name="Line 124"/>
            <p:cNvSpPr>
              <a:spLocks noChangeShapeType="1"/>
            </p:cNvSpPr>
            <p:nvPr/>
          </p:nvSpPr>
          <p:spPr bwMode="auto">
            <a:xfrm>
              <a:off x="2224" y="368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8594" name="Line 125"/>
            <p:cNvSpPr>
              <a:spLocks noChangeShapeType="1"/>
            </p:cNvSpPr>
            <p:nvPr/>
          </p:nvSpPr>
          <p:spPr bwMode="auto">
            <a:xfrm>
              <a:off x="2537" y="368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8595" name="Rectangle 126"/>
            <p:cNvSpPr>
              <a:spLocks noChangeArrowheads="1"/>
            </p:cNvSpPr>
            <p:nvPr/>
          </p:nvSpPr>
          <p:spPr bwMode="auto">
            <a:xfrm>
              <a:off x="2224" y="3688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u="none">
                <a:latin typeface="Tw Cen MT"/>
                <a:cs typeface="Tw Cen MT"/>
              </a:endParaRPr>
            </a:p>
          </p:txBody>
        </p:sp>
        <p:sp>
          <p:nvSpPr>
            <p:cNvPr id="188596" name="Oval 127"/>
            <p:cNvSpPr>
              <a:spLocks noChangeArrowheads="1"/>
            </p:cNvSpPr>
            <p:nvPr/>
          </p:nvSpPr>
          <p:spPr bwMode="auto">
            <a:xfrm>
              <a:off x="2221" y="362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grpSp>
          <p:nvGrpSpPr>
            <p:cNvPr id="188597" name="Group 128"/>
            <p:cNvGrpSpPr>
              <a:grpSpLocks/>
            </p:cNvGrpSpPr>
            <p:nvPr/>
          </p:nvGrpSpPr>
          <p:grpSpPr bwMode="auto">
            <a:xfrm>
              <a:off x="2281" y="3575"/>
              <a:ext cx="214" cy="252"/>
              <a:chOff x="2950" y="2429"/>
              <a:chExt cx="217" cy="252"/>
            </a:xfrm>
          </p:grpSpPr>
          <p:sp>
            <p:nvSpPr>
              <p:cNvPr id="188598" name="Rectangle 12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88599" name="Text Box 130"/>
              <p:cNvSpPr txBox="1">
                <a:spLocks noChangeArrowheads="1"/>
              </p:cNvSpPr>
              <p:nvPr/>
            </p:nvSpPr>
            <p:spPr bwMode="auto">
              <a:xfrm>
                <a:off x="2950" y="2429"/>
                <a:ext cx="217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 u="none">
                    <a:latin typeface="Tw Cen MT"/>
                    <a:cs typeface="Tw Cen MT"/>
                  </a:rPr>
                  <a:t>D</a:t>
                </a:r>
                <a:endParaRPr lang="en-US" u="none">
                  <a:latin typeface="Tw Cen MT"/>
                  <a:cs typeface="Tw Cen MT"/>
                </a:endParaRPr>
              </a:p>
            </p:txBody>
          </p:sp>
        </p:grpSp>
      </p:grpSp>
      <p:grpSp>
        <p:nvGrpSpPr>
          <p:cNvPr id="188442" name="Group 131"/>
          <p:cNvGrpSpPr>
            <a:grpSpLocks/>
          </p:cNvGrpSpPr>
          <p:nvPr/>
        </p:nvGrpSpPr>
        <p:grpSpPr bwMode="auto">
          <a:xfrm>
            <a:off x="5492750" y="5092700"/>
            <a:ext cx="500063" cy="400050"/>
            <a:chOff x="2903" y="2888"/>
            <a:chExt cx="315" cy="252"/>
          </a:xfrm>
        </p:grpSpPr>
        <p:grpSp>
          <p:nvGrpSpPr>
            <p:cNvPr id="188583" name="Group 132"/>
            <p:cNvGrpSpPr>
              <a:grpSpLocks/>
            </p:cNvGrpSpPr>
            <p:nvPr/>
          </p:nvGrpSpPr>
          <p:grpSpPr bwMode="auto">
            <a:xfrm>
              <a:off x="2903" y="2938"/>
              <a:ext cx="315" cy="144"/>
              <a:chOff x="2903" y="2938"/>
              <a:chExt cx="315" cy="144"/>
            </a:xfrm>
          </p:grpSpPr>
          <p:sp>
            <p:nvSpPr>
              <p:cNvPr id="188587" name="Oval 133"/>
              <p:cNvSpPr>
                <a:spLocks noChangeArrowheads="1"/>
              </p:cNvSpPr>
              <p:nvPr/>
            </p:nvSpPr>
            <p:spPr bwMode="auto">
              <a:xfrm>
                <a:off x="2903" y="3001"/>
                <a:ext cx="312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88588" name="Line 134"/>
              <p:cNvSpPr>
                <a:spLocks noChangeShapeType="1"/>
              </p:cNvSpPr>
              <p:nvPr/>
            </p:nvSpPr>
            <p:spPr bwMode="auto">
              <a:xfrm>
                <a:off x="2903" y="299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88589" name="Line 135"/>
              <p:cNvSpPr>
                <a:spLocks noChangeShapeType="1"/>
              </p:cNvSpPr>
              <p:nvPr/>
            </p:nvSpPr>
            <p:spPr bwMode="auto">
              <a:xfrm>
                <a:off x="3215" y="299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88590" name="Rectangle 136"/>
              <p:cNvSpPr>
                <a:spLocks noChangeArrowheads="1"/>
              </p:cNvSpPr>
              <p:nvPr/>
            </p:nvSpPr>
            <p:spPr bwMode="auto">
              <a:xfrm>
                <a:off x="2903" y="2994"/>
                <a:ext cx="309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Tw Cen MT"/>
                  <a:cs typeface="Tw Cen MT"/>
                </a:endParaRPr>
              </a:p>
            </p:txBody>
          </p:sp>
          <p:sp>
            <p:nvSpPr>
              <p:cNvPr id="188591" name="Oval 137"/>
              <p:cNvSpPr>
                <a:spLocks noChangeArrowheads="1"/>
              </p:cNvSpPr>
              <p:nvPr/>
            </p:nvSpPr>
            <p:spPr bwMode="auto">
              <a:xfrm>
                <a:off x="2906" y="2938"/>
                <a:ext cx="312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</p:grpSp>
        <p:grpSp>
          <p:nvGrpSpPr>
            <p:cNvPr id="188584" name="Group 138"/>
            <p:cNvGrpSpPr>
              <a:grpSpLocks/>
            </p:cNvGrpSpPr>
            <p:nvPr/>
          </p:nvGrpSpPr>
          <p:grpSpPr bwMode="auto">
            <a:xfrm>
              <a:off x="2958" y="2888"/>
              <a:ext cx="216" cy="252"/>
              <a:chOff x="2948" y="2429"/>
              <a:chExt cx="219" cy="252"/>
            </a:xfrm>
          </p:grpSpPr>
          <p:sp>
            <p:nvSpPr>
              <p:cNvPr id="188585" name="Rectangle 13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88586" name="Text Box 140"/>
              <p:cNvSpPr txBox="1">
                <a:spLocks noChangeArrowheads="1"/>
              </p:cNvSpPr>
              <p:nvPr/>
            </p:nvSpPr>
            <p:spPr bwMode="auto">
              <a:xfrm>
                <a:off x="2948" y="2429"/>
                <a:ext cx="219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 u="none">
                    <a:latin typeface="Tw Cen MT"/>
                    <a:cs typeface="Tw Cen MT"/>
                  </a:rPr>
                  <a:t>C</a:t>
                </a:r>
                <a:endParaRPr lang="en-US" u="none">
                  <a:latin typeface="Tw Cen MT"/>
                  <a:cs typeface="Tw Cen MT"/>
                </a:endParaRPr>
              </a:p>
            </p:txBody>
          </p:sp>
        </p:grpSp>
      </p:grpSp>
      <p:grpSp>
        <p:nvGrpSpPr>
          <p:cNvPr id="188443" name="Group 141"/>
          <p:cNvGrpSpPr>
            <a:grpSpLocks/>
          </p:cNvGrpSpPr>
          <p:nvPr/>
        </p:nvGrpSpPr>
        <p:grpSpPr bwMode="auto">
          <a:xfrm>
            <a:off x="6146800" y="4645025"/>
            <a:ext cx="501650" cy="400050"/>
            <a:chOff x="2217" y="2888"/>
            <a:chExt cx="316" cy="252"/>
          </a:xfrm>
        </p:grpSpPr>
        <p:sp>
          <p:nvSpPr>
            <p:cNvPr id="188575" name="Oval 142"/>
            <p:cNvSpPr>
              <a:spLocks noChangeArrowheads="1"/>
            </p:cNvSpPr>
            <p:nvPr/>
          </p:nvSpPr>
          <p:spPr bwMode="auto">
            <a:xfrm>
              <a:off x="2220" y="300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8576" name="Line 143"/>
            <p:cNvSpPr>
              <a:spLocks noChangeShapeType="1"/>
            </p:cNvSpPr>
            <p:nvPr/>
          </p:nvSpPr>
          <p:spPr bwMode="auto">
            <a:xfrm>
              <a:off x="2220" y="29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8577" name="Line 144"/>
            <p:cNvSpPr>
              <a:spLocks noChangeShapeType="1"/>
            </p:cNvSpPr>
            <p:nvPr/>
          </p:nvSpPr>
          <p:spPr bwMode="auto">
            <a:xfrm>
              <a:off x="2533" y="29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8578" name="Rectangle 145"/>
            <p:cNvSpPr>
              <a:spLocks noChangeArrowheads="1"/>
            </p:cNvSpPr>
            <p:nvPr/>
          </p:nvSpPr>
          <p:spPr bwMode="auto">
            <a:xfrm>
              <a:off x="2220" y="2998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u="none">
                <a:latin typeface="Tw Cen MT"/>
                <a:cs typeface="Tw Cen MT"/>
              </a:endParaRPr>
            </a:p>
          </p:txBody>
        </p:sp>
        <p:sp>
          <p:nvSpPr>
            <p:cNvPr id="188579" name="Oval 146"/>
            <p:cNvSpPr>
              <a:spLocks noChangeArrowheads="1"/>
            </p:cNvSpPr>
            <p:nvPr/>
          </p:nvSpPr>
          <p:spPr bwMode="auto">
            <a:xfrm>
              <a:off x="2217" y="293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grpSp>
          <p:nvGrpSpPr>
            <p:cNvPr id="188580" name="Group 147"/>
            <p:cNvGrpSpPr>
              <a:grpSpLocks/>
            </p:cNvGrpSpPr>
            <p:nvPr/>
          </p:nvGrpSpPr>
          <p:grpSpPr bwMode="auto">
            <a:xfrm>
              <a:off x="2279" y="2888"/>
              <a:ext cx="197" cy="252"/>
              <a:chOff x="2958" y="2429"/>
              <a:chExt cx="200" cy="252"/>
            </a:xfrm>
          </p:grpSpPr>
          <p:sp>
            <p:nvSpPr>
              <p:cNvPr id="188581" name="Rectangle 14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88582" name="Text Box 149"/>
              <p:cNvSpPr txBox="1">
                <a:spLocks noChangeArrowheads="1"/>
              </p:cNvSpPr>
              <p:nvPr/>
            </p:nvSpPr>
            <p:spPr bwMode="auto">
              <a:xfrm>
                <a:off x="2958" y="2429"/>
                <a:ext cx="20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 u="none">
                    <a:latin typeface="Tw Cen MT"/>
                    <a:cs typeface="Tw Cen MT"/>
                  </a:rPr>
                  <a:t>B</a:t>
                </a:r>
                <a:endParaRPr lang="en-US" u="none">
                  <a:latin typeface="Tw Cen MT"/>
                  <a:cs typeface="Tw Cen MT"/>
                </a:endParaRPr>
              </a:p>
            </p:txBody>
          </p:sp>
        </p:grpSp>
      </p:grpSp>
      <p:sp>
        <p:nvSpPr>
          <p:cNvPr id="188444" name="Text Box 150"/>
          <p:cNvSpPr txBox="1">
            <a:spLocks noChangeArrowheads="1"/>
          </p:cNvSpPr>
          <p:nvPr/>
        </p:nvSpPr>
        <p:spPr bwMode="auto">
          <a:xfrm>
            <a:off x="5057775" y="4364038"/>
            <a:ext cx="323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latin typeface="Tw Cen MT"/>
                <a:cs typeface="Tw Cen MT"/>
              </a:rPr>
              <a:t>0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188445" name="Freeform 151"/>
          <p:cNvSpPr>
            <a:spLocks/>
          </p:cNvSpPr>
          <p:nvPr/>
        </p:nvSpPr>
        <p:spPr bwMode="auto">
          <a:xfrm flipH="1">
            <a:off x="5884863" y="4537075"/>
            <a:ext cx="338137" cy="204788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88446" name="Freeform 152"/>
          <p:cNvSpPr>
            <a:spLocks/>
          </p:cNvSpPr>
          <p:nvPr/>
        </p:nvSpPr>
        <p:spPr bwMode="auto">
          <a:xfrm flipH="1" flipV="1">
            <a:off x="5899150" y="4951413"/>
            <a:ext cx="314325" cy="228600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88447" name="Freeform 153"/>
          <p:cNvSpPr>
            <a:spLocks/>
          </p:cNvSpPr>
          <p:nvPr/>
        </p:nvSpPr>
        <p:spPr bwMode="auto">
          <a:xfrm flipV="1">
            <a:off x="5260975" y="4941888"/>
            <a:ext cx="323850" cy="247650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88448" name="Text Box 154"/>
          <p:cNvSpPr txBox="1">
            <a:spLocks noChangeArrowheads="1"/>
          </p:cNvSpPr>
          <p:nvPr/>
        </p:nvSpPr>
        <p:spPr bwMode="auto">
          <a:xfrm>
            <a:off x="5976745" y="4397375"/>
            <a:ext cx="58140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latin typeface="Tw Cen MT"/>
                <a:cs typeface="Tw Cen MT"/>
              </a:rPr>
              <a:t>2+e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188449" name="Text Box 155"/>
          <p:cNvSpPr txBox="1">
            <a:spLocks noChangeArrowheads="1"/>
          </p:cNvSpPr>
          <p:nvPr/>
        </p:nvSpPr>
        <p:spPr bwMode="auto">
          <a:xfrm>
            <a:off x="5887052" y="4983163"/>
            <a:ext cx="58140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latin typeface="Tw Cen MT"/>
                <a:cs typeface="Tw Cen MT"/>
              </a:rPr>
              <a:t>1+e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188450" name="Text Box 156"/>
          <p:cNvSpPr txBox="1">
            <a:spLocks noChangeArrowheads="1"/>
          </p:cNvSpPr>
          <p:nvPr/>
        </p:nvSpPr>
        <p:spPr bwMode="auto">
          <a:xfrm>
            <a:off x="5148616" y="4968875"/>
            <a:ext cx="3120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latin typeface="Tw Cen MT"/>
                <a:cs typeface="Tw Cen MT"/>
              </a:rPr>
              <a:t>1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188451" name="Freeform 157"/>
          <p:cNvSpPr>
            <a:spLocks/>
          </p:cNvSpPr>
          <p:nvPr/>
        </p:nvSpPr>
        <p:spPr bwMode="auto">
          <a:xfrm flipH="1" flipV="1">
            <a:off x="5803900" y="4908550"/>
            <a:ext cx="314325" cy="228600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88452" name="Freeform 158"/>
          <p:cNvSpPr>
            <a:spLocks/>
          </p:cNvSpPr>
          <p:nvPr/>
        </p:nvSpPr>
        <p:spPr bwMode="auto">
          <a:xfrm flipH="1">
            <a:off x="5351463" y="4918075"/>
            <a:ext cx="304800" cy="219075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88453" name="Text Box 159"/>
          <p:cNvSpPr txBox="1">
            <a:spLocks noChangeArrowheads="1"/>
          </p:cNvSpPr>
          <p:nvPr/>
        </p:nvSpPr>
        <p:spPr bwMode="auto">
          <a:xfrm>
            <a:off x="5476875" y="4740275"/>
            <a:ext cx="323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latin typeface="Tw Cen MT"/>
                <a:cs typeface="Tw Cen MT"/>
              </a:rPr>
              <a:t>0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188454" name="Text Box 160"/>
          <p:cNvSpPr txBox="1">
            <a:spLocks noChangeArrowheads="1"/>
          </p:cNvSpPr>
          <p:nvPr/>
        </p:nvSpPr>
        <p:spPr bwMode="auto">
          <a:xfrm>
            <a:off x="5772150" y="4730750"/>
            <a:ext cx="323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latin typeface="Tw Cen MT"/>
                <a:cs typeface="Tw Cen MT"/>
              </a:rPr>
              <a:t>0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188455" name="Freeform 161"/>
          <p:cNvSpPr>
            <a:spLocks/>
          </p:cNvSpPr>
          <p:nvPr/>
        </p:nvSpPr>
        <p:spPr bwMode="auto">
          <a:xfrm>
            <a:off x="6894513" y="4217988"/>
            <a:ext cx="1944687" cy="1355725"/>
          </a:xfrm>
          <a:custGeom>
            <a:avLst/>
            <a:gdLst>
              <a:gd name="T0" fmla="*/ 0 w 1225"/>
              <a:gd name="T1" fmla="*/ 2147483647 h 854"/>
              <a:gd name="T2" fmla="*/ 2147483647 w 1225"/>
              <a:gd name="T3" fmla="*/ 2147483647 h 854"/>
              <a:gd name="T4" fmla="*/ 2147483647 w 1225"/>
              <a:gd name="T5" fmla="*/ 2147483647 h 854"/>
              <a:gd name="T6" fmla="*/ 2147483647 w 1225"/>
              <a:gd name="T7" fmla="*/ 2147483647 h 854"/>
              <a:gd name="T8" fmla="*/ 2147483647 w 1225"/>
              <a:gd name="T9" fmla="*/ 2147483647 h 854"/>
              <a:gd name="T10" fmla="*/ 2147483647 w 1225"/>
              <a:gd name="T11" fmla="*/ 2147483647 h 854"/>
              <a:gd name="T12" fmla="*/ 2147483647 w 1225"/>
              <a:gd name="T13" fmla="*/ 2147483647 h 854"/>
              <a:gd name="T14" fmla="*/ 2147483647 w 1225"/>
              <a:gd name="T15" fmla="*/ 2147483647 h 854"/>
              <a:gd name="T16" fmla="*/ 2147483647 w 1225"/>
              <a:gd name="T17" fmla="*/ 2147483647 h 854"/>
              <a:gd name="T18" fmla="*/ 0 w 1225"/>
              <a:gd name="T19" fmla="*/ 2147483647 h 85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225"/>
              <a:gd name="T31" fmla="*/ 0 h 854"/>
              <a:gd name="T32" fmla="*/ 1225 w 1225"/>
              <a:gd name="T33" fmla="*/ 854 h 85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225" h="854">
                <a:moveTo>
                  <a:pt x="0" y="387"/>
                </a:moveTo>
                <a:cubicBezTo>
                  <a:pt x="0" y="243"/>
                  <a:pt x="87" y="223"/>
                  <a:pt x="168" y="162"/>
                </a:cubicBezTo>
                <a:cubicBezTo>
                  <a:pt x="249" y="101"/>
                  <a:pt x="377" y="40"/>
                  <a:pt x="486" y="18"/>
                </a:cubicBezTo>
                <a:cubicBezTo>
                  <a:pt x="615" y="6"/>
                  <a:pt x="684" y="0"/>
                  <a:pt x="822" y="30"/>
                </a:cubicBezTo>
                <a:cubicBezTo>
                  <a:pt x="960" y="60"/>
                  <a:pt x="1099" y="169"/>
                  <a:pt x="1152" y="267"/>
                </a:cubicBezTo>
                <a:cubicBezTo>
                  <a:pt x="1213" y="351"/>
                  <a:pt x="1225" y="452"/>
                  <a:pt x="1188" y="537"/>
                </a:cubicBezTo>
                <a:cubicBezTo>
                  <a:pt x="1151" y="622"/>
                  <a:pt x="1050" y="730"/>
                  <a:pt x="927" y="780"/>
                </a:cubicBezTo>
                <a:cubicBezTo>
                  <a:pt x="804" y="830"/>
                  <a:pt x="572" y="854"/>
                  <a:pt x="447" y="837"/>
                </a:cubicBezTo>
                <a:cubicBezTo>
                  <a:pt x="322" y="820"/>
                  <a:pt x="251" y="750"/>
                  <a:pt x="177" y="675"/>
                </a:cubicBezTo>
                <a:cubicBezTo>
                  <a:pt x="103" y="600"/>
                  <a:pt x="0" y="531"/>
                  <a:pt x="0" y="387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88456" name="Freeform 162"/>
          <p:cNvSpPr>
            <a:spLocks/>
          </p:cNvSpPr>
          <p:nvPr/>
        </p:nvSpPr>
        <p:spPr bwMode="auto">
          <a:xfrm>
            <a:off x="7294563" y="4556125"/>
            <a:ext cx="390525" cy="209550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grpSp>
        <p:nvGrpSpPr>
          <p:cNvPr id="188457" name="Group 163"/>
          <p:cNvGrpSpPr>
            <a:grpSpLocks/>
          </p:cNvGrpSpPr>
          <p:nvPr/>
        </p:nvGrpSpPr>
        <p:grpSpPr bwMode="auto">
          <a:xfrm>
            <a:off x="7600950" y="4244975"/>
            <a:ext cx="501650" cy="400050"/>
            <a:chOff x="1747" y="3194"/>
            <a:chExt cx="316" cy="252"/>
          </a:xfrm>
        </p:grpSpPr>
        <p:sp>
          <p:nvSpPr>
            <p:cNvPr id="188567" name="Oval 164"/>
            <p:cNvSpPr>
              <a:spLocks noChangeArrowheads="1"/>
            </p:cNvSpPr>
            <p:nvPr/>
          </p:nvSpPr>
          <p:spPr bwMode="auto">
            <a:xfrm>
              <a:off x="1750" y="3308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8568" name="Line 165"/>
            <p:cNvSpPr>
              <a:spLocks noChangeShapeType="1"/>
            </p:cNvSpPr>
            <p:nvPr/>
          </p:nvSpPr>
          <p:spPr bwMode="auto">
            <a:xfrm>
              <a:off x="1750" y="330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8569" name="Line 166"/>
            <p:cNvSpPr>
              <a:spLocks noChangeShapeType="1"/>
            </p:cNvSpPr>
            <p:nvPr/>
          </p:nvSpPr>
          <p:spPr bwMode="auto">
            <a:xfrm>
              <a:off x="2063" y="330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8570" name="Rectangle 167"/>
            <p:cNvSpPr>
              <a:spLocks noChangeArrowheads="1"/>
            </p:cNvSpPr>
            <p:nvPr/>
          </p:nvSpPr>
          <p:spPr bwMode="auto">
            <a:xfrm>
              <a:off x="1750" y="3301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u="none">
                <a:latin typeface="Tw Cen MT"/>
                <a:cs typeface="Tw Cen MT"/>
              </a:endParaRPr>
            </a:p>
          </p:txBody>
        </p:sp>
        <p:sp>
          <p:nvSpPr>
            <p:cNvPr id="188571" name="Oval 168"/>
            <p:cNvSpPr>
              <a:spLocks noChangeArrowheads="1"/>
            </p:cNvSpPr>
            <p:nvPr/>
          </p:nvSpPr>
          <p:spPr bwMode="auto">
            <a:xfrm>
              <a:off x="1747" y="3242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grpSp>
          <p:nvGrpSpPr>
            <p:cNvPr id="188572" name="Group 169"/>
            <p:cNvGrpSpPr>
              <a:grpSpLocks/>
            </p:cNvGrpSpPr>
            <p:nvPr/>
          </p:nvGrpSpPr>
          <p:grpSpPr bwMode="auto">
            <a:xfrm>
              <a:off x="1792" y="3194"/>
              <a:ext cx="214" cy="252"/>
              <a:chOff x="2950" y="2429"/>
              <a:chExt cx="217" cy="252"/>
            </a:xfrm>
          </p:grpSpPr>
          <p:sp>
            <p:nvSpPr>
              <p:cNvPr id="188573" name="Rectangle 170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88574" name="Text Box 171"/>
              <p:cNvSpPr txBox="1">
                <a:spLocks noChangeArrowheads="1"/>
              </p:cNvSpPr>
              <p:nvPr/>
            </p:nvSpPr>
            <p:spPr bwMode="auto">
              <a:xfrm>
                <a:off x="2950" y="2429"/>
                <a:ext cx="217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 u="none">
                    <a:latin typeface="Tw Cen MT"/>
                    <a:cs typeface="Tw Cen MT"/>
                  </a:rPr>
                  <a:t>A</a:t>
                </a:r>
                <a:endParaRPr lang="en-US" u="none">
                  <a:latin typeface="Tw Cen MT"/>
                  <a:cs typeface="Tw Cen MT"/>
                </a:endParaRPr>
              </a:p>
            </p:txBody>
          </p:sp>
        </p:grpSp>
      </p:grpSp>
      <p:grpSp>
        <p:nvGrpSpPr>
          <p:cNvPr id="188458" name="Group 172"/>
          <p:cNvGrpSpPr>
            <a:grpSpLocks/>
          </p:cNvGrpSpPr>
          <p:nvPr/>
        </p:nvGrpSpPr>
        <p:grpSpPr bwMode="auto">
          <a:xfrm>
            <a:off x="6953250" y="4649788"/>
            <a:ext cx="501650" cy="400050"/>
            <a:chOff x="2221" y="3575"/>
            <a:chExt cx="316" cy="252"/>
          </a:xfrm>
        </p:grpSpPr>
        <p:sp>
          <p:nvSpPr>
            <p:cNvPr id="188559" name="Oval 173"/>
            <p:cNvSpPr>
              <a:spLocks noChangeArrowheads="1"/>
            </p:cNvSpPr>
            <p:nvPr/>
          </p:nvSpPr>
          <p:spPr bwMode="auto">
            <a:xfrm>
              <a:off x="2224" y="369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8560" name="Line 174"/>
            <p:cNvSpPr>
              <a:spLocks noChangeShapeType="1"/>
            </p:cNvSpPr>
            <p:nvPr/>
          </p:nvSpPr>
          <p:spPr bwMode="auto">
            <a:xfrm>
              <a:off x="2224" y="368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8561" name="Line 175"/>
            <p:cNvSpPr>
              <a:spLocks noChangeShapeType="1"/>
            </p:cNvSpPr>
            <p:nvPr/>
          </p:nvSpPr>
          <p:spPr bwMode="auto">
            <a:xfrm>
              <a:off x="2537" y="368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8562" name="Rectangle 176"/>
            <p:cNvSpPr>
              <a:spLocks noChangeArrowheads="1"/>
            </p:cNvSpPr>
            <p:nvPr/>
          </p:nvSpPr>
          <p:spPr bwMode="auto">
            <a:xfrm>
              <a:off x="2224" y="3688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u="none">
                <a:latin typeface="Tw Cen MT"/>
                <a:cs typeface="Tw Cen MT"/>
              </a:endParaRPr>
            </a:p>
          </p:txBody>
        </p:sp>
        <p:sp>
          <p:nvSpPr>
            <p:cNvPr id="188563" name="Oval 177"/>
            <p:cNvSpPr>
              <a:spLocks noChangeArrowheads="1"/>
            </p:cNvSpPr>
            <p:nvPr/>
          </p:nvSpPr>
          <p:spPr bwMode="auto">
            <a:xfrm>
              <a:off x="2221" y="362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grpSp>
          <p:nvGrpSpPr>
            <p:cNvPr id="188564" name="Group 178"/>
            <p:cNvGrpSpPr>
              <a:grpSpLocks/>
            </p:cNvGrpSpPr>
            <p:nvPr/>
          </p:nvGrpSpPr>
          <p:grpSpPr bwMode="auto">
            <a:xfrm>
              <a:off x="2281" y="3575"/>
              <a:ext cx="214" cy="252"/>
              <a:chOff x="2950" y="2429"/>
              <a:chExt cx="217" cy="252"/>
            </a:xfrm>
          </p:grpSpPr>
          <p:sp>
            <p:nvSpPr>
              <p:cNvPr id="188565" name="Rectangle 17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88566" name="Text Box 180"/>
              <p:cNvSpPr txBox="1">
                <a:spLocks noChangeArrowheads="1"/>
              </p:cNvSpPr>
              <p:nvPr/>
            </p:nvSpPr>
            <p:spPr bwMode="auto">
              <a:xfrm>
                <a:off x="2950" y="2429"/>
                <a:ext cx="217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 u="none">
                    <a:latin typeface="Tw Cen MT"/>
                    <a:cs typeface="Tw Cen MT"/>
                  </a:rPr>
                  <a:t>D</a:t>
                </a:r>
                <a:endParaRPr lang="en-US" u="none">
                  <a:latin typeface="Tw Cen MT"/>
                  <a:cs typeface="Tw Cen MT"/>
                </a:endParaRPr>
              </a:p>
            </p:txBody>
          </p:sp>
        </p:grpSp>
      </p:grpSp>
      <p:grpSp>
        <p:nvGrpSpPr>
          <p:cNvPr id="188459" name="Group 181"/>
          <p:cNvGrpSpPr>
            <a:grpSpLocks/>
          </p:cNvGrpSpPr>
          <p:nvPr/>
        </p:nvGrpSpPr>
        <p:grpSpPr bwMode="auto">
          <a:xfrm>
            <a:off x="7588250" y="5111750"/>
            <a:ext cx="500063" cy="400050"/>
            <a:chOff x="2903" y="2888"/>
            <a:chExt cx="315" cy="252"/>
          </a:xfrm>
        </p:grpSpPr>
        <p:grpSp>
          <p:nvGrpSpPr>
            <p:cNvPr id="188550" name="Group 182"/>
            <p:cNvGrpSpPr>
              <a:grpSpLocks/>
            </p:cNvGrpSpPr>
            <p:nvPr/>
          </p:nvGrpSpPr>
          <p:grpSpPr bwMode="auto">
            <a:xfrm>
              <a:off x="2903" y="2938"/>
              <a:ext cx="315" cy="144"/>
              <a:chOff x="2903" y="2938"/>
              <a:chExt cx="315" cy="144"/>
            </a:xfrm>
          </p:grpSpPr>
          <p:sp>
            <p:nvSpPr>
              <p:cNvPr id="188554" name="Oval 183"/>
              <p:cNvSpPr>
                <a:spLocks noChangeArrowheads="1"/>
              </p:cNvSpPr>
              <p:nvPr/>
            </p:nvSpPr>
            <p:spPr bwMode="auto">
              <a:xfrm>
                <a:off x="2903" y="3001"/>
                <a:ext cx="312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88555" name="Line 184"/>
              <p:cNvSpPr>
                <a:spLocks noChangeShapeType="1"/>
              </p:cNvSpPr>
              <p:nvPr/>
            </p:nvSpPr>
            <p:spPr bwMode="auto">
              <a:xfrm>
                <a:off x="2903" y="299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88556" name="Line 185"/>
              <p:cNvSpPr>
                <a:spLocks noChangeShapeType="1"/>
              </p:cNvSpPr>
              <p:nvPr/>
            </p:nvSpPr>
            <p:spPr bwMode="auto">
              <a:xfrm>
                <a:off x="3215" y="299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88557" name="Rectangle 186"/>
              <p:cNvSpPr>
                <a:spLocks noChangeArrowheads="1"/>
              </p:cNvSpPr>
              <p:nvPr/>
            </p:nvSpPr>
            <p:spPr bwMode="auto">
              <a:xfrm>
                <a:off x="2903" y="2994"/>
                <a:ext cx="309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Tw Cen MT"/>
                  <a:cs typeface="Tw Cen MT"/>
                </a:endParaRPr>
              </a:p>
            </p:txBody>
          </p:sp>
          <p:sp>
            <p:nvSpPr>
              <p:cNvPr id="188558" name="Oval 187"/>
              <p:cNvSpPr>
                <a:spLocks noChangeArrowheads="1"/>
              </p:cNvSpPr>
              <p:nvPr/>
            </p:nvSpPr>
            <p:spPr bwMode="auto">
              <a:xfrm>
                <a:off x="2906" y="2938"/>
                <a:ext cx="312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</p:grpSp>
        <p:grpSp>
          <p:nvGrpSpPr>
            <p:cNvPr id="188551" name="Group 188"/>
            <p:cNvGrpSpPr>
              <a:grpSpLocks/>
            </p:cNvGrpSpPr>
            <p:nvPr/>
          </p:nvGrpSpPr>
          <p:grpSpPr bwMode="auto">
            <a:xfrm>
              <a:off x="2958" y="2888"/>
              <a:ext cx="216" cy="252"/>
              <a:chOff x="2948" y="2429"/>
              <a:chExt cx="219" cy="252"/>
            </a:xfrm>
          </p:grpSpPr>
          <p:sp>
            <p:nvSpPr>
              <p:cNvPr id="188552" name="Rectangle 18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88553" name="Text Box 190"/>
              <p:cNvSpPr txBox="1">
                <a:spLocks noChangeArrowheads="1"/>
              </p:cNvSpPr>
              <p:nvPr/>
            </p:nvSpPr>
            <p:spPr bwMode="auto">
              <a:xfrm>
                <a:off x="2948" y="2429"/>
                <a:ext cx="219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 u="none">
                    <a:latin typeface="Tw Cen MT"/>
                    <a:cs typeface="Tw Cen MT"/>
                  </a:rPr>
                  <a:t>C</a:t>
                </a:r>
                <a:endParaRPr lang="en-US" u="none">
                  <a:latin typeface="Tw Cen MT"/>
                  <a:cs typeface="Tw Cen MT"/>
                </a:endParaRPr>
              </a:p>
            </p:txBody>
          </p:sp>
        </p:grpSp>
      </p:grpSp>
      <p:grpSp>
        <p:nvGrpSpPr>
          <p:cNvPr id="188460" name="Group 191"/>
          <p:cNvGrpSpPr>
            <a:grpSpLocks/>
          </p:cNvGrpSpPr>
          <p:nvPr/>
        </p:nvGrpSpPr>
        <p:grpSpPr bwMode="auto">
          <a:xfrm>
            <a:off x="8242300" y="4664075"/>
            <a:ext cx="501650" cy="400050"/>
            <a:chOff x="2217" y="2888"/>
            <a:chExt cx="316" cy="252"/>
          </a:xfrm>
        </p:grpSpPr>
        <p:sp>
          <p:nvSpPr>
            <p:cNvPr id="188542" name="Oval 192"/>
            <p:cNvSpPr>
              <a:spLocks noChangeArrowheads="1"/>
            </p:cNvSpPr>
            <p:nvPr/>
          </p:nvSpPr>
          <p:spPr bwMode="auto">
            <a:xfrm>
              <a:off x="2220" y="300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8543" name="Line 193"/>
            <p:cNvSpPr>
              <a:spLocks noChangeShapeType="1"/>
            </p:cNvSpPr>
            <p:nvPr/>
          </p:nvSpPr>
          <p:spPr bwMode="auto">
            <a:xfrm>
              <a:off x="2220" y="29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8544" name="Line 194"/>
            <p:cNvSpPr>
              <a:spLocks noChangeShapeType="1"/>
            </p:cNvSpPr>
            <p:nvPr/>
          </p:nvSpPr>
          <p:spPr bwMode="auto">
            <a:xfrm>
              <a:off x="2533" y="29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8545" name="Rectangle 195"/>
            <p:cNvSpPr>
              <a:spLocks noChangeArrowheads="1"/>
            </p:cNvSpPr>
            <p:nvPr/>
          </p:nvSpPr>
          <p:spPr bwMode="auto">
            <a:xfrm>
              <a:off x="2220" y="2998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u="none">
                <a:latin typeface="Tw Cen MT"/>
                <a:cs typeface="Tw Cen MT"/>
              </a:endParaRPr>
            </a:p>
          </p:txBody>
        </p:sp>
        <p:sp>
          <p:nvSpPr>
            <p:cNvPr id="188546" name="Oval 196"/>
            <p:cNvSpPr>
              <a:spLocks noChangeArrowheads="1"/>
            </p:cNvSpPr>
            <p:nvPr/>
          </p:nvSpPr>
          <p:spPr bwMode="auto">
            <a:xfrm>
              <a:off x="2217" y="293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grpSp>
          <p:nvGrpSpPr>
            <p:cNvPr id="188547" name="Group 197"/>
            <p:cNvGrpSpPr>
              <a:grpSpLocks/>
            </p:cNvGrpSpPr>
            <p:nvPr/>
          </p:nvGrpSpPr>
          <p:grpSpPr bwMode="auto">
            <a:xfrm>
              <a:off x="2279" y="2888"/>
              <a:ext cx="197" cy="252"/>
              <a:chOff x="2958" y="2429"/>
              <a:chExt cx="200" cy="252"/>
            </a:xfrm>
          </p:grpSpPr>
          <p:sp>
            <p:nvSpPr>
              <p:cNvPr id="188548" name="Rectangle 19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88549" name="Text Box 199"/>
              <p:cNvSpPr txBox="1">
                <a:spLocks noChangeArrowheads="1"/>
              </p:cNvSpPr>
              <p:nvPr/>
            </p:nvSpPr>
            <p:spPr bwMode="auto">
              <a:xfrm>
                <a:off x="2958" y="2429"/>
                <a:ext cx="20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 u="none">
                    <a:latin typeface="Tw Cen MT"/>
                    <a:cs typeface="Tw Cen MT"/>
                  </a:rPr>
                  <a:t>B</a:t>
                </a:r>
                <a:endParaRPr lang="en-US" u="none">
                  <a:latin typeface="Tw Cen MT"/>
                  <a:cs typeface="Tw Cen MT"/>
                </a:endParaRPr>
              </a:p>
            </p:txBody>
          </p:sp>
        </p:grpSp>
      </p:grpSp>
      <p:sp>
        <p:nvSpPr>
          <p:cNvPr id="188461" name="Text Box 200"/>
          <p:cNvSpPr txBox="1">
            <a:spLocks noChangeArrowheads="1"/>
          </p:cNvSpPr>
          <p:nvPr/>
        </p:nvSpPr>
        <p:spPr bwMode="auto">
          <a:xfrm>
            <a:off x="7024495" y="4383088"/>
            <a:ext cx="58140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latin typeface="Tw Cen MT"/>
                <a:cs typeface="Tw Cen MT"/>
              </a:rPr>
              <a:t>2+e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188462" name="Freeform 201"/>
          <p:cNvSpPr>
            <a:spLocks/>
          </p:cNvSpPr>
          <p:nvPr/>
        </p:nvSpPr>
        <p:spPr bwMode="auto">
          <a:xfrm flipH="1">
            <a:off x="7980363" y="4556125"/>
            <a:ext cx="338137" cy="204788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88463" name="Freeform 202"/>
          <p:cNvSpPr>
            <a:spLocks/>
          </p:cNvSpPr>
          <p:nvPr/>
        </p:nvSpPr>
        <p:spPr bwMode="auto">
          <a:xfrm flipH="1" flipV="1">
            <a:off x="7994650" y="4970463"/>
            <a:ext cx="314325" cy="228600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88464" name="Freeform 203"/>
          <p:cNvSpPr>
            <a:spLocks/>
          </p:cNvSpPr>
          <p:nvPr/>
        </p:nvSpPr>
        <p:spPr bwMode="auto">
          <a:xfrm flipV="1">
            <a:off x="7356475" y="4960938"/>
            <a:ext cx="323850" cy="247650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88465" name="Text Box 204"/>
          <p:cNvSpPr txBox="1">
            <a:spLocks noChangeArrowheads="1"/>
          </p:cNvSpPr>
          <p:nvPr/>
        </p:nvSpPr>
        <p:spPr bwMode="auto">
          <a:xfrm>
            <a:off x="8199438" y="4416425"/>
            <a:ext cx="323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latin typeface="Tw Cen MT"/>
                <a:cs typeface="Tw Cen MT"/>
              </a:rPr>
              <a:t>0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188466" name="Text Box 205"/>
          <p:cNvSpPr txBox="1">
            <a:spLocks noChangeArrowheads="1"/>
          </p:cNvSpPr>
          <p:nvPr/>
        </p:nvSpPr>
        <p:spPr bwMode="auto">
          <a:xfrm>
            <a:off x="8121628" y="4964113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latin typeface="Tw Cen MT"/>
                <a:cs typeface="Tw Cen MT"/>
              </a:rPr>
              <a:t>e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188467" name="Text Box 206"/>
          <p:cNvSpPr txBox="1">
            <a:spLocks noChangeArrowheads="1"/>
          </p:cNvSpPr>
          <p:nvPr/>
        </p:nvSpPr>
        <p:spPr bwMode="auto">
          <a:xfrm>
            <a:off x="7239000" y="4987925"/>
            <a:ext cx="323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latin typeface="Tw Cen MT"/>
                <a:cs typeface="Tw Cen MT"/>
              </a:rPr>
              <a:t>0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188468" name="Freeform 207"/>
          <p:cNvSpPr>
            <a:spLocks/>
          </p:cNvSpPr>
          <p:nvPr/>
        </p:nvSpPr>
        <p:spPr bwMode="auto">
          <a:xfrm flipH="1" flipV="1">
            <a:off x="7899400" y="4927600"/>
            <a:ext cx="314325" cy="228600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88469" name="Freeform 208"/>
          <p:cNvSpPr>
            <a:spLocks/>
          </p:cNvSpPr>
          <p:nvPr/>
        </p:nvSpPr>
        <p:spPr bwMode="auto">
          <a:xfrm flipH="1">
            <a:off x="7446963" y="4937125"/>
            <a:ext cx="304800" cy="219075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88470" name="Text Box 209"/>
          <p:cNvSpPr txBox="1">
            <a:spLocks noChangeArrowheads="1"/>
          </p:cNvSpPr>
          <p:nvPr/>
        </p:nvSpPr>
        <p:spPr bwMode="auto">
          <a:xfrm>
            <a:off x="7444389" y="4759325"/>
            <a:ext cx="58140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latin typeface="Tw Cen MT"/>
                <a:cs typeface="Tw Cen MT"/>
              </a:rPr>
              <a:t>1+e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188471" name="Text Box 210"/>
          <p:cNvSpPr txBox="1">
            <a:spLocks noChangeArrowheads="1"/>
          </p:cNvSpPr>
          <p:nvPr/>
        </p:nvSpPr>
        <p:spPr bwMode="auto">
          <a:xfrm>
            <a:off x="7872766" y="4749800"/>
            <a:ext cx="3120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latin typeface="Tw Cen MT"/>
                <a:cs typeface="Tw Cen MT"/>
              </a:rPr>
              <a:t>1</a:t>
            </a:r>
            <a:endParaRPr lang="en-US" u="none">
              <a:latin typeface="Tw Cen MT"/>
              <a:cs typeface="Tw Cen MT"/>
            </a:endParaRPr>
          </a:p>
        </p:txBody>
      </p:sp>
      <p:grpSp>
        <p:nvGrpSpPr>
          <p:cNvPr id="188472" name="Group 223"/>
          <p:cNvGrpSpPr>
            <a:grpSpLocks/>
          </p:cNvGrpSpPr>
          <p:nvPr/>
        </p:nvGrpSpPr>
        <p:grpSpPr bwMode="auto">
          <a:xfrm>
            <a:off x="348016" y="4141788"/>
            <a:ext cx="2030059" cy="2089210"/>
            <a:chOff x="348016" y="4141788"/>
            <a:chExt cx="2030059" cy="2089210"/>
          </a:xfrm>
        </p:grpSpPr>
        <p:sp>
          <p:nvSpPr>
            <p:cNvPr id="188485" name="Freeform 5"/>
            <p:cNvSpPr>
              <a:spLocks/>
            </p:cNvSpPr>
            <p:nvPr/>
          </p:nvSpPr>
          <p:spPr bwMode="auto">
            <a:xfrm>
              <a:off x="406400" y="4141788"/>
              <a:ext cx="1971675" cy="1355725"/>
            </a:xfrm>
            <a:custGeom>
              <a:avLst/>
              <a:gdLst>
                <a:gd name="T0" fmla="*/ 2147483647 w 1242"/>
                <a:gd name="T1" fmla="*/ 2147483647 h 854"/>
                <a:gd name="T2" fmla="*/ 2147483647 w 1242"/>
                <a:gd name="T3" fmla="*/ 2147483647 h 854"/>
                <a:gd name="T4" fmla="*/ 2147483647 w 1242"/>
                <a:gd name="T5" fmla="*/ 2147483647 h 854"/>
                <a:gd name="T6" fmla="*/ 2147483647 w 1242"/>
                <a:gd name="T7" fmla="*/ 2147483647 h 854"/>
                <a:gd name="T8" fmla="*/ 2147483647 w 1242"/>
                <a:gd name="T9" fmla="*/ 2147483647 h 854"/>
                <a:gd name="T10" fmla="*/ 2147483647 w 1242"/>
                <a:gd name="T11" fmla="*/ 2147483647 h 854"/>
                <a:gd name="T12" fmla="*/ 2147483647 w 1242"/>
                <a:gd name="T13" fmla="*/ 2147483647 h 854"/>
                <a:gd name="T14" fmla="*/ 2147483647 w 1242"/>
                <a:gd name="T15" fmla="*/ 2147483647 h 854"/>
                <a:gd name="T16" fmla="*/ 2147483647 w 1242"/>
                <a:gd name="T17" fmla="*/ 2147483647 h 854"/>
                <a:gd name="T18" fmla="*/ 2147483647 w 1242"/>
                <a:gd name="T19" fmla="*/ 2147483647 h 85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42"/>
                <a:gd name="T31" fmla="*/ 0 h 854"/>
                <a:gd name="T32" fmla="*/ 1242 w 1242"/>
                <a:gd name="T33" fmla="*/ 854 h 85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42" h="854">
                  <a:moveTo>
                    <a:pt x="1" y="381"/>
                  </a:moveTo>
                  <a:cubicBezTo>
                    <a:pt x="0" y="296"/>
                    <a:pt x="88" y="222"/>
                    <a:pt x="169" y="162"/>
                  </a:cubicBezTo>
                  <a:cubicBezTo>
                    <a:pt x="250" y="102"/>
                    <a:pt x="378" y="40"/>
                    <a:pt x="487" y="18"/>
                  </a:cubicBezTo>
                  <a:cubicBezTo>
                    <a:pt x="616" y="6"/>
                    <a:pt x="685" y="0"/>
                    <a:pt x="823" y="30"/>
                  </a:cubicBezTo>
                  <a:cubicBezTo>
                    <a:pt x="961" y="60"/>
                    <a:pt x="1121" y="165"/>
                    <a:pt x="1183" y="261"/>
                  </a:cubicBezTo>
                  <a:cubicBezTo>
                    <a:pt x="1242" y="357"/>
                    <a:pt x="1219" y="523"/>
                    <a:pt x="1177" y="609"/>
                  </a:cubicBezTo>
                  <a:cubicBezTo>
                    <a:pt x="1135" y="695"/>
                    <a:pt x="1049" y="742"/>
                    <a:pt x="928" y="780"/>
                  </a:cubicBezTo>
                  <a:cubicBezTo>
                    <a:pt x="807" y="818"/>
                    <a:pt x="573" y="854"/>
                    <a:pt x="448" y="837"/>
                  </a:cubicBezTo>
                  <a:cubicBezTo>
                    <a:pt x="323" y="820"/>
                    <a:pt x="252" y="751"/>
                    <a:pt x="178" y="675"/>
                  </a:cubicBezTo>
                  <a:cubicBezTo>
                    <a:pt x="104" y="599"/>
                    <a:pt x="2" y="466"/>
                    <a:pt x="1" y="381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8486" name="Freeform 6"/>
            <p:cNvSpPr>
              <a:spLocks/>
            </p:cNvSpPr>
            <p:nvPr/>
          </p:nvSpPr>
          <p:spPr bwMode="auto">
            <a:xfrm>
              <a:off x="808038" y="4479925"/>
              <a:ext cx="390525" cy="209550"/>
            </a:xfrm>
            <a:custGeom>
              <a:avLst/>
              <a:gdLst>
                <a:gd name="T0" fmla="*/ 0 w 342"/>
                <a:gd name="T1" fmla="*/ 2147483647 h 186"/>
                <a:gd name="T2" fmla="*/ 2147483647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grpSp>
          <p:nvGrpSpPr>
            <p:cNvPr id="188487" name="Group 7"/>
            <p:cNvGrpSpPr>
              <a:grpSpLocks/>
            </p:cNvGrpSpPr>
            <p:nvPr/>
          </p:nvGrpSpPr>
          <p:grpSpPr bwMode="auto">
            <a:xfrm>
              <a:off x="1114425" y="4168775"/>
              <a:ext cx="501650" cy="400050"/>
              <a:chOff x="1747" y="3194"/>
              <a:chExt cx="316" cy="252"/>
            </a:xfrm>
          </p:grpSpPr>
          <p:sp>
            <p:nvSpPr>
              <p:cNvPr id="188534" name="Oval 8"/>
              <p:cNvSpPr>
                <a:spLocks noChangeArrowheads="1"/>
              </p:cNvSpPr>
              <p:nvPr/>
            </p:nvSpPr>
            <p:spPr bwMode="auto">
              <a:xfrm>
                <a:off x="1750" y="330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88535" name="Line 9"/>
              <p:cNvSpPr>
                <a:spLocks noChangeShapeType="1"/>
              </p:cNvSpPr>
              <p:nvPr/>
            </p:nvSpPr>
            <p:spPr bwMode="auto">
              <a:xfrm>
                <a:off x="1750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88536" name="Line 10"/>
              <p:cNvSpPr>
                <a:spLocks noChangeShapeType="1"/>
              </p:cNvSpPr>
              <p:nvPr/>
            </p:nvSpPr>
            <p:spPr bwMode="auto">
              <a:xfrm>
                <a:off x="2063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88537" name="Rectangle 11"/>
              <p:cNvSpPr>
                <a:spLocks noChangeArrowheads="1"/>
              </p:cNvSpPr>
              <p:nvPr/>
            </p:nvSpPr>
            <p:spPr bwMode="auto">
              <a:xfrm>
                <a:off x="1750" y="330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Tw Cen MT"/>
                  <a:cs typeface="Tw Cen MT"/>
                </a:endParaRPr>
              </a:p>
            </p:txBody>
          </p:sp>
          <p:sp>
            <p:nvSpPr>
              <p:cNvPr id="188538" name="Oval 12"/>
              <p:cNvSpPr>
                <a:spLocks noChangeArrowheads="1"/>
              </p:cNvSpPr>
              <p:nvPr/>
            </p:nvSpPr>
            <p:spPr bwMode="auto">
              <a:xfrm>
                <a:off x="1747" y="3242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grpSp>
            <p:nvGrpSpPr>
              <p:cNvPr id="188539" name="Group 13"/>
              <p:cNvGrpSpPr>
                <a:grpSpLocks/>
              </p:cNvGrpSpPr>
              <p:nvPr/>
            </p:nvGrpSpPr>
            <p:grpSpPr bwMode="auto">
              <a:xfrm>
                <a:off x="1792" y="3194"/>
                <a:ext cx="214" cy="252"/>
                <a:chOff x="2950" y="2429"/>
                <a:chExt cx="217" cy="252"/>
              </a:xfrm>
            </p:grpSpPr>
            <p:sp>
              <p:nvSpPr>
                <p:cNvPr id="188540" name="Rectangle 14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Tw Cen MT"/>
                    <a:cs typeface="Tw Cen MT"/>
                  </a:endParaRPr>
                </a:p>
              </p:txBody>
            </p:sp>
            <p:sp>
              <p:nvSpPr>
                <p:cNvPr id="188541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2950" y="2429"/>
                  <a:ext cx="217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 u="none">
                      <a:latin typeface="Tw Cen MT"/>
                      <a:cs typeface="Tw Cen MT"/>
                    </a:rPr>
                    <a:t>A</a:t>
                  </a:r>
                  <a:endParaRPr lang="en-US" u="none">
                    <a:latin typeface="Tw Cen MT"/>
                    <a:cs typeface="Tw Cen MT"/>
                  </a:endParaRPr>
                </a:p>
              </p:txBody>
            </p:sp>
          </p:grpSp>
        </p:grpSp>
        <p:grpSp>
          <p:nvGrpSpPr>
            <p:cNvPr id="188488" name="Group 16"/>
            <p:cNvGrpSpPr>
              <a:grpSpLocks/>
            </p:cNvGrpSpPr>
            <p:nvPr/>
          </p:nvGrpSpPr>
          <p:grpSpPr bwMode="auto">
            <a:xfrm>
              <a:off x="466725" y="4573588"/>
              <a:ext cx="501650" cy="400050"/>
              <a:chOff x="2221" y="3575"/>
              <a:chExt cx="316" cy="252"/>
            </a:xfrm>
          </p:grpSpPr>
          <p:sp>
            <p:nvSpPr>
              <p:cNvPr id="188526" name="Oval 17"/>
              <p:cNvSpPr>
                <a:spLocks noChangeArrowheads="1"/>
              </p:cNvSpPr>
              <p:nvPr/>
            </p:nvSpPr>
            <p:spPr bwMode="auto">
              <a:xfrm>
                <a:off x="2224" y="369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88527" name="Line 18"/>
              <p:cNvSpPr>
                <a:spLocks noChangeShapeType="1"/>
              </p:cNvSpPr>
              <p:nvPr/>
            </p:nvSpPr>
            <p:spPr bwMode="auto">
              <a:xfrm>
                <a:off x="2224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88528" name="Line 19"/>
              <p:cNvSpPr>
                <a:spLocks noChangeShapeType="1"/>
              </p:cNvSpPr>
              <p:nvPr/>
            </p:nvSpPr>
            <p:spPr bwMode="auto">
              <a:xfrm>
                <a:off x="2537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88529" name="Rectangle 20"/>
              <p:cNvSpPr>
                <a:spLocks noChangeArrowheads="1"/>
              </p:cNvSpPr>
              <p:nvPr/>
            </p:nvSpPr>
            <p:spPr bwMode="auto">
              <a:xfrm>
                <a:off x="2224" y="368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Tw Cen MT"/>
                  <a:cs typeface="Tw Cen MT"/>
                </a:endParaRPr>
              </a:p>
            </p:txBody>
          </p:sp>
          <p:sp>
            <p:nvSpPr>
              <p:cNvPr id="188530" name="Oval 21"/>
              <p:cNvSpPr>
                <a:spLocks noChangeArrowheads="1"/>
              </p:cNvSpPr>
              <p:nvPr/>
            </p:nvSpPr>
            <p:spPr bwMode="auto">
              <a:xfrm>
                <a:off x="2221" y="362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grpSp>
            <p:nvGrpSpPr>
              <p:cNvPr id="188531" name="Group 22"/>
              <p:cNvGrpSpPr>
                <a:grpSpLocks/>
              </p:cNvGrpSpPr>
              <p:nvPr/>
            </p:nvGrpSpPr>
            <p:grpSpPr bwMode="auto">
              <a:xfrm>
                <a:off x="2281" y="3575"/>
                <a:ext cx="214" cy="252"/>
                <a:chOff x="2950" y="2429"/>
                <a:chExt cx="217" cy="252"/>
              </a:xfrm>
            </p:grpSpPr>
            <p:sp>
              <p:nvSpPr>
                <p:cNvPr id="188532" name="Rectangle 23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Tw Cen MT"/>
                    <a:cs typeface="Tw Cen MT"/>
                  </a:endParaRPr>
                </a:p>
              </p:txBody>
            </p:sp>
            <p:sp>
              <p:nvSpPr>
                <p:cNvPr id="188533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2950" y="2429"/>
                  <a:ext cx="217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 u="none">
                      <a:latin typeface="Tw Cen MT"/>
                      <a:cs typeface="Tw Cen MT"/>
                    </a:rPr>
                    <a:t>D</a:t>
                  </a:r>
                  <a:endParaRPr lang="en-US" u="none">
                    <a:latin typeface="Tw Cen MT"/>
                    <a:cs typeface="Tw Cen MT"/>
                  </a:endParaRPr>
                </a:p>
              </p:txBody>
            </p:sp>
          </p:grpSp>
        </p:grpSp>
        <p:grpSp>
          <p:nvGrpSpPr>
            <p:cNvPr id="188489" name="Group 25"/>
            <p:cNvGrpSpPr>
              <a:grpSpLocks/>
            </p:cNvGrpSpPr>
            <p:nvPr/>
          </p:nvGrpSpPr>
          <p:grpSpPr bwMode="auto">
            <a:xfrm>
              <a:off x="1101725" y="5035550"/>
              <a:ext cx="500063" cy="400050"/>
              <a:chOff x="2903" y="2888"/>
              <a:chExt cx="315" cy="252"/>
            </a:xfrm>
          </p:grpSpPr>
          <p:grpSp>
            <p:nvGrpSpPr>
              <p:cNvPr id="188517" name="Group 26"/>
              <p:cNvGrpSpPr>
                <a:grpSpLocks/>
              </p:cNvGrpSpPr>
              <p:nvPr/>
            </p:nvGrpSpPr>
            <p:grpSpPr bwMode="auto">
              <a:xfrm>
                <a:off x="2903" y="2938"/>
                <a:ext cx="315" cy="144"/>
                <a:chOff x="2903" y="2938"/>
                <a:chExt cx="315" cy="144"/>
              </a:xfrm>
            </p:grpSpPr>
            <p:sp>
              <p:nvSpPr>
                <p:cNvPr id="188521" name="Oval 27"/>
                <p:cNvSpPr>
                  <a:spLocks noChangeArrowheads="1"/>
                </p:cNvSpPr>
                <p:nvPr/>
              </p:nvSpPr>
              <p:spPr bwMode="auto">
                <a:xfrm>
                  <a:off x="2903" y="3001"/>
                  <a:ext cx="312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w Cen MT"/>
                    <a:cs typeface="Tw Cen MT"/>
                  </a:endParaRPr>
                </a:p>
              </p:txBody>
            </p:sp>
            <p:sp>
              <p:nvSpPr>
                <p:cNvPr id="188522" name="Line 28"/>
                <p:cNvSpPr>
                  <a:spLocks noChangeShapeType="1"/>
                </p:cNvSpPr>
                <p:nvPr/>
              </p:nvSpPr>
              <p:spPr bwMode="auto">
                <a:xfrm>
                  <a:off x="2903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Tw Cen MT"/>
                    <a:cs typeface="Tw Cen MT"/>
                  </a:endParaRPr>
                </a:p>
              </p:txBody>
            </p:sp>
            <p:sp>
              <p:nvSpPr>
                <p:cNvPr id="188523" name="Line 29"/>
                <p:cNvSpPr>
                  <a:spLocks noChangeShapeType="1"/>
                </p:cNvSpPr>
                <p:nvPr/>
              </p:nvSpPr>
              <p:spPr bwMode="auto">
                <a:xfrm>
                  <a:off x="3215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Tw Cen MT"/>
                    <a:cs typeface="Tw Cen MT"/>
                  </a:endParaRPr>
                </a:p>
              </p:txBody>
            </p:sp>
            <p:sp>
              <p:nvSpPr>
                <p:cNvPr id="188524" name="Rectangle 30"/>
                <p:cNvSpPr>
                  <a:spLocks noChangeArrowheads="1"/>
                </p:cNvSpPr>
                <p:nvPr/>
              </p:nvSpPr>
              <p:spPr bwMode="auto">
                <a:xfrm>
                  <a:off x="2903" y="2994"/>
                  <a:ext cx="309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en-US" u="none">
                    <a:latin typeface="Tw Cen MT"/>
                    <a:cs typeface="Tw Cen MT"/>
                  </a:endParaRPr>
                </a:p>
              </p:txBody>
            </p:sp>
            <p:sp>
              <p:nvSpPr>
                <p:cNvPr id="188525" name="Oval 31"/>
                <p:cNvSpPr>
                  <a:spLocks noChangeArrowheads="1"/>
                </p:cNvSpPr>
                <p:nvPr/>
              </p:nvSpPr>
              <p:spPr bwMode="auto">
                <a:xfrm>
                  <a:off x="2906" y="2938"/>
                  <a:ext cx="312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w Cen MT"/>
                    <a:cs typeface="Tw Cen MT"/>
                  </a:endParaRPr>
                </a:p>
              </p:txBody>
            </p:sp>
          </p:grpSp>
          <p:grpSp>
            <p:nvGrpSpPr>
              <p:cNvPr id="188518" name="Group 32"/>
              <p:cNvGrpSpPr>
                <a:grpSpLocks/>
              </p:cNvGrpSpPr>
              <p:nvPr/>
            </p:nvGrpSpPr>
            <p:grpSpPr bwMode="auto">
              <a:xfrm>
                <a:off x="2958" y="2888"/>
                <a:ext cx="216" cy="252"/>
                <a:chOff x="2948" y="2429"/>
                <a:chExt cx="219" cy="252"/>
              </a:xfrm>
            </p:grpSpPr>
            <p:sp>
              <p:nvSpPr>
                <p:cNvPr id="188519" name="Rectangle 33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Tw Cen MT"/>
                    <a:cs typeface="Tw Cen MT"/>
                  </a:endParaRPr>
                </a:p>
              </p:txBody>
            </p:sp>
            <p:sp>
              <p:nvSpPr>
                <p:cNvPr id="188520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2948" y="2429"/>
                  <a:ext cx="219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 u="none">
                      <a:latin typeface="Tw Cen MT"/>
                      <a:cs typeface="Tw Cen MT"/>
                    </a:rPr>
                    <a:t>C</a:t>
                  </a:r>
                  <a:endParaRPr lang="en-US" u="none">
                    <a:latin typeface="Tw Cen MT"/>
                    <a:cs typeface="Tw Cen MT"/>
                  </a:endParaRPr>
                </a:p>
              </p:txBody>
            </p:sp>
          </p:grpSp>
        </p:grpSp>
        <p:grpSp>
          <p:nvGrpSpPr>
            <p:cNvPr id="188490" name="Group 35"/>
            <p:cNvGrpSpPr>
              <a:grpSpLocks/>
            </p:cNvGrpSpPr>
            <p:nvPr/>
          </p:nvGrpSpPr>
          <p:grpSpPr bwMode="auto">
            <a:xfrm>
              <a:off x="1755775" y="4587875"/>
              <a:ext cx="501650" cy="400050"/>
              <a:chOff x="2217" y="2888"/>
              <a:chExt cx="316" cy="252"/>
            </a:xfrm>
          </p:grpSpPr>
          <p:sp>
            <p:nvSpPr>
              <p:cNvPr id="188509" name="Oval 36"/>
              <p:cNvSpPr>
                <a:spLocks noChangeArrowheads="1"/>
              </p:cNvSpPr>
              <p:nvPr/>
            </p:nvSpPr>
            <p:spPr bwMode="auto">
              <a:xfrm>
                <a:off x="2220" y="300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88510" name="Line 37"/>
              <p:cNvSpPr>
                <a:spLocks noChangeShapeType="1"/>
              </p:cNvSpPr>
              <p:nvPr/>
            </p:nvSpPr>
            <p:spPr bwMode="auto">
              <a:xfrm>
                <a:off x="2220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88511" name="Line 38"/>
              <p:cNvSpPr>
                <a:spLocks noChangeShapeType="1"/>
              </p:cNvSpPr>
              <p:nvPr/>
            </p:nvSpPr>
            <p:spPr bwMode="auto">
              <a:xfrm>
                <a:off x="2533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88512" name="Rectangle 39"/>
              <p:cNvSpPr>
                <a:spLocks noChangeArrowheads="1"/>
              </p:cNvSpPr>
              <p:nvPr/>
            </p:nvSpPr>
            <p:spPr bwMode="auto">
              <a:xfrm>
                <a:off x="2220" y="299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Tw Cen MT"/>
                  <a:cs typeface="Tw Cen MT"/>
                </a:endParaRPr>
              </a:p>
            </p:txBody>
          </p:sp>
          <p:sp>
            <p:nvSpPr>
              <p:cNvPr id="188513" name="Oval 40"/>
              <p:cNvSpPr>
                <a:spLocks noChangeArrowheads="1"/>
              </p:cNvSpPr>
              <p:nvPr/>
            </p:nvSpPr>
            <p:spPr bwMode="auto">
              <a:xfrm>
                <a:off x="2217" y="293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grpSp>
            <p:nvGrpSpPr>
              <p:cNvPr id="188514" name="Group 41"/>
              <p:cNvGrpSpPr>
                <a:grpSpLocks/>
              </p:cNvGrpSpPr>
              <p:nvPr/>
            </p:nvGrpSpPr>
            <p:grpSpPr bwMode="auto">
              <a:xfrm>
                <a:off x="2279" y="2888"/>
                <a:ext cx="197" cy="252"/>
                <a:chOff x="2958" y="2429"/>
                <a:chExt cx="200" cy="252"/>
              </a:xfrm>
            </p:grpSpPr>
            <p:sp>
              <p:nvSpPr>
                <p:cNvPr id="188515" name="Rectangle 42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Tw Cen MT"/>
                    <a:cs typeface="Tw Cen MT"/>
                  </a:endParaRPr>
                </a:p>
              </p:txBody>
            </p:sp>
            <p:sp>
              <p:nvSpPr>
                <p:cNvPr id="188516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2958" y="2429"/>
                  <a:ext cx="200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 u="none">
                      <a:latin typeface="Tw Cen MT"/>
                      <a:cs typeface="Tw Cen MT"/>
                    </a:rPr>
                    <a:t>B</a:t>
                  </a:r>
                  <a:endParaRPr lang="en-US" u="none">
                    <a:latin typeface="Tw Cen MT"/>
                    <a:cs typeface="Tw Cen MT"/>
                  </a:endParaRPr>
                </a:p>
              </p:txBody>
            </p:sp>
          </p:grpSp>
        </p:grpSp>
        <p:sp>
          <p:nvSpPr>
            <p:cNvPr id="188491" name="Text Box 44"/>
            <p:cNvSpPr txBox="1">
              <a:spLocks noChangeArrowheads="1"/>
            </p:cNvSpPr>
            <p:nvPr/>
          </p:nvSpPr>
          <p:spPr bwMode="auto">
            <a:xfrm>
              <a:off x="794104" y="4287838"/>
              <a:ext cx="31203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u="none">
                  <a:latin typeface="Tw Cen MT"/>
                  <a:cs typeface="Tw Cen MT"/>
                </a:rPr>
                <a:t>1</a:t>
              </a:r>
              <a:endParaRPr lang="en-US" u="none">
                <a:latin typeface="Tw Cen MT"/>
                <a:cs typeface="Tw Cen MT"/>
              </a:endParaRPr>
            </a:p>
          </p:txBody>
        </p:sp>
        <p:sp>
          <p:nvSpPr>
            <p:cNvPr id="188492" name="Freeform 45"/>
            <p:cNvSpPr>
              <a:spLocks/>
            </p:cNvSpPr>
            <p:nvPr/>
          </p:nvSpPr>
          <p:spPr bwMode="auto">
            <a:xfrm flipH="1">
              <a:off x="1493838" y="4479925"/>
              <a:ext cx="338137" cy="204788"/>
            </a:xfrm>
            <a:custGeom>
              <a:avLst/>
              <a:gdLst>
                <a:gd name="T0" fmla="*/ 0 w 342"/>
                <a:gd name="T1" fmla="*/ 2147483647 h 186"/>
                <a:gd name="T2" fmla="*/ 2147483647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8493" name="Freeform 46"/>
            <p:cNvSpPr>
              <a:spLocks/>
            </p:cNvSpPr>
            <p:nvPr/>
          </p:nvSpPr>
          <p:spPr bwMode="auto">
            <a:xfrm flipH="1" flipV="1">
              <a:off x="1508125" y="4894263"/>
              <a:ext cx="314325" cy="228600"/>
            </a:xfrm>
            <a:custGeom>
              <a:avLst/>
              <a:gdLst>
                <a:gd name="T0" fmla="*/ 0 w 342"/>
                <a:gd name="T1" fmla="*/ 2147483647 h 186"/>
                <a:gd name="T2" fmla="*/ 2147483647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8494" name="Freeform 47"/>
            <p:cNvSpPr>
              <a:spLocks/>
            </p:cNvSpPr>
            <p:nvPr/>
          </p:nvSpPr>
          <p:spPr bwMode="auto">
            <a:xfrm flipV="1">
              <a:off x="869950" y="4884738"/>
              <a:ext cx="323850" cy="247650"/>
            </a:xfrm>
            <a:custGeom>
              <a:avLst/>
              <a:gdLst>
                <a:gd name="T0" fmla="*/ 0 w 342"/>
                <a:gd name="T1" fmla="*/ 2147483647 h 186"/>
                <a:gd name="T2" fmla="*/ 2147483647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8495" name="Text Box 48"/>
            <p:cNvSpPr txBox="1">
              <a:spLocks noChangeArrowheads="1"/>
            </p:cNvSpPr>
            <p:nvPr/>
          </p:nvSpPr>
          <p:spPr bwMode="auto">
            <a:xfrm>
              <a:off x="1584927" y="4340225"/>
              <a:ext cx="58140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u="none">
                  <a:latin typeface="Tw Cen MT"/>
                  <a:cs typeface="Tw Cen MT"/>
                </a:rPr>
                <a:t>1+e</a:t>
              </a:r>
              <a:endParaRPr lang="en-US" u="none">
                <a:latin typeface="Tw Cen MT"/>
                <a:cs typeface="Tw Cen MT"/>
              </a:endParaRPr>
            </a:p>
          </p:txBody>
        </p:sp>
        <p:sp>
          <p:nvSpPr>
            <p:cNvPr id="188496" name="Text Box 49"/>
            <p:cNvSpPr txBox="1">
              <a:spLocks noChangeArrowheads="1"/>
            </p:cNvSpPr>
            <p:nvPr/>
          </p:nvSpPr>
          <p:spPr bwMode="auto">
            <a:xfrm>
              <a:off x="1635103" y="4887913"/>
              <a:ext cx="30008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u="none">
                  <a:latin typeface="Tw Cen MT"/>
                  <a:cs typeface="Tw Cen MT"/>
                </a:rPr>
                <a:t>e</a:t>
              </a:r>
              <a:endParaRPr lang="en-US" u="none">
                <a:latin typeface="Tw Cen MT"/>
                <a:cs typeface="Tw Cen MT"/>
              </a:endParaRPr>
            </a:p>
          </p:txBody>
        </p:sp>
        <p:sp>
          <p:nvSpPr>
            <p:cNvPr id="188497" name="Text Box 50"/>
            <p:cNvSpPr txBox="1">
              <a:spLocks noChangeArrowheads="1"/>
            </p:cNvSpPr>
            <p:nvPr/>
          </p:nvSpPr>
          <p:spPr bwMode="auto">
            <a:xfrm>
              <a:off x="752475" y="4911725"/>
              <a:ext cx="3238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u="none">
                  <a:latin typeface="Tw Cen MT"/>
                  <a:cs typeface="Tw Cen MT"/>
                </a:rPr>
                <a:t>0</a:t>
              </a:r>
              <a:endParaRPr lang="en-US" u="none">
                <a:latin typeface="Tw Cen MT"/>
                <a:cs typeface="Tw Cen MT"/>
              </a:endParaRPr>
            </a:p>
          </p:txBody>
        </p:sp>
        <p:sp>
          <p:nvSpPr>
            <p:cNvPr id="188498" name="Line 51"/>
            <p:cNvSpPr>
              <a:spLocks noChangeShapeType="1"/>
            </p:cNvSpPr>
            <p:nvPr/>
          </p:nvSpPr>
          <p:spPr bwMode="auto">
            <a:xfrm flipV="1">
              <a:off x="1341438" y="5351463"/>
              <a:ext cx="0" cy="40005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8499" name="Text Box 52"/>
            <p:cNvSpPr txBox="1">
              <a:spLocks noChangeArrowheads="1"/>
            </p:cNvSpPr>
            <p:nvPr/>
          </p:nvSpPr>
          <p:spPr bwMode="auto">
            <a:xfrm>
              <a:off x="1101703" y="5564188"/>
              <a:ext cx="30008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u="none">
                  <a:latin typeface="Tw Cen MT"/>
                  <a:cs typeface="Tw Cen MT"/>
                </a:rPr>
                <a:t>e</a:t>
              </a:r>
              <a:endParaRPr lang="en-US" u="none">
                <a:latin typeface="Tw Cen MT"/>
                <a:cs typeface="Tw Cen MT"/>
              </a:endParaRPr>
            </a:p>
          </p:txBody>
        </p:sp>
        <p:sp>
          <p:nvSpPr>
            <p:cNvPr id="188500" name="Line 53"/>
            <p:cNvSpPr>
              <a:spLocks noChangeShapeType="1"/>
            </p:cNvSpPr>
            <p:nvPr/>
          </p:nvSpPr>
          <p:spPr bwMode="auto">
            <a:xfrm flipH="1" flipV="1">
              <a:off x="522288" y="4884738"/>
              <a:ext cx="4762" cy="338137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8501" name="Text Box 54"/>
            <p:cNvSpPr txBox="1">
              <a:spLocks noChangeArrowheads="1"/>
            </p:cNvSpPr>
            <p:nvPr/>
          </p:nvSpPr>
          <p:spPr bwMode="auto">
            <a:xfrm>
              <a:off x="348016" y="5178425"/>
              <a:ext cx="31203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u="none">
                  <a:latin typeface="Tw Cen MT"/>
                  <a:cs typeface="Tw Cen MT"/>
                </a:rPr>
                <a:t>1</a:t>
              </a:r>
              <a:endParaRPr lang="en-US" u="none">
                <a:latin typeface="Tw Cen MT"/>
                <a:cs typeface="Tw Cen MT"/>
              </a:endParaRPr>
            </a:p>
          </p:txBody>
        </p:sp>
        <p:sp>
          <p:nvSpPr>
            <p:cNvPr id="188502" name="Line 55"/>
            <p:cNvSpPr>
              <a:spLocks noChangeShapeType="1"/>
            </p:cNvSpPr>
            <p:nvPr/>
          </p:nvSpPr>
          <p:spPr bwMode="auto">
            <a:xfrm flipV="1">
              <a:off x="2041525" y="4918075"/>
              <a:ext cx="0" cy="428625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8503" name="Text Box 56"/>
            <p:cNvSpPr txBox="1">
              <a:spLocks noChangeArrowheads="1"/>
            </p:cNvSpPr>
            <p:nvPr/>
          </p:nvSpPr>
          <p:spPr bwMode="auto">
            <a:xfrm>
              <a:off x="1881541" y="5283200"/>
              <a:ext cx="31203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u="none">
                  <a:latin typeface="Tw Cen MT"/>
                  <a:cs typeface="Tw Cen MT"/>
                </a:rPr>
                <a:t>1</a:t>
              </a:r>
              <a:endParaRPr lang="en-US" u="none">
                <a:latin typeface="Tw Cen MT"/>
                <a:cs typeface="Tw Cen MT"/>
              </a:endParaRPr>
            </a:p>
          </p:txBody>
        </p:sp>
        <p:sp>
          <p:nvSpPr>
            <p:cNvPr id="188504" name="Freeform 57"/>
            <p:cNvSpPr>
              <a:spLocks/>
            </p:cNvSpPr>
            <p:nvPr/>
          </p:nvSpPr>
          <p:spPr bwMode="auto">
            <a:xfrm flipH="1" flipV="1">
              <a:off x="1412875" y="4851400"/>
              <a:ext cx="314325" cy="228600"/>
            </a:xfrm>
            <a:custGeom>
              <a:avLst/>
              <a:gdLst>
                <a:gd name="T0" fmla="*/ 0 w 342"/>
                <a:gd name="T1" fmla="*/ 2147483647 h 186"/>
                <a:gd name="T2" fmla="*/ 2147483647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8505" name="Freeform 58"/>
            <p:cNvSpPr>
              <a:spLocks/>
            </p:cNvSpPr>
            <p:nvPr/>
          </p:nvSpPr>
          <p:spPr bwMode="auto">
            <a:xfrm flipH="1">
              <a:off x="960438" y="4860925"/>
              <a:ext cx="304800" cy="219075"/>
            </a:xfrm>
            <a:custGeom>
              <a:avLst/>
              <a:gdLst>
                <a:gd name="T0" fmla="*/ 0 w 342"/>
                <a:gd name="T1" fmla="*/ 2147483647 h 186"/>
                <a:gd name="T2" fmla="*/ 2147483647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8506" name="Text Box 59"/>
            <p:cNvSpPr txBox="1">
              <a:spLocks noChangeArrowheads="1"/>
            </p:cNvSpPr>
            <p:nvPr/>
          </p:nvSpPr>
          <p:spPr bwMode="auto">
            <a:xfrm>
              <a:off x="1038225" y="4692650"/>
              <a:ext cx="3238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u="none">
                  <a:latin typeface="Tw Cen MT"/>
                  <a:cs typeface="Tw Cen MT"/>
                </a:rPr>
                <a:t>0</a:t>
              </a:r>
              <a:endParaRPr lang="en-US" u="none">
                <a:latin typeface="Tw Cen MT"/>
                <a:cs typeface="Tw Cen MT"/>
              </a:endParaRPr>
            </a:p>
          </p:txBody>
        </p:sp>
        <p:sp>
          <p:nvSpPr>
            <p:cNvPr id="188507" name="Text Box 60"/>
            <p:cNvSpPr txBox="1">
              <a:spLocks noChangeArrowheads="1"/>
            </p:cNvSpPr>
            <p:nvPr/>
          </p:nvSpPr>
          <p:spPr bwMode="auto">
            <a:xfrm>
              <a:off x="1381125" y="4673600"/>
              <a:ext cx="3238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u="none">
                  <a:latin typeface="Tw Cen MT"/>
                  <a:cs typeface="Tw Cen MT"/>
                </a:rPr>
                <a:t>0</a:t>
              </a:r>
              <a:endParaRPr lang="en-US" u="none">
                <a:latin typeface="Tw Cen MT"/>
                <a:cs typeface="Tw Cen MT"/>
              </a:endParaRPr>
            </a:p>
          </p:txBody>
        </p:sp>
        <p:sp>
          <p:nvSpPr>
            <p:cNvPr id="188508" name="Text Box 211"/>
            <p:cNvSpPr txBox="1">
              <a:spLocks noChangeArrowheads="1"/>
            </p:cNvSpPr>
            <p:nvPr/>
          </p:nvSpPr>
          <p:spPr bwMode="auto">
            <a:xfrm>
              <a:off x="713625" y="5830888"/>
              <a:ext cx="137151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u="none">
                  <a:latin typeface="Tw Cen MT"/>
                  <a:cs typeface="Tw Cen MT"/>
                </a:rPr>
                <a:t>inicialmente</a:t>
              </a:r>
              <a:endParaRPr lang="en-US" u="none">
                <a:latin typeface="Tw Cen MT"/>
                <a:cs typeface="Tw Cen MT"/>
              </a:endParaRPr>
            </a:p>
          </p:txBody>
        </p:sp>
      </p:grpSp>
      <p:sp>
        <p:nvSpPr>
          <p:cNvPr id="188473" name="Text Box 212"/>
          <p:cNvSpPr txBox="1">
            <a:spLocks noChangeArrowheads="1"/>
          </p:cNvSpPr>
          <p:nvPr/>
        </p:nvSpPr>
        <p:spPr bwMode="auto">
          <a:xfrm>
            <a:off x="3010645" y="5791200"/>
            <a:ext cx="151616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2000" u="none" dirty="0">
                <a:latin typeface="Tw Cen MT"/>
                <a:cs typeface="Tw Cen MT"/>
              </a:rPr>
              <a:t>… </a:t>
            </a:r>
            <a:r>
              <a:rPr lang="en-US" sz="2000" u="none" dirty="0" err="1">
                <a:latin typeface="Tw Cen MT"/>
                <a:cs typeface="Tw Cen MT"/>
              </a:rPr>
              <a:t>recalcular</a:t>
            </a:r>
            <a:endParaRPr lang="en-US" u="none" dirty="0">
              <a:latin typeface="Tw Cen MT"/>
              <a:cs typeface="Tw Cen MT"/>
            </a:endParaRPr>
          </a:p>
        </p:txBody>
      </p:sp>
      <p:sp>
        <p:nvSpPr>
          <p:cNvPr id="188474" name="Line 215"/>
          <p:cNvSpPr>
            <a:spLocks noChangeShapeType="1"/>
          </p:cNvSpPr>
          <p:nvPr/>
        </p:nvSpPr>
        <p:spPr bwMode="auto">
          <a:xfrm flipV="1">
            <a:off x="3598863" y="5408613"/>
            <a:ext cx="0" cy="2476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88475" name="Line 216"/>
          <p:cNvSpPr>
            <a:spLocks noChangeShapeType="1"/>
          </p:cNvSpPr>
          <p:nvPr/>
        </p:nvSpPr>
        <p:spPr bwMode="auto">
          <a:xfrm flipV="1">
            <a:off x="2932113" y="4951413"/>
            <a:ext cx="0" cy="2476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88476" name="Line 217"/>
          <p:cNvSpPr>
            <a:spLocks noChangeShapeType="1"/>
          </p:cNvSpPr>
          <p:nvPr/>
        </p:nvSpPr>
        <p:spPr bwMode="auto">
          <a:xfrm flipV="1">
            <a:off x="4265613" y="4956175"/>
            <a:ext cx="0" cy="2476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88477" name="Line 218"/>
          <p:cNvSpPr>
            <a:spLocks noChangeShapeType="1"/>
          </p:cNvSpPr>
          <p:nvPr/>
        </p:nvSpPr>
        <p:spPr bwMode="auto">
          <a:xfrm flipV="1">
            <a:off x="5099050" y="4960938"/>
            <a:ext cx="0" cy="2476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88478" name="Line 219"/>
          <p:cNvSpPr>
            <a:spLocks noChangeShapeType="1"/>
          </p:cNvSpPr>
          <p:nvPr/>
        </p:nvSpPr>
        <p:spPr bwMode="auto">
          <a:xfrm flipV="1">
            <a:off x="5761038" y="5408613"/>
            <a:ext cx="0" cy="2476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88479" name="Line 220"/>
          <p:cNvSpPr>
            <a:spLocks noChangeShapeType="1"/>
          </p:cNvSpPr>
          <p:nvPr/>
        </p:nvSpPr>
        <p:spPr bwMode="auto">
          <a:xfrm flipV="1">
            <a:off x="6423025" y="4960938"/>
            <a:ext cx="0" cy="2476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88480" name="Line 221"/>
          <p:cNvSpPr>
            <a:spLocks noChangeShapeType="1"/>
          </p:cNvSpPr>
          <p:nvPr/>
        </p:nvSpPr>
        <p:spPr bwMode="auto">
          <a:xfrm flipV="1">
            <a:off x="7208838" y="4979988"/>
            <a:ext cx="0" cy="2476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88481" name="Line 222"/>
          <p:cNvSpPr>
            <a:spLocks noChangeShapeType="1"/>
          </p:cNvSpPr>
          <p:nvPr/>
        </p:nvSpPr>
        <p:spPr bwMode="auto">
          <a:xfrm flipV="1">
            <a:off x="7861300" y="5427663"/>
            <a:ext cx="0" cy="2476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88482" name="Line 223"/>
          <p:cNvSpPr>
            <a:spLocks noChangeShapeType="1"/>
          </p:cNvSpPr>
          <p:nvPr/>
        </p:nvSpPr>
        <p:spPr bwMode="auto">
          <a:xfrm flipV="1">
            <a:off x="8513763" y="4989513"/>
            <a:ext cx="0" cy="2476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88483" name="Text Box 224"/>
          <p:cNvSpPr txBox="1">
            <a:spLocks noChangeArrowheads="1"/>
          </p:cNvSpPr>
          <p:nvPr/>
        </p:nvSpPr>
        <p:spPr bwMode="auto">
          <a:xfrm>
            <a:off x="5074395" y="5791200"/>
            <a:ext cx="151616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2000" u="none">
                <a:latin typeface="Tw Cen MT"/>
                <a:cs typeface="Tw Cen MT"/>
              </a:rPr>
              <a:t>… recalcular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188484" name="Text Box 225"/>
          <p:cNvSpPr txBox="1">
            <a:spLocks noChangeArrowheads="1"/>
          </p:cNvSpPr>
          <p:nvPr/>
        </p:nvSpPr>
        <p:spPr bwMode="auto">
          <a:xfrm>
            <a:off x="7131795" y="5791200"/>
            <a:ext cx="151616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2000" u="none">
                <a:latin typeface="Tw Cen MT"/>
                <a:cs typeface="Tw Cen MT"/>
              </a:rPr>
              <a:t>… recalcular</a:t>
            </a:r>
            <a:endParaRPr lang="en-US" u="none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902402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Organização do capítulo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26684"/>
            <a:ext cx="8077200" cy="400581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O papel do nível rede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Breve introdução aos níveis data-link e físico</a:t>
            </a: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>
                <a:latin typeface="Tw Cen MT"/>
                <a:ea typeface="ＭＳ Ｐゴシック" charset="0"/>
                <a:cs typeface="Tw Cen MT"/>
              </a:rPr>
              <a:t>Algoritmos de 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encaminhamento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Endereçamento IP</a:t>
            </a: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O nível rede na Internet - O protocolo IP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186504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46075"/>
            <a:ext cx="8715375" cy="852514"/>
          </a:xfrm>
        </p:spPr>
        <p:txBody>
          <a:bodyPr>
            <a:noAutofit/>
          </a:bodyPr>
          <a:lstStyle/>
          <a:p>
            <a:pPr eaLnBrk="1" hangingPunct="1"/>
            <a:r>
              <a:rPr lang="pt-PT" sz="4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Encaminhamento distribu</a:t>
            </a:r>
            <a:r>
              <a:rPr lang="pt-PT" altLang="ja-JP" sz="4800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ído</a:t>
            </a:r>
            <a:endParaRPr lang="pt-PT" sz="48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90468" name="Text Box 3"/>
          <p:cNvSpPr txBox="1">
            <a:spLocks noChangeArrowheads="1"/>
          </p:cNvSpPr>
          <p:nvPr/>
        </p:nvSpPr>
        <p:spPr bwMode="auto">
          <a:xfrm>
            <a:off x="228600" y="1447800"/>
            <a:ext cx="8686800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Numa rede são possíveis várias estratégias e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algoritmos distribu</a:t>
            </a:r>
            <a:r>
              <a:rPr lang="pt-PT" altLang="ja-JP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ídos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de encaminhamento. Um crit</a:t>
            </a:r>
            <a:r>
              <a:rPr lang="pt-PT" altLang="ja-JP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ério essencial é a informação necessária para preencher a tabela de encaminhamento:</a:t>
            </a:r>
          </a:p>
          <a:p>
            <a:pPr eaLnBrk="1" hangingPunct="1"/>
            <a:endParaRPr lang="pt-PT" altLang="ja-JP" sz="2000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pt-PT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Mínima. O </a:t>
            </a:r>
            <a:r>
              <a:rPr lang="pt-PT" sz="2000" i="1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router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conhece apenas os vizinhos e não tem tabela de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encaminhamento. O algoritmo é o de inundaç</a:t>
            </a:r>
            <a:r>
              <a:rPr lang="pt-PT" altLang="ja-JP" sz="20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ão </a:t>
            </a:r>
            <a:r>
              <a:rPr lang="pt-PT" altLang="ja-JP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(“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Flooding</a:t>
            </a:r>
            <a:r>
              <a:rPr lang="ja-JP" altLang="pt-PT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”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).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pt-PT" sz="2000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pt-PT" sz="20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Descentralizada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. O </a:t>
            </a:r>
            <a:r>
              <a:rPr lang="pt-PT" sz="2000" i="1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router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conhece apenas os vizinhos e o custo para lá chegar. Um processo iterativo de computação com troca de informação com os vizinhos permite construir uma tabela de encaminhamento. Algoritmos </a:t>
            </a:r>
            <a:r>
              <a:rPr lang="ja-JP" altLang="pt-PT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“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distancia vectorial</a:t>
            </a:r>
            <a:r>
              <a:rPr lang="ja-JP" altLang="pt-PT" sz="20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”</a:t>
            </a:r>
            <a:r>
              <a:rPr lang="pt-PT" altLang="ja-JP" sz="20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.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pt-PT" altLang="ja-JP" sz="2000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pt-PT" sz="20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Global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. Todos os </a:t>
            </a:r>
            <a:r>
              <a:rPr lang="pt-PT" sz="2000" i="1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routers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conhecem a totalidade da topologia da rede e usam essa informação para construir uma tabela de encaminhamento: Algoritmos </a:t>
            </a:r>
            <a:r>
              <a:rPr lang="ja-JP" altLang="pt-PT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“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Estado dos canais</a:t>
            </a:r>
            <a:r>
              <a:rPr lang="ja-JP" altLang="pt-PT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”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ou </a:t>
            </a:r>
            <a:r>
              <a:rPr lang="ja-JP" altLang="pt-PT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“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link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state</a:t>
            </a:r>
            <a:r>
              <a:rPr lang="ja-JP" altLang="pt-PT" sz="20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”</a:t>
            </a:r>
            <a:r>
              <a:rPr lang="pt-PT" altLang="ja-JP" sz="20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.</a:t>
            </a:r>
            <a:endParaRPr lang="pt-PT" sz="2000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</p:txBody>
      </p:sp>
      <p:sp>
        <p:nvSpPr>
          <p:cNvPr id="190469" name="Rectangle 4"/>
          <p:cNvSpPr>
            <a:spLocks noChangeArrowheads="1"/>
          </p:cNvSpPr>
          <p:nvPr/>
        </p:nvSpPr>
        <p:spPr bwMode="auto">
          <a:xfrm>
            <a:off x="381000" y="2133600"/>
            <a:ext cx="84582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None/>
            </a:pPr>
            <a:endParaRPr lang="pt-PT" sz="2000" u="none">
              <a:latin typeface="Comic Sans MS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None/>
            </a:pPr>
            <a:endParaRPr lang="pt-PT" sz="1800" u="none">
              <a:latin typeface="Comic Sans MS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endParaRPr lang="pt-PT" sz="1800" u="none">
              <a:latin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960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Propriedades desejáveis</a:t>
            </a:r>
            <a:endParaRPr lang="pt-PT" sz="48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67940" name="Rectangle 3"/>
          <p:cNvSpPr>
            <a:spLocks noChangeArrowheads="1"/>
          </p:cNvSpPr>
          <p:nvPr/>
        </p:nvSpPr>
        <p:spPr bwMode="auto">
          <a:xfrm>
            <a:off x="457200" y="1557096"/>
            <a:ext cx="8229600" cy="4253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marL="457200" indent="-457200" defTabSz="762000" eaLnBrk="0" hangingPunct="0">
              <a:lnSpc>
                <a:spcPct val="90000"/>
              </a:lnSpc>
              <a:buSzPct val="105000"/>
              <a:buFont typeface="Times" charset="0"/>
              <a:buChar char="•"/>
            </a:pP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Correcção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: os pacotes chegam ao destino</a:t>
            </a:r>
          </a:p>
          <a:p>
            <a:pPr marL="457200" indent="-457200" defTabSz="762000" eaLnBrk="0" hangingPunct="0">
              <a:lnSpc>
                <a:spcPct val="90000"/>
              </a:lnSpc>
              <a:buSzPct val="105000"/>
              <a:buFont typeface="Times" charset="0"/>
              <a:buChar char="•"/>
            </a:pP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457200" indent="-457200" defTabSz="762000" eaLnBrk="0" hangingPunct="0">
              <a:lnSpc>
                <a:spcPct val="90000"/>
              </a:lnSpc>
              <a:buSzPct val="105000"/>
              <a:buFont typeface="Times" charset="0"/>
              <a:buChar char="•"/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Escalável: resiste à evolução da rede, acompanhando a escala da 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cs typeface="Tw Cen MT"/>
              </a:rPr>
              <a:t>mesma</a:t>
            </a: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457200" indent="-457200" defTabSz="762000" eaLnBrk="0" hangingPunct="0">
              <a:lnSpc>
                <a:spcPct val="90000"/>
              </a:lnSpc>
              <a:buSzPct val="105000"/>
              <a:buFont typeface="Times" charset="0"/>
              <a:buChar char="•"/>
            </a:pP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457200" indent="-457200" defTabSz="762000" eaLnBrk="0" hangingPunct="0">
              <a:lnSpc>
                <a:spcPct val="90000"/>
              </a:lnSpc>
              <a:buSzPct val="105000"/>
              <a:buFont typeface="Times" charset="0"/>
              <a:buChar char="•"/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Adaptativo: adapta-se dinamicamente às variações da topologia, do estado dos canais, etc.</a:t>
            </a:r>
          </a:p>
          <a:p>
            <a:pPr marL="457200" indent="-457200" defTabSz="762000" eaLnBrk="0" hangingPunct="0">
              <a:lnSpc>
                <a:spcPct val="90000"/>
              </a:lnSpc>
              <a:buSzPct val="105000"/>
              <a:buFont typeface="Times" charset="0"/>
              <a:buChar char="•"/>
            </a:pP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457200" indent="-457200" defTabSz="762000" eaLnBrk="0" hangingPunct="0">
              <a:lnSpc>
                <a:spcPct val="90000"/>
              </a:lnSpc>
              <a:buSzPct val="105000"/>
              <a:buFont typeface="Times" charset="0"/>
              <a:buChar char="•"/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Equitativo: (</a:t>
            </a:r>
            <a:r>
              <a:rPr lang="ja-JP" alt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“</a:t>
            </a:r>
            <a:r>
              <a:rPr lang="pt-PT" sz="2000" i="1" u="none" dirty="0">
                <a:solidFill>
                  <a:srgbClr val="000000"/>
                </a:solidFill>
                <a:latin typeface="Tw Cen MT"/>
                <a:cs typeface="Tw Cen MT"/>
              </a:rPr>
              <a:t>fair</a:t>
            </a:r>
            <a:r>
              <a:rPr lang="ja-JP" alt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”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) para os diferentes computadores (origem e destino dos pacotes)</a:t>
            </a:r>
          </a:p>
          <a:p>
            <a:pPr marL="457200" indent="-457200" defTabSz="762000" eaLnBrk="0" hangingPunct="0">
              <a:lnSpc>
                <a:spcPct val="90000"/>
              </a:lnSpc>
              <a:buSzPct val="105000"/>
              <a:buFont typeface="Times" charset="0"/>
              <a:buChar char="•"/>
            </a:pP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457200" indent="-457200" defTabSz="762000" eaLnBrk="0" hangingPunct="0">
              <a:lnSpc>
                <a:spcPct val="90000"/>
              </a:lnSpc>
              <a:buSzPct val="105000"/>
              <a:buFont typeface="Times" charset="0"/>
              <a:buChar char="•"/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Óptimo: minimiza o tempo de trânsito para a maioria dos percursos ou o rendimento global da rede</a:t>
            </a:r>
          </a:p>
          <a:p>
            <a:pPr marL="457200" indent="-457200" defTabSz="762000" eaLnBrk="0" hangingPunct="0">
              <a:lnSpc>
                <a:spcPct val="90000"/>
              </a:lnSpc>
              <a:buSzPct val="105000"/>
              <a:buFont typeface="Times" charset="0"/>
              <a:buChar char="•"/>
            </a:pP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457200" indent="-457200" defTabSz="762000" eaLnBrk="0" hangingPunct="0">
              <a:lnSpc>
                <a:spcPct val="90000"/>
              </a:lnSpc>
              <a:buSzPct val="105000"/>
              <a:buFont typeface="Times" charset="0"/>
              <a:buChar char="•"/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Simples: n</a:t>
            </a:r>
            <a:r>
              <a:rPr lang="pt-PT" altLang="ja-JP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ão tem complexidade inútil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para minimizar o seu custo e maximizar a fiabilidade e a escala de aplicaç</a:t>
            </a:r>
            <a:r>
              <a:rPr lang="pt-PT" altLang="ja-JP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ão</a:t>
            </a:r>
            <a:endParaRPr lang="pt-PT" sz="2000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2940063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9" name="Rectangle 2"/>
          <p:cNvSpPr>
            <a:spLocks noGrp="1" noChangeArrowheads="1"/>
          </p:cNvSpPr>
          <p:nvPr>
            <p:ph type="title"/>
          </p:nvPr>
        </p:nvSpPr>
        <p:spPr>
          <a:xfrm>
            <a:off x="233033" y="285378"/>
            <a:ext cx="8610600" cy="1410377"/>
          </a:xfrm>
        </p:spPr>
        <p:txBody>
          <a:bodyPr>
            <a:noAutofit/>
          </a:bodyPr>
          <a:lstStyle/>
          <a:p>
            <a:pPr eaLnBrk="1" hangingPunct="1"/>
            <a:r>
              <a:rPr lang="pt-PT" dirty="0">
                <a:latin typeface="Tw Cen MT"/>
                <a:ea typeface="ＭＳ Ｐゴシック" charset="0"/>
                <a:cs typeface="Tw Cen MT"/>
              </a:rPr>
              <a:t>Algoritmo </a:t>
            </a:r>
            <a:r>
              <a:rPr lang="ja-JP" altLang="pt-PT" dirty="0">
                <a:latin typeface="Tw Cen MT"/>
                <a:ea typeface="ＭＳ Ｐゴシック" charset="0"/>
                <a:cs typeface="Tw Cen MT"/>
              </a:rPr>
              <a:t>“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Vector-</a:t>
            </a:r>
            <a:r>
              <a:rPr lang="pt-PT" dirty="0" err="1">
                <a:latin typeface="Tw Cen MT"/>
                <a:ea typeface="ＭＳ Ｐゴシック" charset="0"/>
                <a:cs typeface="Tw Cen MT"/>
              </a:rPr>
              <a:t>Distance</a:t>
            </a:r>
            <a:r>
              <a:rPr lang="ja-JP" altLang="pt-PT" dirty="0">
                <a:latin typeface="Tw Cen MT"/>
                <a:ea typeface="ＭＳ Ｐゴシック" charset="0"/>
                <a:cs typeface="Tw Cen MT"/>
              </a:rPr>
              <a:t>”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 ou </a:t>
            </a:r>
            <a:r>
              <a:rPr lang="pt-PT" dirty="0" err="1">
                <a:latin typeface="Tw Cen MT"/>
                <a:ea typeface="ＭＳ Ｐゴシック" charset="0"/>
                <a:cs typeface="Tw Cen MT"/>
              </a:rPr>
              <a:t>Bellman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-Ford</a:t>
            </a:r>
          </a:p>
        </p:txBody>
      </p:sp>
      <p:sp>
        <p:nvSpPr>
          <p:cNvPr id="198660" name="Rectangle 3"/>
          <p:cNvSpPr>
            <a:spLocks noChangeArrowheads="1"/>
          </p:cNvSpPr>
          <p:nvPr/>
        </p:nvSpPr>
        <p:spPr bwMode="auto">
          <a:xfrm>
            <a:off x="647700" y="1710387"/>
            <a:ext cx="7696200" cy="1504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latin typeface="Tw Cen MT"/>
                <a:cs typeface="Tw Cen MT"/>
              </a:rPr>
              <a:t>Cada </a:t>
            </a:r>
            <a:r>
              <a:rPr lang="pt-PT" sz="2000" i="1" u="none" dirty="0" err="1">
                <a:latin typeface="Tw Cen MT"/>
                <a:cs typeface="Tw Cen MT"/>
              </a:rPr>
              <a:t>router</a:t>
            </a:r>
            <a:r>
              <a:rPr lang="pt-PT" sz="2000" u="none" dirty="0">
                <a:latin typeface="Tw Cen MT"/>
                <a:cs typeface="Tw Cen MT"/>
              </a:rPr>
              <a:t> tem uma tabela de encaminhamento com entradas: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>
                <a:latin typeface="Tw Cen MT"/>
                <a:cs typeface="Tw Cen MT"/>
              </a:rPr>
              <a:t>	- destino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>
                <a:latin typeface="Tw Cen MT"/>
                <a:cs typeface="Tw Cen MT"/>
              </a:rPr>
              <a:t>	- </a:t>
            </a:r>
            <a:r>
              <a:rPr lang="pt-PT" sz="1800" i="1" u="none" dirty="0" err="1">
                <a:latin typeface="Tw Cen MT"/>
                <a:cs typeface="Tw Cen MT"/>
              </a:rPr>
              <a:t>next</a:t>
            </a:r>
            <a:r>
              <a:rPr lang="pt-PT" sz="1800" i="1" u="none" dirty="0">
                <a:latin typeface="Tw Cen MT"/>
                <a:cs typeface="Tw Cen MT"/>
              </a:rPr>
              <a:t> </a:t>
            </a:r>
            <a:r>
              <a:rPr lang="pt-PT" sz="1800" i="1" u="none" dirty="0" err="1">
                <a:latin typeface="Tw Cen MT"/>
                <a:cs typeface="Tw Cen MT"/>
              </a:rPr>
              <a:t>hop</a:t>
            </a:r>
            <a:r>
              <a:rPr lang="pt-PT" sz="1800" u="none" dirty="0">
                <a:latin typeface="Tw Cen MT"/>
                <a:cs typeface="Tw Cen MT"/>
              </a:rPr>
              <a:t> (caminho a tomar para lá chegar)</a:t>
            </a:r>
          </a:p>
          <a:p>
            <a:pPr defTabSz="762000" eaLnBrk="0" hangingPunct="0">
              <a:lnSpc>
                <a:spcPct val="90000"/>
              </a:lnSpc>
              <a:spcAft>
                <a:spcPts val="600"/>
              </a:spcAft>
            </a:pPr>
            <a:r>
              <a:rPr lang="pt-PT" sz="1800" u="none" dirty="0">
                <a:latin typeface="Tw Cen MT"/>
                <a:cs typeface="Tw Cen MT"/>
              </a:rPr>
              <a:t>	- custo (desse caminho)</a:t>
            </a:r>
            <a:endParaRPr lang="pt-PT" sz="20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  <a:spcAft>
                <a:spcPts val="1800"/>
              </a:spcAft>
            </a:pPr>
            <a:r>
              <a:rPr lang="pt-PT" sz="2000" u="none" dirty="0">
                <a:latin typeface="Tw Cen MT"/>
                <a:cs typeface="Tw Cen MT"/>
              </a:rPr>
              <a:t>Cada </a:t>
            </a:r>
            <a:r>
              <a:rPr lang="pt-PT" sz="2000" u="none" dirty="0" err="1" smtClean="0">
                <a:latin typeface="Tw Cen MT"/>
                <a:cs typeface="Tw Cen MT"/>
              </a:rPr>
              <a:t>router</a:t>
            </a:r>
            <a:r>
              <a:rPr lang="pt-PT" sz="2000" u="none" dirty="0" smtClean="0">
                <a:latin typeface="Tw Cen MT"/>
                <a:cs typeface="Tw Cen MT"/>
              </a:rPr>
              <a:t> </a:t>
            </a:r>
            <a:r>
              <a:rPr lang="pt-PT" sz="2000" u="none" dirty="0">
                <a:latin typeface="Tw Cen MT"/>
                <a:cs typeface="Tw Cen MT"/>
              </a:rPr>
              <a:t>só </a:t>
            </a:r>
            <a:r>
              <a:rPr lang="ja-JP" altLang="pt-PT" sz="2000" u="none" dirty="0">
                <a:latin typeface="Tw Cen MT"/>
                <a:cs typeface="Tw Cen MT"/>
              </a:rPr>
              <a:t>“</a:t>
            </a:r>
            <a:r>
              <a:rPr lang="pt-PT" sz="2000" u="none" dirty="0">
                <a:latin typeface="Tw Cen MT"/>
                <a:cs typeface="Tw Cen MT"/>
              </a:rPr>
              <a:t>conhece</a:t>
            </a:r>
            <a:r>
              <a:rPr lang="ja-JP" altLang="pt-PT" sz="2000" u="none" dirty="0">
                <a:latin typeface="Tw Cen MT"/>
                <a:cs typeface="Tw Cen MT"/>
              </a:rPr>
              <a:t>”</a:t>
            </a:r>
            <a:r>
              <a:rPr lang="pt-PT" sz="2000" u="none" dirty="0">
                <a:latin typeface="Tw Cen MT"/>
                <a:cs typeface="Tw Cen MT"/>
              </a:rPr>
              <a:t> e só comunica com os vizinhos. </a:t>
            </a:r>
          </a:p>
        </p:txBody>
      </p:sp>
      <p:sp>
        <p:nvSpPr>
          <p:cNvPr id="5" name="Text Box 160"/>
          <p:cNvSpPr txBox="1">
            <a:spLocks noChangeArrowheads="1"/>
          </p:cNvSpPr>
          <p:nvPr/>
        </p:nvSpPr>
        <p:spPr bwMode="auto">
          <a:xfrm>
            <a:off x="381000" y="4786313"/>
            <a:ext cx="2590800" cy="12922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marL="342900" indent="-3429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b="1" u="none">
                <a:latin typeface="Comic Sans MS" charset="0"/>
              </a:rPr>
              <a:t>TABELA DE ENCAM. em </a:t>
            </a:r>
            <a:r>
              <a:rPr lang="en-US" sz="1400" b="1" u="none">
                <a:solidFill>
                  <a:srgbClr val="FF0000"/>
                </a:solidFill>
                <a:latin typeface="Comic Sans MS" charset="0"/>
              </a:rPr>
              <a:t>X</a:t>
            </a:r>
            <a:endParaRPr lang="en-US" sz="1800" b="1" u="none">
              <a:solidFill>
                <a:srgbClr val="C00000"/>
              </a:solidFill>
              <a:latin typeface="Comic Sans MS" charset="0"/>
            </a:endParaRPr>
          </a:p>
          <a:p>
            <a:pPr eaLnBrk="1" hangingPunct="1"/>
            <a:r>
              <a:rPr lang="en-US" sz="1600" b="1" u="none">
                <a:solidFill>
                  <a:srgbClr val="C00000"/>
                </a:solidFill>
                <a:latin typeface="Comic Sans MS" charset="0"/>
              </a:rPr>
              <a:t>Dest. Via.  Custo</a:t>
            </a:r>
          </a:p>
          <a:p>
            <a:pPr eaLnBrk="1" hangingPunct="1"/>
            <a:r>
              <a:rPr lang="en-US" sz="1600" b="1" u="none">
                <a:solidFill>
                  <a:srgbClr val="C00000"/>
                </a:solidFill>
                <a:latin typeface="Comic Sans MS" charset="0"/>
              </a:rPr>
              <a:t>X      X      0</a:t>
            </a:r>
          </a:p>
          <a:p>
            <a:pPr eaLnBrk="1" hangingPunct="1"/>
            <a:r>
              <a:rPr lang="en-US" sz="1600" b="1" u="none">
                <a:solidFill>
                  <a:srgbClr val="C00000"/>
                </a:solidFill>
                <a:latin typeface="Comic Sans MS" charset="0"/>
              </a:rPr>
              <a:t>Y      Y      c1</a:t>
            </a:r>
          </a:p>
          <a:p>
            <a:pPr eaLnBrk="1" hangingPunct="1"/>
            <a:r>
              <a:rPr lang="en-US" sz="1600" b="1" u="none">
                <a:solidFill>
                  <a:srgbClr val="C00000"/>
                </a:solidFill>
                <a:latin typeface="Comic Sans MS" charset="0"/>
              </a:rPr>
              <a:t>Z      Z      c2</a:t>
            </a:r>
          </a:p>
        </p:txBody>
      </p:sp>
      <p:sp>
        <p:nvSpPr>
          <p:cNvPr id="198662" name="Oval 5"/>
          <p:cNvSpPr>
            <a:spLocks noChangeArrowheads="1"/>
          </p:cNvSpPr>
          <p:nvPr/>
        </p:nvSpPr>
        <p:spPr bwMode="auto">
          <a:xfrm>
            <a:off x="3124200" y="3657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pt-PT" sz="1800" u="none"/>
              <a:t>X</a:t>
            </a:r>
          </a:p>
        </p:txBody>
      </p:sp>
      <p:sp>
        <p:nvSpPr>
          <p:cNvPr id="198663" name="Oval 6"/>
          <p:cNvSpPr>
            <a:spLocks noChangeArrowheads="1"/>
          </p:cNvSpPr>
          <p:nvPr/>
        </p:nvSpPr>
        <p:spPr bwMode="auto">
          <a:xfrm>
            <a:off x="4038600" y="3429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pt-PT" sz="1800" u="none"/>
              <a:t>Y</a:t>
            </a:r>
          </a:p>
        </p:txBody>
      </p:sp>
      <p:sp>
        <p:nvSpPr>
          <p:cNvPr id="198664" name="Oval 7"/>
          <p:cNvSpPr>
            <a:spLocks noChangeArrowheads="1"/>
          </p:cNvSpPr>
          <p:nvPr/>
        </p:nvSpPr>
        <p:spPr bwMode="auto">
          <a:xfrm>
            <a:off x="4724400" y="4114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pt-PT" sz="1800" u="none"/>
              <a:t>Z</a:t>
            </a:r>
          </a:p>
        </p:txBody>
      </p:sp>
      <p:cxnSp>
        <p:nvCxnSpPr>
          <p:cNvPr id="198665" name="Straight Connector 11"/>
          <p:cNvCxnSpPr>
            <a:cxnSpLocks noChangeShapeType="1"/>
            <a:stCxn id="198662" idx="6"/>
            <a:endCxn id="198663" idx="2"/>
          </p:cNvCxnSpPr>
          <p:nvPr/>
        </p:nvCxnSpPr>
        <p:spPr bwMode="auto">
          <a:xfrm flipV="1">
            <a:off x="3581400" y="36576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8666" name="Straight Connector 12"/>
          <p:cNvCxnSpPr>
            <a:cxnSpLocks noChangeShapeType="1"/>
            <a:stCxn id="198663" idx="5"/>
            <a:endCxn id="198664" idx="1"/>
          </p:cNvCxnSpPr>
          <p:nvPr/>
        </p:nvCxnSpPr>
        <p:spPr bwMode="auto">
          <a:xfrm rot="16200000" flipH="1">
            <a:off x="4429125" y="3819525"/>
            <a:ext cx="361950" cy="36195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8667" name="Straight Connector 15"/>
          <p:cNvCxnSpPr>
            <a:cxnSpLocks noChangeShapeType="1"/>
            <a:stCxn id="198662" idx="5"/>
          </p:cNvCxnSpPr>
          <p:nvPr/>
        </p:nvCxnSpPr>
        <p:spPr bwMode="auto">
          <a:xfrm rot="16200000" flipH="1">
            <a:off x="3971925" y="3590925"/>
            <a:ext cx="295275" cy="120967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8668" name="TextBox 21"/>
          <p:cNvSpPr txBox="1">
            <a:spLocks noChangeArrowheads="1"/>
          </p:cNvSpPr>
          <p:nvPr/>
        </p:nvSpPr>
        <p:spPr bwMode="auto">
          <a:xfrm>
            <a:off x="3505200" y="3352800"/>
            <a:ext cx="4175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sz="1800" u="none"/>
              <a:t>c1</a:t>
            </a:r>
          </a:p>
        </p:txBody>
      </p:sp>
      <p:sp>
        <p:nvSpPr>
          <p:cNvPr id="198669" name="Oval 22"/>
          <p:cNvSpPr>
            <a:spLocks noChangeArrowheads="1"/>
          </p:cNvSpPr>
          <p:nvPr/>
        </p:nvSpPr>
        <p:spPr bwMode="auto">
          <a:xfrm>
            <a:off x="5257800" y="3352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pt-PT" sz="1800" u="none"/>
              <a:t>W</a:t>
            </a:r>
          </a:p>
        </p:txBody>
      </p:sp>
      <p:cxnSp>
        <p:nvCxnSpPr>
          <p:cNvPr id="198670" name="Straight Connector 23"/>
          <p:cNvCxnSpPr>
            <a:cxnSpLocks noChangeShapeType="1"/>
            <a:endCxn id="198669" idx="2"/>
          </p:cNvCxnSpPr>
          <p:nvPr/>
        </p:nvCxnSpPr>
        <p:spPr bwMode="auto">
          <a:xfrm flipV="1">
            <a:off x="4495800" y="3581400"/>
            <a:ext cx="76200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8671" name="TextBox 30"/>
          <p:cNvSpPr txBox="1">
            <a:spLocks noChangeArrowheads="1"/>
          </p:cNvSpPr>
          <p:nvPr/>
        </p:nvSpPr>
        <p:spPr bwMode="auto">
          <a:xfrm>
            <a:off x="4495800" y="3657600"/>
            <a:ext cx="4175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sz="1800" u="none"/>
              <a:t>c3</a:t>
            </a:r>
          </a:p>
        </p:txBody>
      </p:sp>
      <p:sp>
        <p:nvSpPr>
          <p:cNvPr id="198672" name="TextBox 31"/>
          <p:cNvSpPr txBox="1">
            <a:spLocks noChangeArrowheads="1"/>
          </p:cNvSpPr>
          <p:nvPr/>
        </p:nvSpPr>
        <p:spPr bwMode="auto">
          <a:xfrm>
            <a:off x="3810000" y="4191000"/>
            <a:ext cx="4175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sz="1800" u="none"/>
              <a:t>c2</a:t>
            </a:r>
          </a:p>
        </p:txBody>
      </p:sp>
      <p:sp>
        <p:nvSpPr>
          <p:cNvPr id="198673" name="TextBox 32"/>
          <p:cNvSpPr txBox="1">
            <a:spLocks noChangeArrowheads="1"/>
          </p:cNvSpPr>
          <p:nvPr/>
        </p:nvSpPr>
        <p:spPr bwMode="auto">
          <a:xfrm>
            <a:off x="4724400" y="3200400"/>
            <a:ext cx="4175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sz="1800" u="none"/>
              <a:t>c4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124200" y="4938713"/>
            <a:ext cx="2322513" cy="10763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sz="1600" b="1" u="none">
                <a:latin typeface="Comic Sans MS" charset="0"/>
                <a:cs typeface="Comic Sans MS" charset="0"/>
              </a:rPr>
              <a:t>Anúncio de Y para X:</a:t>
            </a:r>
          </a:p>
          <a:p>
            <a:pPr eaLnBrk="1" hangingPunct="1"/>
            <a:r>
              <a:rPr lang="pt-PT" sz="1600" u="none">
                <a:latin typeface="Comic Sans MS" charset="0"/>
                <a:cs typeface="Comic Sans MS" charset="0"/>
              </a:rPr>
              <a:t>Y     X     Z    W</a:t>
            </a:r>
          </a:p>
          <a:p>
            <a:pPr eaLnBrk="1" hangingPunct="1"/>
            <a:r>
              <a:rPr lang="pt-PT" sz="1600" u="none">
                <a:latin typeface="Comic Sans MS" charset="0"/>
                <a:cs typeface="Comic Sans MS" charset="0"/>
              </a:rPr>
              <a:t>0     c1   c3    c4</a:t>
            </a:r>
          </a:p>
          <a:p>
            <a:pPr eaLnBrk="1" hangingPunct="1"/>
            <a:endParaRPr lang="pt-PT" sz="1600">
              <a:latin typeface="Comic Sans MS" charset="0"/>
              <a:cs typeface="Comic Sans MS" charset="0"/>
            </a:endParaRPr>
          </a:p>
        </p:txBody>
      </p:sp>
      <p:sp>
        <p:nvSpPr>
          <p:cNvPr id="42" name="Text Box 160"/>
          <p:cNvSpPr txBox="1">
            <a:spLocks noChangeArrowheads="1"/>
          </p:cNvSpPr>
          <p:nvPr/>
        </p:nvSpPr>
        <p:spPr bwMode="auto">
          <a:xfrm>
            <a:off x="5638800" y="4786313"/>
            <a:ext cx="3200400" cy="15382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marL="342900" indent="-3429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b="1" u="none">
                <a:latin typeface="Comic Sans MS" charset="0"/>
              </a:rPr>
              <a:t>NOVA TABELA DE ENCAM. em </a:t>
            </a:r>
            <a:r>
              <a:rPr lang="en-US" sz="1400" b="1" u="none">
                <a:solidFill>
                  <a:srgbClr val="FF0000"/>
                </a:solidFill>
                <a:latin typeface="Comic Sans MS" charset="0"/>
              </a:rPr>
              <a:t>X</a:t>
            </a:r>
            <a:endParaRPr lang="en-US" sz="1800" b="1" u="none">
              <a:solidFill>
                <a:srgbClr val="C00000"/>
              </a:solidFill>
              <a:latin typeface="Comic Sans MS" charset="0"/>
            </a:endParaRPr>
          </a:p>
          <a:p>
            <a:pPr eaLnBrk="1" hangingPunct="1"/>
            <a:r>
              <a:rPr lang="en-US" sz="1600" b="1" u="none">
                <a:solidFill>
                  <a:srgbClr val="C00000"/>
                </a:solidFill>
                <a:latin typeface="Comic Sans MS" charset="0"/>
              </a:rPr>
              <a:t>Dest. Via.  Custo</a:t>
            </a:r>
          </a:p>
          <a:p>
            <a:pPr eaLnBrk="1" hangingPunct="1"/>
            <a:r>
              <a:rPr lang="en-US" sz="1600" b="1" u="none">
                <a:solidFill>
                  <a:srgbClr val="C00000"/>
                </a:solidFill>
                <a:latin typeface="Comic Sans MS" charset="0"/>
              </a:rPr>
              <a:t>X      X      0</a:t>
            </a:r>
          </a:p>
          <a:p>
            <a:pPr eaLnBrk="1" hangingPunct="1"/>
            <a:r>
              <a:rPr lang="en-US" sz="1600" b="1" u="none">
                <a:solidFill>
                  <a:srgbClr val="C00000"/>
                </a:solidFill>
                <a:latin typeface="Comic Sans MS" charset="0"/>
              </a:rPr>
              <a:t>Y      Y      c1</a:t>
            </a:r>
          </a:p>
          <a:p>
            <a:pPr eaLnBrk="1" hangingPunct="1"/>
            <a:r>
              <a:rPr lang="en-US" sz="1600" b="1" u="none">
                <a:solidFill>
                  <a:srgbClr val="C00000"/>
                </a:solidFill>
                <a:latin typeface="Comic Sans MS" charset="0"/>
              </a:rPr>
              <a:t>Z      Y      c1+c3</a:t>
            </a:r>
          </a:p>
          <a:p>
            <a:pPr eaLnBrk="1" hangingPunct="1"/>
            <a:r>
              <a:rPr lang="en-US" sz="1600" b="1" u="none">
                <a:solidFill>
                  <a:srgbClr val="C00000"/>
                </a:solidFill>
                <a:latin typeface="Comic Sans MS" charset="0"/>
              </a:rPr>
              <a:t>W     Y      c1+c4</a:t>
            </a:r>
          </a:p>
        </p:txBody>
      </p:sp>
      <p:cxnSp>
        <p:nvCxnSpPr>
          <p:cNvPr id="198676" name="Straight Connector 42"/>
          <p:cNvCxnSpPr>
            <a:cxnSpLocks noChangeShapeType="1"/>
          </p:cNvCxnSpPr>
          <p:nvPr/>
        </p:nvCxnSpPr>
        <p:spPr bwMode="auto">
          <a:xfrm>
            <a:off x="2590800" y="3886200"/>
            <a:ext cx="53340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8677" name="Straight Connector 44"/>
          <p:cNvCxnSpPr>
            <a:cxnSpLocks noChangeShapeType="1"/>
          </p:cNvCxnSpPr>
          <p:nvPr/>
        </p:nvCxnSpPr>
        <p:spPr bwMode="auto">
          <a:xfrm flipV="1">
            <a:off x="5715000" y="3352800"/>
            <a:ext cx="685800" cy="152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8678" name="Straight Connector 46"/>
          <p:cNvCxnSpPr>
            <a:cxnSpLocks noChangeShapeType="1"/>
          </p:cNvCxnSpPr>
          <p:nvPr/>
        </p:nvCxnSpPr>
        <p:spPr bwMode="auto">
          <a:xfrm>
            <a:off x="5715000" y="3657600"/>
            <a:ext cx="533400" cy="152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8679" name="Straight Connector 48"/>
          <p:cNvCxnSpPr>
            <a:cxnSpLocks noChangeShapeType="1"/>
          </p:cNvCxnSpPr>
          <p:nvPr/>
        </p:nvCxnSpPr>
        <p:spPr bwMode="auto">
          <a:xfrm>
            <a:off x="5181600" y="4343400"/>
            <a:ext cx="533400" cy="158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8680" name="Straight Connector 51"/>
          <p:cNvCxnSpPr>
            <a:cxnSpLocks noChangeShapeType="1"/>
          </p:cNvCxnSpPr>
          <p:nvPr/>
        </p:nvCxnSpPr>
        <p:spPr bwMode="auto">
          <a:xfrm rot="16200000" flipH="1">
            <a:off x="4037806" y="3277394"/>
            <a:ext cx="153988" cy="152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8681" name="TextBox 53"/>
          <p:cNvSpPr txBox="1">
            <a:spLocks noChangeArrowheads="1"/>
          </p:cNvSpPr>
          <p:nvPr/>
        </p:nvSpPr>
        <p:spPr bwMode="auto">
          <a:xfrm>
            <a:off x="6553200" y="3505200"/>
            <a:ext cx="180049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u="none" dirty="0">
                <a:solidFill>
                  <a:srgbClr val="000000"/>
                </a:solidFill>
                <a:latin typeface="Tw Cen MT"/>
                <a:cs typeface="Tw Cen MT"/>
              </a:rPr>
              <a:t>Supondo que</a:t>
            </a:r>
          </a:p>
          <a:p>
            <a:pPr eaLnBrk="1" hangingPunct="1"/>
            <a:r>
              <a:rPr lang="en-US" u="none" dirty="0">
                <a:solidFill>
                  <a:srgbClr val="000000"/>
                </a:solidFill>
                <a:latin typeface="Tw Cen MT"/>
                <a:cs typeface="Tw Cen MT"/>
              </a:rPr>
              <a:t>c</a:t>
            </a:r>
            <a:r>
              <a:rPr lang="pt-PT" u="none" dirty="0">
                <a:solidFill>
                  <a:srgbClr val="000000"/>
                </a:solidFill>
                <a:latin typeface="Tw Cen MT"/>
                <a:cs typeface="Tw Cen MT"/>
              </a:rPr>
              <a:t>1+c3 &lt; c2</a:t>
            </a:r>
          </a:p>
        </p:txBody>
      </p:sp>
      <p:cxnSp>
        <p:nvCxnSpPr>
          <p:cNvPr id="55" name="Straight Connector 54"/>
          <p:cNvCxnSpPr/>
          <p:nvPr/>
        </p:nvCxnSpPr>
        <p:spPr bwMode="auto">
          <a:xfrm flipV="1">
            <a:off x="3581400" y="3657600"/>
            <a:ext cx="457200" cy="2286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miter lim="800000"/>
            <a:headEnd type="stealth" w="med" len="med"/>
            <a:tailEnd type="none" w="med" len="med"/>
          </a:ln>
          <a:effectLst/>
        </p:spPr>
      </p:cxnSp>
      <p:sp>
        <p:nvSpPr>
          <p:cNvPr id="28" name="Oval 5"/>
          <p:cNvSpPr>
            <a:spLocks noChangeArrowheads="1"/>
          </p:cNvSpPr>
          <p:nvPr/>
        </p:nvSpPr>
        <p:spPr bwMode="auto">
          <a:xfrm>
            <a:off x="3124200" y="3657600"/>
            <a:ext cx="457200" cy="4572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pt-PT" sz="1800" u="none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4178540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4" grpId="0" animBg="1"/>
      <p:bldP spid="42" grpId="0" animBg="1"/>
      <p:bldP spid="28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599"/>
            <a:ext cx="8610600" cy="1155486"/>
          </a:xfrm>
        </p:spPr>
        <p:txBody>
          <a:bodyPr>
            <a:noAutofit/>
          </a:bodyPr>
          <a:lstStyle/>
          <a:p>
            <a:pPr eaLnBrk="1" hangingPunct="1"/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Algoritmo </a:t>
            </a:r>
            <a:r>
              <a:rPr lang="ja-JP" alt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“</a:t>
            </a: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Vector-</a:t>
            </a:r>
            <a:r>
              <a:rPr lang="pt-PT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Distance</a:t>
            </a:r>
            <a:r>
              <a:rPr lang="ja-JP" alt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”</a:t>
            </a: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ou </a:t>
            </a:r>
            <a:r>
              <a:rPr lang="pt-PT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Bellman</a:t>
            </a: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-Ford</a:t>
            </a:r>
          </a:p>
        </p:txBody>
      </p:sp>
      <p:sp>
        <p:nvSpPr>
          <p:cNvPr id="90116" name="Rectangle 3"/>
          <p:cNvSpPr>
            <a:spLocks noChangeArrowheads="1"/>
          </p:cNvSpPr>
          <p:nvPr/>
        </p:nvSpPr>
        <p:spPr bwMode="auto">
          <a:xfrm>
            <a:off x="495300" y="1723469"/>
            <a:ext cx="8343900" cy="4483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  <a:spcAft>
                <a:spcPts val="1800"/>
              </a:spcAft>
            </a:pP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Cada </a:t>
            </a:r>
            <a:r>
              <a:rPr lang="pt-PT" sz="2000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router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 conhece o custo para chegar a cada vizinho  (se a métrica for o número de saltos - </a:t>
            </a:r>
            <a:r>
              <a:rPr lang="pt-PT" sz="2000" i="1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hops</a:t>
            </a:r>
            <a:r>
              <a:rPr lang="pt-PT" sz="2000" i="1" u="none" dirty="0" smtClean="0">
                <a:solidFill>
                  <a:srgbClr val="000000"/>
                </a:solidFill>
                <a:latin typeface="Tw Cen MT"/>
                <a:cs typeface="Tw Cen MT"/>
              </a:rPr>
              <a:t> -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 o custo será sempre 1 ou infinito)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2000" dirty="0" smtClean="0">
                <a:solidFill>
                  <a:srgbClr val="000000"/>
                </a:solidFill>
                <a:latin typeface="Tw Cen MT"/>
                <a:cs typeface="Tw Cen MT"/>
              </a:rPr>
              <a:t>Sempre que há alterações de estado,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 cada </a:t>
            </a:r>
            <a:r>
              <a:rPr lang="pt-PT" sz="2000" i="1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router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 envia ao seu vizinho a indicação dos destinos que conhece e o custo para lá chegar (vector de distâncias, anúncio de visibilidade ou </a:t>
            </a:r>
            <a:r>
              <a:rPr lang="en-US" altLang="ja-JP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“</a:t>
            </a:r>
            <a:r>
              <a:rPr lang="en-US" sz="2000" i="1" u="none" dirty="0" smtClean="0">
                <a:solidFill>
                  <a:srgbClr val="000000"/>
                </a:solidFill>
                <a:latin typeface="Tw Cen MT"/>
                <a:cs typeface="Tw Cen MT"/>
              </a:rPr>
              <a:t>reachability </a:t>
            </a:r>
            <a:r>
              <a:rPr lang="en-US" sz="2000" i="1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anouncement</a:t>
            </a:r>
            <a:r>
              <a:rPr lang="en-US" altLang="ja-JP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”</a:t>
            </a:r>
            <a:r>
              <a:rPr lang="en-US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)</a:t>
            </a:r>
          </a:p>
          <a:p>
            <a:pPr defTabSz="762000" eaLnBrk="0" hangingPunct="0">
              <a:lnSpc>
                <a:spcPct val="90000"/>
              </a:lnSpc>
            </a:pPr>
            <a:endParaRPr lang="en-US" sz="2000" u="none" dirty="0" smtClean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Operação assíncrona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 smtClean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Quando recebe um anúncio de visibilidade de um vizinho, cada </a:t>
            </a:r>
            <a:r>
              <a:rPr lang="pt-PT" sz="2000" i="1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router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  modifica a sua tabela para </a:t>
            </a:r>
            <a:r>
              <a:rPr lang="pt-PT" sz="2000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reflectir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 os (melhores) caminhos que vai aprendendo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 smtClean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i="1" dirty="0" err="1" smtClean="0">
                <a:solidFill>
                  <a:srgbClr val="000000"/>
                </a:solidFill>
                <a:latin typeface="Tw Cen MT"/>
                <a:cs typeface="Tw Cen MT"/>
              </a:rPr>
              <a:t>d</a:t>
            </a:r>
            <a:r>
              <a:rPr lang="pt-PT" sz="2000" i="1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istance</a:t>
            </a:r>
            <a:r>
              <a:rPr lang="pt-PT" sz="2000" i="1" u="none" dirty="0" smtClean="0">
                <a:solidFill>
                  <a:srgbClr val="000000"/>
                </a:solidFill>
                <a:latin typeface="Tw Cen MT"/>
                <a:cs typeface="Tw Cen MT"/>
              </a:rPr>
              <a:t>(x, y) = min</a:t>
            </a:r>
            <a:r>
              <a:rPr lang="pt-PT" sz="2000" i="1" dirty="0" smtClean="0">
                <a:solidFill>
                  <a:srgbClr val="000000"/>
                </a:solidFill>
                <a:latin typeface="Tw Cen MT"/>
                <a:cs typeface="Tw Cen MT"/>
              </a:rPr>
              <a:t> ( </a:t>
            </a:r>
            <a:r>
              <a:rPr lang="pt-PT" sz="2000" i="1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cost</a:t>
            </a:r>
            <a:r>
              <a:rPr lang="pt-PT" sz="2000" i="1" u="none" dirty="0" smtClean="0">
                <a:solidFill>
                  <a:srgbClr val="000000"/>
                </a:solidFill>
                <a:latin typeface="Tw Cen MT"/>
                <a:cs typeface="Tw Cen MT"/>
              </a:rPr>
              <a:t>(</a:t>
            </a:r>
            <a:r>
              <a:rPr lang="pt-PT" sz="2000" i="1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x,v</a:t>
            </a:r>
            <a:r>
              <a:rPr lang="pt-PT" sz="2000" i="1" u="none" dirty="0" smtClean="0">
                <a:solidFill>
                  <a:srgbClr val="000000"/>
                </a:solidFill>
                <a:latin typeface="Tw Cen MT"/>
                <a:cs typeface="Tw Cen MT"/>
              </a:rPr>
              <a:t>) + </a:t>
            </a:r>
            <a:r>
              <a:rPr lang="pt-PT" sz="2000" i="1" dirty="0" err="1" smtClean="0">
                <a:solidFill>
                  <a:srgbClr val="000000"/>
                </a:solidFill>
                <a:latin typeface="Tw Cen MT"/>
                <a:cs typeface="Tw Cen MT"/>
              </a:rPr>
              <a:t>d</a:t>
            </a:r>
            <a:r>
              <a:rPr lang="pt-PT" sz="2000" i="1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istance</a:t>
            </a:r>
            <a:r>
              <a:rPr lang="pt-PT" sz="2000" i="1" dirty="0" smtClean="0">
                <a:solidFill>
                  <a:srgbClr val="000000"/>
                </a:solidFill>
                <a:latin typeface="Tw Cen MT"/>
                <a:cs typeface="Tw Cen MT"/>
              </a:rPr>
              <a:t>(v, </a:t>
            </a:r>
            <a:r>
              <a:rPr lang="pt-PT" sz="2000" i="1" u="none" dirty="0" smtClean="0">
                <a:solidFill>
                  <a:srgbClr val="000000"/>
                </a:solidFill>
                <a:latin typeface="Tw Cen MT"/>
                <a:cs typeface="Tw Cen MT"/>
              </a:rPr>
              <a:t>y)</a:t>
            </a:r>
            <a:r>
              <a:rPr lang="pt-PT" sz="2000" i="1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000" i="1" dirty="0" smtClean="0">
                <a:solidFill>
                  <a:srgbClr val="000000"/>
                </a:solidFill>
                <a:latin typeface="Tw Cen MT"/>
                <a:cs typeface="Tw Cen MT"/>
              </a:rPr>
              <a:t>)</a:t>
            </a:r>
            <a:r>
              <a:rPr lang="pt-PT" sz="2000" i="1" u="none" dirty="0" smtClean="0">
                <a:solidFill>
                  <a:srgbClr val="000000"/>
                </a:solidFill>
                <a:latin typeface="Tw Cen MT"/>
                <a:cs typeface="Tw Cen MT"/>
              </a:rPr>
              <a:t>   for </a:t>
            </a:r>
            <a:r>
              <a:rPr lang="pt-PT" sz="2000" i="1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each</a:t>
            </a:r>
            <a:r>
              <a:rPr lang="pt-PT" sz="2000" i="1" u="none" dirty="0" smtClean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000" i="1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node</a:t>
            </a:r>
            <a:r>
              <a:rPr lang="pt-PT" sz="2000" i="1" u="none" dirty="0" smtClean="0">
                <a:solidFill>
                  <a:srgbClr val="000000"/>
                </a:solidFill>
                <a:latin typeface="Tw Cen MT"/>
                <a:cs typeface="Tw Cen MT"/>
              </a:rPr>
              <a:t> y </a:t>
            </a:r>
            <a:r>
              <a:rPr lang="pt-PT" sz="2000" i="1" u="none" dirty="0" smtClean="0">
                <a:solidFill>
                  <a:srgbClr val="000000"/>
                </a:solidFill>
                <a:latin typeface="Tw Cen MT"/>
                <a:ea typeface="MS Mincho" charset="0"/>
                <a:cs typeface="Tw Cen MT"/>
              </a:rPr>
              <a:t>∊</a:t>
            </a:r>
            <a:r>
              <a:rPr lang="pt-PT" sz="2000" i="1" u="none" dirty="0" smtClean="0">
                <a:solidFill>
                  <a:srgbClr val="000000"/>
                </a:solidFill>
                <a:latin typeface="Tw Cen MT"/>
                <a:cs typeface="Tw Cen MT"/>
              </a:rPr>
              <a:t> N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 smtClean="0">
              <a:solidFill>
                <a:srgbClr val="000000"/>
              </a:solidFill>
              <a:latin typeface="Tw Cen MT"/>
              <a:ea typeface="Times New Roman" charset="0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 smtClean="0">
                <a:solidFill>
                  <a:srgbClr val="000000"/>
                </a:solidFill>
                <a:latin typeface="Tw Cen MT"/>
                <a:ea typeface="Times New Roman" charset="0"/>
                <a:cs typeface="Tw Cen MT"/>
              </a:rPr>
              <a:t>Em condições naturais de evolução do cálculo, a estimativa </a:t>
            </a:r>
            <a:r>
              <a:rPr lang="pt-PT" sz="2000" i="1" dirty="0" err="1" smtClean="0">
                <a:solidFill>
                  <a:srgbClr val="000000"/>
                </a:solidFill>
                <a:latin typeface="Tw Cen MT"/>
                <a:cs typeface="Tw Cen MT"/>
              </a:rPr>
              <a:t>d</a:t>
            </a:r>
            <a:r>
              <a:rPr lang="pt-PT" sz="2000" i="1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istance</a:t>
            </a:r>
            <a:r>
              <a:rPr lang="pt-PT" sz="2000" i="1" dirty="0" smtClean="0">
                <a:solidFill>
                  <a:srgbClr val="000000"/>
                </a:solidFill>
                <a:latin typeface="Tw Cen MT"/>
                <a:cs typeface="Tw Cen MT"/>
              </a:rPr>
              <a:t>(x, </a:t>
            </a:r>
            <a:r>
              <a:rPr lang="pt-PT" sz="2000" i="1" u="none" dirty="0" smtClean="0">
                <a:solidFill>
                  <a:srgbClr val="000000"/>
                </a:solidFill>
                <a:latin typeface="Tw Cen MT"/>
                <a:cs typeface="Tw Cen MT"/>
              </a:rPr>
              <a:t>y) converge progressivamente para o </a:t>
            </a:r>
            <a:r>
              <a:rPr lang="pt-PT" sz="2000" i="1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actual</a:t>
            </a:r>
            <a:r>
              <a:rPr lang="pt-PT" sz="2000" i="1" u="none" dirty="0" smtClean="0">
                <a:solidFill>
                  <a:srgbClr val="000000"/>
                </a:solidFill>
                <a:latin typeface="Tw Cen MT"/>
                <a:cs typeface="Tw Cen MT"/>
              </a:rPr>
              <a:t> menor custo de x até y</a:t>
            </a:r>
            <a:endParaRPr lang="pt-PT" sz="2000" u="none" dirty="0">
              <a:solidFill>
                <a:srgbClr val="000000"/>
              </a:solidFill>
              <a:latin typeface="Tw Cen MT"/>
              <a:ea typeface="Times New Roman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3186200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66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Iteração</a:t>
            </a:r>
            <a:endParaRPr lang="pt-PT" sz="66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82171"/>
            <a:ext cx="4191000" cy="4890029"/>
          </a:xfrm>
        </p:spPr>
        <p:txBody>
          <a:bodyPr>
            <a:noAutofit/>
          </a:bodyPr>
          <a:lstStyle/>
          <a:p>
            <a:pPr>
              <a:buFont typeface="ZapfDingbats" charset="0"/>
              <a:buNone/>
            </a:pPr>
            <a:r>
              <a:rPr lang="pt-PT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Iteração assíncrona</a:t>
            </a:r>
          </a:p>
          <a:p>
            <a:pPr>
              <a:buFont typeface="ZapfDingbats" charset="0"/>
              <a:buNone/>
            </a:pP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Cada iteração causada por: </a:t>
            </a:r>
          </a:p>
          <a:p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Mudança de custo de um </a:t>
            </a:r>
            <a:r>
              <a:rPr lang="pt-PT" sz="2000" i="1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link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local</a:t>
            </a:r>
          </a:p>
          <a:p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Chegada de uma mensagem de anúncio (DV </a:t>
            </a:r>
            <a:r>
              <a:rPr lang="pt-PT" sz="2000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update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) de um vizinho que provoca alterações na tabela</a:t>
            </a:r>
          </a:p>
          <a:p>
            <a:pPr>
              <a:buFont typeface="Wingdings" charset="0"/>
              <a:buNone/>
            </a:pPr>
            <a:endParaRPr lang="pt-PT" sz="2000" dirty="0" smtClean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>
              <a:buFont typeface="Wingdings" charset="0"/>
              <a:buNone/>
            </a:pPr>
            <a:r>
              <a:rPr lang="pt-PT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 distribuída:</a:t>
            </a:r>
          </a:p>
          <a:p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Cada nó notifica os vizinhos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apenas quando as suas distâncias mudam</a:t>
            </a:r>
          </a:p>
          <a:p>
            <a:pPr lvl="1"/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Os vizinhos por sua vez notificarão os seus vizinhos se tal for necessário</a:t>
            </a:r>
            <a:endParaRPr lang="pt-PT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  <p:grpSp>
        <p:nvGrpSpPr>
          <p:cNvPr id="2" name="Group 14"/>
          <p:cNvGrpSpPr/>
          <p:nvPr/>
        </p:nvGrpSpPr>
        <p:grpSpPr>
          <a:xfrm>
            <a:off x="4476750" y="1403866"/>
            <a:ext cx="4438650" cy="4768334"/>
            <a:chOff x="4343400" y="1403866"/>
            <a:chExt cx="4438650" cy="4768334"/>
          </a:xfrm>
          <a:noFill/>
        </p:grpSpPr>
        <p:sp>
          <p:nvSpPr>
            <p:cNvPr id="471045" name="Text Box 5"/>
            <p:cNvSpPr txBox="1">
              <a:spLocks noChangeArrowheads="1"/>
            </p:cNvSpPr>
            <p:nvPr/>
          </p:nvSpPr>
          <p:spPr bwMode="auto">
            <a:xfrm>
              <a:off x="5257800" y="1972410"/>
              <a:ext cx="3524250" cy="409342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pt-PT" sz="2000" i="1" dirty="0">
                  <a:solidFill>
                    <a:srgbClr val="000000"/>
                  </a:solidFill>
                  <a:latin typeface="Tw Cen MT"/>
                  <a:cs typeface="Tw Cen MT"/>
                </a:rPr>
                <a:t>E</a:t>
              </a:r>
              <a:r>
                <a:rPr lang="pt-PT" sz="2000" i="1" u="none" dirty="0" smtClean="0">
                  <a:solidFill>
                    <a:srgbClr val="000000"/>
                  </a:solidFill>
                  <a:latin typeface="Tw Cen MT"/>
                  <a:ea typeface="+mn-ea"/>
                  <a:cs typeface="Tw Cen MT"/>
                </a:rPr>
                <a:t>spera </a:t>
              </a:r>
              <a:r>
                <a:rPr lang="pt-PT" sz="2000" u="none" dirty="0" smtClean="0">
                  <a:solidFill>
                    <a:srgbClr val="000000"/>
                  </a:solidFill>
                  <a:latin typeface="Tw Cen MT"/>
                  <a:ea typeface="+mn-ea"/>
                  <a:cs typeface="Tw Cen MT"/>
                </a:rPr>
                <a:t>por (mudanças de custos em links locais ou por uma mensagem de um vizinho)</a:t>
              </a:r>
            </a:p>
            <a:p>
              <a:pPr>
                <a:spcBef>
                  <a:spcPct val="50000"/>
                </a:spcBef>
                <a:defRPr/>
              </a:pPr>
              <a:endParaRPr lang="pt-PT" sz="2000" u="none" dirty="0" smtClean="0">
                <a:solidFill>
                  <a:srgbClr val="000000"/>
                </a:solidFill>
                <a:latin typeface="Tw Cen MT"/>
                <a:ea typeface="+mn-ea"/>
                <a:cs typeface="Tw Cen MT"/>
              </a:endParaRPr>
            </a:p>
            <a:p>
              <a:pPr>
                <a:spcBef>
                  <a:spcPct val="50000"/>
                </a:spcBef>
                <a:defRPr/>
              </a:pPr>
              <a:r>
                <a:rPr lang="pt-PT" sz="2000" u="none" dirty="0" smtClean="0">
                  <a:solidFill>
                    <a:srgbClr val="000000"/>
                  </a:solidFill>
                  <a:latin typeface="Tw Cen MT"/>
                  <a:ea typeface="+mn-ea"/>
                  <a:cs typeface="Tw Cen MT"/>
                </a:rPr>
                <a:t>recalcula as estimativas, </a:t>
              </a:r>
              <a:r>
                <a:rPr lang="pt-PT" sz="2000" u="none" dirty="0" err="1" smtClean="0">
                  <a:solidFill>
                    <a:srgbClr val="000000"/>
                  </a:solidFill>
                  <a:latin typeface="Tw Cen MT"/>
                  <a:ea typeface="+mn-ea"/>
                  <a:cs typeface="Tw Cen MT"/>
                </a:rPr>
                <a:t>actualizando</a:t>
              </a:r>
              <a:r>
                <a:rPr lang="pt-PT" sz="2000" u="none" dirty="0" smtClean="0">
                  <a:solidFill>
                    <a:srgbClr val="000000"/>
                  </a:solidFill>
                  <a:latin typeface="Tw Cen MT"/>
                  <a:ea typeface="+mn-ea"/>
                  <a:cs typeface="Tw Cen MT"/>
                </a:rPr>
                <a:t> a tabela de encaminhamento</a:t>
              </a:r>
            </a:p>
            <a:p>
              <a:pPr>
                <a:spcBef>
                  <a:spcPct val="50000"/>
                </a:spcBef>
                <a:defRPr/>
              </a:pPr>
              <a:endParaRPr lang="pt-PT" sz="2000" u="none" dirty="0" smtClean="0">
                <a:solidFill>
                  <a:srgbClr val="000000"/>
                </a:solidFill>
                <a:latin typeface="Tw Cen MT"/>
                <a:ea typeface="+mn-ea"/>
                <a:cs typeface="Tw Cen MT"/>
              </a:endParaRPr>
            </a:p>
            <a:p>
              <a:pPr>
                <a:spcBef>
                  <a:spcPct val="50000"/>
                </a:spcBef>
                <a:defRPr/>
              </a:pPr>
              <a:r>
                <a:rPr lang="pt-PT" sz="2000" u="none" dirty="0" smtClean="0">
                  <a:solidFill>
                    <a:srgbClr val="000000"/>
                  </a:solidFill>
                  <a:latin typeface="Tw Cen MT"/>
                  <a:ea typeface="+mn-ea"/>
                  <a:cs typeface="Tw Cen MT"/>
                </a:rPr>
                <a:t>Se </a:t>
              </a:r>
              <a:r>
                <a:rPr lang="pt-PT" sz="2000" dirty="0" smtClean="0">
                  <a:solidFill>
                    <a:srgbClr val="000000"/>
                  </a:solidFill>
                  <a:latin typeface="Tw Cen MT"/>
                  <a:cs typeface="Tw Cen MT"/>
                </a:rPr>
                <a:t>a distância</a:t>
              </a:r>
              <a:r>
                <a:rPr lang="pt-PT" sz="2000" u="none" dirty="0" smtClean="0">
                  <a:solidFill>
                    <a:srgbClr val="000000"/>
                  </a:solidFill>
                  <a:latin typeface="Tw Cen MT"/>
                  <a:ea typeface="+mn-ea"/>
                  <a:cs typeface="Tw Cen MT"/>
                </a:rPr>
                <a:t> para algum destino mudar, </a:t>
              </a:r>
              <a:r>
                <a:rPr lang="pt-PT" sz="2000" i="1" u="none" dirty="0" smtClean="0">
                  <a:solidFill>
                    <a:srgbClr val="000000"/>
                  </a:solidFill>
                  <a:latin typeface="Tw Cen MT"/>
                  <a:ea typeface="+mn-ea"/>
                  <a:cs typeface="Tw Cen MT"/>
                </a:rPr>
                <a:t>notifica os vizinhos, enviando o anúncio</a:t>
              </a:r>
              <a:endParaRPr lang="pt-PT" dirty="0">
                <a:solidFill>
                  <a:srgbClr val="000000"/>
                </a:solidFill>
                <a:latin typeface="Tw Cen MT"/>
                <a:ea typeface="+mn-ea"/>
                <a:cs typeface="Tw Cen MT"/>
              </a:endParaRPr>
            </a:p>
          </p:txBody>
        </p:sp>
        <p:sp>
          <p:nvSpPr>
            <p:cNvPr id="471049" name="Text Box 9"/>
            <p:cNvSpPr txBox="1">
              <a:spLocks noChangeArrowheads="1"/>
            </p:cNvSpPr>
            <p:nvPr/>
          </p:nvSpPr>
          <p:spPr bwMode="auto">
            <a:xfrm>
              <a:off x="5203356" y="1403866"/>
              <a:ext cx="1051866" cy="36933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pt-PT" u="none" smtClean="0">
                  <a:solidFill>
                    <a:srgbClr val="000000"/>
                  </a:solidFill>
                  <a:latin typeface="Tw Cen MT"/>
                  <a:ea typeface="+mn-ea"/>
                  <a:cs typeface="Tw Cen MT"/>
                </a:rPr>
                <a:t>Cada nó:</a:t>
              </a:r>
              <a:endParaRPr lang="pt-PT" u="none">
                <a:solidFill>
                  <a:srgbClr val="000000"/>
                </a:solidFill>
                <a:latin typeface="Tw Cen MT"/>
                <a:ea typeface="+mn-ea"/>
                <a:cs typeface="Tw Cen MT"/>
              </a:endParaRPr>
            </a:p>
          </p:txBody>
        </p:sp>
        <p:sp>
          <p:nvSpPr>
            <p:cNvPr id="12" name="Curved Left Arrow 11"/>
            <p:cNvSpPr/>
            <p:nvPr/>
          </p:nvSpPr>
          <p:spPr bwMode="auto">
            <a:xfrm flipH="1" flipV="1">
              <a:off x="4343400" y="1905000"/>
              <a:ext cx="914400" cy="4267200"/>
            </a:xfrm>
            <a:prstGeom prst="curvedLeftArrow">
              <a:avLst>
                <a:gd name="adj1" fmla="val 25000"/>
                <a:gd name="adj2" fmla="val 45284"/>
                <a:gd name="adj3" fmla="val 25000"/>
              </a:avLst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pPr>
                <a:defRPr/>
              </a:pPr>
              <a:endParaRPr lang="pt-PT">
                <a:solidFill>
                  <a:srgbClr val="000000"/>
                </a:solidFill>
                <a:latin typeface="Tw Cen MT"/>
                <a:ea typeface="+mn-ea"/>
                <a:cs typeface="Tw Cen MT"/>
              </a:endParaRPr>
            </a:p>
          </p:txBody>
        </p:sp>
        <p:sp>
          <p:nvSpPr>
            <p:cNvPr id="13" name="Down Arrow 12"/>
            <p:cNvSpPr/>
            <p:nvPr/>
          </p:nvSpPr>
          <p:spPr bwMode="auto">
            <a:xfrm>
              <a:off x="7924800" y="2895600"/>
              <a:ext cx="304800" cy="685800"/>
            </a:xfrm>
            <a:prstGeom prst="downArrow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pPr>
                <a:defRPr/>
              </a:pPr>
              <a:endParaRPr lang="pt-PT">
                <a:solidFill>
                  <a:srgbClr val="000000"/>
                </a:solidFill>
                <a:latin typeface="Tw Cen MT"/>
                <a:ea typeface="+mn-ea"/>
                <a:cs typeface="Tw Cen MT"/>
              </a:endParaRPr>
            </a:p>
          </p:txBody>
        </p:sp>
        <p:sp>
          <p:nvSpPr>
            <p:cNvPr id="14" name="Down Arrow 13"/>
            <p:cNvSpPr/>
            <p:nvPr/>
          </p:nvSpPr>
          <p:spPr bwMode="auto">
            <a:xfrm>
              <a:off x="7924800" y="4381648"/>
              <a:ext cx="304800" cy="685800"/>
            </a:xfrm>
            <a:prstGeom prst="downArrow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pPr>
                <a:defRPr/>
              </a:pPr>
              <a:endParaRPr lang="pt-PT">
                <a:solidFill>
                  <a:srgbClr val="000000"/>
                </a:solidFill>
                <a:latin typeface="Tw Cen MT"/>
                <a:ea typeface="+mn-ea"/>
                <a:cs typeface="Tw Cen M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64469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786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t-PT" dirty="0">
                <a:latin typeface="Tw Cen MT"/>
                <a:ea typeface="ＭＳ Ｐゴシック" charset="0"/>
                <a:cs typeface="Tw Cen MT"/>
              </a:rPr>
              <a:t>E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xemplo: uma 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das iteraç</a:t>
            </a:r>
            <a:r>
              <a:rPr lang="pt-PT" altLang="ja-JP" dirty="0">
                <a:latin typeface="Tw Cen MT"/>
                <a:ea typeface="ヒラギノ角ゴ Pro W3" charset="0"/>
                <a:cs typeface="Tw Cen MT"/>
              </a:rPr>
              <a:t>ões periódicas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</p:txBody>
      </p:sp>
      <p:grpSp>
        <p:nvGrpSpPr>
          <p:cNvPr id="208900" name="Group 148"/>
          <p:cNvGrpSpPr>
            <a:grpSpLocks/>
          </p:cNvGrpSpPr>
          <p:nvPr/>
        </p:nvGrpSpPr>
        <p:grpSpPr bwMode="auto">
          <a:xfrm>
            <a:off x="1795463" y="1349375"/>
            <a:ext cx="5549900" cy="2314575"/>
            <a:chOff x="1297" y="2112"/>
            <a:chExt cx="3496" cy="1458"/>
          </a:xfrm>
        </p:grpSpPr>
        <p:sp>
          <p:nvSpPr>
            <p:cNvPr id="208944" name="Line 149"/>
            <p:cNvSpPr>
              <a:spLocks noChangeShapeType="1"/>
            </p:cNvSpPr>
            <p:nvPr/>
          </p:nvSpPr>
          <p:spPr bwMode="auto">
            <a:xfrm flipH="1">
              <a:off x="1600" y="2352"/>
              <a:ext cx="392" cy="5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45" name="Line 150"/>
            <p:cNvSpPr>
              <a:spLocks noChangeShapeType="1"/>
            </p:cNvSpPr>
            <p:nvPr/>
          </p:nvSpPr>
          <p:spPr bwMode="auto">
            <a:xfrm>
              <a:off x="1978" y="2371"/>
              <a:ext cx="378" cy="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46" name="Line 151"/>
            <p:cNvSpPr>
              <a:spLocks noChangeShapeType="1"/>
            </p:cNvSpPr>
            <p:nvPr/>
          </p:nvSpPr>
          <p:spPr bwMode="auto">
            <a:xfrm flipH="1">
              <a:off x="1978" y="2871"/>
              <a:ext cx="378" cy="4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47" name="Line 152"/>
            <p:cNvSpPr>
              <a:spLocks noChangeShapeType="1"/>
            </p:cNvSpPr>
            <p:nvPr/>
          </p:nvSpPr>
          <p:spPr bwMode="auto">
            <a:xfrm>
              <a:off x="1600" y="2871"/>
              <a:ext cx="378" cy="4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48" name="Line 153"/>
            <p:cNvSpPr>
              <a:spLocks noChangeShapeType="1"/>
            </p:cNvSpPr>
            <p:nvPr/>
          </p:nvSpPr>
          <p:spPr bwMode="auto">
            <a:xfrm flipH="1">
              <a:off x="3712" y="2371"/>
              <a:ext cx="378" cy="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49" name="Line 154"/>
            <p:cNvSpPr>
              <a:spLocks noChangeShapeType="1"/>
            </p:cNvSpPr>
            <p:nvPr/>
          </p:nvSpPr>
          <p:spPr bwMode="auto">
            <a:xfrm>
              <a:off x="4090" y="2371"/>
              <a:ext cx="378" cy="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50" name="Line 155"/>
            <p:cNvSpPr>
              <a:spLocks noChangeShapeType="1"/>
            </p:cNvSpPr>
            <p:nvPr/>
          </p:nvSpPr>
          <p:spPr bwMode="auto">
            <a:xfrm flipH="1">
              <a:off x="4090" y="2871"/>
              <a:ext cx="378" cy="4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51" name="Line 156"/>
            <p:cNvSpPr>
              <a:spLocks noChangeShapeType="1"/>
            </p:cNvSpPr>
            <p:nvPr/>
          </p:nvSpPr>
          <p:spPr bwMode="auto">
            <a:xfrm>
              <a:off x="3712" y="2871"/>
              <a:ext cx="378" cy="4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52" name="Line 157"/>
            <p:cNvSpPr>
              <a:spLocks noChangeShapeType="1"/>
            </p:cNvSpPr>
            <p:nvPr/>
          </p:nvSpPr>
          <p:spPr bwMode="auto">
            <a:xfrm>
              <a:off x="2362" y="2891"/>
              <a:ext cx="13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53" name="Line 158"/>
            <p:cNvSpPr>
              <a:spLocks noChangeShapeType="1"/>
            </p:cNvSpPr>
            <p:nvPr/>
          </p:nvSpPr>
          <p:spPr bwMode="auto">
            <a:xfrm>
              <a:off x="1978" y="2363"/>
              <a:ext cx="21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54" name="Line 159"/>
            <p:cNvSpPr>
              <a:spLocks noChangeShapeType="1"/>
            </p:cNvSpPr>
            <p:nvPr/>
          </p:nvSpPr>
          <p:spPr bwMode="auto">
            <a:xfrm>
              <a:off x="1978" y="3323"/>
              <a:ext cx="21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55" name="Rectangle 160"/>
            <p:cNvSpPr>
              <a:spLocks noChangeArrowheads="1"/>
            </p:cNvSpPr>
            <p:nvPr/>
          </p:nvSpPr>
          <p:spPr bwMode="auto">
            <a:xfrm>
              <a:off x="1297" y="2640"/>
              <a:ext cx="185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A</a:t>
              </a:r>
            </a:p>
          </p:txBody>
        </p:sp>
        <p:sp>
          <p:nvSpPr>
            <p:cNvPr id="208956" name="Rectangle 161"/>
            <p:cNvSpPr>
              <a:spLocks noChangeArrowheads="1"/>
            </p:cNvSpPr>
            <p:nvPr/>
          </p:nvSpPr>
          <p:spPr bwMode="auto">
            <a:xfrm>
              <a:off x="1824" y="2112"/>
              <a:ext cx="180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B</a:t>
              </a:r>
            </a:p>
          </p:txBody>
        </p:sp>
        <p:sp>
          <p:nvSpPr>
            <p:cNvPr id="208957" name="Rectangle 162"/>
            <p:cNvSpPr>
              <a:spLocks noChangeArrowheads="1"/>
            </p:cNvSpPr>
            <p:nvPr/>
          </p:nvSpPr>
          <p:spPr bwMode="auto">
            <a:xfrm>
              <a:off x="3984" y="2112"/>
              <a:ext cx="185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C</a:t>
              </a:r>
            </a:p>
          </p:txBody>
        </p:sp>
        <p:sp>
          <p:nvSpPr>
            <p:cNvPr id="208958" name="Rectangle 163"/>
            <p:cNvSpPr>
              <a:spLocks noChangeArrowheads="1"/>
            </p:cNvSpPr>
            <p:nvPr/>
          </p:nvSpPr>
          <p:spPr bwMode="auto">
            <a:xfrm>
              <a:off x="4608" y="2784"/>
              <a:ext cx="185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D</a:t>
              </a:r>
            </a:p>
          </p:txBody>
        </p:sp>
        <p:sp>
          <p:nvSpPr>
            <p:cNvPr id="208959" name="Rectangle 164"/>
            <p:cNvSpPr>
              <a:spLocks noChangeArrowheads="1"/>
            </p:cNvSpPr>
            <p:nvPr/>
          </p:nvSpPr>
          <p:spPr bwMode="auto">
            <a:xfrm>
              <a:off x="2352" y="2640"/>
              <a:ext cx="180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E</a:t>
              </a:r>
            </a:p>
          </p:txBody>
        </p:sp>
        <p:sp>
          <p:nvSpPr>
            <p:cNvPr id="208960" name="Rectangle 165"/>
            <p:cNvSpPr>
              <a:spLocks noChangeArrowheads="1"/>
            </p:cNvSpPr>
            <p:nvPr/>
          </p:nvSpPr>
          <p:spPr bwMode="auto">
            <a:xfrm>
              <a:off x="3792" y="2784"/>
              <a:ext cx="175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F</a:t>
              </a:r>
            </a:p>
          </p:txBody>
        </p:sp>
        <p:sp>
          <p:nvSpPr>
            <p:cNvPr id="208961" name="Rectangle 166"/>
            <p:cNvSpPr>
              <a:spLocks noChangeArrowheads="1"/>
            </p:cNvSpPr>
            <p:nvPr/>
          </p:nvSpPr>
          <p:spPr bwMode="auto">
            <a:xfrm>
              <a:off x="1920" y="3408"/>
              <a:ext cx="191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G</a:t>
              </a:r>
            </a:p>
          </p:txBody>
        </p:sp>
        <p:sp>
          <p:nvSpPr>
            <p:cNvPr id="208962" name="Rectangle 167"/>
            <p:cNvSpPr>
              <a:spLocks noChangeArrowheads="1"/>
            </p:cNvSpPr>
            <p:nvPr/>
          </p:nvSpPr>
          <p:spPr bwMode="auto">
            <a:xfrm>
              <a:off x="4032" y="3408"/>
              <a:ext cx="191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H</a:t>
              </a:r>
            </a:p>
          </p:txBody>
        </p:sp>
        <p:sp>
          <p:nvSpPr>
            <p:cNvPr id="208963" name="Rectangle 168"/>
            <p:cNvSpPr>
              <a:spLocks noChangeArrowheads="1"/>
            </p:cNvSpPr>
            <p:nvPr/>
          </p:nvSpPr>
          <p:spPr bwMode="auto">
            <a:xfrm>
              <a:off x="1776" y="2592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208964" name="Rectangle 169"/>
            <p:cNvSpPr>
              <a:spLocks noChangeArrowheads="1"/>
            </p:cNvSpPr>
            <p:nvPr/>
          </p:nvSpPr>
          <p:spPr bwMode="auto">
            <a:xfrm>
              <a:off x="3120" y="2208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7</a:t>
              </a:r>
            </a:p>
          </p:txBody>
        </p:sp>
        <p:sp>
          <p:nvSpPr>
            <p:cNvPr id="208965" name="Rectangle 170"/>
            <p:cNvSpPr>
              <a:spLocks noChangeArrowheads="1"/>
            </p:cNvSpPr>
            <p:nvPr/>
          </p:nvSpPr>
          <p:spPr bwMode="auto">
            <a:xfrm>
              <a:off x="4272" y="2496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3</a:t>
              </a:r>
            </a:p>
          </p:txBody>
        </p:sp>
        <p:sp>
          <p:nvSpPr>
            <p:cNvPr id="208966" name="Rectangle 171"/>
            <p:cNvSpPr>
              <a:spLocks noChangeArrowheads="1"/>
            </p:cNvSpPr>
            <p:nvPr/>
          </p:nvSpPr>
          <p:spPr bwMode="auto">
            <a:xfrm>
              <a:off x="4272" y="3072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208967" name="Rectangle 172"/>
            <p:cNvSpPr>
              <a:spLocks noChangeArrowheads="1"/>
            </p:cNvSpPr>
            <p:nvPr/>
          </p:nvSpPr>
          <p:spPr bwMode="auto">
            <a:xfrm>
              <a:off x="3888" y="2976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208968" name="Rectangle 173"/>
            <p:cNvSpPr>
              <a:spLocks noChangeArrowheads="1"/>
            </p:cNvSpPr>
            <p:nvPr/>
          </p:nvSpPr>
          <p:spPr bwMode="auto">
            <a:xfrm>
              <a:off x="3744" y="2544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3</a:t>
              </a:r>
            </a:p>
          </p:txBody>
        </p:sp>
        <p:sp>
          <p:nvSpPr>
            <p:cNvPr id="208969" name="Rectangle 174"/>
            <p:cNvSpPr>
              <a:spLocks noChangeArrowheads="1"/>
            </p:cNvSpPr>
            <p:nvPr/>
          </p:nvSpPr>
          <p:spPr bwMode="auto">
            <a:xfrm>
              <a:off x="2880" y="2736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208970" name="Rectangle 175"/>
            <p:cNvSpPr>
              <a:spLocks noChangeArrowheads="1"/>
            </p:cNvSpPr>
            <p:nvPr/>
          </p:nvSpPr>
          <p:spPr bwMode="auto">
            <a:xfrm>
              <a:off x="3024" y="3168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4</a:t>
              </a:r>
            </a:p>
          </p:txBody>
        </p:sp>
        <p:sp>
          <p:nvSpPr>
            <p:cNvPr id="208971" name="Rectangle 176"/>
            <p:cNvSpPr>
              <a:spLocks noChangeArrowheads="1"/>
            </p:cNvSpPr>
            <p:nvPr/>
          </p:nvSpPr>
          <p:spPr bwMode="auto">
            <a:xfrm>
              <a:off x="2160" y="3024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1</a:t>
              </a:r>
            </a:p>
          </p:txBody>
        </p:sp>
        <p:sp>
          <p:nvSpPr>
            <p:cNvPr id="208972" name="Rectangle 177"/>
            <p:cNvSpPr>
              <a:spLocks noChangeArrowheads="1"/>
            </p:cNvSpPr>
            <p:nvPr/>
          </p:nvSpPr>
          <p:spPr bwMode="auto">
            <a:xfrm>
              <a:off x="2160" y="2544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208973" name="Rectangle 178"/>
            <p:cNvSpPr>
              <a:spLocks noChangeArrowheads="1"/>
            </p:cNvSpPr>
            <p:nvPr/>
          </p:nvSpPr>
          <p:spPr bwMode="auto">
            <a:xfrm>
              <a:off x="1632" y="3120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6</a:t>
              </a:r>
            </a:p>
          </p:txBody>
        </p:sp>
        <p:sp>
          <p:nvSpPr>
            <p:cNvPr id="208974" name="Oval 179"/>
            <p:cNvSpPr>
              <a:spLocks noChangeArrowheads="1"/>
            </p:cNvSpPr>
            <p:nvPr/>
          </p:nvSpPr>
          <p:spPr bwMode="auto">
            <a:xfrm>
              <a:off x="1551" y="2819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75" name="Oval 180"/>
            <p:cNvSpPr>
              <a:spLocks noChangeArrowheads="1"/>
            </p:cNvSpPr>
            <p:nvPr/>
          </p:nvSpPr>
          <p:spPr bwMode="auto">
            <a:xfrm>
              <a:off x="1920" y="2304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76" name="Oval 181"/>
            <p:cNvSpPr>
              <a:spLocks noChangeArrowheads="1"/>
            </p:cNvSpPr>
            <p:nvPr/>
          </p:nvSpPr>
          <p:spPr bwMode="auto">
            <a:xfrm>
              <a:off x="2304" y="2832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77" name="Oval 182"/>
            <p:cNvSpPr>
              <a:spLocks noChangeArrowheads="1"/>
            </p:cNvSpPr>
            <p:nvPr/>
          </p:nvSpPr>
          <p:spPr bwMode="auto">
            <a:xfrm>
              <a:off x="1920" y="3264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78" name="Oval 183"/>
            <p:cNvSpPr>
              <a:spLocks noChangeArrowheads="1"/>
            </p:cNvSpPr>
            <p:nvPr/>
          </p:nvSpPr>
          <p:spPr bwMode="auto">
            <a:xfrm>
              <a:off x="4032" y="2304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79" name="Oval 184"/>
            <p:cNvSpPr>
              <a:spLocks noChangeArrowheads="1"/>
            </p:cNvSpPr>
            <p:nvPr/>
          </p:nvSpPr>
          <p:spPr bwMode="auto">
            <a:xfrm>
              <a:off x="3648" y="2832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80" name="Oval 185"/>
            <p:cNvSpPr>
              <a:spLocks noChangeArrowheads="1"/>
            </p:cNvSpPr>
            <p:nvPr/>
          </p:nvSpPr>
          <p:spPr bwMode="auto">
            <a:xfrm>
              <a:off x="4416" y="2832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81" name="Oval 186"/>
            <p:cNvSpPr>
              <a:spLocks noChangeArrowheads="1"/>
            </p:cNvSpPr>
            <p:nvPr/>
          </p:nvSpPr>
          <p:spPr bwMode="auto">
            <a:xfrm>
              <a:off x="4032" y="3264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8901" name="Group 82"/>
          <p:cNvGrpSpPr>
            <a:grpSpLocks/>
          </p:cNvGrpSpPr>
          <p:nvPr/>
        </p:nvGrpSpPr>
        <p:grpSpPr bwMode="auto">
          <a:xfrm>
            <a:off x="609600" y="3962400"/>
            <a:ext cx="1962150" cy="2133600"/>
            <a:chOff x="609600" y="3657600"/>
            <a:chExt cx="1962150" cy="2133600"/>
          </a:xfrm>
        </p:grpSpPr>
        <p:grpSp>
          <p:nvGrpSpPr>
            <p:cNvPr id="208932" name="Group 79"/>
            <p:cNvGrpSpPr>
              <a:grpSpLocks/>
            </p:cNvGrpSpPr>
            <p:nvPr/>
          </p:nvGrpSpPr>
          <p:grpSpPr bwMode="auto">
            <a:xfrm>
              <a:off x="609600" y="4191000"/>
              <a:ext cx="1962150" cy="1600200"/>
              <a:chOff x="1306513" y="4113213"/>
              <a:chExt cx="1962150" cy="1600200"/>
            </a:xfrm>
          </p:grpSpPr>
          <p:sp>
            <p:nvSpPr>
              <p:cNvPr id="208934" name="Rectangle 42"/>
              <p:cNvSpPr>
                <a:spLocks noChangeArrowheads="1"/>
              </p:cNvSpPr>
              <p:nvPr/>
            </p:nvSpPr>
            <p:spPr bwMode="auto">
              <a:xfrm>
                <a:off x="1328738" y="4119563"/>
                <a:ext cx="1890712" cy="15875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35" name="Line 43"/>
              <p:cNvSpPr>
                <a:spLocks noChangeShapeType="1"/>
              </p:cNvSpPr>
              <p:nvPr/>
            </p:nvSpPr>
            <p:spPr bwMode="auto">
              <a:xfrm>
                <a:off x="1322388" y="4486275"/>
                <a:ext cx="190341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36" name="Rectangle 44"/>
              <p:cNvSpPr>
                <a:spLocks noChangeArrowheads="1"/>
              </p:cNvSpPr>
              <p:nvPr/>
            </p:nvSpPr>
            <p:spPr bwMode="auto">
              <a:xfrm>
                <a:off x="1306513" y="4200525"/>
                <a:ext cx="819150" cy="257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from A to</a:t>
                </a:r>
              </a:p>
            </p:txBody>
          </p:sp>
          <p:sp>
            <p:nvSpPr>
              <p:cNvPr id="208937" name="Line 45"/>
              <p:cNvSpPr>
                <a:spLocks noChangeShapeType="1"/>
              </p:cNvSpPr>
              <p:nvPr/>
            </p:nvSpPr>
            <p:spPr bwMode="auto">
              <a:xfrm>
                <a:off x="2084388" y="4113213"/>
                <a:ext cx="0" cy="16002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38" name="Rectangle 46"/>
              <p:cNvSpPr>
                <a:spLocks noChangeArrowheads="1"/>
              </p:cNvSpPr>
              <p:nvPr/>
            </p:nvSpPr>
            <p:spPr bwMode="auto">
              <a:xfrm>
                <a:off x="2068513" y="4200525"/>
                <a:ext cx="747712" cy="257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next hop</a:t>
                </a:r>
              </a:p>
            </p:txBody>
          </p:sp>
          <p:sp>
            <p:nvSpPr>
              <p:cNvPr id="208939" name="Line 47"/>
              <p:cNvSpPr>
                <a:spLocks noChangeShapeType="1"/>
              </p:cNvSpPr>
              <p:nvPr/>
            </p:nvSpPr>
            <p:spPr bwMode="auto">
              <a:xfrm>
                <a:off x="2770188" y="4113213"/>
                <a:ext cx="0" cy="16002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40" name="Rectangle 48"/>
              <p:cNvSpPr>
                <a:spLocks noChangeArrowheads="1"/>
              </p:cNvSpPr>
              <p:nvPr/>
            </p:nvSpPr>
            <p:spPr bwMode="auto">
              <a:xfrm>
                <a:off x="2830513" y="4200525"/>
                <a:ext cx="438150" cy="257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cost</a:t>
                </a:r>
              </a:p>
            </p:txBody>
          </p:sp>
          <p:sp>
            <p:nvSpPr>
              <p:cNvPr id="208941" name="Rectangle 49"/>
              <p:cNvSpPr>
                <a:spLocks noChangeArrowheads="1"/>
              </p:cNvSpPr>
              <p:nvPr/>
            </p:nvSpPr>
            <p:spPr bwMode="auto">
              <a:xfrm>
                <a:off x="1611313" y="4495800"/>
                <a:ext cx="303212" cy="10826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A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G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B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C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E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H</a:t>
                </a:r>
              </a:p>
            </p:txBody>
          </p:sp>
          <p:sp>
            <p:nvSpPr>
              <p:cNvPr id="208942" name="Rectangle 50"/>
              <p:cNvSpPr>
                <a:spLocks noChangeArrowheads="1"/>
              </p:cNvSpPr>
              <p:nvPr/>
            </p:nvSpPr>
            <p:spPr bwMode="auto">
              <a:xfrm>
                <a:off x="2144713" y="4495800"/>
                <a:ext cx="488950" cy="10826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local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G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B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B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B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G</a:t>
                </a:r>
              </a:p>
            </p:txBody>
          </p:sp>
          <p:sp>
            <p:nvSpPr>
              <p:cNvPr id="208943" name="Rectangle 51"/>
              <p:cNvSpPr>
                <a:spLocks noChangeArrowheads="1"/>
              </p:cNvSpPr>
              <p:nvPr/>
            </p:nvSpPr>
            <p:spPr bwMode="auto">
              <a:xfrm>
                <a:off x="2830513" y="4495800"/>
                <a:ext cx="336550" cy="10826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0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6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2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9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4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10</a:t>
                </a:r>
              </a:p>
            </p:txBody>
          </p:sp>
        </p:grpSp>
        <p:sp>
          <p:nvSpPr>
            <p:cNvPr id="208933" name="TextBox 76"/>
            <p:cNvSpPr txBox="1">
              <a:spLocks noChangeArrowheads="1"/>
            </p:cNvSpPr>
            <p:nvPr/>
          </p:nvSpPr>
          <p:spPr bwMode="auto">
            <a:xfrm>
              <a:off x="914400" y="3657600"/>
              <a:ext cx="149957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u="none"/>
                <a:t>Tabela de A</a:t>
              </a:r>
            </a:p>
          </p:txBody>
        </p:sp>
      </p:grpSp>
      <p:grpSp>
        <p:nvGrpSpPr>
          <p:cNvPr id="5" name="Group 86"/>
          <p:cNvGrpSpPr>
            <a:grpSpLocks/>
          </p:cNvGrpSpPr>
          <p:nvPr/>
        </p:nvGrpSpPr>
        <p:grpSpPr bwMode="auto">
          <a:xfrm>
            <a:off x="5876925" y="3835431"/>
            <a:ext cx="2962275" cy="2489170"/>
            <a:chOff x="5876925" y="3835559"/>
            <a:chExt cx="2962275" cy="2489041"/>
          </a:xfrm>
        </p:grpSpPr>
        <p:grpSp>
          <p:nvGrpSpPr>
            <p:cNvPr id="208915" name="Group 84"/>
            <p:cNvGrpSpPr>
              <a:grpSpLocks/>
            </p:cNvGrpSpPr>
            <p:nvPr/>
          </p:nvGrpSpPr>
          <p:grpSpPr bwMode="auto">
            <a:xfrm>
              <a:off x="5876925" y="4352925"/>
              <a:ext cx="2962275" cy="1971675"/>
              <a:chOff x="5267325" y="4113213"/>
              <a:chExt cx="2962275" cy="1971675"/>
            </a:xfrm>
          </p:grpSpPr>
          <p:sp>
            <p:nvSpPr>
              <p:cNvPr id="208917" name="Rectangle 60"/>
              <p:cNvSpPr>
                <a:spLocks noChangeArrowheads="1"/>
              </p:cNvSpPr>
              <p:nvPr/>
            </p:nvSpPr>
            <p:spPr bwMode="auto">
              <a:xfrm>
                <a:off x="5267325" y="4851400"/>
                <a:ext cx="328613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2000" b="1" u="none">
                    <a:latin typeface="Times New Roman" charset="0"/>
                  </a:rPr>
                  <a:t>=</a:t>
                </a:r>
              </a:p>
            </p:txBody>
          </p:sp>
          <p:sp>
            <p:nvSpPr>
              <p:cNvPr id="208918" name="Rectangle 62"/>
              <p:cNvSpPr>
                <a:spLocks noChangeArrowheads="1"/>
              </p:cNvSpPr>
              <p:nvPr/>
            </p:nvSpPr>
            <p:spPr bwMode="auto">
              <a:xfrm>
                <a:off x="5746750" y="4119563"/>
                <a:ext cx="1892300" cy="18923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19" name="Line 63"/>
              <p:cNvSpPr>
                <a:spLocks noChangeShapeType="1"/>
              </p:cNvSpPr>
              <p:nvPr/>
            </p:nvSpPr>
            <p:spPr bwMode="auto">
              <a:xfrm>
                <a:off x="5740400" y="4486275"/>
                <a:ext cx="19050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20" name="Rectangle 64"/>
              <p:cNvSpPr>
                <a:spLocks noChangeArrowheads="1"/>
              </p:cNvSpPr>
              <p:nvPr/>
            </p:nvSpPr>
            <p:spPr bwMode="auto">
              <a:xfrm>
                <a:off x="5724525" y="4200525"/>
                <a:ext cx="819150" cy="257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from A to</a:t>
                </a:r>
              </a:p>
            </p:txBody>
          </p:sp>
          <p:sp>
            <p:nvSpPr>
              <p:cNvPr id="208921" name="Line 65"/>
              <p:cNvSpPr>
                <a:spLocks noChangeShapeType="1"/>
              </p:cNvSpPr>
              <p:nvPr/>
            </p:nvSpPr>
            <p:spPr bwMode="auto">
              <a:xfrm>
                <a:off x="6502400" y="4113213"/>
                <a:ext cx="0" cy="19050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22" name="Rectangle 66"/>
              <p:cNvSpPr>
                <a:spLocks noChangeArrowheads="1"/>
              </p:cNvSpPr>
              <p:nvPr/>
            </p:nvSpPr>
            <p:spPr bwMode="auto">
              <a:xfrm>
                <a:off x="6486525" y="4200525"/>
                <a:ext cx="747713" cy="257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next hop</a:t>
                </a:r>
              </a:p>
            </p:txBody>
          </p:sp>
          <p:sp>
            <p:nvSpPr>
              <p:cNvPr id="208923" name="Line 67"/>
              <p:cNvSpPr>
                <a:spLocks noChangeShapeType="1"/>
              </p:cNvSpPr>
              <p:nvPr/>
            </p:nvSpPr>
            <p:spPr bwMode="auto">
              <a:xfrm>
                <a:off x="7188200" y="4113213"/>
                <a:ext cx="0" cy="19050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24" name="Rectangle 68"/>
              <p:cNvSpPr>
                <a:spLocks noChangeArrowheads="1"/>
              </p:cNvSpPr>
              <p:nvPr/>
            </p:nvSpPr>
            <p:spPr bwMode="auto">
              <a:xfrm>
                <a:off x="7248525" y="4200525"/>
                <a:ext cx="438150" cy="257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cost</a:t>
                </a:r>
              </a:p>
            </p:txBody>
          </p:sp>
          <p:sp>
            <p:nvSpPr>
              <p:cNvPr id="208925" name="Rectangle 69"/>
              <p:cNvSpPr>
                <a:spLocks noChangeArrowheads="1"/>
              </p:cNvSpPr>
              <p:nvPr/>
            </p:nvSpPr>
            <p:spPr bwMode="auto">
              <a:xfrm>
                <a:off x="6029325" y="4495883"/>
                <a:ext cx="303213" cy="14128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A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solidFill>
                      <a:srgbClr val="C00000"/>
                    </a:solidFill>
                    <a:latin typeface="Times New Roman" charset="0"/>
                  </a:rPr>
                  <a:t>G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B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C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E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solidFill>
                      <a:srgbClr val="C00000"/>
                    </a:solidFill>
                    <a:latin typeface="Times New Roman" charset="0"/>
                  </a:rPr>
                  <a:t>H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solidFill>
                      <a:srgbClr val="262673"/>
                    </a:solidFill>
                    <a:latin typeface="Times New Roman" charset="0"/>
                  </a:rPr>
                  <a:t>F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solidFill>
                      <a:schemeClr val="tx2"/>
                    </a:solidFill>
                    <a:latin typeface="Times New Roman" charset="0"/>
                  </a:rPr>
                  <a:t>D</a:t>
                </a:r>
              </a:p>
            </p:txBody>
          </p:sp>
          <p:sp>
            <p:nvSpPr>
              <p:cNvPr id="208926" name="Rectangle 70"/>
              <p:cNvSpPr>
                <a:spLocks noChangeArrowheads="1"/>
              </p:cNvSpPr>
              <p:nvPr/>
            </p:nvSpPr>
            <p:spPr bwMode="auto">
              <a:xfrm>
                <a:off x="6562725" y="4495800"/>
                <a:ext cx="495300" cy="1589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local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solidFill>
                      <a:srgbClr val="C00000"/>
                    </a:solidFill>
                    <a:latin typeface="Times New Roman" charset="0"/>
                  </a:rPr>
                  <a:t>B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B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B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B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solidFill>
                      <a:srgbClr val="C00000"/>
                    </a:solidFill>
                    <a:latin typeface="Times New Roman" charset="0"/>
                  </a:rPr>
                  <a:t>B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solidFill>
                      <a:schemeClr val="tx2"/>
                    </a:solidFill>
                    <a:latin typeface="Times New Roman" charset="0"/>
                  </a:rPr>
                  <a:t>B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solidFill>
                      <a:schemeClr val="tx2"/>
                    </a:solidFill>
                    <a:latin typeface="Times New Roman" charset="0"/>
                  </a:rPr>
                  <a:t>B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endParaRPr lang="pt-PT" sz="1200" b="1" u="none">
                  <a:latin typeface="Times New Roman" charset="0"/>
                </a:endParaRPr>
              </a:p>
            </p:txBody>
          </p:sp>
          <p:sp>
            <p:nvSpPr>
              <p:cNvPr id="208927" name="Rectangle 71"/>
              <p:cNvSpPr>
                <a:spLocks noChangeArrowheads="1"/>
              </p:cNvSpPr>
              <p:nvPr/>
            </p:nvSpPr>
            <p:spPr bwMode="auto">
              <a:xfrm>
                <a:off x="7248525" y="4495800"/>
                <a:ext cx="336550" cy="1577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0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solidFill>
                      <a:srgbClr val="C00000"/>
                    </a:solidFill>
                    <a:latin typeface="Times New Roman" charset="0"/>
                  </a:rPr>
                  <a:t>5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2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9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4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solidFill>
                      <a:srgbClr val="C00000"/>
                    </a:solidFill>
                    <a:latin typeface="Times New Roman" charset="0"/>
                  </a:rPr>
                  <a:t>8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solidFill>
                      <a:schemeClr val="tx2"/>
                    </a:solidFill>
                    <a:latin typeface="Times New Roman" charset="0"/>
                  </a:rPr>
                  <a:t>6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solidFill>
                      <a:schemeClr val="tx2"/>
                    </a:solidFill>
                    <a:latin typeface="Times New Roman" charset="0"/>
                  </a:rPr>
                  <a:t>10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endParaRPr lang="pt-PT" sz="1200" b="1" u="none">
                  <a:latin typeface="Times New Roman" charset="0"/>
                </a:endParaRPr>
              </a:p>
            </p:txBody>
          </p:sp>
          <p:sp>
            <p:nvSpPr>
              <p:cNvPr id="208928" name="Right Arrow 72"/>
              <p:cNvSpPr>
                <a:spLocks noChangeArrowheads="1"/>
              </p:cNvSpPr>
              <p:nvPr/>
            </p:nvSpPr>
            <p:spPr bwMode="auto">
              <a:xfrm flipH="1">
                <a:off x="7772400" y="5334000"/>
                <a:ext cx="457200" cy="152400"/>
              </a:xfrm>
              <a:prstGeom prst="rightArrow">
                <a:avLst>
                  <a:gd name="adj1" fmla="val 50000"/>
                  <a:gd name="adj2" fmla="val 50000"/>
                </a:avLst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8929" name="Right Arrow 73"/>
              <p:cNvSpPr>
                <a:spLocks noChangeArrowheads="1"/>
              </p:cNvSpPr>
              <p:nvPr/>
            </p:nvSpPr>
            <p:spPr bwMode="auto">
              <a:xfrm flipH="1">
                <a:off x="7772400" y="5715000"/>
                <a:ext cx="457200" cy="152400"/>
              </a:xfrm>
              <a:prstGeom prst="rightArrow">
                <a:avLst>
                  <a:gd name="adj1" fmla="val 50000"/>
                  <a:gd name="adj2" fmla="val 50000"/>
                </a:avLst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8930" name="Right Arrow 74"/>
              <p:cNvSpPr>
                <a:spLocks noChangeArrowheads="1"/>
              </p:cNvSpPr>
              <p:nvPr/>
            </p:nvSpPr>
            <p:spPr bwMode="auto">
              <a:xfrm flipH="1">
                <a:off x="7772400" y="5562600"/>
                <a:ext cx="457200" cy="152400"/>
              </a:xfrm>
              <a:prstGeom prst="rightArrow">
                <a:avLst>
                  <a:gd name="adj1" fmla="val 50000"/>
                  <a:gd name="adj2" fmla="val 50000"/>
                </a:avLst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8931" name="Right Arrow 75"/>
              <p:cNvSpPr>
                <a:spLocks noChangeArrowheads="1"/>
              </p:cNvSpPr>
              <p:nvPr/>
            </p:nvSpPr>
            <p:spPr bwMode="auto">
              <a:xfrm flipH="1">
                <a:off x="7772400" y="4724400"/>
                <a:ext cx="457200" cy="152400"/>
              </a:xfrm>
              <a:prstGeom prst="rightArrow">
                <a:avLst>
                  <a:gd name="adj1" fmla="val 50000"/>
                  <a:gd name="adj2" fmla="val 50000"/>
                </a:avLst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208916" name="TextBox 78"/>
            <p:cNvSpPr txBox="1">
              <a:spLocks noChangeArrowheads="1"/>
            </p:cNvSpPr>
            <p:nvPr/>
          </p:nvSpPr>
          <p:spPr bwMode="auto">
            <a:xfrm>
              <a:off x="6288814" y="3835559"/>
              <a:ext cx="2112527" cy="4000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u="none" dirty="0" smtClean="0"/>
                <a:t>Nova </a:t>
              </a:r>
              <a:r>
                <a:rPr lang="en-US" sz="2000" u="none" dirty="0" err="1"/>
                <a:t>tabela</a:t>
              </a:r>
              <a:r>
                <a:rPr lang="en-US" sz="2000" u="none" dirty="0"/>
                <a:t> de A</a:t>
              </a:r>
            </a:p>
          </p:txBody>
        </p:sp>
      </p:grpSp>
      <p:grpSp>
        <p:nvGrpSpPr>
          <p:cNvPr id="7" name="Group 85"/>
          <p:cNvGrpSpPr>
            <a:grpSpLocks/>
          </p:cNvGrpSpPr>
          <p:nvPr/>
        </p:nvGrpSpPr>
        <p:grpSpPr bwMode="auto">
          <a:xfrm>
            <a:off x="2209800" y="1752600"/>
            <a:ext cx="3444519" cy="4572000"/>
            <a:chOff x="2209800" y="1752600"/>
            <a:chExt cx="3444519" cy="4572000"/>
          </a:xfrm>
        </p:grpSpPr>
        <p:grpSp>
          <p:nvGrpSpPr>
            <p:cNvPr id="208904" name="Group 83"/>
            <p:cNvGrpSpPr>
              <a:grpSpLocks/>
            </p:cNvGrpSpPr>
            <p:nvPr/>
          </p:nvGrpSpPr>
          <p:grpSpPr bwMode="auto">
            <a:xfrm>
              <a:off x="2941292" y="3908425"/>
              <a:ext cx="2713027" cy="2416175"/>
              <a:chOff x="2941292" y="3657600"/>
              <a:chExt cx="2713027" cy="2416175"/>
            </a:xfrm>
          </p:grpSpPr>
          <p:sp>
            <p:nvSpPr>
              <p:cNvPr id="208906" name="Rectangle 52"/>
              <p:cNvSpPr>
                <a:spLocks noChangeArrowheads="1"/>
              </p:cNvSpPr>
              <p:nvPr/>
            </p:nvSpPr>
            <p:spPr bwMode="auto">
              <a:xfrm>
                <a:off x="3841750" y="4119563"/>
                <a:ext cx="1282700" cy="18923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07" name="Line 53"/>
              <p:cNvSpPr>
                <a:spLocks noChangeShapeType="1"/>
              </p:cNvSpPr>
              <p:nvPr/>
            </p:nvSpPr>
            <p:spPr bwMode="auto">
              <a:xfrm>
                <a:off x="3835400" y="4486275"/>
                <a:ext cx="1295400" cy="793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08" name="Rectangle 54"/>
              <p:cNvSpPr>
                <a:spLocks noChangeArrowheads="1"/>
              </p:cNvSpPr>
              <p:nvPr/>
            </p:nvSpPr>
            <p:spPr bwMode="auto">
              <a:xfrm>
                <a:off x="3819525" y="4200525"/>
                <a:ext cx="811213" cy="257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from B to</a:t>
                </a:r>
              </a:p>
            </p:txBody>
          </p:sp>
          <p:sp>
            <p:nvSpPr>
              <p:cNvPr id="208909" name="Line 55"/>
              <p:cNvSpPr>
                <a:spLocks noChangeShapeType="1"/>
              </p:cNvSpPr>
              <p:nvPr/>
            </p:nvSpPr>
            <p:spPr bwMode="auto">
              <a:xfrm>
                <a:off x="4597400" y="4113213"/>
                <a:ext cx="0" cy="19050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10" name="Rectangle 56"/>
              <p:cNvSpPr>
                <a:spLocks noChangeArrowheads="1"/>
              </p:cNvSpPr>
              <p:nvPr/>
            </p:nvSpPr>
            <p:spPr bwMode="auto">
              <a:xfrm>
                <a:off x="4657725" y="4200525"/>
                <a:ext cx="438150" cy="257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cost</a:t>
                </a:r>
              </a:p>
            </p:txBody>
          </p:sp>
          <p:sp>
            <p:nvSpPr>
              <p:cNvPr id="208911" name="Rectangle 57"/>
              <p:cNvSpPr>
                <a:spLocks noChangeArrowheads="1"/>
              </p:cNvSpPr>
              <p:nvPr/>
            </p:nvSpPr>
            <p:spPr bwMode="auto">
              <a:xfrm>
                <a:off x="4124325" y="4495800"/>
                <a:ext cx="303213" cy="1412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B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A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E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C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G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F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H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D</a:t>
                </a:r>
              </a:p>
            </p:txBody>
          </p:sp>
          <p:sp>
            <p:nvSpPr>
              <p:cNvPr id="208912" name="Rectangle 58"/>
              <p:cNvSpPr>
                <a:spLocks noChangeArrowheads="1"/>
              </p:cNvSpPr>
              <p:nvPr/>
            </p:nvSpPr>
            <p:spPr bwMode="auto">
              <a:xfrm>
                <a:off x="4657725" y="4495800"/>
                <a:ext cx="260350" cy="1577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0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2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2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7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3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4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6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b="1" u="none">
                    <a:latin typeface="Times New Roman" charset="0"/>
                  </a:rPr>
                  <a:t>8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endParaRPr lang="pt-PT" sz="1200" b="1" u="none">
                  <a:latin typeface="Times New Roman" charset="0"/>
                </a:endParaRPr>
              </a:p>
            </p:txBody>
          </p:sp>
          <p:sp>
            <p:nvSpPr>
              <p:cNvPr id="208913" name="Rectangle 59"/>
              <p:cNvSpPr>
                <a:spLocks noChangeArrowheads="1"/>
              </p:cNvSpPr>
              <p:nvPr/>
            </p:nvSpPr>
            <p:spPr bwMode="auto">
              <a:xfrm>
                <a:off x="3124200" y="4851400"/>
                <a:ext cx="328613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2000" b="1" u="none">
                    <a:latin typeface="Times New Roman" charset="0"/>
                  </a:rPr>
                  <a:t>+</a:t>
                </a:r>
              </a:p>
            </p:txBody>
          </p:sp>
          <p:sp>
            <p:nvSpPr>
              <p:cNvPr id="208914" name="TextBox 77"/>
              <p:cNvSpPr txBox="1">
                <a:spLocks noChangeArrowheads="1"/>
              </p:cNvSpPr>
              <p:nvPr/>
            </p:nvSpPr>
            <p:spPr bwMode="auto">
              <a:xfrm>
                <a:off x="2941292" y="3657600"/>
                <a:ext cx="2713027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2000" u="none" dirty="0" err="1">
                    <a:solidFill>
                      <a:srgbClr val="000000"/>
                    </a:solidFill>
                  </a:rPr>
                  <a:t>Anúncio</a:t>
                </a:r>
                <a:r>
                  <a:rPr lang="en-US" sz="2000" u="none" dirty="0">
                    <a:solidFill>
                      <a:srgbClr val="000000"/>
                    </a:solidFill>
                  </a:rPr>
                  <a:t> </a:t>
                </a:r>
                <a:r>
                  <a:rPr lang="en-US" sz="2000" u="none" dirty="0" err="1">
                    <a:solidFill>
                      <a:srgbClr val="000000"/>
                    </a:solidFill>
                  </a:rPr>
                  <a:t>r</a:t>
                </a:r>
                <a:r>
                  <a:rPr lang="en-US" sz="2000" u="none" dirty="0" err="1" smtClean="0">
                    <a:solidFill>
                      <a:srgbClr val="000000"/>
                    </a:solidFill>
                  </a:rPr>
                  <a:t>ecebido</a:t>
                </a:r>
                <a:r>
                  <a:rPr lang="en-US" sz="2000" u="none" dirty="0" smtClean="0">
                    <a:solidFill>
                      <a:srgbClr val="000000"/>
                    </a:solidFill>
                  </a:rPr>
                  <a:t> </a:t>
                </a:r>
                <a:r>
                  <a:rPr lang="en-US" sz="2000" u="none" dirty="0">
                    <a:solidFill>
                      <a:srgbClr val="000000"/>
                    </a:solidFill>
                  </a:rPr>
                  <a:t>de B</a:t>
                </a:r>
              </a:p>
            </p:txBody>
          </p:sp>
        </p:grpSp>
        <p:cxnSp>
          <p:nvCxnSpPr>
            <p:cNvPr id="208905" name="Straight Arrow Connector 81"/>
            <p:cNvCxnSpPr>
              <a:cxnSpLocks noChangeShapeType="1"/>
            </p:cNvCxnSpPr>
            <p:nvPr/>
          </p:nvCxnSpPr>
          <p:spPr bwMode="auto">
            <a:xfrm rot="5400000">
              <a:off x="2171700" y="1790700"/>
              <a:ext cx="457200" cy="381000"/>
            </a:xfrm>
            <a:prstGeom prst="straightConnector1">
              <a:avLst/>
            </a:prstGeom>
            <a:noFill/>
            <a:ln w="63500">
              <a:solidFill>
                <a:srgbClr val="C00000"/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452627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10600" cy="762000"/>
          </a:xfrm>
        </p:spPr>
        <p:txBody>
          <a:bodyPr>
            <a:normAutofit/>
          </a:bodyPr>
          <a:lstStyle/>
          <a:p>
            <a:pPr eaLnBrk="1" hangingPunct="1"/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Evoluç</a:t>
            </a:r>
            <a:r>
              <a:rPr lang="pt-PT" altLang="ja-JP" dirty="0" smtClean="0">
                <a:latin typeface="Tw Cen MT"/>
                <a:ea typeface="ヒラギノ角ゴ Pro W3" charset="0"/>
                <a:cs typeface="Tw Cen MT"/>
              </a:rPr>
              <a:t>ão </a:t>
            </a:r>
            <a:r>
              <a:rPr lang="pt-PT" altLang="ja-JP" dirty="0">
                <a:latin typeface="Tw Cen MT"/>
                <a:ea typeface="ヒラギノ角ゴ Pro W3" charset="0"/>
                <a:cs typeface="Tw Cen MT"/>
              </a:rPr>
              <a:t>da tabela </a:t>
            </a:r>
            <a:r>
              <a:rPr lang="pt-PT" altLang="ja-JP" dirty="0" smtClean="0">
                <a:latin typeface="Tw Cen MT"/>
                <a:ea typeface="ヒラギノ角ゴ Pro W3" charset="0"/>
                <a:cs typeface="Tw Cen MT"/>
              </a:rPr>
              <a:t>de </a:t>
            </a:r>
            <a:r>
              <a:rPr lang="pt-PT" altLang="ja-JP" dirty="0">
                <a:latin typeface="Tw Cen MT"/>
                <a:ea typeface="ヒラギノ角ゴ Pro W3" charset="0"/>
                <a:cs typeface="Tw Cen MT"/>
              </a:rPr>
              <a:t>A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96068" y="1478844"/>
            <a:ext cx="2417763" cy="990600"/>
            <a:chOff x="228600" y="2209800"/>
            <a:chExt cx="2417763" cy="990600"/>
          </a:xfrm>
        </p:grpSpPr>
        <p:sp>
          <p:nvSpPr>
            <p:cNvPr id="211042" name="Rectangle 53"/>
            <p:cNvSpPr>
              <a:spLocks noChangeArrowheads="1"/>
            </p:cNvSpPr>
            <p:nvPr/>
          </p:nvSpPr>
          <p:spPr bwMode="auto">
            <a:xfrm>
              <a:off x="708025" y="2216150"/>
              <a:ext cx="1890713" cy="9779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043" name="Line 54"/>
            <p:cNvSpPr>
              <a:spLocks noChangeShapeType="1"/>
            </p:cNvSpPr>
            <p:nvPr/>
          </p:nvSpPr>
          <p:spPr bwMode="auto">
            <a:xfrm>
              <a:off x="701675" y="2582863"/>
              <a:ext cx="190341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044" name="Rectangle 55"/>
            <p:cNvSpPr>
              <a:spLocks noChangeArrowheads="1"/>
            </p:cNvSpPr>
            <p:nvPr/>
          </p:nvSpPr>
          <p:spPr bwMode="auto">
            <a:xfrm>
              <a:off x="685800" y="2297113"/>
              <a:ext cx="8191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from A to</a:t>
              </a:r>
            </a:p>
          </p:txBody>
        </p:sp>
        <p:sp>
          <p:nvSpPr>
            <p:cNvPr id="211045" name="Line 56"/>
            <p:cNvSpPr>
              <a:spLocks noChangeShapeType="1"/>
            </p:cNvSpPr>
            <p:nvPr/>
          </p:nvSpPr>
          <p:spPr bwMode="auto">
            <a:xfrm>
              <a:off x="1463675" y="2209800"/>
              <a:ext cx="0" cy="990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046" name="Rectangle 57"/>
            <p:cNvSpPr>
              <a:spLocks noChangeArrowheads="1"/>
            </p:cNvSpPr>
            <p:nvPr/>
          </p:nvSpPr>
          <p:spPr bwMode="auto">
            <a:xfrm>
              <a:off x="1447800" y="2297113"/>
              <a:ext cx="747713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next hop</a:t>
              </a:r>
            </a:p>
          </p:txBody>
        </p:sp>
        <p:sp>
          <p:nvSpPr>
            <p:cNvPr id="211047" name="Line 58"/>
            <p:cNvSpPr>
              <a:spLocks noChangeShapeType="1"/>
            </p:cNvSpPr>
            <p:nvPr/>
          </p:nvSpPr>
          <p:spPr bwMode="auto">
            <a:xfrm>
              <a:off x="2149475" y="2209800"/>
              <a:ext cx="0" cy="990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048" name="Rectangle 59"/>
            <p:cNvSpPr>
              <a:spLocks noChangeArrowheads="1"/>
            </p:cNvSpPr>
            <p:nvPr/>
          </p:nvSpPr>
          <p:spPr bwMode="auto">
            <a:xfrm>
              <a:off x="2208213" y="2297113"/>
              <a:ext cx="4381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cost</a:t>
              </a:r>
            </a:p>
          </p:txBody>
        </p:sp>
        <p:sp>
          <p:nvSpPr>
            <p:cNvPr id="211049" name="Rectangle 60"/>
            <p:cNvSpPr>
              <a:spLocks noChangeArrowheads="1"/>
            </p:cNvSpPr>
            <p:nvPr/>
          </p:nvSpPr>
          <p:spPr bwMode="auto">
            <a:xfrm>
              <a:off x="990600" y="2592388"/>
              <a:ext cx="303213" cy="587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A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G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B</a:t>
              </a:r>
            </a:p>
          </p:txBody>
        </p:sp>
        <p:sp>
          <p:nvSpPr>
            <p:cNvPr id="211050" name="Rectangle 61"/>
            <p:cNvSpPr>
              <a:spLocks noChangeArrowheads="1"/>
            </p:cNvSpPr>
            <p:nvPr/>
          </p:nvSpPr>
          <p:spPr bwMode="auto">
            <a:xfrm>
              <a:off x="1524000" y="2592388"/>
              <a:ext cx="488950" cy="587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local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G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B</a:t>
              </a:r>
            </a:p>
          </p:txBody>
        </p:sp>
        <p:sp>
          <p:nvSpPr>
            <p:cNvPr id="211051" name="Rectangle 62"/>
            <p:cNvSpPr>
              <a:spLocks noChangeArrowheads="1"/>
            </p:cNvSpPr>
            <p:nvPr/>
          </p:nvSpPr>
          <p:spPr bwMode="auto">
            <a:xfrm>
              <a:off x="2208213" y="2592388"/>
              <a:ext cx="260350" cy="587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0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6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210949" name="Rectangle 63"/>
            <p:cNvSpPr>
              <a:spLocks noChangeArrowheads="1"/>
            </p:cNvSpPr>
            <p:nvPr/>
          </p:nvSpPr>
          <p:spPr bwMode="auto">
            <a:xfrm>
              <a:off x="228600" y="2667000"/>
              <a:ext cx="3619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(1)</a:t>
              </a:r>
            </a:p>
          </p:txBody>
        </p:sp>
      </p:grpSp>
      <p:grpSp>
        <p:nvGrpSpPr>
          <p:cNvPr id="210950" name="Group 64"/>
          <p:cNvGrpSpPr>
            <a:grpSpLocks/>
          </p:cNvGrpSpPr>
          <p:nvPr/>
        </p:nvGrpSpPr>
        <p:grpSpPr bwMode="auto">
          <a:xfrm>
            <a:off x="382586" y="3735388"/>
            <a:ext cx="2417763" cy="1600200"/>
            <a:chOff x="48" y="1787"/>
            <a:chExt cx="1523" cy="1008"/>
          </a:xfrm>
        </p:grpSpPr>
        <p:sp>
          <p:nvSpPr>
            <p:cNvPr id="211021" name="Rectangle 65"/>
            <p:cNvSpPr>
              <a:spLocks noChangeArrowheads="1"/>
            </p:cNvSpPr>
            <p:nvPr/>
          </p:nvSpPr>
          <p:spPr bwMode="auto">
            <a:xfrm>
              <a:off x="350" y="1791"/>
              <a:ext cx="1191" cy="1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022" name="Line 66"/>
            <p:cNvSpPr>
              <a:spLocks noChangeShapeType="1"/>
            </p:cNvSpPr>
            <p:nvPr/>
          </p:nvSpPr>
          <p:spPr bwMode="auto">
            <a:xfrm>
              <a:off x="346" y="2022"/>
              <a:ext cx="119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023" name="Rectangle 67"/>
            <p:cNvSpPr>
              <a:spLocks noChangeArrowheads="1"/>
            </p:cNvSpPr>
            <p:nvPr/>
          </p:nvSpPr>
          <p:spPr bwMode="auto">
            <a:xfrm>
              <a:off x="336" y="1842"/>
              <a:ext cx="51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from A to</a:t>
              </a:r>
            </a:p>
          </p:txBody>
        </p:sp>
        <p:sp>
          <p:nvSpPr>
            <p:cNvPr id="211024" name="Line 68"/>
            <p:cNvSpPr>
              <a:spLocks noChangeShapeType="1"/>
            </p:cNvSpPr>
            <p:nvPr/>
          </p:nvSpPr>
          <p:spPr bwMode="auto">
            <a:xfrm>
              <a:off x="826" y="1787"/>
              <a:ext cx="0" cy="10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025" name="Rectangle 69"/>
            <p:cNvSpPr>
              <a:spLocks noChangeArrowheads="1"/>
            </p:cNvSpPr>
            <p:nvPr/>
          </p:nvSpPr>
          <p:spPr bwMode="auto">
            <a:xfrm>
              <a:off x="816" y="1842"/>
              <a:ext cx="471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next hop</a:t>
              </a:r>
            </a:p>
          </p:txBody>
        </p:sp>
        <p:sp>
          <p:nvSpPr>
            <p:cNvPr id="211026" name="Line 70"/>
            <p:cNvSpPr>
              <a:spLocks noChangeShapeType="1"/>
            </p:cNvSpPr>
            <p:nvPr/>
          </p:nvSpPr>
          <p:spPr bwMode="auto">
            <a:xfrm>
              <a:off x="1258" y="1787"/>
              <a:ext cx="0" cy="10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027" name="Rectangle 71"/>
            <p:cNvSpPr>
              <a:spLocks noChangeArrowheads="1"/>
            </p:cNvSpPr>
            <p:nvPr/>
          </p:nvSpPr>
          <p:spPr bwMode="auto">
            <a:xfrm>
              <a:off x="1295" y="1842"/>
              <a:ext cx="27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cost</a:t>
              </a:r>
            </a:p>
          </p:txBody>
        </p:sp>
        <p:sp>
          <p:nvSpPr>
            <p:cNvPr id="211028" name="Rectangle 72"/>
            <p:cNvSpPr>
              <a:spLocks noChangeArrowheads="1"/>
            </p:cNvSpPr>
            <p:nvPr/>
          </p:nvSpPr>
          <p:spPr bwMode="auto">
            <a:xfrm>
              <a:off x="528" y="2028"/>
              <a:ext cx="191" cy="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A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G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B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C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E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H</a:t>
              </a:r>
            </a:p>
          </p:txBody>
        </p:sp>
        <p:sp>
          <p:nvSpPr>
            <p:cNvPr id="211029" name="Rectangle 73"/>
            <p:cNvSpPr>
              <a:spLocks noChangeArrowheads="1"/>
            </p:cNvSpPr>
            <p:nvPr/>
          </p:nvSpPr>
          <p:spPr bwMode="auto">
            <a:xfrm>
              <a:off x="864" y="2028"/>
              <a:ext cx="308" cy="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local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G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B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B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B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G</a:t>
              </a:r>
            </a:p>
          </p:txBody>
        </p:sp>
        <p:sp>
          <p:nvSpPr>
            <p:cNvPr id="211030" name="Rectangle 74"/>
            <p:cNvSpPr>
              <a:spLocks noChangeArrowheads="1"/>
            </p:cNvSpPr>
            <p:nvPr/>
          </p:nvSpPr>
          <p:spPr bwMode="auto">
            <a:xfrm>
              <a:off x="1295" y="2028"/>
              <a:ext cx="212" cy="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0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6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9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4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10</a:t>
              </a:r>
            </a:p>
          </p:txBody>
        </p:sp>
        <p:sp>
          <p:nvSpPr>
            <p:cNvPr id="211031" name="Rectangle 75"/>
            <p:cNvSpPr>
              <a:spLocks noChangeArrowheads="1"/>
            </p:cNvSpPr>
            <p:nvPr/>
          </p:nvSpPr>
          <p:spPr bwMode="auto">
            <a:xfrm>
              <a:off x="48" y="2256"/>
              <a:ext cx="228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(2)</a:t>
              </a:r>
            </a:p>
          </p:txBody>
        </p:sp>
      </p:grpSp>
      <p:grpSp>
        <p:nvGrpSpPr>
          <p:cNvPr id="210951" name="Group 76"/>
          <p:cNvGrpSpPr>
            <a:grpSpLocks/>
          </p:cNvGrpSpPr>
          <p:nvPr/>
        </p:nvGrpSpPr>
        <p:grpSpPr bwMode="auto">
          <a:xfrm>
            <a:off x="3483988" y="3719491"/>
            <a:ext cx="2417763" cy="1960563"/>
            <a:chOff x="48" y="2891"/>
            <a:chExt cx="1523" cy="1235"/>
          </a:xfrm>
        </p:grpSpPr>
        <p:sp>
          <p:nvSpPr>
            <p:cNvPr id="211010" name="Rectangle 77"/>
            <p:cNvSpPr>
              <a:spLocks noChangeArrowheads="1"/>
            </p:cNvSpPr>
            <p:nvPr/>
          </p:nvSpPr>
          <p:spPr bwMode="auto">
            <a:xfrm>
              <a:off x="350" y="2895"/>
              <a:ext cx="1191" cy="1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011" name="Line 78"/>
            <p:cNvSpPr>
              <a:spLocks noChangeShapeType="1"/>
            </p:cNvSpPr>
            <p:nvPr/>
          </p:nvSpPr>
          <p:spPr bwMode="auto">
            <a:xfrm>
              <a:off x="346" y="3126"/>
              <a:ext cx="119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012" name="Rectangle 79"/>
            <p:cNvSpPr>
              <a:spLocks noChangeArrowheads="1"/>
            </p:cNvSpPr>
            <p:nvPr/>
          </p:nvSpPr>
          <p:spPr bwMode="auto">
            <a:xfrm>
              <a:off x="336" y="2946"/>
              <a:ext cx="51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from A to</a:t>
              </a:r>
            </a:p>
          </p:txBody>
        </p:sp>
        <p:sp>
          <p:nvSpPr>
            <p:cNvPr id="211013" name="Line 80"/>
            <p:cNvSpPr>
              <a:spLocks noChangeShapeType="1"/>
            </p:cNvSpPr>
            <p:nvPr/>
          </p:nvSpPr>
          <p:spPr bwMode="auto">
            <a:xfrm>
              <a:off x="826" y="2891"/>
              <a:ext cx="0" cy="1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014" name="Rectangle 81"/>
            <p:cNvSpPr>
              <a:spLocks noChangeArrowheads="1"/>
            </p:cNvSpPr>
            <p:nvPr/>
          </p:nvSpPr>
          <p:spPr bwMode="auto">
            <a:xfrm>
              <a:off x="816" y="2946"/>
              <a:ext cx="471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next hop</a:t>
              </a:r>
            </a:p>
          </p:txBody>
        </p:sp>
        <p:sp>
          <p:nvSpPr>
            <p:cNvPr id="211015" name="Line 82"/>
            <p:cNvSpPr>
              <a:spLocks noChangeShapeType="1"/>
            </p:cNvSpPr>
            <p:nvPr/>
          </p:nvSpPr>
          <p:spPr bwMode="auto">
            <a:xfrm>
              <a:off x="1258" y="2891"/>
              <a:ext cx="0" cy="1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016" name="Rectangle 83"/>
            <p:cNvSpPr>
              <a:spLocks noChangeArrowheads="1"/>
            </p:cNvSpPr>
            <p:nvPr/>
          </p:nvSpPr>
          <p:spPr bwMode="auto">
            <a:xfrm>
              <a:off x="1295" y="2946"/>
              <a:ext cx="27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cost</a:t>
              </a:r>
            </a:p>
          </p:txBody>
        </p:sp>
        <p:sp>
          <p:nvSpPr>
            <p:cNvPr id="211017" name="Rectangle 84"/>
            <p:cNvSpPr>
              <a:spLocks noChangeArrowheads="1"/>
            </p:cNvSpPr>
            <p:nvPr/>
          </p:nvSpPr>
          <p:spPr bwMode="auto">
            <a:xfrm>
              <a:off x="528" y="3132"/>
              <a:ext cx="191" cy="8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A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G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B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C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E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H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F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D</a:t>
              </a:r>
            </a:p>
          </p:txBody>
        </p:sp>
        <p:sp>
          <p:nvSpPr>
            <p:cNvPr id="211018" name="Rectangle 85"/>
            <p:cNvSpPr>
              <a:spLocks noChangeArrowheads="1"/>
            </p:cNvSpPr>
            <p:nvPr/>
          </p:nvSpPr>
          <p:spPr bwMode="auto">
            <a:xfrm>
              <a:off x="864" y="3132"/>
              <a:ext cx="308" cy="9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local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B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B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B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B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G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B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B</a:t>
              </a:r>
            </a:p>
            <a:p>
              <a:pPr defTabSz="762000" eaLnBrk="0" hangingPunct="0">
                <a:lnSpc>
                  <a:spcPct val="90000"/>
                </a:lnSpc>
              </a:pPr>
              <a:endParaRPr lang="pt-PT" sz="1200" b="1" u="none">
                <a:latin typeface="Times New Roman" charset="0"/>
              </a:endParaRPr>
            </a:p>
          </p:txBody>
        </p:sp>
        <p:sp>
          <p:nvSpPr>
            <p:cNvPr id="211019" name="Rectangle 86"/>
            <p:cNvSpPr>
              <a:spLocks noChangeArrowheads="1"/>
            </p:cNvSpPr>
            <p:nvPr/>
          </p:nvSpPr>
          <p:spPr bwMode="auto">
            <a:xfrm>
              <a:off x="1295" y="3132"/>
              <a:ext cx="212" cy="9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0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5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9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4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10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6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12</a:t>
              </a:r>
            </a:p>
            <a:p>
              <a:pPr defTabSz="762000" eaLnBrk="0" hangingPunct="0">
                <a:lnSpc>
                  <a:spcPct val="90000"/>
                </a:lnSpc>
              </a:pPr>
              <a:endParaRPr lang="pt-PT" sz="1200" b="1" u="none">
                <a:latin typeface="Times New Roman" charset="0"/>
              </a:endParaRPr>
            </a:p>
          </p:txBody>
        </p:sp>
        <p:sp>
          <p:nvSpPr>
            <p:cNvPr id="211020" name="Rectangle 87"/>
            <p:cNvSpPr>
              <a:spLocks noChangeArrowheads="1"/>
            </p:cNvSpPr>
            <p:nvPr/>
          </p:nvSpPr>
          <p:spPr bwMode="auto">
            <a:xfrm>
              <a:off x="48" y="3408"/>
              <a:ext cx="228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(3)</a:t>
              </a:r>
            </a:p>
          </p:txBody>
        </p:sp>
      </p:grpSp>
      <p:grpSp>
        <p:nvGrpSpPr>
          <p:cNvPr id="210952" name="Group 88"/>
          <p:cNvGrpSpPr>
            <a:grpSpLocks/>
          </p:cNvGrpSpPr>
          <p:nvPr/>
        </p:nvGrpSpPr>
        <p:grpSpPr bwMode="auto">
          <a:xfrm>
            <a:off x="6010275" y="3705380"/>
            <a:ext cx="2419350" cy="1960563"/>
            <a:chOff x="1775" y="2891"/>
            <a:chExt cx="1524" cy="1235"/>
          </a:xfrm>
        </p:grpSpPr>
        <p:sp>
          <p:nvSpPr>
            <p:cNvPr id="210999" name="Rectangle 89"/>
            <p:cNvSpPr>
              <a:spLocks noChangeArrowheads="1"/>
            </p:cNvSpPr>
            <p:nvPr/>
          </p:nvSpPr>
          <p:spPr bwMode="auto">
            <a:xfrm>
              <a:off x="2077" y="2895"/>
              <a:ext cx="1192" cy="1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000" name="Line 90"/>
            <p:cNvSpPr>
              <a:spLocks noChangeShapeType="1"/>
            </p:cNvSpPr>
            <p:nvPr/>
          </p:nvSpPr>
          <p:spPr bwMode="auto">
            <a:xfrm>
              <a:off x="2073" y="3126"/>
              <a:ext cx="1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001" name="Rectangle 91"/>
            <p:cNvSpPr>
              <a:spLocks noChangeArrowheads="1"/>
            </p:cNvSpPr>
            <p:nvPr/>
          </p:nvSpPr>
          <p:spPr bwMode="auto">
            <a:xfrm>
              <a:off x="2063" y="2946"/>
              <a:ext cx="51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from A to</a:t>
              </a:r>
            </a:p>
          </p:txBody>
        </p:sp>
        <p:sp>
          <p:nvSpPr>
            <p:cNvPr id="211002" name="Line 92"/>
            <p:cNvSpPr>
              <a:spLocks noChangeShapeType="1"/>
            </p:cNvSpPr>
            <p:nvPr/>
          </p:nvSpPr>
          <p:spPr bwMode="auto">
            <a:xfrm>
              <a:off x="2553" y="2891"/>
              <a:ext cx="0" cy="1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003" name="Rectangle 93"/>
            <p:cNvSpPr>
              <a:spLocks noChangeArrowheads="1"/>
            </p:cNvSpPr>
            <p:nvPr/>
          </p:nvSpPr>
          <p:spPr bwMode="auto">
            <a:xfrm>
              <a:off x="2543" y="2946"/>
              <a:ext cx="471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next hop</a:t>
              </a:r>
            </a:p>
          </p:txBody>
        </p:sp>
        <p:sp>
          <p:nvSpPr>
            <p:cNvPr id="211004" name="Line 94"/>
            <p:cNvSpPr>
              <a:spLocks noChangeShapeType="1"/>
            </p:cNvSpPr>
            <p:nvPr/>
          </p:nvSpPr>
          <p:spPr bwMode="auto">
            <a:xfrm>
              <a:off x="2985" y="2891"/>
              <a:ext cx="0" cy="1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005" name="Rectangle 95"/>
            <p:cNvSpPr>
              <a:spLocks noChangeArrowheads="1"/>
            </p:cNvSpPr>
            <p:nvPr/>
          </p:nvSpPr>
          <p:spPr bwMode="auto">
            <a:xfrm>
              <a:off x="3023" y="2946"/>
              <a:ext cx="27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cost</a:t>
              </a:r>
            </a:p>
          </p:txBody>
        </p:sp>
        <p:sp>
          <p:nvSpPr>
            <p:cNvPr id="211006" name="Rectangle 96"/>
            <p:cNvSpPr>
              <a:spLocks noChangeArrowheads="1"/>
            </p:cNvSpPr>
            <p:nvPr/>
          </p:nvSpPr>
          <p:spPr bwMode="auto">
            <a:xfrm>
              <a:off x="2255" y="3132"/>
              <a:ext cx="191" cy="8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A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G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B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C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E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H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F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D</a:t>
              </a:r>
            </a:p>
          </p:txBody>
        </p:sp>
        <p:sp>
          <p:nvSpPr>
            <p:cNvPr id="211007" name="Rectangle 97"/>
            <p:cNvSpPr>
              <a:spLocks noChangeArrowheads="1"/>
            </p:cNvSpPr>
            <p:nvPr/>
          </p:nvSpPr>
          <p:spPr bwMode="auto">
            <a:xfrm>
              <a:off x="2591" y="3132"/>
              <a:ext cx="308" cy="9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local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B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B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B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B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B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B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B</a:t>
              </a:r>
            </a:p>
            <a:p>
              <a:pPr defTabSz="762000" eaLnBrk="0" hangingPunct="0">
                <a:lnSpc>
                  <a:spcPct val="90000"/>
                </a:lnSpc>
              </a:pPr>
              <a:endParaRPr lang="pt-PT" sz="1200" b="1" u="none">
                <a:latin typeface="Times New Roman" charset="0"/>
              </a:endParaRPr>
            </a:p>
          </p:txBody>
        </p:sp>
        <p:sp>
          <p:nvSpPr>
            <p:cNvPr id="211008" name="Rectangle 98"/>
            <p:cNvSpPr>
              <a:spLocks noChangeArrowheads="1"/>
            </p:cNvSpPr>
            <p:nvPr/>
          </p:nvSpPr>
          <p:spPr bwMode="auto">
            <a:xfrm>
              <a:off x="3023" y="3132"/>
              <a:ext cx="212" cy="9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0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5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9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4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8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6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10</a:t>
              </a:r>
            </a:p>
            <a:p>
              <a:pPr defTabSz="762000" eaLnBrk="0" hangingPunct="0">
                <a:lnSpc>
                  <a:spcPct val="90000"/>
                </a:lnSpc>
              </a:pPr>
              <a:endParaRPr lang="pt-PT" sz="1200" b="1" u="none">
                <a:latin typeface="Times New Roman" charset="0"/>
              </a:endParaRPr>
            </a:p>
          </p:txBody>
        </p:sp>
        <p:sp>
          <p:nvSpPr>
            <p:cNvPr id="211009" name="Rectangle 99"/>
            <p:cNvSpPr>
              <a:spLocks noChangeArrowheads="1"/>
            </p:cNvSpPr>
            <p:nvPr/>
          </p:nvSpPr>
          <p:spPr bwMode="auto">
            <a:xfrm>
              <a:off x="1775" y="3408"/>
              <a:ext cx="228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(4)</a:t>
              </a:r>
            </a:p>
          </p:txBody>
        </p:sp>
      </p:grpSp>
      <p:grpSp>
        <p:nvGrpSpPr>
          <p:cNvPr id="210953" name="Group 108"/>
          <p:cNvGrpSpPr>
            <a:grpSpLocks/>
          </p:cNvGrpSpPr>
          <p:nvPr/>
        </p:nvGrpSpPr>
        <p:grpSpPr bwMode="auto">
          <a:xfrm>
            <a:off x="3213100" y="1190625"/>
            <a:ext cx="5549900" cy="2314575"/>
            <a:chOff x="1297" y="2112"/>
            <a:chExt cx="3496" cy="1458"/>
          </a:xfrm>
        </p:grpSpPr>
        <p:sp>
          <p:nvSpPr>
            <p:cNvPr id="210961" name="Line 109"/>
            <p:cNvSpPr>
              <a:spLocks noChangeShapeType="1"/>
            </p:cNvSpPr>
            <p:nvPr/>
          </p:nvSpPr>
          <p:spPr bwMode="auto">
            <a:xfrm flipH="1">
              <a:off x="1600" y="2352"/>
              <a:ext cx="392" cy="5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62" name="Line 110"/>
            <p:cNvSpPr>
              <a:spLocks noChangeShapeType="1"/>
            </p:cNvSpPr>
            <p:nvPr/>
          </p:nvSpPr>
          <p:spPr bwMode="auto">
            <a:xfrm>
              <a:off x="1978" y="2371"/>
              <a:ext cx="378" cy="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63" name="Line 111"/>
            <p:cNvSpPr>
              <a:spLocks noChangeShapeType="1"/>
            </p:cNvSpPr>
            <p:nvPr/>
          </p:nvSpPr>
          <p:spPr bwMode="auto">
            <a:xfrm flipH="1">
              <a:off x="1978" y="2871"/>
              <a:ext cx="378" cy="4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64" name="Line 112"/>
            <p:cNvSpPr>
              <a:spLocks noChangeShapeType="1"/>
            </p:cNvSpPr>
            <p:nvPr/>
          </p:nvSpPr>
          <p:spPr bwMode="auto">
            <a:xfrm>
              <a:off x="1600" y="2871"/>
              <a:ext cx="378" cy="4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65" name="Line 113"/>
            <p:cNvSpPr>
              <a:spLocks noChangeShapeType="1"/>
            </p:cNvSpPr>
            <p:nvPr/>
          </p:nvSpPr>
          <p:spPr bwMode="auto">
            <a:xfrm flipH="1">
              <a:off x="3712" y="2371"/>
              <a:ext cx="378" cy="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66" name="Line 114"/>
            <p:cNvSpPr>
              <a:spLocks noChangeShapeType="1"/>
            </p:cNvSpPr>
            <p:nvPr/>
          </p:nvSpPr>
          <p:spPr bwMode="auto">
            <a:xfrm>
              <a:off x="4090" y="2371"/>
              <a:ext cx="378" cy="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67" name="Line 115"/>
            <p:cNvSpPr>
              <a:spLocks noChangeShapeType="1"/>
            </p:cNvSpPr>
            <p:nvPr/>
          </p:nvSpPr>
          <p:spPr bwMode="auto">
            <a:xfrm flipH="1">
              <a:off x="4090" y="2871"/>
              <a:ext cx="378" cy="4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68" name="Line 116"/>
            <p:cNvSpPr>
              <a:spLocks noChangeShapeType="1"/>
            </p:cNvSpPr>
            <p:nvPr/>
          </p:nvSpPr>
          <p:spPr bwMode="auto">
            <a:xfrm>
              <a:off x="3712" y="2871"/>
              <a:ext cx="378" cy="4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69" name="Line 117"/>
            <p:cNvSpPr>
              <a:spLocks noChangeShapeType="1"/>
            </p:cNvSpPr>
            <p:nvPr/>
          </p:nvSpPr>
          <p:spPr bwMode="auto">
            <a:xfrm>
              <a:off x="2362" y="2891"/>
              <a:ext cx="13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70" name="Line 118"/>
            <p:cNvSpPr>
              <a:spLocks noChangeShapeType="1"/>
            </p:cNvSpPr>
            <p:nvPr/>
          </p:nvSpPr>
          <p:spPr bwMode="auto">
            <a:xfrm>
              <a:off x="1978" y="2363"/>
              <a:ext cx="21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71" name="Line 119"/>
            <p:cNvSpPr>
              <a:spLocks noChangeShapeType="1"/>
            </p:cNvSpPr>
            <p:nvPr/>
          </p:nvSpPr>
          <p:spPr bwMode="auto">
            <a:xfrm>
              <a:off x="1978" y="3323"/>
              <a:ext cx="21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72" name="Rectangle 120"/>
            <p:cNvSpPr>
              <a:spLocks noChangeArrowheads="1"/>
            </p:cNvSpPr>
            <p:nvPr/>
          </p:nvSpPr>
          <p:spPr bwMode="auto">
            <a:xfrm>
              <a:off x="1297" y="2640"/>
              <a:ext cx="185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A</a:t>
              </a:r>
            </a:p>
          </p:txBody>
        </p:sp>
        <p:sp>
          <p:nvSpPr>
            <p:cNvPr id="210973" name="Rectangle 121"/>
            <p:cNvSpPr>
              <a:spLocks noChangeArrowheads="1"/>
            </p:cNvSpPr>
            <p:nvPr/>
          </p:nvSpPr>
          <p:spPr bwMode="auto">
            <a:xfrm>
              <a:off x="1824" y="2112"/>
              <a:ext cx="180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B</a:t>
              </a:r>
            </a:p>
          </p:txBody>
        </p:sp>
        <p:sp>
          <p:nvSpPr>
            <p:cNvPr id="210974" name="Rectangle 122"/>
            <p:cNvSpPr>
              <a:spLocks noChangeArrowheads="1"/>
            </p:cNvSpPr>
            <p:nvPr/>
          </p:nvSpPr>
          <p:spPr bwMode="auto">
            <a:xfrm>
              <a:off x="3984" y="2112"/>
              <a:ext cx="185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C</a:t>
              </a:r>
            </a:p>
          </p:txBody>
        </p:sp>
        <p:sp>
          <p:nvSpPr>
            <p:cNvPr id="210975" name="Rectangle 123"/>
            <p:cNvSpPr>
              <a:spLocks noChangeArrowheads="1"/>
            </p:cNvSpPr>
            <p:nvPr/>
          </p:nvSpPr>
          <p:spPr bwMode="auto">
            <a:xfrm>
              <a:off x="4608" y="2784"/>
              <a:ext cx="185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D</a:t>
              </a:r>
            </a:p>
          </p:txBody>
        </p:sp>
        <p:sp>
          <p:nvSpPr>
            <p:cNvPr id="210976" name="Rectangle 124"/>
            <p:cNvSpPr>
              <a:spLocks noChangeArrowheads="1"/>
            </p:cNvSpPr>
            <p:nvPr/>
          </p:nvSpPr>
          <p:spPr bwMode="auto">
            <a:xfrm>
              <a:off x="2352" y="2640"/>
              <a:ext cx="180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E</a:t>
              </a:r>
            </a:p>
          </p:txBody>
        </p:sp>
        <p:sp>
          <p:nvSpPr>
            <p:cNvPr id="210977" name="Rectangle 125"/>
            <p:cNvSpPr>
              <a:spLocks noChangeArrowheads="1"/>
            </p:cNvSpPr>
            <p:nvPr/>
          </p:nvSpPr>
          <p:spPr bwMode="auto">
            <a:xfrm>
              <a:off x="3792" y="2784"/>
              <a:ext cx="175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F</a:t>
              </a:r>
            </a:p>
          </p:txBody>
        </p:sp>
        <p:sp>
          <p:nvSpPr>
            <p:cNvPr id="210978" name="Rectangle 126"/>
            <p:cNvSpPr>
              <a:spLocks noChangeArrowheads="1"/>
            </p:cNvSpPr>
            <p:nvPr/>
          </p:nvSpPr>
          <p:spPr bwMode="auto">
            <a:xfrm>
              <a:off x="1920" y="3408"/>
              <a:ext cx="191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G</a:t>
              </a:r>
            </a:p>
          </p:txBody>
        </p:sp>
        <p:sp>
          <p:nvSpPr>
            <p:cNvPr id="210979" name="Rectangle 127"/>
            <p:cNvSpPr>
              <a:spLocks noChangeArrowheads="1"/>
            </p:cNvSpPr>
            <p:nvPr/>
          </p:nvSpPr>
          <p:spPr bwMode="auto">
            <a:xfrm>
              <a:off x="4032" y="3408"/>
              <a:ext cx="191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H</a:t>
              </a:r>
            </a:p>
          </p:txBody>
        </p:sp>
        <p:sp>
          <p:nvSpPr>
            <p:cNvPr id="210980" name="Rectangle 128"/>
            <p:cNvSpPr>
              <a:spLocks noChangeArrowheads="1"/>
            </p:cNvSpPr>
            <p:nvPr/>
          </p:nvSpPr>
          <p:spPr bwMode="auto">
            <a:xfrm>
              <a:off x="1776" y="2592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210981" name="Rectangle 129"/>
            <p:cNvSpPr>
              <a:spLocks noChangeArrowheads="1"/>
            </p:cNvSpPr>
            <p:nvPr/>
          </p:nvSpPr>
          <p:spPr bwMode="auto">
            <a:xfrm>
              <a:off x="3120" y="2208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7</a:t>
              </a:r>
            </a:p>
          </p:txBody>
        </p:sp>
        <p:sp>
          <p:nvSpPr>
            <p:cNvPr id="210982" name="Rectangle 130"/>
            <p:cNvSpPr>
              <a:spLocks noChangeArrowheads="1"/>
            </p:cNvSpPr>
            <p:nvPr/>
          </p:nvSpPr>
          <p:spPr bwMode="auto">
            <a:xfrm>
              <a:off x="4272" y="2496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3</a:t>
              </a:r>
            </a:p>
          </p:txBody>
        </p:sp>
        <p:sp>
          <p:nvSpPr>
            <p:cNvPr id="210983" name="Rectangle 131"/>
            <p:cNvSpPr>
              <a:spLocks noChangeArrowheads="1"/>
            </p:cNvSpPr>
            <p:nvPr/>
          </p:nvSpPr>
          <p:spPr bwMode="auto">
            <a:xfrm>
              <a:off x="4272" y="3072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210984" name="Rectangle 132"/>
            <p:cNvSpPr>
              <a:spLocks noChangeArrowheads="1"/>
            </p:cNvSpPr>
            <p:nvPr/>
          </p:nvSpPr>
          <p:spPr bwMode="auto">
            <a:xfrm>
              <a:off x="3888" y="2976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210985" name="Rectangle 133"/>
            <p:cNvSpPr>
              <a:spLocks noChangeArrowheads="1"/>
            </p:cNvSpPr>
            <p:nvPr/>
          </p:nvSpPr>
          <p:spPr bwMode="auto">
            <a:xfrm>
              <a:off x="3744" y="2544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3</a:t>
              </a:r>
            </a:p>
          </p:txBody>
        </p:sp>
        <p:sp>
          <p:nvSpPr>
            <p:cNvPr id="210986" name="Rectangle 134"/>
            <p:cNvSpPr>
              <a:spLocks noChangeArrowheads="1"/>
            </p:cNvSpPr>
            <p:nvPr/>
          </p:nvSpPr>
          <p:spPr bwMode="auto">
            <a:xfrm>
              <a:off x="2880" y="2736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210987" name="Rectangle 135"/>
            <p:cNvSpPr>
              <a:spLocks noChangeArrowheads="1"/>
            </p:cNvSpPr>
            <p:nvPr/>
          </p:nvSpPr>
          <p:spPr bwMode="auto">
            <a:xfrm>
              <a:off x="3024" y="3168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4</a:t>
              </a:r>
            </a:p>
          </p:txBody>
        </p:sp>
        <p:sp>
          <p:nvSpPr>
            <p:cNvPr id="210988" name="Rectangle 136"/>
            <p:cNvSpPr>
              <a:spLocks noChangeArrowheads="1"/>
            </p:cNvSpPr>
            <p:nvPr/>
          </p:nvSpPr>
          <p:spPr bwMode="auto">
            <a:xfrm>
              <a:off x="2160" y="3024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1</a:t>
              </a:r>
            </a:p>
          </p:txBody>
        </p:sp>
        <p:sp>
          <p:nvSpPr>
            <p:cNvPr id="210989" name="Rectangle 137"/>
            <p:cNvSpPr>
              <a:spLocks noChangeArrowheads="1"/>
            </p:cNvSpPr>
            <p:nvPr/>
          </p:nvSpPr>
          <p:spPr bwMode="auto">
            <a:xfrm>
              <a:off x="2160" y="2544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210990" name="Rectangle 138"/>
            <p:cNvSpPr>
              <a:spLocks noChangeArrowheads="1"/>
            </p:cNvSpPr>
            <p:nvPr/>
          </p:nvSpPr>
          <p:spPr bwMode="auto">
            <a:xfrm>
              <a:off x="1632" y="3120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6</a:t>
              </a:r>
            </a:p>
          </p:txBody>
        </p:sp>
        <p:sp>
          <p:nvSpPr>
            <p:cNvPr id="210991" name="Oval 139"/>
            <p:cNvSpPr>
              <a:spLocks noChangeArrowheads="1"/>
            </p:cNvSpPr>
            <p:nvPr/>
          </p:nvSpPr>
          <p:spPr bwMode="auto">
            <a:xfrm>
              <a:off x="1551" y="2819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92" name="Oval 140"/>
            <p:cNvSpPr>
              <a:spLocks noChangeArrowheads="1"/>
            </p:cNvSpPr>
            <p:nvPr/>
          </p:nvSpPr>
          <p:spPr bwMode="auto">
            <a:xfrm>
              <a:off x="1920" y="2304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93" name="Oval 141"/>
            <p:cNvSpPr>
              <a:spLocks noChangeArrowheads="1"/>
            </p:cNvSpPr>
            <p:nvPr/>
          </p:nvSpPr>
          <p:spPr bwMode="auto">
            <a:xfrm>
              <a:off x="2304" y="2832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94" name="Oval 142"/>
            <p:cNvSpPr>
              <a:spLocks noChangeArrowheads="1"/>
            </p:cNvSpPr>
            <p:nvPr/>
          </p:nvSpPr>
          <p:spPr bwMode="auto">
            <a:xfrm>
              <a:off x="1920" y="3264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95" name="Oval 143"/>
            <p:cNvSpPr>
              <a:spLocks noChangeArrowheads="1"/>
            </p:cNvSpPr>
            <p:nvPr/>
          </p:nvSpPr>
          <p:spPr bwMode="auto">
            <a:xfrm>
              <a:off x="4032" y="2304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96" name="Oval 144"/>
            <p:cNvSpPr>
              <a:spLocks noChangeArrowheads="1"/>
            </p:cNvSpPr>
            <p:nvPr/>
          </p:nvSpPr>
          <p:spPr bwMode="auto">
            <a:xfrm>
              <a:off x="3648" y="2832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97" name="Oval 145"/>
            <p:cNvSpPr>
              <a:spLocks noChangeArrowheads="1"/>
            </p:cNvSpPr>
            <p:nvPr/>
          </p:nvSpPr>
          <p:spPr bwMode="auto">
            <a:xfrm>
              <a:off x="4416" y="2832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98" name="Oval 146"/>
            <p:cNvSpPr>
              <a:spLocks noChangeArrowheads="1"/>
            </p:cNvSpPr>
            <p:nvPr/>
          </p:nvSpPr>
          <p:spPr bwMode="auto">
            <a:xfrm>
              <a:off x="4032" y="3264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" name="TextBox 102"/>
          <p:cNvSpPr txBox="1">
            <a:spLocks noChangeArrowheads="1"/>
          </p:cNvSpPr>
          <p:nvPr/>
        </p:nvSpPr>
        <p:spPr bwMode="auto">
          <a:xfrm>
            <a:off x="315173" y="2790825"/>
            <a:ext cx="3163346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u="none" dirty="0" err="1" smtClean="0">
                <a:latin typeface="Tw Cen MT"/>
                <a:cs typeface="Tw Cen MT"/>
              </a:rPr>
              <a:t>Anúncio</a:t>
            </a:r>
            <a:r>
              <a:rPr lang="en-US" sz="1600" u="none" dirty="0" smtClean="0">
                <a:latin typeface="Tw Cen MT"/>
                <a:cs typeface="Tw Cen MT"/>
              </a:rPr>
              <a:t> </a:t>
            </a:r>
            <a:r>
              <a:rPr lang="en-US" sz="1600" u="none" dirty="0">
                <a:latin typeface="Tw Cen MT"/>
                <a:cs typeface="Tw Cen MT"/>
              </a:rPr>
              <a:t>de B = { (B,0), (C,7), (E,2) </a:t>
            </a:r>
            <a:r>
              <a:rPr lang="en-US" sz="1600" u="none" dirty="0" smtClean="0">
                <a:latin typeface="Tw Cen MT"/>
                <a:cs typeface="Tw Cen MT"/>
              </a:rPr>
              <a:t>}</a:t>
            </a:r>
          </a:p>
          <a:p>
            <a:pPr eaLnBrk="1" hangingPunct="1"/>
            <a:r>
              <a:rPr lang="en-US" sz="1600" u="none" dirty="0" err="1">
                <a:latin typeface="Tw Cen MT"/>
                <a:cs typeface="Tw Cen MT"/>
              </a:rPr>
              <a:t>Anúncio</a:t>
            </a:r>
            <a:r>
              <a:rPr lang="en-US" sz="1600" u="none" dirty="0">
                <a:latin typeface="Tw Cen MT"/>
                <a:cs typeface="Tw Cen MT"/>
              </a:rPr>
              <a:t> de G = { (G,0), (E,1), (H,4) </a:t>
            </a:r>
            <a:r>
              <a:rPr lang="en-US" sz="1600" u="none" dirty="0" smtClean="0">
                <a:latin typeface="Tw Cen MT"/>
                <a:cs typeface="Tw Cen MT"/>
              </a:rPr>
              <a:t>}</a:t>
            </a:r>
            <a:endParaRPr lang="en-US" sz="1600" u="none" dirty="0">
              <a:latin typeface="Tw Cen MT"/>
              <a:cs typeface="Tw Cen MT"/>
            </a:endParaRPr>
          </a:p>
        </p:txBody>
      </p:sp>
      <p:sp>
        <p:nvSpPr>
          <p:cNvPr id="110" name="TextBox 109"/>
          <p:cNvSpPr txBox="1">
            <a:spLocks noChangeArrowheads="1"/>
          </p:cNvSpPr>
          <p:nvPr/>
        </p:nvSpPr>
        <p:spPr bwMode="auto">
          <a:xfrm>
            <a:off x="3707166" y="6039990"/>
            <a:ext cx="514508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Anúncio</a:t>
            </a:r>
            <a:r>
              <a:rPr lang="en-US" sz="1600" u="none" dirty="0" smtClean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en-US" sz="1600" u="none" dirty="0">
                <a:solidFill>
                  <a:srgbClr val="000000"/>
                </a:solidFill>
                <a:latin typeface="Tw Cen MT"/>
                <a:cs typeface="Tw Cen MT"/>
              </a:rPr>
              <a:t>de B = </a:t>
            </a:r>
            <a:r>
              <a:rPr lang="en-US" sz="1600" u="none" dirty="0" smtClean="0">
                <a:solidFill>
                  <a:srgbClr val="000000"/>
                </a:solidFill>
                <a:latin typeface="Tw Cen MT"/>
                <a:cs typeface="Tw Cen MT"/>
              </a:rPr>
              <a:t>{ </a:t>
            </a:r>
            <a:r>
              <a:rPr lang="en-US" sz="1600" u="none" dirty="0">
                <a:solidFill>
                  <a:srgbClr val="000000"/>
                </a:solidFill>
                <a:latin typeface="Tw Cen MT"/>
                <a:cs typeface="Tw Cen MT"/>
              </a:rPr>
              <a:t>(B,0), (C,7), (E,2), (G,3), (F,4), (D,10)</a:t>
            </a:r>
            <a:r>
              <a:rPr lang="en-US" sz="1600" b="1" u="none" dirty="0">
                <a:solidFill>
                  <a:srgbClr val="000000"/>
                </a:solidFill>
                <a:latin typeface="Tw Cen MT"/>
                <a:cs typeface="Tw Cen MT"/>
              </a:rPr>
              <a:t>, (H,6)</a:t>
            </a:r>
            <a:r>
              <a:rPr lang="en-US" sz="1600" u="none" dirty="0">
                <a:solidFill>
                  <a:srgbClr val="000000"/>
                </a:solidFill>
                <a:latin typeface="Tw Cen MT"/>
                <a:cs typeface="Tw Cen MT"/>
              </a:rPr>
              <a:t> }</a:t>
            </a:r>
          </a:p>
        </p:txBody>
      </p:sp>
      <p:sp>
        <p:nvSpPr>
          <p:cNvPr id="105" name="TextBox 104"/>
          <p:cNvSpPr txBox="1">
            <a:spLocks noChangeArrowheads="1"/>
          </p:cNvSpPr>
          <p:nvPr/>
        </p:nvSpPr>
        <p:spPr bwMode="auto">
          <a:xfrm>
            <a:off x="296068" y="5624491"/>
            <a:ext cx="3369131" cy="58477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Anúncio</a:t>
            </a:r>
            <a:r>
              <a:rPr lang="en-US" sz="1600" u="none" dirty="0" smtClean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en-US" sz="1600" u="none" dirty="0">
                <a:solidFill>
                  <a:srgbClr val="000000"/>
                </a:solidFill>
                <a:latin typeface="Tw Cen MT"/>
                <a:cs typeface="Tw Cen MT"/>
              </a:rPr>
              <a:t>de B = </a:t>
            </a:r>
            <a:endParaRPr lang="en-US" sz="1600" u="none" dirty="0" smtClean="0">
              <a:solidFill>
                <a:srgbClr val="000000"/>
              </a:solidFill>
              <a:latin typeface="Tw Cen MT"/>
              <a:cs typeface="Tw Cen MT"/>
            </a:endParaRPr>
          </a:p>
          <a:p>
            <a:pPr eaLnBrk="1" hangingPunct="1"/>
            <a:r>
              <a:rPr lang="en-US" sz="1600" u="none" dirty="0" smtClean="0">
                <a:solidFill>
                  <a:srgbClr val="000000"/>
                </a:solidFill>
                <a:latin typeface="Tw Cen MT"/>
                <a:cs typeface="Tw Cen MT"/>
              </a:rPr>
              <a:t>{ </a:t>
            </a:r>
            <a:r>
              <a:rPr lang="en-US" sz="1600" u="none" dirty="0">
                <a:solidFill>
                  <a:srgbClr val="000000"/>
                </a:solidFill>
                <a:latin typeface="Tw Cen MT"/>
                <a:cs typeface="Tw Cen MT"/>
              </a:rPr>
              <a:t>(B,0), (C,7), (E,2), (G,3)</a:t>
            </a:r>
            <a:r>
              <a:rPr lang="en-US" sz="1600" b="1" u="none" dirty="0">
                <a:latin typeface="Tw Cen MT"/>
                <a:cs typeface="Tw Cen MT"/>
              </a:rPr>
              <a:t>, (F,4), (D,10) </a:t>
            </a:r>
            <a:r>
              <a:rPr lang="en-US" sz="1600" u="none" dirty="0">
                <a:solidFill>
                  <a:srgbClr val="000000"/>
                </a:solidFill>
                <a:latin typeface="Tw Cen MT"/>
                <a:cs typeface="Tw Cen MT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64563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/>
      <p:bldP spid="110" grpId="0"/>
      <p:bldP spid="10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pt-PT" dirty="0">
                <a:latin typeface="Tw Cen MT"/>
                <a:ea typeface="ＭＳ Ｐゴシック" charset="0"/>
                <a:cs typeface="Tw Cen MT"/>
              </a:rPr>
              <a:t>As boas n</a:t>
            </a:r>
            <a:r>
              <a:rPr lang="pt-PT" altLang="ja-JP" dirty="0">
                <a:latin typeface="Tw Cen MT"/>
                <a:ea typeface="ＭＳ Ｐゴシック" charset="0"/>
                <a:cs typeface="Tw Cen MT"/>
              </a:rPr>
              <a:t>ot</a:t>
            </a:r>
            <a:r>
              <a:rPr lang="pt-PT" altLang="ja-JP" dirty="0">
                <a:latin typeface="Tw Cen MT"/>
                <a:ea typeface="ヒラギノ角ゴ Pro W3" charset="0"/>
                <a:cs typeface="Tw Cen MT"/>
              </a:rPr>
              <a:t>ícias andam depressa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</p:txBody>
      </p:sp>
      <p:grpSp>
        <p:nvGrpSpPr>
          <p:cNvPr id="213004" name="Group 19"/>
          <p:cNvGrpSpPr>
            <a:grpSpLocks/>
          </p:cNvGrpSpPr>
          <p:nvPr/>
        </p:nvGrpSpPr>
        <p:grpSpPr bwMode="auto">
          <a:xfrm>
            <a:off x="1311275" y="5105400"/>
            <a:ext cx="501650" cy="233363"/>
            <a:chOff x="3120" y="2318"/>
            <a:chExt cx="316" cy="147"/>
          </a:xfrm>
        </p:grpSpPr>
        <p:sp>
          <p:nvSpPr>
            <p:cNvPr id="213035" name="Oval 20"/>
            <p:cNvSpPr>
              <a:spLocks noChangeArrowheads="1"/>
            </p:cNvSpPr>
            <p:nvPr/>
          </p:nvSpPr>
          <p:spPr bwMode="auto">
            <a:xfrm>
              <a:off x="3123" y="2384"/>
              <a:ext cx="313" cy="81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13036" name="Line 21"/>
            <p:cNvSpPr>
              <a:spLocks noChangeShapeType="1"/>
            </p:cNvSpPr>
            <p:nvPr/>
          </p:nvSpPr>
          <p:spPr bwMode="auto">
            <a:xfrm>
              <a:off x="3123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13037" name="Line 22"/>
            <p:cNvSpPr>
              <a:spLocks noChangeShapeType="1"/>
            </p:cNvSpPr>
            <p:nvPr/>
          </p:nvSpPr>
          <p:spPr bwMode="auto">
            <a:xfrm>
              <a:off x="3436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13038" name="Rectangle 23"/>
            <p:cNvSpPr>
              <a:spLocks noChangeArrowheads="1"/>
            </p:cNvSpPr>
            <p:nvPr/>
          </p:nvSpPr>
          <p:spPr bwMode="auto">
            <a:xfrm>
              <a:off x="3123" y="2377"/>
              <a:ext cx="310" cy="4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GB" sz="1800" u="none">
                <a:latin typeface="Tw Cen MT"/>
                <a:cs typeface="Tw Cen MT"/>
              </a:endParaRPr>
            </a:p>
          </p:txBody>
        </p:sp>
        <p:sp>
          <p:nvSpPr>
            <p:cNvPr id="213039" name="Oval 24"/>
            <p:cNvSpPr>
              <a:spLocks noChangeArrowheads="1"/>
            </p:cNvSpPr>
            <p:nvPr/>
          </p:nvSpPr>
          <p:spPr bwMode="auto">
            <a:xfrm>
              <a:off x="3120" y="2318"/>
              <a:ext cx="313" cy="9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grpSp>
          <p:nvGrpSpPr>
            <p:cNvPr id="213040" name="Group 25"/>
            <p:cNvGrpSpPr>
              <a:grpSpLocks/>
            </p:cNvGrpSpPr>
            <p:nvPr/>
          </p:nvGrpSpPr>
          <p:grpSpPr bwMode="auto">
            <a:xfrm>
              <a:off x="3195" y="2339"/>
              <a:ext cx="156" cy="55"/>
              <a:chOff x="2848" y="848"/>
              <a:chExt cx="140" cy="98"/>
            </a:xfrm>
          </p:grpSpPr>
          <p:sp>
            <p:nvSpPr>
              <p:cNvPr id="213045" name="Line 2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213046" name="Line 2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213047" name="Line 2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</p:grpSp>
        <p:grpSp>
          <p:nvGrpSpPr>
            <p:cNvPr id="213041" name="Group 29"/>
            <p:cNvGrpSpPr>
              <a:grpSpLocks/>
            </p:cNvGrpSpPr>
            <p:nvPr/>
          </p:nvGrpSpPr>
          <p:grpSpPr bwMode="auto">
            <a:xfrm flipV="1">
              <a:off x="3195" y="2338"/>
              <a:ext cx="156" cy="56"/>
              <a:chOff x="2848" y="848"/>
              <a:chExt cx="140" cy="98"/>
            </a:xfrm>
          </p:grpSpPr>
          <p:sp>
            <p:nvSpPr>
              <p:cNvPr id="213042" name="Line 3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213043" name="Line 3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213044" name="Line 3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</p:grpSp>
      </p:grpSp>
      <p:grpSp>
        <p:nvGrpSpPr>
          <p:cNvPr id="213005" name="Group 33"/>
          <p:cNvGrpSpPr>
            <a:grpSpLocks/>
          </p:cNvGrpSpPr>
          <p:nvPr/>
        </p:nvGrpSpPr>
        <p:grpSpPr bwMode="auto">
          <a:xfrm>
            <a:off x="5349875" y="5105400"/>
            <a:ext cx="501650" cy="233363"/>
            <a:chOff x="3120" y="2318"/>
            <a:chExt cx="316" cy="147"/>
          </a:xfrm>
        </p:grpSpPr>
        <p:sp>
          <p:nvSpPr>
            <p:cNvPr id="213022" name="Oval 34"/>
            <p:cNvSpPr>
              <a:spLocks noChangeArrowheads="1"/>
            </p:cNvSpPr>
            <p:nvPr/>
          </p:nvSpPr>
          <p:spPr bwMode="auto">
            <a:xfrm>
              <a:off x="3123" y="2384"/>
              <a:ext cx="313" cy="81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13023" name="Line 35"/>
            <p:cNvSpPr>
              <a:spLocks noChangeShapeType="1"/>
            </p:cNvSpPr>
            <p:nvPr/>
          </p:nvSpPr>
          <p:spPr bwMode="auto">
            <a:xfrm>
              <a:off x="3123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13024" name="Line 36"/>
            <p:cNvSpPr>
              <a:spLocks noChangeShapeType="1"/>
            </p:cNvSpPr>
            <p:nvPr/>
          </p:nvSpPr>
          <p:spPr bwMode="auto">
            <a:xfrm>
              <a:off x="3436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13025" name="Rectangle 37"/>
            <p:cNvSpPr>
              <a:spLocks noChangeArrowheads="1"/>
            </p:cNvSpPr>
            <p:nvPr/>
          </p:nvSpPr>
          <p:spPr bwMode="auto">
            <a:xfrm>
              <a:off x="3123" y="2377"/>
              <a:ext cx="310" cy="4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GB" sz="1800" u="none">
                <a:latin typeface="Tw Cen MT"/>
                <a:cs typeface="Tw Cen MT"/>
              </a:endParaRPr>
            </a:p>
          </p:txBody>
        </p:sp>
        <p:sp>
          <p:nvSpPr>
            <p:cNvPr id="213026" name="Oval 38"/>
            <p:cNvSpPr>
              <a:spLocks noChangeArrowheads="1"/>
            </p:cNvSpPr>
            <p:nvPr/>
          </p:nvSpPr>
          <p:spPr bwMode="auto">
            <a:xfrm>
              <a:off x="3120" y="2318"/>
              <a:ext cx="313" cy="9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grpSp>
          <p:nvGrpSpPr>
            <p:cNvPr id="213027" name="Group 39"/>
            <p:cNvGrpSpPr>
              <a:grpSpLocks/>
            </p:cNvGrpSpPr>
            <p:nvPr/>
          </p:nvGrpSpPr>
          <p:grpSpPr bwMode="auto">
            <a:xfrm>
              <a:off x="3195" y="2339"/>
              <a:ext cx="156" cy="55"/>
              <a:chOff x="2848" y="848"/>
              <a:chExt cx="140" cy="98"/>
            </a:xfrm>
          </p:grpSpPr>
          <p:sp>
            <p:nvSpPr>
              <p:cNvPr id="213032" name="Line 4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213033" name="Line 4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213034" name="Line 4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</p:grpSp>
        <p:grpSp>
          <p:nvGrpSpPr>
            <p:cNvPr id="213028" name="Group 43"/>
            <p:cNvGrpSpPr>
              <a:grpSpLocks/>
            </p:cNvGrpSpPr>
            <p:nvPr/>
          </p:nvGrpSpPr>
          <p:grpSpPr bwMode="auto">
            <a:xfrm flipV="1">
              <a:off x="3195" y="2338"/>
              <a:ext cx="156" cy="56"/>
              <a:chOff x="2848" y="848"/>
              <a:chExt cx="140" cy="98"/>
            </a:xfrm>
          </p:grpSpPr>
          <p:sp>
            <p:nvSpPr>
              <p:cNvPr id="213029" name="Line 4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213030" name="Line 4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213031" name="Line 4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</p:grpSp>
      </p:grpSp>
      <p:grpSp>
        <p:nvGrpSpPr>
          <p:cNvPr id="213006" name="Group 47"/>
          <p:cNvGrpSpPr>
            <a:grpSpLocks/>
          </p:cNvGrpSpPr>
          <p:nvPr/>
        </p:nvGrpSpPr>
        <p:grpSpPr bwMode="auto">
          <a:xfrm>
            <a:off x="7331075" y="5105400"/>
            <a:ext cx="501650" cy="233363"/>
            <a:chOff x="3120" y="2318"/>
            <a:chExt cx="316" cy="147"/>
          </a:xfrm>
        </p:grpSpPr>
        <p:sp>
          <p:nvSpPr>
            <p:cNvPr id="213009" name="Oval 48"/>
            <p:cNvSpPr>
              <a:spLocks noChangeArrowheads="1"/>
            </p:cNvSpPr>
            <p:nvPr/>
          </p:nvSpPr>
          <p:spPr bwMode="auto">
            <a:xfrm>
              <a:off x="3123" y="2384"/>
              <a:ext cx="313" cy="81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13010" name="Line 49"/>
            <p:cNvSpPr>
              <a:spLocks noChangeShapeType="1"/>
            </p:cNvSpPr>
            <p:nvPr/>
          </p:nvSpPr>
          <p:spPr bwMode="auto">
            <a:xfrm>
              <a:off x="3123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13011" name="Line 50"/>
            <p:cNvSpPr>
              <a:spLocks noChangeShapeType="1"/>
            </p:cNvSpPr>
            <p:nvPr/>
          </p:nvSpPr>
          <p:spPr bwMode="auto">
            <a:xfrm>
              <a:off x="3436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13012" name="Rectangle 51"/>
            <p:cNvSpPr>
              <a:spLocks noChangeArrowheads="1"/>
            </p:cNvSpPr>
            <p:nvPr/>
          </p:nvSpPr>
          <p:spPr bwMode="auto">
            <a:xfrm>
              <a:off x="3123" y="2377"/>
              <a:ext cx="310" cy="4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GB" sz="1800" u="none">
                <a:latin typeface="Tw Cen MT"/>
                <a:cs typeface="Tw Cen MT"/>
              </a:endParaRPr>
            </a:p>
          </p:txBody>
        </p:sp>
        <p:sp>
          <p:nvSpPr>
            <p:cNvPr id="213013" name="Oval 52"/>
            <p:cNvSpPr>
              <a:spLocks noChangeArrowheads="1"/>
            </p:cNvSpPr>
            <p:nvPr/>
          </p:nvSpPr>
          <p:spPr bwMode="auto">
            <a:xfrm>
              <a:off x="3120" y="2318"/>
              <a:ext cx="313" cy="9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grpSp>
          <p:nvGrpSpPr>
            <p:cNvPr id="213014" name="Group 53"/>
            <p:cNvGrpSpPr>
              <a:grpSpLocks/>
            </p:cNvGrpSpPr>
            <p:nvPr/>
          </p:nvGrpSpPr>
          <p:grpSpPr bwMode="auto">
            <a:xfrm>
              <a:off x="3195" y="2339"/>
              <a:ext cx="156" cy="55"/>
              <a:chOff x="2848" y="848"/>
              <a:chExt cx="140" cy="98"/>
            </a:xfrm>
          </p:grpSpPr>
          <p:sp>
            <p:nvSpPr>
              <p:cNvPr id="213019" name="Line 5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213020" name="Line 5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213021" name="Line 5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</p:grpSp>
        <p:grpSp>
          <p:nvGrpSpPr>
            <p:cNvPr id="213015" name="Group 57"/>
            <p:cNvGrpSpPr>
              <a:grpSpLocks/>
            </p:cNvGrpSpPr>
            <p:nvPr/>
          </p:nvGrpSpPr>
          <p:grpSpPr bwMode="auto">
            <a:xfrm flipV="1">
              <a:off x="3195" y="2338"/>
              <a:ext cx="156" cy="56"/>
              <a:chOff x="2848" y="848"/>
              <a:chExt cx="140" cy="98"/>
            </a:xfrm>
          </p:grpSpPr>
          <p:sp>
            <p:nvSpPr>
              <p:cNvPr id="213016" name="Line 5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213017" name="Line 59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213018" name="Line 60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</p:grpSp>
      </p:grpSp>
      <p:sp>
        <p:nvSpPr>
          <p:cNvPr id="213007" name="Line 61"/>
          <p:cNvSpPr>
            <a:spLocks noChangeShapeType="1"/>
          </p:cNvSpPr>
          <p:nvPr/>
        </p:nvSpPr>
        <p:spPr bwMode="auto">
          <a:xfrm>
            <a:off x="1844675" y="52578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13008" name="Line 62"/>
          <p:cNvSpPr>
            <a:spLocks noChangeShapeType="1"/>
          </p:cNvSpPr>
          <p:nvPr/>
        </p:nvSpPr>
        <p:spPr bwMode="auto">
          <a:xfrm>
            <a:off x="3902075" y="5257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12997" name="Text Box 64"/>
          <p:cNvSpPr txBox="1">
            <a:spLocks noChangeArrowheads="1"/>
          </p:cNvSpPr>
          <p:nvPr/>
        </p:nvSpPr>
        <p:spPr bwMode="auto">
          <a:xfrm>
            <a:off x="5502275" y="5410200"/>
            <a:ext cx="29337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sz="1600" u="none">
                <a:latin typeface="Tw Cen MT"/>
                <a:cs typeface="Tw Cen MT"/>
              </a:rPr>
              <a:t>B</a:t>
            </a:r>
          </a:p>
        </p:txBody>
      </p:sp>
      <p:sp>
        <p:nvSpPr>
          <p:cNvPr id="212998" name="Text Box 65"/>
          <p:cNvSpPr txBox="1">
            <a:spLocks noChangeArrowheads="1"/>
          </p:cNvSpPr>
          <p:nvPr/>
        </p:nvSpPr>
        <p:spPr bwMode="auto">
          <a:xfrm>
            <a:off x="7407275" y="5486400"/>
            <a:ext cx="30859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sz="1600" u="none">
                <a:latin typeface="Tw Cen MT"/>
                <a:cs typeface="Tw Cen MT"/>
              </a:rPr>
              <a:t>A</a:t>
            </a:r>
          </a:p>
        </p:txBody>
      </p:sp>
      <p:sp>
        <p:nvSpPr>
          <p:cNvPr id="212999" name="Text Box 66"/>
          <p:cNvSpPr txBox="1">
            <a:spLocks noChangeArrowheads="1"/>
          </p:cNvSpPr>
          <p:nvPr/>
        </p:nvSpPr>
        <p:spPr bwMode="auto">
          <a:xfrm>
            <a:off x="3521075" y="5486400"/>
            <a:ext cx="30859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sz="1600" u="none">
                <a:latin typeface="Tw Cen MT"/>
                <a:cs typeface="Tw Cen MT"/>
              </a:rPr>
              <a:t>C</a:t>
            </a:r>
          </a:p>
        </p:txBody>
      </p:sp>
      <p:sp>
        <p:nvSpPr>
          <p:cNvPr id="213000" name="Text Box 67"/>
          <p:cNvSpPr txBox="1">
            <a:spLocks noChangeArrowheads="1"/>
          </p:cNvSpPr>
          <p:nvPr/>
        </p:nvSpPr>
        <p:spPr bwMode="auto">
          <a:xfrm>
            <a:off x="1387475" y="5486400"/>
            <a:ext cx="31491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sz="1600" u="none">
                <a:latin typeface="Tw Cen MT"/>
                <a:cs typeface="Tw Cen MT"/>
              </a:rPr>
              <a:t>D</a:t>
            </a:r>
          </a:p>
        </p:txBody>
      </p:sp>
      <p:sp>
        <p:nvSpPr>
          <p:cNvPr id="93193" name="Rectangle 68"/>
          <p:cNvSpPr>
            <a:spLocks noChangeArrowheads="1"/>
          </p:cNvSpPr>
          <p:nvPr/>
        </p:nvSpPr>
        <p:spPr bwMode="auto">
          <a:xfrm>
            <a:off x="533400" y="1335135"/>
            <a:ext cx="8153400" cy="3356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588" indent="-1588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None/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O tempo de converg</a:t>
            </a:r>
            <a:r>
              <a:rPr lang="pt-PT" altLang="ja-JP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ência de um algoritmo de encaminhamento </a:t>
            </a:r>
            <a:r>
              <a:rPr lang="pt-PT" altLang="ja-JP" sz="20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distribuído é </a:t>
            </a:r>
            <a:r>
              <a:rPr lang="pt-PT" altLang="ja-JP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o tempo que medeia entre dar-se uma alteração no estado da rede e a mesma ser reflectida em todos os </a:t>
            </a:r>
            <a:r>
              <a:rPr lang="pt-PT" altLang="ja-JP" sz="2000" i="1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routers</a:t>
            </a:r>
            <a:r>
              <a:rPr lang="pt-PT" altLang="ja-JP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. </a:t>
            </a:r>
          </a:p>
          <a:p>
            <a:pPr marL="1588" indent="-1588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None/>
            </a:pPr>
            <a:endParaRPr lang="pt-PT" sz="2000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  <a:p>
            <a:pPr marL="1588" indent="-1588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None/>
            </a:pPr>
            <a:r>
              <a:rPr lang="pt-PT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O canal BA vem acima (custo passa de infinito a 1 por exemplo):</a:t>
            </a:r>
            <a:endParaRPr lang="pt-PT" sz="1800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  <a:p>
            <a:pPr marL="403225" indent="-285750">
              <a:lnSpc>
                <a:spcPct val="110000"/>
              </a:lnSpc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6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O nó B detecta a alteração e propaga-a para os vizinhos que acabam por ficar a conhecer o novo destino</a:t>
            </a:r>
          </a:p>
          <a:p>
            <a:pPr marL="403225" indent="-285750">
              <a:lnSpc>
                <a:spcPct val="110000"/>
              </a:lnSpc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6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O processo converge rapidamente:</a:t>
            </a:r>
            <a:r>
              <a:rPr lang="pt-PT" altLang="ja-JP" sz="16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processo “</a:t>
            </a:r>
            <a:r>
              <a:rPr lang="pt-PT" altLang="ja-JP" sz="1600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Good</a:t>
            </a:r>
            <a:r>
              <a:rPr lang="pt-PT" altLang="ja-JP" sz="16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</a:t>
            </a:r>
            <a:r>
              <a:rPr lang="pt-PT" altLang="ja-JP" sz="1600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News</a:t>
            </a:r>
            <a:r>
              <a:rPr lang="pt-PT" altLang="ja-JP" sz="16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</a:t>
            </a:r>
            <a:r>
              <a:rPr lang="pt-PT" altLang="ja-JP" sz="1600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Travel</a:t>
            </a:r>
            <a:r>
              <a:rPr lang="pt-PT" altLang="ja-JP" sz="16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</a:t>
            </a:r>
            <a:r>
              <a:rPr lang="pt-PT" altLang="ja-JP" sz="1600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Fast</a:t>
            </a:r>
            <a:r>
              <a:rPr lang="pt-PT" altLang="ja-JP" sz="16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” nos algoritmos vector de distâncias</a:t>
            </a:r>
            <a:endParaRPr lang="pt-PT" sz="1600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</p:txBody>
      </p:sp>
      <p:sp>
        <p:nvSpPr>
          <p:cNvPr id="69" name="Line 63"/>
          <p:cNvSpPr>
            <a:spLocks noChangeShapeType="1"/>
          </p:cNvSpPr>
          <p:nvPr/>
        </p:nvSpPr>
        <p:spPr bwMode="auto">
          <a:xfrm>
            <a:off x="5883275" y="5257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grpSp>
        <p:nvGrpSpPr>
          <p:cNvPr id="68" name="Group 33"/>
          <p:cNvGrpSpPr>
            <a:grpSpLocks/>
          </p:cNvGrpSpPr>
          <p:nvPr/>
        </p:nvGrpSpPr>
        <p:grpSpPr bwMode="auto">
          <a:xfrm>
            <a:off x="3368675" y="5129212"/>
            <a:ext cx="501650" cy="233363"/>
            <a:chOff x="3120" y="2318"/>
            <a:chExt cx="316" cy="147"/>
          </a:xfrm>
        </p:grpSpPr>
        <p:sp>
          <p:nvSpPr>
            <p:cNvPr id="70" name="Oval 34"/>
            <p:cNvSpPr>
              <a:spLocks noChangeArrowheads="1"/>
            </p:cNvSpPr>
            <p:nvPr/>
          </p:nvSpPr>
          <p:spPr bwMode="auto">
            <a:xfrm>
              <a:off x="3123" y="2384"/>
              <a:ext cx="313" cy="81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71" name="Line 35"/>
            <p:cNvSpPr>
              <a:spLocks noChangeShapeType="1"/>
            </p:cNvSpPr>
            <p:nvPr/>
          </p:nvSpPr>
          <p:spPr bwMode="auto">
            <a:xfrm>
              <a:off x="3123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72" name="Line 36"/>
            <p:cNvSpPr>
              <a:spLocks noChangeShapeType="1"/>
            </p:cNvSpPr>
            <p:nvPr/>
          </p:nvSpPr>
          <p:spPr bwMode="auto">
            <a:xfrm>
              <a:off x="3436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73" name="Rectangle 37"/>
            <p:cNvSpPr>
              <a:spLocks noChangeArrowheads="1"/>
            </p:cNvSpPr>
            <p:nvPr/>
          </p:nvSpPr>
          <p:spPr bwMode="auto">
            <a:xfrm>
              <a:off x="3123" y="2377"/>
              <a:ext cx="310" cy="4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GB" sz="1800" u="none">
                <a:latin typeface="Tw Cen MT"/>
                <a:cs typeface="Tw Cen MT"/>
              </a:endParaRPr>
            </a:p>
          </p:txBody>
        </p:sp>
        <p:sp>
          <p:nvSpPr>
            <p:cNvPr id="74" name="Oval 38"/>
            <p:cNvSpPr>
              <a:spLocks noChangeArrowheads="1"/>
            </p:cNvSpPr>
            <p:nvPr/>
          </p:nvSpPr>
          <p:spPr bwMode="auto">
            <a:xfrm>
              <a:off x="3120" y="2318"/>
              <a:ext cx="313" cy="9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grpSp>
          <p:nvGrpSpPr>
            <p:cNvPr id="75" name="Group 39"/>
            <p:cNvGrpSpPr>
              <a:grpSpLocks/>
            </p:cNvGrpSpPr>
            <p:nvPr/>
          </p:nvGrpSpPr>
          <p:grpSpPr bwMode="auto">
            <a:xfrm>
              <a:off x="3195" y="2339"/>
              <a:ext cx="156" cy="55"/>
              <a:chOff x="2848" y="848"/>
              <a:chExt cx="140" cy="98"/>
            </a:xfrm>
          </p:grpSpPr>
          <p:sp>
            <p:nvSpPr>
              <p:cNvPr id="80" name="Line 4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81" name="Line 4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82" name="Line 4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</p:grpSp>
        <p:grpSp>
          <p:nvGrpSpPr>
            <p:cNvPr id="76" name="Group 43"/>
            <p:cNvGrpSpPr>
              <a:grpSpLocks/>
            </p:cNvGrpSpPr>
            <p:nvPr/>
          </p:nvGrpSpPr>
          <p:grpSpPr bwMode="auto">
            <a:xfrm flipV="1">
              <a:off x="3195" y="2338"/>
              <a:ext cx="156" cy="56"/>
              <a:chOff x="2848" y="848"/>
              <a:chExt cx="140" cy="98"/>
            </a:xfrm>
          </p:grpSpPr>
          <p:sp>
            <p:nvSpPr>
              <p:cNvPr id="77" name="Line 4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78" name="Line 4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79" name="Line 4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116564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04800" y="1219199"/>
            <a:ext cx="8534400" cy="2890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110000"/>
              </a:lnSpc>
              <a:spcBef>
                <a:spcPct val="20000"/>
              </a:spcBef>
              <a:buSzPct val="60000"/>
            </a:pP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O canal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BA deixa de funcionar, o seu custo passa a infinito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:</a:t>
            </a: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Se B receber um anúncio de C onde figura a presença de A ? </a:t>
            </a:r>
            <a:endParaRPr lang="pt-PT" sz="2000" u="none" dirty="0" smtClean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Dá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-se um ciclo associado ao fen</a:t>
            </a:r>
            <a:r>
              <a:rPr lang="pt-PT" altLang="ja-JP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ómeno designado por “</a:t>
            </a:r>
            <a:r>
              <a:rPr lang="pt-PT" altLang="ja-JP" sz="2000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bad</a:t>
            </a:r>
            <a:r>
              <a:rPr lang="pt-PT" altLang="ja-JP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</a:t>
            </a:r>
            <a:r>
              <a:rPr lang="pt-PT" altLang="ja-JP" sz="2000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news</a:t>
            </a:r>
            <a:r>
              <a:rPr lang="pt-PT" altLang="ja-JP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</a:t>
            </a:r>
            <a:r>
              <a:rPr lang="pt-PT" altLang="ja-JP" sz="2000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travel</a:t>
            </a:r>
            <a:r>
              <a:rPr lang="pt-PT" altLang="ja-JP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</a:t>
            </a:r>
            <a:r>
              <a:rPr lang="pt-PT" altLang="ja-JP" sz="2000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slowly</a:t>
            </a:r>
            <a:r>
              <a:rPr lang="pt-PT" altLang="ja-JP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” /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Problema da contagem para o infinito (</a:t>
            </a:r>
            <a:r>
              <a:rPr lang="ja-JP" altLang="pt-PT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“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count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to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infinity</a:t>
            </a:r>
            <a:r>
              <a:rPr lang="ja-JP" altLang="pt-PT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”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)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.</a:t>
            </a:r>
            <a:endParaRPr lang="pt-PT" sz="2000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  <a:p>
            <a:pPr marL="342900" indent="-342900">
              <a:lnSpc>
                <a:spcPct val="110000"/>
              </a:lnSpc>
              <a:buSzPct val="100000"/>
              <a:buFont typeface="Times" charset="0"/>
              <a:buChar char="•"/>
            </a:pPr>
            <a:r>
              <a:rPr lang="pt-PT" altLang="ja-JP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Notar que B não saberá se estiver na rota de C para A (anunciada por C enquanto este não sabe que o custo de B para A é infinito).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Esta instabilidade leva a que B fique convencido que há um caminho para A via C (o que é falso). </a:t>
            </a:r>
            <a:endParaRPr lang="pt-PT" altLang="ja-JP" sz="2000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SzPct val="100000"/>
              <a:buFont typeface="Times" charset="0"/>
              <a:buChar char="•"/>
            </a:pPr>
            <a:endParaRPr lang="pt-PT" sz="2000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</p:txBody>
      </p:sp>
      <p:sp>
        <p:nvSpPr>
          <p:cNvPr id="21709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24069"/>
          </a:xfrm>
        </p:spPr>
        <p:txBody>
          <a:bodyPr>
            <a:normAutofit/>
          </a:bodyPr>
          <a:lstStyle/>
          <a:p>
            <a:pPr eaLnBrk="1" hangingPunct="1"/>
            <a:r>
              <a:rPr lang="pt-PT" dirty="0">
                <a:latin typeface="Tw Cen MT"/>
                <a:ea typeface="ＭＳ Ｐゴシック" charset="0"/>
                <a:cs typeface="Tw Cen MT"/>
              </a:rPr>
              <a:t>As m</a:t>
            </a:r>
            <a:r>
              <a:rPr lang="pt-PT" altLang="ja-JP" dirty="0">
                <a:latin typeface="Tw Cen MT"/>
                <a:ea typeface="ヒラギノ角ゴ Pro W3" charset="0"/>
                <a:cs typeface="Tw Cen MT"/>
              </a:rPr>
              <a:t>ás notícias andam devagar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</p:txBody>
      </p:sp>
      <p:grpSp>
        <p:nvGrpSpPr>
          <p:cNvPr id="217095" name="Group 18"/>
          <p:cNvGrpSpPr>
            <a:grpSpLocks/>
          </p:cNvGrpSpPr>
          <p:nvPr/>
        </p:nvGrpSpPr>
        <p:grpSpPr bwMode="auto">
          <a:xfrm>
            <a:off x="1249935" y="5138455"/>
            <a:ext cx="501650" cy="233363"/>
            <a:chOff x="3120" y="2318"/>
            <a:chExt cx="316" cy="147"/>
          </a:xfrm>
        </p:grpSpPr>
        <p:sp>
          <p:nvSpPr>
            <p:cNvPr id="217133" name="Oval 19"/>
            <p:cNvSpPr>
              <a:spLocks noChangeArrowheads="1"/>
            </p:cNvSpPr>
            <p:nvPr/>
          </p:nvSpPr>
          <p:spPr bwMode="auto">
            <a:xfrm>
              <a:off x="3123" y="2384"/>
              <a:ext cx="313" cy="81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17134" name="Line 20"/>
            <p:cNvSpPr>
              <a:spLocks noChangeShapeType="1"/>
            </p:cNvSpPr>
            <p:nvPr/>
          </p:nvSpPr>
          <p:spPr bwMode="auto">
            <a:xfrm>
              <a:off x="3123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17135" name="Line 21"/>
            <p:cNvSpPr>
              <a:spLocks noChangeShapeType="1"/>
            </p:cNvSpPr>
            <p:nvPr/>
          </p:nvSpPr>
          <p:spPr bwMode="auto">
            <a:xfrm>
              <a:off x="3436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17136" name="Rectangle 22"/>
            <p:cNvSpPr>
              <a:spLocks noChangeArrowheads="1"/>
            </p:cNvSpPr>
            <p:nvPr/>
          </p:nvSpPr>
          <p:spPr bwMode="auto">
            <a:xfrm>
              <a:off x="3123" y="2377"/>
              <a:ext cx="310" cy="4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GB" sz="1800" u="none">
                <a:latin typeface="Tw Cen MT"/>
                <a:cs typeface="Tw Cen MT"/>
              </a:endParaRPr>
            </a:p>
          </p:txBody>
        </p:sp>
        <p:sp>
          <p:nvSpPr>
            <p:cNvPr id="217137" name="Oval 23"/>
            <p:cNvSpPr>
              <a:spLocks noChangeArrowheads="1"/>
            </p:cNvSpPr>
            <p:nvPr/>
          </p:nvSpPr>
          <p:spPr bwMode="auto">
            <a:xfrm>
              <a:off x="3120" y="2318"/>
              <a:ext cx="313" cy="9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grpSp>
          <p:nvGrpSpPr>
            <p:cNvPr id="217138" name="Group 24"/>
            <p:cNvGrpSpPr>
              <a:grpSpLocks/>
            </p:cNvGrpSpPr>
            <p:nvPr/>
          </p:nvGrpSpPr>
          <p:grpSpPr bwMode="auto">
            <a:xfrm>
              <a:off x="3195" y="2339"/>
              <a:ext cx="156" cy="55"/>
              <a:chOff x="2848" y="848"/>
              <a:chExt cx="140" cy="98"/>
            </a:xfrm>
          </p:grpSpPr>
          <p:sp>
            <p:nvSpPr>
              <p:cNvPr id="217143" name="Line 2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217144" name="Line 2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217145" name="Line 2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</p:grpSp>
        <p:grpSp>
          <p:nvGrpSpPr>
            <p:cNvPr id="217139" name="Group 28"/>
            <p:cNvGrpSpPr>
              <a:grpSpLocks/>
            </p:cNvGrpSpPr>
            <p:nvPr/>
          </p:nvGrpSpPr>
          <p:grpSpPr bwMode="auto">
            <a:xfrm flipV="1">
              <a:off x="3195" y="2338"/>
              <a:ext cx="156" cy="56"/>
              <a:chOff x="2848" y="848"/>
              <a:chExt cx="140" cy="98"/>
            </a:xfrm>
          </p:grpSpPr>
          <p:sp>
            <p:nvSpPr>
              <p:cNvPr id="217140" name="Line 2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217141" name="Line 3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217142" name="Line 3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</p:grpSp>
      </p:grpSp>
      <p:grpSp>
        <p:nvGrpSpPr>
          <p:cNvPr id="217096" name="Group 32"/>
          <p:cNvGrpSpPr>
            <a:grpSpLocks/>
          </p:cNvGrpSpPr>
          <p:nvPr/>
        </p:nvGrpSpPr>
        <p:grpSpPr bwMode="auto">
          <a:xfrm>
            <a:off x="5288535" y="5138455"/>
            <a:ext cx="501650" cy="233363"/>
            <a:chOff x="3120" y="2318"/>
            <a:chExt cx="316" cy="147"/>
          </a:xfrm>
        </p:grpSpPr>
        <p:sp>
          <p:nvSpPr>
            <p:cNvPr id="217120" name="Oval 33"/>
            <p:cNvSpPr>
              <a:spLocks noChangeArrowheads="1"/>
            </p:cNvSpPr>
            <p:nvPr/>
          </p:nvSpPr>
          <p:spPr bwMode="auto">
            <a:xfrm>
              <a:off x="3123" y="2384"/>
              <a:ext cx="313" cy="81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17121" name="Line 34"/>
            <p:cNvSpPr>
              <a:spLocks noChangeShapeType="1"/>
            </p:cNvSpPr>
            <p:nvPr/>
          </p:nvSpPr>
          <p:spPr bwMode="auto">
            <a:xfrm>
              <a:off x="3123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17122" name="Line 35"/>
            <p:cNvSpPr>
              <a:spLocks noChangeShapeType="1"/>
            </p:cNvSpPr>
            <p:nvPr/>
          </p:nvSpPr>
          <p:spPr bwMode="auto">
            <a:xfrm>
              <a:off x="3436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17123" name="Rectangle 36"/>
            <p:cNvSpPr>
              <a:spLocks noChangeArrowheads="1"/>
            </p:cNvSpPr>
            <p:nvPr/>
          </p:nvSpPr>
          <p:spPr bwMode="auto">
            <a:xfrm>
              <a:off x="3123" y="2377"/>
              <a:ext cx="310" cy="4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GB" sz="1800" u="none">
                <a:latin typeface="Tw Cen MT"/>
                <a:cs typeface="Tw Cen MT"/>
              </a:endParaRPr>
            </a:p>
          </p:txBody>
        </p:sp>
        <p:sp>
          <p:nvSpPr>
            <p:cNvPr id="217124" name="Oval 37"/>
            <p:cNvSpPr>
              <a:spLocks noChangeArrowheads="1"/>
            </p:cNvSpPr>
            <p:nvPr/>
          </p:nvSpPr>
          <p:spPr bwMode="auto">
            <a:xfrm>
              <a:off x="3120" y="2318"/>
              <a:ext cx="313" cy="9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grpSp>
          <p:nvGrpSpPr>
            <p:cNvPr id="217125" name="Group 38"/>
            <p:cNvGrpSpPr>
              <a:grpSpLocks/>
            </p:cNvGrpSpPr>
            <p:nvPr/>
          </p:nvGrpSpPr>
          <p:grpSpPr bwMode="auto">
            <a:xfrm>
              <a:off x="3195" y="2339"/>
              <a:ext cx="156" cy="55"/>
              <a:chOff x="2848" y="848"/>
              <a:chExt cx="140" cy="98"/>
            </a:xfrm>
          </p:grpSpPr>
          <p:sp>
            <p:nvSpPr>
              <p:cNvPr id="217130" name="Line 3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217131" name="Line 4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217132" name="Line 4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</p:grpSp>
        <p:grpSp>
          <p:nvGrpSpPr>
            <p:cNvPr id="217126" name="Group 42"/>
            <p:cNvGrpSpPr>
              <a:grpSpLocks/>
            </p:cNvGrpSpPr>
            <p:nvPr/>
          </p:nvGrpSpPr>
          <p:grpSpPr bwMode="auto">
            <a:xfrm flipV="1">
              <a:off x="3195" y="2338"/>
              <a:ext cx="156" cy="56"/>
              <a:chOff x="2848" y="848"/>
              <a:chExt cx="140" cy="98"/>
            </a:xfrm>
          </p:grpSpPr>
          <p:sp>
            <p:nvSpPr>
              <p:cNvPr id="217127" name="Line 4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217128" name="Line 4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217129" name="Line 4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</p:grpSp>
      </p:grpSp>
      <p:grpSp>
        <p:nvGrpSpPr>
          <p:cNvPr id="217097" name="Group 46"/>
          <p:cNvGrpSpPr>
            <a:grpSpLocks/>
          </p:cNvGrpSpPr>
          <p:nvPr/>
        </p:nvGrpSpPr>
        <p:grpSpPr bwMode="auto">
          <a:xfrm>
            <a:off x="7275463" y="5143122"/>
            <a:ext cx="501650" cy="233363"/>
            <a:chOff x="3120" y="2318"/>
            <a:chExt cx="316" cy="147"/>
          </a:xfrm>
        </p:grpSpPr>
        <p:sp>
          <p:nvSpPr>
            <p:cNvPr id="217107" name="Oval 47"/>
            <p:cNvSpPr>
              <a:spLocks noChangeArrowheads="1"/>
            </p:cNvSpPr>
            <p:nvPr/>
          </p:nvSpPr>
          <p:spPr bwMode="auto">
            <a:xfrm>
              <a:off x="3123" y="2384"/>
              <a:ext cx="313" cy="81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17108" name="Line 48"/>
            <p:cNvSpPr>
              <a:spLocks noChangeShapeType="1"/>
            </p:cNvSpPr>
            <p:nvPr/>
          </p:nvSpPr>
          <p:spPr bwMode="auto">
            <a:xfrm>
              <a:off x="3123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17109" name="Line 49"/>
            <p:cNvSpPr>
              <a:spLocks noChangeShapeType="1"/>
            </p:cNvSpPr>
            <p:nvPr/>
          </p:nvSpPr>
          <p:spPr bwMode="auto">
            <a:xfrm>
              <a:off x="3436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17110" name="Rectangle 50"/>
            <p:cNvSpPr>
              <a:spLocks noChangeArrowheads="1"/>
            </p:cNvSpPr>
            <p:nvPr/>
          </p:nvSpPr>
          <p:spPr bwMode="auto">
            <a:xfrm>
              <a:off x="3123" y="2377"/>
              <a:ext cx="310" cy="4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GB" sz="1800" u="none">
                <a:latin typeface="Tw Cen MT"/>
                <a:cs typeface="Tw Cen MT"/>
              </a:endParaRPr>
            </a:p>
          </p:txBody>
        </p:sp>
        <p:sp>
          <p:nvSpPr>
            <p:cNvPr id="217111" name="Oval 51"/>
            <p:cNvSpPr>
              <a:spLocks noChangeArrowheads="1"/>
            </p:cNvSpPr>
            <p:nvPr/>
          </p:nvSpPr>
          <p:spPr bwMode="auto">
            <a:xfrm>
              <a:off x="3120" y="2318"/>
              <a:ext cx="313" cy="9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grpSp>
          <p:nvGrpSpPr>
            <p:cNvPr id="217112" name="Group 52"/>
            <p:cNvGrpSpPr>
              <a:grpSpLocks/>
            </p:cNvGrpSpPr>
            <p:nvPr/>
          </p:nvGrpSpPr>
          <p:grpSpPr bwMode="auto">
            <a:xfrm>
              <a:off x="3195" y="2339"/>
              <a:ext cx="156" cy="55"/>
              <a:chOff x="2848" y="848"/>
              <a:chExt cx="140" cy="98"/>
            </a:xfrm>
          </p:grpSpPr>
          <p:sp>
            <p:nvSpPr>
              <p:cNvPr id="217117" name="Line 5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217118" name="Line 5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217119" name="Line 5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</p:grpSp>
        <p:grpSp>
          <p:nvGrpSpPr>
            <p:cNvPr id="217113" name="Group 56"/>
            <p:cNvGrpSpPr>
              <a:grpSpLocks/>
            </p:cNvGrpSpPr>
            <p:nvPr/>
          </p:nvGrpSpPr>
          <p:grpSpPr bwMode="auto">
            <a:xfrm flipV="1">
              <a:off x="3195" y="2338"/>
              <a:ext cx="156" cy="56"/>
              <a:chOff x="2848" y="848"/>
              <a:chExt cx="140" cy="98"/>
            </a:xfrm>
          </p:grpSpPr>
          <p:sp>
            <p:nvSpPr>
              <p:cNvPr id="217114" name="Line 5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217115" name="Line 5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217116" name="Line 5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</p:grpSp>
      </p:grpSp>
      <p:sp>
        <p:nvSpPr>
          <p:cNvPr id="217098" name="Line 60"/>
          <p:cNvSpPr>
            <a:spLocks noChangeShapeType="1"/>
          </p:cNvSpPr>
          <p:nvPr/>
        </p:nvSpPr>
        <p:spPr bwMode="auto">
          <a:xfrm>
            <a:off x="1783335" y="5290855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17099" name="Line 61"/>
          <p:cNvSpPr>
            <a:spLocks noChangeShapeType="1"/>
          </p:cNvSpPr>
          <p:nvPr/>
        </p:nvSpPr>
        <p:spPr bwMode="auto">
          <a:xfrm>
            <a:off x="3840735" y="5290855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17100" name="Text Box 62"/>
          <p:cNvSpPr txBox="1">
            <a:spLocks noChangeArrowheads="1"/>
          </p:cNvSpPr>
          <p:nvPr/>
        </p:nvSpPr>
        <p:spPr bwMode="auto">
          <a:xfrm>
            <a:off x="5440935" y="5443255"/>
            <a:ext cx="29337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sz="1600" u="none">
                <a:latin typeface="Tw Cen MT"/>
                <a:cs typeface="Tw Cen MT"/>
              </a:rPr>
              <a:t>B</a:t>
            </a:r>
          </a:p>
        </p:txBody>
      </p:sp>
      <p:sp>
        <p:nvSpPr>
          <p:cNvPr id="217101" name="Text Box 63"/>
          <p:cNvSpPr txBox="1">
            <a:spLocks noChangeArrowheads="1"/>
          </p:cNvSpPr>
          <p:nvPr/>
        </p:nvSpPr>
        <p:spPr bwMode="auto">
          <a:xfrm>
            <a:off x="7345935" y="5487705"/>
            <a:ext cx="30859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sz="1600" u="none">
                <a:latin typeface="Tw Cen MT"/>
                <a:cs typeface="Tw Cen MT"/>
              </a:rPr>
              <a:t>A</a:t>
            </a:r>
          </a:p>
        </p:txBody>
      </p:sp>
      <p:sp>
        <p:nvSpPr>
          <p:cNvPr id="217102" name="Text Box 64"/>
          <p:cNvSpPr txBox="1">
            <a:spLocks noChangeArrowheads="1"/>
          </p:cNvSpPr>
          <p:nvPr/>
        </p:nvSpPr>
        <p:spPr bwMode="auto">
          <a:xfrm>
            <a:off x="3459735" y="5487705"/>
            <a:ext cx="30859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sz="1600" u="none">
                <a:latin typeface="Tw Cen MT"/>
                <a:cs typeface="Tw Cen MT"/>
              </a:rPr>
              <a:t>C</a:t>
            </a:r>
          </a:p>
        </p:txBody>
      </p:sp>
      <p:sp>
        <p:nvSpPr>
          <p:cNvPr id="217103" name="Text Box 65"/>
          <p:cNvSpPr txBox="1">
            <a:spLocks noChangeArrowheads="1"/>
          </p:cNvSpPr>
          <p:nvPr/>
        </p:nvSpPr>
        <p:spPr bwMode="auto">
          <a:xfrm>
            <a:off x="1326135" y="5487705"/>
            <a:ext cx="31491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sz="1600" u="none">
                <a:latin typeface="Tw Cen MT"/>
                <a:cs typeface="Tw Cen MT"/>
              </a:rPr>
              <a:t>D</a:t>
            </a:r>
          </a:p>
        </p:txBody>
      </p:sp>
      <p:sp>
        <p:nvSpPr>
          <p:cNvPr id="69" name="Line 63"/>
          <p:cNvSpPr>
            <a:spLocks noChangeShapeType="1"/>
          </p:cNvSpPr>
          <p:nvPr/>
        </p:nvSpPr>
        <p:spPr bwMode="auto">
          <a:xfrm>
            <a:off x="5806060" y="5290855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70" name="Explosion 2 69"/>
          <p:cNvSpPr>
            <a:spLocks noChangeArrowheads="1"/>
          </p:cNvSpPr>
          <p:nvPr/>
        </p:nvSpPr>
        <p:spPr bwMode="auto">
          <a:xfrm>
            <a:off x="6323585" y="4943097"/>
            <a:ext cx="533400" cy="609600"/>
          </a:xfrm>
          <a:prstGeom prst="irregularSeal2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>
              <a:latin typeface="Tw Cen MT"/>
              <a:cs typeface="Tw Cen MT"/>
            </a:endParaRPr>
          </a:p>
        </p:txBody>
      </p:sp>
      <p:grpSp>
        <p:nvGrpSpPr>
          <p:cNvPr id="71" name="Group 32"/>
          <p:cNvGrpSpPr>
            <a:grpSpLocks/>
          </p:cNvGrpSpPr>
          <p:nvPr/>
        </p:nvGrpSpPr>
        <p:grpSpPr bwMode="auto">
          <a:xfrm>
            <a:off x="3302596" y="5193224"/>
            <a:ext cx="501650" cy="233363"/>
            <a:chOff x="3120" y="2318"/>
            <a:chExt cx="316" cy="147"/>
          </a:xfrm>
        </p:grpSpPr>
        <p:sp>
          <p:nvSpPr>
            <p:cNvPr id="72" name="Oval 33"/>
            <p:cNvSpPr>
              <a:spLocks noChangeArrowheads="1"/>
            </p:cNvSpPr>
            <p:nvPr/>
          </p:nvSpPr>
          <p:spPr bwMode="auto">
            <a:xfrm>
              <a:off x="3123" y="2384"/>
              <a:ext cx="313" cy="81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73" name="Line 34"/>
            <p:cNvSpPr>
              <a:spLocks noChangeShapeType="1"/>
            </p:cNvSpPr>
            <p:nvPr/>
          </p:nvSpPr>
          <p:spPr bwMode="auto">
            <a:xfrm>
              <a:off x="3123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74" name="Line 35"/>
            <p:cNvSpPr>
              <a:spLocks noChangeShapeType="1"/>
            </p:cNvSpPr>
            <p:nvPr/>
          </p:nvSpPr>
          <p:spPr bwMode="auto">
            <a:xfrm>
              <a:off x="3436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75" name="Rectangle 36"/>
            <p:cNvSpPr>
              <a:spLocks noChangeArrowheads="1"/>
            </p:cNvSpPr>
            <p:nvPr/>
          </p:nvSpPr>
          <p:spPr bwMode="auto">
            <a:xfrm>
              <a:off x="3123" y="2377"/>
              <a:ext cx="310" cy="4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GB" sz="1800" u="none">
                <a:latin typeface="Tw Cen MT"/>
                <a:cs typeface="Tw Cen MT"/>
              </a:endParaRPr>
            </a:p>
          </p:txBody>
        </p:sp>
        <p:sp>
          <p:nvSpPr>
            <p:cNvPr id="76" name="Oval 37"/>
            <p:cNvSpPr>
              <a:spLocks noChangeArrowheads="1"/>
            </p:cNvSpPr>
            <p:nvPr/>
          </p:nvSpPr>
          <p:spPr bwMode="auto">
            <a:xfrm>
              <a:off x="3120" y="2318"/>
              <a:ext cx="313" cy="9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grpSp>
          <p:nvGrpSpPr>
            <p:cNvPr id="77" name="Group 38"/>
            <p:cNvGrpSpPr>
              <a:grpSpLocks/>
            </p:cNvGrpSpPr>
            <p:nvPr/>
          </p:nvGrpSpPr>
          <p:grpSpPr bwMode="auto">
            <a:xfrm>
              <a:off x="3195" y="2339"/>
              <a:ext cx="156" cy="55"/>
              <a:chOff x="2848" y="848"/>
              <a:chExt cx="140" cy="98"/>
            </a:xfrm>
          </p:grpSpPr>
          <p:sp>
            <p:nvSpPr>
              <p:cNvPr id="82" name="Line 3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83" name="Line 4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84" name="Line 4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</p:grpSp>
        <p:grpSp>
          <p:nvGrpSpPr>
            <p:cNvPr id="78" name="Group 42"/>
            <p:cNvGrpSpPr>
              <a:grpSpLocks/>
            </p:cNvGrpSpPr>
            <p:nvPr/>
          </p:nvGrpSpPr>
          <p:grpSpPr bwMode="auto">
            <a:xfrm flipV="1">
              <a:off x="3195" y="2338"/>
              <a:ext cx="156" cy="56"/>
              <a:chOff x="2848" y="848"/>
              <a:chExt cx="140" cy="98"/>
            </a:xfrm>
          </p:grpSpPr>
          <p:sp>
            <p:nvSpPr>
              <p:cNvPr id="79" name="Line 4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80" name="Line 4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81" name="Line 4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357678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70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5296"/>
          </a:xfrm>
        </p:spPr>
        <p:txBody>
          <a:bodyPr>
            <a:normAutofit/>
          </a:bodyPr>
          <a:lstStyle/>
          <a:p>
            <a:pPr eaLnBrk="1" hangingPunct="1"/>
            <a:r>
              <a:rPr lang="pt-PT" dirty="0">
                <a:latin typeface="Tw Cen MT"/>
                <a:ea typeface="ＭＳ Ｐゴシック" charset="0"/>
                <a:cs typeface="Tw Cen MT"/>
              </a:rPr>
              <a:t>As m</a:t>
            </a:r>
            <a:r>
              <a:rPr lang="pt-PT" altLang="ja-JP" dirty="0">
                <a:latin typeface="Tw Cen MT"/>
                <a:ea typeface="ヒラギノ角ゴ Pro W3" charset="0"/>
                <a:cs typeface="Tw Cen MT"/>
              </a:rPr>
              <a:t>ás notícias andam devagar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</p:txBody>
      </p:sp>
      <p:grpSp>
        <p:nvGrpSpPr>
          <p:cNvPr id="219141" name="Group 18"/>
          <p:cNvGrpSpPr>
            <a:grpSpLocks/>
          </p:cNvGrpSpPr>
          <p:nvPr/>
        </p:nvGrpSpPr>
        <p:grpSpPr bwMode="auto">
          <a:xfrm>
            <a:off x="3657600" y="2590800"/>
            <a:ext cx="501650" cy="233363"/>
            <a:chOff x="3120" y="2318"/>
            <a:chExt cx="316" cy="147"/>
          </a:xfrm>
        </p:grpSpPr>
        <p:sp>
          <p:nvSpPr>
            <p:cNvPr id="219170" name="Oval 19"/>
            <p:cNvSpPr>
              <a:spLocks noChangeArrowheads="1"/>
            </p:cNvSpPr>
            <p:nvPr/>
          </p:nvSpPr>
          <p:spPr bwMode="auto">
            <a:xfrm>
              <a:off x="3123" y="2384"/>
              <a:ext cx="313" cy="81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9171" name="Line 20"/>
            <p:cNvSpPr>
              <a:spLocks noChangeShapeType="1"/>
            </p:cNvSpPr>
            <p:nvPr/>
          </p:nvSpPr>
          <p:spPr bwMode="auto">
            <a:xfrm>
              <a:off x="3123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9172" name="Line 21"/>
            <p:cNvSpPr>
              <a:spLocks noChangeShapeType="1"/>
            </p:cNvSpPr>
            <p:nvPr/>
          </p:nvSpPr>
          <p:spPr bwMode="auto">
            <a:xfrm>
              <a:off x="3436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9173" name="Rectangle 22"/>
            <p:cNvSpPr>
              <a:spLocks noChangeArrowheads="1"/>
            </p:cNvSpPr>
            <p:nvPr/>
          </p:nvSpPr>
          <p:spPr bwMode="auto">
            <a:xfrm>
              <a:off x="3123" y="2377"/>
              <a:ext cx="310" cy="4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GB" sz="1800" u="none">
                <a:latin typeface="Times New Roman" charset="0"/>
              </a:endParaRPr>
            </a:p>
          </p:txBody>
        </p:sp>
        <p:sp>
          <p:nvSpPr>
            <p:cNvPr id="219174" name="Oval 23"/>
            <p:cNvSpPr>
              <a:spLocks noChangeArrowheads="1"/>
            </p:cNvSpPr>
            <p:nvPr/>
          </p:nvSpPr>
          <p:spPr bwMode="auto">
            <a:xfrm>
              <a:off x="3120" y="2318"/>
              <a:ext cx="313" cy="9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9175" name="Group 24"/>
            <p:cNvGrpSpPr>
              <a:grpSpLocks/>
            </p:cNvGrpSpPr>
            <p:nvPr/>
          </p:nvGrpSpPr>
          <p:grpSpPr bwMode="auto">
            <a:xfrm>
              <a:off x="3195" y="2339"/>
              <a:ext cx="156" cy="55"/>
              <a:chOff x="2848" y="848"/>
              <a:chExt cx="140" cy="98"/>
            </a:xfrm>
          </p:grpSpPr>
          <p:sp>
            <p:nvSpPr>
              <p:cNvPr id="219180" name="Line 2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9181" name="Line 2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9182" name="Line 2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9176" name="Group 28"/>
            <p:cNvGrpSpPr>
              <a:grpSpLocks/>
            </p:cNvGrpSpPr>
            <p:nvPr/>
          </p:nvGrpSpPr>
          <p:grpSpPr bwMode="auto">
            <a:xfrm flipV="1">
              <a:off x="3195" y="2338"/>
              <a:ext cx="156" cy="56"/>
              <a:chOff x="2848" y="848"/>
              <a:chExt cx="140" cy="98"/>
            </a:xfrm>
          </p:grpSpPr>
          <p:sp>
            <p:nvSpPr>
              <p:cNvPr id="219177" name="Line 2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9178" name="Line 3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9179" name="Line 3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19142" name="Group 32"/>
          <p:cNvGrpSpPr>
            <a:grpSpLocks/>
          </p:cNvGrpSpPr>
          <p:nvPr/>
        </p:nvGrpSpPr>
        <p:grpSpPr bwMode="auto">
          <a:xfrm>
            <a:off x="5181600" y="4083050"/>
            <a:ext cx="501650" cy="233363"/>
            <a:chOff x="3120" y="2318"/>
            <a:chExt cx="316" cy="147"/>
          </a:xfrm>
        </p:grpSpPr>
        <p:sp>
          <p:nvSpPr>
            <p:cNvPr id="219157" name="Oval 33"/>
            <p:cNvSpPr>
              <a:spLocks noChangeArrowheads="1"/>
            </p:cNvSpPr>
            <p:nvPr/>
          </p:nvSpPr>
          <p:spPr bwMode="auto">
            <a:xfrm>
              <a:off x="3123" y="2384"/>
              <a:ext cx="313" cy="81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9158" name="Line 34"/>
            <p:cNvSpPr>
              <a:spLocks noChangeShapeType="1"/>
            </p:cNvSpPr>
            <p:nvPr/>
          </p:nvSpPr>
          <p:spPr bwMode="auto">
            <a:xfrm>
              <a:off x="3123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9159" name="Line 35"/>
            <p:cNvSpPr>
              <a:spLocks noChangeShapeType="1"/>
            </p:cNvSpPr>
            <p:nvPr/>
          </p:nvSpPr>
          <p:spPr bwMode="auto">
            <a:xfrm>
              <a:off x="3436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9160" name="Rectangle 36"/>
            <p:cNvSpPr>
              <a:spLocks noChangeArrowheads="1"/>
            </p:cNvSpPr>
            <p:nvPr/>
          </p:nvSpPr>
          <p:spPr bwMode="auto">
            <a:xfrm>
              <a:off x="3123" y="2377"/>
              <a:ext cx="310" cy="4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GB" sz="1800" u="none">
                <a:latin typeface="Times New Roman" charset="0"/>
              </a:endParaRPr>
            </a:p>
          </p:txBody>
        </p:sp>
        <p:sp>
          <p:nvSpPr>
            <p:cNvPr id="219161" name="Oval 37"/>
            <p:cNvSpPr>
              <a:spLocks noChangeArrowheads="1"/>
            </p:cNvSpPr>
            <p:nvPr/>
          </p:nvSpPr>
          <p:spPr bwMode="auto">
            <a:xfrm>
              <a:off x="3120" y="2318"/>
              <a:ext cx="313" cy="9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9162" name="Group 38"/>
            <p:cNvGrpSpPr>
              <a:grpSpLocks/>
            </p:cNvGrpSpPr>
            <p:nvPr/>
          </p:nvGrpSpPr>
          <p:grpSpPr bwMode="auto">
            <a:xfrm>
              <a:off x="3195" y="2339"/>
              <a:ext cx="156" cy="55"/>
              <a:chOff x="2848" y="848"/>
              <a:chExt cx="140" cy="98"/>
            </a:xfrm>
          </p:grpSpPr>
          <p:sp>
            <p:nvSpPr>
              <p:cNvPr id="219167" name="Line 3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9168" name="Line 4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9169" name="Line 4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9163" name="Group 42"/>
            <p:cNvGrpSpPr>
              <a:grpSpLocks/>
            </p:cNvGrpSpPr>
            <p:nvPr/>
          </p:nvGrpSpPr>
          <p:grpSpPr bwMode="auto">
            <a:xfrm flipV="1">
              <a:off x="3195" y="2338"/>
              <a:ext cx="156" cy="56"/>
              <a:chOff x="2848" y="848"/>
              <a:chExt cx="140" cy="98"/>
            </a:xfrm>
          </p:grpSpPr>
          <p:sp>
            <p:nvSpPr>
              <p:cNvPr id="219164" name="Line 4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9165" name="Line 4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9166" name="Line 4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19143" name="Line 61"/>
          <p:cNvSpPr>
            <a:spLocks noChangeShapeType="1"/>
          </p:cNvSpPr>
          <p:nvPr/>
        </p:nvSpPr>
        <p:spPr bwMode="auto">
          <a:xfrm>
            <a:off x="2895599" y="4267199"/>
            <a:ext cx="2290763" cy="19051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9144" name="Text Box 62"/>
          <p:cNvSpPr txBox="1">
            <a:spLocks noChangeArrowheads="1"/>
          </p:cNvSpPr>
          <p:nvPr/>
        </p:nvSpPr>
        <p:spPr bwMode="auto">
          <a:xfrm>
            <a:off x="3200400" y="2362200"/>
            <a:ext cx="3238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sz="1600" b="1" u="none"/>
              <a:t>B</a:t>
            </a:r>
          </a:p>
        </p:txBody>
      </p:sp>
      <p:sp>
        <p:nvSpPr>
          <p:cNvPr id="219145" name="Text Box 64"/>
          <p:cNvSpPr txBox="1">
            <a:spLocks noChangeArrowheads="1"/>
          </p:cNvSpPr>
          <p:nvPr/>
        </p:nvSpPr>
        <p:spPr bwMode="auto">
          <a:xfrm>
            <a:off x="5715000" y="4419600"/>
            <a:ext cx="3190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sz="1600" b="1" u="none"/>
              <a:t>C</a:t>
            </a:r>
          </a:p>
        </p:txBody>
      </p:sp>
      <p:sp>
        <p:nvSpPr>
          <p:cNvPr id="219146" name="Rectangle 66"/>
          <p:cNvSpPr>
            <a:spLocks noChangeArrowheads="1"/>
          </p:cNvSpPr>
          <p:nvPr/>
        </p:nvSpPr>
        <p:spPr bwMode="auto">
          <a:xfrm>
            <a:off x="1327161" y="1493366"/>
            <a:ext cx="6772617" cy="853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588" indent="-1588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None/>
            </a:pPr>
            <a:r>
              <a:rPr lang="en-US" sz="2000" u="none" dirty="0">
                <a:latin typeface="Tw Cen MT"/>
                <a:cs typeface="Tw Cen MT"/>
              </a:rPr>
              <a:t>As </a:t>
            </a:r>
            <a:r>
              <a:rPr lang="en-US" sz="2000" u="none" dirty="0" err="1">
                <a:latin typeface="Tw Cen MT"/>
                <a:cs typeface="Tw Cen MT"/>
              </a:rPr>
              <a:t>instabilidades</a:t>
            </a:r>
            <a:r>
              <a:rPr lang="en-US" sz="2000" u="none" dirty="0">
                <a:latin typeface="Tw Cen MT"/>
                <a:cs typeface="Tw Cen MT"/>
              </a:rPr>
              <a:t> </a:t>
            </a:r>
            <a:r>
              <a:rPr lang="en-US" sz="2000" u="none" dirty="0" err="1" smtClean="0">
                <a:latin typeface="Tw Cen MT"/>
                <a:cs typeface="Tw Cen MT"/>
              </a:rPr>
              <a:t>introduzidas</a:t>
            </a:r>
            <a:r>
              <a:rPr lang="en-US" sz="2000" u="none" dirty="0" smtClean="0">
                <a:latin typeface="Tw Cen MT"/>
                <a:cs typeface="Tw Cen MT"/>
              </a:rPr>
              <a:t> </a:t>
            </a:r>
            <a:r>
              <a:rPr lang="en-US" sz="2000" u="none" dirty="0" err="1">
                <a:latin typeface="Tw Cen MT"/>
                <a:cs typeface="Tw Cen MT"/>
              </a:rPr>
              <a:t>podem</a:t>
            </a:r>
            <a:r>
              <a:rPr lang="en-US" sz="2000" u="none" dirty="0">
                <a:latin typeface="Tw Cen MT"/>
                <a:cs typeface="Tw Cen MT"/>
              </a:rPr>
              <a:t> </a:t>
            </a:r>
            <a:r>
              <a:rPr lang="en-US" sz="2000" u="none" dirty="0" err="1">
                <a:latin typeface="Tw Cen MT"/>
                <a:cs typeface="Tw Cen MT"/>
              </a:rPr>
              <a:t>ter</a:t>
            </a:r>
            <a:r>
              <a:rPr lang="en-US" sz="2000" u="none" dirty="0">
                <a:latin typeface="Tw Cen MT"/>
                <a:cs typeface="Tw Cen MT"/>
              </a:rPr>
              <a:t> a </a:t>
            </a:r>
            <a:r>
              <a:rPr lang="en-US" sz="2000" u="none" dirty="0" err="1">
                <a:latin typeface="Tw Cen MT"/>
                <a:cs typeface="Tw Cen MT"/>
              </a:rPr>
              <a:t>ver</a:t>
            </a:r>
            <a:r>
              <a:rPr lang="en-US" sz="2000" u="none" dirty="0">
                <a:latin typeface="Tw Cen MT"/>
                <a:cs typeface="Tw Cen MT"/>
              </a:rPr>
              <a:t> com loops …</a:t>
            </a:r>
            <a:endParaRPr lang="pt-PT" sz="2000" u="none" dirty="0">
              <a:latin typeface="Tw Cen MT"/>
              <a:cs typeface="Tw Cen MT"/>
            </a:endParaRPr>
          </a:p>
        </p:txBody>
      </p:sp>
      <p:sp>
        <p:nvSpPr>
          <p:cNvPr id="219147" name="Text Box 64"/>
          <p:cNvSpPr txBox="1">
            <a:spLocks noChangeArrowheads="1"/>
          </p:cNvSpPr>
          <p:nvPr/>
        </p:nvSpPr>
        <p:spPr bwMode="auto">
          <a:xfrm>
            <a:off x="1752600" y="4419600"/>
            <a:ext cx="3254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sz="1600" b="1" u="none"/>
              <a:t>A</a:t>
            </a:r>
          </a:p>
        </p:txBody>
      </p:sp>
      <p:sp>
        <p:nvSpPr>
          <p:cNvPr id="219148" name="Line 61"/>
          <p:cNvSpPr>
            <a:spLocks noChangeShapeType="1"/>
          </p:cNvSpPr>
          <p:nvPr/>
        </p:nvSpPr>
        <p:spPr bwMode="auto">
          <a:xfrm flipV="1">
            <a:off x="5715000" y="3048000"/>
            <a:ext cx="2057400" cy="1143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9149" name="Line 61"/>
          <p:cNvSpPr>
            <a:spLocks noChangeShapeType="1"/>
          </p:cNvSpPr>
          <p:nvPr/>
        </p:nvSpPr>
        <p:spPr bwMode="auto">
          <a:xfrm flipV="1">
            <a:off x="4191000" y="2362200"/>
            <a:ext cx="23622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9150" name="Line 61"/>
          <p:cNvSpPr>
            <a:spLocks noChangeShapeType="1"/>
          </p:cNvSpPr>
          <p:nvPr/>
        </p:nvSpPr>
        <p:spPr bwMode="auto">
          <a:xfrm>
            <a:off x="4038600" y="2819400"/>
            <a:ext cx="1343025" cy="126365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9151" name="Line 61"/>
          <p:cNvSpPr>
            <a:spLocks noChangeShapeType="1"/>
          </p:cNvSpPr>
          <p:nvPr/>
        </p:nvSpPr>
        <p:spPr bwMode="auto">
          <a:xfrm flipH="1">
            <a:off x="2667000" y="2819400"/>
            <a:ext cx="1295400" cy="1295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9152" name="Line 61"/>
          <p:cNvSpPr>
            <a:spLocks noChangeShapeType="1"/>
          </p:cNvSpPr>
          <p:nvPr/>
        </p:nvSpPr>
        <p:spPr bwMode="auto">
          <a:xfrm>
            <a:off x="990600" y="2743200"/>
            <a:ext cx="1600200" cy="1371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9153" name="TextBox 72"/>
          <p:cNvSpPr txBox="1">
            <a:spLocks noChangeArrowheads="1"/>
          </p:cNvSpPr>
          <p:nvPr/>
        </p:nvSpPr>
        <p:spPr bwMode="auto">
          <a:xfrm>
            <a:off x="2438400" y="3276600"/>
            <a:ext cx="352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/>
              <a:t>4</a:t>
            </a:r>
          </a:p>
        </p:txBody>
      </p:sp>
      <p:sp>
        <p:nvSpPr>
          <p:cNvPr id="219154" name="TextBox 73"/>
          <p:cNvSpPr txBox="1">
            <a:spLocks noChangeArrowheads="1"/>
          </p:cNvSpPr>
          <p:nvPr/>
        </p:nvSpPr>
        <p:spPr bwMode="auto">
          <a:xfrm>
            <a:off x="3810000" y="4343400"/>
            <a:ext cx="520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/>
              <a:t>50</a:t>
            </a:r>
          </a:p>
        </p:txBody>
      </p:sp>
      <p:sp>
        <p:nvSpPr>
          <p:cNvPr id="219155" name="TextBox 74"/>
          <p:cNvSpPr txBox="1">
            <a:spLocks noChangeArrowheads="1"/>
          </p:cNvSpPr>
          <p:nvPr/>
        </p:nvSpPr>
        <p:spPr bwMode="auto">
          <a:xfrm>
            <a:off x="5029200" y="3124200"/>
            <a:ext cx="352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/>
              <a:t>1</a:t>
            </a:r>
          </a:p>
        </p:txBody>
      </p:sp>
      <p:sp>
        <p:nvSpPr>
          <p:cNvPr id="219156" name="TextBox 75"/>
          <p:cNvSpPr txBox="1">
            <a:spLocks noChangeArrowheads="1"/>
          </p:cNvSpPr>
          <p:nvPr/>
        </p:nvSpPr>
        <p:spPr bwMode="auto">
          <a:xfrm>
            <a:off x="2078038" y="5252156"/>
            <a:ext cx="482197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u="none" dirty="0">
                <a:latin typeface="Tw Cen MT"/>
                <a:cs typeface="Tw Cen MT"/>
              </a:rPr>
              <a:t>Dist. de A </a:t>
            </a:r>
            <a:r>
              <a:rPr lang="en-US" sz="2000" u="none" dirty="0" err="1">
                <a:latin typeface="Tw Cen MT"/>
                <a:cs typeface="Tw Cen MT"/>
              </a:rPr>
              <a:t>para</a:t>
            </a:r>
            <a:r>
              <a:rPr lang="en-US" sz="2000" u="none" dirty="0">
                <a:latin typeface="Tw Cen MT"/>
                <a:cs typeface="Tw Cen MT"/>
              </a:rPr>
              <a:t> B = 4, </a:t>
            </a:r>
            <a:r>
              <a:rPr lang="en-US" sz="2000" u="none" dirty="0" smtClean="0">
                <a:latin typeface="Tw Cen MT"/>
                <a:cs typeface="Tw Cen MT"/>
              </a:rPr>
              <a:t> Dist</a:t>
            </a:r>
            <a:r>
              <a:rPr lang="en-US" sz="2000" u="none" dirty="0">
                <a:latin typeface="Tw Cen MT"/>
                <a:cs typeface="Tw Cen MT"/>
              </a:rPr>
              <a:t>. de B </a:t>
            </a:r>
            <a:r>
              <a:rPr lang="en-US" sz="2000" u="none" dirty="0" err="1">
                <a:latin typeface="Tw Cen MT"/>
                <a:cs typeface="Tw Cen MT"/>
              </a:rPr>
              <a:t>para</a:t>
            </a:r>
            <a:r>
              <a:rPr lang="en-US" sz="2000" u="none" dirty="0">
                <a:latin typeface="Tw Cen MT"/>
                <a:cs typeface="Tw Cen MT"/>
              </a:rPr>
              <a:t> C = 1</a:t>
            </a:r>
          </a:p>
          <a:p>
            <a:pPr eaLnBrk="1" hangingPunct="1"/>
            <a:r>
              <a:rPr lang="en-US" sz="2000" u="none" dirty="0" err="1">
                <a:latin typeface="Tw Cen MT"/>
                <a:cs typeface="Tw Cen MT"/>
              </a:rPr>
              <a:t>Dist</a:t>
            </a:r>
            <a:r>
              <a:rPr lang="en-US" sz="2000" u="none" dirty="0">
                <a:latin typeface="Tw Cen MT"/>
                <a:cs typeface="Tw Cen MT"/>
              </a:rPr>
              <a:t> de C </a:t>
            </a:r>
            <a:r>
              <a:rPr lang="en-US" sz="2000" u="none" dirty="0" err="1">
                <a:latin typeface="Tw Cen MT"/>
                <a:cs typeface="Tw Cen MT"/>
              </a:rPr>
              <a:t>para</a:t>
            </a:r>
            <a:r>
              <a:rPr lang="en-US" sz="2000" u="none" dirty="0">
                <a:latin typeface="Tw Cen MT"/>
                <a:cs typeface="Tw Cen MT"/>
              </a:rPr>
              <a:t> B =  1, </a:t>
            </a:r>
            <a:r>
              <a:rPr lang="en-US" sz="2000" u="none" dirty="0" smtClean="0">
                <a:latin typeface="Tw Cen MT"/>
                <a:cs typeface="Tw Cen MT"/>
              </a:rPr>
              <a:t> </a:t>
            </a:r>
            <a:r>
              <a:rPr lang="en-US" sz="2000" u="none" dirty="0" err="1" smtClean="0">
                <a:latin typeface="Tw Cen MT"/>
                <a:cs typeface="Tw Cen MT"/>
              </a:rPr>
              <a:t>Dist</a:t>
            </a:r>
            <a:r>
              <a:rPr lang="en-US" sz="2000" u="none" dirty="0" smtClean="0">
                <a:latin typeface="Tw Cen MT"/>
                <a:cs typeface="Tw Cen MT"/>
              </a:rPr>
              <a:t> </a:t>
            </a:r>
            <a:r>
              <a:rPr lang="en-US" sz="2000" u="none" dirty="0">
                <a:latin typeface="Tw Cen MT"/>
                <a:cs typeface="Tw Cen MT"/>
              </a:rPr>
              <a:t>de C </a:t>
            </a:r>
            <a:r>
              <a:rPr lang="en-US" sz="2000" u="none" dirty="0" err="1">
                <a:latin typeface="Tw Cen MT"/>
                <a:cs typeface="Tw Cen MT"/>
              </a:rPr>
              <a:t>para</a:t>
            </a:r>
            <a:r>
              <a:rPr lang="en-US" sz="2000" u="none" dirty="0">
                <a:latin typeface="Tw Cen MT"/>
                <a:cs typeface="Tw Cen MT"/>
              </a:rPr>
              <a:t> A = 5 </a:t>
            </a:r>
          </a:p>
        </p:txBody>
      </p:sp>
      <p:grpSp>
        <p:nvGrpSpPr>
          <p:cNvPr id="59" name="Group 18"/>
          <p:cNvGrpSpPr>
            <a:grpSpLocks/>
          </p:cNvGrpSpPr>
          <p:nvPr/>
        </p:nvGrpSpPr>
        <p:grpSpPr bwMode="auto">
          <a:xfrm>
            <a:off x="2438400" y="4114800"/>
            <a:ext cx="501650" cy="233363"/>
            <a:chOff x="3120" y="2318"/>
            <a:chExt cx="316" cy="147"/>
          </a:xfrm>
        </p:grpSpPr>
        <p:sp>
          <p:nvSpPr>
            <p:cNvPr id="60" name="Oval 19"/>
            <p:cNvSpPr>
              <a:spLocks noChangeArrowheads="1"/>
            </p:cNvSpPr>
            <p:nvPr/>
          </p:nvSpPr>
          <p:spPr bwMode="auto">
            <a:xfrm>
              <a:off x="3123" y="2384"/>
              <a:ext cx="313" cy="81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Line 20"/>
            <p:cNvSpPr>
              <a:spLocks noChangeShapeType="1"/>
            </p:cNvSpPr>
            <p:nvPr/>
          </p:nvSpPr>
          <p:spPr bwMode="auto">
            <a:xfrm>
              <a:off x="3123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Line 21"/>
            <p:cNvSpPr>
              <a:spLocks noChangeShapeType="1"/>
            </p:cNvSpPr>
            <p:nvPr/>
          </p:nvSpPr>
          <p:spPr bwMode="auto">
            <a:xfrm>
              <a:off x="3436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Rectangle 22"/>
            <p:cNvSpPr>
              <a:spLocks noChangeArrowheads="1"/>
            </p:cNvSpPr>
            <p:nvPr/>
          </p:nvSpPr>
          <p:spPr bwMode="auto">
            <a:xfrm>
              <a:off x="3123" y="2377"/>
              <a:ext cx="310" cy="4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GB" sz="1800" u="none">
                <a:latin typeface="Times New Roman" charset="0"/>
              </a:endParaRPr>
            </a:p>
          </p:txBody>
        </p:sp>
        <p:sp>
          <p:nvSpPr>
            <p:cNvPr id="64" name="Oval 23"/>
            <p:cNvSpPr>
              <a:spLocks noChangeArrowheads="1"/>
            </p:cNvSpPr>
            <p:nvPr/>
          </p:nvSpPr>
          <p:spPr bwMode="auto">
            <a:xfrm>
              <a:off x="3120" y="2318"/>
              <a:ext cx="313" cy="9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5" name="Group 24"/>
            <p:cNvGrpSpPr>
              <a:grpSpLocks/>
            </p:cNvGrpSpPr>
            <p:nvPr/>
          </p:nvGrpSpPr>
          <p:grpSpPr bwMode="auto">
            <a:xfrm>
              <a:off x="3195" y="2339"/>
              <a:ext cx="156" cy="55"/>
              <a:chOff x="2848" y="848"/>
              <a:chExt cx="140" cy="98"/>
            </a:xfrm>
          </p:grpSpPr>
          <p:sp>
            <p:nvSpPr>
              <p:cNvPr id="70" name="Line 2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" name="Line 2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" name="Line 2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6" name="Group 28"/>
            <p:cNvGrpSpPr>
              <a:grpSpLocks/>
            </p:cNvGrpSpPr>
            <p:nvPr/>
          </p:nvGrpSpPr>
          <p:grpSpPr bwMode="auto">
            <a:xfrm flipV="1">
              <a:off x="3195" y="2338"/>
              <a:ext cx="156" cy="56"/>
              <a:chOff x="2848" y="848"/>
              <a:chExt cx="140" cy="98"/>
            </a:xfrm>
          </p:grpSpPr>
          <p:sp>
            <p:nvSpPr>
              <p:cNvPr id="67" name="Line 2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Line 3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Line 3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891442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 smtClean="0">
                <a:latin typeface="Tw Cen MT"/>
                <a:ea typeface="ＭＳ Ｐゴシック" charset="0"/>
                <a:cs typeface="Tw Cen MT"/>
              </a:rPr>
              <a:t>Onde estudar</a:t>
            </a:r>
            <a:endParaRPr lang="pt-PT" sz="4800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09600" y="1598499"/>
            <a:ext cx="8077200" cy="4565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O papel do nível rede – Cap. 4, secções 4.1 e 4.2</a:t>
            </a: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Breve introdução aos canais “Ethernet” – Cap. 5 – secções 5.1, 5.2.1, 5.4, 5.5.1 e 5.5.3</a:t>
            </a: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Algoritmos de encaminhamento – Cap. 4, secção 4.5 e Cap. 5 secções 5.61 e 5.62</a:t>
            </a: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Endereçamento IP – Cap. 4, secção 4.4</a:t>
            </a: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O nível rede na Internet - O protocolo 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IP - Cap. 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4, 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secção 4.4</a:t>
            </a: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dirty="0"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4059486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pPr eaLnBrk="1" hangingPunct="1"/>
            <a:r>
              <a:rPr lang="pt-PT" sz="4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As m</a:t>
            </a:r>
            <a:r>
              <a:rPr lang="pt-PT" altLang="ja-JP" sz="4800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ás notícias andam devagar</a:t>
            </a:r>
            <a:endParaRPr lang="pt-PT" sz="48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  <p:grpSp>
        <p:nvGrpSpPr>
          <p:cNvPr id="221189" name="Group 18"/>
          <p:cNvGrpSpPr>
            <a:grpSpLocks/>
          </p:cNvGrpSpPr>
          <p:nvPr/>
        </p:nvGrpSpPr>
        <p:grpSpPr bwMode="auto">
          <a:xfrm>
            <a:off x="3657600" y="2590800"/>
            <a:ext cx="501650" cy="233363"/>
            <a:chOff x="3120" y="2318"/>
            <a:chExt cx="316" cy="147"/>
          </a:xfrm>
        </p:grpSpPr>
        <p:sp>
          <p:nvSpPr>
            <p:cNvPr id="221221" name="Oval 19"/>
            <p:cNvSpPr>
              <a:spLocks noChangeArrowheads="1"/>
            </p:cNvSpPr>
            <p:nvPr/>
          </p:nvSpPr>
          <p:spPr bwMode="auto">
            <a:xfrm>
              <a:off x="3123" y="2384"/>
              <a:ext cx="313" cy="81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221222" name="Line 20"/>
            <p:cNvSpPr>
              <a:spLocks noChangeShapeType="1"/>
            </p:cNvSpPr>
            <p:nvPr/>
          </p:nvSpPr>
          <p:spPr bwMode="auto">
            <a:xfrm>
              <a:off x="3123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221223" name="Line 21"/>
            <p:cNvSpPr>
              <a:spLocks noChangeShapeType="1"/>
            </p:cNvSpPr>
            <p:nvPr/>
          </p:nvSpPr>
          <p:spPr bwMode="auto">
            <a:xfrm>
              <a:off x="3436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221224" name="Rectangle 22"/>
            <p:cNvSpPr>
              <a:spLocks noChangeArrowheads="1"/>
            </p:cNvSpPr>
            <p:nvPr/>
          </p:nvSpPr>
          <p:spPr bwMode="auto">
            <a:xfrm>
              <a:off x="3123" y="2377"/>
              <a:ext cx="310" cy="4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GB" sz="1800" u="none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221225" name="Oval 23"/>
            <p:cNvSpPr>
              <a:spLocks noChangeArrowheads="1"/>
            </p:cNvSpPr>
            <p:nvPr/>
          </p:nvSpPr>
          <p:spPr bwMode="auto">
            <a:xfrm>
              <a:off x="3120" y="2318"/>
              <a:ext cx="313" cy="9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grpSp>
          <p:nvGrpSpPr>
            <p:cNvPr id="221226" name="Group 24"/>
            <p:cNvGrpSpPr>
              <a:grpSpLocks/>
            </p:cNvGrpSpPr>
            <p:nvPr/>
          </p:nvGrpSpPr>
          <p:grpSpPr bwMode="auto">
            <a:xfrm>
              <a:off x="3195" y="2339"/>
              <a:ext cx="156" cy="55"/>
              <a:chOff x="2848" y="848"/>
              <a:chExt cx="140" cy="98"/>
            </a:xfrm>
          </p:grpSpPr>
          <p:sp>
            <p:nvSpPr>
              <p:cNvPr id="221231" name="Line 2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221232" name="Line 2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221233" name="Line 2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</p:grpSp>
        <p:grpSp>
          <p:nvGrpSpPr>
            <p:cNvPr id="221227" name="Group 28"/>
            <p:cNvGrpSpPr>
              <a:grpSpLocks/>
            </p:cNvGrpSpPr>
            <p:nvPr/>
          </p:nvGrpSpPr>
          <p:grpSpPr bwMode="auto">
            <a:xfrm flipV="1">
              <a:off x="3195" y="2338"/>
              <a:ext cx="156" cy="56"/>
              <a:chOff x="2848" y="848"/>
              <a:chExt cx="140" cy="98"/>
            </a:xfrm>
          </p:grpSpPr>
          <p:sp>
            <p:nvSpPr>
              <p:cNvPr id="221228" name="Line 2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221229" name="Line 3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221230" name="Line 3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</p:grpSp>
      </p:grpSp>
      <p:grpSp>
        <p:nvGrpSpPr>
          <p:cNvPr id="221190" name="Group 32"/>
          <p:cNvGrpSpPr>
            <a:grpSpLocks/>
          </p:cNvGrpSpPr>
          <p:nvPr/>
        </p:nvGrpSpPr>
        <p:grpSpPr bwMode="auto">
          <a:xfrm>
            <a:off x="5181600" y="4083050"/>
            <a:ext cx="501650" cy="233363"/>
            <a:chOff x="3120" y="2318"/>
            <a:chExt cx="316" cy="147"/>
          </a:xfrm>
        </p:grpSpPr>
        <p:sp>
          <p:nvSpPr>
            <p:cNvPr id="221208" name="Oval 33"/>
            <p:cNvSpPr>
              <a:spLocks noChangeArrowheads="1"/>
            </p:cNvSpPr>
            <p:nvPr/>
          </p:nvSpPr>
          <p:spPr bwMode="auto">
            <a:xfrm>
              <a:off x="3123" y="2384"/>
              <a:ext cx="313" cy="81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221209" name="Line 34"/>
            <p:cNvSpPr>
              <a:spLocks noChangeShapeType="1"/>
            </p:cNvSpPr>
            <p:nvPr/>
          </p:nvSpPr>
          <p:spPr bwMode="auto">
            <a:xfrm>
              <a:off x="3123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221210" name="Line 35"/>
            <p:cNvSpPr>
              <a:spLocks noChangeShapeType="1"/>
            </p:cNvSpPr>
            <p:nvPr/>
          </p:nvSpPr>
          <p:spPr bwMode="auto">
            <a:xfrm>
              <a:off x="3436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221211" name="Rectangle 36"/>
            <p:cNvSpPr>
              <a:spLocks noChangeArrowheads="1"/>
            </p:cNvSpPr>
            <p:nvPr/>
          </p:nvSpPr>
          <p:spPr bwMode="auto">
            <a:xfrm>
              <a:off x="3123" y="2377"/>
              <a:ext cx="310" cy="4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GB" sz="1800" u="none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221212" name="Oval 37"/>
            <p:cNvSpPr>
              <a:spLocks noChangeArrowheads="1"/>
            </p:cNvSpPr>
            <p:nvPr/>
          </p:nvSpPr>
          <p:spPr bwMode="auto">
            <a:xfrm>
              <a:off x="3120" y="2318"/>
              <a:ext cx="313" cy="9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grpSp>
          <p:nvGrpSpPr>
            <p:cNvPr id="221213" name="Group 38"/>
            <p:cNvGrpSpPr>
              <a:grpSpLocks/>
            </p:cNvGrpSpPr>
            <p:nvPr/>
          </p:nvGrpSpPr>
          <p:grpSpPr bwMode="auto">
            <a:xfrm>
              <a:off x="3195" y="2339"/>
              <a:ext cx="156" cy="55"/>
              <a:chOff x="2848" y="848"/>
              <a:chExt cx="140" cy="98"/>
            </a:xfrm>
          </p:grpSpPr>
          <p:sp>
            <p:nvSpPr>
              <p:cNvPr id="221218" name="Line 3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221219" name="Line 4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221220" name="Line 4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</p:grpSp>
        <p:grpSp>
          <p:nvGrpSpPr>
            <p:cNvPr id="221214" name="Group 42"/>
            <p:cNvGrpSpPr>
              <a:grpSpLocks/>
            </p:cNvGrpSpPr>
            <p:nvPr/>
          </p:nvGrpSpPr>
          <p:grpSpPr bwMode="auto">
            <a:xfrm flipV="1">
              <a:off x="3195" y="2338"/>
              <a:ext cx="156" cy="56"/>
              <a:chOff x="2848" y="848"/>
              <a:chExt cx="140" cy="98"/>
            </a:xfrm>
          </p:grpSpPr>
          <p:sp>
            <p:nvSpPr>
              <p:cNvPr id="221215" name="Line 4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221216" name="Line 4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221217" name="Line 4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</p:grpSp>
      </p:grpSp>
      <p:sp>
        <p:nvSpPr>
          <p:cNvPr id="221191" name="Line 61"/>
          <p:cNvSpPr>
            <a:spLocks noChangeShapeType="1"/>
          </p:cNvSpPr>
          <p:nvPr/>
        </p:nvSpPr>
        <p:spPr bwMode="auto">
          <a:xfrm flipV="1">
            <a:off x="2895599" y="4236149"/>
            <a:ext cx="2290763" cy="31051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221192" name="Text Box 62"/>
          <p:cNvSpPr txBox="1">
            <a:spLocks noChangeArrowheads="1"/>
          </p:cNvSpPr>
          <p:nvPr/>
        </p:nvSpPr>
        <p:spPr bwMode="auto">
          <a:xfrm>
            <a:off x="3200400" y="2362200"/>
            <a:ext cx="29337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sz="1600" u="none">
                <a:solidFill>
                  <a:srgbClr val="000000"/>
                </a:solidFill>
                <a:latin typeface="Tw Cen MT"/>
                <a:cs typeface="Tw Cen MT"/>
              </a:rPr>
              <a:t>B</a:t>
            </a:r>
          </a:p>
        </p:txBody>
      </p:sp>
      <p:sp>
        <p:nvSpPr>
          <p:cNvPr id="221193" name="Text Box 64"/>
          <p:cNvSpPr txBox="1">
            <a:spLocks noChangeArrowheads="1"/>
          </p:cNvSpPr>
          <p:nvPr/>
        </p:nvSpPr>
        <p:spPr bwMode="auto">
          <a:xfrm>
            <a:off x="5715000" y="4419600"/>
            <a:ext cx="30859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sz="1600" u="none">
                <a:solidFill>
                  <a:srgbClr val="000000"/>
                </a:solidFill>
                <a:latin typeface="Tw Cen MT"/>
                <a:cs typeface="Tw Cen MT"/>
              </a:rPr>
              <a:t>C</a:t>
            </a:r>
          </a:p>
        </p:txBody>
      </p:sp>
      <p:sp>
        <p:nvSpPr>
          <p:cNvPr id="221194" name="Rectangle 66"/>
          <p:cNvSpPr>
            <a:spLocks noChangeArrowheads="1"/>
          </p:cNvSpPr>
          <p:nvPr/>
        </p:nvSpPr>
        <p:spPr bwMode="auto">
          <a:xfrm>
            <a:off x="1250245" y="1295400"/>
            <a:ext cx="685523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588" indent="-1588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None/>
            </a:pPr>
            <a:r>
              <a:rPr lang="en-US" sz="2000" u="none" dirty="0">
                <a:solidFill>
                  <a:srgbClr val="000000"/>
                </a:solidFill>
                <a:latin typeface="Tw Cen MT"/>
                <a:cs typeface="Tw Cen MT"/>
              </a:rPr>
              <a:t>As </a:t>
            </a:r>
            <a:r>
              <a:rPr lang="en-US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instabilidades</a:t>
            </a:r>
            <a:r>
              <a:rPr lang="en-US" sz="2000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en-US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induzidas</a:t>
            </a:r>
            <a:r>
              <a:rPr lang="en-US" sz="2000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en-US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podem</a:t>
            </a:r>
            <a:r>
              <a:rPr lang="en-US" sz="2000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en-US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ter</a:t>
            </a:r>
            <a:r>
              <a:rPr lang="en-US" sz="2000" u="none" dirty="0">
                <a:solidFill>
                  <a:srgbClr val="000000"/>
                </a:solidFill>
                <a:latin typeface="Tw Cen MT"/>
                <a:cs typeface="Tw Cen MT"/>
              </a:rPr>
              <a:t> a </a:t>
            </a:r>
            <a:r>
              <a:rPr lang="en-US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ver</a:t>
            </a:r>
            <a:r>
              <a:rPr lang="en-US" sz="2000" u="none" dirty="0">
                <a:solidFill>
                  <a:srgbClr val="000000"/>
                </a:solidFill>
                <a:latin typeface="Tw Cen MT"/>
                <a:cs typeface="Tw Cen MT"/>
              </a:rPr>
              <a:t> com loops </a:t>
            </a:r>
            <a:r>
              <a:rPr lang="en-US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…</a:t>
            </a:r>
            <a:endParaRPr lang="en-US" sz="2000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1588" indent="-1588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US" sz="2000" dirty="0">
                <a:solidFill>
                  <a:srgbClr val="000000"/>
                </a:solidFill>
                <a:latin typeface="Tw Cen MT"/>
                <a:cs typeface="Tw Cen MT"/>
              </a:rPr>
              <a:t>B </a:t>
            </a:r>
            <a:r>
              <a:rPr lang="en-US" sz="2000" dirty="0" err="1">
                <a:solidFill>
                  <a:srgbClr val="000000"/>
                </a:solidFill>
                <a:latin typeface="Tw Cen MT"/>
                <a:cs typeface="Tw Cen MT"/>
              </a:rPr>
              <a:t>detecta</a:t>
            </a:r>
            <a:r>
              <a:rPr lang="en-US" sz="2000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w Cen MT"/>
                <a:cs typeface="Tw Cen MT"/>
              </a:rPr>
              <a:t>que</a:t>
            </a:r>
            <a:r>
              <a:rPr lang="en-US" sz="2000" dirty="0">
                <a:solidFill>
                  <a:srgbClr val="000000"/>
                </a:solidFill>
                <a:latin typeface="Tw Cen MT"/>
                <a:cs typeface="Tw Cen MT"/>
              </a:rPr>
              <a:t> o link </a:t>
            </a:r>
            <a:r>
              <a:rPr lang="en-US" sz="2000" dirty="0" err="1">
                <a:solidFill>
                  <a:srgbClr val="000000"/>
                </a:solidFill>
                <a:latin typeface="Tw Cen MT"/>
                <a:cs typeface="Tw Cen MT"/>
              </a:rPr>
              <a:t>para</a:t>
            </a:r>
            <a:r>
              <a:rPr lang="en-US" sz="2000" dirty="0">
                <a:solidFill>
                  <a:srgbClr val="000000"/>
                </a:solidFill>
                <a:latin typeface="Tw Cen MT"/>
                <a:cs typeface="Tw Cen MT"/>
              </a:rPr>
              <a:t> A </a:t>
            </a:r>
            <a:r>
              <a:rPr lang="en-US" sz="2000" dirty="0" err="1">
                <a:solidFill>
                  <a:srgbClr val="000000"/>
                </a:solidFill>
                <a:latin typeface="Tw Cen MT"/>
                <a:cs typeface="Tw Cen MT"/>
              </a:rPr>
              <a:t>mudou</a:t>
            </a:r>
            <a:r>
              <a:rPr lang="en-US" sz="2000" dirty="0">
                <a:solidFill>
                  <a:srgbClr val="000000"/>
                </a:solidFill>
                <a:latin typeface="Tw Cen MT"/>
                <a:cs typeface="Tw Cen MT"/>
              </a:rPr>
              <a:t> de 4 </a:t>
            </a:r>
            <a:r>
              <a:rPr lang="en-US" sz="2000" dirty="0" err="1">
                <a:solidFill>
                  <a:srgbClr val="000000"/>
                </a:solidFill>
                <a:latin typeface="Tw Cen MT"/>
                <a:cs typeface="Tw Cen MT"/>
              </a:rPr>
              <a:t>para</a:t>
            </a:r>
            <a:r>
              <a:rPr lang="en-US" sz="2000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w Cen MT"/>
                <a:cs typeface="Tw Cen MT"/>
              </a:rPr>
              <a:t>infinito</a:t>
            </a:r>
            <a:endParaRPr lang="en-US" sz="2000" dirty="0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221195" name="Text Box 64"/>
          <p:cNvSpPr txBox="1">
            <a:spLocks noChangeArrowheads="1"/>
          </p:cNvSpPr>
          <p:nvPr/>
        </p:nvSpPr>
        <p:spPr bwMode="auto">
          <a:xfrm>
            <a:off x="1752600" y="4419600"/>
            <a:ext cx="30859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sz="1600" u="none">
                <a:solidFill>
                  <a:srgbClr val="000000"/>
                </a:solidFill>
                <a:latin typeface="Tw Cen MT"/>
                <a:cs typeface="Tw Cen MT"/>
              </a:rPr>
              <a:t>A</a:t>
            </a:r>
          </a:p>
        </p:txBody>
      </p:sp>
      <p:sp>
        <p:nvSpPr>
          <p:cNvPr id="221196" name="Line 61"/>
          <p:cNvSpPr>
            <a:spLocks noChangeShapeType="1"/>
          </p:cNvSpPr>
          <p:nvPr/>
        </p:nvSpPr>
        <p:spPr bwMode="auto">
          <a:xfrm flipV="1">
            <a:off x="5715000" y="3048000"/>
            <a:ext cx="2057400" cy="1143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221197" name="Line 61"/>
          <p:cNvSpPr>
            <a:spLocks noChangeShapeType="1"/>
          </p:cNvSpPr>
          <p:nvPr/>
        </p:nvSpPr>
        <p:spPr bwMode="auto">
          <a:xfrm flipV="1">
            <a:off x="4191000" y="2362200"/>
            <a:ext cx="23622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221198" name="Line 61"/>
          <p:cNvSpPr>
            <a:spLocks noChangeShapeType="1"/>
          </p:cNvSpPr>
          <p:nvPr/>
        </p:nvSpPr>
        <p:spPr bwMode="auto">
          <a:xfrm>
            <a:off x="4038600" y="2819400"/>
            <a:ext cx="1262063" cy="1219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221199" name="Line 61"/>
          <p:cNvSpPr>
            <a:spLocks noChangeShapeType="1"/>
          </p:cNvSpPr>
          <p:nvPr/>
        </p:nvSpPr>
        <p:spPr bwMode="auto">
          <a:xfrm flipH="1">
            <a:off x="2667000" y="2819400"/>
            <a:ext cx="1295400" cy="1295400"/>
          </a:xfrm>
          <a:prstGeom prst="line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221200" name="Line 61"/>
          <p:cNvSpPr>
            <a:spLocks noChangeShapeType="1"/>
          </p:cNvSpPr>
          <p:nvPr/>
        </p:nvSpPr>
        <p:spPr bwMode="auto">
          <a:xfrm>
            <a:off x="990600" y="2743200"/>
            <a:ext cx="1600200" cy="1371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221201" name="TextBox 72"/>
          <p:cNvSpPr txBox="1">
            <a:spLocks noChangeArrowheads="1"/>
          </p:cNvSpPr>
          <p:nvPr/>
        </p:nvSpPr>
        <p:spPr bwMode="auto">
          <a:xfrm>
            <a:off x="3004333" y="2824163"/>
            <a:ext cx="4894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 dirty="0" err="1">
                <a:solidFill>
                  <a:srgbClr val="000000"/>
                </a:solidFill>
                <a:latin typeface="Tw Cen MT"/>
                <a:cs typeface="Tw Cen MT"/>
              </a:rPr>
              <a:t>inf</a:t>
            </a:r>
            <a:endParaRPr lang="en-US" u="none" dirty="0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221202" name="TextBox 73"/>
          <p:cNvSpPr txBox="1">
            <a:spLocks noChangeArrowheads="1"/>
          </p:cNvSpPr>
          <p:nvPr/>
        </p:nvSpPr>
        <p:spPr bwMode="auto">
          <a:xfrm>
            <a:off x="3810000" y="4343400"/>
            <a:ext cx="520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>
                <a:solidFill>
                  <a:srgbClr val="000000"/>
                </a:solidFill>
                <a:latin typeface="Tw Cen MT"/>
                <a:cs typeface="Tw Cen MT"/>
              </a:rPr>
              <a:t>50</a:t>
            </a:r>
          </a:p>
        </p:txBody>
      </p:sp>
      <p:sp>
        <p:nvSpPr>
          <p:cNvPr id="221203" name="TextBox 74"/>
          <p:cNvSpPr txBox="1">
            <a:spLocks noChangeArrowheads="1"/>
          </p:cNvSpPr>
          <p:nvPr/>
        </p:nvSpPr>
        <p:spPr bwMode="auto">
          <a:xfrm>
            <a:off x="5029200" y="3124200"/>
            <a:ext cx="352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>
                <a:solidFill>
                  <a:srgbClr val="000000"/>
                </a:solidFill>
                <a:latin typeface="Tw Cen MT"/>
                <a:cs typeface="Tw Cen MT"/>
              </a:rPr>
              <a:t>1</a:t>
            </a:r>
          </a:p>
        </p:txBody>
      </p:sp>
      <p:sp>
        <p:nvSpPr>
          <p:cNvPr id="221206" name="TextBox 60"/>
          <p:cNvSpPr txBox="1">
            <a:spLocks noChangeArrowheads="1"/>
          </p:cNvSpPr>
          <p:nvPr/>
        </p:nvSpPr>
        <p:spPr bwMode="auto">
          <a:xfrm>
            <a:off x="1287947" y="5154543"/>
            <a:ext cx="545040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u="none" dirty="0">
                <a:solidFill>
                  <a:srgbClr val="000000"/>
                </a:solidFill>
                <a:latin typeface="Tw Cen MT"/>
                <a:cs typeface="Tw Cen MT"/>
              </a:rPr>
              <a:t>B </a:t>
            </a:r>
            <a:r>
              <a:rPr lang="en-US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recalcula</a:t>
            </a:r>
            <a:r>
              <a:rPr lang="en-US" sz="2000" u="none" dirty="0">
                <a:solidFill>
                  <a:srgbClr val="000000"/>
                </a:solidFill>
                <a:latin typeface="Tw Cen MT"/>
                <a:cs typeface="Tw Cen MT"/>
              </a:rPr>
              <a:t> a </a:t>
            </a:r>
            <a:r>
              <a:rPr lang="en-US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dist</a:t>
            </a:r>
            <a:r>
              <a:rPr lang="en-US" sz="2000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en-US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para</a:t>
            </a:r>
            <a:r>
              <a:rPr lang="en-US" sz="2000" u="none" dirty="0">
                <a:solidFill>
                  <a:srgbClr val="000000"/>
                </a:solidFill>
                <a:latin typeface="Tw Cen MT"/>
                <a:cs typeface="Tw Cen MT"/>
              </a:rPr>
              <a:t> A = min { inf+0,  1+5 } = </a:t>
            </a:r>
            <a:r>
              <a:rPr lang="en-US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6</a:t>
            </a:r>
          </a:p>
          <a:p>
            <a:pPr eaLnBrk="1" hangingPunct="1"/>
            <a:r>
              <a:rPr lang="en-US" sz="2000" u="none" dirty="0">
                <a:solidFill>
                  <a:srgbClr val="000000"/>
                </a:solidFill>
                <a:latin typeface="Tw Cen MT"/>
                <a:cs typeface="Tw Cen MT"/>
              </a:rPr>
              <a:t>Dist. de B </a:t>
            </a:r>
            <a:r>
              <a:rPr lang="en-US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para</a:t>
            </a:r>
            <a:r>
              <a:rPr lang="en-US" sz="2000" u="none" dirty="0">
                <a:solidFill>
                  <a:srgbClr val="000000"/>
                </a:solidFill>
                <a:latin typeface="Tw Cen MT"/>
                <a:cs typeface="Tw Cen MT"/>
              </a:rPr>
              <a:t> A = 6, Dist. de B </a:t>
            </a:r>
            <a:r>
              <a:rPr lang="en-US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para</a:t>
            </a:r>
            <a:r>
              <a:rPr lang="en-US" sz="2000" u="none" dirty="0">
                <a:solidFill>
                  <a:srgbClr val="000000"/>
                </a:solidFill>
                <a:latin typeface="Tw Cen MT"/>
                <a:cs typeface="Tw Cen MT"/>
              </a:rPr>
              <a:t> C = </a:t>
            </a:r>
            <a:r>
              <a:rPr lang="en-US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1</a:t>
            </a:r>
            <a:endParaRPr lang="en-US" sz="2000" u="none" dirty="0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 rot="-1514470">
            <a:off x="7024939" y="5096185"/>
            <a:ext cx="1494920" cy="584776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Errado</a:t>
            </a:r>
            <a:r>
              <a:rPr lang="en-US" sz="3200" u="none" dirty="0" smtClean="0">
                <a:solidFill>
                  <a:srgbClr val="000000"/>
                </a:solidFill>
                <a:latin typeface="Tw Cen MT"/>
                <a:cs typeface="Tw Cen MT"/>
              </a:rPr>
              <a:t> !</a:t>
            </a:r>
            <a:endParaRPr lang="en-US" u="none" dirty="0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63" name="Explosion 2 62"/>
          <p:cNvSpPr>
            <a:spLocks noChangeArrowheads="1"/>
          </p:cNvSpPr>
          <p:nvPr/>
        </p:nvSpPr>
        <p:spPr bwMode="auto">
          <a:xfrm>
            <a:off x="2960370" y="3264113"/>
            <a:ext cx="533400" cy="609600"/>
          </a:xfrm>
          <a:prstGeom prst="irregularSeal2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>
              <a:latin typeface="Tw Cen MT"/>
              <a:cs typeface="Tw Cen MT"/>
            </a:endParaRPr>
          </a:p>
        </p:txBody>
      </p:sp>
      <p:grpSp>
        <p:nvGrpSpPr>
          <p:cNvPr id="64" name="Group 32"/>
          <p:cNvGrpSpPr>
            <a:grpSpLocks/>
          </p:cNvGrpSpPr>
          <p:nvPr/>
        </p:nvGrpSpPr>
        <p:grpSpPr bwMode="auto">
          <a:xfrm>
            <a:off x="2393949" y="4137819"/>
            <a:ext cx="501650" cy="233363"/>
            <a:chOff x="3120" y="2318"/>
            <a:chExt cx="316" cy="147"/>
          </a:xfrm>
        </p:grpSpPr>
        <p:sp>
          <p:nvSpPr>
            <p:cNvPr id="65" name="Oval 33"/>
            <p:cNvSpPr>
              <a:spLocks noChangeArrowheads="1"/>
            </p:cNvSpPr>
            <p:nvPr/>
          </p:nvSpPr>
          <p:spPr bwMode="auto">
            <a:xfrm>
              <a:off x="3123" y="2384"/>
              <a:ext cx="313" cy="81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66" name="Line 34"/>
            <p:cNvSpPr>
              <a:spLocks noChangeShapeType="1"/>
            </p:cNvSpPr>
            <p:nvPr/>
          </p:nvSpPr>
          <p:spPr bwMode="auto">
            <a:xfrm>
              <a:off x="3123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67" name="Line 35"/>
            <p:cNvSpPr>
              <a:spLocks noChangeShapeType="1"/>
            </p:cNvSpPr>
            <p:nvPr/>
          </p:nvSpPr>
          <p:spPr bwMode="auto">
            <a:xfrm>
              <a:off x="3436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68" name="Rectangle 36"/>
            <p:cNvSpPr>
              <a:spLocks noChangeArrowheads="1"/>
            </p:cNvSpPr>
            <p:nvPr/>
          </p:nvSpPr>
          <p:spPr bwMode="auto">
            <a:xfrm>
              <a:off x="3123" y="2377"/>
              <a:ext cx="310" cy="4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GB" sz="1800" u="none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69" name="Oval 37"/>
            <p:cNvSpPr>
              <a:spLocks noChangeArrowheads="1"/>
            </p:cNvSpPr>
            <p:nvPr/>
          </p:nvSpPr>
          <p:spPr bwMode="auto">
            <a:xfrm>
              <a:off x="3120" y="2318"/>
              <a:ext cx="313" cy="9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grpSp>
          <p:nvGrpSpPr>
            <p:cNvPr id="70" name="Group 38"/>
            <p:cNvGrpSpPr>
              <a:grpSpLocks/>
            </p:cNvGrpSpPr>
            <p:nvPr/>
          </p:nvGrpSpPr>
          <p:grpSpPr bwMode="auto">
            <a:xfrm>
              <a:off x="3195" y="2339"/>
              <a:ext cx="156" cy="55"/>
              <a:chOff x="2848" y="848"/>
              <a:chExt cx="140" cy="98"/>
            </a:xfrm>
          </p:grpSpPr>
          <p:sp>
            <p:nvSpPr>
              <p:cNvPr id="75" name="Line 3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76" name="Line 4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77" name="Line 4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</p:grpSp>
        <p:grpSp>
          <p:nvGrpSpPr>
            <p:cNvPr id="71" name="Group 42"/>
            <p:cNvGrpSpPr>
              <a:grpSpLocks/>
            </p:cNvGrpSpPr>
            <p:nvPr/>
          </p:nvGrpSpPr>
          <p:grpSpPr bwMode="auto">
            <a:xfrm flipV="1">
              <a:off x="3195" y="2338"/>
              <a:ext cx="156" cy="56"/>
              <a:chOff x="2848" y="848"/>
              <a:chExt cx="140" cy="98"/>
            </a:xfrm>
          </p:grpSpPr>
          <p:sp>
            <p:nvSpPr>
              <p:cNvPr id="72" name="Line 4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73" name="Line 4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74" name="Line 4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37662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63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5400" dirty="0">
                <a:latin typeface="Tw Cen MT"/>
                <a:ea typeface="ＭＳ Ｐゴシック" charset="0"/>
                <a:cs typeface="Tw Cen MT"/>
              </a:rPr>
              <a:t>Tentativas de soluç</a:t>
            </a:r>
            <a:r>
              <a:rPr lang="pt-PT" altLang="ja-JP" sz="5400" dirty="0">
                <a:latin typeface="Tw Cen MT"/>
                <a:ea typeface="ヒラギノ角ゴ Pro W3" charset="0"/>
                <a:cs typeface="Tw Cen MT"/>
              </a:rPr>
              <a:t>ão (1)</a:t>
            </a:r>
            <a:endParaRPr lang="pt-PT" sz="5400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223236" name="Rectangle 3"/>
          <p:cNvSpPr>
            <a:spLocks noChangeArrowheads="1"/>
          </p:cNvSpPr>
          <p:nvPr/>
        </p:nvSpPr>
        <p:spPr bwMode="auto">
          <a:xfrm>
            <a:off x="713538" y="1691858"/>
            <a:ext cx="7691949" cy="4365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GB" sz="2800" u="none" dirty="0">
                <a:solidFill>
                  <a:srgbClr val="000000"/>
                </a:solidFill>
                <a:latin typeface="Tw Cen MT"/>
                <a:cs typeface="Tw Cen MT"/>
              </a:rPr>
              <a:t>“Split horizon with poisoned reverse”</a:t>
            </a:r>
            <a:r>
              <a:rPr lang="pt-PT" sz="2800" u="none" dirty="0">
                <a:solidFill>
                  <a:srgbClr val="000000"/>
                </a:solidFill>
                <a:latin typeface="Tw Cen MT"/>
                <a:cs typeface="Tw Cen MT"/>
              </a:rPr>
              <a:t> - um </a:t>
            </a:r>
            <a:r>
              <a:rPr lang="pt-PT" sz="2800" i="1" u="none" dirty="0" err="1">
                <a:solidFill>
                  <a:srgbClr val="000000"/>
                </a:solidFill>
                <a:latin typeface="Tw Cen MT"/>
                <a:cs typeface="Tw Cen MT"/>
              </a:rPr>
              <a:t>router</a:t>
            </a:r>
            <a:r>
              <a:rPr lang="pt-PT" sz="2800" u="none" dirty="0">
                <a:solidFill>
                  <a:srgbClr val="000000"/>
                </a:solidFill>
                <a:latin typeface="Tw Cen MT"/>
                <a:cs typeface="Tw Cen MT"/>
              </a:rPr>
              <a:t>  R1 anuncia ao </a:t>
            </a:r>
            <a:r>
              <a:rPr lang="pt-PT" sz="2800" i="1" u="none" dirty="0" err="1">
                <a:solidFill>
                  <a:srgbClr val="000000"/>
                </a:solidFill>
                <a:latin typeface="Tw Cen MT"/>
                <a:cs typeface="Tw Cen MT"/>
              </a:rPr>
              <a:t>router</a:t>
            </a:r>
            <a:r>
              <a:rPr lang="pt-PT" sz="2800" u="none" dirty="0">
                <a:solidFill>
                  <a:srgbClr val="000000"/>
                </a:solidFill>
                <a:latin typeface="Tw Cen MT"/>
                <a:cs typeface="Tw Cen MT"/>
              </a:rPr>
              <a:t>  R2 </a:t>
            </a:r>
            <a:r>
              <a:rPr lang="ja-JP" altLang="pt-PT" sz="2800" u="none" dirty="0">
                <a:solidFill>
                  <a:srgbClr val="000000"/>
                </a:solidFill>
                <a:latin typeface="Tw Cen MT"/>
                <a:cs typeface="Tw Cen MT"/>
              </a:rPr>
              <a:t>“</a:t>
            </a:r>
            <a:r>
              <a:rPr lang="pt-PT" sz="2800" u="none" dirty="0">
                <a:solidFill>
                  <a:srgbClr val="000000"/>
                </a:solidFill>
                <a:latin typeface="Tw Cen MT"/>
                <a:cs typeface="Tw Cen MT"/>
              </a:rPr>
              <a:t>distância infinita</a:t>
            </a:r>
            <a:r>
              <a:rPr lang="ja-JP" altLang="pt-PT" sz="2800" u="none" dirty="0">
                <a:solidFill>
                  <a:srgbClr val="000000"/>
                </a:solidFill>
                <a:latin typeface="Tw Cen MT"/>
                <a:cs typeface="Tw Cen MT"/>
              </a:rPr>
              <a:t>”</a:t>
            </a:r>
            <a:r>
              <a:rPr lang="pt-PT" sz="2800" u="none" dirty="0">
                <a:solidFill>
                  <a:srgbClr val="000000"/>
                </a:solidFill>
                <a:latin typeface="Tw Cen MT"/>
                <a:cs typeface="Tw Cen MT"/>
              </a:rPr>
              <a:t> para todos os destinos para os quais R1 usa R2 como melhor </a:t>
            </a:r>
            <a:r>
              <a:rPr lang="pt-PT" sz="2800" u="none" dirty="0" smtClean="0">
                <a:solidFill>
                  <a:srgbClr val="000000"/>
                </a:solidFill>
                <a:latin typeface="Tw Cen MT"/>
                <a:cs typeface="Tw Cen MT"/>
              </a:rPr>
              <a:t>caminho, ou seja, R1 </a:t>
            </a:r>
            <a:r>
              <a:rPr lang="pt-PT" sz="2800" u="none" dirty="0">
                <a:solidFill>
                  <a:srgbClr val="000000"/>
                </a:solidFill>
                <a:latin typeface="Tw Cen MT"/>
                <a:cs typeface="Tw Cen MT"/>
              </a:rPr>
              <a:t>anuncia a R2 com dist</a:t>
            </a:r>
            <a:r>
              <a:rPr lang="pt-PT" altLang="ja-JP" sz="2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ância </a:t>
            </a:r>
            <a:r>
              <a:rPr lang="pt-PT" altLang="ja-JP" sz="28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infinito </a:t>
            </a:r>
            <a:r>
              <a:rPr lang="pt-PT" altLang="ja-JP" sz="2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tudo aquilo que R1 acha que está por detrás de </a:t>
            </a:r>
            <a:r>
              <a:rPr lang="pt-PT" altLang="ja-JP" sz="28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R2</a:t>
            </a:r>
            <a:endParaRPr lang="pt-PT" altLang="ja-JP" sz="2800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altLang="ja-JP" sz="2800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Usado em implementações de protocolos de </a:t>
            </a:r>
            <a:r>
              <a:rPr lang="pt-PT" sz="2800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routing</a:t>
            </a:r>
            <a:r>
              <a:rPr lang="pt-PT" sz="2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que usam na base a abordagem </a:t>
            </a:r>
            <a:r>
              <a:rPr lang="ja-JP" altLang="pt-PT" sz="2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“</a:t>
            </a:r>
            <a:r>
              <a:rPr lang="pt-PT" sz="2800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distance</a:t>
            </a:r>
            <a:r>
              <a:rPr lang="pt-PT" sz="2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-vector</a:t>
            </a:r>
            <a:r>
              <a:rPr lang="ja-JP" altLang="pt-PT" sz="2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”</a:t>
            </a:r>
            <a:r>
              <a:rPr lang="pt-PT" sz="2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de </a:t>
            </a:r>
            <a:r>
              <a:rPr lang="pt-PT" sz="2800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Bellman</a:t>
            </a:r>
            <a:r>
              <a:rPr lang="pt-PT" sz="2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-Ford</a:t>
            </a:r>
            <a:r>
              <a:rPr lang="pt-PT" sz="28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: </a:t>
            </a:r>
            <a:r>
              <a:rPr lang="pt-PT" sz="2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RIP, IGRP, EIGRP, </a:t>
            </a:r>
            <a:r>
              <a:rPr lang="pt-PT" sz="2800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...</a:t>
            </a:r>
            <a:endParaRPr lang="pt-PT" sz="2800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sz="2800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12691988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dirty="0">
                <a:solidFill>
                  <a:srgbClr val="000000"/>
                </a:solidFill>
                <a:latin typeface="Tahoma" charset="0"/>
                <a:ea typeface="ＭＳ Ｐゴシック" charset="0"/>
                <a:cs typeface="ＭＳ Ｐゴシック" charset="0"/>
              </a:rPr>
              <a:t>Tentativas de soluç</a:t>
            </a:r>
            <a:r>
              <a:rPr lang="pt-PT" altLang="ja-JP" dirty="0">
                <a:solidFill>
                  <a:srgbClr val="000000"/>
                </a:solidFill>
                <a:latin typeface="Tahoma" charset="0"/>
                <a:ea typeface="ヒラギノ角ゴ Pro W3" charset="0"/>
                <a:cs typeface="ヒラギノ角ゴ Pro W3" charset="0"/>
              </a:rPr>
              <a:t>ão (2)</a:t>
            </a:r>
            <a:endParaRPr lang="pt-PT" dirty="0">
              <a:solidFill>
                <a:srgbClr val="000000"/>
              </a:solidFill>
              <a:latin typeface="Tahom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284" name="Rectangle 3"/>
          <p:cNvSpPr>
            <a:spLocks noChangeArrowheads="1"/>
          </p:cNvSpPr>
          <p:nvPr/>
        </p:nvSpPr>
        <p:spPr bwMode="auto">
          <a:xfrm>
            <a:off x="457200" y="1752005"/>
            <a:ext cx="8305800" cy="3590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2800" u="none" dirty="0" smtClean="0">
                <a:solidFill>
                  <a:srgbClr val="000000"/>
                </a:solidFill>
                <a:latin typeface="Tw Cen MT"/>
                <a:cs typeface="Tw Cen MT"/>
              </a:rPr>
              <a:t>A </a:t>
            </a:r>
            <a:r>
              <a:rPr lang="pt-PT" sz="2800" u="none" dirty="0">
                <a:solidFill>
                  <a:srgbClr val="000000"/>
                </a:solidFill>
                <a:latin typeface="Tw Cen MT"/>
                <a:cs typeface="Tw Cen MT"/>
              </a:rPr>
              <a:t>métrica </a:t>
            </a:r>
            <a:r>
              <a:rPr lang="ja-JP" altLang="pt-PT" sz="2800" u="none" dirty="0">
                <a:solidFill>
                  <a:srgbClr val="000000"/>
                </a:solidFill>
                <a:latin typeface="Tw Cen MT"/>
                <a:cs typeface="Tw Cen MT"/>
              </a:rPr>
              <a:t>“</a:t>
            </a:r>
            <a:r>
              <a:rPr lang="pt-PT" sz="2800" u="none" dirty="0">
                <a:solidFill>
                  <a:srgbClr val="000000"/>
                </a:solidFill>
                <a:latin typeface="Tw Cen MT"/>
                <a:cs typeface="Tw Cen MT"/>
              </a:rPr>
              <a:t>Infinito</a:t>
            </a:r>
            <a:r>
              <a:rPr lang="ja-JP" altLang="pt-PT" sz="2800" u="none" dirty="0">
                <a:solidFill>
                  <a:srgbClr val="000000"/>
                </a:solidFill>
                <a:latin typeface="Tw Cen MT"/>
                <a:cs typeface="Tw Cen MT"/>
              </a:rPr>
              <a:t>”</a:t>
            </a:r>
            <a:r>
              <a:rPr lang="pt-PT" sz="2800" u="none" dirty="0">
                <a:solidFill>
                  <a:srgbClr val="000000"/>
                </a:solidFill>
                <a:latin typeface="Tw Cen MT"/>
                <a:cs typeface="Tw Cen MT"/>
              </a:rPr>
              <a:t> é modelizada por um número relativamente baixo para aumentar a velocidade de convergência (tal soluç</a:t>
            </a:r>
            <a:r>
              <a:rPr lang="pt-PT" altLang="ja-JP" sz="2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ão </a:t>
            </a:r>
            <a:r>
              <a:rPr lang="pt-PT" sz="2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implica que este algoritmo não pode ser aplicado a situações em que o diâmetro da rede é muito grande). 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800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8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Exemplo: </a:t>
            </a:r>
            <a:r>
              <a:rPr lang="pt-PT" sz="2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no protocolo </a:t>
            </a:r>
            <a:r>
              <a:rPr lang="pt-PT" sz="28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RIP</a:t>
            </a:r>
            <a:r>
              <a:rPr lang="pt-PT" sz="2800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</a:t>
            </a:r>
            <a:r>
              <a:rPr lang="pt-PT" sz="28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infinito </a:t>
            </a:r>
            <a:r>
              <a:rPr lang="pt-PT" sz="2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= </a:t>
            </a:r>
            <a:r>
              <a:rPr lang="pt-PT" sz="28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16 </a:t>
            </a:r>
            <a:r>
              <a:rPr lang="pt-PT" sz="2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pelo que mesmo que aparecesse o ciclo, este terminaria mais </a:t>
            </a:r>
            <a:r>
              <a:rPr lang="pt-PT" sz="28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rapidamente</a:t>
            </a:r>
            <a:r>
              <a:rPr lang="pt-PT" sz="2800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.</a:t>
            </a:r>
            <a:endParaRPr lang="pt-PT" sz="2800" u="none" dirty="0" smtClean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4047299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1" y="274638"/>
            <a:ext cx="8614434" cy="1143000"/>
          </a:xfrm>
        </p:spPr>
        <p:txBody>
          <a:bodyPr>
            <a:noAutofit/>
          </a:bodyPr>
          <a:lstStyle/>
          <a:p>
            <a:pPr eaLnBrk="1" hangingPunct="1"/>
            <a:r>
              <a:rPr lang="pt-PT" dirty="0">
                <a:latin typeface="Tw Cen MT"/>
                <a:ea typeface="ＭＳ Ｐゴシック" charset="0"/>
                <a:cs typeface="Tw Cen MT"/>
              </a:rPr>
              <a:t>Garantia</a:t>
            </a:r>
            <a:r>
              <a:rPr lang="pt-PT" altLang="ja-JP" dirty="0">
                <a:latin typeface="Tw Cen MT"/>
                <a:ea typeface="ヒラギノ角ゴ Pro W3" charset="0"/>
                <a:cs typeface="Tw Cen MT"/>
              </a:rPr>
              <a:t> total de ausência de </a:t>
            </a:r>
            <a:r>
              <a:rPr lang="pt-PT" altLang="ja-JP" dirty="0" smtClean="0">
                <a:latin typeface="Tw Cen MT"/>
                <a:ea typeface="ヒラギノ角ゴ Pro W3" charset="0"/>
                <a:cs typeface="Tw Cen MT"/>
              </a:rPr>
              <a:t>ciclos?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233476" name="Rectangle 3"/>
          <p:cNvSpPr>
            <a:spLocks noChangeArrowheads="1"/>
          </p:cNvSpPr>
          <p:nvPr/>
        </p:nvSpPr>
        <p:spPr bwMode="auto">
          <a:xfrm>
            <a:off x="304800" y="1524000"/>
            <a:ext cx="8458200" cy="65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latin typeface="Tw Cen MT"/>
                <a:cs typeface="Tw Cen MT"/>
              </a:rPr>
              <a:t>Os anteriores mecanismos</a:t>
            </a:r>
            <a:r>
              <a:rPr lang="pt-PT" altLang="ja-JP" sz="2000" u="none" dirty="0">
                <a:latin typeface="Tw Cen MT"/>
                <a:ea typeface="ヒラギノ角ゴ Pro W3" charset="0"/>
                <a:cs typeface="Tw Cen MT"/>
              </a:rPr>
              <a:t> não garantem total ausência de problemas pois podem existir casos particulares em que os mesmos poderiam voltar a aparecer.</a:t>
            </a:r>
            <a:endParaRPr lang="pt-PT" sz="2000" u="none" dirty="0">
              <a:latin typeface="Tw Cen MT"/>
              <a:ea typeface="ヒラギノ角ゴ Pro W3" charset="0"/>
              <a:cs typeface="Tw Cen MT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449763" y="2365166"/>
            <a:ext cx="3930650" cy="3589338"/>
            <a:chOff x="2484782" y="2368572"/>
            <a:chExt cx="3930650" cy="3589338"/>
          </a:xfrm>
        </p:grpSpPr>
        <p:sp>
          <p:nvSpPr>
            <p:cNvPr id="233478" name="Line 5"/>
            <p:cNvSpPr>
              <a:spLocks noChangeShapeType="1"/>
            </p:cNvSpPr>
            <p:nvPr/>
          </p:nvSpPr>
          <p:spPr bwMode="auto">
            <a:xfrm flipV="1">
              <a:off x="3322982" y="2898457"/>
              <a:ext cx="1066800" cy="9840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3479" name="Line 6"/>
            <p:cNvSpPr>
              <a:spLocks noChangeShapeType="1"/>
            </p:cNvSpPr>
            <p:nvPr/>
          </p:nvSpPr>
          <p:spPr bwMode="auto">
            <a:xfrm>
              <a:off x="4618382" y="2898457"/>
              <a:ext cx="1295400" cy="121116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3480" name="Text Box 7"/>
            <p:cNvSpPr txBox="1">
              <a:spLocks noChangeArrowheads="1"/>
            </p:cNvSpPr>
            <p:nvPr/>
          </p:nvSpPr>
          <p:spPr bwMode="auto">
            <a:xfrm>
              <a:off x="3856382" y="2597242"/>
              <a:ext cx="323850" cy="3359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sz="1600" b="1" u="none"/>
                <a:t>B</a:t>
              </a:r>
            </a:p>
          </p:txBody>
        </p:sp>
        <p:sp>
          <p:nvSpPr>
            <p:cNvPr id="233481" name="Text Box 8"/>
            <p:cNvSpPr txBox="1">
              <a:spLocks noChangeArrowheads="1"/>
            </p:cNvSpPr>
            <p:nvPr/>
          </p:nvSpPr>
          <p:spPr bwMode="auto">
            <a:xfrm>
              <a:off x="5837582" y="2974155"/>
              <a:ext cx="323850" cy="3359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sz="1600" b="1" u="none"/>
                <a:t>A</a:t>
              </a:r>
            </a:p>
          </p:txBody>
        </p:sp>
        <p:sp>
          <p:nvSpPr>
            <p:cNvPr id="233482" name="Text Box 9"/>
            <p:cNvSpPr txBox="1">
              <a:spLocks noChangeArrowheads="1"/>
            </p:cNvSpPr>
            <p:nvPr/>
          </p:nvSpPr>
          <p:spPr bwMode="auto">
            <a:xfrm>
              <a:off x="2484782" y="3882528"/>
              <a:ext cx="319088" cy="337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sz="1600" b="1" u="none"/>
                <a:t>C</a:t>
              </a:r>
            </a:p>
          </p:txBody>
        </p:sp>
        <p:sp>
          <p:nvSpPr>
            <p:cNvPr id="233483" name="Text Box 10"/>
            <p:cNvSpPr txBox="1">
              <a:spLocks noChangeArrowheads="1"/>
            </p:cNvSpPr>
            <p:nvPr/>
          </p:nvSpPr>
          <p:spPr bwMode="auto">
            <a:xfrm>
              <a:off x="4389782" y="5622001"/>
              <a:ext cx="338138" cy="3359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sz="1600" b="1" u="none"/>
                <a:t>D</a:t>
              </a:r>
            </a:p>
          </p:txBody>
        </p:sp>
        <p:sp>
          <p:nvSpPr>
            <p:cNvPr id="233484" name="Line 11"/>
            <p:cNvSpPr>
              <a:spLocks noChangeShapeType="1"/>
            </p:cNvSpPr>
            <p:nvPr/>
          </p:nvSpPr>
          <p:spPr bwMode="auto">
            <a:xfrm flipH="1">
              <a:off x="4770782" y="4185320"/>
              <a:ext cx="1219200" cy="11354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3485" name="Line 12"/>
            <p:cNvSpPr>
              <a:spLocks noChangeShapeType="1"/>
            </p:cNvSpPr>
            <p:nvPr/>
          </p:nvSpPr>
          <p:spPr bwMode="auto">
            <a:xfrm>
              <a:off x="3246782" y="4109622"/>
              <a:ext cx="1219200" cy="121116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3486" name="Text Box 13"/>
            <p:cNvSpPr txBox="1">
              <a:spLocks noChangeArrowheads="1"/>
            </p:cNvSpPr>
            <p:nvPr/>
          </p:nvSpPr>
          <p:spPr bwMode="auto">
            <a:xfrm>
              <a:off x="4846982" y="3429918"/>
              <a:ext cx="44595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sz="1600" b="1" u="none" dirty="0" smtClean="0"/>
                <a:t>10</a:t>
              </a:r>
              <a:endParaRPr lang="pt-PT" sz="1600" b="1" u="none" dirty="0"/>
            </a:p>
          </p:txBody>
        </p:sp>
        <p:sp>
          <p:nvSpPr>
            <p:cNvPr id="233487" name="Text Box 15"/>
            <p:cNvSpPr txBox="1">
              <a:spLocks noChangeArrowheads="1"/>
            </p:cNvSpPr>
            <p:nvPr/>
          </p:nvSpPr>
          <p:spPr bwMode="auto">
            <a:xfrm>
              <a:off x="6066182" y="4336715"/>
              <a:ext cx="309563" cy="337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sz="1600" b="1" u="none"/>
                <a:t>E</a:t>
              </a:r>
            </a:p>
          </p:txBody>
        </p:sp>
        <p:sp>
          <p:nvSpPr>
            <p:cNvPr id="233488" name="Line 16"/>
            <p:cNvSpPr>
              <a:spLocks noChangeShapeType="1"/>
            </p:cNvSpPr>
            <p:nvPr/>
          </p:nvSpPr>
          <p:spPr bwMode="auto">
            <a:xfrm>
              <a:off x="4846982" y="2747061"/>
              <a:ext cx="7620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33490" name="Group 32"/>
            <p:cNvGrpSpPr>
              <a:grpSpLocks/>
            </p:cNvGrpSpPr>
            <p:nvPr/>
          </p:nvGrpSpPr>
          <p:grpSpPr bwMode="auto">
            <a:xfrm>
              <a:off x="4313582" y="5320787"/>
              <a:ext cx="501650" cy="231825"/>
              <a:chOff x="3120" y="2318"/>
              <a:chExt cx="316" cy="147"/>
            </a:xfrm>
          </p:grpSpPr>
          <p:sp>
            <p:nvSpPr>
              <p:cNvPr id="233537" name="Oval 33"/>
              <p:cNvSpPr>
                <a:spLocks noChangeArrowheads="1"/>
              </p:cNvSpPr>
              <p:nvPr/>
            </p:nvSpPr>
            <p:spPr bwMode="auto">
              <a:xfrm>
                <a:off x="3123" y="2384"/>
                <a:ext cx="313" cy="81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38" name="Line 34"/>
              <p:cNvSpPr>
                <a:spLocks noChangeShapeType="1"/>
              </p:cNvSpPr>
              <p:nvPr/>
            </p:nvSpPr>
            <p:spPr bwMode="auto">
              <a:xfrm>
                <a:off x="3123" y="237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39" name="Line 35"/>
              <p:cNvSpPr>
                <a:spLocks noChangeShapeType="1"/>
              </p:cNvSpPr>
              <p:nvPr/>
            </p:nvSpPr>
            <p:spPr bwMode="auto">
              <a:xfrm>
                <a:off x="3436" y="237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40" name="Rectangle 36"/>
              <p:cNvSpPr>
                <a:spLocks noChangeArrowheads="1"/>
              </p:cNvSpPr>
              <p:nvPr/>
            </p:nvSpPr>
            <p:spPr bwMode="auto">
              <a:xfrm>
                <a:off x="3123" y="2377"/>
                <a:ext cx="310" cy="49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GB" sz="1800" u="none">
                  <a:latin typeface="Times New Roman" charset="0"/>
                </a:endParaRPr>
              </a:p>
            </p:txBody>
          </p:sp>
          <p:sp>
            <p:nvSpPr>
              <p:cNvPr id="233541" name="Oval 37"/>
              <p:cNvSpPr>
                <a:spLocks noChangeArrowheads="1"/>
              </p:cNvSpPr>
              <p:nvPr/>
            </p:nvSpPr>
            <p:spPr bwMode="auto">
              <a:xfrm>
                <a:off x="3120" y="2318"/>
                <a:ext cx="313" cy="95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33542" name="Group 38"/>
              <p:cNvGrpSpPr>
                <a:grpSpLocks/>
              </p:cNvGrpSpPr>
              <p:nvPr/>
            </p:nvGrpSpPr>
            <p:grpSpPr bwMode="auto">
              <a:xfrm>
                <a:off x="3195" y="2339"/>
                <a:ext cx="156" cy="55"/>
                <a:chOff x="2848" y="848"/>
                <a:chExt cx="140" cy="98"/>
              </a:xfrm>
            </p:grpSpPr>
            <p:sp>
              <p:nvSpPr>
                <p:cNvPr id="233547" name="Line 3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548" name="Line 4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549" name="Line 4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33543" name="Group 42"/>
              <p:cNvGrpSpPr>
                <a:grpSpLocks/>
              </p:cNvGrpSpPr>
              <p:nvPr/>
            </p:nvGrpSpPr>
            <p:grpSpPr bwMode="auto">
              <a:xfrm flipV="1">
                <a:off x="3195" y="2338"/>
                <a:ext cx="156" cy="56"/>
                <a:chOff x="2848" y="848"/>
                <a:chExt cx="140" cy="98"/>
              </a:xfrm>
            </p:grpSpPr>
            <p:sp>
              <p:nvSpPr>
                <p:cNvPr id="233544" name="Line 4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545" name="Line 4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546" name="Line 4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33491" name="Group 46"/>
            <p:cNvGrpSpPr>
              <a:grpSpLocks/>
            </p:cNvGrpSpPr>
            <p:nvPr/>
          </p:nvGrpSpPr>
          <p:grpSpPr bwMode="auto">
            <a:xfrm>
              <a:off x="5913782" y="4033924"/>
              <a:ext cx="501650" cy="231825"/>
              <a:chOff x="3120" y="2318"/>
              <a:chExt cx="316" cy="147"/>
            </a:xfrm>
          </p:grpSpPr>
          <p:sp>
            <p:nvSpPr>
              <p:cNvPr id="233524" name="Oval 47"/>
              <p:cNvSpPr>
                <a:spLocks noChangeArrowheads="1"/>
              </p:cNvSpPr>
              <p:nvPr/>
            </p:nvSpPr>
            <p:spPr bwMode="auto">
              <a:xfrm>
                <a:off x="3123" y="2384"/>
                <a:ext cx="313" cy="81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25" name="Line 48"/>
              <p:cNvSpPr>
                <a:spLocks noChangeShapeType="1"/>
              </p:cNvSpPr>
              <p:nvPr/>
            </p:nvSpPr>
            <p:spPr bwMode="auto">
              <a:xfrm>
                <a:off x="3123" y="237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26" name="Line 49"/>
              <p:cNvSpPr>
                <a:spLocks noChangeShapeType="1"/>
              </p:cNvSpPr>
              <p:nvPr/>
            </p:nvSpPr>
            <p:spPr bwMode="auto">
              <a:xfrm>
                <a:off x="3436" y="237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27" name="Rectangle 50"/>
              <p:cNvSpPr>
                <a:spLocks noChangeArrowheads="1"/>
              </p:cNvSpPr>
              <p:nvPr/>
            </p:nvSpPr>
            <p:spPr bwMode="auto">
              <a:xfrm>
                <a:off x="3123" y="2377"/>
                <a:ext cx="310" cy="49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GB" sz="1800" u="none">
                  <a:latin typeface="Times New Roman" charset="0"/>
                </a:endParaRPr>
              </a:p>
            </p:txBody>
          </p:sp>
          <p:sp>
            <p:nvSpPr>
              <p:cNvPr id="233528" name="Oval 51"/>
              <p:cNvSpPr>
                <a:spLocks noChangeArrowheads="1"/>
              </p:cNvSpPr>
              <p:nvPr/>
            </p:nvSpPr>
            <p:spPr bwMode="auto">
              <a:xfrm>
                <a:off x="3120" y="2318"/>
                <a:ext cx="313" cy="95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33529" name="Group 52"/>
              <p:cNvGrpSpPr>
                <a:grpSpLocks/>
              </p:cNvGrpSpPr>
              <p:nvPr/>
            </p:nvGrpSpPr>
            <p:grpSpPr bwMode="auto">
              <a:xfrm>
                <a:off x="3195" y="2339"/>
                <a:ext cx="156" cy="55"/>
                <a:chOff x="2848" y="848"/>
                <a:chExt cx="140" cy="98"/>
              </a:xfrm>
            </p:grpSpPr>
            <p:sp>
              <p:nvSpPr>
                <p:cNvPr id="233534" name="Line 5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535" name="Line 5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536" name="Line 5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33530" name="Group 56"/>
              <p:cNvGrpSpPr>
                <a:grpSpLocks/>
              </p:cNvGrpSpPr>
              <p:nvPr/>
            </p:nvGrpSpPr>
            <p:grpSpPr bwMode="auto">
              <a:xfrm flipV="1">
                <a:off x="3195" y="2338"/>
                <a:ext cx="156" cy="56"/>
                <a:chOff x="2848" y="848"/>
                <a:chExt cx="140" cy="98"/>
              </a:xfrm>
            </p:grpSpPr>
            <p:sp>
              <p:nvSpPr>
                <p:cNvPr id="233531" name="Line 5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532" name="Line 5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533" name="Line 5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33492" name="Group 60"/>
            <p:cNvGrpSpPr>
              <a:grpSpLocks/>
            </p:cNvGrpSpPr>
            <p:nvPr/>
          </p:nvGrpSpPr>
          <p:grpSpPr bwMode="auto">
            <a:xfrm>
              <a:off x="4237382" y="2671363"/>
              <a:ext cx="501650" cy="231825"/>
              <a:chOff x="3120" y="2318"/>
              <a:chExt cx="316" cy="147"/>
            </a:xfrm>
          </p:grpSpPr>
          <p:sp>
            <p:nvSpPr>
              <p:cNvPr id="233511" name="Oval 61"/>
              <p:cNvSpPr>
                <a:spLocks noChangeArrowheads="1"/>
              </p:cNvSpPr>
              <p:nvPr/>
            </p:nvSpPr>
            <p:spPr bwMode="auto">
              <a:xfrm>
                <a:off x="3123" y="2384"/>
                <a:ext cx="313" cy="81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12" name="Line 62"/>
              <p:cNvSpPr>
                <a:spLocks noChangeShapeType="1"/>
              </p:cNvSpPr>
              <p:nvPr/>
            </p:nvSpPr>
            <p:spPr bwMode="auto">
              <a:xfrm>
                <a:off x="3123" y="237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13" name="Line 63"/>
              <p:cNvSpPr>
                <a:spLocks noChangeShapeType="1"/>
              </p:cNvSpPr>
              <p:nvPr/>
            </p:nvSpPr>
            <p:spPr bwMode="auto">
              <a:xfrm>
                <a:off x="3436" y="237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14" name="Rectangle 64"/>
              <p:cNvSpPr>
                <a:spLocks noChangeArrowheads="1"/>
              </p:cNvSpPr>
              <p:nvPr/>
            </p:nvSpPr>
            <p:spPr bwMode="auto">
              <a:xfrm>
                <a:off x="3123" y="2377"/>
                <a:ext cx="310" cy="49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GB" sz="1800" u="none">
                  <a:latin typeface="Times New Roman" charset="0"/>
                </a:endParaRPr>
              </a:p>
            </p:txBody>
          </p:sp>
          <p:sp>
            <p:nvSpPr>
              <p:cNvPr id="233515" name="Oval 65"/>
              <p:cNvSpPr>
                <a:spLocks noChangeArrowheads="1"/>
              </p:cNvSpPr>
              <p:nvPr/>
            </p:nvSpPr>
            <p:spPr bwMode="auto">
              <a:xfrm>
                <a:off x="3120" y="2318"/>
                <a:ext cx="313" cy="95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33516" name="Group 66"/>
              <p:cNvGrpSpPr>
                <a:grpSpLocks/>
              </p:cNvGrpSpPr>
              <p:nvPr/>
            </p:nvGrpSpPr>
            <p:grpSpPr bwMode="auto">
              <a:xfrm>
                <a:off x="3195" y="2339"/>
                <a:ext cx="156" cy="55"/>
                <a:chOff x="2848" y="848"/>
                <a:chExt cx="140" cy="98"/>
              </a:xfrm>
            </p:grpSpPr>
            <p:sp>
              <p:nvSpPr>
                <p:cNvPr id="233521" name="Line 6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522" name="Line 6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523" name="Line 6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33517" name="Group 70"/>
              <p:cNvGrpSpPr>
                <a:grpSpLocks/>
              </p:cNvGrpSpPr>
              <p:nvPr/>
            </p:nvGrpSpPr>
            <p:grpSpPr bwMode="auto">
              <a:xfrm flipV="1">
                <a:off x="3195" y="2338"/>
                <a:ext cx="156" cy="56"/>
                <a:chOff x="2848" y="848"/>
                <a:chExt cx="140" cy="98"/>
              </a:xfrm>
            </p:grpSpPr>
            <p:sp>
              <p:nvSpPr>
                <p:cNvPr id="233518" name="Line 7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519" name="Line 7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520" name="Line 7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33493" name="Group 74"/>
            <p:cNvGrpSpPr>
              <a:grpSpLocks/>
            </p:cNvGrpSpPr>
            <p:nvPr/>
          </p:nvGrpSpPr>
          <p:grpSpPr bwMode="auto">
            <a:xfrm>
              <a:off x="5685182" y="2671363"/>
              <a:ext cx="501650" cy="231825"/>
              <a:chOff x="3120" y="2318"/>
              <a:chExt cx="316" cy="147"/>
            </a:xfrm>
          </p:grpSpPr>
          <p:sp>
            <p:nvSpPr>
              <p:cNvPr id="233498" name="Oval 75"/>
              <p:cNvSpPr>
                <a:spLocks noChangeArrowheads="1"/>
              </p:cNvSpPr>
              <p:nvPr/>
            </p:nvSpPr>
            <p:spPr bwMode="auto">
              <a:xfrm>
                <a:off x="3123" y="2384"/>
                <a:ext cx="313" cy="81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499" name="Line 76"/>
              <p:cNvSpPr>
                <a:spLocks noChangeShapeType="1"/>
              </p:cNvSpPr>
              <p:nvPr/>
            </p:nvSpPr>
            <p:spPr bwMode="auto">
              <a:xfrm>
                <a:off x="3123" y="237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00" name="Line 77"/>
              <p:cNvSpPr>
                <a:spLocks noChangeShapeType="1"/>
              </p:cNvSpPr>
              <p:nvPr/>
            </p:nvSpPr>
            <p:spPr bwMode="auto">
              <a:xfrm>
                <a:off x="3436" y="237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01" name="Rectangle 78"/>
              <p:cNvSpPr>
                <a:spLocks noChangeArrowheads="1"/>
              </p:cNvSpPr>
              <p:nvPr/>
            </p:nvSpPr>
            <p:spPr bwMode="auto">
              <a:xfrm>
                <a:off x="3123" y="2377"/>
                <a:ext cx="310" cy="49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GB" sz="1800" u="none">
                  <a:latin typeface="Times New Roman" charset="0"/>
                </a:endParaRPr>
              </a:p>
            </p:txBody>
          </p:sp>
          <p:sp>
            <p:nvSpPr>
              <p:cNvPr id="233502" name="Oval 79"/>
              <p:cNvSpPr>
                <a:spLocks noChangeArrowheads="1"/>
              </p:cNvSpPr>
              <p:nvPr/>
            </p:nvSpPr>
            <p:spPr bwMode="auto">
              <a:xfrm>
                <a:off x="3120" y="2318"/>
                <a:ext cx="313" cy="95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33503" name="Group 80"/>
              <p:cNvGrpSpPr>
                <a:grpSpLocks/>
              </p:cNvGrpSpPr>
              <p:nvPr/>
            </p:nvGrpSpPr>
            <p:grpSpPr bwMode="auto">
              <a:xfrm>
                <a:off x="3195" y="2339"/>
                <a:ext cx="156" cy="55"/>
                <a:chOff x="2848" y="848"/>
                <a:chExt cx="140" cy="98"/>
              </a:xfrm>
            </p:grpSpPr>
            <p:sp>
              <p:nvSpPr>
                <p:cNvPr id="233508" name="Line 8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509" name="Line 8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510" name="Line 8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33504" name="Group 84"/>
              <p:cNvGrpSpPr>
                <a:grpSpLocks/>
              </p:cNvGrpSpPr>
              <p:nvPr/>
            </p:nvGrpSpPr>
            <p:grpSpPr bwMode="auto">
              <a:xfrm flipV="1">
                <a:off x="3195" y="2338"/>
                <a:ext cx="156" cy="56"/>
                <a:chOff x="2848" y="848"/>
                <a:chExt cx="140" cy="98"/>
              </a:xfrm>
            </p:grpSpPr>
            <p:sp>
              <p:nvSpPr>
                <p:cNvPr id="233505" name="Line 8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506" name="Line 8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507" name="Line 8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33494" name="Text Box 103"/>
            <p:cNvSpPr txBox="1">
              <a:spLocks noChangeArrowheads="1"/>
            </p:cNvSpPr>
            <p:nvPr/>
          </p:nvSpPr>
          <p:spPr bwMode="auto">
            <a:xfrm>
              <a:off x="4999382" y="2368572"/>
              <a:ext cx="314325" cy="3359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sz="1600" b="1" u="none"/>
                <a:t>5</a:t>
              </a:r>
            </a:p>
          </p:txBody>
        </p:sp>
        <p:sp>
          <p:nvSpPr>
            <p:cNvPr id="233495" name="Text Box 105"/>
            <p:cNvSpPr txBox="1">
              <a:spLocks noChangeArrowheads="1"/>
            </p:cNvSpPr>
            <p:nvPr/>
          </p:nvSpPr>
          <p:spPr bwMode="auto">
            <a:xfrm>
              <a:off x="5304182" y="4792479"/>
              <a:ext cx="314325" cy="337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sz="1600" b="1" u="none"/>
                <a:t>5</a:t>
              </a:r>
            </a:p>
          </p:txBody>
        </p:sp>
        <p:sp>
          <p:nvSpPr>
            <p:cNvPr id="233496" name="Text Box 106"/>
            <p:cNvSpPr txBox="1">
              <a:spLocks noChangeArrowheads="1"/>
            </p:cNvSpPr>
            <p:nvPr/>
          </p:nvSpPr>
          <p:spPr bwMode="auto">
            <a:xfrm>
              <a:off x="3551582" y="4715204"/>
              <a:ext cx="314325" cy="3359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sz="1600" b="1" u="none"/>
                <a:t>5</a:t>
              </a:r>
            </a:p>
          </p:txBody>
        </p:sp>
        <p:sp>
          <p:nvSpPr>
            <p:cNvPr id="233497" name="Text Box 107"/>
            <p:cNvSpPr txBox="1">
              <a:spLocks noChangeArrowheads="1"/>
            </p:cNvSpPr>
            <p:nvPr/>
          </p:nvSpPr>
          <p:spPr bwMode="auto">
            <a:xfrm>
              <a:off x="3627782" y="3092432"/>
              <a:ext cx="314325" cy="3359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sz="1600" b="1" u="none"/>
                <a:t>5</a:t>
              </a:r>
            </a:p>
          </p:txBody>
        </p:sp>
        <p:grpSp>
          <p:nvGrpSpPr>
            <p:cNvPr id="90" name="Group 46"/>
            <p:cNvGrpSpPr>
              <a:grpSpLocks/>
            </p:cNvGrpSpPr>
            <p:nvPr/>
          </p:nvGrpSpPr>
          <p:grpSpPr bwMode="auto">
            <a:xfrm>
              <a:off x="2989906" y="3887007"/>
              <a:ext cx="501650" cy="231825"/>
              <a:chOff x="3120" y="2318"/>
              <a:chExt cx="316" cy="147"/>
            </a:xfrm>
          </p:grpSpPr>
          <p:sp>
            <p:nvSpPr>
              <p:cNvPr id="91" name="Oval 47"/>
              <p:cNvSpPr>
                <a:spLocks noChangeArrowheads="1"/>
              </p:cNvSpPr>
              <p:nvPr/>
            </p:nvSpPr>
            <p:spPr bwMode="auto">
              <a:xfrm>
                <a:off x="3123" y="2384"/>
                <a:ext cx="313" cy="81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Line 48"/>
              <p:cNvSpPr>
                <a:spLocks noChangeShapeType="1"/>
              </p:cNvSpPr>
              <p:nvPr/>
            </p:nvSpPr>
            <p:spPr bwMode="auto">
              <a:xfrm>
                <a:off x="3123" y="237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Line 49"/>
              <p:cNvSpPr>
                <a:spLocks noChangeShapeType="1"/>
              </p:cNvSpPr>
              <p:nvPr/>
            </p:nvSpPr>
            <p:spPr bwMode="auto">
              <a:xfrm>
                <a:off x="3436" y="237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Rectangle 50"/>
              <p:cNvSpPr>
                <a:spLocks noChangeArrowheads="1"/>
              </p:cNvSpPr>
              <p:nvPr/>
            </p:nvSpPr>
            <p:spPr bwMode="auto">
              <a:xfrm>
                <a:off x="3123" y="2377"/>
                <a:ext cx="310" cy="49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GB" sz="1800" u="none">
                  <a:latin typeface="Times New Roman" charset="0"/>
                </a:endParaRPr>
              </a:p>
            </p:txBody>
          </p:sp>
          <p:sp>
            <p:nvSpPr>
              <p:cNvPr id="95" name="Oval 51"/>
              <p:cNvSpPr>
                <a:spLocks noChangeArrowheads="1"/>
              </p:cNvSpPr>
              <p:nvPr/>
            </p:nvSpPr>
            <p:spPr bwMode="auto">
              <a:xfrm>
                <a:off x="3120" y="2318"/>
                <a:ext cx="313" cy="95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96" name="Group 52"/>
              <p:cNvGrpSpPr>
                <a:grpSpLocks/>
              </p:cNvGrpSpPr>
              <p:nvPr/>
            </p:nvGrpSpPr>
            <p:grpSpPr bwMode="auto">
              <a:xfrm>
                <a:off x="3195" y="2339"/>
                <a:ext cx="156" cy="55"/>
                <a:chOff x="2848" y="848"/>
                <a:chExt cx="140" cy="98"/>
              </a:xfrm>
            </p:grpSpPr>
            <p:sp>
              <p:nvSpPr>
                <p:cNvPr id="101" name="Line 5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" name="Line 5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" name="Line 5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7" name="Group 56"/>
              <p:cNvGrpSpPr>
                <a:grpSpLocks/>
              </p:cNvGrpSpPr>
              <p:nvPr/>
            </p:nvGrpSpPr>
            <p:grpSpPr bwMode="auto">
              <a:xfrm flipV="1">
                <a:off x="3195" y="2338"/>
                <a:ext cx="156" cy="56"/>
                <a:chOff x="2848" y="848"/>
                <a:chExt cx="140" cy="98"/>
              </a:xfrm>
            </p:grpSpPr>
            <p:sp>
              <p:nvSpPr>
                <p:cNvPr id="98" name="Line 5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9" name="Line 5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0" name="Line 5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04" name="Rectangle 3"/>
          <p:cNvSpPr>
            <a:spLocks noChangeArrowheads="1"/>
          </p:cNvSpPr>
          <p:nvPr/>
        </p:nvSpPr>
        <p:spPr bwMode="auto">
          <a:xfrm>
            <a:off x="640940" y="3176261"/>
            <a:ext cx="3611751" cy="231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2000" u="none" dirty="0" smtClean="0">
                <a:latin typeface="Tw Cen MT"/>
                <a:cs typeface="Tw Cen MT"/>
              </a:rPr>
              <a:t>Caso o acesso de B para A seja interrompido, C pode receber de D um anúncio de acessibilidade de A com custo </a:t>
            </a:r>
            <a:r>
              <a:rPr lang="pt-PT" sz="2000" u="none" dirty="0" smtClean="0">
                <a:latin typeface="Tw Cen MT"/>
                <a:cs typeface="Tw Cen MT"/>
              </a:rPr>
              <a:t>20</a:t>
            </a:r>
            <a:r>
              <a:rPr lang="pt-PT" sz="2000" u="none" smtClean="0">
                <a:latin typeface="Tw Cen MT"/>
                <a:cs typeface="Tw Cen MT"/>
              </a:rPr>
              <a:t>, que </a:t>
            </a:r>
            <a:r>
              <a:rPr lang="pt-PT" sz="2000" u="none" dirty="0" smtClean="0">
                <a:latin typeface="Tw Cen MT"/>
                <a:cs typeface="Tw Cen MT"/>
              </a:rPr>
              <a:t>o recebeu de E,</a:t>
            </a:r>
            <a:r>
              <a:rPr lang="pt-PT" sz="2000" dirty="0" smtClean="0">
                <a:latin typeface="Tw Cen MT"/>
                <a:ea typeface="ヒラギノ角ゴ Pro W3" charset="0"/>
                <a:cs typeface="Tw Cen MT"/>
              </a:rPr>
              <a:t> que conhecia um caminho para A via B com o </a:t>
            </a:r>
            <a:r>
              <a:rPr lang="pt-PT" sz="2000" smtClean="0">
                <a:latin typeface="Tw Cen MT"/>
                <a:ea typeface="ヒラギノ角ゴ Pro W3" charset="0"/>
                <a:cs typeface="Tw Cen MT"/>
              </a:rPr>
              <a:t>custo </a:t>
            </a:r>
            <a:r>
              <a:rPr lang="pt-PT" sz="2000" smtClean="0">
                <a:latin typeface="Tw Cen MT"/>
                <a:ea typeface="ヒラギノ角ゴ Pro W3" charset="0"/>
                <a:cs typeface="Tw Cen MT"/>
              </a:rPr>
              <a:t>15 </a:t>
            </a:r>
            <a:r>
              <a:rPr lang="pt-PT" sz="2000" dirty="0" smtClean="0">
                <a:latin typeface="Tw Cen MT"/>
                <a:ea typeface="ヒラギノ角ゴ Pro W3" charset="0"/>
                <a:cs typeface="Tw Cen MT"/>
              </a:rPr>
              <a:t>e </a:t>
            </a:r>
            <a:r>
              <a:rPr lang="pt-PT" sz="2000" dirty="0" smtClean="0">
                <a:latin typeface="Tw Cen MT"/>
                <a:ea typeface="ヒラギノ角ゴ Pro W3" charset="0"/>
                <a:cs typeface="Tw Cen MT"/>
              </a:rPr>
              <a:t>ainda não </a:t>
            </a:r>
            <a:r>
              <a:rPr lang="pt-PT" sz="2000" dirty="0" smtClean="0">
                <a:latin typeface="Tw Cen MT"/>
                <a:ea typeface="ヒラギノ角ゴ Pro W3" charset="0"/>
                <a:cs typeface="Tw Cen MT"/>
              </a:rPr>
              <a:t>se apercebeu </a:t>
            </a:r>
            <a:r>
              <a:rPr lang="pt-PT" sz="2000" dirty="0" smtClean="0">
                <a:latin typeface="Tw Cen MT"/>
                <a:ea typeface="ヒラギノ角ゴ Pro W3" charset="0"/>
                <a:cs typeface="Tw Cen MT"/>
              </a:rPr>
              <a:t>que o mesmo não é válido.</a:t>
            </a:r>
            <a:endParaRPr lang="pt-PT" sz="2000" u="none" dirty="0">
              <a:latin typeface="Tw Cen MT"/>
              <a:ea typeface="ヒラギノ角ゴ Pro W3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1378585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dirty="0">
                <a:solidFill>
                  <a:srgbClr val="000000"/>
                </a:solidFill>
                <a:latin typeface="Tahoma" charset="0"/>
                <a:ea typeface="ＭＳ Ｐゴシック" charset="0"/>
                <a:cs typeface="ＭＳ Ｐゴシック" charset="0"/>
              </a:rPr>
              <a:t>Tentativas de soluç</a:t>
            </a:r>
            <a:r>
              <a:rPr lang="pt-PT" altLang="ja-JP" dirty="0">
                <a:solidFill>
                  <a:srgbClr val="000000"/>
                </a:solidFill>
                <a:latin typeface="Tahoma" charset="0"/>
                <a:ea typeface="ヒラギノ角ゴ Pro W3" charset="0"/>
                <a:cs typeface="ヒラギノ角ゴ Pro W3" charset="0"/>
              </a:rPr>
              <a:t>ão </a:t>
            </a:r>
            <a:r>
              <a:rPr lang="pt-PT" altLang="ja-JP" dirty="0" smtClean="0">
                <a:solidFill>
                  <a:srgbClr val="000000"/>
                </a:solidFill>
                <a:latin typeface="Tahoma" charset="0"/>
                <a:ea typeface="ヒラギノ角ゴ Pro W3" charset="0"/>
                <a:cs typeface="ヒラギノ角ゴ Pro W3" charset="0"/>
              </a:rPr>
              <a:t>(3)</a:t>
            </a:r>
            <a:endParaRPr lang="pt-PT" dirty="0">
              <a:solidFill>
                <a:srgbClr val="000000"/>
              </a:solidFill>
              <a:latin typeface="Tahom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284" name="Rectangle 3"/>
          <p:cNvSpPr>
            <a:spLocks noChangeArrowheads="1"/>
          </p:cNvSpPr>
          <p:nvPr/>
        </p:nvSpPr>
        <p:spPr bwMode="auto">
          <a:xfrm>
            <a:off x="614178" y="2065921"/>
            <a:ext cx="7762767" cy="2814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2800" i="1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Hold-down</a:t>
            </a:r>
            <a:r>
              <a:rPr lang="pt-PT" sz="2800" i="1" u="none" dirty="0" smtClean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800" i="1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timmer</a:t>
            </a:r>
            <a:r>
              <a:rPr lang="pt-PT" sz="28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. Se um nó recebeu o anúncio de que o custo para um destino passou a infinito via o vizinho que o comunica, o </a:t>
            </a:r>
            <a:r>
              <a:rPr lang="pt-PT" sz="2800" i="1" u="none" dirty="0" err="1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router</a:t>
            </a:r>
            <a:r>
              <a:rPr lang="pt-PT" sz="28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deixa de aceitar mais anúncios sobre aquele link durante um certo tempo, para evitar “falsas alternativas”.</a:t>
            </a:r>
            <a:endParaRPr lang="pt-PT" sz="2800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sz="2800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8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Exemplo: usado no </a:t>
            </a:r>
            <a:r>
              <a:rPr lang="pt-PT" sz="2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protocolo </a:t>
            </a:r>
            <a:r>
              <a:rPr lang="pt-PT" sz="28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RIP</a:t>
            </a:r>
          </a:p>
        </p:txBody>
      </p:sp>
    </p:spTree>
    <p:extLst>
      <p:ext uri="{BB962C8B-B14F-4D97-AF65-F5344CB8AC3E}">
        <p14:creationId xmlns:p14="http://schemas.microsoft.com/office/powerpoint/2010/main" val="3467438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4806"/>
          </a:xfrm>
        </p:spPr>
        <p:txBody>
          <a:bodyPr>
            <a:normAutofit/>
          </a:bodyPr>
          <a:lstStyle/>
          <a:p>
            <a:r>
              <a:rPr lang="pt-PT" sz="5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Análise</a:t>
            </a:r>
            <a:endParaRPr lang="en-US" sz="5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237571" name="Content Placeholder 2"/>
          <p:cNvSpPr>
            <a:spLocks noGrp="1"/>
          </p:cNvSpPr>
          <p:nvPr>
            <p:ph idx="1"/>
          </p:nvPr>
        </p:nvSpPr>
        <p:spPr>
          <a:xfrm>
            <a:off x="228600" y="1214413"/>
            <a:ext cx="8686800" cy="5093254"/>
          </a:xfrm>
        </p:spPr>
        <p:txBody>
          <a:bodyPr>
            <a:noAutofit/>
          </a:bodyPr>
          <a:lstStyle/>
          <a:p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Se a rede estiver estável, 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algoritmo </a:t>
            </a:r>
            <a:r>
              <a:rPr lang="ja-JP" alt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“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vector de dist</a:t>
            </a:r>
            <a:r>
              <a:rPr lang="pt-PT" altLang="ja-JP" sz="2400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âncias</a:t>
            </a:r>
            <a:r>
              <a:rPr lang="ja-JP" alt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”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calcula de forma distribuída e </a:t>
            </a:r>
            <a:r>
              <a:rPr lang="pt-PT" sz="24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correcta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o caminho óptimo para cada destino</a:t>
            </a:r>
          </a:p>
          <a:p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os </a:t>
            </a:r>
            <a:r>
              <a:rPr lang="pt-PT" sz="24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routers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passam aos seus vizinhos parte do estado das suas tabelas de encaminhamento 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em 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anúncios que permitem 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aos seus vizinhos aprenderem que existem melhores caminhos que os que já conheciam</a:t>
            </a:r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Cada </a:t>
            </a:r>
            <a:r>
              <a:rPr lang="pt-PT" sz="24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router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passa muita informação, mas apenas aos seus vizinhos e o cálculo para </a:t>
            </a:r>
            <a:r>
              <a:rPr lang="pt-PT" sz="24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actualização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das tabelas é trivial.</a:t>
            </a:r>
          </a:p>
          <a:p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Simplicidade, baixa ocupação de memória, poucos tipos de mensagens</a:t>
            </a:r>
          </a:p>
          <a:p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Cada nó processa o algoritmo de forma assíncrona e autónoma: ambiente fácil de 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administrar</a:t>
            </a:r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>
              <a:lnSpc>
                <a:spcPct val="90000"/>
              </a:lnSpc>
              <a:buFont typeface="Arial" charset="0"/>
              <a:buChar char="•"/>
            </a:pPr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endParaRPr lang="pt-PT" sz="36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endParaRPr lang="en-US" sz="36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24833250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1"/>
          </a:xfrm>
        </p:spPr>
        <p:txBody>
          <a:bodyPr>
            <a:normAutofit/>
          </a:bodyPr>
          <a:lstStyle/>
          <a:p>
            <a:r>
              <a:rPr lang="pt-PT" sz="5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Resumo</a:t>
            </a:r>
            <a:endParaRPr lang="en-US" sz="5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55195"/>
            <a:ext cx="8686800" cy="4751551"/>
          </a:xfrm>
        </p:spPr>
        <p:txBody>
          <a:bodyPr>
            <a:noAutofit/>
          </a:bodyPr>
          <a:lstStyle/>
          <a:p>
            <a:r>
              <a:rPr lang="pt-PT" altLang="ja-JP" sz="2400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É um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algoritmo muito simples do ponto de vista computacional</a:t>
            </a:r>
          </a:p>
          <a:p>
            <a:pPr lvl="1"/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converge rapidamente face às </a:t>
            </a:r>
            <a:r>
              <a:rPr lang="ja-JP" alt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“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boas notícias</a:t>
            </a:r>
            <a:r>
              <a:rPr lang="ja-JP" alt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”</a:t>
            </a:r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lvl="1"/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converge pior e origina eventuais instabilidade face às </a:t>
            </a:r>
            <a:r>
              <a:rPr lang="ja-JP" alt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“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más notícias</a:t>
            </a:r>
            <a:r>
              <a:rPr lang="ja-JP" alt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”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(ciclos introduzidos pelo fenómeno das </a:t>
            </a:r>
            <a:r>
              <a:rPr lang="ja-JP" alt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“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más notícias</a:t>
            </a:r>
            <a:r>
              <a:rPr lang="ja-JP" alt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”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) que tendem a </a:t>
            </a:r>
            <a:r>
              <a:rPr lang="pt-PT" altLang="ja-JP" sz="2400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aumentar o tempo de </a:t>
            </a:r>
            <a:r>
              <a:rPr lang="pt-PT" altLang="ja-JP" sz="2400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convergência</a:t>
            </a:r>
            <a:endParaRPr lang="pt-PT" altLang="ja-JP" sz="2400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  <a:p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Solução 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certamente adequada se o diâmetro da rede, a sua complexidade e número de destinos diferentes é relativamente baixo: nestas condições o algoritmo é muito simples e 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eficaz</a:t>
            </a:r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Tal pode compensar o seu principal defeito que </a:t>
            </a:r>
            <a:r>
              <a:rPr lang="pt-PT" altLang="ja-JP" sz="2400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é o tempo de convergência lento no caso das más </a:t>
            </a:r>
            <a:r>
              <a:rPr lang="pt-PT" altLang="ja-JP" sz="2400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notícias</a:t>
            </a:r>
          </a:p>
          <a:p>
            <a:r>
              <a:rPr lang="pt-PT" sz="2400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A implementação é simples e o equipamento pode ser pouco “potente”</a:t>
            </a:r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endParaRPr lang="en-US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3901939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95413"/>
          </a:xfrm>
        </p:spPr>
        <p:txBody>
          <a:bodyPr>
            <a:normAutofit/>
          </a:bodyPr>
          <a:lstStyle/>
          <a:p>
            <a:pPr eaLnBrk="1" hangingPunct="1"/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Algoritmo </a:t>
            </a:r>
            <a:r>
              <a:rPr lang="pt-PT" i="1" dirty="0" smtClean="0">
                <a:latin typeface="Tw Cen MT"/>
                <a:ea typeface="ＭＳ Ｐゴシック" charset="0"/>
                <a:cs typeface="Tw Cen MT"/>
              </a:rPr>
              <a:t>link</a:t>
            </a:r>
            <a:r>
              <a:rPr lang="pt-PT" i="1" dirty="0">
                <a:latin typeface="Tw Cen MT"/>
                <a:ea typeface="ＭＳ Ｐゴシック" charset="0"/>
                <a:cs typeface="Tw Cen MT"/>
              </a:rPr>
              <a:t>-</a:t>
            </a:r>
            <a:r>
              <a:rPr lang="pt-PT" i="1" dirty="0" err="1" smtClean="0">
                <a:latin typeface="Tw Cen MT"/>
                <a:ea typeface="ＭＳ Ｐゴシック" charset="0"/>
                <a:cs typeface="Tw Cen MT"/>
              </a:rPr>
              <a:t>state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243716" name="Rectangle 3"/>
          <p:cNvSpPr>
            <a:spLocks noChangeArrowheads="1"/>
          </p:cNvSpPr>
          <p:nvPr/>
        </p:nvSpPr>
        <p:spPr bwMode="auto">
          <a:xfrm>
            <a:off x="533400" y="1197147"/>
            <a:ext cx="8153400" cy="5417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Os protocolos conhecidos por </a:t>
            </a:r>
            <a:r>
              <a:rPr lang="ja-JP" alt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“</a:t>
            </a:r>
            <a:r>
              <a:rPr 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estado dos canais</a:t>
            </a:r>
            <a:r>
              <a:rPr lang="ja-JP" alt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”</a:t>
            </a:r>
            <a:r>
              <a:rPr 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 (</a:t>
            </a:r>
            <a:r>
              <a:rPr lang="pt-PT" sz="2400" i="1" u="none" dirty="0">
                <a:solidFill>
                  <a:srgbClr val="000000"/>
                </a:solidFill>
                <a:latin typeface="Tw Cen MT"/>
                <a:cs typeface="Tw Cen MT"/>
              </a:rPr>
              <a:t>link </a:t>
            </a:r>
            <a:r>
              <a:rPr lang="pt-PT" sz="2400" i="1" u="none" dirty="0" err="1">
                <a:solidFill>
                  <a:srgbClr val="000000"/>
                </a:solidFill>
                <a:latin typeface="Tw Cen MT"/>
                <a:cs typeface="Tw Cen MT"/>
              </a:rPr>
              <a:t>state</a:t>
            </a:r>
            <a:r>
              <a:rPr lang="pt-PT" sz="2400" i="1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400" i="1" u="none" dirty="0" err="1">
                <a:solidFill>
                  <a:srgbClr val="000000"/>
                </a:solidFill>
                <a:latin typeface="Tw Cen MT"/>
                <a:cs typeface="Tw Cen MT"/>
              </a:rPr>
              <a:t>protocols</a:t>
            </a:r>
            <a:r>
              <a:rPr 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) baseiam-se na seguinte aproximação:</a:t>
            </a:r>
          </a:p>
          <a:p>
            <a:pPr marL="457200" indent="-457200" defTabSz="762000" eaLnBrk="0" hangingPunct="0">
              <a:lnSpc>
                <a:spcPct val="90000"/>
              </a:lnSpc>
            </a:pPr>
            <a:endParaRPr lang="pt-PT" sz="24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457200" indent="-457200" defTabSz="762000" eaLnBrk="0" hangingPunct="0">
              <a:lnSpc>
                <a:spcPct val="90000"/>
              </a:lnSpc>
              <a:buFontTx/>
              <a:buAutoNum type="arabicPeriod"/>
            </a:pPr>
            <a:r>
              <a:rPr 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Cada </a:t>
            </a:r>
            <a:r>
              <a:rPr lang="pt-PT" sz="2400" i="1" u="none" dirty="0" err="1">
                <a:solidFill>
                  <a:srgbClr val="000000"/>
                </a:solidFill>
                <a:latin typeface="Tw Cen MT"/>
                <a:cs typeface="Tw Cen MT"/>
              </a:rPr>
              <a:t>router</a:t>
            </a:r>
            <a:r>
              <a:rPr 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 tem uma </a:t>
            </a:r>
            <a:r>
              <a:rPr lang="ja-JP" alt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“</a:t>
            </a:r>
            <a:r>
              <a:rPr 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base de dados</a:t>
            </a:r>
            <a:r>
              <a:rPr lang="ja-JP" alt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”</a:t>
            </a:r>
            <a:r>
              <a:rPr 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 com o estado de cada canal da rede e uma tabela de encaminhamento</a:t>
            </a:r>
          </a:p>
          <a:p>
            <a:pPr marL="457200" indent="-457200" defTabSz="762000" eaLnBrk="0" hangingPunct="0">
              <a:lnSpc>
                <a:spcPct val="90000"/>
              </a:lnSpc>
              <a:buFontTx/>
              <a:buAutoNum type="arabicPeriod"/>
            </a:pPr>
            <a:endParaRPr lang="pt-PT" sz="24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457200" indent="-457200" defTabSz="762000" eaLnBrk="0" hangingPunct="0">
              <a:lnSpc>
                <a:spcPct val="90000"/>
              </a:lnSpc>
              <a:buFontTx/>
              <a:buAutoNum type="arabicPeriod"/>
            </a:pPr>
            <a:r>
              <a:rPr 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Sempre que há uma alteração, são difundidos por inundaç</a:t>
            </a:r>
            <a:r>
              <a:rPr lang="pt-PT" altLang="ja-JP" sz="24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ão</a:t>
            </a:r>
            <a:r>
              <a:rPr lang="pt-PT" sz="24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pacotes indicando o novo estado dos canais; desta forma todos os </a:t>
            </a:r>
            <a:r>
              <a:rPr lang="pt-PT" sz="2400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routers</a:t>
            </a:r>
            <a:r>
              <a:rPr lang="pt-PT" sz="24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convergem para uma cópia idêntica da base de dados de canais (</a:t>
            </a:r>
            <a:r>
              <a:rPr lang="pt-PT" sz="2400" i="1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link </a:t>
            </a:r>
            <a:r>
              <a:rPr lang="pt-PT" sz="2400" i="1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state</a:t>
            </a:r>
            <a:r>
              <a:rPr lang="pt-PT" sz="2400" i="1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</a:t>
            </a:r>
            <a:r>
              <a:rPr lang="pt-PT" sz="2400" i="1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database</a:t>
            </a:r>
            <a:r>
              <a:rPr lang="pt-PT" sz="24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)</a:t>
            </a:r>
          </a:p>
          <a:p>
            <a:pPr marL="457200" indent="-457200" defTabSz="762000" eaLnBrk="0" hangingPunct="0">
              <a:lnSpc>
                <a:spcPct val="90000"/>
              </a:lnSpc>
              <a:buFontTx/>
              <a:buAutoNum type="arabicPeriod"/>
            </a:pPr>
            <a:endParaRPr lang="pt-PT" sz="2400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  <a:p>
            <a:pPr marL="457200" indent="-457200" defTabSz="762000" eaLnBrk="0" hangingPunct="0">
              <a:lnSpc>
                <a:spcPct val="90000"/>
              </a:lnSpc>
              <a:buFontTx/>
              <a:buAutoNum type="arabicPeriod"/>
            </a:pPr>
            <a:r>
              <a:rPr lang="pt-PT" sz="2400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Assim, q</a:t>
            </a:r>
            <a:r>
              <a:rPr lang="pt-PT" sz="24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uando </a:t>
            </a:r>
            <a:r>
              <a:rPr lang="pt-PT" sz="24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há alterações da base de dados dos </a:t>
            </a:r>
            <a:r>
              <a:rPr lang="pt-PT" sz="24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canais </a:t>
            </a:r>
            <a:r>
              <a:rPr lang="pt-PT" sz="24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são calculados os melhores caminhos para cada destino através do algoritmo </a:t>
            </a:r>
            <a:r>
              <a:rPr lang="pt-PT" sz="24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de </a:t>
            </a:r>
            <a:r>
              <a:rPr lang="pt-PT" sz="2400" u="none" dirty="0" err="1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Dijkstra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. A</a:t>
            </a:r>
            <a:r>
              <a:rPr lang="pt-PT" sz="24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</a:t>
            </a:r>
            <a:r>
              <a:rPr lang="pt-PT" sz="24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partir deste calculo é produzida uma nova versão da tabela de </a:t>
            </a:r>
            <a:r>
              <a:rPr lang="pt-PT" sz="24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encaminhamento de cada nó.</a:t>
            </a:r>
            <a:endParaRPr lang="pt-PT" sz="2400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2679071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800" dirty="0">
                <a:latin typeface="Tw Cen MT"/>
                <a:ea typeface="ＭＳ Ｐゴシック" charset="0"/>
                <a:cs typeface="Tw Cen MT"/>
              </a:rPr>
              <a:t>Link-State Routing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67809"/>
            <a:ext cx="8229600" cy="4888718"/>
          </a:xfrm>
        </p:spPr>
        <p:txBody>
          <a:bodyPr>
            <a:noAutofit/>
          </a:bodyPr>
          <a:lstStyle/>
          <a:p>
            <a:pPr eaLnBrk="1" hangingPunct="1">
              <a:lnSpc>
                <a:spcPct val="100000"/>
              </a:lnSpc>
            </a:pP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Cada </a:t>
            </a:r>
            <a:r>
              <a:rPr lang="pt-PT" sz="2000" dirty="0" err="1">
                <a:latin typeface="Tw Cen MT"/>
                <a:ea typeface="ＭＳ Ｐゴシック" charset="0"/>
                <a:cs typeface="Tw Cen MT"/>
              </a:rPr>
              <a:t>router</a:t>
            </a: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 sabe quais s</a:t>
            </a:r>
            <a:r>
              <a:rPr lang="pt-PT" altLang="ja-JP" sz="2000" dirty="0">
                <a:latin typeface="Tw Cen MT"/>
                <a:ea typeface="ＭＳ Ｐゴシック" charset="0"/>
                <a:cs typeface="Tw Cen MT"/>
              </a:rPr>
              <a:t>ão os seus canais</a:t>
            </a: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 e o respectivo estado</a:t>
            </a:r>
          </a:p>
          <a:p>
            <a:pPr lvl="1" eaLnBrk="1" hangingPunct="1">
              <a:lnSpc>
                <a:spcPct val="100000"/>
              </a:lnSpc>
            </a:pP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O canal est</a:t>
            </a:r>
            <a:r>
              <a:rPr lang="pt-PT" altLang="ja-JP" sz="2000" dirty="0">
                <a:latin typeface="Tw Cen MT"/>
                <a:ea typeface="ＭＳ Ｐゴシック" charset="0"/>
                <a:cs typeface="Tw Cen MT"/>
              </a:rPr>
              <a:t>á</a:t>
            </a: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000" i="1" dirty="0" err="1">
                <a:latin typeface="Tw Cen MT"/>
                <a:ea typeface="ＭＳ Ｐゴシック" charset="0"/>
                <a:cs typeface="Tw Cen MT"/>
              </a:rPr>
              <a:t>up</a:t>
            </a: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 ou </a:t>
            </a:r>
            <a:r>
              <a:rPr lang="pt-PT" sz="2000" i="1" dirty="0" err="1">
                <a:latin typeface="Tw Cen MT"/>
                <a:ea typeface="ＭＳ Ｐゴシック" charset="0"/>
                <a:cs typeface="Tw Cen MT"/>
              </a:rPr>
              <a:t>down</a:t>
            </a:r>
            <a:endParaRPr lang="pt-PT" sz="2000" i="1" dirty="0">
              <a:latin typeface="Tw Cen MT"/>
              <a:ea typeface="ＭＳ Ｐゴシック" charset="0"/>
              <a:cs typeface="Tw Cen MT"/>
            </a:endParaRPr>
          </a:p>
          <a:p>
            <a:pPr lvl="1" eaLnBrk="1" hangingPunct="1">
              <a:lnSpc>
                <a:spcPct val="100000"/>
              </a:lnSpc>
            </a:pP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O custo do canal</a:t>
            </a:r>
          </a:p>
          <a:p>
            <a:pPr eaLnBrk="1" hangingPunct="1">
              <a:lnSpc>
                <a:spcPct val="100000"/>
              </a:lnSpc>
            </a:pP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Cada </a:t>
            </a:r>
            <a:r>
              <a:rPr lang="pt-PT" sz="2000" dirty="0" err="1">
                <a:latin typeface="Tw Cen MT"/>
                <a:ea typeface="ＭＳ Ｐゴシック" charset="0"/>
                <a:cs typeface="Tw Cen MT"/>
              </a:rPr>
              <a:t>router</a:t>
            </a: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 executa um </a:t>
            </a:r>
            <a:r>
              <a:rPr lang="pt-PT" sz="2000" i="1" dirty="0" err="1" smtClean="0">
                <a:latin typeface="Tw Cen MT"/>
                <a:ea typeface="ＭＳ Ｐゴシック" charset="0"/>
                <a:cs typeface="Tw Cen MT"/>
              </a:rPr>
              <a:t>broadcast</a:t>
            </a:r>
            <a:r>
              <a:rPr lang="pt-PT" sz="2000" i="1" dirty="0" smtClean="0">
                <a:latin typeface="Tw Cen MT"/>
                <a:ea typeface="ＭＳ Ｐゴシック" charset="0"/>
                <a:cs typeface="Tw Cen MT"/>
              </a:rPr>
              <a:t>,</a:t>
            </a:r>
            <a:r>
              <a:rPr lang="pt-PT" sz="2000" dirty="0" smtClean="0">
                <a:latin typeface="Tw Cen MT"/>
                <a:ea typeface="ＭＳ Ｐゴシック" charset="0"/>
                <a:cs typeface="Tw Cen MT"/>
              </a:rPr>
              <a:t> através de inundação, do estado do canal (</a:t>
            </a:r>
            <a:r>
              <a:rPr lang="pt-PT" sz="2000" i="1" dirty="0" smtClean="0">
                <a:latin typeface="Tw Cen MT"/>
                <a:ea typeface="ＭＳ Ｐゴシック" charset="0"/>
                <a:cs typeface="Tw Cen MT"/>
              </a:rPr>
              <a:t>link </a:t>
            </a:r>
            <a:r>
              <a:rPr lang="pt-PT" sz="2000" i="1" dirty="0" err="1" smtClean="0">
                <a:latin typeface="Tw Cen MT"/>
                <a:ea typeface="ＭＳ Ｐゴシック" charset="0"/>
                <a:cs typeface="Tw Cen MT"/>
              </a:rPr>
              <a:t>state</a:t>
            </a:r>
            <a:r>
              <a:rPr lang="pt-PT" sz="2000" i="1" dirty="0" smtClean="0">
                <a:latin typeface="Tw Cen MT"/>
                <a:ea typeface="ＭＳ Ｐゴシック" charset="0"/>
                <a:cs typeface="Tw Cen MT"/>
              </a:rPr>
              <a:t>)</a:t>
            </a:r>
            <a:endParaRPr lang="pt-PT" sz="2000" i="1" dirty="0">
              <a:latin typeface="Tw Cen MT"/>
              <a:ea typeface="ＭＳ Ｐゴシック" charset="0"/>
              <a:cs typeface="Tw Cen MT"/>
            </a:endParaRPr>
          </a:p>
          <a:p>
            <a:pPr lvl="1" eaLnBrk="1" hangingPunct="1">
              <a:lnSpc>
                <a:spcPct val="100000"/>
              </a:lnSpc>
            </a:pP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Para que cada </a:t>
            </a:r>
            <a:r>
              <a:rPr lang="pt-PT" sz="2000" dirty="0" err="1">
                <a:latin typeface="Tw Cen MT"/>
                <a:ea typeface="ＭＳ Ｐゴシック" charset="0"/>
                <a:cs typeface="Tw Cen MT"/>
              </a:rPr>
              <a:t>router</a:t>
            </a: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 fique com uma vis</a:t>
            </a:r>
            <a:r>
              <a:rPr lang="pt-PT" altLang="ja-JP" sz="2000" dirty="0">
                <a:latin typeface="Tw Cen MT"/>
                <a:ea typeface="ＭＳ Ｐゴシック" charset="0"/>
                <a:cs typeface="Tw Cen MT"/>
              </a:rPr>
              <a:t>ão completa </a:t>
            </a:r>
            <a:r>
              <a:rPr lang="pt-PT" altLang="ja-JP" sz="2000" dirty="0" smtClean="0">
                <a:latin typeface="Tw Cen MT"/>
                <a:ea typeface="ＭＳ Ｐゴシック" charset="0"/>
                <a:cs typeface="Tw Cen MT"/>
              </a:rPr>
              <a:t>da rede</a:t>
            </a:r>
            <a:endParaRPr lang="pt-PT" sz="2000" dirty="0"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100000"/>
              </a:lnSpc>
            </a:pP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Cada </a:t>
            </a:r>
            <a:r>
              <a:rPr lang="pt-PT" sz="2000" dirty="0" err="1">
                <a:latin typeface="Tw Cen MT"/>
                <a:ea typeface="ＭＳ Ｐゴシック" charset="0"/>
                <a:cs typeface="Tw Cen MT"/>
              </a:rPr>
              <a:t>router</a:t>
            </a: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 executa o algoritmo de </a:t>
            </a:r>
            <a:r>
              <a:rPr lang="pt-PT" sz="2000" dirty="0" err="1">
                <a:latin typeface="Tw Cen MT"/>
                <a:ea typeface="ＭＳ Ｐゴシック" charset="0"/>
                <a:cs typeface="Tw Cen MT"/>
              </a:rPr>
              <a:t>Dijkstra</a:t>
            </a:r>
            <a:endParaRPr lang="pt-PT" sz="2000" dirty="0">
              <a:latin typeface="Tw Cen MT"/>
              <a:ea typeface="ＭＳ Ｐゴシック" charset="0"/>
              <a:cs typeface="Tw Cen MT"/>
            </a:endParaRPr>
          </a:p>
          <a:p>
            <a:pPr lvl="1" eaLnBrk="1" hangingPunct="1">
              <a:lnSpc>
                <a:spcPct val="100000"/>
              </a:lnSpc>
            </a:pP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Calcula os caminhos óptimos (</a:t>
            </a:r>
            <a:r>
              <a:rPr lang="pt-PT" sz="2000" i="1" dirty="0" err="1">
                <a:latin typeface="Tw Cen MT"/>
                <a:ea typeface="ＭＳ Ｐゴシック" charset="0"/>
                <a:cs typeface="Tw Cen MT"/>
              </a:rPr>
              <a:t>shortest</a:t>
            </a:r>
            <a:r>
              <a:rPr lang="pt-PT" sz="2000" i="1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000" i="1" dirty="0" err="1">
                <a:latin typeface="Tw Cen MT"/>
                <a:ea typeface="ＭＳ Ｐゴシック" charset="0"/>
                <a:cs typeface="Tw Cen MT"/>
              </a:rPr>
              <a:t>paths</a:t>
            </a: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)</a:t>
            </a:r>
          </a:p>
          <a:p>
            <a:pPr lvl="1" eaLnBrk="1" hangingPunct="1">
              <a:lnSpc>
                <a:spcPct val="100000"/>
              </a:lnSpc>
            </a:pP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… e reconstr</a:t>
            </a:r>
            <a:r>
              <a:rPr lang="pt-PT" altLang="ja-JP" sz="2000" dirty="0">
                <a:latin typeface="Tw Cen MT"/>
                <a:ea typeface="ＭＳ Ｐゴシック" charset="0"/>
                <a:cs typeface="Tw Cen MT"/>
              </a:rPr>
              <a:t>ói a sua tabela de encaminhamento</a:t>
            </a:r>
            <a:endParaRPr lang="pt-PT" sz="2000" dirty="0"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100000"/>
              </a:lnSpc>
            </a:pP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Protocolos concretos que usam este m</a:t>
            </a:r>
            <a:r>
              <a:rPr lang="pt-PT" altLang="ja-JP" sz="2000" dirty="0">
                <a:latin typeface="Tw Cen MT"/>
                <a:ea typeface="ＭＳ Ｐゴシック" charset="0"/>
                <a:cs typeface="Tw Cen MT"/>
              </a:rPr>
              <a:t>étodo</a:t>
            </a:r>
            <a:endParaRPr lang="pt-PT" sz="2000" dirty="0">
              <a:latin typeface="Tw Cen MT"/>
              <a:ea typeface="ＭＳ Ｐゴシック" charset="0"/>
              <a:cs typeface="Tw Cen MT"/>
            </a:endParaRPr>
          </a:p>
          <a:p>
            <a:pPr lvl="1" eaLnBrk="1" hangingPunct="1">
              <a:lnSpc>
                <a:spcPct val="100000"/>
              </a:lnSpc>
            </a:pP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Open </a:t>
            </a:r>
            <a:r>
              <a:rPr lang="pt-PT" sz="2000" dirty="0" err="1">
                <a:latin typeface="Tw Cen MT"/>
                <a:ea typeface="ＭＳ Ｐゴシック" charset="0"/>
                <a:cs typeface="Tw Cen MT"/>
              </a:rPr>
              <a:t>Shortest</a:t>
            </a: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000" dirty="0" err="1">
                <a:latin typeface="Tw Cen MT"/>
                <a:ea typeface="ＭＳ Ｐゴシック" charset="0"/>
                <a:cs typeface="Tw Cen MT"/>
              </a:rPr>
              <a:t>Path</a:t>
            </a: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000" dirty="0" err="1">
                <a:latin typeface="Tw Cen MT"/>
                <a:ea typeface="ＭＳ Ｐゴシック" charset="0"/>
                <a:cs typeface="Tw Cen MT"/>
              </a:rPr>
              <a:t>First</a:t>
            </a: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 (OSPF)</a:t>
            </a:r>
          </a:p>
          <a:p>
            <a:pPr lvl="1" eaLnBrk="1" hangingPunct="1">
              <a:lnSpc>
                <a:spcPct val="100000"/>
              </a:lnSpc>
            </a:pPr>
            <a:r>
              <a:rPr lang="pt-PT" sz="2000" dirty="0" err="1">
                <a:latin typeface="Tw Cen MT"/>
                <a:ea typeface="ＭＳ Ｐゴシック" charset="0"/>
                <a:cs typeface="Tw Cen MT"/>
              </a:rPr>
              <a:t>Intermediate</a:t>
            </a: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000" dirty="0" err="1">
                <a:latin typeface="Tw Cen MT"/>
                <a:ea typeface="ＭＳ Ｐゴシック" charset="0"/>
                <a:cs typeface="Tw Cen MT"/>
              </a:rPr>
              <a:t>System</a:t>
            </a: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 – </a:t>
            </a:r>
            <a:r>
              <a:rPr lang="pt-PT" sz="2000" dirty="0" err="1">
                <a:latin typeface="Tw Cen MT"/>
                <a:ea typeface="ＭＳ Ｐゴシック" charset="0"/>
                <a:cs typeface="Tw Cen MT"/>
              </a:rPr>
              <a:t>Intermediate</a:t>
            </a: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000" dirty="0" err="1">
                <a:latin typeface="Tw Cen MT"/>
                <a:ea typeface="ＭＳ Ｐゴシック" charset="0"/>
                <a:cs typeface="Tw Cen MT"/>
              </a:rPr>
              <a:t>System</a:t>
            </a: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 (IS-IS)</a:t>
            </a:r>
          </a:p>
        </p:txBody>
      </p:sp>
    </p:spTree>
    <p:extLst>
      <p:ext uri="{BB962C8B-B14F-4D97-AF65-F5344CB8AC3E}">
        <p14:creationId xmlns:p14="http://schemas.microsoft.com/office/powerpoint/2010/main" val="1947886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251" grpId="0" build="p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66758"/>
          </a:xfrm>
        </p:spPr>
        <p:txBody>
          <a:bodyPr>
            <a:normAutofit/>
          </a:bodyPr>
          <a:lstStyle/>
          <a:p>
            <a:pPr eaLnBrk="1" hangingPunct="1"/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Difus</a:t>
            </a:r>
            <a:r>
              <a:rPr lang="pt-PT" altLang="ja-JP" sz="4800" dirty="0">
                <a:latin typeface="Tw Cen MT"/>
                <a:ea typeface="ＭＳ Ｐゴシック" charset="0"/>
                <a:cs typeface="Tw Cen MT"/>
              </a:rPr>
              <a:t>ão dos</a:t>
            </a:r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 Link-</a:t>
            </a:r>
            <a:r>
              <a:rPr lang="pt-PT" sz="4800" dirty="0" err="1">
                <a:latin typeface="Tw Cen MT"/>
                <a:ea typeface="ＭＳ Ｐゴシック" charset="0"/>
                <a:cs typeface="Tw Cen MT"/>
              </a:rPr>
              <a:t>States</a:t>
            </a:r>
            <a:endParaRPr lang="pt-PT" sz="4800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41396"/>
            <a:ext cx="8229600" cy="5188872"/>
          </a:xfrm>
        </p:spPr>
        <p:txBody>
          <a:bodyPr>
            <a:noAutofit/>
          </a:bodyPr>
          <a:lstStyle/>
          <a:p>
            <a:pPr eaLnBrk="1" hangingPunct="1">
              <a:lnSpc>
                <a:spcPct val="100000"/>
              </a:lnSpc>
            </a:pPr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Difus</a:t>
            </a:r>
            <a:r>
              <a:rPr lang="pt-PT" altLang="ja-JP" sz="2400" dirty="0">
                <a:latin typeface="Tw Cen MT"/>
                <a:ea typeface="ＭＳ Ｐゴシック" charset="0"/>
                <a:cs typeface="Tw Cen MT"/>
              </a:rPr>
              <a:t>ão fiável</a:t>
            </a:r>
            <a:endParaRPr lang="pt-PT" sz="2400" dirty="0">
              <a:latin typeface="Tw Cen MT"/>
              <a:ea typeface="ＭＳ Ｐゴシック" charset="0"/>
              <a:cs typeface="Tw Cen MT"/>
            </a:endParaRPr>
          </a:p>
          <a:p>
            <a:pPr lvl="1" eaLnBrk="1" hangingPunct="1">
              <a:lnSpc>
                <a:spcPct val="100000"/>
              </a:lnSpc>
            </a:pPr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Assegura que a informaç</a:t>
            </a:r>
            <a:r>
              <a:rPr lang="pt-PT" altLang="ja-JP" sz="2400" dirty="0">
                <a:latin typeface="Tw Cen MT"/>
                <a:ea typeface="ＭＳ Ｐゴシック" charset="0"/>
                <a:cs typeface="Tw Cen MT"/>
              </a:rPr>
              <a:t>ão chega a todos os nós</a:t>
            </a:r>
            <a:endParaRPr lang="pt-PT" sz="2400" dirty="0">
              <a:latin typeface="Tw Cen MT"/>
              <a:ea typeface="ＭＳ Ｐゴシック" charset="0"/>
              <a:cs typeface="Tw Cen MT"/>
            </a:endParaRPr>
          </a:p>
          <a:p>
            <a:pPr lvl="1" eaLnBrk="1" hangingPunct="1">
              <a:lnSpc>
                <a:spcPct val="100000"/>
              </a:lnSpc>
            </a:pPr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… e que cada um destes usa a </a:t>
            </a:r>
            <a:r>
              <a:rPr lang="pt-PT" altLang="ja-JP" sz="2400" dirty="0">
                <a:latin typeface="Tw Cen MT"/>
                <a:ea typeface="ＭＳ Ｐゴシック" charset="0"/>
                <a:cs typeface="Tw Cen MT"/>
              </a:rPr>
              <a:t>ú</a:t>
            </a:r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ltima vers</a:t>
            </a:r>
            <a:r>
              <a:rPr lang="pt-PT" altLang="ja-JP" sz="2400" dirty="0">
                <a:latin typeface="Tw Cen MT"/>
                <a:ea typeface="ＭＳ Ｐゴシック" charset="0"/>
                <a:cs typeface="Tw Cen MT"/>
              </a:rPr>
              <a:t>ão</a:t>
            </a:r>
            <a:endParaRPr lang="pt-PT" sz="2400" dirty="0"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100000"/>
              </a:lnSpc>
            </a:pPr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Enfrentando alguns desafios</a:t>
            </a:r>
          </a:p>
          <a:p>
            <a:pPr lvl="1" eaLnBrk="1" hangingPunct="1">
              <a:lnSpc>
                <a:spcPct val="100000"/>
              </a:lnSpc>
            </a:pPr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Perca de pacotes</a:t>
            </a:r>
          </a:p>
          <a:p>
            <a:pPr lvl="1" eaLnBrk="1" hangingPunct="1">
              <a:lnSpc>
                <a:spcPct val="100000"/>
              </a:lnSpc>
            </a:pPr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Chegada fora de ordem</a:t>
            </a:r>
          </a:p>
          <a:p>
            <a:pPr eaLnBrk="1" hangingPunct="1">
              <a:lnSpc>
                <a:spcPct val="100000"/>
              </a:lnSpc>
            </a:pPr>
            <a:r>
              <a:rPr lang="pt-PT" sz="2400" dirty="0" smtClean="0">
                <a:latin typeface="Tw Cen MT"/>
                <a:ea typeface="ＭＳ Ｐゴシック" charset="0"/>
                <a:cs typeface="Tw Cen MT"/>
              </a:rPr>
              <a:t>Mas implementa </a:t>
            </a:r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soluç</a:t>
            </a:r>
            <a:r>
              <a:rPr lang="pt-PT" altLang="ja-JP" sz="2400" dirty="0">
                <a:latin typeface="Tw Cen MT"/>
                <a:ea typeface="ＭＳ Ｐゴシック" charset="0"/>
                <a:cs typeface="Tw Cen MT"/>
              </a:rPr>
              <a:t>ões adequadas</a:t>
            </a:r>
          </a:p>
          <a:p>
            <a:pPr lvl="1" eaLnBrk="1" hangingPunct="1">
              <a:lnSpc>
                <a:spcPct val="100000"/>
              </a:lnSpc>
            </a:pPr>
            <a:r>
              <a:rPr lang="pt-PT" sz="2400" i="1" dirty="0" err="1" smtClean="0">
                <a:latin typeface="Tw Cen MT"/>
                <a:ea typeface="ＭＳ Ｐゴシック" charset="0"/>
                <a:cs typeface="Tw Cen MT"/>
              </a:rPr>
              <a:t>Acknowledgments</a:t>
            </a:r>
            <a:r>
              <a:rPr lang="pt-PT" sz="2400" dirty="0" smtClean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e </a:t>
            </a:r>
            <a:r>
              <a:rPr lang="pt-PT" sz="2400" dirty="0" smtClean="0">
                <a:latin typeface="Tw Cen MT"/>
                <a:ea typeface="ＭＳ Ｐゴシック" charset="0"/>
                <a:cs typeface="Tw Cen MT"/>
              </a:rPr>
              <a:t>retransmiss</a:t>
            </a:r>
            <a:r>
              <a:rPr lang="pt-PT" altLang="ja-JP" sz="2400" dirty="0" smtClean="0">
                <a:latin typeface="Tw Cen MT"/>
                <a:ea typeface="ＭＳ Ｐゴシック" charset="0"/>
                <a:cs typeface="Tw Cen MT"/>
              </a:rPr>
              <a:t>ões (asseguram que todas as mensagens chegam aos vizinhos)</a:t>
            </a:r>
            <a:endParaRPr lang="pt-PT" sz="2400" dirty="0">
              <a:latin typeface="Tw Cen MT"/>
              <a:ea typeface="ＭＳ Ｐゴシック" charset="0"/>
              <a:cs typeface="Tw Cen MT"/>
            </a:endParaRPr>
          </a:p>
          <a:p>
            <a:pPr lvl="1" eaLnBrk="1" hangingPunct="1">
              <a:lnSpc>
                <a:spcPct val="100000"/>
              </a:lnSpc>
            </a:pPr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N</a:t>
            </a:r>
            <a:r>
              <a:rPr lang="pt-PT" altLang="ja-JP" sz="2400" dirty="0">
                <a:latin typeface="Tw Cen MT"/>
                <a:ea typeface="ＭＳ Ｐゴシック" charset="0"/>
                <a:cs typeface="Tw Cen MT"/>
              </a:rPr>
              <a:t>úmeros de </a:t>
            </a:r>
            <a:r>
              <a:rPr lang="pt-PT" altLang="ja-JP" sz="2400" dirty="0" smtClean="0">
                <a:latin typeface="Tw Cen MT"/>
                <a:ea typeface="ＭＳ Ｐゴシック" charset="0"/>
                <a:cs typeface="Tw Cen MT"/>
              </a:rPr>
              <a:t>sequência (permitem detectar duplicados e se um dos vizinhos está atrasado ou perdeu alguma coisa)</a:t>
            </a:r>
            <a:endParaRPr lang="pt-PT" sz="2400" dirty="0"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1237238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5415"/>
            <a:ext cx="8229600" cy="1143000"/>
          </a:xfrm>
        </p:spPr>
        <p:txBody>
          <a:bodyPr/>
          <a:lstStyle/>
          <a:p>
            <a:r>
              <a:rPr lang="pt-PT" smtClean="0"/>
              <a:t>Algoritmos de encaminhamento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07240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t-PT" dirty="0">
                <a:latin typeface="Tw Cen MT"/>
                <a:ea typeface="ＭＳ Ｐゴシック" charset="0"/>
                <a:cs typeface="Tw Cen MT"/>
              </a:rPr>
              <a:t>Quando </a:t>
            </a:r>
            <a:r>
              <a:rPr lang="pt-PT" altLang="ja-JP" dirty="0">
                <a:latin typeface="Tw Cen MT"/>
                <a:ea typeface="ＭＳ Ｐゴシック" charset="0"/>
                <a:cs typeface="Tw Cen MT"/>
              </a:rPr>
              <a:t>é que um nó desencadeia a difusão ?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42889"/>
            <a:ext cx="8229600" cy="4749470"/>
          </a:xfrm>
        </p:spPr>
        <p:txBody>
          <a:bodyPr>
            <a:noAutofit/>
          </a:bodyPr>
          <a:lstStyle/>
          <a:p>
            <a:pPr eaLnBrk="1" hangingPunct="1"/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Por alteraç</a:t>
            </a:r>
            <a:r>
              <a:rPr lang="pt-PT" altLang="ja-JP" sz="2400" dirty="0">
                <a:latin typeface="Tw Cen MT"/>
                <a:ea typeface="ＭＳ Ｐゴシック" charset="0"/>
                <a:cs typeface="Tw Cen MT"/>
              </a:rPr>
              <a:t>ão da topologia</a:t>
            </a:r>
            <a:endParaRPr lang="pt-PT" sz="2400" dirty="0">
              <a:latin typeface="Tw Cen MT"/>
              <a:ea typeface="ＭＳ Ｐゴシック" charset="0"/>
              <a:cs typeface="Tw Cen MT"/>
            </a:endParaRPr>
          </a:p>
          <a:p>
            <a:pPr lvl="1" eaLnBrk="1" hangingPunct="1"/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Um link ou um n</a:t>
            </a:r>
            <a:r>
              <a:rPr lang="pt-PT" altLang="ja-JP" sz="2400" dirty="0">
                <a:latin typeface="Tw Cen MT"/>
                <a:ea typeface="ＭＳ Ｐゴシック" charset="0"/>
                <a:cs typeface="Tw Cen MT"/>
              </a:rPr>
              <a:t>ó ficam indisponíveis</a:t>
            </a:r>
            <a:endParaRPr lang="pt-PT" sz="2400" dirty="0">
              <a:latin typeface="Tw Cen MT"/>
              <a:ea typeface="ＭＳ Ｐゴシック" charset="0"/>
              <a:cs typeface="Tw Cen MT"/>
            </a:endParaRPr>
          </a:p>
          <a:p>
            <a:pPr lvl="1" eaLnBrk="1" hangingPunct="1"/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Um link ou um n</a:t>
            </a:r>
            <a:r>
              <a:rPr lang="pt-PT" altLang="ja-JP" sz="2400" dirty="0">
                <a:latin typeface="Tw Cen MT"/>
                <a:ea typeface="ＭＳ Ｐゴシック" charset="0"/>
                <a:cs typeface="Tw Cen MT"/>
              </a:rPr>
              <a:t>ó ficam de novo disponíveis</a:t>
            </a:r>
            <a:endParaRPr lang="pt-PT" sz="2400" dirty="0">
              <a:latin typeface="Tw Cen MT"/>
              <a:ea typeface="ＭＳ Ｐゴシック" charset="0"/>
              <a:cs typeface="Tw Cen MT"/>
            </a:endParaRPr>
          </a:p>
          <a:p>
            <a:pPr eaLnBrk="1" hangingPunct="1"/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Por alteraç</a:t>
            </a:r>
            <a:r>
              <a:rPr lang="pt-PT" altLang="ja-JP" sz="2400" dirty="0">
                <a:latin typeface="Tw Cen MT"/>
                <a:ea typeface="ＭＳ Ｐゴシック" charset="0"/>
                <a:cs typeface="Tw Cen MT"/>
              </a:rPr>
              <a:t>ão da configuração na topologia</a:t>
            </a:r>
            <a:endParaRPr lang="pt-PT" sz="2400" dirty="0">
              <a:latin typeface="Tw Cen MT"/>
              <a:ea typeface="ＭＳ Ｐゴシック" charset="0"/>
              <a:cs typeface="Tw Cen MT"/>
            </a:endParaRPr>
          </a:p>
          <a:p>
            <a:pPr lvl="1" eaLnBrk="1" hangingPunct="1"/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Um link muda de custo</a:t>
            </a:r>
          </a:p>
          <a:p>
            <a:pPr eaLnBrk="1" hangingPunct="1"/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Periodicamente</a:t>
            </a:r>
          </a:p>
          <a:p>
            <a:pPr lvl="1" eaLnBrk="1" hangingPunct="1"/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A informaç</a:t>
            </a:r>
            <a:r>
              <a:rPr lang="pt-PT" altLang="ja-JP" sz="2400" dirty="0">
                <a:latin typeface="Tw Cen MT"/>
                <a:ea typeface="ＭＳ Ｐゴシック" charset="0"/>
                <a:cs typeface="Tw Cen MT"/>
              </a:rPr>
              <a:t>ão de</a:t>
            </a:r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 link-</a:t>
            </a:r>
            <a:r>
              <a:rPr lang="pt-PT" sz="2400" dirty="0" err="1">
                <a:latin typeface="Tw Cen MT"/>
                <a:ea typeface="ＭＳ Ｐゴシック" charset="0"/>
                <a:cs typeface="Tw Cen MT"/>
              </a:rPr>
              <a:t>state</a:t>
            </a:r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altLang="ja-JP" sz="2400" dirty="0">
                <a:latin typeface="Tw Cen MT"/>
                <a:ea typeface="ＭＳ Ｐゴシック" charset="0"/>
                <a:cs typeface="Tw Cen MT"/>
              </a:rPr>
              <a:t>é refrescada periodicamente</a:t>
            </a:r>
            <a:endParaRPr lang="pt-PT" sz="2400" dirty="0">
              <a:latin typeface="Tw Cen MT"/>
              <a:ea typeface="ＭＳ Ｐゴシック" charset="0"/>
              <a:cs typeface="Tw Cen MT"/>
            </a:endParaRPr>
          </a:p>
          <a:p>
            <a:pPr lvl="1" eaLnBrk="1" hangingPunct="1"/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Tipicamente a cada 30 minutos</a:t>
            </a:r>
          </a:p>
          <a:p>
            <a:pPr lvl="1" eaLnBrk="1" hangingPunct="1"/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Permite corrigir alguma eventual corrupç</a:t>
            </a:r>
            <a:r>
              <a:rPr lang="pt-PT" altLang="ja-JP" sz="2400" dirty="0">
                <a:latin typeface="Tw Cen MT"/>
                <a:ea typeface="ＭＳ Ｐゴシック" charset="0"/>
                <a:cs typeface="Tw Cen MT"/>
              </a:rPr>
              <a:t>ão dos dados</a:t>
            </a:r>
            <a:endParaRPr lang="pt-PT" sz="2400" dirty="0"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1992610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A problem</a:t>
            </a:r>
            <a:r>
              <a:rPr lang="pt-PT" altLang="ja-JP" sz="4800" dirty="0">
                <a:latin typeface="Tw Cen MT"/>
                <a:ea typeface="ＭＳ Ｐゴシック" charset="0"/>
                <a:cs typeface="Tw Cen MT"/>
              </a:rPr>
              <a:t>ática da escala</a:t>
            </a:r>
            <a:endParaRPr lang="pt-PT" sz="4800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2539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083"/>
            <a:ext cx="82296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pt-PT" dirty="0" err="1">
                <a:latin typeface="Tw Cen MT"/>
                <a:ea typeface="ＭＳ Ｐゴシック" charset="0"/>
                <a:cs typeface="Tw Cen MT"/>
              </a:rPr>
              <a:t>Overheads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 do algoritmo link-</a:t>
            </a:r>
            <a:r>
              <a:rPr lang="pt-PT" dirty="0" err="1">
                <a:latin typeface="Tw Cen MT"/>
                <a:ea typeface="ＭＳ Ｐゴシック" charset="0"/>
                <a:cs typeface="Tw Cen MT"/>
              </a:rPr>
              <a:t>state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  <a:p>
            <a:pPr lvl="1" eaLnBrk="1" hangingPunct="1"/>
            <a:r>
              <a:rPr lang="pt-PT" sz="3200" dirty="0">
                <a:latin typeface="Tw Cen MT"/>
                <a:ea typeface="ＭＳ Ｐゴシック" charset="0"/>
                <a:cs typeface="Tw Cen MT"/>
              </a:rPr>
              <a:t>Usa </a:t>
            </a:r>
            <a:r>
              <a:rPr lang="pt-PT" sz="3200" dirty="0" err="1">
                <a:latin typeface="Tw Cen MT"/>
                <a:ea typeface="ＭＳ Ｐゴシック" charset="0"/>
                <a:cs typeface="Tw Cen MT"/>
              </a:rPr>
              <a:t>flooding</a:t>
            </a:r>
            <a:r>
              <a:rPr lang="pt-PT" sz="3200" dirty="0">
                <a:latin typeface="Tw Cen MT"/>
                <a:ea typeface="ＭＳ Ｐゴシック" charset="0"/>
                <a:cs typeface="Tw Cen MT"/>
              </a:rPr>
              <a:t> dos link-</a:t>
            </a:r>
            <a:r>
              <a:rPr lang="pt-PT" sz="3200" dirty="0" err="1">
                <a:latin typeface="Tw Cen MT"/>
                <a:ea typeface="ＭＳ Ｐゴシック" charset="0"/>
                <a:cs typeface="Tw Cen MT"/>
              </a:rPr>
              <a:t>state</a:t>
            </a:r>
            <a:r>
              <a:rPr lang="pt-PT" sz="3200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3200" dirty="0" err="1">
                <a:latin typeface="Tw Cen MT"/>
                <a:ea typeface="ＭＳ Ｐゴシック" charset="0"/>
                <a:cs typeface="Tw Cen MT"/>
              </a:rPr>
              <a:t>packets</a:t>
            </a:r>
            <a:r>
              <a:rPr lang="pt-PT" sz="3200" dirty="0">
                <a:latin typeface="Tw Cen MT"/>
                <a:ea typeface="ＭＳ Ｐゴシック" charset="0"/>
                <a:cs typeface="Tw Cen MT"/>
              </a:rPr>
              <a:t> por toda a rede</a:t>
            </a:r>
          </a:p>
          <a:p>
            <a:pPr lvl="1" eaLnBrk="1" hangingPunct="1"/>
            <a:r>
              <a:rPr lang="pt-PT" sz="3200" dirty="0">
                <a:latin typeface="Tw Cen MT"/>
                <a:ea typeface="ＭＳ Ｐゴシック" charset="0"/>
                <a:cs typeface="Tw Cen MT"/>
              </a:rPr>
              <a:t>Utiliza o algoritmo </a:t>
            </a:r>
            <a:r>
              <a:rPr lang="pt-PT" sz="3200" dirty="0" err="1" smtClean="0">
                <a:latin typeface="Tw Cen MT"/>
                <a:ea typeface="ＭＳ Ｐゴシック" charset="0"/>
                <a:cs typeface="Tw Cen MT"/>
              </a:rPr>
              <a:t>Dijkstra</a:t>
            </a:r>
            <a:r>
              <a:rPr lang="pt-PT" sz="3200" dirty="0" smtClean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3200" dirty="0" err="1">
                <a:latin typeface="Tw Cen MT"/>
                <a:ea typeface="ＭＳ Ｐゴシック" charset="0"/>
                <a:cs typeface="Tw Cen MT"/>
              </a:rPr>
              <a:t>shortest-</a:t>
            </a:r>
            <a:r>
              <a:rPr lang="pt-PT" sz="3200" dirty="0" err="1" smtClean="0">
                <a:latin typeface="Tw Cen MT"/>
                <a:ea typeface="ＭＳ Ｐゴシック" charset="0"/>
                <a:cs typeface="Tw Cen MT"/>
              </a:rPr>
              <a:t>path</a:t>
            </a:r>
            <a:endParaRPr lang="pt-PT" sz="3200" dirty="0" smtClean="0">
              <a:latin typeface="Tw Cen MT"/>
              <a:ea typeface="ＭＳ Ｐゴシック" charset="0"/>
              <a:cs typeface="Tw Cen MT"/>
            </a:endParaRPr>
          </a:p>
          <a:p>
            <a:pPr lvl="1" eaLnBrk="1" hangingPunct="1"/>
            <a:endParaRPr lang="pt-PT" sz="3200" dirty="0">
              <a:latin typeface="Tw Cen MT"/>
              <a:ea typeface="ＭＳ Ｐゴシック" charset="0"/>
              <a:cs typeface="Tw Cen MT"/>
            </a:endParaRPr>
          </a:p>
          <a:p>
            <a:pPr eaLnBrk="1" hangingPunct="1"/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Solução: introduz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-se hi</a:t>
            </a:r>
            <a:r>
              <a:rPr lang="pt-PT" altLang="ja-JP" dirty="0">
                <a:latin typeface="Tw Cen MT"/>
                <a:ea typeface="ＭＳ Ｐゴシック" charset="0"/>
                <a:cs typeface="Tw Cen MT"/>
              </a:rPr>
              <a:t>e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rarquia atrav</a:t>
            </a:r>
            <a:r>
              <a:rPr lang="pt-PT" altLang="ja-JP" dirty="0">
                <a:latin typeface="Tw Cen MT"/>
                <a:ea typeface="ＭＳ Ｐゴシック" charset="0"/>
                <a:cs typeface="Tw Cen MT"/>
              </a:rPr>
              <a:t>és de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ja-JP" altLang="pt-PT" dirty="0">
                <a:latin typeface="Tw Cen MT"/>
                <a:ea typeface="ＭＳ Ｐゴシック" charset="0"/>
                <a:cs typeface="Tw Cen MT"/>
              </a:rPr>
              <a:t>“</a:t>
            </a:r>
            <a:r>
              <a:rPr lang="pt-PT" dirty="0" err="1">
                <a:latin typeface="Tw Cen MT"/>
                <a:ea typeface="ＭＳ Ｐゴシック" charset="0"/>
                <a:cs typeface="Tw Cen MT"/>
              </a:rPr>
              <a:t>areas</a:t>
            </a:r>
            <a:r>
              <a:rPr lang="ja-JP" altLang="pt-PT" dirty="0" smtClean="0">
                <a:latin typeface="Tw Cen MT"/>
                <a:ea typeface="ＭＳ Ｐゴシック" charset="0"/>
                <a:cs typeface="Tw Cen MT"/>
              </a:rPr>
              <a:t>”</a:t>
            </a:r>
            <a:r>
              <a:rPr lang="pt-PT" altLang="ja-JP" dirty="0" smtClean="0">
                <a:latin typeface="Tw Cen MT"/>
                <a:ea typeface="ＭＳ Ｐゴシック" charset="0"/>
                <a:cs typeface="Tw Cen MT"/>
              </a:rPr>
              <a:t> o que torna o protocolo mais escalável mas mais difícil de administrar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11102640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5400" dirty="0">
                <a:latin typeface="Tw Cen MT"/>
                <a:ea typeface="ＭＳ Ｐゴシック" charset="0"/>
                <a:cs typeface="Tw Cen MT"/>
              </a:rPr>
              <a:t>A problem</a:t>
            </a:r>
            <a:r>
              <a:rPr lang="pt-PT" altLang="ja-JP" sz="5400" dirty="0">
                <a:latin typeface="Tw Cen MT"/>
                <a:ea typeface="ＭＳ Ｐゴシック" charset="0"/>
                <a:cs typeface="Tw Cen MT"/>
              </a:rPr>
              <a:t>ática da escala</a:t>
            </a:r>
            <a:endParaRPr lang="pt-PT" sz="5400" dirty="0">
              <a:latin typeface="Tw Cen MT"/>
              <a:ea typeface="ＭＳ Ｐゴシック" charset="0"/>
              <a:cs typeface="Tw Cen MT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539751" y="2041525"/>
            <a:ext cx="7615238" cy="3322638"/>
            <a:chOff x="539751" y="2041525"/>
            <a:chExt cx="7615238" cy="3322638"/>
          </a:xfrm>
        </p:grpSpPr>
        <p:sp>
          <p:nvSpPr>
            <p:cNvPr id="253957" name="Oval 4"/>
            <p:cNvSpPr>
              <a:spLocks noChangeArrowheads="1"/>
            </p:cNvSpPr>
            <p:nvPr/>
          </p:nvSpPr>
          <p:spPr bwMode="auto">
            <a:xfrm>
              <a:off x="3425826" y="2879725"/>
              <a:ext cx="3078163" cy="1568450"/>
            </a:xfrm>
            <a:prstGeom prst="ellipse">
              <a:avLst/>
            </a:prstGeom>
            <a:solidFill>
              <a:srgbClr val="CC33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800" u="none">
                  <a:latin typeface="Times New Roman" charset="0"/>
                </a:rPr>
                <a:t>Area 0</a:t>
              </a:r>
            </a:p>
          </p:txBody>
        </p:sp>
        <p:sp>
          <p:nvSpPr>
            <p:cNvPr id="253958" name="Oval 5"/>
            <p:cNvSpPr>
              <a:spLocks noChangeArrowheads="1"/>
            </p:cNvSpPr>
            <p:nvPr/>
          </p:nvSpPr>
          <p:spPr bwMode="auto">
            <a:xfrm>
              <a:off x="1762126" y="2133600"/>
              <a:ext cx="1020763" cy="1006475"/>
            </a:xfrm>
            <a:prstGeom prst="ellipse">
              <a:avLst/>
            </a:prstGeom>
            <a:solidFill>
              <a:srgbClr val="CC33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959" name="Oval 6"/>
            <p:cNvSpPr>
              <a:spLocks noChangeArrowheads="1"/>
            </p:cNvSpPr>
            <p:nvPr/>
          </p:nvSpPr>
          <p:spPr bwMode="auto">
            <a:xfrm>
              <a:off x="2928939" y="3017838"/>
              <a:ext cx="287337" cy="25082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960" name="Line 7"/>
            <p:cNvSpPr>
              <a:spLocks noChangeShapeType="1"/>
            </p:cNvSpPr>
            <p:nvPr/>
          </p:nvSpPr>
          <p:spPr bwMode="auto">
            <a:xfrm>
              <a:off x="3181351" y="3200400"/>
              <a:ext cx="320675" cy="18415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961" name="Line 8"/>
            <p:cNvSpPr>
              <a:spLocks noChangeShapeType="1"/>
            </p:cNvSpPr>
            <p:nvPr/>
          </p:nvSpPr>
          <p:spPr bwMode="auto">
            <a:xfrm>
              <a:off x="2786064" y="2697163"/>
              <a:ext cx="274637" cy="3048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962" name="Line 9"/>
            <p:cNvSpPr>
              <a:spLocks noChangeShapeType="1"/>
            </p:cNvSpPr>
            <p:nvPr/>
          </p:nvSpPr>
          <p:spPr bwMode="auto">
            <a:xfrm>
              <a:off x="2513014" y="3095625"/>
              <a:ext cx="427037" cy="762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963" name="Text Box 10"/>
            <p:cNvSpPr txBox="1">
              <a:spLocks noChangeArrowheads="1"/>
            </p:cNvSpPr>
            <p:nvPr/>
          </p:nvSpPr>
          <p:spPr bwMode="auto">
            <a:xfrm>
              <a:off x="1695451" y="2384425"/>
              <a:ext cx="1141413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800" u="none">
                  <a:latin typeface="Times New Roman" charset="0"/>
                </a:rPr>
                <a:t>Area 1</a:t>
              </a:r>
            </a:p>
          </p:txBody>
        </p:sp>
        <p:grpSp>
          <p:nvGrpSpPr>
            <p:cNvPr id="253964" name="Group 11"/>
            <p:cNvGrpSpPr>
              <a:grpSpLocks/>
            </p:cNvGrpSpPr>
            <p:nvPr/>
          </p:nvGrpSpPr>
          <p:grpSpPr bwMode="auto">
            <a:xfrm flipH="1">
              <a:off x="6634164" y="2041525"/>
              <a:ext cx="1520825" cy="1135063"/>
              <a:chOff x="1081" y="2227"/>
              <a:chExt cx="958" cy="715"/>
            </a:xfrm>
          </p:grpSpPr>
          <p:sp>
            <p:nvSpPr>
              <p:cNvPr id="253981" name="Oval 12"/>
              <p:cNvSpPr>
                <a:spLocks noChangeArrowheads="1"/>
              </p:cNvSpPr>
              <p:nvPr/>
            </p:nvSpPr>
            <p:spPr bwMode="auto">
              <a:xfrm>
                <a:off x="1123" y="2227"/>
                <a:ext cx="643" cy="634"/>
              </a:xfrm>
              <a:prstGeom prst="ellipse">
                <a:avLst/>
              </a:prstGeom>
              <a:solidFill>
                <a:srgbClr val="CC330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3982" name="Oval 13"/>
              <p:cNvSpPr>
                <a:spLocks noChangeArrowheads="1"/>
              </p:cNvSpPr>
              <p:nvPr/>
            </p:nvSpPr>
            <p:spPr bwMode="auto">
              <a:xfrm>
                <a:off x="1858" y="2784"/>
                <a:ext cx="181" cy="158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3983" name="Line 14"/>
              <p:cNvSpPr>
                <a:spLocks noChangeShapeType="1"/>
              </p:cNvSpPr>
              <p:nvPr/>
            </p:nvSpPr>
            <p:spPr bwMode="auto">
              <a:xfrm>
                <a:off x="1768" y="2582"/>
                <a:ext cx="173" cy="19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3984" name="Line 15"/>
              <p:cNvSpPr>
                <a:spLocks noChangeShapeType="1"/>
              </p:cNvSpPr>
              <p:nvPr/>
            </p:nvSpPr>
            <p:spPr bwMode="auto">
              <a:xfrm>
                <a:off x="1596" y="2833"/>
                <a:ext cx="269" cy="48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3985" name="Text Box 16"/>
              <p:cNvSpPr txBox="1">
                <a:spLocks noChangeArrowheads="1"/>
              </p:cNvSpPr>
              <p:nvPr/>
            </p:nvSpPr>
            <p:spPr bwMode="auto">
              <a:xfrm>
                <a:off x="1081" y="2385"/>
                <a:ext cx="719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800" u="none">
                    <a:latin typeface="Times New Roman" charset="0"/>
                  </a:rPr>
                  <a:t>Area 2</a:t>
                </a:r>
              </a:p>
            </p:txBody>
          </p:sp>
        </p:grpSp>
        <p:sp>
          <p:nvSpPr>
            <p:cNvPr id="253965" name="Line 17"/>
            <p:cNvSpPr>
              <a:spLocks noChangeShapeType="1"/>
            </p:cNvSpPr>
            <p:nvPr/>
          </p:nvSpPr>
          <p:spPr bwMode="auto">
            <a:xfrm flipH="1">
              <a:off x="6383339" y="3140075"/>
              <a:ext cx="273050" cy="18415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53966" name="Group 18"/>
            <p:cNvGrpSpPr>
              <a:grpSpLocks/>
            </p:cNvGrpSpPr>
            <p:nvPr/>
          </p:nvGrpSpPr>
          <p:grpSpPr bwMode="auto">
            <a:xfrm>
              <a:off x="1831976" y="4067175"/>
              <a:ext cx="1808163" cy="1250950"/>
              <a:chOff x="1071" y="3349"/>
              <a:chExt cx="1139" cy="788"/>
            </a:xfrm>
          </p:grpSpPr>
          <p:sp>
            <p:nvSpPr>
              <p:cNvPr id="253975" name="Oval 19"/>
              <p:cNvSpPr>
                <a:spLocks noChangeArrowheads="1"/>
              </p:cNvSpPr>
              <p:nvPr/>
            </p:nvSpPr>
            <p:spPr bwMode="auto">
              <a:xfrm flipV="1">
                <a:off x="1114" y="3503"/>
                <a:ext cx="643" cy="634"/>
              </a:xfrm>
              <a:prstGeom prst="ellipse">
                <a:avLst/>
              </a:prstGeom>
              <a:solidFill>
                <a:srgbClr val="CC330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3976" name="Oval 20"/>
              <p:cNvSpPr>
                <a:spLocks noChangeArrowheads="1"/>
              </p:cNvSpPr>
              <p:nvPr/>
            </p:nvSpPr>
            <p:spPr bwMode="auto">
              <a:xfrm flipV="1">
                <a:off x="1849" y="3422"/>
                <a:ext cx="181" cy="158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3977" name="Line 21"/>
              <p:cNvSpPr>
                <a:spLocks noChangeShapeType="1"/>
              </p:cNvSpPr>
              <p:nvPr/>
            </p:nvSpPr>
            <p:spPr bwMode="auto">
              <a:xfrm flipV="1">
                <a:off x="2008" y="3349"/>
                <a:ext cx="202" cy="11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3978" name="Line 22"/>
              <p:cNvSpPr>
                <a:spLocks noChangeShapeType="1"/>
              </p:cNvSpPr>
              <p:nvPr/>
            </p:nvSpPr>
            <p:spPr bwMode="auto">
              <a:xfrm flipV="1">
                <a:off x="1759" y="3590"/>
                <a:ext cx="173" cy="19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3979" name="Line 23"/>
              <p:cNvSpPr>
                <a:spLocks noChangeShapeType="1"/>
              </p:cNvSpPr>
              <p:nvPr/>
            </p:nvSpPr>
            <p:spPr bwMode="auto">
              <a:xfrm flipV="1">
                <a:off x="1587" y="3483"/>
                <a:ext cx="269" cy="48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3980" name="Text Box 24"/>
              <p:cNvSpPr txBox="1">
                <a:spLocks noChangeArrowheads="1"/>
              </p:cNvSpPr>
              <p:nvPr/>
            </p:nvSpPr>
            <p:spPr bwMode="auto">
              <a:xfrm>
                <a:off x="1071" y="3652"/>
                <a:ext cx="719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800" u="none">
                    <a:latin typeface="Times New Roman" charset="0"/>
                  </a:rPr>
                  <a:t>Area 3</a:t>
                </a:r>
              </a:p>
            </p:txBody>
          </p:sp>
        </p:grpSp>
        <p:sp>
          <p:nvSpPr>
            <p:cNvPr id="253967" name="Oval 25"/>
            <p:cNvSpPr>
              <a:spLocks noChangeArrowheads="1"/>
            </p:cNvSpPr>
            <p:nvPr/>
          </p:nvSpPr>
          <p:spPr bwMode="auto">
            <a:xfrm flipH="1" flipV="1">
              <a:off x="6924676" y="4357688"/>
              <a:ext cx="1020763" cy="1006475"/>
            </a:xfrm>
            <a:prstGeom prst="ellipse">
              <a:avLst/>
            </a:prstGeom>
            <a:solidFill>
              <a:srgbClr val="CC33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968" name="Oval 26"/>
            <p:cNvSpPr>
              <a:spLocks noChangeArrowheads="1"/>
            </p:cNvSpPr>
            <p:nvPr/>
          </p:nvSpPr>
          <p:spPr bwMode="auto">
            <a:xfrm flipH="1" flipV="1">
              <a:off x="6491289" y="4229100"/>
              <a:ext cx="287337" cy="25082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969" name="Line 27"/>
            <p:cNvSpPr>
              <a:spLocks noChangeShapeType="1"/>
            </p:cNvSpPr>
            <p:nvPr/>
          </p:nvSpPr>
          <p:spPr bwMode="auto">
            <a:xfrm flipH="1" flipV="1">
              <a:off x="6205539" y="4113213"/>
              <a:ext cx="320675" cy="18415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970" name="Line 28"/>
            <p:cNvSpPr>
              <a:spLocks noChangeShapeType="1"/>
            </p:cNvSpPr>
            <p:nvPr/>
          </p:nvSpPr>
          <p:spPr bwMode="auto">
            <a:xfrm flipH="1" flipV="1">
              <a:off x="6646864" y="4495800"/>
              <a:ext cx="274637" cy="3048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971" name="Line 29"/>
            <p:cNvSpPr>
              <a:spLocks noChangeShapeType="1"/>
            </p:cNvSpPr>
            <p:nvPr/>
          </p:nvSpPr>
          <p:spPr bwMode="auto">
            <a:xfrm flipH="1" flipV="1">
              <a:off x="6767514" y="4325938"/>
              <a:ext cx="427037" cy="762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972" name="Text Box 30"/>
            <p:cNvSpPr txBox="1">
              <a:spLocks noChangeArrowheads="1"/>
            </p:cNvSpPr>
            <p:nvPr/>
          </p:nvSpPr>
          <p:spPr bwMode="auto">
            <a:xfrm flipH="1">
              <a:off x="6872289" y="4594225"/>
              <a:ext cx="1141412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800" u="none">
                  <a:latin typeface="Times New Roman" charset="0"/>
                </a:rPr>
                <a:t>Area 4</a:t>
              </a:r>
            </a:p>
          </p:txBody>
        </p:sp>
        <p:sp>
          <p:nvSpPr>
            <p:cNvPr id="253973" name="Freeform 31"/>
            <p:cNvSpPr>
              <a:spLocks/>
            </p:cNvSpPr>
            <p:nvPr/>
          </p:nvSpPr>
          <p:spPr bwMode="auto">
            <a:xfrm>
              <a:off x="1412876" y="3297238"/>
              <a:ext cx="1477963" cy="625475"/>
            </a:xfrm>
            <a:custGeom>
              <a:avLst/>
              <a:gdLst>
                <a:gd name="T0" fmla="*/ 0 w 931"/>
                <a:gd name="T1" fmla="*/ 2147483647 h 394"/>
                <a:gd name="T2" fmla="*/ 2147483647 w 931"/>
                <a:gd name="T3" fmla="*/ 2147483647 h 394"/>
                <a:gd name="T4" fmla="*/ 2147483647 w 931"/>
                <a:gd name="T5" fmla="*/ 2147483647 h 394"/>
                <a:gd name="T6" fmla="*/ 2147483647 w 931"/>
                <a:gd name="T7" fmla="*/ 0 h 39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31"/>
                <a:gd name="T13" fmla="*/ 0 h 394"/>
                <a:gd name="T14" fmla="*/ 931 w 931"/>
                <a:gd name="T15" fmla="*/ 394 h 39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31" h="394">
                  <a:moveTo>
                    <a:pt x="0" y="394"/>
                  </a:moveTo>
                  <a:cubicBezTo>
                    <a:pt x="209" y="245"/>
                    <a:pt x="418" y="96"/>
                    <a:pt x="509" y="67"/>
                  </a:cubicBezTo>
                  <a:cubicBezTo>
                    <a:pt x="600" y="38"/>
                    <a:pt x="477" y="232"/>
                    <a:pt x="547" y="221"/>
                  </a:cubicBezTo>
                  <a:cubicBezTo>
                    <a:pt x="617" y="210"/>
                    <a:pt x="774" y="105"/>
                    <a:pt x="931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974" name="Text Box 32"/>
            <p:cNvSpPr txBox="1">
              <a:spLocks noChangeArrowheads="1"/>
            </p:cNvSpPr>
            <p:nvPr/>
          </p:nvSpPr>
          <p:spPr bwMode="auto">
            <a:xfrm>
              <a:off x="539751" y="3487738"/>
              <a:ext cx="1112838" cy="1244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>
                <a:lnSpc>
                  <a:spcPct val="90000"/>
                </a:lnSpc>
              </a:pPr>
              <a:r>
                <a:rPr lang="en-US" sz="2800" u="none">
                  <a:latin typeface="Times New Roman" charset="0"/>
                </a:rPr>
                <a:t>area</a:t>
              </a:r>
            </a:p>
            <a:p>
              <a:pPr algn="ctr">
                <a:lnSpc>
                  <a:spcPct val="90000"/>
                </a:lnSpc>
              </a:pPr>
              <a:r>
                <a:rPr lang="en-US" sz="2800" u="none">
                  <a:latin typeface="Times New Roman" charset="0"/>
                </a:rPr>
                <a:t>border</a:t>
              </a:r>
            </a:p>
            <a:p>
              <a:pPr algn="ctr">
                <a:lnSpc>
                  <a:spcPct val="90000"/>
                </a:lnSpc>
              </a:pPr>
              <a:r>
                <a:rPr lang="en-US" sz="2800" u="none">
                  <a:latin typeface="Times New Roman" charset="0"/>
                </a:rPr>
                <a:t>router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54722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260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t-PT" sz="5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Resumo sintético</a:t>
            </a:r>
            <a:endParaRPr lang="pt-PT" sz="5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06500" name="Rectangle 3"/>
          <p:cNvSpPr>
            <a:spLocks noChangeArrowheads="1"/>
          </p:cNvSpPr>
          <p:nvPr/>
        </p:nvSpPr>
        <p:spPr bwMode="auto">
          <a:xfrm>
            <a:off x="457200" y="1295400"/>
            <a:ext cx="8229600" cy="51415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2800" u="none" dirty="0">
                <a:solidFill>
                  <a:srgbClr val="000000"/>
                </a:solidFill>
                <a:latin typeface="Tw Cen MT"/>
                <a:cs typeface="Tw Cen MT"/>
              </a:rPr>
              <a:t>Algoritmo estado dos canais (</a:t>
            </a:r>
            <a:r>
              <a:rPr lang="pt-PT" sz="2800" i="1" u="none" dirty="0">
                <a:solidFill>
                  <a:srgbClr val="000000"/>
                </a:solidFill>
                <a:latin typeface="Tw Cen MT"/>
                <a:cs typeface="Tw Cen MT"/>
              </a:rPr>
              <a:t>link </a:t>
            </a:r>
            <a:r>
              <a:rPr lang="pt-PT" sz="2800" i="1" u="none" dirty="0" err="1">
                <a:solidFill>
                  <a:srgbClr val="000000"/>
                </a:solidFill>
                <a:latin typeface="Tw Cen MT"/>
                <a:cs typeface="Tw Cen MT"/>
              </a:rPr>
              <a:t>state</a:t>
            </a:r>
            <a:r>
              <a:rPr lang="pt-PT" sz="2800" u="none" dirty="0">
                <a:solidFill>
                  <a:srgbClr val="000000"/>
                </a:solidFill>
                <a:latin typeface="Tw Cen MT"/>
                <a:cs typeface="Tw Cen MT"/>
              </a:rPr>
              <a:t>) - os </a:t>
            </a:r>
            <a:r>
              <a:rPr lang="pt-PT" sz="2800" i="1" u="none" dirty="0" err="1">
                <a:solidFill>
                  <a:srgbClr val="000000"/>
                </a:solidFill>
                <a:latin typeface="Tw Cen MT"/>
                <a:cs typeface="Tw Cen MT"/>
              </a:rPr>
              <a:t>routers</a:t>
            </a:r>
            <a:r>
              <a:rPr lang="pt-PT" sz="2800" u="none" dirty="0">
                <a:solidFill>
                  <a:srgbClr val="000000"/>
                </a:solidFill>
                <a:latin typeface="Tw Cen MT"/>
                <a:cs typeface="Tw Cen MT"/>
              </a:rPr>
              <a:t> fazem </a:t>
            </a:r>
            <a:r>
              <a:rPr lang="pt-PT" sz="2800" i="1" u="none" dirty="0">
                <a:solidFill>
                  <a:srgbClr val="000000"/>
                </a:solidFill>
                <a:latin typeface="Tw Cen MT"/>
                <a:cs typeface="Tw Cen MT"/>
              </a:rPr>
              <a:t>difusão fi</a:t>
            </a:r>
            <a:r>
              <a:rPr lang="pt-PT" altLang="ja-JP" sz="2800" i="1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ável</a:t>
            </a:r>
            <a:r>
              <a:rPr lang="pt-PT" sz="2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para todos os outros do custo associado a cada um dos seus canais. Perante alteraç</a:t>
            </a:r>
            <a:r>
              <a:rPr lang="pt-PT" altLang="ja-JP" sz="2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ões, </a:t>
            </a:r>
            <a:r>
              <a:rPr lang="pt-PT" sz="2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cada </a:t>
            </a:r>
            <a:r>
              <a:rPr lang="pt-PT" sz="2800" i="1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router</a:t>
            </a:r>
            <a:r>
              <a:rPr lang="pt-PT" sz="2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recalcula o custo de todos os caminhos com origem nele e </a:t>
            </a:r>
            <a:r>
              <a:rPr lang="pt-PT" sz="2800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actualiza</a:t>
            </a:r>
            <a:r>
              <a:rPr lang="pt-PT" sz="2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a tabela de encaminhamento (o algoritmo usado pode ser o </a:t>
            </a:r>
            <a:r>
              <a:rPr lang="pt-PT" sz="28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de </a:t>
            </a:r>
            <a:r>
              <a:rPr lang="pt-PT" sz="2800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Dijkstra</a:t>
            </a:r>
            <a:r>
              <a:rPr lang="pt-PT" sz="2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)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800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Vector distâncias (</a:t>
            </a:r>
            <a:r>
              <a:rPr lang="pt-PT" sz="2800" i="1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distance</a:t>
            </a:r>
            <a:r>
              <a:rPr lang="pt-PT" sz="2800" i="1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vector</a:t>
            </a:r>
            <a:r>
              <a:rPr lang="pt-PT" sz="2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) - os </a:t>
            </a:r>
            <a:r>
              <a:rPr lang="pt-PT" sz="2800" i="1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routers</a:t>
            </a:r>
            <a:r>
              <a:rPr lang="pt-PT" sz="2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passam aos seus vizinhos parte do estado das suas tabelas de encaminhamento. Estes anúncios permitem a </a:t>
            </a:r>
            <a:r>
              <a:rPr lang="pt-PT" sz="2800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actualizaç</a:t>
            </a:r>
            <a:r>
              <a:rPr lang="pt-PT" altLang="ja-JP" sz="2800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ão</a:t>
            </a:r>
            <a:r>
              <a:rPr lang="pt-PT" sz="2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imediata das tabelas de encaminhamento se for caso disso</a:t>
            </a:r>
            <a:r>
              <a:rPr lang="pt-PT" sz="28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.</a:t>
            </a:r>
            <a:endParaRPr lang="pt-PT" sz="2800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36007444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260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t-PT" sz="5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Análise</a:t>
            </a:r>
            <a:endParaRPr lang="pt-PT" sz="5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06500" name="Rectangle 3"/>
          <p:cNvSpPr>
            <a:spLocks noChangeArrowheads="1"/>
          </p:cNvSpPr>
          <p:nvPr/>
        </p:nvSpPr>
        <p:spPr bwMode="auto">
          <a:xfrm>
            <a:off x="304800" y="1295400"/>
            <a:ext cx="8610600" cy="51415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28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Link –</a:t>
            </a:r>
            <a:r>
              <a:rPr lang="pt-PT" sz="2800" u="none" dirty="0" err="1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State</a:t>
            </a:r>
            <a:r>
              <a:rPr lang="pt-PT" sz="2800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:</a:t>
            </a:r>
            <a:r>
              <a:rPr lang="pt-PT" sz="28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</a:t>
            </a:r>
            <a:r>
              <a:rPr lang="pt-PT" sz="2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a rede é inundada de pequenos anúncios de estado dos canais quando h</a:t>
            </a:r>
            <a:r>
              <a:rPr lang="pt-PT" altLang="ja-JP" sz="2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á alterações</a:t>
            </a:r>
            <a:r>
              <a:rPr lang="pt-PT" sz="2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. </a:t>
            </a:r>
            <a:r>
              <a:rPr lang="pt-PT" sz="28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Cada </a:t>
            </a:r>
            <a:r>
              <a:rPr lang="pt-PT" sz="2800" i="1" u="none" dirty="0" err="1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router</a:t>
            </a:r>
            <a:r>
              <a:rPr lang="pt-PT" sz="28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, de forma isolada, mas em princípio com base nos mesmos dados, </a:t>
            </a:r>
            <a:r>
              <a:rPr lang="pt-PT" sz="2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recalcular as tabelas de encaminhamento. </a:t>
            </a:r>
            <a:r>
              <a:rPr lang="pt-PT" sz="28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O algoritmo é O ( n</a:t>
            </a:r>
            <a:r>
              <a:rPr lang="pt-PT" sz="2800" u="none" baseline="30000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2</a:t>
            </a:r>
            <a:r>
              <a:rPr lang="pt-PT" sz="28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).</a:t>
            </a:r>
            <a:endParaRPr lang="pt-PT" sz="2800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sz="2800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800" u="none" dirty="0" err="1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Distance</a:t>
            </a:r>
            <a:r>
              <a:rPr lang="pt-PT" sz="28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Vector: </a:t>
            </a:r>
            <a:r>
              <a:rPr lang="pt-PT" sz="2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cada </a:t>
            </a:r>
            <a:r>
              <a:rPr lang="pt-PT" sz="2800" i="1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router</a:t>
            </a:r>
            <a:r>
              <a:rPr lang="pt-PT" sz="2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passa muita informação, mas apenas aos seus vizinhos. O cálculo </a:t>
            </a:r>
            <a:r>
              <a:rPr lang="pt-PT" sz="2800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de</a:t>
            </a:r>
            <a:r>
              <a:rPr lang="pt-PT" sz="28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</a:t>
            </a:r>
            <a:r>
              <a:rPr lang="pt-PT" sz="2800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actualização</a:t>
            </a:r>
            <a:r>
              <a:rPr lang="pt-PT" sz="2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das tabelas é </a:t>
            </a:r>
            <a:r>
              <a:rPr lang="pt-PT" sz="28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trivial ( O(n) ). </a:t>
            </a:r>
            <a:r>
              <a:rPr lang="pt-PT" sz="2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No </a:t>
            </a:r>
            <a:r>
              <a:rPr lang="pt-PT" sz="28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entanto, </a:t>
            </a:r>
            <a:r>
              <a:rPr lang="pt-PT" sz="2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este algoritmo tem problemas de instabilidade (ciclos introduzidos pelo fenómeno das </a:t>
            </a:r>
            <a:r>
              <a:rPr lang="ja-JP" altLang="pt-PT" sz="2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“</a:t>
            </a:r>
            <a:r>
              <a:rPr lang="pt-PT" sz="2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más notícias</a:t>
            </a:r>
            <a:r>
              <a:rPr lang="ja-JP" altLang="pt-PT" sz="2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”</a:t>
            </a:r>
            <a:r>
              <a:rPr lang="pt-PT" sz="2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) que s</a:t>
            </a:r>
            <a:r>
              <a:rPr lang="pt-PT" altLang="ja-JP" sz="2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ão resolvidos aumentando o tempo de convergência.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800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3255091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260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t-PT" sz="5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Tempo de convergência</a:t>
            </a:r>
            <a:endParaRPr lang="pt-PT" sz="5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06500" name="Rectangle 3"/>
          <p:cNvSpPr>
            <a:spLocks noChangeArrowheads="1"/>
          </p:cNvSpPr>
          <p:nvPr/>
        </p:nvSpPr>
        <p:spPr bwMode="auto">
          <a:xfrm>
            <a:off x="457200" y="1306597"/>
            <a:ext cx="8229600" cy="475271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2400" u="none" dirty="0" smtClean="0">
                <a:solidFill>
                  <a:srgbClr val="000000"/>
                </a:solidFill>
                <a:latin typeface="Tw Cen MT"/>
                <a:cs typeface="Tw Cen MT"/>
              </a:rPr>
              <a:t>Maior com </a:t>
            </a:r>
            <a:r>
              <a:rPr lang="pt-PT" sz="2400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Distance</a:t>
            </a:r>
            <a:r>
              <a:rPr lang="pt-PT" sz="2400" u="none" dirty="0" smtClean="0">
                <a:solidFill>
                  <a:srgbClr val="000000"/>
                </a:solidFill>
                <a:latin typeface="Tw Cen MT"/>
                <a:cs typeface="Tw Cen MT"/>
              </a:rPr>
              <a:t> Vector ou </a:t>
            </a:r>
            <a:r>
              <a:rPr lang="pt-PT" sz="2400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Bellman</a:t>
            </a:r>
            <a:r>
              <a:rPr lang="pt-PT" sz="2400" u="none" dirty="0" smtClean="0">
                <a:solidFill>
                  <a:srgbClr val="000000"/>
                </a:solidFill>
                <a:latin typeface="Tw Cen MT"/>
                <a:cs typeface="Tw Cen MT"/>
              </a:rPr>
              <a:t>-Ford do que com Link-</a:t>
            </a:r>
            <a:r>
              <a:rPr lang="pt-PT" sz="2400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state</a:t>
            </a:r>
            <a:endParaRPr lang="pt-PT" sz="2400" u="none" dirty="0" smtClean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altLang="ja-JP" sz="2400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altLang="ja-JP" sz="24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Nenhum dos algoritmos garante que os </a:t>
            </a:r>
            <a:r>
              <a:rPr lang="pt-PT" altLang="ja-JP" sz="2400" u="none" dirty="0" err="1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routers</a:t>
            </a:r>
            <a:r>
              <a:rPr lang="pt-PT" altLang="ja-JP" sz="24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transitam de forma sincronizada de um estado </a:t>
            </a:r>
            <a:r>
              <a:rPr lang="pt-PT" altLang="ja-JP" sz="2400" u="none" dirty="0" err="1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correcto</a:t>
            </a:r>
            <a:r>
              <a:rPr lang="pt-PT" altLang="ja-JP" sz="24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para outro estado </a:t>
            </a:r>
            <a:r>
              <a:rPr lang="pt-PT" altLang="ja-JP" sz="2400" u="none" dirty="0" err="1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correcto</a:t>
            </a:r>
            <a:r>
              <a:rPr lang="pt-PT" altLang="ja-JP" sz="24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!</a:t>
            </a:r>
          </a:p>
          <a:p>
            <a:pPr defTabSz="762000" eaLnBrk="0" hangingPunct="0">
              <a:lnSpc>
                <a:spcPct val="90000"/>
              </a:lnSpc>
            </a:pPr>
            <a:endParaRPr lang="pt-PT" altLang="ja-JP" sz="2400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altLang="ja-JP" sz="24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Que se passa durante essas transições ? Formam-se ciclos e buracos negros!</a:t>
            </a:r>
          </a:p>
          <a:p>
            <a:pPr defTabSz="762000" eaLnBrk="0" hangingPunct="0">
              <a:lnSpc>
                <a:spcPct val="90000"/>
              </a:lnSpc>
            </a:pPr>
            <a:endParaRPr lang="pt-PT" altLang="ja-JP" sz="2400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altLang="ja-JP" sz="24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Ambos os fenómenos são agravados pela dimensão da rede e conduzem a perca de pacotes durante as reconfigurações.</a:t>
            </a:r>
          </a:p>
          <a:p>
            <a:pPr defTabSz="762000" eaLnBrk="0" hangingPunct="0">
              <a:lnSpc>
                <a:spcPct val="90000"/>
              </a:lnSpc>
            </a:pPr>
            <a:endParaRPr lang="pt-PT" altLang="ja-JP" sz="2400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altLang="ja-JP" sz="24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A solução deste tipo de problemas de inconsistência do estado é um dos desafios fundamentais dos sistemas distribuídos</a:t>
            </a:r>
            <a:endParaRPr lang="pt-PT" altLang="ja-JP" sz="2400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sz="2400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420800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868362"/>
          </a:xfrm>
        </p:spPr>
        <p:txBody>
          <a:bodyPr>
            <a:normAutofit/>
          </a:bodyPr>
          <a:lstStyle/>
          <a:p>
            <a:pPr eaLnBrk="1" hangingPunct="1"/>
            <a:r>
              <a:rPr lang="pt-PT" sz="48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Comparação</a:t>
            </a:r>
            <a:endParaRPr lang="pt-PT" sz="48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07524" name="Rectangle 3"/>
          <p:cNvSpPr>
            <a:spLocks noChangeArrowheads="1"/>
          </p:cNvSpPr>
          <p:nvPr/>
        </p:nvSpPr>
        <p:spPr bwMode="auto">
          <a:xfrm>
            <a:off x="381000" y="1273175"/>
            <a:ext cx="8382000" cy="5361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Um protocolo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Link-</a:t>
            </a:r>
            <a:r>
              <a:rPr lang="pt-PT" sz="2000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State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faz uma difusão fiável de um estado que é replicado por cada </a:t>
            </a:r>
            <a:r>
              <a:rPr lang="pt-PT" sz="2000" i="1" u="none" dirty="0" err="1">
                <a:solidFill>
                  <a:srgbClr val="000000"/>
                </a:solidFill>
                <a:latin typeface="Tw Cen MT"/>
                <a:cs typeface="Tw Cen MT"/>
              </a:rPr>
              <a:t>router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. Cada </a:t>
            </a:r>
            <a:r>
              <a:rPr lang="pt-PT" sz="2000" i="1" u="none" dirty="0" err="1">
                <a:solidFill>
                  <a:srgbClr val="000000"/>
                </a:solidFill>
                <a:latin typeface="Tw Cen MT"/>
                <a:cs typeface="Tw Cen MT"/>
              </a:rPr>
              <a:t>router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recalcula a tabela de encaminhamento de forma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centralizada pois tem toda a informação necessária.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Os protocolos </a:t>
            </a:r>
            <a:r>
              <a:rPr lang="pt-PT" sz="2000" dirty="0" err="1" smtClean="0">
                <a:solidFill>
                  <a:srgbClr val="000000"/>
                </a:solidFill>
                <a:latin typeface="Tw Cen MT"/>
                <a:cs typeface="Tw Cen MT"/>
              </a:rPr>
              <a:t>Distance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cs typeface="Tw Cen MT"/>
              </a:rPr>
              <a:t> Vector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correspondem a um algoritmo distribuído que calcula a tabela de encaminhamento de forma incremental.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Protocolos 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cs typeface="Tw Cen MT"/>
              </a:rPr>
              <a:t>Vector </a:t>
            </a:r>
            <a:r>
              <a:rPr lang="pt-PT" sz="2000" dirty="0" err="1" smtClean="0">
                <a:solidFill>
                  <a:srgbClr val="000000"/>
                </a:solidFill>
                <a:latin typeface="Tw Cen MT"/>
                <a:cs typeface="Tw Cen MT"/>
              </a:rPr>
              <a:t>Distance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: </a:t>
            </a: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457200" indent="-457200" defTabSz="762000" eaLnBrk="0" hangingPunct="0">
              <a:lnSpc>
                <a:spcPct val="90000"/>
              </a:lnSpc>
              <a:buFont typeface="+mj-lt"/>
              <a:buAutoNum type="arabicPeriod"/>
            </a:pP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São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mais simples. </a:t>
            </a:r>
          </a:p>
          <a:p>
            <a:pPr marL="457200" indent="-457200" defTabSz="762000" eaLnBrk="0" hangingPunct="0">
              <a:lnSpc>
                <a:spcPct val="90000"/>
              </a:lnSpc>
              <a:buFont typeface="+mj-lt"/>
              <a:buAutoNum type="arabicPeriod"/>
            </a:pP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Ocupam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menos memória</a:t>
            </a:r>
          </a:p>
          <a:p>
            <a:pPr marL="457200" indent="-457200" defTabSz="762000" eaLnBrk="0" hangingPunct="0">
              <a:lnSpc>
                <a:spcPct val="90000"/>
              </a:lnSpc>
              <a:buFont typeface="+mj-lt"/>
              <a:buAutoNum type="arabicPeriod"/>
            </a:pP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Têm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menos tipos de mensagens </a:t>
            </a:r>
          </a:p>
          <a:p>
            <a:pPr marL="457200" indent="-457200" defTabSz="762000" eaLnBrk="0" hangingPunct="0">
              <a:lnSpc>
                <a:spcPct val="90000"/>
              </a:lnSpc>
              <a:buFont typeface="+mj-lt"/>
              <a:buAutoNum type="arabicPeriod"/>
            </a:pP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São mais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fáceis de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administrar</a:t>
            </a:r>
          </a:p>
          <a:p>
            <a:pPr marL="457200" indent="-457200" defTabSz="762000" eaLnBrk="0" hangingPunct="0">
              <a:lnSpc>
                <a:spcPct val="90000"/>
              </a:lnSpc>
              <a:buFont typeface="+mj-lt"/>
              <a:buAutoNum type="arabicPeriod"/>
            </a:pPr>
            <a:r>
              <a:rPr lang="pt-PT" sz="2000" dirty="0" smtClean="0">
                <a:solidFill>
                  <a:srgbClr val="000000"/>
                </a:solidFill>
                <a:latin typeface="Tw Cen MT"/>
                <a:cs typeface="Tw Cen MT"/>
              </a:rPr>
              <a:t>Maior tempo de convergência, rede mais pequena</a:t>
            </a: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Protocolos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Link-</a:t>
            </a:r>
            <a:r>
              <a:rPr lang="pt-PT" sz="2000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State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:</a:t>
            </a:r>
          </a:p>
          <a:p>
            <a:pPr marL="457200" indent="-457200" defTabSz="762000" eaLnBrk="0" hangingPunct="0">
              <a:lnSpc>
                <a:spcPct val="90000"/>
              </a:lnSpc>
              <a:buFont typeface="+mj-lt"/>
              <a:buAutoNum type="arabicPeriod"/>
            </a:pP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Implicam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anúncios mais curtos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sempre que há alterações que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se espalham por toda a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rede</a:t>
            </a:r>
            <a:endParaRPr lang="pt-PT" sz="2000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457200" indent="-457200" defTabSz="762000" eaLnBrk="0" hangingPunct="0">
              <a:lnSpc>
                <a:spcPct val="90000"/>
              </a:lnSpc>
              <a:buFont typeface="+mj-lt"/>
              <a:buAutoNum type="arabicPeriod"/>
            </a:pP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Tempo de convergência menor</a:t>
            </a:r>
          </a:p>
          <a:p>
            <a:pPr marL="457200" indent="-457200" defTabSz="762000" eaLnBrk="0" hangingPunct="0">
              <a:lnSpc>
                <a:spcPct val="90000"/>
              </a:lnSpc>
              <a:buFont typeface="+mj-lt"/>
              <a:buAutoNum type="arabicPeriod"/>
            </a:pPr>
            <a:r>
              <a:rPr lang="pt-PT" sz="2000" dirty="0" smtClean="0">
                <a:solidFill>
                  <a:srgbClr val="000000"/>
                </a:solidFill>
                <a:latin typeface="Tw Cen MT"/>
                <a:cs typeface="Tw Cen MT"/>
              </a:rPr>
              <a:t>Rede pode ser maior mas são mais complexos de administrar</a:t>
            </a: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682944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KISS – Keep It Simple Stupid 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smtClean="0">
                <a:latin typeface="Tw Cen MT"/>
                <a:cs typeface="Tw Cen MT"/>
              </a:rPr>
              <a:t>Tentemos inventar o algoritmo de encaminhamento mais simples possível admitindo que não se sabe nada sobre a rede ou a localização do destinatário</a:t>
            </a:r>
          </a:p>
          <a:p>
            <a:endParaRPr lang="pt-PT" smtClean="0">
              <a:latin typeface="Tw Cen MT"/>
              <a:cs typeface="Tw Cen MT"/>
            </a:endParaRPr>
          </a:p>
          <a:p>
            <a:r>
              <a:rPr lang="pt-PT" smtClean="0">
                <a:latin typeface="Tw Cen MT"/>
                <a:cs typeface="Tw Cen MT"/>
              </a:rPr>
              <a:t>Esse algoritmo chama-se algoritmo de inundação ou </a:t>
            </a:r>
            <a:r>
              <a:rPr lang="pt-PT" i="1" smtClean="0">
                <a:latin typeface="Tw Cen MT"/>
                <a:cs typeface="Tw Cen MT"/>
              </a:rPr>
              <a:t>flooding</a:t>
            </a:r>
            <a:endParaRPr lang="pt-PT" i="1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29890965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KISS – Keep It Simple Stupid 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467264" cy="4949235"/>
          </a:xfrm>
        </p:spPr>
        <p:txBody>
          <a:bodyPr>
            <a:normAutofit fontScale="62500" lnSpcReduction="20000"/>
          </a:bodyPr>
          <a:lstStyle/>
          <a:p>
            <a:r>
              <a:rPr lang="pt-PT" dirty="0" smtClean="0">
                <a:latin typeface="Tw Cen MT"/>
                <a:cs typeface="Tw Cen MT"/>
              </a:rPr>
              <a:t>O emissor envia para todos os vizinhos, e estes para todos os vizinhos menos para aquele de que receberam a mensagem</a:t>
            </a:r>
          </a:p>
          <a:p>
            <a:endParaRPr lang="pt-PT" dirty="0" smtClean="0">
              <a:latin typeface="Tw Cen MT"/>
              <a:cs typeface="Tw Cen MT"/>
            </a:endParaRPr>
          </a:p>
          <a:p>
            <a:r>
              <a:rPr lang="pt-PT" dirty="0" smtClean="0">
                <a:latin typeface="Tw Cen MT"/>
                <a:cs typeface="Tw Cen MT"/>
              </a:rPr>
              <a:t>Exige um mecanismo para detecção de mensagens duplicadas – por exemplo cada nó regista as mensagens recebidas</a:t>
            </a:r>
          </a:p>
          <a:p>
            <a:endParaRPr lang="pt-PT" dirty="0" smtClean="0">
              <a:latin typeface="Tw Cen MT"/>
              <a:cs typeface="Tw Cen MT"/>
            </a:endParaRPr>
          </a:p>
          <a:p>
            <a:r>
              <a:rPr lang="pt-PT" dirty="0" smtClean="0">
                <a:latin typeface="Tw Cen MT"/>
                <a:cs typeface="Tw Cen MT"/>
              </a:rPr>
              <a:t>Pode ser um número único gerado sequencialmente (endereço origem, n.º de série) ou o resultado do cálculo de um </a:t>
            </a:r>
            <a:r>
              <a:rPr lang="pt-PT" dirty="0" err="1" smtClean="0">
                <a:latin typeface="Tw Cen MT"/>
                <a:cs typeface="Tw Cen MT"/>
              </a:rPr>
              <a:t>digest</a:t>
            </a:r>
            <a:r>
              <a:rPr lang="pt-PT" dirty="0" smtClean="0">
                <a:latin typeface="Tw Cen MT"/>
                <a:cs typeface="Tw Cen MT"/>
              </a:rPr>
              <a:t> seguro da mensagem por exemplo</a:t>
            </a:r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 rot="5400000">
            <a:off x="7277100" y="3771900"/>
            <a:ext cx="838200" cy="609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 rot="5400000" flipH="1" flipV="1">
            <a:off x="6477003" y="2666999"/>
            <a:ext cx="685800" cy="533401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 rot="5400000" flipV="1">
            <a:off x="7315200" y="26670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 rot="5400000" flipV="1">
            <a:off x="6134100" y="3543300"/>
            <a:ext cx="1219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 rot="5400000">
            <a:off x="6210300" y="2400300"/>
            <a:ext cx="1143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 rot="5400000" flipV="1">
            <a:off x="7162800" y="2438400"/>
            <a:ext cx="1066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 rot="5400000" flipH="1">
            <a:off x="7200900" y="25527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 rot="5400000" flipH="1" flipV="1">
            <a:off x="7086600" y="3581400"/>
            <a:ext cx="1143000" cy="8382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Oval 14"/>
          <p:cNvSpPr>
            <a:spLocks noChangeArrowheads="1"/>
          </p:cNvSpPr>
          <p:nvPr/>
        </p:nvSpPr>
        <p:spPr bwMode="auto">
          <a:xfrm rot="5400000">
            <a:off x="6172200" y="3276600"/>
            <a:ext cx="304800" cy="3048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Oval 15"/>
          <p:cNvSpPr>
            <a:spLocks noChangeArrowheads="1"/>
          </p:cNvSpPr>
          <p:nvPr/>
        </p:nvSpPr>
        <p:spPr bwMode="auto">
          <a:xfrm rot="5400000">
            <a:off x="7086600" y="2133600"/>
            <a:ext cx="304800" cy="3048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6"/>
          <p:cNvSpPr>
            <a:spLocks noChangeArrowheads="1"/>
          </p:cNvSpPr>
          <p:nvPr/>
        </p:nvSpPr>
        <p:spPr bwMode="auto">
          <a:xfrm rot="5400000">
            <a:off x="7010400" y="4419600"/>
            <a:ext cx="304800" cy="3048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Oval 17"/>
          <p:cNvSpPr>
            <a:spLocks noChangeArrowheads="1"/>
          </p:cNvSpPr>
          <p:nvPr/>
        </p:nvSpPr>
        <p:spPr bwMode="auto">
          <a:xfrm rot="5400000">
            <a:off x="7924800" y="3276600"/>
            <a:ext cx="304800" cy="3048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 rot="16200000" flipH="1">
            <a:off x="6400800" y="3657600"/>
            <a:ext cx="762000" cy="609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7086600" y="2133600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1400" b="0">
                <a:latin typeface="Tahoma" charset="0"/>
              </a:rPr>
              <a:t>E</a:t>
            </a:r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6400800" y="3962400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1400" b="0">
                <a:latin typeface="Tahoma" charset="0"/>
              </a:rPr>
              <a:t>3</a:t>
            </a:r>
          </a:p>
        </p:txBody>
      </p:sp>
      <p:sp>
        <p:nvSpPr>
          <p:cNvPr id="20" name="Text Box 21"/>
          <p:cNvSpPr txBox="1">
            <a:spLocks noChangeArrowheads="1"/>
          </p:cNvSpPr>
          <p:nvPr/>
        </p:nvSpPr>
        <p:spPr bwMode="auto">
          <a:xfrm>
            <a:off x="7620000" y="4038600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1400" b="0">
                <a:latin typeface="Tahoma" charset="0"/>
              </a:rPr>
              <a:t>2</a:t>
            </a:r>
          </a:p>
        </p:txBody>
      </p:sp>
      <p:sp>
        <p:nvSpPr>
          <p:cNvPr id="21" name="Line 22"/>
          <p:cNvSpPr>
            <a:spLocks noChangeShapeType="1"/>
          </p:cNvSpPr>
          <p:nvPr/>
        </p:nvSpPr>
        <p:spPr bwMode="auto">
          <a:xfrm rot="5400000" flipH="1">
            <a:off x="7200900" y="3086100"/>
            <a:ext cx="0" cy="533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23"/>
          <p:cNvSpPr txBox="1">
            <a:spLocks noChangeArrowheads="1"/>
          </p:cNvSpPr>
          <p:nvPr/>
        </p:nvSpPr>
        <p:spPr bwMode="auto">
          <a:xfrm>
            <a:off x="6156325" y="2438400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1400" b="0" dirty="0">
                <a:latin typeface="Tahoma" charset="0"/>
              </a:rPr>
              <a:t>5</a:t>
            </a:r>
          </a:p>
        </p:txBody>
      </p:sp>
      <p:sp>
        <p:nvSpPr>
          <p:cNvPr id="23" name="Text Box 24"/>
          <p:cNvSpPr txBox="1">
            <a:spLocks noChangeArrowheads="1"/>
          </p:cNvSpPr>
          <p:nvPr/>
        </p:nvSpPr>
        <p:spPr bwMode="auto">
          <a:xfrm>
            <a:off x="7086600" y="29718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1400" b="0">
                <a:latin typeface="Tahoma" charset="0"/>
              </a:rPr>
              <a:t>1</a:t>
            </a:r>
          </a:p>
        </p:txBody>
      </p:sp>
      <p:sp>
        <p:nvSpPr>
          <p:cNvPr id="24" name="Text Box 25"/>
          <p:cNvSpPr txBox="1">
            <a:spLocks noChangeArrowheads="1"/>
          </p:cNvSpPr>
          <p:nvPr/>
        </p:nvSpPr>
        <p:spPr bwMode="auto">
          <a:xfrm>
            <a:off x="7772400" y="2590800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1400" b="0" dirty="0" smtClean="0">
                <a:latin typeface="Tahoma" charset="0"/>
              </a:rPr>
              <a:t>2</a:t>
            </a:r>
            <a:endParaRPr lang="en-US" sz="1400" b="0" dirty="0">
              <a:latin typeface="Tahoma" charset="0"/>
            </a:endParaRPr>
          </a:p>
        </p:txBody>
      </p:sp>
      <p:sp>
        <p:nvSpPr>
          <p:cNvPr id="25" name="Text Box 26"/>
          <p:cNvSpPr txBox="1">
            <a:spLocks noChangeArrowheads="1"/>
          </p:cNvSpPr>
          <p:nvPr/>
        </p:nvSpPr>
        <p:spPr bwMode="auto">
          <a:xfrm>
            <a:off x="4536145" y="5572780"/>
            <a:ext cx="21494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GB" altLang="ja-JP" sz="1400" b="0" dirty="0" err="1" smtClean="0">
                <a:latin typeface="Tahoma" charset="0"/>
                <a:ea typeface="ヒラギノ角ゴ Pro W3" charset="0"/>
                <a:cs typeface="ヒラギノ角ゴ Pro W3" charset="0"/>
              </a:rPr>
              <a:t>Usa</a:t>
            </a:r>
            <a:r>
              <a:rPr lang="en-GB" altLang="ja-JP" sz="1400" b="0" dirty="0" smtClean="0">
                <a:latin typeface="Tahoma" charset="0"/>
                <a:ea typeface="ヒラギノ角ゴ Pro W3" charset="0"/>
                <a:cs typeface="ヒラギノ角ゴ Pro W3" charset="0"/>
              </a:rPr>
              <a:t> </a:t>
            </a:r>
            <a:r>
              <a:rPr lang="en-GB" altLang="ja-JP" sz="1400" b="0" dirty="0" err="1" smtClean="0">
                <a:latin typeface="Tahoma" charset="0"/>
                <a:ea typeface="ヒラギノ角ゴ Pro W3" charset="0"/>
                <a:cs typeface="ヒラギノ角ゴ Pro W3" charset="0"/>
              </a:rPr>
              <a:t>implicitamente</a:t>
            </a:r>
            <a:r>
              <a:rPr lang="en-GB" altLang="ja-JP" sz="1400" b="0" dirty="0" smtClean="0">
                <a:latin typeface="Tahoma" charset="0"/>
                <a:ea typeface="ヒラギノ角ゴ Pro W3" charset="0"/>
                <a:cs typeface="ヒラギノ角ゴ Pro W3" charset="0"/>
              </a:rPr>
              <a:t> </a:t>
            </a:r>
            <a:r>
              <a:rPr lang="en-GB" altLang="ja-JP" sz="1400" b="0" dirty="0" err="1" smtClean="0">
                <a:latin typeface="Tahoma" charset="0"/>
                <a:ea typeface="ヒラギノ角ゴ Pro W3" charset="0"/>
                <a:cs typeface="ヒラギノ角ゴ Pro W3" charset="0"/>
              </a:rPr>
              <a:t>uma</a:t>
            </a:r>
            <a:r>
              <a:rPr lang="en-GB" altLang="ja-JP" sz="1400" b="0" dirty="0" smtClean="0">
                <a:latin typeface="Tahoma" charset="0"/>
                <a:ea typeface="ヒラギノ角ゴ Pro W3" charset="0"/>
                <a:cs typeface="ヒラギノ角ゴ Pro W3" charset="0"/>
              </a:rPr>
              <a:t> </a:t>
            </a:r>
            <a:r>
              <a:rPr lang="en-GB" altLang="ja-JP" sz="1400" b="0" dirty="0" err="1" smtClean="0">
                <a:latin typeface="Tahoma" charset="0"/>
                <a:ea typeface="ヒラギノ角ゴ Pro W3" charset="0"/>
                <a:cs typeface="ヒラギノ角ゴ Pro W3" charset="0"/>
              </a:rPr>
              <a:t>árvores</a:t>
            </a:r>
            <a:r>
              <a:rPr lang="en-GB" altLang="ja-JP" sz="1400" b="0" dirty="0" smtClean="0">
                <a:latin typeface="Tahoma" charset="0"/>
                <a:ea typeface="ヒラギノ角ゴ Pro W3" charset="0"/>
                <a:cs typeface="ヒラギノ角ゴ Pro W3" charset="0"/>
              </a:rPr>
              <a:t> de </a:t>
            </a:r>
            <a:r>
              <a:rPr lang="en-GB" altLang="ja-JP" sz="1400" b="0" dirty="0" err="1" smtClean="0">
                <a:latin typeface="Tahoma" charset="0"/>
                <a:ea typeface="ヒラギノ角ゴ Pro W3" charset="0"/>
                <a:cs typeface="ヒラギノ角ゴ Pro W3" charset="0"/>
              </a:rPr>
              <a:t>cobertura</a:t>
            </a:r>
            <a:endParaRPr lang="en-GB" sz="1400" b="0" dirty="0">
              <a:latin typeface="Tahoma" charset="0"/>
            </a:endParaRPr>
          </a:p>
        </p:txBody>
      </p:sp>
      <p:sp>
        <p:nvSpPr>
          <p:cNvPr id="26" name="Text Box 27"/>
          <p:cNvSpPr txBox="1">
            <a:spLocks noChangeArrowheads="1"/>
          </p:cNvSpPr>
          <p:nvPr/>
        </p:nvSpPr>
        <p:spPr bwMode="auto">
          <a:xfrm>
            <a:off x="4724400" y="1371600"/>
            <a:ext cx="22098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GB" sz="1400" b="0" dirty="0" err="1" smtClean="0">
                <a:latin typeface="Tahoma" charset="0"/>
              </a:rPr>
              <a:t>Mensagens</a:t>
            </a:r>
            <a:r>
              <a:rPr lang="en-GB" sz="1400" b="0" dirty="0" smtClean="0">
                <a:latin typeface="Tahoma" charset="0"/>
              </a:rPr>
              <a:t>:</a:t>
            </a:r>
            <a:endParaRPr lang="en-GB" sz="1400" b="0" dirty="0">
              <a:latin typeface="Tahoma" charset="0"/>
            </a:endParaRPr>
          </a:p>
          <a:p>
            <a:pPr algn="l" eaLnBrk="1" hangingPunct="1"/>
            <a:r>
              <a:rPr lang="en-GB" altLang="ja-JP" sz="1400" b="0" dirty="0">
                <a:latin typeface="Tahoma" charset="0"/>
                <a:ea typeface="ヒラギノ角ゴ Pro W3" charset="0"/>
                <a:cs typeface="ヒラギノ角ゴ Pro W3" charset="0"/>
              </a:rPr>
              <a:t>    </a:t>
            </a:r>
            <a:r>
              <a:rPr lang="en-GB" altLang="ja-JP" sz="1400" b="0" dirty="0" err="1" smtClean="0">
                <a:latin typeface="Tahoma" charset="0"/>
                <a:ea typeface="ヒラギノ角ゴ Pro W3" charset="0"/>
                <a:cs typeface="ヒラギノ角ゴ Pro W3" charset="0"/>
              </a:rPr>
              <a:t>Úteis</a:t>
            </a:r>
            <a:r>
              <a:rPr lang="en-GB" altLang="ja-JP" sz="1400" b="0" dirty="0" smtClean="0">
                <a:latin typeface="Tahoma" charset="0"/>
                <a:ea typeface="ヒラギノ角ゴ Pro W3" charset="0"/>
                <a:cs typeface="ヒラギノ角ゴ Pro W3" charset="0"/>
              </a:rPr>
              <a:t> (?)</a:t>
            </a:r>
            <a:endParaRPr lang="en-GB" altLang="ja-JP" sz="1400" b="0" dirty="0">
              <a:latin typeface="Tahoma" charset="0"/>
              <a:ea typeface="ヒラギノ角ゴ Pro W3" charset="0"/>
              <a:cs typeface="ヒラギノ角ゴ Pro W3" charset="0"/>
            </a:endParaRPr>
          </a:p>
          <a:p>
            <a:pPr algn="l" eaLnBrk="1" hangingPunct="1"/>
            <a:r>
              <a:rPr lang="en-GB" altLang="ja-JP" sz="1400" b="0" dirty="0">
                <a:latin typeface="Tahoma" charset="0"/>
                <a:ea typeface="ヒラギノ角ゴ Pro W3" charset="0"/>
                <a:cs typeface="ヒラギノ角ゴ Pro W3" charset="0"/>
              </a:rPr>
              <a:t>    </a:t>
            </a:r>
            <a:r>
              <a:rPr lang="en-GB" altLang="ja-JP" sz="1400" b="0" dirty="0" err="1" smtClean="0">
                <a:latin typeface="Tahoma" charset="0"/>
                <a:ea typeface="ヒラギノ角ゴ Pro W3" charset="0"/>
                <a:cs typeface="ヒラギノ角ゴ Pro W3" charset="0"/>
              </a:rPr>
              <a:t>Duplicados</a:t>
            </a:r>
            <a:endParaRPr lang="en-GB" sz="1400" b="0" dirty="0">
              <a:latin typeface="Tahoma" charset="0"/>
            </a:endParaRPr>
          </a:p>
        </p:txBody>
      </p:sp>
      <p:sp>
        <p:nvSpPr>
          <p:cNvPr id="27" name="Line 28"/>
          <p:cNvSpPr>
            <a:spLocks noChangeShapeType="1"/>
          </p:cNvSpPr>
          <p:nvPr/>
        </p:nvSpPr>
        <p:spPr bwMode="auto">
          <a:xfrm rot="5400000" flipV="1">
            <a:off x="6286500" y="1714500"/>
            <a:ext cx="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29"/>
          <p:cNvSpPr>
            <a:spLocks noChangeShapeType="1"/>
          </p:cNvSpPr>
          <p:nvPr/>
        </p:nvSpPr>
        <p:spPr bwMode="auto">
          <a:xfrm rot="16200000" flipH="1">
            <a:off x="6286500" y="1409700"/>
            <a:ext cx="0" cy="533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0"/>
          <p:cNvSpPr>
            <a:spLocks noChangeShapeType="1"/>
          </p:cNvSpPr>
          <p:nvPr/>
        </p:nvSpPr>
        <p:spPr bwMode="auto">
          <a:xfrm rot="16200000" flipH="1">
            <a:off x="7581900" y="5524500"/>
            <a:ext cx="4572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1"/>
          <p:cNvSpPr>
            <a:spLocks noChangeShapeType="1"/>
          </p:cNvSpPr>
          <p:nvPr/>
        </p:nvSpPr>
        <p:spPr bwMode="auto">
          <a:xfrm rot="5400000">
            <a:off x="7658100" y="5600700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32"/>
          <p:cNvSpPr>
            <a:spLocks noChangeShapeType="1"/>
          </p:cNvSpPr>
          <p:nvPr/>
        </p:nvSpPr>
        <p:spPr bwMode="auto">
          <a:xfrm rot="5400000">
            <a:off x="7581900" y="5981700"/>
            <a:ext cx="4572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Text Box 33"/>
          <p:cNvSpPr txBox="1">
            <a:spLocks noChangeArrowheads="1"/>
          </p:cNvSpPr>
          <p:nvPr/>
        </p:nvSpPr>
        <p:spPr bwMode="auto">
          <a:xfrm>
            <a:off x="7772400" y="5410200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1400" b="0" dirty="0" smtClean="0">
                <a:latin typeface="Tahoma" charset="0"/>
              </a:rPr>
              <a:t>2</a:t>
            </a:r>
            <a:endParaRPr lang="en-US" sz="1400" b="0" dirty="0">
              <a:latin typeface="Tahoma" charset="0"/>
            </a:endParaRPr>
          </a:p>
        </p:txBody>
      </p:sp>
      <p:sp>
        <p:nvSpPr>
          <p:cNvPr id="33" name="Text Box 34"/>
          <p:cNvSpPr txBox="1">
            <a:spLocks noChangeArrowheads="1"/>
          </p:cNvSpPr>
          <p:nvPr/>
        </p:nvSpPr>
        <p:spPr bwMode="auto">
          <a:xfrm>
            <a:off x="7772400" y="6096000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1400" b="0">
                <a:latin typeface="Tahoma" charset="0"/>
              </a:rPr>
              <a:t>2</a:t>
            </a:r>
          </a:p>
        </p:txBody>
      </p:sp>
      <p:sp>
        <p:nvSpPr>
          <p:cNvPr id="34" name="Text Box 35"/>
          <p:cNvSpPr txBox="1">
            <a:spLocks noChangeArrowheads="1"/>
          </p:cNvSpPr>
          <p:nvPr/>
        </p:nvSpPr>
        <p:spPr bwMode="auto">
          <a:xfrm>
            <a:off x="7391400" y="56388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1400" b="0">
                <a:latin typeface="Tahoma" charset="0"/>
              </a:rPr>
              <a:t>1</a:t>
            </a:r>
          </a:p>
        </p:txBody>
      </p:sp>
      <p:sp>
        <p:nvSpPr>
          <p:cNvPr id="37" name="Text Box 26"/>
          <p:cNvSpPr txBox="1">
            <a:spLocks noChangeArrowheads="1"/>
          </p:cNvSpPr>
          <p:nvPr/>
        </p:nvSpPr>
        <p:spPr bwMode="auto">
          <a:xfrm>
            <a:off x="4267200" y="2971800"/>
            <a:ext cx="17526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GB" altLang="ja-JP" sz="1400" b="0" dirty="0" smtClean="0">
                <a:latin typeface="Tahoma" charset="0"/>
                <a:ea typeface="ヒラギノ角ゴ Pro W3" charset="0"/>
                <a:cs typeface="ヒラギノ角ゴ Pro W3" charset="0"/>
              </a:rPr>
              <a:t>As </a:t>
            </a:r>
            <a:r>
              <a:rPr lang="en-GB" altLang="ja-JP" sz="1400" b="0" dirty="0" err="1" smtClean="0">
                <a:latin typeface="Tahoma" charset="0"/>
                <a:ea typeface="ヒラギノ角ゴ Pro W3" charset="0"/>
                <a:cs typeface="ヒラギノ角ゴ Pro W3" charset="0"/>
              </a:rPr>
              <a:t>etiquetas</a:t>
            </a:r>
            <a:r>
              <a:rPr lang="en-GB" altLang="ja-JP" sz="1400" b="0" dirty="0" smtClean="0">
                <a:latin typeface="Tahoma" charset="0"/>
                <a:ea typeface="ヒラギノ角ゴ Pro W3" charset="0"/>
                <a:cs typeface="ヒラギノ角ゴ Pro W3" charset="0"/>
              </a:rPr>
              <a:t> </a:t>
            </a:r>
            <a:r>
              <a:rPr lang="en-GB" altLang="ja-JP" sz="1400" b="0" dirty="0" err="1" smtClean="0">
                <a:latin typeface="Tahoma" charset="0"/>
                <a:ea typeface="ヒラギノ角ゴ Pro W3" charset="0"/>
                <a:cs typeface="ヒラギノ角ゴ Pro W3" charset="0"/>
              </a:rPr>
              <a:t>nos</a:t>
            </a:r>
            <a:r>
              <a:rPr lang="en-GB" altLang="ja-JP" sz="1400" b="0" dirty="0" smtClean="0">
                <a:latin typeface="Tahoma" charset="0"/>
                <a:ea typeface="ヒラギノ角ゴ Pro W3" charset="0"/>
                <a:cs typeface="ヒラギノ角ゴ Pro W3" charset="0"/>
              </a:rPr>
              <a:t> links </a:t>
            </a:r>
            <a:r>
              <a:rPr lang="en-GB" altLang="ja-JP" sz="1400" b="0" dirty="0" err="1" smtClean="0">
                <a:latin typeface="Tahoma" charset="0"/>
                <a:ea typeface="ヒラギノ角ゴ Pro W3" charset="0"/>
                <a:cs typeface="ヒラギノ角ゴ Pro W3" charset="0"/>
              </a:rPr>
              <a:t>são</a:t>
            </a:r>
            <a:r>
              <a:rPr lang="en-GB" altLang="ja-JP" sz="1400" b="0" dirty="0" smtClean="0">
                <a:latin typeface="Tahoma" charset="0"/>
                <a:ea typeface="ヒラギノ角ゴ Pro W3" charset="0"/>
                <a:cs typeface="ヒラギノ角ゴ Pro W3" charset="0"/>
              </a:rPr>
              <a:t> o </a:t>
            </a:r>
            <a:r>
              <a:rPr lang="en-GB" altLang="ja-JP" sz="1400" b="0" dirty="0" err="1" smtClean="0">
                <a:latin typeface="Tahoma" charset="0"/>
                <a:ea typeface="ヒラギノ角ゴ Pro W3" charset="0"/>
                <a:cs typeface="ヒラギノ角ゴ Pro W3" charset="0"/>
              </a:rPr>
              <a:t>seu</a:t>
            </a:r>
            <a:r>
              <a:rPr lang="en-GB" altLang="ja-JP" sz="1400" b="0" dirty="0" smtClean="0">
                <a:latin typeface="Tahoma" charset="0"/>
                <a:ea typeface="ヒラギノ角ゴ Pro W3" charset="0"/>
                <a:cs typeface="ヒラギノ角ゴ Pro W3" charset="0"/>
              </a:rPr>
              <a:t> </a:t>
            </a:r>
            <a:r>
              <a:rPr lang="en-GB" altLang="ja-JP" sz="1400" b="0" dirty="0" err="1" smtClean="0">
                <a:latin typeface="Tahoma" charset="0"/>
                <a:ea typeface="ヒラギノ角ゴ Pro W3" charset="0"/>
                <a:cs typeface="ヒラギノ角ゴ Pro W3" charset="0"/>
              </a:rPr>
              <a:t>custo</a:t>
            </a:r>
            <a:r>
              <a:rPr lang="en-GB" altLang="ja-JP" sz="1400" b="0" dirty="0" smtClean="0">
                <a:latin typeface="Tahoma" charset="0"/>
                <a:ea typeface="ヒラギノ角ゴ Pro W3" charset="0"/>
                <a:cs typeface="ヒラギノ角ゴ Pro W3" charset="0"/>
              </a:rPr>
              <a:t> – </a:t>
            </a:r>
            <a:r>
              <a:rPr lang="en-GB" altLang="ja-JP" sz="1400" b="0" dirty="0" err="1" smtClean="0">
                <a:latin typeface="Tahoma" charset="0"/>
                <a:ea typeface="ヒラギノ角ゴ Pro W3" charset="0"/>
                <a:cs typeface="ヒラギノ角ゴ Pro W3" charset="0"/>
              </a:rPr>
              <a:t>por</a:t>
            </a:r>
            <a:r>
              <a:rPr lang="en-GB" altLang="ja-JP" sz="1400" b="0" dirty="0" smtClean="0">
                <a:latin typeface="Tahoma" charset="0"/>
                <a:ea typeface="ヒラギノ角ゴ Pro W3" charset="0"/>
                <a:cs typeface="ヒラギノ角ゴ Pro W3" charset="0"/>
              </a:rPr>
              <a:t> </a:t>
            </a:r>
            <a:r>
              <a:rPr lang="en-GB" altLang="ja-JP" sz="1400" b="0" dirty="0" err="1" smtClean="0">
                <a:latin typeface="Tahoma" charset="0"/>
                <a:ea typeface="ヒラギノ角ゴ Pro W3" charset="0"/>
                <a:cs typeface="ヒラギノ角ゴ Pro W3" charset="0"/>
              </a:rPr>
              <a:t>exemplo</a:t>
            </a:r>
            <a:r>
              <a:rPr lang="en-GB" altLang="ja-JP" sz="1400" b="0" dirty="0" smtClean="0">
                <a:latin typeface="Tahoma" charset="0"/>
                <a:ea typeface="ヒラギノ角ゴ Pro W3" charset="0"/>
                <a:cs typeface="ヒラギノ角ゴ Pro W3" charset="0"/>
              </a:rPr>
              <a:t> o </a:t>
            </a:r>
            <a:r>
              <a:rPr lang="en-GB" altLang="ja-JP" sz="1400" b="0" dirty="0" err="1" smtClean="0">
                <a:latin typeface="Tahoma" charset="0"/>
                <a:ea typeface="ヒラギノ角ゴ Pro W3" charset="0"/>
                <a:cs typeface="ヒラギノ角ゴ Pro W3" charset="0"/>
              </a:rPr>
              <a:t>número</a:t>
            </a:r>
            <a:r>
              <a:rPr lang="en-GB" altLang="ja-JP" sz="1400" b="0" dirty="0" smtClean="0">
                <a:latin typeface="Tahoma" charset="0"/>
                <a:ea typeface="ヒラギノ角ゴ Pro W3" charset="0"/>
                <a:cs typeface="ヒラギノ角ゴ Pro W3" charset="0"/>
              </a:rPr>
              <a:t> de </a:t>
            </a:r>
            <a:r>
              <a:rPr lang="en-GB" altLang="ja-JP" sz="1400" b="0" dirty="0" err="1" smtClean="0">
                <a:latin typeface="Tahoma" charset="0"/>
                <a:ea typeface="ヒラギノ角ゴ Pro W3" charset="0"/>
                <a:cs typeface="ヒラギノ角ゴ Pro W3" charset="0"/>
              </a:rPr>
              <a:t>ms</a:t>
            </a:r>
            <a:r>
              <a:rPr lang="en-GB" altLang="ja-JP" sz="1400" b="0" dirty="0" smtClean="0">
                <a:latin typeface="Tahoma" charset="0"/>
                <a:ea typeface="ヒラギノ角ゴ Pro W3" charset="0"/>
                <a:cs typeface="ヒラギノ角ゴ Pro W3" charset="0"/>
              </a:rPr>
              <a:t> </a:t>
            </a:r>
            <a:r>
              <a:rPr lang="en-GB" altLang="ja-JP" sz="1400" b="0" dirty="0" err="1" smtClean="0">
                <a:latin typeface="Tahoma" charset="0"/>
                <a:ea typeface="ヒラギノ角ゴ Pro W3" charset="0"/>
                <a:cs typeface="ヒラギノ角ゴ Pro W3" charset="0"/>
              </a:rPr>
              <a:t>necessários</a:t>
            </a:r>
            <a:r>
              <a:rPr lang="en-GB" altLang="ja-JP" sz="1400" b="0" dirty="0" smtClean="0">
                <a:latin typeface="Tahoma" charset="0"/>
                <a:ea typeface="ヒラギノ角ゴ Pro W3" charset="0"/>
                <a:cs typeface="ヒラギノ角ゴ Pro W3" charset="0"/>
              </a:rPr>
              <a:t> </a:t>
            </a:r>
            <a:r>
              <a:rPr lang="en-GB" altLang="ja-JP" sz="1400" b="0" dirty="0" err="1" smtClean="0">
                <a:latin typeface="Tahoma" charset="0"/>
                <a:ea typeface="ヒラギノ角ゴ Pro W3" charset="0"/>
                <a:cs typeface="ヒラギノ角ゴ Pro W3" charset="0"/>
              </a:rPr>
              <a:t>para</a:t>
            </a:r>
            <a:r>
              <a:rPr lang="en-GB" altLang="ja-JP" sz="1400" b="0" dirty="0" smtClean="0">
                <a:latin typeface="Tahoma" charset="0"/>
                <a:ea typeface="ヒラギノ角ゴ Pro W3" charset="0"/>
                <a:cs typeface="ヒラギノ角ゴ Pro W3" charset="0"/>
              </a:rPr>
              <a:t> </a:t>
            </a:r>
            <a:r>
              <a:rPr lang="en-GB" altLang="ja-JP" sz="1400" b="0" dirty="0" err="1" smtClean="0">
                <a:latin typeface="Tahoma" charset="0"/>
                <a:ea typeface="ヒラギノ角ゴ Pro W3" charset="0"/>
                <a:cs typeface="ヒラギノ角ゴ Pro W3" charset="0"/>
              </a:rPr>
              <a:t>os</a:t>
            </a:r>
            <a:r>
              <a:rPr lang="en-GB" altLang="ja-JP" sz="1400" b="0" dirty="0" smtClean="0">
                <a:latin typeface="Tahoma" charset="0"/>
                <a:ea typeface="ヒラギノ角ゴ Pro W3" charset="0"/>
                <a:cs typeface="ヒラギノ角ゴ Pro W3" charset="0"/>
              </a:rPr>
              <a:t> </a:t>
            </a:r>
            <a:r>
              <a:rPr lang="en-GB" altLang="ja-JP" sz="1400" b="0" dirty="0" err="1" smtClean="0">
                <a:latin typeface="Tahoma" charset="0"/>
                <a:ea typeface="ヒラギノ角ゴ Pro W3" charset="0"/>
                <a:cs typeface="ヒラギノ角ゴ Pro W3" charset="0"/>
              </a:rPr>
              <a:t>atravessar</a:t>
            </a:r>
            <a:endParaRPr lang="en-GB" sz="1400" b="0" dirty="0">
              <a:latin typeface="Tahoma" charset="0"/>
            </a:endParaRPr>
          </a:p>
        </p:txBody>
      </p:sp>
      <p:sp>
        <p:nvSpPr>
          <p:cNvPr id="35" name="Line 6"/>
          <p:cNvSpPr>
            <a:spLocks noChangeShapeType="1"/>
          </p:cNvSpPr>
          <p:nvPr/>
        </p:nvSpPr>
        <p:spPr bwMode="auto">
          <a:xfrm rot="5400000">
            <a:off x="6324599" y="2514600"/>
            <a:ext cx="762000" cy="609599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223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Análise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4822"/>
            <a:ext cx="8229600" cy="5077654"/>
          </a:xfrm>
        </p:spPr>
        <p:txBody>
          <a:bodyPr>
            <a:noAutofit/>
          </a:bodyPr>
          <a:lstStyle/>
          <a:p>
            <a:r>
              <a:rPr lang="pt-PT" sz="2000" dirty="0" smtClean="0">
                <a:latin typeface="Tw Cen MT"/>
                <a:cs typeface="Tw Cen MT"/>
              </a:rPr>
              <a:t>Implementa implicitamente difusão (</a:t>
            </a:r>
            <a:r>
              <a:rPr lang="pt-PT" sz="2000" i="1" dirty="0" err="1" smtClean="0">
                <a:latin typeface="Tw Cen MT"/>
                <a:cs typeface="Tw Cen MT"/>
              </a:rPr>
              <a:t>broadcasting</a:t>
            </a:r>
            <a:r>
              <a:rPr lang="pt-PT" sz="2000" dirty="0" smtClean="0">
                <a:latin typeface="Tw Cen MT"/>
                <a:cs typeface="Tw Cen MT"/>
              </a:rPr>
              <a:t>)</a:t>
            </a:r>
          </a:p>
          <a:p>
            <a:r>
              <a:rPr lang="pt-PT" sz="2000" dirty="0" smtClean="0">
                <a:latin typeface="Tw Cen MT"/>
                <a:cs typeface="Tw Cen MT"/>
              </a:rPr>
              <a:t>É robusto pois explora todos os caminhos disponíveis</a:t>
            </a:r>
          </a:p>
          <a:p>
            <a:r>
              <a:rPr lang="pt-PT" sz="2000" dirty="0" smtClean="0">
                <a:latin typeface="Tw Cen MT"/>
                <a:cs typeface="Tw Cen MT"/>
              </a:rPr>
              <a:t>A cópia que chega primeiro ao destinatário chega pelo caminho mais curto</a:t>
            </a:r>
          </a:p>
          <a:p>
            <a:r>
              <a:rPr lang="pt-PT" sz="2000" dirty="0" smtClean="0">
                <a:latin typeface="Tw Cen MT"/>
                <a:cs typeface="Tw Cen MT"/>
              </a:rPr>
              <a:t>Mesmo que o destinatário se desloque, localiza-o facilmente</a:t>
            </a:r>
          </a:p>
          <a:p>
            <a:endParaRPr lang="pt-PT" sz="2000" dirty="0">
              <a:latin typeface="Tw Cen MT"/>
              <a:cs typeface="Tw Cen MT"/>
            </a:endParaRPr>
          </a:p>
          <a:p>
            <a:r>
              <a:rPr lang="pt-PT" sz="2000" dirty="0" smtClean="0">
                <a:latin typeface="Tw Cen MT"/>
                <a:cs typeface="Tw Cen MT"/>
              </a:rPr>
              <a:t>Quando o destinatário é único (</a:t>
            </a:r>
            <a:r>
              <a:rPr lang="pt-PT" sz="2000" i="1" dirty="0" err="1" smtClean="0">
                <a:latin typeface="Tw Cen MT"/>
                <a:cs typeface="Tw Cen MT"/>
              </a:rPr>
              <a:t>unicasting</a:t>
            </a:r>
            <a:r>
              <a:rPr lang="pt-PT" sz="2000" dirty="0" smtClean="0">
                <a:latin typeface="Tw Cen MT"/>
                <a:cs typeface="Tw Cen MT"/>
              </a:rPr>
              <a:t>) envia mensagens a mais</a:t>
            </a:r>
          </a:p>
          <a:p>
            <a:r>
              <a:rPr lang="pt-PT" sz="2000" dirty="0" smtClean="0">
                <a:latin typeface="Tw Cen MT"/>
                <a:cs typeface="Tw Cen MT"/>
              </a:rPr>
              <a:t>O mecanismo para detecção de duplicados é pesado nos requisitos memória e cabeçalhos</a:t>
            </a:r>
          </a:p>
          <a:p>
            <a:r>
              <a:rPr lang="pt-PT" sz="2000" dirty="0" smtClean="0">
                <a:latin typeface="Tw Cen MT"/>
                <a:cs typeface="Tw Cen MT"/>
              </a:rPr>
              <a:t>É </a:t>
            </a:r>
            <a:r>
              <a:rPr lang="pt-PT" sz="2000" dirty="0">
                <a:latin typeface="Tw Cen MT"/>
                <a:cs typeface="Tw Cen MT"/>
              </a:rPr>
              <a:t>um método </a:t>
            </a:r>
            <a:r>
              <a:rPr lang="pt-PT" sz="2000" dirty="0" smtClean="0">
                <a:latin typeface="Tw Cen MT"/>
                <a:cs typeface="Tw Cen MT"/>
              </a:rPr>
              <a:t>promíscuo pois todos os nós vêm todas as mensagens</a:t>
            </a:r>
            <a:endParaRPr lang="pt-PT" sz="2000" dirty="0">
              <a:latin typeface="Tw Cen MT"/>
              <a:cs typeface="Tw Cen MT"/>
            </a:endParaRPr>
          </a:p>
          <a:p>
            <a:pPr marL="0" indent="0">
              <a:buNone/>
            </a:pPr>
            <a:endParaRPr lang="pt-PT" sz="2000" dirty="0" smtClean="0">
              <a:latin typeface="Tw Cen MT"/>
              <a:cs typeface="Tw Cen MT"/>
            </a:endParaRPr>
          </a:p>
          <a:p>
            <a:r>
              <a:rPr lang="pt-PT" sz="2000" dirty="0" smtClean="0">
                <a:latin typeface="Tw Cen MT"/>
                <a:cs typeface="Tw Cen MT"/>
              </a:rPr>
              <a:t>Mas se e a rede se resumir a um único canal </a:t>
            </a:r>
            <a:r>
              <a:rPr lang="pt-PT" sz="2000" dirty="0" err="1" smtClean="0">
                <a:latin typeface="Tw Cen MT"/>
                <a:cs typeface="Tw Cen MT"/>
              </a:rPr>
              <a:t>multi-ponto</a:t>
            </a:r>
            <a:r>
              <a:rPr lang="pt-PT" sz="2000" dirty="0" smtClean="0">
                <a:latin typeface="Tw Cen MT"/>
                <a:cs typeface="Tw Cen MT"/>
              </a:rPr>
              <a:t> é óptimo, isto é, não há melhor algoritmo</a:t>
            </a:r>
          </a:p>
          <a:p>
            <a:r>
              <a:rPr lang="pt-PT" sz="2000" dirty="0" smtClean="0">
                <a:latin typeface="Tw Cen MT"/>
                <a:cs typeface="Tw Cen MT"/>
              </a:rPr>
              <a:t>Também implementa difusão </a:t>
            </a:r>
            <a:r>
              <a:rPr lang="pt-PT" sz="2000" i="1" dirty="0" smtClean="0">
                <a:latin typeface="Tw Cen MT"/>
                <a:cs typeface="Tw Cen MT"/>
              </a:rPr>
              <a:t>(</a:t>
            </a:r>
            <a:r>
              <a:rPr lang="pt-PT" sz="2000" i="1" dirty="0" err="1" smtClean="0">
                <a:latin typeface="Tw Cen MT"/>
                <a:cs typeface="Tw Cen MT"/>
              </a:rPr>
              <a:t>broadcasting</a:t>
            </a:r>
            <a:r>
              <a:rPr lang="pt-PT" sz="2000" i="1" dirty="0" smtClean="0">
                <a:latin typeface="Tw Cen MT"/>
                <a:cs typeface="Tw Cen MT"/>
              </a:rPr>
              <a:t>)</a:t>
            </a:r>
            <a:endParaRPr lang="pt-PT" sz="2000" i="1" dirty="0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550557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Inundação numa árvore</a:t>
            </a:r>
            <a:endParaRPr lang="pt-PT" dirty="0"/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 rot="5400000">
            <a:off x="6858001" y="2819402"/>
            <a:ext cx="609602" cy="15239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 rot="5400000">
            <a:off x="6553200" y="2667000"/>
            <a:ext cx="609600" cy="457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 rot="5400000" flipV="1">
            <a:off x="7467600" y="2514600"/>
            <a:ext cx="609600" cy="457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 rot="5400000" flipV="1">
            <a:off x="6877223" y="2762424"/>
            <a:ext cx="1104553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 rot="5400000">
            <a:off x="6210300" y="2400300"/>
            <a:ext cx="1143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 rot="5400000" flipV="1">
            <a:off x="7162800" y="2438400"/>
            <a:ext cx="1066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 rot="5400000" flipH="1" flipV="1">
            <a:off x="6513444" y="2779644"/>
            <a:ext cx="1104900" cy="346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Oval 14"/>
          <p:cNvSpPr>
            <a:spLocks noChangeArrowheads="1"/>
          </p:cNvSpPr>
          <p:nvPr/>
        </p:nvSpPr>
        <p:spPr bwMode="auto">
          <a:xfrm rot="5400000">
            <a:off x="6172200" y="3276600"/>
            <a:ext cx="304800" cy="3048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Oval 15"/>
          <p:cNvSpPr>
            <a:spLocks noChangeArrowheads="1"/>
          </p:cNvSpPr>
          <p:nvPr/>
        </p:nvSpPr>
        <p:spPr bwMode="auto">
          <a:xfrm rot="5400000">
            <a:off x="7086600" y="2133600"/>
            <a:ext cx="304800" cy="3048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6"/>
          <p:cNvSpPr>
            <a:spLocks noChangeArrowheads="1"/>
          </p:cNvSpPr>
          <p:nvPr/>
        </p:nvSpPr>
        <p:spPr bwMode="auto">
          <a:xfrm rot="5400000">
            <a:off x="7406144" y="3276600"/>
            <a:ext cx="304800" cy="3048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Oval 17"/>
          <p:cNvSpPr>
            <a:spLocks noChangeArrowheads="1"/>
          </p:cNvSpPr>
          <p:nvPr/>
        </p:nvSpPr>
        <p:spPr bwMode="auto">
          <a:xfrm rot="5400000">
            <a:off x="7924800" y="3276600"/>
            <a:ext cx="304800" cy="3048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7086600" y="2133600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1400" b="0">
                <a:latin typeface="Tahoma" charset="0"/>
              </a:rPr>
              <a:t>E</a:t>
            </a:r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6800713" y="2895600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1400" b="0" dirty="0">
                <a:latin typeface="Tahoma" charset="0"/>
              </a:rPr>
              <a:t>3</a:t>
            </a:r>
          </a:p>
        </p:txBody>
      </p:sp>
      <p:sp>
        <p:nvSpPr>
          <p:cNvPr id="20" name="Text Box 21"/>
          <p:cNvSpPr txBox="1">
            <a:spLocks noChangeArrowheads="1"/>
          </p:cNvSpPr>
          <p:nvPr/>
        </p:nvSpPr>
        <p:spPr bwMode="auto">
          <a:xfrm>
            <a:off x="7192962" y="2971800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1400" b="0" dirty="0">
                <a:latin typeface="Tahoma" charset="0"/>
              </a:rPr>
              <a:t>2</a:t>
            </a:r>
          </a:p>
        </p:txBody>
      </p:sp>
      <p:sp>
        <p:nvSpPr>
          <p:cNvPr id="22" name="Text Box 23"/>
          <p:cNvSpPr txBox="1">
            <a:spLocks noChangeArrowheads="1"/>
          </p:cNvSpPr>
          <p:nvPr/>
        </p:nvSpPr>
        <p:spPr bwMode="auto">
          <a:xfrm>
            <a:off x="6400800" y="2667000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1400" b="0" dirty="0">
                <a:latin typeface="Tahoma" charset="0"/>
              </a:rPr>
              <a:t>5</a:t>
            </a:r>
          </a:p>
        </p:txBody>
      </p:sp>
      <p:sp>
        <p:nvSpPr>
          <p:cNvPr id="24" name="Text Box 25"/>
          <p:cNvSpPr txBox="1">
            <a:spLocks noChangeArrowheads="1"/>
          </p:cNvSpPr>
          <p:nvPr/>
        </p:nvSpPr>
        <p:spPr bwMode="auto">
          <a:xfrm>
            <a:off x="7864475" y="2590800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1400" b="0" dirty="0" smtClean="0">
                <a:latin typeface="Tahoma" charset="0"/>
              </a:rPr>
              <a:t>2</a:t>
            </a:r>
            <a:endParaRPr lang="en-US" sz="1400" b="0" dirty="0">
              <a:latin typeface="Tahoma" charset="0"/>
            </a:endParaRPr>
          </a:p>
        </p:txBody>
      </p:sp>
      <p:sp>
        <p:nvSpPr>
          <p:cNvPr id="28" name="Oval 16"/>
          <p:cNvSpPr>
            <a:spLocks noChangeArrowheads="1"/>
          </p:cNvSpPr>
          <p:nvPr/>
        </p:nvSpPr>
        <p:spPr bwMode="auto">
          <a:xfrm rot="5400000">
            <a:off x="6740388" y="3276600"/>
            <a:ext cx="304800" cy="3048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Line 5"/>
          <p:cNvSpPr>
            <a:spLocks noChangeShapeType="1"/>
          </p:cNvSpPr>
          <p:nvPr/>
        </p:nvSpPr>
        <p:spPr bwMode="auto">
          <a:xfrm rot="5400000" flipV="1">
            <a:off x="7246371" y="2735827"/>
            <a:ext cx="609602" cy="319543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5"/>
          <p:cNvSpPr>
            <a:spLocks noChangeShapeType="1"/>
          </p:cNvSpPr>
          <p:nvPr/>
        </p:nvSpPr>
        <p:spPr bwMode="auto">
          <a:xfrm rot="5400000">
            <a:off x="6904038" y="4729257"/>
            <a:ext cx="609602" cy="15239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6"/>
          <p:cNvSpPr>
            <a:spLocks noChangeShapeType="1"/>
          </p:cNvSpPr>
          <p:nvPr/>
        </p:nvSpPr>
        <p:spPr bwMode="auto">
          <a:xfrm rot="5400000">
            <a:off x="6599237" y="4576855"/>
            <a:ext cx="609600" cy="457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7"/>
          <p:cNvSpPr>
            <a:spLocks noChangeShapeType="1"/>
          </p:cNvSpPr>
          <p:nvPr/>
        </p:nvSpPr>
        <p:spPr bwMode="auto">
          <a:xfrm rot="5400000" flipV="1">
            <a:off x="7513637" y="4424455"/>
            <a:ext cx="609600" cy="457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9"/>
          <p:cNvSpPr>
            <a:spLocks noChangeShapeType="1"/>
          </p:cNvSpPr>
          <p:nvPr/>
        </p:nvSpPr>
        <p:spPr bwMode="auto">
          <a:xfrm rot="5400000" flipV="1">
            <a:off x="6923260" y="4672279"/>
            <a:ext cx="1104553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10"/>
          <p:cNvSpPr>
            <a:spLocks noChangeShapeType="1"/>
          </p:cNvSpPr>
          <p:nvPr/>
        </p:nvSpPr>
        <p:spPr bwMode="auto">
          <a:xfrm rot="5400000">
            <a:off x="6256337" y="4310155"/>
            <a:ext cx="1143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11"/>
          <p:cNvSpPr>
            <a:spLocks noChangeShapeType="1"/>
          </p:cNvSpPr>
          <p:nvPr/>
        </p:nvSpPr>
        <p:spPr bwMode="auto">
          <a:xfrm rot="5400000" flipV="1">
            <a:off x="7208837" y="4348255"/>
            <a:ext cx="1066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13"/>
          <p:cNvSpPr>
            <a:spLocks noChangeShapeType="1"/>
          </p:cNvSpPr>
          <p:nvPr/>
        </p:nvSpPr>
        <p:spPr bwMode="auto">
          <a:xfrm rot="5400000" flipH="1" flipV="1">
            <a:off x="6559481" y="4689499"/>
            <a:ext cx="1104900" cy="346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Oval 14"/>
          <p:cNvSpPr>
            <a:spLocks noChangeArrowheads="1"/>
          </p:cNvSpPr>
          <p:nvPr/>
        </p:nvSpPr>
        <p:spPr bwMode="auto">
          <a:xfrm rot="5400000">
            <a:off x="6218237" y="5186455"/>
            <a:ext cx="304800" cy="3048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Oval 15"/>
          <p:cNvSpPr>
            <a:spLocks noChangeArrowheads="1"/>
          </p:cNvSpPr>
          <p:nvPr/>
        </p:nvSpPr>
        <p:spPr bwMode="auto">
          <a:xfrm rot="5400000">
            <a:off x="7132637" y="4043455"/>
            <a:ext cx="304800" cy="3048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Oval 16"/>
          <p:cNvSpPr>
            <a:spLocks noChangeArrowheads="1"/>
          </p:cNvSpPr>
          <p:nvPr/>
        </p:nvSpPr>
        <p:spPr bwMode="auto">
          <a:xfrm rot="5400000">
            <a:off x="7452181" y="5186455"/>
            <a:ext cx="304800" cy="3048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Oval 17"/>
          <p:cNvSpPr>
            <a:spLocks noChangeArrowheads="1"/>
          </p:cNvSpPr>
          <p:nvPr/>
        </p:nvSpPr>
        <p:spPr bwMode="auto">
          <a:xfrm rot="5400000">
            <a:off x="7970837" y="5186455"/>
            <a:ext cx="304800" cy="3048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Text Box 19"/>
          <p:cNvSpPr txBox="1">
            <a:spLocks noChangeArrowheads="1"/>
          </p:cNvSpPr>
          <p:nvPr/>
        </p:nvSpPr>
        <p:spPr bwMode="auto">
          <a:xfrm>
            <a:off x="7452181" y="5186455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1400" b="0" dirty="0">
                <a:latin typeface="Tahoma" charset="0"/>
              </a:rPr>
              <a:t>E</a:t>
            </a:r>
          </a:p>
        </p:txBody>
      </p:sp>
      <p:sp>
        <p:nvSpPr>
          <p:cNvPr id="42" name="Text Box 20"/>
          <p:cNvSpPr txBox="1">
            <a:spLocks noChangeArrowheads="1"/>
          </p:cNvSpPr>
          <p:nvPr/>
        </p:nvSpPr>
        <p:spPr bwMode="auto">
          <a:xfrm>
            <a:off x="6846750" y="4805455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1400" b="0" dirty="0">
                <a:latin typeface="Tahoma" charset="0"/>
              </a:rPr>
              <a:t>3</a:t>
            </a:r>
          </a:p>
        </p:txBody>
      </p:sp>
      <p:sp>
        <p:nvSpPr>
          <p:cNvPr id="43" name="Text Box 21"/>
          <p:cNvSpPr txBox="1">
            <a:spLocks noChangeArrowheads="1"/>
          </p:cNvSpPr>
          <p:nvPr/>
        </p:nvSpPr>
        <p:spPr bwMode="auto">
          <a:xfrm>
            <a:off x="7238999" y="4881655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1400" b="0" dirty="0">
                <a:latin typeface="Tahoma" charset="0"/>
              </a:rPr>
              <a:t>2</a:t>
            </a:r>
          </a:p>
        </p:txBody>
      </p:sp>
      <p:sp>
        <p:nvSpPr>
          <p:cNvPr id="44" name="Text Box 23"/>
          <p:cNvSpPr txBox="1">
            <a:spLocks noChangeArrowheads="1"/>
          </p:cNvSpPr>
          <p:nvPr/>
        </p:nvSpPr>
        <p:spPr bwMode="auto">
          <a:xfrm>
            <a:off x="6446837" y="4576855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1400" b="0" dirty="0">
                <a:latin typeface="Tahoma" charset="0"/>
              </a:rPr>
              <a:t>5</a:t>
            </a:r>
          </a:p>
        </p:txBody>
      </p:sp>
      <p:sp>
        <p:nvSpPr>
          <p:cNvPr id="45" name="Text Box 25"/>
          <p:cNvSpPr txBox="1">
            <a:spLocks noChangeArrowheads="1"/>
          </p:cNvSpPr>
          <p:nvPr/>
        </p:nvSpPr>
        <p:spPr bwMode="auto">
          <a:xfrm>
            <a:off x="7910512" y="4500655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1400" b="0" dirty="0" smtClean="0">
                <a:latin typeface="Tahoma" charset="0"/>
              </a:rPr>
              <a:t>2</a:t>
            </a:r>
            <a:endParaRPr lang="en-US" sz="1400" b="0" dirty="0">
              <a:latin typeface="Tahoma" charset="0"/>
            </a:endParaRPr>
          </a:p>
        </p:txBody>
      </p:sp>
      <p:sp>
        <p:nvSpPr>
          <p:cNvPr id="46" name="Oval 16"/>
          <p:cNvSpPr>
            <a:spLocks noChangeArrowheads="1"/>
          </p:cNvSpPr>
          <p:nvPr/>
        </p:nvSpPr>
        <p:spPr bwMode="auto">
          <a:xfrm rot="5400000">
            <a:off x="6786425" y="5186455"/>
            <a:ext cx="304800" cy="3048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Line 5"/>
          <p:cNvSpPr>
            <a:spLocks noChangeShapeType="1"/>
          </p:cNvSpPr>
          <p:nvPr/>
        </p:nvSpPr>
        <p:spPr bwMode="auto">
          <a:xfrm rot="5400000" flipH="1">
            <a:off x="7285703" y="4638981"/>
            <a:ext cx="609604" cy="332952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671262" y="1712270"/>
            <a:ext cx="4152260" cy="45660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PT" sz="2800" dirty="0" smtClean="0">
                <a:latin typeface="Tw Cen MT"/>
                <a:cs typeface="Tw Cen MT"/>
              </a:rPr>
              <a:t>Se a rede tiver a configuração de uma árvore, a inundação não introduz duplicados. Apenas mensagens inúteis quando se pretende comunicar em </a:t>
            </a:r>
            <a:r>
              <a:rPr lang="pt-PT" sz="2800" i="1" dirty="0" err="1" smtClean="0">
                <a:latin typeface="Tw Cen MT"/>
                <a:cs typeface="Tw Cen MT"/>
              </a:rPr>
              <a:t>unicasting</a:t>
            </a:r>
            <a:r>
              <a:rPr lang="pt-PT" sz="2800" dirty="0" smtClean="0">
                <a:latin typeface="Tw Cen MT"/>
                <a:cs typeface="Tw Cen MT"/>
              </a:rPr>
              <a:t> (um emissor e um receptor)</a:t>
            </a:r>
          </a:p>
        </p:txBody>
      </p:sp>
      <p:sp>
        <p:nvSpPr>
          <p:cNvPr id="49" name="Text Box 19"/>
          <p:cNvSpPr txBox="1">
            <a:spLocks noChangeArrowheads="1"/>
          </p:cNvSpPr>
          <p:nvPr/>
        </p:nvSpPr>
        <p:spPr bwMode="auto">
          <a:xfrm>
            <a:off x="6208548" y="3276600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1400" b="0" dirty="0" smtClean="0">
                <a:latin typeface="Tahoma" charset="0"/>
              </a:rPr>
              <a:t>R</a:t>
            </a:r>
            <a:endParaRPr lang="en-US" sz="1400" b="0" dirty="0">
              <a:latin typeface="Tahoma" charset="0"/>
            </a:endParaRPr>
          </a:p>
        </p:txBody>
      </p:sp>
      <p:sp>
        <p:nvSpPr>
          <p:cNvPr id="50" name="Text Box 19"/>
          <p:cNvSpPr txBox="1">
            <a:spLocks noChangeArrowheads="1"/>
          </p:cNvSpPr>
          <p:nvPr/>
        </p:nvSpPr>
        <p:spPr bwMode="auto">
          <a:xfrm>
            <a:off x="6218237" y="5186455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1400" b="0" dirty="0" smtClean="0">
                <a:latin typeface="Tahoma" charset="0"/>
              </a:rPr>
              <a:t>R</a:t>
            </a:r>
            <a:endParaRPr lang="en-US" sz="1400" b="0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103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1277</TotalTime>
  <Words>5049</Words>
  <Application>Microsoft Macintosh PowerPoint</Application>
  <PresentationFormat>On-screen Show (4:3)</PresentationFormat>
  <Paragraphs>1066</Paragraphs>
  <Slides>56</Slides>
  <Notes>48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8" baseType="lpstr">
      <vt:lpstr>Office Theme</vt:lpstr>
      <vt:lpstr>Clip</vt:lpstr>
      <vt:lpstr>REDES DE COMPUTADORES  O NÍVEL REDE  (Parte 2)</vt:lpstr>
      <vt:lpstr>Nota prévia</vt:lpstr>
      <vt:lpstr>Organização do capítulo</vt:lpstr>
      <vt:lpstr>Onde estudar</vt:lpstr>
      <vt:lpstr>Algoritmos de encaminhamento</vt:lpstr>
      <vt:lpstr>KISS – Keep It Simple Stupid !</vt:lpstr>
      <vt:lpstr>KISS – Keep It Simple Stupid !</vt:lpstr>
      <vt:lpstr>Análise</vt:lpstr>
      <vt:lpstr>Inundação numa árvore</vt:lpstr>
      <vt:lpstr>É possível melhorar ?</vt:lpstr>
      <vt:lpstr>Exemplo: Switches Ethernet</vt:lpstr>
      <vt:lpstr>Inundação com auto-aprendizagem</vt:lpstr>
      <vt:lpstr>Algoritmo de encaminhamento</vt:lpstr>
      <vt:lpstr>Exemplo: A envia para F</vt:lpstr>
      <vt:lpstr>F responde a A</vt:lpstr>
      <vt:lpstr>Interligação de switches</vt:lpstr>
      <vt:lpstr>Exemplo</vt:lpstr>
      <vt:lpstr>Análise e conclusões</vt:lpstr>
      <vt:lpstr>Shortest-Path Routing</vt:lpstr>
      <vt:lpstr>Enunciado geral do problema</vt:lpstr>
      <vt:lpstr>Algoritmo do caminho mais curto</vt:lpstr>
      <vt:lpstr>Shortest-Path Algorithm</vt:lpstr>
      <vt:lpstr>Algoritmo de Dijkstra</vt:lpstr>
      <vt:lpstr>Exemplo com origem em A</vt:lpstr>
      <vt:lpstr>Continuação (1)</vt:lpstr>
      <vt:lpstr>PowerPoint Presentation</vt:lpstr>
      <vt:lpstr>Continuação (3)</vt:lpstr>
      <vt:lpstr>Árvore de caminhos mínimos</vt:lpstr>
      <vt:lpstr>Discussão</vt:lpstr>
      <vt:lpstr>Encaminhamento distribuído</vt:lpstr>
      <vt:lpstr>Propriedades desejáveis</vt:lpstr>
      <vt:lpstr>Algoritmo “Vector-Distance” ou Bellman-Ford</vt:lpstr>
      <vt:lpstr>Algoritmo “Vector-Distance” ou Bellman-Ford</vt:lpstr>
      <vt:lpstr>Iteração</vt:lpstr>
      <vt:lpstr>Exemplo: uma das iterações periódicas</vt:lpstr>
      <vt:lpstr>Evolução da tabela de A</vt:lpstr>
      <vt:lpstr>As boas notícias andam depressa</vt:lpstr>
      <vt:lpstr>As más notícias andam devagar</vt:lpstr>
      <vt:lpstr>As más notícias andam devagar</vt:lpstr>
      <vt:lpstr>As más notícias andam devagar</vt:lpstr>
      <vt:lpstr>Tentativas de solução (1)</vt:lpstr>
      <vt:lpstr>Tentativas de solução (2)</vt:lpstr>
      <vt:lpstr>Garantia total de ausência de ciclos?</vt:lpstr>
      <vt:lpstr>Tentativas de solução (3)</vt:lpstr>
      <vt:lpstr>Análise</vt:lpstr>
      <vt:lpstr>Resumo</vt:lpstr>
      <vt:lpstr>Algoritmo link-state</vt:lpstr>
      <vt:lpstr>Link-State Routing</vt:lpstr>
      <vt:lpstr>Difusão dos Link-States</vt:lpstr>
      <vt:lpstr>Quando é que um nó desencadeia a difusão ?</vt:lpstr>
      <vt:lpstr>A problemática da escala</vt:lpstr>
      <vt:lpstr>A problemática da escala</vt:lpstr>
      <vt:lpstr>Resumo sintético</vt:lpstr>
      <vt:lpstr>Análise</vt:lpstr>
      <vt:lpstr>Tempo de convergência</vt:lpstr>
      <vt:lpstr>Comparação</vt:lpstr>
    </vt:vector>
  </TitlesOfParts>
  <Company>FCT/UNL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Organização do capítulo</dc:title>
  <dc:creator>José Legatheaux Martins</dc:creator>
  <cp:lastModifiedBy>José Legatheaux Martins</cp:lastModifiedBy>
  <cp:revision>332</cp:revision>
  <dcterms:created xsi:type="dcterms:W3CDTF">2012-04-06T17:18:05Z</dcterms:created>
  <dcterms:modified xsi:type="dcterms:W3CDTF">2012-05-21T15:37:31Z</dcterms:modified>
</cp:coreProperties>
</file>