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3.bin" ContentType="application/vnd.openxmlformats-officedocument.oleObject"/>
  <Override PartName="/ppt/notesSlides/notesSlide26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85" autoAdjust="0"/>
  </p:normalViewPr>
  <p:slideViewPr>
    <p:cSldViewPr snapToGrid="0" snapToObjects="1">
      <p:cViewPr varScale="1">
        <p:scale>
          <a:sx n="141" d="100"/>
          <a:sy n="141" d="100"/>
        </p:scale>
        <p:origin x="-12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04B00-F099-5047-9C1B-8DAE1CF48D49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B5F9-57FD-804F-A518-388D9E213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0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4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74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ECA5E8D-D37A-A043-99FB-BA8AB90497DB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0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0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70963BB-C583-B149-9D63-670739EAFEC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2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2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23765DC-7C5B-6340-836F-13786DED5701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4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F112EB3-5929-4A41-A629-83AB4FDB24FE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6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430BFE9-72F0-8240-A8E6-57A7AA5017CD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8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8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13EED2-8C92-004E-8097-7E542247655D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0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EF0902D-6953-FF46-A8C3-62171CDD43A0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2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2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441C42B-F73A-644B-968C-0E41AC8D8A14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4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4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B17B1D6-FAA2-9348-B47D-DC0D84ABD7E9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6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853E562-ED95-A44D-9EB6-53A5AF94DE97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9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9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9F4107E-6468-DA41-A94A-AF84E1D58B81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3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3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8903BEB-461A-FE49-8F16-040E48D88DB5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5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5630AAE-DF6F-7642-B4B7-D031FA1BABCD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7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ED498BA-E3DF-564B-A589-C4A757C64DD3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9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9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BA04914-8061-3D41-8DB3-D5F41EF75C48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1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11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3F860BF-8D5D-3843-BB92-80EF446975EC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3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13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3103A7-EBCE-D249-8774-E2969A1FD4C0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5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15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67CE73-6C97-A540-BF6A-9C9DABB3C44F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852434D-3D22-CC4C-B0A5-934CBEA718DE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6B4F91B-EFB3-8F4B-BDEC-A1B29A89EF7E}" type="slidenum">
              <a:rPr lang="en-US" sz="1200" u="none"/>
              <a:pPr eaLnBrk="1" hangingPunct="1"/>
              <a:t>5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B24C351-8D2A-134B-9C57-1D30EED8E729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62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2644D3-8697-BD41-80C1-2B09142BA9A4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62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2644D3-8697-BD41-80C1-2B09142BA9A4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2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72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6BF5C68-2A2D-9642-9471-32BC462B424B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7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2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6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9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3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0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0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0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4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310E-0E1E-484F-B910-49BB8FA138B8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1A44-9FAA-D04D-A182-6FE9D453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5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TRANSPORTE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4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340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Como lidar com a saturação ?</a:t>
            </a:r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14475"/>
            <a:ext cx="8686800" cy="4906539"/>
          </a:xfrm>
        </p:spPr>
        <p:txBody>
          <a:bodyPr>
            <a:noAutofit/>
          </a:bodyPr>
          <a:lstStyle/>
          <a:p>
            <a:pPr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equipamento de rede lida com a saturação suprimindo os pacotes que não consegue encaminhar</a:t>
            </a:r>
          </a:p>
          <a:p>
            <a:pPr lvl="1"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 entanto, tal medida (só por si) não permite maximizar o rendimento da rede</a:t>
            </a:r>
          </a:p>
          <a:p>
            <a:pPr lvl="1"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Uma supressão indiscriminada e inadequada pode até contribuir para o agravamento da situação</a:t>
            </a:r>
          </a:p>
          <a:p>
            <a:pPr lvl="1">
              <a:buSzPct val="100000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É necessário encontrar formas de adaptar a procura à oferta e tal passa necessariamente por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computadores abrandarem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ritmo de geração de novo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tráfego</a:t>
            </a:r>
          </a:p>
          <a:p>
            <a:pPr>
              <a:buSzPct val="100000"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Estes têm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pois de ser notificados ou pelo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menos reagirem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à saturação</a:t>
            </a:r>
          </a:p>
        </p:txBody>
      </p:sp>
    </p:spTree>
    <p:extLst>
      <p:ext uri="{BB962C8B-B14F-4D97-AF65-F5344CB8AC3E}">
        <p14:creationId xmlns:p14="http://schemas.microsoft.com/office/powerpoint/2010/main" val="2129525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9" y="228600"/>
            <a:ext cx="8524875" cy="838200"/>
          </a:xfrm>
        </p:spPr>
        <p:txBody>
          <a:bodyPr>
            <a:noAutofit/>
          </a:bodyPr>
          <a:lstStyle/>
          <a:p>
            <a:pPr eaLnBrk="1" hangingPunct="1"/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Controlo da saturação do protocolo TCP</a:t>
            </a:r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19213"/>
            <a:ext cx="8534400" cy="1395412"/>
          </a:xfrm>
          <a:solidFill>
            <a:srgbClr val="FF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Solução:</a:t>
            </a:r>
          </a:p>
          <a:p>
            <a:pPr eaLnBrk="1" hangingPunct="1">
              <a:lnSpc>
                <a:spcPct val="90000"/>
              </a:lnSpc>
              <a:buSzPct val="100000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Controlo extremo a extremo (</a:t>
            </a:r>
            <a:r>
              <a:rPr lang="ja-JP" altLang="pt-PT" sz="2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end-end</a:t>
            </a:r>
            <a:r>
              <a:rPr lang="ja-JP" altLang="pt-PT" sz="20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- sem suporte explícito da rede)</a:t>
            </a:r>
          </a:p>
          <a:p>
            <a:pPr eaLnBrk="1" hangingPunct="1">
              <a:lnSpc>
                <a:spcPct val="90000"/>
              </a:lnSpc>
              <a:buSzPct val="100000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Controlo de saturação na janela de transmissão</a:t>
            </a:r>
          </a:p>
        </p:txBody>
      </p:sp>
      <p:pic>
        <p:nvPicPr>
          <p:cNvPr id="279557" name="Picture 4" descr="gbn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025775"/>
            <a:ext cx="73279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558" name="Rectangle 5"/>
          <p:cNvSpPr>
            <a:spLocks noChangeArrowheads="1"/>
          </p:cNvSpPr>
          <p:nvPr/>
        </p:nvSpPr>
        <p:spPr bwMode="auto">
          <a:xfrm>
            <a:off x="228600" y="4572000"/>
            <a:ext cx="85248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sz="1800" u="none" dirty="0">
                <a:latin typeface="Tw Cen MT"/>
                <a:cs typeface="Tw Cen MT"/>
              </a:rPr>
              <a:t>Janela com W segmentos, cada um com MSS bytes, transmitidos em cada RTT, conduzem ao seguinte ritmo de transmissão:</a:t>
            </a:r>
          </a:p>
        </p:txBody>
      </p:sp>
      <p:grpSp>
        <p:nvGrpSpPr>
          <p:cNvPr id="279559" name="Group 6"/>
          <p:cNvGrpSpPr>
            <a:grpSpLocks/>
          </p:cNvGrpSpPr>
          <p:nvPr/>
        </p:nvGrpSpPr>
        <p:grpSpPr bwMode="auto">
          <a:xfrm>
            <a:off x="2438400" y="5380038"/>
            <a:ext cx="4410075" cy="839787"/>
            <a:chOff x="1104" y="3545"/>
            <a:chExt cx="2778" cy="529"/>
          </a:xfrm>
        </p:grpSpPr>
        <p:sp>
          <p:nvSpPr>
            <p:cNvPr id="279560" name="Text Box 7"/>
            <p:cNvSpPr txBox="1">
              <a:spLocks noChangeArrowheads="1"/>
            </p:cNvSpPr>
            <p:nvPr/>
          </p:nvSpPr>
          <p:spPr bwMode="auto">
            <a:xfrm>
              <a:off x="1190" y="3686"/>
              <a:ext cx="9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throughput </a:t>
              </a:r>
              <a:r>
                <a:rPr lang="pt-PT" sz="1800" u="none">
                  <a:latin typeface="Tw Cen MT"/>
                  <a:cs typeface="Tw Cen MT"/>
                </a:rPr>
                <a:t>=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79561" name="Text Box 8"/>
            <p:cNvSpPr txBox="1">
              <a:spLocks noChangeArrowheads="1"/>
            </p:cNvSpPr>
            <p:nvPr/>
          </p:nvSpPr>
          <p:spPr bwMode="auto">
            <a:xfrm>
              <a:off x="2254" y="3545"/>
              <a:ext cx="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latin typeface="Tw Cen MT"/>
                  <a:cs typeface="Tw Cen MT"/>
                </a:rPr>
                <a:t>W</a:t>
              </a:r>
              <a:r>
                <a:rPr lang="pt-PT" sz="1800" u="none">
                  <a:latin typeface="Tw Cen MT"/>
                  <a:cs typeface="Tw Cen MT"/>
                </a:rPr>
                <a:t> * MSS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79562" name="Text Box 9"/>
            <p:cNvSpPr txBox="1">
              <a:spLocks noChangeArrowheads="1"/>
            </p:cNvSpPr>
            <p:nvPr/>
          </p:nvSpPr>
          <p:spPr bwMode="auto">
            <a:xfrm>
              <a:off x="2401" y="3812"/>
              <a:ext cx="3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RTT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79563" name="Text Box 10"/>
            <p:cNvSpPr txBox="1">
              <a:spLocks noChangeArrowheads="1"/>
            </p:cNvSpPr>
            <p:nvPr/>
          </p:nvSpPr>
          <p:spPr bwMode="auto">
            <a:xfrm>
              <a:off x="3047" y="3710"/>
              <a:ext cx="6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Bytes/sec</a:t>
              </a:r>
              <a:endParaRPr lang="pt-PT" sz="900" u="none">
                <a:latin typeface="Tw Cen MT"/>
                <a:cs typeface="Tw Cen MT"/>
              </a:endParaRPr>
            </a:p>
          </p:txBody>
        </p:sp>
        <p:sp>
          <p:nvSpPr>
            <p:cNvPr id="279564" name="Line 11"/>
            <p:cNvSpPr>
              <a:spLocks noChangeShapeType="1"/>
            </p:cNvSpPr>
            <p:nvPr/>
          </p:nvSpPr>
          <p:spPr bwMode="auto">
            <a:xfrm flipV="1">
              <a:off x="2262" y="3804"/>
              <a:ext cx="6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9565" name="Rectangle 12"/>
            <p:cNvSpPr>
              <a:spLocks noChangeArrowheads="1"/>
            </p:cNvSpPr>
            <p:nvPr/>
          </p:nvSpPr>
          <p:spPr bwMode="auto">
            <a:xfrm>
              <a:off x="1104" y="3564"/>
              <a:ext cx="2778" cy="51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285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86775" cy="88265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Solução TCP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428954"/>
            <a:ext cx="8269288" cy="4443412"/>
          </a:xfrm>
          <a:noFill/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Probing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da banda passante disponível: 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Transmitir tão rápido quanto possível sem perca de segmentos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Ir incrementando a janela até à perca de segmentos (saturação)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Perante a perca, decrementar a janela e depois recomeçar a fazer 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probing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Duas fases de controlo de 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Slow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start</a:t>
            </a:r>
            <a:endParaRPr lang="pt-PT" sz="20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Congestion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avoidance</a:t>
            </a:r>
            <a:endParaRPr lang="pt-PT" sz="20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Variáveis de controlo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(janela de saturação)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Threshold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(Valor limite para controlo das duas fases)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9828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56684" y="228600"/>
            <a:ext cx="8382000" cy="838200"/>
          </a:xfrm>
        </p:spPr>
        <p:txBody>
          <a:bodyPr/>
          <a:lstStyle/>
          <a:p>
            <a:pPr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Controlo da saturação do protocolo TCP</a:t>
            </a:r>
          </a:p>
        </p:txBody>
      </p:sp>
      <p:pic>
        <p:nvPicPr>
          <p:cNvPr id="283652" name="Picture 4" descr="gbn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2895600"/>
            <a:ext cx="73279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228600" y="4429125"/>
            <a:ext cx="85248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Janela variável (crescendo e diminuindo), com W segmentos, cada um com MSS bytes, transmitidos em cada RTT mas limitada por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regula o ritmo de transmissão: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85750" y="1285875"/>
            <a:ext cx="5877881" cy="3000375"/>
            <a:chOff x="285720" y="1285860"/>
            <a:chExt cx="5877974" cy="3000396"/>
          </a:xfrm>
        </p:grpSpPr>
        <p:sp>
          <p:nvSpPr>
            <p:cNvPr id="146440" name="Text Box 13"/>
            <p:cNvSpPr txBox="1">
              <a:spLocks noChangeArrowheads="1"/>
            </p:cNvSpPr>
            <p:nvPr/>
          </p:nvSpPr>
          <p:spPr bwMode="auto">
            <a:xfrm>
              <a:off x="285720" y="1285860"/>
              <a:ext cx="2500352" cy="120015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solidFill>
                    <a:srgbClr val="FF0000"/>
                  </a:solidFill>
                  <a:latin typeface="Tw Cen MT"/>
                  <a:cs typeface="Tw Cen MT"/>
                </a:rPr>
                <a:t>Congwin</a:t>
              </a:r>
            </a:p>
            <a:p>
              <a:pPr algn="ctr"/>
              <a:r>
                <a:rPr lang="pt-PT" u="none">
                  <a:latin typeface="Tw Cen MT"/>
                  <a:cs typeface="Tw Cen MT"/>
                </a:rPr>
                <a:t>(janela de saturação)</a:t>
              </a:r>
              <a:endParaRPr lang="pt-PT" sz="2000" u="none">
                <a:latin typeface="Tw Cen MT"/>
                <a:cs typeface="Tw Cen MT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4459955" y="1285860"/>
              <a:ext cx="1703739" cy="120033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solidFill>
                    <a:srgbClr val="FF0000"/>
                  </a:solidFill>
                  <a:latin typeface="Tw Cen MT"/>
                  <a:cs typeface="Tw Cen MT"/>
                </a:rPr>
                <a:t>Threshold</a:t>
              </a:r>
            </a:p>
            <a:p>
              <a:pPr algn="ctr"/>
              <a:r>
                <a:rPr lang="pt-PT" u="none">
                  <a:latin typeface="Tw Cen MT"/>
                  <a:cs typeface="Tw Cen MT"/>
                </a:rPr>
                <a:t>(valor limite)</a:t>
              </a:r>
            </a:p>
            <a:p>
              <a:pPr algn="ctr"/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283666" name="Oval 18"/>
            <p:cNvSpPr>
              <a:spLocks noChangeArrowheads="1"/>
            </p:cNvSpPr>
            <p:nvPr/>
          </p:nvSpPr>
          <p:spPr bwMode="auto">
            <a:xfrm>
              <a:off x="2214546" y="2714620"/>
              <a:ext cx="2071702" cy="1571636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" name="Bent-Up Arrow 19"/>
            <p:cNvSpPr/>
            <p:nvPr/>
          </p:nvSpPr>
          <p:spPr bwMode="auto">
            <a:xfrm flipH="1" flipV="1">
              <a:off x="3357581" y="2000240"/>
              <a:ext cx="500070" cy="714380"/>
            </a:xfrm>
            <a:prstGeom prst="bentUp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" name="Bent-Up Arrow 20"/>
            <p:cNvSpPr/>
            <p:nvPr/>
          </p:nvSpPr>
          <p:spPr bwMode="auto">
            <a:xfrm flipV="1">
              <a:off x="2857511" y="2000240"/>
              <a:ext cx="500071" cy="714380"/>
            </a:xfrm>
            <a:prstGeom prst="bentUp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262063" y="5483753"/>
            <a:ext cx="7215187" cy="839788"/>
            <a:chOff x="478" y="3545"/>
            <a:chExt cx="4230" cy="529"/>
          </a:xfrm>
        </p:grpSpPr>
        <p:sp>
          <p:nvSpPr>
            <p:cNvPr id="283658" name="Rectangle 12"/>
            <p:cNvSpPr>
              <a:spLocks noChangeArrowheads="1"/>
            </p:cNvSpPr>
            <p:nvPr/>
          </p:nvSpPr>
          <p:spPr bwMode="auto">
            <a:xfrm>
              <a:off x="478" y="3564"/>
              <a:ext cx="4230" cy="5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3659" name="Text Box 7"/>
            <p:cNvSpPr txBox="1">
              <a:spLocks noChangeArrowheads="1"/>
            </p:cNvSpPr>
            <p:nvPr/>
          </p:nvSpPr>
          <p:spPr bwMode="auto">
            <a:xfrm>
              <a:off x="776" y="3686"/>
              <a:ext cx="13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latin typeface="Tw Cen MT"/>
                  <a:cs typeface="Tw Cen MT"/>
                </a:rPr>
                <a:t>Throughput</a:t>
              </a:r>
              <a:r>
                <a:rPr lang="pt-PT" sz="1800" u="none">
                  <a:latin typeface="Tw Cen MT"/>
                  <a:cs typeface="Tw Cen MT"/>
                </a:rPr>
                <a:t>max(t) =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83660" name="Text Box 8"/>
            <p:cNvSpPr txBox="1">
              <a:spLocks noChangeArrowheads="1"/>
            </p:cNvSpPr>
            <p:nvPr/>
          </p:nvSpPr>
          <p:spPr bwMode="auto">
            <a:xfrm>
              <a:off x="2193" y="3545"/>
              <a:ext cx="13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latin typeface="Tw Cen MT"/>
                  <a:cs typeface="Tw Cen MT"/>
                </a:rPr>
                <a:t>   Wmax (t)</a:t>
              </a:r>
              <a:r>
                <a:rPr lang="pt-PT" sz="1800" u="none">
                  <a:latin typeface="Tw Cen MT"/>
                  <a:cs typeface="Tw Cen MT"/>
                </a:rPr>
                <a:t> * MSS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83661" name="Text Box 9"/>
            <p:cNvSpPr txBox="1">
              <a:spLocks noChangeArrowheads="1"/>
            </p:cNvSpPr>
            <p:nvPr/>
          </p:nvSpPr>
          <p:spPr bwMode="auto">
            <a:xfrm>
              <a:off x="2847" y="3812"/>
              <a:ext cx="4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RTT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  <a:r>
                <a:rPr lang="pt-PT" sz="1800" u="none">
                  <a:latin typeface="Tw Cen MT"/>
                  <a:cs typeface="Tw Cen MT"/>
                </a:rPr>
                <a:t>min</a:t>
              </a:r>
            </a:p>
          </p:txBody>
        </p:sp>
        <p:sp>
          <p:nvSpPr>
            <p:cNvPr id="283662" name="Text Box 10"/>
            <p:cNvSpPr txBox="1">
              <a:spLocks noChangeArrowheads="1"/>
            </p:cNvSpPr>
            <p:nvPr/>
          </p:nvSpPr>
          <p:spPr bwMode="auto">
            <a:xfrm>
              <a:off x="3943" y="3710"/>
              <a:ext cx="6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Bytes/sec</a:t>
              </a:r>
              <a:endParaRPr lang="pt-PT" sz="900" u="none">
                <a:latin typeface="Tw Cen MT"/>
                <a:cs typeface="Tw Cen MT"/>
              </a:endParaRPr>
            </a:p>
          </p:txBody>
        </p:sp>
        <p:sp>
          <p:nvSpPr>
            <p:cNvPr id="283663" name="Line 11"/>
            <p:cNvSpPr>
              <a:spLocks noChangeShapeType="1"/>
            </p:cNvSpPr>
            <p:nvPr/>
          </p:nvSpPr>
          <p:spPr bwMode="auto">
            <a:xfrm>
              <a:off x="2233" y="3804"/>
              <a:ext cx="1530" cy="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rot="16200000" flipH="1">
            <a:off x="3536156" y="4393407"/>
            <a:ext cx="1214437" cy="857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15296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286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Controlo da saturação do protocolo TCP</a:t>
            </a:r>
          </a:p>
        </p:txBody>
      </p:sp>
      <p:pic>
        <p:nvPicPr>
          <p:cNvPr id="285700" name="Picture 4" descr="gbn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2895600"/>
            <a:ext cx="73279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5702" name="Group 21"/>
          <p:cNvGrpSpPr>
            <a:grpSpLocks/>
          </p:cNvGrpSpPr>
          <p:nvPr/>
        </p:nvGrpSpPr>
        <p:grpSpPr bwMode="auto">
          <a:xfrm>
            <a:off x="285750" y="1285875"/>
            <a:ext cx="5877881" cy="3000375"/>
            <a:chOff x="285720" y="1285860"/>
            <a:chExt cx="5877974" cy="3000396"/>
          </a:xfrm>
        </p:grpSpPr>
        <p:sp>
          <p:nvSpPr>
            <p:cNvPr id="146440" name="Text Box 13"/>
            <p:cNvSpPr txBox="1">
              <a:spLocks noChangeArrowheads="1"/>
            </p:cNvSpPr>
            <p:nvPr/>
          </p:nvSpPr>
          <p:spPr bwMode="auto">
            <a:xfrm>
              <a:off x="285720" y="1285860"/>
              <a:ext cx="2500352" cy="120015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solidFill>
                    <a:srgbClr val="FF0000"/>
                  </a:solidFill>
                  <a:latin typeface="Tw Cen MT"/>
                  <a:cs typeface="Tw Cen MT"/>
                </a:rPr>
                <a:t>Congwin</a:t>
              </a:r>
            </a:p>
            <a:p>
              <a:pPr algn="ctr"/>
              <a:r>
                <a:rPr lang="pt-PT" u="none">
                  <a:latin typeface="Tw Cen MT"/>
                  <a:cs typeface="Tw Cen MT"/>
                </a:rPr>
                <a:t>(janela de saturação)</a:t>
              </a:r>
              <a:endParaRPr lang="pt-PT" sz="2000" u="none">
                <a:latin typeface="Tw Cen MT"/>
                <a:cs typeface="Tw Cen MT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4459955" y="1285860"/>
              <a:ext cx="1703739" cy="120033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solidFill>
                    <a:srgbClr val="FF0000"/>
                  </a:solidFill>
                  <a:latin typeface="Tw Cen MT"/>
                  <a:cs typeface="Tw Cen MT"/>
                </a:rPr>
                <a:t>Threshold</a:t>
              </a:r>
            </a:p>
            <a:p>
              <a:pPr algn="ctr"/>
              <a:r>
                <a:rPr lang="pt-PT" u="none">
                  <a:latin typeface="Tw Cen MT"/>
                  <a:cs typeface="Tw Cen MT"/>
                </a:rPr>
                <a:t>(valor limite)</a:t>
              </a:r>
            </a:p>
            <a:p>
              <a:pPr algn="ctr"/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285717" name="Oval 18"/>
            <p:cNvSpPr>
              <a:spLocks noChangeArrowheads="1"/>
            </p:cNvSpPr>
            <p:nvPr/>
          </p:nvSpPr>
          <p:spPr bwMode="auto">
            <a:xfrm>
              <a:off x="2214546" y="2714620"/>
              <a:ext cx="2071702" cy="1571636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" name="Bent-Up Arrow 19"/>
            <p:cNvSpPr/>
            <p:nvPr/>
          </p:nvSpPr>
          <p:spPr bwMode="auto">
            <a:xfrm flipH="1" flipV="1">
              <a:off x="3357581" y="2000240"/>
              <a:ext cx="500070" cy="714380"/>
            </a:xfrm>
            <a:prstGeom prst="bentUp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" name="Bent-Up Arrow 20"/>
            <p:cNvSpPr/>
            <p:nvPr/>
          </p:nvSpPr>
          <p:spPr bwMode="auto">
            <a:xfrm flipV="1">
              <a:off x="2857511" y="2000240"/>
              <a:ext cx="500071" cy="714380"/>
            </a:xfrm>
            <a:prstGeom prst="bentUp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285703" name="Group 6"/>
          <p:cNvGrpSpPr>
            <a:grpSpLocks/>
          </p:cNvGrpSpPr>
          <p:nvPr/>
        </p:nvGrpSpPr>
        <p:grpSpPr bwMode="auto">
          <a:xfrm>
            <a:off x="1071563" y="5587207"/>
            <a:ext cx="7215187" cy="839788"/>
            <a:chOff x="478" y="3545"/>
            <a:chExt cx="4230" cy="529"/>
          </a:xfrm>
        </p:grpSpPr>
        <p:sp>
          <p:nvSpPr>
            <p:cNvPr id="285709" name="Rectangle 12"/>
            <p:cNvSpPr>
              <a:spLocks noChangeArrowheads="1"/>
            </p:cNvSpPr>
            <p:nvPr/>
          </p:nvSpPr>
          <p:spPr bwMode="auto">
            <a:xfrm>
              <a:off x="478" y="3564"/>
              <a:ext cx="4230" cy="51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5710" name="Text Box 7"/>
            <p:cNvSpPr txBox="1">
              <a:spLocks noChangeArrowheads="1"/>
            </p:cNvSpPr>
            <p:nvPr/>
          </p:nvSpPr>
          <p:spPr bwMode="auto">
            <a:xfrm>
              <a:off x="776" y="3686"/>
              <a:ext cx="13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latin typeface="Tw Cen MT"/>
                  <a:cs typeface="Tw Cen MT"/>
                </a:rPr>
                <a:t>Throughput</a:t>
              </a:r>
              <a:r>
                <a:rPr lang="pt-PT" sz="1800" u="none">
                  <a:latin typeface="Tw Cen MT"/>
                  <a:cs typeface="Tw Cen MT"/>
                </a:rPr>
                <a:t>max(t) =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85711" name="Text Box 8"/>
            <p:cNvSpPr txBox="1">
              <a:spLocks noChangeArrowheads="1"/>
            </p:cNvSpPr>
            <p:nvPr/>
          </p:nvSpPr>
          <p:spPr bwMode="auto">
            <a:xfrm>
              <a:off x="2192" y="3545"/>
              <a:ext cx="13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latin typeface="Tw Cen MT"/>
                  <a:cs typeface="Tw Cen MT"/>
                </a:rPr>
                <a:t>   Wmax (t)</a:t>
              </a:r>
              <a:r>
                <a:rPr lang="pt-PT" sz="1800" u="none">
                  <a:latin typeface="Tw Cen MT"/>
                  <a:cs typeface="Tw Cen MT"/>
                </a:rPr>
                <a:t> * MSS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</a:p>
          </p:txBody>
        </p:sp>
        <p:sp>
          <p:nvSpPr>
            <p:cNvPr id="285712" name="Text Box 9"/>
            <p:cNvSpPr txBox="1">
              <a:spLocks noChangeArrowheads="1"/>
            </p:cNvSpPr>
            <p:nvPr/>
          </p:nvSpPr>
          <p:spPr bwMode="auto">
            <a:xfrm>
              <a:off x="2846" y="3812"/>
              <a:ext cx="4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RTT</a:t>
              </a:r>
              <a:r>
                <a:rPr lang="pt-PT" sz="900" u="none">
                  <a:latin typeface="Tw Cen MT"/>
                  <a:cs typeface="Tw Cen MT"/>
                </a:rPr>
                <a:t> </a:t>
              </a:r>
              <a:r>
                <a:rPr lang="pt-PT" sz="1800" u="none">
                  <a:latin typeface="Tw Cen MT"/>
                  <a:cs typeface="Tw Cen MT"/>
                </a:rPr>
                <a:t>min</a:t>
              </a:r>
            </a:p>
          </p:txBody>
        </p:sp>
        <p:sp>
          <p:nvSpPr>
            <p:cNvPr id="285713" name="Text Box 10"/>
            <p:cNvSpPr txBox="1">
              <a:spLocks noChangeArrowheads="1"/>
            </p:cNvSpPr>
            <p:nvPr/>
          </p:nvSpPr>
          <p:spPr bwMode="auto">
            <a:xfrm>
              <a:off x="3949" y="3710"/>
              <a:ext cx="62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Bytes/sec</a:t>
              </a:r>
              <a:endParaRPr lang="pt-PT" sz="900" u="none">
                <a:latin typeface="Tw Cen MT"/>
                <a:cs typeface="Tw Cen MT"/>
              </a:endParaRPr>
            </a:p>
          </p:txBody>
        </p:sp>
        <p:sp>
          <p:nvSpPr>
            <p:cNvPr id="285714" name="Line 11"/>
            <p:cNvSpPr>
              <a:spLocks noChangeShapeType="1"/>
            </p:cNvSpPr>
            <p:nvPr/>
          </p:nvSpPr>
          <p:spPr bwMode="auto">
            <a:xfrm>
              <a:off x="2233" y="3804"/>
              <a:ext cx="1530" cy="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cxnSp>
        <p:nvCxnSpPr>
          <p:cNvPr id="285704" name="Straight Arrow Connector 44"/>
          <p:cNvCxnSpPr>
            <a:cxnSpLocks noChangeShapeType="1"/>
          </p:cNvCxnSpPr>
          <p:nvPr/>
        </p:nvCxnSpPr>
        <p:spPr bwMode="auto">
          <a:xfrm rot="16200000" flipH="1">
            <a:off x="3536156" y="4393407"/>
            <a:ext cx="1214437" cy="857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5705" name="Curved Right Arrow 27"/>
          <p:cNvSpPr>
            <a:spLocks noChangeArrowheads="1"/>
          </p:cNvSpPr>
          <p:nvPr/>
        </p:nvSpPr>
        <p:spPr bwMode="auto">
          <a:xfrm flipH="1">
            <a:off x="7500938" y="4286250"/>
            <a:ext cx="642937" cy="1000125"/>
          </a:xfrm>
          <a:prstGeom prst="curvedRightArrow">
            <a:avLst>
              <a:gd name="adj1" fmla="val 24997"/>
              <a:gd name="adj2" fmla="val 50001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85706" name="Curved Right Arrow 28"/>
          <p:cNvSpPr>
            <a:spLocks noChangeArrowheads="1"/>
          </p:cNvSpPr>
          <p:nvPr/>
        </p:nvSpPr>
        <p:spPr bwMode="auto">
          <a:xfrm flipV="1">
            <a:off x="5286375" y="4214813"/>
            <a:ext cx="723900" cy="1000125"/>
          </a:xfrm>
          <a:prstGeom prst="curvedRightArrow">
            <a:avLst>
              <a:gd name="adj1" fmla="val 25003"/>
              <a:gd name="adj2" fmla="val 49999"/>
              <a:gd name="adj3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85707" name="TextBox 26"/>
          <p:cNvSpPr txBox="1">
            <a:spLocks noChangeArrowheads="1"/>
          </p:cNvSpPr>
          <p:nvPr/>
        </p:nvSpPr>
        <p:spPr bwMode="auto">
          <a:xfrm>
            <a:off x="6072188" y="4143375"/>
            <a:ext cx="118531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Slow Start</a:t>
            </a:r>
          </a:p>
          <a:p>
            <a:pPr eaLnBrk="1" hangingPunct="1"/>
            <a:endParaRPr lang="en-US" sz="1800" u="none">
              <a:latin typeface="Tw Cen MT"/>
              <a:cs typeface="Tw Cen MT"/>
            </a:endParaRP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Congestion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Avoidance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77333" y="3214688"/>
            <a:ext cx="4609042" cy="785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defTabSz="762000" eaLnBrk="0" hangingPunct="0">
              <a:lnSpc>
                <a:spcPct val="90000"/>
              </a:lnSpc>
            </a:pPr>
            <a:r>
              <a:rPr lang="pt-PT" u="none" dirty="0" err="1">
                <a:latin typeface="Tw Cen MT"/>
                <a:cs typeface="Tw Cen MT"/>
              </a:rPr>
              <a:t>Maximum</a:t>
            </a:r>
            <a:r>
              <a:rPr lang="pt-PT" u="none" dirty="0">
                <a:latin typeface="Tw Cen MT"/>
                <a:cs typeface="Tw Cen MT"/>
              </a:rPr>
              <a:t> </a:t>
            </a:r>
            <a:r>
              <a:rPr lang="pt-PT" u="none" dirty="0" err="1">
                <a:latin typeface="Tw Cen MT"/>
                <a:cs typeface="Tw Cen MT"/>
              </a:rPr>
              <a:t>allowed</a:t>
            </a:r>
            <a:r>
              <a:rPr lang="pt-PT" u="none" dirty="0">
                <a:latin typeface="Tw Cen MT"/>
                <a:cs typeface="Tw Cen MT"/>
              </a:rPr>
              <a:t> </a:t>
            </a:r>
            <a:r>
              <a:rPr lang="pt-PT" u="none" dirty="0" err="1">
                <a:latin typeface="Tw Cen MT"/>
                <a:cs typeface="Tw Cen MT"/>
              </a:rPr>
              <a:t>window</a:t>
            </a:r>
            <a:r>
              <a:rPr lang="pt-PT" u="none" dirty="0">
                <a:latin typeface="Tw Cen MT"/>
                <a:cs typeface="Tw Cen MT"/>
              </a:rPr>
              <a:t>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= </a:t>
            </a:r>
            <a:r>
              <a:rPr lang="pt-PT" u="none" dirty="0" err="1">
                <a:latin typeface="Tw Cen MT"/>
                <a:cs typeface="Tw Cen MT"/>
              </a:rPr>
              <a:t>minimum</a:t>
            </a:r>
            <a:r>
              <a:rPr lang="pt-PT" u="none" dirty="0">
                <a:latin typeface="Tw Cen MT"/>
                <a:cs typeface="Tw Cen MT"/>
              </a:rPr>
              <a:t> ( </a:t>
            </a:r>
            <a:r>
              <a:rPr lang="pt-PT" u="none" dirty="0" err="1">
                <a:latin typeface="Tw Cen MT"/>
                <a:cs typeface="Tw Cen MT"/>
              </a:rPr>
              <a:t>Receiver</a:t>
            </a:r>
            <a:r>
              <a:rPr lang="pt-PT" u="none" dirty="0">
                <a:latin typeface="Tw Cen MT"/>
                <a:cs typeface="Tw Cen MT"/>
              </a:rPr>
              <a:t> </a:t>
            </a:r>
            <a:r>
              <a:rPr lang="pt-PT" u="none" dirty="0" err="1">
                <a:latin typeface="Tw Cen MT"/>
                <a:cs typeface="Tw Cen MT"/>
              </a:rPr>
              <a:t>Window</a:t>
            </a:r>
            <a:r>
              <a:rPr lang="pt-PT" u="none" dirty="0">
                <a:latin typeface="Tw Cen MT"/>
                <a:cs typeface="Tw Cen MT"/>
              </a:rPr>
              <a:t>, </a:t>
            </a:r>
            <a:r>
              <a:rPr lang="pt-PT" u="none" dirty="0" err="1">
                <a:latin typeface="Tw Cen MT"/>
                <a:cs typeface="Tw Cen MT"/>
              </a:rPr>
              <a:t>Congwin</a:t>
            </a:r>
            <a:r>
              <a:rPr lang="pt-PT" u="none" dirty="0">
                <a:latin typeface="Tw Cen MT"/>
                <a:cs typeface="Tw Cen MT"/>
              </a:rPr>
              <a:t> )</a:t>
            </a:r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83167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76238" y="1643063"/>
            <a:ext cx="8429625" cy="1000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8774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294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Slow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start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8485" name="Rectangle 3"/>
          <p:cNvSpPr>
            <a:spLocks noChangeArrowheads="1"/>
          </p:cNvSpPr>
          <p:nvPr/>
        </p:nvSpPr>
        <p:spPr bwMode="auto">
          <a:xfrm>
            <a:off x="500063" y="1643063"/>
            <a:ext cx="83058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Maximum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allowed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   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minimum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(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Receiver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ongestion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gerida da seguinte forma durante esta fase: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1) No início ou após um período de saturação, o valor é igual a um segmento (equivalente ao MSS –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Maximum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Segment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Size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2) Por cada ACK chegado ao receptor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acked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),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cs typeface="Tw Cen MT"/>
              </a:rPr>
              <a:t>é incrementada de 1 MSS (logo, duplica em cada RTT)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Esta estratégia conduz a uma subida exponencial do valor de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. Quando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surge um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anota-se o valor na variável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Threshold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e inicializa-se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ao valor do MSS de novo.</a:t>
            </a:r>
          </a:p>
        </p:txBody>
      </p:sp>
    </p:spTree>
    <p:extLst>
      <p:ext uri="{BB962C8B-B14F-4D97-AF65-F5344CB8AC3E}">
        <p14:creationId xmlns:p14="http://schemas.microsoft.com/office/powerpoint/2010/main" val="1438982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09550" y="4767263"/>
            <a:ext cx="4257675" cy="849312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Aumento exponencial (por RTT) da dimensão da janela</a:t>
            </a:r>
          </a:p>
        </p:txBody>
      </p:sp>
      <p:sp>
        <p:nvSpPr>
          <p:cNvPr id="289798" name="Text Box 3"/>
          <p:cNvSpPr txBox="1">
            <a:spLocks noChangeArrowheads="1"/>
          </p:cNvSpPr>
          <p:nvPr/>
        </p:nvSpPr>
        <p:spPr bwMode="auto">
          <a:xfrm>
            <a:off x="666750" y="2252663"/>
            <a:ext cx="37338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 dirty="0">
                <a:latin typeface="Tw Cen MT"/>
                <a:cs typeface="Tw Cen MT"/>
              </a:rPr>
              <a:t>início: </a:t>
            </a:r>
            <a:r>
              <a:rPr lang="pt-PT" sz="1800" u="none" dirty="0" err="1">
                <a:latin typeface="Tw Cen MT"/>
                <a:cs typeface="Tw Cen MT"/>
              </a:rPr>
              <a:t>Congwin</a:t>
            </a:r>
            <a:r>
              <a:rPr lang="pt-PT" sz="1800" u="none" dirty="0">
                <a:latin typeface="Tw Cen MT"/>
                <a:cs typeface="Tw Cen MT"/>
              </a:rPr>
              <a:t> = 1</a:t>
            </a:r>
          </a:p>
          <a:p>
            <a:r>
              <a:rPr lang="pt-PT" sz="1800" u="none" dirty="0">
                <a:latin typeface="Tw Cen MT"/>
                <a:cs typeface="Tw Cen MT"/>
              </a:rPr>
              <a:t>para (cada segmento </a:t>
            </a:r>
            <a:r>
              <a:rPr lang="pt-PT" sz="1800" u="none" dirty="0" err="1">
                <a:latin typeface="Tw Cen MT"/>
                <a:cs typeface="Tw Cen MT"/>
              </a:rPr>
              <a:t>ACKed</a:t>
            </a:r>
            <a:r>
              <a:rPr lang="pt-PT" sz="1800" u="none" dirty="0">
                <a:latin typeface="Tw Cen MT"/>
                <a:cs typeface="Tw Cen MT"/>
              </a:rPr>
              <a:t>)</a:t>
            </a:r>
          </a:p>
          <a:p>
            <a:r>
              <a:rPr lang="pt-PT" sz="1800" u="none" dirty="0">
                <a:latin typeface="Tw Cen MT"/>
                <a:cs typeface="Tw Cen MT"/>
              </a:rPr>
              <a:t>      </a:t>
            </a:r>
            <a:r>
              <a:rPr lang="pt-PT" sz="1800" u="none" dirty="0" err="1">
                <a:latin typeface="Tw Cen MT"/>
                <a:cs typeface="Tw Cen MT"/>
              </a:rPr>
              <a:t>Congwin</a:t>
            </a:r>
            <a:r>
              <a:rPr lang="pt-PT" sz="1800" u="none" dirty="0">
                <a:latin typeface="Tw Cen MT"/>
                <a:cs typeface="Tw Cen MT"/>
              </a:rPr>
              <a:t> = Congwin+1 MSS</a:t>
            </a:r>
          </a:p>
          <a:p>
            <a:r>
              <a:rPr lang="pt-PT" sz="1800" u="none" dirty="0">
                <a:latin typeface="Tw Cen MT"/>
                <a:cs typeface="Tw Cen MT"/>
              </a:rPr>
              <a:t>até (</a:t>
            </a:r>
            <a:r>
              <a:rPr lang="pt-PT" sz="1800" u="none" dirty="0" err="1">
                <a:latin typeface="Tw Cen MT"/>
                <a:cs typeface="Tw Cen MT"/>
              </a:rPr>
              <a:t>loss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event</a:t>
            </a:r>
            <a:r>
              <a:rPr lang="pt-PT" sz="1800" u="none" dirty="0">
                <a:latin typeface="Tw Cen MT"/>
                <a:cs typeface="Tw Cen MT"/>
              </a:rPr>
              <a:t> OR</a:t>
            </a:r>
          </a:p>
          <a:p>
            <a:r>
              <a:rPr lang="pt-PT" sz="1800" u="none" dirty="0">
                <a:latin typeface="Tw Cen MT"/>
                <a:cs typeface="Tw Cen MT"/>
              </a:rPr>
              <a:t>        </a:t>
            </a:r>
            <a:r>
              <a:rPr lang="pt-PT" sz="1800" u="none" dirty="0" err="1">
                <a:latin typeface="Tw Cen MT"/>
                <a:cs typeface="Tw Cen MT"/>
              </a:rPr>
              <a:t>CongWin</a:t>
            </a:r>
            <a:r>
              <a:rPr lang="pt-PT" sz="1800" u="none" dirty="0">
                <a:latin typeface="Tw Cen MT"/>
                <a:cs typeface="Tw Cen MT"/>
              </a:rPr>
              <a:t> &gt; </a:t>
            </a:r>
            <a:r>
              <a:rPr lang="pt-PT" sz="1800" u="none" dirty="0" err="1">
                <a:latin typeface="Tw Cen MT"/>
                <a:cs typeface="Tw Cen MT"/>
              </a:rPr>
              <a:t>Threshold</a:t>
            </a:r>
            <a:r>
              <a:rPr lang="pt-PT" sz="1800" u="none" dirty="0">
                <a:latin typeface="Tw Cen MT"/>
                <a:cs typeface="Tw Cen MT"/>
              </a:rPr>
              <a:t>)</a:t>
            </a:r>
          </a:p>
        </p:txBody>
      </p:sp>
      <p:sp>
        <p:nvSpPr>
          <p:cNvPr id="289799" name="Rectangle 4"/>
          <p:cNvSpPr>
            <a:spLocks noChangeArrowheads="1"/>
          </p:cNvSpPr>
          <p:nvPr/>
        </p:nvSpPr>
        <p:spPr bwMode="auto">
          <a:xfrm>
            <a:off x="576263" y="1839913"/>
            <a:ext cx="3924300" cy="24765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289800" name="Group 5"/>
          <p:cNvGrpSpPr>
            <a:grpSpLocks/>
          </p:cNvGrpSpPr>
          <p:nvPr/>
        </p:nvGrpSpPr>
        <p:grpSpPr bwMode="auto">
          <a:xfrm>
            <a:off x="609600" y="1643063"/>
            <a:ext cx="3887788" cy="457200"/>
            <a:chOff x="501" y="2462"/>
            <a:chExt cx="2449" cy="288"/>
          </a:xfrm>
        </p:grpSpPr>
        <p:sp>
          <p:nvSpPr>
            <p:cNvPr id="289832" name="Rectangle 6"/>
            <p:cNvSpPr>
              <a:spLocks noChangeArrowheads="1"/>
            </p:cNvSpPr>
            <p:nvPr/>
          </p:nvSpPr>
          <p:spPr bwMode="auto">
            <a:xfrm>
              <a:off x="546" y="2502"/>
              <a:ext cx="180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33" name="Text Box 7"/>
            <p:cNvSpPr txBox="1">
              <a:spLocks noChangeArrowheads="1"/>
            </p:cNvSpPr>
            <p:nvPr/>
          </p:nvSpPr>
          <p:spPr bwMode="auto">
            <a:xfrm>
              <a:off x="501" y="2462"/>
              <a:ext cx="24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u="none">
                  <a:solidFill>
                    <a:srgbClr val="FF0000"/>
                  </a:solidFill>
                  <a:latin typeface="Tw Cen MT"/>
                  <a:cs typeface="Tw Cen MT"/>
                </a:rPr>
                <a:t>Slowstart algorithm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grpSp>
        <p:nvGrpSpPr>
          <p:cNvPr id="289801" name="Group 8"/>
          <p:cNvGrpSpPr>
            <a:grpSpLocks/>
          </p:cNvGrpSpPr>
          <p:nvPr/>
        </p:nvGrpSpPr>
        <p:grpSpPr bwMode="auto">
          <a:xfrm>
            <a:off x="4786313" y="1600200"/>
            <a:ext cx="3793948" cy="4335463"/>
            <a:chOff x="3334" y="827"/>
            <a:chExt cx="2007" cy="2731"/>
          </a:xfrm>
        </p:grpSpPr>
        <p:sp>
          <p:nvSpPr>
            <p:cNvPr id="289803" name="Line 9"/>
            <p:cNvSpPr>
              <a:spLocks noChangeShapeType="1"/>
            </p:cNvSpPr>
            <p:nvPr/>
          </p:nvSpPr>
          <p:spPr bwMode="auto">
            <a:xfrm>
              <a:off x="3591" y="1227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aphicFrame>
          <p:nvGraphicFramePr>
            <p:cNvPr id="289794" name="Object 2"/>
            <p:cNvGraphicFramePr>
              <a:graphicFrameLocks noChangeAspect="1"/>
            </p:cNvGraphicFramePr>
            <p:nvPr/>
          </p:nvGraphicFramePr>
          <p:xfrm>
            <a:off x="3334" y="827"/>
            <a:ext cx="30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827"/>
                          <a:ext cx="30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9804" name="Text Box 11"/>
            <p:cNvSpPr txBox="1">
              <a:spLocks noChangeArrowheads="1"/>
            </p:cNvSpPr>
            <p:nvPr/>
          </p:nvSpPr>
          <p:spPr bwMode="auto">
            <a:xfrm>
              <a:off x="3670" y="827"/>
              <a:ext cx="37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Host A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89805" name="Text Box 12"/>
            <p:cNvSpPr txBox="1">
              <a:spLocks noChangeArrowheads="1"/>
            </p:cNvSpPr>
            <p:nvPr/>
          </p:nvSpPr>
          <p:spPr bwMode="auto">
            <a:xfrm rot="408567">
              <a:off x="4080" y="1131"/>
              <a:ext cx="57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one segment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89806" name="Text Box 13"/>
            <p:cNvSpPr txBox="1">
              <a:spLocks noChangeArrowheads="1"/>
            </p:cNvSpPr>
            <p:nvPr/>
          </p:nvSpPr>
          <p:spPr bwMode="auto">
            <a:xfrm rot="16200000">
              <a:off x="3338" y="1367"/>
              <a:ext cx="27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RTT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graphicFrame>
          <p:nvGraphicFramePr>
            <p:cNvPr id="289795" name="Object 3"/>
            <p:cNvGraphicFramePr>
              <a:graphicFrameLocks noChangeAspect="1"/>
            </p:cNvGraphicFramePr>
            <p:nvPr/>
          </p:nvGraphicFramePr>
          <p:xfrm>
            <a:off x="5008" y="833"/>
            <a:ext cx="30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2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8" y="833"/>
                          <a:ext cx="30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9807" name="Text Box 15"/>
            <p:cNvSpPr txBox="1">
              <a:spLocks noChangeArrowheads="1"/>
            </p:cNvSpPr>
            <p:nvPr/>
          </p:nvSpPr>
          <p:spPr bwMode="auto">
            <a:xfrm>
              <a:off x="4629" y="839"/>
              <a:ext cx="36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Host B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89808" name="Line 16"/>
            <p:cNvSpPr>
              <a:spLocks noChangeShapeType="1"/>
            </p:cNvSpPr>
            <p:nvPr/>
          </p:nvSpPr>
          <p:spPr bwMode="auto">
            <a:xfrm>
              <a:off x="3588" y="1110"/>
              <a:ext cx="0" cy="2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09" name="Line 17"/>
            <p:cNvSpPr>
              <a:spLocks noChangeShapeType="1"/>
            </p:cNvSpPr>
            <p:nvPr/>
          </p:nvSpPr>
          <p:spPr bwMode="auto">
            <a:xfrm>
              <a:off x="5172" y="1134"/>
              <a:ext cx="0" cy="2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0" name="Line 18"/>
            <p:cNvSpPr>
              <a:spLocks noChangeShapeType="1"/>
            </p:cNvSpPr>
            <p:nvPr/>
          </p:nvSpPr>
          <p:spPr bwMode="auto">
            <a:xfrm flipH="1" flipV="1">
              <a:off x="3474" y="1218"/>
              <a:ext cx="3" cy="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1" name="Line 19"/>
            <p:cNvSpPr>
              <a:spLocks noChangeShapeType="1"/>
            </p:cNvSpPr>
            <p:nvPr/>
          </p:nvSpPr>
          <p:spPr bwMode="auto">
            <a:xfrm>
              <a:off x="3480" y="1572"/>
              <a:ext cx="3" cy="1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2" name="Line 20"/>
            <p:cNvSpPr>
              <a:spLocks noChangeShapeType="1"/>
            </p:cNvSpPr>
            <p:nvPr/>
          </p:nvSpPr>
          <p:spPr bwMode="auto">
            <a:xfrm flipV="1">
              <a:off x="3576" y="1482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89813" name="Group 21"/>
            <p:cNvGrpSpPr>
              <a:grpSpLocks/>
            </p:cNvGrpSpPr>
            <p:nvPr/>
          </p:nvGrpSpPr>
          <p:grpSpPr bwMode="auto">
            <a:xfrm>
              <a:off x="5017" y="3212"/>
              <a:ext cx="324" cy="233"/>
              <a:chOff x="3342" y="3530"/>
              <a:chExt cx="324" cy="233"/>
            </a:xfrm>
          </p:grpSpPr>
          <p:sp>
            <p:nvSpPr>
              <p:cNvPr id="289830" name="Rectangle 22"/>
              <p:cNvSpPr>
                <a:spLocks noChangeArrowheads="1"/>
              </p:cNvSpPr>
              <p:nvPr/>
            </p:nvSpPr>
            <p:spPr bwMode="auto">
              <a:xfrm>
                <a:off x="3342" y="3576"/>
                <a:ext cx="324" cy="1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31" name="Text Box 23"/>
              <p:cNvSpPr txBox="1">
                <a:spLocks noChangeArrowheads="1"/>
              </p:cNvSpPr>
              <p:nvPr/>
            </p:nvSpPr>
            <p:spPr bwMode="auto">
              <a:xfrm>
                <a:off x="3361" y="3530"/>
                <a:ext cx="30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u="none">
                    <a:latin typeface="Tw Cen MT"/>
                    <a:cs typeface="Tw Cen MT"/>
                  </a:rPr>
                  <a:t>time</a:t>
                </a:r>
                <a:endParaRPr lang="en-US" sz="1000" u="none">
                  <a:latin typeface="Tw Cen MT"/>
                  <a:cs typeface="Tw Cen MT"/>
                </a:endParaRPr>
              </a:p>
            </p:txBody>
          </p:sp>
        </p:grpSp>
        <p:sp>
          <p:nvSpPr>
            <p:cNvPr id="289814" name="Line 24"/>
            <p:cNvSpPr>
              <a:spLocks noChangeShapeType="1"/>
            </p:cNvSpPr>
            <p:nvPr/>
          </p:nvSpPr>
          <p:spPr bwMode="auto">
            <a:xfrm>
              <a:off x="3594" y="1719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5" name="Line 25"/>
            <p:cNvSpPr>
              <a:spLocks noChangeShapeType="1"/>
            </p:cNvSpPr>
            <p:nvPr/>
          </p:nvSpPr>
          <p:spPr bwMode="auto">
            <a:xfrm>
              <a:off x="3591" y="177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6" name="Line 26"/>
            <p:cNvSpPr>
              <a:spLocks noChangeShapeType="1"/>
            </p:cNvSpPr>
            <p:nvPr/>
          </p:nvSpPr>
          <p:spPr bwMode="auto">
            <a:xfrm flipV="1">
              <a:off x="3591" y="2103"/>
              <a:ext cx="1593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7" name="Line 27"/>
            <p:cNvSpPr>
              <a:spLocks noChangeShapeType="1"/>
            </p:cNvSpPr>
            <p:nvPr/>
          </p:nvSpPr>
          <p:spPr bwMode="auto">
            <a:xfrm flipV="1">
              <a:off x="3600" y="2181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9818" name="Text Box 28"/>
            <p:cNvSpPr txBox="1">
              <a:spLocks noChangeArrowheads="1"/>
            </p:cNvSpPr>
            <p:nvPr/>
          </p:nvSpPr>
          <p:spPr bwMode="auto">
            <a:xfrm rot="408567">
              <a:off x="4203" y="1674"/>
              <a:ext cx="60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two segments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89819" name="Text Box 29"/>
            <p:cNvSpPr txBox="1">
              <a:spLocks noChangeArrowheads="1"/>
            </p:cNvSpPr>
            <p:nvPr/>
          </p:nvSpPr>
          <p:spPr bwMode="auto">
            <a:xfrm rot="408567">
              <a:off x="4388" y="2339"/>
              <a:ext cx="61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four segments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grpSp>
          <p:nvGrpSpPr>
            <p:cNvPr id="289820" name="Group 30"/>
            <p:cNvGrpSpPr>
              <a:grpSpLocks/>
            </p:cNvGrpSpPr>
            <p:nvPr/>
          </p:nvGrpSpPr>
          <p:grpSpPr bwMode="auto">
            <a:xfrm>
              <a:off x="3588" y="2352"/>
              <a:ext cx="1587" cy="411"/>
              <a:chOff x="3954" y="2214"/>
              <a:chExt cx="1587" cy="411"/>
            </a:xfrm>
          </p:grpSpPr>
          <p:sp>
            <p:nvSpPr>
              <p:cNvPr id="289826" name="Line 31"/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7" name="Line 32"/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8" name="Line 33"/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9" name="Line 34"/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89821" name="Group 35"/>
            <p:cNvGrpSpPr>
              <a:grpSpLocks/>
            </p:cNvGrpSpPr>
            <p:nvPr/>
          </p:nvGrpSpPr>
          <p:grpSpPr bwMode="auto">
            <a:xfrm flipV="1">
              <a:off x="3768" y="2592"/>
              <a:ext cx="1404" cy="381"/>
              <a:chOff x="3954" y="2214"/>
              <a:chExt cx="1587" cy="411"/>
            </a:xfrm>
          </p:grpSpPr>
          <p:sp>
            <p:nvSpPr>
              <p:cNvPr id="289822" name="Line 36"/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3" name="Line 37"/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4" name="Line 38"/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89825" name="Line 39"/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289802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w Cen MT"/>
                <a:ea typeface="ＭＳ Ｐゴシック" charset="0"/>
                <a:cs typeface="Tw Cen MT"/>
              </a:rPr>
              <a:t>TCP “Slowstart”</a:t>
            </a:r>
            <a:endParaRPr lang="pt-PT" sz="360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7493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Text Box 2"/>
          <p:cNvSpPr txBox="1">
            <a:spLocks noChangeArrowheads="1"/>
          </p:cNvSpPr>
          <p:nvPr/>
        </p:nvSpPr>
        <p:spPr bwMode="auto">
          <a:xfrm>
            <a:off x="357188" y="2428875"/>
            <a:ext cx="38862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/*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slowstart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acabou pois */ 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/*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&gt;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threshold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*/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Até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loss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event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 {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por cada w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segments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ACKed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  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++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}</a:t>
            </a:r>
          </a:p>
          <a:p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threshold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/2</a:t>
            </a:r>
          </a:p>
          <a:p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</a:t>
            </a: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Recomeçar a fase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slowstart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91844" name="Rectangle 3"/>
          <p:cNvSpPr>
            <a:spLocks noChangeArrowheads="1"/>
          </p:cNvSpPr>
          <p:nvPr/>
        </p:nvSpPr>
        <p:spPr bwMode="auto">
          <a:xfrm>
            <a:off x="285750" y="1949450"/>
            <a:ext cx="4067175" cy="3762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91845" name="Rectangle 4"/>
          <p:cNvSpPr>
            <a:spLocks noChangeArrowheads="1"/>
          </p:cNvSpPr>
          <p:nvPr/>
        </p:nvSpPr>
        <p:spPr bwMode="auto">
          <a:xfrm>
            <a:off x="957263" y="2063750"/>
            <a:ext cx="313372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91846" name="Text Box 5"/>
          <p:cNvSpPr txBox="1">
            <a:spLocks noChangeArrowheads="1"/>
          </p:cNvSpPr>
          <p:nvPr/>
        </p:nvSpPr>
        <p:spPr bwMode="auto">
          <a:xfrm>
            <a:off x="285750" y="1428750"/>
            <a:ext cx="3986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Congestion avoidance</a:t>
            </a:r>
          </a:p>
        </p:txBody>
      </p:sp>
      <p:pic>
        <p:nvPicPr>
          <p:cNvPr id="291847" name="Picture 6" descr="congw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928813"/>
            <a:ext cx="43402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1848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Segunda fase – subida linear</a:t>
            </a:r>
          </a:p>
        </p:txBody>
      </p:sp>
    </p:spTree>
    <p:extLst>
      <p:ext uri="{BB962C8B-B14F-4D97-AF65-F5344CB8AC3E}">
        <p14:creationId xmlns:p14="http://schemas.microsoft.com/office/powerpoint/2010/main" val="245951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ChangeArrowheads="1"/>
          </p:cNvSpPr>
          <p:nvPr/>
        </p:nvSpPr>
        <p:spPr bwMode="auto">
          <a:xfrm>
            <a:off x="957263" y="2063750"/>
            <a:ext cx="313372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2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077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Algoritmo descrito tem  a designação de TCP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Tahoe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. A variante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mais recente,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designada por TCP Reno, trata a perca de um pacote isolado (assinalada por aparecerem 3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ACKs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seguidos da mesma sequência) de forma diferente.</a:t>
            </a:r>
          </a:p>
          <a:p>
            <a:pPr>
              <a:buFontTx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Com TCP Reno, quando a perca isolada de um pacote é detectada, a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Congwin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é reduzida a metade mas a fase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slow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start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é evitada entrando-se logo na fase de subida linear (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congestion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avoidance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).</a:t>
            </a:r>
          </a:p>
          <a:p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Existem outras variantes mais modernas deste algoritmo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TCP Vegas, etc. 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B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em como outras propostas mais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recentes </a:t>
            </a:r>
            <a:r>
              <a:rPr lang="en-US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suporte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TCP/IP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em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redes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de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muito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alta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velocidade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	Inclusão de uma fase de FAST RECOVERY</a:t>
            </a:r>
          </a:p>
          <a:p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9389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Variantes (</a:t>
            </a:r>
            <a:r>
              <a:rPr lang="pt-PT" sz="4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Tahoe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vs. Reno) </a:t>
            </a:r>
          </a:p>
        </p:txBody>
      </p:sp>
    </p:spTree>
    <p:extLst>
      <p:ext uri="{BB962C8B-B14F-4D97-AF65-F5344CB8AC3E}">
        <p14:creationId xmlns:p14="http://schemas.microsoft.com/office/powerpoint/2010/main" val="384070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Variantes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Tahoe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vs. Reno</a:t>
            </a:r>
          </a:p>
        </p:txBody>
      </p:sp>
      <p:pic>
        <p:nvPicPr>
          <p:cNvPr id="2959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" y="2033866"/>
            <a:ext cx="8589963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12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4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Vis</a:t>
            </a:r>
            <a:r>
              <a:rPr lang="en-US" altLang="ja-JP" sz="4800" dirty="0" err="1"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en-US" altLang="ja-JP" sz="4800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en-US" altLang="ja-JP" sz="4800" dirty="0" err="1">
                <a:latin typeface="Tw Cen MT"/>
                <a:ea typeface="ヒラギノ角ゴ Pro W3" charset="0"/>
                <a:cs typeface="Tw Cen MT"/>
              </a:rPr>
              <a:t>sintética</a:t>
            </a:r>
            <a:endParaRPr lang="en-US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24235"/>
            <a:ext cx="8181975" cy="4648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00000"/>
              </a:lnSpc>
              <a:spcBef>
                <a:spcPct val="70000"/>
              </a:spcBef>
            </a:pPr>
            <a:r>
              <a:rPr lang="en-US" dirty="0">
                <a:latin typeface="Tw Cen MT"/>
                <a:ea typeface="ＭＳ Ｐゴシック" charset="0"/>
                <a:cs typeface="Tw Cen MT"/>
              </a:rPr>
              <a:t>Se a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est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á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abaixo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de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Threshold, o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emissor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est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á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na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fase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slow-start, a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janela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cresce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exponencialmente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ct val="70000"/>
              </a:spcBef>
            </a:pPr>
            <a:r>
              <a:rPr lang="en-US" dirty="0" err="1">
                <a:latin typeface="Tw Cen MT"/>
                <a:ea typeface="ＭＳ Ｐゴシック" charset="0"/>
                <a:cs typeface="Tw Cen MT"/>
              </a:rPr>
              <a:t>Quando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a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est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á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acima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de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Threshold, o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emissor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est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á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na</a:t>
            </a:r>
            <a:r>
              <a:rPr lang="en-US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altLang="ja-JP" dirty="0" err="1">
                <a:latin typeface="Tw Cen MT"/>
                <a:ea typeface="ＭＳ Ｐゴシック" charset="0"/>
                <a:cs typeface="Tw Cen MT"/>
              </a:rPr>
              <a:t>fase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congestion-avoidance, a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janela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cresce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linearmente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ct val="70000"/>
              </a:spcBef>
            </a:pPr>
            <a:r>
              <a:rPr lang="en-US" dirty="0">
                <a:latin typeface="Tw Cen MT"/>
                <a:ea typeface="ＭＳ Ｐゴシック" charset="0"/>
                <a:cs typeface="Tw Cen MT"/>
              </a:rPr>
              <a:t>Se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ocorre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um triple duplicate ACK,                 </a:t>
            </a:r>
            <a:endParaRPr lang="en-US" dirty="0" smtClean="0"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70000"/>
              </a:spcBef>
              <a:buNone/>
            </a:pP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        Threshold 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=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/2 e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= Threshold.</a:t>
            </a:r>
          </a:p>
          <a:p>
            <a:pPr eaLnBrk="1" hangingPunct="1">
              <a:lnSpc>
                <a:spcPct val="100000"/>
              </a:lnSpc>
              <a:spcBef>
                <a:spcPct val="70000"/>
              </a:spcBef>
            </a:pPr>
            <a:r>
              <a:rPr lang="en-US" dirty="0">
                <a:latin typeface="Tw Cen MT"/>
                <a:ea typeface="ＭＳ Ｐゴシック" charset="0"/>
                <a:cs typeface="Tw Cen MT"/>
              </a:rPr>
              <a:t>Se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ocore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um timeout, Threshold =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/2 e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= 1 MSS (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ou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= </a:t>
            </a:r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Thereshold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na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versão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Reno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851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>
                <a:latin typeface="Tw Cen MT"/>
                <a:ea typeface="ＭＳ Ｐゴシック" charset="0"/>
                <a:cs typeface="Tw Cen MT"/>
              </a:rPr>
              <a:t>Acç</a:t>
            </a:r>
            <a:r>
              <a:rPr lang="en-US" altLang="ja-JP">
                <a:latin typeface="Tw Cen MT"/>
                <a:ea typeface="ヒラギノ角ゴ Pro W3" charset="0"/>
                <a:cs typeface="Tw Cen MT"/>
              </a:rPr>
              <a:t>ões</a:t>
            </a:r>
            <a:endParaRPr lang="en-US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3277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86481"/>
              </p:ext>
            </p:extLst>
          </p:nvPr>
        </p:nvGraphicFramePr>
        <p:xfrm>
          <a:off x="609600" y="1419261"/>
          <a:ext cx="7981408" cy="4958945"/>
        </p:xfrm>
        <a:graphic>
          <a:graphicData uri="http://schemas.openxmlformats.org/drawingml/2006/table">
            <a:tbl>
              <a:tblPr/>
              <a:tblGrid>
                <a:gridCol w="1329387"/>
                <a:gridCol w="1193735"/>
                <a:gridCol w="2899555"/>
                <a:gridCol w="2558731"/>
              </a:tblGrid>
              <a:tr h="350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Event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State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TCP Sender Action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Commentary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ACK receipt for previously unacked data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Slow Start (SS)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CongWin + MSS,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If (CongWin &gt; Threshold)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     set state to “Congestion             Avoidance”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Resulting in a doubling of CongWin every RTT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ACK receipt for previously unacked data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Congestion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Avoidance (CA)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CongWin+MSS * (MSS/CongWin)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   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Additive increase, resulting in increase of CongWin  by 1 MSS every RTT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0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Loss event detected by triple duplicate ACK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Threshold = CongWin/2,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Threshold,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Set state to “Congestion Avoidance”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Fast recovery, implementing multiplicative decrease. CongWin will not drop below 1 MSS.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3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Timeout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Threshold = CongWin/2,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 = 1 MSS,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Set state to “Slow Start”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Enter slow start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Duplicate ACK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SS or CA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Increment duplicate ACK count for segment being acked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ctr"/>
                          <a:tab pos="1651000" algn="ctr"/>
                          <a:tab pos="2768600" algn="ctr"/>
                          <a:tab pos="3886200" algn="ctr"/>
                        </a:tabLst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CongWin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 and Threshold not changed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294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Filosofia do TCP perante a saturação real</a:t>
            </a:r>
          </a:p>
        </p:txBody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738" y="1443104"/>
            <a:ext cx="8435975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protocolo TCP procura encontrar um ponto de equilíbrio que permita extrair o máximo de rendimento da rede sem provocar saturação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a rede está saturada, o desvio padrão do RTT começa a aumentar significativamente, pelo que o valor do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usado tamb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ém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aumenta significativamente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Ao mesmo tempo perdem-se pacotes pelo que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Congwin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tem frequentemente o valor de um MSS e o valor do time-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duplicado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Este conjunto de factores conduz a que o desempenho das ligações TCP nestas circunstância seja muito afectado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21815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15375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Desempenho do TCP</a:t>
            </a:r>
            <a:b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3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Ref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 </a:t>
            </a:r>
            <a:r>
              <a:rPr lang="en-US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ase </a:t>
            </a:r>
            <a:r>
              <a:rPr lang="pt-PT" sz="3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Congestion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</a:t>
            </a:r>
            <a:r>
              <a:rPr lang="en-US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</a:t>
            </a:r>
            <a:r>
              <a:rPr lang="pt-PT" sz="3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oidance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7447"/>
            <a:ext cx="8435975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a janela tem a dimensão W (em bytes) e está estável, a taxa ou velocidade de transmissão ou capacidade, da conexão TCP, é:</a:t>
            </a: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 / RTT</a:t>
            </a: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 entanto, a conexão nunca tem o mesmo valor de janela pois o TCP tentaria aumentar a mesma. Admitindo que o valor máximo que não provocaria saturação fosse W, quando a janela tiver W+MSS aparece um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 a mesma é reduzida a W/2, pelo que, desprezando a fase de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slow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start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a taxa de transmissão da conexão fica reduzida a:</a:t>
            </a: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 / 2 . RTT</a:t>
            </a: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Assim, dado o valor da janela variar constantemente entre W / 2 e W, pode-se considerar que em velocidade de cruzeiro a taxa de transmissão da conexão TCP será: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0,75 . W / RTT</a:t>
            </a:r>
          </a:p>
          <a:p>
            <a:pPr lvl="4" eaLnBrk="1" hangingPunct="1">
              <a:lnSpc>
                <a:spcPct val="90000"/>
              </a:lnSpc>
              <a:buSzPct val="100000"/>
              <a:buFont typeface="Times" charset="0"/>
              <a:buNone/>
            </a:pP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 / RTT é a fracção máxima da capacidade da rede que a conexão poderia usar.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58620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Desempenho do TCP</a:t>
            </a:r>
          </a:p>
        </p:txBody>
      </p: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2874089" y="3866144"/>
            <a:ext cx="3429000" cy="0"/>
          </a:xfrm>
          <a:prstGeom prst="line">
            <a:avLst/>
          </a:prstGeom>
          <a:noFill/>
          <a:ln w="3175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69214" y="3794707"/>
            <a:ext cx="4500563" cy="1643063"/>
            <a:chOff x="3428992" y="2143116"/>
            <a:chExt cx="3857652" cy="1643074"/>
          </a:xfrm>
        </p:grpSpPr>
        <p:sp>
          <p:nvSpPr>
            <p:cNvPr id="308233" name="Rectangle 26"/>
            <p:cNvSpPr>
              <a:spLocks noChangeArrowheads="1"/>
            </p:cNvSpPr>
            <p:nvPr/>
          </p:nvSpPr>
          <p:spPr bwMode="auto">
            <a:xfrm>
              <a:off x="3428992" y="2143116"/>
              <a:ext cx="3857652" cy="16430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08234" name="Group 25"/>
            <p:cNvGrpSpPr>
              <a:grpSpLocks/>
            </p:cNvGrpSpPr>
            <p:nvPr/>
          </p:nvGrpSpPr>
          <p:grpSpPr bwMode="auto">
            <a:xfrm>
              <a:off x="3714744" y="2214554"/>
              <a:ext cx="3429024" cy="1428760"/>
              <a:chOff x="3714744" y="2214554"/>
              <a:chExt cx="3429024" cy="1428760"/>
            </a:xfrm>
          </p:grpSpPr>
          <p:cxnSp>
            <p:nvCxnSpPr>
              <p:cNvPr id="308235" name="Straight Arrow Connector 11"/>
              <p:cNvCxnSpPr>
                <a:cxnSpLocks noChangeShapeType="1"/>
              </p:cNvCxnSpPr>
              <p:nvPr/>
            </p:nvCxnSpPr>
            <p:spPr bwMode="auto">
              <a:xfrm rot="16200000" flipH="1">
                <a:off x="3357554" y="2714620"/>
                <a:ext cx="1285884" cy="571504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36" name="Straight Arrow Connector 1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643306" y="2857496"/>
                <a:ext cx="1428760" cy="142876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37" name="Straight Arrow Connector 14"/>
              <p:cNvCxnSpPr>
                <a:cxnSpLocks noChangeShapeType="1"/>
              </p:cNvCxnSpPr>
              <p:nvPr/>
            </p:nvCxnSpPr>
            <p:spPr bwMode="auto">
              <a:xfrm rot="16200000" flipH="1">
                <a:off x="4214810" y="2500306"/>
                <a:ext cx="857256" cy="428628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38" name="Straight Arrow Connector 1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572000" y="2500306"/>
                <a:ext cx="928694" cy="35719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39" name="Straight Arrow Connector 19"/>
              <p:cNvCxnSpPr>
                <a:cxnSpLocks noChangeShapeType="1"/>
              </p:cNvCxnSpPr>
              <p:nvPr/>
            </p:nvCxnSpPr>
            <p:spPr bwMode="auto">
              <a:xfrm rot="16200000" flipH="1">
                <a:off x="4857752" y="2643182"/>
                <a:ext cx="1357322" cy="642942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40" name="Straight Arrow Connector 2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572132" y="2928934"/>
                <a:ext cx="928694" cy="35719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41" name="Straight Arrow Connector 22"/>
              <p:cNvCxnSpPr>
                <a:cxnSpLocks noChangeShapeType="1"/>
              </p:cNvCxnSpPr>
              <p:nvPr/>
            </p:nvCxnSpPr>
            <p:spPr bwMode="auto">
              <a:xfrm rot="16200000" flipH="1">
                <a:off x="6000760" y="2928934"/>
                <a:ext cx="857256" cy="428628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8242" name="Straight Arrow Connector 23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250793" y="2678901"/>
                <a:ext cx="1285884" cy="500066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miter lim="800000"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30" name="Straight Connector 29"/>
          <p:cNvCxnSpPr/>
          <p:nvPr/>
        </p:nvCxnSpPr>
        <p:spPr bwMode="auto">
          <a:xfrm>
            <a:off x="2802652" y="5437770"/>
            <a:ext cx="3500437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08232" name="Content Placeholder 18"/>
          <p:cNvSpPr>
            <a:spLocks noGrp="1"/>
          </p:cNvSpPr>
          <p:nvPr>
            <p:ph idx="1"/>
          </p:nvPr>
        </p:nvSpPr>
        <p:spPr>
          <a:xfrm>
            <a:off x="1193947" y="2013229"/>
            <a:ext cx="7217908" cy="6883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Throughput </a:t>
            </a:r>
            <a:r>
              <a:rPr lang="en-US" sz="2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médio</a:t>
            </a:r>
            <a:r>
              <a:rPr lang="en-US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entre  W/RTT  e   W/2RTT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2708146" y="4794832"/>
            <a:ext cx="3429000" cy="0"/>
          </a:xfrm>
          <a:prstGeom prst="line">
            <a:avLst/>
          </a:prstGeom>
          <a:noFill/>
          <a:ln w="3175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60726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>
                <a:latin typeface="Tahoma" charset="0"/>
                <a:ea typeface="ＭＳ Ｐゴシック" charset="0"/>
                <a:cs typeface="ＭＳ Ｐゴシック" charset="0"/>
              </a:rPr>
              <a:t>Variação da janela</a:t>
            </a:r>
          </a:p>
        </p:txBody>
      </p:sp>
      <p:graphicFrame>
        <p:nvGraphicFramePr>
          <p:cNvPr id="310274" name="Object 2"/>
          <p:cNvGraphicFramePr>
            <a:graphicFrameLocks noChangeAspect="1"/>
          </p:cNvGraphicFramePr>
          <p:nvPr/>
        </p:nvGraphicFramePr>
        <p:xfrm>
          <a:off x="1219200" y="2209800"/>
          <a:ext cx="6858000" cy="311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VISIO" r:id="rId4" imgW="7802640" imgH="3541320" progId="Visio.Drawing.5">
                  <p:embed/>
                </p:oleObj>
              </mc:Choice>
              <mc:Fallback>
                <p:oleObj name="VISIO" r:id="rId4" imgW="7802640" imgH="354132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09800"/>
                        <a:ext cx="6858000" cy="311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77" name="Text Box 4"/>
          <p:cNvSpPr txBox="1">
            <a:spLocks noChangeArrowheads="1"/>
          </p:cNvSpPr>
          <p:nvPr/>
        </p:nvSpPr>
        <p:spPr bwMode="auto">
          <a:xfrm>
            <a:off x="2971800" y="5410200"/>
            <a:ext cx="325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solidFill>
                  <a:srgbClr val="FF0000"/>
                </a:solidFill>
                <a:latin typeface="Comic Sans MS" charset="0"/>
              </a:rPr>
              <a:t>Long-lived TCP connection</a:t>
            </a:r>
            <a:endParaRPr lang="en-US" sz="1600" u="none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61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Equidade (ou 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4000" dirty="0" err="1">
                <a:latin typeface="Tw Cen MT"/>
                <a:ea typeface="ＭＳ Ｐゴシック" charset="0"/>
                <a:cs typeface="Tw Cen MT"/>
              </a:rPr>
              <a:t>fairness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) do </a:t>
            </a:r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protocolo</a:t>
            </a:r>
            <a:endParaRPr lang="pt-PT" sz="4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12326" name="Line 3"/>
          <p:cNvSpPr>
            <a:spLocks noChangeShapeType="1"/>
          </p:cNvSpPr>
          <p:nvPr/>
        </p:nvSpPr>
        <p:spPr bwMode="auto">
          <a:xfrm>
            <a:off x="5473700" y="4597400"/>
            <a:ext cx="19335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2322" name="Object 2"/>
          <p:cNvGraphicFramePr>
            <a:graphicFrameLocks noChangeAspect="1"/>
          </p:cNvGraphicFramePr>
          <p:nvPr/>
        </p:nvGraphicFramePr>
        <p:xfrm>
          <a:off x="2971800" y="47625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6250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27" name="Oval 5"/>
          <p:cNvSpPr>
            <a:spLocks noChangeArrowheads="1"/>
          </p:cNvSpPr>
          <p:nvPr/>
        </p:nvSpPr>
        <p:spPr bwMode="auto">
          <a:xfrm>
            <a:off x="4279900" y="4540250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8" name="Rectangle 6"/>
          <p:cNvSpPr>
            <a:spLocks noChangeArrowheads="1"/>
          </p:cNvSpPr>
          <p:nvPr/>
        </p:nvSpPr>
        <p:spPr bwMode="auto">
          <a:xfrm>
            <a:off x="4279900" y="447198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u="none">
              <a:latin typeface="Times New Roman" charset="0"/>
            </a:endParaRPr>
          </a:p>
        </p:txBody>
      </p:sp>
      <p:sp>
        <p:nvSpPr>
          <p:cNvPr id="312329" name="Oval 7"/>
          <p:cNvSpPr>
            <a:spLocks noChangeArrowheads="1"/>
          </p:cNvSpPr>
          <p:nvPr/>
        </p:nvSpPr>
        <p:spPr bwMode="auto">
          <a:xfrm>
            <a:off x="4289425" y="4243388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2330" name="Group 8"/>
          <p:cNvGrpSpPr>
            <a:grpSpLocks/>
          </p:cNvGrpSpPr>
          <p:nvPr/>
        </p:nvGrpSpPr>
        <p:grpSpPr bwMode="auto">
          <a:xfrm>
            <a:off x="4635500" y="4273550"/>
            <a:ext cx="498475" cy="119063"/>
            <a:chOff x="2208" y="2184"/>
            <a:chExt cx="176" cy="69"/>
          </a:xfrm>
        </p:grpSpPr>
        <p:grpSp>
          <p:nvGrpSpPr>
            <p:cNvPr id="312354" name="Group 9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312359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60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61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355" name="Group 13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312356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57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58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2331" name="Oval 17"/>
          <p:cNvSpPr>
            <a:spLocks noChangeArrowheads="1"/>
          </p:cNvSpPr>
          <p:nvPr/>
        </p:nvSpPr>
        <p:spPr bwMode="auto">
          <a:xfrm>
            <a:off x="6146800" y="4549775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2" name="Line 18"/>
          <p:cNvSpPr>
            <a:spLocks noChangeShapeType="1"/>
          </p:cNvSpPr>
          <p:nvPr/>
        </p:nvSpPr>
        <p:spPr bwMode="auto">
          <a:xfrm>
            <a:off x="6156325" y="45291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3" name="Rectangle 19"/>
          <p:cNvSpPr>
            <a:spLocks noChangeArrowheads="1"/>
          </p:cNvSpPr>
          <p:nvPr/>
        </p:nvSpPr>
        <p:spPr bwMode="auto">
          <a:xfrm>
            <a:off x="6156325" y="449103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u="none">
              <a:latin typeface="Times New Roman" charset="0"/>
            </a:endParaRPr>
          </a:p>
        </p:txBody>
      </p:sp>
      <p:sp>
        <p:nvSpPr>
          <p:cNvPr id="312334" name="Oval 20"/>
          <p:cNvSpPr>
            <a:spLocks noChangeArrowheads="1"/>
          </p:cNvSpPr>
          <p:nvPr/>
        </p:nvSpPr>
        <p:spPr bwMode="auto">
          <a:xfrm>
            <a:off x="6165850" y="4262438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2924175" y="37719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377190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35" name="Rectangle 22"/>
          <p:cNvSpPr>
            <a:spLocks noChangeArrowheads="1"/>
          </p:cNvSpPr>
          <p:nvPr/>
        </p:nvSpPr>
        <p:spPr bwMode="auto">
          <a:xfrm>
            <a:off x="5830888" y="4406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336" name="Rectangle 23"/>
          <p:cNvSpPr>
            <a:spLocks noChangeArrowheads="1"/>
          </p:cNvSpPr>
          <p:nvPr/>
        </p:nvSpPr>
        <p:spPr bwMode="auto">
          <a:xfrm>
            <a:off x="5140325" y="4468813"/>
            <a:ext cx="147638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337" name="Rectangle 24"/>
          <p:cNvSpPr>
            <a:spLocks noChangeArrowheads="1"/>
          </p:cNvSpPr>
          <p:nvPr/>
        </p:nvSpPr>
        <p:spPr bwMode="auto">
          <a:xfrm>
            <a:off x="5430838" y="4406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Text Box 25"/>
          <p:cNvSpPr txBox="1">
            <a:spLocks noChangeArrowheads="1"/>
          </p:cNvSpPr>
          <p:nvPr/>
        </p:nvSpPr>
        <p:spPr bwMode="auto">
          <a:xfrm>
            <a:off x="2895600" y="3429000"/>
            <a:ext cx="19003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latin typeface="Tw Cen MT"/>
                <a:cs typeface="Tw Cen MT"/>
              </a:rPr>
              <a:t>TCP connection 1</a:t>
            </a:r>
          </a:p>
        </p:txBody>
      </p:sp>
      <p:sp>
        <p:nvSpPr>
          <p:cNvPr id="312339" name="Text Box 26"/>
          <p:cNvSpPr txBox="1">
            <a:spLocks noChangeArrowheads="1"/>
          </p:cNvSpPr>
          <p:nvPr/>
        </p:nvSpPr>
        <p:spPr bwMode="auto">
          <a:xfrm>
            <a:off x="4274354" y="4857750"/>
            <a:ext cx="128585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bottleneck</a:t>
            </a:r>
          </a:p>
          <a:p>
            <a:pPr algn="ctr"/>
            <a:r>
              <a:rPr lang="en-US" sz="2000" u="none">
                <a:latin typeface="Tw Cen MT"/>
                <a:cs typeface="Tw Cen MT"/>
              </a:rPr>
              <a:t>router</a:t>
            </a:r>
          </a:p>
          <a:p>
            <a:pPr algn="ctr"/>
            <a:r>
              <a:rPr lang="en-US" sz="2000" u="none">
                <a:latin typeface="Tw Cen MT"/>
                <a:cs typeface="Tw Cen MT"/>
              </a:rPr>
              <a:t>capacity R</a:t>
            </a:r>
          </a:p>
        </p:txBody>
      </p:sp>
      <p:grpSp>
        <p:nvGrpSpPr>
          <p:cNvPr id="312340" name="Group 27"/>
          <p:cNvGrpSpPr>
            <a:grpSpLocks/>
          </p:cNvGrpSpPr>
          <p:nvPr/>
        </p:nvGrpSpPr>
        <p:grpSpPr bwMode="auto">
          <a:xfrm>
            <a:off x="6492875" y="4321175"/>
            <a:ext cx="498475" cy="119063"/>
            <a:chOff x="2208" y="2184"/>
            <a:chExt cx="176" cy="69"/>
          </a:xfrm>
        </p:grpSpPr>
        <p:grpSp>
          <p:nvGrpSpPr>
            <p:cNvPr id="312346" name="Group 28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312351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52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53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347" name="Group 32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312348" name="Line 3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49" name="Line 3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50" name="Line 3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2341" name="Text Box 36"/>
          <p:cNvSpPr txBox="1">
            <a:spLocks noChangeArrowheads="1"/>
          </p:cNvSpPr>
          <p:nvPr/>
        </p:nvSpPr>
        <p:spPr bwMode="auto">
          <a:xfrm>
            <a:off x="2438400" y="4981575"/>
            <a:ext cx="14417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>
                <a:latin typeface="Tw Cen MT"/>
                <a:cs typeface="Tw Cen MT"/>
              </a:rPr>
              <a:t>TCP </a:t>
            </a:r>
          </a:p>
          <a:p>
            <a:r>
              <a:rPr lang="en-US" sz="2000" u="none">
                <a:latin typeface="Tw Cen MT"/>
                <a:cs typeface="Tw Cen MT"/>
              </a:rPr>
              <a:t>connection 2</a:t>
            </a:r>
          </a:p>
        </p:txBody>
      </p:sp>
      <p:sp>
        <p:nvSpPr>
          <p:cNvPr id="312342" name="Freeform 37"/>
          <p:cNvSpPr>
            <a:spLocks/>
          </p:cNvSpPr>
          <p:nvPr/>
        </p:nvSpPr>
        <p:spPr bwMode="auto">
          <a:xfrm>
            <a:off x="3625850" y="3883025"/>
            <a:ext cx="3829050" cy="719138"/>
          </a:xfrm>
          <a:custGeom>
            <a:avLst/>
            <a:gdLst>
              <a:gd name="T0" fmla="*/ 0 w 2412"/>
              <a:gd name="T1" fmla="*/ 0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  <a:gd name="T9" fmla="*/ 0 w 2412"/>
              <a:gd name="T10" fmla="*/ 0 h 453"/>
              <a:gd name="T11" fmla="*/ 2412 w 2412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453">
                <a:moveTo>
                  <a:pt x="0" y="0"/>
                </a:moveTo>
                <a:cubicBezTo>
                  <a:pt x="93" y="65"/>
                  <a:pt x="156" y="318"/>
                  <a:pt x="558" y="390"/>
                </a:cubicBezTo>
                <a:cubicBezTo>
                  <a:pt x="959" y="453"/>
                  <a:pt x="2026" y="423"/>
                  <a:pt x="2412" y="432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3" name="Rectangle 38"/>
          <p:cNvSpPr>
            <a:spLocks noChangeArrowheads="1"/>
          </p:cNvSpPr>
          <p:nvPr/>
        </p:nvSpPr>
        <p:spPr bwMode="auto">
          <a:xfrm>
            <a:off x="5302250" y="446881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344" name="Freeform 39"/>
          <p:cNvSpPr>
            <a:spLocks/>
          </p:cNvSpPr>
          <p:nvPr/>
        </p:nvSpPr>
        <p:spPr bwMode="auto">
          <a:xfrm>
            <a:off x="3568700" y="4618038"/>
            <a:ext cx="3829050" cy="719137"/>
          </a:xfrm>
          <a:custGeom>
            <a:avLst/>
            <a:gdLst>
              <a:gd name="T0" fmla="*/ 0 w 2412"/>
              <a:gd name="T1" fmla="*/ 2147483647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  <a:gd name="T9" fmla="*/ 0 w 2412"/>
              <a:gd name="T10" fmla="*/ 0 h 453"/>
              <a:gd name="T11" fmla="*/ 2412 w 2412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453">
                <a:moveTo>
                  <a:pt x="0" y="453"/>
                </a:moveTo>
                <a:cubicBezTo>
                  <a:pt x="93" y="388"/>
                  <a:pt x="156" y="134"/>
                  <a:pt x="558" y="63"/>
                </a:cubicBezTo>
                <a:cubicBezTo>
                  <a:pt x="959" y="0"/>
                  <a:pt x="2026" y="36"/>
                  <a:pt x="2412" y="29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5" name="Rectangle 40"/>
          <p:cNvSpPr>
            <a:spLocks noChangeArrowheads="1"/>
          </p:cNvSpPr>
          <p:nvPr/>
        </p:nvSpPr>
        <p:spPr bwMode="auto">
          <a:xfrm>
            <a:off x="457200" y="1643063"/>
            <a:ext cx="838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60000"/>
              <a:buFont typeface="Times" charset="0"/>
              <a:buNone/>
            </a:pPr>
            <a:r>
              <a:rPr lang="pt-PT" sz="2000" u="none">
                <a:latin typeface="Tw Cen MT"/>
                <a:cs typeface="Tw Cen MT"/>
              </a:rPr>
              <a:t>Se o protocolo TCP for equitativo, então se N conexões TCP partilham um link, cada uma deveria obter 1/N da capacidade do link</a:t>
            </a:r>
          </a:p>
        </p:txBody>
      </p:sp>
    </p:spTree>
    <p:extLst>
      <p:ext uri="{BB962C8B-B14F-4D97-AF65-F5344CB8AC3E}">
        <p14:creationId xmlns:p14="http://schemas.microsoft.com/office/powerpoint/2010/main" val="204655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Ilustração intuitiva</a:t>
            </a:r>
          </a:p>
        </p:txBody>
      </p:sp>
      <p:sp>
        <p:nvSpPr>
          <p:cNvPr id="314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8141" y="1387653"/>
            <a:ext cx="7795318" cy="1146175"/>
          </a:xfrm>
        </p:spPr>
        <p:txBody>
          <a:bodyPr>
            <a:noAutofit/>
          </a:bodyPr>
          <a:lstStyle/>
          <a:p>
            <a:pPr eaLnBrk="1" hangingPunct="1">
              <a:buSzPct val="100000"/>
              <a:buFont typeface="Time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Duas conexões: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Consideremos que cada uma está já na fase 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congestion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avoidance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Sempre que há perca de pacotes o valor de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Treshold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é dividido por 2 </a:t>
            </a:r>
          </a:p>
        </p:txBody>
      </p:sp>
      <p:sp>
        <p:nvSpPr>
          <p:cNvPr id="314373" name="Line 4"/>
          <p:cNvSpPr>
            <a:spLocks noChangeShapeType="1"/>
          </p:cNvSpPr>
          <p:nvPr/>
        </p:nvSpPr>
        <p:spPr bwMode="auto">
          <a:xfrm>
            <a:off x="2400300" y="5848350"/>
            <a:ext cx="3638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14374" name="Line 5"/>
          <p:cNvSpPr>
            <a:spLocks noChangeShapeType="1"/>
          </p:cNvSpPr>
          <p:nvPr/>
        </p:nvSpPr>
        <p:spPr bwMode="auto">
          <a:xfrm flipV="1">
            <a:off x="2400300" y="2752725"/>
            <a:ext cx="0" cy="3086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5" name="Line 6"/>
          <p:cNvSpPr>
            <a:spLocks noChangeShapeType="1"/>
          </p:cNvSpPr>
          <p:nvPr/>
        </p:nvSpPr>
        <p:spPr bwMode="auto">
          <a:xfrm rot="-2938105" flipH="1" flipV="1">
            <a:off x="1793875" y="4487863"/>
            <a:ext cx="3560763" cy="142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6" name="Line 7"/>
          <p:cNvSpPr>
            <a:spLocks noChangeShapeType="1"/>
          </p:cNvSpPr>
          <p:nvPr/>
        </p:nvSpPr>
        <p:spPr bwMode="auto">
          <a:xfrm>
            <a:off x="2381250" y="3000375"/>
            <a:ext cx="2819400" cy="2809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7" name="Text Box 8"/>
          <p:cNvSpPr txBox="1">
            <a:spLocks noChangeArrowheads="1"/>
          </p:cNvSpPr>
          <p:nvPr/>
        </p:nvSpPr>
        <p:spPr bwMode="auto">
          <a:xfrm>
            <a:off x="2030413" y="2828925"/>
            <a:ext cx="40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u="none">
                <a:latin typeface="Comic Sans MS" charset="0"/>
              </a:rPr>
              <a:t>R</a:t>
            </a:r>
            <a:endParaRPr lang="en-US" sz="1000" u="none">
              <a:latin typeface="Times New Roman" charset="0"/>
            </a:endParaRPr>
          </a:p>
        </p:txBody>
      </p:sp>
      <p:sp>
        <p:nvSpPr>
          <p:cNvPr id="314378" name="Text Box 9"/>
          <p:cNvSpPr txBox="1">
            <a:spLocks noChangeArrowheads="1"/>
          </p:cNvSpPr>
          <p:nvPr/>
        </p:nvSpPr>
        <p:spPr bwMode="auto">
          <a:xfrm>
            <a:off x="4983163" y="5876925"/>
            <a:ext cx="40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u="none">
                <a:latin typeface="Comic Sans MS" charset="0"/>
              </a:rPr>
              <a:t>R</a:t>
            </a:r>
            <a:endParaRPr lang="en-US" sz="1000" u="none">
              <a:latin typeface="Times New Roman" charset="0"/>
            </a:endParaRPr>
          </a:p>
        </p:txBody>
      </p:sp>
      <p:sp>
        <p:nvSpPr>
          <p:cNvPr id="314379" name="Text Box 10"/>
          <p:cNvSpPr txBox="1">
            <a:spLocks noChangeArrowheads="1"/>
          </p:cNvSpPr>
          <p:nvPr/>
        </p:nvSpPr>
        <p:spPr bwMode="auto">
          <a:xfrm>
            <a:off x="3259138" y="2819400"/>
            <a:ext cx="354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equal bandwidth share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14380" name="Text Box 11"/>
          <p:cNvSpPr txBox="1">
            <a:spLocks noChangeArrowheads="1"/>
          </p:cNvSpPr>
          <p:nvPr/>
        </p:nvSpPr>
        <p:spPr bwMode="auto">
          <a:xfrm>
            <a:off x="1839913" y="5857875"/>
            <a:ext cx="354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Connection 1 throughput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14381" name="Text Box 12"/>
          <p:cNvSpPr txBox="1">
            <a:spLocks noChangeArrowheads="1"/>
          </p:cNvSpPr>
          <p:nvPr/>
        </p:nvSpPr>
        <p:spPr bwMode="auto">
          <a:xfrm rot="-5396642">
            <a:off x="424656" y="4393407"/>
            <a:ext cx="3546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Connection 2 throughput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88781" name="Line 13"/>
          <p:cNvSpPr>
            <a:spLocks noChangeShapeType="1"/>
          </p:cNvSpPr>
          <p:nvPr/>
        </p:nvSpPr>
        <p:spPr bwMode="auto">
          <a:xfrm rot="-2938105" flipH="1" flipV="1">
            <a:off x="3503612" y="5105401"/>
            <a:ext cx="1293813" cy="47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82" name="Text Box 14"/>
          <p:cNvSpPr txBox="1">
            <a:spLocks noChangeArrowheads="1"/>
          </p:cNvSpPr>
          <p:nvPr/>
        </p:nvSpPr>
        <p:spPr bwMode="auto">
          <a:xfrm>
            <a:off x="4495800" y="4800600"/>
            <a:ext cx="430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congestion avoidance: additive increase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88783" name="Line 15"/>
          <p:cNvSpPr>
            <a:spLocks noChangeShapeType="1"/>
          </p:cNvSpPr>
          <p:nvPr/>
        </p:nvSpPr>
        <p:spPr bwMode="auto">
          <a:xfrm flipH="1">
            <a:off x="3390900" y="4638675"/>
            <a:ext cx="1171575" cy="631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84" name="Text Box 16"/>
          <p:cNvSpPr txBox="1">
            <a:spLocks noChangeArrowheads="1"/>
          </p:cNvSpPr>
          <p:nvPr/>
        </p:nvSpPr>
        <p:spPr bwMode="auto">
          <a:xfrm>
            <a:off x="4835895" y="4437063"/>
            <a:ext cx="32044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loss: decrease window by factor of 2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88785" name="Line 17"/>
          <p:cNvSpPr>
            <a:spLocks noChangeShapeType="1"/>
          </p:cNvSpPr>
          <p:nvPr/>
        </p:nvSpPr>
        <p:spPr bwMode="auto">
          <a:xfrm rot="-2938105" flipH="1" flipV="1">
            <a:off x="3182938" y="4778375"/>
            <a:ext cx="1303337" cy="23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86" name="Text Box 18"/>
          <p:cNvSpPr txBox="1">
            <a:spLocks noChangeArrowheads="1"/>
          </p:cNvSpPr>
          <p:nvPr/>
        </p:nvSpPr>
        <p:spPr bwMode="auto">
          <a:xfrm>
            <a:off x="4038600" y="4191000"/>
            <a:ext cx="4537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congestion avoidance: additive increase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88787" name="Line 19"/>
          <p:cNvSpPr>
            <a:spLocks noChangeShapeType="1"/>
          </p:cNvSpPr>
          <p:nvPr/>
        </p:nvSpPr>
        <p:spPr bwMode="auto">
          <a:xfrm flipH="1">
            <a:off x="3248025" y="4352925"/>
            <a:ext cx="981075" cy="765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88" name="Text Box 20"/>
          <p:cNvSpPr txBox="1">
            <a:spLocks noChangeArrowheads="1"/>
          </p:cNvSpPr>
          <p:nvPr/>
        </p:nvSpPr>
        <p:spPr bwMode="auto">
          <a:xfrm>
            <a:off x="4458070" y="3886200"/>
            <a:ext cx="32044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loss: decrease window by factor of 2</a:t>
            </a:r>
            <a:endParaRPr lang="en-US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88789" name="Line 21"/>
          <p:cNvSpPr>
            <a:spLocks noChangeShapeType="1"/>
          </p:cNvSpPr>
          <p:nvPr/>
        </p:nvSpPr>
        <p:spPr bwMode="auto">
          <a:xfrm rot="-2938105" flipH="1" flipV="1">
            <a:off x="3039269" y="46315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90" name="Line 22"/>
          <p:cNvSpPr>
            <a:spLocks noChangeShapeType="1"/>
          </p:cNvSpPr>
          <p:nvPr/>
        </p:nvSpPr>
        <p:spPr bwMode="auto">
          <a:xfrm flipH="1">
            <a:off x="3181350" y="4171950"/>
            <a:ext cx="911225" cy="889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91" name="Line 23"/>
          <p:cNvSpPr>
            <a:spLocks noChangeShapeType="1"/>
          </p:cNvSpPr>
          <p:nvPr/>
        </p:nvSpPr>
        <p:spPr bwMode="auto">
          <a:xfrm rot="-2938105" flipH="1" flipV="1">
            <a:off x="2959894" y="45680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25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8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8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8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8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8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8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8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81" grpId="0" animBg="1"/>
      <p:bldP spid="288782" grpId="0" autoUpdateAnimBg="0"/>
      <p:bldP spid="288783" grpId="0" animBg="1"/>
      <p:bldP spid="288784" grpId="0" autoUpdateAnimBg="0"/>
      <p:bldP spid="288785" grpId="0" animBg="1"/>
      <p:bldP spid="288786" grpId="0" autoUpdateAnimBg="0"/>
      <p:bldP spid="288787" grpId="0" animBg="1"/>
      <p:bldP spid="288788" grpId="0" autoUpdateAnimBg="0"/>
      <p:bldP spid="288789" grpId="0" animBg="1"/>
      <p:bldP spid="288790" grpId="0" animBg="1"/>
      <p:bldP spid="28879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Conclusão</a:t>
            </a:r>
          </a:p>
        </p:txBody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005"/>
            <a:ext cx="8458200" cy="43719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a rede só tivesse tráfego TCP, os canais seriam partilhados com bastante equidade (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fairness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ou justiça)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Tal não é verdade pois existem outros tipos de tráfego (UDP)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saturação penaliza o tráfego TCP mais do que outros tipos de tráfego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Uma aplicação que use várias conexões TCP em paralelo obtêm uma fracção mais significativa da banda do que uma que só utilize uma conexão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Este aspecto é tanto mais verdade quanto mais saturada estiver a rede</a:t>
            </a:r>
          </a:p>
        </p:txBody>
      </p:sp>
    </p:spTree>
    <p:extLst>
      <p:ext uri="{BB962C8B-B14F-4D97-AF65-F5344CB8AC3E}">
        <p14:creationId xmlns:p14="http://schemas.microsoft.com/office/powerpoint/2010/main" val="3728044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transporte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UDP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dados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TCP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TCP</a:t>
            </a:r>
          </a:p>
        </p:txBody>
      </p:sp>
    </p:spTree>
    <p:extLst>
      <p:ext uri="{BB962C8B-B14F-4D97-AF65-F5344CB8AC3E}">
        <p14:creationId xmlns:p14="http://schemas.microsoft.com/office/powerpoint/2010/main" val="8718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5576"/>
            <a:ext cx="8077200" cy="45708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3.1 e 3.2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UDP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3.3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dados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3.4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conexão: 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3.5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3.6 e 3.7</a:t>
            </a:r>
          </a:p>
        </p:txBody>
      </p:sp>
    </p:spTree>
    <p:extLst>
      <p:ext uri="{BB962C8B-B14F-4D97-AF65-F5344CB8AC3E}">
        <p14:creationId xmlns:p14="http://schemas.microsoft.com/office/powerpoint/2010/main" val="125849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6852"/>
            <a:ext cx="8229600" cy="1143000"/>
          </a:xfrm>
        </p:spPr>
        <p:txBody>
          <a:bodyPr/>
          <a:lstStyle/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da saturação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8374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9563"/>
            <a:ext cx="8715375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C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ontrolo </a:t>
            </a:r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da 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saturação</a:t>
            </a:r>
            <a:endParaRPr lang="pt-PT" sz="66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59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649"/>
            <a:ext cx="8276515" cy="4648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SzPct val="100000"/>
            </a:pPr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Controlo de </a:t>
            </a:r>
            <a:r>
              <a:rPr lang="pt-PT" sz="3200" dirty="0" smtClean="0">
                <a:latin typeface="Tw Cen MT"/>
                <a:ea typeface="ＭＳ Ｐゴシック" charset="0"/>
                <a:cs typeface="Tw Cen MT"/>
              </a:rPr>
              <a:t>Saturação</a:t>
            </a:r>
          </a:p>
          <a:p>
            <a:pPr lvl="1">
              <a:lnSpc>
                <a:spcPct val="90000"/>
              </a:lnSpc>
              <a:buSzPct val="100000"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informalmente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: demasiados pacotes estão a ser </a:t>
            </a:r>
            <a:r>
              <a:rPr lang="pt-PT" sz="2800" dirty="0" err="1">
                <a:latin typeface="Tw Cen MT"/>
                <a:ea typeface="ＭＳ Ｐゴシック" charset="0"/>
                <a:cs typeface="Tw Cen MT"/>
              </a:rPr>
              <a:t>injectados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 na rede para a capacidade que esta tem de os encaminhar</a:t>
            </a:r>
          </a:p>
          <a:p>
            <a:pPr lvl="1">
              <a:lnSpc>
                <a:spcPct val="90000"/>
              </a:lnSpc>
              <a:buSzPct val="100000"/>
            </a:pP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diferente de controlo de fluxo 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!</a:t>
            </a:r>
          </a:p>
          <a:p>
            <a:pPr>
              <a:lnSpc>
                <a:spcPct val="90000"/>
              </a:lnSpc>
              <a:buSzPct val="100000"/>
            </a:pPr>
            <a:r>
              <a:rPr lang="en-US" sz="3200" dirty="0" smtClean="0">
                <a:latin typeface="Tw Cen MT"/>
                <a:ea typeface="ＭＳ Ｐゴシック" charset="0"/>
                <a:cs typeface="Tw Cen MT"/>
              </a:rPr>
              <a:t>S</a:t>
            </a:r>
            <a:r>
              <a:rPr lang="pt-PT" sz="3200" dirty="0" err="1" smtClean="0">
                <a:latin typeface="Tw Cen MT"/>
                <a:ea typeface="ＭＳ Ｐゴシック" charset="0"/>
                <a:cs typeface="Tw Cen MT"/>
              </a:rPr>
              <a:t>intomas</a:t>
            </a:r>
            <a:endParaRPr lang="pt-PT" sz="3200" dirty="0" smtClean="0">
              <a:latin typeface="Tw Cen MT"/>
              <a:ea typeface="ＭＳ Ｐゴシック" charset="0"/>
              <a:cs typeface="Tw Cen MT"/>
            </a:endParaRPr>
          </a:p>
          <a:p>
            <a:pPr lvl="1">
              <a:lnSpc>
                <a:spcPct val="90000"/>
              </a:lnSpc>
              <a:buSzPct val="100000"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Perca 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de pacotes (</a:t>
            </a:r>
            <a:r>
              <a:rPr lang="pt-PT" sz="2800" i="1" dirty="0" err="1">
                <a:latin typeface="Tw Cen MT"/>
                <a:ea typeface="ＭＳ Ｐゴシック" charset="0"/>
                <a:cs typeface="Tw Cen MT"/>
              </a:rPr>
              <a:t>buffers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 com </a:t>
            </a:r>
            <a:r>
              <a:rPr lang="pt-PT" sz="2800" i="1" dirty="0" err="1">
                <a:latin typeface="Tw Cen MT"/>
                <a:ea typeface="ＭＳ Ｐゴシック" charset="0"/>
                <a:cs typeface="Tw Cen MT"/>
              </a:rPr>
              <a:t>overflows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>
              <a:lnSpc>
                <a:spcPct val="90000"/>
              </a:lnSpc>
              <a:buSzPct val="100000"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Tempos 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de trânsito elevados (filas de espera de dimensão elevada – </a:t>
            </a:r>
            <a:r>
              <a:rPr lang="pt-PT" sz="2800" i="1" dirty="0" err="1">
                <a:latin typeface="Tw Cen MT"/>
                <a:ea typeface="ＭＳ Ｐゴシック" charset="0"/>
                <a:cs typeface="Tw Cen MT"/>
              </a:rPr>
              <a:t>queueing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>
              <a:lnSpc>
                <a:spcPct val="90000"/>
              </a:lnSpc>
              <a:buSzPct val="100000"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Tempos 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de trânsito com uma grande instabilidade (a rede está em </a:t>
            </a:r>
            <a:r>
              <a:rPr lang="ja-JP" altLang="pt-PT" sz="28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rotura</a:t>
            </a:r>
            <a:r>
              <a:rPr lang="ja-JP" altLang="pt-PT" sz="28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 e tem comportamentos limite)</a:t>
            </a:r>
          </a:p>
        </p:txBody>
      </p:sp>
    </p:spTree>
    <p:extLst>
      <p:ext uri="{BB962C8B-B14F-4D97-AF65-F5344CB8AC3E}">
        <p14:creationId xmlns:p14="http://schemas.microsoft.com/office/powerpoint/2010/main" val="229915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Origens e </a:t>
            </a:r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consequências (1) 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2082" y="1542763"/>
            <a:ext cx="7888817" cy="490678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saturação da rede implica um aumento significativo do tempo de trânsito dentro da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Este aumento do tempo de trânsito conduz ao aumento das retransmissões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Retransmissões são uma resposta a um sintoma de perca de pacotes (que pode estar a ser provocada eventualmente por saturação na rede)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Mas as retransmissões não </a:t>
            </a:r>
            <a:r>
              <a:rPr lang="pt-PT" sz="18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actuam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sobre as causas da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Muitas dessas retransmissões revelam-se inúteis, pelo que conduzem a um desperdício da capacidade da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00951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Origens e </a:t>
            </a:r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consequências (2) 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2082" y="1542763"/>
            <a:ext cx="7888817" cy="4906789"/>
          </a:xfrm>
        </p:spPr>
        <p:txBody>
          <a:bodyPr>
            <a:noAutofit/>
          </a:bodyPr>
          <a:lstStyle/>
          <a:p>
            <a:pPr marL="457200" lvl="1" indent="0" eaLnBrk="1" hangingPunct="1">
              <a:lnSpc>
                <a:spcPct val="90000"/>
              </a:lnSpc>
              <a:buSzPct val="100000"/>
              <a:buNone/>
            </a:pP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Muitas dessas retransmissões revelam-se inúteis, pelo que conduzem a um desperdício da capacidade da rede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Devido também ao aumento das filas de espera, muitos pacotes são suprimidos. Cada pacote suprimido no interior da rede implica o desperdício da capacidade da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até aí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consumida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 condições de saturação da rede, o rendimento desta começa a decair e a percentagem da sua capacidade que é aproveitada de forma útil decai também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7750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Consequências da saturação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71364" name="Rectangle 3"/>
          <p:cNvSpPr>
            <a:spLocks noChangeArrowheads="1"/>
          </p:cNvSpPr>
          <p:nvPr/>
        </p:nvSpPr>
        <p:spPr bwMode="auto">
          <a:xfrm>
            <a:off x="533400" y="1447800"/>
            <a:ext cx="822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saturação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conduz a um comportamento em que o rendimento da rede decresce rapidamente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tem por sintomas: perca de pacotes, tempos de trânsito elevados, tempos de trânsito com uma grande instabilidade</a:t>
            </a:r>
          </a:p>
        </p:txBody>
      </p:sp>
      <p:pic>
        <p:nvPicPr>
          <p:cNvPr id="271365" name="Picture 4" descr="congestion_per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9000"/>
            <a:ext cx="4421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97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1930</Words>
  <Application>Microsoft Macintosh PowerPoint</Application>
  <PresentationFormat>On-screen Show (4:3)</PresentationFormat>
  <Paragraphs>263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Clip</vt:lpstr>
      <vt:lpstr>VISIO</vt:lpstr>
      <vt:lpstr>REDES DE COMPUTADORES  O NÍVEL TRANSPORTE  (Parte 4)</vt:lpstr>
      <vt:lpstr>Nota prévia</vt:lpstr>
      <vt:lpstr>Organização do capítulo</vt:lpstr>
      <vt:lpstr>Onde estudar</vt:lpstr>
      <vt:lpstr>Controlo da saturação</vt:lpstr>
      <vt:lpstr>Controlo da saturação</vt:lpstr>
      <vt:lpstr>Origens e consequências (1) </vt:lpstr>
      <vt:lpstr>Origens e consequências (2) </vt:lpstr>
      <vt:lpstr>Consequências da saturação</vt:lpstr>
      <vt:lpstr>Como lidar com a saturação ?</vt:lpstr>
      <vt:lpstr>Controlo da saturação do protocolo TCP</vt:lpstr>
      <vt:lpstr>Solução TCP</vt:lpstr>
      <vt:lpstr>Controlo da saturação do protocolo TCP</vt:lpstr>
      <vt:lpstr>Controlo da saturação do protocolo TCP</vt:lpstr>
      <vt:lpstr>Slow start</vt:lpstr>
      <vt:lpstr>TCP “Slowstart”</vt:lpstr>
      <vt:lpstr>Segunda fase – subida linear</vt:lpstr>
      <vt:lpstr>Variantes (Tahoe vs. Reno) </vt:lpstr>
      <vt:lpstr>Variantes Tahoe vs. Reno</vt:lpstr>
      <vt:lpstr>Visão sintética</vt:lpstr>
      <vt:lpstr>Acções</vt:lpstr>
      <vt:lpstr>Filosofia do TCP perante a saturação real</vt:lpstr>
      <vt:lpstr>Desempenho do TCP (Ref. Fase Congestion Avoidance)</vt:lpstr>
      <vt:lpstr>Desempenho do TCP</vt:lpstr>
      <vt:lpstr>Variação da janela</vt:lpstr>
      <vt:lpstr>Equidade (ou “fairness”) do protocolo</vt:lpstr>
      <vt:lpstr>Ilustração intuitiva</vt:lpstr>
      <vt:lpstr>Conclusão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 O NÍVEL TRANSPORTE  (Parte 4)</dc:title>
  <dc:creator>José Legatheaux Martins</dc:creator>
  <cp:lastModifiedBy>José Legatheaux Martins</cp:lastModifiedBy>
  <cp:revision>25</cp:revision>
  <dcterms:created xsi:type="dcterms:W3CDTF">2012-04-06T18:49:04Z</dcterms:created>
  <dcterms:modified xsi:type="dcterms:W3CDTF">2012-04-24T16:07:26Z</dcterms:modified>
</cp:coreProperties>
</file>