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7"/>
  </p:notesMasterIdLst>
  <p:sldIdLst>
    <p:sldId id="257" r:id="rId2"/>
    <p:sldId id="258" r:id="rId3"/>
    <p:sldId id="259" r:id="rId4"/>
    <p:sldId id="260" r:id="rId5"/>
    <p:sldId id="261" r:id="rId6"/>
    <p:sldId id="264" r:id="rId7"/>
    <p:sldId id="268" r:id="rId8"/>
    <p:sldId id="313" r:id="rId9"/>
    <p:sldId id="271" r:id="rId10"/>
    <p:sldId id="269" r:id="rId11"/>
    <p:sldId id="272" r:id="rId12"/>
    <p:sldId id="312" r:id="rId13"/>
    <p:sldId id="273" r:id="rId14"/>
    <p:sldId id="314" r:id="rId15"/>
    <p:sldId id="274" r:id="rId16"/>
    <p:sldId id="275" r:id="rId17"/>
    <p:sldId id="276" r:id="rId18"/>
    <p:sldId id="277" r:id="rId19"/>
    <p:sldId id="278" r:id="rId20"/>
    <p:sldId id="315" r:id="rId21"/>
    <p:sldId id="280" r:id="rId22"/>
    <p:sldId id="282" r:id="rId23"/>
    <p:sldId id="283" r:id="rId24"/>
    <p:sldId id="284" r:id="rId25"/>
    <p:sldId id="285" r:id="rId26"/>
    <p:sldId id="286" r:id="rId27"/>
    <p:sldId id="287" r:id="rId28"/>
    <p:sldId id="290" r:id="rId29"/>
    <p:sldId id="316" r:id="rId30"/>
    <p:sldId id="292" r:id="rId31"/>
    <p:sldId id="293" r:id="rId32"/>
    <p:sldId id="294" r:id="rId33"/>
    <p:sldId id="296" r:id="rId34"/>
    <p:sldId id="295" r:id="rId35"/>
    <p:sldId id="291" r:id="rId36"/>
    <p:sldId id="297" r:id="rId37"/>
    <p:sldId id="299" r:id="rId38"/>
    <p:sldId id="300" r:id="rId39"/>
    <p:sldId id="302" r:id="rId40"/>
    <p:sldId id="304" r:id="rId41"/>
    <p:sldId id="305" r:id="rId42"/>
    <p:sldId id="306" r:id="rId43"/>
    <p:sldId id="307" r:id="rId44"/>
    <p:sldId id="308" r:id="rId45"/>
    <p:sldId id="309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32" autoAdjust="0"/>
  </p:normalViewPr>
  <p:slideViewPr>
    <p:cSldViewPr snapToGrid="0" snapToObjects="1">
      <p:cViewPr varScale="1">
        <p:scale>
          <a:sx n="126" d="100"/>
          <a:sy n="126" d="100"/>
        </p:scale>
        <p:origin x="-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8F338-4BEC-EA4E-BA1E-D7F3A90CB977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8F33D-89AE-EC40-9422-26D30F79B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8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7B6F060-A928-9A43-8D3C-0A8E290C353A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7B6F060-A928-9A43-8D3C-0A8E290C353A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46B73EA-5DC2-384C-8CB2-5D247CFB16F0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46B73EA-5DC2-384C-8CB2-5D247CFB16F0}" type="slidenum">
              <a:rPr lang="pt-PT" sz="1200" u="none"/>
              <a:pPr eaLnBrk="1" hangingPunct="1"/>
              <a:t>14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DF0917A-E2D9-4F46-9B05-DF5373B4C130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8CA75E3-3A26-2045-BDEB-8A6AD34D0A70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3FF8E37-F953-9145-AD18-492FF99B5765}" type="slidenum">
              <a:rPr lang="pt-PT" sz="1200" u="none"/>
              <a:pPr eaLnBrk="1" hangingPunct="1"/>
              <a:t>17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E8747E4-DC2D-F94B-9DD3-8A486EF76D67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D304641-DB3A-EB4D-97E0-CA3FBB91FAC5}" type="slidenum">
              <a:rPr lang="pt-PT" sz="1200" u="none"/>
              <a:pPr eaLnBrk="1" hangingPunct="1"/>
              <a:t>19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D304641-DB3A-EB4D-97E0-CA3FBB91FAC5}" type="slidenum">
              <a:rPr lang="pt-PT" sz="1200" u="none"/>
              <a:pPr eaLnBrk="1" hangingPunct="1"/>
              <a:t>20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9082AE8-2BAD-F44E-BFCC-CF9D7A928246}" type="slidenum">
              <a:rPr lang="pt-PT" sz="1200" u="none"/>
              <a:pPr eaLnBrk="1" hangingPunct="1"/>
              <a:t>21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7DC47C7-3F6E-5444-A9AA-3FD0C02BD934}" type="slidenum">
              <a:rPr lang="pt-PT" sz="1200" u="none"/>
              <a:pPr eaLnBrk="1" hangingPunct="1"/>
              <a:t>22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D894121-EB8A-A24F-8251-C39DDCECD00B}" type="slidenum">
              <a:rPr lang="pt-PT" sz="1200" u="none"/>
              <a:pPr eaLnBrk="1" hangingPunct="1"/>
              <a:t>23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2D93D4D-F9DC-244C-957C-CB68CBEBF195}" type="slidenum">
              <a:rPr lang="pt-PT" sz="1200" u="none"/>
              <a:pPr eaLnBrk="1" hangingPunct="1"/>
              <a:t>24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240E743-336A-694C-A4BC-010ECE73CC3F}" type="slidenum">
              <a:rPr lang="pt-PT" sz="1200" u="none"/>
              <a:pPr eaLnBrk="1" hangingPunct="1"/>
              <a:t>25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B2F22ED-BFBC-7F4D-83A8-3682298C7B14}" type="slidenum">
              <a:rPr lang="pt-PT" sz="1200" u="none"/>
              <a:pPr eaLnBrk="1" hangingPunct="1"/>
              <a:t>26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AE0627E-58CC-9A43-95A2-D520FC94F634}" type="slidenum">
              <a:rPr lang="pt-PT" sz="1200" u="none"/>
              <a:pPr eaLnBrk="1" hangingPunct="1"/>
              <a:t>27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5120256-212D-DF4F-A975-0D1510914855}" type="slidenum">
              <a:rPr lang="pt-PT" sz="1200" u="none"/>
              <a:pPr eaLnBrk="1" hangingPunct="1"/>
              <a:t>28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719FC9D-FAE6-4A40-AFB2-9989B5C4CE3C}" type="slidenum">
              <a:rPr lang="pt-PT" sz="1200" u="none"/>
              <a:pPr eaLnBrk="1" hangingPunct="1"/>
              <a:t>29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F896204-E766-5D48-ADE6-57A98533A309}" type="slidenum">
              <a:rPr lang="pt-PT" sz="1200" u="none"/>
              <a:pPr eaLnBrk="1" hangingPunct="1"/>
              <a:t>30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362C474-6319-614E-AEC8-D7629604A163}" type="slidenum">
              <a:rPr lang="pt-PT" sz="1200" u="none"/>
              <a:pPr eaLnBrk="1" hangingPunct="1"/>
              <a:t>31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6D24FF9-71E6-EB49-98A4-4B088488F98C}" type="slidenum">
              <a:rPr lang="pt-PT" sz="1200" u="none"/>
              <a:pPr eaLnBrk="1" hangingPunct="1"/>
              <a:t>32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7AD6579-3E12-794A-9F1C-81C05BF42285}" type="slidenum">
              <a:rPr lang="en-US" sz="1200" u="none"/>
              <a:pPr eaLnBrk="1" hangingPunct="1"/>
              <a:t>33</a:t>
            </a:fld>
            <a:endParaRPr lang="en-US" sz="1200" u="non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5BA36B2-CFB7-FD42-A4FB-480E1526E7EF}" type="slidenum">
              <a:rPr lang="pt-PT" sz="1200" u="none"/>
              <a:pPr eaLnBrk="1" hangingPunct="1"/>
              <a:t>34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719FC9D-FAE6-4A40-AFB2-9989B5C4CE3C}" type="slidenum">
              <a:rPr lang="pt-PT" sz="1200" u="none"/>
              <a:pPr eaLnBrk="1" hangingPunct="1"/>
              <a:t>35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D0D83D6-E657-334F-8838-979A138BCD0C}" type="slidenum">
              <a:rPr lang="pt-PT" sz="1200" u="none"/>
              <a:pPr eaLnBrk="1" hangingPunct="1"/>
              <a:t>36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B792BF5-E3AD-AE4A-841F-BADB86D059B0}" type="slidenum">
              <a:rPr lang="pt-PT" sz="1200" u="none"/>
              <a:pPr eaLnBrk="1" hangingPunct="1"/>
              <a:t>37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816152F-7851-0841-BCE8-DD10FD7F5A1C}" type="slidenum">
              <a:rPr lang="pt-PT" sz="1200" u="none"/>
              <a:pPr eaLnBrk="1" hangingPunct="1"/>
              <a:t>38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5382996-2E8B-E949-BD1D-9A65DCCA565A}" type="slidenum">
              <a:rPr lang="pt-PT" sz="1200" u="none"/>
              <a:pPr eaLnBrk="1" hangingPunct="1"/>
              <a:t>39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DEEEA6C-A6F9-BF40-8C9F-670BDF8D2595}" type="slidenum">
              <a:rPr lang="pt-PT" sz="1200" u="none"/>
              <a:pPr eaLnBrk="1" hangingPunct="1"/>
              <a:t>40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B081FF0-372B-BA4E-89A0-F4B154368741}" type="slidenum">
              <a:rPr lang="pt-PT" sz="1200" u="none"/>
              <a:pPr eaLnBrk="1" hangingPunct="1"/>
              <a:t>41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5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3D1BEC2-2F5F-FF4C-9829-B224EDC938DD}" type="slidenum">
              <a:rPr lang="pt-PT" sz="1200" u="none"/>
              <a:pPr eaLnBrk="1" hangingPunct="1"/>
              <a:t>42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E282128-B16C-9F46-A857-6796ED521B52}" type="slidenum">
              <a:rPr lang="pt-PT" sz="1200" u="none"/>
              <a:pPr eaLnBrk="1" hangingPunct="1"/>
              <a:t>43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3F6E57C-EC62-F84D-BDAE-45EEE359BEA5}" type="slidenum">
              <a:rPr lang="pt-PT" sz="1200" u="none"/>
              <a:pPr eaLnBrk="1" hangingPunct="1"/>
              <a:t>44</a:t>
            </a:fld>
            <a:endParaRPr lang="pt-PT" sz="1200" u="none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72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142B03B-0BB3-904A-BD25-233300439D9E}" type="slidenum">
              <a:rPr lang="pt-PT" sz="1200" u="none"/>
              <a:pPr eaLnBrk="1" hangingPunct="1"/>
              <a:t>45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6B4F91B-EFB3-8F4B-BDEC-A1B29A89EF7E}" type="slidenum">
              <a:rPr lang="en-US" sz="1200" u="none"/>
              <a:pPr eaLnBrk="1" hangingPunct="1"/>
              <a:t>5</a:t>
            </a:fld>
            <a:endParaRPr lang="en-US" sz="1200" u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6DDC3CF-6ECF-3944-9750-E185597BA550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4417498-4A17-3243-90C1-B9C49390D22D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EEBBC42-8A86-2647-8B09-AE2373757692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9FA1B00-E00B-C242-8146-B55C91E011BD}" type="slidenum">
              <a:rPr lang="en-US" sz="1200" u="none"/>
              <a:pPr eaLnBrk="1" hangingPunct="1"/>
              <a:t>10</a:t>
            </a:fld>
            <a:endParaRPr lang="en-US" sz="1200" u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1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8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9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4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2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0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1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0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0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172D3-5504-5A46-939A-C070E8DCD0A4}" type="datetimeFigureOut">
              <a:rPr lang="en-US" smtClean="0"/>
              <a:t>17/04/12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434F3-82F7-9D4C-9617-E2D0F9FA4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8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O NÍVEL TRANSPORTE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2)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05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0038"/>
            <a:ext cx="8283963" cy="1451873"/>
          </a:xfrm>
        </p:spPr>
        <p:txBody>
          <a:bodyPr>
            <a:noAutofit/>
          </a:bodyPr>
          <a:lstStyle/>
          <a:p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Canais não fiáveis introduzem erros 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93969"/>
            <a:ext cx="8153400" cy="4343400"/>
          </a:xfrm>
        </p:spPr>
        <p:txBody>
          <a:bodyPr>
            <a:normAutofit/>
          </a:bodyPr>
          <a:lstStyle/>
          <a:p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Percas ou erros na comunicação</a:t>
            </a:r>
          </a:p>
          <a:p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Ex., “</a:t>
            </a:r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flip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bits” num pacote</a:t>
            </a:r>
          </a:p>
          <a:p>
            <a:pPr lvl="1">
              <a:spcAft>
                <a:spcPts val="600"/>
              </a:spcAft>
            </a:pPr>
            <a:r>
              <a:rPr lang="pt-PT" sz="2800" i="1" dirty="0" err="1" smtClean="0">
                <a:latin typeface="Tw Cen MT"/>
                <a:ea typeface="ＭＳ Ｐゴシック" charset="0"/>
                <a:cs typeface="Tw Cen MT"/>
              </a:rPr>
              <a:t>checksum</a:t>
            </a: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 permite detectar e descartar</a:t>
            </a:r>
          </a:p>
          <a:p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Detecção dos erros permite que dados </a:t>
            </a:r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incorrectos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não sejam entregues à aplicação</a:t>
            </a:r>
          </a:p>
        </p:txBody>
      </p:sp>
    </p:spTree>
    <p:extLst>
      <p:ext uri="{BB962C8B-B14F-4D97-AF65-F5344CB8AC3E}">
        <p14:creationId xmlns:p14="http://schemas.microsoft.com/office/powerpoint/2010/main" val="872887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Perca de um segmento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4831594" y="5276218"/>
            <a:ext cx="3606214" cy="114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Quando um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segmento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se perde há uma situação de bloqueio eterno (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deadlock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 pois o ACK nunca chegará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1616075" y="2465388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 flipH="1">
            <a:off x="2133600" y="1504950"/>
            <a:ext cx="15875" cy="428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4267200" y="14478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3122613" y="1566863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s1</a:t>
            </a: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914400" y="2940050"/>
            <a:ext cx="839974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Emissor</a:t>
            </a: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4568825" y="2882900"/>
            <a:ext cx="99634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Receptor</a:t>
            </a:r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>
            <a:off x="2149475" y="1665288"/>
            <a:ext cx="2130425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4" name="Line 12"/>
          <p:cNvSpPr>
            <a:spLocks noChangeShapeType="1"/>
          </p:cNvSpPr>
          <p:nvPr/>
        </p:nvSpPr>
        <p:spPr bwMode="auto">
          <a:xfrm flipH="1">
            <a:off x="2149475" y="2101850"/>
            <a:ext cx="2130425" cy="58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5" name="Line 13"/>
          <p:cNvSpPr>
            <a:spLocks noChangeShapeType="1"/>
          </p:cNvSpPr>
          <p:nvPr/>
        </p:nvSpPr>
        <p:spPr bwMode="auto">
          <a:xfrm>
            <a:off x="2149475" y="2684463"/>
            <a:ext cx="2130425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6" name="Line 14"/>
          <p:cNvSpPr>
            <a:spLocks noChangeShapeType="1"/>
          </p:cNvSpPr>
          <p:nvPr/>
        </p:nvSpPr>
        <p:spPr bwMode="auto">
          <a:xfrm flipH="1">
            <a:off x="2149475" y="3048000"/>
            <a:ext cx="2130425" cy="65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7" name="Line 15"/>
          <p:cNvSpPr>
            <a:spLocks noChangeShapeType="1"/>
          </p:cNvSpPr>
          <p:nvPr/>
        </p:nvSpPr>
        <p:spPr bwMode="auto">
          <a:xfrm>
            <a:off x="2149475" y="3702050"/>
            <a:ext cx="1522413" cy="333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3122613" y="2540000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s2</a:t>
            </a:r>
          </a:p>
        </p:txBody>
      </p:sp>
      <p:sp>
        <p:nvSpPr>
          <p:cNvPr id="95251" name="Rectangle 19"/>
          <p:cNvSpPr>
            <a:spLocks noChangeArrowheads="1"/>
          </p:cNvSpPr>
          <p:nvPr/>
        </p:nvSpPr>
        <p:spPr bwMode="auto">
          <a:xfrm>
            <a:off x="3275013" y="3700463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s3</a:t>
            </a:r>
          </a:p>
        </p:txBody>
      </p:sp>
      <p:sp>
        <p:nvSpPr>
          <p:cNvPr id="95252" name="Rectangle 20"/>
          <p:cNvSpPr>
            <a:spLocks noChangeArrowheads="1"/>
          </p:cNvSpPr>
          <p:nvPr/>
        </p:nvSpPr>
        <p:spPr bwMode="auto">
          <a:xfrm>
            <a:off x="2743200" y="2133600"/>
            <a:ext cx="50785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</a:p>
        </p:txBody>
      </p:sp>
      <p:sp>
        <p:nvSpPr>
          <p:cNvPr id="95253" name="Rectangle 21"/>
          <p:cNvSpPr>
            <a:spLocks noChangeArrowheads="1"/>
          </p:cNvSpPr>
          <p:nvPr/>
        </p:nvSpPr>
        <p:spPr bwMode="auto">
          <a:xfrm>
            <a:off x="2667000" y="3124200"/>
            <a:ext cx="50785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</a:p>
        </p:txBody>
      </p:sp>
      <p:grpSp>
        <p:nvGrpSpPr>
          <p:cNvPr id="95254" name="Group 22"/>
          <p:cNvGrpSpPr>
            <a:grpSpLocks/>
          </p:cNvGrpSpPr>
          <p:nvPr/>
        </p:nvGrpSpPr>
        <p:grpSpPr bwMode="auto">
          <a:xfrm>
            <a:off x="1219199" y="5122863"/>
            <a:ext cx="635000" cy="908050"/>
            <a:chOff x="777" y="3097"/>
            <a:chExt cx="400" cy="599"/>
          </a:xfrm>
        </p:grpSpPr>
        <p:sp>
          <p:nvSpPr>
            <p:cNvPr id="95257" name="Line 23"/>
            <p:cNvSpPr>
              <a:spLocks noChangeShapeType="1"/>
            </p:cNvSpPr>
            <p:nvPr/>
          </p:nvSpPr>
          <p:spPr bwMode="auto">
            <a:xfrm>
              <a:off x="979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5258" name="Rectangle 24"/>
            <p:cNvSpPr>
              <a:spLocks noChangeArrowheads="1"/>
            </p:cNvSpPr>
            <p:nvPr/>
          </p:nvSpPr>
          <p:spPr bwMode="auto">
            <a:xfrm>
              <a:off x="777" y="3097"/>
              <a:ext cx="4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tempo</a:t>
              </a:r>
            </a:p>
          </p:txBody>
        </p:sp>
      </p:grpSp>
      <p:sp>
        <p:nvSpPr>
          <p:cNvPr id="95255" name="AutoShape 25"/>
          <p:cNvSpPr>
            <a:spLocks noChangeArrowheads="1"/>
          </p:cNvSpPr>
          <p:nvPr/>
        </p:nvSpPr>
        <p:spPr bwMode="auto">
          <a:xfrm>
            <a:off x="3671888" y="4035812"/>
            <a:ext cx="368300" cy="352425"/>
          </a:xfrm>
          <a:prstGeom prst="star16">
            <a:avLst>
              <a:gd name="adj" fmla="val 375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660608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Perca de um </a:t>
            </a:r>
            <a:r>
              <a:rPr lang="pt-PT" sz="4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</a:t>
            </a:r>
            <a:endParaRPr lang="pt-PT" sz="4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4495800" y="4038600"/>
            <a:ext cx="4343400" cy="88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Quando um ACK se perde há uma situação de bloqueio eterno (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deadlock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85000"/>
              </a:lnSpc>
            </a:pPr>
            <a:endParaRPr lang="pt-PT" sz="2000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1616075" y="2465388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 flipH="1">
            <a:off x="2133600" y="1504950"/>
            <a:ext cx="15875" cy="428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4267200" y="14478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3122613" y="1566863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s1</a:t>
            </a: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914400" y="2940050"/>
            <a:ext cx="839974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Emissor</a:t>
            </a: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4568825" y="2882900"/>
            <a:ext cx="99634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Receptor</a:t>
            </a:r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>
            <a:off x="2149475" y="1665288"/>
            <a:ext cx="2130425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4" name="Line 12"/>
          <p:cNvSpPr>
            <a:spLocks noChangeShapeType="1"/>
          </p:cNvSpPr>
          <p:nvPr/>
        </p:nvSpPr>
        <p:spPr bwMode="auto">
          <a:xfrm flipH="1">
            <a:off x="2149475" y="2101850"/>
            <a:ext cx="2130425" cy="582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5" name="Line 13"/>
          <p:cNvSpPr>
            <a:spLocks noChangeShapeType="1"/>
          </p:cNvSpPr>
          <p:nvPr/>
        </p:nvSpPr>
        <p:spPr bwMode="auto">
          <a:xfrm>
            <a:off x="2149475" y="2684463"/>
            <a:ext cx="2130425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6" name="Line 14"/>
          <p:cNvSpPr>
            <a:spLocks noChangeShapeType="1"/>
          </p:cNvSpPr>
          <p:nvPr/>
        </p:nvSpPr>
        <p:spPr bwMode="auto">
          <a:xfrm flipH="1">
            <a:off x="2149475" y="3048000"/>
            <a:ext cx="2130425" cy="65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7" name="Line 15"/>
          <p:cNvSpPr>
            <a:spLocks noChangeShapeType="1"/>
          </p:cNvSpPr>
          <p:nvPr/>
        </p:nvSpPr>
        <p:spPr bwMode="auto">
          <a:xfrm>
            <a:off x="2149475" y="3702050"/>
            <a:ext cx="2130425" cy="509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8" name="Line 16"/>
          <p:cNvSpPr>
            <a:spLocks noChangeShapeType="1"/>
          </p:cNvSpPr>
          <p:nvPr/>
        </p:nvSpPr>
        <p:spPr bwMode="auto">
          <a:xfrm flipH="1">
            <a:off x="3138488" y="4211638"/>
            <a:ext cx="1141412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3352800" y="4495800"/>
            <a:ext cx="50785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3122613" y="2540000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s2</a:t>
            </a:r>
          </a:p>
        </p:txBody>
      </p:sp>
      <p:sp>
        <p:nvSpPr>
          <p:cNvPr id="95251" name="Rectangle 19"/>
          <p:cNvSpPr>
            <a:spLocks noChangeArrowheads="1"/>
          </p:cNvSpPr>
          <p:nvPr/>
        </p:nvSpPr>
        <p:spPr bwMode="auto">
          <a:xfrm>
            <a:off x="3275013" y="3700463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s3</a:t>
            </a:r>
          </a:p>
        </p:txBody>
      </p:sp>
      <p:sp>
        <p:nvSpPr>
          <p:cNvPr id="95252" name="Rectangle 20"/>
          <p:cNvSpPr>
            <a:spLocks noChangeArrowheads="1"/>
          </p:cNvSpPr>
          <p:nvPr/>
        </p:nvSpPr>
        <p:spPr bwMode="auto">
          <a:xfrm>
            <a:off x="2743200" y="2133600"/>
            <a:ext cx="50785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</a:p>
        </p:txBody>
      </p:sp>
      <p:sp>
        <p:nvSpPr>
          <p:cNvPr id="95253" name="Rectangle 21"/>
          <p:cNvSpPr>
            <a:spLocks noChangeArrowheads="1"/>
          </p:cNvSpPr>
          <p:nvPr/>
        </p:nvSpPr>
        <p:spPr bwMode="auto">
          <a:xfrm>
            <a:off x="2667000" y="3124200"/>
            <a:ext cx="50785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</a:p>
        </p:txBody>
      </p:sp>
      <p:grpSp>
        <p:nvGrpSpPr>
          <p:cNvPr id="95254" name="Group 22"/>
          <p:cNvGrpSpPr>
            <a:grpSpLocks/>
          </p:cNvGrpSpPr>
          <p:nvPr/>
        </p:nvGrpSpPr>
        <p:grpSpPr bwMode="auto">
          <a:xfrm>
            <a:off x="1219199" y="5122863"/>
            <a:ext cx="635000" cy="908050"/>
            <a:chOff x="777" y="3097"/>
            <a:chExt cx="400" cy="599"/>
          </a:xfrm>
        </p:grpSpPr>
        <p:sp>
          <p:nvSpPr>
            <p:cNvPr id="95257" name="Line 23"/>
            <p:cNvSpPr>
              <a:spLocks noChangeShapeType="1"/>
            </p:cNvSpPr>
            <p:nvPr/>
          </p:nvSpPr>
          <p:spPr bwMode="auto">
            <a:xfrm>
              <a:off x="979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5258" name="Rectangle 24"/>
            <p:cNvSpPr>
              <a:spLocks noChangeArrowheads="1"/>
            </p:cNvSpPr>
            <p:nvPr/>
          </p:nvSpPr>
          <p:spPr bwMode="auto">
            <a:xfrm>
              <a:off x="777" y="3097"/>
              <a:ext cx="4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tempo</a:t>
              </a:r>
            </a:p>
          </p:txBody>
        </p:sp>
      </p:grpSp>
      <p:sp>
        <p:nvSpPr>
          <p:cNvPr id="95255" name="AutoShape 25"/>
          <p:cNvSpPr>
            <a:spLocks noChangeArrowheads="1"/>
          </p:cNvSpPr>
          <p:nvPr/>
        </p:nvSpPr>
        <p:spPr bwMode="auto">
          <a:xfrm>
            <a:off x="2763838" y="4435475"/>
            <a:ext cx="368300" cy="352425"/>
          </a:xfrm>
          <a:prstGeom prst="star16">
            <a:avLst>
              <a:gd name="adj" fmla="val 375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521069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Introduç</a:t>
            </a:r>
            <a:r>
              <a:rPr lang="pt-PT" altLang="ja-JP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de </a:t>
            </a:r>
            <a:r>
              <a:rPr lang="pt-PT" altLang="ja-JP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temporizadores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97286" name="Line 4"/>
          <p:cNvSpPr>
            <a:spLocks noChangeShapeType="1"/>
          </p:cNvSpPr>
          <p:nvPr/>
        </p:nvSpPr>
        <p:spPr bwMode="auto">
          <a:xfrm flipH="1">
            <a:off x="4356098" y="1447800"/>
            <a:ext cx="2" cy="404573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287" name="Line 5"/>
          <p:cNvSpPr>
            <a:spLocks noChangeShapeType="1"/>
          </p:cNvSpPr>
          <p:nvPr/>
        </p:nvSpPr>
        <p:spPr bwMode="auto">
          <a:xfrm flipH="1">
            <a:off x="6335712" y="1464587"/>
            <a:ext cx="0" cy="402894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288" name="Rectangle 6"/>
          <p:cNvSpPr>
            <a:spLocks noChangeArrowheads="1"/>
          </p:cNvSpPr>
          <p:nvPr/>
        </p:nvSpPr>
        <p:spPr bwMode="auto">
          <a:xfrm>
            <a:off x="5254625" y="1511892"/>
            <a:ext cx="390525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s1</a:t>
            </a:r>
          </a:p>
        </p:txBody>
      </p:sp>
      <p:sp>
        <p:nvSpPr>
          <p:cNvPr id="97289" name="Rectangle 7"/>
          <p:cNvSpPr>
            <a:spLocks noChangeArrowheads="1"/>
          </p:cNvSpPr>
          <p:nvPr/>
        </p:nvSpPr>
        <p:spPr bwMode="auto">
          <a:xfrm>
            <a:off x="2590800" y="1739266"/>
            <a:ext cx="839788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Emissor</a:t>
            </a:r>
          </a:p>
        </p:txBody>
      </p:sp>
      <p:sp>
        <p:nvSpPr>
          <p:cNvPr id="97290" name="Rectangle 8"/>
          <p:cNvSpPr>
            <a:spLocks noChangeArrowheads="1"/>
          </p:cNvSpPr>
          <p:nvPr/>
        </p:nvSpPr>
        <p:spPr bwMode="auto">
          <a:xfrm>
            <a:off x="6700838" y="1626342"/>
            <a:ext cx="996950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Receptor</a:t>
            </a:r>
          </a:p>
        </p:txBody>
      </p:sp>
      <p:sp>
        <p:nvSpPr>
          <p:cNvPr id="97291" name="Line 9"/>
          <p:cNvSpPr>
            <a:spLocks noChangeShapeType="1"/>
          </p:cNvSpPr>
          <p:nvPr/>
        </p:nvSpPr>
        <p:spPr bwMode="auto">
          <a:xfrm>
            <a:off x="4356100" y="1620238"/>
            <a:ext cx="1979613" cy="399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292" name="Line 10"/>
          <p:cNvSpPr>
            <a:spLocks noChangeShapeType="1"/>
          </p:cNvSpPr>
          <p:nvPr/>
        </p:nvSpPr>
        <p:spPr bwMode="auto">
          <a:xfrm flipH="1">
            <a:off x="4356100" y="2050571"/>
            <a:ext cx="1979613" cy="58598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293" name="Line 11"/>
          <p:cNvSpPr>
            <a:spLocks noChangeShapeType="1"/>
          </p:cNvSpPr>
          <p:nvPr/>
        </p:nvSpPr>
        <p:spPr bwMode="auto">
          <a:xfrm>
            <a:off x="4356100" y="2648763"/>
            <a:ext cx="1295400" cy="170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294" name="Line 12"/>
          <p:cNvSpPr>
            <a:spLocks noChangeShapeType="1"/>
          </p:cNvSpPr>
          <p:nvPr/>
        </p:nvSpPr>
        <p:spPr bwMode="auto">
          <a:xfrm>
            <a:off x="4356100" y="3506376"/>
            <a:ext cx="1979613" cy="34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295" name="Rectangle 13"/>
          <p:cNvSpPr>
            <a:spLocks noChangeArrowheads="1"/>
          </p:cNvSpPr>
          <p:nvPr/>
        </p:nvSpPr>
        <p:spPr bwMode="auto">
          <a:xfrm>
            <a:off x="5178425" y="2024628"/>
            <a:ext cx="508000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</a:p>
        </p:txBody>
      </p:sp>
      <p:sp>
        <p:nvSpPr>
          <p:cNvPr id="97296" name="Rectangle 14"/>
          <p:cNvSpPr>
            <a:spLocks noChangeArrowheads="1"/>
          </p:cNvSpPr>
          <p:nvPr/>
        </p:nvSpPr>
        <p:spPr bwMode="auto">
          <a:xfrm>
            <a:off x="4797425" y="2773895"/>
            <a:ext cx="390525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s2</a:t>
            </a:r>
          </a:p>
        </p:txBody>
      </p:sp>
      <p:sp>
        <p:nvSpPr>
          <p:cNvPr id="97297" name="Rectangle 15"/>
          <p:cNvSpPr>
            <a:spLocks noChangeArrowheads="1"/>
          </p:cNvSpPr>
          <p:nvPr/>
        </p:nvSpPr>
        <p:spPr bwMode="auto">
          <a:xfrm>
            <a:off x="5178425" y="3338516"/>
            <a:ext cx="390525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s2</a:t>
            </a:r>
          </a:p>
        </p:txBody>
      </p:sp>
      <p:sp>
        <p:nvSpPr>
          <p:cNvPr id="97298" name="Line 16"/>
          <p:cNvSpPr>
            <a:spLocks noChangeShapeType="1"/>
          </p:cNvSpPr>
          <p:nvPr/>
        </p:nvSpPr>
        <p:spPr bwMode="auto">
          <a:xfrm>
            <a:off x="4356101" y="4934713"/>
            <a:ext cx="1979612" cy="4304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299" name="Line 17"/>
          <p:cNvSpPr>
            <a:spLocks noChangeShapeType="1"/>
          </p:cNvSpPr>
          <p:nvPr/>
        </p:nvSpPr>
        <p:spPr bwMode="auto">
          <a:xfrm flipH="1">
            <a:off x="4356100" y="3881772"/>
            <a:ext cx="1979613" cy="3662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300" name="Line 18"/>
          <p:cNvSpPr>
            <a:spLocks noChangeShapeType="1"/>
          </p:cNvSpPr>
          <p:nvPr/>
        </p:nvSpPr>
        <p:spPr bwMode="auto">
          <a:xfrm>
            <a:off x="4356100" y="4248012"/>
            <a:ext cx="1979613" cy="2472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301" name="Line 19"/>
          <p:cNvSpPr>
            <a:spLocks noChangeShapeType="1"/>
          </p:cNvSpPr>
          <p:nvPr/>
        </p:nvSpPr>
        <p:spPr bwMode="auto">
          <a:xfrm flipH="1">
            <a:off x="4356098" y="4495219"/>
            <a:ext cx="1979614" cy="43949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302" name="Rectangle 20"/>
          <p:cNvSpPr>
            <a:spLocks noChangeArrowheads="1"/>
          </p:cNvSpPr>
          <p:nvPr/>
        </p:nvSpPr>
        <p:spPr bwMode="auto">
          <a:xfrm>
            <a:off x="4378397" y="3872616"/>
            <a:ext cx="508000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  <a:endParaRPr lang="en-US" sz="18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303" name="Rectangle 21"/>
          <p:cNvSpPr>
            <a:spLocks noChangeArrowheads="1"/>
          </p:cNvSpPr>
          <p:nvPr/>
        </p:nvSpPr>
        <p:spPr bwMode="auto">
          <a:xfrm>
            <a:off x="5686425" y="4080152"/>
            <a:ext cx="390525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s3</a:t>
            </a:r>
          </a:p>
        </p:txBody>
      </p:sp>
      <p:sp>
        <p:nvSpPr>
          <p:cNvPr id="97304" name="Rectangle 22"/>
          <p:cNvSpPr>
            <a:spLocks noChangeArrowheads="1"/>
          </p:cNvSpPr>
          <p:nvPr/>
        </p:nvSpPr>
        <p:spPr bwMode="auto">
          <a:xfrm>
            <a:off x="4356101" y="4535698"/>
            <a:ext cx="508000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  <a:endParaRPr lang="en-US" sz="18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305" name="Rectangle 23"/>
          <p:cNvSpPr>
            <a:spLocks noChangeArrowheads="1"/>
          </p:cNvSpPr>
          <p:nvPr/>
        </p:nvSpPr>
        <p:spPr bwMode="auto">
          <a:xfrm>
            <a:off x="5881859" y="4934713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s4</a:t>
            </a:r>
            <a:endParaRPr lang="en-US" sz="18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306" name="Line 25"/>
          <p:cNvSpPr>
            <a:spLocks noChangeShapeType="1"/>
          </p:cNvSpPr>
          <p:nvPr/>
        </p:nvSpPr>
        <p:spPr bwMode="auto">
          <a:xfrm>
            <a:off x="4279900" y="2648763"/>
            <a:ext cx="0" cy="86676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7307" name="Rectangle 26"/>
          <p:cNvSpPr>
            <a:spLocks noChangeArrowheads="1"/>
          </p:cNvSpPr>
          <p:nvPr/>
        </p:nvSpPr>
        <p:spPr bwMode="auto">
          <a:xfrm>
            <a:off x="2665413" y="2940229"/>
            <a:ext cx="852488" cy="3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</a:p>
        </p:txBody>
      </p:sp>
      <p:sp>
        <p:nvSpPr>
          <p:cNvPr id="97309" name="AutoShape 28"/>
          <p:cNvSpPr>
            <a:spLocks noChangeArrowheads="1"/>
          </p:cNvSpPr>
          <p:nvPr/>
        </p:nvSpPr>
        <p:spPr bwMode="auto">
          <a:xfrm>
            <a:off x="5657850" y="2642659"/>
            <a:ext cx="368300" cy="354032"/>
          </a:xfrm>
          <a:prstGeom prst="star16">
            <a:avLst>
              <a:gd name="adj" fmla="val 375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97312" name="Group 31"/>
          <p:cNvGrpSpPr>
            <a:grpSpLocks/>
          </p:cNvGrpSpPr>
          <p:nvPr/>
        </p:nvGrpSpPr>
        <p:grpSpPr bwMode="auto">
          <a:xfrm>
            <a:off x="6700838" y="3918396"/>
            <a:ext cx="635000" cy="915601"/>
            <a:chOff x="4116" y="2472"/>
            <a:chExt cx="400" cy="600"/>
          </a:xfrm>
        </p:grpSpPr>
        <p:sp>
          <p:nvSpPr>
            <p:cNvPr id="97313" name="Line 32"/>
            <p:cNvSpPr>
              <a:spLocks noChangeShapeType="1"/>
            </p:cNvSpPr>
            <p:nvPr/>
          </p:nvSpPr>
          <p:spPr bwMode="auto">
            <a:xfrm>
              <a:off x="4318" y="264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314" name="Rectangle 33"/>
            <p:cNvSpPr>
              <a:spLocks noChangeArrowheads="1"/>
            </p:cNvSpPr>
            <p:nvPr/>
          </p:nvSpPr>
          <p:spPr bwMode="auto">
            <a:xfrm>
              <a:off x="4116" y="2472"/>
              <a:ext cx="40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tempo</a:t>
              </a:r>
            </a:p>
          </p:txBody>
        </p:sp>
      </p:grp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477310" y="5669592"/>
            <a:ext cx="8350748" cy="73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A </a:t>
            </a:r>
            <a:r>
              <a:rPr lang="en-US" sz="24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terminologia</a:t>
            </a:r>
            <a:r>
              <a:rPr lang="en-US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usada</a:t>
            </a:r>
            <a:r>
              <a:rPr lang="en-US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em</a:t>
            </a:r>
            <a:r>
              <a:rPr lang="en-US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inglês</a:t>
            </a:r>
            <a:r>
              <a:rPr lang="en-US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w Cen MT"/>
                <a:cs typeface="Tw Cen MT"/>
              </a:rPr>
              <a:t>corresponde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w Cen MT"/>
                <a:cs typeface="Tw Cen MT"/>
              </a:rPr>
              <a:t>à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w Cen MT"/>
                <a:cs typeface="Tw Cen MT"/>
              </a:rPr>
              <a:t>expiração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cs typeface="Tw Cen MT"/>
              </a:rPr>
              <a:t> do </a:t>
            </a:r>
            <a:r>
              <a:rPr lang="en-US" sz="2400" dirty="0" err="1" smtClean="0">
                <a:solidFill>
                  <a:srgbClr val="000000"/>
                </a:solidFill>
                <a:latin typeface="Tw Cen MT"/>
                <a:cs typeface="Tw Cen MT"/>
              </a:rPr>
              <a:t>temporizador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4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endParaRPr lang="en-US" sz="2400" i="1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41564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Que acontece quando se perde o ACK?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90800" y="1447800"/>
            <a:ext cx="5106988" cy="4648200"/>
            <a:chOff x="1632" y="912"/>
            <a:chExt cx="3217" cy="3046"/>
          </a:xfrm>
        </p:grpSpPr>
        <p:sp>
          <p:nvSpPr>
            <p:cNvPr id="97286" name="Line 4"/>
            <p:cNvSpPr>
              <a:spLocks noChangeShapeType="1"/>
            </p:cNvSpPr>
            <p:nvPr/>
          </p:nvSpPr>
          <p:spPr bwMode="auto">
            <a:xfrm>
              <a:off x="2744" y="912"/>
              <a:ext cx="0" cy="30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287" name="Line 5"/>
            <p:cNvSpPr>
              <a:spLocks noChangeShapeType="1"/>
            </p:cNvSpPr>
            <p:nvPr/>
          </p:nvSpPr>
          <p:spPr bwMode="auto">
            <a:xfrm>
              <a:off x="3991" y="923"/>
              <a:ext cx="0" cy="30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288" name="Rectangle 6"/>
            <p:cNvSpPr>
              <a:spLocks noChangeArrowheads="1"/>
            </p:cNvSpPr>
            <p:nvPr/>
          </p:nvSpPr>
          <p:spPr bwMode="auto">
            <a:xfrm>
              <a:off x="3310" y="954"/>
              <a:ext cx="24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s1</a:t>
              </a:r>
            </a:p>
          </p:txBody>
        </p:sp>
        <p:sp>
          <p:nvSpPr>
            <p:cNvPr id="97289" name="Rectangle 7"/>
            <p:cNvSpPr>
              <a:spLocks noChangeArrowheads="1"/>
            </p:cNvSpPr>
            <p:nvPr/>
          </p:nvSpPr>
          <p:spPr bwMode="auto">
            <a:xfrm>
              <a:off x="1632" y="1103"/>
              <a:ext cx="52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Emissor</a:t>
              </a:r>
            </a:p>
          </p:txBody>
        </p:sp>
        <p:sp>
          <p:nvSpPr>
            <p:cNvPr id="97290" name="Rectangle 8"/>
            <p:cNvSpPr>
              <a:spLocks noChangeArrowheads="1"/>
            </p:cNvSpPr>
            <p:nvPr/>
          </p:nvSpPr>
          <p:spPr bwMode="auto">
            <a:xfrm>
              <a:off x="4221" y="1029"/>
              <a:ext cx="62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Receptor</a:t>
              </a:r>
            </a:p>
          </p:txBody>
        </p:sp>
        <p:sp>
          <p:nvSpPr>
            <p:cNvPr id="97291" name="Line 9"/>
            <p:cNvSpPr>
              <a:spLocks noChangeShapeType="1"/>
            </p:cNvSpPr>
            <p:nvPr/>
          </p:nvSpPr>
          <p:spPr bwMode="auto">
            <a:xfrm>
              <a:off x="2744" y="1025"/>
              <a:ext cx="1247" cy="2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292" name="Line 10"/>
            <p:cNvSpPr>
              <a:spLocks noChangeShapeType="1"/>
            </p:cNvSpPr>
            <p:nvPr/>
          </p:nvSpPr>
          <p:spPr bwMode="auto">
            <a:xfrm flipH="1">
              <a:off x="2744" y="1307"/>
              <a:ext cx="1247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293" name="Line 11"/>
            <p:cNvSpPr>
              <a:spLocks noChangeShapeType="1"/>
            </p:cNvSpPr>
            <p:nvPr/>
          </p:nvSpPr>
          <p:spPr bwMode="auto">
            <a:xfrm>
              <a:off x="2744" y="1699"/>
              <a:ext cx="816" cy="1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294" name="Line 12"/>
            <p:cNvSpPr>
              <a:spLocks noChangeShapeType="1"/>
            </p:cNvSpPr>
            <p:nvPr/>
          </p:nvSpPr>
          <p:spPr bwMode="auto">
            <a:xfrm>
              <a:off x="2744" y="2261"/>
              <a:ext cx="1247" cy="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295" name="Rectangle 13"/>
            <p:cNvSpPr>
              <a:spLocks noChangeArrowheads="1"/>
            </p:cNvSpPr>
            <p:nvPr/>
          </p:nvSpPr>
          <p:spPr bwMode="auto">
            <a:xfrm>
              <a:off x="3262" y="1290"/>
              <a:ext cx="32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ack</a:t>
              </a:r>
            </a:p>
          </p:txBody>
        </p:sp>
        <p:sp>
          <p:nvSpPr>
            <p:cNvPr id="97296" name="Rectangle 14"/>
            <p:cNvSpPr>
              <a:spLocks noChangeArrowheads="1"/>
            </p:cNvSpPr>
            <p:nvPr/>
          </p:nvSpPr>
          <p:spPr bwMode="auto">
            <a:xfrm>
              <a:off x="3022" y="1781"/>
              <a:ext cx="24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s2</a:t>
              </a:r>
            </a:p>
          </p:txBody>
        </p:sp>
        <p:sp>
          <p:nvSpPr>
            <p:cNvPr id="97297" name="Rectangle 15"/>
            <p:cNvSpPr>
              <a:spLocks noChangeArrowheads="1"/>
            </p:cNvSpPr>
            <p:nvPr/>
          </p:nvSpPr>
          <p:spPr bwMode="auto">
            <a:xfrm>
              <a:off x="3262" y="2151"/>
              <a:ext cx="24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s2</a:t>
              </a:r>
            </a:p>
          </p:txBody>
        </p:sp>
        <p:sp>
          <p:nvSpPr>
            <p:cNvPr id="97298" name="Line 16"/>
            <p:cNvSpPr>
              <a:spLocks noChangeShapeType="1"/>
            </p:cNvSpPr>
            <p:nvPr/>
          </p:nvSpPr>
          <p:spPr bwMode="auto">
            <a:xfrm>
              <a:off x="2744" y="3326"/>
              <a:ext cx="1247" cy="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299" name="Line 17"/>
            <p:cNvSpPr>
              <a:spLocks noChangeShapeType="1"/>
            </p:cNvSpPr>
            <p:nvPr/>
          </p:nvSpPr>
          <p:spPr bwMode="auto">
            <a:xfrm flipH="1">
              <a:off x="2744" y="2507"/>
              <a:ext cx="1247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300" name="Line 18"/>
            <p:cNvSpPr>
              <a:spLocks noChangeShapeType="1"/>
            </p:cNvSpPr>
            <p:nvPr/>
          </p:nvSpPr>
          <p:spPr bwMode="auto">
            <a:xfrm>
              <a:off x="2744" y="2747"/>
              <a:ext cx="1247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301" name="Line 19"/>
            <p:cNvSpPr>
              <a:spLocks noChangeShapeType="1"/>
            </p:cNvSpPr>
            <p:nvPr/>
          </p:nvSpPr>
          <p:spPr bwMode="auto">
            <a:xfrm flipH="1">
              <a:off x="3320" y="3083"/>
              <a:ext cx="671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302" name="Rectangle 20"/>
            <p:cNvSpPr>
              <a:spLocks noChangeArrowheads="1"/>
            </p:cNvSpPr>
            <p:nvPr/>
          </p:nvSpPr>
          <p:spPr bwMode="auto">
            <a:xfrm>
              <a:off x="3216" y="2410"/>
              <a:ext cx="32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ack</a:t>
              </a:r>
            </a:p>
          </p:txBody>
        </p:sp>
        <p:sp>
          <p:nvSpPr>
            <p:cNvPr id="97303" name="Rectangle 21"/>
            <p:cNvSpPr>
              <a:spLocks noChangeArrowheads="1"/>
            </p:cNvSpPr>
            <p:nvPr/>
          </p:nvSpPr>
          <p:spPr bwMode="auto">
            <a:xfrm>
              <a:off x="3310" y="2750"/>
              <a:ext cx="24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s3</a:t>
              </a:r>
            </a:p>
          </p:txBody>
        </p:sp>
        <p:sp>
          <p:nvSpPr>
            <p:cNvPr id="97304" name="Rectangle 22"/>
            <p:cNvSpPr>
              <a:spLocks noChangeArrowheads="1"/>
            </p:cNvSpPr>
            <p:nvPr/>
          </p:nvSpPr>
          <p:spPr bwMode="auto">
            <a:xfrm>
              <a:off x="3598" y="3163"/>
              <a:ext cx="32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ack</a:t>
              </a:r>
            </a:p>
          </p:txBody>
        </p:sp>
        <p:sp>
          <p:nvSpPr>
            <p:cNvPr id="97305" name="Rectangle 23"/>
            <p:cNvSpPr>
              <a:spLocks noChangeArrowheads="1"/>
            </p:cNvSpPr>
            <p:nvPr/>
          </p:nvSpPr>
          <p:spPr bwMode="auto">
            <a:xfrm>
              <a:off x="3358" y="3579"/>
              <a:ext cx="24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s3</a:t>
              </a:r>
            </a:p>
          </p:txBody>
        </p:sp>
        <p:sp>
          <p:nvSpPr>
            <p:cNvPr id="97306" name="Line 25"/>
            <p:cNvSpPr>
              <a:spLocks noChangeShapeType="1"/>
            </p:cNvSpPr>
            <p:nvPr/>
          </p:nvSpPr>
          <p:spPr bwMode="auto">
            <a:xfrm>
              <a:off x="2696" y="1699"/>
              <a:ext cx="0" cy="5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307" name="Rectangle 26"/>
            <p:cNvSpPr>
              <a:spLocks noChangeArrowheads="1"/>
            </p:cNvSpPr>
            <p:nvPr/>
          </p:nvSpPr>
          <p:spPr bwMode="auto">
            <a:xfrm>
              <a:off x="1679" y="1890"/>
              <a:ext cx="53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timeout</a:t>
              </a:r>
            </a:p>
          </p:txBody>
        </p:sp>
        <p:sp>
          <p:nvSpPr>
            <p:cNvPr id="97308" name="Rectangle 27"/>
            <p:cNvSpPr>
              <a:spLocks noChangeArrowheads="1"/>
            </p:cNvSpPr>
            <p:nvPr/>
          </p:nvSpPr>
          <p:spPr bwMode="auto">
            <a:xfrm>
              <a:off x="1679" y="2975"/>
              <a:ext cx="53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 dirty="0">
                  <a:solidFill>
                    <a:srgbClr val="000000"/>
                  </a:solidFill>
                  <a:latin typeface="Tw Cen MT"/>
                  <a:cs typeface="Tw Cen MT"/>
                </a:rPr>
                <a:t>timeout</a:t>
              </a:r>
            </a:p>
          </p:txBody>
        </p:sp>
        <p:sp>
          <p:nvSpPr>
            <p:cNvPr id="97309" name="AutoShape 28"/>
            <p:cNvSpPr>
              <a:spLocks noChangeArrowheads="1"/>
            </p:cNvSpPr>
            <p:nvPr/>
          </p:nvSpPr>
          <p:spPr bwMode="auto">
            <a:xfrm>
              <a:off x="3564" y="1695"/>
              <a:ext cx="232" cy="232"/>
            </a:xfrm>
            <a:prstGeom prst="star16">
              <a:avLst>
                <a:gd name="adj" fmla="val 37500"/>
              </a:avLst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310" name="AutoShape 29"/>
            <p:cNvSpPr>
              <a:spLocks noChangeArrowheads="1"/>
            </p:cNvSpPr>
            <p:nvPr/>
          </p:nvSpPr>
          <p:spPr bwMode="auto">
            <a:xfrm>
              <a:off x="3084" y="3087"/>
              <a:ext cx="232" cy="232"/>
            </a:xfrm>
            <a:prstGeom prst="star16">
              <a:avLst>
                <a:gd name="adj" fmla="val 37500"/>
              </a:avLst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7311" name="Line 30"/>
            <p:cNvSpPr>
              <a:spLocks noChangeShapeType="1"/>
            </p:cNvSpPr>
            <p:nvPr/>
          </p:nvSpPr>
          <p:spPr bwMode="auto">
            <a:xfrm>
              <a:off x="2696" y="2755"/>
              <a:ext cx="0" cy="5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97312" name="Group 31"/>
            <p:cNvGrpSpPr>
              <a:grpSpLocks/>
            </p:cNvGrpSpPr>
            <p:nvPr/>
          </p:nvGrpSpPr>
          <p:grpSpPr bwMode="auto">
            <a:xfrm>
              <a:off x="4221" y="2531"/>
              <a:ext cx="400" cy="600"/>
              <a:chOff x="4116" y="2472"/>
              <a:chExt cx="400" cy="600"/>
            </a:xfrm>
          </p:grpSpPr>
          <p:sp>
            <p:nvSpPr>
              <p:cNvPr id="97313" name="Line 32"/>
              <p:cNvSpPr>
                <a:spLocks noChangeShapeType="1"/>
              </p:cNvSpPr>
              <p:nvPr/>
            </p:nvSpPr>
            <p:spPr bwMode="auto">
              <a:xfrm>
                <a:off x="4318" y="26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7314" name="Rectangle 33"/>
              <p:cNvSpPr>
                <a:spLocks noChangeArrowheads="1"/>
              </p:cNvSpPr>
              <p:nvPr/>
            </p:nvSpPr>
            <p:spPr bwMode="auto">
              <a:xfrm>
                <a:off x="4116" y="2472"/>
                <a:ext cx="400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en-US" sz="14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tempo</a:t>
                </a:r>
              </a:p>
            </p:txBody>
          </p:sp>
        </p:grpSp>
      </p:grp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500813" y="5357813"/>
            <a:ext cx="14060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/>
                <a:cs typeface="Tw Cen MT"/>
              </a:rPr>
              <a:t>duplicado</a:t>
            </a:r>
          </a:p>
        </p:txBody>
      </p:sp>
    </p:spTree>
    <p:extLst>
      <p:ext uri="{BB962C8B-B14F-4D97-AF65-F5344CB8AC3E}">
        <p14:creationId xmlns:p14="http://schemas.microsoft.com/office/powerpoint/2010/main" val="215154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Problemas ainda mal resolvidos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solução anterior não resolve ainda o problema da perca de um ACK que poderá conduzir à aceitação de um segmento duplicado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mesmo problema poderá ser introduzido por um receptor lento (face ao </a:t>
            </a:r>
            <a:r>
              <a:rPr lang="pt-PT" i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a enviar o ACK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 </a:t>
            </a:r>
            <a:r>
              <a:rPr lang="pt-PT" i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mal regulado, muito curto por exemplo, poderá conduzir ao mesmo problema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Na verdade as velocidades relativas do emissor e receptor podem não ser constantes nem conhecidas a priori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Note-se que um </a:t>
            </a:r>
            <a:r>
              <a:rPr lang="pt-PT" i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muito elevado conduz a uma recuperação demasiado lenta de uma perda</a:t>
            </a:r>
          </a:p>
        </p:txBody>
      </p:sp>
    </p:spTree>
    <p:extLst>
      <p:ext uri="{BB962C8B-B14F-4D97-AF65-F5344CB8AC3E}">
        <p14:creationId xmlns:p14="http://schemas.microsoft.com/office/powerpoint/2010/main" val="3343999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Exemplo: </a:t>
            </a:r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demasiado curto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1380" name="Rectangle 3"/>
          <p:cNvSpPr>
            <a:spLocks noChangeArrowheads="1"/>
          </p:cNvSpPr>
          <p:nvPr/>
        </p:nvSpPr>
        <p:spPr bwMode="auto">
          <a:xfrm>
            <a:off x="762000" y="3124200"/>
            <a:ext cx="1935902" cy="59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Timeout foi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demasiado curto ...</a:t>
            </a:r>
          </a:p>
        </p:txBody>
      </p:sp>
      <p:sp>
        <p:nvSpPr>
          <p:cNvPr id="101381" name="Rectangle 4"/>
          <p:cNvSpPr>
            <a:spLocks noChangeArrowheads="1"/>
          </p:cNvSpPr>
          <p:nvPr/>
        </p:nvSpPr>
        <p:spPr bwMode="auto">
          <a:xfrm>
            <a:off x="6704013" y="6400800"/>
            <a:ext cx="1978025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1382" name="Rectangle 10"/>
          <p:cNvSpPr>
            <a:spLocks noChangeArrowheads="1"/>
          </p:cNvSpPr>
          <p:nvPr/>
        </p:nvSpPr>
        <p:spPr bwMode="auto">
          <a:xfrm>
            <a:off x="6704013" y="1449388"/>
            <a:ext cx="99634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Receptor</a:t>
            </a:r>
          </a:p>
        </p:txBody>
      </p:sp>
      <p:sp>
        <p:nvSpPr>
          <p:cNvPr id="97301" name="Rectangle 17"/>
          <p:cNvSpPr>
            <a:spLocks noChangeArrowheads="1"/>
          </p:cNvSpPr>
          <p:nvPr/>
        </p:nvSpPr>
        <p:spPr bwMode="auto">
          <a:xfrm>
            <a:off x="6400800" y="2667000"/>
            <a:ext cx="1519947" cy="193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2000" u="none">
                <a:solidFill>
                  <a:srgbClr val="000000"/>
                </a:solidFill>
                <a:latin typeface="Tw Cen MT"/>
                <a:cs typeface="Tw Cen MT"/>
              </a:rPr>
              <a:t>Problemas:</a:t>
            </a:r>
          </a:p>
          <a:p>
            <a:pPr defTabSz="762000" eaLnBrk="0" hangingPunct="0">
              <a:lnSpc>
                <a:spcPct val="85000"/>
              </a:lnSpc>
            </a:pPr>
            <a:endParaRPr lang="en-US" sz="2000" u="none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85000"/>
              </a:lnSpc>
            </a:pPr>
            <a:endParaRPr lang="en-US" sz="2000" u="none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85000"/>
              </a:lnSpc>
            </a:pPr>
            <a:r>
              <a:rPr lang="en-US" sz="2000" u="none">
                <a:solidFill>
                  <a:srgbClr val="000000"/>
                </a:solidFill>
                <a:latin typeface="Tw Cen MT"/>
                <a:cs typeface="Tw Cen MT"/>
              </a:rPr>
              <a:t>s1 duplicado</a:t>
            </a:r>
          </a:p>
          <a:p>
            <a:pPr defTabSz="762000" eaLnBrk="0" hangingPunct="0">
              <a:lnSpc>
                <a:spcPct val="85000"/>
              </a:lnSpc>
            </a:pPr>
            <a:endParaRPr lang="en-US" sz="2000" u="none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85000"/>
              </a:lnSpc>
            </a:pPr>
            <a:r>
              <a:rPr lang="en-US" sz="2000" u="none">
                <a:solidFill>
                  <a:srgbClr val="000000"/>
                </a:solidFill>
                <a:latin typeface="Tw Cen MT"/>
                <a:cs typeface="Tw Cen MT"/>
              </a:rPr>
              <a:t>s2 perdeu-se</a:t>
            </a:r>
          </a:p>
          <a:p>
            <a:pPr defTabSz="762000" eaLnBrk="0" hangingPunct="0">
              <a:lnSpc>
                <a:spcPct val="85000"/>
              </a:lnSpc>
            </a:pPr>
            <a:endParaRPr lang="en-US" sz="2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101384" name="Group 31"/>
          <p:cNvGrpSpPr>
            <a:grpSpLocks/>
          </p:cNvGrpSpPr>
          <p:nvPr/>
        </p:nvGrpSpPr>
        <p:grpSpPr bwMode="auto">
          <a:xfrm>
            <a:off x="2286000" y="1371600"/>
            <a:ext cx="3976688" cy="4471988"/>
            <a:chOff x="2286000" y="1371600"/>
            <a:chExt cx="3976688" cy="4472149"/>
          </a:xfrm>
        </p:grpSpPr>
        <p:sp>
          <p:nvSpPr>
            <p:cNvPr id="101388" name="Line 6"/>
            <p:cNvSpPr>
              <a:spLocks noChangeShapeType="1"/>
            </p:cNvSpPr>
            <p:nvPr/>
          </p:nvSpPr>
          <p:spPr bwMode="auto">
            <a:xfrm>
              <a:off x="4052888" y="1443731"/>
              <a:ext cx="0" cy="44000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1389" name="Line 7"/>
            <p:cNvSpPr>
              <a:spLocks noChangeShapeType="1"/>
            </p:cNvSpPr>
            <p:nvPr/>
          </p:nvSpPr>
          <p:spPr bwMode="auto">
            <a:xfrm>
              <a:off x="6262688" y="1371600"/>
              <a:ext cx="0" cy="44721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1390" name="Rectangle 8"/>
            <p:cNvSpPr>
              <a:spLocks noChangeArrowheads="1"/>
            </p:cNvSpPr>
            <p:nvPr/>
          </p:nvSpPr>
          <p:spPr bwMode="auto">
            <a:xfrm>
              <a:off x="5027613" y="1521874"/>
              <a:ext cx="390181" cy="335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s1</a:t>
              </a:r>
            </a:p>
          </p:txBody>
        </p:sp>
        <p:sp>
          <p:nvSpPr>
            <p:cNvPr id="101391" name="Rectangle 9"/>
            <p:cNvSpPr>
              <a:spLocks noChangeArrowheads="1"/>
            </p:cNvSpPr>
            <p:nvPr/>
          </p:nvSpPr>
          <p:spPr bwMode="auto">
            <a:xfrm>
              <a:off x="2286000" y="1521874"/>
              <a:ext cx="839974" cy="335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Emissor</a:t>
              </a:r>
            </a:p>
          </p:txBody>
        </p:sp>
        <p:sp>
          <p:nvSpPr>
            <p:cNvPr id="101392" name="Line 11"/>
            <p:cNvSpPr>
              <a:spLocks noChangeShapeType="1"/>
            </p:cNvSpPr>
            <p:nvPr/>
          </p:nvSpPr>
          <p:spPr bwMode="auto">
            <a:xfrm>
              <a:off x="4052888" y="1515863"/>
              <a:ext cx="2209800" cy="6491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1393" name="Line 12"/>
            <p:cNvSpPr>
              <a:spLocks noChangeShapeType="1"/>
            </p:cNvSpPr>
            <p:nvPr/>
          </p:nvSpPr>
          <p:spPr bwMode="auto">
            <a:xfrm flipH="1">
              <a:off x="4052888" y="2165046"/>
              <a:ext cx="2209800" cy="12983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1394" name="Line 13"/>
            <p:cNvSpPr>
              <a:spLocks noChangeShapeType="1"/>
            </p:cNvSpPr>
            <p:nvPr/>
          </p:nvSpPr>
          <p:spPr bwMode="auto">
            <a:xfrm>
              <a:off x="4052888" y="2742097"/>
              <a:ext cx="2209800" cy="7934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1395" name="Rectangle 14"/>
            <p:cNvSpPr>
              <a:spLocks noChangeArrowheads="1"/>
            </p:cNvSpPr>
            <p:nvPr/>
          </p:nvSpPr>
          <p:spPr bwMode="auto">
            <a:xfrm>
              <a:off x="4951413" y="2387451"/>
              <a:ext cx="507851" cy="335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ack</a:t>
              </a:r>
            </a:p>
          </p:txBody>
        </p:sp>
        <p:sp>
          <p:nvSpPr>
            <p:cNvPr id="101396" name="Line 15"/>
            <p:cNvSpPr>
              <a:spLocks noChangeShapeType="1"/>
            </p:cNvSpPr>
            <p:nvPr/>
          </p:nvSpPr>
          <p:spPr bwMode="auto">
            <a:xfrm>
              <a:off x="4052888" y="4978172"/>
              <a:ext cx="2209800" cy="6491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1397" name="Rectangle 16"/>
            <p:cNvSpPr>
              <a:spLocks noChangeArrowheads="1"/>
            </p:cNvSpPr>
            <p:nvPr/>
          </p:nvSpPr>
          <p:spPr bwMode="auto">
            <a:xfrm>
              <a:off x="5103813" y="4982680"/>
              <a:ext cx="390181" cy="335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s3</a:t>
              </a:r>
            </a:p>
          </p:txBody>
        </p:sp>
        <p:sp>
          <p:nvSpPr>
            <p:cNvPr id="101398" name="Line 18"/>
            <p:cNvSpPr>
              <a:spLocks noChangeShapeType="1"/>
            </p:cNvSpPr>
            <p:nvPr/>
          </p:nvSpPr>
          <p:spPr bwMode="auto">
            <a:xfrm>
              <a:off x="3976688" y="1515863"/>
              <a:ext cx="0" cy="12262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1399" name="Rectangle 19"/>
            <p:cNvSpPr>
              <a:spLocks noChangeArrowheads="1"/>
            </p:cNvSpPr>
            <p:nvPr/>
          </p:nvSpPr>
          <p:spPr bwMode="auto">
            <a:xfrm>
              <a:off x="2590800" y="2026794"/>
              <a:ext cx="852798" cy="335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timeout</a:t>
              </a:r>
            </a:p>
          </p:txBody>
        </p:sp>
        <p:sp>
          <p:nvSpPr>
            <p:cNvPr id="101400" name="Rectangle 20"/>
            <p:cNvSpPr>
              <a:spLocks noChangeArrowheads="1"/>
            </p:cNvSpPr>
            <p:nvPr/>
          </p:nvSpPr>
          <p:spPr bwMode="auto">
            <a:xfrm>
              <a:off x="5332413" y="2892371"/>
              <a:ext cx="390181" cy="335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s1</a:t>
              </a:r>
            </a:p>
          </p:txBody>
        </p:sp>
        <p:sp>
          <p:nvSpPr>
            <p:cNvPr id="101401" name="Line 21"/>
            <p:cNvSpPr>
              <a:spLocks noChangeShapeType="1"/>
            </p:cNvSpPr>
            <p:nvPr/>
          </p:nvSpPr>
          <p:spPr bwMode="auto">
            <a:xfrm>
              <a:off x="4052888" y="3463412"/>
              <a:ext cx="990600" cy="3606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1402" name="Rectangle 22"/>
            <p:cNvSpPr>
              <a:spLocks noChangeArrowheads="1"/>
            </p:cNvSpPr>
            <p:nvPr/>
          </p:nvSpPr>
          <p:spPr bwMode="auto">
            <a:xfrm>
              <a:off x="4189413" y="3684314"/>
              <a:ext cx="390181" cy="335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s2</a:t>
              </a:r>
            </a:p>
          </p:txBody>
        </p:sp>
        <p:sp>
          <p:nvSpPr>
            <p:cNvPr id="101403" name="Line 23"/>
            <p:cNvSpPr>
              <a:spLocks noChangeShapeType="1"/>
            </p:cNvSpPr>
            <p:nvPr/>
          </p:nvSpPr>
          <p:spPr bwMode="auto">
            <a:xfrm flipH="1">
              <a:off x="4052888" y="3535543"/>
              <a:ext cx="2209800" cy="1442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1404" name="AutoShape 24"/>
            <p:cNvSpPr>
              <a:spLocks noChangeArrowheads="1"/>
            </p:cNvSpPr>
            <p:nvPr/>
          </p:nvSpPr>
          <p:spPr bwMode="auto">
            <a:xfrm>
              <a:off x="5049838" y="3685817"/>
              <a:ext cx="368300" cy="348635"/>
            </a:xfrm>
            <a:prstGeom prst="star16">
              <a:avLst>
                <a:gd name="adj" fmla="val 37500"/>
              </a:avLst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101405" name="Group 25"/>
            <p:cNvGrpSpPr>
              <a:grpSpLocks/>
            </p:cNvGrpSpPr>
            <p:nvPr/>
          </p:nvGrpSpPr>
          <p:grpSpPr bwMode="auto">
            <a:xfrm>
              <a:off x="3000373" y="4072021"/>
              <a:ext cx="635000" cy="1078966"/>
              <a:chOff x="2024" y="2661"/>
              <a:chExt cx="400" cy="718"/>
            </a:xfrm>
          </p:grpSpPr>
          <p:sp>
            <p:nvSpPr>
              <p:cNvPr id="101406" name="Line 26"/>
              <p:cNvSpPr>
                <a:spLocks noChangeShapeType="1"/>
              </p:cNvSpPr>
              <p:nvPr/>
            </p:nvSpPr>
            <p:spPr bwMode="auto">
              <a:xfrm>
                <a:off x="2294" y="2947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1407" name="Rectangle 27"/>
              <p:cNvSpPr>
                <a:spLocks noChangeArrowheads="1"/>
              </p:cNvSpPr>
              <p:nvPr/>
            </p:nvSpPr>
            <p:spPr bwMode="auto">
              <a:xfrm>
                <a:off x="2024" y="2661"/>
                <a:ext cx="40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en-US" sz="14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tempo</a:t>
                </a:r>
              </a:p>
            </p:txBody>
          </p:sp>
        </p:grpSp>
      </p:grp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8625" y="5286375"/>
            <a:ext cx="21371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solidFill>
                  <a:srgbClr val="000000"/>
                </a:solidFill>
                <a:latin typeface="Tw Cen MT"/>
                <a:cs typeface="Tw Cen MT"/>
              </a:rPr>
              <a:t>Como resolver ?</a:t>
            </a:r>
          </a:p>
        </p:txBody>
      </p:sp>
    </p:spTree>
    <p:extLst>
      <p:ext uri="{BB962C8B-B14F-4D97-AF65-F5344CB8AC3E}">
        <p14:creationId xmlns:p14="http://schemas.microsoft.com/office/powerpoint/2010/main" val="834831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1" grpId="0"/>
      <p:bldP spid="29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Números de sequência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solução consiste em introduzir números de sequência únicos para cada segmento. Estes números permitem ao receptor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distinguir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dados esperados, dados repetidos, etc.</a:t>
            </a: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Para se poupar espaço nos cabeçalhos interessa minimizar o número de bits a usar. O número pode então ser reutilizado ciclicamente desde que não se introduza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confusão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95885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Protocolo </a:t>
            </a:r>
            <a:r>
              <a:rPr lang="pt-PT" sz="4800" i="1" dirty="0">
                <a:latin typeface="Tw Cen MT"/>
                <a:ea typeface="ＭＳ Ｐゴシック" charset="0"/>
                <a:cs typeface="Tw Cen MT"/>
              </a:rPr>
              <a:t>stop &amp; </a:t>
            </a:r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wait</a:t>
            </a:r>
            <a:endParaRPr lang="pt-PT" sz="4800" i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5476" name="Line 4"/>
          <p:cNvSpPr>
            <a:spLocks noChangeShapeType="1"/>
          </p:cNvSpPr>
          <p:nvPr/>
        </p:nvSpPr>
        <p:spPr bwMode="auto">
          <a:xfrm>
            <a:off x="5859463" y="1733937"/>
            <a:ext cx="0" cy="423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3733800" y="1565662"/>
            <a:ext cx="642654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s0(0)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2066925" y="1686312"/>
            <a:ext cx="839974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Emissor</a:t>
            </a:r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6105525" y="1686312"/>
            <a:ext cx="99634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Receptor</a:t>
            </a:r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>
            <a:off x="3592513" y="1799024"/>
            <a:ext cx="2286000" cy="615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 flipH="1">
            <a:off x="3592513" y="2414974"/>
            <a:ext cx="2286000" cy="682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482" name="Line 10"/>
          <p:cNvSpPr>
            <a:spLocks noChangeShapeType="1"/>
          </p:cNvSpPr>
          <p:nvPr/>
        </p:nvSpPr>
        <p:spPr bwMode="auto">
          <a:xfrm>
            <a:off x="3592513" y="2619762"/>
            <a:ext cx="22860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483" name="Rectangle 11"/>
          <p:cNvSpPr>
            <a:spLocks noChangeArrowheads="1"/>
          </p:cNvSpPr>
          <p:nvPr/>
        </p:nvSpPr>
        <p:spPr bwMode="auto">
          <a:xfrm>
            <a:off x="4724400" y="2348299"/>
            <a:ext cx="773113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a(0)</a:t>
            </a:r>
          </a:p>
        </p:txBody>
      </p:sp>
      <p:sp>
        <p:nvSpPr>
          <p:cNvPr id="105484" name="Line 12"/>
          <p:cNvSpPr>
            <a:spLocks noChangeShapeType="1"/>
          </p:cNvSpPr>
          <p:nvPr/>
        </p:nvSpPr>
        <p:spPr bwMode="auto">
          <a:xfrm>
            <a:off x="3625850" y="3786574"/>
            <a:ext cx="2252663" cy="473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485" name="Rectangle 13"/>
          <p:cNvSpPr>
            <a:spLocks noChangeArrowheads="1"/>
          </p:cNvSpPr>
          <p:nvPr/>
        </p:nvSpPr>
        <p:spPr bwMode="auto">
          <a:xfrm>
            <a:off x="4038600" y="4024699"/>
            <a:ext cx="68120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 dirty="0" smtClean="0">
                <a:latin typeface="Tw Cen MT"/>
                <a:cs typeface="Tw Cen MT"/>
              </a:rPr>
              <a:t>S1(1)</a:t>
            </a:r>
            <a:endParaRPr lang="en-US" sz="1800" u="none" dirty="0">
              <a:latin typeface="Tw Cen MT"/>
              <a:cs typeface="Tw Cen MT"/>
            </a:endParaRPr>
          </a:p>
        </p:txBody>
      </p:sp>
      <p:sp>
        <p:nvSpPr>
          <p:cNvPr id="105486" name="Rectangle 15"/>
          <p:cNvSpPr>
            <a:spLocks noChangeArrowheads="1"/>
          </p:cNvSpPr>
          <p:nvPr/>
        </p:nvSpPr>
        <p:spPr bwMode="auto">
          <a:xfrm>
            <a:off x="2352675" y="2119699"/>
            <a:ext cx="852798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timeout</a:t>
            </a:r>
          </a:p>
        </p:txBody>
      </p:sp>
      <p:sp>
        <p:nvSpPr>
          <p:cNvPr id="105487" name="Rectangle 16"/>
          <p:cNvSpPr>
            <a:spLocks noChangeArrowheads="1"/>
          </p:cNvSpPr>
          <p:nvPr/>
        </p:nvSpPr>
        <p:spPr bwMode="auto">
          <a:xfrm>
            <a:off x="3581400" y="2348299"/>
            <a:ext cx="642654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s0(0)</a:t>
            </a:r>
          </a:p>
        </p:txBody>
      </p:sp>
      <p:sp>
        <p:nvSpPr>
          <p:cNvPr id="105488" name="Line 17"/>
          <p:cNvSpPr>
            <a:spLocks noChangeShapeType="1"/>
          </p:cNvSpPr>
          <p:nvPr/>
        </p:nvSpPr>
        <p:spPr bwMode="auto">
          <a:xfrm>
            <a:off x="3592513" y="3097599"/>
            <a:ext cx="1676400" cy="411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489" name="Rectangle 18"/>
          <p:cNvSpPr>
            <a:spLocks noChangeArrowheads="1"/>
          </p:cNvSpPr>
          <p:nvPr/>
        </p:nvSpPr>
        <p:spPr bwMode="auto">
          <a:xfrm>
            <a:off x="4135438" y="3029337"/>
            <a:ext cx="642654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s1(1)</a:t>
            </a:r>
          </a:p>
        </p:txBody>
      </p:sp>
      <p:sp>
        <p:nvSpPr>
          <p:cNvPr id="105490" name="Line 19"/>
          <p:cNvSpPr>
            <a:spLocks noChangeShapeType="1"/>
          </p:cNvSpPr>
          <p:nvPr/>
        </p:nvSpPr>
        <p:spPr bwMode="auto">
          <a:xfrm flipH="1">
            <a:off x="3592513" y="3165862"/>
            <a:ext cx="2286000" cy="820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491" name="Rectangle 20"/>
          <p:cNvSpPr>
            <a:spLocks noChangeArrowheads="1"/>
          </p:cNvSpPr>
          <p:nvPr/>
        </p:nvSpPr>
        <p:spPr bwMode="auto">
          <a:xfrm>
            <a:off x="2286000" y="3415099"/>
            <a:ext cx="852798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timeout</a:t>
            </a:r>
          </a:p>
        </p:txBody>
      </p:sp>
      <p:sp>
        <p:nvSpPr>
          <p:cNvPr id="105492" name="Rectangle 21"/>
          <p:cNvSpPr>
            <a:spLocks noChangeArrowheads="1"/>
          </p:cNvSpPr>
          <p:nvPr/>
        </p:nvSpPr>
        <p:spPr bwMode="auto">
          <a:xfrm>
            <a:off x="3875088" y="3405574"/>
            <a:ext cx="629467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dirty="0" smtClean="0">
                <a:latin typeface="Tw Cen MT"/>
                <a:cs typeface="Tw Cen MT"/>
              </a:rPr>
              <a:t>a (0</a:t>
            </a:r>
            <a:r>
              <a:rPr lang="en-US" sz="1800" u="none" dirty="0" smtClean="0">
                <a:latin typeface="Tw Cen MT"/>
                <a:cs typeface="Tw Cen MT"/>
              </a:rPr>
              <a:t>)</a:t>
            </a:r>
            <a:endParaRPr lang="en-US" sz="1800" u="none" dirty="0">
              <a:latin typeface="Tw Cen MT"/>
              <a:cs typeface="Tw Cen MT"/>
            </a:endParaRPr>
          </a:p>
        </p:txBody>
      </p:sp>
      <p:sp>
        <p:nvSpPr>
          <p:cNvPr id="101397" name="Rectangle 22"/>
          <p:cNvSpPr>
            <a:spLocks noChangeArrowheads="1"/>
          </p:cNvSpPr>
          <p:nvPr/>
        </p:nvSpPr>
        <p:spPr bwMode="auto">
          <a:xfrm>
            <a:off x="5943600" y="2957899"/>
            <a:ext cx="1838970" cy="57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ignorar duplicado</a:t>
            </a:r>
          </a:p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mas enviar ack</a:t>
            </a:r>
          </a:p>
        </p:txBody>
      </p:sp>
      <p:sp>
        <p:nvSpPr>
          <p:cNvPr id="105494" name="Line 23"/>
          <p:cNvSpPr>
            <a:spLocks noChangeShapeType="1"/>
          </p:cNvSpPr>
          <p:nvPr/>
        </p:nvSpPr>
        <p:spPr bwMode="auto">
          <a:xfrm flipH="1">
            <a:off x="3592513" y="4259649"/>
            <a:ext cx="2286000" cy="752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495" name="Rectangle 24"/>
          <p:cNvSpPr>
            <a:spLocks noChangeArrowheads="1"/>
          </p:cNvSpPr>
          <p:nvPr/>
        </p:nvSpPr>
        <p:spPr bwMode="auto">
          <a:xfrm>
            <a:off x="3810000" y="4481899"/>
            <a:ext cx="565785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dirty="0">
                <a:latin typeface="Tw Cen MT"/>
                <a:cs typeface="Tw Cen MT"/>
              </a:rPr>
              <a:t>a</a:t>
            </a:r>
            <a:r>
              <a:rPr lang="en-US" sz="1800" u="none" dirty="0" smtClean="0">
                <a:latin typeface="Tw Cen MT"/>
                <a:cs typeface="Tw Cen MT"/>
              </a:rPr>
              <a:t>(1)</a:t>
            </a:r>
            <a:endParaRPr lang="en-US" sz="1800" u="none" dirty="0">
              <a:latin typeface="Tw Cen MT"/>
              <a:cs typeface="Tw Cen MT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752600" y="3954850"/>
            <a:ext cx="1798638" cy="1098185"/>
            <a:chOff x="1828800" y="3740150"/>
            <a:chExt cx="1798638" cy="1097483"/>
          </a:xfrm>
        </p:grpSpPr>
        <p:sp>
          <p:nvSpPr>
            <p:cNvPr id="105508" name="Line 25"/>
            <p:cNvSpPr>
              <a:spLocks noChangeShapeType="1"/>
            </p:cNvSpPr>
            <p:nvPr/>
          </p:nvSpPr>
          <p:spPr bwMode="auto">
            <a:xfrm>
              <a:off x="2809875" y="3740150"/>
              <a:ext cx="817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5509" name="Line 26"/>
            <p:cNvSpPr>
              <a:spLocks noChangeShapeType="1"/>
            </p:cNvSpPr>
            <p:nvPr/>
          </p:nvSpPr>
          <p:spPr bwMode="auto">
            <a:xfrm>
              <a:off x="2809875" y="3740150"/>
              <a:ext cx="0" cy="465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5510" name="Rectangle 27"/>
            <p:cNvSpPr>
              <a:spLocks noChangeArrowheads="1"/>
            </p:cNvSpPr>
            <p:nvPr/>
          </p:nvSpPr>
          <p:spPr bwMode="auto">
            <a:xfrm>
              <a:off x="1828800" y="4267200"/>
              <a:ext cx="1250342" cy="570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ignorar ack</a:t>
              </a:r>
            </a:p>
            <a:p>
              <a:pPr defTabSz="762000" eaLnBrk="0" hangingPunct="0">
                <a:lnSpc>
                  <a:spcPct val="85000"/>
                </a:lnSpc>
              </a:pPr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duplicado</a:t>
              </a:r>
            </a:p>
          </p:txBody>
        </p:sp>
      </p:grpSp>
      <p:sp>
        <p:nvSpPr>
          <p:cNvPr id="105497" name="Rectangle 28"/>
          <p:cNvSpPr>
            <a:spLocks noChangeArrowheads="1"/>
          </p:cNvSpPr>
          <p:nvPr/>
        </p:nvSpPr>
        <p:spPr bwMode="auto">
          <a:xfrm>
            <a:off x="4572000" y="4939099"/>
            <a:ext cx="642654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s2(2)</a:t>
            </a:r>
          </a:p>
        </p:txBody>
      </p:sp>
      <p:sp>
        <p:nvSpPr>
          <p:cNvPr id="105498" name="Line 29"/>
          <p:cNvSpPr>
            <a:spLocks noChangeShapeType="1"/>
          </p:cNvSpPr>
          <p:nvPr/>
        </p:nvSpPr>
        <p:spPr bwMode="auto">
          <a:xfrm>
            <a:off x="3592513" y="1662499"/>
            <a:ext cx="0" cy="464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499" name="Line 30"/>
          <p:cNvSpPr>
            <a:spLocks noChangeShapeType="1"/>
          </p:cNvSpPr>
          <p:nvPr/>
        </p:nvSpPr>
        <p:spPr bwMode="auto">
          <a:xfrm>
            <a:off x="3668713" y="5012124"/>
            <a:ext cx="2209800" cy="477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500" name="Line 31"/>
          <p:cNvSpPr>
            <a:spLocks noChangeShapeType="1"/>
          </p:cNvSpPr>
          <p:nvPr/>
        </p:nvSpPr>
        <p:spPr bwMode="auto">
          <a:xfrm flipH="1">
            <a:off x="3592513" y="5489962"/>
            <a:ext cx="2286000" cy="752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501" name="Rectangle 32"/>
          <p:cNvSpPr>
            <a:spLocks noChangeArrowheads="1"/>
          </p:cNvSpPr>
          <p:nvPr/>
        </p:nvSpPr>
        <p:spPr bwMode="auto">
          <a:xfrm>
            <a:off x="4124325" y="5672524"/>
            <a:ext cx="565785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a(2)</a:t>
            </a:r>
          </a:p>
        </p:txBody>
      </p:sp>
      <p:grpSp>
        <p:nvGrpSpPr>
          <p:cNvPr id="105502" name="Group 33"/>
          <p:cNvGrpSpPr>
            <a:grpSpLocks/>
          </p:cNvGrpSpPr>
          <p:nvPr/>
        </p:nvGrpSpPr>
        <p:grpSpPr bwMode="auto">
          <a:xfrm>
            <a:off x="7232644" y="4977199"/>
            <a:ext cx="635000" cy="855663"/>
            <a:chOff x="4692" y="3096"/>
            <a:chExt cx="400" cy="600"/>
          </a:xfrm>
        </p:grpSpPr>
        <p:sp>
          <p:nvSpPr>
            <p:cNvPr id="105506" name="Line 34"/>
            <p:cNvSpPr>
              <a:spLocks noChangeShapeType="1"/>
            </p:cNvSpPr>
            <p:nvPr/>
          </p:nvSpPr>
          <p:spPr bwMode="auto">
            <a:xfrm>
              <a:off x="489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5507" name="Rectangle 35"/>
            <p:cNvSpPr>
              <a:spLocks noChangeArrowheads="1"/>
            </p:cNvSpPr>
            <p:nvPr/>
          </p:nvSpPr>
          <p:spPr bwMode="auto">
            <a:xfrm>
              <a:off x="4692" y="3096"/>
              <a:ext cx="4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tempo</a:t>
              </a:r>
            </a:p>
          </p:txBody>
        </p:sp>
      </p:grpSp>
      <p:sp>
        <p:nvSpPr>
          <p:cNvPr id="105503" name="AutoShape 36"/>
          <p:cNvSpPr>
            <a:spLocks noChangeArrowheads="1"/>
          </p:cNvSpPr>
          <p:nvPr/>
        </p:nvSpPr>
        <p:spPr bwMode="auto">
          <a:xfrm>
            <a:off x="5275263" y="3376999"/>
            <a:ext cx="368300" cy="330200"/>
          </a:xfrm>
          <a:prstGeom prst="star16">
            <a:avLst>
              <a:gd name="adj" fmla="val 375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504" name="Line 18"/>
          <p:cNvSpPr>
            <a:spLocks noChangeShapeType="1"/>
          </p:cNvSpPr>
          <p:nvPr/>
        </p:nvSpPr>
        <p:spPr bwMode="auto">
          <a:xfrm>
            <a:off x="3505200" y="1738699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5505" name="Line 18"/>
          <p:cNvSpPr>
            <a:spLocks noChangeShapeType="1"/>
          </p:cNvSpPr>
          <p:nvPr/>
        </p:nvSpPr>
        <p:spPr bwMode="auto">
          <a:xfrm>
            <a:off x="3505200" y="3110299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441498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Funcionamento (</a:t>
            </a:r>
            <a:r>
              <a:rPr lang="pt-PT" sz="48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stop &amp; </a:t>
            </a:r>
            <a:r>
              <a:rPr lang="pt-PT" sz="4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wait</a:t>
            </a:r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34512"/>
            <a:ext cx="8686800" cy="5141912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00000"/>
              </a:lnSpc>
              <a:buSzPct val="100000"/>
              <a:buFont typeface="Wingdings" charset="0"/>
              <a:buNone/>
            </a:pP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Emisor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Quando tem um segmento para transmitir, o emissor transmite-o e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activa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um temporizador. Depois podem suceder os seguintes eventos:</a:t>
            </a: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temporizador dispara – reenvia o segmento</a:t>
            </a: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Chega um ACK com o número de sequência esperado - passa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adiante e envia o segmento seguinte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Chega um ACK com outro número de sequência - ignora-o</a:t>
            </a:r>
          </a:p>
          <a:p>
            <a:pPr eaLnBrk="1" hangingPunct="1">
              <a:lnSpc>
                <a:spcPct val="100000"/>
              </a:lnSpc>
              <a:buSzPct val="100000"/>
              <a:buFont typeface="Wingdings" charset="0"/>
              <a:buNone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Receptor: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Quando recebe um segmento, o receptor emite sempre um ACK com o número de sequência igual ao do </a:t>
            </a:r>
            <a:r>
              <a:rPr lang="pt-PT" altLang="ja-JP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último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segmento recebido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correctamente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. Se o segmento é novo, guarda-o e dá-o ao nível de cima, senão ignora-o pois é um duplicado.</a:t>
            </a: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89287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831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Funcionamento (</a:t>
            </a:r>
            <a:r>
              <a:rPr lang="pt-PT" sz="48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stop &amp; </a:t>
            </a:r>
            <a:r>
              <a:rPr lang="pt-PT" sz="4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wait</a:t>
            </a:r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62580"/>
            <a:ext cx="8686800" cy="4644283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SzPct val="100000"/>
              <a:buFont typeface="Times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Admitindo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que a rede mais tarde ou mais cedo consegue que um segmento seja entregue ao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receptor: </a:t>
            </a:r>
          </a:p>
          <a:p>
            <a:pPr>
              <a:buSzPct val="100000"/>
              <a:buFont typeface="Times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protocolo garante (tente </a:t>
            </a:r>
            <a:r>
              <a:rPr lang="pt-PT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demonstar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):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</a:t>
            </a:r>
            <a:r>
              <a:rPr lang="pt-PT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ue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um segmento é </a:t>
            </a:r>
            <a:r>
              <a:rPr lang="pt-PT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correctamente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entregue ao receptor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Que esse segmento não é confundido com outro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Que todos os segmentos chegarão ao receptor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198032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Tempo de transmissão e RTT</a:t>
            </a:r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685800" y="1417638"/>
            <a:ext cx="8143875" cy="1842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Num canal de 10.000 Km com a velocidade de transmissão de 1 </a:t>
            </a:r>
            <a:r>
              <a:rPr lang="pt-PT" u="none" dirty="0" err="1">
                <a:latin typeface="Tw Cen MT"/>
                <a:cs typeface="Tw Cen MT"/>
              </a:rPr>
              <a:t>Mpbs</a:t>
            </a:r>
            <a:r>
              <a:rPr lang="pt-PT" u="none" dirty="0">
                <a:latin typeface="Tw Cen MT"/>
                <a:cs typeface="Tw Cen MT"/>
              </a:rPr>
              <a:t> </a:t>
            </a:r>
            <a:r>
              <a:rPr lang="pt-PT" u="none" dirty="0" smtClean="0">
                <a:latin typeface="Tw Cen MT"/>
                <a:cs typeface="Tw Cen MT"/>
              </a:rPr>
              <a:t>quantos segmentos </a:t>
            </a:r>
            <a:r>
              <a:rPr lang="pt-PT" u="none" dirty="0">
                <a:latin typeface="Tw Cen MT"/>
                <a:cs typeface="Tw Cen MT"/>
              </a:rPr>
              <a:t>de 1000 bytes se poderiam transmitir antes que chegue o </a:t>
            </a:r>
            <a:r>
              <a:rPr lang="pt-PT" u="none" dirty="0" err="1">
                <a:latin typeface="Tw Cen MT"/>
                <a:cs typeface="Tw Cen MT"/>
              </a:rPr>
              <a:t>ack</a:t>
            </a:r>
            <a:r>
              <a:rPr lang="pt-PT" u="none" dirty="0">
                <a:latin typeface="Tw Cen MT"/>
                <a:cs typeface="Tw Cen MT"/>
              </a:rPr>
              <a:t> do </a:t>
            </a:r>
            <a:r>
              <a:rPr lang="pt-PT" u="none" dirty="0" smtClean="0">
                <a:latin typeface="Tw Cen MT"/>
                <a:cs typeface="Tw Cen MT"/>
              </a:rPr>
              <a:t> primeiro ?</a:t>
            </a: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 err="1">
                <a:latin typeface="Tw Cen MT"/>
                <a:cs typeface="Tw Cen MT"/>
              </a:rPr>
              <a:t>Tt</a:t>
            </a:r>
            <a:r>
              <a:rPr lang="pt-PT" u="none" dirty="0">
                <a:latin typeface="Tw Cen MT"/>
                <a:cs typeface="Tw Cen MT"/>
              </a:rPr>
              <a:t> = nº de bits a transmitir / velocidade de </a:t>
            </a:r>
            <a:r>
              <a:rPr lang="pt-PT" u="none" dirty="0" smtClean="0">
                <a:latin typeface="Tw Cen MT"/>
                <a:cs typeface="Tw Cen MT"/>
              </a:rPr>
              <a:t>transmiss</a:t>
            </a:r>
            <a:r>
              <a:rPr lang="pt-PT" altLang="ja-JP" u="none" dirty="0" smtClean="0">
                <a:latin typeface="Tw Cen MT"/>
                <a:ea typeface="ヒラギノ角ゴ Pro W3" charset="0"/>
                <a:cs typeface="Tw Cen MT"/>
              </a:rPr>
              <a:t>ão = 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8000 bits / 1000000 </a:t>
            </a:r>
            <a:r>
              <a:rPr lang="pt-PT" u="none" dirty="0" err="1">
                <a:latin typeface="Tw Cen MT"/>
                <a:ea typeface="ヒラギノ角ゴ Pro W3" charset="0"/>
                <a:cs typeface="Tw Cen MT"/>
              </a:rPr>
              <a:t>bps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 = 0,008 s = 8 </a:t>
            </a:r>
            <a:r>
              <a:rPr lang="pt-PT" u="none" dirty="0" err="1" smtClean="0">
                <a:latin typeface="Tw Cen MT"/>
                <a:ea typeface="ヒラギノ角ゴ Pro W3" charset="0"/>
                <a:cs typeface="Tw Cen MT"/>
              </a:rPr>
              <a:t>ms</a:t>
            </a:r>
            <a:endParaRPr lang="pt-PT" u="none" dirty="0"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 err="1">
                <a:latin typeface="Tw Cen MT"/>
                <a:ea typeface="ヒラギノ角ゴ Pro W3" charset="0"/>
                <a:cs typeface="Tw Cen MT"/>
              </a:rPr>
              <a:t>Tp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 = dimens</a:t>
            </a:r>
            <a:r>
              <a:rPr lang="pt-PT" altLang="ja-JP" u="none" dirty="0">
                <a:latin typeface="Tw Cen MT"/>
                <a:ea typeface="ヒラギノ角ゴ Pro W3" charset="0"/>
                <a:cs typeface="Tw Cen MT"/>
              </a:rPr>
              <a:t>ão do canal / velocidade de </a:t>
            </a:r>
            <a:r>
              <a:rPr lang="pt-PT" altLang="ja-JP" u="none" dirty="0" smtClean="0">
                <a:latin typeface="Tw Cen MT"/>
                <a:ea typeface="ヒラギノ角ゴ Pro W3" charset="0"/>
                <a:cs typeface="Tw Cen MT"/>
              </a:rPr>
              <a:t>propagação = 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10000 km/ 200000 km/s = 0,05 s = 50 </a:t>
            </a:r>
            <a:r>
              <a:rPr lang="pt-PT" u="none" dirty="0" err="1">
                <a:latin typeface="Tw Cen MT"/>
                <a:ea typeface="ヒラギノ角ゴ Pro W3" charset="0"/>
                <a:cs typeface="Tw Cen MT"/>
              </a:rPr>
              <a:t>ms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,  logo RTT = 100 </a:t>
            </a:r>
            <a:r>
              <a:rPr lang="pt-PT" u="none" dirty="0" err="1">
                <a:latin typeface="Tw Cen MT"/>
                <a:ea typeface="ヒラギノ角ゴ Pro W3" charset="0"/>
                <a:cs typeface="Tw Cen MT"/>
              </a:rPr>
              <a:t>ms</a:t>
            </a:r>
            <a:endParaRPr lang="pt-PT" u="none" dirty="0"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111621" name="Line 4"/>
          <p:cNvSpPr>
            <a:spLocks noChangeShapeType="1"/>
          </p:cNvSpPr>
          <p:nvPr/>
        </p:nvSpPr>
        <p:spPr bwMode="auto">
          <a:xfrm>
            <a:off x="914400" y="4114800"/>
            <a:ext cx="7616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920750" y="3816350"/>
            <a:ext cx="673100" cy="215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1623" name="Line 6"/>
          <p:cNvSpPr>
            <a:spLocks noChangeShapeType="1"/>
          </p:cNvSpPr>
          <p:nvPr/>
        </p:nvSpPr>
        <p:spPr bwMode="auto">
          <a:xfrm>
            <a:off x="914400" y="4343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1624" name="Line 7"/>
          <p:cNvSpPr>
            <a:spLocks noChangeShapeType="1"/>
          </p:cNvSpPr>
          <p:nvPr/>
        </p:nvSpPr>
        <p:spPr bwMode="auto">
          <a:xfrm>
            <a:off x="914400" y="4572000"/>
            <a:ext cx="7616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1625" name="Rectangle 8"/>
          <p:cNvSpPr>
            <a:spLocks noChangeArrowheads="1"/>
          </p:cNvSpPr>
          <p:nvPr/>
        </p:nvSpPr>
        <p:spPr bwMode="auto">
          <a:xfrm>
            <a:off x="1127125" y="4097338"/>
            <a:ext cx="301365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200" u="none">
                <a:latin typeface="Tw Cen MT"/>
                <a:cs typeface="Tw Cen MT"/>
              </a:rPr>
              <a:t>Tt</a:t>
            </a:r>
          </a:p>
        </p:txBody>
      </p:sp>
      <p:sp>
        <p:nvSpPr>
          <p:cNvPr id="111626" name="Rectangle 9"/>
          <p:cNvSpPr>
            <a:spLocks noChangeArrowheads="1"/>
          </p:cNvSpPr>
          <p:nvPr/>
        </p:nvSpPr>
        <p:spPr bwMode="auto">
          <a:xfrm>
            <a:off x="4286250" y="4286250"/>
            <a:ext cx="341339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200" u="none">
                <a:latin typeface="Tw Cen MT"/>
                <a:cs typeface="Tw Cen MT"/>
              </a:rPr>
              <a:t>Tp</a:t>
            </a:r>
          </a:p>
        </p:txBody>
      </p:sp>
      <p:sp>
        <p:nvSpPr>
          <p:cNvPr id="111627" name="Line 10"/>
          <p:cNvSpPr>
            <a:spLocks noChangeShapeType="1"/>
          </p:cNvSpPr>
          <p:nvPr/>
        </p:nvSpPr>
        <p:spPr bwMode="auto">
          <a:xfrm flipH="1">
            <a:off x="914400" y="4724400"/>
            <a:ext cx="7616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1628" name="Rectangle 11"/>
          <p:cNvSpPr>
            <a:spLocks noChangeArrowheads="1"/>
          </p:cNvSpPr>
          <p:nvPr/>
        </p:nvSpPr>
        <p:spPr bwMode="auto">
          <a:xfrm>
            <a:off x="685800" y="5072063"/>
            <a:ext cx="8169275" cy="153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dirty="0">
                <a:latin typeface="Tw Cen MT"/>
                <a:cs typeface="Tw Cen MT"/>
              </a:rPr>
              <a:t>S</a:t>
            </a:r>
            <a:r>
              <a:rPr lang="pt-PT" sz="2000" u="none" dirty="0" smtClean="0">
                <a:latin typeface="Tw Cen MT"/>
                <a:cs typeface="Tw Cen MT"/>
              </a:rPr>
              <a:t>e </a:t>
            </a:r>
            <a:r>
              <a:rPr lang="pt-PT" sz="2000" u="none" dirty="0">
                <a:latin typeface="Tw Cen MT"/>
                <a:cs typeface="Tw Cen MT"/>
              </a:rPr>
              <a:t>se admitir que o tempo de processamento do receptor é nulo e que o tempo de transmissão do </a:t>
            </a:r>
            <a:r>
              <a:rPr lang="pt-PT" sz="2000" u="none" dirty="0" err="1">
                <a:latin typeface="Tw Cen MT"/>
                <a:cs typeface="Tw Cen MT"/>
              </a:rPr>
              <a:t>ack</a:t>
            </a:r>
            <a:r>
              <a:rPr lang="pt-PT" sz="2000" u="none" dirty="0">
                <a:latin typeface="Tw Cen MT"/>
                <a:cs typeface="Tw Cen MT"/>
              </a:rPr>
              <a:t> também é </a:t>
            </a:r>
            <a:r>
              <a:rPr lang="pt-PT" sz="2000" dirty="0">
                <a:latin typeface="Tw Cen MT"/>
                <a:cs typeface="Tw Cen MT"/>
              </a:rPr>
              <a:t>nulo, o </a:t>
            </a:r>
            <a:r>
              <a:rPr lang="pt-PT" sz="2000" dirty="0" err="1">
                <a:latin typeface="Tw Cen MT"/>
                <a:cs typeface="Tw Cen MT"/>
              </a:rPr>
              <a:t>ack</a:t>
            </a:r>
            <a:r>
              <a:rPr lang="pt-PT" sz="2000" dirty="0">
                <a:latin typeface="Tw Cen MT"/>
                <a:cs typeface="Tw Cen MT"/>
              </a:rPr>
              <a:t> do segmento chegará 108 </a:t>
            </a:r>
            <a:r>
              <a:rPr lang="pt-PT" sz="2000" dirty="0" err="1">
                <a:latin typeface="Tw Cen MT"/>
                <a:cs typeface="Tw Cen MT"/>
              </a:rPr>
              <a:t>ms</a:t>
            </a:r>
            <a:r>
              <a:rPr lang="pt-PT" sz="2000" dirty="0">
                <a:latin typeface="Tw Cen MT"/>
                <a:cs typeface="Tw Cen MT"/>
              </a:rPr>
              <a:t> depois do início da transmissão do mesmo</a:t>
            </a: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latin typeface="Tw Cen MT"/>
                <a:cs typeface="Tw Cen MT"/>
              </a:rPr>
              <a:t>Resposta: ( </a:t>
            </a:r>
            <a:r>
              <a:rPr lang="pt-PT" sz="2400" u="none" dirty="0" err="1">
                <a:latin typeface="Tw Cen MT"/>
                <a:cs typeface="Tw Cen MT"/>
              </a:rPr>
              <a:t>Tt</a:t>
            </a:r>
            <a:r>
              <a:rPr lang="pt-PT" sz="2400" u="none" dirty="0">
                <a:latin typeface="Tw Cen MT"/>
                <a:cs typeface="Tw Cen MT"/>
              </a:rPr>
              <a:t> + </a:t>
            </a:r>
            <a:r>
              <a:rPr lang="pt-PT" sz="2400" u="none" dirty="0" err="1">
                <a:latin typeface="Tw Cen MT"/>
                <a:cs typeface="Tw Cen MT"/>
              </a:rPr>
              <a:t>Tp</a:t>
            </a:r>
            <a:r>
              <a:rPr lang="pt-PT" sz="2400" u="none" dirty="0">
                <a:latin typeface="Tw Cen MT"/>
                <a:cs typeface="Tw Cen MT"/>
              </a:rPr>
              <a:t>  ) / </a:t>
            </a:r>
            <a:r>
              <a:rPr lang="pt-PT" sz="2400" u="none" dirty="0" err="1">
                <a:latin typeface="Tw Cen MT"/>
                <a:cs typeface="Tw Cen MT"/>
              </a:rPr>
              <a:t>Tt</a:t>
            </a:r>
            <a:r>
              <a:rPr lang="pt-PT" sz="2400" u="none" dirty="0">
                <a:latin typeface="Tw Cen MT"/>
                <a:cs typeface="Tw Cen MT"/>
              </a:rPr>
              <a:t>  =   108 / 8 = 13,5 segmentos</a:t>
            </a:r>
          </a:p>
        </p:txBody>
      </p:sp>
      <p:sp>
        <p:nvSpPr>
          <p:cNvPr id="111629" name="TextBox 12"/>
          <p:cNvSpPr txBox="1">
            <a:spLocks noChangeArrowheads="1"/>
          </p:cNvSpPr>
          <p:nvPr/>
        </p:nvSpPr>
        <p:spPr bwMode="auto">
          <a:xfrm>
            <a:off x="3810000" y="4672013"/>
            <a:ext cx="13661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>
                <a:latin typeface="Tw Cen MT"/>
                <a:cs typeface="Tw Cen MT"/>
              </a:rPr>
              <a:t>10.000 Km</a:t>
            </a:r>
          </a:p>
        </p:txBody>
      </p:sp>
      <p:sp>
        <p:nvSpPr>
          <p:cNvPr id="111630" name="TextBox 13"/>
          <p:cNvSpPr txBox="1">
            <a:spLocks noChangeArrowheads="1"/>
          </p:cNvSpPr>
          <p:nvPr/>
        </p:nvSpPr>
        <p:spPr bwMode="auto">
          <a:xfrm>
            <a:off x="500063" y="3429000"/>
            <a:ext cx="21324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latin typeface="Tw Cen MT"/>
                <a:cs typeface="Tw Cen MT"/>
              </a:rPr>
              <a:t>1000 bytes = 8Kbits</a:t>
            </a:r>
          </a:p>
        </p:txBody>
      </p:sp>
    </p:spTree>
    <p:extLst>
      <p:ext uri="{BB962C8B-B14F-4D97-AF65-F5344CB8AC3E}">
        <p14:creationId xmlns:p14="http://schemas.microsoft.com/office/powerpoint/2010/main" val="3112433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3557588" y="2001838"/>
            <a:ext cx="2298700" cy="922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0" y="1828800"/>
            <a:ext cx="3335338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Comic Sans MS" charset="0"/>
              </a:rPr>
              <a:t>transmiss</a:t>
            </a:r>
            <a:r>
              <a:rPr lang="pt-PT" altLang="ja-JP" sz="1600" u="none">
                <a:latin typeface="Comic Sans MS" charset="0"/>
                <a:ea typeface="ヒラギノ角ゴ Pro W3" charset="0"/>
                <a:cs typeface="ヒラギノ角ゴ Pro W3" charset="0"/>
              </a:rPr>
              <a:t>ão do 1º bit</a:t>
            </a:r>
            <a:r>
              <a:rPr lang="pt-PT" sz="1600" u="none">
                <a:latin typeface="Comic Sans MS" charset="0"/>
                <a:ea typeface="ヒラギノ角ゴ Pro W3" charset="0"/>
                <a:cs typeface="ヒラギノ角ゴ Pro W3" charset="0"/>
              </a:rPr>
              <a:t>, t = 0</a:t>
            </a:r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>
            <a:off x="3546475" y="1782763"/>
            <a:ext cx="23813" cy="2913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>
            <a:off x="5867400" y="1752600"/>
            <a:ext cx="22225" cy="289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2819400" y="1446213"/>
            <a:ext cx="1119188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emissor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5195888" y="1446213"/>
            <a:ext cx="1204912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receptor</a:t>
            </a:r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>
            <a:off x="3570288" y="1997075"/>
            <a:ext cx="2260600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3575050" y="4108450"/>
            <a:ext cx="2262188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 flipV="1">
            <a:off x="3575050" y="3165475"/>
            <a:ext cx="2279650" cy="922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24" name="Freeform 12"/>
          <p:cNvSpPr>
            <a:spLocks/>
          </p:cNvSpPr>
          <p:nvPr/>
        </p:nvSpPr>
        <p:spPr bwMode="auto">
          <a:xfrm>
            <a:off x="3552825" y="1995488"/>
            <a:ext cx="2303463" cy="11557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25" name="Line 13"/>
          <p:cNvSpPr>
            <a:spLocks noChangeShapeType="1"/>
          </p:cNvSpPr>
          <p:nvPr/>
        </p:nvSpPr>
        <p:spPr bwMode="auto">
          <a:xfrm flipH="1">
            <a:off x="3408363" y="1995488"/>
            <a:ext cx="1365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26" name="Line 14"/>
          <p:cNvSpPr>
            <a:spLocks noChangeShapeType="1"/>
          </p:cNvSpPr>
          <p:nvPr/>
        </p:nvSpPr>
        <p:spPr bwMode="auto">
          <a:xfrm flipH="1">
            <a:off x="3408363" y="2236788"/>
            <a:ext cx="1365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27" name="Line 15"/>
          <p:cNvSpPr>
            <a:spLocks noChangeShapeType="1"/>
          </p:cNvSpPr>
          <p:nvPr/>
        </p:nvSpPr>
        <p:spPr bwMode="auto">
          <a:xfrm flipH="1">
            <a:off x="3419475" y="4095750"/>
            <a:ext cx="13811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28" name="Text Box 16"/>
          <p:cNvSpPr txBox="1">
            <a:spLocks noChangeArrowheads="1"/>
          </p:cNvSpPr>
          <p:nvPr/>
        </p:nvSpPr>
        <p:spPr bwMode="auto">
          <a:xfrm>
            <a:off x="2755900" y="2968625"/>
            <a:ext cx="874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solidFill>
                  <a:srgbClr val="FF0000"/>
                </a:solidFill>
                <a:latin typeface="Tw Cen MT"/>
                <a:cs typeface="Tw Cen MT"/>
              </a:rPr>
              <a:t>RTT</a:t>
            </a:r>
            <a:r>
              <a:rPr lang="pt-PT" sz="1000" u="none">
                <a:latin typeface="Tw Cen MT"/>
                <a:cs typeface="Tw Cen MT"/>
              </a:rPr>
              <a:t> </a:t>
            </a:r>
            <a:endParaRPr lang="pt-PT" u="none">
              <a:latin typeface="Tw Cen MT"/>
              <a:cs typeface="Tw Cen MT"/>
            </a:endParaRPr>
          </a:p>
        </p:txBody>
      </p:sp>
      <p:sp>
        <p:nvSpPr>
          <p:cNvPr id="115729" name="Line 17"/>
          <p:cNvSpPr>
            <a:spLocks noChangeShapeType="1"/>
          </p:cNvSpPr>
          <p:nvPr/>
        </p:nvSpPr>
        <p:spPr bwMode="auto">
          <a:xfrm>
            <a:off x="3443288" y="3276600"/>
            <a:ext cx="11112" cy="81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30" name="Line 18"/>
          <p:cNvSpPr>
            <a:spLocks noChangeShapeType="1"/>
          </p:cNvSpPr>
          <p:nvPr/>
        </p:nvSpPr>
        <p:spPr bwMode="auto">
          <a:xfrm flipV="1">
            <a:off x="3448050" y="2259013"/>
            <a:ext cx="3175" cy="768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31" name="Text Box 19"/>
          <p:cNvSpPr txBox="1">
            <a:spLocks noChangeArrowheads="1"/>
          </p:cNvSpPr>
          <p:nvPr/>
        </p:nvSpPr>
        <p:spPr bwMode="auto">
          <a:xfrm>
            <a:off x="228600" y="2133600"/>
            <a:ext cx="308451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en-US" sz="1600" u="none">
                <a:latin typeface="Tw Cen MT"/>
                <a:cs typeface="Tw Cen MT"/>
              </a:rPr>
              <a:t>transmiss</a:t>
            </a:r>
            <a:r>
              <a:rPr lang="en-US" altLang="ja-JP" sz="1600" u="none">
                <a:latin typeface="Tw Cen MT"/>
                <a:ea typeface="ヒラギノ角ゴ Pro W3" charset="0"/>
                <a:cs typeface="Tw Cen MT"/>
              </a:rPr>
              <a:t>ão do último bit</a:t>
            </a:r>
            <a:r>
              <a:rPr lang="en-US" sz="1600" u="none">
                <a:latin typeface="Tw Cen MT"/>
                <a:ea typeface="ヒラギノ角ゴ Pro W3" charset="0"/>
                <a:cs typeface="Tw Cen MT"/>
              </a:rPr>
              <a:t>, </a:t>
            </a:r>
            <a:r>
              <a:rPr lang="en-US" sz="1600" u="none">
                <a:solidFill>
                  <a:srgbClr val="FF0000"/>
                </a:solidFill>
                <a:latin typeface="Tw Cen MT"/>
                <a:ea typeface="ヒラギノ角ゴ Pro W3" charset="0"/>
                <a:cs typeface="Tw Cen MT"/>
              </a:rPr>
              <a:t>t = Tt</a:t>
            </a:r>
          </a:p>
        </p:txBody>
      </p:sp>
      <p:sp>
        <p:nvSpPr>
          <p:cNvPr id="115732" name="Line 20"/>
          <p:cNvSpPr>
            <a:spLocks noChangeShapeType="1"/>
          </p:cNvSpPr>
          <p:nvPr/>
        </p:nvSpPr>
        <p:spPr bwMode="auto">
          <a:xfrm flipH="1">
            <a:off x="5761038" y="2909888"/>
            <a:ext cx="13811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33" name="Text Box 21"/>
          <p:cNvSpPr txBox="1">
            <a:spLocks noChangeArrowheads="1"/>
          </p:cNvSpPr>
          <p:nvPr/>
        </p:nvSpPr>
        <p:spPr bwMode="auto">
          <a:xfrm>
            <a:off x="5842000" y="2733675"/>
            <a:ext cx="25034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Tw Cen MT"/>
                <a:cs typeface="Tw Cen MT"/>
              </a:rPr>
              <a:t>recepç</a:t>
            </a:r>
            <a:r>
              <a:rPr lang="pt-PT" altLang="ja-JP" sz="1600" u="none">
                <a:latin typeface="Tw Cen MT"/>
                <a:ea typeface="ヒラギノ角ゴ Pro W3" charset="0"/>
                <a:cs typeface="Tw Cen MT"/>
              </a:rPr>
              <a:t>ão do 1º bit</a:t>
            </a:r>
            <a:endParaRPr lang="pt-PT" sz="1600" u="none"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115734" name="Line 22"/>
          <p:cNvSpPr>
            <a:spLocks noChangeShapeType="1"/>
          </p:cNvSpPr>
          <p:nvPr/>
        </p:nvSpPr>
        <p:spPr bwMode="auto">
          <a:xfrm>
            <a:off x="5784850" y="3159125"/>
            <a:ext cx="13176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35" name="Text Box 23"/>
          <p:cNvSpPr txBox="1">
            <a:spLocks noChangeArrowheads="1"/>
          </p:cNvSpPr>
          <p:nvPr/>
        </p:nvSpPr>
        <p:spPr bwMode="auto">
          <a:xfrm>
            <a:off x="5848350" y="2986088"/>
            <a:ext cx="3214688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Tw Cen MT"/>
                <a:cs typeface="Tw Cen MT"/>
              </a:rPr>
              <a:t>recepç</a:t>
            </a:r>
            <a:r>
              <a:rPr lang="pt-PT" altLang="ja-JP" sz="1600" u="none">
                <a:latin typeface="Tw Cen MT"/>
                <a:ea typeface="ヒラギノ角ゴ Pro W3" charset="0"/>
                <a:cs typeface="Tw Cen MT"/>
              </a:rPr>
              <a:t>ão do último bit, enviar</a:t>
            </a:r>
            <a:r>
              <a:rPr lang="pt-PT" sz="1600" u="none">
                <a:latin typeface="Tw Cen MT"/>
                <a:ea typeface="ヒラギノ角ゴ Pro W3" charset="0"/>
                <a:cs typeface="Tw Cen MT"/>
              </a:rPr>
              <a:t> ACK</a:t>
            </a:r>
          </a:p>
        </p:txBody>
      </p: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304800" y="3733800"/>
            <a:ext cx="30765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ACK chega, enviar o pr</a:t>
            </a:r>
            <a:r>
              <a:rPr lang="pt-PT" altLang="ja-JP" sz="1600" u="none">
                <a:latin typeface="Tw Cen MT"/>
                <a:ea typeface="ヒラギノ角ゴ Pro W3" charset="0"/>
                <a:cs typeface="Tw Cen MT"/>
              </a:rPr>
              <a:t>óximo segmento</a:t>
            </a:r>
            <a:r>
              <a:rPr lang="pt-PT" sz="1600" u="none">
                <a:latin typeface="Tw Cen MT"/>
                <a:ea typeface="ヒラギノ角ゴ Pro W3" charset="0"/>
                <a:cs typeface="Tw Cen MT"/>
              </a:rPr>
              <a:t>, </a:t>
            </a:r>
            <a:r>
              <a:rPr lang="pt-PT" sz="1600" u="none">
                <a:solidFill>
                  <a:srgbClr val="FF0000"/>
                </a:solidFill>
                <a:latin typeface="Tw Cen MT"/>
                <a:ea typeface="ヒラギノ角ゴ Pro W3" charset="0"/>
                <a:cs typeface="Tw Cen MT"/>
              </a:rPr>
              <a:t>t = RTT + Tt</a:t>
            </a:r>
          </a:p>
        </p:txBody>
      </p:sp>
      <p:sp>
        <p:nvSpPr>
          <p:cNvPr id="115737" name="Freeform 25"/>
          <p:cNvSpPr>
            <a:spLocks/>
          </p:cNvSpPr>
          <p:nvPr/>
        </p:nvSpPr>
        <p:spPr bwMode="auto">
          <a:xfrm>
            <a:off x="3570288" y="4103688"/>
            <a:ext cx="1465262" cy="577850"/>
          </a:xfrm>
          <a:custGeom>
            <a:avLst/>
            <a:gdLst>
              <a:gd name="T0" fmla="*/ 0 w 1845"/>
              <a:gd name="T1" fmla="*/ 0 h 592"/>
              <a:gd name="T2" fmla="*/ 2147483647 w 1845"/>
              <a:gd name="T3" fmla="*/ 2147483647 h 592"/>
              <a:gd name="T4" fmla="*/ 2147483647 w 1845"/>
              <a:gd name="T5" fmla="*/ 2147483647 h 592"/>
              <a:gd name="T6" fmla="*/ 0 w 1845"/>
              <a:gd name="T7" fmla="*/ 2147483647 h 592"/>
              <a:gd name="T8" fmla="*/ 0 w 1845"/>
              <a:gd name="T9" fmla="*/ 0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5"/>
              <a:gd name="T16" fmla="*/ 0 h 592"/>
              <a:gd name="T17" fmla="*/ 1845 w 1845"/>
              <a:gd name="T18" fmla="*/ 592 h 5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5" h="592">
                <a:moveTo>
                  <a:pt x="0" y="0"/>
                </a:moveTo>
                <a:lnTo>
                  <a:pt x="1845" y="592"/>
                </a:lnTo>
                <a:lnTo>
                  <a:pt x="1095" y="592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115738" name="Group 26"/>
          <p:cNvGrpSpPr>
            <a:grpSpLocks/>
          </p:cNvGrpSpPr>
          <p:nvPr/>
        </p:nvGrpSpPr>
        <p:grpSpPr bwMode="auto">
          <a:xfrm>
            <a:off x="3563938" y="4095750"/>
            <a:ext cx="1322387" cy="534988"/>
            <a:chOff x="12315" y="13225"/>
            <a:chExt cx="2775" cy="913"/>
          </a:xfrm>
        </p:grpSpPr>
        <p:sp>
          <p:nvSpPr>
            <p:cNvPr id="115755" name="Line 27"/>
            <p:cNvSpPr>
              <a:spLocks noChangeShapeType="1"/>
            </p:cNvSpPr>
            <p:nvPr/>
          </p:nvSpPr>
          <p:spPr bwMode="auto">
            <a:xfrm>
              <a:off x="12315" y="13225"/>
              <a:ext cx="1587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5756" name="Line 28"/>
            <p:cNvSpPr>
              <a:spLocks noChangeShapeType="1"/>
            </p:cNvSpPr>
            <p:nvPr/>
          </p:nvSpPr>
          <p:spPr bwMode="auto">
            <a:xfrm>
              <a:off x="13915" y="13737"/>
              <a:ext cx="1175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115739" name="Line 29"/>
          <p:cNvSpPr>
            <a:spLocks noChangeShapeType="1"/>
          </p:cNvSpPr>
          <p:nvPr/>
        </p:nvSpPr>
        <p:spPr bwMode="auto">
          <a:xfrm>
            <a:off x="3563938" y="4337050"/>
            <a:ext cx="327025" cy="12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40" name="Line 30"/>
          <p:cNvSpPr>
            <a:spLocks noChangeShapeType="1"/>
          </p:cNvSpPr>
          <p:nvPr/>
        </p:nvSpPr>
        <p:spPr bwMode="auto">
          <a:xfrm>
            <a:off x="3887788" y="4460875"/>
            <a:ext cx="558800" cy="2349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5741" name="Text Box 33"/>
          <p:cNvSpPr txBox="1">
            <a:spLocks noChangeArrowheads="1"/>
          </p:cNvSpPr>
          <p:nvPr/>
        </p:nvSpPr>
        <p:spPr bwMode="auto">
          <a:xfrm>
            <a:off x="4632258" y="4957763"/>
            <a:ext cx="3557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latin typeface="Tw Cen MT"/>
                <a:cs typeface="Tw Cen MT"/>
              </a:rPr>
              <a:t>=</a:t>
            </a:r>
            <a:endParaRPr lang="pt-PT" u="none">
              <a:latin typeface="Tw Cen MT"/>
              <a:cs typeface="Tw Cen MT"/>
            </a:endParaRPr>
          </a:p>
        </p:txBody>
      </p:sp>
      <p:grpSp>
        <p:nvGrpSpPr>
          <p:cNvPr id="115742" name="Group 34"/>
          <p:cNvGrpSpPr>
            <a:grpSpLocks/>
          </p:cNvGrpSpPr>
          <p:nvPr/>
        </p:nvGrpSpPr>
        <p:grpSpPr bwMode="auto">
          <a:xfrm>
            <a:off x="4973638" y="4786313"/>
            <a:ext cx="1416050" cy="733425"/>
            <a:chOff x="2082" y="2651"/>
            <a:chExt cx="864" cy="462"/>
          </a:xfrm>
        </p:grpSpPr>
        <p:sp>
          <p:nvSpPr>
            <p:cNvPr id="115752" name="Text Box 35"/>
            <p:cNvSpPr txBox="1">
              <a:spLocks noChangeArrowheads="1"/>
            </p:cNvSpPr>
            <p:nvPr/>
          </p:nvSpPr>
          <p:spPr bwMode="auto">
            <a:xfrm>
              <a:off x="2299" y="2651"/>
              <a:ext cx="39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8 ms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15753" name="Text Box 36"/>
            <p:cNvSpPr txBox="1">
              <a:spLocks noChangeArrowheads="1"/>
            </p:cNvSpPr>
            <p:nvPr/>
          </p:nvSpPr>
          <p:spPr bwMode="auto">
            <a:xfrm>
              <a:off x="2196" y="2861"/>
              <a:ext cx="59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108 ms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15754" name="Line 37"/>
            <p:cNvSpPr>
              <a:spLocks noChangeShapeType="1"/>
            </p:cNvSpPr>
            <p:nvPr/>
          </p:nvSpPr>
          <p:spPr bwMode="auto">
            <a:xfrm>
              <a:off x="2082" y="2886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115743" name="Text Box 38"/>
          <p:cNvSpPr txBox="1">
            <a:spLocks noChangeArrowheads="1"/>
          </p:cNvSpPr>
          <p:nvPr/>
        </p:nvSpPr>
        <p:spPr bwMode="auto">
          <a:xfrm>
            <a:off x="6434138" y="4957763"/>
            <a:ext cx="2025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latin typeface="Tw Cen MT"/>
                <a:cs typeface="Tw Cen MT"/>
              </a:rPr>
              <a:t>= 0,074 = 7,4 %</a:t>
            </a:r>
            <a:endParaRPr lang="pt-PT" u="none">
              <a:latin typeface="Tw Cen MT"/>
              <a:cs typeface="Tw Cen MT"/>
            </a:endParaRPr>
          </a:p>
        </p:txBody>
      </p:sp>
      <p:grpSp>
        <p:nvGrpSpPr>
          <p:cNvPr id="115744" name="Group 39"/>
          <p:cNvGrpSpPr>
            <a:grpSpLocks/>
          </p:cNvGrpSpPr>
          <p:nvPr/>
        </p:nvGrpSpPr>
        <p:grpSpPr bwMode="auto">
          <a:xfrm>
            <a:off x="3200400" y="4805363"/>
            <a:ext cx="1416050" cy="733425"/>
            <a:chOff x="2082" y="2651"/>
            <a:chExt cx="864" cy="462"/>
          </a:xfrm>
        </p:grpSpPr>
        <p:sp>
          <p:nvSpPr>
            <p:cNvPr id="115749" name="Text Box 40"/>
            <p:cNvSpPr txBox="1">
              <a:spLocks noChangeArrowheads="1"/>
            </p:cNvSpPr>
            <p:nvPr/>
          </p:nvSpPr>
          <p:spPr bwMode="auto">
            <a:xfrm>
              <a:off x="2385" y="2651"/>
              <a:ext cx="23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Tt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15750" name="Text Box 41"/>
            <p:cNvSpPr txBox="1">
              <a:spLocks noChangeArrowheads="1"/>
            </p:cNvSpPr>
            <p:nvPr/>
          </p:nvSpPr>
          <p:spPr bwMode="auto">
            <a:xfrm>
              <a:off x="2179" y="2861"/>
              <a:ext cx="63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RTT + Tt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15751" name="Line 42"/>
            <p:cNvSpPr>
              <a:spLocks noChangeShapeType="1"/>
            </p:cNvSpPr>
            <p:nvPr/>
          </p:nvSpPr>
          <p:spPr bwMode="auto">
            <a:xfrm>
              <a:off x="2082" y="2886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115745" name="Rectangle 45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93188" cy="762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Desempenho 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protocolo (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cont</a:t>
            </a:r>
            <a:r>
              <a:rPr lang="pt-PT" altLang="ja-JP" dirty="0">
                <a:latin typeface="Tw Cen MT"/>
                <a:ea typeface="ヒラギノ角ゴ Pro W3" charset="0"/>
                <a:cs typeface="Tw Cen MT"/>
              </a:rPr>
              <a:t>)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15746" name="Text Box 46"/>
          <p:cNvSpPr txBox="1">
            <a:spLocks noChangeArrowheads="1"/>
          </p:cNvSpPr>
          <p:nvPr/>
        </p:nvSpPr>
        <p:spPr bwMode="auto">
          <a:xfrm>
            <a:off x="422916" y="4957763"/>
            <a:ext cx="25815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 dirty="0">
                <a:solidFill>
                  <a:srgbClr val="FF0000"/>
                </a:solidFill>
                <a:latin typeface="Tw Cen MT"/>
                <a:cs typeface="Tw Cen MT"/>
              </a:rPr>
              <a:t>Taxa de utilização</a:t>
            </a:r>
            <a:r>
              <a:rPr lang="pt-PT" sz="1800" u="none" dirty="0">
                <a:latin typeface="Tw Cen MT"/>
                <a:cs typeface="Tw Cen MT"/>
              </a:rPr>
              <a:t> = U =</a:t>
            </a:r>
          </a:p>
          <a:p>
            <a:pPr algn="ctr"/>
            <a:r>
              <a:rPr lang="pt-PT" sz="1800" u="none" dirty="0">
                <a:solidFill>
                  <a:schemeClr val="hlink"/>
                </a:solidFill>
                <a:latin typeface="Tw Cen MT"/>
                <a:cs typeface="Tw Cen MT"/>
              </a:rPr>
              <a:t>(sem erros)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endParaRPr lang="pt-PT" sz="2000" u="none" dirty="0">
              <a:latin typeface="Tw Cen MT"/>
              <a:cs typeface="Tw Cen MT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461349" y="5950921"/>
            <a:ext cx="684995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u="none" dirty="0">
                <a:latin typeface="Tw Cen MT"/>
                <a:cs typeface="Tw Cen MT"/>
              </a:rPr>
              <a:t>Como </a:t>
            </a:r>
            <a:r>
              <a:rPr lang="en-US" sz="3200" u="none" dirty="0" err="1">
                <a:latin typeface="Tw Cen MT"/>
                <a:cs typeface="Tw Cen MT"/>
              </a:rPr>
              <a:t>melhorar</a:t>
            </a:r>
            <a:r>
              <a:rPr lang="en-US" sz="3200" u="none" dirty="0">
                <a:latin typeface="Tw Cen MT"/>
                <a:cs typeface="Tw Cen MT"/>
              </a:rPr>
              <a:t> </a:t>
            </a:r>
            <a:r>
              <a:rPr lang="en-US" sz="3200" u="none" dirty="0" smtClean="0">
                <a:latin typeface="Tw Cen MT"/>
                <a:cs typeface="Tw Cen MT"/>
              </a:rPr>
              <a:t>? </a:t>
            </a:r>
            <a:r>
              <a:rPr lang="en-US" sz="3200" u="none" dirty="0" err="1" smtClean="0">
                <a:latin typeface="Tw Cen MT"/>
                <a:cs typeface="Tw Cen MT"/>
              </a:rPr>
              <a:t>Pipelineing</a:t>
            </a:r>
            <a:r>
              <a:rPr lang="en-US" sz="3200" u="none" dirty="0" smtClean="0">
                <a:latin typeface="Tw Cen MT"/>
                <a:cs typeface="Tw Cen MT"/>
              </a:rPr>
              <a:t> no </a:t>
            </a:r>
            <a:r>
              <a:rPr lang="en-US" sz="3200" u="none" dirty="0" err="1" smtClean="0">
                <a:latin typeface="Tw Cen MT"/>
                <a:cs typeface="Tw Cen MT"/>
              </a:rPr>
              <a:t>emissor</a:t>
            </a:r>
            <a:r>
              <a:rPr lang="en-US" sz="3200" u="none" dirty="0" smtClean="0">
                <a:latin typeface="Tw Cen MT"/>
                <a:cs typeface="Tw Cen MT"/>
              </a:rPr>
              <a:t> !</a:t>
            </a:r>
            <a:endParaRPr lang="en-US" sz="32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08963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Protocolos com </a:t>
            </a:r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pipelining</a:t>
            </a:r>
            <a:endParaRPr lang="en-US" sz="4800" i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17764" name="Line 3"/>
          <p:cNvSpPr>
            <a:spLocks noChangeShapeType="1"/>
          </p:cNvSpPr>
          <p:nvPr/>
        </p:nvSpPr>
        <p:spPr bwMode="auto">
          <a:xfrm>
            <a:off x="3171825" y="1778000"/>
            <a:ext cx="2082800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65" name="Text Box 4"/>
          <p:cNvSpPr txBox="1">
            <a:spLocks noChangeArrowheads="1"/>
          </p:cNvSpPr>
          <p:nvPr/>
        </p:nvSpPr>
        <p:spPr bwMode="auto">
          <a:xfrm>
            <a:off x="0" y="1571625"/>
            <a:ext cx="3086100" cy="3540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en-US" sz="1400" b="1" u="none">
                <a:latin typeface="Comic Sans MS" charset="0"/>
              </a:rPr>
              <a:t>transmiss</a:t>
            </a:r>
            <a:r>
              <a:rPr lang="en-US" altLang="ja-JP" sz="1400" b="1" u="none">
                <a:latin typeface="Comic Sans MS" charset="0"/>
                <a:ea typeface="ヒラギノ角ゴ Pro W3" charset="0"/>
                <a:cs typeface="ヒラギノ角ゴ Pro W3" charset="0"/>
              </a:rPr>
              <a:t>ão do 1º bit</a:t>
            </a:r>
            <a:r>
              <a:rPr lang="en-US" sz="1400" b="1" u="none">
                <a:latin typeface="Comic Sans MS" charset="0"/>
                <a:ea typeface="ヒラギノ角ゴ Pro W3" charset="0"/>
                <a:cs typeface="ヒラギノ角ゴ Pro W3" charset="0"/>
              </a:rPr>
              <a:t>, t = 0</a:t>
            </a:r>
          </a:p>
        </p:txBody>
      </p:sp>
      <p:sp>
        <p:nvSpPr>
          <p:cNvPr id="117766" name="Line 5"/>
          <p:cNvSpPr>
            <a:spLocks noChangeShapeType="1"/>
          </p:cNvSpPr>
          <p:nvPr/>
        </p:nvSpPr>
        <p:spPr bwMode="auto">
          <a:xfrm>
            <a:off x="3162300" y="1555750"/>
            <a:ext cx="20638" cy="3284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67" name="Line 6"/>
          <p:cNvSpPr>
            <a:spLocks noChangeShapeType="1"/>
          </p:cNvSpPr>
          <p:nvPr/>
        </p:nvSpPr>
        <p:spPr bwMode="auto">
          <a:xfrm>
            <a:off x="5243513" y="1568450"/>
            <a:ext cx="22225" cy="335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68" name="Line 9"/>
          <p:cNvSpPr>
            <a:spLocks noChangeShapeType="1"/>
          </p:cNvSpPr>
          <p:nvPr/>
        </p:nvSpPr>
        <p:spPr bwMode="auto">
          <a:xfrm>
            <a:off x="3182938" y="1773238"/>
            <a:ext cx="2049462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69" name="Line 10"/>
          <p:cNvSpPr>
            <a:spLocks noChangeShapeType="1"/>
          </p:cNvSpPr>
          <p:nvPr/>
        </p:nvSpPr>
        <p:spPr bwMode="auto">
          <a:xfrm>
            <a:off x="3189288" y="3905250"/>
            <a:ext cx="20494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70" name="Freeform 11"/>
          <p:cNvSpPr>
            <a:spLocks/>
          </p:cNvSpPr>
          <p:nvPr/>
        </p:nvSpPr>
        <p:spPr bwMode="auto">
          <a:xfrm>
            <a:off x="3167063" y="1770063"/>
            <a:ext cx="2087562" cy="1169987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71" name="Line 12"/>
          <p:cNvSpPr>
            <a:spLocks noChangeShapeType="1"/>
          </p:cNvSpPr>
          <p:nvPr/>
        </p:nvSpPr>
        <p:spPr bwMode="auto">
          <a:xfrm flipH="1">
            <a:off x="3032125" y="1770063"/>
            <a:ext cx="1238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72" name="Line 13"/>
          <p:cNvSpPr>
            <a:spLocks noChangeShapeType="1"/>
          </p:cNvSpPr>
          <p:nvPr/>
        </p:nvSpPr>
        <p:spPr bwMode="auto">
          <a:xfrm flipH="1">
            <a:off x="3032125" y="2014538"/>
            <a:ext cx="123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73" name="Text Box 14"/>
          <p:cNvSpPr txBox="1">
            <a:spLocks noChangeArrowheads="1"/>
          </p:cNvSpPr>
          <p:nvPr/>
        </p:nvSpPr>
        <p:spPr bwMode="auto">
          <a:xfrm>
            <a:off x="2251075" y="2754313"/>
            <a:ext cx="9652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en-US" sz="1600" u="none">
                <a:latin typeface="Tw Cen MT"/>
                <a:cs typeface="Tw Cen MT"/>
              </a:rPr>
              <a:t>RTT </a:t>
            </a:r>
          </a:p>
        </p:txBody>
      </p:sp>
      <p:sp>
        <p:nvSpPr>
          <p:cNvPr id="117774" name="Line 15"/>
          <p:cNvSpPr>
            <a:spLocks noChangeShapeType="1"/>
          </p:cNvSpPr>
          <p:nvPr/>
        </p:nvSpPr>
        <p:spPr bwMode="auto">
          <a:xfrm>
            <a:off x="3065463" y="3065463"/>
            <a:ext cx="9525" cy="8207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75" name="Line 16"/>
          <p:cNvSpPr>
            <a:spLocks noChangeShapeType="1"/>
          </p:cNvSpPr>
          <p:nvPr/>
        </p:nvSpPr>
        <p:spPr bwMode="auto">
          <a:xfrm flipV="1">
            <a:off x="3070225" y="2036763"/>
            <a:ext cx="1588" cy="776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76" name="Text Box 17"/>
          <p:cNvSpPr txBox="1">
            <a:spLocks noChangeArrowheads="1"/>
          </p:cNvSpPr>
          <p:nvPr/>
        </p:nvSpPr>
        <p:spPr bwMode="auto">
          <a:xfrm>
            <a:off x="0" y="1852613"/>
            <a:ext cx="30861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en-US" sz="1400" b="1" u="none">
                <a:latin typeface="Comic Sans MS" charset="0"/>
              </a:rPr>
              <a:t>transmiss</a:t>
            </a:r>
            <a:r>
              <a:rPr lang="en-US" altLang="ja-JP" sz="1400" b="1" u="none">
                <a:latin typeface="Comic Sans MS" charset="0"/>
                <a:ea typeface="ヒラギノ角ゴ Pro W3" charset="0"/>
                <a:cs typeface="ヒラギノ角ゴ Pro W3" charset="0"/>
              </a:rPr>
              <a:t>ão do último bit</a:t>
            </a:r>
            <a:r>
              <a:rPr lang="en-US" sz="1400" b="1" u="none">
                <a:latin typeface="Comic Sans MS" charset="0"/>
                <a:ea typeface="ヒラギノ角ゴ Pro W3" charset="0"/>
                <a:cs typeface="ヒラギノ角ゴ Pro W3" charset="0"/>
              </a:rPr>
              <a:t>, t = Tt</a:t>
            </a:r>
          </a:p>
        </p:txBody>
      </p:sp>
      <p:sp>
        <p:nvSpPr>
          <p:cNvPr id="117777" name="Line 18"/>
          <p:cNvSpPr>
            <a:spLocks noChangeShapeType="1"/>
          </p:cNvSpPr>
          <p:nvPr/>
        </p:nvSpPr>
        <p:spPr bwMode="auto">
          <a:xfrm flipH="1">
            <a:off x="5232400" y="2695575"/>
            <a:ext cx="125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78" name="Text Box 19"/>
          <p:cNvSpPr txBox="1">
            <a:spLocks noChangeArrowheads="1"/>
          </p:cNvSpPr>
          <p:nvPr/>
        </p:nvSpPr>
        <p:spPr bwMode="auto">
          <a:xfrm>
            <a:off x="5308600" y="2517775"/>
            <a:ext cx="3225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400" u="none" dirty="0" err="1" smtClean="0">
                <a:latin typeface="Tw Cen MT"/>
                <a:cs typeface="Tw Cen MT"/>
              </a:rPr>
              <a:t>Chega</a:t>
            </a:r>
            <a:r>
              <a:rPr lang="en-US" sz="1400" u="none" dirty="0" smtClean="0">
                <a:latin typeface="Tw Cen MT"/>
                <a:cs typeface="Tw Cen MT"/>
              </a:rPr>
              <a:t> 1º </a:t>
            </a:r>
            <a:r>
              <a:rPr lang="en-US" sz="1400" u="none" dirty="0">
                <a:latin typeface="Tw Cen MT"/>
                <a:cs typeface="Tw Cen MT"/>
              </a:rPr>
              <a:t>bit </a:t>
            </a:r>
            <a:r>
              <a:rPr lang="en-US" sz="1400" u="none" dirty="0" smtClean="0">
                <a:latin typeface="Tw Cen MT"/>
                <a:cs typeface="Tw Cen MT"/>
              </a:rPr>
              <a:t>do </a:t>
            </a:r>
            <a:r>
              <a:rPr lang="en-US" sz="1400" u="none" dirty="0">
                <a:latin typeface="Tw Cen MT"/>
                <a:cs typeface="Tw Cen MT"/>
              </a:rPr>
              <a:t>1º </a:t>
            </a:r>
            <a:r>
              <a:rPr lang="en-US" sz="1400" u="none" dirty="0" err="1">
                <a:latin typeface="Tw Cen MT"/>
                <a:cs typeface="Tw Cen MT"/>
              </a:rPr>
              <a:t>segmento</a:t>
            </a:r>
            <a:endParaRPr lang="en-US" sz="1400" u="none" dirty="0">
              <a:latin typeface="Tw Cen MT"/>
              <a:cs typeface="Tw Cen MT"/>
            </a:endParaRPr>
          </a:p>
        </p:txBody>
      </p:sp>
      <p:sp>
        <p:nvSpPr>
          <p:cNvPr id="117779" name="Line 20"/>
          <p:cNvSpPr>
            <a:spLocks noChangeShapeType="1"/>
          </p:cNvSpPr>
          <p:nvPr/>
        </p:nvSpPr>
        <p:spPr bwMode="auto">
          <a:xfrm>
            <a:off x="5254625" y="2946400"/>
            <a:ext cx="1190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80" name="Text Box 21"/>
          <p:cNvSpPr txBox="1">
            <a:spLocks noChangeArrowheads="1"/>
          </p:cNvSpPr>
          <p:nvPr/>
        </p:nvSpPr>
        <p:spPr bwMode="auto">
          <a:xfrm>
            <a:off x="5313363" y="2770188"/>
            <a:ext cx="38306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altLang="ja-JP" sz="1400" u="none">
                <a:latin typeface="Tw Cen MT"/>
                <a:ea typeface="ヒラギノ角ゴ Pro W3" charset="0"/>
                <a:cs typeface="Tw Cen MT"/>
              </a:rPr>
              <a:t>último bit do 1º seg. chega</a:t>
            </a:r>
            <a:r>
              <a:rPr lang="en-US" sz="1400" u="none">
                <a:latin typeface="Tw Cen MT"/>
                <a:ea typeface="ヒラギノ角ゴ Pro W3" charset="0"/>
                <a:cs typeface="Tw Cen MT"/>
              </a:rPr>
              <a:t>, enviar ACK</a:t>
            </a:r>
          </a:p>
        </p:txBody>
      </p:sp>
      <p:sp>
        <p:nvSpPr>
          <p:cNvPr id="117781" name="Text Box 22"/>
          <p:cNvSpPr txBox="1">
            <a:spLocks noChangeArrowheads="1"/>
          </p:cNvSpPr>
          <p:nvPr/>
        </p:nvSpPr>
        <p:spPr bwMode="auto">
          <a:xfrm>
            <a:off x="304800" y="3581400"/>
            <a:ext cx="263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en-US" sz="1400" u="none">
                <a:latin typeface="Tw Cen MT"/>
                <a:cs typeface="Tw Cen MT"/>
              </a:rPr>
              <a:t>ACK chega, enviar o pr</a:t>
            </a:r>
            <a:r>
              <a:rPr lang="en-US" altLang="ja-JP" sz="1400" u="none">
                <a:latin typeface="Tw Cen MT"/>
                <a:ea typeface="ヒラギノ角ゴ Pro W3" charset="0"/>
                <a:cs typeface="Tw Cen MT"/>
              </a:rPr>
              <a:t>óximo</a:t>
            </a:r>
            <a:r>
              <a:rPr lang="en-US" sz="1400" u="none">
                <a:latin typeface="Tw Cen MT"/>
                <a:ea typeface="ヒラギノ角ゴ Pro W3" charset="0"/>
                <a:cs typeface="Tw Cen MT"/>
              </a:rPr>
              <a:t>, t = RTT + Tt</a:t>
            </a:r>
          </a:p>
        </p:txBody>
      </p:sp>
      <p:grpSp>
        <p:nvGrpSpPr>
          <p:cNvPr id="117782" name="Group 23"/>
          <p:cNvGrpSpPr>
            <a:grpSpLocks/>
          </p:cNvGrpSpPr>
          <p:nvPr/>
        </p:nvGrpSpPr>
        <p:grpSpPr bwMode="auto">
          <a:xfrm>
            <a:off x="3043238" y="3892550"/>
            <a:ext cx="1466850" cy="608013"/>
            <a:chOff x="12502" y="21425"/>
            <a:chExt cx="3400" cy="1025"/>
          </a:xfrm>
        </p:grpSpPr>
        <p:sp>
          <p:nvSpPr>
            <p:cNvPr id="117823" name="Line 2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7824" name="Freeform 2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50465703 w 1845"/>
                <a:gd name="T3" fmla="*/ 16306595 h 592"/>
                <a:gd name="T4" fmla="*/ 29952570 w 1845"/>
                <a:gd name="T5" fmla="*/ 16306595 h 592"/>
                <a:gd name="T6" fmla="*/ 0 w 1845"/>
                <a:gd name="T7" fmla="*/ 6804535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17825" name="Group 2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117828" name="Line 2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17829" name="Line 2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sp>
          <p:nvSpPr>
            <p:cNvPr id="117826" name="Line 2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7827" name="Line 3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117783" name="Freeform 31"/>
          <p:cNvSpPr>
            <a:spLocks/>
          </p:cNvSpPr>
          <p:nvPr/>
        </p:nvSpPr>
        <p:spPr bwMode="auto">
          <a:xfrm>
            <a:off x="3171825" y="2022475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84" name="Freeform 32"/>
          <p:cNvSpPr>
            <a:spLocks/>
          </p:cNvSpPr>
          <p:nvPr/>
        </p:nvSpPr>
        <p:spPr bwMode="auto">
          <a:xfrm>
            <a:off x="3171825" y="2273300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85" name="Line 33"/>
          <p:cNvSpPr>
            <a:spLocks noChangeShapeType="1"/>
          </p:cNvSpPr>
          <p:nvPr/>
        </p:nvSpPr>
        <p:spPr bwMode="auto">
          <a:xfrm flipV="1">
            <a:off x="3189288" y="2954338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86" name="Line 34"/>
          <p:cNvSpPr>
            <a:spLocks noChangeShapeType="1"/>
          </p:cNvSpPr>
          <p:nvPr/>
        </p:nvSpPr>
        <p:spPr bwMode="auto">
          <a:xfrm flipV="1">
            <a:off x="3189288" y="3205163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117787" name="Group 35"/>
          <p:cNvGrpSpPr>
            <a:grpSpLocks/>
          </p:cNvGrpSpPr>
          <p:nvPr/>
        </p:nvGrpSpPr>
        <p:grpSpPr bwMode="auto">
          <a:xfrm>
            <a:off x="3032125" y="4130675"/>
            <a:ext cx="1466850" cy="606425"/>
            <a:chOff x="12502" y="21425"/>
            <a:chExt cx="3400" cy="1025"/>
          </a:xfrm>
        </p:grpSpPr>
        <p:sp>
          <p:nvSpPr>
            <p:cNvPr id="117816" name="Line 36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7817" name="Freeform 37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50465703 w 1845"/>
                <a:gd name="T3" fmla="*/ 16306595 h 592"/>
                <a:gd name="T4" fmla="*/ 29952570 w 1845"/>
                <a:gd name="T5" fmla="*/ 16306595 h 592"/>
                <a:gd name="T6" fmla="*/ 0 w 1845"/>
                <a:gd name="T7" fmla="*/ 6804535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17818" name="Group 38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117821" name="Line 39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17822" name="Line 40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sp>
          <p:nvSpPr>
            <p:cNvPr id="117819" name="Line 41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7820" name="Line 42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117788" name="Group 43"/>
          <p:cNvGrpSpPr>
            <a:grpSpLocks/>
          </p:cNvGrpSpPr>
          <p:nvPr/>
        </p:nvGrpSpPr>
        <p:grpSpPr bwMode="auto">
          <a:xfrm>
            <a:off x="3043238" y="4381500"/>
            <a:ext cx="1466850" cy="606425"/>
            <a:chOff x="12502" y="21425"/>
            <a:chExt cx="3400" cy="1025"/>
          </a:xfrm>
        </p:grpSpPr>
        <p:sp>
          <p:nvSpPr>
            <p:cNvPr id="117809" name="Line 4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7810" name="Freeform 4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50465703 w 1845"/>
                <a:gd name="T3" fmla="*/ 16306595 h 592"/>
                <a:gd name="T4" fmla="*/ 29952570 w 1845"/>
                <a:gd name="T5" fmla="*/ 16306595 h 592"/>
                <a:gd name="T6" fmla="*/ 0 w 1845"/>
                <a:gd name="T7" fmla="*/ 6804535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17811" name="Group 4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117814" name="Line 4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17815" name="Line 4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sp>
          <p:nvSpPr>
            <p:cNvPr id="117812" name="Line 4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7813" name="Line 5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117789" name="Line 51"/>
          <p:cNvSpPr>
            <a:spLocks noChangeShapeType="1"/>
          </p:cNvSpPr>
          <p:nvPr/>
        </p:nvSpPr>
        <p:spPr bwMode="auto">
          <a:xfrm flipV="1">
            <a:off x="3194050" y="3457575"/>
            <a:ext cx="2065338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90" name="Text Box 52"/>
          <p:cNvSpPr txBox="1">
            <a:spLocks noChangeArrowheads="1"/>
          </p:cNvSpPr>
          <p:nvPr/>
        </p:nvSpPr>
        <p:spPr bwMode="auto">
          <a:xfrm>
            <a:off x="5310188" y="3024188"/>
            <a:ext cx="38338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altLang="ja-JP" sz="1400" u="none">
                <a:latin typeface="Tw Cen MT"/>
                <a:ea typeface="ヒラギノ角ゴ Pro W3" charset="0"/>
                <a:cs typeface="Tw Cen MT"/>
              </a:rPr>
              <a:t>último bit do 2º seg. chega</a:t>
            </a:r>
            <a:r>
              <a:rPr lang="en-US" sz="1400" u="none">
                <a:latin typeface="Tw Cen MT"/>
                <a:ea typeface="ヒラギノ角ゴ Pro W3" charset="0"/>
                <a:cs typeface="Tw Cen MT"/>
              </a:rPr>
              <a:t>, enviar ACK</a:t>
            </a:r>
          </a:p>
        </p:txBody>
      </p:sp>
      <p:sp>
        <p:nvSpPr>
          <p:cNvPr id="117791" name="Line 53"/>
          <p:cNvSpPr>
            <a:spLocks noChangeShapeType="1"/>
          </p:cNvSpPr>
          <p:nvPr/>
        </p:nvSpPr>
        <p:spPr bwMode="auto">
          <a:xfrm flipV="1">
            <a:off x="5254625" y="3182938"/>
            <a:ext cx="112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92" name="Line 54"/>
          <p:cNvSpPr>
            <a:spLocks noChangeShapeType="1"/>
          </p:cNvSpPr>
          <p:nvPr/>
        </p:nvSpPr>
        <p:spPr bwMode="auto">
          <a:xfrm flipV="1">
            <a:off x="5265738" y="3435350"/>
            <a:ext cx="112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93" name="Text Box 55"/>
          <p:cNvSpPr txBox="1">
            <a:spLocks noChangeArrowheads="1"/>
          </p:cNvSpPr>
          <p:nvPr/>
        </p:nvSpPr>
        <p:spPr bwMode="auto">
          <a:xfrm>
            <a:off x="5305425" y="3257550"/>
            <a:ext cx="38385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altLang="ja-JP" sz="1400" u="none">
                <a:latin typeface="Tw Cen MT"/>
                <a:ea typeface="ヒラギノ角ゴ Pro W3" charset="0"/>
                <a:cs typeface="Tw Cen MT"/>
              </a:rPr>
              <a:t>último bit do 3º seg. chega</a:t>
            </a:r>
            <a:r>
              <a:rPr lang="en-US" sz="1400" u="none">
                <a:latin typeface="Tw Cen MT"/>
                <a:ea typeface="ヒラギノ角ゴ Pro W3" charset="0"/>
                <a:cs typeface="Tw Cen MT"/>
              </a:rPr>
              <a:t>, enviar ACK</a:t>
            </a:r>
          </a:p>
        </p:txBody>
      </p:sp>
      <p:sp>
        <p:nvSpPr>
          <p:cNvPr id="117794" name="Text Box 57"/>
          <p:cNvSpPr txBox="1">
            <a:spLocks noChangeArrowheads="1"/>
          </p:cNvSpPr>
          <p:nvPr/>
        </p:nvSpPr>
        <p:spPr bwMode="auto">
          <a:xfrm>
            <a:off x="6523017" y="4062413"/>
            <a:ext cx="21193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A taxa de utilizaç</a:t>
            </a:r>
            <a:r>
              <a:rPr lang="en-US" altLang="ja-JP" sz="1800" u="none">
                <a:solidFill>
                  <a:srgbClr val="FF0000"/>
                </a:solidFill>
                <a:latin typeface="Tw Cen MT"/>
                <a:ea typeface="ヒラギノ角ゴ Pro W3" charset="0"/>
                <a:cs typeface="Tw Cen MT"/>
              </a:rPr>
              <a:t>ão</a:t>
            </a:r>
          </a:p>
          <a:p>
            <a:pPr algn="ctr"/>
            <a:r>
              <a:rPr lang="en-US" altLang="ja-JP" sz="1800" u="none">
                <a:solidFill>
                  <a:srgbClr val="FF0000"/>
                </a:solidFill>
                <a:latin typeface="Tw Cen MT"/>
                <a:ea typeface="ヒラギノ角ゴ Pro W3" charset="0"/>
                <a:cs typeface="Tw Cen MT"/>
              </a:rPr>
              <a:t>subiu 3 vezes </a:t>
            </a:r>
            <a:r>
              <a:rPr lang="en-US" sz="1800" u="none">
                <a:solidFill>
                  <a:srgbClr val="FF0000"/>
                </a:solidFill>
                <a:latin typeface="Tw Cen MT"/>
                <a:ea typeface="ヒラギノ角ゴ Pro W3" charset="0"/>
                <a:cs typeface="Tw Cen MT"/>
              </a:rPr>
              <a:t>!</a:t>
            </a:r>
          </a:p>
        </p:txBody>
      </p:sp>
      <p:sp>
        <p:nvSpPr>
          <p:cNvPr id="117795" name="Line 58"/>
          <p:cNvSpPr>
            <a:spLocks noChangeShapeType="1"/>
          </p:cNvSpPr>
          <p:nvPr/>
        </p:nvSpPr>
        <p:spPr bwMode="auto">
          <a:xfrm flipH="1">
            <a:off x="6400800" y="4724400"/>
            <a:ext cx="125413" cy="5127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17796" name="Text Box 60"/>
          <p:cNvSpPr txBox="1">
            <a:spLocks noChangeArrowheads="1"/>
          </p:cNvSpPr>
          <p:nvPr/>
        </p:nvSpPr>
        <p:spPr bwMode="auto">
          <a:xfrm>
            <a:off x="2667000" y="1295400"/>
            <a:ext cx="1119188" cy="350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emissor</a:t>
            </a:r>
          </a:p>
        </p:txBody>
      </p:sp>
      <p:sp>
        <p:nvSpPr>
          <p:cNvPr id="117797" name="Text Box 61"/>
          <p:cNvSpPr txBox="1">
            <a:spLocks noChangeArrowheads="1"/>
          </p:cNvSpPr>
          <p:nvPr/>
        </p:nvSpPr>
        <p:spPr bwMode="auto">
          <a:xfrm>
            <a:off x="4800600" y="1295400"/>
            <a:ext cx="1204913" cy="350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receptor</a:t>
            </a:r>
          </a:p>
        </p:txBody>
      </p:sp>
      <p:sp>
        <p:nvSpPr>
          <p:cNvPr id="117798" name="Text Box 62"/>
          <p:cNvSpPr txBox="1">
            <a:spLocks noChangeArrowheads="1"/>
          </p:cNvSpPr>
          <p:nvPr/>
        </p:nvSpPr>
        <p:spPr bwMode="auto">
          <a:xfrm>
            <a:off x="422916" y="5486400"/>
            <a:ext cx="25815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solidFill>
                  <a:srgbClr val="FF0000"/>
                </a:solidFill>
                <a:latin typeface="Tw Cen MT"/>
                <a:cs typeface="Tw Cen MT"/>
              </a:rPr>
              <a:t>Taxa de utilização</a:t>
            </a:r>
            <a:r>
              <a:rPr lang="pt-PT" sz="1800" u="none">
                <a:latin typeface="Tw Cen MT"/>
                <a:cs typeface="Tw Cen MT"/>
              </a:rPr>
              <a:t> = U =</a:t>
            </a:r>
          </a:p>
          <a:p>
            <a:pPr algn="ctr"/>
            <a:r>
              <a:rPr lang="pt-PT" sz="1800" u="none">
                <a:solidFill>
                  <a:schemeClr val="hlink"/>
                </a:solidFill>
                <a:latin typeface="Tw Cen MT"/>
                <a:cs typeface="Tw Cen MT"/>
              </a:rPr>
              <a:t>(sem erros)</a:t>
            </a:r>
            <a:r>
              <a:rPr lang="pt-PT" sz="1800" u="none">
                <a:latin typeface="Tw Cen MT"/>
                <a:cs typeface="Tw Cen MT"/>
              </a:rPr>
              <a:t> </a:t>
            </a:r>
            <a:endParaRPr lang="pt-PT" sz="2000" u="none">
              <a:latin typeface="Tw Cen MT"/>
              <a:cs typeface="Tw Cen MT"/>
            </a:endParaRPr>
          </a:p>
        </p:txBody>
      </p:sp>
      <p:sp>
        <p:nvSpPr>
          <p:cNvPr id="117799" name="Text Box 63"/>
          <p:cNvSpPr txBox="1">
            <a:spLocks noChangeArrowheads="1"/>
          </p:cNvSpPr>
          <p:nvPr/>
        </p:nvSpPr>
        <p:spPr bwMode="auto">
          <a:xfrm>
            <a:off x="4632258" y="5486400"/>
            <a:ext cx="3557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latin typeface="Tw Cen MT"/>
                <a:cs typeface="Tw Cen MT"/>
              </a:rPr>
              <a:t>=</a:t>
            </a:r>
            <a:endParaRPr lang="pt-PT" u="none">
              <a:latin typeface="Tw Cen MT"/>
              <a:cs typeface="Tw Cen MT"/>
            </a:endParaRPr>
          </a:p>
        </p:txBody>
      </p:sp>
      <p:grpSp>
        <p:nvGrpSpPr>
          <p:cNvPr id="117800" name="Group 64"/>
          <p:cNvGrpSpPr>
            <a:grpSpLocks/>
          </p:cNvGrpSpPr>
          <p:nvPr/>
        </p:nvGrpSpPr>
        <p:grpSpPr bwMode="auto">
          <a:xfrm>
            <a:off x="4973638" y="5314950"/>
            <a:ext cx="1416050" cy="733425"/>
            <a:chOff x="2082" y="2651"/>
            <a:chExt cx="864" cy="462"/>
          </a:xfrm>
        </p:grpSpPr>
        <p:sp>
          <p:nvSpPr>
            <p:cNvPr id="117806" name="Text Box 65"/>
            <p:cNvSpPr txBox="1">
              <a:spLocks noChangeArrowheads="1"/>
            </p:cNvSpPr>
            <p:nvPr/>
          </p:nvSpPr>
          <p:spPr bwMode="auto">
            <a:xfrm>
              <a:off x="2175" y="2651"/>
              <a:ext cx="65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3 x 8 ms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17807" name="Text Box 66"/>
            <p:cNvSpPr txBox="1">
              <a:spLocks noChangeArrowheads="1"/>
            </p:cNvSpPr>
            <p:nvPr/>
          </p:nvSpPr>
          <p:spPr bwMode="auto">
            <a:xfrm>
              <a:off x="2196" y="2861"/>
              <a:ext cx="59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108 ms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17808" name="Line 67"/>
            <p:cNvSpPr>
              <a:spLocks noChangeShapeType="1"/>
            </p:cNvSpPr>
            <p:nvPr/>
          </p:nvSpPr>
          <p:spPr bwMode="auto">
            <a:xfrm>
              <a:off x="2082" y="2886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117801" name="Text Box 68"/>
          <p:cNvSpPr txBox="1">
            <a:spLocks noChangeArrowheads="1"/>
          </p:cNvSpPr>
          <p:nvPr/>
        </p:nvSpPr>
        <p:spPr bwMode="auto">
          <a:xfrm>
            <a:off x="6553200" y="5486400"/>
            <a:ext cx="1209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latin typeface="Tw Cen MT"/>
                <a:cs typeface="Tw Cen MT"/>
              </a:rPr>
              <a:t>= 22,2 %</a:t>
            </a:r>
            <a:endParaRPr lang="pt-PT" u="none">
              <a:latin typeface="Tw Cen MT"/>
              <a:cs typeface="Tw Cen MT"/>
            </a:endParaRPr>
          </a:p>
        </p:txBody>
      </p:sp>
      <p:grpSp>
        <p:nvGrpSpPr>
          <p:cNvPr id="117802" name="Group 69"/>
          <p:cNvGrpSpPr>
            <a:grpSpLocks/>
          </p:cNvGrpSpPr>
          <p:nvPr/>
        </p:nvGrpSpPr>
        <p:grpSpPr bwMode="auto">
          <a:xfrm>
            <a:off x="3200400" y="5334000"/>
            <a:ext cx="1416050" cy="733425"/>
            <a:chOff x="2082" y="2651"/>
            <a:chExt cx="864" cy="462"/>
          </a:xfrm>
        </p:grpSpPr>
        <p:sp>
          <p:nvSpPr>
            <p:cNvPr id="117803" name="Text Box 70"/>
            <p:cNvSpPr txBox="1">
              <a:spLocks noChangeArrowheads="1"/>
            </p:cNvSpPr>
            <p:nvPr/>
          </p:nvSpPr>
          <p:spPr bwMode="auto">
            <a:xfrm>
              <a:off x="2262" y="2651"/>
              <a:ext cx="47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3 x Tt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17804" name="Text Box 71"/>
            <p:cNvSpPr txBox="1">
              <a:spLocks noChangeArrowheads="1"/>
            </p:cNvSpPr>
            <p:nvPr/>
          </p:nvSpPr>
          <p:spPr bwMode="auto">
            <a:xfrm>
              <a:off x="2179" y="2861"/>
              <a:ext cx="63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RTT + Tt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17805" name="Line 72"/>
            <p:cNvSpPr>
              <a:spLocks noChangeShapeType="1"/>
            </p:cNvSpPr>
            <p:nvPr/>
          </p:nvSpPr>
          <p:spPr bwMode="auto">
            <a:xfrm>
              <a:off x="2082" y="2886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8718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Protocolos com 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pipelining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19812" name="Rectangle 3"/>
          <p:cNvSpPr>
            <a:spLocks noChangeArrowheads="1"/>
          </p:cNvSpPr>
          <p:nvPr/>
        </p:nvSpPr>
        <p:spPr bwMode="auto">
          <a:xfrm>
            <a:off x="609600" y="1295400"/>
            <a:ext cx="8048625" cy="232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i="1" u="none" dirty="0" err="1">
                <a:latin typeface="Tw Cen MT"/>
                <a:cs typeface="Tw Cen MT"/>
              </a:rPr>
              <a:t>Pipelining</a:t>
            </a:r>
            <a:r>
              <a:rPr lang="pt-PT" sz="2400" i="1" u="none" dirty="0">
                <a:latin typeface="Tw Cen MT"/>
                <a:cs typeface="Tw Cen MT"/>
              </a:rPr>
              <a:t>: </a:t>
            </a:r>
            <a:r>
              <a:rPr lang="pt-PT" sz="2400" u="none" dirty="0">
                <a:latin typeface="Tw Cen MT"/>
                <a:cs typeface="Tw Cen MT"/>
              </a:rPr>
              <a:t>o emissor pode avançar e enviar segmentos mesmo que de alguns dos anteriores não esteja ainda confirmada a recepção</a:t>
            </a:r>
            <a:r>
              <a:rPr lang="pt-PT" sz="2400" u="none" dirty="0" smtClean="0">
                <a:latin typeface="Tw Cen MT"/>
                <a:cs typeface="Tw Cen MT"/>
              </a:rPr>
              <a:t>. Como veremos a seguir designam-se protocolos de janela deslizante ou </a:t>
            </a:r>
            <a:r>
              <a:rPr lang="pt-PT" sz="2400" i="1" u="none" dirty="0" err="1" smtClean="0">
                <a:latin typeface="Tw Cen MT"/>
                <a:cs typeface="Tw Cen MT"/>
              </a:rPr>
              <a:t>sliding</a:t>
            </a:r>
            <a:r>
              <a:rPr lang="pt-PT" sz="2400" i="1" u="none" dirty="0" smtClean="0">
                <a:latin typeface="Tw Cen MT"/>
                <a:cs typeface="Tw Cen MT"/>
              </a:rPr>
              <a:t> </a:t>
            </a:r>
            <a:r>
              <a:rPr lang="pt-PT" sz="2400" i="1" u="none" dirty="0" err="1" smtClean="0">
                <a:latin typeface="Tw Cen MT"/>
                <a:cs typeface="Tw Cen MT"/>
              </a:rPr>
              <a:t>window</a:t>
            </a:r>
            <a:r>
              <a:rPr lang="pt-PT" sz="2400" i="1" u="none" dirty="0" smtClean="0">
                <a:latin typeface="Tw Cen MT"/>
                <a:cs typeface="Tw Cen MT"/>
              </a:rPr>
              <a:t> </a:t>
            </a:r>
            <a:r>
              <a:rPr lang="pt-PT" sz="2400" i="1" u="none" dirty="0" err="1" smtClean="0">
                <a:latin typeface="Tw Cen MT"/>
                <a:cs typeface="Tw Cen MT"/>
              </a:rPr>
              <a:t>protocols</a:t>
            </a:r>
            <a:endParaRPr lang="pt-PT" sz="2400" i="1" u="none" dirty="0"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Duas formas genéricas destes protocolos: 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i="1" u="none" dirty="0" err="1">
                <a:latin typeface="Tw Cen MT"/>
                <a:cs typeface="Tw Cen MT"/>
              </a:rPr>
              <a:t>Go</a:t>
            </a:r>
            <a:r>
              <a:rPr lang="pt-PT" sz="2400" i="1" u="none" dirty="0">
                <a:latin typeface="Tw Cen MT"/>
                <a:cs typeface="Tw Cen MT"/>
              </a:rPr>
              <a:t>-</a:t>
            </a:r>
            <a:r>
              <a:rPr lang="pt-PT" sz="2400" i="1" u="none" dirty="0" err="1">
                <a:latin typeface="Tw Cen MT"/>
                <a:cs typeface="Tw Cen MT"/>
              </a:rPr>
              <a:t>Back</a:t>
            </a:r>
            <a:r>
              <a:rPr lang="pt-PT" sz="2400" i="1" u="none" dirty="0">
                <a:latin typeface="Tw Cen MT"/>
                <a:cs typeface="Tw Cen MT"/>
              </a:rPr>
              <a:t>-N (ou GBN)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i="1" u="none" dirty="0" err="1">
                <a:latin typeface="Tw Cen MT"/>
                <a:cs typeface="Tw Cen MT"/>
              </a:rPr>
              <a:t>selective</a:t>
            </a:r>
            <a:r>
              <a:rPr lang="pt-PT" sz="2400" i="1" u="none" dirty="0">
                <a:latin typeface="Tw Cen MT"/>
                <a:cs typeface="Tw Cen MT"/>
              </a:rPr>
              <a:t> </a:t>
            </a:r>
            <a:r>
              <a:rPr lang="pt-PT" sz="2400" i="1" u="none" dirty="0" err="1">
                <a:latin typeface="Tw Cen MT"/>
                <a:cs typeface="Tw Cen MT"/>
              </a:rPr>
              <a:t>repeat</a:t>
            </a:r>
            <a:r>
              <a:rPr lang="pt-PT" sz="2400" i="1" u="none" dirty="0">
                <a:latin typeface="Tw Cen MT"/>
                <a:cs typeface="Tw Cen MT"/>
              </a:rPr>
              <a:t> (ou SR)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000" u="none" dirty="0">
              <a:latin typeface="Tw Cen MT"/>
              <a:cs typeface="Tw Cen MT"/>
            </a:endParaRPr>
          </a:p>
        </p:txBody>
      </p:sp>
      <p:pic>
        <p:nvPicPr>
          <p:cNvPr id="119813" name="Picture 4" descr="rdt_pipelined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05" y="4185847"/>
            <a:ext cx="6105525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14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Pipelining</a:t>
            </a:r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com </a:t>
            </a:r>
            <a:r>
              <a:rPr lang="pt-PT" sz="4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Go</a:t>
            </a:r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-</a:t>
            </a:r>
            <a:r>
              <a:rPr lang="pt-PT" sz="4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Back</a:t>
            </a:r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-N </a:t>
            </a:r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634354" y="1417638"/>
            <a:ext cx="8001000" cy="76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O emissor vai transmitindo segmentos  para a frente, usando um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buffer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dito </a:t>
            </a:r>
            <a:r>
              <a:rPr lang="ja-JP" alt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janela</a:t>
            </a:r>
            <a:r>
              <a:rPr lang="ja-JP" alt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do emissor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.</a:t>
            </a: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21861" name="Line 4"/>
          <p:cNvSpPr>
            <a:spLocks noChangeShapeType="1"/>
          </p:cNvSpPr>
          <p:nvPr/>
        </p:nvSpPr>
        <p:spPr bwMode="auto">
          <a:xfrm>
            <a:off x="1600200" y="2971800"/>
            <a:ext cx="6016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21862" name="Line 5"/>
          <p:cNvSpPr>
            <a:spLocks noChangeShapeType="1"/>
          </p:cNvSpPr>
          <p:nvPr/>
        </p:nvSpPr>
        <p:spPr bwMode="auto">
          <a:xfrm>
            <a:off x="1600200" y="3276600"/>
            <a:ext cx="6016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21863" name="Rectangle 6"/>
          <p:cNvSpPr>
            <a:spLocks noChangeArrowheads="1"/>
          </p:cNvSpPr>
          <p:nvPr/>
        </p:nvSpPr>
        <p:spPr bwMode="auto">
          <a:xfrm>
            <a:off x="3281363" y="2978150"/>
            <a:ext cx="2654300" cy="292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66568" name="Rectangle 7"/>
          <p:cNvSpPr>
            <a:spLocks noChangeArrowheads="1"/>
          </p:cNvSpPr>
          <p:nvPr/>
        </p:nvSpPr>
        <p:spPr bwMode="auto">
          <a:xfrm>
            <a:off x="550863" y="3505200"/>
            <a:ext cx="2082038" cy="484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segmentos esquecidos pois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já foram acknowledged</a:t>
            </a:r>
          </a:p>
        </p:txBody>
      </p:sp>
      <p:sp>
        <p:nvSpPr>
          <p:cNvPr id="66569" name="Rectangle 8"/>
          <p:cNvSpPr>
            <a:spLocks noChangeArrowheads="1"/>
          </p:cNvSpPr>
          <p:nvPr/>
        </p:nvSpPr>
        <p:spPr bwMode="auto">
          <a:xfrm>
            <a:off x="6705600" y="3467100"/>
            <a:ext cx="623115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i="1" u="none">
                <a:solidFill>
                  <a:srgbClr val="000000"/>
                </a:solidFill>
                <a:latin typeface="Tw Cen MT"/>
                <a:cs typeface="Tw Cen MT"/>
              </a:rPr>
              <a:t>futuro</a:t>
            </a:r>
          </a:p>
        </p:txBody>
      </p:sp>
      <p:sp>
        <p:nvSpPr>
          <p:cNvPr id="66570" name="Rectangle 9"/>
          <p:cNvSpPr>
            <a:spLocks noChangeArrowheads="1"/>
          </p:cNvSpPr>
          <p:nvPr/>
        </p:nvSpPr>
        <p:spPr bwMode="auto">
          <a:xfrm>
            <a:off x="3429000" y="3468688"/>
            <a:ext cx="2156402" cy="67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segmentos no buffer de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emissão à espera de serem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acknowledged</a:t>
            </a:r>
          </a:p>
        </p:txBody>
      </p:sp>
      <p:sp>
        <p:nvSpPr>
          <p:cNvPr id="121867" name="Rectangle 10"/>
          <p:cNvSpPr>
            <a:spLocks noChangeArrowheads="1"/>
          </p:cNvSpPr>
          <p:nvPr/>
        </p:nvSpPr>
        <p:spPr bwMode="auto">
          <a:xfrm>
            <a:off x="1068388" y="2438400"/>
            <a:ext cx="1373448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nºs de sequência</a:t>
            </a:r>
          </a:p>
        </p:txBody>
      </p:sp>
      <p:sp>
        <p:nvSpPr>
          <p:cNvPr id="121868" name="Line 11"/>
          <p:cNvSpPr>
            <a:spLocks noChangeShapeType="1"/>
          </p:cNvSpPr>
          <p:nvPr/>
        </p:nvSpPr>
        <p:spPr bwMode="auto">
          <a:xfrm>
            <a:off x="2057400" y="2743200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21869" name="Rectangle 12"/>
          <p:cNvSpPr>
            <a:spLocks noChangeArrowheads="1"/>
          </p:cNvSpPr>
          <p:nvPr/>
        </p:nvSpPr>
        <p:spPr bwMode="auto">
          <a:xfrm>
            <a:off x="838200" y="3009900"/>
            <a:ext cx="692823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Emissor</a:t>
            </a:r>
          </a:p>
        </p:txBody>
      </p:sp>
      <p:sp>
        <p:nvSpPr>
          <p:cNvPr id="121870" name="Rectangle 13"/>
          <p:cNvSpPr>
            <a:spLocks noChangeArrowheads="1"/>
          </p:cNvSpPr>
          <p:nvPr/>
        </p:nvSpPr>
        <p:spPr bwMode="auto">
          <a:xfrm>
            <a:off x="3963988" y="3009900"/>
            <a:ext cx="1477944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buffer de emissão</a:t>
            </a:r>
          </a:p>
        </p:txBody>
      </p:sp>
      <p:sp>
        <p:nvSpPr>
          <p:cNvPr id="121871" name="Rectangle 14"/>
          <p:cNvSpPr>
            <a:spLocks noChangeArrowheads="1"/>
          </p:cNvSpPr>
          <p:nvPr/>
        </p:nvSpPr>
        <p:spPr bwMode="auto">
          <a:xfrm>
            <a:off x="3733800" y="2628900"/>
            <a:ext cx="1455049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i="1" u="none">
                <a:solidFill>
                  <a:srgbClr val="000000"/>
                </a:solidFill>
                <a:latin typeface="Tw Cen MT"/>
                <a:cs typeface="Tw Cen MT"/>
              </a:rPr>
              <a:t>Janela de emissão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79463" y="4533900"/>
            <a:ext cx="7831137" cy="1436864"/>
            <a:chOff x="779463" y="4533900"/>
            <a:chExt cx="7831137" cy="1436864"/>
          </a:xfrm>
        </p:grpSpPr>
        <p:sp>
          <p:nvSpPr>
            <p:cNvPr id="121884" name="Line 15"/>
            <p:cNvSpPr>
              <a:spLocks noChangeShapeType="1"/>
            </p:cNvSpPr>
            <p:nvPr/>
          </p:nvSpPr>
          <p:spPr bwMode="auto">
            <a:xfrm>
              <a:off x="3125788" y="5029200"/>
              <a:ext cx="5484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85" name="Line 16"/>
            <p:cNvSpPr>
              <a:spLocks noChangeShapeType="1"/>
            </p:cNvSpPr>
            <p:nvPr/>
          </p:nvSpPr>
          <p:spPr bwMode="auto">
            <a:xfrm>
              <a:off x="3046413" y="5334000"/>
              <a:ext cx="54879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86" name="Rectangle 17"/>
            <p:cNvSpPr>
              <a:spLocks noChangeArrowheads="1"/>
            </p:cNvSpPr>
            <p:nvPr/>
          </p:nvSpPr>
          <p:spPr bwMode="auto">
            <a:xfrm>
              <a:off x="779463" y="5486400"/>
              <a:ext cx="3505200" cy="484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>
                  <a:solidFill>
                    <a:srgbClr val="000000"/>
                  </a:solidFill>
                  <a:latin typeface="Tw Cen MT"/>
                  <a:cs typeface="Tw Cen MT"/>
                </a:rPr>
                <a:t>segmentos esquecidos pois já foram consumidos pelo nível superior </a:t>
              </a:r>
            </a:p>
          </p:txBody>
        </p:sp>
        <p:sp>
          <p:nvSpPr>
            <p:cNvPr id="121887" name="Rectangle 18"/>
            <p:cNvSpPr>
              <a:spLocks noChangeArrowheads="1"/>
            </p:cNvSpPr>
            <p:nvPr/>
          </p:nvSpPr>
          <p:spPr bwMode="auto">
            <a:xfrm>
              <a:off x="7848600" y="5486400"/>
              <a:ext cx="623115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i="1" u="none">
                  <a:solidFill>
                    <a:srgbClr val="000000"/>
                  </a:solidFill>
                  <a:latin typeface="Tw Cen MT"/>
                  <a:cs typeface="Tw Cen MT"/>
                </a:rPr>
                <a:t>futuro</a:t>
              </a:r>
            </a:p>
          </p:txBody>
        </p:sp>
        <p:sp>
          <p:nvSpPr>
            <p:cNvPr id="121888" name="Rectangle 19"/>
            <p:cNvSpPr>
              <a:spLocks noChangeArrowheads="1"/>
            </p:cNvSpPr>
            <p:nvPr/>
          </p:nvSpPr>
          <p:spPr bwMode="auto">
            <a:xfrm>
              <a:off x="2497138" y="4533900"/>
              <a:ext cx="1373448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>
                  <a:solidFill>
                    <a:srgbClr val="000000"/>
                  </a:solidFill>
                  <a:latin typeface="Tw Cen MT"/>
                  <a:cs typeface="Tw Cen MT"/>
                </a:rPr>
                <a:t>nºs de sequência</a:t>
              </a:r>
            </a:p>
          </p:txBody>
        </p:sp>
        <p:sp>
          <p:nvSpPr>
            <p:cNvPr id="121889" name="Line 20"/>
            <p:cNvSpPr>
              <a:spLocks noChangeShapeType="1"/>
            </p:cNvSpPr>
            <p:nvPr/>
          </p:nvSpPr>
          <p:spPr bwMode="auto">
            <a:xfrm>
              <a:off x="3503613" y="4800600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90" name="Rectangle 21"/>
            <p:cNvSpPr>
              <a:spLocks noChangeArrowheads="1"/>
            </p:cNvSpPr>
            <p:nvPr/>
          </p:nvSpPr>
          <p:spPr bwMode="auto">
            <a:xfrm>
              <a:off x="2133600" y="4991100"/>
              <a:ext cx="816254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u="none">
                  <a:solidFill>
                    <a:srgbClr val="000000"/>
                  </a:solidFill>
                  <a:latin typeface="Tw Cen MT"/>
                  <a:cs typeface="Tw Cen MT"/>
                </a:rPr>
                <a:t>Receptor</a:t>
              </a:r>
            </a:p>
          </p:txBody>
        </p:sp>
        <p:sp>
          <p:nvSpPr>
            <p:cNvPr id="4" name="Rectangle 22"/>
            <p:cNvSpPr>
              <a:spLocks noChangeArrowheads="1"/>
            </p:cNvSpPr>
            <p:nvPr/>
          </p:nvSpPr>
          <p:spPr bwMode="auto">
            <a:xfrm>
              <a:off x="5795963" y="5035550"/>
              <a:ext cx="368300" cy="2921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503613" y="3352800"/>
            <a:ext cx="2743200" cy="1676400"/>
            <a:chOff x="3503613" y="3352800"/>
            <a:chExt cx="2743200" cy="1676400"/>
          </a:xfrm>
        </p:grpSpPr>
        <p:sp>
          <p:nvSpPr>
            <p:cNvPr id="121876" name="Line 23"/>
            <p:cNvSpPr>
              <a:spLocks noChangeShapeType="1"/>
            </p:cNvSpPr>
            <p:nvPr/>
          </p:nvSpPr>
          <p:spPr bwMode="auto">
            <a:xfrm>
              <a:off x="3503613" y="3352800"/>
              <a:ext cx="121920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77" name="Line 24"/>
            <p:cNvSpPr>
              <a:spLocks noChangeShapeType="1"/>
            </p:cNvSpPr>
            <p:nvPr/>
          </p:nvSpPr>
          <p:spPr bwMode="auto">
            <a:xfrm>
              <a:off x="4189413" y="3352800"/>
              <a:ext cx="129540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78" name="Line 25"/>
            <p:cNvSpPr>
              <a:spLocks noChangeShapeType="1"/>
            </p:cNvSpPr>
            <p:nvPr/>
          </p:nvSpPr>
          <p:spPr bwMode="auto">
            <a:xfrm>
              <a:off x="4799013" y="3352800"/>
              <a:ext cx="121920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79" name="Line 26"/>
            <p:cNvSpPr>
              <a:spLocks noChangeShapeType="1"/>
            </p:cNvSpPr>
            <p:nvPr/>
          </p:nvSpPr>
          <p:spPr bwMode="auto">
            <a:xfrm>
              <a:off x="5408613" y="3352800"/>
              <a:ext cx="76200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80" name="Line 27"/>
            <p:cNvSpPr>
              <a:spLocks noChangeShapeType="1"/>
            </p:cNvSpPr>
            <p:nvPr/>
          </p:nvSpPr>
          <p:spPr bwMode="auto">
            <a:xfrm>
              <a:off x="5865813" y="3352800"/>
              <a:ext cx="1524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81" name="Line 28"/>
            <p:cNvSpPr>
              <a:spLocks noChangeShapeType="1"/>
            </p:cNvSpPr>
            <p:nvPr/>
          </p:nvSpPr>
          <p:spPr bwMode="auto">
            <a:xfrm flipV="1">
              <a:off x="4722813" y="3886200"/>
              <a:ext cx="914400" cy="1143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82" name="Line 29"/>
            <p:cNvSpPr>
              <a:spLocks noChangeShapeType="1"/>
            </p:cNvSpPr>
            <p:nvPr/>
          </p:nvSpPr>
          <p:spPr bwMode="auto">
            <a:xfrm flipV="1">
              <a:off x="5484813" y="4419600"/>
              <a:ext cx="45720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21883" name="Line 30"/>
            <p:cNvSpPr>
              <a:spLocks noChangeShapeType="1"/>
            </p:cNvSpPr>
            <p:nvPr/>
          </p:nvSpPr>
          <p:spPr bwMode="auto">
            <a:xfrm flipV="1">
              <a:off x="6018213" y="4724400"/>
              <a:ext cx="2286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121874" name="Rectangle 33"/>
          <p:cNvSpPr>
            <a:spLocks noChangeArrowheads="1"/>
          </p:cNvSpPr>
          <p:nvPr/>
        </p:nvSpPr>
        <p:spPr bwMode="auto">
          <a:xfrm>
            <a:off x="3276600" y="2971800"/>
            <a:ext cx="2667000" cy="304800"/>
          </a:xfrm>
          <a:prstGeom prst="rect">
            <a:avLst/>
          </a:prstGeom>
          <a:solidFill>
            <a:srgbClr val="0000FF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5256213" y="5459413"/>
            <a:ext cx="1942840" cy="67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solidFill>
                  <a:srgbClr val="000000"/>
                </a:solidFill>
                <a:latin typeface="Tw Cen MT"/>
                <a:cs typeface="Tw Cen MT"/>
              </a:rPr>
              <a:t>s</a:t>
            </a: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egmento esperado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elo receptor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(janela de um segmento)</a:t>
            </a:r>
          </a:p>
        </p:txBody>
      </p:sp>
    </p:spTree>
    <p:extLst>
      <p:ext uri="{BB962C8B-B14F-4D97-AF65-F5344CB8AC3E}">
        <p14:creationId xmlns:p14="http://schemas.microsoft.com/office/powerpoint/2010/main" val="2648829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8" grpId="0"/>
      <p:bldP spid="66569" grpId="0"/>
      <p:bldP spid="66570" grpId="0"/>
      <p:bldP spid="35" grpId="0"/>
      <p:bldP spid="35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 b="1">
                <a:latin typeface="Tahoma" charset="0"/>
                <a:ea typeface="ＭＳ Ｐゴシック" charset="0"/>
                <a:cs typeface="ＭＳ Ｐゴシック" charset="0"/>
              </a:rPr>
              <a:t>GBN</a:t>
            </a:r>
          </a:p>
        </p:txBody>
      </p:sp>
      <p:pic>
        <p:nvPicPr>
          <p:cNvPr id="123908" name="Picture 3" descr="gbn_exa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457200"/>
            <a:ext cx="5972175" cy="574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09" name="TextBox 4"/>
          <p:cNvSpPr txBox="1">
            <a:spLocks noChangeArrowheads="1"/>
          </p:cNvSpPr>
          <p:nvPr/>
        </p:nvSpPr>
        <p:spPr bwMode="auto">
          <a:xfrm>
            <a:off x="160338" y="1357313"/>
            <a:ext cx="15408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/>
                <a:cs typeface="Tw Cen MT"/>
              </a:rPr>
              <a:t>Ex:</a:t>
            </a:r>
          </a:p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/>
                <a:cs typeface="Tw Cen MT"/>
              </a:rPr>
              <a:t>Janela = 4</a:t>
            </a:r>
          </a:p>
        </p:txBody>
      </p:sp>
      <p:sp>
        <p:nvSpPr>
          <p:cNvPr id="123910" name="TextBox 5"/>
          <p:cNvSpPr txBox="1">
            <a:spLocks noChangeArrowheads="1"/>
          </p:cNvSpPr>
          <p:nvPr/>
        </p:nvSpPr>
        <p:spPr bwMode="auto">
          <a:xfrm>
            <a:off x="974380" y="2971800"/>
            <a:ext cx="16751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u="none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</a:p>
          <a:p>
            <a:pPr algn="r" eaLnBrk="1" hangingPunct="1"/>
            <a:r>
              <a:rPr lang="en-US" u="none">
                <a:solidFill>
                  <a:srgbClr val="000000"/>
                </a:solidFill>
                <a:latin typeface="Tw Cen MT"/>
                <a:cs typeface="Tw Cen MT"/>
              </a:rPr>
              <a:t>para o pkt2</a:t>
            </a:r>
          </a:p>
        </p:txBody>
      </p:sp>
    </p:spTree>
    <p:extLst>
      <p:ext uri="{BB962C8B-B14F-4D97-AF65-F5344CB8AC3E}">
        <p14:creationId xmlns:p14="http://schemas.microsoft.com/office/powerpoint/2010/main" val="339678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9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Funcionamento no emissor</a:t>
            </a:r>
          </a:p>
        </p:txBody>
      </p:sp>
      <p:sp>
        <p:nvSpPr>
          <p:cNvPr id="125956" name="Rectangle 3"/>
          <p:cNvSpPr>
            <a:spLocks noChangeArrowheads="1"/>
          </p:cNvSpPr>
          <p:nvPr/>
        </p:nvSpPr>
        <p:spPr bwMode="auto">
          <a:xfrm>
            <a:off x="457200" y="1219200"/>
            <a:ext cx="8229600" cy="367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Dispõe de uma janela de até N segmentos consecutivos não </a:t>
            </a:r>
            <a:r>
              <a:rPr lang="pt-PT" i="1" u="none" dirty="0" err="1">
                <a:solidFill>
                  <a:srgbClr val="000000"/>
                </a:solidFill>
                <a:latin typeface="Tw Cen MT"/>
                <a:cs typeface="Tw Cen MT"/>
              </a:rPr>
              <a:t>acknowledged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 que pode ir transmitindo (N = tamanho da janela)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Coloca um nº de sequência no cabeçalho dos segmentos que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emite e </a:t>
            </a:r>
            <a:r>
              <a:rPr lang="pt-PT" dirty="0" err="1">
                <a:solidFill>
                  <a:srgbClr val="000000"/>
                </a:solidFill>
                <a:latin typeface="Tw Cen MT"/>
                <a:cs typeface="Tw Cen MT"/>
              </a:rPr>
              <a:t>a</a:t>
            </a:r>
            <a:r>
              <a:rPr lang="pt-PT" dirty="0" err="1" smtClean="0">
                <a:solidFill>
                  <a:srgbClr val="000000"/>
                </a:solidFill>
                <a:latin typeface="Tw Cen MT"/>
                <a:cs typeface="Tw Cen MT"/>
              </a:rPr>
              <a:t>ctiva</a:t>
            </a:r>
            <a:r>
              <a:rPr lang="pt-PT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dirty="0">
                <a:solidFill>
                  <a:srgbClr val="000000"/>
                </a:solidFill>
                <a:latin typeface="Tw Cen MT"/>
                <a:cs typeface="Tw Cen MT"/>
              </a:rPr>
              <a:t>um </a:t>
            </a:r>
            <a:r>
              <a:rPr lang="pt-PT" dirty="0" err="1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dirty="0">
                <a:solidFill>
                  <a:srgbClr val="000000"/>
                </a:solidFill>
                <a:latin typeface="Tw Cen MT"/>
                <a:cs typeface="Tw Cen MT"/>
              </a:rPr>
              <a:t> para cada segmento transmitido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i="1" dirty="0" err="1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i="1" dirty="0">
                <a:solidFill>
                  <a:srgbClr val="000000"/>
                </a:solidFill>
                <a:latin typeface="Tw Cen MT"/>
                <a:cs typeface="Tw Cen MT"/>
              </a:rPr>
              <a:t>(n):</a:t>
            </a:r>
            <a:r>
              <a:rPr lang="pt-PT" dirty="0">
                <a:solidFill>
                  <a:srgbClr val="000000"/>
                </a:solidFill>
                <a:latin typeface="Tw Cen MT"/>
                <a:cs typeface="Tw Cen MT"/>
              </a:rPr>
              <a:t> retransmite o segmento emitido h</a:t>
            </a:r>
            <a:r>
              <a:rPr lang="pt-PT" altLang="ja-JP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á mais tempo </a:t>
            </a:r>
            <a:r>
              <a:rPr 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 todos os outros até ao fim da janela (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i="1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go</a:t>
            </a:r>
            <a:r>
              <a:rPr lang="pt-PT" i="1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i="1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back</a:t>
            </a:r>
            <a:r>
              <a:rPr lang="pt-PT" i="1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N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ACK(n): confirma todos os segmentos para trás incluindo o do nº de sequência (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i="1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cumulative</a:t>
            </a:r>
            <a:r>
              <a:rPr lang="pt-PT" i="1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ACK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 – pode evitar repetições se poss</a:t>
            </a:r>
            <a:r>
              <a:rPr lang="pt-PT" altLang="ja-JP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ível</a:t>
            </a:r>
            <a:endParaRPr lang="pt-PT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Á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medida que se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vai </a:t>
            </a:r>
            <a:r>
              <a:rPr 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recebendo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ACKs</a:t>
            </a:r>
            <a:r>
              <a:rPr 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, o emissor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vai </a:t>
            </a:r>
            <a:r>
              <a:rPr 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avançando a janela (como se esta 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deslizasse</a:t>
            </a:r>
            <a:r>
              <a:rPr lang="ja-JP" altLang="pt-PT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altLang="ja-JP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por isso se designam </a:t>
            </a:r>
            <a:r>
              <a:rPr lang="pt-PT" i="1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sliding</a:t>
            </a:r>
            <a:r>
              <a:rPr lang="pt-PT" i="1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i="1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window</a:t>
            </a:r>
            <a:r>
              <a:rPr lang="pt-PT" i="1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i="1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protocols</a:t>
            </a:r>
            <a:r>
              <a:rPr lang="pt-PT" i="1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</a:t>
            </a:r>
            <a:endParaRPr lang="pt-PT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pic>
        <p:nvPicPr>
          <p:cNvPr id="121861" name="Picture 4" descr="gbn_seqn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4997095"/>
            <a:ext cx="8099425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403225" y="4032249"/>
            <a:ext cx="8382000" cy="2488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Arial" charset="0"/>
              <a:buChar char="•"/>
            </a:pP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57597" y="5544764"/>
            <a:ext cx="2209800" cy="609600"/>
          </a:xfrm>
          <a:prstGeom prst="rect">
            <a:avLst/>
          </a:prstGeom>
          <a:solidFill>
            <a:schemeClr val="bg1">
              <a:lumMod val="85000"/>
              <a:alpha val="68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20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build="p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1"/>
          <p:cNvSpPr>
            <a:spLocks noGrp="1"/>
          </p:cNvSpPr>
          <p:nvPr>
            <p:ph type="title"/>
          </p:nvPr>
        </p:nvSpPr>
        <p:spPr>
          <a:xfrm>
            <a:off x="228600" y="428625"/>
            <a:ext cx="8715375" cy="762000"/>
          </a:xfrm>
        </p:spPr>
        <p:txBody>
          <a:bodyPr>
            <a:normAutofit/>
          </a:bodyPr>
          <a:lstStyle/>
          <a:p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Segmentos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fora de ordem</a:t>
            </a:r>
            <a:endParaRPr lang="en-US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1285875"/>
            <a:ext cx="814387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 smtClean="0">
                <a:latin typeface="Tw Cen MT"/>
                <a:cs typeface="Tw Cen MT"/>
              </a:rPr>
              <a:t>Com o GBN o receptor ignora os segmentos fora de ordem</a:t>
            </a:r>
          </a:p>
          <a:p>
            <a:pPr eaLnBrk="1" hangingPunct="1"/>
            <a:endParaRPr lang="pt-PT" u="none" dirty="0" smtClean="0">
              <a:latin typeface="Tw Cen MT"/>
              <a:cs typeface="Tw Cen MT"/>
            </a:endParaRPr>
          </a:p>
          <a:p>
            <a:pPr eaLnBrk="1" hangingPunct="1"/>
            <a:r>
              <a:rPr lang="pt-PT" u="none" dirty="0" smtClean="0">
                <a:latin typeface="Tw Cen MT"/>
                <a:cs typeface="Tw Cen MT"/>
              </a:rPr>
              <a:t>Vantagens: simplicidade do receptor no controlo de segmentos fora de ordem</a:t>
            </a:r>
          </a:p>
          <a:p>
            <a:pPr eaLnBrk="1" hangingPunct="1"/>
            <a:endParaRPr lang="pt-PT" u="none" dirty="0" smtClean="0">
              <a:latin typeface="Tw Cen MT"/>
              <a:cs typeface="Tw Cen MT"/>
            </a:endParaRPr>
          </a:p>
          <a:p>
            <a:pPr eaLnBrk="1" hangingPunct="1"/>
            <a:r>
              <a:rPr lang="pt-PT" u="none" dirty="0" smtClean="0">
                <a:latin typeface="Tw Cen MT"/>
                <a:cs typeface="Tw Cen MT"/>
              </a:rPr>
              <a:t>Desvantagem: retransmissão de segmentos que já tinham sido recebidos</a:t>
            </a:r>
          </a:p>
          <a:p>
            <a:pPr eaLnBrk="1" hangingPunct="1"/>
            <a:endParaRPr lang="pt-PT" u="none" dirty="0" smtClean="0">
              <a:latin typeface="Tw Cen MT"/>
              <a:cs typeface="Tw Cen MT"/>
            </a:endParaRPr>
          </a:p>
          <a:p>
            <a:pPr eaLnBrk="1" hangingPunct="1"/>
            <a:r>
              <a:rPr lang="pt-PT" u="none" dirty="0" smtClean="0">
                <a:latin typeface="Tw Cen MT"/>
                <a:cs typeface="Tw Cen MT"/>
              </a:rPr>
              <a:t>Com janelas muito grandes (requeridas por tempos de transito e capacidades de transmissão elevados) podem existir muitos segmentos no </a:t>
            </a:r>
            <a:r>
              <a:rPr lang="pt-PT" i="1" u="none" dirty="0" smtClean="0">
                <a:latin typeface="Tw Cen MT"/>
                <a:cs typeface="Tw Cen MT"/>
              </a:rPr>
              <a:t>pipeline</a:t>
            </a:r>
            <a:r>
              <a:rPr lang="pt-PT" u="none" dirty="0" smtClean="0">
                <a:latin typeface="Tw Cen MT"/>
                <a:cs typeface="Tw Cen MT"/>
              </a:rPr>
              <a:t>, isto é em transito. Basta um erro num segmento para obrigar à retransmissão de um elevado número de segmentos (o que </a:t>
            </a:r>
            <a:r>
              <a:rPr lang="pt-PT" u="none" dirty="0" err="1" smtClean="0">
                <a:latin typeface="Tw Cen MT"/>
                <a:cs typeface="Tw Cen MT"/>
              </a:rPr>
              <a:t>tb</a:t>
            </a:r>
            <a:r>
              <a:rPr lang="pt-PT" u="none" dirty="0" smtClean="0">
                <a:latin typeface="Tw Cen MT"/>
                <a:cs typeface="Tw Cen MT"/>
              </a:rPr>
              <a:t> implica que a janela enche e o emissor é obrigado a parar)</a:t>
            </a:r>
          </a:p>
        </p:txBody>
      </p:sp>
    </p:spTree>
    <p:extLst>
      <p:ext uri="{BB962C8B-B14F-4D97-AF65-F5344CB8AC3E}">
        <p14:creationId xmlns:p14="http://schemas.microsoft.com/office/powerpoint/2010/main" val="239071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Generalização: </a:t>
            </a:r>
            <a:r>
              <a:rPr lang="pt-PT" sz="4000" i="1" dirty="0" err="1">
                <a:latin typeface="Tw Cen MT"/>
                <a:ea typeface="ＭＳ Ｐゴシック" charset="0"/>
                <a:cs typeface="Tw Cen MT"/>
              </a:rPr>
              <a:t>buffer</a:t>
            </a:r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 no </a:t>
            </a:r>
            <a:r>
              <a:rPr lang="pt-PT" sz="4000" dirty="0" smtClean="0">
                <a:latin typeface="Tw Cen MT"/>
                <a:ea typeface="ＭＳ Ｐゴシック" charset="0"/>
                <a:cs typeface="Tw Cen MT"/>
              </a:rPr>
              <a:t>receptor</a:t>
            </a:r>
            <a:br>
              <a:rPr lang="pt-PT" sz="4000" dirty="0" smtClean="0">
                <a:latin typeface="Tw Cen MT"/>
                <a:ea typeface="ＭＳ Ｐゴシック" charset="0"/>
                <a:cs typeface="Tw Cen MT"/>
              </a:rPr>
            </a:br>
            <a:r>
              <a:rPr lang="pt-PT" sz="4000" i="1" dirty="0" err="1" smtClean="0">
                <a:latin typeface="Tw Cen MT"/>
                <a:ea typeface="ＭＳ Ｐゴシック" charset="0"/>
                <a:cs typeface="Tw Cen MT"/>
              </a:rPr>
              <a:t>selective</a:t>
            </a:r>
            <a:r>
              <a:rPr lang="pt-PT" sz="4000" i="1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000" i="1" dirty="0" err="1" smtClean="0">
                <a:latin typeface="Tw Cen MT"/>
                <a:ea typeface="ＭＳ Ｐゴシック" charset="0"/>
                <a:cs typeface="Tw Cen MT"/>
              </a:rPr>
              <a:t>repeat</a:t>
            </a:r>
            <a:endParaRPr lang="pt-PT" sz="4000" i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34148" name="Line 3"/>
          <p:cNvSpPr>
            <a:spLocks noChangeShapeType="1"/>
          </p:cNvSpPr>
          <p:nvPr/>
        </p:nvSpPr>
        <p:spPr bwMode="auto">
          <a:xfrm>
            <a:off x="881063" y="2247900"/>
            <a:ext cx="6018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4149" name="Line 4"/>
          <p:cNvSpPr>
            <a:spLocks noChangeShapeType="1"/>
          </p:cNvSpPr>
          <p:nvPr/>
        </p:nvSpPr>
        <p:spPr bwMode="auto">
          <a:xfrm>
            <a:off x="881063" y="2552700"/>
            <a:ext cx="6018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4150" name="Rectangle 5"/>
          <p:cNvSpPr>
            <a:spLocks noChangeArrowheads="1"/>
          </p:cNvSpPr>
          <p:nvPr/>
        </p:nvSpPr>
        <p:spPr bwMode="auto">
          <a:xfrm>
            <a:off x="2562225" y="2254250"/>
            <a:ext cx="2654300" cy="292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4151" name="Rectangle 6"/>
          <p:cNvSpPr>
            <a:spLocks noChangeArrowheads="1"/>
          </p:cNvSpPr>
          <p:nvPr/>
        </p:nvSpPr>
        <p:spPr bwMode="auto">
          <a:xfrm>
            <a:off x="179388" y="2743200"/>
            <a:ext cx="1811168" cy="428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>
                <a:solidFill>
                  <a:srgbClr val="105638"/>
                </a:solidFill>
                <a:latin typeface="Tw Cen MT"/>
                <a:cs typeface="Tw Cen MT"/>
              </a:rPr>
              <a:t>segmentos esquecidos pois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>
                <a:solidFill>
                  <a:srgbClr val="105638"/>
                </a:solidFill>
                <a:latin typeface="Tw Cen MT"/>
                <a:cs typeface="Tw Cen MT"/>
              </a:rPr>
              <a:t>já foram acknowledged</a:t>
            </a:r>
          </a:p>
        </p:txBody>
      </p:sp>
      <p:sp>
        <p:nvSpPr>
          <p:cNvPr id="134152" name="Rectangle 7"/>
          <p:cNvSpPr>
            <a:spLocks noChangeArrowheads="1"/>
          </p:cNvSpPr>
          <p:nvPr/>
        </p:nvSpPr>
        <p:spPr bwMode="auto">
          <a:xfrm>
            <a:off x="5562600" y="2667000"/>
            <a:ext cx="566020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i="1" u="none">
                <a:latin typeface="Tw Cen MT"/>
                <a:cs typeface="Tw Cen MT"/>
              </a:rPr>
              <a:t>futuro</a:t>
            </a:r>
          </a:p>
        </p:txBody>
      </p:sp>
      <p:sp>
        <p:nvSpPr>
          <p:cNvPr id="134153" name="Rectangle 8"/>
          <p:cNvSpPr>
            <a:spLocks noChangeArrowheads="1"/>
          </p:cNvSpPr>
          <p:nvPr/>
        </p:nvSpPr>
        <p:spPr bwMode="auto">
          <a:xfrm>
            <a:off x="2921000" y="2714625"/>
            <a:ext cx="1928087" cy="7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>
                <a:solidFill>
                  <a:srgbClr val="0070C0"/>
                </a:solidFill>
                <a:latin typeface="Tw Cen MT"/>
                <a:cs typeface="Tw Cen MT"/>
              </a:rPr>
              <a:t>segmentos no buffer de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>
                <a:solidFill>
                  <a:srgbClr val="0070C0"/>
                </a:solidFill>
                <a:latin typeface="Tw Cen MT"/>
                <a:cs typeface="Tw Cen MT"/>
              </a:rPr>
              <a:t>emissão à espera de serem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200" u="none">
                <a:solidFill>
                  <a:srgbClr val="0070C0"/>
                </a:solidFill>
                <a:latin typeface="Tw Cen MT"/>
                <a:cs typeface="Tw Cen MT"/>
              </a:rPr>
              <a:t>Acknowledged ou com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ja-JP" altLang="pt-PT" sz="1200" u="none">
                <a:solidFill>
                  <a:srgbClr val="0070C0"/>
                </a:solidFill>
                <a:latin typeface="Tw Cen MT"/>
                <a:cs typeface="Tw Cen MT"/>
              </a:rPr>
              <a:t>“</a:t>
            </a:r>
            <a:r>
              <a:rPr lang="pt-PT" sz="1200" u="none">
                <a:solidFill>
                  <a:srgbClr val="0070C0"/>
                </a:solidFill>
                <a:latin typeface="Tw Cen MT"/>
                <a:cs typeface="Tw Cen MT"/>
              </a:rPr>
              <a:t>buracos</a:t>
            </a:r>
            <a:r>
              <a:rPr lang="ja-JP" altLang="pt-PT" sz="1200" u="none">
                <a:solidFill>
                  <a:srgbClr val="0070C0"/>
                </a:solidFill>
                <a:latin typeface="Tw Cen MT"/>
                <a:cs typeface="Tw Cen MT"/>
              </a:rPr>
              <a:t>”</a:t>
            </a:r>
            <a:endParaRPr lang="pt-PT" sz="1200" u="none">
              <a:solidFill>
                <a:srgbClr val="0070C0"/>
              </a:solidFill>
              <a:latin typeface="Tw Cen MT"/>
              <a:cs typeface="Tw Cen MT"/>
            </a:endParaRPr>
          </a:p>
        </p:txBody>
      </p:sp>
      <p:sp>
        <p:nvSpPr>
          <p:cNvPr id="134154" name="Rectangle 9"/>
          <p:cNvSpPr>
            <a:spLocks noChangeArrowheads="1"/>
          </p:cNvSpPr>
          <p:nvPr/>
        </p:nvSpPr>
        <p:spPr bwMode="auto">
          <a:xfrm>
            <a:off x="1066800" y="1676400"/>
            <a:ext cx="1203805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>
                <a:latin typeface="Tw Cen MT"/>
                <a:cs typeface="Tw Cen MT"/>
              </a:rPr>
              <a:t>nºs de sequência</a:t>
            </a:r>
          </a:p>
        </p:txBody>
      </p:sp>
      <p:sp>
        <p:nvSpPr>
          <p:cNvPr id="134155" name="Line 10"/>
          <p:cNvSpPr>
            <a:spLocks noChangeShapeType="1"/>
          </p:cNvSpPr>
          <p:nvPr/>
        </p:nvSpPr>
        <p:spPr bwMode="auto">
          <a:xfrm>
            <a:off x="1338263" y="2019300"/>
            <a:ext cx="836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4156" name="Rectangle 11"/>
          <p:cNvSpPr>
            <a:spLocks noChangeArrowheads="1"/>
          </p:cNvSpPr>
          <p:nvPr/>
        </p:nvSpPr>
        <p:spPr bwMode="auto">
          <a:xfrm>
            <a:off x="101600" y="2286000"/>
            <a:ext cx="620412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200" u="none">
                <a:latin typeface="Tw Cen MT"/>
                <a:cs typeface="Tw Cen MT"/>
              </a:rPr>
              <a:t>Emissor</a:t>
            </a:r>
          </a:p>
        </p:txBody>
      </p:sp>
      <p:sp>
        <p:nvSpPr>
          <p:cNvPr id="134157" name="Rectangle 21"/>
          <p:cNvSpPr>
            <a:spLocks noChangeArrowheads="1"/>
          </p:cNvSpPr>
          <p:nvPr/>
        </p:nvSpPr>
        <p:spPr bwMode="auto">
          <a:xfrm>
            <a:off x="3227388" y="2286000"/>
            <a:ext cx="1337631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u="none">
                <a:latin typeface="Tw Cen MT"/>
                <a:cs typeface="Tw Cen MT"/>
              </a:rPr>
              <a:t>buffer de emissão</a:t>
            </a:r>
          </a:p>
        </p:txBody>
      </p:sp>
      <p:sp>
        <p:nvSpPr>
          <p:cNvPr id="134158" name="Line 23"/>
          <p:cNvSpPr>
            <a:spLocks noChangeShapeType="1"/>
          </p:cNvSpPr>
          <p:nvPr/>
        </p:nvSpPr>
        <p:spPr bwMode="auto">
          <a:xfrm>
            <a:off x="3165475" y="2552700"/>
            <a:ext cx="198120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4159" name="Line 24"/>
          <p:cNvSpPr>
            <a:spLocks noChangeShapeType="1"/>
          </p:cNvSpPr>
          <p:nvPr/>
        </p:nvSpPr>
        <p:spPr bwMode="auto">
          <a:xfrm>
            <a:off x="3546475" y="2552700"/>
            <a:ext cx="198120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4160" name="Line 25"/>
          <p:cNvSpPr>
            <a:spLocks noChangeShapeType="1"/>
          </p:cNvSpPr>
          <p:nvPr/>
        </p:nvSpPr>
        <p:spPr bwMode="auto">
          <a:xfrm>
            <a:off x="4003675" y="2552700"/>
            <a:ext cx="198120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4161" name="Line 26"/>
          <p:cNvSpPr>
            <a:spLocks noChangeShapeType="1"/>
          </p:cNvSpPr>
          <p:nvPr/>
        </p:nvSpPr>
        <p:spPr bwMode="auto">
          <a:xfrm>
            <a:off x="4460875" y="2552700"/>
            <a:ext cx="198120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4163" name="Rectangle 30"/>
          <p:cNvSpPr>
            <a:spLocks noChangeArrowheads="1"/>
          </p:cNvSpPr>
          <p:nvPr/>
        </p:nvSpPr>
        <p:spPr bwMode="auto">
          <a:xfrm>
            <a:off x="2997200" y="1905000"/>
            <a:ext cx="1279556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i="1" u="none">
                <a:latin typeface="Tw Cen MT"/>
                <a:cs typeface="Tw Cen MT"/>
              </a:rPr>
              <a:t>Janela de emissão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55588" y="4114800"/>
            <a:ext cx="8623300" cy="2132450"/>
            <a:chOff x="255588" y="4114800"/>
            <a:chExt cx="8623300" cy="2132450"/>
          </a:xfrm>
        </p:grpSpPr>
        <p:sp>
          <p:nvSpPr>
            <p:cNvPr id="134167" name="Line 12"/>
            <p:cNvSpPr>
              <a:spLocks noChangeShapeType="1"/>
            </p:cNvSpPr>
            <p:nvPr/>
          </p:nvSpPr>
          <p:spPr bwMode="auto">
            <a:xfrm>
              <a:off x="2860675" y="4914900"/>
              <a:ext cx="60182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4168" name="Line 13"/>
            <p:cNvSpPr>
              <a:spLocks noChangeShapeType="1"/>
            </p:cNvSpPr>
            <p:nvPr/>
          </p:nvSpPr>
          <p:spPr bwMode="auto">
            <a:xfrm>
              <a:off x="2860675" y="5219700"/>
              <a:ext cx="60182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4169" name="Rectangle 14"/>
            <p:cNvSpPr>
              <a:spLocks noChangeArrowheads="1"/>
            </p:cNvSpPr>
            <p:nvPr/>
          </p:nvSpPr>
          <p:spPr bwMode="auto">
            <a:xfrm>
              <a:off x="4543425" y="4921250"/>
              <a:ext cx="2652713" cy="292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4170" name="Rectangle 15"/>
            <p:cNvSpPr>
              <a:spLocks noChangeArrowheads="1"/>
            </p:cNvSpPr>
            <p:nvPr/>
          </p:nvSpPr>
          <p:spPr bwMode="auto">
            <a:xfrm>
              <a:off x="1676400" y="5410200"/>
              <a:ext cx="1811168" cy="594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segmentos esquecidos pois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já foram consumidos pela 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aplicação</a:t>
              </a:r>
            </a:p>
          </p:txBody>
        </p:sp>
        <p:sp>
          <p:nvSpPr>
            <p:cNvPr id="134171" name="Rectangle 16"/>
            <p:cNvSpPr>
              <a:spLocks noChangeArrowheads="1"/>
            </p:cNvSpPr>
            <p:nvPr/>
          </p:nvSpPr>
          <p:spPr bwMode="auto">
            <a:xfrm>
              <a:off x="7948613" y="5410200"/>
              <a:ext cx="566020" cy="262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i="1" u="none">
                  <a:latin typeface="Tw Cen MT"/>
                  <a:cs typeface="Tw Cen MT"/>
                </a:rPr>
                <a:t>futuro</a:t>
              </a:r>
            </a:p>
          </p:txBody>
        </p:sp>
        <p:sp>
          <p:nvSpPr>
            <p:cNvPr id="134172" name="Rectangle 17"/>
            <p:cNvSpPr>
              <a:spLocks noChangeArrowheads="1"/>
            </p:cNvSpPr>
            <p:nvPr/>
          </p:nvSpPr>
          <p:spPr bwMode="auto">
            <a:xfrm>
              <a:off x="4902200" y="5486400"/>
              <a:ext cx="2012320" cy="76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segmentos no buffer de 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recepção à espera de serem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consumidos pela aplicação ou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à espera de serem contíguos</a:t>
              </a:r>
            </a:p>
          </p:txBody>
        </p:sp>
        <p:sp>
          <p:nvSpPr>
            <p:cNvPr id="134173" name="Rectangle 18"/>
            <p:cNvSpPr>
              <a:spLocks noChangeArrowheads="1"/>
            </p:cNvSpPr>
            <p:nvPr/>
          </p:nvSpPr>
          <p:spPr bwMode="auto">
            <a:xfrm>
              <a:off x="2311400" y="4419600"/>
              <a:ext cx="1203805" cy="262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nºs de sequência</a:t>
              </a:r>
            </a:p>
          </p:txBody>
        </p:sp>
        <p:sp>
          <p:nvSpPr>
            <p:cNvPr id="134174" name="Line 19"/>
            <p:cNvSpPr>
              <a:spLocks noChangeShapeType="1"/>
            </p:cNvSpPr>
            <p:nvPr/>
          </p:nvSpPr>
          <p:spPr bwMode="auto">
            <a:xfrm>
              <a:off x="3317875" y="4686300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4175" name="Rectangle 20"/>
            <p:cNvSpPr>
              <a:spLocks noChangeArrowheads="1"/>
            </p:cNvSpPr>
            <p:nvPr/>
          </p:nvSpPr>
          <p:spPr bwMode="auto">
            <a:xfrm>
              <a:off x="1930400" y="4876800"/>
              <a:ext cx="732147" cy="262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Receptor</a:t>
              </a:r>
            </a:p>
          </p:txBody>
        </p:sp>
        <p:sp>
          <p:nvSpPr>
            <p:cNvPr id="134176" name="Rectangle 22"/>
            <p:cNvSpPr>
              <a:spLocks noChangeArrowheads="1"/>
            </p:cNvSpPr>
            <p:nvPr/>
          </p:nvSpPr>
          <p:spPr bwMode="auto">
            <a:xfrm>
              <a:off x="5054600" y="4953000"/>
              <a:ext cx="1375352" cy="262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buffer de recepção</a:t>
              </a:r>
            </a:p>
          </p:txBody>
        </p:sp>
        <p:sp>
          <p:nvSpPr>
            <p:cNvPr id="134177" name="Rectangle 28"/>
            <p:cNvSpPr>
              <a:spLocks noChangeArrowheads="1"/>
            </p:cNvSpPr>
            <p:nvPr/>
          </p:nvSpPr>
          <p:spPr bwMode="auto">
            <a:xfrm>
              <a:off x="255588" y="4114800"/>
              <a:ext cx="569091" cy="262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latin typeface="Tw Cen MT"/>
                  <a:cs typeface="Tw Cen MT"/>
                </a:rPr>
                <a:t>tempo</a:t>
              </a:r>
            </a:p>
          </p:txBody>
        </p:sp>
        <p:sp>
          <p:nvSpPr>
            <p:cNvPr id="134178" name="Line 29"/>
            <p:cNvSpPr>
              <a:spLocks noChangeShapeType="1"/>
            </p:cNvSpPr>
            <p:nvPr/>
          </p:nvSpPr>
          <p:spPr bwMode="auto">
            <a:xfrm>
              <a:off x="347663" y="4457700"/>
              <a:ext cx="685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4179" name="Rectangle 31"/>
            <p:cNvSpPr>
              <a:spLocks noChangeArrowheads="1"/>
            </p:cNvSpPr>
            <p:nvPr/>
          </p:nvSpPr>
          <p:spPr bwMode="auto">
            <a:xfrm>
              <a:off x="4826000" y="4343400"/>
              <a:ext cx="1372280" cy="262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i="1" u="none">
                  <a:latin typeface="Tw Cen MT"/>
                  <a:cs typeface="Tw Cen MT"/>
                </a:rPr>
                <a:t>Janela de recepção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3205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Organização do capítulo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26684"/>
            <a:ext cx="8077200" cy="400581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Serviços do nível transporte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Estudo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UDP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Como implementar a transferência fiável de dados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Transporte orientado conexão: TCP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Controlo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da saturação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 sua implementação no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protocolo TCP</a:t>
            </a:r>
          </a:p>
        </p:txBody>
      </p:sp>
    </p:spTree>
    <p:extLst>
      <p:ext uri="{BB962C8B-B14F-4D97-AF65-F5344CB8AC3E}">
        <p14:creationId xmlns:p14="http://schemas.microsoft.com/office/powerpoint/2010/main" val="2913690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 dirty="0" smtClean="0">
                <a:latin typeface="Tw Cen MT"/>
                <a:ea typeface="ＭＳ Ｐゴシック" charset="0"/>
                <a:cs typeface="Tw Cen MT"/>
              </a:rPr>
              <a:t>Optimização permitida</a:t>
            </a:r>
            <a:endParaRPr lang="pt-PT" sz="4000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136196" name="Group 3"/>
          <p:cNvGrpSpPr>
            <a:grpSpLocks/>
          </p:cNvGrpSpPr>
          <p:nvPr/>
        </p:nvGrpSpPr>
        <p:grpSpPr bwMode="auto">
          <a:xfrm>
            <a:off x="1166813" y="1797050"/>
            <a:ext cx="6994525" cy="315913"/>
            <a:chOff x="724" y="916"/>
            <a:chExt cx="4406" cy="199"/>
          </a:xfrm>
        </p:grpSpPr>
        <p:sp>
          <p:nvSpPr>
            <p:cNvPr id="136409" name="Rectangle 4"/>
            <p:cNvSpPr>
              <a:spLocks noChangeArrowheads="1"/>
            </p:cNvSpPr>
            <p:nvPr/>
          </p:nvSpPr>
          <p:spPr bwMode="auto">
            <a:xfrm>
              <a:off x="724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0" name="Rectangle 5"/>
            <p:cNvSpPr>
              <a:spLocks noChangeArrowheads="1"/>
            </p:cNvSpPr>
            <p:nvPr/>
          </p:nvSpPr>
          <p:spPr bwMode="auto">
            <a:xfrm>
              <a:off x="916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1" name="Rectangle 6"/>
            <p:cNvSpPr>
              <a:spLocks noChangeArrowheads="1"/>
            </p:cNvSpPr>
            <p:nvPr/>
          </p:nvSpPr>
          <p:spPr bwMode="auto">
            <a:xfrm>
              <a:off x="1108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2" name="Rectangle 7"/>
            <p:cNvSpPr>
              <a:spLocks noChangeArrowheads="1"/>
            </p:cNvSpPr>
            <p:nvPr/>
          </p:nvSpPr>
          <p:spPr bwMode="auto">
            <a:xfrm>
              <a:off x="1300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3" name="Rectangle 8"/>
            <p:cNvSpPr>
              <a:spLocks noChangeArrowheads="1"/>
            </p:cNvSpPr>
            <p:nvPr/>
          </p:nvSpPr>
          <p:spPr bwMode="auto">
            <a:xfrm>
              <a:off x="1492" y="916"/>
              <a:ext cx="183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4" name="Rectangle 9"/>
            <p:cNvSpPr>
              <a:spLocks noChangeArrowheads="1"/>
            </p:cNvSpPr>
            <p:nvPr/>
          </p:nvSpPr>
          <p:spPr bwMode="auto">
            <a:xfrm>
              <a:off x="1683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5" name="Rectangle 10"/>
            <p:cNvSpPr>
              <a:spLocks noChangeArrowheads="1"/>
            </p:cNvSpPr>
            <p:nvPr/>
          </p:nvSpPr>
          <p:spPr bwMode="auto">
            <a:xfrm>
              <a:off x="1875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6" name="Rectangle 11"/>
            <p:cNvSpPr>
              <a:spLocks noChangeArrowheads="1"/>
            </p:cNvSpPr>
            <p:nvPr/>
          </p:nvSpPr>
          <p:spPr bwMode="auto">
            <a:xfrm>
              <a:off x="2067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7" name="Rectangle 12"/>
            <p:cNvSpPr>
              <a:spLocks noChangeArrowheads="1"/>
            </p:cNvSpPr>
            <p:nvPr/>
          </p:nvSpPr>
          <p:spPr bwMode="auto">
            <a:xfrm>
              <a:off x="2259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8" name="Rectangle 13"/>
            <p:cNvSpPr>
              <a:spLocks noChangeArrowheads="1"/>
            </p:cNvSpPr>
            <p:nvPr/>
          </p:nvSpPr>
          <p:spPr bwMode="auto">
            <a:xfrm>
              <a:off x="2451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19" name="Rectangle 14"/>
            <p:cNvSpPr>
              <a:spLocks noChangeArrowheads="1"/>
            </p:cNvSpPr>
            <p:nvPr/>
          </p:nvSpPr>
          <p:spPr bwMode="auto">
            <a:xfrm>
              <a:off x="2643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0" name="Rectangle 15"/>
            <p:cNvSpPr>
              <a:spLocks noChangeArrowheads="1"/>
            </p:cNvSpPr>
            <p:nvPr/>
          </p:nvSpPr>
          <p:spPr bwMode="auto">
            <a:xfrm>
              <a:off x="2835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1" name="Rectangle 16"/>
            <p:cNvSpPr>
              <a:spLocks noChangeArrowheads="1"/>
            </p:cNvSpPr>
            <p:nvPr/>
          </p:nvSpPr>
          <p:spPr bwMode="auto">
            <a:xfrm>
              <a:off x="3027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2" name="Rectangle 17"/>
            <p:cNvSpPr>
              <a:spLocks noChangeArrowheads="1"/>
            </p:cNvSpPr>
            <p:nvPr/>
          </p:nvSpPr>
          <p:spPr bwMode="auto">
            <a:xfrm>
              <a:off x="3219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3" name="Rectangle 18"/>
            <p:cNvSpPr>
              <a:spLocks noChangeArrowheads="1"/>
            </p:cNvSpPr>
            <p:nvPr/>
          </p:nvSpPr>
          <p:spPr bwMode="auto">
            <a:xfrm>
              <a:off x="3411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4" name="Rectangle 19"/>
            <p:cNvSpPr>
              <a:spLocks noChangeArrowheads="1"/>
            </p:cNvSpPr>
            <p:nvPr/>
          </p:nvSpPr>
          <p:spPr bwMode="auto">
            <a:xfrm>
              <a:off x="3603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5" name="Rectangle 20"/>
            <p:cNvSpPr>
              <a:spLocks noChangeArrowheads="1"/>
            </p:cNvSpPr>
            <p:nvPr/>
          </p:nvSpPr>
          <p:spPr bwMode="auto">
            <a:xfrm>
              <a:off x="3795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6" name="Rectangle 21"/>
            <p:cNvSpPr>
              <a:spLocks noChangeArrowheads="1"/>
            </p:cNvSpPr>
            <p:nvPr/>
          </p:nvSpPr>
          <p:spPr bwMode="auto">
            <a:xfrm>
              <a:off x="3987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7" name="Rectangle 22"/>
            <p:cNvSpPr>
              <a:spLocks noChangeArrowheads="1"/>
            </p:cNvSpPr>
            <p:nvPr/>
          </p:nvSpPr>
          <p:spPr bwMode="auto">
            <a:xfrm>
              <a:off x="4179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8" name="Rectangle 23"/>
            <p:cNvSpPr>
              <a:spLocks noChangeArrowheads="1"/>
            </p:cNvSpPr>
            <p:nvPr/>
          </p:nvSpPr>
          <p:spPr bwMode="auto">
            <a:xfrm>
              <a:off x="4371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29" name="Rectangle 24"/>
            <p:cNvSpPr>
              <a:spLocks noChangeArrowheads="1"/>
            </p:cNvSpPr>
            <p:nvPr/>
          </p:nvSpPr>
          <p:spPr bwMode="auto">
            <a:xfrm>
              <a:off x="4563" y="916"/>
              <a:ext cx="183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30" name="Rectangle 25"/>
            <p:cNvSpPr>
              <a:spLocks noChangeArrowheads="1"/>
            </p:cNvSpPr>
            <p:nvPr/>
          </p:nvSpPr>
          <p:spPr bwMode="auto">
            <a:xfrm>
              <a:off x="4754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31" name="Rectangle 26"/>
            <p:cNvSpPr>
              <a:spLocks noChangeArrowheads="1"/>
            </p:cNvSpPr>
            <p:nvPr/>
          </p:nvSpPr>
          <p:spPr bwMode="auto">
            <a:xfrm>
              <a:off x="4946" y="91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432" name="Rectangle 27"/>
            <p:cNvSpPr>
              <a:spLocks noChangeArrowheads="1"/>
            </p:cNvSpPr>
            <p:nvPr/>
          </p:nvSpPr>
          <p:spPr bwMode="auto">
            <a:xfrm>
              <a:off x="758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0</a:t>
              </a:r>
            </a:p>
          </p:txBody>
        </p:sp>
        <p:sp>
          <p:nvSpPr>
            <p:cNvPr id="136433" name="Rectangle 28"/>
            <p:cNvSpPr>
              <a:spLocks noChangeArrowheads="1"/>
            </p:cNvSpPr>
            <p:nvPr/>
          </p:nvSpPr>
          <p:spPr bwMode="auto">
            <a:xfrm>
              <a:off x="950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36434" name="Rectangle 29"/>
            <p:cNvSpPr>
              <a:spLocks noChangeArrowheads="1"/>
            </p:cNvSpPr>
            <p:nvPr/>
          </p:nvSpPr>
          <p:spPr bwMode="auto">
            <a:xfrm>
              <a:off x="1142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36435" name="Rectangle 30"/>
            <p:cNvSpPr>
              <a:spLocks noChangeArrowheads="1"/>
            </p:cNvSpPr>
            <p:nvPr/>
          </p:nvSpPr>
          <p:spPr bwMode="auto">
            <a:xfrm>
              <a:off x="1334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36436" name="Rectangle 31"/>
            <p:cNvSpPr>
              <a:spLocks noChangeArrowheads="1"/>
            </p:cNvSpPr>
            <p:nvPr/>
          </p:nvSpPr>
          <p:spPr bwMode="auto">
            <a:xfrm>
              <a:off x="1526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36437" name="Rectangle 32"/>
            <p:cNvSpPr>
              <a:spLocks noChangeArrowheads="1"/>
            </p:cNvSpPr>
            <p:nvPr/>
          </p:nvSpPr>
          <p:spPr bwMode="auto">
            <a:xfrm>
              <a:off x="1669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5</a:t>
              </a:r>
            </a:p>
          </p:txBody>
        </p:sp>
        <p:sp>
          <p:nvSpPr>
            <p:cNvPr id="136438" name="Rectangle 33"/>
            <p:cNvSpPr>
              <a:spLocks noChangeArrowheads="1"/>
            </p:cNvSpPr>
            <p:nvPr/>
          </p:nvSpPr>
          <p:spPr bwMode="auto">
            <a:xfrm>
              <a:off x="1861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36439" name="Rectangle 34"/>
            <p:cNvSpPr>
              <a:spLocks noChangeArrowheads="1"/>
            </p:cNvSpPr>
            <p:nvPr/>
          </p:nvSpPr>
          <p:spPr bwMode="auto">
            <a:xfrm>
              <a:off x="2101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36440" name="Rectangle 35"/>
            <p:cNvSpPr>
              <a:spLocks noChangeArrowheads="1"/>
            </p:cNvSpPr>
            <p:nvPr/>
          </p:nvSpPr>
          <p:spPr bwMode="auto">
            <a:xfrm>
              <a:off x="2293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8</a:t>
              </a:r>
            </a:p>
          </p:txBody>
        </p:sp>
        <p:sp>
          <p:nvSpPr>
            <p:cNvPr id="136441" name="Rectangle 36"/>
            <p:cNvSpPr>
              <a:spLocks noChangeArrowheads="1"/>
            </p:cNvSpPr>
            <p:nvPr/>
          </p:nvSpPr>
          <p:spPr bwMode="auto">
            <a:xfrm>
              <a:off x="2485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36442" name="Rectangle 37"/>
            <p:cNvSpPr>
              <a:spLocks noChangeArrowheads="1"/>
            </p:cNvSpPr>
            <p:nvPr/>
          </p:nvSpPr>
          <p:spPr bwMode="auto">
            <a:xfrm>
              <a:off x="2629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36443" name="Rectangle 38"/>
            <p:cNvSpPr>
              <a:spLocks noChangeArrowheads="1"/>
            </p:cNvSpPr>
            <p:nvPr/>
          </p:nvSpPr>
          <p:spPr bwMode="auto">
            <a:xfrm>
              <a:off x="2821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36444" name="Rectangle 39"/>
            <p:cNvSpPr>
              <a:spLocks noChangeArrowheads="1"/>
            </p:cNvSpPr>
            <p:nvPr/>
          </p:nvSpPr>
          <p:spPr bwMode="auto">
            <a:xfrm>
              <a:off x="3013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5</a:t>
              </a:r>
            </a:p>
          </p:txBody>
        </p:sp>
        <p:sp>
          <p:nvSpPr>
            <p:cNvPr id="136445" name="Rectangle 40"/>
            <p:cNvSpPr>
              <a:spLocks noChangeArrowheads="1"/>
            </p:cNvSpPr>
            <p:nvPr/>
          </p:nvSpPr>
          <p:spPr bwMode="auto">
            <a:xfrm>
              <a:off x="3205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36446" name="Rectangle 41"/>
            <p:cNvSpPr>
              <a:spLocks noChangeArrowheads="1"/>
            </p:cNvSpPr>
            <p:nvPr/>
          </p:nvSpPr>
          <p:spPr bwMode="auto">
            <a:xfrm>
              <a:off x="3397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36447" name="Rectangle 42"/>
            <p:cNvSpPr>
              <a:spLocks noChangeArrowheads="1"/>
            </p:cNvSpPr>
            <p:nvPr/>
          </p:nvSpPr>
          <p:spPr bwMode="auto">
            <a:xfrm>
              <a:off x="3589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8</a:t>
              </a:r>
            </a:p>
          </p:txBody>
        </p:sp>
        <p:sp>
          <p:nvSpPr>
            <p:cNvPr id="136448" name="Rectangle 43"/>
            <p:cNvSpPr>
              <a:spLocks noChangeArrowheads="1"/>
            </p:cNvSpPr>
            <p:nvPr/>
          </p:nvSpPr>
          <p:spPr bwMode="auto">
            <a:xfrm>
              <a:off x="3781" y="93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9</a:t>
              </a:r>
            </a:p>
          </p:txBody>
        </p:sp>
        <p:sp>
          <p:nvSpPr>
            <p:cNvPr id="136449" name="Rectangle 44"/>
            <p:cNvSpPr>
              <a:spLocks noChangeArrowheads="1"/>
            </p:cNvSpPr>
            <p:nvPr/>
          </p:nvSpPr>
          <p:spPr bwMode="auto">
            <a:xfrm>
              <a:off x="3973" y="93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10</a:t>
              </a:r>
            </a:p>
          </p:txBody>
        </p:sp>
        <p:sp>
          <p:nvSpPr>
            <p:cNvPr id="136450" name="Rectangle 45"/>
            <p:cNvSpPr>
              <a:spLocks noChangeArrowheads="1"/>
            </p:cNvSpPr>
            <p:nvPr/>
          </p:nvSpPr>
          <p:spPr bwMode="auto">
            <a:xfrm>
              <a:off x="4165" y="93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11</a:t>
              </a:r>
            </a:p>
          </p:txBody>
        </p:sp>
        <p:sp>
          <p:nvSpPr>
            <p:cNvPr id="136451" name="Rectangle 46"/>
            <p:cNvSpPr>
              <a:spLocks noChangeArrowheads="1"/>
            </p:cNvSpPr>
            <p:nvPr/>
          </p:nvSpPr>
          <p:spPr bwMode="auto">
            <a:xfrm>
              <a:off x="4357" y="93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12</a:t>
              </a:r>
            </a:p>
          </p:txBody>
        </p:sp>
        <p:sp>
          <p:nvSpPr>
            <p:cNvPr id="136452" name="Rectangle 47"/>
            <p:cNvSpPr>
              <a:spLocks noChangeArrowheads="1"/>
            </p:cNvSpPr>
            <p:nvPr/>
          </p:nvSpPr>
          <p:spPr bwMode="auto">
            <a:xfrm>
              <a:off x="4549" y="93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13</a:t>
              </a:r>
            </a:p>
          </p:txBody>
        </p:sp>
        <p:sp>
          <p:nvSpPr>
            <p:cNvPr id="136453" name="Rectangle 48"/>
            <p:cNvSpPr>
              <a:spLocks noChangeArrowheads="1"/>
            </p:cNvSpPr>
            <p:nvPr/>
          </p:nvSpPr>
          <p:spPr bwMode="auto">
            <a:xfrm>
              <a:off x="4740" y="93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14</a:t>
              </a:r>
            </a:p>
          </p:txBody>
        </p:sp>
      </p:grpSp>
      <p:grpSp>
        <p:nvGrpSpPr>
          <p:cNvPr id="136197" name="Group 49"/>
          <p:cNvGrpSpPr>
            <a:grpSpLocks/>
          </p:cNvGrpSpPr>
          <p:nvPr/>
        </p:nvGrpSpPr>
        <p:grpSpPr bwMode="auto">
          <a:xfrm>
            <a:off x="1852613" y="2940050"/>
            <a:ext cx="6994525" cy="315913"/>
            <a:chOff x="1156" y="1636"/>
            <a:chExt cx="4406" cy="199"/>
          </a:xfrm>
        </p:grpSpPr>
        <p:sp>
          <p:nvSpPr>
            <p:cNvPr id="136364" name="Rectangle 50"/>
            <p:cNvSpPr>
              <a:spLocks noChangeArrowheads="1"/>
            </p:cNvSpPr>
            <p:nvPr/>
          </p:nvSpPr>
          <p:spPr bwMode="auto">
            <a:xfrm>
              <a:off x="1156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65" name="Rectangle 51"/>
            <p:cNvSpPr>
              <a:spLocks noChangeArrowheads="1"/>
            </p:cNvSpPr>
            <p:nvPr/>
          </p:nvSpPr>
          <p:spPr bwMode="auto">
            <a:xfrm>
              <a:off x="1348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66" name="Rectangle 52"/>
            <p:cNvSpPr>
              <a:spLocks noChangeArrowheads="1"/>
            </p:cNvSpPr>
            <p:nvPr/>
          </p:nvSpPr>
          <p:spPr bwMode="auto">
            <a:xfrm>
              <a:off x="1540" y="1636"/>
              <a:ext cx="183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67" name="Rectangle 53"/>
            <p:cNvSpPr>
              <a:spLocks noChangeArrowheads="1"/>
            </p:cNvSpPr>
            <p:nvPr/>
          </p:nvSpPr>
          <p:spPr bwMode="auto">
            <a:xfrm>
              <a:off x="1731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68" name="Rectangle 54"/>
            <p:cNvSpPr>
              <a:spLocks noChangeArrowheads="1"/>
            </p:cNvSpPr>
            <p:nvPr/>
          </p:nvSpPr>
          <p:spPr bwMode="auto">
            <a:xfrm>
              <a:off x="1923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69" name="Rectangle 55"/>
            <p:cNvSpPr>
              <a:spLocks noChangeArrowheads="1"/>
            </p:cNvSpPr>
            <p:nvPr/>
          </p:nvSpPr>
          <p:spPr bwMode="auto">
            <a:xfrm>
              <a:off x="2115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0" name="Rectangle 56"/>
            <p:cNvSpPr>
              <a:spLocks noChangeArrowheads="1"/>
            </p:cNvSpPr>
            <p:nvPr/>
          </p:nvSpPr>
          <p:spPr bwMode="auto">
            <a:xfrm>
              <a:off x="2307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1" name="Rectangle 57"/>
            <p:cNvSpPr>
              <a:spLocks noChangeArrowheads="1"/>
            </p:cNvSpPr>
            <p:nvPr/>
          </p:nvSpPr>
          <p:spPr bwMode="auto">
            <a:xfrm>
              <a:off x="2499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2" name="Rectangle 58"/>
            <p:cNvSpPr>
              <a:spLocks noChangeArrowheads="1"/>
            </p:cNvSpPr>
            <p:nvPr/>
          </p:nvSpPr>
          <p:spPr bwMode="auto">
            <a:xfrm>
              <a:off x="2691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3" name="Rectangle 59"/>
            <p:cNvSpPr>
              <a:spLocks noChangeArrowheads="1"/>
            </p:cNvSpPr>
            <p:nvPr/>
          </p:nvSpPr>
          <p:spPr bwMode="auto">
            <a:xfrm>
              <a:off x="2883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4" name="Rectangle 60"/>
            <p:cNvSpPr>
              <a:spLocks noChangeArrowheads="1"/>
            </p:cNvSpPr>
            <p:nvPr/>
          </p:nvSpPr>
          <p:spPr bwMode="auto">
            <a:xfrm>
              <a:off x="3075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5" name="Rectangle 61"/>
            <p:cNvSpPr>
              <a:spLocks noChangeArrowheads="1"/>
            </p:cNvSpPr>
            <p:nvPr/>
          </p:nvSpPr>
          <p:spPr bwMode="auto">
            <a:xfrm>
              <a:off x="3267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6" name="Rectangle 62"/>
            <p:cNvSpPr>
              <a:spLocks noChangeArrowheads="1"/>
            </p:cNvSpPr>
            <p:nvPr/>
          </p:nvSpPr>
          <p:spPr bwMode="auto">
            <a:xfrm>
              <a:off x="3459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7" name="Rectangle 63"/>
            <p:cNvSpPr>
              <a:spLocks noChangeArrowheads="1"/>
            </p:cNvSpPr>
            <p:nvPr/>
          </p:nvSpPr>
          <p:spPr bwMode="auto">
            <a:xfrm>
              <a:off x="3651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8" name="Rectangle 64"/>
            <p:cNvSpPr>
              <a:spLocks noChangeArrowheads="1"/>
            </p:cNvSpPr>
            <p:nvPr/>
          </p:nvSpPr>
          <p:spPr bwMode="auto">
            <a:xfrm>
              <a:off x="3843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79" name="Rectangle 65"/>
            <p:cNvSpPr>
              <a:spLocks noChangeArrowheads="1"/>
            </p:cNvSpPr>
            <p:nvPr/>
          </p:nvSpPr>
          <p:spPr bwMode="auto">
            <a:xfrm>
              <a:off x="4035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80" name="Rectangle 66"/>
            <p:cNvSpPr>
              <a:spLocks noChangeArrowheads="1"/>
            </p:cNvSpPr>
            <p:nvPr/>
          </p:nvSpPr>
          <p:spPr bwMode="auto">
            <a:xfrm>
              <a:off x="4227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81" name="Rectangle 67"/>
            <p:cNvSpPr>
              <a:spLocks noChangeArrowheads="1"/>
            </p:cNvSpPr>
            <p:nvPr/>
          </p:nvSpPr>
          <p:spPr bwMode="auto">
            <a:xfrm>
              <a:off x="4419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82" name="Rectangle 68"/>
            <p:cNvSpPr>
              <a:spLocks noChangeArrowheads="1"/>
            </p:cNvSpPr>
            <p:nvPr/>
          </p:nvSpPr>
          <p:spPr bwMode="auto">
            <a:xfrm>
              <a:off x="4611" y="1636"/>
              <a:ext cx="183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83" name="Rectangle 69"/>
            <p:cNvSpPr>
              <a:spLocks noChangeArrowheads="1"/>
            </p:cNvSpPr>
            <p:nvPr/>
          </p:nvSpPr>
          <p:spPr bwMode="auto">
            <a:xfrm>
              <a:off x="4802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84" name="Rectangle 70"/>
            <p:cNvSpPr>
              <a:spLocks noChangeArrowheads="1"/>
            </p:cNvSpPr>
            <p:nvPr/>
          </p:nvSpPr>
          <p:spPr bwMode="auto">
            <a:xfrm>
              <a:off x="4994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85" name="Rectangle 71"/>
            <p:cNvSpPr>
              <a:spLocks noChangeArrowheads="1"/>
            </p:cNvSpPr>
            <p:nvPr/>
          </p:nvSpPr>
          <p:spPr bwMode="auto">
            <a:xfrm>
              <a:off x="5186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86" name="Rectangle 72"/>
            <p:cNvSpPr>
              <a:spLocks noChangeArrowheads="1"/>
            </p:cNvSpPr>
            <p:nvPr/>
          </p:nvSpPr>
          <p:spPr bwMode="auto">
            <a:xfrm>
              <a:off x="5378" y="163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87" name="Rectangle 73"/>
            <p:cNvSpPr>
              <a:spLocks noChangeArrowheads="1"/>
            </p:cNvSpPr>
            <p:nvPr/>
          </p:nvSpPr>
          <p:spPr bwMode="auto">
            <a:xfrm>
              <a:off x="1190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0</a:t>
              </a:r>
            </a:p>
          </p:txBody>
        </p:sp>
        <p:sp>
          <p:nvSpPr>
            <p:cNvPr id="136388" name="Rectangle 74"/>
            <p:cNvSpPr>
              <a:spLocks noChangeArrowheads="1"/>
            </p:cNvSpPr>
            <p:nvPr/>
          </p:nvSpPr>
          <p:spPr bwMode="auto">
            <a:xfrm>
              <a:off x="1382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36389" name="Rectangle 75"/>
            <p:cNvSpPr>
              <a:spLocks noChangeArrowheads="1"/>
            </p:cNvSpPr>
            <p:nvPr/>
          </p:nvSpPr>
          <p:spPr bwMode="auto">
            <a:xfrm>
              <a:off x="1573" y="1656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90" name="Rectangle 76"/>
            <p:cNvSpPr>
              <a:spLocks noChangeArrowheads="1"/>
            </p:cNvSpPr>
            <p:nvPr/>
          </p:nvSpPr>
          <p:spPr bwMode="auto">
            <a:xfrm>
              <a:off x="1765" y="1656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91" name="Rectangle 77"/>
            <p:cNvSpPr>
              <a:spLocks noChangeArrowheads="1"/>
            </p:cNvSpPr>
            <p:nvPr/>
          </p:nvSpPr>
          <p:spPr bwMode="auto">
            <a:xfrm>
              <a:off x="1957" y="1656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92" name="Rectangle 78"/>
            <p:cNvSpPr>
              <a:spLocks noChangeArrowheads="1"/>
            </p:cNvSpPr>
            <p:nvPr/>
          </p:nvSpPr>
          <p:spPr bwMode="auto">
            <a:xfrm>
              <a:off x="2101" y="1656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93" name="Rectangle 79"/>
            <p:cNvSpPr>
              <a:spLocks noChangeArrowheads="1"/>
            </p:cNvSpPr>
            <p:nvPr/>
          </p:nvSpPr>
          <p:spPr bwMode="auto">
            <a:xfrm>
              <a:off x="2293" y="1656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94" name="Rectangle 80"/>
            <p:cNvSpPr>
              <a:spLocks noChangeArrowheads="1"/>
            </p:cNvSpPr>
            <p:nvPr/>
          </p:nvSpPr>
          <p:spPr bwMode="auto">
            <a:xfrm>
              <a:off x="2533" y="1656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95" name="Rectangle 81"/>
            <p:cNvSpPr>
              <a:spLocks noChangeArrowheads="1"/>
            </p:cNvSpPr>
            <p:nvPr/>
          </p:nvSpPr>
          <p:spPr bwMode="auto">
            <a:xfrm>
              <a:off x="2725" y="1656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96" name="Rectangle 82"/>
            <p:cNvSpPr>
              <a:spLocks noChangeArrowheads="1"/>
            </p:cNvSpPr>
            <p:nvPr/>
          </p:nvSpPr>
          <p:spPr bwMode="auto">
            <a:xfrm>
              <a:off x="2917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36397" name="Rectangle 83"/>
            <p:cNvSpPr>
              <a:spLocks noChangeArrowheads="1"/>
            </p:cNvSpPr>
            <p:nvPr/>
          </p:nvSpPr>
          <p:spPr bwMode="auto">
            <a:xfrm>
              <a:off x="3061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36398" name="Rectangle 84"/>
            <p:cNvSpPr>
              <a:spLocks noChangeArrowheads="1"/>
            </p:cNvSpPr>
            <p:nvPr/>
          </p:nvSpPr>
          <p:spPr bwMode="auto">
            <a:xfrm>
              <a:off x="3253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36399" name="Rectangle 85"/>
            <p:cNvSpPr>
              <a:spLocks noChangeArrowheads="1"/>
            </p:cNvSpPr>
            <p:nvPr/>
          </p:nvSpPr>
          <p:spPr bwMode="auto">
            <a:xfrm>
              <a:off x="3445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5</a:t>
              </a:r>
            </a:p>
          </p:txBody>
        </p:sp>
        <p:sp>
          <p:nvSpPr>
            <p:cNvPr id="136400" name="Rectangle 86"/>
            <p:cNvSpPr>
              <a:spLocks noChangeArrowheads="1"/>
            </p:cNvSpPr>
            <p:nvPr/>
          </p:nvSpPr>
          <p:spPr bwMode="auto">
            <a:xfrm>
              <a:off x="3637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36401" name="Rectangle 87"/>
            <p:cNvSpPr>
              <a:spLocks noChangeArrowheads="1"/>
            </p:cNvSpPr>
            <p:nvPr/>
          </p:nvSpPr>
          <p:spPr bwMode="auto">
            <a:xfrm>
              <a:off x="3829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36402" name="Rectangle 88"/>
            <p:cNvSpPr>
              <a:spLocks noChangeArrowheads="1"/>
            </p:cNvSpPr>
            <p:nvPr/>
          </p:nvSpPr>
          <p:spPr bwMode="auto">
            <a:xfrm>
              <a:off x="4021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8</a:t>
              </a:r>
            </a:p>
          </p:txBody>
        </p:sp>
        <p:sp>
          <p:nvSpPr>
            <p:cNvPr id="136403" name="Rectangle 89"/>
            <p:cNvSpPr>
              <a:spLocks noChangeArrowheads="1"/>
            </p:cNvSpPr>
            <p:nvPr/>
          </p:nvSpPr>
          <p:spPr bwMode="auto">
            <a:xfrm>
              <a:off x="4213" y="1656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9</a:t>
              </a:r>
            </a:p>
          </p:txBody>
        </p:sp>
        <p:sp>
          <p:nvSpPr>
            <p:cNvPr id="136404" name="Rectangle 90"/>
            <p:cNvSpPr>
              <a:spLocks noChangeArrowheads="1"/>
            </p:cNvSpPr>
            <p:nvPr/>
          </p:nvSpPr>
          <p:spPr bwMode="auto">
            <a:xfrm>
              <a:off x="4405" y="165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10</a:t>
              </a:r>
            </a:p>
          </p:txBody>
        </p:sp>
        <p:sp>
          <p:nvSpPr>
            <p:cNvPr id="136405" name="Rectangle 91"/>
            <p:cNvSpPr>
              <a:spLocks noChangeArrowheads="1"/>
            </p:cNvSpPr>
            <p:nvPr/>
          </p:nvSpPr>
          <p:spPr bwMode="auto">
            <a:xfrm>
              <a:off x="4597" y="165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11</a:t>
              </a:r>
            </a:p>
          </p:txBody>
        </p:sp>
        <p:sp>
          <p:nvSpPr>
            <p:cNvPr id="136406" name="Rectangle 92"/>
            <p:cNvSpPr>
              <a:spLocks noChangeArrowheads="1"/>
            </p:cNvSpPr>
            <p:nvPr/>
          </p:nvSpPr>
          <p:spPr bwMode="auto">
            <a:xfrm>
              <a:off x="4788" y="165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12</a:t>
              </a:r>
            </a:p>
          </p:txBody>
        </p:sp>
        <p:sp>
          <p:nvSpPr>
            <p:cNvPr id="136407" name="Rectangle 93"/>
            <p:cNvSpPr>
              <a:spLocks noChangeArrowheads="1"/>
            </p:cNvSpPr>
            <p:nvPr/>
          </p:nvSpPr>
          <p:spPr bwMode="auto">
            <a:xfrm>
              <a:off x="4980" y="165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13</a:t>
              </a:r>
            </a:p>
          </p:txBody>
        </p:sp>
        <p:sp>
          <p:nvSpPr>
            <p:cNvPr id="136408" name="Rectangle 94"/>
            <p:cNvSpPr>
              <a:spLocks noChangeArrowheads="1"/>
            </p:cNvSpPr>
            <p:nvPr/>
          </p:nvSpPr>
          <p:spPr bwMode="auto">
            <a:xfrm>
              <a:off x="5172" y="1656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14</a:t>
              </a:r>
            </a:p>
          </p:txBody>
        </p:sp>
      </p:grpSp>
      <p:sp>
        <p:nvSpPr>
          <p:cNvPr id="136198" name="Line 95"/>
          <p:cNvSpPr>
            <a:spLocks noChangeShapeType="1"/>
          </p:cNvSpPr>
          <p:nvPr/>
        </p:nvSpPr>
        <p:spPr bwMode="auto">
          <a:xfrm>
            <a:off x="1312863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9" name="Line 96"/>
          <p:cNvSpPr>
            <a:spLocks noChangeShapeType="1"/>
          </p:cNvSpPr>
          <p:nvPr/>
        </p:nvSpPr>
        <p:spPr bwMode="auto">
          <a:xfrm>
            <a:off x="1617663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0" name="Line 97"/>
          <p:cNvSpPr>
            <a:spLocks noChangeShapeType="1"/>
          </p:cNvSpPr>
          <p:nvPr/>
        </p:nvSpPr>
        <p:spPr bwMode="auto">
          <a:xfrm flipV="1">
            <a:off x="1998663" y="2095500"/>
            <a:ext cx="531812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1" name="Line 98"/>
          <p:cNvSpPr>
            <a:spLocks noChangeShapeType="1"/>
          </p:cNvSpPr>
          <p:nvPr/>
        </p:nvSpPr>
        <p:spPr bwMode="auto">
          <a:xfrm flipV="1">
            <a:off x="2303463" y="2095500"/>
            <a:ext cx="531812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2" name="Line 99"/>
          <p:cNvSpPr>
            <a:spLocks noChangeShapeType="1"/>
          </p:cNvSpPr>
          <p:nvPr/>
        </p:nvSpPr>
        <p:spPr bwMode="auto">
          <a:xfrm flipV="1">
            <a:off x="4740275" y="2095500"/>
            <a:ext cx="53340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3" name="Line 100"/>
          <p:cNvSpPr>
            <a:spLocks noChangeShapeType="1"/>
          </p:cNvSpPr>
          <p:nvPr/>
        </p:nvSpPr>
        <p:spPr bwMode="auto">
          <a:xfrm flipV="1">
            <a:off x="5045075" y="2095500"/>
            <a:ext cx="53340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4" name="Line 101"/>
          <p:cNvSpPr>
            <a:spLocks noChangeShapeType="1"/>
          </p:cNvSpPr>
          <p:nvPr/>
        </p:nvSpPr>
        <p:spPr bwMode="auto">
          <a:xfrm flipV="1">
            <a:off x="5349875" y="2095500"/>
            <a:ext cx="53340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5" name="Line 102"/>
          <p:cNvSpPr>
            <a:spLocks noChangeShapeType="1"/>
          </p:cNvSpPr>
          <p:nvPr/>
        </p:nvSpPr>
        <p:spPr bwMode="auto">
          <a:xfrm flipV="1">
            <a:off x="5654675" y="2095500"/>
            <a:ext cx="53340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6" name="Line 103"/>
          <p:cNvSpPr>
            <a:spLocks noChangeShapeType="1"/>
          </p:cNvSpPr>
          <p:nvPr/>
        </p:nvSpPr>
        <p:spPr bwMode="auto">
          <a:xfrm>
            <a:off x="43592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7" name="Line 104"/>
          <p:cNvSpPr>
            <a:spLocks noChangeShapeType="1"/>
          </p:cNvSpPr>
          <p:nvPr/>
        </p:nvSpPr>
        <p:spPr bwMode="auto">
          <a:xfrm>
            <a:off x="40544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8" name="Line 105"/>
          <p:cNvSpPr>
            <a:spLocks noChangeShapeType="1"/>
          </p:cNvSpPr>
          <p:nvPr/>
        </p:nvSpPr>
        <p:spPr bwMode="auto">
          <a:xfrm>
            <a:off x="46640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9" name="Line 106"/>
          <p:cNvSpPr>
            <a:spLocks noChangeShapeType="1"/>
          </p:cNvSpPr>
          <p:nvPr/>
        </p:nvSpPr>
        <p:spPr bwMode="auto">
          <a:xfrm>
            <a:off x="49688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10" name="Line 107"/>
          <p:cNvSpPr>
            <a:spLocks noChangeShapeType="1"/>
          </p:cNvSpPr>
          <p:nvPr/>
        </p:nvSpPr>
        <p:spPr bwMode="auto">
          <a:xfrm>
            <a:off x="52736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11" name="Line 108"/>
          <p:cNvSpPr>
            <a:spLocks noChangeShapeType="1"/>
          </p:cNvSpPr>
          <p:nvPr/>
        </p:nvSpPr>
        <p:spPr bwMode="auto">
          <a:xfrm>
            <a:off x="55784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12" name="Line 109"/>
          <p:cNvSpPr>
            <a:spLocks noChangeShapeType="1"/>
          </p:cNvSpPr>
          <p:nvPr/>
        </p:nvSpPr>
        <p:spPr bwMode="auto">
          <a:xfrm>
            <a:off x="58832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13" name="Line 110"/>
          <p:cNvSpPr>
            <a:spLocks noChangeShapeType="1"/>
          </p:cNvSpPr>
          <p:nvPr/>
        </p:nvSpPr>
        <p:spPr bwMode="auto">
          <a:xfrm>
            <a:off x="61880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14" name="Line 111"/>
          <p:cNvSpPr>
            <a:spLocks noChangeShapeType="1"/>
          </p:cNvSpPr>
          <p:nvPr/>
        </p:nvSpPr>
        <p:spPr bwMode="auto">
          <a:xfrm>
            <a:off x="2074863" y="1638300"/>
            <a:ext cx="1827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15" name="Rectangle 112"/>
          <p:cNvSpPr>
            <a:spLocks noChangeArrowheads="1"/>
          </p:cNvSpPr>
          <p:nvPr/>
        </p:nvSpPr>
        <p:spPr bwMode="auto">
          <a:xfrm>
            <a:off x="2590800" y="1371600"/>
            <a:ext cx="76676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timeout</a:t>
            </a:r>
          </a:p>
        </p:txBody>
      </p:sp>
      <p:sp>
        <p:nvSpPr>
          <p:cNvPr id="136216" name="Line 113"/>
          <p:cNvSpPr>
            <a:spLocks noChangeShapeType="1"/>
          </p:cNvSpPr>
          <p:nvPr/>
        </p:nvSpPr>
        <p:spPr bwMode="auto">
          <a:xfrm>
            <a:off x="1922463" y="20955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17" name="Line 114"/>
          <p:cNvSpPr>
            <a:spLocks noChangeShapeType="1"/>
          </p:cNvSpPr>
          <p:nvPr/>
        </p:nvSpPr>
        <p:spPr bwMode="auto">
          <a:xfrm>
            <a:off x="2227263" y="2095500"/>
            <a:ext cx="684212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18" name="Line 115"/>
          <p:cNvSpPr>
            <a:spLocks noChangeShapeType="1"/>
          </p:cNvSpPr>
          <p:nvPr/>
        </p:nvSpPr>
        <p:spPr bwMode="auto">
          <a:xfrm>
            <a:off x="25304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19" name="Line 116"/>
          <p:cNvSpPr>
            <a:spLocks noChangeShapeType="1"/>
          </p:cNvSpPr>
          <p:nvPr/>
        </p:nvSpPr>
        <p:spPr bwMode="auto">
          <a:xfrm>
            <a:off x="28352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20" name="Line 117"/>
          <p:cNvSpPr>
            <a:spLocks noChangeShapeType="1"/>
          </p:cNvSpPr>
          <p:nvPr/>
        </p:nvSpPr>
        <p:spPr bwMode="auto">
          <a:xfrm>
            <a:off x="31400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21" name="Line 118"/>
          <p:cNvSpPr>
            <a:spLocks noChangeShapeType="1"/>
          </p:cNvSpPr>
          <p:nvPr/>
        </p:nvSpPr>
        <p:spPr bwMode="auto">
          <a:xfrm>
            <a:off x="34448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22" name="Line 119"/>
          <p:cNvSpPr>
            <a:spLocks noChangeShapeType="1"/>
          </p:cNvSpPr>
          <p:nvPr/>
        </p:nvSpPr>
        <p:spPr bwMode="auto">
          <a:xfrm>
            <a:off x="3749675" y="20955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23" name="AutoShape 120"/>
          <p:cNvSpPr>
            <a:spLocks noChangeArrowheads="1"/>
          </p:cNvSpPr>
          <p:nvPr/>
        </p:nvSpPr>
        <p:spPr bwMode="auto">
          <a:xfrm>
            <a:off x="2233613" y="2482850"/>
            <a:ext cx="139700" cy="139700"/>
          </a:xfrm>
          <a:prstGeom prst="star16">
            <a:avLst>
              <a:gd name="adj" fmla="val 375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24" name="Rectangle 121"/>
          <p:cNvSpPr>
            <a:spLocks noChangeArrowheads="1"/>
          </p:cNvSpPr>
          <p:nvPr/>
        </p:nvSpPr>
        <p:spPr bwMode="auto">
          <a:xfrm>
            <a:off x="1296988" y="3429000"/>
            <a:ext cx="10382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não chegou</a:t>
            </a:r>
          </a:p>
        </p:txBody>
      </p:sp>
      <p:sp>
        <p:nvSpPr>
          <p:cNvPr id="136225" name="Rectangle 122"/>
          <p:cNvSpPr>
            <a:spLocks noChangeArrowheads="1"/>
          </p:cNvSpPr>
          <p:nvPr/>
        </p:nvSpPr>
        <p:spPr bwMode="auto">
          <a:xfrm>
            <a:off x="3276600" y="3429000"/>
            <a:ext cx="935038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ignorados</a:t>
            </a:r>
          </a:p>
        </p:txBody>
      </p:sp>
      <p:sp>
        <p:nvSpPr>
          <p:cNvPr id="136226" name="Line 123"/>
          <p:cNvSpPr>
            <a:spLocks noChangeShapeType="1"/>
          </p:cNvSpPr>
          <p:nvPr/>
        </p:nvSpPr>
        <p:spPr bwMode="auto">
          <a:xfrm>
            <a:off x="2759075" y="33909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27" name="Line 124"/>
          <p:cNvSpPr>
            <a:spLocks noChangeShapeType="1"/>
          </p:cNvSpPr>
          <p:nvPr/>
        </p:nvSpPr>
        <p:spPr bwMode="auto">
          <a:xfrm flipV="1">
            <a:off x="2379663" y="3238500"/>
            <a:ext cx="150812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6228" name="Group 125"/>
          <p:cNvGrpSpPr>
            <a:grpSpLocks/>
          </p:cNvGrpSpPr>
          <p:nvPr/>
        </p:nvGrpSpPr>
        <p:grpSpPr bwMode="auto">
          <a:xfrm>
            <a:off x="1219200" y="4343400"/>
            <a:ext cx="6994525" cy="315913"/>
            <a:chOff x="772" y="2644"/>
            <a:chExt cx="4406" cy="199"/>
          </a:xfrm>
        </p:grpSpPr>
        <p:sp>
          <p:nvSpPr>
            <p:cNvPr id="136319" name="Rectangle 126"/>
            <p:cNvSpPr>
              <a:spLocks noChangeArrowheads="1"/>
            </p:cNvSpPr>
            <p:nvPr/>
          </p:nvSpPr>
          <p:spPr bwMode="auto">
            <a:xfrm>
              <a:off x="772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0" name="Rectangle 127"/>
            <p:cNvSpPr>
              <a:spLocks noChangeArrowheads="1"/>
            </p:cNvSpPr>
            <p:nvPr/>
          </p:nvSpPr>
          <p:spPr bwMode="auto">
            <a:xfrm>
              <a:off x="964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1" name="Rectangle 128"/>
            <p:cNvSpPr>
              <a:spLocks noChangeArrowheads="1"/>
            </p:cNvSpPr>
            <p:nvPr/>
          </p:nvSpPr>
          <p:spPr bwMode="auto">
            <a:xfrm>
              <a:off x="1156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2" name="Rectangle 129"/>
            <p:cNvSpPr>
              <a:spLocks noChangeArrowheads="1"/>
            </p:cNvSpPr>
            <p:nvPr/>
          </p:nvSpPr>
          <p:spPr bwMode="auto">
            <a:xfrm>
              <a:off x="1348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3" name="Rectangle 130"/>
            <p:cNvSpPr>
              <a:spLocks noChangeArrowheads="1"/>
            </p:cNvSpPr>
            <p:nvPr/>
          </p:nvSpPr>
          <p:spPr bwMode="auto">
            <a:xfrm>
              <a:off x="1540" y="2644"/>
              <a:ext cx="183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4" name="Rectangle 131"/>
            <p:cNvSpPr>
              <a:spLocks noChangeArrowheads="1"/>
            </p:cNvSpPr>
            <p:nvPr/>
          </p:nvSpPr>
          <p:spPr bwMode="auto">
            <a:xfrm>
              <a:off x="1731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5" name="Rectangle 132"/>
            <p:cNvSpPr>
              <a:spLocks noChangeArrowheads="1"/>
            </p:cNvSpPr>
            <p:nvPr/>
          </p:nvSpPr>
          <p:spPr bwMode="auto">
            <a:xfrm>
              <a:off x="1923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6" name="Rectangle 133"/>
            <p:cNvSpPr>
              <a:spLocks noChangeArrowheads="1"/>
            </p:cNvSpPr>
            <p:nvPr/>
          </p:nvSpPr>
          <p:spPr bwMode="auto">
            <a:xfrm>
              <a:off x="2115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7" name="Rectangle 134"/>
            <p:cNvSpPr>
              <a:spLocks noChangeArrowheads="1"/>
            </p:cNvSpPr>
            <p:nvPr/>
          </p:nvSpPr>
          <p:spPr bwMode="auto">
            <a:xfrm>
              <a:off x="2307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8" name="Rectangle 135"/>
            <p:cNvSpPr>
              <a:spLocks noChangeArrowheads="1"/>
            </p:cNvSpPr>
            <p:nvPr/>
          </p:nvSpPr>
          <p:spPr bwMode="auto">
            <a:xfrm>
              <a:off x="2499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29" name="Rectangle 136"/>
            <p:cNvSpPr>
              <a:spLocks noChangeArrowheads="1"/>
            </p:cNvSpPr>
            <p:nvPr/>
          </p:nvSpPr>
          <p:spPr bwMode="auto">
            <a:xfrm>
              <a:off x="2691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0" name="Rectangle 137"/>
            <p:cNvSpPr>
              <a:spLocks noChangeArrowheads="1"/>
            </p:cNvSpPr>
            <p:nvPr/>
          </p:nvSpPr>
          <p:spPr bwMode="auto">
            <a:xfrm>
              <a:off x="2883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1" name="Rectangle 138"/>
            <p:cNvSpPr>
              <a:spLocks noChangeArrowheads="1"/>
            </p:cNvSpPr>
            <p:nvPr/>
          </p:nvSpPr>
          <p:spPr bwMode="auto">
            <a:xfrm>
              <a:off x="3075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2" name="Rectangle 139"/>
            <p:cNvSpPr>
              <a:spLocks noChangeArrowheads="1"/>
            </p:cNvSpPr>
            <p:nvPr/>
          </p:nvSpPr>
          <p:spPr bwMode="auto">
            <a:xfrm>
              <a:off x="3267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3" name="Rectangle 140"/>
            <p:cNvSpPr>
              <a:spLocks noChangeArrowheads="1"/>
            </p:cNvSpPr>
            <p:nvPr/>
          </p:nvSpPr>
          <p:spPr bwMode="auto">
            <a:xfrm>
              <a:off x="3459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4" name="Rectangle 141"/>
            <p:cNvSpPr>
              <a:spLocks noChangeArrowheads="1"/>
            </p:cNvSpPr>
            <p:nvPr/>
          </p:nvSpPr>
          <p:spPr bwMode="auto">
            <a:xfrm>
              <a:off x="3651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5" name="Rectangle 142"/>
            <p:cNvSpPr>
              <a:spLocks noChangeArrowheads="1"/>
            </p:cNvSpPr>
            <p:nvPr/>
          </p:nvSpPr>
          <p:spPr bwMode="auto">
            <a:xfrm>
              <a:off x="3843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6" name="Rectangle 143"/>
            <p:cNvSpPr>
              <a:spLocks noChangeArrowheads="1"/>
            </p:cNvSpPr>
            <p:nvPr/>
          </p:nvSpPr>
          <p:spPr bwMode="auto">
            <a:xfrm>
              <a:off x="4035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7" name="Rectangle 144"/>
            <p:cNvSpPr>
              <a:spLocks noChangeArrowheads="1"/>
            </p:cNvSpPr>
            <p:nvPr/>
          </p:nvSpPr>
          <p:spPr bwMode="auto">
            <a:xfrm>
              <a:off x="4227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8" name="Rectangle 145"/>
            <p:cNvSpPr>
              <a:spLocks noChangeArrowheads="1"/>
            </p:cNvSpPr>
            <p:nvPr/>
          </p:nvSpPr>
          <p:spPr bwMode="auto">
            <a:xfrm>
              <a:off x="4419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39" name="Rectangle 146"/>
            <p:cNvSpPr>
              <a:spLocks noChangeArrowheads="1"/>
            </p:cNvSpPr>
            <p:nvPr/>
          </p:nvSpPr>
          <p:spPr bwMode="auto">
            <a:xfrm>
              <a:off x="4611" y="2644"/>
              <a:ext cx="183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40" name="Rectangle 147"/>
            <p:cNvSpPr>
              <a:spLocks noChangeArrowheads="1"/>
            </p:cNvSpPr>
            <p:nvPr/>
          </p:nvSpPr>
          <p:spPr bwMode="auto">
            <a:xfrm>
              <a:off x="4802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41" name="Rectangle 148"/>
            <p:cNvSpPr>
              <a:spLocks noChangeArrowheads="1"/>
            </p:cNvSpPr>
            <p:nvPr/>
          </p:nvSpPr>
          <p:spPr bwMode="auto">
            <a:xfrm>
              <a:off x="4994" y="264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42" name="Rectangle 149"/>
            <p:cNvSpPr>
              <a:spLocks noChangeArrowheads="1"/>
            </p:cNvSpPr>
            <p:nvPr/>
          </p:nvSpPr>
          <p:spPr bwMode="auto">
            <a:xfrm>
              <a:off x="806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0</a:t>
              </a:r>
            </a:p>
          </p:txBody>
        </p:sp>
        <p:sp>
          <p:nvSpPr>
            <p:cNvPr id="136343" name="Rectangle 150"/>
            <p:cNvSpPr>
              <a:spLocks noChangeArrowheads="1"/>
            </p:cNvSpPr>
            <p:nvPr/>
          </p:nvSpPr>
          <p:spPr bwMode="auto">
            <a:xfrm>
              <a:off x="998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36344" name="Rectangle 151"/>
            <p:cNvSpPr>
              <a:spLocks noChangeArrowheads="1"/>
            </p:cNvSpPr>
            <p:nvPr/>
          </p:nvSpPr>
          <p:spPr bwMode="auto">
            <a:xfrm>
              <a:off x="1190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36345" name="Rectangle 152"/>
            <p:cNvSpPr>
              <a:spLocks noChangeArrowheads="1"/>
            </p:cNvSpPr>
            <p:nvPr/>
          </p:nvSpPr>
          <p:spPr bwMode="auto">
            <a:xfrm>
              <a:off x="1382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36346" name="Rectangle 153"/>
            <p:cNvSpPr>
              <a:spLocks noChangeArrowheads="1"/>
            </p:cNvSpPr>
            <p:nvPr/>
          </p:nvSpPr>
          <p:spPr bwMode="auto">
            <a:xfrm>
              <a:off x="1573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36347" name="Rectangle 154"/>
            <p:cNvSpPr>
              <a:spLocks noChangeArrowheads="1"/>
            </p:cNvSpPr>
            <p:nvPr/>
          </p:nvSpPr>
          <p:spPr bwMode="auto">
            <a:xfrm>
              <a:off x="1717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5</a:t>
              </a:r>
            </a:p>
          </p:txBody>
        </p:sp>
        <p:sp>
          <p:nvSpPr>
            <p:cNvPr id="136348" name="Rectangle 155"/>
            <p:cNvSpPr>
              <a:spLocks noChangeArrowheads="1"/>
            </p:cNvSpPr>
            <p:nvPr/>
          </p:nvSpPr>
          <p:spPr bwMode="auto">
            <a:xfrm>
              <a:off x="1909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36349" name="Rectangle 156"/>
            <p:cNvSpPr>
              <a:spLocks noChangeArrowheads="1"/>
            </p:cNvSpPr>
            <p:nvPr/>
          </p:nvSpPr>
          <p:spPr bwMode="auto">
            <a:xfrm>
              <a:off x="2149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36350" name="Rectangle 157"/>
            <p:cNvSpPr>
              <a:spLocks noChangeArrowheads="1"/>
            </p:cNvSpPr>
            <p:nvPr/>
          </p:nvSpPr>
          <p:spPr bwMode="auto">
            <a:xfrm>
              <a:off x="2341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8</a:t>
              </a:r>
            </a:p>
          </p:txBody>
        </p:sp>
        <p:sp>
          <p:nvSpPr>
            <p:cNvPr id="136351" name="Rectangle 158"/>
            <p:cNvSpPr>
              <a:spLocks noChangeArrowheads="1"/>
            </p:cNvSpPr>
            <p:nvPr/>
          </p:nvSpPr>
          <p:spPr bwMode="auto">
            <a:xfrm>
              <a:off x="2533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36352" name="Rectangle 159"/>
            <p:cNvSpPr>
              <a:spLocks noChangeArrowheads="1"/>
            </p:cNvSpPr>
            <p:nvPr/>
          </p:nvSpPr>
          <p:spPr bwMode="auto">
            <a:xfrm>
              <a:off x="2677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36353" name="Rectangle 160"/>
            <p:cNvSpPr>
              <a:spLocks noChangeArrowheads="1"/>
            </p:cNvSpPr>
            <p:nvPr/>
          </p:nvSpPr>
          <p:spPr bwMode="auto">
            <a:xfrm>
              <a:off x="2869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36354" name="Rectangle 161"/>
            <p:cNvSpPr>
              <a:spLocks noChangeArrowheads="1"/>
            </p:cNvSpPr>
            <p:nvPr/>
          </p:nvSpPr>
          <p:spPr bwMode="auto">
            <a:xfrm>
              <a:off x="3061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5</a:t>
              </a:r>
            </a:p>
          </p:txBody>
        </p:sp>
        <p:sp>
          <p:nvSpPr>
            <p:cNvPr id="136355" name="Rectangle 162"/>
            <p:cNvSpPr>
              <a:spLocks noChangeArrowheads="1"/>
            </p:cNvSpPr>
            <p:nvPr/>
          </p:nvSpPr>
          <p:spPr bwMode="auto">
            <a:xfrm>
              <a:off x="3253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36356" name="Rectangle 163"/>
            <p:cNvSpPr>
              <a:spLocks noChangeArrowheads="1"/>
            </p:cNvSpPr>
            <p:nvPr/>
          </p:nvSpPr>
          <p:spPr bwMode="auto">
            <a:xfrm>
              <a:off x="3445" y="266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9</a:t>
              </a:r>
            </a:p>
          </p:txBody>
        </p:sp>
        <p:sp>
          <p:nvSpPr>
            <p:cNvPr id="136357" name="Rectangle 164"/>
            <p:cNvSpPr>
              <a:spLocks noChangeArrowheads="1"/>
            </p:cNvSpPr>
            <p:nvPr/>
          </p:nvSpPr>
          <p:spPr bwMode="auto">
            <a:xfrm>
              <a:off x="3637" y="266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10</a:t>
              </a:r>
            </a:p>
          </p:txBody>
        </p:sp>
        <p:sp>
          <p:nvSpPr>
            <p:cNvPr id="136358" name="Rectangle 165"/>
            <p:cNvSpPr>
              <a:spLocks noChangeArrowheads="1"/>
            </p:cNvSpPr>
            <p:nvPr/>
          </p:nvSpPr>
          <p:spPr bwMode="auto">
            <a:xfrm>
              <a:off x="3829" y="266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11</a:t>
              </a:r>
            </a:p>
          </p:txBody>
        </p:sp>
        <p:sp>
          <p:nvSpPr>
            <p:cNvPr id="136359" name="Rectangle 166"/>
            <p:cNvSpPr>
              <a:spLocks noChangeArrowheads="1"/>
            </p:cNvSpPr>
            <p:nvPr/>
          </p:nvSpPr>
          <p:spPr bwMode="auto">
            <a:xfrm>
              <a:off x="4021" y="266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12</a:t>
              </a:r>
            </a:p>
          </p:txBody>
        </p:sp>
        <p:sp>
          <p:nvSpPr>
            <p:cNvPr id="136360" name="Rectangle 167"/>
            <p:cNvSpPr>
              <a:spLocks noChangeArrowheads="1"/>
            </p:cNvSpPr>
            <p:nvPr/>
          </p:nvSpPr>
          <p:spPr bwMode="auto">
            <a:xfrm>
              <a:off x="4213" y="266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13</a:t>
              </a:r>
            </a:p>
          </p:txBody>
        </p:sp>
        <p:sp>
          <p:nvSpPr>
            <p:cNvPr id="136361" name="Rectangle 168"/>
            <p:cNvSpPr>
              <a:spLocks noChangeArrowheads="1"/>
            </p:cNvSpPr>
            <p:nvPr/>
          </p:nvSpPr>
          <p:spPr bwMode="auto">
            <a:xfrm>
              <a:off x="4405" y="266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14</a:t>
              </a:r>
            </a:p>
          </p:txBody>
        </p:sp>
        <p:sp>
          <p:nvSpPr>
            <p:cNvPr id="136362" name="Rectangle 169"/>
            <p:cNvSpPr>
              <a:spLocks noChangeArrowheads="1"/>
            </p:cNvSpPr>
            <p:nvPr/>
          </p:nvSpPr>
          <p:spPr bwMode="auto">
            <a:xfrm>
              <a:off x="4597" y="266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15</a:t>
              </a:r>
            </a:p>
          </p:txBody>
        </p:sp>
        <p:sp>
          <p:nvSpPr>
            <p:cNvPr id="136363" name="Rectangle 170"/>
            <p:cNvSpPr>
              <a:spLocks noChangeArrowheads="1"/>
            </p:cNvSpPr>
            <p:nvPr/>
          </p:nvSpPr>
          <p:spPr bwMode="auto">
            <a:xfrm>
              <a:off x="4788" y="266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16</a:t>
              </a:r>
            </a:p>
          </p:txBody>
        </p:sp>
      </p:grpSp>
      <p:grpSp>
        <p:nvGrpSpPr>
          <p:cNvPr id="136229" name="Group 171"/>
          <p:cNvGrpSpPr>
            <a:grpSpLocks/>
          </p:cNvGrpSpPr>
          <p:nvPr/>
        </p:nvGrpSpPr>
        <p:grpSpPr bwMode="auto">
          <a:xfrm>
            <a:off x="1905000" y="5486400"/>
            <a:ext cx="6994525" cy="315913"/>
            <a:chOff x="1204" y="3364"/>
            <a:chExt cx="4406" cy="199"/>
          </a:xfrm>
        </p:grpSpPr>
        <p:sp>
          <p:nvSpPr>
            <p:cNvPr id="136274" name="Rectangle 172"/>
            <p:cNvSpPr>
              <a:spLocks noChangeArrowheads="1"/>
            </p:cNvSpPr>
            <p:nvPr/>
          </p:nvSpPr>
          <p:spPr bwMode="auto">
            <a:xfrm>
              <a:off x="1204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5" name="Rectangle 173"/>
            <p:cNvSpPr>
              <a:spLocks noChangeArrowheads="1"/>
            </p:cNvSpPr>
            <p:nvPr/>
          </p:nvSpPr>
          <p:spPr bwMode="auto">
            <a:xfrm>
              <a:off x="1396" y="3364"/>
              <a:ext cx="183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6" name="Rectangle 174"/>
            <p:cNvSpPr>
              <a:spLocks noChangeArrowheads="1"/>
            </p:cNvSpPr>
            <p:nvPr/>
          </p:nvSpPr>
          <p:spPr bwMode="auto">
            <a:xfrm>
              <a:off x="1587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7" name="Rectangle 175"/>
            <p:cNvSpPr>
              <a:spLocks noChangeArrowheads="1"/>
            </p:cNvSpPr>
            <p:nvPr/>
          </p:nvSpPr>
          <p:spPr bwMode="auto">
            <a:xfrm>
              <a:off x="1779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8" name="Rectangle 176"/>
            <p:cNvSpPr>
              <a:spLocks noChangeArrowheads="1"/>
            </p:cNvSpPr>
            <p:nvPr/>
          </p:nvSpPr>
          <p:spPr bwMode="auto">
            <a:xfrm>
              <a:off x="1971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9" name="Rectangle 177"/>
            <p:cNvSpPr>
              <a:spLocks noChangeArrowheads="1"/>
            </p:cNvSpPr>
            <p:nvPr/>
          </p:nvSpPr>
          <p:spPr bwMode="auto">
            <a:xfrm>
              <a:off x="2163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0" name="Rectangle 178"/>
            <p:cNvSpPr>
              <a:spLocks noChangeArrowheads="1"/>
            </p:cNvSpPr>
            <p:nvPr/>
          </p:nvSpPr>
          <p:spPr bwMode="auto">
            <a:xfrm>
              <a:off x="2355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1" name="Rectangle 179"/>
            <p:cNvSpPr>
              <a:spLocks noChangeArrowheads="1"/>
            </p:cNvSpPr>
            <p:nvPr/>
          </p:nvSpPr>
          <p:spPr bwMode="auto">
            <a:xfrm>
              <a:off x="2547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2" name="Rectangle 180"/>
            <p:cNvSpPr>
              <a:spLocks noChangeArrowheads="1"/>
            </p:cNvSpPr>
            <p:nvPr/>
          </p:nvSpPr>
          <p:spPr bwMode="auto">
            <a:xfrm>
              <a:off x="2739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3" name="Rectangle 181"/>
            <p:cNvSpPr>
              <a:spLocks noChangeArrowheads="1"/>
            </p:cNvSpPr>
            <p:nvPr/>
          </p:nvSpPr>
          <p:spPr bwMode="auto">
            <a:xfrm>
              <a:off x="2931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4" name="Rectangle 182"/>
            <p:cNvSpPr>
              <a:spLocks noChangeArrowheads="1"/>
            </p:cNvSpPr>
            <p:nvPr/>
          </p:nvSpPr>
          <p:spPr bwMode="auto">
            <a:xfrm>
              <a:off x="3123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5" name="Rectangle 183"/>
            <p:cNvSpPr>
              <a:spLocks noChangeArrowheads="1"/>
            </p:cNvSpPr>
            <p:nvPr/>
          </p:nvSpPr>
          <p:spPr bwMode="auto">
            <a:xfrm>
              <a:off x="3315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6" name="Rectangle 184"/>
            <p:cNvSpPr>
              <a:spLocks noChangeArrowheads="1"/>
            </p:cNvSpPr>
            <p:nvPr/>
          </p:nvSpPr>
          <p:spPr bwMode="auto">
            <a:xfrm>
              <a:off x="3507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7" name="Rectangle 185"/>
            <p:cNvSpPr>
              <a:spLocks noChangeArrowheads="1"/>
            </p:cNvSpPr>
            <p:nvPr/>
          </p:nvSpPr>
          <p:spPr bwMode="auto">
            <a:xfrm>
              <a:off x="3699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8" name="Rectangle 186"/>
            <p:cNvSpPr>
              <a:spLocks noChangeArrowheads="1"/>
            </p:cNvSpPr>
            <p:nvPr/>
          </p:nvSpPr>
          <p:spPr bwMode="auto">
            <a:xfrm>
              <a:off x="3891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89" name="Rectangle 187"/>
            <p:cNvSpPr>
              <a:spLocks noChangeArrowheads="1"/>
            </p:cNvSpPr>
            <p:nvPr/>
          </p:nvSpPr>
          <p:spPr bwMode="auto">
            <a:xfrm>
              <a:off x="4083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0" name="Rectangle 188"/>
            <p:cNvSpPr>
              <a:spLocks noChangeArrowheads="1"/>
            </p:cNvSpPr>
            <p:nvPr/>
          </p:nvSpPr>
          <p:spPr bwMode="auto">
            <a:xfrm>
              <a:off x="4275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1" name="Rectangle 189"/>
            <p:cNvSpPr>
              <a:spLocks noChangeArrowheads="1"/>
            </p:cNvSpPr>
            <p:nvPr/>
          </p:nvSpPr>
          <p:spPr bwMode="auto">
            <a:xfrm>
              <a:off x="4467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2" name="Rectangle 190"/>
            <p:cNvSpPr>
              <a:spLocks noChangeArrowheads="1"/>
            </p:cNvSpPr>
            <p:nvPr/>
          </p:nvSpPr>
          <p:spPr bwMode="auto">
            <a:xfrm>
              <a:off x="4659" y="3364"/>
              <a:ext cx="183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3" name="Rectangle 191"/>
            <p:cNvSpPr>
              <a:spLocks noChangeArrowheads="1"/>
            </p:cNvSpPr>
            <p:nvPr/>
          </p:nvSpPr>
          <p:spPr bwMode="auto">
            <a:xfrm>
              <a:off x="4850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4" name="Rectangle 192"/>
            <p:cNvSpPr>
              <a:spLocks noChangeArrowheads="1"/>
            </p:cNvSpPr>
            <p:nvPr/>
          </p:nvSpPr>
          <p:spPr bwMode="auto">
            <a:xfrm>
              <a:off x="5042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5" name="Rectangle 193"/>
            <p:cNvSpPr>
              <a:spLocks noChangeArrowheads="1"/>
            </p:cNvSpPr>
            <p:nvPr/>
          </p:nvSpPr>
          <p:spPr bwMode="auto">
            <a:xfrm>
              <a:off x="5234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6" name="Rectangle 194"/>
            <p:cNvSpPr>
              <a:spLocks noChangeArrowheads="1"/>
            </p:cNvSpPr>
            <p:nvPr/>
          </p:nvSpPr>
          <p:spPr bwMode="auto">
            <a:xfrm>
              <a:off x="5426" y="336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7" name="Rectangle 195"/>
            <p:cNvSpPr>
              <a:spLocks noChangeArrowheads="1"/>
            </p:cNvSpPr>
            <p:nvPr/>
          </p:nvSpPr>
          <p:spPr bwMode="auto">
            <a:xfrm>
              <a:off x="1238" y="338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0</a:t>
              </a:r>
            </a:p>
          </p:txBody>
        </p:sp>
        <p:sp>
          <p:nvSpPr>
            <p:cNvPr id="136298" name="Rectangle 196"/>
            <p:cNvSpPr>
              <a:spLocks noChangeArrowheads="1"/>
            </p:cNvSpPr>
            <p:nvPr/>
          </p:nvSpPr>
          <p:spPr bwMode="auto">
            <a:xfrm>
              <a:off x="1430" y="338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36299" name="Rectangle 197"/>
            <p:cNvSpPr>
              <a:spLocks noChangeArrowheads="1"/>
            </p:cNvSpPr>
            <p:nvPr/>
          </p:nvSpPr>
          <p:spPr bwMode="auto">
            <a:xfrm>
              <a:off x="1621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00" name="Rectangle 198"/>
            <p:cNvSpPr>
              <a:spLocks noChangeArrowheads="1"/>
            </p:cNvSpPr>
            <p:nvPr/>
          </p:nvSpPr>
          <p:spPr bwMode="auto">
            <a:xfrm>
              <a:off x="1813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01" name="Rectangle 199"/>
            <p:cNvSpPr>
              <a:spLocks noChangeArrowheads="1"/>
            </p:cNvSpPr>
            <p:nvPr/>
          </p:nvSpPr>
          <p:spPr bwMode="auto">
            <a:xfrm>
              <a:off x="2005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02" name="Rectangle 200"/>
            <p:cNvSpPr>
              <a:spLocks noChangeArrowheads="1"/>
            </p:cNvSpPr>
            <p:nvPr/>
          </p:nvSpPr>
          <p:spPr bwMode="auto">
            <a:xfrm>
              <a:off x="2149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03" name="Rectangle 201"/>
            <p:cNvSpPr>
              <a:spLocks noChangeArrowheads="1"/>
            </p:cNvSpPr>
            <p:nvPr/>
          </p:nvSpPr>
          <p:spPr bwMode="auto">
            <a:xfrm>
              <a:off x="2341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04" name="Rectangle 202"/>
            <p:cNvSpPr>
              <a:spLocks noChangeArrowheads="1"/>
            </p:cNvSpPr>
            <p:nvPr/>
          </p:nvSpPr>
          <p:spPr bwMode="auto">
            <a:xfrm>
              <a:off x="2581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05" name="Rectangle 203"/>
            <p:cNvSpPr>
              <a:spLocks noChangeArrowheads="1"/>
            </p:cNvSpPr>
            <p:nvPr/>
          </p:nvSpPr>
          <p:spPr bwMode="auto">
            <a:xfrm>
              <a:off x="2773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06" name="Rectangle 204"/>
            <p:cNvSpPr>
              <a:spLocks noChangeArrowheads="1"/>
            </p:cNvSpPr>
            <p:nvPr/>
          </p:nvSpPr>
          <p:spPr bwMode="auto">
            <a:xfrm>
              <a:off x="2965" y="3384"/>
              <a:ext cx="17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36307" name="Rectangle 205"/>
            <p:cNvSpPr>
              <a:spLocks noChangeArrowheads="1"/>
            </p:cNvSpPr>
            <p:nvPr/>
          </p:nvSpPr>
          <p:spPr bwMode="auto">
            <a:xfrm>
              <a:off x="3109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08" name="Rectangle 206"/>
            <p:cNvSpPr>
              <a:spLocks noChangeArrowheads="1"/>
            </p:cNvSpPr>
            <p:nvPr/>
          </p:nvSpPr>
          <p:spPr bwMode="auto">
            <a:xfrm>
              <a:off x="3301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09" name="Rectangle 207"/>
            <p:cNvSpPr>
              <a:spLocks noChangeArrowheads="1"/>
            </p:cNvSpPr>
            <p:nvPr/>
          </p:nvSpPr>
          <p:spPr bwMode="auto">
            <a:xfrm>
              <a:off x="3493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10" name="Rectangle 208"/>
            <p:cNvSpPr>
              <a:spLocks noChangeArrowheads="1"/>
            </p:cNvSpPr>
            <p:nvPr/>
          </p:nvSpPr>
          <p:spPr bwMode="auto">
            <a:xfrm>
              <a:off x="3685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11" name="Rectangle 209"/>
            <p:cNvSpPr>
              <a:spLocks noChangeArrowheads="1"/>
            </p:cNvSpPr>
            <p:nvPr/>
          </p:nvSpPr>
          <p:spPr bwMode="auto">
            <a:xfrm>
              <a:off x="3877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12" name="Rectangle 210"/>
            <p:cNvSpPr>
              <a:spLocks noChangeArrowheads="1"/>
            </p:cNvSpPr>
            <p:nvPr/>
          </p:nvSpPr>
          <p:spPr bwMode="auto">
            <a:xfrm>
              <a:off x="4069" y="3384"/>
              <a:ext cx="116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313" name="Rectangle 211"/>
            <p:cNvSpPr>
              <a:spLocks noChangeArrowheads="1"/>
            </p:cNvSpPr>
            <p:nvPr/>
          </p:nvSpPr>
          <p:spPr bwMode="auto">
            <a:xfrm>
              <a:off x="4261" y="338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11</a:t>
              </a:r>
            </a:p>
          </p:txBody>
        </p:sp>
        <p:sp>
          <p:nvSpPr>
            <p:cNvPr id="136314" name="Rectangle 212"/>
            <p:cNvSpPr>
              <a:spLocks noChangeArrowheads="1"/>
            </p:cNvSpPr>
            <p:nvPr/>
          </p:nvSpPr>
          <p:spPr bwMode="auto">
            <a:xfrm>
              <a:off x="4453" y="338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12</a:t>
              </a:r>
            </a:p>
          </p:txBody>
        </p:sp>
        <p:sp>
          <p:nvSpPr>
            <p:cNvPr id="136315" name="Rectangle 213"/>
            <p:cNvSpPr>
              <a:spLocks noChangeArrowheads="1"/>
            </p:cNvSpPr>
            <p:nvPr/>
          </p:nvSpPr>
          <p:spPr bwMode="auto">
            <a:xfrm>
              <a:off x="4645" y="338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13</a:t>
              </a:r>
            </a:p>
          </p:txBody>
        </p:sp>
        <p:sp>
          <p:nvSpPr>
            <p:cNvPr id="136316" name="Rectangle 214"/>
            <p:cNvSpPr>
              <a:spLocks noChangeArrowheads="1"/>
            </p:cNvSpPr>
            <p:nvPr/>
          </p:nvSpPr>
          <p:spPr bwMode="auto">
            <a:xfrm>
              <a:off x="4836" y="338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14</a:t>
              </a:r>
            </a:p>
          </p:txBody>
        </p:sp>
        <p:sp>
          <p:nvSpPr>
            <p:cNvPr id="136317" name="Rectangle 215"/>
            <p:cNvSpPr>
              <a:spLocks noChangeArrowheads="1"/>
            </p:cNvSpPr>
            <p:nvPr/>
          </p:nvSpPr>
          <p:spPr bwMode="auto">
            <a:xfrm>
              <a:off x="5028" y="338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15</a:t>
              </a:r>
            </a:p>
          </p:txBody>
        </p:sp>
        <p:sp>
          <p:nvSpPr>
            <p:cNvPr id="136318" name="Rectangle 216"/>
            <p:cNvSpPr>
              <a:spLocks noChangeArrowheads="1"/>
            </p:cNvSpPr>
            <p:nvPr/>
          </p:nvSpPr>
          <p:spPr bwMode="auto">
            <a:xfrm>
              <a:off x="5220" y="3384"/>
              <a:ext cx="22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imes New Roman" charset="0"/>
                </a:rPr>
                <a:t>16</a:t>
              </a:r>
            </a:p>
          </p:txBody>
        </p:sp>
      </p:grpSp>
      <p:sp>
        <p:nvSpPr>
          <p:cNvPr id="136230" name="Line 217"/>
          <p:cNvSpPr>
            <a:spLocks noChangeShapeType="1"/>
          </p:cNvSpPr>
          <p:nvPr/>
        </p:nvSpPr>
        <p:spPr bwMode="auto">
          <a:xfrm>
            <a:off x="1365250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1" name="Line 218"/>
          <p:cNvSpPr>
            <a:spLocks noChangeShapeType="1"/>
          </p:cNvSpPr>
          <p:nvPr/>
        </p:nvSpPr>
        <p:spPr bwMode="auto">
          <a:xfrm>
            <a:off x="1670050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2" name="Line 219"/>
          <p:cNvSpPr>
            <a:spLocks noChangeShapeType="1"/>
          </p:cNvSpPr>
          <p:nvPr/>
        </p:nvSpPr>
        <p:spPr bwMode="auto">
          <a:xfrm flipV="1">
            <a:off x="2051050" y="4641850"/>
            <a:ext cx="531813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3" name="Line 220"/>
          <p:cNvSpPr>
            <a:spLocks noChangeShapeType="1"/>
          </p:cNvSpPr>
          <p:nvPr/>
        </p:nvSpPr>
        <p:spPr bwMode="auto">
          <a:xfrm flipV="1">
            <a:off x="2355850" y="4641850"/>
            <a:ext cx="531813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4" name="Line 221"/>
          <p:cNvSpPr>
            <a:spLocks noChangeShapeType="1"/>
          </p:cNvSpPr>
          <p:nvPr/>
        </p:nvSpPr>
        <p:spPr bwMode="auto">
          <a:xfrm flipV="1">
            <a:off x="4792663" y="4641850"/>
            <a:ext cx="53340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5" name="Line 222"/>
          <p:cNvSpPr>
            <a:spLocks noChangeShapeType="1"/>
          </p:cNvSpPr>
          <p:nvPr/>
        </p:nvSpPr>
        <p:spPr bwMode="auto">
          <a:xfrm>
            <a:off x="44116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6" name="Line 223"/>
          <p:cNvSpPr>
            <a:spLocks noChangeShapeType="1"/>
          </p:cNvSpPr>
          <p:nvPr/>
        </p:nvSpPr>
        <p:spPr bwMode="auto">
          <a:xfrm>
            <a:off x="41068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7" name="Line 224"/>
          <p:cNvSpPr>
            <a:spLocks noChangeShapeType="1"/>
          </p:cNvSpPr>
          <p:nvPr/>
        </p:nvSpPr>
        <p:spPr bwMode="auto">
          <a:xfrm>
            <a:off x="47164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8" name="Line 225"/>
          <p:cNvSpPr>
            <a:spLocks noChangeShapeType="1"/>
          </p:cNvSpPr>
          <p:nvPr/>
        </p:nvSpPr>
        <p:spPr bwMode="auto">
          <a:xfrm>
            <a:off x="50212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9" name="Line 226"/>
          <p:cNvSpPr>
            <a:spLocks noChangeShapeType="1"/>
          </p:cNvSpPr>
          <p:nvPr/>
        </p:nvSpPr>
        <p:spPr bwMode="auto">
          <a:xfrm>
            <a:off x="53260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0" name="Line 227"/>
          <p:cNvSpPr>
            <a:spLocks noChangeShapeType="1"/>
          </p:cNvSpPr>
          <p:nvPr/>
        </p:nvSpPr>
        <p:spPr bwMode="auto">
          <a:xfrm>
            <a:off x="56308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1" name="Line 228"/>
          <p:cNvSpPr>
            <a:spLocks noChangeShapeType="1"/>
          </p:cNvSpPr>
          <p:nvPr/>
        </p:nvSpPr>
        <p:spPr bwMode="auto">
          <a:xfrm>
            <a:off x="59356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2" name="Line 229"/>
          <p:cNvSpPr>
            <a:spLocks noChangeShapeType="1"/>
          </p:cNvSpPr>
          <p:nvPr/>
        </p:nvSpPr>
        <p:spPr bwMode="auto">
          <a:xfrm>
            <a:off x="62404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3" name="Line 230"/>
          <p:cNvSpPr>
            <a:spLocks noChangeShapeType="1"/>
          </p:cNvSpPr>
          <p:nvPr/>
        </p:nvSpPr>
        <p:spPr bwMode="auto">
          <a:xfrm>
            <a:off x="2127250" y="4184650"/>
            <a:ext cx="1827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4" name="Rectangle 231"/>
          <p:cNvSpPr>
            <a:spLocks noChangeArrowheads="1"/>
          </p:cNvSpPr>
          <p:nvPr/>
        </p:nvSpPr>
        <p:spPr bwMode="auto">
          <a:xfrm>
            <a:off x="2643188" y="3917950"/>
            <a:ext cx="766762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timeout</a:t>
            </a:r>
          </a:p>
        </p:txBody>
      </p:sp>
      <p:sp>
        <p:nvSpPr>
          <p:cNvPr id="136245" name="Line 232"/>
          <p:cNvSpPr>
            <a:spLocks noChangeShapeType="1"/>
          </p:cNvSpPr>
          <p:nvPr/>
        </p:nvSpPr>
        <p:spPr bwMode="auto">
          <a:xfrm>
            <a:off x="1974850" y="46418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6" name="Line 233"/>
          <p:cNvSpPr>
            <a:spLocks noChangeShapeType="1"/>
          </p:cNvSpPr>
          <p:nvPr/>
        </p:nvSpPr>
        <p:spPr bwMode="auto">
          <a:xfrm>
            <a:off x="2279650" y="4641850"/>
            <a:ext cx="684213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7" name="Line 234"/>
          <p:cNvSpPr>
            <a:spLocks noChangeShapeType="1"/>
          </p:cNvSpPr>
          <p:nvPr/>
        </p:nvSpPr>
        <p:spPr bwMode="auto">
          <a:xfrm>
            <a:off x="25828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8" name="Line 235"/>
          <p:cNvSpPr>
            <a:spLocks noChangeShapeType="1"/>
          </p:cNvSpPr>
          <p:nvPr/>
        </p:nvSpPr>
        <p:spPr bwMode="auto">
          <a:xfrm>
            <a:off x="28876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9" name="Line 236"/>
          <p:cNvSpPr>
            <a:spLocks noChangeShapeType="1"/>
          </p:cNvSpPr>
          <p:nvPr/>
        </p:nvSpPr>
        <p:spPr bwMode="auto">
          <a:xfrm>
            <a:off x="31924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0" name="Line 237"/>
          <p:cNvSpPr>
            <a:spLocks noChangeShapeType="1"/>
          </p:cNvSpPr>
          <p:nvPr/>
        </p:nvSpPr>
        <p:spPr bwMode="auto">
          <a:xfrm>
            <a:off x="34972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1" name="Line 238"/>
          <p:cNvSpPr>
            <a:spLocks noChangeShapeType="1"/>
          </p:cNvSpPr>
          <p:nvPr/>
        </p:nvSpPr>
        <p:spPr bwMode="auto">
          <a:xfrm>
            <a:off x="3802063" y="464185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2" name="AutoShape 239"/>
          <p:cNvSpPr>
            <a:spLocks noChangeArrowheads="1"/>
          </p:cNvSpPr>
          <p:nvPr/>
        </p:nvSpPr>
        <p:spPr bwMode="auto">
          <a:xfrm>
            <a:off x="2286000" y="5029200"/>
            <a:ext cx="139700" cy="139700"/>
          </a:xfrm>
          <a:prstGeom prst="star16">
            <a:avLst>
              <a:gd name="adj" fmla="val 375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3" name="Rectangle 240"/>
          <p:cNvSpPr>
            <a:spLocks noChangeArrowheads="1"/>
          </p:cNvSpPr>
          <p:nvPr/>
        </p:nvSpPr>
        <p:spPr bwMode="auto">
          <a:xfrm>
            <a:off x="1349375" y="5975350"/>
            <a:ext cx="10382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não chegou</a:t>
            </a:r>
          </a:p>
        </p:txBody>
      </p:sp>
      <p:sp>
        <p:nvSpPr>
          <p:cNvPr id="136254" name="Rectangle 241"/>
          <p:cNvSpPr>
            <a:spLocks noChangeArrowheads="1"/>
          </p:cNvSpPr>
          <p:nvPr/>
        </p:nvSpPr>
        <p:spPr bwMode="auto">
          <a:xfrm>
            <a:off x="3328988" y="5975350"/>
            <a:ext cx="836612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buffered</a:t>
            </a:r>
          </a:p>
        </p:txBody>
      </p:sp>
      <p:sp>
        <p:nvSpPr>
          <p:cNvPr id="136255" name="Line 242"/>
          <p:cNvSpPr>
            <a:spLocks noChangeShapeType="1"/>
          </p:cNvSpPr>
          <p:nvPr/>
        </p:nvSpPr>
        <p:spPr bwMode="auto">
          <a:xfrm>
            <a:off x="2811463" y="593725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6" name="Line 243"/>
          <p:cNvSpPr>
            <a:spLocks noChangeShapeType="1"/>
          </p:cNvSpPr>
          <p:nvPr/>
        </p:nvSpPr>
        <p:spPr bwMode="auto">
          <a:xfrm flipV="1">
            <a:off x="2432050" y="5784850"/>
            <a:ext cx="150813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7" name="Rectangle 244"/>
          <p:cNvSpPr>
            <a:spLocks noChangeArrowheads="1"/>
          </p:cNvSpPr>
          <p:nvPr/>
        </p:nvSpPr>
        <p:spPr bwMode="auto">
          <a:xfrm>
            <a:off x="4724400" y="2286000"/>
            <a:ext cx="5397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ack2</a:t>
            </a:r>
          </a:p>
        </p:txBody>
      </p:sp>
      <p:sp>
        <p:nvSpPr>
          <p:cNvPr id="136258" name="Rectangle 245"/>
          <p:cNvSpPr>
            <a:spLocks noChangeArrowheads="1"/>
          </p:cNvSpPr>
          <p:nvPr/>
        </p:nvSpPr>
        <p:spPr bwMode="auto">
          <a:xfrm>
            <a:off x="4776788" y="4908550"/>
            <a:ext cx="5397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ack8</a:t>
            </a:r>
          </a:p>
        </p:txBody>
      </p:sp>
      <p:sp>
        <p:nvSpPr>
          <p:cNvPr id="136259" name="Rectangle 246"/>
          <p:cNvSpPr>
            <a:spLocks noChangeArrowheads="1"/>
          </p:cNvSpPr>
          <p:nvPr/>
        </p:nvSpPr>
        <p:spPr bwMode="auto">
          <a:xfrm>
            <a:off x="2795588" y="5518150"/>
            <a:ext cx="2730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3</a:t>
            </a:r>
          </a:p>
        </p:txBody>
      </p:sp>
      <p:sp>
        <p:nvSpPr>
          <p:cNvPr id="136260" name="Rectangle 247"/>
          <p:cNvSpPr>
            <a:spLocks noChangeArrowheads="1"/>
          </p:cNvSpPr>
          <p:nvPr/>
        </p:nvSpPr>
        <p:spPr bwMode="auto">
          <a:xfrm>
            <a:off x="3176588" y="5518150"/>
            <a:ext cx="2730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4</a:t>
            </a:r>
          </a:p>
        </p:txBody>
      </p:sp>
      <p:sp>
        <p:nvSpPr>
          <p:cNvPr id="136261" name="Rectangle 248"/>
          <p:cNvSpPr>
            <a:spLocks noChangeArrowheads="1"/>
          </p:cNvSpPr>
          <p:nvPr/>
        </p:nvSpPr>
        <p:spPr bwMode="auto">
          <a:xfrm>
            <a:off x="3481388" y="5518150"/>
            <a:ext cx="2730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5</a:t>
            </a:r>
          </a:p>
        </p:txBody>
      </p:sp>
      <p:sp>
        <p:nvSpPr>
          <p:cNvPr id="136262" name="Rectangle 249"/>
          <p:cNvSpPr>
            <a:spLocks noChangeArrowheads="1"/>
          </p:cNvSpPr>
          <p:nvPr/>
        </p:nvSpPr>
        <p:spPr bwMode="auto">
          <a:xfrm>
            <a:off x="3709988" y="5518150"/>
            <a:ext cx="2730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6</a:t>
            </a:r>
          </a:p>
        </p:txBody>
      </p:sp>
      <p:sp>
        <p:nvSpPr>
          <p:cNvPr id="136263" name="Rectangle 250"/>
          <p:cNvSpPr>
            <a:spLocks noChangeArrowheads="1"/>
          </p:cNvSpPr>
          <p:nvPr/>
        </p:nvSpPr>
        <p:spPr bwMode="auto">
          <a:xfrm>
            <a:off x="4014788" y="5518150"/>
            <a:ext cx="2730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7</a:t>
            </a:r>
          </a:p>
        </p:txBody>
      </p:sp>
      <p:sp>
        <p:nvSpPr>
          <p:cNvPr id="136264" name="Rectangle 251"/>
          <p:cNvSpPr>
            <a:spLocks noChangeArrowheads="1"/>
          </p:cNvSpPr>
          <p:nvPr/>
        </p:nvSpPr>
        <p:spPr bwMode="auto">
          <a:xfrm>
            <a:off x="4319588" y="5518150"/>
            <a:ext cx="2730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8</a:t>
            </a:r>
          </a:p>
        </p:txBody>
      </p:sp>
      <p:sp>
        <p:nvSpPr>
          <p:cNvPr id="136265" name="Rectangle 252"/>
          <p:cNvSpPr>
            <a:spLocks noChangeArrowheads="1"/>
          </p:cNvSpPr>
          <p:nvPr/>
        </p:nvSpPr>
        <p:spPr bwMode="auto">
          <a:xfrm>
            <a:off x="6148388" y="5518150"/>
            <a:ext cx="2730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9</a:t>
            </a:r>
          </a:p>
        </p:txBody>
      </p:sp>
      <p:sp>
        <p:nvSpPr>
          <p:cNvPr id="136266" name="Line 253"/>
          <p:cNvSpPr>
            <a:spLocks noChangeShapeType="1"/>
          </p:cNvSpPr>
          <p:nvPr/>
        </p:nvSpPr>
        <p:spPr bwMode="auto">
          <a:xfrm flipV="1">
            <a:off x="6316663" y="4641850"/>
            <a:ext cx="53340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7" name="Line 254"/>
          <p:cNvSpPr>
            <a:spLocks noChangeShapeType="1"/>
          </p:cNvSpPr>
          <p:nvPr/>
        </p:nvSpPr>
        <p:spPr bwMode="auto">
          <a:xfrm flipV="1">
            <a:off x="6621463" y="4641850"/>
            <a:ext cx="53340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8" name="Line 255"/>
          <p:cNvSpPr>
            <a:spLocks noChangeShapeType="1"/>
          </p:cNvSpPr>
          <p:nvPr/>
        </p:nvSpPr>
        <p:spPr bwMode="auto">
          <a:xfrm flipV="1">
            <a:off x="6926263" y="4641850"/>
            <a:ext cx="531812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9" name="Line 256"/>
          <p:cNvSpPr>
            <a:spLocks noChangeShapeType="1"/>
          </p:cNvSpPr>
          <p:nvPr/>
        </p:nvSpPr>
        <p:spPr bwMode="auto">
          <a:xfrm flipV="1">
            <a:off x="7231063" y="4641850"/>
            <a:ext cx="531812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70" name="Rectangle 257"/>
          <p:cNvSpPr>
            <a:spLocks noChangeArrowheads="1"/>
          </p:cNvSpPr>
          <p:nvPr/>
        </p:nvSpPr>
        <p:spPr bwMode="auto">
          <a:xfrm>
            <a:off x="6453188" y="5518150"/>
            <a:ext cx="3619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10</a:t>
            </a:r>
          </a:p>
        </p:txBody>
      </p:sp>
      <p:sp>
        <p:nvSpPr>
          <p:cNvPr id="136271" name="Rectangle 258"/>
          <p:cNvSpPr>
            <a:spLocks noChangeArrowheads="1"/>
          </p:cNvSpPr>
          <p:nvPr/>
        </p:nvSpPr>
        <p:spPr bwMode="auto">
          <a:xfrm>
            <a:off x="6224588" y="4908550"/>
            <a:ext cx="5397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ack9</a:t>
            </a:r>
          </a:p>
        </p:txBody>
      </p:sp>
      <p:sp>
        <p:nvSpPr>
          <p:cNvPr id="136272" name="Line 259"/>
          <p:cNvSpPr>
            <a:spLocks noChangeShapeType="1"/>
          </p:cNvSpPr>
          <p:nvPr/>
        </p:nvSpPr>
        <p:spPr bwMode="auto">
          <a:xfrm>
            <a:off x="4945063" y="593725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73" name="Rectangle 260"/>
          <p:cNvSpPr>
            <a:spLocks noChangeArrowheads="1"/>
          </p:cNvSpPr>
          <p:nvPr/>
        </p:nvSpPr>
        <p:spPr bwMode="auto">
          <a:xfrm>
            <a:off x="5081588" y="5975350"/>
            <a:ext cx="935037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ignorados</a:t>
            </a:r>
          </a:p>
        </p:txBody>
      </p:sp>
    </p:spTree>
    <p:extLst>
      <p:ext uri="{BB962C8B-B14F-4D97-AF65-F5344CB8AC3E}">
        <p14:creationId xmlns:p14="http://schemas.microsoft.com/office/powerpoint/2010/main" val="27958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Selective</a:t>
            </a:r>
            <a:r>
              <a:rPr lang="pt-PT" sz="48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Repeat</a:t>
            </a:r>
            <a:endParaRPr lang="pt-PT" sz="48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38244" name="Rectangle 3"/>
          <p:cNvSpPr>
            <a:spLocks noChangeArrowheads="1"/>
          </p:cNvSpPr>
          <p:nvPr/>
        </p:nvSpPr>
        <p:spPr bwMode="auto">
          <a:xfrm>
            <a:off x="533400" y="1745523"/>
            <a:ext cx="8153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O receptor envia um ACK de todos os segmentos </a:t>
            </a:r>
            <a:r>
              <a:rPr lang="pt-PT" sz="2400" u="none" dirty="0" err="1">
                <a:solidFill>
                  <a:srgbClr val="000000"/>
                </a:solidFill>
                <a:latin typeface="Tw Cen MT"/>
                <a:cs typeface="Tw Cen MT"/>
              </a:rPr>
              <a:t>correctamente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recebidos e que conseguiu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bufferizar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, mesmo recebidos fora de ordem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O emissor </a:t>
            </a:r>
            <a:r>
              <a:rPr lang="pt-PT" sz="2400" u="none" dirty="0" err="1">
                <a:solidFill>
                  <a:srgbClr val="000000"/>
                </a:solidFill>
                <a:latin typeface="Tw Cen MT"/>
                <a:cs typeface="Tw Cen MT"/>
              </a:rPr>
              <a:t>activa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logicamente um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para cada segmento enviado e </a:t>
            </a:r>
            <a:r>
              <a:rPr lang="pt-PT" sz="2400" u="none" dirty="0" err="1">
                <a:solidFill>
                  <a:srgbClr val="000000"/>
                </a:solidFill>
                <a:latin typeface="Tw Cen MT"/>
                <a:cs typeface="Tw Cen MT"/>
              </a:rPr>
              <a:t>desactiva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o respectivo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quando recebe um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ACK desse segmento</a:t>
            </a: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Quando dispara um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, o emissor só volta a enviar os segmentos para os quais ainda não tenha recebido um ACK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O emissor continua limitado pela dimensão da sua janela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782848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Visão das janelas</a:t>
            </a:r>
          </a:p>
        </p:txBody>
      </p:sp>
      <p:pic>
        <p:nvPicPr>
          <p:cNvPr id="140292" name="Picture 3" descr="sr_seqn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8235950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3" name="TextBox 5"/>
          <p:cNvSpPr txBox="1">
            <a:spLocks noChangeArrowheads="1"/>
          </p:cNvSpPr>
          <p:nvPr/>
        </p:nvSpPr>
        <p:spPr bwMode="auto">
          <a:xfrm>
            <a:off x="357188" y="5764213"/>
            <a:ext cx="1185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u="none"/>
              <a:t>rcv_base - N</a:t>
            </a:r>
          </a:p>
        </p:txBody>
      </p:sp>
      <p:cxnSp>
        <p:nvCxnSpPr>
          <p:cNvPr id="140294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499269" y="5501482"/>
            <a:ext cx="4286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30543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90500"/>
            <a:ext cx="8501062" cy="838200"/>
          </a:xfrm>
        </p:spPr>
        <p:txBody>
          <a:bodyPr>
            <a:normAutofit/>
          </a:bodyPr>
          <a:lstStyle/>
          <a:p>
            <a:r>
              <a:rPr lang="pt-PT" dirty="0">
                <a:latin typeface="Tw Cen MT"/>
                <a:ea typeface="ＭＳ Ｐゴシック" charset="0"/>
                <a:cs typeface="Tw Cen MT"/>
              </a:rPr>
              <a:t>Funcionamento do 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Selective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Repeat</a:t>
            </a:r>
            <a:endParaRPr lang="en-US" i="1" dirty="0">
              <a:latin typeface="Tw Cen MT"/>
              <a:ea typeface="ＭＳ Ｐゴシック" charset="0"/>
              <a:cs typeface="Tw Cen MT"/>
            </a:endParaRPr>
          </a:p>
        </p:txBody>
      </p:sp>
      <p:pic>
        <p:nvPicPr>
          <p:cNvPr id="144388" name="Picture 3" descr="03-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028700"/>
            <a:ext cx="6856412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0838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Funcionamento do </a:t>
            </a:r>
            <a:r>
              <a:rPr lang="pt-PT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Selective</a:t>
            </a:r>
            <a:r>
              <a:rPr lang="pt-PT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Repeat</a:t>
            </a:r>
            <a:endParaRPr lang="pt-PT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75780" name="Rectangle 3"/>
          <p:cNvSpPr>
            <a:spLocks noChangeArrowheads="1"/>
          </p:cNvSpPr>
          <p:nvPr/>
        </p:nvSpPr>
        <p:spPr bwMode="auto">
          <a:xfrm>
            <a:off x="228600" y="1981200"/>
            <a:ext cx="4038600" cy="4335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Dados do nível superior :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Se está disponível um nº de sequência na janela, enviar segmento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(n):</a:t>
            </a:r>
            <a:endParaRPr lang="pt-PT" sz="20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reenviar segmento n, </a:t>
            </a:r>
            <a:r>
              <a:rPr lang="pt-PT" sz="1600" u="none" dirty="0" err="1">
                <a:solidFill>
                  <a:srgbClr val="000000"/>
                </a:solidFill>
                <a:latin typeface="Tw Cen MT"/>
                <a:cs typeface="Tw Cen MT"/>
              </a:rPr>
              <a:t>activar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600" u="none" dirty="0" err="1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(n</a:t>
            </a:r>
            <a:r>
              <a:rPr lang="pt-PT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ACK(n)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in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[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sendbase,sendbase+N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]:</a:t>
            </a:r>
            <a:endParaRPr lang="pt-PT" sz="18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Marcar o segmento n como recebido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Se n é o menor segmento </a:t>
            </a:r>
            <a:r>
              <a:rPr lang="pt-PT" sz="1600" u="none" dirty="0" err="1">
                <a:solidFill>
                  <a:srgbClr val="000000"/>
                </a:solidFill>
                <a:latin typeface="Tw Cen MT"/>
                <a:cs typeface="Tw Cen MT"/>
              </a:rPr>
              <a:t>unACKed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, avançar a base da janela para o próximo </a:t>
            </a:r>
            <a:r>
              <a:rPr lang="pt-PT" sz="1600" u="none" dirty="0" err="1">
                <a:solidFill>
                  <a:srgbClr val="000000"/>
                </a:solidFill>
                <a:latin typeface="Tw Cen MT"/>
                <a:cs typeface="Tw Cen MT"/>
              </a:rPr>
              <a:t>unACKed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 nº de sequência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75781" name="Rectangle 4"/>
          <p:cNvSpPr>
            <a:spLocks noChangeArrowheads="1"/>
          </p:cNvSpPr>
          <p:nvPr/>
        </p:nvSpPr>
        <p:spPr bwMode="auto">
          <a:xfrm>
            <a:off x="4495800" y="1981200"/>
            <a:ext cx="449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Segmento n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in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[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rcvbase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, rcvbase+N-1]</a:t>
            </a:r>
            <a:endParaRPr lang="pt-PT" sz="18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Send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 ACK(n)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Out-of-order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: </a:t>
            </a:r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bufferizar</a:t>
            </a:r>
            <a:endParaRPr lang="pt-PT" sz="1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In-order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: entregar (entregar também os outros segmentos contíguos já recebidos), avançar a base da janela para o próximo segmento não recebido</a:t>
            </a:r>
            <a:endParaRPr lang="pt-PT" sz="16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Segmento n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in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    [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rcvbase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-N, rcvbase-1]</a:t>
            </a:r>
            <a:endParaRPr lang="pt-PT" sz="18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Send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 ACK(n)  // mesmo que já </a:t>
            </a:r>
            <a:r>
              <a:rPr lang="pt-PT" sz="1400" u="none" dirty="0" smtClean="0">
                <a:solidFill>
                  <a:srgbClr val="000000"/>
                </a:solidFill>
                <a:latin typeface="Tw Cen MT"/>
                <a:cs typeface="Tw Cen MT"/>
              </a:rPr>
              <a:t>tenha 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sido </a:t>
            </a:r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ACKed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 antes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senão: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ignorar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2342" name="Rectangle 5"/>
          <p:cNvSpPr>
            <a:spLocks noChangeArrowheads="1"/>
          </p:cNvSpPr>
          <p:nvPr/>
        </p:nvSpPr>
        <p:spPr bwMode="auto">
          <a:xfrm>
            <a:off x="381000" y="1493245"/>
            <a:ext cx="1434487" cy="54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3200" u="none" dirty="0">
                <a:solidFill>
                  <a:srgbClr val="000000"/>
                </a:solidFill>
                <a:latin typeface="Tw Cen MT"/>
                <a:cs typeface="Tw Cen MT"/>
              </a:rPr>
              <a:t>Emissor:</a:t>
            </a:r>
          </a:p>
        </p:txBody>
      </p:sp>
      <p:sp>
        <p:nvSpPr>
          <p:cNvPr id="142343" name="Rectangle 6"/>
          <p:cNvSpPr>
            <a:spLocks noChangeArrowheads="1"/>
          </p:cNvSpPr>
          <p:nvPr/>
        </p:nvSpPr>
        <p:spPr bwMode="auto">
          <a:xfrm>
            <a:off x="4648200" y="1371600"/>
            <a:ext cx="1716616" cy="54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3200" u="none" dirty="0">
                <a:solidFill>
                  <a:srgbClr val="000000"/>
                </a:solidFill>
                <a:latin typeface="Tw Cen MT"/>
                <a:cs typeface="Tw Cen MT"/>
              </a:rPr>
              <a:t>Receptor:</a:t>
            </a:r>
          </a:p>
        </p:txBody>
      </p:sp>
    </p:spTree>
    <p:extLst>
      <p:ext uri="{BB962C8B-B14F-4D97-AF65-F5344CB8AC3E}">
        <p14:creationId xmlns:p14="http://schemas.microsoft.com/office/powerpoint/2010/main" val="2614800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Variantes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285750" y="1426176"/>
            <a:ext cx="8686800" cy="4644283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Times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protocolos que estamos estudar usam portanto janelas no emissor e no receptor</a:t>
            </a:r>
          </a:p>
          <a:p>
            <a:pPr>
              <a:buSzPct val="100000"/>
              <a:buFont typeface="Times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a janela do emissor e do receptor é igual a 1, o protocolo diz-se </a:t>
            </a:r>
            <a:r>
              <a:rPr lang="en-US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stop &amp; wait (stop transmitting ...)</a:t>
            </a:r>
          </a:p>
          <a:p>
            <a:pPr>
              <a:buSzPct val="100000"/>
              <a:buFont typeface="Times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a janela do emissor é &gt; 1 o protocolo diz-se de janela deslizante ou com </a:t>
            </a:r>
            <a:r>
              <a:rPr lang="pt-PT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pipelining</a:t>
            </a:r>
            <a:endParaRPr lang="pt-PT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>
              <a:buSzPct val="100000"/>
              <a:buFont typeface="Times" charset="0"/>
              <a:buChar char="•"/>
            </a:pPr>
            <a:r>
              <a:rPr lang="pt-PT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Pipelining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com janela do receptor = 1, o protocolo diz-se janela deslizante com </a:t>
            </a:r>
            <a:r>
              <a:rPr lang="pt-PT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go</a:t>
            </a:r>
            <a:r>
              <a:rPr lang="pt-PT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back</a:t>
            </a:r>
            <a:r>
              <a:rPr lang="pt-PT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N</a:t>
            </a:r>
          </a:p>
          <a:p>
            <a:pPr>
              <a:buSzPct val="100000"/>
              <a:buFont typeface="Times" charset="0"/>
              <a:buChar char="•"/>
            </a:pPr>
            <a:r>
              <a:rPr lang="pt-PT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Pipelining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com janela do receptor &gt; 1 o protocolo diz-se janela deslizante com </a:t>
            </a:r>
            <a:r>
              <a:rPr lang="pt-PT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selective</a:t>
            </a:r>
            <a:r>
              <a:rPr lang="pt-PT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repeat</a:t>
            </a:r>
            <a:endParaRPr lang="pt-PT" i="1" dirty="0" smtClean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525277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dirty="0">
                <a:latin typeface="Tw Cen MT"/>
                <a:ea typeface="ＭＳ Ｐゴシック" charset="0"/>
                <a:cs typeface="Tw Cen MT"/>
              </a:rPr>
              <a:t>Piggybacking</a:t>
            </a:r>
            <a:endParaRPr lang="pt-PT" sz="4000" i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46436" name="Rectangle 3"/>
          <p:cNvSpPr>
            <a:spLocks noChangeArrowheads="1"/>
          </p:cNvSpPr>
          <p:nvPr/>
        </p:nvSpPr>
        <p:spPr bwMode="auto">
          <a:xfrm>
            <a:off x="533400" y="1629623"/>
            <a:ext cx="8153400" cy="231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Na prática </a:t>
            </a:r>
            <a:r>
              <a:rPr lang="pt-PT" sz="2000" u="none" dirty="0" smtClean="0">
                <a:latin typeface="Tw Cen MT"/>
                <a:cs typeface="Tw Cen MT"/>
              </a:rPr>
              <a:t>a comunicação </a:t>
            </a:r>
            <a:r>
              <a:rPr lang="pt-PT" sz="2000" dirty="0" smtClean="0">
                <a:latin typeface="Tw Cen MT"/>
                <a:cs typeface="Tw Cen MT"/>
              </a:rPr>
              <a:t>é</a:t>
            </a:r>
            <a:r>
              <a:rPr lang="pt-PT" sz="2000" u="none" dirty="0" smtClean="0">
                <a:latin typeface="Tw Cen MT"/>
                <a:cs typeface="Tw Cen MT"/>
              </a:rPr>
              <a:t> </a:t>
            </a:r>
            <a:r>
              <a:rPr lang="pt-PT" sz="2000" u="none" dirty="0">
                <a:latin typeface="Tw Cen MT"/>
                <a:cs typeface="Tw Cen MT"/>
              </a:rPr>
              <a:t>quase sempre </a:t>
            </a:r>
            <a:r>
              <a:rPr lang="pt-PT" sz="2000" i="1" u="none" dirty="0" err="1">
                <a:latin typeface="Tw Cen MT"/>
                <a:cs typeface="Tw Cen MT"/>
              </a:rPr>
              <a:t>full-duplex</a:t>
            </a:r>
            <a:r>
              <a:rPr lang="pt-PT" sz="2000" u="none" dirty="0">
                <a:latin typeface="Tw Cen MT"/>
                <a:cs typeface="Tw Cen MT"/>
              </a:rPr>
              <a:t>. A implementação </a:t>
            </a:r>
            <a:r>
              <a:rPr lang="pt-PT" sz="2000" u="none" dirty="0" smtClean="0">
                <a:latin typeface="Tw Cen MT"/>
                <a:cs typeface="Tw Cen MT"/>
              </a:rPr>
              <a:t>dos dois fluxos de </a:t>
            </a:r>
            <a:r>
              <a:rPr lang="pt-PT" sz="2000" u="none" dirty="0">
                <a:latin typeface="Tw Cen MT"/>
                <a:cs typeface="Tw Cen MT"/>
              </a:rPr>
              <a:t>dados exigiria 4 canais lógicos por causa dos </a:t>
            </a:r>
            <a:r>
              <a:rPr lang="pt-PT" sz="2000" u="none" dirty="0" err="1">
                <a:latin typeface="Tw Cen MT"/>
                <a:cs typeface="Tw Cen MT"/>
              </a:rPr>
              <a:t>ACKs</a:t>
            </a:r>
            <a:r>
              <a:rPr lang="pt-PT" sz="2000" u="none" dirty="0">
                <a:latin typeface="Tw Cen MT"/>
                <a:cs typeface="Tw Cen MT"/>
              </a:rPr>
              <a:t>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Usa-se então uma técnica chamada </a:t>
            </a:r>
            <a:r>
              <a:rPr lang="ja-JP" altLang="pt-PT" sz="2000" u="none" dirty="0">
                <a:latin typeface="Tw Cen MT"/>
                <a:cs typeface="Tw Cen MT"/>
              </a:rPr>
              <a:t>“</a:t>
            </a:r>
            <a:r>
              <a:rPr lang="pt-PT" sz="2000" u="none" dirty="0" err="1">
                <a:latin typeface="Tw Cen MT"/>
                <a:cs typeface="Tw Cen MT"/>
              </a:rPr>
              <a:t>piggybacking</a:t>
            </a:r>
            <a:r>
              <a:rPr lang="ja-JP" altLang="pt-PT" sz="2000" u="none" dirty="0">
                <a:latin typeface="Tw Cen MT"/>
                <a:cs typeface="Tw Cen MT"/>
              </a:rPr>
              <a:t>”</a:t>
            </a:r>
            <a:r>
              <a:rPr lang="pt-PT" sz="2000" u="none" dirty="0">
                <a:latin typeface="Tw Cen MT"/>
                <a:cs typeface="Tw Cen MT"/>
              </a:rPr>
              <a:t> que consiste em introduzir os </a:t>
            </a:r>
            <a:r>
              <a:rPr lang="pt-PT" sz="2000" u="none" dirty="0" err="1">
                <a:latin typeface="Tw Cen MT"/>
                <a:cs typeface="Tw Cen MT"/>
              </a:rPr>
              <a:t>ACKs</a:t>
            </a:r>
            <a:r>
              <a:rPr lang="pt-PT" sz="2000" u="none" dirty="0">
                <a:latin typeface="Tw Cen MT"/>
                <a:cs typeface="Tw Cen MT"/>
              </a:rPr>
              <a:t> nos segmentos </a:t>
            </a:r>
            <a:r>
              <a:rPr lang="pt-PT" sz="2000" u="none" dirty="0" smtClean="0">
                <a:latin typeface="Tw Cen MT"/>
                <a:cs typeface="Tw Cen MT"/>
              </a:rPr>
              <a:t>transmitidos no sentido contrário.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latin typeface="Tw Cen MT"/>
                <a:cs typeface="Tw Cen MT"/>
              </a:rPr>
              <a:t>Tem </a:t>
            </a:r>
            <a:r>
              <a:rPr lang="pt-PT" sz="2000" u="none" dirty="0">
                <a:latin typeface="Tw Cen MT"/>
                <a:cs typeface="Tw Cen MT"/>
              </a:rPr>
              <a:t>no entanto que se tomar em consideração o caso em que o tráfego é assimétrico.</a:t>
            </a:r>
          </a:p>
        </p:txBody>
      </p:sp>
      <p:sp>
        <p:nvSpPr>
          <p:cNvPr id="146437" name="Line 4"/>
          <p:cNvSpPr>
            <a:spLocks noChangeShapeType="1"/>
          </p:cNvSpPr>
          <p:nvPr/>
        </p:nvSpPr>
        <p:spPr bwMode="auto">
          <a:xfrm>
            <a:off x="2519363" y="4967004"/>
            <a:ext cx="4951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6438" name="Line 5"/>
          <p:cNvSpPr>
            <a:spLocks noChangeShapeType="1"/>
          </p:cNvSpPr>
          <p:nvPr/>
        </p:nvSpPr>
        <p:spPr bwMode="auto">
          <a:xfrm>
            <a:off x="2519363" y="5348004"/>
            <a:ext cx="4951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6439" name="Rectangle 6"/>
          <p:cNvSpPr>
            <a:spLocks noChangeArrowheads="1"/>
          </p:cNvSpPr>
          <p:nvPr/>
        </p:nvSpPr>
        <p:spPr bwMode="auto">
          <a:xfrm>
            <a:off x="3516313" y="4973354"/>
            <a:ext cx="5207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6440" name="Rectangle 7"/>
          <p:cNvSpPr>
            <a:spLocks noChangeArrowheads="1"/>
          </p:cNvSpPr>
          <p:nvPr/>
        </p:nvSpPr>
        <p:spPr bwMode="auto">
          <a:xfrm>
            <a:off x="4049713" y="4973354"/>
            <a:ext cx="5207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6441" name="Rectangle 8"/>
          <p:cNvSpPr>
            <a:spLocks noChangeArrowheads="1"/>
          </p:cNvSpPr>
          <p:nvPr/>
        </p:nvSpPr>
        <p:spPr bwMode="auto">
          <a:xfrm>
            <a:off x="4583113" y="4973354"/>
            <a:ext cx="21209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6442" name="Rectangle 9"/>
          <p:cNvSpPr>
            <a:spLocks noChangeArrowheads="1"/>
          </p:cNvSpPr>
          <p:nvPr/>
        </p:nvSpPr>
        <p:spPr bwMode="auto">
          <a:xfrm>
            <a:off x="5246688" y="5005104"/>
            <a:ext cx="632685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dados</a:t>
            </a:r>
          </a:p>
        </p:txBody>
      </p:sp>
      <p:sp>
        <p:nvSpPr>
          <p:cNvPr id="146443" name="Rectangle 10"/>
          <p:cNvSpPr>
            <a:spLocks noChangeArrowheads="1"/>
          </p:cNvSpPr>
          <p:nvPr/>
        </p:nvSpPr>
        <p:spPr bwMode="auto">
          <a:xfrm>
            <a:off x="1557338" y="5919504"/>
            <a:ext cx="1943100" cy="484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nº de sequência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no sentido do envio</a:t>
            </a:r>
          </a:p>
        </p:txBody>
      </p:sp>
      <p:sp>
        <p:nvSpPr>
          <p:cNvPr id="146444" name="Rectangle 11"/>
          <p:cNvSpPr>
            <a:spLocks noChangeArrowheads="1"/>
          </p:cNvSpPr>
          <p:nvPr/>
        </p:nvSpPr>
        <p:spPr bwMode="auto">
          <a:xfrm>
            <a:off x="4311650" y="5919504"/>
            <a:ext cx="3092450" cy="484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nº de sequência do ack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do tráfego do sentido contrário</a:t>
            </a:r>
          </a:p>
        </p:txBody>
      </p:sp>
      <p:sp>
        <p:nvSpPr>
          <p:cNvPr id="146445" name="Line 12"/>
          <p:cNvSpPr>
            <a:spLocks noChangeShapeType="1"/>
          </p:cNvSpPr>
          <p:nvPr/>
        </p:nvSpPr>
        <p:spPr bwMode="auto">
          <a:xfrm flipV="1">
            <a:off x="3052763" y="5424204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6446" name="Line 13"/>
          <p:cNvSpPr>
            <a:spLocks noChangeShapeType="1"/>
          </p:cNvSpPr>
          <p:nvPr/>
        </p:nvSpPr>
        <p:spPr bwMode="auto">
          <a:xfrm flipH="1" flipV="1">
            <a:off x="4424363" y="5500404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6447" name="Line 14"/>
          <p:cNvSpPr>
            <a:spLocks noChangeShapeType="1"/>
          </p:cNvSpPr>
          <p:nvPr/>
        </p:nvSpPr>
        <p:spPr bwMode="auto">
          <a:xfrm>
            <a:off x="3967163" y="4738404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072394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Outras optimizações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408"/>
            <a:ext cx="8305800" cy="4808702"/>
          </a:xfrm>
        </p:spPr>
        <p:txBody>
          <a:bodyPr>
            <a:normAutofit lnSpcReduction="10000"/>
          </a:bodyPr>
          <a:lstStyle/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Uma outra alternativa ao envio de ACK de todos os segmentos recebidos, mesmo fora de ordem, é não enviar senão ACKS </a:t>
            </a:r>
            <a:r>
              <a:rPr lang="pt-PT" sz="2400" b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cumulativos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dos dados recebidos na ordem. </a:t>
            </a:r>
          </a:p>
          <a:p>
            <a:pPr eaLnBrk="1" hangingPunct="1">
              <a:buSzPct val="100000"/>
              <a:buFont typeface="Times" charset="0"/>
              <a:buChar char="•"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Também se pode enviar </a:t>
            </a:r>
            <a:r>
              <a:rPr lang="pt-PT" sz="2400" b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NACKs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</a:t>
            </a:r>
            <a:r>
              <a:rPr lang="pt-PT" sz="24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Negative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Acknowledgement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sobre os segmentos em falta para que o emissor retransmita o mais cedo que possível, mesmo antes que o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seja desencadeado. </a:t>
            </a:r>
          </a:p>
          <a:p>
            <a:pPr eaLnBrk="1" hangingPunct="1">
              <a:buSzPct val="100000"/>
              <a:buFont typeface="Wingdings" charset="0"/>
              <a:buNone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Também,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receber </a:t>
            </a:r>
            <a:r>
              <a:rPr lang="pt-PT" sz="24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</a:t>
            </a:r>
            <a:r>
              <a:rPr lang="pt-PT" altLang="ja-JP" sz="24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ários </a:t>
            </a:r>
            <a:r>
              <a:rPr lang="pt-PT" altLang="ja-JP" sz="2400" b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ACKs</a:t>
            </a:r>
            <a:r>
              <a:rPr lang="pt-PT" altLang="ja-JP" sz="24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altLang="ja-JP" sz="2400" b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cumulativos seguidos </a:t>
            </a:r>
            <a:r>
              <a:rPr lang="pt-PT" altLang="ja-JP" sz="24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 o mesmo número de sequência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, também se pode concluir que houve um segmento que se perdeu (mesmo que não tenha havido </a:t>
            </a:r>
            <a:r>
              <a:rPr lang="pt-PT" altLang="ja-JP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altLang="ja-JP" sz="24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.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SzPct val="100000"/>
              <a:buFont typeface="Times" charset="0"/>
              <a:buChar char="•"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7839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>
          <a:xfrm>
            <a:off x="228600" y="349060"/>
            <a:ext cx="8715375" cy="1024386"/>
          </a:xfrm>
        </p:spPr>
        <p:txBody>
          <a:bodyPr>
            <a:noAutofit/>
          </a:bodyPr>
          <a:lstStyle/>
          <a:p>
            <a:r>
              <a:rPr lang="pt-PT" sz="4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Dimensionamento de </a:t>
            </a:r>
            <a:br>
              <a:rPr lang="pt-PT" sz="4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</a:br>
            <a:r>
              <a:rPr lang="pt-PT" sz="4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Números de Sequência e </a:t>
            </a:r>
            <a:r>
              <a:rPr lang="pt-PT" sz="4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Timeouts</a:t>
            </a:r>
            <a:endParaRPr lang="pt-PT" sz="40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>
          <a:xfrm>
            <a:off x="457200" y="1821723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Nºs de sequência – são sempre representados num número finito de bits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.</a:t>
            </a:r>
          </a:p>
          <a:p>
            <a:pPr lvl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Problema da repetição cíclica (tamanho vs. repetição cíclica)</a:t>
            </a:r>
          </a:p>
          <a:p>
            <a:pPr lvl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Menor tamanho possível para diminuir o cabeçalho </a:t>
            </a:r>
          </a:p>
          <a:p>
            <a:pPr lvl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Tamanho está relacionado com a gestão das janelas e com a natureza do protocolo</a:t>
            </a:r>
          </a:p>
          <a:p>
            <a:r>
              <a:rPr lang="pt-PT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Timeouts</a:t>
            </a:r>
            <a:endParaRPr lang="pt-PT" i="1" dirty="0" smtClean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Fortemente dependente do RTT ……    em cada instante durante a evolução do protocolo</a:t>
            </a:r>
          </a:p>
          <a:p>
            <a:pPr lvl="1"/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117954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15375" cy="1095824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Caso os segmentos não chegassem </a:t>
            </a:r>
            <a:br>
              <a:rPr lang="pt-PT" dirty="0" smtClean="0">
                <a:latin typeface="Tw Cen MT"/>
                <a:ea typeface="ＭＳ Ｐゴシック" charset="0"/>
                <a:cs typeface="Tw Cen MT"/>
              </a:rPr>
            </a:b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fora de ordem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56676" name="Rectangle 3"/>
          <p:cNvSpPr>
            <a:spLocks noChangeArrowheads="1"/>
          </p:cNvSpPr>
          <p:nvPr/>
        </p:nvSpPr>
        <p:spPr bwMode="auto">
          <a:xfrm>
            <a:off x="383921" y="1716463"/>
            <a:ext cx="8210035" cy="408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marL="914400" lvl="1" indent="-457200"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914400" lvl="1" indent="-457200" defTabSz="762000" eaLnBrk="0" hangingPunct="0">
              <a:lnSpc>
                <a:spcPct val="90000"/>
              </a:lnSpc>
              <a:buFont typeface="Arial" charset="0"/>
              <a:buChar char="•"/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Emissor com janela de dimensão K, receptor com janela de dimensão 1, isto é, </a:t>
            </a:r>
            <a:r>
              <a:rPr lang="pt-PT" sz="24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Go</a:t>
            </a:r>
            <a:r>
              <a:rPr lang="pt-PT" sz="24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back</a:t>
            </a:r>
            <a:r>
              <a:rPr lang="pt-PT" sz="24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N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: 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K + 1</a:t>
            </a:r>
          </a:p>
          <a:p>
            <a:pPr marL="914400" lvl="1" indent="-457200" defTabSz="762000" eaLnBrk="0" hangingPunct="0">
              <a:lnSpc>
                <a:spcPct val="90000"/>
              </a:lnSpc>
              <a:buFontTx/>
              <a:buChar char="•"/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914400" lvl="1" indent="-457200" defTabSz="762000" eaLnBrk="0" hangingPunct="0">
              <a:lnSpc>
                <a:spcPct val="90000"/>
              </a:lnSpc>
              <a:buFontTx/>
              <a:buChar char="•"/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Emissor e receptor com janelas de dimensão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K</a:t>
            </a:r>
            <a:r>
              <a:rPr lang="pt-PT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: 2.K</a:t>
            </a:r>
            <a:endParaRPr lang="pt-PT" sz="24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914400" lvl="1" indent="-457200" defTabSz="762000" eaLnBrk="0" hangingPunct="0">
              <a:lnSpc>
                <a:spcPct val="90000"/>
              </a:lnSpc>
              <a:buFontTx/>
              <a:buChar char="•"/>
            </a:pPr>
            <a:endParaRPr lang="pt-PT" sz="24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914400" lvl="1" indent="-457200" defTabSz="762000" eaLnBrk="0" hangingPunct="0">
              <a:lnSpc>
                <a:spcPct val="90000"/>
              </a:lnSpc>
              <a:buFont typeface="Arial" charset="0"/>
              <a:buChar char="•"/>
            </a:pPr>
            <a:r>
              <a:rPr lang="pt-PT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Estas condições só se verificam quando entre o emissor e o receptor apenas existe um canal físico </a:t>
            </a:r>
            <a:r>
              <a:rPr lang="pt-PT" sz="2400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directo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(tal não é o caso da Internet). Na Internet a rede pode trocar a ordem dos segmentos e até memorizá-los e entregá-los mais tarde pelo que é necessário usar uma janela maior </a:t>
            </a:r>
            <a:r>
              <a:rPr lang="en-US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–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ver o tópico na secção TCP.</a:t>
            </a:r>
            <a:endParaRPr lang="pt-PT" sz="24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047228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Onde estudar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85576"/>
            <a:ext cx="8077200" cy="45708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Serviços do nível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secções 3.1 e 3.2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Estudo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UDP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3.3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Como implementar a transferência fiável de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dados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3.4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Transporte orientado conexão: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TCP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3.5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Controlo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da saturação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 sua implementação no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protocolo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TCP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secções 3.6 e 3.7</a:t>
            </a:r>
          </a:p>
        </p:txBody>
      </p:sp>
    </p:spTree>
    <p:extLst>
      <p:ext uri="{BB962C8B-B14F-4D97-AF65-F5344CB8AC3E}">
        <p14:creationId xmlns:p14="http://schemas.microsoft.com/office/powerpoint/2010/main" val="759906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Taxa de utilização de uma canal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/>
            </a:r>
            <a:br>
              <a:rPr lang="pt-PT" dirty="0" smtClean="0">
                <a:latin typeface="Tw Cen MT"/>
                <a:ea typeface="ＭＳ Ｐゴシック" charset="0"/>
                <a:cs typeface="Tw Cen MT"/>
              </a:rPr>
            </a:b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sem </a:t>
            </a:r>
            <a:r>
              <a:rPr lang="pt-PT" i="1" dirty="0" err="1" smtClean="0">
                <a:latin typeface="Tw Cen MT"/>
                <a:ea typeface="ＭＳ Ｐゴシック" charset="0"/>
                <a:cs typeface="Tw Cen MT"/>
              </a:rPr>
              <a:t>pipelining</a:t>
            </a:r>
            <a:r>
              <a:rPr lang="pt-PT" i="1" dirty="0" smtClean="0">
                <a:latin typeface="Tw Cen MT"/>
                <a:ea typeface="ＭＳ Ｐゴシック" charset="0"/>
                <a:cs typeface="Tw Cen MT"/>
              </a:rPr>
              <a:t> - stop &amp; </a:t>
            </a:r>
            <a:r>
              <a:rPr lang="pt-PT" i="1" dirty="0" err="1" smtClean="0">
                <a:latin typeface="Tw Cen MT"/>
                <a:ea typeface="ＭＳ Ｐゴシック" charset="0"/>
                <a:cs typeface="Tw Cen MT"/>
              </a:rPr>
              <a:t>wait</a:t>
            </a:r>
            <a:endParaRPr lang="pt-PT" i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60772" name="Rectangle 3"/>
          <p:cNvSpPr>
            <a:spLocks noChangeArrowheads="1"/>
          </p:cNvSpPr>
          <p:nvPr/>
        </p:nvSpPr>
        <p:spPr bwMode="auto">
          <a:xfrm>
            <a:off x="1727652" y="1899743"/>
            <a:ext cx="5950797" cy="60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3600" u="none" dirty="0">
                <a:latin typeface="Tw Cen MT"/>
                <a:cs typeface="Tw Cen MT"/>
              </a:rPr>
              <a:t>T</a:t>
            </a:r>
            <a:r>
              <a:rPr lang="pt-PT" sz="3600" u="none" baseline="-25000" dirty="0">
                <a:latin typeface="Tw Cen MT"/>
                <a:cs typeface="Tw Cen MT"/>
              </a:rPr>
              <a:t>u</a:t>
            </a:r>
            <a:r>
              <a:rPr lang="pt-PT" sz="3600" u="none" dirty="0">
                <a:latin typeface="Tw Cen MT"/>
                <a:cs typeface="Tw Cen MT"/>
              </a:rPr>
              <a:t> = </a:t>
            </a:r>
            <a:r>
              <a:rPr lang="pt-PT" sz="3600" u="none" dirty="0" err="1">
                <a:latin typeface="Tw Cen MT"/>
                <a:cs typeface="Tw Cen MT"/>
              </a:rPr>
              <a:t>T</a:t>
            </a:r>
            <a:r>
              <a:rPr lang="pt-PT" sz="3600" u="none" baseline="-25000" dirty="0" err="1">
                <a:latin typeface="Tw Cen MT"/>
                <a:cs typeface="Tw Cen MT"/>
              </a:rPr>
              <a:t>t</a:t>
            </a:r>
            <a:r>
              <a:rPr lang="pt-PT" sz="3600" u="none" dirty="0">
                <a:latin typeface="Tw Cen MT"/>
                <a:cs typeface="Tw Cen MT"/>
              </a:rPr>
              <a:t> / (</a:t>
            </a:r>
            <a:r>
              <a:rPr lang="pt-PT" sz="3600" u="none" dirty="0" err="1">
                <a:latin typeface="Tw Cen MT"/>
                <a:cs typeface="Tw Cen MT"/>
              </a:rPr>
              <a:t>T</a:t>
            </a:r>
            <a:r>
              <a:rPr lang="pt-PT" sz="3600" u="none" baseline="-25000" dirty="0" err="1">
                <a:latin typeface="Tw Cen MT"/>
                <a:cs typeface="Tw Cen MT"/>
              </a:rPr>
              <a:t>t</a:t>
            </a:r>
            <a:r>
              <a:rPr lang="pt-PT" sz="3600" u="none" dirty="0">
                <a:latin typeface="Tw Cen MT"/>
                <a:cs typeface="Tw Cen MT"/>
              </a:rPr>
              <a:t> + RTT) = </a:t>
            </a:r>
            <a:r>
              <a:rPr lang="pt-PT" sz="3600" u="none" dirty="0" err="1">
                <a:latin typeface="Tw Cen MT"/>
                <a:cs typeface="Tw Cen MT"/>
              </a:rPr>
              <a:t>T</a:t>
            </a:r>
            <a:r>
              <a:rPr lang="pt-PT" sz="3600" u="none" baseline="-25000" dirty="0" err="1">
                <a:latin typeface="Tw Cen MT"/>
                <a:cs typeface="Tw Cen MT"/>
              </a:rPr>
              <a:t>t</a:t>
            </a:r>
            <a:r>
              <a:rPr lang="pt-PT" sz="3600" u="none" dirty="0">
                <a:latin typeface="Tw Cen MT"/>
                <a:cs typeface="Tw Cen MT"/>
              </a:rPr>
              <a:t> / T</a:t>
            </a:r>
            <a:r>
              <a:rPr lang="pt-PT" sz="3600" u="none" baseline="-25000" dirty="0">
                <a:latin typeface="Tw Cen MT"/>
                <a:cs typeface="Tw Cen MT"/>
              </a:rPr>
              <a:t>A</a:t>
            </a:r>
            <a:r>
              <a:rPr lang="pt-PT" sz="3600" u="none" dirty="0">
                <a:latin typeface="Tw Cen MT"/>
                <a:cs typeface="Tw Cen MT"/>
              </a:rPr>
              <a:t> </a:t>
            </a:r>
          </a:p>
        </p:txBody>
      </p:sp>
      <p:sp>
        <p:nvSpPr>
          <p:cNvPr id="160773" name="Rectangle 4"/>
          <p:cNvSpPr>
            <a:spLocks noChangeArrowheads="1"/>
          </p:cNvSpPr>
          <p:nvPr/>
        </p:nvSpPr>
        <p:spPr bwMode="auto">
          <a:xfrm>
            <a:off x="694014" y="2681050"/>
            <a:ext cx="7992786" cy="3864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6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u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 - taxa de </a:t>
            </a:r>
            <a:r>
              <a:rPr lang="pt-PT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utilização 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600" u="none" baseline="-25000" dirty="0" err="1" smtClean="0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  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- tempo de transmissão de um </a:t>
            </a:r>
            <a:r>
              <a:rPr lang="pt-PT" sz="16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frame</a:t>
            </a:r>
            <a:r>
              <a:rPr lang="pt-PT" sz="1600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1600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600" baseline="-25000" dirty="0" err="1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1600" dirty="0">
                <a:solidFill>
                  <a:srgbClr val="000000"/>
                </a:solidFill>
                <a:latin typeface="Tw Cen MT"/>
                <a:cs typeface="Tw Cen MT"/>
              </a:rPr>
              <a:t> - tempo de propagação de extremo a extremo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6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A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 - tempo que medeia entre o início da transmissão e a recepção do respectivo </a:t>
            </a:r>
            <a:r>
              <a:rPr lang="pt-PT" sz="16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  <a:r>
              <a:rPr lang="pt-PT" sz="1600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600" u="none" baseline="-25000" dirty="0" smtClean="0">
                <a:solidFill>
                  <a:srgbClr val="000000"/>
                </a:solidFill>
                <a:latin typeface="Tw Cen MT"/>
                <a:cs typeface="Tw Cen MT"/>
              </a:rPr>
              <a:t>A</a:t>
            </a:r>
            <a:r>
              <a:rPr lang="pt-PT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= </a:t>
            </a:r>
            <a:r>
              <a:rPr lang="pt-PT" sz="1600" u="none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6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 + 2 </a:t>
            </a:r>
            <a:r>
              <a:rPr lang="pt-PT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x </a:t>
            </a:r>
            <a:r>
              <a:rPr lang="pt-PT" sz="1600" u="none" dirty="0" err="1">
                <a:solidFill>
                  <a:srgbClr val="000000"/>
                </a:solidFill>
                <a:latin typeface="Tw Cen MT"/>
                <a:cs typeface="Tw Cen MT"/>
              </a:rPr>
              <a:t>Tp</a:t>
            </a:r>
            <a:endParaRPr lang="pt-PT" sz="16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algn="ctr"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u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/ (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+ 2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x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) =  1 / ( 1 + 2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/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) =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1 / ( 1 + 2 A 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A =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8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/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8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= Tempo de propagação / tempo de transmissão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O quociente A é tanto maior quanto maior for o tempo de propagação e menor for o tempo de transmissão. 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Em todos os casos está-se a desprezar o tempo de processamento (pelo receptor) e o tempo de transmissão do ACK.</a:t>
            </a:r>
          </a:p>
        </p:txBody>
      </p:sp>
    </p:spTree>
    <p:extLst>
      <p:ext uri="{BB962C8B-B14F-4D97-AF65-F5344CB8AC3E}">
        <p14:creationId xmlns:p14="http://schemas.microsoft.com/office/powerpoint/2010/main" val="869884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914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>
                <a:latin typeface="Tw Cen MT"/>
                <a:ea typeface="ＭＳ Ｐゴシック" charset="0"/>
                <a:cs typeface="Tw Cen MT"/>
              </a:rPr>
              <a:t>Exemplo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com um 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canal de  1 Km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90116" name="Rectangle 3"/>
          <p:cNvSpPr>
            <a:spLocks noChangeArrowheads="1"/>
          </p:cNvSpPr>
          <p:nvPr/>
        </p:nvSpPr>
        <p:spPr bwMode="auto">
          <a:xfrm>
            <a:off x="285750" y="1656915"/>
            <a:ext cx="8682038" cy="480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Funcionando a 1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Kbps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(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frame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médio de 1000 bits)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Tempo de transmissão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1000 / 1000 = 1 s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Tempo de propagação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Tp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1 / 200000 = 5 .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-6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s = 5 micro segundos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A = 5 .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-6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/ 1  = 5 .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-6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 =&gt;  1 + 2A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aprox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. = 1  =&gt;  Tu = 1 = 100%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Funcionando a 1 Mbps (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frame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médio de 1000 bits)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Tempo de transmissão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1000 / 1.000.000 =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= 1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ms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  Tempo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de propagação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Tp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1 / 200.000 = 5 .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-6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s =  5 micro segundos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A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= 5 .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-6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/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= 5 .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 =&gt;  1 + 2A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aprox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. = 1 =&gt; Tu = 1 = 100%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Conclusão: quando o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tepo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de propagação é desprezável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 taxa de utilização é sempre igual a 100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%</a:t>
            </a: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cxnSp>
        <p:nvCxnSpPr>
          <p:cNvPr id="162821" name="Straight Connector 6"/>
          <p:cNvCxnSpPr>
            <a:cxnSpLocks noChangeShapeType="1"/>
          </p:cNvCxnSpPr>
          <p:nvPr/>
        </p:nvCxnSpPr>
        <p:spPr bwMode="auto">
          <a:xfrm>
            <a:off x="215710" y="3468587"/>
            <a:ext cx="8534400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822" name="Straight Connector 7"/>
          <p:cNvCxnSpPr>
            <a:cxnSpLocks noChangeShapeType="1"/>
          </p:cNvCxnSpPr>
          <p:nvPr/>
        </p:nvCxnSpPr>
        <p:spPr bwMode="auto">
          <a:xfrm>
            <a:off x="215710" y="5371228"/>
            <a:ext cx="8534400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6521450" y="1457123"/>
            <a:ext cx="2317750" cy="8302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u="none" dirty="0" err="1">
                <a:solidFill>
                  <a:srgbClr val="FF0000"/>
                </a:solidFill>
              </a:rPr>
              <a:t>Tu</a:t>
            </a:r>
            <a:r>
              <a:rPr lang="en-US" b="1" u="none" dirty="0">
                <a:solidFill>
                  <a:srgbClr val="FF0000"/>
                </a:solidFill>
              </a:rPr>
              <a:t>= 1 / 1+2A</a:t>
            </a:r>
          </a:p>
          <a:p>
            <a:pPr eaLnBrk="1" hangingPunct="1"/>
            <a:r>
              <a:rPr lang="en-US" b="1" u="none" dirty="0">
                <a:solidFill>
                  <a:srgbClr val="FF0000"/>
                </a:solidFill>
              </a:rPr>
              <a:t>A = </a:t>
            </a:r>
            <a:r>
              <a:rPr lang="en-US" b="1" u="none" dirty="0" err="1">
                <a:solidFill>
                  <a:srgbClr val="FF0000"/>
                </a:solidFill>
              </a:rPr>
              <a:t>Tp</a:t>
            </a:r>
            <a:r>
              <a:rPr lang="en-US" b="1" u="none" dirty="0">
                <a:solidFill>
                  <a:srgbClr val="FF0000"/>
                </a:solidFill>
              </a:rPr>
              <a:t> / </a:t>
            </a:r>
            <a:r>
              <a:rPr lang="en-US" b="1" u="none" dirty="0" err="1">
                <a:solidFill>
                  <a:srgbClr val="FF0000"/>
                </a:solidFill>
              </a:rPr>
              <a:t>Tt</a:t>
            </a:r>
            <a:endParaRPr lang="en-US" b="1" u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19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2641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Exemplo </a:t>
            </a:r>
            <a:r>
              <a:rPr lang="pt-PT" sz="4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 um </a:t>
            </a:r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canal de  200 Km</a:t>
            </a: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228600" y="1310431"/>
            <a:ext cx="8686800" cy="508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Funcionando a 1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Kbps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(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frame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médio de 1000 bits)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Tempo de transmissão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1000 / 1000 = 1 s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 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Tempo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de propagação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Tp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200 / 200.000 = 1 .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s =  1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ms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A = 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/ 1  =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 =&gt;  1 + 2A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aprox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. = 1     =&gt;  Tu = 100 %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Funcionando a 1 Mbps (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frame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médio de 1000 bits)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Tempo de transmissão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1000 / 1.000.000 =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s = 1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ms</a:t>
            </a:r>
            <a:endParaRPr lang="pt-PT" sz="20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 Tempo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de propagação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Tp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200 / 200.000 =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s =  1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ms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A =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/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= 1    =&gt;  1 + 2A  = 3   =&gt; Tu = 33,33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%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Conclusão: num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canal de média dimensão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conforme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 velocidade de  transmissão vai aumentado, ou seja, se a velocidade de transmissão é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significativa o rendimento diminui.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cxnSp>
        <p:nvCxnSpPr>
          <p:cNvPr id="164870" name="Straight Connector 6"/>
          <p:cNvCxnSpPr>
            <a:cxnSpLocks noChangeShapeType="1"/>
          </p:cNvCxnSpPr>
          <p:nvPr/>
        </p:nvCxnSpPr>
        <p:spPr bwMode="auto">
          <a:xfrm>
            <a:off x="304800" y="3140150"/>
            <a:ext cx="8534400" cy="1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872" name="Straight Connector 7"/>
          <p:cNvCxnSpPr>
            <a:cxnSpLocks noChangeShapeType="1"/>
          </p:cNvCxnSpPr>
          <p:nvPr/>
        </p:nvCxnSpPr>
        <p:spPr bwMode="auto">
          <a:xfrm>
            <a:off x="304800" y="5193961"/>
            <a:ext cx="8534400" cy="1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6521450" y="1319786"/>
            <a:ext cx="2317750" cy="8302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u="none" dirty="0" err="1">
                <a:solidFill>
                  <a:srgbClr val="FF0000"/>
                </a:solidFill>
              </a:rPr>
              <a:t>Tu</a:t>
            </a:r>
            <a:r>
              <a:rPr lang="en-US" b="1" u="none" dirty="0">
                <a:solidFill>
                  <a:srgbClr val="FF0000"/>
                </a:solidFill>
              </a:rPr>
              <a:t>= 1 / 1+2A</a:t>
            </a:r>
          </a:p>
          <a:p>
            <a:pPr eaLnBrk="1" hangingPunct="1"/>
            <a:r>
              <a:rPr lang="en-US" b="1" u="none" dirty="0">
                <a:solidFill>
                  <a:srgbClr val="FF0000"/>
                </a:solidFill>
              </a:rPr>
              <a:t>A = </a:t>
            </a:r>
            <a:r>
              <a:rPr lang="en-US" b="1" u="none" dirty="0" err="1">
                <a:solidFill>
                  <a:srgbClr val="FF0000"/>
                </a:solidFill>
              </a:rPr>
              <a:t>Tp</a:t>
            </a:r>
            <a:r>
              <a:rPr lang="en-US" b="1" u="none" dirty="0">
                <a:solidFill>
                  <a:srgbClr val="FF0000"/>
                </a:solidFill>
              </a:rPr>
              <a:t> / </a:t>
            </a:r>
            <a:r>
              <a:rPr lang="en-US" b="1" u="none" dirty="0" err="1">
                <a:solidFill>
                  <a:srgbClr val="FF0000"/>
                </a:solidFill>
              </a:rPr>
              <a:t>Tt</a:t>
            </a:r>
            <a:endParaRPr lang="en-US" b="1" u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34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Exemplo </a:t>
            </a:r>
            <a:r>
              <a:rPr lang="pt-PT" sz="4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 um </a:t>
            </a:r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canal de  50000 Km</a:t>
            </a:r>
          </a:p>
        </p:txBody>
      </p:sp>
      <p:sp>
        <p:nvSpPr>
          <p:cNvPr id="92164" name="Rectangle 3"/>
          <p:cNvSpPr>
            <a:spLocks noChangeArrowheads="1"/>
          </p:cNvSpPr>
          <p:nvPr/>
        </p:nvSpPr>
        <p:spPr bwMode="auto">
          <a:xfrm>
            <a:off x="381000" y="1371600"/>
            <a:ext cx="8458200" cy="5361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Funcionando a 1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Kbps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(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frame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médio de 1000 bits)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Tempo de transmissão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1000 / 1000 = 1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s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Tempo de propagação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Tp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50.000 / 200.000 = 0,250 s = 250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ms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A =  0,250  / 1  = 0,250   =&gt;  1 + 2A = 1,5     =&gt;  Tu = 66,66 %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Funcionando a 1 Mbps (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frame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médio de 1000 bits)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Tempo de transmissão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1000 / 1.000.000 = 10</a:t>
            </a:r>
            <a:r>
              <a:rPr lang="pt-PT" sz="2000" u="none" baseline="30000" dirty="0">
                <a:solidFill>
                  <a:srgbClr val="000000"/>
                </a:solidFill>
                <a:latin typeface="Tw Cen MT"/>
                <a:cs typeface="Tw Cen MT"/>
              </a:rPr>
              <a:t>-3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s = 1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ms</a:t>
            </a:r>
            <a:endParaRPr lang="pt-PT" sz="20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 Tempo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de propagação =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Tp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= 50.000 / 200.000 = 0,250 s = 250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ms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  A = 250  / 1  = 250    =&gt;  1 + 2A  = 501   =&gt; Tu = 0,2 %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Conclusão:</a:t>
            </a:r>
            <a:r>
              <a:rPr lang="pt-PT" sz="20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n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um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canal de grande dimensão a velocidade de propagação é sempre significativa: janelas = 1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é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sempre uma má ideia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!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cxnSp>
        <p:nvCxnSpPr>
          <p:cNvPr id="166918" name="Straight Connector 6"/>
          <p:cNvCxnSpPr>
            <a:cxnSpLocks noChangeShapeType="1"/>
          </p:cNvCxnSpPr>
          <p:nvPr/>
        </p:nvCxnSpPr>
        <p:spPr bwMode="auto">
          <a:xfrm>
            <a:off x="304800" y="3302601"/>
            <a:ext cx="8534400" cy="1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919" name="Straight Connector 7"/>
          <p:cNvCxnSpPr>
            <a:cxnSpLocks noChangeShapeType="1"/>
          </p:cNvCxnSpPr>
          <p:nvPr/>
        </p:nvCxnSpPr>
        <p:spPr bwMode="auto">
          <a:xfrm>
            <a:off x="304800" y="5511218"/>
            <a:ext cx="8534400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6521450" y="1201640"/>
            <a:ext cx="2317750" cy="8302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u="none" dirty="0" err="1">
                <a:solidFill>
                  <a:srgbClr val="FF0000"/>
                </a:solidFill>
              </a:rPr>
              <a:t>Tu</a:t>
            </a:r>
            <a:r>
              <a:rPr lang="en-US" b="1" u="none" dirty="0">
                <a:solidFill>
                  <a:srgbClr val="FF0000"/>
                </a:solidFill>
              </a:rPr>
              <a:t>= 1 / 1+2A</a:t>
            </a:r>
          </a:p>
          <a:p>
            <a:pPr eaLnBrk="1" hangingPunct="1"/>
            <a:r>
              <a:rPr lang="en-US" b="1" u="none" dirty="0">
                <a:solidFill>
                  <a:srgbClr val="FF0000"/>
                </a:solidFill>
              </a:rPr>
              <a:t>A = </a:t>
            </a:r>
            <a:r>
              <a:rPr lang="en-US" b="1" u="none" dirty="0" err="1">
                <a:solidFill>
                  <a:srgbClr val="FF0000"/>
                </a:solidFill>
              </a:rPr>
              <a:t>Tp</a:t>
            </a:r>
            <a:r>
              <a:rPr lang="en-US" b="1" u="none" dirty="0">
                <a:solidFill>
                  <a:srgbClr val="FF0000"/>
                </a:solidFill>
              </a:rPr>
              <a:t> / </a:t>
            </a:r>
            <a:r>
              <a:rPr lang="en-US" b="1" u="none" dirty="0" err="1">
                <a:solidFill>
                  <a:srgbClr val="FF0000"/>
                </a:solidFill>
              </a:rPr>
              <a:t>Tt</a:t>
            </a:r>
            <a:endParaRPr lang="en-US" b="1" u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705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1238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Conclusões</a:t>
            </a:r>
          </a:p>
        </p:txBody>
      </p:sp>
      <p:sp>
        <p:nvSpPr>
          <p:cNvPr id="84996" name="Rectangle 3"/>
          <p:cNvSpPr>
            <a:spLocks noChangeArrowheads="1"/>
          </p:cNvSpPr>
          <p:nvPr/>
        </p:nvSpPr>
        <p:spPr bwMode="auto">
          <a:xfrm>
            <a:off x="357188" y="1433558"/>
            <a:ext cx="8610600" cy="483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marL="457200" indent="-457200" defTabSz="762000" eaLnBrk="0" hangingPunct="0">
              <a:lnSpc>
                <a:spcPct val="90000"/>
              </a:lnSpc>
              <a:buFontTx/>
              <a:buAutoNum type="arabicPeriod"/>
            </a:pPr>
            <a:r>
              <a:rPr lang="pt-PT" sz="1800" u="none" dirty="0">
                <a:latin typeface="Tw Cen MT"/>
                <a:cs typeface="Tw Cen MT"/>
              </a:rPr>
              <a:t>Se a relação  1 + 2*</a:t>
            </a:r>
            <a:r>
              <a:rPr lang="pt-PT" sz="1800" u="none" dirty="0" err="1">
                <a:latin typeface="Tw Cen MT"/>
                <a:cs typeface="Tw Cen MT"/>
              </a:rPr>
              <a:t>Tp</a:t>
            </a:r>
            <a:r>
              <a:rPr lang="pt-PT" sz="1800" u="none" dirty="0">
                <a:latin typeface="Tw Cen MT"/>
                <a:cs typeface="Tw Cen MT"/>
              </a:rPr>
              <a:t> / </a:t>
            </a:r>
            <a:r>
              <a:rPr lang="pt-PT" sz="1800" u="none" dirty="0" err="1">
                <a:latin typeface="Tw Cen MT"/>
                <a:cs typeface="Tw Cen MT"/>
              </a:rPr>
              <a:t>Tt</a:t>
            </a:r>
            <a:r>
              <a:rPr lang="pt-PT" sz="1800" u="none" dirty="0">
                <a:latin typeface="Tw Cen MT"/>
                <a:cs typeface="Tw Cen MT"/>
              </a:rPr>
              <a:t> = 1 + 2A é próxima de 1, ou seja, quando o tempo de propagação é muito pequeno, uma janela de emissão de dimensão 1 pode ser </a:t>
            </a:r>
            <a:r>
              <a:rPr lang="pt-PT" sz="1800" u="none" dirty="0" smtClean="0">
                <a:latin typeface="Tw Cen MT"/>
                <a:cs typeface="Tw Cen MT"/>
              </a:rPr>
              <a:t>suficiente para uma </a:t>
            </a:r>
            <a:r>
              <a:rPr lang="pt-PT" sz="1800" u="none" smtClean="0">
                <a:latin typeface="Tw Cen MT"/>
                <a:cs typeface="Tw Cen MT"/>
              </a:rPr>
              <a:t>utilização adequada do canal. </a:t>
            </a:r>
            <a:endParaRPr lang="pt-PT" sz="18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2.  Caso essa relação seja &gt; 1, (</a:t>
            </a:r>
            <a:r>
              <a:rPr lang="pt-PT" sz="1800" u="none" dirty="0" err="1">
                <a:latin typeface="Tw Cen MT"/>
                <a:cs typeface="Tw Cen MT"/>
              </a:rPr>
              <a:t>i.e</a:t>
            </a:r>
            <a:r>
              <a:rPr lang="pt-PT" sz="1800" u="none" dirty="0">
                <a:latin typeface="Tw Cen MT"/>
                <a:cs typeface="Tw Cen MT"/>
              </a:rPr>
              <a:t>, quando o tempo de propagação começa a ser significativo face ao tempo de transmissão), é sempre necessário  aumentar a janela de emissão para aumentar a taxa de utilização.</a:t>
            </a:r>
          </a:p>
          <a:p>
            <a:pPr marL="457200" indent="-457200" defTabSz="762000" eaLnBrk="0" hangingPunct="0">
              <a:lnSpc>
                <a:spcPct val="90000"/>
              </a:lnSpc>
              <a:buFontTx/>
              <a:buAutoNum type="arabicPeriod"/>
            </a:pPr>
            <a:endParaRPr lang="pt-PT" sz="18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AutoNum type="arabicPeriod" startAt="3"/>
            </a:pPr>
            <a:r>
              <a:rPr lang="pt-PT" sz="1800" u="none" dirty="0" smtClean="0">
                <a:latin typeface="Tw Cen MT"/>
                <a:cs typeface="Tw Cen MT"/>
              </a:rPr>
              <a:t>A </a:t>
            </a:r>
            <a:r>
              <a:rPr lang="pt-PT" sz="1800" u="none" dirty="0">
                <a:latin typeface="Tw Cen MT"/>
                <a:cs typeface="Tw Cen MT"/>
              </a:rPr>
              <a:t>janela de recepção &gt; 1 destina-se a recuperar melhor dos erros e a acomodar melhor as variações de velocidade do receptor ou poder evitar retransmissões de segmentos fora de ordem. </a:t>
            </a:r>
            <a:r>
              <a:rPr lang="pt-PT" sz="1800" u="none" dirty="0" smtClean="0">
                <a:latin typeface="Tw Cen MT"/>
                <a:cs typeface="Tw Cen MT"/>
              </a:rPr>
              <a:t>Na </a:t>
            </a:r>
            <a:r>
              <a:rPr lang="pt-PT" sz="1800" u="none" dirty="0">
                <a:latin typeface="Tw Cen MT"/>
                <a:cs typeface="Tw Cen MT"/>
              </a:rPr>
              <a:t>aus</a:t>
            </a:r>
            <a:r>
              <a:rPr lang="pt-PT" altLang="ja-JP" sz="1800" u="none" dirty="0">
                <a:latin typeface="Tw Cen MT"/>
                <a:ea typeface="ヒラギノ角ゴ Pro W3" charset="0"/>
                <a:cs typeface="Tw Cen MT"/>
              </a:rPr>
              <a:t>ência de erros</a:t>
            </a:r>
            <a:r>
              <a:rPr lang="pt-PT" sz="1800" u="none" dirty="0">
                <a:latin typeface="Tw Cen MT"/>
                <a:ea typeface="ヒラギノ角ゴ Pro W3" charset="0"/>
                <a:cs typeface="Tw Cen MT"/>
              </a:rPr>
              <a:t>, </a:t>
            </a:r>
            <a:r>
              <a:rPr lang="pt-PT" altLang="ja-JP" sz="1800" u="none" dirty="0">
                <a:latin typeface="Tw Cen MT"/>
                <a:ea typeface="ヒラギノ角ゴ Pro W3" charset="0"/>
                <a:cs typeface="Tw Cen MT"/>
              </a:rPr>
              <a:t>não garante só por si aumento de rendimento.</a:t>
            </a:r>
            <a:endParaRPr lang="pt-PT" sz="1800" u="none" dirty="0">
              <a:latin typeface="Tw Cen MT"/>
              <a:ea typeface="ヒラギノ角ゴ Pro W3" charset="0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Tx/>
              <a:buAutoNum type="arabicPeriod"/>
            </a:pPr>
            <a:endParaRPr lang="pt-PT" sz="1800" u="none" dirty="0">
              <a:latin typeface="Tw Cen MT"/>
              <a:ea typeface="ヒラギノ角ゴ Pro W3" charset="0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ea typeface="ヒラギノ角ゴ Pro W3" charset="0"/>
                <a:cs typeface="Tw Cen MT"/>
              </a:rPr>
              <a:t>4.  Quando a janela de emissão &gt; 1, a taxa de utilização é aumentada proporcionalmente (sem poder ultrapassar 100 % como é óbvio).</a:t>
            </a:r>
          </a:p>
          <a:p>
            <a:pPr marL="457200" indent="-457200" defTabSz="762000" eaLnBrk="0" hangingPunct="0">
              <a:lnSpc>
                <a:spcPct val="90000"/>
              </a:lnSpc>
              <a:buFontTx/>
              <a:buAutoNum type="arabicPeriod"/>
            </a:pPr>
            <a:endParaRPr lang="pt-PT" sz="1800" u="none" dirty="0">
              <a:latin typeface="Tw Cen MT"/>
              <a:ea typeface="ヒラギノ角ゴ Pro W3" charset="0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ea typeface="ヒラギノ角ゴ Pro W3" charset="0"/>
                <a:cs typeface="Tw Cen MT"/>
              </a:rPr>
              <a:t>5.  Numa conexão de transporte, a rede pode introduzir um tempo de propagação significativo (como num canal de grande dimensão) pelo que uma janela de emissão igual a 1 seria sempre uma má ideia.</a:t>
            </a:r>
          </a:p>
        </p:txBody>
      </p:sp>
    </p:spTree>
    <p:extLst>
      <p:ext uri="{BB962C8B-B14F-4D97-AF65-F5344CB8AC3E}">
        <p14:creationId xmlns:p14="http://schemas.microsoft.com/office/powerpoint/2010/main" val="1444892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8126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Dimensionamento de </a:t>
            </a:r>
            <a:r>
              <a:rPr lang="pt-PT" sz="4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timeouts</a:t>
            </a:r>
            <a:endParaRPr lang="pt-PT" sz="48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71012" name="Rectangle 3"/>
          <p:cNvSpPr>
            <a:spLocks noChangeArrowheads="1"/>
          </p:cNvSpPr>
          <p:nvPr/>
        </p:nvSpPr>
        <p:spPr bwMode="auto">
          <a:xfrm>
            <a:off x="533400" y="1669888"/>
            <a:ext cx="8077200" cy="375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O valor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dos </a:t>
            </a:r>
            <a:r>
              <a:rPr lang="pt-PT" sz="2400" u="none" dirty="0" err="1">
                <a:solidFill>
                  <a:srgbClr val="000000"/>
                </a:solidFill>
                <a:latin typeface="Tw Cen MT"/>
                <a:cs typeface="Tw Cen MT"/>
              </a:rPr>
              <a:t>timeouts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deve ser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sempre superior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ao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RTT mas um </a:t>
            </a:r>
            <a:r>
              <a:rPr lang="pt-PT" sz="2400" u="none" dirty="0" err="1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demasiado curto ou demasiado longo diminui o rendimento do protocolo.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Dilema:</a:t>
            </a:r>
            <a:r>
              <a:rPr lang="pt-PT" sz="24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cs typeface="Tw Cen MT"/>
              </a:rPr>
              <a:t>r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etransmissão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extemporânea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versus lentidão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de recuperação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Um protocolo do nível transporte tem que avaliar dinamicamente o RTT para afinar o valor do </a:t>
            </a:r>
            <a:r>
              <a:rPr lang="pt-PT" sz="24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timeout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mais adequado no momento do envio de um segmento.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4503" y="5460402"/>
            <a:ext cx="7508385" cy="584776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u="none" dirty="0" err="1">
                <a:solidFill>
                  <a:srgbClr val="000000"/>
                </a:solidFill>
                <a:latin typeface="Tw Cen MT"/>
                <a:cs typeface="Tw Cen MT"/>
              </a:rPr>
              <a:t>Idealmente</a:t>
            </a:r>
            <a:r>
              <a:rPr lang="en-US" sz="3200" u="none" dirty="0">
                <a:solidFill>
                  <a:srgbClr val="000000"/>
                </a:solidFill>
                <a:latin typeface="Tw Cen MT"/>
                <a:cs typeface="Tw Cen MT"/>
              </a:rPr>
              <a:t>:  TIMEOUT (</a:t>
            </a:r>
            <a:r>
              <a:rPr lang="en-US" sz="3200" u="none" dirty="0" err="1">
                <a:solidFill>
                  <a:srgbClr val="000000"/>
                </a:solidFill>
                <a:latin typeface="Tw Cen MT"/>
                <a:cs typeface="Tw Cen MT"/>
              </a:rPr>
              <a:t>SEG</a:t>
            </a:r>
            <a:r>
              <a:rPr lang="en-US" sz="32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i</a:t>
            </a:r>
            <a:r>
              <a:rPr lang="en-US" sz="3200" u="none" dirty="0">
                <a:solidFill>
                  <a:srgbClr val="000000"/>
                </a:solidFill>
                <a:latin typeface="Tw Cen MT"/>
                <a:cs typeface="Tw Cen MT"/>
              </a:rPr>
              <a:t>) = </a:t>
            </a:r>
            <a:r>
              <a:rPr lang="en-US" sz="3200" u="none" dirty="0" smtClean="0">
                <a:solidFill>
                  <a:srgbClr val="000000"/>
                </a:solidFill>
                <a:latin typeface="Tw Cen MT"/>
                <a:cs typeface="Tw Cen MT"/>
              </a:rPr>
              <a:t>RTT </a:t>
            </a:r>
            <a:r>
              <a:rPr lang="en-US" sz="3200" u="none" dirty="0">
                <a:solidFill>
                  <a:srgbClr val="000000"/>
                </a:solidFill>
                <a:latin typeface="Tw Cen MT"/>
                <a:cs typeface="Tw Cen MT"/>
              </a:rPr>
              <a:t>+ DELTA</a:t>
            </a:r>
          </a:p>
        </p:txBody>
      </p:sp>
    </p:spTree>
    <p:extLst>
      <p:ext uri="{BB962C8B-B14F-4D97-AF65-F5344CB8AC3E}">
        <p14:creationId xmlns:p14="http://schemas.microsoft.com/office/powerpoint/2010/main" val="2200553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6852"/>
            <a:ext cx="8229600" cy="1143000"/>
          </a:xfrm>
        </p:spPr>
        <p:txBody>
          <a:bodyPr/>
          <a:lstStyle/>
          <a:p>
            <a:r>
              <a:rPr lang="pt-PT" smtClean="0">
                <a:latin typeface="Tw Cen MT"/>
                <a:ea typeface="ＭＳ Ｐゴシック" charset="0"/>
                <a:cs typeface="Tw Cen MT"/>
              </a:rPr>
              <a:t>Transferência fiável de dados</a:t>
            </a:r>
            <a:endParaRPr lang="pt-PT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50564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Compensação dos erros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42579"/>
            <a:ext cx="8686800" cy="4572000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níveis inferiores ao nível de transporte podem introduzir erros, sobretudo perca de pacotes (nível rede)  e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frames</a:t>
            </a:r>
            <a:r>
              <a:rPr lang="pt-PT" sz="24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(nível data-link/nível físico</a:t>
            </a:r>
            <a:r>
              <a:rPr lang="pt-PT" sz="24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).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nível rede pode trocar a ordem dos pacotes.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spcAft>
                <a:spcPts val="600"/>
              </a:spcAft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frames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com erros são em geral recusados ao nível </a:t>
            </a:r>
            <a:r>
              <a:rPr lang="pt-PT" sz="24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data-link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podendo então ser assimilados a pacotes perdidos </a:t>
            </a:r>
          </a:p>
          <a:p>
            <a:pPr eaLnBrk="1" hangingPunct="1">
              <a:spcAft>
                <a:spcPts val="600"/>
              </a:spcAft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protocolos de transporte que introduzem fiabilidade têm de mascarar os erros, sob pena de violarem a sua especificação</a:t>
            </a: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Uma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aplicaç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que use UDP pode ter de realizar, ao nível aplicação, mecanismos de compensação dos </a:t>
            </a:r>
            <a:r>
              <a:rPr lang="pt-PT" altLang="ja-JP" sz="24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erros por ausência dos mesmos nesse protocolo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797227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654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Protocolo simplista e irrealista</a:t>
            </a: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457200" y="1980300"/>
            <a:ext cx="3857625" cy="332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105000"/>
              </a:lnSpc>
            </a:pPr>
            <a:r>
              <a:rPr lang="pt-PT" sz="2000" u="none" dirty="0" smtClean="0">
                <a:latin typeface="Tw Cen MT"/>
                <a:cs typeface="Tw Cen MT"/>
              </a:rPr>
              <a:t>Exemplo </a:t>
            </a:r>
            <a:r>
              <a:rPr lang="pt-PT" sz="2000" u="none" dirty="0">
                <a:latin typeface="Tw Cen MT"/>
                <a:cs typeface="Tw Cen MT"/>
              </a:rPr>
              <a:t>de um </a:t>
            </a:r>
            <a:r>
              <a:rPr lang="pt-PT" sz="2000" u="none" dirty="0" smtClean="0">
                <a:latin typeface="Tw Cen MT"/>
                <a:cs typeface="Tw Cen MT"/>
              </a:rPr>
              <a:t>protocolo em </a:t>
            </a:r>
            <a:r>
              <a:rPr lang="pt-PT" sz="2000" u="none" dirty="0">
                <a:latin typeface="Tw Cen MT"/>
                <a:cs typeface="Tw Cen MT"/>
              </a:rPr>
              <a:t>que o receptor tem uma capacidade ilimitada de receber segmentos (isto é, que o receptor tem </a:t>
            </a:r>
            <a:r>
              <a:rPr lang="pt-PT" sz="2000" i="1" u="none" dirty="0" err="1">
                <a:latin typeface="Tw Cen MT"/>
                <a:cs typeface="Tw Cen MT"/>
              </a:rPr>
              <a:t>buffers</a:t>
            </a:r>
            <a:r>
              <a:rPr lang="pt-PT" sz="2000" u="none" dirty="0">
                <a:latin typeface="Tw Cen MT"/>
                <a:cs typeface="Tw Cen MT"/>
              </a:rPr>
              <a:t> disponíveis ou que a aplicação consome os dados em tempo útil</a:t>
            </a:r>
            <a:r>
              <a:rPr lang="pt-PT" sz="2000" u="none" dirty="0" smtClean="0">
                <a:latin typeface="Tw Cen MT"/>
                <a:cs typeface="Tw Cen MT"/>
              </a:rPr>
              <a:t>) e </a:t>
            </a:r>
            <a:r>
              <a:rPr lang="pt-PT" sz="2000" dirty="0" smtClean="0">
                <a:latin typeface="Tw Cen MT"/>
                <a:cs typeface="Tw Cen MT"/>
              </a:rPr>
              <a:t>em </a:t>
            </a:r>
            <a:r>
              <a:rPr lang="pt-PT" sz="2000" dirty="0">
                <a:latin typeface="Tw Cen MT"/>
                <a:cs typeface="Tw Cen MT"/>
              </a:rPr>
              <a:t>que não há erros nem perca de </a:t>
            </a:r>
            <a:r>
              <a:rPr lang="pt-PT" sz="2000" dirty="0" smtClean="0">
                <a:latin typeface="Tw Cen MT"/>
                <a:cs typeface="Tw Cen MT"/>
              </a:rPr>
              <a:t>segmentos. Fora deste contexto este protocolo não serve o fim em vista.</a:t>
            </a:r>
            <a:endParaRPr lang="pt-PT" sz="2000" dirty="0">
              <a:latin typeface="Tw Cen MT"/>
              <a:cs typeface="Tw Cen MT"/>
            </a:endParaRPr>
          </a:p>
          <a:p>
            <a:pPr marL="800100" lvl="1" indent="-342900" defTabSz="762000" eaLnBrk="0" hangingPunct="0">
              <a:lnSpc>
                <a:spcPct val="105000"/>
              </a:lnSpc>
              <a:buFont typeface="Arial"/>
              <a:buChar char="•"/>
            </a:pPr>
            <a:endParaRPr lang="pt-PT" sz="2000" u="none" dirty="0" smtClean="0">
              <a:latin typeface="Tw Cen MT"/>
              <a:cs typeface="Tw Cen MT"/>
            </a:endParaRPr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>
            <a:off x="5568849" y="1904582"/>
            <a:ext cx="1827213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>
            <a:off x="5645049" y="2895182"/>
            <a:ext cx="1674813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5645049" y="4190582"/>
            <a:ext cx="1674813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5645049" y="5181182"/>
            <a:ext cx="1674813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>
            <a:off x="5645049" y="3123782"/>
            <a:ext cx="1600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6314974" y="1909345"/>
            <a:ext cx="313312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1</a:t>
            </a:r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6314974" y="2823745"/>
            <a:ext cx="313312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2</a:t>
            </a:r>
          </a:p>
        </p:txBody>
      </p:sp>
      <p:sp>
        <p:nvSpPr>
          <p:cNvPr id="87052" name="Rectangle 12"/>
          <p:cNvSpPr>
            <a:spLocks noChangeArrowheads="1"/>
          </p:cNvSpPr>
          <p:nvPr/>
        </p:nvSpPr>
        <p:spPr bwMode="auto">
          <a:xfrm>
            <a:off x="6314974" y="3661945"/>
            <a:ext cx="313312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3</a:t>
            </a:r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6314974" y="4271545"/>
            <a:ext cx="326136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4</a:t>
            </a:r>
          </a:p>
        </p:txBody>
      </p: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6314974" y="5185945"/>
            <a:ext cx="313312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5</a:t>
            </a:r>
          </a:p>
        </p:txBody>
      </p:sp>
      <p:sp>
        <p:nvSpPr>
          <p:cNvPr id="87055" name="Rectangle 15"/>
          <p:cNvSpPr>
            <a:spLocks noChangeArrowheads="1"/>
          </p:cNvSpPr>
          <p:nvPr/>
        </p:nvSpPr>
        <p:spPr bwMode="auto">
          <a:xfrm>
            <a:off x="4698899" y="1356895"/>
            <a:ext cx="839974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Emissor</a:t>
            </a:r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7434162" y="1356895"/>
            <a:ext cx="1006686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Receptor</a:t>
            </a:r>
          </a:p>
        </p:txBody>
      </p:sp>
      <p:grpSp>
        <p:nvGrpSpPr>
          <p:cNvPr id="87057" name="Group 17"/>
          <p:cNvGrpSpPr>
            <a:grpSpLocks/>
          </p:cNvGrpSpPr>
          <p:nvPr/>
        </p:nvGrpSpPr>
        <p:grpSpPr bwMode="auto">
          <a:xfrm>
            <a:off x="4806845" y="4992270"/>
            <a:ext cx="650875" cy="950912"/>
            <a:chOff x="2965" y="3145"/>
            <a:chExt cx="410" cy="599"/>
          </a:xfrm>
        </p:grpSpPr>
        <p:sp>
          <p:nvSpPr>
            <p:cNvPr id="87058" name="Line 18"/>
            <p:cNvSpPr>
              <a:spLocks noChangeShapeType="1"/>
            </p:cNvSpPr>
            <p:nvPr/>
          </p:nvSpPr>
          <p:spPr bwMode="auto">
            <a:xfrm>
              <a:off x="3167" y="3312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7059" name="Rectangle 19"/>
            <p:cNvSpPr>
              <a:spLocks noChangeArrowheads="1"/>
            </p:cNvSpPr>
            <p:nvPr/>
          </p:nvSpPr>
          <p:spPr bwMode="auto">
            <a:xfrm>
              <a:off x="2965" y="3145"/>
              <a:ext cx="410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tempo</a:t>
              </a:r>
            </a:p>
          </p:txBody>
        </p:sp>
      </p:grpSp>
      <p:sp>
        <p:nvSpPr>
          <p:cNvPr id="20" name="Line 4"/>
          <p:cNvSpPr>
            <a:spLocks noChangeShapeType="1"/>
          </p:cNvSpPr>
          <p:nvPr/>
        </p:nvSpPr>
        <p:spPr bwMode="auto">
          <a:xfrm>
            <a:off x="5538873" y="1485482"/>
            <a:ext cx="0" cy="480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7434162" y="1596994"/>
            <a:ext cx="0" cy="480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21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5956"/>
            <a:ext cx="8229600" cy="3199511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Que acontece quando o emissor é demasiado rápido para o receptor ?</a:t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Introduz-se controlo de fluxos para lidar com este problema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19593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01613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C</a:t>
            </a:r>
            <a:r>
              <a:rPr lang="pt-PT" altLang="ja-JP" dirty="0" smtClean="0">
                <a:latin typeface="Tw Cen MT"/>
                <a:ea typeface="ヒラギノ角ゴ Pro W3" charset="0"/>
                <a:cs typeface="Tw Cen MT"/>
              </a:rPr>
              <a:t>onfirmações de recepção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93189" name="Line 4"/>
          <p:cNvSpPr>
            <a:spLocks noChangeShapeType="1"/>
          </p:cNvSpPr>
          <p:nvPr/>
        </p:nvSpPr>
        <p:spPr bwMode="auto">
          <a:xfrm>
            <a:off x="5029200" y="1371600"/>
            <a:ext cx="0" cy="480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3190" name="Line 5"/>
          <p:cNvSpPr>
            <a:spLocks noChangeShapeType="1"/>
          </p:cNvSpPr>
          <p:nvPr/>
        </p:nvSpPr>
        <p:spPr bwMode="auto">
          <a:xfrm>
            <a:off x="7162800" y="14478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3191" name="Rectangle 6"/>
          <p:cNvSpPr>
            <a:spLocks noChangeArrowheads="1"/>
          </p:cNvSpPr>
          <p:nvPr/>
        </p:nvSpPr>
        <p:spPr bwMode="auto">
          <a:xfrm>
            <a:off x="6019800" y="1344613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s1</a:t>
            </a:r>
          </a:p>
        </p:txBody>
      </p:sp>
      <p:sp>
        <p:nvSpPr>
          <p:cNvPr id="93192" name="Rectangle 7"/>
          <p:cNvSpPr>
            <a:spLocks noChangeArrowheads="1"/>
          </p:cNvSpPr>
          <p:nvPr/>
        </p:nvSpPr>
        <p:spPr bwMode="auto">
          <a:xfrm>
            <a:off x="6096000" y="5475288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s4</a:t>
            </a:r>
          </a:p>
        </p:txBody>
      </p:sp>
      <p:sp>
        <p:nvSpPr>
          <p:cNvPr id="93193" name="Rectangle 8"/>
          <p:cNvSpPr>
            <a:spLocks noChangeArrowheads="1"/>
          </p:cNvSpPr>
          <p:nvPr/>
        </p:nvSpPr>
        <p:spPr bwMode="auto">
          <a:xfrm>
            <a:off x="3886200" y="1371600"/>
            <a:ext cx="839974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Emissor</a:t>
            </a:r>
          </a:p>
        </p:txBody>
      </p:sp>
      <p:sp>
        <p:nvSpPr>
          <p:cNvPr id="93194" name="Rectangle 9"/>
          <p:cNvSpPr>
            <a:spLocks noChangeArrowheads="1"/>
          </p:cNvSpPr>
          <p:nvPr/>
        </p:nvSpPr>
        <p:spPr bwMode="auto">
          <a:xfrm>
            <a:off x="7315200" y="1371600"/>
            <a:ext cx="1006686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Receptor</a:t>
            </a:r>
          </a:p>
        </p:txBody>
      </p:sp>
      <p:sp>
        <p:nvSpPr>
          <p:cNvPr id="93195" name="Line 10"/>
          <p:cNvSpPr>
            <a:spLocks noChangeShapeType="1"/>
          </p:cNvSpPr>
          <p:nvPr/>
        </p:nvSpPr>
        <p:spPr bwMode="auto">
          <a:xfrm>
            <a:off x="5045075" y="1447800"/>
            <a:ext cx="2130425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3196" name="Line 11"/>
          <p:cNvSpPr>
            <a:spLocks noChangeShapeType="1"/>
          </p:cNvSpPr>
          <p:nvPr/>
        </p:nvSpPr>
        <p:spPr bwMode="auto">
          <a:xfrm flipH="1">
            <a:off x="5045075" y="1905000"/>
            <a:ext cx="2130425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3197" name="Line 12"/>
          <p:cNvSpPr>
            <a:spLocks noChangeShapeType="1"/>
          </p:cNvSpPr>
          <p:nvPr/>
        </p:nvSpPr>
        <p:spPr bwMode="auto">
          <a:xfrm>
            <a:off x="5045075" y="2514600"/>
            <a:ext cx="2130425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3198" name="Line 13"/>
          <p:cNvSpPr>
            <a:spLocks noChangeShapeType="1"/>
          </p:cNvSpPr>
          <p:nvPr/>
        </p:nvSpPr>
        <p:spPr bwMode="auto">
          <a:xfrm flipH="1">
            <a:off x="5045075" y="2895600"/>
            <a:ext cx="2130425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3199" name="Line 14"/>
          <p:cNvSpPr>
            <a:spLocks noChangeShapeType="1"/>
          </p:cNvSpPr>
          <p:nvPr/>
        </p:nvSpPr>
        <p:spPr bwMode="auto">
          <a:xfrm>
            <a:off x="5045075" y="3581400"/>
            <a:ext cx="2130425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3200" name="Line 15"/>
          <p:cNvSpPr>
            <a:spLocks noChangeShapeType="1"/>
          </p:cNvSpPr>
          <p:nvPr/>
        </p:nvSpPr>
        <p:spPr bwMode="auto">
          <a:xfrm flipH="1">
            <a:off x="5045075" y="4876800"/>
            <a:ext cx="2130425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3201" name="Line 16"/>
          <p:cNvSpPr>
            <a:spLocks noChangeShapeType="1"/>
          </p:cNvSpPr>
          <p:nvPr/>
        </p:nvSpPr>
        <p:spPr bwMode="auto">
          <a:xfrm>
            <a:off x="5045075" y="5562600"/>
            <a:ext cx="2130425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3202" name="Rectangle 17"/>
          <p:cNvSpPr>
            <a:spLocks noChangeArrowheads="1"/>
          </p:cNvSpPr>
          <p:nvPr/>
        </p:nvSpPr>
        <p:spPr bwMode="auto">
          <a:xfrm>
            <a:off x="5943600" y="4937125"/>
            <a:ext cx="519373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ack</a:t>
            </a:r>
          </a:p>
        </p:txBody>
      </p:sp>
      <p:sp>
        <p:nvSpPr>
          <p:cNvPr id="93203" name="Rectangle 18"/>
          <p:cNvSpPr>
            <a:spLocks noChangeArrowheads="1"/>
          </p:cNvSpPr>
          <p:nvPr/>
        </p:nvSpPr>
        <p:spPr bwMode="auto">
          <a:xfrm>
            <a:off x="6019800" y="2363788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s2</a:t>
            </a:r>
          </a:p>
        </p:txBody>
      </p:sp>
      <p:sp>
        <p:nvSpPr>
          <p:cNvPr id="93204" name="Rectangle 19"/>
          <p:cNvSpPr>
            <a:spLocks noChangeArrowheads="1"/>
          </p:cNvSpPr>
          <p:nvPr/>
        </p:nvSpPr>
        <p:spPr bwMode="auto">
          <a:xfrm>
            <a:off x="6019800" y="4037013"/>
            <a:ext cx="390181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s3</a:t>
            </a:r>
          </a:p>
        </p:txBody>
      </p:sp>
      <p:sp>
        <p:nvSpPr>
          <p:cNvPr id="93205" name="Rectangle 20"/>
          <p:cNvSpPr>
            <a:spLocks noChangeArrowheads="1"/>
          </p:cNvSpPr>
          <p:nvPr/>
        </p:nvSpPr>
        <p:spPr bwMode="auto">
          <a:xfrm>
            <a:off x="7464425" y="4157663"/>
            <a:ext cx="1034776" cy="57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Receptor</a:t>
            </a:r>
          </a:p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saturado</a:t>
            </a:r>
          </a:p>
        </p:txBody>
      </p:sp>
      <p:sp>
        <p:nvSpPr>
          <p:cNvPr id="93206" name="Rectangle 21"/>
          <p:cNvSpPr>
            <a:spLocks noChangeArrowheads="1"/>
          </p:cNvSpPr>
          <p:nvPr/>
        </p:nvSpPr>
        <p:spPr bwMode="auto">
          <a:xfrm>
            <a:off x="6019800" y="1884363"/>
            <a:ext cx="519373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ack</a:t>
            </a:r>
          </a:p>
        </p:txBody>
      </p:sp>
      <p:sp>
        <p:nvSpPr>
          <p:cNvPr id="93207" name="Rectangle 22"/>
          <p:cNvSpPr>
            <a:spLocks noChangeArrowheads="1"/>
          </p:cNvSpPr>
          <p:nvPr/>
        </p:nvSpPr>
        <p:spPr bwMode="auto">
          <a:xfrm>
            <a:off x="6019800" y="2901950"/>
            <a:ext cx="519373" cy="33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u="none">
                <a:latin typeface="Tw Cen MT"/>
                <a:cs typeface="Tw Cen MT"/>
              </a:rPr>
              <a:t>ack</a:t>
            </a:r>
          </a:p>
        </p:txBody>
      </p:sp>
      <p:grpSp>
        <p:nvGrpSpPr>
          <p:cNvPr id="93208" name="Group 23"/>
          <p:cNvGrpSpPr>
            <a:grpSpLocks/>
          </p:cNvGrpSpPr>
          <p:nvPr/>
        </p:nvGrpSpPr>
        <p:grpSpPr bwMode="auto">
          <a:xfrm>
            <a:off x="4114797" y="5068888"/>
            <a:ext cx="650875" cy="950912"/>
            <a:chOff x="2965" y="3145"/>
            <a:chExt cx="410" cy="599"/>
          </a:xfrm>
        </p:grpSpPr>
        <p:sp>
          <p:nvSpPr>
            <p:cNvPr id="93212" name="Line 24"/>
            <p:cNvSpPr>
              <a:spLocks noChangeShapeType="1"/>
            </p:cNvSpPr>
            <p:nvPr/>
          </p:nvSpPr>
          <p:spPr bwMode="auto">
            <a:xfrm>
              <a:off x="3167" y="3312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3213" name="Rectangle 25"/>
            <p:cNvSpPr>
              <a:spLocks noChangeArrowheads="1"/>
            </p:cNvSpPr>
            <p:nvPr/>
          </p:nvSpPr>
          <p:spPr bwMode="auto">
            <a:xfrm>
              <a:off x="2965" y="3145"/>
              <a:ext cx="410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tempo</a:t>
              </a:r>
            </a:p>
          </p:txBody>
        </p:sp>
      </p:grpSp>
      <p:sp>
        <p:nvSpPr>
          <p:cNvPr id="93209" name="Rectangle 26"/>
          <p:cNvSpPr>
            <a:spLocks noChangeArrowheads="1"/>
          </p:cNvSpPr>
          <p:nvPr/>
        </p:nvSpPr>
        <p:spPr bwMode="auto">
          <a:xfrm>
            <a:off x="500063" y="3594100"/>
            <a:ext cx="3657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pt-PT" sz="2000" u="none" dirty="0">
                <a:latin typeface="Tw Cen MT"/>
                <a:cs typeface="Tw Cen MT"/>
              </a:rPr>
              <a:t>ACK = </a:t>
            </a:r>
            <a:r>
              <a:rPr lang="pt-PT" sz="2000" i="1" u="none" dirty="0" err="1">
                <a:latin typeface="Tw Cen MT"/>
                <a:cs typeface="Tw Cen MT"/>
              </a:rPr>
              <a:t>Acknowledgement</a:t>
            </a:r>
            <a:r>
              <a:rPr lang="pt-PT" sz="2000" i="1" u="none" dirty="0">
                <a:latin typeface="Tw Cen MT"/>
                <a:cs typeface="Tw Cen MT"/>
              </a:rPr>
              <a:t> </a:t>
            </a:r>
          </a:p>
          <a:p>
            <a:pPr defTabSz="762000" eaLnBrk="0" hangingPunct="0">
              <a:lnSpc>
                <a:spcPct val="85000"/>
              </a:lnSpc>
            </a:pPr>
            <a:r>
              <a:rPr lang="pt-PT" sz="2000" u="none" dirty="0">
                <a:latin typeface="Tw Cen MT"/>
                <a:cs typeface="Tw Cen MT"/>
              </a:rPr>
              <a:t>(confirmação ou aviso de </a:t>
            </a:r>
            <a:r>
              <a:rPr lang="pt-PT" sz="2000" u="none" dirty="0" smtClean="0">
                <a:latin typeface="Tw Cen MT"/>
                <a:cs typeface="Tw Cen MT"/>
              </a:rPr>
              <a:t>recepção = podes continuar)</a:t>
            </a:r>
            <a:endParaRPr lang="pt-PT" sz="2000" u="none" dirty="0">
              <a:latin typeface="Tw Cen MT"/>
              <a:cs typeface="Tw Cen MT"/>
            </a:endParaRPr>
          </a:p>
        </p:txBody>
      </p:sp>
      <p:sp>
        <p:nvSpPr>
          <p:cNvPr id="93210" name="Rectangle 27"/>
          <p:cNvSpPr>
            <a:spLocks noChangeArrowheads="1"/>
          </p:cNvSpPr>
          <p:nvPr/>
        </p:nvSpPr>
        <p:spPr bwMode="auto">
          <a:xfrm>
            <a:off x="7143750" y="4143375"/>
            <a:ext cx="142875" cy="71437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744704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3569</Words>
  <Application>Microsoft Macintosh PowerPoint</Application>
  <PresentationFormat>On-screen Show (4:3)</PresentationFormat>
  <Paragraphs>573</Paragraphs>
  <Slides>45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REDES DE COMPUTADORES  O NÍVEL TRANSPORTE  (Parte 2)</vt:lpstr>
      <vt:lpstr>Nota prévia</vt:lpstr>
      <vt:lpstr>Organização do capítulo</vt:lpstr>
      <vt:lpstr>Onde estudar</vt:lpstr>
      <vt:lpstr>Transferência fiável de dados</vt:lpstr>
      <vt:lpstr>Compensação dos erros</vt:lpstr>
      <vt:lpstr>Protocolo simplista e irrealista</vt:lpstr>
      <vt:lpstr>Que acontece quando o emissor é demasiado rápido para o receptor ?  Introduz-se controlo de fluxos para lidar com este problema</vt:lpstr>
      <vt:lpstr>Confirmações de recepção</vt:lpstr>
      <vt:lpstr>Canais não fiáveis introduzem erros </vt:lpstr>
      <vt:lpstr>Perca de um segmento</vt:lpstr>
      <vt:lpstr>Perca de um ACK</vt:lpstr>
      <vt:lpstr>Introdução de temporizadores</vt:lpstr>
      <vt:lpstr>Que acontece quando se perde o ACK?</vt:lpstr>
      <vt:lpstr>Problemas ainda mal resolvidos</vt:lpstr>
      <vt:lpstr>Exemplo: timeout demasiado curto</vt:lpstr>
      <vt:lpstr>Números de sequência</vt:lpstr>
      <vt:lpstr>Protocolo stop &amp; wait</vt:lpstr>
      <vt:lpstr>Funcionamento (stop &amp; wait)</vt:lpstr>
      <vt:lpstr>Funcionamento (stop &amp; wait)</vt:lpstr>
      <vt:lpstr>Tempo de transmissão e RTT</vt:lpstr>
      <vt:lpstr>Desempenho do protocolo (cont)</vt:lpstr>
      <vt:lpstr>Protocolos com pipelining</vt:lpstr>
      <vt:lpstr>Protocolos com pipelining</vt:lpstr>
      <vt:lpstr>Pipelining com Go-Back-N </vt:lpstr>
      <vt:lpstr>GBN</vt:lpstr>
      <vt:lpstr>Funcionamento no emissor</vt:lpstr>
      <vt:lpstr>Segmentos fora de ordem</vt:lpstr>
      <vt:lpstr>Generalização: buffer no receptor selective repeat</vt:lpstr>
      <vt:lpstr>Optimização permitida</vt:lpstr>
      <vt:lpstr>Selective Repeat</vt:lpstr>
      <vt:lpstr>Visão das janelas</vt:lpstr>
      <vt:lpstr>Funcionamento do Selective Repeat</vt:lpstr>
      <vt:lpstr>Funcionamento do Selective Repeat</vt:lpstr>
      <vt:lpstr>Variantes</vt:lpstr>
      <vt:lpstr>Piggybacking</vt:lpstr>
      <vt:lpstr>Outras optimizações</vt:lpstr>
      <vt:lpstr>Dimensionamento de  Números de Sequência e Timeouts</vt:lpstr>
      <vt:lpstr>Caso os segmentos não chegassem  fora de ordem</vt:lpstr>
      <vt:lpstr>Taxa de utilização de uma canal  sem pipelining - stop &amp; wait</vt:lpstr>
      <vt:lpstr>Exemplo com um canal de  1 Km</vt:lpstr>
      <vt:lpstr>Exemplo com um canal de  200 Km</vt:lpstr>
      <vt:lpstr>Exemplo com um canal de  50000 Km</vt:lpstr>
      <vt:lpstr>Conclusões</vt:lpstr>
      <vt:lpstr>Dimensionamento de timeouts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 O NÍVEL TRANSPORTE  (Parte 2)</dc:title>
  <dc:creator>José Legatheaux Martins</dc:creator>
  <cp:lastModifiedBy>José Legatheaux Martins</cp:lastModifiedBy>
  <cp:revision>97</cp:revision>
  <dcterms:created xsi:type="dcterms:W3CDTF">2012-04-06T17:59:14Z</dcterms:created>
  <dcterms:modified xsi:type="dcterms:W3CDTF">2012-04-17T17:02:08Z</dcterms:modified>
</cp:coreProperties>
</file>