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82" r:id="rId2"/>
    <p:sldId id="283" r:id="rId3"/>
    <p:sldId id="257" r:id="rId4"/>
    <p:sldId id="284" r:id="rId5"/>
    <p:sldId id="258" r:id="rId6"/>
    <p:sldId id="262" r:id="rId7"/>
    <p:sldId id="261" r:id="rId8"/>
    <p:sldId id="259" r:id="rId9"/>
    <p:sldId id="263" r:id="rId10"/>
    <p:sldId id="264" r:id="rId11"/>
    <p:sldId id="266" r:id="rId12"/>
    <p:sldId id="267" r:id="rId13"/>
    <p:sldId id="270" r:id="rId14"/>
    <p:sldId id="268" r:id="rId15"/>
    <p:sldId id="269" r:id="rId16"/>
    <p:sldId id="275" r:id="rId17"/>
    <p:sldId id="276" r:id="rId18"/>
    <p:sldId id="277" r:id="rId19"/>
    <p:sldId id="281" r:id="rId20"/>
    <p:sldId id="280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05" autoAdjust="0"/>
  </p:normalViewPr>
  <p:slideViewPr>
    <p:cSldViewPr snapToGrid="0" snapToObjects="1">
      <p:cViewPr varScale="1">
        <p:scale>
          <a:sx n="132" d="100"/>
          <a:sy n="132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60D86-A0DA-9A4B-A83D-821F1B4B97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F60CC-ABAE-7344-A208-F59622606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1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C0198EF-5246-E54A-99C8-8D6BD5485802}" type="slidenum">
              <a:rPr lang="pt-PT" sz="1200" u="none"/>
              <a:pPr eaLnBrk="1" hangingPunct="1"/>
              <a:t>10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8E3700E-DEF2-E14C-9F0A-1279A957B72F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153CEDB-DAFE-5746-8991-7F887D6F91E7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4F79B65-D86A-B142-AA59-4CC67B5ECE70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C6AE51F-FC5A-B444-A3B5-020DD19A659D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EE5E90A-1F7B-D04C-B946-4B8A652330CC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8805724-2569-9D4F-B518-1ED0E1246AEB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5A5825F-4AD2-D64A-9117-6D237E2BC561}" type="slidenum">
              <a:rPr lang="pt-PT" sz="1200" u="none"/>
              <a:pPr eaLnBrk="1" hangingPunct="1"/>
              <a:t>17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C76D789-6F11-DF4F-B4FF-E306980599DE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C176DE8-1B6F-2843-A131-EF89B89BA2F7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1FBFA29-2E9A-1549-AC4A-303C8C2E8E1C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DD4CFFA-AE08-0D45-AE94-5D45B747132F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Kurose and Ross forgot to say anything about wrapping the carry and adding it to low order bit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A7E15FF-EF74-8549-B684-61979E36FACF}" type="slidenum">
              <a:rPr lang="pt-PT" sz="1200" u="none"/>
              <a:pPr eaLnBrk="1" hangingPunct="1"/>
              <a:t>22</a:t>
            </a:fld>
            <a:endParaRPr lang="pt-PT" sz="1200" u="none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2" tIns="45716" rIns="91432" bIns="45716"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Kurose and Ross forgot to say anything about wrapping the carry and adding it to low order bit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6B4F91B-EFB3-8F4B-BDEC-A1B29A89EF7E}" type="slidenum">
              <a:rPr lang="en-US" sz="1200" u="none"/>
              <a:pPr eaLnBrk="1" hangingPunct="1"/>
              <a:t>5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0486E1-CF8E-6447-AF4B-BFA7158C87DE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E4F31F0-0990-8748-B166-C666C3BFA719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E9E13A6-A34D-0846-B20D-D4A1F424E772}" type="slidenum">
              <a:rPr lang="en-US" sz="1200" u="none"/>
              <a:pPr eaLnBrk="1" hangingPunct="1"/>
              <a:t>8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B9426AC-B306-3041-94C2-B423FDC7E4C2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2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8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0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8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6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1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5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C5D99-8488-E245-86C0-2FD8BA3B4514}" type="datetimeFigureOut">
              <a:rPr lang="en-US" smtClean="0"/>
              <a:t>16/04/12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5242-9F9F-A54B-9C5D-BFC4DBF90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6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15.bin"/><Relationship Id="rId7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wmf"/><Relationship Id="rId20" Type="http://schemas.openxmlformats.org/officeDocument/2006/relationships/oleObject" Target="../embeddings/oleObject12.bin"/><Relationship Id="rId21" Type="http://schemas.openxmlformats.org/officeDocument/2006/relationships/oleObject" Target="../embeddings/oleObject13.bin"/><Relationship Id="rId22" Type="http://schemas.openxmlformats.org/officeDocument/2006/relationships/image" Target="../media/image6.png"/><Relationship Id="rId10" Type="http://schemas.openxmlformats.org/officeDocument/2006/relationships/oleObject" Target="../embeddings/oleObject3.bin"/><Relationship Id="rId11" Type="http://schemas.openxmlformats.org/officeDocument/2006/relationships/oleObject" Target="../embeddings/oleObject4.bin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15" Type="http://schemas.openxmlformats.org/officeDocument/2006/relationships/oleObject" Target="../embeddings/oleObject7.bin"/><Relationship Id="rId16" Type="http://schemas.openxmlformats.org/officeDocument/2006/relationships/oleObject" Target="../embeddings/oleObject8.bin"/><Relationship Id="rId17" Type="http://schemas.openxmlformats.org/officeDocument/2006/relationships/oleObject" Target="../embeddings/oleObject9.bin"/><Relationship Id="rId18" Type="http://schemas.openxmlformats.org/officeDocument/2006/relationships/oleObject" Target="../embeddings/oleObject10.bin"/><Relationship Id="rId19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8.xml"/><Relationship Id="rId4" Type="http://schemas.openxmlformats.org/officeDocument/2006/relationships/image" Target="../media/image4.wmf"/><Relationship Id="rId5" Type="http://schemas.openxmlformats.org/officeDocument/2006/relationships/image" Target="../media/image5.png"/><Relationship Id="rId6" Type="http://schemas.openxmlformats.org/officeDocument/2006/relationships/oleObject" Target="../embeddings/oleObject1.bin"/><Relationship Id="rId7" Type="http://schemas.openxmlformats.org/officeDocument/2006/relationships/image" Target="../media/image1.wmf"/><Relationship Id="rId8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O NÍVEL TRANSPORTE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1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85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Portas TCP/IP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81000" y="1445544"/>
            <a:ext cx="8382000" cy="4999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325" tIns="23812" rIns="60325" bIns="23812">
            <a:spAutoFit/>
          </a:bodyPr>
          <a:lstStyle/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r>
              <a:rPr lang="pt-PT" u="none" dirty="0">
                <a:latin typeface="Tw Cen MT"/>
                <a:cs typeface="Tw Cen MT"/>
              </a:rPr>
              <a:t>Portas usados em UDP e TCP estão normalizadas em gamas de utilização</a:t>
            </a:r>
            <a:r>
              <a:rPr lang="pt-PT" u="none" dirty="0" smtClean="0">
                <a:latin typeface="Tw Cen MT"/>
                <a:cs typeface="Tw Cen MT"/>
              </a:rPr>
              <a:t>.</a:t>
            </a: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endParaRPr lang="pt-PT" u="none" dirty="0">
              <a:latin typeface="Tw Cen MT"/>
              <a:cs typeface="Tw Cen MT"/>
            </a:endParaRP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r>
              <a:rPr lang="pt-PT" u="none" dirty="0">
                <a:latin typeface="Tw Cen MT"/>
                <a:cs typeface="Tw Cen MT"/>
              </a:rPr>
              <a:t>Existe uma gama reservada e outra que pode ser usada para escrever novas aplicações</a:t>
            </a: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endParaRPr lang="pt-PT" u="none" dirty="0">
              <a:latin typeface="Tw Cen MT"/>
              <a:cs typeface="Tw Cen MT"/>
            </a:endParaRP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r>
              <a:rPr lang="pt-PT" u="none" dirty="0">
                <a:latin typeface="Tw Cen MT"/>
                <a:cs typeface="Tw Cen MT"/>
              </a:rPr>
              <a:t>Dentro das gamas reservadas, estão as portas fixas associadas a aplicações normalizadas. Exemplos: HTTP/TCP p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orta 80, o SMTP/TCP porta 25, FTP/TCP porta 21, DAYTIME/TCP porta 7, GOPHER/TCP porta 70, DNS/UDP 53, etc.</a:t>
            </a: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endParaRPr lang="pt-PT" u="none" dirty="0"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Cada servidor que realiza um serviço normalizado tem uma porta fixa associada definida para o respectivo protocolo aplicacional</a:t>
            </a: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endParaRPr lang="pt-PT" u="none" dirty="0"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As portas em UDP e TCP correspondem a filas de mensagens independentes mesmo que usem o mesmo número de porta. </a:t>
            </a:r>
            <a:r>
              <a:rPr lang="pt-PT" u="none" dirty="0" err="1">
                <a:latin typeface="Tw Cen MT"/>
                <a:ea typeface="ヒラギノ角ゴ Pro W3" charset="0"/>
                <a:cs typeface="Tw Cen MT"/>
              </a:rPr>
              <a:t>Ex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: a porta 45 em UDP é diferente da porta 45 em TCP</a:t>
            </a: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endParaRPr lang="pt-PT" u="none" dirty="0"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endParaRPr lang="pt-PT" u="none" dirty="0"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A afectação de números de portas normalizadas está a cargo do IANA (</a:t>
            </a:r>
            <a:r>
              <a:rPr lang="pt-PT" i="1" u="none" dirty="0">
                <a:latin typeface="Tw Cen MT"/>
                <a:ea typeface="ヒラギノ角ゴ Pro W3" charset="0"/>
                <a:cs typeface="Tw Cen MT"/>
              </a:rPr>
              <a:t>Internet </a:t>
            </a:r>
            <a:r>
              <a:rPr lang="pt-PT" i="1" u="none" dirty="0" err="1">
                <a:latin typeface="Tw Cen MT"/>
                <a:ea typeface="ヒラギノ角ゴ Pro W3" charset="0"/>
                <a:cs typeface="Tw Cen MT"/>
              </a:rPr>
              <a:t>Addressing</a:t>
            </a:r>
            <a:r>
              <a:rPr lang="pt-PT" i="1" u="none" dirty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i="1" u="none" dirty="0" err="1">
                <a:latin typeface="Tw Cen MT"/>
                <a:ea typeface="ヒラギノ角ゴ Pro W3" charset="0"/>
                <a:cs typeface="Tw Cen MT"/>
              </a:rPr>
              <a:t>and</a:t>
            </a:r>
            <a:r>
              <a:rPr lang="pt-PT" i="1" u="none" dirty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i="1" u="none" dirty="0" err="1">
                <a:latin typeface="Tw Cen MT"/>
                <a:ea typeface="ヒラギノ角ゴ Pro W3" charset="0"/>
                <a:cs typeface="Tw Cen MT"/>
              </a:rPr>
              <a:t>Naming</a:t>
            </a:r>
            <a:r>
              <a:rPr lang="pt-PT" i="1" u="none" dirty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i="1" u="none" dirty="0" err="1">
                <a:latin typeface="Tw Cen MT"/>
                <a:ea typeface="ヒラギノ角ゴ Pro W3" charset="0"/>
                <a:cs typeface="Tw Cen MT"/>
              </a:rPr>
              <a:t>Authority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)</a:t>
            </a: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endParaRPr lang="pt-PT" u="none" dirty="0">
              <a:latin typeface="Tw Cen MT"/>
              <a:ea typeface="ヒラギノ角ゴ Pro W3" charset="0"/>
              <a:cs typeface="Tw Cen MT"/>
            </a:endParaRPr>
          </a:p>
          <a:p>
            <a:pPr marL="457200" indent="-457200" defTabSz="723900" eaLnBrk="0" hangingPunct="0">
              <a:lnSpc>
                <a:spcPct val="85000"/>
              </a:lnSpc>
              <a:buSzPct val="140000"/>
              <a:buFont typeface="Times" charset="0"/>
              <a:buChar char="•"/>
            </a:pP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Tabela de portos associados a serviços (ex., ver o ficheiro /</a:t>
            </a:r>
            <a:r>
              <a:rPr lang="pt-PT" u="none" dirty="0" err="1">
                <a:latin typeface="Tw Cen MT"/>
                <a:ea typeface="ヒラギノ角ゴ Pro W3" charset="0"/>
                <a:cs typeface="Tw Cen MT"/>
              </a:rPr>
              <a:t>etc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/</a:t>
            </a:r>
            <a:r>
              <a:rPr lang="pt-PT" u="none" dirty="0" err="1">
                <a:latin typeface="Tw Cen MT"/>
                <a:ea typeface="ヒラギノ角ゴ Pro W3" charset="0"/>
                <a:cs typeface="Tw Cen MT"/>
              </a:rPr>
              <a:t>services</a:t>
            </a:r>
            <a:r>
              <a:rPr lang="pt-PT" u="none" dirty="0">
                <a:latin typeface="Tw Cen MT"/>
                <a:ea typeface="ヒラギノ角ゴ Pro W3" charset="0"/>
                <a:cs typeface="Tw Cen M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9143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Multiplexing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/ </a:t>
            </a:r>
            <a:r>
              <a:rPr lang="pt-PT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Demultiplexing</a:t>
            </a:r>
            <a:r>
              <a:rPr lang="pt-PT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/>
            </a:r>
            <a:br>
              <a:rPr lang="pt-PT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</a:b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Agregação/Desagregação</a:t>
            </a:r>
          </a:p>
        </p:txBody>
      </p:sp>
      <p:grpSp>
        <p:nvGrpSpPr>
          <p:cNvPr id="39939" name="Group 15"/>
          <p:cNvGrpSpPr>
            <a:grpSpLocks/>
          </p:cNvGrpSpPr>
          <p:nvPr/>
        </p:nvGrpSpPr>
        <p:grpSpPr bwMode="auto">
          <a:xfrm>
            <a:off x="4590811" y="3457575"/>
            <a:ext cx="1178163" cy="1308100"/>
            <a:chOff x="1478" y="2416"/>
            <a:chExt cx="796" cy="824"/>
          </a:xfrm>
        </p:grpSpPr>
        <p:sp>
          <p:nvSpPr>
            <p:cNvPr id="40004" name="Rectangle 16"/>
            <p:cNvSpPr>
              <a:spLocks noChangeArrowheads="1"/>
            </p:cNvSpPr>
            <p:nvPr/>
          </p:nvSpPr>
          <p:spPr bwMode="auto">
            <a:xfrm>
              <a:off x="1512" y="2416"/>
              <a:ext cx="762" cy="7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0005" name="Rectangle 17"/>
            <p:cNvSpPr>
              <a:spLocks noChangeArrowheads="1"/>
            </p:cNvSpPr>
            <p:nvPr/>
          </p:nvSpPr>
          <p:spPr bwMode="auto">
            <a:xfrm>
              <a:off x="1484" y="2451"/>
              <a:ext cx="761" cy="7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0006" name="Line 18"/>
            <p:cNvSpPr>
              <a:spLocks noChangeShapeType="1"/>
            </p:cNvSpPr>
            <p:nvPr/>
          </p:nvSpPr>
          <p:spPr bwMode="auto">
            <a:xfrm flipV="1">
              <a:off x="1481" y="2617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0007" name="Line 19"/>
            <p:cNvSpPr>
              <a:spLocks noChangeShapeType="1"/>
            </p:cNvSpPr>
            <p:nvPr/>
          </p:nvSpPr>
          <p:spPr bwMode="auto">
            <a:xfrm flipV="1">
              <a:off x="1492" y="2770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0008" name="Line 20"/>
            <p:cNvSpPr>
              <a:spLocks noChangeShapeType="1"/>
            </p:cNvSpPr>
            <p:nvPr/>
          </p:nvSpPr>
          <p:spPr bwMode="auto">
            <a:xfrm flipV="1">
              <a:off x="1492" y="2916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0009" name="Line 21"/>
            <p:cNvSpPr>
              <a:spLocks noChangeShapeType="1"/>
            </p:cNvSpPr>
            <p:nvPr/>
          </p:nvSpPr>
          <p:spPr bwMode="auto">
            <a:xfrm flipV="1">
              <a:off x="1478" y="3075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0010" name="Text Box 22"/>
            <p:cNvSpPr txBox="1">
              <a:spLocks noChangeArrowheads="1"/>
            </p:cNvSpPr>
            <p:nvPr/>
          </p:nvSpPr>
          <p:spPr bwMode="auto">
            <a:xfrm>
              <a:off x="1479" y="2438"/>
              <a:ext cx="768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solidFill>
                    <a:srgbClr val="000000"/>
                  </a:solidFill>
                  <a:latin typeface="Tw Cen MT"/>
                  <a:cs typeface="Tw Cen MT"/>
                </a:rPr>
                <a:t>application</a:t>
              </a:r>
            </a:p>
            <a:p>
              <a:pPr algn="ctr"/>
              <a:r>
                <a:rPr lang="en-US" sz="1600" u="none">
                  <a:solidFill>
                    <a:srgbClr val="000000"/>
                  </a:solidFill>
                  <a:latin typeface="Tw Cen MT"/>
                  <a:cs typeface="Tw Cen MT"/>
                </a:rPr>
                <a:t>transport</a:t>
              </a:r>
            </a:p>
            <a:p>
              <a:pPr algn="ctr"/>
              <a:r>
                <a:rPr lang="en-US" sz="1600" u="none">
                  <a:solidFill>
                    <a:srgbClr val="000000"/>
                  </a:solidFill>
                  <a:latin typeface="Tw Cen MT"/>
                  <a:cs typeface="Tw Cen MT"/>
                </a:rPr>
                <a:t>network</a:t>
              </a:r>
            </a:p>
            <a:p>
              <a:pPr algn="ctr"/>
              <a:endParaRPr lang="en-US" sz="16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39940" name="Text Box 23"/>
          <p:cNvSpPr txBox="1">
            <a:spLocks noChangeArrowheads="1"/>
          </p:cNvSpPr>
          <p:nvPr/>
        </p:nvSpPr>
        <p:spPr bwMode="auto">
          <a:xfrm>
            <a:off x="4532313" y="2652713"/>
            <a:ext cx="10054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Receptor</a:t>
            </a:r>
          </a:p>
        </p:txBody>
      </p:sp>
      <p:sp>
        <p:nvSpPr>
          <p:cNvPr id="39941" name="Rectangle 24"/>
          <p:cNvSpPr>
            <a:spLocks noChangeArrowheads="1"/>
          </p:cNvSpPr>
          <p:nvPr/>
        </p:nvSpPr>
        <p:spPr bwMode="auto">
          <a:xfrm>
            <a:off x="1651000" y="4514850"/>
            <a:ext cx="673100" cy="19526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2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42" name="Rectangle 25"/>
          <p:cNvSpPr>
            <a:spLocks noChangeArrowheads="1"/>
          </p:cNvSpPr>
          <p:nvPr/>
        </p:nvSpPr>
        <p:spPr bwMode="auto">
          <a:xfrm>
            <a:off x="1657350" y="4754563"/>
            <a:ext cx="679450" cy="1968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2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43" name="Rectangle 26"/>
          <p:cNvSpPr>
            <a:spLocks noChangeArrowheads="1"/>
          </p:cNvSpPr>
          <p:nvPr/>
        </p:nvSpPr>
        <p:spPr bwMode="auto">
          <a:xfrm>
            <a:off x="1582738" y="4471988"/>
            <a:ext cx="228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200" u="none">
                <a:solidFill>
                  <a:srgbClr val="000000"/>
                </a:solidFill>
                <a:latin typeface="Tw Cen MT"/>
                <a:cs typeface="Tw Cen MT"/>
              </a:rPr>
              <a:t>H</a:t>
            </a:r>
          </a:p>
        </p:txBody>
      </p:sp>
      <p:sp>
        <p:nvSpPr>
          <p:cNvPr id="39944" name="Text Box 27"/>
          <p:cNvSpPr txBox="1">
            <a:spLocks noChangeArrowheads="1"/>
          </p:cNvSpPr>
          <p:nvPr/>
        </p:nvSpPr>
        <p:spPr bwMode="auto">
          <a:xfrm>
            <a:off x="1697038" y="4506913"/>
            <a:ext cx="215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200" u="none">
                <a:solidFill>
                  <a:srgbClr val="000000"/>
                </a:solidFill>
                <a:latin typeface="Tw Cen MT"/>
                <a:cs typeface="Tw Cen MT"/>
              </a:rPr>
              <a:t>t</a:t>
            </a:r>
          </a:p>
        </p:txBody>
      </p:sp>
      <p:grpSp>
        <p:nvGrpSpPr>
          <p:cNvPr id="39945" name="Group 28"/>
          <p:cNvGrpSpPr>
            <a:grpSpLocks/>
          </p:cNvGrpSpPr>
          <p:nvPr/>
        </p:nvGrpSpPr>
        <p:grpSpPr bwMode="auto">
          <a:xfrm>
            <a:off x="1358900" y="4722813"/>
            <a:ext cx="331788" cy="304800"/>
            <a:chOff x="846" y="2763"/>
            <a:chExt cx="209" cy="192"/>
          </a:xfrm>
        </p:grpSpPr>
        <p:sp>
          <p:nvSpPr>
            <p:cNvPr id="40001" name="Rectangle 29"/>
            <p:cNvSpPr>
              <a:spLocks noChangeArrowheads="1"/>
            </p:cNvSpPr>
            <p:nvPr/>
          </p:nvSpPr>
          <p:spPr bwMode="auto">
            <a:xfrm>
              <a:off x="884" y="2783"/>
              <a:ext cx="152" cy="1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2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0002" name="Rectangle 30"/>
            <p:cNvSpPr>
              <a:spLocks noChangeArrowheads="1"/>
            </p:cNvSpPr>
            <p:nvPr/>
          </p:nvSpPr>
          <p:spPr bwMode="auto">
            <a:xfrm>
              <a:off x="846" y="2763"/>
              <a:ext cx="1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200" u="none">
                  <a:solidFill>
                    <a:srgbClr val="000000"/>
                  </a:solidFill>
                  <a:latin typeface="Tw Cen MT"/>
                  <a:cs typeface="Tw Cen MT"/>
                </a:rPr>
                <a:t>H</a:t>
              </a:r>
            </a:p>
          </p:txBody>
        </p:sp>
        <p:sp>
          <p:nvSpPr>
            <p:cNvPr id="40003" name="Text Box 31"/>
            <p:cNvSpPr txBox="1">
              <a:spLocks noChangeArrowheads="1"/>
            </p:cNvSpPr>
            <p:nvPr/>
          </p:nvSpPr>
          <p:spPr bwMode="auto">
            <a:xfrm>
              <a:off x="919" y="2782"/>
              <a:ext cx="13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u="none">
                  <a:solidFill>
                    <a:srgbClr val="000000"/>
                  </a:solidFill>
                  <a:latin typeface="Tw Cen MT"/>
                  <a:cs typeface="Tw Cen MT"/>
                </a:rPr>
                <a:t>n</a:t>
              </a:r>
            </a:p>
          </p:txBody>
        </p:sp>
      </p:grpSp>
      <p:sp>
        <p:nvSpPr>
          <p:cNvPr id="39946" name="Text Box 32"/>
          <p:cNvSpPr txBox="1">
            <a:spLocks noChangeArrowheads="1"/>
          </p:cNvSpPr>
          <p:nvPr/>
        </p:nvSpPr>
        <p:spPr bwMode="auto">
          <a:xfrm>
            <a:off x="1612900" y="4706938"/>
            <a:ext cx="6864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200" u="none">
                <a:solidFill>
                  <a:srgbClr val="000000"/>
                </a:solidFill>
                <a:latin typeface="Tw Cen MT"/>
                <a:cs typeface="Tw Cen MT"/>
              </a:rPr>
              <a:t>segment</a:t>
            </a:r>
          </a:p>
        </p:txBody>
      </p:sp>
      <p:sp>
        <p:nvSpPr>
          <p:cNvPr id="39947" name="Text Box 33"/>
          <p:cNvSpPr txBox="1">
            <a:spLocks noChangeArrowheads="1"/>
          </p:cNvSpPr>
          <p:nvPr/>
        </p:nvSpPr>
        <p:spPr bwMode="auto">
          <a:xfrm>
            <a:off x="533400" y="4495800"/>
            <a:ext cx="6249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TPDU</a:t>
            </a:r>
            <a:endParaRPr lang="en-US" sz="12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48" name="Line 34"/>
          <p:cNvSpPr>
            <a:spLocks noChangeShapeType="1"/>
          </p:cNvSpPr>
          <p:nvPr/>
        </p:nvSpPr>
        <p:spPr bwMode="auto">
          <a:xfrm>
            <a:off x="1887538" y="4518025"/>
            <a:ext cx="0" cy="193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49" name="Rectangle 35"/>
          <p:cNvSpPr>
            <a:spLocks noChangeArrowheads="1"/>
          </p:cNvSpPr>
          <p:nvPr/>
        </p:nvSpPr>
        <p:spPr bwMode="auto">
          <a:xfrm>
            <a:off x="1873250" y="4514850"/>
            <a:ext cx="4381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200" u="none">
                <a:solidFill>
                  <a:srgbClr val="000000"/>
                </a:solidFill>
                <a:latin typeface="Tw Cen MT"/>
                <a:cs typeface="Tw Cen MT"/>
              </a:rPr>
              <a:t>M</a:t>
            </a:r>
          </a:p>
        </p:txBody>
      </p:sp>
      <p:grpSp>
        <p:nvGrpSpPr>
          <p:cNvPr id="39950" name="Group 36"/>
          <p:cNvGrpSpPr>
            <a:grpSpLocks/>
          </p:cNvGrpSpPr>
          <p:nvPr/>
        </p:nvGrpSpPr>
        <p:grpSpPr bwMode="auto">
          <a:xfrm>
            <a:off x="2361961" y="4171950"/>
            <a:ext cx="1178163" cy="1308100"/>
            <a:chOff x="1478" y="2416"/>
            <a:chExt cx="796" cy="824"/>
          </a:xfrm>
        </p:grpSpPr>
        <p:sp>
          <p:nvSpPr>
            <p:cNvPr id="39994" name="Rectangle 37"/>
            <p:cNvSpPr>
              <a:spLocks noChangeArrowheads="1"/>
            </p:cNvSpPr>
            <p:nvPr/>
          </p:nvSpPr>
          <p:spPr bwMode="auto">
            <a:xfrm>
              <a:off x="1512" y="2416"/>
              <a:ext cx="762" cy="7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95" name="Rectangle 38"/>
            <p:cNvSpPr>
              <a:spLocks noChangeArrowheads="1"/>
            </p:cNvSpPr>
            <p:nvPr/>
          </p:nvSpPr>
          <p:spPr bwMode="auto">
            <a:xfrm>
              <a:off x="1484" y="2451"/>
              <a:ext cx="761" cy="7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96" name="Line 39"/>
            <p:cNvSpPr>
              <a:spLocks noChangeShapeType="1"/>
            </p:cNvSpPr>
            <p:nvPr/>
          </p:nvSpPr>
          <p:spPr bwMode="auto">
            <a:xfrm flipV="1">
              <a:off x="1481" y="2617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97" name="Line 40"/>
            <p:cNvSpPr>
              <a:spLocks noChangeShapeType="1"/>
            </p:cNvSpPr>
            <p:nvPr/>
          </p:nvSpPr>
          <p:spPr bwMode="auto">
            <a:xfrm flipV="1">
              <a:off x="1492" y="2770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98" name="Line 41"/>
            <p:cNvSpPr>
              <a:spLocks noChangeShapeType="1"/>
            </p:cNvSpPr>
            <p:nvPr/>
          </p:nvSpPr>
          <p:spPr bwMode="auto">
            <a:xfrm flipV="1">
              <a:off x="1492" y="2916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99" name="Line 42"/>
            <p:cNvSpPr>
              <a:spLocks noChangeShapeType="1"/>
            </p:cNvSpPr>
            <p:nvPr/>
          </p:nvSpPr>
          <p:spPr bwMode="auto">
            <a:xfrm flipV="1">
              <a:off x="1478" y="3075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0000" name="Text Box 43"/>
            <p:cNvSpPr txBox="1">
              <a:spLocks noChangeArrowheads="1"/>
            </p:cNvSpPr>
            <p:nvPr/>
          </p:nvSpPr>
          <p:spPr bwMode="auto">
            <a:xfrm>
              <a:off x="1479" y="2438"/>
              <a:ext cx="768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solidFill>
                    <a:srgbClr val="000000"/>
                  </a:solidFill>
                  <a:latin typeface="Tw Cen MT"/>
                  <a:cs typeface="Tw Cen MT"/>
                </a:rPr>
                <a:t>application</a:t>
              </a:r>
            </a:p>
            <a:p>
              <a:pPr algn="ctr"/>
              <a:r>
                <a:rPr lang="en-US" sz="1600" u="none">
                  <a:solidFill>
                    <a:srgbClr val="000000"/>
                  </a:solidFill>
                  <a:latin typeface="Tw Cen MT"/>
                  <a:cs typeface="Tw Cen MT"/>
                </a:rPr>
                <a:t>transport</a:t>
              </a:r>
            </a:p>
            <a:p>
              <a:pPr algn="ctr"/>
              <a:r>
                <a:rPr lang="en-US" sz="1600" u="none">
                  <a:solidFill>
                    <a:srgbClr val="000000"/>
                  </a:solidFill>
                  <a:latin typeface="Tw Cen MT"/>
                  <a:cs typeface="Tw Cen MT"/>
                </a:rPr>
                <a:t>network</a:t>
              </a:r>
            </a:p>
            <a:p>
              <a:pPr algn="ctr"/>
              <a:endParaRPr lang="en-US" sz="16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grpSp>
        <p:nvGrpSpPr>
          <p:cNvPr id="39951" name="Group 49"/>
          <p:cNvGrpSpPr>
            <a:grpSpLocks/>
          </p:cNvGrpSpPr>
          <p:nvPr/>
        </p:nvGrpSpPr>
        <p:grpSpPr bwMode="auto">
          <a:xfrm>
            <a:off x="4267200" y="3124200"/>
            <a:ext cx="742950" cy="439738"/>
            <a:chOff x="1448" y="2290"/>
            <a:chExt cx="468" cy="277"/>
          </a:xfrm>
        </p:grpSpPr>
        <p:sp>
          <p:nvSpPr>
            <p:cNvPr id="39992" name="Freeform 50"/>
            <p:cNvSpPr>
              <a:spLocks/>
            </p:cNvSpPr>
            <p:nvPr/>
          </p:nvSpPr>
          <p:spPr bwMode="auto">
            <a:xfrm>
              <a:off x="1448" y="2290"/>
              <a:ext cx="468" cy="277"/>
            </a:xfrm>
            <a:custGeom>
              <a:avLst/>
              <a:gdLst>
                <a:gd name="T0" fmla="*/ 184 w 468"/>
                <a:gd name="T1" fmla="*/ 2 h 277"/>
                <a:gd name="T2" fmla="*/ 94 w 468"/>
                <a:gd name="T3" fmla="*/ 20 h 277"/>
                <a:gd name="T4" fmla="*/ 15 w 468"/>
                <a:gd name="T5" fmla="*/ 35 h 277"/>
                <a:gd name="T6" fmla="*/ 4 w 468"/>
                <a:gd name="T7" fmla="*/ 133 h 277"/>
                <a:gd name="T8" fmla="*/ 34 w 468"/>
                <a:gd name="T9" fmla="*/ 179 h 277"/>
                <a:gd name="T10" fmla="*/ 106 w 468"/>
                <a:gd name="T11" fmla="*/ 230 h 277"/>
                <a:gd name="T12" fmla="*/ 220 w 468"/>
                <a:gd name="T13" fmla="*/ 258 h 277"/>
                <a:gd name="T14" fmla="*/ 431 w 468"/>
                <a:gd name="T15" fmla="*/ 248 h 277"/>
                <a:gd name="T16" fmla="*/ 445 w 468"/>
                <a:gd name="T17" fmla="*/ 87 h 277"/>
                <a:gd name="T18" fmla="*/ 420 w 468"/>
                <a:gd name="T19" fmla="*/ 17 h 277"/>
                <a:gd name="T20" fmla="*/ 263 w 468"/>
                <a:gd name="T21" fmla="*/ 0 h 277"/>
                <a:gd name="T22" fmla="*/ 334 w 468"/>
                <a:gd name="T23" fmla="*/ 14 h 277"/>
                <a:gd name="T24" fmla="*/ 184 w 468"/>
                <a:gd name="T25" fmla="*/ 2 h 2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8"/>
                <a:gd name="T40" fmla="*/ 0 h 277"/>
                <a:gd name="T41" fmla="*/ 468 w 468"/>
                <a:gd name="T42" fmla="*/ 277 h 27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8" h="277">
                  <a:moveTo>
                    <a:pt x="184" y="2"/>
                  </a:moveTo>
                  <a:cubicBezTo>
                    <a:pt x="144" y="3"/>
                    <a:pt x="122" y="15"/>
                    <a:pt x="94" y="20"/>
                  </a:cubicBezTo>
                  <a:cubicBezTo>
                    <a:pt x="66" y="25"/>
                    <a:pt x="30" y="16"/>
                    <a:pt x="15" y="35"/>
                  </a:cubicBezTo>
                  <a:cubicBezTo>
                    <a:pt x="0" y="54"/>
                    <a:pt x="1" y="109"/>
                    <a:pt x="4" y="133"/>
                  </a:cubicBezTo>
                  <a:cubicBezTo>
                    <a:pt x="7" y="157"/>
                    <a:pt x="17" y="163"/>
                    <a:pt x="34" y="179"/>
                  </a:cubicBezTo>
                  <a:cubicBezTo>
                    <a:pt x="51" y="195"/>
                    <a:pt x="75" y="217"/>
                    <a:pt x="106" y="230"/>
                  </a:cubicBezTo>
                  <a:cubicBezTo>
                    <a:pt x="137" y="243"/>
                    <a:pt x="166" y="255"/>
                    <a:pt x="220" y="258"/>
                  </a:cubicBezTo>
                  <a:cubicBezTo>
                    <a:pt x="274" y="261"/>
                    <a:pt x="393" y="277"/>
                    <a:pt x="431" y="248"/>
                  </a:cubicBezTo>
                  <a:cubicBezTo>
                    <a:pt x="468" y="220"/>
                    <a:pt x="447" y="125"/>
                    <a:pt x="445" y="87"/>
                  </a:cubicBezTo>
                  <a:cubicBezTo>
                    <a:pt x="444" y="48"/>
                    <a:pt x="450" y="31"/>
                    <a:pt x="420" y="17"/>
                  </a:cubicBezTo>
                  <a:cubicBezTo>
                    <a:pt x="389" y="2"/>
                    <a:pt x="277" y="0"/>
                    <a:pt x="263" y="0"/>
                  </a:cubicBezTo>
                  <a:cubicBezTo>
                    <a:pt x="249" y="0"/>
                    <a:pt x="347" y="14"/>
                    <a:pt x="334" y="14"/>
                  </a:cubicBezTo>
                  <a:cubicBezTo>
                    <a:pt x="321" y="14"/>
                    <a:pt x="215" y="4"/>
                    <a:pt x="184" y="2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93" name="Rectangle 51"/>
            <p:cNvSpPr>
              <a:spLocks noChangeArrowheads="1"/>
            </p:cNvSpPr>
            <p:nvPr/>
          </p:nvSpPr>
          <p:spPr bwMode="auto">
            <a:xfrm>
              <a:off x="1550" y="2350"/>
              <a:ext cx="276" cy="1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200" u="none">
                  <a:solidFill>
                    <a:srgbClr val="000000"/>
                  </a:solidFill>
                  <a:latin typeface="Tw Cen MT"/>
                  <a:cs typeface="Tw Cen MT"/>
                </a:rPr>
                <a:t>M</a:t>
              </a:r>
            </a:p>
          </p:txBody>
        </p:sp>
      </p:grpSp>
      <p:grpSp>
        <p:nvGrpSpPr>
          <p:cNvPr id="39952" name="Group 53"/>
          <p:cNvGrpSpPr>
            <a:grpSpLocks/>
          </p:cNvGrpSpPr>
          <p:nvPr/>
        </p:nvGrpSpPr>
        <p:grpSpPr bwMode="auto">
          <a:xfrm>
            <a:off x="5210175" y="3133725"/>
            <a:ext cx="742950" cy="439738"/>
            <a:chOff x="1448" y="2290"/>
            <a:chExt cx="468" cy="277"/>
          </a:xfrm>
        </p:grpSpPr>
        <p:sp>
          <p:nvSpPr>
            <p:cNvPr id="39990" name="Freeform 54"/>
            <p:cNvSpPr>
              <a:spLocks/>
            </p:cNvSpPr>
            <p:nvPr/>
          </p:nvSpPr>
          <p:spPr bwMode="auto">
            <a:xfrm>
              <a:off x="1448" y="2290"/>
              <a:ext cx="468" cy="277"/>
            </a:xfrm>
            <a:custGeom>
              <a:avLst/>
              <a:gdLst>
                <a:gd name="T0" fmla="*/ 184 w 468"/>
                <a:gd name="T1" fmla="*/ 2 h 277"/>
                <a:gd name="T2" fmla="*/ 94 w 468"/>
                <a:gd name="T3" fmla="*/ 20 h 277"/>
                <a:gd name="T4" fmla="*/ 15 w 468"/>
                <a:gd name="T5" fmla="*/ 35 h 277"/>
                <a:gd name="T6" fmla="*/ 4 w 468"/>
                <a:gd name="T7" fmla="*/ 133 h 277"/>
                <a:gd name="T8" fmla="*/ 34 w 468"/>
                <a:gd name="T9" fmla="*/ 179 h 277"/>
                <a:gd name="T10" fmla="*/ 106 w 468"/>
                <a:gd name="T11" fmla="*/ 230 h 277"/>
                <a:gd name="T12" fmla="*/ 220 w 468"/>
                <a:gd name="T13" fmla="*/ 258 h 277"/>
                <a:gd name="T14" fmla="*/ 431 w 468"/>
                <a:gd name="T15" fmla="*/ 248 h 277"/>
                <a:gd name="T16" fmla="*/ 445 w 468"/>
                <a:gd name="T17" fmla="*/ 87 h 277"/>
                <a:gd name="T18" fmla="*/ 420 w 468"/>
                <a:gd name="T19" fmla="*/ 17 h 277"/>
                <a:gd name="T20" fmla="*/ 263 w 468"/>
                <a:gd name="T21" fmla="*/ 0 h 277"/>
                <a:gd name="T22" fmla="*/ 334 w 468"/>
                <a:gd name="T23" fmla="*/ 14 h 277"/>
                <a:gd name="T24" fmla="*/ 184 w 468"/>
                <a:gd name="T25" fmla="*/ 2 h 2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8"/>
                <a:gd name="T40" fmla="*/ 0 h 277"/>
                <a:gd name="T41" fmla="*/ 468 w 468"/>
                <a:gd name="T42" fmla="*/ 277 h 27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8" h="277">
                  <a:moveTo>
                    <a:pt x="184" y="2"/>
                  </a:moveTo>
                  <a:cubicBezTo>
                    <a:pt x="144" y="3"/>
                    <a:pt x="122" y="15"/>
                    <a:pt x="94" y="20"/>
                  </a:cubicBezTo>
                  <a:cubicBezTo>
                    <a:pt x="66" y="25"/>
                    <a:pt x="30" y="16"/>
                    <a:pt x="15" y="35"/>
                  </a:cubicBezTo>
                  <a:cubicBezTo>
                    <a:pt x="0" y="54"/>
                    <a:pt x="1" y="109"/>
                    <a:pt x="4" y="133"/>
                  </a:cubicBezTo>
                  <a:cubicBezTo>
                    <a:pt x="7" y="157"/>
                    <a:pt x="17" y="163"/>
                    <a:pt x="34" y="179"/>
                  </a:cubicBezTo>
                  <a:cubicBezTo>
                    <a:pt x="51" y="195"/>
                    <a:pt x="75" y="217"/>
                    <a:pt x="106" y="230"/>
                  </a:cubicBezTo>
                  <a:cubicBezTo>
                    <a:pt x="137" y="243"/>
                    <a:pt x="166" y="255"/>
                    <a:pt x="220" y="258"/>
                  </a:cubicBezTo>
                  <a:cubicBezTo>
                    <a:pt x="274" y="261"/>
                    <a:pt x="393" y="277"/>
                    <a:pt x="431" y="248"/>
                  </a:cubicBezTo>
                  <a:cubicBezTo>
                    <a:pt x="468" y="220"/>
                    <a:pt x="447" y="125"/>
                    <a:pt x="445" y="87"/>
                  </a:cubicBezTo>
                  <a:cubicBezTo>
                    <a:pt x="444" y="48"/>
                    <a:pt x="450" y="31"/>
                    <a:pt x="420" y="17"/>
                  </a:cubicBezTo>
                  <a:cubicBezTo>
                    <a:pt x="389" y="2"/>
                    <a:pt x="277" y="0"/>
                    <a:pt x="263" y="0"/>
                  </a:cubicBezTo>
                  <a:cubicBezTo>
                    <a:pt x="249" y="0"/>
                    <a:pt x="347" y="14"/>
                    <a:pt x="334" y="14"/>
                  </a:cubicBezTo>
                  <a:cubicBezTo>
                    <a:pt x="321" y="14"/>
                    <a:pt x="215" y="4"/>
                    <a:pt x="184" y="2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91" name="Rectangle 55"/>
            <p:cNvSpPr>
              <a:spLocks noChangeArrowheads="1"/>
            </p:cNvSpPr>
            <p:nvPr/>
          </p:nvSpPr>
          <p:spPr bwMode="auto">
            <a:xfrm>
              <a:off x="1550" y="2350"/>
              <a:ext cx="276" cy="1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200" u="none">
                  <a:solidFill>
                    <a:srgbClr val="000000"/>
                  </a:solidFill>
                  <a:latin typeface="Tw Cen MT"/>
                  <a:cs typeface="Tw Cen MT"/>
                </a:rPr>
                <a:t>M</a:t>
              </a:r>
            </a:p>
          </p:txBody>
        </p:sp>
      </p:grpSp>
      <p:sp>
        <p:nvSpPr>
          <p:cNvPr id="39953" name="Text Box 56"/>
          <p:cNvSpPr txBox="1">
            <a:spLocks noChangeArrowheads="1"/>
          </p:cNvSpPr>
          <p:nvPr/>
        </p:nvSpPr>
        <p:spPr bwMode="auto">
          <a:xfrm>
            <a:off x="3941763" y="2895600"/>
            <a:ext cx="442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P3</a:t>
            </a:r>
          </a:p>
        </p:txBody>
      </p:sp>
      <p:sp>
        <p:nvSpPr>
          <p:cNvPr id="39954" name="Text Box 57"/>
          <p:cNvSpPr txBox="1">
            <a:spLocks noChangeArrowheads="1"/>
          </p:cNvSpPr>
          <p:nvPr/>
        </p:nvSpPr>
        <p:spPr bwMode="auto">
          <a:xfrm>
            <a:off x="5827713" y="2967038"/>
            <a:ext cx="442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P4</a:t>
            </a:r>
          </a:p>
        </p:txBody>
      </p:sp>
      <p:sp>
        <p:nvSpPr>
          <p:cNvPr id="39955" name="Line 58"/>
          <p:cNvSpPr>
            <a:spLocks noChangeShapeType="1"/>
          </p:cNvSpPr>
          <p:nvPr/>
        </p:nvSpPr>
        <p:spPr bwMode="auto">
          <a:xfrm>
            <a:off x="1397000" y="4603750"/>
            <a:ext cx="209550" cy="95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56" name="Text Box 59"/>
          <p:cNvSpPr txBox="1">
            <a:spLocks noChangeArrowheads="1"/>
          </p:cNvSpPr>
          <p:nvPr/>
        </p:nvSpPr>
        <p:spPr bwMode="auto">
          <a:xfrm>
            <a:off x="609600" y="3810000"/>
            <a:ext cx="7745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header</a:t>
            </a:r>
            <a:endParaRPr lang="en-US" sz="12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57" name="Line 60"/>
          <p:cNvSpPr>
            <a:spLocks noChangeShapeType="1"/>
          </p:cNvSpPr>
          <p:nvPr/>
        </p:nvSpPr>
        <p:spPr bwMode="auto">
          <a:xfrm>
            <a:off x="1501775" y="4003675"/>
            <a:ext cx="247650" cy="485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58" name="Line 61"/>
          <p:cNvSpPr>
            <a:spLocks noChangeShapeType="1"/>
          </p:cNvSpPr>
          <p:nvPr/>
        </p:nvSpPr>
        <p:spPr bwMode="auto">
          <a:xfrm>
            <a:off x="1873250" y="3441700"/>
            <a:ext cx="190500" cy="10572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59" name="Text Box 62"/>
          <p:cNvSpPr txBox="1">
            <a:spLocks noChangeArrowheads="1"/>
          </p:cNvSpPr>
          <p:nvPr/>
        </p:nvSpPr>
        <p:spPr bwMode="auto">
          <a:xfrm>
            <a:off x="1289050" y="3076575"/>
            <a:ext cx="1905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Mensagens: application-layer</a:t>
            </a:r>
          </a:p>
          <a:p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data</a:t>
            </a:r>
            <a:endParaRPr lang="en-US" sz="12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9960" name="Rectangle 63"/>
          <p:cNvSpPr>
            <a:spLocks noChangeArrowheads="1"/>
          </p:cNvSpPr>
          <p:nvPr/>
        </p:nvSpPr>
        <p:spPr bwMode="auto">
          <a:xfrm>
            <a:off x="533400" y="1879600"/>
            <a:ext cx="822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Multiplexing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and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Demultiplexing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: determinar qual a fila de espera (e </a:t>
            </a:r>
            <a:r>
              <a:rPr lang="pt-PT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indirectamente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o processo) a quem os dados se destinam. </a:t>
            </a:r>
          </a:p>
        </p:txBody>
      </p:sp>
      <p:grpSp>
        <p:nvGrpSpPr>
          <p:cNvPr id="7" name="Group 74"/>
          <p:cNvGrpSpPr>
            <a:grpSpLocks/>
          </p:cNvGrpSpPr>
          <p:nvPr/>
        </p:nvGrpSpPr>
        <p:grpSpPr bwMode="auto">
          <a:xfrm>
            <a:off x="2314575" y="3681413"/>
            <a:ext cx="742950" cy="2033587"/>
            <a:chOff x="2314575" y="3681413"/>
            <a:chExt cx="742950" cy="2033603"/>
          </a:xfrm>
        </p:grpSpPr>
        <p:sp>
          <p:nvSpPr>
            <p:cNvPr id="39985" name="Text Box 44"/>
            <p:cNvSpPr txBox="1">
              <a:spLocks noChangeArrowheads="1"/>
            </p:cNvSpPr>
            <p:nvPr/>
          </p:nvSpPr>
          <p:spPr bwMode="auto">
            <a:xfrm>
              <a:off x="2465388" y="3681413"/>
              <a:ext cx="427446" cy="369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P1</a:t>
              </a:r>
            </a:p>
          </p:txBody>
        </p:sp>
        <p:grpSp>
          <p:nvGrpSpPr>
            <p:cNvPr id="39986" name="Group 45"/>
            <p:cNvGrpSpPr>
              <a:grpSpLocks/>
            </p:cNvGrpSpPr>
            <p:nvPr/>
          </p:nvGrpSpPr>
          <p:grpSpPr bwMode="auto">
            <a:xfrm>
              <a:off x="2314575" y="3971925"/>
              <a:ext cx="742950" cy="439738"/>
              <a:chOff x="1448" y="2290"/>
              <a:chExt cx="468" cy="277"/>
            </a:xfrm>
          </p:grpSpPr>
          <p:sp>
            <p:nvSpPr>
              <p:cNvPr id="39988" name="Freeform 46"/>
              <p:cNvSpPr>
                <a:spLocks/>
              </p:cNvSpPr>
              <p:nvPr/>
            </p:nvSpPr>
            <p:spPr bwMode="auto">
              <a:xfrm>
                <a:off x="1448" y="2290"/>
                <a:ext cx="468" cy="277"/>
              </a:xfrm>
              <a:custGeom>
                <a:avLst/>
                <a:gdLst>
                  <a:gd name="T0" fmla="*/ 184 w 468"/>
                  <a:gd name="T1" fmla="*/ 2 h 277"/>
                  <a:gd name="T2" fmla="*/ 94 w 468"/>
                  <a:gd name="T3" fmla="*/ 20 h 277"/>
                  <a:gd name="T4" fmla="*/ 15 w 468"/>
                  <a:gd name="T5" fmla="*/ 35 h 277"/>
                  <a:gd name="T6" fmla="*/ 4 w 468"/>
                  <a:gd name="T7" fmla="*/ 133 h 277"/>
                  <a:gd name="T8" fmla="*/ 34 w 468"/>
                  <a:gd name="T9" fmla="*/ 179 h 277"/>
                  <a:gd name="T10" fmla="*/ 106 w 468"/>
                  <a:gd name="T11" fmla="*/ 230 h 277"/>
                  <a:gd name="T12" fmla="*/ 220 w 468"/>
                  <a:gd name="T13" fmla="*/ 258 h 277"/>
                  <a:gd name="T14" fmla="*/ 431 w 468"/>
                  <a:gd name="T15" fmla="*/ 248 h 277"/>
                  <a:gd name="T16" fmla="*/ 445 w 468"/>
                  <a:gd name="T17" fmla="*/ 87 h 277"/>
                  <a:gd name="T18" fmla="*/ 420 w 468"/>
                  <a:gd name="T19" fmla="*/ 17 h 277"/>
                  <a:gd name="T20" fmla="*/ 263 w 468"/>
                  <a:gd name="T21" fmla="*/ 0 h 277"/>
                  <a:gd name="T22" fmla="*/ 334 w 468"/>
                  <a:gd name="T23" fmla="*/ 14 h 277"/>
                  <a:gd name="T24" fmla="*/ 184 w 468"/>
                  <a:gd name="T25" fmla="*/ 2 h 2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68"/>
                  <a:gd name="T40" fmla="*/ 0 h 277"/>
                  <a:gd name="T41" fmla="*/ 468 w 468"/>
                  <a:gd name="T42" fmla="*/ 277 h 27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68" h="277">
                    <a:moveTo>
                      <a:pt x="184" y="2"/>
                    </a:moveTo>
                    <a:cubicBezTo>
                      <a:pt x="144" y="3"/>
                      <a:pt x="122" y="15"/>
                      <a:pt x="94" y="20"/>
                    </a:cubicBezTo>
                    <a:cubicBezTo>
                      <a:pt x="66" y="25"/>
                      <a:pt x="30" y="16"/>
                      <a:pt x="15" y="35"/>
                    </a:cubicBezTo>
                    <a:cubicBezTo>
                      <a:pt x="0" y="54"/>
                      <a:pt x="1" y="109"/>
                      <a:pt x="4" y="133"/>
                    </a:cubicBezTo>
                    <a:cubicBezTo>
                      <a:pt x="7" y="157"/>
                      <a:pt x="17" y="163"/>
                      <a:pt x="34" y="179"/>
                    </a:cubicBezTo>
                    <a:cubicBezTo>
                      <a:pt x="51" y="195"/>
                      <a:pt x="75" y="217"/>
                      <a:pt x="106" y="230"/>
                    </a:cubicBezTo>
                    <a:cubicBezTo>
                      <a:pt x="137" y="243"/>
                      <a:pt x="166" y="255"/>
                      <a:pt x="220" y="258"/>
                    </a:cubicBezTo>
                    <a:cubicBezTo>
                      <a:pt x="274" y="261"/>
                      <a:pt x="393" y="277"/>
                      <a:pt x="431" y="248"/>
                    </a:cubicBezTo>
                    <a:cubicBezTo>
                      <a:pt x="468" y="220"/>
                      <a:pt x="447" y="125"/>
                      <a:pt x="445" y="87"/>
                    </a:cubicBezTo>
                    <a:cubicBezTo>
                      <a:pt x="444" y="48"/>
                      <a:pt x="450" y="31"/>
                      <a:pt x="420" y="17"/>
                    </a:cubicBezTo>
                    <a:cubicBezTo>
                      <a:pt x="389" y="2"/>
                      <a:pt x="277" y="0"/>
                      <a:pt x="263" y="0"/>
                    </a:cubicBezTo>
                    <a:cubicBezTo>
                      <a:pt x="249" y="0"/>
                      <a:pt x="347" y="14"/>
                      <a:pt x="334" y="14"/>
                    </a:cubicBezTo>
                    <a:cubicBezTo>
                      <a:pt x="321" y="14"/>
                      <a:pt x="215" y="4"/>
                      <a:pt x="184" y="2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39989" name="Rectangle 47"/>
              <p:cNvSpPr>
                <a:spLocks noChangeArrowheads="1"/>
              </p:cNvSpPr>
              <p:nvPr/>
            </p:nvSpPr>
            <p:spPr bwMode="auto">
              <a:xfrm>
                <a:off x="1550" y="2350"/>
                <a:ext cx="276" cy="12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2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M</a:t>
                </a:r>
              </a:p>
            </p:txBody>
          </p:sp>
        </p:grpSp>
        <p:sp>
          <p:nvSpPr>
            <p:cNvPr id="39987" name="Down Arrow 68"/>
            <p:cNvSpPr>
              <a:spLocks noChangeArrowheads="1"/>
            </p:cNvSpPr>
            <p:nvPr/>
          </p:nvSpPr>
          <p:spPr bwMode="auto">
            <a:xfrm>
              <a:off x="2643174" y="4429132"/>
              <a:ext cx="214314" cy="128588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71" name="Right Arrow 70"/>
          <p:cNvSpPr>
            <a:spLocks noChangeArrowheads="1"/>
          </p:cNvSpPr>
          <p:nvPr/>
        </p:nvSpPr>
        <p:spPr bwMode="auto">
          <a:xfrm>
            <a:off x="2786063" y="5572125"/>
            <a:ext cx="2000250" cy="214313"/>
          </a:xfrm>
          <a:prstGeom prst="rightArrow">
            <a:avLst>
              <a:gd name="adj1" fmla="val 50000"/>
              <a:gd name="adj2" fmla="val 49994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73" name="Right Arrow 72"/>
          <p:cNvSpPr>
            <a:spLocks noChangeArrowheads="1"/>
          </p:cNvSpPr>
          <p:nvPr/>
        </p:nvSpPr>
        <p:spPr bwMode="auto">
          <a:xfrm flipH="1">
            <a:off x="5715000" y="5500688"/>
            <a:ext cx="1785938" cy="21431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39964" name="Group 3"/>
          <p:cNvGrpSpPr>
            <a:grpSpLocks/>
          </p:cNvGrpSpPr>
          <p:nvPr/>
        </p:nvGrpSpPr>
        <p:grpSpPr bwMode="auto">
          <a:xfrm>
            <a:off x="7212474" y="4124325"/>
            <a:ext cx="1033582" cy="1212850"/>
            <a:chOff x="1465" y="2416"/>
            <a:chExt cx="809" cy="824"/>
          </a:xfrm>
        </p:grpSpPr>
        <p:sp>
          <p:nvSpPr>
            <p:cNvPr id="39978" name="Rectangle 4"/>
            <p:cNvSpPr>
              <a:spLocks noChangeArrowheads="1"/>
            </p:cNvSpPr>
            <p:nvPr/>
          </p:nvSpPr>
          <p:spPr bwMode="auto">
            <a:xfrm>
              <a:off x="1512" y="2416"/>
              <a:ext cx="762" cy="7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79" name="Rectangle 5"/>
            <p:cNvSpPr>
              <a:spLocks noChangeArrowheads="1"/>
            </p:cNvSpPr>
            <p:nvPr/>
          </p:nvSpPr>
          <p:spPr bwMode="auto">
            <a:xfrm>
              <a:off x="1484" y="2451"/>
              <a:ext cx="761" cy="7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80" name="Line 6"/>
            <p:cNvSpPr>
              <a:spLocks noChangeShapeType="1"/>
            </p:cNvSpPr>
            <p:nvPr/>
          </p:nvSpPr>
          <p:spPr bwMode="auto">
            <a:xfrm flipV="1">
              <a:off x="1481" y="2617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81" name="Line 7"/>
            <p:cNvSpPr>
              <a:spLocks noChangeShapeType="1"/>
            </p:cNvSpPr>
            <p:nvPr/>
          </p:nvSpPr>
          <p:spPr bwMode="auto">
            <a:xfrm flipV="1">
              <a:off x="1492" y="2770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82" name="Line 8"/>
            <p:cNvSpPr>
              <a:spLocks noChangeShapeType="1"/>
            </p:cNvSpPr>
            <p:nvPr/>
          </p:nvSpPr>
          <p:spPr bwMode="auto">
            <a:xfrm flipV="1">
              <a:off x="1492" y="2916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83" name="Line 9"/>
            <p:cNvSpPr>
              <a:spLocks noChangeShapeType="1"/>
            </p:cNvSpPr>
            <p:nvPr/>
          </p:nvSpPr>
          <p:spPr bwMode="auto">
            <a:xfrm flipV="1">
              <a:off x="1478" y="3075"/>
              <a:ext cx="75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9984" name="Text Box 10"/>
            <p:cNvSpPr txBox="1">
              <a:spLocks noChangeArrowheads="1"/>
            </p:cNvSpPr>
            <p:nvPr/>
          </p:nvSpPr>
          <p:spPr bwMode="auto">
            <a:xfrm>
              <a:off x="1465" y="2454"/>
              <a:ext cx="797" cy="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application</a:t>
              </a:r>
            </a:p>
            <a:p>
              <a:pPr algn="ctr"/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transport</a:t>
              </a:r>
            </a:p>
            <a:p>
              <a:pPr algn="ctr"/>
              <a:r>
                <a:rPr lang="en-US" sz="1400" u="none">
                  <a:solidFill>
                    <a:srgbClr val="000000"/>
                  </a:solidFill>
                  <a:latin typeface="Tw Cen MT"/>
                  <a:cs typeface="Tw Cen MT"/>
                </a:rPr>
                <a:t>network</a:t>
              </a:r>
              <a:endParaRPr lang="en-US" sz="1600" u="none">
                <a:solidFill>
                  <a:srgbClr val="000000"/>
                </a:solidFill>
                <a:latin typeface="Tw Cen MT"/>
                <a:cs typeface="Tw Cen MT"/>
              </a:endParaRPr>
            </a:p>
            <a:p>
              <a:pPr algn="ctr"/>
              <a:endParaRPr lang="en-US" sz="1600" u="none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grpSp>
        <p:nvGrpSpPr>
          <p:cNvPr id="10" name="Group 76"/>
          <p:cNvGrpSpPr>
            <a:grpSpLocks/>
          </p:cNvGrpSpPr>
          <p:nvPr/>
        </p:nvGrpSpPr>
        <p:grpSpPr bwMode="auto">
          <a:xfrm>
            <a:off x="7143750" y="3700463"/>
            <a:ext cx="1089025" cy="1871662"/>
            <a:chOff x="7143750" y="3700463"/>
            <a:chExt cx="1089025" cy="1871677"/>
          </a:xfrm>
        </p:grpSpPr>
        <p:grpSp>
          <p:nvGrpSpPr>
            <p:cNvPr id="39973" name="Group 11"/>
            <p:cNvGrpSpPr>
              <a:grpSpLocks/>
            </p:cNvGrpSpPr>
            <p:nvPr/>
          </p:nvGrpSpPr>
          <p:grpSpPr bwMode="auto">
            <a:xfrm>
              <a:off x="7143750" y="3819525"/>
              <a:ext cx="742950" cy="439738"/>
              <a:chOff x="1448" y="2290"/>
              <a:chExt cx="468" cy="277"/>
            </a:xfrm>
          </p:grpSpPr>
          <p:sp>
            <p:nvSpPr>
              <p:cNvPr id="39976" name="Freeform 12"/>
              <p:cNvSpPr>
                <a:spLocks/>
              </p:cNvSpPr>
              <p:nvPr/>
            </p:nvSpPr>
            <p:spPr bwMode="auto">
              <a:xfrm>
                <a:off x="1448" y="2290"/>
                <a:ext cx="468" cy="277"/>
              </a:xfrm>
              <a:custGeom>
                <a:avLst/>
                <a:gdLst>
                  <a:gd name="T0" fmla="*/ 184 w 468"/>
                  <a:gd name="T1" fmla="*/ 2 h 277"/>
                  <a:gd name="T2" fmla="*/ 94 w 468"/>
                  <a:gd name="T3" fmla="*/ 20 h 277"/>
                  <a:gd name="T4" fmla="*/ 15 w 468"/>
                  <a:gd name="T5" fmla="*/ 35 h 277"/>
                  <a:gd name="T6" fmla="*/ 4 w 468"/>
                  <a:gd name="T7" fmla="*/ 133 h 277"/>
                  <a:gd name="T8" fmla="*/ 34 w 468"/>
                  <a:gd name="T9" fmla="*/ 179 h 277"/>
                  <a:gd name="T10" fmla="*/ 106 w 468"/>
                  <a:gd name="T11" fmla="*/ 230 h 277"/>
                  <a:gd name="T12" fmla="*/ 220 w 468"/>
                  <a:gd name="T13" fmla="*/ 258 h 277"/>
                  <a:gd name="T14" fmla="*/ 431 w 468"/>
                  <a:gd name="T15" fmla="*/ 248 h 277"/>
                  <a:gd name="T16" fmla="*/ 445 w 468"/>
                  <a:gd name="T17" fmla="*/ 87 h 277"/>
                  <a:gd name="T18" fmla="*/ 420 w 468"/>
                  <a:gd name="T19" fmla="*/ 17 h 277"/>
                  <a:gd name="T20" fmla="*/ 263 w 468"/>
                  <a:gd name="T21" fmla="*/ 0 h 277"/>
                  <a:gd name="T22" fmla="*/ 334 w 468"/>
                  <a:gd name="T23" fmla="*/ 14 h 277"/>
                  <a:gd name="T24" fmla="*/ 184 w 468"/>
                  <a:gd name="T25" fmla="*/ 2 h 2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68"/>
                  <a:gd name="T40" fmla="*/ 0 h 277"/>
                  <a:gd name="T41" fmla="*/ 468 w 468"/>
                  <a:gd name="T42" fmla="*/ 277 h 27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68" h="277">
                    <a:moveTo>
                      <a:pt x="184" y="2"/>
                    </a:moveTo>
                    <a:cubicBezTo>
                      <a:pt x="144" y="3"/>
                      <a:pt x="122" y="15"/>
                      <a:pt x="94" y="20"/>
                    </a:cubicBezTo>
                    <a:cubicBezTo>
                      <a:pt x="66" y="25"/>
                      <a:pt x="30" y="16"/>
                      <a:pt x="15" y="35"/>
                    </a:cubicBezTo>
                    <a:cubicBezTo>
                      <a:pt x="0" y="54"/>
                      <a:pt x="1" y="109"/>
                      <a:pt x="4" y="133"/>
                    </a:cubicBezTo>
                    <a:cubicBezTo>
                      <a:pt x="7" y="157"/>
                      <a:pt x="17" y="163"/>
                      <a:pt x="34" y="179"/>
                    </a:cubicBezTo>
                    <a:cubicBezTo>
                      <a:pt x="51" y="195"/>
                      <a:pt x="75" y="217"/>
                      <a:pt x="106" y="230"/>
                    </a:cubicBezTo>
                    <a:cubicBezTo>
                      <a:pt x="137" y="243"/>
                      <a:pt x="166" y="255"/>
                      <a:pt x="220" y="258"/>
                    </a:cubicBezTo>
                    <a:cubicBezTo>
                      <a:pt x="274" y="261"/>
                      <a:pt x="393" y="277"/>
                      <a:pt x="431" y="248"/>
                    </a:cubicBezTo>
                    <a:cubicBezTo>
                      <a:pt x="468" y="220"/>
                      <a:pt x="447" y="125"/>
                      <a:pt x="445" y="87"/>
                    </a:cubicBezTo>
                    <a:cubicBezTo>
                      <a:pt x="444" y="48"/>
                      <a:pt x="450" y="31"/>
                      <a:pt x="420" y="17"/>
                    </a:cubicBezTo>
                    <a:cubicBezTo>
                      <a:pt x="389" y="2"/>
                      <a:pt x="277" y="0"/>
                      <a:pt x="263" y="0"/>
                    </a:cubicBezTo>
                    <a:cubicBezTo>
                      <a:pt x="249" y="0"/>
                      <a:pt x="347" y="14"/>
                      <a:pt x="334" y="14"/>
                    </a:cubicBezTo>
                    <a:cubicBezTo>
                      <a:pt x="321" y="14"/>
                      <a:pt x="215" y="4"/>
                      <a:pt x="184" y="2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Tw Cen MT"/>
                  <a:cs typeface="Tw Cen MT"/>
                </a:endParaRPr>
              </a:p>
            </p:txBody>
          </p:sp>
          <p:sp>
            <p:nvSpPr>
              <p:cNvPr id="39977" name="Rectangle 13"/>
              <p:cNvSpPr>
                <a:spLocks noChangeArrowheads="1"/>
              </p:cNvSpPr>
              <p:nvPr/>
            </p:nvSpPr>
            <p:spPr bwMode="auto">
              <a:xfrm>
                <a:off x="1550" y="2350"/>
                <a:ext cx="276" cy="12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2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M</a:t>
                </a:r>
              </a:p>
            </p:txBody>
          </p:sp>
        </p:grpSp>
        <p:sp>
          <p:nvSpPr>
            <p:cNvPr id="39974" name="Text Box 14"/>
            <p:cNvSpPr txBox="1">
              <a:spLocks noChangeArrowheads="1"/>
            </p:cNvSpPr>
            <p:nvPr/>
          </p:nvSpPr>
          <p:spPr bwMode="auto">
            <a:xfrm>
              <a:off x="7789863" y="3700463"/>
              <a:ext cx="44291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P2</a:t>
              </a:r>
            </a:p>
          </p:txBody>
        </p:sp>
        <p:sp>
          <p:nvSpPr>
            <p:cNvPr id="39975" name="Down Arrow 73"/>
            <p:cNvSpPr>
              <a:spLocks noChangeArrowheads="1"/>
            </p:cNvSpPr>
            <p:nvPr/>
          </p:nvSpPr>
          <p:spPr bwMode="auto">
            <a:xfrm>
              <a:off x="7429520" y="4286256"/>
              <a:ext cx="214314" cy="1285884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cxnSp>
        <p:nvCxnSpPr>
          <p:cNvPr id="81" name="Straight Arrow Connector 80"/>
          <p:cNvCxnSpPr>
            <a:cxnSpLocks noChangeShapeType="1"/>
            <a:endCxn id="39992" idx="6"/>
          </p:cNvCxnSpPr>
          <p:nvPr/>
        </p:nvCxnSpPr>
        <p:spPr bwMode="auto">
          <a:xfrm rot="10800000">
            <a:off x="4616450" y="3533775"/>
            <a:ext cx="527050" cy="466725"/>
          </a:xfrm>
          <a:prstGeom prst="straightConnector1">
            <a:avLst/>
          </a:prstGeom>
          <a:noFill/>
          <a:ln w="82550">
            <a:solidFill>
              <a:srgbClr val="C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" name="Straight Arrow Connector 81"/>
          <p:cNvCxnSpPr>
            <a:cxnSpLocks noChangeShapeType="1"/>
          </p:cNvCxnSpPr>
          <p:nvPr/>
        </p:nvCxnSpPr>
        <p:spPr bwMode="auto">
          <a:xfrm rot="5400000" flipH="1" flipV="1">
            <a:off x="5133975" y="3581401"/>
            <a:ext cx="581025" cy="419100"/>
          </a:xfrm>
          <a:prstGeom prst="straightConnector1">
            <a:avLst/>
          </a:prstGeom>
          <a:noFill/>
          <a:ln w="82550">
            <a:solidFill>
              <a:srgbClr val="C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" name="Down Arrow 84"/>
          <p:cNvSpPr/>
          <p:nvPr/>
        </p:nvSpPr>
        <p:spPr bwMode="auto">
          <a:xfrm flipV="1">
            <a:off x="5357818" y="4071942"/>
            <a:ext cx="214314" cy="1643074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0" rev="900000"/>
            </a:camera>
            <a:lightRig rig="threePt" dir="t"/>
          </a:scene3d>
        </p:spPr>
        <p:txBody>
          <a:bodyPr wrap="none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w Cen MT"/>
              <a:ea typeface="ＭＳ Ｐゴシック" charset="-128"/>
              <a:cs typeface="Tw Cen MT"/>
            </a:endParaRPr>
          </a:p>
        </p:txBody>
      </p:sp>
      <p:sp>
        <p:nvSpPr>
          <p:cNvPr id="87" name="Down Arrow 86"/>
          <p:cNvSpPr/>
          <p:nvPr/>
        </p:nvSpPr>
        <p:spPr bwMode="auto">
          <a:xfrm flipV="1">
            <a:off x="4929190" y="4143380"/>
            <a:ext cx="214314" cy="1643074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>
              <a:rot lat="0" lon="0" rev="20700000"/>
            </a:camera>
            <a:lightRig rig="threePt" dir="t"/>
          </a:scene3d>
        </p:spPr>
        <p:txBody>
          <a:bodyPr wrap="none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w Cen MT"/>
              <a:ea typeface="ＭＳ Ｐゴシック" charset="-128"/>
              <a:cs typeface="Tw Cen MT"/>
            </a:endParaRPr>
          </a:p>
        </p:txBody>
      </p:sp>
      <p:cxnSp>
        <p:nvCxnSpPr>
          <p:cNvPr id="91" name="Straight Arrow Connector 90"/>
          <p:cNvCxnSpPr>
            <a:stCxn id="39988" idx="9"/>
          </p:cNvCxnSpPr>
          <p:nvPr/>
        </p:nvCxnSpPr>
        <p:spPr bwMode="auto">
          <a:xfrm flipV="1">
            <a:off x="2981325" y="3429000"/>
            <a:ext cx="1162050" cy="569913"/>
          </a:xfrm>
          <a:prstGeom prst="straightConnector1">
            <a:avLst/>
          </a:prstGeom>
          <a:solidFill>
            <a:schemeClr val="accent1"/>
          </a:solidFill>
          <a:ln w="69850" cap="flat" cmpd="sng" algn="ctr">
            <a:solidFill>
              <a:schemeClr val="tx2">
                <a:lumMod val="75000"/>
              </a:schemeClr>
            </a:solidFill>
            <a:prstDash val="dash"/>
            <a:miter lim="800000"/>
            <a:headEnd type="arrow"/>
            <a:tailEnd type="arrow"/>
          </a:ln>
          <a:effectLst/>
        </p:spPr>
      </p:cxnSp>
      <p:cxnSp>
        <p:nvCxnSpPr>
          <p:cNvPr id="92" name="Straight Arrow Connector 91"/>
          <p:cNvCxnSpPr>
            <a:endCxn id="39976" idx="2"/>
          </p:cNvCxnSpPr>
          <p:nvPr/>
        </p:nvCxnSpPr>
        <p:spPr bwMode="auto">
          <a:xfrm>
            <a:off x="6000750" y="3355975"/>
            <a:ext cx="1166813" cy="519113"/>
          </a:xfrm>
          <a:prstGeom prst="straightConnector1">
            <a:avLst/>
          </a:prstGeom>
          <a:solidFill>
            <a:schemeClr val="accent1"/>
          </a:solidFill>
          <a:ln w="69850" cap="flat" cmpd="sng" algn="ctr">
            <a:solidFill>
              <a:schemeClr val="tx2">
                <a:lumMod val="75000"/>
              </a:schemeClr>
            </a:solidFill>
            <a:prstDash val="dash"/>
            <a:miter lim="800000"/>
            <a:headEnd type="arrow"/>
            <a:tailEnd type="arrow"/>
          </a:ln>
          <a:effectLst/>
        </p:spPr>
      </p:cxnSp>
      <p:sp>
        <p:nvSpPr>
          <p:cNvPr id="39972" name="Text Box 23"/>
          <p:cNvSpPr txBox="1">
            <a:spLocks noChangeArrowheads="1"/>
          </p:cNvSpPr>
          <p:nvPr/>
        </p:nvSpPr>
        <p:spPr bwMode="auto">
          <a:xfrm>
            <a:off x="7239000" y="3352800"/>
            <a:ext cx="8386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Emissor</a:t>
            </a:r>
          </a:p>
        </p:txBody>
      </p:sp>
    </p:spTree>
    <p:extLst>
      <p:ext uri="{BB962C8B-B14F-4D97-AF65-F5344CB8AC3E}">
        <p14:creationId xmlns:p14="http://schemas.microsoft.com/office/powerpoint/2010/main" val="152955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pt-PT" sz="3600" dirty="0" smtClean="0">
                <a:latin typeface="Tw Cen MT"/>
                <a:ea typeface="ＭＳ Ｐゴシック" charset="0"/>
                <a:cs typeface="Tw Cen MT"/>
              </a:rPr>
              <a:t>Exemplo: </a:t>
            </a:r>
            <a:r>
              <a:rPr lang="pt-PT" sz="3600" dirty="0">
                <a:latin typeface="Tw Cen MT"/>
                <a:ea typeface="ＭＳ Ｐゴシック" charset="0"/>
                <a:cs typeface="Tw Cen MT"/>
              </a:rPr>
              <a:t>recepção de </a:t>
            </a:r>
            <a:r>
              <a:rPr lang="pt-PT" sz="3600" dirty="0" err="1">
                <a:latin typeface="Tw Cen MT"/>
                <a:ea typeface="ＭＳ Ｐゴシック" charset="0"/>
                <a:cs typeface="Tw Cen MT"/>
              </a:rPr>
              <a:t>datagramas</a:t>
            </a:r>
            <a:r>
              <a:rPr lang="pt-PT" sz="36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3600" dirty="0" smtClean="0">
                <a:latin typeface="Tw Cen MT"/>
                <a:ea typeface="ＭＳ Ｐゴシック" charset="0"/>
                <a:cs typeface="Tw Cen MT"/>
              </a:rPr>
              <a:t>UDP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316964" y="4412503"/>
            <a:ext cx="29591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 flipV="1">
            <a:off x="4910814" y="4710953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41990" name="Group 5"/>
          <p:cNvGrpSpPr>
            <a:grpSpLocks/>
          </p:cNvGrpSpPr>
          <p:nvPr/>
        </p:nvGrpSpPr>
        <p:grpSpPr bwMode="auto">
          <a:xfrm>
            <a:off x="3316964" y="3421903"/>
            <a:ext cx="2959100" cy="984250"/>
            <a:chOff x="2259" y="2020"/>
            <a:chExt cx="1864" cy="620"/>
          </a:xfrm>
        </p:grpSpPr>
        <p:sp>
          <p:nvSpPr>
            <p:cNvPr id="42018" name="Rectangle 6"/>
            <p:cNvSpPr>
              <a:spLocks noChangeArrowheads="1"/>
            </p:cNvSpPr>
            <p:nvPr/>
          </p:nvSpPr>
          <p:spPr bwMode="auto">
            <a:xfrm>
              <a:off x="2259" y="2020"/>
              <a:ext cx="186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19" name="Line 8"/>
            <p:cNvSpPr>
              <a:spLocks noChangeShapeType="1"/>
            </p:cNvSpPr>
            <p:nvPr/>
          </p:nvSpPr>
          <p:spPr bwMode="auto">
            <a:xfrm flipV="1">
              <a:off x="3263" y="2208"/>
              <a:ext cx="385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20" name="Line 9"/>
            <p:cNvSpPr>
              <a:spLocks noChangeShapeType="1"/>
            </p:cNvSpPr>
            <p:nvPr/>
          </p:nvSpPr>
          <p:spPr bwMode="auto">
            <a:xfrm flipH="1" flipV="1">
              <a:off x="3013" y="2184"/>
              <a:ext cx="250" cy="4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1991" name="Group 10"/>
          <p:cNvGrpSpPr>
            <a:grpSpLocks/>
          </p:cNvGrpSpPr>
          <p:nvPr/>
        </p:nvGrpSpPr>
        <p:grpSpPr bwMode="auto">
          <a:xfrm>
            <a:off x="3316964" y="2431303"/>
            <a:ext cx="2959100" cy="984250"/>
            <a:chOff x="2259" y="1396"/>
            <a:chExt cx="1864" cy="620"/>
          </a:xfrm>
        </p:grpSpPr>
        <p:sp>
          <p:nvSpPr>
            <p:cNvPr id="42014" name="Rectangle 11"/>
            <p:cNvSpPr>
              <a:spLocks noChangeArrowheads="1"/>
            </p:cNvSpPr>
            <p:nvPr/>
          </p:nvSpPr>
          <p:spPr bwMode="auto">
            <a:xfrm>
              <a:off x="2259" y="1396"/>
              <a:ext cx="186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15" name="Line 12"/>
            <p:cNvSpPr>
              <a:spLocks noChangeShapeType="1"/>
            </p:cNvSpPr>
            <p:nvPr/>
          </p:nvSpPr>
          <p:spPr bwMode="auto">
            <a:xfrm flipH="1" flipV="1">
              <a:off x="2927" y="1584"/>
              <a:ext cx="336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16" name="Line 13"/>
            <p:cNvSpPr>
              <a:spLocks noChangeShapeType="1"/>
            </p:cNvSpPr>
            <p:nvPr/>
          </p:nvSpPr>
          <p:spPr bwMode="auto">
            <a:xfrm flipV="1">
              <a:off x="3263" y="1584"/>
              <a:ext cx="385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17" name="Line 14"/>
            <p:cNvSpPr>
              <a:spLocks noChangeShapeType="1"/>
            </p:cNvSpPr>
            <p:nvPr/>
          </p:nvSpPr>
          <p:spPr bwMode="auto">
            <a:xfrm flipV="1">
              <a:off x="3263" y="158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1992" name="Rectangle 15"/>
          <p:cNvSpPr>
            <a:spLocks noChangeArrowheads="1"/>
          </p:cNvSpPr>
          <p:nvPr/>
        </p:nvSpPr>
        <p:spPr bwMode="auto">
          <a:xfrm>
            <a:off x="4971139" y="4977653"/>
            <a:ext cx="1200837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Frame (trama)</a:t>
            </a:r>
          </a:p>
        </p:txBody>
      </p:sp>
      <p:sp>
        <p:nvSpPr>
          <p:cNvPr id="41993" name="Rectangle 16"/>
          <p:cNvSpPr>
            <a:spLocks noChangeArrowheads="1"/>
          </p:cNvSpPr>
          <p:nvPr/>
        </p:nvSpPr>
        <p:spPr bwMode="auto">
          <a:xfrm>
            <a:off x="3447139" y="4444253"/>
            <a:ext cx="2616877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desmultiplexagem ip, icmp, arp, ...</a:t>
            </a:r>
          </a:p>
        </p:txBody>
      </p:sp>
      <p:sp>
        <p:nvSpPr>
          <p:cNvPr id="41994" name="Rectangle 17"/>
          <p:cNvSpPr>
            <a:spLocks noChangeArrowheads="1"/>
          </p:cNvSpPr>
          <p:nvPr/>
        </p:nvSpPr>
        <p:spPr bwMode="auto">
          <a:xfrm>
            <a:off x="3599539" y="3453653"/>
            <a:ext cx="2305143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desmultiplexagem udp, tcp, ...</a:t>
            </a:r>
          </a:p>
        </p:txBody>
      </p:sp>
      <p:sp>
        <p:nvSpPr>
          <p:cNvPr id="41995" name="Rectangle 18"/>
          <p:cNvSpPr>
            <a:spLocks noChangeArrowheads="1"/>
          </p:cNvSpPr>
          <p:nvPr/>
        </p:nvSpPr>
        <p:spPr bwMode="auto">
          <a:xfrm>
            <a:off x="5331502" y="2920253"/>
            <a:ext cx="2660985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dirty="0" err="1" smtClean="0">
                <a:latin typeface="Tw Cen MT"/>
                <a:cs typeface="Tw Cen MT"/>
              </a:rPr>
              <a:t>Segmento</a:t>
            </a:r>
            <a:r>
              <a:rPr lang="en-US" sz="1400" dirty="0" smtClean="0">
                <a:latin typeface="Tw Cen MT"/>
                <a:cs typeface="Tw Cen MT"/>
              </a:rPr>
              <a:t> TCP</a:t>
            </a:r>
            <a:r>
              <a:rPr lang="en-US" sz="1400" u="none" dirty="0" smtClean="0">
                <a:latin typeface="Tw Cen MT"/>
                <a:cs typeface="Tw Cen MT"/>
              </a:rPr>
              <a:t> </a:t>
            </a:r>
            <a:r>
              <a:rPr lang="en-US" sz="1400" u="none" dirty="0" err="1">
                <a:latin typeface="Tw Cen MT"/>
                <a:cs typeface="Tw Cen MT"/>
              </a:rPr>
              <a:t>ou</a:t>
            </a:r>
            <a:r>
              <a:rPr lang="en-US" sz="1400" u="none" dirty="0">
                <a:latin typeface="Tw Cen MT"/>
                <a:cs typeface="Tw Cen MT"/>
              </a:rPr>
              <a:t> </a:t>
            </a:r>
            <a:r>
              <a:rPr lang="en-US" sz="1400" u="none" dirty="0" err="1">
                <a:latin typeface="Tw Cen MT"/>
                <a:cs typeface="Tw Cen MT"/>
              </a:rPr>
              <a:t>datagrama</a:t>
            </a:r>
            <a:r>
              <a:rPr lang="en-US" sz="1400" u="none" dirty="0">
                <a:latin typeface="Tw Cen MT"/>
                <a:cs typeface="Tw Cen MT"/>
              </a:rPr>
              <a:t> UDP</a:t>
            </a:r>
          </a:p>
        </p:txBody>
      </p:sp>
      <p:sp>
        <p:nvSpPr>
          <p:cNvPr id="41996" name="Rectangle 19"/>
          <p:cNvSpPr>
            <a:spLocks noChangeArrowheads="1"/>
          </p:cNvSpPr>
          <p:nvPr/>
        </p:nvSpPr>
        <p:spPr bwMode="auto">
          <a:xfrm>
            <a:off x="5326739" y="3910853"/>
            <a:ext cx="1198908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datagrama ip </a:t>
            </a:r>
          </a:p>
        </p:txBody>
      </p:sp>
      <p:sp>
        <p:nvSpPr>
          <p:cNvPr id="41997" name="Rectangle 20"/>
          <p:cNvSpPr>
            <a:spLocks noChangeArrowheads="1"/>
          </p:cNvSpPr>
          <p:nvPr/>
        </p:nvSpPr>
        <p:spPr bwMode="auto">
          <a:xfrm>
            <a:off x="4155164" y="1440703"/>
            <a:ext cx="368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1998" name="Line 21"/>
          <p:cNvSpPr>
            <a:spLocks noChangeShapeType="1"/>
          </p:cNvSpPr>
          <p:nvPr/>
        </p:nvSpPr>
        <p:spPr bwMode="auto">
          <a:xfrm flipH="1" flipV="1">
            <a:off x="4377414" y="1739153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1999" name="Line 22"/>
          <p:cNvSpPr>
            <a:spLocks noChangeShapeType="1"/>
          </p:cNvSpPr>
          <p:nvPr/>
        </p:nvSpPr>
        <p:spPr bwMode="auto">
          <a:xfrm flipV="1">
            <a:off x="4910814" y="1739153"/>
            <a:ext cx="611188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2000" name="Line 23"/>
          <p:cNvSpPr>
            <a:spLocks noChangeShapeType="1"/>
          </p:cNvSpPr>
          <p:nvPr/>
        </p:nvSpPr>
        <p:spPr bwMode="auto">
          <a:xfrm flipV="1">
            <a:off x="4910814" y="1739153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2001" name="Rectangle 24"/>
          <p:cNvSpPr>
            <a:spLocks noChangeArrowheads="1"/>
          </p:cNvSpPr>
          <p:nvPr/>
        </p:nvSpPr>
        <p:spPr bwMode="auto">
          <a:xfrm>
            <a:off x="5542639" y="1929653"/>
            <a:ext cx="1760135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 dirty="0" smtClean="0">
                <a:latin typeface="Tw Cen MT"/>
                <a:cs typeface="Tw Cen MT"/>
              </a:rPr>
              <a:t>Dados do </a:t>
            </a:r>
            <a:r>
              <a:rPr lang="en-US" sz="1400" u="none" dirty="0" err="1" smtClean="0">
                <a:latin typeface="Tw Cen MT"/>
                <a:cs typeface="Tw Cen MT"/>
              </a:rPr>
              <a:t>Datagrama</a:t>
            </a:r>
            <a:endParaRPr lang="en-US" sz="1400" u="none" dirty="0">
              <a:latin typeface="Tw Cen MT"/>
              <a:cs typeface="Tw Cen MT"/>
            </a:endParaRPr>
          </a:p>
        </p:txBody>
      </p:sp>
      <p:sp>
        <p:nvSpPr>
          <p:cNvPr id="42002" name="Rectangle 25"/>
          <p:cNvSpPr>
            <a:spLocks noChangeArrowheads="1"/>
          </p:cNvSpPr>
          <p:nvPr/>
        </p:nvSpPr>
        <p:spPr bwMode="auto">
          <a:xfrm>
            <a:off x="3447139" y="2463053"/>
            <a:ext cx="2426383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desmultiplexagem pelas portas</a:t>
            </a:r>
          </a:p>
        </p:txBody>
      </p:sp>
      <p:sp>
        <p:nvSpPr>
          <p:cNvPr id="42003" name="Rectangle 26"/>
          <p:cNvSpPr>
            <a:spLocks noChangeArrowheads="1"/>
          </p:cNvSpPr>
          <p:nvPr/>
        </p:nvSpPr>
        <p:spPr bwMode="auto">
          <a:xfrm>
            <a:off x="4764764" y="1440703"/>
            <a:ext cx="368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2004" name="Rectangle 27"/>
          <p:cNvSpPr>
            <a:spLocks noChangeArrowheads="1"/>
          </p:cNvSpPr>
          <p:nvPr/>
        </p:nvSpPr>
        <p:spPr bwMode="auto">
          <a:xfrm>
            <a:off x="5374364" y="1440703"/>
            <a:ext cx="368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2005" name="Rectangle 28"/>
          <p:cNvSpPr>
            <a:spLocks noChangeArrowheads="1"/>
          </p:cNvSpPr>
          <p:nvPr/>
        </p:nvSpPr>
        <p:spPr bwMode="auto">
          <a:xfrm>
            <a:off x="6037939" y="1472453"/>
            <a:ext cx="993336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portas udp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7739" y="5625353"/>
            <a:ext cx="8085138" cy="457200"/>
            <a:chOff x="627739" y="5625353"/>
            <a:chExt cx="8085138" cy="457200"/>
          </a:xfrm>
        </p:grpSpPr>
        <p:sp>
          <p:nvSpPr>
            <p:cNvPr id="42006" name="Rectangle 29"/>
            <p:cNvSpPr>
              <a:spLocks noChangeArrowheads="1"/>
            </p:cNvSpPr>
            <p:nvPr/>
          </p:nvSpPr>
          <p:spPr bwMode="auto">
            <a:xfrm>
              <a:off x="651552" y="5631703"/>
              <a:ext cx="8061325" cy="444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07" name="Line 30"/>
            <p:cNvSpPr>
              <a:spLocks noChangeShapeType="1"/>
            </p:cNvSpPr>
            <p:nvPr/>
          </p:nvSpPr>
          <p:spPr bwMode="auto">
            <a:xfrm>
              <a:off x="2169202" y="5625353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08" name="Rectangle 31"/>
            <p:cNvSpPr>
              <a:spLocks noChangeArrowheads="1"/>
            </p:cNvSpPr>
            <p:nvPr/>
          </p:nvSpPr>
          <p:spPr bwMode="auto">
            <a:xfrm>
              <a:off x="627739" y="5739653"/>
              <a:ext cx="1423855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cabeçalho frame</a:t>
              </a:r>
            </a:p>
          </p:txBody>
        </p:sp>
        <p:sp>
          <p:nvSpPr>
            <p:cNvPr id="42009" name="Line 32"/>
            <p:cNvSpPr>
              <a:spLocks noChangeShapeType="1"/>
            </p:cNvSpPr>
            <p:nvPr/>
          </p:nvSpPr>
          <p:spPr bwMode="auto">
            <a:xfrm>
              <a:off x="3767814" y="5625353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10" name="Line 33"/>
            <p:cNvSpPr>
              <a:spLocks noChangeShapeType="1"/>
            </p:cNvSpPr>
            <p:nvPr/>
          </p:nvSpPr>
          <p:spPr bwMode="auto">
            <a:xfrm>
              <a:off x="5368014" y="5625353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2011" name="Rectangle 34"/>
            <p:cNvSpPr>
              <a:spLocks noChangeArrowheads="1"/>
            </p:cNvSpPr>
            <p:nvPr/>
          </p:nvSpPr>
          <p:spPr bwMode="auto">
            <a:xfrm>
              <a:off x="2380339" y="5739653"/>
              <a:ext cx="1128689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cabeçalho ip</a:t>
              </a:r>
            </a:p>
          </p:txBody>
        </p:sp>
        <p:sp>
          <p:nvSpPr>
            <p:cNvPr id="42012" name="Rectangle 35"/>
            <p:cNvSpPr>
              <a:spLocks noChangeArrowheads="1"/>
            </p:cNvSpPr>
            <p:nvPr/>
          </p:nvSpPr>
          <p:spPr bwMode="auto">
            <a:xfrm>
              <a:off x="3980539" y="5739653"/>
              <a:ext cx="1272634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cabeçalho udp</a:t>
              </a:r>
            </a:p>
          </p:txBody>
        </p:sp>
        <p:sp>
          <p:nvSpPr>
            <p:cNvPr id="42013" name="Rectangle 36"/>
            <p:cNvSpPr>
              <a:spLocks noChangeArrowheads="1"/>
            </p:cNvSpPr>
            <p:nvPr/>
          </p:nvSpPr>
          <p:spPr bwMode="auto">
            <a:xfrm>
              <a:off x="6418939" y="5741241"/>
              <a:ext cx="1400361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dados utilizador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2809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Identificaç</a:t>
            </a:r>
            <a:r>
              <a:rPr lang="pt-PT" altLang="ja-JP" sz="48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dos </a:t>
            </a:r>
            <a:r>
              <a:rPr lang="pt-PT" altLang="ja-JP" sz="4800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sockets</a:t>
            </a:r>
            <a:endParaRPr lang="pt-PT" sz="4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3796" name="Text Box 72"/>
          <p:cNvSpPr txBox="1">
            <a:spLocks noChangeArrowheads="1"/>
          </p:cNvSpPr>
          <p:nvPr/>
        </p:nvSpPr>
        <p:spPr bwMode="auto">
          <a:xfrm>
            <a:off x="457200" y="1524000"/>
            <a:ext cx="80772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O </a:t>
            </a:r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Socket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UDP de um processo, e a respectiva fila de espera, s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identificados univocamente </a:t>
            </a:r>
            <a:r>
              <a:rPr lang="pt-PT" altLang="ja-JP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pelo endereço 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IP </a:t>
            </a:r>
            <a:r>
              <a:rPr lang="pt-PT" altLang="ja-JP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da interface 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e </a:t>
            </a:r>
            <a:r>
              <a:rPr lang="pt-PT" altLang="ja-JP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pela porta 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associada ao </a:t>
            </a:r>
            <a:r>
              <a:rPr lang="pt-PT" altLang="ja-JP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socket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.</a:t>
            </a:r>
          </a:p>
          <a:p>
            <a:pPr>
              <a:buFontTx/>
              <a:buChar char="•"/>
            </a:pPr>
            <a:endParaRPr lang="pt-PT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UDP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Socket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ID = ( local IP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address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, local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port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number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</a:p>
          <a:p>
            <a:endParaRPr lang="pt-PT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O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Socket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TCP de um processo, e a respectiva fila de espera, s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identificados univocamente pelo endereço IP do processo e pela porta associada ao </a:t>
            </a:r>
            <a:r>
              <a:rPr lang="pt-PT" altLang="ja-JP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socket</a:t>
            </a:r>
            <a:r>
              <a:rPr lang="pt-PT" altLang="ja-JP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, assim como pelo endereço IP remoto e a porta remota.</a:t>
            </a:r>
          </a:p>
          <a:p>
            <a:pPr>
              <a:buFontTx/>
              <a:buChar char="•"/>
            </a:pPr>
            <a:endParaRPr lang="pt-PT" altLang="ja-JP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TCP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Socket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ID = ( local IP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address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, local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port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number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,</a:t>
            </a:r>
          </a:p>
          <a:p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		    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remote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IP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address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,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remote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port</a:t>
            </a:r>
            <a:r>
              <a:rPr lang="pt-PT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number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  <a:endParaRPr lang="pt-PT" altLang="ja-JP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92254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1406525"/>
          </a:xfrm>
        </p:spPr>
        <p:txBody>
          <a:bodyPr>
            <a:noAutofit/>
          </a:bodyPr>
          <a:lstStyle/>
          <a:p>
            <a:pPr eaLnBrk="1" hangingPunct="1"/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Multiplexing</a:t>
            </a:r>
            <a:r>
              <a:rPr lang="pt-PT" i="1" dirty="0">
                <a:latin typeface="Tw Cen MT"/>
                <a:ea typeface="ＭＳ Ｐゴシック" charset="0"/>
                <a:cs typeface="Tw Cen MT"/>
              </a:rPr>
              <a:t> / </a:t>
            </a:r>
            <a:r>
              <a:rPr lang="pt-PT" i="1" dirty="0" err="1">
                <a:latin typeface="Tw Cen MT"/>
                <a:ea typeface="ＭＳ Ｐゴシック" charset="0"/>
                <a:cs typeface="Tw Cen MT"/>
              </a:rPr>
              <a:t>Demultiplexing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(continuaç</a:t>
            </a:r>
            <a:r>
              <a:rPr lang="pt-PT" altLang="ja-JP" dirty="0">
                <a:latin typeface="Tw Cen MT"/>
                <a:ea typeface="ヒラギノ角ゴ Pro W3" charset="0"/>
                <a:cs typeface="Tw Cen MT"/>
              </a:rPr>
              <a:t>ão)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5273675" y="2016125"/>
            <a:ext cx="3324225" cy="32004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5197475" y="2111375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457200" y="2047875"/>
            <a:ext cx="4191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Os dados são marcados com a porta origem e destino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que, em conjunto com os endereços IP no cabeçalho do pacote,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identificam inequivocamente a origem e o destino dos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dados (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communication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i="1" u="none" dirty="0" err="1">
                <a:solidFill>
                  <a:srgbClr val="000000"/>
                </a:solidFill>
                <a:latin typeface="Tw Cen MT"/>
                <a:cs typeface="Tw Cen MT"/>
              </a:rPr>
              <a:t>endpoint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4039" name="Text Box 6"/>
          <p:cNvSpPr txBox="1">
            <a:spLocks noChangeArrowheads="1"/>
          </p:cNvSpPr>
          <p:nvPr/>
        </p:nvSpPr>
        <p:spPr bwMode="auto">
          <a:xfrm>
            <a:off x="5274467" y="2133600"/>
            <a:ext cx="1485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solidFill>
                  <a:srgbClr val="FF0000"/>
                </a:solidFill>
                <a:latin typeface="Tw Cen MT"/>
                <a:cs typeface="Tw Cen MT"/>
              </a:rPr>
              <a:t>Porto origem </a:t>
            </a:r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#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4040" name="Text Box 7"/>
          <p:cNvSpPr txBox="1">
            <a:spLocks noChangeArrowheads="1"/>
          </p:cNvSpPr>
          <p:nvPr/>
        </p:nvSpPr>
        <p:spPr bwMode="auto">
          <a:xfrm>
            <a:off x="6961188" y="2133600"/>
            <a:ext cx="1504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solidFill>
                  <a:srgbClr val="FF0000"/>
                </a:solidFill>
                <a:latin typeface="Comic Sans MS" charset="0"/>
              </a:rPr>
              <a:t>Porto dest. </a:t>
            </a:r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#</a:t>
            </a:r>
            <a:endParaRPr lang="en-US" u="none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4041" name="Line 8"/>
          <p:cNvSpPr>
            <a:spLocks noChangeShapeType="1"/>
          </p:cNvSpPr>
          <p:nvPr/>
        </p:nvSpPr>
        <p:spPr bwMode="auto">
          <a:xfrm flipV="1">
            <a:off x="5187950" y="2511425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 flipV="1">
            <a:off x="5197475" y="3502025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 flipV="1">
            <a:off x="6835775" y="2111375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6337300" y="1681163"/>
            <a:ext cx="950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Comic Sans MS" charset="0"/>
              </a:rPr>
              <a:t>32 bits</a:t>
            </a:r>
            <a:endParaRPr lang="en-US" u="none">
              <a:latin typeface="Times New Roman" charset="0"/>
            </a:endParaRPr>
          </a:p>
        </p:txBody>
      </p:sp>
      <p:sp>
        <p:nvSpPr>
          <p:cNvPr id="44045" name="Line 12"/>
          <p:cNvSpPr>
            <a:spLocks noChangeShapeType="1"/>
          </p:cNvSpPr>
          <p:nvPr/>
        </p:nvSpPr>
        <p:spPr bwMode="auto">
          <a:xfrm>
            <a:off x="7292975" y="1878013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3"/>
          <p:cNvSpPr>
            <a:spLocks noChangeShapeType="1"/>
          </p:cNvSpPr>
          <p:nvPr/>
        </p:nvSpPr>
        <p:spPr bwMode="auto">
          <a:xfrm rot="10800000">
            <a:off x="5183188" y="1887538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Text Box 14"/>
          <p:cNvSpPr txBox="1">
            <a:spLocks noChangeArrowheads="1"/>
          </p:cNvSpPr>
          <p:nvPr/>
        </p:nvSpPr>
        <p:spPr bwMode="auto">
          <a:xfrm>
            <a:off x="6424130" y="3962400"/>
            <a:ext cx="8645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Dados</a:t>
            </a:r>
          </a:p>
        </p:txBody>
      </p:sp>
      <p:sp>
        <p:nvSpPr>
          <p:cNvPr id="44048" name="Text Box 15"/>
          <p:cNvSpPr txBox="1">
            <a:spLocks noChangeArrowheads="1"/>
          </p:cNvSpPr>
          <p:nvPr/>
        </p:nvSpPr>
        <p:spPr bwMode="auto">
          <a:xfrm>
            <a:off x="5743221" y="2667000"/>
            <a:ext cx="20358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Outros campos do</a:t>
            </a:r>
          </a:p>
          <a:p>
            <a:pPr algn="ctr"/>
            <a:r>
              <a:rPr lang="en-US" sz="2000" u="none">
                <a:latin typeface="Tw Cen MT"/>
                <a:cs typeface="Tw Cen MT"/>
              </a:rPr>
              <a:t>cabeçalho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4049" name="Text Box 16"/>
          <p:cNvSpPr txBox="1">
            <a:spLocks noChangeArrowheads="1"/>
          </p:cNvSpPr>
          <p:nvPr/>
        </p:nvSpPr>
        <p:spPr bwMode="auto">
          <a:xfrm>
            <a:off x="2486234" y="4367487"/>
            <a:ext cx="230250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 dirty="0" err="1">
                <a:latin typeface="Tw Cen MT"/>
                <a:cs typeface="Tw Cen MT"/>
              </a:rPr>
              <a:t>Formato</a:t>
            </a:r>
            <a:r>
              <a:rPr lang="en-US" sz="2000" u="none" dirty="0">
                <a:latin typeface="Tw Cen MT"/>
                <a:cs typeface="Tw Cen MT"/>
              </a:rPr>
              <a:t> de um</a:t>
            </a:r>
          </a:p>
          <a:p>
            <a:pPr algn="ctr"/>
            <a:r>
              <a:rPr lang="en-US" sz="2000" u="none" dirty="0" err="1" smtClean="0">
                <a:latin typeface="Tw Cen MT"/>
                <a:cs typeface="Tw Cen MT"/>
              </a:rPr>
              <a:t>Datagrama</a:t>
            </a:r>
            <a:r>
              <a:rPr lang="en-US" sz="2000" u="none" dirty="0" smtClean="0">
                <a:latin typeface="Tw Cen MT"/>
                <a:cs typeface="Tw Cen MT"/>
              </a:rPr>
              <a:t> UDP </a:t>
            </a:r>
            <a:r>
              <a:rPr lang="en-US" sz="2000" u="none" dirty="0" err="1">
                <a:latin typeface="Tw Cen MT"/>
                <a:cs typeface="Tw Cen MT"/>
              </a:rPr>
              <a:t>ou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endParaRPr lang="en-US" sz="2000" u="none" dirty="0" smtClean="0">
              <a:latin typeface="Tw Cen MT"/>
              <a:cs typeface="Tw Cen MT"/>
            </a:endParaRPr>
          </a:p>
          <a:p>
            <a:pPr algn="ctr"/>
            <a:r>
              <a:rPr lang="en-US" sz="2000" u="none" dirty="0" smtClean="0">
                <a:latin typeface="Tw Cen MT"/>
                <a:cs typeface="Tw Cen MT"/>
              </a:rPr>
              <a:t>de um </a:t>
            </a:r>
            <a:r>
              <a:rPr lang="en-US" sz="2000" u="none" dirty="0" err="1" smtClean="0">
                <a:latin typeface="Tw Cen MT"/>
                <a:cs typeface="Tw Cen MT"/>
              </a:rPr>
              <a:t>segmento</a:t>
            </a:r>
            <a:r>
              <a:rPr lang="en-US" sz="2000" u="none" dirty="0" smtClean="0">
                <a:latin typeface="Tw Cen MT"/>
                <a:cs typeface="Tw Cen MT"/>
              </a:rPr>
              <a:t> TCP</a:t>
            </a:r>
            <a:endParaRPr lang="en-US" u="none" dirty="0">
              <a:latin typeface="Tw Cen MT"/>
              <a:cs typeface="Tw Cen MT"/>
            </a:endParaRPr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651552" y="5807868"/>
            <a:ext cx="8061325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9" name="Line 30"/>
          <p:cNvSpPr>
            <a:spLocks noChangeShapeType="1"/>
          </p:cNvSpPr>
          <p:nvPr/>
        </p:nvSpPr>
        <p:spPr bwMode="auto">
          <a:xfrm>
            <a:off x="2169202" y="580151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" name="Rectangle 31"/>
          <p:cNvSpPr>
            <a:spLocks noChangeArrowheads="1"/>
          </p:cNvSpPr>
          <p:nvPr/>
        </p:nvSpPr>
        <p:spPr bwMode="auto">
          <a:xfrm>
            <a:off x="627739" y="5915818"/>
            <a:ext cx="1423855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cabeçalho frame</a:t>
            </a:r>
          </a:p>
        </p:txBody>
      </p:sp>
      <p:sp>
        <p:nvSpPr>
          <p:cNvPr id="21" name="Line 32"/>
          <p:cNvSpPr>
            <a:spLocks noChangeShapeType="1"/>
          </p:cNvSpPr>
          <p:nvPr/>
        </p:nvSpPr>
        <p:spPr bwMode="auto">
          <a:xfrm>
            <a:off x="3767814" y="580151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2" name="Line 33"/>
          <p:cNvSpPr>
            <a:spLocks noChangeShapeType="1"/>
          </p:cNvSpPr>
          <p:nvPr/>
        </p:nvSpPr>
        <p:spPr bwMode="auto">
          <a:xfrm>
            <a:off x="5368014" y="580151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3" name="Rectangle 34"/>
          <p:cNvSpPr>
            <a:spLocks noChangeArrowheads="1"/>
          </p:cNvSpPr>
          <p:nvPr/>
        </p:nvSpPr>
        <p:spPr bwMode="auto">
          <a:xfrm>
            <a:off x="2380339" y="5915818"/>
            <a:ext cx="1128689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cabeçalho ip</a:t>
            </a:r>
          </a:p>
        </p:txBody>
      </p:sp>
      <p:sp>
        <p:nvSpPr>
          <p:cNvPr id="24" name="Rectangle 35"/>
          <p:cNvSpPr>
            <a:spLocks noChangeArrowheads="1"/>
          </p:cNvSpPr>
          <p:nvPr/>
        </p:nvSpPr>
        <p:spPr bwMode="auto">
          <a:xfrm>
            <a:off x="3767814" y="5915818"/>
            <a:ext cx="1558119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 dirty="0" err="1">
                <a:latin typeface="Tw Cen MT"/>
                <a:cs typeface="Tw Cen MT"/>
              </a:rPr>
              <a:t>cabeçalho</a:t>
            </a:r>
            <a:r>
              <a:rPr lang="en-US" sz="1400" u="none" dirty="0">
                <a:latin typeface="Tw Cen MT"/>
                <a:cs typeface="Tw Cen MT"/>
              </a:rPr>
              <a:t> </a:t>
            </a:r>
            <a:r>
              <a:rPr lang="en-US" sz="1400" u="none" dirty="0" err="1" smtClean="0">
                <a:latin typeface="Tw Cen MT"/>
                <a:cs typeface="Tw Cen MT"/>
              </a:rPr>
              <a:t>udp</a:t>
            </a:r>
            <a:r>
              <a:rPr lang="en-US" sz="1400" u="none" dirty="0" smtClean="0">
                <a:latin typeface="Tw Cen MT"/>
                <a:cs typeface="Tw Cen MT"/>
              </a:rPr>
              <a:t>/</a:t>
            </a:r>
            <a:r>
              <a:rPr lang="en-US" sz="1400" u="none" dirty="0" err="1" smtClean="0">
                <a:latin typeface="Tw Cen MT"/>
                <a:cs typeface="Tw Cen MT"/>
              </a:rPr>
              <a:t>tcp</a:t>
            </a:r>
            <a:endParaRPr lang="en-US" sz="1400" u="none" dirty="0">
              <a:latin typeface="Tw Cen MT"/>
              <a:cs typeface="Tw Cen MT"/>
            </a:endParaRPr>
          </a:p>
        </p:txBody>
      </p:sp>
      <p:sp>
        <p:nvSpPr>
          <p:cNvPr id="25" name="Rectangle 36"/>
          <p:cNvSpPr>
            <a:spLocks noChangeArrowheads="1"/>
          </p:cNvSpPr>
          <p:nvPr/>
        </p:nvSpPr>
        <p:spPr bwMode="auto">
          <a:xfrm>
            <a:off x="6418939" y="5917406"/>
            <a:ext cx="1400361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 u="none">
                <a:latin typeface="Tw Cen MT"/>
                <a:cs typeface="Tw Cen MT"/>
              </a:rPr>
              <a:t>dados utilizador</a:t>
            </a:r>
          </a:p>
        </p:txBody>
      </p:sp>
    </p:spTree>
    <p:extLst>
      <p:ext uri="{BB962C8B-B14F-4D97-AF65-F5344CB8AC3E}">
        <p14:creationId xmlns:p14="http://schemas.microsoft.com/office/powerpoint/2010/main" val="1818475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Exemplos com portas TCP</a:t>
            </a:r>
          </a:p>
        </p:txBody>
      </p:sp>
      <p:sp>
        <p:nvSpPr>
          <p:cNvPr id="46087" name="Rectangle 3"/>
          <p:cNvSpPr>
            <a:spLocks noChangeArrowheads="1"/>
          </p:cNvSpPr>
          <p:nvPr/>
        </p:nvSpPr>
        <p:spPr bwMode="auto">
          <a:xfrm>
            <a:off x="4151313" y="4826000"/>
            <a:ext cx="1438275" cy="14097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7351713" y="3101975"/>
            <a:ext cx="1438275" cy="14097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5770563" y="3101975"/>
            <a:ext cx="1438275" cy="14097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2289175" y="2663825"/>
            <a:ext cx="1438275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2241550" y="1558925"/>
            <a:ext cx="1438275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395243"/>
              </p:ext>
            </p:extLst>
          </p:nvPr>
        </p:nvGraphicFramePr>
        <p:xfrm>
          <a:off x="1108075" y="2233613"/>
          <a:ext cx="787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4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2233613"/>
                        <a:ext cx="7874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092" name="Group 9"/>
          <p:cNvGrpSpPr>
            <a:grpSpLocks/>
          </p:cNvGrpSpPr>
          <p:nvPr/>
        </p:nvGrpSpPr>
        <p:grpSpPr bwMode="auto">
          <a:xfrm>
            <a:off x="3973513" y="2214563"/>
            <a:ext cx="407987" cy="742950"/>
            <a:chOff x="1811" y="1379"/>
            <a:chExt cx="131" cy="258"/>
          </a:xfrm>
        </p:grpSpPr>
        <p:sp>
          <p:nvSpPr>
            <p:cNvPr id="46145" name="AutoShape 10"/>
            <p:cNvSpPr>
              <a:spLocks noChangeArrowheads="1"/>
            </p:cNvSpPr>
            <p:nvPr/>
          </p:nvSpPr>
          <p:spPr bwMode="auto">
            <a:xfrm>
              <a:off x="1811" y="1577"/>
              <a:ext cx="131" cy="60"/>
            </a:xfrm>
            <a:prstGeom prst="parallelogram">
              <a:avLst>
                <a:gd name="adj" fmla="val 84109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46" name="Rectangle 11"/>
            <p:cNvSpPr>
              <a:spLocks noChangeArrowheads="1"/>
            </p:cNvSpPr>
            <p:nvPr/>
          </p:nvSpPr>
          <p:spPr bwMode="auto">
            <a:xfrm>
              <a:off x="1877" y="1381"/>
              <a:ext cx="61" cy="198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47" name="Rectangle 12"/>
            <p:cNvSpPr>
              <a:spLocks noChangeArrowheads="1"/>
            </p:cNvSpPr>
            <p:nvPr/>
          </p:nvSpPr>
          <p:spPr bwMode="auto">
            <a:xfrm>
              <a:off x="1812" y="1437"/>
              <a:ext cx="83" cy="198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48" name="AutoShape 13"/>
            <p:cNvSpPr>
              <a:spLocks noChangeArrowheads="1"/>
            </p:cNvSpPr>
            <p:nvPr/>
          </p:nvSpPr>
          <p:spPr bwMode="auto">
            <a:xfrm>
              <a:off x="1811" y="1379"/>
              <a:ext cx="131" cy="60"/>
            </a:xfrm>
            <a:prstGeom prst="parallelogram">
              <a:avLst>
                <a:gd name="adj" fmla="val 84109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49" name="Line 14"/>
            <p:cNvSpPr>
              <a:spLocks noChangeShapeType="1"/>
            </p:cNvSpPr>
            <p:nvPr/>
          </p:nvSpPr>
          <p:spPr bwMode="auto">
            <a:xfrm>
              <a:off x="1942" y="1383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50" name="Line 15"/>
            <p:cNvSpPr>
              <a:spLocks noChangeShapeType="1"/>
            </p:cNvSpPr>
            <p:nvPr/>
          </p:nvSpPr>
          <p:spPr bwMode="auto">
            <a:xfrm flipH="1">
              <a:off x="1895" y="1577"/>
              <a:ext cx="47" cy="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51" name="Rectangle 16"/>
            <p:cNvSpPr>
              <a:spLocks noChangeArrowheads="1"/>
            </p:cNvSpPr>
            <p:nvPr/>
          </p:nvSpPr>
          <p:spPr bwMode="auto">
            <a:xfrm>
              <a:off x="1822" y="1463"/>
              <a:ext cx="55" cy="11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52" name="Rectangle 17"/>
            <p:cNvSpPr>
              <a:spLocks noChangeArrowheads="1"/>
            </p:cNvSpPr>
            <p:nvPr/>
          </p:nvSpPr>
          <p:spPr bwMode="auto">
            <a:xfrm>
              <a:off x="1830" y="1497"/>
              <a:ext cx="42" cy="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225067" y="1781175"/>
            <a:ext cx="805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host A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6094" name="Text Box 19"/>
          <p:cNvSpPr txBox="1">
            <a:spLocks noChangeArrowheads="1"/>
          </p:cNvSpPr>
          <p:nvPr/>
        </p:nvSpPr>
        <p:spPr bwMode="auto">
          <a:xfrm>
            <a:off x="3903947" y="1762125"/>
            <a:ext cx="10138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server B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6095" name="Line 20"/>
          <p:cNvSpPr>
            <a:spLocks noChangeShapeType="1"/>
          </p:cNvSpPr>
          <p:nvPr/>
        </p:nvSpPr>
        <p:spPr bwMode="auto">
          <a:xfrm>
            <a:off x="1946275" y="2320925"/>
            <a:ext cx="196215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46096" name="Group 21"/>
          <p:cNvGrpSpPr>
            <a:grpSpLocks/>
          </p:cNvGrpSpPr>
          <p:nvPr/>
        </p:nvGrpSpPr>
        <p:grpSpPr bwMode="auto">
          <a:xfrm>
            <a:off x="2193925" y="1585913"/>
            <a:ext cx="1447800" cy="963612"/>
            <a:chOff x="384" y="2951"/>
            <a:chExt cx="912" cy="607"/>
          </a:xfrm>
        </p:grpSpPr>
        <p:sp>
          <p:nvSpPr>
            <p:cNvPr id="46141" name="Rectangle 22"/>
            <p:cNvSpPr>
              <a:spLocks noChangeArrowheads="1"/>
            </p:cNvSpPr>
            <p:nvPr/>
          </p:nvSpPr>
          <p:spPr bwMode="auto">
            <a:xfrm>
              <a:off x="384" y="2982"/>
              <a:ext cx="906" cy="57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42" name="Text Box 23"/>
            <p:cNvSpPr txBox="1">
              <a:spLocks noChangeArrowheads="1"/>
            </p:cNvSpPr>
            <p:nvPr/>
          </p:nvSpPr>
          <p:spPr bwMode="auto">
            <a:xfrm>
              <a:off x="455" y="2951"/>
              <a:ext cx="73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source port: x</a:t>
              </a:r>
            </a:p>
            <a:p>
              <a:pPr algn="ctr"/>
              <a:r>
                <a:rPr lang="en-US" sz="1400" u="none">
                  <a:latin typeface="Tw Cen MT"/>
                  <a:cs typeface="Tw Cen MT"/>
                </a:rPr>
                <a:t>dest. port: 23</a:t>
              </a:r>
              <a:endParaRPr lang="en-US" sz="2000" u="none">
                <a:latin typeface="Tw Cen MT"/>
                <a:cs typeface="Tw Cen MT"/>
              </a:endParaRPr>
            </a:p>
          </p:txBody>
        </p:sp>
        <p:sp>
          <p:nvSpPr>
            <p:cNvPr id="46143" name="Line 24"/>
            <p:cNvSpPr>
              <a:spLocks noChangeShapeType="1"/>
            </p:cNvSpPr>
            <p:nvPr/>
          </p:nvSpPr>
          <p:spPr bwMode="auto">
            <a:xfrm>
              <a:off x="384" y="313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44" name="Line 25"/>
            <p:cNvSpPr>
              <a:spLocks noChangeShapeType="1"/>
            </p:cNvSpPr>
            <p:nvPr/>
          </p:nvSpPr>
          <p:spPr bwMode="auto">
            <a:xfrm>
              <a:off x="390" y="3270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6097" name="Line 26"/>
          <p:cNvSpPr>
            <a:spLocks noChangeShapeType="1"/>
          </p:cNvSpPr>
          <p:nvPr/>
        </p:nvSpPr>
        <p:spPr bwMode="auto">
          <a:xfrm>
            <a:off x="1965325" y="2778125"/>
            <a:ext cx="196215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46098" name="Group 27"/>
          <p:cNvGrpSpPr>
            <a:grpSpLocks/>
          </p:cNvGrpSpPr>
          <p:nvPr/>
        </p:nvGrpSpPr>
        <p:grpSpPr bwMode="auto">
          <a:xfrm>
            <a:off x="2216150" y="2667000"/>
            <a:ext cx="1447800" cy="963613"/>
            <a:chOff x="384" y="2951"/>
            <a:chExt cx="912" cy="607"/>
          </a:xfrm>
        </p:grpSpPr>
        <p:sp>
          <p:nvSpPr>
            <p:cNvPr id="46137" name="Rectangle 28"/>
            <p:cNvSpPr>
              <a:spLocks noChangeArrowheads="1"/>
            </p:cNvSpPr>
            <p:nvPr/>
          </p:nvSpPr>
          <p:spPr bwMode="auto">
            <a:xfrm>
              <a:off x="384" y="2982"/>
              <a:ext cx="906" cy="57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38" name="Text Box 29"/>
            <p:cNvSpPr txBox="1">
              <a:spLocks noChangeArrowheads="1"/>
            </p:cNvSpPr>
            <p:nvPr/>
          </p:nvSpPr>
          <p:spPr bwMode="auto">
            <a:xfrm>
              <a:off x="440" y="2951"/>
              <a:ext cx="76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source port:23</a:t>
              </a:r>
            </a:p>
            <a:p>
              <a:pPr algn="ctr"/>
              <a:r>
                <a:rPr lang="en-US" sz="1400" u="none">
                  <a:latin typeface="Tw Cen MT"/>
                  <a:cs typeface="Tw Cen MT"/>
                </a:rPr>
                <a:t>dest. port: x</a:t>
              </a:r>
              <a:endParaRPr lang="en-US" sz="2000" u="none">
                <a:latin typeface="Tw Cen MT"/>
                <a:cs typeface="Tw Cen MT"/>
              </a:endParaRPr>
            </a:p>
          </p:txBody>
        </p:sp>
        <p:sp>
          <p:nvSpPr>
            <p:cNvPr id="46139" name="Line 30"/>
            <p:cNvSpPr>
              <a:spLocks noChangeShapeType="1"/>
            </p:cNvSpPr>
            <p:nvPr/>
          </p:nvSpPr>
          <p:spPr bwMode="auto">
            <a:xfrm>
              <a:off x="384" y="313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40" name="Line 31"/>
            <p:cNvSpPr>
              <a:spLocks noChangeShapeType="1"/>
            </p:cNvSpPr>
            <p:nvPr/>
          </p:nvSpPr>
          <p:spPr bwMode="auto">
            <a:xfrm>
              <a:off x="390" y="3270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6099" name="Text Box 32"/>
          <p:cNvSpPr txBox="1">
            <a:spLocks noChangeArrowheads="1"/>
          </p:cNvSpPr>
          <p:nvPr/>
        </p:nvSpPr>
        <p:spPr bwMode="auto">
          <a:xfrm>
            <a:off x="2210699" y="3733800"/>
            <a:ext cx="17587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/>
                <a:cs typeface="Tw Cen MT"/>
              </a:rPr>
              <a:t>Exemplo: Telnet</a:t>
            </a:r>
            <a:endParaRPr lang="pt-PT" u="none">
              <a:latin typeface="Tw Cen MT"/>
              <a:cs typeface="Tw Cen MT"/>
            </a:endParaRPr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684478"/>
              </p:ext>
            </p:extLst>
          </p:nvPr>
        </p:nvGraphicFramePr>
        <p:xfrm>
          <a:off x="2846388" y="5319713"/>
          <a:ext cx="787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5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5319713"/>
                        <a:ext cx="7874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100" name="Group 34"/>
          <p:cNvGrpSpPr>
            <a:grpSpLocks/>
          </p:cNvGrpSpPr>
          <p:nvPr/>
        </p:nvGrpSpPr>
        <p:grpSpPr bwMode="auto">
          <a:xfrm>
            <a:off x="6845300" y="4900613"/>
            <a:ext cx="541338" cy="923925"/>
            <a:chOff x="1811" y="1379"/>
            <a:chExt cx="131" cy="258"/>
          </a:xfrm>
        </p:grpSpPr>
        <p:sp>
          <p:nvSpPr>
            <p:cNvPr id="46129" name="AutoShape 35"/>
            <p:cNvSpPr>
              <a:spLocks noChangeArrowheads="1"/>
            </p:cNvSpPr>
            <p:nvPr/>
          </p:nvSpPr>
          <p:spPr bwMode="auto">
            <a:xfrm>
              <a:off x="1811" y="1577"/>
              <a:ext cx="131" cy="60"/>
            </a:xfrm>
            <a:prstGeom prst="parallelogram">
              <a:avLst>
                <a:gd name="adj" fmla="val 84109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30" name="Rectangle 36"/>
            <p:cNvSpPr>
              <a:spLocks noChangeArrowheads="1"/>
            </p:cNvSpPr>
            <p:nvPr/>
          </p:nvSpPr>
          <p:spPr bwMode="auto">
            <a:xfrm>
              <a:off x="1877" y="1381"/>
              <a:ext cx="61" cy="198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31" name="Rectangle 37"/>
            <p:cNvSpPr>
              <a:spLocks noChangeArrowheads="1"/>
            </p:cNvSpPr>
            <p:nvPr/>
          </p:nvSpPr>
          <p:spPr bwMode="auto">
            <a:xfrm>
              <a:off x="1812" y="1437"/>
              <a:ext cx="83" cy="198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32" name="AutoShape 38"/>
            <p:cNvSpPr>
              <a:spLocks noChangeArrowheads="1"/>
            </p:cNvSpPr>
            <p:nvPr/>
          </p:nvSpPr>
          <p:spPr bwMode="auto">
            <a:xfrm>
              <a:off x="1811" y="1379"/>
              <a:ext cx="131" cy="60"/>
            </a:xfrm>
            <a:prstGeom prst="parallelogram">
              <a:avLst>
                <a:gd name="adj" fmla="val 84109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33" name="Line 39"/>
            <p:cNvSpPr>
              <a:spLocks noChangeShapeType="1"/>
            </p:cNvSpPr>
            <p:nvPr/>
          </p:nvSpPr>
          <p:spPr bwMode="auto">
            <a:xfrm>
              <a:off x="1942" y="1383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34" name="Line 40"/>
            <p:cNvSpPr>
              <a:spLocks noChangeShapeType="1"/>
            </p:cNvSpPr>
            <p:nvPr/>
          </p:nvSpPr>
          <p:spPr bwMode="auto">
            <a:xfrm flipH="1">
              <a:off x="1895" y="1577"/>
              <a:ext cx="47" cy="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35" name="Rectangle 41"/>
            <p:cNvSpPr>
              <a:spLocks noChangeArrowheads="1"/>
            </p:cNvSpPr>
            <p:nvPr/>
          </p:nvSpPr>
          <p:spPr bwMode="auto">
            <a:xfrm>
              <a:off x="1822" y="1463"/>
              <a:ext cx="55" cy="11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36" name="Rectangle 42"/>
            <p:cNvSpPr>
              <a:spLocks noChangeArrowheads="1"/>
            </p:cNvSpPr>
            <p:nvPr/>
          </p:nvSpPr>
          <p:spPr bwMode="auto">
            <a:xfrm>
              <a:off x="1830" y="1497"/>
              <a:ext cx="42" cy="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6101" name="Text Box 43"/>
          <p:cNvSpPr txBox="1">
            <a:spLocks noChangeArrowheads="1"/>
          </p:cNvSpPr>
          <p:nvPr/>
        </p:nvSpPr>
        <p:spPr bwMode="auto">
          <a:xfrm>
            <a:off x="1377914" y="5267325"/>
            <a:ext cx="1305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en-US" sz="2000" u="none" dirty="0">
                <a:latin typeface="Tw Cen MT"/>
                <a:cs typeface="Tw Cen MT"/>
              </a:rPr>
              <a:t>Web client</a:t>
            </a:r>
          </a:p>
          <a:p>
            <a:pPr algn="r"/>
            <a:r>
              <a:rPr lang="en-US" sz="2000" u="none" dirty="0">
                <a:latin typeface="Tw Cen MT"/>
                <a:cs typeface="Tw Cen MT"/>
              </a:rPr>
              <a:t>host A</a:t>
            </a:r>
            <a:endParaRPr lang="en-US" u="none" dirty="0">
              <a:latin typeface="Tw Cen MT"/>
              <a:cs typeface="Tw Cen MT"/>
            </a:endParaRPr>
          </a:p>
        </p:txBody>
      </p:sp>
      <p:sp>
        <p:nvSpPr>
          <p:cNvPr id="46102" name="Text Box 44"/>
          <p:cNvSpPr txBox="1">
            <a:spLocks noChangeArrowheads="1"/>
          </p:cNvSpPr>
          <p:nvPr/>
        </p:nvSpPr>
        <p:spPr bwMode="auto">
          <a:xfrm>
            <a:off x="7575835" y="4991100"/>
            <a:ext cx="10138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Web</a:t>
            </a:r>
          </a:p>
          <a:p>
            <a:pPr algn="ctr"/>
            <a:r>
              <a:rPr lang="en-US" sz="2000" u="none">
                <a:latin typeface="Tw Cen MT"/>
                <a:cs typeface="Tw Cen MT"/>
              </a:rPr>
              <a:t>server B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6103" name="Line 45"/>
          <p:cNvSpPr>
            <a:spLocks noChangeShapeType="1"/>
          </p:cNvSpPr>
          <p:nvPr/>
        </p:nvSpPr>
        <p:spPr bwMode="auto">
          <a:xfrm>
            <a:off x="3636963" y="5340350"/>
            <a:ext cx="31813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05495"/>
              </p:ext>
            </p:extLst>
          </p:nvPr>
        </p:nvGraphicFramePr>
        <p:xfrm>
          <a:off x="6780213" y="2271713"/>
          <a:ext cx="787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6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2271713"/>
                        <a:ext cx="7874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4" name="Text Box 47"/>
          <p:cNvSpPr txBox="1">
            <a:spLocks noChangeArrowheads="1"/>
          </p:cNvSpPr>
          <p:nvPr/>
        </p:nvSpPr>
        <p:spPr bwMode="auto">
          <a:xfrm>
            <a:off x="6570169" y="1524000"/>
            <a:ext cx="12900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Tw Cen MT"/>
                <a:cs typeface="Tw Cen MT"/>
              </a:rPr>
              <a:t>Web client</a:t>
            </a:r>
          </a:p>
          <a:p>
            <a:pPr algn="ctr"/>
            <a:r>
              <a:rPr lang="en-US" sz="2000" u="none">
                <a:latin typeface="Tw Cen MT"/>
                <a:cs typeface="Tw Cen MT"/>
              </a:rPr>
              <a:t>host C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46105" name="Line 48"/>
          <p:cNvSpPr>
            <a:spLocks noChangeShapeType="1"/>
          </p:cNvSpPr>
          <p:nvPr/>
        </p:nvSpPr>
        <p:spPr bwMode="auto">
          <a:xfrm>
            <a:off x="7380288" y="2921000"/>
            <a:ext cx="0" cy="19335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46106" name="Line 49"/>
          <p:cNvSpPr>
            <a:spLocks noChangeShapeType="1"/>
          </p:cNvSpPr>
          <p:nvPr/>
        </p:nvSpPr>
        <p:spPr bwMode="auto">
          <a:xfrm flipH="1">
            <a:off x="6999288" y="2921000"/>
            <a:ext cx="9525" cy="1943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46107" name="Group 50"/>
          <p:cNvGrpSpPr>
            <a:grpSpLocks/>
          </p:cNvGrpSpPr>
          <p:nvPr/>
        </p:nvGrpSpPr>
        <p:grpSpPr bwMode="auto">
          <a:xfrm>
            <a:off x="7245350" y="3100388"/>
            <a:ext cx="1519238" cy="1470025"/>
            <a:chOff x="4631" y="1985"/>
            <a:chExt cx="957" cy="926"/>
          </a:xfrm>
        </p:grpSpPr>
        <p:sp>
          <p:nvSpPr>
            <p:cNvPr id="46123" name="Rectangle 51"/>
            <p:cNvSpPr>
              <a:spLocks noChangeArrowheads="1"/>
            </p:cNvSpPr>
            <p:nvPr/>
          </p:nvSpPr>
          <p:spPr bwMode="auto">
            <a:xfrm>
              <a:off x="4668" y="2021"/>
              <a:ext cx="906" cy="8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24" name="Text Box 52"/>
            <p:cNvSpPr txBox="1">
              <a:spLocks noChangeArrowheads="1"/>
            </p:cNvSpPr>
            <p:nvPr/>
          </p:nvSpPr>
          <p:spPr bwMode="auto">
            <a:xfrm>
              <a:off x="4631" y="1985"/>
              <a:ext cx="957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Source IP: C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Dest IP: B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source port: x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dest. port: 80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6125" name="Line 53"/>
            <p:cNvSpPr>
              <a:spLocks noChangeShapeType="1"/>
            </p:cNvSpPr>
            <p:nvPr/>
          </p:nvSpPr>
          <p:spPr bwMode="auto">
            <a:xfrm>
              <a:off x="4668" y="2157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26" name="Line 54"/>
            <p:cNvSpPr>
              <a:spLocks noChangeShapeType="1"/>
            </p:cNvSpPr>
            <p:nvPr/>
          </p:nvSpPr>
          <p:spPr bwMode="auto">
            <a:xfrm>
              <a:off x="4674" y="232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27" name="Line 55"/>
            <p:cNvSpPr>
              <a:spLocks noChangeShapeType="1"/>
            </p:cNvSpPr>
            <p:nvPr/>
          </p:nvSpPr>
          <p:spPr bwMode="auto">
            <a:xfrm>
              <a:off x="4680" y="2484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28" name="Line 56"/>
            <p:cNvSpPr>
              <a:spLocks noChangeShapeType="1"/>
            </p:cNvSpPr>
            <p:nvPr/>
          </p:nvSpPr>
          <p:spPr bwMode="auto">
            <a:xfrm>
              <a:off x="4668" y="2628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6108" name="Group 57"/>
          <p:cNvGrpSpPr>
            <a:grpSpLocks/>
          </p:cNvGrpSpPr>
          <p:nvPr/>
        </p:nvGrpSpPr>
        <p:grpSpPr bwMode="auto">
          <a:xfrm>
            <a:off x="5638800" y="3124200"/>
            <a:ext cx="1519238" cy="1470025"/>
            <a:chOff x="4631" y="1985"/>
            <a:chExt cx="957" cy="926"/>
          </a:xfrm>
        </p:grpSpPr>
        <p:sp>
          <p:nvSpPr>
            <p:cNvPr id="46117" name="Rectangle 58"/>
            <p:cNvSpPr>
              <a:spLocks noChangeArrowheads="1"/>
            </p:cNvSpPr>
            <p:nvPr/>
          </p:nvSpPr>
          <p:spPr bwMode="auto">
            <a:xfrm>
              <a:off x="4668" y="2021"/>
              <a:ext cx="906" cy="8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18" name="Text Box 59"/>
            <p:cNvSpPr txBox="1">
              <a:spLocks noChangeArrowheads="1"/>
            </p:cNvSpPr>
            <p:nvPr/>
          </p:nvSpPr>
          <p:spPr bwMode="auto">
            <a:xfrm>
              <a:off x="4631" y="1985"/>
              <a:ext cx="957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Source IP: C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Dest IP: B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source port: y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dest. port: 80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6119" name="Line 60"/>
            <p:cNvSpPr>
              <a:spLocks noChangeShapeType="1"/>
            </p:cNvSpPr>
            <p:nvPr/>
          </p:nvSpPr>
          <p:spPr bwMode="auto">
            <a:xfrm>
              <a:off x="4668" y="2157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20" name="Line 61"/>
            <p:cNvSpPr>
              <a:spLocks noChangeShapeType="1"/>
            </p:cNvSpPr>
            <p:nvPr/>
          </p:nvSpPr>
          <p:spPr bwMode="auto">
            <a:xfrm>
              <a:off x="4674" y="232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21" name="Line 62"/>
            <p:cNvSpPr>
              <a:spLocks noChangeShapeType="1"/>
            </p:cNvSpPr>
            <p:nvPr/>
          </p:nvSpPr>
          <p:spPr bwMode="auto">
            <a:xfrm>
              <a:off x="4680" y="2484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22" name="Line 63"/>
            <p:cNvSpPr>
              <a:spLocks noChangeShapeType="1"/>
            </p:cNvSpPr>
            <p:nvPr/>
          </p:nvSpPr>
          <p:spPr bwMode="auto">
            <a:xfrm>
              <a:off x="4668" y="2628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6109" name="Group 64"/>
          <p:cNvGrpSpPr>
            <a:grpSpLocks/>
          </p:cNvGrpSpPr>
          <p:nvPr/>
        </p:nvGrpSpPr>
        <p:grpSpPr bwMode="auto">
          <a:xfrm>
            <a:off x="4035425" y="4824413"/>
            <a:ext cx="1519238" cy="1470025"/>
            <a:chOff x="4631" y="1985"/>
            <a:chExt cx="957" cy="926"/>
          </a:xfrm>
        </p:grpSpPr>
        <p:sp>
          <p:nvSpPr>
            <p:cNvPr id="46111" name="Rectangle 65"/>
            <p:cNvSpPr>
              <a:spLocks noChangeArrowheads="1"/>
            </p:cNvSpPr>
            <p:nvPr/>
          </p:nvSpPr>
          <p:spPr bwMode="auto">
            <a:xfrm>
              <a:off x="4668" y="2021"/>
              <a:ext cx="906" cy="8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12" name="Text Box 66"/>
            <p:cNvSpPr txBox="1">
              <a:spLocks noChangeArrowheads="1"/>
            </p:cNvSpPr>
            <p:nvPr/>
          </p:nvSpPr>
          <p:spPr bwMode="auto">
            <a:xfrm>
              <a:off x="4631" y="1985"/>
              <a:ext cx="957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Source IP: A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Dest IP: B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source port: x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dest. port: 80</a:t>
              </a:r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46113" name="Line 67"/>
            <p:cNvSpPr>
              <a:spLocks noChangeShapeType="1"/>
            </p:cNvSpPr>
            <p:nvPr/>
          </p:nvSpPr>
          <p:spPr bwMode="auto">
            <a:xfrm>
              <a:off x="4668" y="2157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14" name="Line 68"/>
            <p:cNvSpPr>
              <a:spLocks noChangeShapeType="1"/>
            </p:cNvSpPr>
            <p:nvPr/>
          </p:nvSpPr>
          <p:spPr bwMode="auto">
            <a:xfrm>
              <a:off x="4674" y="232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15" name="Line 69"/>
            <p:cNvSpPr>
              <a:spLocks noChangeShapeType="1"/>
            </p:cNvSpPr>
            <p:nvPr/>
          </p:nvSpPr>
          <p:spPr bwMode="auto">
            <a:xfrm>
              <a:off x="4680" y="2484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46116" name="Line 70"/>
            <p:cNvSpPr>
              <a:spLocks noChangeShapeType="1"/>
            </p:cNvSpPr>
            <p:nvPr/>
          </p:nvSpPr>
          <p:spPr bwMode="auto">
            <a:xfrm>
              <a:off x="4668" y="2628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46110" name="Text Box 71"/>
          <p:cNvSpPr txBox="1">
            <a:spLocks noChangeArrowheads="1"/>
          </p:cNvSpPr>
          <p:nvPr/>
        </p:nvSpPr>
        <p:spPr bwMode="auto">
          <a:xfrm>
            <a:off x="6041735" y="5943600"/>
            <a:ext cx="23738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/>
                <a:cs typeface="Tw Cen MT"/>
              </a:rPr>
              <a:t>Exemplo: Web server</a:t>
            </a:r>
            <a:endParaRPr lang="pt-PT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066615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6000" dirty="0">
                <a:latin typeface="Tw Cen MT"/>
                <a:ea typeface="ＭＳ Ｐゴシック" charset="0"/>
                <a:cs typeface="Tw Cen MT"/>
              </a:rPr>
              <a:t>O protocolo UDP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457200" y="1440398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None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O n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ível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de serviço do protocolo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UDP é elementar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Serviço </a:t>
            </a:r>
            <a:r>
              <a:rPr lang="pt-PT" sz="18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best</a:t>
            </a:r>
            <a:r>
              <a:rPr lang="pt-PT" sz="18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effort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que só acrescenta 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multiplexagem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e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desmultiplexagem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ao nível rede. As mensagens UDP (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UDP) podem ser perdidos ou entregues fora de 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ordem.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Ausência de conexão 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(</a:t>
            </a:r>
            <a:r>
              <a:rPr lang="pt-PT" sz="18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connectionless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: não é necessário nenhum estabelecimento de conexão 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(</a:t>
            </a:r>
            <a:r>
              <a:rPr lang="pt-PT" sz="18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handshaking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) preliminar entre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o emissor e o receptor e cada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é processado independentemente dos outros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None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Mas em certos contextos isso tem as suas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v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antagens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Sem necessidade de conexão (o que evita um RTT suplementar e vários pacotes extra)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Simples - sem estado do lado do emissor ou do receptor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Cabeçalho mais pequeno que o TCP (8 bytes ao invés de 20 bytes)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Sem controlo de saturação - os dados podem ser enviados à velocidade que o emissor desejar</a:t>
            </a:r>
          </a:p>
        </p:txBody>
      </p:sp>
    </p:spTree>
    <p:extLst>
      <p:ext uri="{BB962C8B-B14F-4D97-AF65-F5344CB8AC3E}">
        <p14:creationId xmlns:p14="http://schemas.microsoft.com/office/powerpoint/2010/main" val="9122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 smtClean="0">
                <a:latin typeface="Tw Cen MT"/>
                <a:ea typeface="ＭＳ Ｐゴシック" charset="0"/>
                <a:cs typeface="Tw Cen MT"/>
              </a:rPr>
              <a:t>Utilizações</a:t>
            </a:r>
            <a:endParaRPr lang="pt-PT" sz="54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54595"/>
            <a:ext cx="8686800" cy="4823729"/>
          </a:xfrm>
        </p:spPr>
        <p:txBody>
          <a:bodyPr>
            <a:noAutofit/>
          </a:bodyPr>
          <a:lstStyle/>
          <a:p>
            <a:pPr eaLnBrk="1" hangingPunct="1">
              <a:buSzPct val="110000"/>
              <a:buFont typeface="Times" charset="0"/>
              <a:buChar char="•"/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Geralmente utilizado pelas aplicações de </a:t>
            </a:r>
            <a:r>
              <a:rPr lang="pt-PT" sz="2400" i="1" dirty="0" err="1" smtClean="0">
                <a:latin typeface="Tw Cen MT"/>
                <a:ea typeface="ＭＳ Ｐゴシック" charset="0"/>
                <a:cs typeface="Tw Cen MT"/>
              </a:rPr>
              <a:t>streaming</a:t>
            </a:r>
            <a:r>
              <a:rPr lang="pt-PT" sz="2400" i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i="1" dirty="0" err="1" smtClean="0">
                <a:latin typeface="Tw Cen MT"/>
                <a:ea typeface="ＭＳ Ｐゴシック" charset="0"/>
                <a:cs typeface="Tw Cen MT"/>
              </a:rPr>
              <a:t>multimedia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buSzPct val="110000"/>
              <a:buFont typeface="Times" charset="0"/>
              <a:buChar char="•"/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Tolerantes à perca de pacotes</a:t>
            </a:r>
          </a:p>
          <a:p>
            <a:pPr lvl="1" eaLnBrk="1" hangingPunct="1">
              <a:buSzPct val="110000"/>
              <a:buFont typeface="Times" charset="0"/>
              <a:buChar char="•"/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Sensíveis à velocidade de transmissão</a:t>
            </a:r>
          </a:p>
          <a:p>
            <a:pPr eaLnBrk="1" hangingPunct="1">
              <a:buSzPct val="110000"/>
              <a:buFont typeface="Times" charset="0"/>
              <a:buChar char="•"/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Outras utilizações do UDP (pela simplicidade e ausência de necessidade de conexão):</a:t>
            </a:r>
          </a:p>
          <a:p>
            <a:pPr lvl="1" eaLnBrk="1" hangingPunct="1">
              <a:buSzPct val="110000"/>
              <a:buFont typeface="Times" charset="0"/>
              <a:buChar char="•"/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DNS</a:t>
            </a:r>
          </a:p>
          <a:p>
            <a:pPr lvl="1" eaLnBrk="1" hangingPunct="1">
              <a:buSzPct val="110000"/>
              <a:buFont typeface="Times" charset="0"/>
              <a:buChar char="•"/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SNMP, ...</a:t>
            </a:r>
          </a:p>
          <a:p>
            <a:pPr eaLnBrk="1" hangingPunct="1">
              <a:buSzPct val="110000"/>
              <a:buFont typeface="Times" charset="0"/>
              <a:buChar char="•"/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Outras vantagens: tráfego </a:t>
            </a:r>
            <a:r>
              <a:rPr lang="pt-PT" sz="2400" i="1" dirty="0" err="1">
                <a:latin typeface="Tw Cen MT"/>
                <a:ea typeface="ＭＳ Ｐゴシック" charset="0"/>
                <a:cs typeface="Tw Cen MT"/>
              </a:rPr>
              <a:t>broadcasting</a:t>
            </a:r>
            <a:r>
              <a:rPr lang="pt-PT" sz="2400" i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pt-PT" sz="2400" i="1" dirty="0" err="1">
                <a:latin typeface="Tw Cen MT"/>
                <a:ea typeface="ＭＳ Ｐゴシック" charset="0"/>
                <a:cs typeface="Tw Cen MT"/>
              </a:rPr>
              <a:t>multicasting</a:t>
            </a:r>
            <a:r>
              <a:rPr lang="pt-PT" sz="24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(difusão e comunicação </a:t>
            </a:r>
            <a:r>
              <a:rPr lang="pt-PT" sz="2400" dirty="0" err="1">
                <a:latin typeface="Tw Cen MT"/>
                <a:ea typeface="ＭＳ Ｐゴシック" charset="0"/>
                <a:cs typeface="Tw Cen MT"/>
              </a:rPr>
              <a:t>multi-ponto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eaLnBrk="1" hangingPunct="1">
              <a:buSzPct val="110000"/>
              <a:buFont typeface="Times" charset="0"/>
              <a:buChar char="•"/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Se for necessária fiabilidade é sempre possível introduzi-la ao nível </a:t>
            </a:r>
            <a:r>
              <a:rPr lang="pt-PT" sz="2400" dirty="0" smtClean="0">
                <a:latin typeface="Tw Cen MT"/>
                <a:ea typeface="ＭＳ Ｐゴシック" charset="0"/>
                <a:cs typeface="Tw Cen MT"/>
              </a:rPr>
              <a:t>aplicação (o que é complexo geralmente)</a:t>
            </a:r>
            <a:endParaRPr lang="pt-PT" sz="24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SzPct val="110000"/>
              <a:buFont typeface="Times" charset="0"/>
              <a:buChar char="•"/>
            </a:pPr>
            <a:endParaRPr lang="pt-PT" sz="24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664102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Os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datagramas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UDP</a:t>
            </a:r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3810000" y="1885950"/>
            <a:ext cx="3324225" cy="32004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3733800" y="1981200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u="none">
              <a:latin typeface="Tw Cen MT"/>
              <a:cs typeface="Tw Cen MT"/>
            </a:endParaRPr>
          </a:p>
        </p:txBody>
      </p:sp>
      <p:sp>
        <p:nvSpPr>
          <p:cNvPr id="62470" name="Text Box 5"/>
          <p:cNvSpPr txBox="1">
            <a:spLocks noChangeArrowheads="1"/>
          </p:cNvSpPr>
          <p:nvPr/>
        </p:nvSpPr>
        <p:spPr bwMode="auto">
          <a:xfrm>
            <a:off x="3841827" y="2003425"/>
            <a:ext cx="14285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source port #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62471" name="Text Box 6"/>
          <p:cNvSpPr txBox="1">
            <a:spLocks noChangeArrowheads="1"/>
          </p:cNvSpPr>
          <p:nvPr/>
        </p:nvSpPr>
        <p:spPr bwMode="auto">
          <a:xfrm>
            <a:off x="5605676" y="2003425"/>
            <a:ext cx="12362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dest port #</a:t>
            </a:r>
          </a:p>
        </p:txBody>
      </p:sp>
      <p:sp>
        <p:nvSpPr>
          <p:cNvPr id="62472" name="Line 7"/>
          <p:cNvSpPr>
            <a:spLocks noChangeShapeType="1"/>
          </p:cNvSpPr>
          <p:nvPr/>
        </p:nvSpPr>
        <p:spPr bwMode="auto">
          <a:xfrm flipV="1">
            <a:off x="3724275" y="2381250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2473" name="Line 8"/>
          <p:cNvSpPr>
            <a:spLocks noChangeShapeType="1"/>
          </p:cNvSpPr>
          <p:nvPr/>
        </p:nvSpPr>
        <p:spPr bwMode="auto">
          <a:xfrm flipV="1">
            <a:off x="3714750" y="2781300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2474" name="Line 9"/>
          <p:cNvSpPr>
            <a:spLocks noChangeShapeType="1"/>
          </p:cNvSpPr>
          <p:nvPr/>
        </p:nvSpPr>
        <p:spPr bwMode="auto">
          <a:xfrm flipV="1">
            <a:off x="5372100" y="1981200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2475" name="Text Box 10"/>
          <p:cNvSpPr txBox="1">
            <a:spLocks noChangeArrowheads="1"/>
          </p:cNvSpPr>
          <p:nvPr/>
        </p:nvSpPr>
        <p:spPr bwMode="auto">
          <a:xfrm>
            <a:off x="4938847" y="1550988"/>
            <a:ext cx="8204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latin typeface="Tw Cen MT"/>
                <a:cs typeface="Tw Cen MT"/>
              </a:rPr>
              <a:t>32 bits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62476" name="Line 11"/>
          <p:cNvSpPr>
            <a:spLocks noChangeShapeType="1"/>
          </p:cNvSpPr>
          <p:nvPr/>
        </p:nvSpPr>
        <p:spPr bwMode="auto">
          <a:xfrm>
            <a:off x="5829300" y="1747838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2477" name="Line 12"/>
          <p:cNvSpPr>
            <a:spLocks noChangeShapeType="1"/>
          </p:cNvSpPr>
          <p:nvPr/>
        </p:nvSpPr>
        <p:spPr bwMode="auto">
          <a:xfrm rot="10800000">
            <a:off x="3719513" y="1757363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2478" name="Text Box 13"/>
          <p:cNvSpPr txBox="1">
            <a:spLocks noChangeArrowheads="1"/>
          </p:cNvSpPr>
          <p:nvPr/>
        </p:nvSpPr>
        <p:spPr bwMode="auto">
          <a:xfrm>
            <a:off x="4385569" y="3836988"/>
            <a:ext cx="19111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/>
                <a:cs typeface="Tw Cen MT"/>
              </a:rPr>
              <a:t>Dados aplicação </a:t>
            </a:r>
          </a:p>
          <a:p>
            <a:pPr algn="ctr"/>
            <a:r>
              <a:rPr lang="pt-PT" sz="2000" u="none">
                <a:latin typeface="Tw Cen MT"/>
                <a:cs typeface="Tw Cen MT"/>
              </a:rPr>
              <a:t>(mensagem)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62479" name="Text Box 14"/>
          <p:cNvSpPr txBox="1">
            <a:spLocks noChangeArrowheads="1"/>
          </p:cNvSpPr>
          <p:nvPr/>
        </p:nvSpPr>
        <p:spPr bwMode="auto">
          <a:xfrm>
            <a:off x="3931273" y="5403850"/>
            <a:ext cx="31213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/>
                <a:cs typeface="Tw Cen MT"/>
              </a:rPr>
              <a:t>Formato do datagrama UDP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62480" name="Line 15"/>
          <p:cNvSpPr>
            <a:spLocks noChangeShapeType="1"/>
          </p:cNvSpPr>
          <p:nvPr/>
        </p:nvSpPr>
        <p:spPr bwMode="auto">
          <a:xfrm flipV="1">
            <a:off x="5372100" y="2390775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2481" name="Text Box 16"/>
          <p:cNvSpPr txBox="1">
            <a:spLocks noChangeArrowheads="1"/>
          </p:cNvSpPr>
          <p:nvPr/>
        </p:nvSpPr>
        <p:spPr bwMode="auto">
          <a:xfrm>
            <a:off x="4153763" y="2393950"/>
            <a:ext cx="7428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length</a:t>
            </a:r>
            <a:endParaRPr lang="pt-PT" u="none">
              <a:latin typeface="Tw Cen MT"/>
              <a:cs typeface="Tw Cen MT"/>
            </a:endParaRPr>
          </a:p>
        </p:txBody>
      </p:sp>
      <p:sp>
        <p:nvSpPr>
          <p:cNvPr id="62482" name="Text Box 17"/>
          <p:cNvSpPr txBox="1">
            <a:spLocks noChangeArrowheads="1"/>
          </p:cNvSpPr>
          <p:nvPr/>
        </p:nvSpPr>
        <p:spPr bwMode="auto">
          <a:xfrm>
            <a:off x="5737923" y="2384425"/>
            <a:ext cx="10257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checksum</a:t>
            </a:r>
            <a:endParaRPr lang="pt-PT" u="none">
              <a:latin typeface="Tw Cen MT"/>
              <a:cs typeface="Tw Cen MT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33400" y="2133600"/>
            <a:ext cx="3629025" cy="915988"/>
            <a:chOff x="533400" y="2133600"/>
            <a:chExt cx="3629025" cy="915988"/>
          </a:xfrm>
        </p:grpSpPr>
        <p:sp>
          <p:nvSpPr>
            <p:cNvPr id="62491" name="Text Box 18"/>
            <p:cNvSpPr txBox="1">
              <a:spLocks noChangeArrowheads="1"/>
            </p:cNvSpPr>
            <p:nvPr/>
          </p:nvSpPr>
          <p:spPr bwMode="auto">
            <a:xfrm>
              <a:off x="533400" y="2133600"/>
              <a:ext cx="2971800" cy="915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/>
              <a:r>
                <a:rPr lang="pt-PT" sz="1800" u="none">
                  <a:latin typeface="Tw Cen MT"/>
                  <a:cs typeface="Tw Cen MT"/>
                </a:rPr>
                <a:t>Tamanho, em</a:t>
              </a:r>
            </a:p>
            <a:p>
              <a:pPr algn="r"/>
              <a:r>
                <a:rPr lang="pt-PT" sz="1800" u="none">
                  <a:latin typeface="Tw Cen MT"/>
                  <a:cs typeface="Tw Cen MT"/>
                </a:rPr>
                <a:t>Bytes, do segmento UDP</a:t>
              </a:r>
            </a:p>
            <a:p>
              <a:pPr algn="r"/>
              <a:r>
                <a:rPr lang="pt-PT" sz="1800" u="none">
                  <a:latin typeface="Tw Cen MT"/>
                  <a:cs typeface="Tw Cen MT"/>
                </a:rPr>
                <a:t>incluindo o cabeçalho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62492" name="Line 19"/>
            <p:cNvSpPr>
              <a:spLocks noChangeShapeType="1"/>
            </p:cNvSpPr>
            <p:nvPr/>
          </p:nvSpPr>
          <p:spPr bwMode="auto">
            <a:xfrm>
              <a:off x="3448050" y="2428875"/>
              <a:ext cx="714375" cy="1428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57199" y="1928813"/>
            <a:ext cx="3114675" cy="3214687"/>
            <a:chOff x="0" y="1928802"/>
            <a:chExt cx="3571868" cy="3214710"/>
          </a:xfrm>
        </p:grpSpPr>
        <p:cxnSp>
          <p:nvCxnSpPr>
            <p:cNvPr id="62488" name="Straight Arrow Connector 21"/>
            <p:cNvCxnSpPr>
              <a:cxnSpLocks noChangeShapeType="1"/>
            </p:cNvCxnSpPr>
            <p:nvPr/>
          </p:nvCxnSpPr>
          <p:spPr bwMode="auto">
            <a:xfrm rot="5400000">
              <a:off x="-1035089" y="3535363"/>
              <a:ext cx="3214710" cy="1588"/>
            </a:xfrm>
            <a:prstGeom prst="straightConnector1">
              <a:avLst/>
            </a:prstGeom>
            <a:noFill/>
            <a:ln w="19050" cmpd="sng">
              <a:solidFill>
                <a:srgbClr val="FF0000"/>
              </a:solidFill>
              <a:miter lim="800000"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89" name="Straight Connector 23"/>
            <p:cNvCxnSpPr>
              <a:cxnSpLocks noChangeShapeType="1"/>
            </p:cNvCxnSpPr>
            <p:nvPr/>
          </p:nvCxnSpPr>
          <p:spPr bwMode="auto">
            <a:xfrm rot="10800000">
              <a:off x="0" y="1928802"/>
              <a:ext cx="3571868" cy="0"/>
            </a:xfrm>
            <a:prstGeom prst="line">
              <a:avLst/>
            </a:prstGeom>
            <a:noFill/>
            <a:ln w="19050" cmpd="sng">
              <a:solidFill>
                <a:srgbClr val="FF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0" name="Straight Connector 25"/>
            <p:cNvCxnSpPr>
              <a:cxnSpLocks noChangeShapeType="1"/>
            </p:cNvCxnSpPr>
            <p:nvPr/>
          </p:nvCxnSpPr>
          <p:spPr bwMode="auto">
            <a:xfrm rot="10800000">
              <a:off x="0" y="5143512"/>
              <a:ext cx="3571868" cy="0"/>
            </a:xfrm>
            <a:prstGeom prst="line">
              <a:avLst/>
            </a:prstGeom>
            <a:noFill/>
            <a:ln w="19050" cmpd="sng">
              <a:solidFill>
                <a:srgbClr val="FF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7143750" y="2571750"/>
            <a:ext cx="2003107" cy="1834641"/>
            <a:chOff x="7143768" y="2571744"/>
            <a:chExt cx="2003089" cy="1834009"/>
          </a:xfrm>
        </p:grpSpPr>
        <p:sp>
          <p:nvSpPr>
            <p:cNvPr id="62486" name="TextBox 29"/>
            <p:cNvSpPr txBox="1">
              <a:spLocks noChangeArrowheads="1"/>
            </p:cNvSpPr>
            <p:nvPr/>
          </p:nvSpPr>
          <p:spPr bwMode="auto">
            <a:xfrm>
              <a:off x="7367232" y="2928934"/>
              <a:ext cx="1779625" cy="14768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>
                  <a:latin typeface="Tw Cen MT"/>
                  <a:cs typeface="Tw Cen MT"/>
                </a:rPr>
                <a:t>Soma</a:t>
              </a:r>
            </a:p>
            <a:p>
              <a:pPr eaLnBrk="1" hangingPunct="1"/>
              <a:r>
                <a:rPr lang="en-US" sz="1800" u="none">
                  <a:latin typeface="Tw Cen MT"/>
                  <a:cs typeface="Tw Cen MT"/>
                </a:rPr>
                <a:t>Complemento</a:t>
              </a:r>
            </a:p>
            <a:p>
              <a:pPr eaLnBrk="1" hangingPunct="1"/>
              <a:r>
                <a:rPr lang="en-US" sz="1800" u="none">
                  <a:latin typeface="Tw Cen MT"/>
                  <a:cs typeface="Tw Cen MT"/>
                </a:rPr>
                <a:t>para 1 de todas</a:t>
              </a:r>
            </a:p>
            <a:p>
              <a:pPr eaLnBrk="1" hangingPunct="1"/>
              <a:r>
                <a:rPr lang="en-US" sz="1800" u="none">
                  <a:latin typeface="Tw Cen MT"/>
                  <a:cs typeface="Tw Cen MT"/>
                </a:rPr>
                <a:t>as palavras de </a:t>
              </a:r>
            </a:p>
            <a:p>
              <a:pPr eaLnBrk="1" hangingPunct="1"/>
              <a:r>
                <a:rPr lang="en-US" sz="1800" u="none">
                  <a:latin typeface="Tw Cen MT"/>
                  <a:cs typeface="Tw Cen MT"/>
                </a:rPr>
                <a:t>16 bits</a:t>
              </a:r>
            </a:p>
          </p:txBody>
        </p:sp>
        <p:cxnSp>
          <p:nvCxnSpPr>
            <p:cNvPr id="62487" name="Straight Arrow Connector 31"/>
            <p:cNvCxnSpPr>
              <a:cxnSpLocks noChangeShapeType="1"/>
            </p:cNvCxnSpPr>
            <p:nvPr/>
          </p:nvCxnSpPr>
          <p:spPr bwMode="auto">
            <a:xfrm>
              <a:off x="7143768" y="2571744"/>
              <a:ext cx="428628" cy="2857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8" name="Group 27"/>
          <p:cNvGrpSpPr/>
          <p:nvPr/>
        </p:nvGrpSpPr>
        <p:grpSpPr>
          <a:xfrm>
            <a:off x="698712" y="6030118"/>
            <a:ext cx="8085138" cy="457200"/>
            <a:chOff x="627739" y="5625353"/>
            <a:chExt cx="8085138" cy="457200"/>
          </a:xfrm>
        </p:grpSpPr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651552" y="5631703"/>
              <a:ext cx="8061325" cy="4445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2169202" y="5625353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627739" y="5739653"/>
              <a:ext cx="1423855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cabeçalho frame</a:t>
              </a:r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3767814" y="5625353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5368014" y="5625353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2380339" y="5739653"/>
              <a:ext cx="1128689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cabeçalho ip</a:t>
              </a:r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3980539" y="5739653"/>
              <a:ext cx="1272634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cabeçalho udp</a:t>
              </a:r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6418939" y="5741241"/>
              <a:ext cx="1400361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400" u="none">
                  <a:latin typeface="Tw Cen MT"/>
                  <a:cs typeface="Tw Cen MT"/>
                </a:rPr>
                <a:t>dados utilizador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9843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Recepção dos </a:t>
            </a:r>
            <a:r>
              <a:rPr lang="pt-PT" sz="4800" dirty="0" err="1">
                <a:latin typeface="Tw Cen MT"/>
                <a:ea typeface="ＭＳ Ｐゴシック" charset="0"/>
                <a:cs typeface="Tw Cen MT"/>
              </a:rPr>
              <a:t>datagramas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 UDP</a:t>
            </a:r>
          </a:p>
        </p:txBody>
      </p:sp>
      <p:sp>
        <p:nvSpPr>
          <p:cNvPr id="70660" name="Rectangle 3"/>
          <p:cNvSpPr>
            <a:spLocks noChangeArrowheads="1"/>
          </p:cNvSpPr>
          <p:nvPr/>
        </p:nvSpPr>
        <p:spPr bwMode="auto">
          <a:xfrm>
            <a:off x="3298825" y="4387850"/>
            <a:ext cx="29591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61" name="Line 4"/>
          <p:cNvSpPr>
            <a:spLocks noChangeShapeType="1"/>
          </p:cNvSpPr>
          <p:nvPr/>
        </p:nvSpPr>
        <p:spPr bwMode="auto">
          <a:xfrm flipV="1">
            <a:off x="4892675" y="46863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grpSp>
        <p:nvGrpSpPr>
          <p:cNvPr id="70662" name="Group 5"/>
          <p:cNvGrpSpPr>
            <a:grpSpLocks/>
          </p:cNvGrpSpPr>
          <p:nvPr/>
        </p:nvGrpSpPr>
        <p:grpSpPr bwMode="auto">
          <a:xfrm>
            <a:off x="3298825" y="3397250"/>
            <a:ext cx="2959100" cy="984250"/>
            <a:chOff x="2259" y="2020"/>
            <a:chExt cx="1864" cy="620"/>
          </a:xfrm>
        </p:grpSpPr>
        <p:sp>
          <p:nvSpPr>
            <p:cNvPr id="70693" name="Rectangle 6"/>
            <p:cNvSpPr>
              <a:spLocks noChangeArrowheads="1"/>
            </p:cNvSpPr>
            <p:nvPr/>
          </p:nvSpPr>
          <p:spPr bwMode="auto">
            <a:xfrm>
              <a:off x="2259" y="2020"/>
              <a:ext cx="186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70694" name="Line 7"/>
            <p:cNvSpPr>
              <a:spLocks noChangeShapeType="1"/>
            </p:cNvSpPr>
            <p:nvPr/>
          </p:nvSpPr>
          <p:spPr bwMode="auto">
            <a:xfrm flipH="1" flipV="1">
              <a:off x="2927" y="2208"/>
              <a:ext cx="336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70695" name="Line 8"/>
            <p:cNvSpPr>
              <a:spLocks noChangeShapeType="1"/>
            </p:cNvSpPr>
            <p:nvPr/>
          </p:nvSpPr>
          <p:spPr bwMode="auto">
            <a:xfrm flipV="1">
              <a:off x="3263" y="2208"/>
              <a:ext cx="385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70696" name="Line 9"/>
            <p:cNvSpPr>
              <a:spLocks noChangeShapeType="1"/>
            </p:cNvSpPr>
            <p:nvPr/>
          </p:nvSpPr>
          <p:spPr bwMode="auto">
            <a:xfrm flipV="1">
              <a:off x="3263" y="2208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</p:grpSp>
      <p:grpSp>
        <p:nvGrpSpPr>
          <p:cNvPr id="70663" name="Group 10"/>
          <p:cNvGrpSpPr>
            <a:grpSpLocks/>
          </p:cNvGrpSpPr>
          <p:nvPr/>
        </p:nvGrpSpPr>
        <p:grpSpPr bwMode="auto">
          <a:xfrm>
            <a:off x="3365500" y="2406650"/>
            <a:ext cx="2959100" cy="984250"/>
            <a:chOff x="2259" y="1396"/>
            <a:chExt cx="1864" cy="620"/>
          </a:xfrm>
        </p:grpSpPr>
        <p:sp>
          <p:nvSpPr>
            <p:cNvPr id="70689" name="Rectangle 11"/>
            <p:cNvSpPr>
              <a:spLocks noChangeArrowheads="1"/>
            </p:cNvSpPr>
            <p:nvPr/>
          </p:nvSpPr>
          <p:spPr bwMode="auto">
            <a:xfrm>
              <a:off x="2259" y="1396"/>
              <a:ext cx="1864" cy="1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70690" name="Line 12"/>
            <p:cNvSpPr>
              <a:spLocks noChangeShapeType="1"/>
            </p:cNvSpPr>
            <p:nvPr/>
          </p:nvSpPr>
          <p:spPr bwMode="auto">
            <a:xfrm flipH="1" flipV="1">
              <a:off x="2927" y="1584"/>
              <a:ext cx="336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70691" name="Line 13"/>
            <p:cNvSpPr>
              <a:spLocks noChangeShapeType="1"/>
            </p:cNvSpPr>
            <p:nvPr/>
          </p:nvSpPr>
          <p:spPr bwMode="auto">
            <a:xfrm flipV="1">
              <a:off x="3263" y="1584"/>
              <a:ext cx="385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  <p:sp>
          <p:nvSpPr>
            <p:cNvPr id="70692" name="Line 14"/>
            <p:cNvSpPr>
              <a:spLocks noChangeShapeType="1"/>
            </p:cNvSpPr>
            <p:nvPr/>
          </p:nvSpPr>
          <p:spPr bwMode="auto">
            <a:xfrm flipV="1">
              <a:off x="3263" y="1584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pt-PT">
                <a:latin typeface="Tw Cen MT"/>
                <a:cs typeface="Tw Cen MT"/>
              </a:endParaRPr>
            </a:p>
          </p:txBody>
        </p:sp>
      </p:grpSp>
      <p:sp>
        <p:nvSpPr>
          <p:cNvPr id="70664" name="Rectangle 15"/>
          <p:cNvSpPr>
            <a:spLocks noChangeArrowheads="1"/>
          </p:cNvSpPr>
          <p:nvPr/>
        </p:nvSpPr>
        <p:spPr bwMode="auto">
          <a:xfrm>
            <a:off x="4953000" y="4953000"/>
            <a:ext cx="623042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frame</a:t>
            </a:r>
            <a:endParaRPr lang="pt-PT" sz="1400" u="none">
              <a:latin typeface="Tw Cen MT"/>
              <a:cs typeface="Tw Cen MT"/>
            </a:endParaRPr>
          </a:p>
        </p:txBody>
      </p:sp>
      <p:sp>
        <p:nvSpPr>
          <p:cNvPr id="70665" name="Rectangle 16"/>
          <p:cNvSpPr>
            <a:spLocks noChangeArrowheads="1"/>
          </p:cNvSpPr>
          <p:nvPr/>
        </p:nvSpPr>
        <p:spPr bwMode="auto">
          <a:xfrm>
            <a:off x="3429000" y="4419600"/>
            <a:ext cx="2616877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desmultiplexagem ip, icmp, arp, ...</a:t>
            </a:r>
            <a:endParaRPr lang="pt-PT" sz="1400" u="none">
              <a:latin typeface="Tw Cen MT"/>
              <a:cs typeface="Tw Cen MT"/>
            </a:endParaRPr>
          </a:p>
        </p:txBody>
      </p:sp>
      <p:sp>
        <p:nvSpPr>
          <p:cNvPr id="70666" name="Rectangle 17"/>
          <p:cNvSpPr>
            <a:spLocks noChangeArrowheads="1"/>
          </p:cNvSpPr>
          <p:nvPr/>
        </p:nvSpPr>
        <p:spPr bwMode="auto">
          <a:xfrm>
            <a:off x="3581400" y="3429000"/>
            <a:ext cx="2305143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desmultiplexagem udp, tcp, ...</a:t>
            </a:r>
            <a:endParaRPr lang="pt-PT" sz="1400" u="none">
              <a:latin typeface="Tw Cen MT"/>
              <a:cs typeface="Tw Cen MT"/>
            </a:endParaRPr>
          </a:p>
        </p:txBody>
      </p:sp>
      <p:sp>
        <p:nvSpPr>
          <p:cNvPr id="70667" name="Rectangle 18"/>
          <p:cNvSpPr>
            <a:spLocks noChangeArrowheads="1"/>
          </p:cNvSpPr>
          <p:nvPr/>
        </p:nvSpPr>
        <p:spPr bwMode="auto">
          <a:xfrm>
            <a:off x="5456118" y="2895600"/>
            <a:ext cx="1342415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dirty="0" err="1" smtClean="0">
                <a:latin typeface="Tw Cen MT"/>
                <a:cs typeface="Tw Cen MT"/>
              </a:rPr>
              <a:t>Datagrama</a:t>
            </a:r>
            <a:r>
              <a:rPr lang="pt-PT" sz="1400" u="none" dirty="0" smtClean="0">
                <a:latin typeface="Tw Cen MT"/>
                <a:cs typeface="Tw Cen MT"/>
              </a:rPr>
              <a:t> </a:t>
            </a:r>
            <a:r>
              <a:rPr lang="pt-PT" sz="1400" u="none" dirty="0" err="1" smtClean="0">
                <a:latin typeface="Tw Cen MT"/>
                <a:cs typeface="Tw Cen MT"/>
              </a:rPr>
              <a:t>udp</a:t>
            </a:r>
            <a:endParaRPr lang="pt-PT" sz="1400" u="none" dirty="0">
              <a:latin typeface="Tw Cen MT"/>
              <a:cs typeface="Tw Cen MT"/>
            </a:endParaRPr>
          </a:p>
        </p:txBody>
      </p:sp>
      <p:sp>
        <p:nvSpPr>
          <p:cNvPr id="70668" name="Rectangle 19"/>
          <p:cNvSpPr>
            <a:spLocks noChangeArrowheads="1"/>
          </p:cNvSpPr>
          <p:nvPr/>
        </p:nvSpPr>
        <p:spPr bwMode="auto">
          <a:xfrm>
            <a:off x="5332129" y="3942341"/>
            <a:ext cx="1198908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dirty="0" err="1" smtClean="0">
                <a:latin typeface="Tw Cen MT"/>
                <a:cs typeface="Tw Cen MT"/>
              </a:rPr>
              <a:t>datagrama</a:t>
            </a:r>
            <a:r>
              <a:rPr lang="pt-PT" sz="1400" u="none" dirty="0" smtClean="0">
                <a:latin typeface="Tw Cen MT"/>
                <a:cs typeface="Tw Cen MT"/>
              </a:rPr>
              <a:t> </a:t>
            </a:r>
            <a:r>
              <a:rPr lang="pt-PT" sz="1400" u="none" dirty="0" err="1" smtClean="0">
                <a:latin typeface="Tw Cen MT"/>
                <a:cs typeface="Tw Cen MT"/>
              </a:rPr>
              <a:t>ip</a:t>
            </a:r>
            <a:endParaRPr lang="pt-PT" sz="1400" u="none" dirty="0">
              <a:latin typeface="Tw Cen MT"/>
              <a:cs typeface="Tw Cen MT"/>
            </a:endParaRPr>
          </a:p>
        </p:txBody>
      </p:sp>
      <p:sp>
        <p:nvSpPr>
          <p:cNvPr id="70669" name="Rectangle 20"/>
          <p:cNvSpPr>
            <a:spLocks noChangeArrowheads="1"/>
          </p:cNvSpPr>
          <p:nvPr/>
        </p:nvSpPr>
        <p:spPr bwMode="auto">
          <a:xfrm>
            <a:off x="4137025" y="1416050"/>
            <a:ext cx="368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70" name="Line 21"/>
          <p:cNvSpPr>
            <a:spLocks noChangeShapeType="1"/>
          </p:cNvSpPr>
          <p:nvPr/>
        </p:nvSpPr>
        <p:spPr bwMode="auto">
          <a:xfrm flipH="1" flipV="1">
            <a:off x="4359275" y="17145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71" name="Line 22"/>
          <p:cNvSpPr>
            <a:spLocks noChangeShapeType="1"/>
          </p:cNvSpPr>
          <p:nvPr/>
        </p:nvSpPr>
        <p:spPr bwMode="auto">
          <a:xfrm flipV="1">
            <a:off x="4892675" y="1714500"/>
            <a:ext cx="611188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72" name="Line 23"/>
          <p:cNvSpPr>
            <a:spLocks noChangeShapeType="1"/>
          </p:cNvSpPr>
          <p:nvPr/>
        </p:nvSpPr>
        <p:spPr bwMode="auto">
          <a:xfrm flipV="1">
            <a:off x="4892675" y="17145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73" name="Rectangle 24"/>
          <p:cNvSpPr>
            <a:spLocks noChangeArrowheads="1"/>
          </p:cNvSpPr>
          <p:nvPr/>
        </p:nvSpPr>
        <p:spPr bwMode="auto">
          <a:xfrm>
            <a:off x="5580726" y="1905000"/>
            <a:ext cx="2122376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dirty="0" smtClean="0">
                <a:latin typeface="Tw Cen MT"/>
                <a:cs typeface="Tw Cen MT"/>
              </a:rPr>
              <a:t>dados do </a:t>
            </a:r>
            <a:r>
              <a:rPr lang="pt-PT" sz="1400" u="none" dirty="0" err="1" smtClean="0">
                <a:latin typeface="Tw Cen MT"/>
                <a:cs typeface="Tw Cen MT"/>
              </a:rPr>
              <a:t>datagrama</a:t>
            </a:r>
            <a:r>
              <a:rPr lang="pt-PT" sz="1400" u="none" dirty="0" smtClean="0">
                <a:latin typeface="Tw Cen MT"/>
                <a:cs typeface="Tw Cen MT"/>
              </a:rPr>
              <a:t> </a:t>
            </a:r>
            <a:r>
              <a:rPr lang="pt-PT" sz="1400" u="none" dirty="0" err="1" smtClean="0">
                <a:latin typeface="Tw Cen MT"/>
                <a:cs typeface="Tw Cen MT"/>
              </a:rPr>
              <a:t>udp</a:t>
            </a:r>
            <a:endParaRPr lang="pt-PT" sz="1400" u="none" dirty="0">
              <a:latin typeface="Tw Cen MT"/>
              <a:cs typeface="Tw Cen MT"/>
            </a:endParaRPr>
          </a:p>
        </p:txBody>
      </p:sp>
      <p:sp>
        <p:nvSpPr>
          <p:cNvPr id="70674" name="Rectangle 25"/>
          <p:cNvSpPr>
            <a:spLocks noChangeArrowheads="1"/>
          </p:cNvSpPr>
          <p:nvPr/>
        </p:nvSpPr>
        <p:spPr bwMode="auto">
          <a:xfrm>
            <a:off x="3505200" y="2438400"/>
            <a:ext cx="2426383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desmultiplexagem pelas portas</a:t>
            </a:r>
            <a:endParaRPr lang="pt-PT" sz="1400" u="none">
              <a:latin typeface="Tw Cen MT"/>
              <a:cs typeface="Tw Cen MT"/>
            </a:endParaRPr>
          </a:p>
        </p:txBody>
      </p:sp>
      <p:sp>
        <p:nvSpPr>
          <p:cNvPr id="70675" name="Rectangle 26"/>
          <p:cNvSpPr>
            <a:spLocks noChangeArrowheads="1"/>
          </p:cNvSpPr>
          <p:nvPr/>
        </p:nvSpPr>
        <p:spPr bwMode="auto">
          <a:xfrm>
            <a:off x="4746625" y="1416050"/>
            <a:ext cx="368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76" name="Rectangle 27"/>
          <p:cNvSpPr>
            <a:spLocks noChangeArrowheads="1"/>
          </p:cNvSpPr>
          <p:nvPr/>
        </p:nvSpPr>
        <p:spPr bwMode="auto">
          <a:xfrm>
            <a:off x="5356225" y="1416050"/>
            <a:ext cx="368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77" name="Rectangle 28"/>
          <p:cNvSpPr>
            <a:spLocks noChangeArrowheads="1"/>
          </p:cNvSpPr>
          <p:nvPr/>
        </p:nvSpPr>
        <p:spPr bwMode="auto">
          <a:xfrm>
            <a:off x="6019800" y="1447800"/>
            <a:ext cx="993336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portas udp</a:t>
            </a:r>
            <a:endParaRPr lang="pt-PT" sz="1400" u="none">
              <a:latin typeface="Tw Cen MT"/>
              <a:cs typeface="Tw Cen MT"/>
            </a:endParaRPr>
          </a:p>
        </p:txBody>
      </p:sp>
      <p:sp>
        <p:nvSpPr>
          <p:cNvPr id="70678" name="Rectangle 29"/>
          <p:cNvSpPr>
            <a:spLocks noChangeArrowheads="1"/>
          </p:cNvSpPr>
          <p:nvPr/>
        </p:nvSpPr>
        <p:spPr bwMode="auto">
          <a:xfrm>
            <a:off x="633413" y="5607050"/>
            <a:ext cx="8061325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79" name="Line 30"/>
          <p:cNvSpPr>
            <a:spLocks noChangeShapeType="1"/>
          </p:cNvSpPr>
          <p:nvPr/>
        </p:nvSpPr>
        <p:spPr bwMode="auto">
          <a:xfrm>
            <a:off x="2151063" y="56007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80" name="Rectangle 31"/>
          <p:cNvSpPr>
            <a:spLocks noChangeArrowheads="1"/>
          </p:cNvSpPr>
          <p:nvPr/>
        </p:nvSpPr>
        <p:spPr bwMode="auto">
          <a:xfrm>
            <a:off x="609600" y="5715000"/>
            <a:ext cx="1423855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cabeçalho frame</a:t>
            </a:r>
            <a:endParaRPr lang="pt-PT" sz="1400" u="none">
              <a:latin typeface="Tw Cen MT"/>
              <a:cs typeface="Tw Cen MT"/>
            </a:endParaRPr>
          </a:p>
        </p:txBody>
      </p:sp>
      <p:sp>
        <p:nvSpPr>
          <p:cNvPr id="70681" name="Line 32"/>
          <p:cNvSpPr>
            <a:spLocks noChangeShapeType="1"/>
          </p:cNvSpPr>
          <p:nvPr/>
        </p:nvSpPr>
        <p:spPr bwMode="auto">
          <a:xfrm>
            <a:off x="3749675" y="56007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82" name="Line 33"/>
          <p:cNvSpPr>
            <a:spLocks noChangeShapeType="1"/>
          </p:cNvSpPr>
          <p:nvPr/>
        </p:nvSpPr>
        <p:spPr bwMode="auto">
          <a:xfrm>
            <a:off x="5349875" y="56007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>
              <a:latin typeface="Tw Cen MT"/>
              <a:cs typeface="Tw Cen MT"/>
            </a:endParaRPr>
          </a:p>
        </p:txBody>
      </p:sp>
      <p:sp>
        <p:nvSpPr>
          <p:cNvPr id="70683" name="Rectangle 34"/>
          <p:cNvSpPr>
            <a:spLocks noChangeArrowheads="1"/>
          </p:cNvSpPr>
          <p:nvPr/>
        </p:nvSpPr>
        <p:spPr bwMode="auto">
          <a:xfrm>
            <a:off x="2362200" y="5715000"/>
            <a:ext cx="1128689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cabeçalho ip</a:t>
            </a:r>
            <a:endParaRPr lang="pt-PT" sz="1400" u="none">
              <a:latin typeface="Tw Cen MT"/>
              <a:cs typeface="Tw Cen MT"/>
            </a:endParaRPr>
          </a:p>
        </p:txBody>
      </p:sp>
      <p:sp>
        <p:nvSpPr>
          <p:cNvPr id="70684" name="Rectangle 35"/>
          <p:cNvSpPr>
            <a:spLocks noChangeArrowheads="1"/>
          </p:cNvSpPr>
          <p:nvPr/>
        </p:nvSpPr>
        <p:spPr bwMode="auto">
          <a:xfrm>
            <a:off x="3962400" y="5715000"/>
            <a:ext cx="1272634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cabeçalho udp</a:t>
            </a:r>
            <a:endParaRPr lang="pt-PT" sz="1400" u="none">
              <a:latin typeface="Tw Cen MT"/>
              <a:cs typeface="Tw Cen MT"/>
            </a:endParaRPr>
          </a:p>
        </p:txBody>
      </p:sp>
      <p:sp>
        <p:nvSpPr>
          <p:cNvPr id="70685" name="Rectangle 36"/>
          <p:cNvSpPr>
            <a:spLocks noChangeArrowheads="1"/>
          </p:cNvSpPr>
          <p:nvPr/>
        </p:nvSpPr>
        <p:spPr bwMode="auto">
          <a:xfrm>
            <a:off x="6400800" y="5716588"/>
            <a:ext cx="1400361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smtClean="0">
                <a:latin typeface="Tw Cen MT"/>
                <a:cs typeface="Tw Cen MT"/>
              </a:rPr>
              <a:t>dados utilizador</a:t>
            </a:r>
            <a:endParaRPr lang="pt-PT" sz="1400" u="none">
              <a:latin typeface="Tw Cen MT"/>
              <a:cs typeface="Tw Cen MT"/>
            </a:endParaRP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457199" y="1905000"/>
            <a:ext cx="2971801" cy="1892109"/>
            <a:chOff x="457179" y="1905000"/>
            <a:chExt cx="2971821" cy="1891446"/>
          </a:xfrm>
        </p:grpSpPr>
        <p:sp>
          <p:nvSpPr>
            <p:cNvPr id="70687" name="TextBox 37"/>
            <p:cNvSpPr txBox="1">
              <a:spLocks noChangeArrowheads="1"/>
            </p:cNvSpPr>
            <p:nvPr/>
          </p:nvSpPr>
          <p:spPr bwMode="auto">
            <a:xfrm>
              <a:off x="457179" y="1981200"/>
              <a:ext cx="1589004" cy="181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400" u="none" dirty="0" smtClean="0">
                  <a:latin typeface="Tw Cen MT"/>
                  <a:cs typeface="Tw Cen MT"/>
                </a:rPr>
                <a:t>Processamento de</a:t>
              </a:r>
            </a:p>
            <a:p>
              <a:pPr eaLnBrk="1" hangingPunct="1"/>
              <a:r>
                <a:rPr lang="pt-PT" sz="1400" u="none" dirty="0" smtClean="0">
                  <a:latin typeface="Tw Cen MT"/>
                  <a:cs typeface="Tw Cen MT"/>
                </a:rPr>
                <a:t>cabeçalhos do </a:t>
              </a:r>
              <a:r>
                <a:rPr lang="pt-PT" sz="1400" u="none" dirty="0" err="1" smtClean="0">
                  <a:latin typeface="Tw Cen MT"/>
                  <a:cs typeface="Tw Cen MT"/>
                </a:rPr>
                <a:t>datagrama</a:t>
              </a:r>
              <a:r>
                <a:rPr lang="pt-PT" sz="1400" u="none" dirty="0" smtClean="0">
                  <a:latin typeface="Tw Cen MT"/>
                  <a:cs typeface="Tw Cen MT"/>
                </a:rPr>
                <a:t> UDP</a:t>
              </a:r>
            </a:p>
            <a:p>
              <a:pPr eaLnBrk="1" hangingPunct="1"/>
              <a:r>
                <a:rPr lang="pt-PT" sz="1400" u="none" dirty="0" smtClean="0">
                  <a:latin typeface="Tw Cen MT"/>
                  <a:cs typeface="Tw Cen MT"/>
                </a:rPr>
                <a:t>e cópia dos dados para a fila de espera (porta)</a:t>
              </a:r>
            </a:p>
            <a:p>
              <a:pPr eaLnBrk="1" hangingPunct="1"/>
              <a:r>
                <a:rPr lang="pt-PT" sz="1400" u="none" dirty="0" smtClean="0">
                  <a:latin typeface="Tw Cen MT"/>
                  <a:cs typeface="Tw Cen MT"/>
                </a:rPr>
                <a:t>associada ao processo</a:t>
              </a:r>
              <a:endParaRPr lang="pt-PT" sz="1400" u="none" dirty="0">
                <a:latin typeface="Tw Cen MT"/>
                <a:cs typeface="Tw Cen MT"/>
              </a:endParaRPr>
            </a:p>
          </p:txBody>
        </p:sp>
        <p:sp>
          <p:nvSpPr>
            <p:cNvPr id="70688" name="Curved Right Arrow 38"/>
            <p:cNvSpPr>
              <a:spLocks noChangeArrowheads="1"/>
            </p:cNvSpPr>
            <p:nvPr/>
          </p:nvSpPr>
          <p:spPr bwMode="auto">
            <a:xfrm flipV="1">
              <a:off x="2438400" y="1905000"/>
              <a:ext cx="990600" cy="1220533"/>
            </a:xfrm>
            <a:prstGeom prst="curvedRightArrow">
              <a:avLst>
                <a:gd name="adj1" fmla="val 25002"/>
                <a:gd name="adj2" fmla="val 49998"/>
                <a:gd name="adj3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PT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3844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379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5400" dirty="0">
                <a:latin typeface="Tw Cen MT"/>
                <a:ea typeface="ＭＳ Ｐゴシック" charset="0"/>
                <a:cs typeface="Tw Cen MT"/>
              </a:rPr>
              <a:t>UDP checksum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438400"/>
            <a:ext cx="4087813" cy="37338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Emissor:</a:t>
            </a: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trata o conte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údo do segmento como uma sequência de inteiros de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16 bits</a:t>
            </a:r>
          </a:p>
          <a:p>
            <a:pPr eaLnBrk="1" hangingPunct="1">
              <a:lnSpc>
                <a:spcPct val="100000"/>
              </a:lnSpc>
            </a:pP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checksum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soma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(usando complemento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1</a:t>
            </a:r>
            <a:r>
              <a:rPr lang="ja-JP" alt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’</a:t>
            </a:r>
            <a:r>
              <a:rPr lang="pt-PT" sz="200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s)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do conte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údo do segmento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complemento a 1’s do valor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calculado 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é colocado no campo respectivo antes da emissão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6861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438400"/>
            <a:ext cx="4057650" cy="3733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Receptor:</a:t>
            </a: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calcula o valor do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checksum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Compara o valor calculado com o valor do campo do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datagrama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recebido:</a:t>
            </a:r>
          </a:p>
          <a:p>
            <a:pPr marL="457200" lvl="1" indent="0"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≠ 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datagrama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tem pelo menos um erro</a:t>
            </a:r>
          </a:p>
          <a:p>
            <a:pPr marL="457200" lvl="1" indent="0"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= 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</a:t>
            </a:r>
            <a:r>
              <a:rPr lang="pt-PT" altLang="ja-JP" sz="2000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foram detectados erros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. </a:t>
            </a:r>
            <a:r>
              <a:rPr lang="pt-PT" sz="20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que n</a:t>
            </a:r>
            <a:r>
              <a:rPr lang="pt-PT" altLang="ja-JP" sz="2000" i="1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quer dizer que estes não possam existir.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marL="0" indent="0">
              <a:buNone/>
            </a:pPr>
            <a:endParaRPr lang="pt-PT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68614" name="Rectangle 5"/>
          <p:cNvSpPr>
            <a:spLocks noChangeArrowheads="1"/>
          </p:cNvSpPr>
          <p:nvPr/>
        </p:nvSpPr>
        <p:spPr bwMode="auto">
          <a:xfrm>
            <a:off x="457200" y="1457325"/>
            <a:ext cx="81629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SzPct val="60000"/>
              <a:buFont typeface="Wingdings" charset="0"/>
              <a:buNone/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Objectivo: detectar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erros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(e.g., bits invertidos) nos segmentos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transmitidos. Hoje em dia por vezes é ignorado pelas implementações.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SzPct val="60000"/>
              <a:buFont typeface="Wingdings" charset="0"/>
              <a:buChar char="n"/>
            </a:pP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180762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1010564"/>
          </a:xfrm>
        </p:spPr>
        <p:txBody>
          <a:bodyPr>
            <a:noAutofit/>
          </a:bodyPr>
          <a:lstStyle/>
          <a:p>
            <a:pPr eaLnBrk="1" hangingPunct="1"/>
            <a:r>
              <a:rPr lang="pt-PT" sz="7200" dirty="0">
                <a:latin typeface="Tw Cen MT"/>
                <a:ea typeface="ＭＳ Ｐゴシック" charset="0"/>
                <a:cs typeface="Tw Cen MT"/>
              </a:rPr>
              <a:t>Exemplo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1905000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Nota</a:t>
            </a:r>
          </a:p>
          <a:p>
            <a:pPr lvl="1" eaLnBrk="1" hangingPunct="1">
              <a:lnSpc>
                <a:spcPct val="10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Quando se somam n</a:t>
            </a:r>
            <a:r>
              <a:rPr lang="pt-PT" altLang="ja-JP" sz="2400" dirty="0">
                <a:latin typeface="Tw Cen MT"/>
                <a:ea typeface="ヒラギノ角ゴ Pro W3" charset="0"/>
                <a:cs typeface="Tw Cen MT"/>
              </a:rPr>
              <a:t>úmeros em complemento a 1’s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, o </a:t>
            </a:r>
            <a:r>
              <a:rPr lang="pt-PT" sz="2400" i="1" dirty="0" err="1">
                <a:latin typeface="Tw Cen MT"/>
                <a:ea typeface="ＭＳ Ｐゴシック" charset="0"/>
                <a:cs typeface="Tw Cen MT"/>
              </a:rPr>
              <a:t>carryout</a:t>
            </a: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 do bit mais significativo tem de ser adicionado ao resultado</a:t>
            </a:r>
          </a:p>
          <a:p>
            <a:pPr eaLnBrk="1" hangingPunct="1">
              <a:lnSpc>
                <a:spcPct val="130000"/>
              </a:lnSpc>
            </a:pPr>
            <a:r>
              <a:rPr lang="pt-PT" sz="2400" dirty="0">
                <a:latin typeface="Tw Cen MT"/>
                <a:ea typeface="ＭＳ Ｐゴシック" charset="0"/>
                <a:cs typeface="Tw Cen MT"/>
              </a:rPr>
              <a:t>Exemplo: com dois inteiros de 16 bits</a:t>
            </a:r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2071688" y="3714750"/>
            <a:ext cx="6400800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med"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>
                <a:solidFill>
                  <a:schemeClr val="bg1"/>
                </a:solidFill>
                <a:latin typeface="Tw Cen MT"/>
                <a:cs typeface="Tw Cen MT"/>
              </a:rPr>
              <a:t>1</a:t>
            </a:r>
            <a:r>
              <a:rPr lang="en-US" sz="2000" u="none">
                <a:latin typeface="Tw Cen MT"/>
                <a:cs typeface="Tw Cen MT"/>
              </a:rPr>
              <a:t>  1  1  1  0  0  1  1  0  0  1  1  0  0  1  1  0</a:t>
            </a:r>
          </a:p>
          <a:p>
            <a:pPr eaLnBrk="1" hangingPunct="1"/>
            <a:r>
              <a:rPr lang="en-US" sz="2000" u="none">
                <a:solidFill>
                  <a:schemeClr val="bg1"/>
                </a:solidFill>
                <a:latin typeface="Tw Cen MT"/>
                <a:cs typeface="Tw Cen MT"/>
              </a:rPr>
              <a:t>1</a:t>
            </a:r>
            <a:r>
              <a:rPr lang="en-US" sz="2000" u="none">
                <a:latin typeface="Tw Cen MT"/>
                <a:cs typeface="Tw Cen MT"/>
              </a:rPr>
              <a:t>  1  1  0  1  0  1  0  1  0  1  0  1  0  1  0  1</a:t>
            </a:r>
          </a:p>
          <a:p>
            <a:pPr eaLnBrk="1" hangingPunct="1">
              <a:lnSpc>
                <a:spcPct val="120000"/>
              </a:lnSpc>
            </a:pPr>
            <a:endParaRPr lang="en-US" sz="2000" u="none">
              <a:latin typeface="Tw Cen MT"/>
              <a:cs typeface="Tw Cen MT"/>
            </a:endParaRPr>
          </a:p>
          <a:p>
            <a:pPr eaLnBrk="1" hangingPunct="1"/>
            <a:r>
              <a:rPr lang="en-US" sz="2000" u="none">
                <a:solidFill>
                  <a:srgbClr val="C00000"/>
                </a:solidFill>
                <a:latin typeface="Tw Cen MT"/>
                <a:cs typeface="Tw Cen MT"/>
              </a:rPr>
              <a:t>1</a:t>
            </a:r>
            <a:r>
              <a:rPr lang="en-US" sz="2000" u="none">
                <a:latin typeface="Tw Cen MT"/>
                <a:cs typeface="Tw Cen MT"/>
              </a:rPr>
              <a:t>  1  0  1  1  1  0  1  1  1  0  1  1  1  0  1  1</a:t>
            </a:r>
          </a:p>
          <a:p>
            <a:pPr eaLnBrk="1" hangingPunct="1">
              <a:lnSpc>
                <a:spcPct val="120000"/>
              </a:lnSpc>
            </a:pPr>
            <a:endParaRPr lang="en-US" sz="2000" u="none">
              <a:latin typeface="Tw Cen MT"/>
              <a:cs typeface="Tw Cen MT"/>
            </a:endParaRPr>
          </a:p>
          <a:p>
            <a:pPr eaLnBrk="1" hangingPunct="1"/>
            <a:r>
              <a:rPr lang="en-US" sz="2000" u="none">
                <a:solidFill>
                  <a:schemeClr val="bg1"/>
                </a:solidFill>
                <a:latin typeface="Tw Cen MT"/>
                <a:cs typeface="Tw Cen MT"/>
              </a:rPr>
              <a:t>1</a:t>
            </a:r>
            <a:r>
              <a:rPr lang="en-US" sz="2000" u="none">
                <a:latin typeface="Tw Cen MT"/>
                <a:cs typeface="Tw Cen MT"/>
              </a:rPr>
              <a:t>  1  0  1  1  1  0  1  1  1  0  1  1  1  1  0  0</a:t>
            </a:r>
          </a:p>
          <a:p>
            <a:pPr eaLnBrk="1" hangingPunct="1"/>
            <a:r>
              <a:rPr lang="en-US" sz="2000" u="none">
                <a:solidFill>
                  <a:schemeClr val="bg1"/>
                </a:solidFill>
                <a:latin typeface="Tw Cen MT"/>
                <a:cs typeface="Tw Cen MT"/>
              </a:rPr>
              <a:t>1</a:t>
            </a:r>
            <a:r>
              <a:rPr lang="en-US" sz="2000" u="none">
                <a:latin typeface="Tw Cen MT"/>
                <a:cs typeface="Tw Cen MT"/>
              </a:rPr>
              <a:t>  0  1  0  0  0  1  0  0  0  1  0  0  0  0  1  1</a:t>
            </a:r>
            <a:endParaRPr lang="en-US" u="none">
              <a:latin typeface="Tw Cen MT"/>
              <a:cs typeface="Tw Cen MT"/>
            </a:endParaRPr>
          </a:p>
        </p:txBody>
      </p:sp>
      <p:sp>
        <p:nvSpPr>
          <p:cNvPr id="64518" name="Text Box 7"/>
          <p:cNvSpPr txBox="1">
            <a:spLocks noChangeArrowheads="1"/>
          </p:cNvSpPr>
          <p:nvPr/>
        </p:nvSpPr>
        <p:spPr bwMode="auto">
          <a:xfrm>
            <a:off x="357188" y="4572000"/>
            <a:ext cx="15686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med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w Cen MT"/>
                <a:cs typeface="Tw Cen MT"/>
              </a:rPr>
              <a:t>Wraparound</a:t>
            </a:r>
          </a:p>
          <a:p>
            <a:pPr eaLnBrk="1" hangingPunct="1"/>
            <a:r>
              <a:rPr lang="en-US" sz="2000">
                <a:latin typeface="Tw Cen MT"/>
                <a:cs typeface="Tw Cen MT"/>
              </a:rPr>
              <a:t>(carry out)</a:t>
            </a:r>
          </a:p>
        </p:txBody>
      </p:sp>
      <p:sp>
        <p:nvSpPr>
          <p:cNvPr id="64519" name="Text Box 8"/>
          <p:cNvSpPr txBox="1">
            <a:spLocks noChangeArrowheads="1"/>
          </p:cNvSpPr>
          <p:nvPr/>
        </p:nvSpPr>
        <p:spPr bwMode="auto">
          <a:xfrm>
            <a:off x="1266825" y="5251450"/>
            <a:ext cx="5534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med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w Cen MT"/>
                <a:cs typeface="Tw Cen MT"/>
              </a:rPr>
              <a:t>sum</a:t>
            </a:r>
          </a:p>
        </p:txBody>
      </p:sp>
      <p:sp>
        <p:nvSpPr>
          <p:cNvPr id="64520" name="Text Box 9"/>
          <p:cNvSpPr txBox="1">
            <a:spLocks noChangeArrowheads="1"/>
          </p:cNvSpPr>
          <p:nvPr/>
        </p:nvSpPr>
        <p:spPr bwMode="auto">
          <a:xfrm>
            <a:off x="584200" y="5603875"/>
            <a:ext cx="11208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med"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w Cen MT"/>
                <a:cs typeface="Tw Cen MT"/>
              </a:rPr>
              <a:t>checksum</a:t>
            </a:r>
          </a:p>
        </p:txBody>
      </p:sp>
      <p:sp>
        <p:nvSpPr>
          <p:cNvPr id="64521" name="Oval 6"/>
          <p:cNvSpPr>
            <a:spLocks noChangeArrowheads="1"/>
          </p:cNvSpPr>
          <p:nvPr/>
        </p:nvSpPr>
        <p:spPr bwMode="auto">
          <a:xfrm>
            <a:off x="2071688" y="4714875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 type="none" w="sm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4522" name="Freeform 11"/>
          <p:cNvSpPr>
            <a:spLocks/>
          </p:cNvSpPr>
          <p:nvPr/>
        </p:nvSpPr>
        <p:spPr bwMode="auto">
          <a:xfrm>
            <a:off x="2233613" y="5021263"/>
            <a:ext cx="4491791" cy="92075"/>
          </a:xfrm>
          <a:custGeom>
            <a:avLst/>
            <a:gdLst>
              <a:gd name="T0" fmla="*/ 0 w 3788"/>
              <a:gd name="T1" fmla="*/ 0 h 58"/>
              <a:gd name="T2" fmla="*/ 0 w 3788"/>
              <a:gd name="T3" fmla="*/ 2147483647 h 58"/>
              <a:gd name="T4" fmla="*/ 2147483647 w 3788"/>
              <a:gd name="T5" fmla="*/ 2147483647 h 58"/>
              <a:gd name="T6" fmla="*/ 0 60000 65536"/>
              <a:gd name="T7" fmla="*/ 0 60000 65536"/>
              <a:gd name="T8" fmla="*/ 0 60000 65536"/>
              <a:gd name="T9" fmla="*/ 0 w 3788"/>
              <a:gd name="T10" fmla="*/ 0 h 58"/>
              <a:gd name="T11" fmla="*/ 3788 w 3788"/>
              <a:gd name="T12" fmla="*/ 58 h 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88" h="58">
                <a:moveTo>
                  <a:pt x="0" y="0"/>
                </a:moveTo>
                <a:lnTo>
                  <a:pt x="0" y="58"/>
                </a:lnTo>
                <a:lnTo>
                  <a:pt x="3788" y="58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 type="none" w="sm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cxnSp>
        <p:nvCxnSpPr>
          <p:cNvPr id="64523" name="Straight Connector 22"/>
          <p:cNvCxnSpPr>
            <a:cxnSpLocks noChangeShapeType="1"/>
          </p:cNvCxnSpPr>
          <p:nvPr/>
        </p:nvCxnSpPr>
        <p:spPr bwMode="auto">
          <a:xfrm>
            <a:off x="2214563" y="4429125"/>
            <a:ext cx="61436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49130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76238" y="4214813"/>
            <a:ext cx="8286750" cy="1071562"/>
            <a:chOff x="357158" y="5500688"/>
            <a:chExt cx="8286808" cy="1071570"/>
          </a:xfrm>
        </p:grpSpPr>
        <p:sp>
          <p:nvSpPr>
            <p:cNvPr id="66580" name="Rectangle 13"/>
            <p:cNvSpPr>
              <a:spLocks noChangeArrowheads="1"/>
            </p:cNvSpPr>
            <p:nvPr/>
          </p:nvSpPr>
          <p:spPr bwMode="auto">
            <a:xfrm>
              <a:off x="357158" y="5572140"/>
              <a:ext cx="8286808" cy="1000118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6581" name="Text Box 9"/>
            <p:cNvSpPr txBox="1">
              <a:spLocks noChangeArrowheads="1"/>
            </p:cNvSpPr>
            <p:nvPr/>
          </p:nvSpPr>
          <p:spPr bwMode="auto">
            <a:xfrm>
              <a:off x="608013" y="5500688"/>
              <a:ext cx="1245412" cy="707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med"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u="none">
                  <a:latin typeface="Tw Cen MT"/>
                  <a:cs typeface="Tw Cen MT"/>
                </a:rPr>
                <a:t>Soma</a:t>
              </a:r>
            </a:p>
            <a:p>
              <a:r>
                <a:rPr lang="en-US" sz="2000" u="none">
                  <a:latin typeface="Tw Cen MT"/>
                  <a:cs typeface="Tw Cen MT"/>
                </a:rPr>
                <a:t>(P1,P2,P3)</a:t>
              </a:r>
            </a:p>
          </p:txBody>
        </p:sp>
      </p:grp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116546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6600" dirty="0">
                <a:latin typeface="Tw Cen MT"/>
                <a:ea typeface="ＭＳ Ｐゴシック" charset="0"/>
                <a:cs typeface="Tw Cen MT"/>
              </a:rPr>
              <a:t>Exemplo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000250" y="2000250"/>
            <a:ext cx="653415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med"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u="none" dirty="0">
                <a:solidFill>
                  <a:schemeClr val="bg1"/>
                </a:solidFill>
                <a:latin typeface="Tw Cen MT"/>
                <a:cs typeface="Tw Cen MT"/>
              </a:rPr>
              <a:t>1</a:t>
            </a:r>
            <a:r>
              <a:rPr lang="en-US" sz="2000" u="none" dirty="0">
                <a:latin typeface="Tw Cen MT"/>
                <a:cs typeface="Tw Cen MT"/>
              </a:rPr>
              <a:t>  0  1  1  0  0  1  1  0  0  1  1  0  0  0  0  0</a:t>
            </a:r>
          </a:p>
          <a:p>
            <a:r>
              <a:rPr lang="en-US" sz="2000" u="none" dirty="0">
                <a:solidFill>
                  <a:schemeClr val="bg1"/>
                </a:solidFill>
                <a:latin typeface="Tw Cen MT"/>
                <a:cs typeface="Tw Cen MT"/>
              </a:rPr>
              <a:t>1</a:t>
            </a:r>
            <a:r>
              <a:rPr lang="en-US" sz="2000" u="none" dirty="0">
                <a:latin typeface="Tw Cen MT"/>
                <a:cs typeface="Tw Cen MT"/>
              </a:rPr>
              <a:t>  0  1  0  1  0  1  0  1  0  1  0  1  0  1  0  1</a:t>
            </a:r>
          </a:p>
          <a:p>
            <a:pPr>
              <a:lnSpc>
                <a:spcPct val="120000"/>
              </a:lnSpc>
            </a:pPr>
            <a:endParaRPr lang="en-US" sz="2000" u="none" dirty="0">
              <a:latin typeface="Tw Cen MT"/>
              <a:cs typeface="Tw Cen MT"/>
            </a:endParaRPr>
          </a:p>
          <a:p>
            <a:r>
              <a:rPr lang="en-US" sz="2000" u="none" dirty="0">
                <a:latin typeface="Tw Cen MT"/>
                <a:cs typeface="Tw Cen MT"/>
              </a:rPr>
              <a:t>   1  0  1  1  1  0  1  1  1  0  1  1  0  1  0  1</a:t>
            </a:r>
          </a:p>
          <a:p>
            <a:pPr>
              <a:lnSpc>
                <a:spcPct val="120000"/>
              </a:lnSpc>
            </a:pPr>
            <a:endParaRPr lang="en-US" sz="2000" u="none" dirty="0">
              <a:latin typeface="Tw Cen MT"/>
              <a:cs typeface="Tw Cen MT"/>
            </a:endParaRPr>
          </a:p>
          <a:p>
            <a:r>
              <a:rPr lang="en-US" sz="2000" u="none" dirty="0">
                <a:solidFill>
                  <a:schemeClr val="bg1"/>
                </a:solidFill>
                <a:latin typeface="Tw Cen MT"/>
                <a:cs typeface="Tw Cen MT"/>
              </a:rPr>
              <a:t>1</a:t>
            </a:r>
            <a:r>
              <a:rPr lang="en-US" sz="2000" u="none" dirty="0">
                <a:latin typeface="Tw Cen MT"/>
                <a:cs typeface="Tw Cen MT"/>
              </a:rPr>
              <a:t>  1  0  0  0  1  1  1  1  0  0  0  0  1  1  0  0</a:t>
            </a:r>
          </a:p>
          <a:p>
            <a:r>
              <a:rPr lang="en-US" sz="2000" u="none" dirty="0">
                <a:solidFill>
                  <a:schemeClr val="bg1"/>
                </a:solidFill>
                <a:latin typeface="Tw Cen MT"/>
                <a:cs typeface="Tw Cen MT"/>
              </a:rPr>
              <a:t>1</a:t>
            </a:r>
            <a:r>
              <a:rPr lang="en-US" sz="2000" u="none" dirty="0">
                <a:latin typeface="Tw Cen MT"/>
                <a:cs typeface="Tw Cen MT"/>
              </a:rPr>
              <a:t>  </a:t>
            </a:r>
          </a:p>
          <a:p>
            <a:r>
              <a:rPr lang="en-US" sz="2000" u="none" dirty="0">
                <a:solidFill>
                  <a:srgbClr val="C00000"/>
                </a:solidFill>
                <a:latin typeface="Tw Cen MT"/>
                <a:cs typeface="Tw Cen MT"/>
              </a:rPr>
              <a:t>1</a:t>
            </a:r>
            <a:r>
              <a:rPr lang="en-US" sz="2000" u="none" dirty="0">
                <a:latin typeface="Tw Cen MT"/>
                <a:cs typeface="Tw Cen MT"/>
              </a:rPr>
              <a:t>  0  1  0  0  1  0  1  0  1  1  0  0  0  0  0  1</a:t>
            </a:r>
          </a:p>
          <a:p>
            <a:r>
              <a:rPr lang="en-US" sz="2000" u="none" dirty="0">
                <a:latin typeface="Tw Cen MT"/>
                <a:cs typeface="Tw Cen MT"/>
              </a:rPr>
              <a:t>                                                       </a:t>
            </a:r>
            <a:r>
              <a:rPr lang="en-US" sz="2000" u="none" dirty="0" smtClean="0">
                <a:latin typeface="Tw Cen MT"/>
                <a:cs typeface="Tw Cen MT"/>
              </a:rPr>
              <a:t>         </a:t>
            </a:r>
            <a:r>
              <a:rPr lang="en-US" sz="2000" u="none" dirty="0" smtClean="0">
                <a:solidFill>
                  <a:srgbClr val="C00000"/>
                </a:solidFill>
                <a:latin typeface="Tw Cen MT"/>
                <a:cs typeface="Tw Cen MT"/>
              </a:rPr>
              <a:t>1</a:t>
            </a:r>
            <a:endParaRPr lang="en-US" sz="2000" u="none" dirty="0">
              <a:solidFill>
                <a:srgbClr val="C00000"/>
              </a:solidFill>
              <a:latin typeface="Tw Cen MT"/>
              <a:cs typeface="Tw Cen MT"/>
            </a:endParaRPr>
          </a:p>
          <a:p>
            <a:r>
              <a:rPr lang="en-US" u="none" dirty="0">
                <a:latin typeface="Tw Cen MT"/>
                <a:cs typeface="Tw Cen MT"/>
              </a:rPr>
              <a:t>   </a:t>
            </a:r>
            <a:r>
              <a:rPr lang="en-US" sz="2000" u="none" dirty="0">
                <a:latin typeface="Tw Cen MT"/>
                <a:cs typeface="Tw Cen MT"/>
              </a:rPr>
              <a:t>0  1  0  0  1  0  1  0  1  1  0  0  0  0  1  0</a:t>
            </a:r>
            <a:endParaRPr lang="en-US" u="none" dirty="0">
              <a:latin typeface="Tw Cen MT"/>
              <a:cs typeface="Tw Cen MT"/>
            </a:endParaRPr>
          </a:p>
          <a:p>
            <a:r>
              <a:rPr lang="en-US" u="none" dirty="0">
                <a:latin typeface="Tw Cen MT"/>
                <a:cs typeface="Tw Cen MT"/>
              </a:rPr>
              <a:t>   </a:t>
            </a:r>
            <a:r>
              <a:rPr lang="en-US" sz="2000" u="none" dirty="0">
                <a:solidFill>
                  <a:srgbClr val="FF0066"/>
                </a:solidFill>
                <a:latin typeface="Tw Cen MT"/>
                <a:cs typeface="Tw Cen MT"/>
              </a:rPr>
              <a:t>1  0  1  1  0  1  0  1  0  0  1  1  1  1  0  1</a:t>
            </a:r>
          </a:p>
          <a:p>
            <a:r>
              <a:rPr lang="en-US" sz="2000" u="none" dirty="0">
                <a:latin typeface="Tw Cen MT"/>
                <a:cs typeface="Tw Cen MT"/>
              </a:rPr>
              <a:t>    </a:t>
            </a:r>
          </a:p>
          <a:p>
            <a:r>
              <a:rPr lang="en-US" sz="2000" u="none" dirty="0">
                <a:latin typeface="Tw Cen MT"/>
                <a:cs typeface="Tw Cen MT"/>
              </a:rPr>
              <a:t>    1  1  1  1  1  1  1  1  1  1  1  1  1  1  1  1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642938" y="2827338"/>
            <a:ext cx="7758112" cy="738059"/>
            <a:chOff x="642910" y="2827328"/>
            <a:chExt cx="7758122" cy="737926"/>
          </a:xfrm>
        </p:grpSpPr>
        <p:sp>
          <p:nvSpPr>
            <p:cNvPr id="66578" name="Line 5"/>
            <p:cNvSpPr>
              <a:spLocks noChangeShapeType="1"/>
            </p:cNvSpPr>
            <p:nvPr/>
          </p:nvSpPr>
          <p:spPr bwMode="auto">
            <a:xfrm flipH="1">
              <a:off x="1924032" y="2827328"/>
              <a:ext cx="6477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66579" name="Text Box 8"/>
            <p:cNvSpPr txBox="1">
              <a:spLocks noChangeArrowheads="1"/>
            </p:cNvSpPr>
            <p:nvPr/>
          </p:nvSpPr>
          <p:spPr bwMode="auto">
            <a:xfrm>
              <a:off x="642910" y="2857496"/>
              <a:ext cx="990176" cy="707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 type="none" w="sm" len="med"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2000" u="none">
                  <a:latin typeface="Tw Cen MT"/>
                  <a:cs typeface="Tw Cen MT"/>
                </a:rPr>
                <a:t>Soma</a:t>
              </a:r>
            </a:p>
            <a:p>
              <a:r>
                <a:rPr lang="en-US" sz="2000" u="none">
                  <a:latin typeface="Tw Cen MT"/>
                  <a:cs typeface="Tw Cen MT"/>
                </a:rPr>
                <a:t>(P1, P2)</a:t>
              </a:r>
            </a:p>
          </p:txBody>
        </p:sp>
      </p:grpSp>
      <p:sp>
        <p:nvSpPr>
          <p:cNvPr id="66567" name="TextBox 16"/>
          <p:cNvSpPr txBox="1">
            <a:spLocks noChangeArrowheads="1"/>
          </p:cNvSpPr>
          <p:nvPr/>
        </p:nvSpPr>
        <p:spPr bwMode="auto">
          <a:xfrm flipH="1">
            <a:off x="1500188" y="1928813"/>
            <a:ext cx="549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P1</a:t>
            </a:r>
          </a:p>
        </p:txBody>
      </p:sp>
      <p:sp>
        <p:nvSpPr>
          <p:cNvPr id="66568" name="TextBox 17"/>
          <p:cNvSpPr txBox="1">
            <a:spLocks noChangeArrowheads="1"/>
          </p:cNvSpPr>
          <p:nvPr/>
        </p:nvSpPr>
        <p:spPr bwMode="auto">
          <a:xfrm flipH="1">
            <a:off x="1500188" y="2286000"/>
            <a:ext cx="549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P2</a:t>
            </a:r>
          </a:p>
        </p:txBody>
      </p:sp>
      <p:sp>
        <p:nvSpPr>
          <p:cNvPr id="66569" name="TextBox 18"/>
          <p:cNvSpPr txBox="1">
            <a:spLocks noChangeArrowheads="1"/>
          </p:cNvSpPr>
          <p:nvPr/>
        </p:nvSpPr>
        <p:spPr bwMode="auto">
          <a:xfrm flipH="1">
            <a:off x="1571625" y="3643313"/>
            <a:ext cx="561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P3</a:t>
            </a:r>
          </a:p>
        </p:txBody>
      </p:sp>
      <p:sp>
        <p:nvSpPr>
          <p:cNvPr id="66570" name="Line 5"/>
          <p:cNvSpPr>
            <a:spLocks noChangeShapeType="1"/>
          </p:cNvSpPr>
          <p:nvPr/>
        </p:nvSpPr>
        <p:spPr bwMode="auto">
          <a:xfrm flipH="1">
            <a:off x="1928813" y="4214813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57188" y="5357813"/>
            <a:ext cx="242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latin typeface="Tw Cen MT"/>
                <a:cs typeface="Tw Cen MT"/>
              </a:rPr>
              <a:t>Complemento 1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57188" y="5857875"/>
            <a:ext cx="2428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latin typeface="Tw Cen MT"/>
                <a:cs typeface="Tw Cen MT"/>
              </a:rPr>
              <a:t>Verif.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57188" y="5929313"/>
            <a:ext cx="8501062" cy="357187"/>
          </a:xfrm>
          <a:prstGeom prst="rect">
            <a:avLst/>
          </a:prstGeom>
          <a:noFill/>
          <a:ln w="50800" cap="flat" cmpd="sng" algn="ctr">
            <a:solidFill>
              <a:schemeClr val="tx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66574" name="TextBox 27"/>
          <p:cNvSpPr txBox="1">
            <a:spLocks noChangeArrowheads="1"/>
          </p:cNvSpPr>
          <p:nvPr/>
        </p:nvSpPr>
        <p:spPr bwMode="auto">
          <a:xfrm flipH="1">
            <a:off x="8501063" y="1928813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P1</a:t>
            </a:r>
          </a:p>
        </p:txBody>
      </p:sp>
      <p:sp>
        <p:nvSpPr>
          <p:cNvPr id="66575" name="TextBox 28"/>
          <p:cNvSpPr txBox="1">
            <a:spLocks noChangeArrowheads="1"/>
          </p:cNvSpPr>
          <p:nvPr/>
        </p:nvSpPr>
        <p:spPr bwMode="auto">
          <a:xfrm flipH="1">
            <a:off x="8501063" y="2324100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P2</a:t>
            </a:r>
          </a:p>
        </p:txBody>
      </p:sp>
      <p:sp>
        <p:nvSpPr>
          <p:cNvPr id="66576" name="TextBox 29"/>
          <p:cNvSpPr txBox="1">
            <a:spLocks noChangeArrowheads="1"/>
          </p:cNvSpPr>
          <p:nvPr/>
        </p:nvSpPr>
        <p:spPr bwMode="auto">
          <a:xfrm flipH="1">
            <a:off x="8501063" y="3609975"/>
            <a:ext cx="642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P3</a:t>
            </a:r>
          </a:p>
        </p:txBody>
      </p:sp>
      <p:sp>
        <p:nvSpPr>
          <p:cNvPr id="66577" name="TextBox 30"/>
          <p:cNvSpPr txBox="1">
            <a:spLocks noChangeArrowheads="1"/>
          </p:cNvSpPr>
          <p:nvPr/>
        </p:nvSpPr>
        <p:spPr bwMode="auto">
          <a:xfrm flipH="1">
            <a:off x="8501063" y="5214938"/>
            <a:ext cx="642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/>
                <a:cs typeface="Tw Cen MT"/>
              </a:rPr>
              <a:t>CS</a:t>
            </a:r>
          </a:p>
        </p:txBody>
      </p:sp>
    </p:spTree>
    <p:extLst>
      <p:ext uri="{BB962C8B-B14F-4D97-AF65-F5344CB8AC3E}">
        <p14:creationId xmlns:p14="http://schemas.microsoft.com/office/powerpoint/2010/main" val="339143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Organização do capítulo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6684"/>
            <a:ext cx="8077200" cy="400581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Serviços do nível transporte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Estudo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UDP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Como implementar a transferência fiável de dados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Transporte orientado conexão: TCP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 saturação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 sua implementação no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TCP</a:t>
            </a:r>
          </a:p>
        </p:txBody>
      </p:sp>
    </p:spTree>
    <p:extLst>
      <p:ext uri="{BB962C8B-B14F-4D97-AF65-F5344CB8AC3E}">
        <p14:creationId xmlns:p14="http://schemas.microsoft.com/office/powerpoint/2010/main" val="2121800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Onde estudar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85576"/>
            <a:ext cx="8077200" cy="45708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Serviços do nível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secções 3.1 e 3.2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Estudo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UDP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3.3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Como implementar a transferência fiável de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dados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3.4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Transporte orientado conexão: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TCP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3.5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 saturação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 sua implementação no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TCP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secções 3.6 e 3.7</a:t>
            </a:r>
          </a:p>
        </p:txBody>
      </p:sp>
    </p:spTree>
    <p:extLst>
      <p:ext uri="{BB962C8B-B14F-4D97-AF65-F5344CB8AC3E}">
        <p14:creationId xmlns:p14="http://schemas.microsoft.com/office/powerpoint/2010/main" val="1867450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w Cen MT"/>
                <a:ea typeface="ＭＳ Ｐゴシック" charset="0"/>
                <a:cs typeface="Tw Cen MT"/>
              </a:rPr>
              <a:t>Nível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transporte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vs.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Nível</a:t>
            </a:r>
            <a:r>
              <a:rPr lang="en-US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Rede</a:t>
            </a:r>
            <a:endParaRPr lang="en-US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34923"/>
            <a:ext cx="8458200" cy="4800600"/>
          </a:xfrm>
        </p:spPr>
        <p:txBody>
          <a:bodyPr/>
          <a:lstStyle/>
          <a:p>
            <a:r>
              <a:rPr lang="en-US" sz="2400" i="1" dirty="0" err="1">
                <a:latin typeface="Tw Cen MT"/>
                <a:ea typeface="ＭＳ Ｐゴシック" charset="0"/>
                <a:cs typeface="Tw Cen MT"/>
              </a:rPr>
              <a:t>Nível</a:t>
            </a:r>
            <a:r>
              <a:rPr lang="en-US" sz="24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i="1" dirty="0" err="1">
                <a:latin typeface="Tw Cen MT"/>
                <a:ea typeface="ＭＳ Ｐゴシック" charset="0"/>
                <a:cs typeface="Tw Cen MT"/>
              </a:rPr>
              <a:t>rede</a:t>
            </a:r>
            <a:r>
              <a:rPr lang="en-US" sz="2400" i="1" dirty="0">
                <a:latin typeface="Tw Cen MT"/>
                <a:ea typeface="ＭＳ Ｐゴシック" charset="0"/>
                <a:cs typeface="Tw Cen MT"/>
              </a:rPr>
              <a:t>:</a:t>
            </a:r>
            <a:r>
              <a:rPr lang="en-US" sz="2400" dirty="0">
                <a:latin typeface="Tw Cen MT"/>
                <a:ea typeface="ＭＳ Ｐゴシック" charset="0"/>
                <a:cs typeface="Tw Cen MT"/>
              </a:rPr>
              <a:t>  </a:t>
            </a:r>
            <a:r>
              <a:rPr lang="en-US" sz="2400" dirty="0" err="1">
                <a:latin typeface="Tw Cen MT"/>
                <a:ea typeface="ＭＳ Ｐゴシック" charset="0"/>
                <a:cs typeface="Tw Cen MT"/>
              </a:rPr>
              <a:t>comunicação</a:t>
            </a:r>
            <a:r>
              <a:rPr lang="en-US" sz="2400" dirty="0">
                <a:latin typeface="Tw Cen MT"/>
                <a:ea typeface="ＭＳ Ｐゴシック" charset="0"/>
                <a:cs typeface="Tw Cen MT"/>
              </a:rPr>
              <a:t> HOST-HOST </a:t>
            </a:r>
          </a:p>
          <a:p>
            <a:pPr lvl="1"/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Endereços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do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nível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rede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(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endereços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IP)</a:t>
            </a:r>
          </a:p>
          <a:p>
            <a:r>
              <a:rPr lang="en-US" sz="2400" i="1" dirty="0" err="1">
                <a:latin typeface="Tw Cen MT"/>
                <a:ea typeface="ＭＳ Ｐゴシック" charset="0"/>
                <a:cs typeface="Tw Cen MT"/>
              </a:rPr>
              <a:t>Nível</a:t>
            </a:r>
            <a:r>
              <a:rPr lang="en-US" sz="24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i="1" dirty="0" err="1">
                <a:latin typeface="Tw Cen MT"/>
                <a:ea typeface="ＭＳ Ｐゴシック" charset="0"/>
                <a:cs typeface="Tw Cen MT"/>
              </a:rPr>
              <a:t>transporte</a:t>
            </a:r>
            <a:r>
              <a:rPr lang="en-US" sz="2400" i="1" dirty="0">
                <a:latin typeface="Tw Cen MT"/>
                <a:ea typeface="ＭＳ Ｐゴシック" charset="0"/>
                <a:cs typeface="Tw Cen MT"/>
              </a:rPr>
              <a:t>:</a:t>
            </a:r>
            <a:r>
              <a:rPr lang="en-US" sz="24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>
                <a:latin typeface="Tw Cen MT"/>
                <a:ea typeface="ＭＳ Ｐゴシック" charset="0"/>
                <a:cs typeface="Tw Cen MT"/>
              </a:rPr>
              <a:t>comunicaçação</a:t>
            </a:r>
            <a:r>
              <a:rPr lang="en-US" sz="2400" dirty="0">
                <a:latin typeface="Tw Cen MT"/>
                <a:ea typeface="ＭＳ Ｐゴシック" charset="0"/>
                <a:cs typeface="Tw Cen MT"/>
              </a:rPr>
              <a:t> PROCESSO-PROCESSO</a:t>
            </a:r>
          </a:p>
          <a:p>
            <a:pPr lvl="1">
              <a:spcAft>
                <a:spcPts val="1200"/>
              </a:spcAft>
            </a:pP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Endereços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e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Portas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(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portas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associados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aos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processos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r>
              <a:rPr lang="en-US" sz="2400" dirty="0" err="1">
                <a:latin typeface="Tw Cen MT"/>
                <a:ea typeface="ＭＳ Ｐゴシック" charset="0"/>
                <a:cs typeface="Tw Cen MT"/>
              </a:rPr>
              <a:t>Unidades</a:t>
            </a:r>
            <a:r>
              <a:rPr lang="en-US" sz="2400" dirty="0">
                <a:latin typeface="Tw Cen MT"/>
                <a:ea typeface="ＭＳ Ｐゴシック" charset="0"/>
                <a:cs typeface="Tw Cen MT"/>
              </a:rPr>
              <a:t> de dados </a:t>
            </a:r>
            <a:r>
              <a:rPr lang="en-US" sz="2400" dirty="0" err="1">
                <a:latin typeface="Tw Cen MT"/>
                <a:ea typeface="ＭＳ Ｐゴシック" charset="0"/>
                <a:cs typeface="Tw Cen MT"/>
              </a:rPr>
              <a:t>ao</a:t>
            </a:r>
            <a:r>
              <a:rPr lang="en-US" sz="24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400" dirty="0" err="1">
                <a:latin typeface="Tw Cen MT"/>
                <a:ea typeface="ＭＳ Ｐゴシック" charset="0"/>
                <a:cs typeface="Tw Cen MT"/>
              </a:rPr>
              <a:t>nível</a:t>
            </a:r>
            <a:r>
              <a:rPr lang="en-US" sz="2400" dirty="0">
                <a:latin typeface="Tw Cen MT"/>
                <a:ea typeface="ＭＳ Ｐゴシック" charset="0"/>
                <a:cs typeface="Tw Cen MT"/>
              </a:rPr>
              <a:t> dos </a:t>
            </a:r>
            <a:r>
              <a:rPr lang="en-US" sz="2400" dirty="0" err="1">
                <a:latin typeface="Tw Cen MT"/>
                <a:ea typeface="ＭＳ Ｐゴシック" charset="0"/>
                <a:cs typeface="Tw Cen MT"/>
              </a:rPr>
              <a:t>protocolos</a:t>
            </a:r>
            <a:r>
              <a:rPr lang="en-US" sz="2400" dirty="0">
                <a:latin typeface="Tw Cen MT"/>
                <a:ea typeface="ＭＳ Ｐゴシック" charset="0"/>
                <a:cs typeface="Tw Cen MT"/>
              </a:rPr>
              <a:t> de </a:t>
            </a:r>
            <a:r>
              <a:rPr lang="en-US" sz="2400" dirty="0" err="1">
                <a:latin typeface="Tw Cen MT"/>
                <a:ea typeface="ＭＳ Ｐゴシック" charset="0"/>
                <a:cs typeface="Tw Cen MT"/>
              </a:rPr>
              <a:t>transporte</a:t>
            </a:r>
            <a:endParaRPr lang="en-US" sz="2400" dirty="0">
              <a:latin typeface="Tw Cen MT"/>
              <a:ea typeface="ＭＳ Ｐゴシック" charset="0"/>
              <a:cs typeface="Tw Cen MT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TPDU (Transport Protocol Data Unit)</a:t>
            </a:r>
          </a:p>
          <a:p>
            <a:pPr lvl="1"/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Transporte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de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datagramas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UDP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na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pilha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TCP/IP:</a:t>
            </a:r>
          </a:p>
          <a:p>
            <a:pPr lvl="1">
              <a:spcAft>
                <a:spcPts val="600"/>
              </a:spcAft>
              <a:buFont typeface="Wingdings" charset="0"/>
              <a:buNone/>
            </a:pP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     &lt;IP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origem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en-US" sz="1600" b="1" dirty="0" err="1" smtClean="0">
                <a:latin typeface="Tw Cen MT"/>
                <a:ea typeface="ＭＳ Ｐゴシック" charset="0"/>
                <a:cs typeface="Tw Cen MT"/>
              </a:rPr>
              <a:t>Porta</a:t>
            </a:r>
            <a:r>
              <a:rPr lang="en-US" sz="1600" b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origem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, IP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destino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en-US" sz="1600" b="1" dirty="0" err="1" smtClean="0">
                <a:latin typeface="Tw Cen MT"/>
                <a:ea typeface="ＭＳ Ｐゴシック" charset="0"/>
                <a:cs typeface="Tw Cen MT"/>
              </a:rPr>
              <a:t>porta</a:t>
            </a:r>
            <a:r>
              <a:rPr lang="en-US" sz="1600" b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destino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datagrama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 UDP&gt;</a:t>
            </a:r>
          </a:p>
          <a:p>
            <a:pPr lvl="1"/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Transporte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de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segmentos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numa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conexão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TCP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na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pilha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TCP/IP:</a:t>
            </a:r>
          </a:p>
          <a:p>
            <a:pPr lvl="1">
              <a:buFont typeface="Wingdings" charset="0"/>
              <a:buNone/>
            </a:pP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     &lt;IP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origem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en-US" sz="1600" b="1" dirty="0" err="1" smtClean="0">
                <a:latin typeface="Tw Cen MT"/>
                <a:ea typeface="ＭＳ Ｐゴシック" charset="0"/>
                <a:cs typeface="Tw Cen MT"/>
              </a:rPr>
              <a:t>Porta</a:t>
            </a:r>
            <a:r>
              <a:rPr lang="en-US" sz="1600" b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origem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, IP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destino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en-US" sz="1600" b="1" dirty="0" err="1" smtClean="0">
                <a:latin typeface="Tw Cen MT"/>
                <a:ea typeface="ＭＳ Ｐゴシック" charset="0"/>
                <a:cs typeface="Tw Cen MT"/>
              </a:rPr>
              <a:t>Porta</a:t>
            </a:r>
            <a:r>
              <a:rPr lang="en-US" sz="1600" b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1600" b="1" dirty="0" err="1">
                <a:latin typeface="Tw Cen MT"/>
                <a:ea typeface="ＭＳ Ｐゴシック" charset="0"/>
                <a:cs typeface="Tw Cen MT"/>
              </a:rPr>
              <a:t>destino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en-US" sz="1600" b="1" dirty="0" err="1" smtClean="0">
                <a:latin typeface="Tw Cen MT"/>
                <a:ea typeface="ＭＳ Ｐゴシック" charset="0"/>
                <a:cs typeface="Tw Cen MT"/>
              </a:rPr>
              <a:t>segmento</a:t>
            </a:r>
            <a:r>
              <a:rPr lang="en-US" sz="1600" b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1600" b="1" dirty="0">
                <a:latin typeface="Tw Cen MT"/>
                <a:ea typeface="ＭＳ Ｐゴシック" charset="0"/>
                <a:cs typeface="Tw Cen MT"/>
              </a:rPr>
              <a:t>TCP&gt;</a:t>
            </a:r>
          </a:p>
          <a:p>
            <a:pPr lvl="1"/>
            <a:endParaRPr lang="en-US" sz="2000" dirty="0">
              <a:latin typeface="Tw Cen MT"/>
              <a:ea typeface="ＭＳ Ｐゴシック" charset="0"/>
              <a:cs typeface="Tw Cen MT"/>
            </a:endParaRPr>
          </a:p>
          <a:p>
            <a:pPr lvl="1">
              <a:buFont typeface="Wingdings" charset="0"/>
              <a:buNone/>
            </a:pPr>
            <a:endParaRPr lang="en-US" sz="20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139845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Os protocolo </a:t>
            </a:r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de transporte</a:t>
            </a:r>
          </a:p>
        </p:txBody>
      </p:sp>
      <p:sp>
        <p:nvSpPr>
          <p:cNvPr id="31748" name="AutoShape 3" descr="10%"/>
          <p:cNvSpPr>
            <a:spLocks noChangeArrowheads="1"/>
          </p:cNvSpPr>
          <p:nvPr/>
        </p:nvSpPr>
        <p:spPr bwMode="auto">
          <a:xfrm>
            <a:off x="1219200" y="3962400"/>
            <a:ext cx="6842125" cy="1447800"/>
          </a:xfrm>
          <a:prstGeom prst="roundRect">
            <a:avLst>
              <a:gd name="adj" fmla="val 12495"/>
            </a:avLst>
          </a:prstGeom>
          <a:pattFill prst="pct10">
            <a:fgClr>
              <a:schemeClr val="bg2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31749" name="Group 4"/>
          <p:cNvGrpSpPr>
            <a:grpSpLocks/>
          </p:cNvGrpSpPr>
          <p:nvPr/>
        </p:nvGrpSpPr>
        <p:grpSpPr bwMode="auto">
          <a:xfrm>
            <a:off x="1822450" y="1763713"/>
            <a:ext cx="1217613" cy="2795587"/>
            <a:chOff x="1344" y="1067"/>
            <a:chExt cx="767" cy="1761"/>
          </a:xfrm>
        </p:grpSpPr>
        <p:sp>
          <p:nvSpPr>
            <p:cNvPr id="31783" name="Rectangle 5"/>
            <p:cNvSpPr>
              <a:spLocks noChangeArrowheads="1"/>
            </p:cNvSpPr>
            <p:nvPr/>
          </p:nvSpPr>
          <p:spPr bwMode="auto">
            <a:xfrm>
              <a:off x="1348" y="1300"/>
              <a:ext cx="759" cy="1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84" name="Line 6"/>
            <p:cNvSpPr>
              <a:spLocks noChangeShapeType="1"/>
            </p:cNvSpPr>
            <p:nvPr/>
          </p:nvSpPr>
          <p:spPr bwMode="auto">
            <a:xfrm>
              <a:off x="1344" y="2016"/>
              <a:ext cx="7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85" name="Line 7"/>
            <p:cNvSpPr>
              <a:spLocks noChangeShapeType="1"/>
            </p:cNvSpPr>
            <p:nvPr/>
          </p:nvSpPr>
          <p:spPr bwMode="auto">
            <a:xfrm>
              <a:off x="1344" y="1684"/>
              <a:ext cx="7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86" name="Rectangle 8"/>
            <p:cNvSpPr>
              <a:spLocks noChangeArrowheads="1"/>
            </p:cNvSpPr>
            <p:nvPr/>
          </p:nvSpPr>
          <p:spPr bwMode="auto">
            <a:xfrm>
              <a:off x="1478" y="1429"/>
              <a:ext cx="50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200" b="1" u="none">
                  <a:latin typeface="Tw Cen MT"/>
                  <a:cs typeface="Tw Cen MT"/>
                </a:rPr>
                <a:t>aplicação</a:t>
              </a:r>
            </a:p>
          </p:txBody>
        </p:sp>
        <p:sp>
          <p:nvSpPr>
            <p:cNvPr id="31787" name="Rectangle 9"/>
            <p:cNvSpPr>
              <a:spLocks noChangeArrowheads="1"/>
            </p:cNvSpPr>
            <p:nvPr/>
          </p:nvSpPr>
          <p:spPr bwMode="auto">
            <a:xfrm>
              <a:off x="1430" y="1813"/>
              <a:ext cx="68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200" b="1" u="none">
                  <a:latin typeface="Tw Cen MT"/>
                  <a:cs typeface="Tw Cen MT"/>
                </a:rPr>
                <a:t>transporte</a:t>
              </a:r>
            </a:p>
          </p:txBody>
        </p:sp>
        <p:sp>
          <p:nvSpPr>
            <p:cNvPr id="31788" name="Rectangle 10"/>
            <p:cNvSpPr>
              <a:spLocks noChangeArrowheads="1"/>
            </p:cNvSpPr>
            <p:nvPr/>
          </p:nvSpPr>
          <p:spPr bwMode="auto">
            <a:xfrm>
              <a:off x="1573" y="2101"/>
              <a:ext cx="29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200" b="1" u="none">
                  <a:latin typeface="Tw Cen MT"/>
                  <a:cs typeface="Tw Cen MT"/>
                </a:rPr>
                <a:t>rede</a:t>
              </a:r>
            </a:p>
          </p:txBody>
        </p:sp>
        <p:sp>
          <p:nvSpPr>
            <p:cNvPr id="31789" name="Rectangle 11"/>
            <p:cNvSpPr>
              <a:spLocks noChangeArrowheads="1"/>
            </p:cNvSpPr>
            <p:nvPr/>
          </p:nvSpPr>
          <p:spPr bwMode="auto">
            <a:xfrm>
              <a:off x="1573" y="1067"/>
              <a:ext cx="337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600" b="1" i="1" u="none">
                  <a:latin typeface="Tw Cen MT"/>
                  <a:cs typeface="Tw Cen MT"/>
                </a:rPr>
                <a:t>host</a:t>
              </a:r>
            </a:p>
          </p:txBody>
        </p:sp>
      </p:grpSp>
      <p:grpSp>
        <p:nvGrpSpPr>
          <p:cNvPr id="31750" name="Group 12"/>
          <p:cNvGrpSpPr>
            <a:grpSpLocks/>
          </p:cNvGrpSpPr>
          <p:nvPr/>
        </p:nvGrpSpPr>
        <p:grpSpPr bwMode="auto">
          <a:xfrm>
            <a:off x="6402388" y="1763713"/>
            <a:ext cx="1217612" cy="2795587"/>
            <a:chOff x="4031" y="1067"/>
            <a:chExt cx="767" cy="1761"/>
          </a:xfrm>
        </p:grpSpPr>
        <p:sp>
          <p:nvSpPr>
            <p:cNvPr id="31776" name="Rectangle 13"/>
            <p:cNvSpPr>
              <a:spLocks noChangeArrowheads="1"/>
            </p:cNvSpPr>
            <p:nvPr/>
          </p:nvSpPr>
          <p:spPr bwMode="auto">
            <a:xfrm>
              <a:off x="4035" y="1300"/>
              <a:ext cx="759" cy="1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77" name="Line 14"/>
            <p:cNvSpPr>
              <a:spLocks noChangeShapeType="1"/>
            </p:cNvSpPr>
            <p:nvPr/>
          </p:nvSpPr>
          <p:spPr bwMode="auto">
            <a:xfrm>
              <a:off x="4031" y="2016"/>
              <a:ext cx="7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78" name="Line 15"/>
            <p:cNvSpPr>
              <a:spLocks noChangeShapeType="1"/>
            </p:cNvSpPr>
            <p:nvPr/>
          </p:nvSpPr>
          <p:spPr bwMode="auto">
            <a:xfrm>
              <a:off x="4031" y="1684"/>
              <a:ext cx="7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79" name="Rectangle 16"/>
            <p:cNvSpPr>
              <a:spLocks noChangeArrowheads="1"/>
            </p:cNvSpPr>
            <p:nvPr/>
          </p:nvSpPr>
          <p:spPr bwMode="auto">
            <a:xfrm>
              <a:off x="4165" y="1429"/>
              <a:ext cx="50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200" b="1" u="none">
                  <a:latin typeface="Tw Cen MT"/>
                  <a:cs typeface="Tw Cen MT"/>
                </a:rPr>
                <a:t>aplicação</a:t>
              </a:r>
            </a:p>
          </p:txBody>
        </p:sp>
        <p:sp>
          <p:nvSpPr>
            <p:cNvPr id="31780" name="Rectangle 17"/>
            <p:cNvSpPr>
              <a:spLocks noChangeArrowheads="1"/>
            </p:cNvSpPr>
            <p:nvPr/>
          </p:nvSpPr>
          <p:spPr bwMode="auto">
            <a:xfrm>
              <a:off x="4117" y="1813"/>
              <a:ext cx="68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200" b="1" u="none">
                  <a:latin typeface="Tw Cen MT"/>
                  <a:cs typeface="Tw Cen MT"/>
                </a:rPr>
                <a:t>transporte</a:t>
              </a:r>
            </a:p>
          </p:txBody>
        </p:sp>
        <p:sp>
          <p:nvSpPr>
            <p:cNvPr id="31781" name="Rectangle 18"/>
            <p:cNvSpPr>
              <a:spLocks noChangeArrowheads="1"/>
            </p:cNvSpPr>
            <p:nvPr/>
          </p:nvSpPr>
          <p:spPr bwMode="auto">
            <a:xfrm>
              <a:off x="4261" y="2101"/>
              <a:ext cx="29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200" b="1" u="none">
                  <a:latin typeface="Tw Cen MT"/>
                  <a:cs typeface="Tw Cen MT"/>
                </a:rPr>
                <a:t>rede</a:t>
              </a:r>
            </a:p>
          </p:txBody>
        </p:sp>
        <p:sp>
          <p:nvSpPr>
            <p:cNvPr id="31782" name="Rectangle 19"/>
            <p:cNvSpPr>
              <a:spLocks noChangeArrowheads="1"/>
            </p:cNvSpPr>
            <p:nvPr/>
          </p:nvSpPr>
          <p:spPr bwMode="auto">
            <a:xfrm>
              <a:off x="4261" y="1067"/>
              <a:ext cx="319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en-US" sz="1600" b="1" i="1" u="none">
                  <a:latin typeface="Tw Cen MT"/>
                  <a:cs typeface="Tw Cen MT"/>
                </a:rPr>
                <a:t>host</a:t>
              </a:r>
              <a:endParaRPr lang="en-US" sz="1600" b="1" u="none">
                <a:latin typeface="Tw Cen MT"/>
                <a:cs typeface="Tw Cen MT"/>
              </a:endParaRPr>
            </a:p>
          </p:txBody>
        </p:sp>
      </p:grpSp>
      <p:sp>
        <p:nvSpPr>
          <p:cNvPr id="31751" name="Line 20"/>
          <p:cNvSpPr>
            <a:spLocks noChangeShapeType="1"/>
          </p:cNvSpPr>
          <p:nvPr/>
        </p:nvSpPr>
        <p:spPr bwMode="auto">
          <a:xfrm>
            <a:off x="3040063" y="3041650"/>
            <a:ext cx="3360737" cy="635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1752" name="Line 21"/>
          <p:cNvSpPr>
            <a:spLocks noChangeShapeType="1"/>
          </p:cNvSpPr>
          <p:nvPr/>
        </p:nvSpPr>
        <p:spPr bwMode="auto">
          <a:xfrm flipH="1">
            <a:off x="2887663" y="4572000"/>
            <a:ext cx="7937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1753" name="Line 22"/>
          <p:cNvSpPr>
            <a:spLocks noChangeShapeType="1"/>
          </p:cNvSpPr>
          <p:nvPr/>
        </p:nvSpPr>
        <p:spPr bwMode="auto">
          <a:xfrm>
            <a:off x="6553200" y="4572000"/>
            <a:ext cx="1588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1754" name="Line 23"/>
          <p:cNvSpPr>
            <a:spLocks noChangeShapeType="1"/>
          </p:cNvSpPr>
          <p:nvPr/>
        </p:nvSpPr>
        <p:spPr bwMode="auto">
          <a:xfrm>
            <a:off x="2887663" y="4946650"/>
            <a:ext cx="3665537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357188" y="2438401"/>
            <a:ext cx="8141030" cy="523578"/>
            <a:chOff x="357158" y="2438433"/>
            <a:chExt cx="8140680" cy="523241"/>
          </a:xfrm>
        </p:grpSpPr>
        <p:sp>
          <p:nvSpPr>
            <p:cNvPr id="31773" name="Rectangle 24"/>
            <p:cNvSpPr>
              <a:spLocks noChangeArrowheads="1"/>
            </p:cNvSpPr>
            <p:nvPr/>
          </p:nvSpPr>
          <p:spPr bwMode="auto">
            <a:xfrm>
              <a:off x="1214414" y="2666885"/>
              <a:ext cx="6572296" cy="7615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74" name="TextBox 25"/>
            <p:cNvSpPr txBox="1">
              <a:spLocks noChangeArrowheads="1"/>
            </p:cNvSpPr>
            <p:nvPr/>
          </p:nvSpPr>
          <p:spPr bwMode="auto">
            <a:xfrm>
              <a:off x="357158" y="2438433"/>
              <a:ext cx="639690" cy="46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 u="none">
                  <a:solidFill>
                    <a:srgbClr val="C00000"/>
                  </a:solidFill>
                  <a:latin typeface="Tw Cen MT"/>
                  <a:cs typeface="Tw Cen MT"/>
                </a:rPr>
                <a:t>API</a:t>
              </a:r>
            </a:p>
          </p:txBody>
        </p:sp>
        <p:sp>
          <p:nvSpPr>
            <p:cNvPr id="31775" name="TextBox 26"/>
            <p:cNvSpPr txBox="1">
              <a:spLocks noChangeArrowheads="1"/>
            </p:cNvSpPr>
            <p:nvPr/>
          </p:nvSpPr>
          <p:spPr bwMode="auto">
            <a:xfrm>
              <a:off x="7858148" y="2500306"/>
              <a:ext cx="639690" cy="46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 u="none">
                  <a:solidFill>
                    <a:srgbClr val="C00000"/>
                  </a:solidFill>
                  <a:latin typeface="Tw Cen MT"/>
                  <a:cs typeface="Tw Cen MT"/>
                </a:rPr>
                <a:t>API</a:t>
              </a:r>
            </a:p>
          </p:txBody>
        </p:sp>
      </p:grpSp>
      <p:sp>
        <p:nvSpPr>
          <p:cNvPr id="31756" name="TextBox 28"/>
          <p:cNvSpPr txBox="1">
            <a:spLocks noChangeArrowheads="1"/>
          </p:cNvSpPr>
          <p:nvPr/>
        </p:nvSpPr>
        <p:spPr bwMode="auto">
          <a:xfrm>
            <a:off x="3967163" y="2209800"/>
            <a:ext cx="11995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latin typeface="Tw Cen MT"/>
                <a:cs typeface="Tw Cen MT"/>
              </a:rPr>
              <a:t>Mensagens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534426" y="2676525"/>
            <a:ext cx="248948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1600" b="1" u="none" dirty="0" err="1" smtClean="0">
                <a:solidFill>
                  <a:srgbClr val="FF0000"/>
                </a:solidFill>
                <a:latin typeface="Tw Cen MT"/>
                <a:cs typeface="Tw Cen MT"/>
              </a:rPr>
              <a:t>Segmentos</a:t>
            </a:r>
            <a:r>
              <a:rPr lang="en-US" sz="1600" b="1" u="none" dirty="0" smtClean="0">
                <a:solidFill>
                  <a:srgbClr val="FF0000"/>
                </a:solidFill>
                <a:latin typeface="Tw Cen MT"/>
                <a:cs typeface="Tw Cen MT"/>
              </a:rPr>
              <a:t> </a:t>
            </a:r>
            <a:r>
              <a:rPr lang="en-US" sz="1600" b="1" u="none" dirty="0" err="1" smtClean="0">
                <a:solidFill>
                  <a:srgbClr val="FF0000"/>
                </a:solidFill>
                <a:latin typeface="Tw Cen MT"/>
                <a:cs typeface="Tw Cen MT"/>
              </a:rPr>
              <a:t>ou</a:t>
            </a:r>
            <a:r>
              <a:rPr lang="en-US" sz="1600" b="1" u="none" dirty="0" smtClean="0">
                <a:solidFill>
                  <a:srgbClr val="FF0000"/>
                </a:solidFill>
                <a:latin typeface="Tw Cen MT"/>
                <a:cs typeface="Tw Cen MT"/>
              </a:rPr>
              <a:t> </a:t>
            </a:r>
            <a:r>
              <a:rPr lang="en-US" sz="1600" b="1" u="none" dirty="0" err="1" smtClean="0">
                <a:solidFill>
                  <a:srgbClr val="FF0000"/>
                </a:solidFill>
                <a:latin typeface="Tw Cen MT"/>
                <a:cs typeface="Tw Cen MT"/>
              </a:rPr>
              <a:t>Datagramas</a:t>
            </a:r>
            <a:r>
              <a:rPr lang="en-US" sz="1600" b="1" u="none" dirty="0" smtClean="0">
                <a:solidFill>
                  <a:srgbClr val="FF0000"/>
                </a:solidFill>
                <a:latin typeface="Tw Cen MT"/>
                <a:cs typeface="Tw Cen MT"/>
              </a:rPr>
              <a:t> </a:t>
            </a:r>
            <a:endParaRPr lang="en-US" sz="1600" b="1" u="none" dirty="0">
              <a:solidFill>
                <a:srgbClr val="FF0000"/>
              </a:solidFill>
              <a:latin typeface="Tw Cen MT"/>
              <a:cs typeface="Tw Cen MT"/>
            </a:endParaRPr>
          </a:p>
          <a:p>
            <a:pPr algn="ctr" eaLnBrk="1" hangingPunct="1"/>
            <a:endParaRPr lang="en-US" sz="1200" b="1" u="none" dirty="0">
              <a:solidFill>
                <a:srgbClr val="FF0000"/>
              </a:solidFill>
              <a:latin typeface="Tw Cen MT"/>
              <a:cs typeface="Tw Cen MT"/>
            </a:endParaRPr>
          </a:p>
        </p:txBody>
      </p:sp>
      <p:sp>
        <p:nvSpPr>
          <p:cNvPr id="31758" name="TextBox 30"/>
          <p:cNvSpPr txBox="1">
            <a:spLocks noChangeArrowheads="1"/>
          </p:cNvSpPr>
          <p:nvPr/>
        </p:nvSpPr>
        <p:spPr bwMode="auto">
          <a:xfrm>
            <a:off x="2667000" y="4953000"/>
            <a:ext cx="40183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u="none" dirty="0" err="1">
                <a:latin typeface="Tw Cen MT"/>
                <a:cs typeface="Tw Cen MT"/>
              </a:rPr>
              <a:t>Nível</a:t>
            </a:r>
            <a:r>
              <a:rPr lang="en-US" sz="1800" b="1" u="none" dirty="0">
                <a:latin typeface="Tw Cen MT"/>
                <a:cs typeface="Tw Cen MT"/>
              </a:rPr>
              <a:t> de </a:t>
            </a:r>
            <a:r>
              <a:rPr lang="en-US" sz="1800" b="1" u="none" dirty="0" err="1">
                <a:latin typeface="Tw Cen MT"/>
                <a:cs typeface="Tw Cen MT"/>
              </a:rPr>
              <a:t>ligação</a:t>
            </a:r>
            <a:r>
              <a:rPr lang="en-US" sz="1800" b="1" u="none" dirty="0">
                <a:latin typeface="Tw Cen MT"/>
                <a:cs typeface="Tw Cen MT"/>
              </a:rPr>
              <a:t> de dados / </a:t>
            </a:r>
            <a:r>
              <a:rPr lang="en-US" sz="1800" b="1" u="none" dirty="0" err="1">
                <a:latin typeface="Tw Cen MT"/>
                <a:cs typeface="Tw Cen MT"/>
              </a:rPr>
              <a:t>Nível</a:t>
            </a:r>
            <a:r>
              <a:rPr lang="en-US" sz="1800" b="1" u="none" dirty="0">
                <a:latin typeface="Tw Cen MT"/>
                <a:cs typeface="Tw Cen MT"/>
              </a:rPr>
              <a:t> </a:t>
            </a:r>
            <a:r>
              <a:rPr lang="en-US" sz="1800" b="1" u="none" dirty="0" err="1">
                <a:latin typeface="Tw Cen MT"/>
                <a:cs typeface="Tw Cen MT"/>
              </a:rPr>
              <a:t>Físico</a:t>
            </a:r>
            <a:endParaRPr lang="en-US" sz="1800" b="1" u="none" dirty="0">
              <a:latin typeface="Tw Cen MT"/>
              <a:cs typeface="Tw Cen MT"/>
            </a:endParaRP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1219200" y="3276600"/>
            <a:ext cx="6572250" cy="685800"/>
            <a:chOff x="1219200" y="3276600"/>
            <a:chExt cx="6572579" cy="685800"/>
          </a:xfrm>
        </p:grpSpPr>
        <p:sp>
          <p:nvSpPr>
            <p:cNvPr id="31771" name="Rectangle 24"/>
            <p:cNvSpPr>
              <a:spLocks noChangeArrowheads="1"/>
            </p:cNvSpPr>
            <p:nvPr/>
          </p:nvSpPr>
          <p:spPr bwMode="auto">
            <a:xfrm>
              <a:off x="1219200" y="3276600"/>
              <a:ext cx="6572579" cy="7620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72" name="TextBox 32"/>
            <p:cNvSpPr txBox="1">
              <a:spLocks noChangeArrowheads="1"/>
            </p:cNvSpPr>
            <p:nvPr/>
          </p:nvSpPr>
          <p:spPr bwMode="auto">
            <a:xfrm>
              <a:off x="4385775" y="3362236"/>
              <a:ext cx="841588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Aft>
                  <a:spcPts val="600"/>
                </a:spcAft>
              </a:pPr>
              <a:r>
                <a:rPr lang="en-US" sz="1600" b="1" u="none" dirty="0" err="1">
                  <a:solidFill>
                    <a:srgbClr val="0000FF"/>
                  </a:solidFill>
                  <a:latin typeface="Tw Cen MT"/>
                  <a:cs typeface="Tw Cen MT"/>
                </a:rPr>
                <a:t>Pacotes</a:t>
              </a:r>
              <a:r>
                <a:rPr lang="en-US" sz="1600" b="1" u="none" dirty="0">
                  <a:solidFill>
                    <a:srgbClr val="0000FF"/>
                  </a:solidFill>
                  <a:latin typeface="Tw Cen MT"/>
                  <a:cs typeface="Tw Cen MT"/>
                </a:rPr>
                <a:t> </a:t>
              </a:r>
            </a:p>
            <a:p>
              <a:pPr algn="ctr" eaLnBrk="1" hangingPunct="1"/>
              <a:endParaRPr lang="en-US" sz="1200" b="1" u="none" dirty="0">
                <a:solidFill>
                  <a:srgbClr val="0000FF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31760" name="Line 20"/>
          <p:cNvSpPr>
            <a:spLocks noChangeShapeType="1"/>
          </p:cNvSpPr>
          <p:nvPr/>
        </p:nvSpPr>
        <p:spPr bwMode="auto">
          <a:xfrm>
            <a:off x="3048000" y="3727450"/>
            <a:ext cx="3360738" cy="635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1761" name="Line 20"/>
          <p:cNvSpPr>
            <a:spLocks noChangeShapeType="1"/>
          </p:cNvSpPr>
          <p:nvPr/>
        </p:nvSpPr>
        <p:spPr bwMode="auto">
          <a:xfrm>
            <a:off x="3048000" y="4337050"/>
            <a:ext cx="3360738" cy="635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1295400" y="3962400"/>
            <a:ext cx="6572250" cy="685800"/>
            <a:chOff x="1295400" y="3962400"/>
            <a:chExt cx="6572579" cy="685800"/>
          </a:xfrm>
        </p:grpSpPr>
        <p:sp>
          <p:nvSpPr>
            <p:cNvPr id="31769" name="Rectangle 24"/>
            <p:cNvSpPr>
              <a:spLocks noChangeArrowheads="1"/>
            </p:cNvSpPr>
            <p:nvPr/>
          </p:nvSpPr>
          <p:spPr bwMode="auto">
            <a:xfrm>
              <a:off x="1295400" y="3962400"/>
              <a:ext cx="6572579" cy="76200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31770" name="TextBox 36"/>
            <p:cNvSpPr txBox="1">
              <a:spLocks noChangeArrowheads="1"/>
            </p:cNvSpPr>
            <p:nvPr/>
          </p:nvSpPr>
          <p:spPr bwMode="auto">
            <a:xfrm>
              <a:off x="4467105" y="4048036"/>
              <a:ext cx="819496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Aft>
                  <a:spcPts val="600"/>
                </a:spcAft>
              </a:pPr>
              <a:r>
                <a:rPr lang="en-US" sz="1600" b="1" u="none" dirty="0" smtClean="0">
                  <a:solidFill>
                    <a:srgbClr val="008000"/>
                  </a:solidFill>
                  <a:latin typeface="Tw Cen MT"/>
                  <a:cs typeface="Tw Cen MT"/>
                </a:rPr>
                <a:t>Frames</a:t>
              </a:r>
              <a:endParaRPr lang="en-US" sz="1600" b="1" u="none" dirty="0">
                <a:solidFill>
                  <a:srgbClr val="008000"/>
                </a:solidFill>
                <a:latin typeface="Tw Cen MT"/>
                <a:cs typeface="Tw Cen MT"/>
              </a:endParaRPr>
            </a:p>
            <a:p>
              <a:pPr algn="ctr" eaLnBrk="1" hangingPunct="1"/>
              <a:endParaRPr lang="en-US" sz="1200" b="1" u="none" dirty="0">
                <a:solidFill>
                  <a:srgbClr val="008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31763" name="Rectangle 10"/>
          <p:cNvSpPr>
            <a:spLocks noChangeArrowheads="1"/>
          </p:cNvSpPr>
          <p:nvPr/>
        </p:nvSpPr>
        <p:spPr bwMode="auto">
          <a:xfrm>
            <a:off x="1981200" y="4086225"/>
            <a:ext cx="772506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200" b="1" i="1" u="none">
                <a:latin typeface="Tw Cen MT"/>
                <a:cs typeface="Tw Cen MT"/>
              </a:rPr>
              <a:t>Data-Link</a:t>
            </a:r>
          </a:p>
        </p:txBody>
      </p:sp>
      <p:sp>
        <p:nvSpPr>
          <p:cNvPr id="31764" name="Rectangle 10"/>
          <p:cNvSpPr>
            <a:spLocks noChangeArrowheads="1"/>
          </p:cNvSpPr>
          <p:nvPr/>
        </p:nvSpPr>
        <p:spPr bwMode="auto">
          <a:xfrm>
            <a:off x="6629400" y="4114800"/>
            <a:ext cx="772506" cy="26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200" b="1" i="1" u="none">
                <a:latin typeface="Tw Cen MT"/>
                <a:cs typeface="Tw Cen MT"/>
              </a:rPr>
              <a:t>Data-Link</a:t>
            </a:r>
          </a:p>
        </p:txBody>
      </p:sp>
      <p:sp>
        <p:nvSpPr>
          <p:cNvPr id="31765" name="Rectangle 24"/>
          <p:cNvSpPr>
            <a:spLocks noChangeArrowheads="1"/>
          </p:cNvSpPr>
          <p:nvPr/>
        </p:nvSpPr>
        <p:spPr bwMode="auto">
          <a:xfrm>
            <a:off x="1828800" y="4495800"/>
            <a:ext cx="1219200" cy="76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1766" name="Rectangle 24"/>
          <p:cNvSpPr>
            <a:spLocks noChangeArrowheads="1"/>
          </p:cNvSpPr>
          <p:nvPr/>
        </p:nvSpPr>
        <p:spPr bwMode="auto">
          <a:xfrm>
            <a:off x="6400800" y="4495800"/>
            <a:ext cx="1219200" cy="76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31767" name="TextBox 41"/>
          <p:cNvSpPr txBox="1">
            <a:spLocks noChangeArrowheads="1"/>
          </p:cNvSpPr>
          <p:nvPr/>
        </p:nvSpPr>
        <p:spPr bwMode="auto">
          <a:xfrm>
            <a:off x="1379538" y="4572000"/>
            <a:ext cx="12415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i="1" u="none">
                <a:latin typeface="Tw Cen MT"/>
                <a:cs typeface="Tw Cen MT"/>
              </a:rPr>
              <a:t>Interface Física</a:t>
            </a:r>
          </a:p>
        </p:txBody>
      </p:sp>
      <p:sp>
        <p:nvSpPr>
          <p:cNvPr id="31768" name="TextBox 42"/>
          <p:cNvSpPr txBox="1">
            <a:spLocks noChangeArrowheads="1"/>
          </p:cNvSpPr>
          <p:nvPr/>
        </p:nvSpPr>
        <p:spPr bwMode="auto">
          <a:xfrm>
            <a:off x="6561138" y="4572000"/>
            <a:ext cx="12415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i="1" u="none">
                <a:latin typeface="Tw Cen MT"/>
                <a:cs typeface="Tw Cen MT"/>
              </a:rPr>
              <a:t>Interface Física</a:t>
            </a:r>
          </a:p>
        </p:txBody>
      </p:sp>
    </p:spTree>
    <p:extLst>
      <p:ext uri="{BB962C8B-B14F-4D97-AF65-F5344CB8AC3E}">
        <p14:creationId xmlns:p14="http://schemas.microsoft.com/office/powerpoint/2010/main" val="149432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Papel do nível de transporte</a:t>
            </a:r>
          </a:p>
        </p:txBody>
      </p:sp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381000" y="1371600"/>
            <a:ext cx="84550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É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nível visível pelas aplicações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Pode providenciar dois tipos de serviços: orientado à conexão (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conection-oriented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 e não orientado conexão (ou modo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datagrama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ou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connectionless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Razões de ser do nível transporte: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Melhorar a qualidade de serviço oferecida pelo nível rede e mascarar as suas deficiências (erros, percas, desordenação, etc.)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Agregar/desagregar: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multiplexing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 /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demultiplexing</a:t>
            </a:r>
            <a:endParaRPr lang="pt-PT" sz="20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Endereçamento extremo a extremo ou seja processo a processo (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end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-to-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end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); exemplo: endereço IP + porta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Disponibilizar uma interface (API) adequada às aplicações (</a:t>
            </a:r>
            <a:r>
              <a:rPr lang="pt-PT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ex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: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accept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connect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send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receive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read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write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close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, …)</a:t>
            </a:r>
            <a:endParaRPr lang="pt-PT" sz="2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12485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173274"/>
            <a:ext cx="8566150" cy="1143000"/>
          </a:xfrm>
        </p:spPr>
        <p:txBody>
          <a:bodyPr>
            <a:normAutofit/>
          </a:bodyPr>
          <a:lstStyle/>
          <a:p>
            <a:r>
              <a:rPr lang="pt-PT" smtClean="0">
                <a:latin typeface="Tw Cen MT"/>
                <a:ea typeface="ＭＳ Ｐゴシック" charset="0"/>
                <a:cs typeface="Tw Cen MT"/>
              </a:rPr>
              <a:t>Protocolos do nível transporte</a:t>
            </a:r>
            <a:endParaRPr lang="pt-PT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56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9400" y="1400175"/>
            <a:ext cx="4824413" cy="5114925"/>
          </a:xfrm>
          <a:solidFill>
            <a:schemeClr val="bg1"/>
          </a:solidFill>
        </p:spPr>
        <p:txBody>
          <a:bodyPr/>
          <a:lstStyle/>
          <a:p>
            <a:r>
              <a:rPr lang="pt-PT" sz="2400" i="1" dirty="0" smtClean="0">
                <a:latin typeface="Tw Cen MT"/>
                <a:ea typeface="ＭＳ Ｐゴシック" charset="0"/>
                <a:cs typeface="Tw Cen MT"/>
              </a:rPr>
              <a:t>Transporte fiável com ordenação dos dados (TCP)</a:t>
            </a:r>
          </a:p>
          <a:p>
            <a:pPr lvl="1"/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Controlo de saturação (</a:t>
            </a:r>
            <a:r>
              <a:rPr lang="pt-PT" sz="2000" i="1" dirty="0" err="1" smtClean="0">
                <a:latin typeface="Tw Cen MT"/>
                <a:ea typeface="ＭＳ Ｐゴシック" charset="0"/>
                <a:cs typeface="Tw Cen MT"/>
              </a:rPr>
              <a:t>congestion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/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Controlo de fluxo (</a:t>
            </a:r>
            <a:r>
              <a:rPr lang="pt-PT" sz="2000" i="1" dirty="0" err="1" smtClean="0">
                <a:latin typeface="Tw Cen MT"/>
                <a:ea typeface="ＭＳ Ｐゴシック" charset="0"/>
                <a:cs typeface="Tw Cen MT"/>
              </a:rPr>
              <a:t>flow-control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)</a:t>
            </a:r>
          </a:p>
          <a:p>
            <a:pPr lvl="1"/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Conexão (</a:t>
            </a:r>
            <a:r>
              <a:rPr lang="pt-PT" sz="2000" i="1" dirty="0" err="1" smtClean="0">
                <a:latin typeface="Tw Cen MT"/>
                <a:ea typeface="ＭＳ Ｐゴシック" charset="0"/>
                <a:cs typeface="Tw Cen MT"/>
              </a:rPr>
              <a:t>connection</a:t>
            </a:r>
            <a:r>
              <a:rPr lang="pt-PT" sz="2000" i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 smtClean="0">
                <a:latin typeface="Tw Cen MT"/>
                <a:ea typeface="ＭＳ Ｐゴシック" charset="0"/>
                <a:cs typeface="Tw Cen MT"/>
              </a:rPr>
              <a:t>setup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)</a:t>
            </a:r>
            <a:endParaRPr lang="pt-PT" dirty="0" smtClean="0">
              <a:latin typeface="Tw Cen MT"/>
              <a:ea typeface="ＭＳ Ｐゴシック" charset="0"/>
              <a:cs typeface="Tw Cen MT"/>
            </a:endParaRPr>
          </a:p>
          <a:p>
            <a:r>
              <a:rPr lang="pt-PT" sz="2400" i="1" dirty="0" smtClean="0">
                <a:latin typeface="Tw Cen MT"/>
                <a:ea typeface="ＭＳ Ｐゴシック" charset="0"/>
                <a:cs typeface="Tw Cen MT"/>
              </a:rPr>
              <a:t>Transporte não fiável e sem garantia de ordenação de mensagens UDP</a:t>
            </a:r>
          </a:p>
          <a:p>
            <a:pPr lvl="1"/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Sem qualquer extensão ao serviço de envio e recepção de </a:t>
            </a:r>
            <a:r>
              <a:rPr lang="pt-PT" sz="2000" dirty="0" err="1" smtClean="0">
                <a:latin typeface="Tw Cen MT"/>
                <a:ea typeface="ＭＳ Ｐゴシック" charset="0"/>
                <a:cs typeface="Tw Cen MT"/>
              </a:rPr>
              <a:t>datagramas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smtClean="0">
                <a:latin typeface="Tw Cen MT"/>
                <a:ea typeface="ＭＳ Ｐゴシック" charset="0"/>
                <a:cs typeface="Tw Cen MT"/>
              </a:rPr>
              <a:t>IP (</a:t>
            </a:r>
            <a:r>
              <a:rPr lang="pt-PT" sz="2000" i="1" dirty="0" err="1" smtClean="0">
                <a:latin typeface="Tw Cen MT"/>
                <a:ea typeface="ＭＳ Ｐゴシック" charset="0"/>
                <a:cs typeface="Tw Cen MT"/>
              </a:rPr>
              <a:t>Best</a:t>
            </a:r>
            <a:r>
              <a:rPr lang="pt-PT" sz="2000" i="1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i="1" dirty="0" err="1" smtClean="0">
                <a:latin typeface="Tw Cen MT"/>
                <a:ea typeface="ＭＳ Ｐゴシック" charset="0"/>
                <a:cs typeface="Tw Cen MT"/>
              </a:rPr>
              <a:t>Effort</a:t>
            </a:r>
            <a:r>
              <a:rPr lang="pt-PT" sz="2000" i="1" dirty="0" smtClean="0">
                <a:latin typeface="Tw Cen MT"/>
                <a:ea typeface="ＭＳ Ｐゴシック" charset="0"/>
                <a:cs typeface="Tw Cen MT"/>
              </a:rPr>
              <a:t>)</a:t>
            </a:r>
            <a:r>
              <a:rPr lang="pt-PT" sz="2000" dirty="0" smtClean="0">
                <a:latin typeface="Tw Cen MT"/>
                <a:ea typeface="ＭＳ Ｐゴシック" charset="0"/>
                <a:cs typeface="Tw Cen MT"/>
              </a:rPr>
              <a:t>para além do endereçamento extremo a extremo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5617" name="Freeform 275"/>
          <p:cNvSpPr>
            <a:spLocks/>
          </p:cNvSpPr>
          <p:nvPr/>
        </p:nvSpPr>
        <p:spPr bwMode="auto">
          <a:xfrm>
            <a:off x="6737350" y="3430588"/>
            <a:ext cx="1314450" cy="674687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Freeform 276"/>
          <p:cNvSpPr>
            <a:spLocks/>
          </p:cNvSpPr>
          <p:nvPr/>
        </p:nvSpPr>
        <p:spPr bwMode="auto">
          <a:xfrm>
            <a:off x="6756400" y="1905000"/>
            <a:ext cx="1730375" cy="1044575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Freeform 277"/>
          <p:cNvSpPr>
            <a:spLocks/>
          </p:cNvSpPr>
          <p:nvPr/>
        </p:nvSpPr>
        <p:spPr bwMode="auto">
          <a:xfrm>
            <a:off x="5016500" y="1612900"/>
            <a:ext cx="1644650" cy="1071563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20" name="Group 278"/>
          <p:cNvGrpSpPr>
            <a:grpSpLocks/>
          </p:cNvGrpSpPr>
          <p:nvPr/>
        </p:nvGrpSpPr>
        <p:grpSpPr bwMode="auto">
          <a:xfrm>
            <a:off x="5103813" y="2947988"/>
            <a:ext cx="1458912" cy="933450"/>
            <a:chOff x="2889" y="1631"/>
            <a:chExt cx="980" cy="743"/>
          </a:xfrm>
        </p:grpSpPr>
        <p:sp>
          <p:nvSpPr>
            <p:cNvPr id="25996" name="Rectangle 279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7" name="AutoShape 280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CCFF"/>
                </a:solidFill>
                <a:latin typeface="Times New Roman" charset="0"/>
              </a:endParaRPr>
            </a:p>
          </p:txBody>
        </p:sp>
      </p:grpSp>
      <p:grpSp>
        <p:nvGrpSpPr>
          <p:cNvPr id="25621" name="Group 281"/>
          <p:cNvGrpSpPr>
            <a:grpSpLocks/>
          </p:cNvGrpSpPr>
          <p:nvPr/>
        </p:nvGrpSpPr>
        <p:grpSpPr bwMode="auto">
          <a:xfrm>
            <a:off x="5805488" y="1804988"/>
            <a:ext cx="336550" cy="531812"/>
            <a:chOff x="3796" y="1043"/>
            <a:chExt cx="865" cy="1237"/>
          </a:xfrm>
        </p:grpSpPr>
        <p:sp>
          <p:nvSpPr>
            <p:cNvPr id="25966" name="Line 282"/>
            <p:cNvSpPr>
              <a:spLocks noChangeShapeType="1"/>
            </p:cNvSpPr>
            <p:nvPr/>
          </p:nvSpPr>
          <p:spPr bwMode="auto">
            <a:xfrm flipH="1">
              <a:off x="3992" y="1481"/>
              <a:ext cx="235" cy="7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67" name="Line 283"/>
            <p:cNvSpPr>
              <a:spLocks noChangeShapeType="1"/>
            </p:cNvSpPr>
            <p:nvPr/>
          </p:nvSpPr>
          <p:spPr bwMode="auto">
            <a:xfrm>
              <a:off x="4227" y="1481"/>
              <a:ext cx="236" cy="7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68" name="Line 284"/>
            <p:cNvSpPr>
              <a:spLocks noChangeShapeType="1"/>
            </p:cNvSpPr>
            <p:nvPr/>
          </p:nvSpPr>
          <p:spPr bwMode="auto">
            <a:xfrm>
              <a:off x="3992" y="2201"/>
              <a:ext cx="235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69" name="Line 285"/>
            <p:cNvSpPr>
              <a:spLocks noChangeShapeType="1"/>
            </p:cNvSpPr>
            <p:nvPr/>
          </p:nvSpPr>
          <p:spPr bwMode="auto">
            <a:xfrm flipH="1">
              <a:off x="4227" y="2201"/>
              <a:ext cx="236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0" name="Line 286"/>
            <p:cNvSpPr>
              <a:spLocks noChangeShapeType="1"/>
            </p:cNvSpPr>
            <p:nvPr/>
          </p:nvSpPr>
          <p:spPr bwMode="auto">
            <a:xfrm>
              <a:off x="4227" y="1497"/>
              <a:ext cx="0" cy="78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1" name="Line 287"/>
            <p:cNvSpPr>
              <a:spLocks noChangeShapeType="1"/>
            </p:cNvSpPr>
            <p:nvPr/>
          </p:nvSpPr>
          <p:spPr bwMode="auto">
            <a:xfrm flipV="1">
              <a:off x="3992" y="2127"/>
              <a:ext cx="235" cy="7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2" name="Line 288"/>
            <p:cNvSpPr>
              <a:spLocks noChangeShapeType="1"/>
            </p:cNvSpPr>
            <p:nvPr/>
          </p:nvSpPr>
          <p:spPr bwMode="auto">
            <a:xfrm flipH="1" flipV="1">
              <a:off x="4227" y="2127"/>
              <a:ext cx="236" cy="7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3" name="Line 289"/>
            <p:cNvSpPr>
              <a:spLocks noChangeShapeType="1"/>
            </p:cNvSpPr>
            <p:nvPr/>
          </p:nvSpPr>
          <p:spPr bwMode="auto">
            <a:xfrm>
              <a:off x="4092" y="1890"/>
              <a:ext cx="135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4" name="Line 290"/>
            <p:cNvSpPr>
              <a:spLocks noChangeShapeType="1"/>
            </p:cNvSpPr>
            <p:nvPr/>
          </p:nvSpPr>
          <p:spPr bwMode="auto">
            <a:xfrm flipV="1">
              <a:off x="4227" y="1890"/>
              <a:ext cx="143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5" name="Line 291"/>
            <p:cNvSpPr>
              <a:spLocks noChangeShapeType="1"/>
            </p:cNvSpPr>
            <p:nvPr/>
          </p:nvSpPr>
          <p:spPr bwMode="auto">
            <a:xfrm>
              <a:off x="4047" y="1996"/>
              <a:ext cx="175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6" name="Line 292"/>
            <p:cNvSpPr>
              <a:spLocks noChangeShapeType="1"/>
            </p:cNvSpPr>
            <p:nvPr/>
          </p:nvSpPr>
          <p:spPr bwMode="auto">
            <a:xfrm flipV="1">
              <a:off x="4227" y="2012"/>
              <a:ext cx="176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7" name="Line 293"/>
            <p:cNvSpPr>
              <a:spLocks noChangeShapeType="1"/>
            </p:cNvSpPr>
            <p:nvPr/>
          </p:nvSpPr>
          <p:spPr bwMode="auto">
            <a:xfrm flipV="1">
              <a:off x="4227" y="1782"/>
              <a:ext cx="90" cy="2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8" name="Line 294"/>
            <p:cNvSpPr>
              <a:spLocks noChangeShapeType="1"/>
            </p:cNvSpPr>
            <p:nvPr/>
          </p:nvSpPr>
          <p:spPr bwMode="auto">
            <a:xfrm flipV="1">
              <a:off x="4227" y="1632"/>
              <a:ext cx="57" cy="2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9" name="Line 295"/>
            <p:cNvSpPr>
              <a:spLocks noChangeShapeType="1"/>
            </p:cNvSpPr>
            <p:nvPr/>
          </p:nvSpPr>
          <p:spPr bwMode="auto">
            <a:xfrm>
              <a:off x="4126" y="1772"/>
              <a:ext cx="109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80" name="Line 296"/>
            <p:cNvSpPr>
              <a:spLocks noChangeShapeType="1"/>
            </p:cNvSpPr>
            <p:nvPr/>
          </p:nvSpPr>
          <p:spPr bwMode="auto">
            <a:xfrm>
              <a:off x="4175" y="1625"/>
              <a:ext cx="63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5981" name="Group 297"/>
            <p:cNvGrpSpPr>
              <a:grpSpLocks/>
            </p:cNvGrpSpPr>
            <p:nvPr/>
          </p:nvGrpSpPr>
          <p:grpSpPr bwMode="auto">
            <a:xfrm>
              <a:off x="4269" y="1415"/>
              <a:ext cx="392" cy="137"/>
              <a:chOff x="4227" y="1360"/>
              <a:chExt cx="863" cy="270"/>
            </a:xfrm>
          </p:grpSpPr>
          <p:sp>
            <p:nvSpPr>
              <p:cNvPr id="25992" name="Line 298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93" name="Line 299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94" name="Line 300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95" name="Line 301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" name="Group 302"/>
            <p:cNvGrpSpPr>
              <a:grpSpLocks/>
            </p:cNvGrpSpPr>
            <p:nvPr/>
          </p:nvGrpSpPr>
          <p:grpSpPr bwMode="auto">
            <a:xfrm rot="5700496">
              <a:off x="4053" y="1170"/>
              <a:ext cx="392" cy="137"/>
              <a:chOff x="4227" y="1360"/>
              <a:chExt cx="863" cy="270"/>
            </a:xfrm>
          </p:grpSpPr>
          <p:sp>
            <p:nvSpPr>
              <p:cNvPr id="25988" name="Line 303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89" name="Line 304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90" name="Line 305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91" name="Line 306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983" name="Group 307"/>
            <p:cNvGrpSpPr>
              <a:grpSpLocks/>
            </p:cNvGrpSpPr>
            <p:nvPr/>
          </p:nvGrpSpPr>
          <p:grpSpPr bwMode="auto">
            <a:xfrm rot="10800000">
              <a:off x="3796" y="1402"/>
              <a:ext cx="392" cy="137"/>
              <a:chOff x="4227" y="1360"/>
              <a:chExt cx="863" cy="270"/>
            </a:xfrm>
          </p:grpSpPr>
          <p:sp>
            <p:nvSpPr>
              <p:cNvPr id="25984" name="Line 308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85" name="Line 309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86" name="Line 310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987" name="Line 311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5622" name="Oval 312"/>
          <p:cNvSpPr>
            <a:spLocks noChangeArrowheads="1"/>
          </p:cNvSpPr>
          <p:nvPr/>
        </p:nvSpPr>
        <p:spPr bwMode="auto">
          <a:xfrm>
            <a:off x="6862763" y="3625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313"/>
          <p:cNvSpPr>
            <a:spLocks noChangeShapeType="1"/>
          </p:cNvSpPr>
          <p:nvPr/>
        </p:nvSpPr>
        <p:spPr bwMode="auto">
          <a:xfrm>
            <a:off x="6862763" y="3617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Line 314"/>
          <p:cNvSpPr>
            <a:spLocks noChangeShapeType="1"/>
          </p:cNvSpPr>
          <p:nvPr/>
        </p:nvSpPr>
        <p:spPr bwMode="auto">
          <a:xfrm>
            <a:off x="7221538" y="3617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Rectangle 315"/>
          <p:cNvSpPr>
            <a:spLocks noChangeArrowheads="1"/>
          </p:cNvSpPr>
          <p:nvPr/>
        </p:nvSpPr>
        <p:spPr bwMode="auto">
          <a:xfrm>
            <a:off x="6862763" y="3617913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26" name="Oval 316"/>
          <p:cNvSpPr>
            <a:spLocks noChangeArrowheads="1"/>
          </p:cNvSpPr>
          <p:nvPr/>
        </p:nvSpPr>
        <p:spPr bwMode="auto">
          <a:xfrm>
            <a:off x="6859588" y="3549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27" name="Group 317"/>
          <p:cNvGrpSpPr>
            <a:grpSpLocks/>
          </p:cNvGrpSpPr>
          <p:nvPr/>
        </p:nvGrpSpPr>
        <p:grpSpPr bwMode="auto">
          <a:xfrm>
            <a:off x="6945313" y="3573463"/>
            <a:ext cx="179387" cy="65087"/>
            <a:chOff x="2848" y="848"/>
            <a:chExt cx="140" cy="98"/>
          </a:xfrm>
        </p:grpSpPr>
        <p:sp>
          <p:nvSpPr>
            <p:cNvPr id="25963" name="Line 31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4" name="Line 31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5" name="Line 32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28" name="Group 321"/>
          <p:cNvGrpSpPr>
            <a:grpSpLocks/>
          </p:cNvGrpSpPr>
          <p:nvPr/>
        </p:nvGrpSpPr>
        <p:grpSpPr bwMode="auto">
          <a:xfrm flipV="1">
            <a:off x="6945313" y="3573463"/>
            <a:ext cx="179387" cy="65087"/>
            <a:chOff x="2848" y="848"/>
            <a:chExt cx="140" cy="98"/>
          </a:xfrm>
        </p:grpSpPr>
        <p:sp>
          <p:nvSpPr>
            <p:cNvPr id="25960" name="Line 32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1" name="Line 32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2" name="Line 32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29" name="Oval 325"/>
          <p:cNvSpPr>
            <a:spLocks noChangeArrowheads="1"/>
          </p:cNvSpPr>
          <p:nvPr/>
        </p:nvSpPr>
        <p:spPr bwMode="auto">
          <a:xfrm>
            <a:off x="7218363" y="39052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Line 326"/>
          <p:cNvSpPr>
            <a:spLocks noChangeShapeType="1"/>
          </p:cNvSpPr>
          <p:nvPr/>
        </p:nvSpPr>
        <p:spPr bwMode="auto">
          <a:xfrm>
            <a:off x="7218363" y="38973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327"/>
          <p:cNvSpPr>
            <a:spLocks noChangeShapeType="1"/>
          </p:cNvSpPr>
          <p:nvPr/>
        </p:nvSpPr>
        <p:spPr bwMode="auto">
          <a:xfrm>
            <a:off x="7577138" y="38973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Rectangle 328"/>
          <p:cNvSpPr>
            <a:spLocks noChangeArrowheads="1"/>
          </p:cNvSpPr>
          <p:nvPr/>
        </p:nvSpPr>
        <p:spPr bwMode="auto">
          <a:xfrm>
            <a:off x="7218363" y="3897313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33" name="Oval 329"/>
          <p:cNvSpPr>
            <a:spLocks noChangeArrowheads="1"/>
          </p:cNvSpPr>
          <p:nvPr/>
        </p:nvSpPr>
        <p:spPr bwMode="auto">
          <a:xfrm>
            <a:off x="7215188" y="38290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34" name="Group 330"/>
          <p:cNvGrpSpPr>
            <a:grpSpLocks/>
          </p:cNvGrpSpPr>
          <p:nvPr/>
        </p:nvGrpSpPr>
        <p:grpSpPr bwMode="auto">
          <a:xfrm>
            <a:off x="7300913" y="3852863"/>
            <a:ext cx="179387" cy="65087"/>
            <a:chOff x="2848" y="848"/>
            <a:chExt cx="140" cy="98"/>
          </a:xfrm>
        </p:grpSpPr>
        <p:sp>
          <p:nvSpPr>
            <p:cNvPr id="25957" name="Line 33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8" name="Line 33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9" name="Line 33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35" name="Group 334"/>
          <p:cNvGrpSpPr>
            <a:grpSpLocks/>
          </p:cNvGrpSpPr>
          <p:nvPr/>
        </p:nvGrpSpPr>
        <p:grpSpPr bwMode="auto">
          <a:xfrm flipV="1">
            <a:off x="7300913" y="3852863"/>
            <a:ext cx="179387" cy="65087"/>
            <a:chOff x="2848" y="848"/>
            <a:chExt cx="140" cy="98"/>
          </a:xfrm>
        </p:grpSpPr>
        <p:sp>
          <p:nvSpPr>
            <p:cNvPr id="25954" name="Line 33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5" name="Line 33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6" name="Line 33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36" name="Oval 338"/>
          <p:cNvSpPr>
            <a:spLocks noChangeArrowheads="1"/>
          </p:cNvSpPr>
          <p:nvPr/>
        </p:nvSpPr>
        <p:spPr bwMode="auto">
          <a:xfrm>
            <a:off x="7497763" y="36385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Line 339"/>
          <p:cNvSpPr>
            <a:spLocks noChangeShapeType="1"/>
          </p:cNvSpPr>
          <p:nvPr/>
        </p:nvSpPr>
        <p:spPr bwMode="auto">
          <a:xfrm>
            <a:off x="7497763" y="36306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Line 340"/>
          <p:cNvSpPr>
            <a:spLocks noChangeShapeType="1"/>
          </p:cNvSpPr>
          <p:nvPr/>
        </p:nvSpPr>
        <p:spPr bwMode="auto">
          <a:xfrm>
            <a:off x="7856538" y="36306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Rectangle 341"/>
          <p:cNvSpPr>
            <a:spLocks noChangeArrowheads="1"/>
          </p:cNvSpPr>
          <p:nvPr/>
        </p:nvSpPr>
        <p:spPr bwMode="auto">
          <a:xfrm>
            <a:off x="7497763" y="3630613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40" name="Oval 342"/>
          <p:cNvSpPr>
            <a:spLocks noChangeArrowheads="1"/>
          </p:cNvSpPr>
          <p:nvPr/>
        </p:nvSpPr>
        <p:spPr bwMode="auto">
          <a:xfrm>
            <a:off x="7494588" y="35623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41" name="Group 343"/>
          <p:cNvGrpSpPr>
            <a:grpSpLocks/>
          </p:cNvGrpSpPr>
          <p:nvPr/>
        </p:nvGrpSpPr>
        <p:grpSpPr bwMode="auto">
          <a:xfrm>
            <a:off x="7580313" y="3586163"/>
            <a:ext cx="179387" cy="65087"/>
            <a:chOff x="2848" y="848"/>
            <a:chExt cx="140" cy="98"/>
          </a:xfrm>
        </p:grpSpPr>
        <p:sp>
          <p:nvSpPr>
            <p:cNvPr id="25951" name="Line 34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2" name="Line 34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3" name="Line 34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42" name="Group 347"/>
          <p:cNvGrpSpPr>
            <a:grpSpLocks/>
          </p:cNvGrpSpPr>
          <p:nvPr/>
        </p:nvGrpSpPr>
        <p:grpSpPr bwMode="auto">
          <a:xfrm flipV="1">
            <a:off x="7580313" y="3586163"/>
            <a:ext cx="179387" cy="65087"/>
            <a:chOff x="2848" y="848"/>
            <a:chExt cx="140" cy="98"/>
          </a:xfrm>
        </p:grpSpPr>
        <p:sp>
          <p:nvSpPr>
            <p:cNvPr id="25948" name="Line 34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9" name="Line 34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0" name="Line 35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43" name="Oval 351"/>
          <p:cNvSpPr>
            <a:spLocks noChangeArrowheads="1"/>
          </p:cNvSpPr>
          <p:nvPr/>
        </p:nvSpPr>
        <p:spPr bwMode="auto">
          <a:xfrm>
            <a:off x="6962775" y="2476500"/>
            <a:ext cx="347663" cy="889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4" name="Line 352"/>
          <p:cNvSpPr>
            <a:spLocks noChangeShapeType="1"/>
          </p:cNvSpPr>
          <p:nvPr/>
        </p:nvSpPr>
        <p:spPr bwMode="auto">
          <a:xfrm>
            <a:off x="6962775" y="2468563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5" name="Line 353"/>
          <p:cNvSpPr>
            <a:spLocks noChangeShapeType="1"/>
          </p:cNvSpPr>
          <p:nvPr/>
        </p:nvSpPr>
        <p:spPr bwMode="auto">
          <a:xfrm>
            <a:off x="7310438" y="2468563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6" name="Rectangle 354"/>
          <p:cNvSpPr>
            <a:spLocks noChangeArrowheads="1"/>
          </p:cNvSpPr>
          <p:nvPr/>
        </p:nvSpPr>
        <p:spPr bwMode="auto">
          <a:xfrm>
            <a:off x="6962775" y="2468563"/>
            <a:ext cx="344488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47" name="Oval 355"/>
          <p:cNvSpPr>
            <a:spLocks noChangeArrowheads="1"/>
          </p:cNvSpPr>
          <p:nvPr/>
        </p:nvSpPr>
        <p:spPr bwMode="auto">
          <a:xfrm>
            <a:off x="6959600" y="2405063"/>
            <a:ext cx="347663" cy="103187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48" name="Group 356"/>
          <p:cNvGrpSpPr>
            <a:grpSpLocks/>
          </p:cNvGrpSpPr>
          <p:nvPr/>
        </p:nvGrpSpPr>
        <p:grpSpPr bwMode="auto">
          <a:xfrm>
            <a:off x="7043738" y="2427288"/>
            <a:ext cx="171450" cy="61912"/>
            <a:chOff x="2848" y="848"/>
            <a:chExt cx="140" cy="98"/>
          </a:xfrm>
        </p:grpSpPr>
        <p:sp>
          <p:nvSpPr>
            <p:cNvPr id="25945" name="Line 35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6" name="Line 35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7" name="Line 35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49" name="Group 360"/>
          <p:cNvGrpSpPr>
            <a:grpSpLocks/>
          </p:cNvGrpSpPr>
          <p:nvPr/>
        </p:nvGrpSpPr>
        <p:grpSpPr bwMode="auto">
          <a:xfrm flipV="1">
            <a:off x="7043738" y="2427288"/>
            <a:ext cx="171450" cy="60325"/>
            <a:chOff x="2848" y="848"/>
            <a:chExt cx="140" cy="98"/>
          </a:xfrm>
        </p:grpSpPr>
        <p:sp>
          <p:nvSpPr>
            <p:cNvPr id="25942" name="Line 36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3" name="Line 36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4" name="Line 36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50" name="Oval 364"/>
          <p:cNvSpPr>
            <a:spLocks noChangeArrowheads="1"/>
          </p:cNvSpPr>
          <p:nvPr/>
        </p:nvSpPr>
        <p:spPr bwMode="auto">
          <a:xfrm>
            <a:off x="6961188" y="2736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51" name="Line 365"/>
          <p:cNvSpPr>
            <a:spLocks noChangeShapeType="1"/>
          </p:cNvSpPr>
          <p:nvPr/>
        </p:nvSpPr>
        <p:spPr bwMode="auto">
          <a:xfrm>
            <a:off x="6961188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2" name="Line 366"/>
          <p:cNvSpPr>
            <a:spLocks noChangeShapeType="1"/>
          </p:cNvSpPr>
          <p:nvPr/>
        </p:nvSpPr>
        <p:spPr bwMode="auto">
          <a:xfrm>
            <a:off x="7319963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3" name="Rectangle 367"/>
          <p:cNvSpPr>
            <a:spLocks noChangeArrowheads="1"/>
          </p:cNvSpPr>
          <p:nvPr/>
        </p:nvSpPr>
        <p:spPr bwMode="auto">
          <a:xfrm>
            <a:off x="6961188" y="2728913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54" name="Oval 368"/>
          <p:cNvSpPr>
            <a:spLocks noChangeArrowheads="1"/>
          </p:cNvSpPr>
          <p:nvPr/>
        </p:nvSpPr>
        <p:spPr bwMode="auto">
          <a:xfrm>
            <a:off x="6958013" y="2660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55" name="Group 369"/>
          <p:cNvGrpSpPr>
            <a:grpSpLocks/>
          </p:cNvGrpSpPr>
          <p:nvPr/>
        </p:nvGrpSpPr>
        <p:grpSpPr bwMode="auto">
          <a:xfrm>
            <a:off x="7043738" y="2684463"/>
            <a:ext cx="179387" cy="65087"/>
            <a:chOff x="2848" y="848"/>
            <a:chExt cx="140" cy="98"/>
          </a:xfrm>
        </p:grpSpPr>
        <p:sp>
          <p:nvSpPr>
            <p:cNvPr id="25939" name="Line 37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0" name="Line 37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1" name="Line 37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56" name="Group 373"/>
          <p:cNvGrpSpPr>
            <a:grpSpLocks/>
          </p:cNvGrpSpPr>
          <p:nvPr/>
        </p:nvGrpSpPr>
        <p:grpSpPr bwMode="auto">
          <a:xfrm flipV="1">
            <a:off x="7043738" y="2684463"/>
            <a:ext cx="179387" cy="65087"/>
            <a:chOff x="2848" y="848"/>
            <a:chExt cx="140" cy="98"/>
          </a:xfrm>
        </p:grpSpPr>
        <p:sp>
          <p:nvSpPr>
            <p:cNvPr id="25936" name="Line 37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7" name="Line 37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8" name="Line 37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57" name="Oval 377"/>
          <p:cNvSpPr>
            <a:spLocks noChangeArrowheads="1"/>
          </p:cNvSpPr>
          <p:nvPr/>
        </p:nvSpPr>
        <p:spPr bwMode="auto">
          <a:xfrm>
            <a:off x="7437438" y="2378075"/>
            <a:ext cx="330200" cy="857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58" name="Line 378"/>
          <p:cNvSpPr>
            <a:spLocks noChangeShapeType="1"/>
          </p:cNvSpPr>
          <p:nvPr/>
        </p:nvSpPr>
        <p:spPr bwMode="auto">
          <a:xfrm>
            <a:off x="7437438" y="2371725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59" name="Line 379"/>
          <p:cNvSpPr>
            <a:spLocks noChangeShapeType="1"/>
          </p:cNvSpPr>
          <p:nvPr/>
        </p:nvSpPr>
        <p:spPr bwMode="auto">
          <a:xfrm>
            <a:off x="7767638" y="2371725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0" name="Rectangle 380"/>
          <p:cNvSpPr>
            <a:spLocks noChangeArrowheads="1"/>
          </p:cNvSpPr>
          <p:nvPr/>
        </p:nvSpPr>
        <p:spPr bwMode="auto">
          <a:xfrm>
            <a:off x="7437438" y="2371725"/>
            <a:ext cx="327025" cy="523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25661" name="Oval 381"/>
          <p:cNvSpPr>
            <a:spLocks noChangeArrowheads="1"/>
          </p:cNvSpPr>
          <p:nvPr/>
        </p:nvSpPr>
        <p:spPr bwMode="auto">
          <a:xfrm>
            <a:off x="7434263" y="2309813"/>
            <a:ext cx="330200" cy="1000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62" name="Group 382"/>
          <p:cNvGrpSpPr>
            <a:grpSpLocks/>
          </p:cNvGrpSpPr>
          <p:nvPr/>
        </p:nvGrpSpPr>
        <p:grpSpPr bwMode="auto">
          <a:xfrm>
            <a:off x="7513638" y="2332038"/>
            <a:ext cx="163512" cy="57150"/>
            <a:chOff x="2848" y="848"/>
            <a:chExt cx="140" cy="98"/>
          </a:xfrm>
        </p:grpSpPr>
        <p:sp>
          <p:nvSpPr>
            <p:cNvPr id="25933" name="Line 38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4" name="Line 38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5" name="Line 38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63" name="Group 386"/>
          <p:cNvGrpSpPr>
            <a:grpSpLocks/>
          </p:cNvGrpSpPr>
          <p:nvPr/>
        </p:nvGrpSpPr>
        <p:grpSpPr bwMode="auto">
          <a:xfrm flipV="1">
            <a:off x="7513638" y="2330450"/>
            <a:ext cx="163512" cy="58738"/>
            <a:chOff x="2848" y="848"/>
            <a:chExt cx="140" cy="98"/>
          </a:xfrm>
        </p:grpSpPr>
        <p:sp>
          <p:nvSpPr>
            <p:cNvPr id="25930" name="Line 38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1" name="Line 38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2" name="Line 38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64" name="Oval 390"/>
          <p:cNvSpPr>
            <a:spLocks noChangeArrowheads="1"/>
          </p:cNvSpPr>
          <p:nvPr/>
        </p:nvSpPr>
        <p:spPr bwMode="auto">
          <a:xfrm>
            <a:off x="7523163" y="2736850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65" name="Line 391"/>
          <p:cNvSpPr>
            <a:spLocks noChangeShapeType="1"/>
          </p:cNvSpPr>
          <p:nvPr/>
        </p:nvSpPr>
        <p:spPr bwMode="auto">
          <a:xfrm>
            <a:off x="7523163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6" name="Line 392"/>
          <p:cNvSpPr>
            <a:spLocks noChangeShapeType="1"/>
          </p:cNvSpPr>
          <p:nvPr/>
        </p:nvSpPr>
        <p:spPr bwMode="auto">
          <a:xfrm>
            <a:off x="7881938" y="2728913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7" name="Rectangle 393"/>
          <p:cNvSpPr>
            <a:spLocks noChangeArrowheads="1"/>
          </p:cNvSpPr>
          <p:nvPr/>
        </p:nvSpPr>
        <p:spPr bwMode="auto">
          <a:xfrm>
            <a:off x="7523163" y="2728913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68" name="Oval 394"/>
          <p:cNvSpPr>
            <a:spLocks noChangeArrowheads="1"/>
          </p:cNvSpPr>
          <p:nvPr/>
        </p:nvSpPr>
        <p:spPr bwMode="auto">
          <a:xfrm>
            <a:off x="7519988" y="2660650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69" name="Group 395"/>
          <p:cNvGrpSpPr>
            <a:grpSpLocks/>
          </p:cNvGrpSpPr>
          <p:nvPr/>
        </p:nvGrpSpPr>
        <p:grpSpPr bwMode="auto">
          <a:xfrm>
            <a:off x="7605713" y="2684463"/>
            <a:ext cx="179387" cy="65087"/>
            <a:chOff x="2848" y="848"/>
            <a:chExt cx="140" cy="98"/>
          </a:xfrm>
        </p:grpSpPr>
        <p:sp>
          <p:nvSpPr>
            <p:cNvPr id="25927" name="Line 39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8" name="Line 39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9" name="Line 39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70" name="Group 399"/>
          <p:cNvGrpSpPr>
            <a:grpSpLocks/>
          </p:cNvGrpSpPr>
          <p:nvPr/>
        </p:nvGrpSpPr>
        <p:grpSpPr bwMode="auto">
          <a:xfrm flipV="1">
            <a:off x="7605713" y="2684463"/>
            <a:ext cx="179387" cy="65087"/>
            <a:chOff x="2848" y="848"/>
            <a:chExt cx="140" cy="98"/>
          </a:xfrm>
        </p:grpSpPr>
        <p:sp>
          <p:nvSpPr>
            <p:cNvPr id="25924" name="Line 40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5" name="Line 40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6" name="Line 40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71" name="Oval 403"/>
          <p:cNvSpPr>
            <a:spLocks noChangeArrowheads="1"/>
          </p:cNvSpPr>
          <p:nvPr/>
        </p:nvSpPr>
        <p:spPr bwMode="auto">
          <a:xfrm>
            <a:off x="6113463" y="2471738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72" name="Line 404"/>
          <p:cNvSpPr>
            <a:spLocks noChangeShapeType="1"/>
          </p:cNvSpPr>
          <p:nvPr/>
        </p:nvSpPr>
        <p:spPr bwMode="auto">
          <a:xfrm>
            <a:off x="6113463" y="246380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3" name="Line 405"/>
          <p:cNvSpPr>
            <a:spLocks noChangeShapeType="1"/>
          </p:cNvSpPr>
          <p:nvPr/>
        </p:nvSpPr>
        <p:spPr bwMode="auto">
          <a:xfrm>
            <a:off x="6459538" y="246380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74" name="Rectangle 406"/>
          <p:cNvSpPr>
            <a:spLocks noChangeArrowheads="1"/>
          </p:cNvSpPr>
          <p:nvPr/>
        </p:nvSpPr>
        <p:spPr bwMode="auto">
          <a:xfrm>
            <a:off x="6113463" y="2463800"/>
            <a:ext cx="342900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75" name="Oval 407"/>
          <p:cNvSpPr>
            <a:spLocks noChangeArrowheads="1"/>
          </p:cNvSpPr>
          <p:nvPr/>
        </p:nvSpPr>
        <p:spPr bwMode="auto">
          <a:xfrm>
            <a:off x="6110288" y="2400300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76" name="Group 408"/>
          <p:cNvGrpSpPr>
            <a:grpSpLocks/>
          </p:cNvGrpSpPr>
          <p:nvPr/>
        </p:nvGrpSpPr>
        <p:grpSpPr bwMode="auto">
          <a:xfrm>
            <a:off x="6194425" y="2422525"/>
            <a:ext cx="171450" cy="60325"/>
            <a:chOff x="2848" y="848"/>
            <a:chExt cx="140" cy="98"/>
          </a:xfrm>
        </p:grpSpPr>
        <p:sp>
          <p:nvSpPr>
            <p:cNvPr id="25921" name="Line 40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2" name="Line 41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3" name="Line 41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77" name="Group 412"/>
          <p:cNvGrpSpPr>
            <a:grpSpLocks/>
          </p:cNvGrpSpPr>
          <p:nvPr/>
        </p:nvGrpSpPr>
        <p:grpSpPr bwMode="auto">
          <a:xfrm flipV="1">
            <a:off x="6194425" y="2422525"/>
            <a:ext cx="171450" cy="58738"/>
            <a:chOff x="2848" y="848"/>
            <a:chExt cx="140" cy="98"/>
          </a:xfrm>
        </p:grpSpPr>
        <p:sp>
          <p:nvSpPr>
            <p:cNvPr id="25918" name="Line 41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9" name="Line 41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0" name="Line 41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78" name="Oval 416"/>
          <p:cNvSpPr>
            <a:spLocks noChangeArrowheads="1"/>
          </p:cNvSpPr>
          <p:nvPr/>
        </p:nvSpPr>
        <p:spPr bwMode="auto">
          <a:xfrm>
            <a:off x="5807075" y="3621088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79" name="Line 417"/>
          <p:cNvSpPr>
            <a:spLocks noChangeShapeType="1"/>
          </p:cNvSpPr>
          <p:nvPr/>
        </p:nvSpPr>
        <p:spPr bwMode="auto">
          <a:xfrm>
            <a:off x="5807075" y="361315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0" name="Line 418"/>
          <p:cNvSpPr>
            <a:spLocks noChangeShapeType="1"/>
          </p:cNvSpPr>
          <p:nvPr/>
        </p:nvSpPr>
        <p:spPr bwMode="auto">
          <a:xfrm>
            <a:off x="6153150" y="3613150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81" name="Rectangle 419"/>
          <p:cNvSpPr>
            <a:spLocks noChangeArrowheads="1"/>
          </p:cNvSpPr>
          <p:nvPr/>
        </p:nvSpPr>
        <p:spPr bwMode="auto">
          <a:xfrm>
            <a:off x="5807075" y="3613150"/>
            <a:ext cx="342900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5682" name="Oval 420"/>
          <p:cNvSpPr>
            <a:spLocks noChangeArrowheads="1"/>
          </p:cNvSpPr>
          <p:nvPr/>
        </p:nvSpPr>
        <p:spPr bwMode="auto">
          <a:xfrm>
            <a:off x="5803900" y="3549650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83" name="Group 421"/>
          <p:cNvGrpSpPr>
            <a:grpSpLocks/>
          </p:cNvGrpSpPr>
          <p:nvPr/>
        </p:nvGrpSpPr>
        <p:grpSpPr bwMode="auto">
          <a:xfrm>
            <a:off x="5888038" y="3571875"/>
            <a:ext cx="171450" cy="60325"/>
            <a:chOff x="2848" y="848"/>
            <a:chExt cx="140" cy="98"/>
          </a:xfrm>
        </p:grpSpPr>
        <p:sp>
          <p:nvSpPr>
            <p:cNvPr id="25915" name="Line 42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6" name="Line 42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7" name="Line 42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84" name="Group 425"/>
          <p:cNvGrpSpPr>
            <a:grpSpLocks/>
          </p:cNvGrpSpPr>
          <p:nvPr/>
        </p:nvGrpSpPr>
        <p:grpSpPr bwMode="auto">
          <a:xfrm flipV="1">
            <a:off x="5888038" y="3571875"/>
            <a:ext cx="171450" cy="58738"/>
            <a:chOff x="2848" y="848"/>
            <a:chExt cx="140" cy="98"/>
          </a:xfrm>
        </p:grpSpPr>
        <p:sp>
          <p:nvSpPr>
            <p:cNvPr id="25912" name="Line 42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3" name="Line 42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4" name="Line 42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85" name="Line 429"/>
          <p:cNvSpPr>
            <a:spLocks noChangeShapeType="1"/>
          </p:cNvSpPr>
          <p:nvPr/>
        </p:nvSpPr>
        <p:spPr bwMode="auto">
          <a:xfrm flipV="1">
            <a:off x="7005638" y="3978275"/>
            <a:ext cx="227012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6" name="Line 430"/>
          <p:cNvSpPr>
            <a:spLocks noChangeShapeType="1"/>
          </p:cNvSpPr>
          <p:nvPr/>
        </p:nvSpPr>
        <p:spPr bwMode="auto">
          <a:xfrm>
            <a:off x="7129463" y="3716338"/>
            <a:ext cx="163512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7" name="Line 431"/>
          <p:cNvSpPr>
            <a:spLocks noChangeShapeType="1"/>
          </p:cNvSpPr>
          <p:nvPr/>
        </p:nvSpPr>
        <p:spPr bwMode="auto">
          <a:xfrm>
            <a:off x="7226300" y="3636963"/>
            <a:ext cx="279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8" name="Line 432"/>
          <p:cNvSpPr>
            <a:spLocks noChangeShapeType="1"/>
          </p:cNvSpPr>
          <p:nvPr/>
        </p:nvSpPr>
        <p:spPr bwMode="auto">
          <a:xfrm flipV="1">
            <a:off x="7462838" y="3722688"/>
            <a:ext cx="134937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89" name="Line 433"/>
          <p:cNvSpPr>
            <a:spLocks noChangeShapeType="1"/>
          </p:cNvSpPr>
          <p:nvPr/>
        </p:nvSpPr>
        <p:spPr bwMode="auto">
          <a:xfrm>
            <a:off x="6161088" y="3643313"/>
            <a:ext cx="6794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0" name="Line 434"/>
          <p:cNvSpPr>
            <a:spLocks noChangeShapeType="1"/>
          </p:cNvSpPr>
          <p:nvPr/>
        </p:nvSpPr>
        <p:spPr bwMode="auto">
          <a:xfrm>
            <a:off x="6456363" y="2490788"/>
            <a:ext cx="509587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1" name="Line 435"/>
          <p:cNvSpPr>
            <a:spLocks noChangeShapeType="1"/>
          </p:cNvSpPr>
          <p:nvPr/>
        </p:nvSpPr>
        <p:spPr bwMode="auto">
          <a:xfrm>
            <a:off x="6022975" y="2319338"/>
            <a:ext cx="15240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2" name="Freeform 436"/>
          <p:cNvSpPr>
            <a:spLocks/>
          </p:cNvSpPr>
          <p:nvPr/>
        </p:nvSpPr>
        <p:spPr bwMode="auto">
          <a:xfrm>
            <a:off x="5343525" y="4325938"/>
            <a:ext cx="2979738" cy="1455737"/>
          </a:xfrm>
          <a:custGeom>
            <a:avLst/>
            <a:gdLst>
              <a:gd name="T0" fmla="*/ 2147483647 w 1877"/>
              <a:gd name="T1" fmla="*/ 2147483647 h 917"/>
              <a:gd name="T2" fmla="*/ 2147483647 w 1877"/>
              <a:gd name="T3" fmla="*/ 2147483647 h 917"/>
              <a:gd name="T4" fmla="*/ 2147483647 w 1877"/>
              <a:gd name="T5" fmla="*/ 2147483647 h 917"/>
              <a:gd name="T6" fmla="*/ 2147483647 w 1877"/>
              <a:gd name="T7" fmla="*/ 2147483647 h 917"/>
              <a:gd name="T8" fmla="*/ 2147483647 w 1877"/>
              <a:gd name="T9" fmla="*/ 2147483647 h 917"/>
              <a:gd name="T10" fmla="*/ 2147483647 w 1877"/>
              <a:gd name="T11" fmla="*/ 2147483647 h 917"/>
              <a:gd name="T12" fmla="*/ 2147483647 w 1877"/>
              <a:gd name="T13" fmla="*/ 2147483647 h 917"/>
              <a:gd name="T14" fmla="*/ 2147483647 w 1877"/>
              <a:gd name="T15" fmla="*/ 2147483647 h 917"/>
              <a:gd name="T16" fmla="*/ 2147483647 w 1877"/>
              <a:gd name="T17" fmla="*/ 2147483647 h 917"/>
              <a:gd name="T18" fmla="*/ 2147483647 w 1877"/>
              <a:gd name="T19" fmla="*/ 2147483647 h 917"/>
              <a:gd name="T20" fmla="*/ 2147483647 w 1877"/>
              <a:gd name="T21" fmla="*/ 2147483647 h 917"/>
              <a:gd name="T22" fmla="*/ 2147483647 w 1877"/>
              <a:gd name="T23" fmla="*/ 2147483647 h 917"/>
              <a:gd name="T24" fmla="*/ 2147483647 w 1877"/>
              <a:gd name="T25" fmla="*/ 2147483647 h 917"/>
              <a:gd name="T26" fmla="*/ 2147483647 w 1877"/>
              <a:gd name="T27" fmla="*/ 2147483647 h 917"/>
              <a:gd name="T28" fmla="*/ 2147483647 w 1877"/>
              <a:gd name="T29" fmla="*/ 2147483647 h 917"/>
              <a:gd name="T30" fmla="*/ 2147483647 w 1877"/>
              <a:gd name="T31" fmla="*/ 2147483647 h 9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77"/>
              <a:gd name="T49" fmla="*/ 0 h 917"/>
              <a:gd name="T50" fmla="*/ 1877 w 1877"/>
              <a:gd name="T51" fmla="*/ 917 h 9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77" h="917">
                <a:moveTo>
                  <a:pt x="889" y="23"/>
                </a:moveTo>
                <a:cubicBezTo>
                  <a:pt x="804" y="39"/>
                  <a:pt x="771" y="98"/>
                  <a:pt x="692" y="109"/>
                </a:cubicBezTo>
                <a:cubicBezTo>
                  <a:pt x="613" y="120"/>
                  <a:pt x="511" y="81"/>
                  <a:pt x="415" y="91"/>
                </a:cubicBezTo>
                <a:cubicBezTo>
                  <a:pt x="319" y="101"/>
                  <a:pt x="174" y="126"/>
                  <a:pt x="112" y="170"/>
                </a:cubicBezTo>
                <a:cubicBezTo>
                  <a:pt x="51" y="214"/>
                  <a:pt x="66" y="294"/>
                  <a:pt x="50" y="353"/>
                </a:cubicBezTo>
                <a:cubicBezTo>
                  <a:pt x="34" y="412"/>
                  <a:pt x="0" y="479"/>
                  <a:pt x="14" y="528"/>
                </a:cubicBezTo>
                <a:cubicBezTo>
                  <a:pt x="29" y="577"/>
                  <a:pt x="57" y="608"/>
                  <a:pt x="139" y="650"/>
                </a:cubicBezTo>
                <a:cubicBezTo>
                  <a:pt x="221" y="692"/>
                  <a:pt x="372" y="742"/>
                  <a:pt x="505" y="781"/>
                </a:cubicBezTo>
                <a:cubicBezTo>
                  <a:pt x="638" y="820"/>
                  <a:pt x="789" y="866"/>
                  <a:pt x="933" y="886"/>
                </a:cubicBezTo>
                <a:cubicBezTo>
                  <a:pt x="1077" y="906"/>
                  <a:pt x="1246" y="917"/>
                  <a:pt x="1370" y="901"/>
                </a:cubicBezTo>
                <a:cubicBezTo>
                  <a:pt x="1494" y="885"/>
                  <a:pt x="1594" y="839"/>
                  <a:pt x="1676" y="793"/>
                </a:cubicBezTo>
                <a:cubicBezTo>
                  <a:pt x="1758" y="747"/>
                  <a:pt x="1843" y="720"/>
                  <a:pt x="1860" y="624"/>
                </a:cubicBezTo>
                <a:cubicBezTo>
                  <a:pt x="1877" y="528"/>
                  <a:pt x="1835" y="306"/>
                  <a:pt x="1776" y="219"/>
                </a:cubicBezTo>
                <a:cubicBezTo>
                  <a:pt x="1717" y="132"/>
                  <a:pt x="1599" y="134"/>
                  <a:pt x="1503" y="100"/>
                </a:cubicBezTo>
                <a:cubicBezTo>
                  <a:pt x="1407" y="66"/>
                  <a:pt x="1302" y="26"/>
                  <a:pt x="1200" y="13"/>
                </a:cubicBezTo>
                <a:cubicBezTo>
                  <a:pt x="1098" y="0"/>
                  <a:pt x="974" y="7"/>
                  <a:pt x="889" y="23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93" name="Line 437"/>
          <p:cNvSpPr>
            <a:spLocks noChangeShapeType="1"/>
          </p:cNvSpPr>
          <p:nvPr/>
        </p:nvSpPr>
        <p:spPr bwMode="auto">
          <a:xfrm rot="-5400000">
            <a:off x="7578725" y="5062538"/>
            <a:ext cx="523875" cy="139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94" name="Line 438"/>
          <p:cNvSpPr>
            <a:spLocks noChangeShapeType="1"/>
          </p:cNvSpPr>
          <p:nvPr/>
        </p:nvSpPr>
        <p:spPr bwMode="auto">
          <a:xfrm rot="5400000" flipV="1">
            <a:off x="7724775" y="5343525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95" name="Line 439"/>
          <p:cNvSpPr>
            <a:spLocks noChangeShapeType="1"/>
          </p:cNvSpPr>
          <p:nvPr/>
        </p:nvSpPr>
        <p:spPr bwMode="auto">
          <a:xfrm rot="-5400000">
            <a:off x="7910513" y="5019675"/>
            <a:ext cx="0" cy="1143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96" name="Group 440"/>
          <p:cNvGrpSpPr>
            <a:grpSpLocks/>
          </p:cNvGrpSpPr>
          <p:nvPr/>
        </p:nvGrpSpPr>
        <p:grpSpPr bwMode="auto">
          <a:xfrm>
            <a:off x="7489825" y="4729163"/>
            <a:ext cx="501650" cy="234950"/>
            <a:chOff x="4701" y="2996"/>
            <a:chExt cx="316" cy="148"/>
          </a:xfrm>
        </p:grpSpPr>
        <p:sp>
          <p:nvSpPr>
            <p:cNvPr id="25899" name="Oval 441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0" name="Line 442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1" name="Line 443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2" name="Rectangle 444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25903" name="Oval 445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904" name="Group 446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25909" name="Line 44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0" name="Line 44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11" name="Line 44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905" name="Group 450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25906" name="Line 4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07" name="Line 4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08" name="Line 4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5697" name="Group 454"/>
          <p:cNvGrpSpPr>
            <a:grpSpLocks/>
          </p:cNvGrpSpPr>
          <p:nvPr/>
        </p:nvGrpSpPr>
        <p:grpSpPr bwMode="auto">
          <a:xfrm>
            <a:off x="6673850" y="4452938"/>
            <a:ext cx="501650" cy="234950"/>
            <a:chOff x="3600" y="219"/>
            <a:chExt cx="360" cy="175"/>
          </a:xfrm>
        </p:grpSpPr>
        <p:sp>
          <p:nvSpPr>
            <p:cNvPr id="25886" name="Oval 45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7" name="Line 45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8" name="Line 45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9" name="Rectangle 45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25890" name="Oval 45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891" name="Group 46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5896" name="Line 46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97" name="Line 46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98" name="Line 46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892" name="Group 46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5893" name="Line 4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94" name="Line 4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95" name="Line 4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5698" name="Group 468"/>
          <p:cNvGrpSpPr>
            <a:grpSpLocks/>
          </p:cNvGrpSpPr>
          <p:nvPr/>
        </p:nvGrpSpPr>
        <p:grpSpPr bwMode="auto">
          <a:xfrm>
            <a:off x="6008688" y="4757738"/>
            <a:ext cx="501650" cy="234950"/>
            <a:chOff x="3600" y="219"/>
            <a:chExt cx="360" cy="175"/>
          </a:xfrm>
        </p:grpSpPr>
        <p:sp>
          <p:nvSpPr>
            <p:cNvPr id="25873" name="Oval 46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4" name="Line 47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5" name="Line 47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6" name="Rectangle 47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25877" name="Oval 47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878" name="Group 47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5883" name="Line 47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84" name="Line 47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85" name="Line 47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879" name="Group 47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5880" name="Line 47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81" name="Line 48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82" name="Line 48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5699" name="Line 482"/>
          <p:cNvSpPr>
            <a:spLocks noChangeShapeType="1"/>
          </p:cNvSpPr>
          <p:nvPr/>
        </p:nvSpPr>
        <p:spPr bwMode="auto">
          <a:xfrm>
            <a:off x="7123113" y="4664075"/>
            <a:ext cx="358775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0" name="Line 483"/>
          <p:cNvSpPr>
            <a:spLocks noChangeShapeType="1"/>
          </p:cNvSpPr>
          <p:nvPr/>
        </p:nvSpPr>
        <p:spPr bwMode="auto">
          <a:xfrm flipV="1">
            <a:off x="6470650" y="4676775"/>
            <a:ext cx="277813" cy="1095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1" name="Line 484"/>
          <p:cNvSpPr>
            <a:spLocks noChangeShapeType="1"/>
          </p:cNvSpPr>
          <p:nvPr/>
        </p:nvSpPr>
        <p:spPr bwMode="auto">
          <a:xfrm flipV="1">
            <a:off x="6513513" y="4879975"/>
            <a:ext cx="9715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2" name="Line 485"/>
          <p:cNvSpPr>
            <a:spLocks noChangeShapeType="1"/>
          </p:cNvSpPr>
          <p:nvPr/>
        </p:nvSpPr>
        <p:spPr bwMode="auto">
          <a:xfrm flipH="1">
            <a:off x="5808663" y="4625975"/>
            <a:ext cx="254000" cy="4699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3" name="Line 486"/>
          <p:cNvSpPr>
            <a:spLocks noChangeShapeType="1"/>
          </p:cNvSpPr>
          <p:nvPr/>
        </p:nvSpPr>
        <p:spPr bwMode="auto">
          <a:xfrm>
            <a:off x="5834063" y="4676775"/>
            <a:ext cx="196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4" name="Line 487"/>
          <p:cNvSpPr>
            <a:spLocks noChangeShapeType="1"/>
          </p:cNvSpPr>
          <p:nvPr/>
        </p:nvSpPr>
        <p:spPr bwMode="auto">
          <a:xfrm>
            <a:off x="5694363" y="5013325"/>
            <a:ext cx="15398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5" name="Line 488"/>
          <p:cNvSpPr>
            <a:spLocks noChangeShapeType="1"/>
          </p:cNvSpPr>
          <p:nvPr/>
        </p:nvSpPr>
        <p:spPr bwMode="auto">
          <a:xfrm>
            <a:off x="5946775" y="5092700"/>
            <a:ext cx="49053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6" name="Line 489"/>
          <p:cNvSpPr>
            <a:spLocks noChangeShapeType="1"/>
          </p:cNvSpPr>
          <p:nvPr/>
        </p:nvSpPr>
        <p:spPr bwMode="auto">
          <a:xfrm flipH="1">
            <a:off x="6186488" y="5000625"/>
            <a:ext cx="53975" cy="85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7" name="Line 490"/>
          <p:cNvSpPr>
            <a:spLocks noChangeShapeType="1"/>
          </p:cNvSpPr>
          <p:nvPr/>
        </p:nvSpPr>
        <p:spPr bwMode="auto">
          <a:xfrm>
            <a:off x="5999163" y="5089525"/>
            <a:ext cx="1587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8" name="Line 491"/>
          <p:cNvSpPr>
            <a:spLocks noChangeShapeType="1"/>
          </p:cNvSpPr>
          <p:nvPr/>
        </p:nvSpPr>
        <p:spPr bwMode="auto">
          <a:xfrm flipH="1" flipV="1">
            <a:off x="6396038" y="5097463"/>
            <a:ext cx="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09" name="Line 492"/>
          <p:cNvSpPr>
            <a:spLocks noChangeShapeType="1"/>
          </p:cNvSpPr>
          <p:nvPr/>
        </p:nvSpPr>
        <p:spPr bwMode="auto">
          <a:xfrm>
            <a:off x="6477000" y="4956175"/>
            <a:ext cx="503238" cy="269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10" name="Line 493"/>
          <p:cNvSpPr>
            <a:spLocks noChangeShapeType="1"/>
          </p:cNvSpPr>
          <p:nvPr/>
        </p:nvSpPr>
        <p:spPr bwMode="auto">
          <a:xfrm>
            <a:off x="5926138" y="4891088"/>
            <a:ext cx="809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711" name="Group 494"/>
          <p:cNvGrpSpPr>
            <a:grpSpLocks/>
          </p:cNvGrpSpPr>
          <p:nvPr/>
        </p:nvGrpSpPr>
        <p:grpSpPr bwMode="auto">
          <a:xfrm>
            <a:off x="5111750" y="1651000"/>
            <a:ext cx="3021013" cy="3981450"/>
            <a:chOff x="-1203" y="1352"/>
            <a:chExt cx="1903" cy="2508"/>
          </a:xfrm>
        </p:grpSpPr>
        <p:grpSp>
          <p:nvGrpSpPr>
            <p:cNvPr id="25846" name="Group 495"/>
            <p:cNvGrpSpPr>
              <a:grpSpLocks/>
            </p:cNvGrpSpPr>
            <p:nvPr/>
          </p:nvGrpSpPr>
          <p:grpSpPr bwMode="auto">
            <a:xfrm>
              <a:off x="-1203" y="1647"/>
              <a:ext cx="436" cy="114"/>
              <a:chOff x="3072" y="739"/>
              <a:chExt cx="652" cy="146"/>
            </a:xfrm>
          </p:grpSpPr>
          <p:pic>
            <p:nvPicPr>
              <p:cNvPr id="25870" name="Picture 496" descr="lgv_fqmg[1]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871" name="Line 497"/>
              <p:cNvSpPr>
                <a:spLocks noChangeShapeType="1"/>
              </p:cNvSpPr>
              <p:nvPr/>
            </p:nvSpPr>
            <p:spPr bwMode="auto">
              <a:xfrm flipH="1">
                <a:off x="3104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72" name="Line 498"/>
              <p:cNvSpPr>
                <a:spLocks noChangeShapeType="1"/>
              </p:cNvSpPr>
              <p:nvPr/>
            </p:nvSpPr>
            <p:spPr bwMode="auto">
              <a:xfrm flipH="1">
                <a:off x="3072" y="7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5847" name="Picture 499" descr="imgyjavg[1]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27" y="1466"/>
              <a:ext cx="23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848" name="Group 500"/>
            <p:cNvGrpSpPr>
              <a:grpSpLocks/>
            </p:cNvGrpSpPr>
            <p:nvPr/>
          </p:nvGrpSpPr>
          <p:grpSpPr bwMode="auto">
            <a:xfrm>
              <a:off x="-546" y="1352"/>
              <a:ext cx="256" cy="269"/>
              <a:chOff x="2870" y="1518"/>
              <a:chExt cx="292" cy="320"/>
            </a:xfrm>
          </p:grpSpPr>
          <p:graphicFrame>
            <p:nvGraphicFramePr>
              <p:cNvPr id="25613" name="Object 1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6" name="Clip" r:id="rId6" imgW="819000" imgH="847800" progId="MS_ClipArt_Gallery.2">
                      <p:embed/>
                    </p:oleObj>
                  </mc:Choice>
                  <mc:Fallback>
                    <p:oleObj name="Clip" r:id="rId6" imgW="819000" imgH="8478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4" name="Object 1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7" name="Clip" r:id="rId8" imgW="1266840" imgH="1200240" progId="MS_ClipArt_Gallery.2">
                      <p:embed/>
                    </p:oleObj>
                  </mc:Choice>
                  <mc:Fallback>
                    <p:oleObj name="Clip" r:id="rId8" imgW="1266840" imgH="120024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5849" name="Group 503"/>
            <p:cNvGrpSpPr>
              <a:grpSpLocks/>
            </p:cNvGrpSpPr>
            <p:nvPr/>
          </p:nvGrpSpPr>
          <p:grpSpPr bwMode="auto">
            <a:xfrm>
              <a:off x="-1002" y="2262"/>
              <a:ext cx="209" cy="224"/>
              <a:chOff x="2870" y="1518"/>
              <a:chExt cx="292" cy="320"/>
            </a:xfrm>
          </p:grpSpPr>
          <p:graphicFrame>
            <p:nvGraphicFramePr>
              <p:cNvPr id="25611" name="Object 11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8" name="Clip" r:id="rId10" imgW="819000" imgH="847800" progId="MS_ClipArt_Gallery.2">
                      <p:embed/>
                    </p:oleObj>
                  </mc:Choice>
                  <mc:Fallback>
                    <p:oleObj name="Clip" r:id="rId10" imgW="819000" imgH="8478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2" name="Object 12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19" name="Clip" r:id="rId11" imgW="1266840" imgH="1200240" progId="MS_ClipArt_Gallery.2">
                      <p:embed/>
                    </p:oleObj>
                  </mc:Choice>
                  <mc:Fallback>
                    <p:oleObj name="Clip" r:id="rId11" imgW="1266840" imgH="120024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5602" name="Object 2"/>
            <p:cNvGraphicFramePr>
              <a:graphicFrameLocks noChangeAspect="1"/>
            </p:cNvGraphicFramePr>
            <p:nvPr/>
          </p:nvGraphicFramePr>
          <p:xfrm>
            <a:off x="-732" y="2289"/>
            <a:ext cx="207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0" name="Clip" r:id="rId12" imgW="1307948" imgH="1084823" progId="MS_ClipArt_Gallery.2">
                    <p:embed/>
                  </p:oleObj>
                </mc:Choice>
                <mc:Fallback>
                  <p:oleObj name="Clip" r:id="rId12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32" y="2289"/>
                          <a:ext cx="207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5850" name="Group 507"/>
            <p:cNvGrpSpPr>
              <a:grpSpLocks/>
            </p:cNvGrpSpPr>
            <p:nvPr/>
          </p:nvGrpSpPr>
          <p:grpSpPr bwMode="auto">
            <a:xfrm>
              <a:off x="310" y="3575"/>
              <a:ext cx="125" cy="230"/>
              <a:chOff x="4180" y="783"/>
              <a:chExt cx="150" cy="307"/>
            </a:xfrm>
          </p:grpSpPr>
          <p:sp>
            <p:nvSpPr>
              <p:cNvPr id="25862" name="AutoShape 50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3" name="Rectangle 50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4" name="Rectangle 51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5" name="AutoShape 51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6" name="Line 51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7" name="Line 51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8" name="Rectangle 51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9" name="Rectangle 51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5603" name="Object 3"/>
            <p:cNvGraphicFramePr>
              <a:graphicFrameLocks noChangeAspect="1"/>
            </p:cNvGraphicFramePr>
            <p:nvPr/>
          </p:nvGraphicFramePr>
          <p:xfrm>
            <a:off x="-975" y="338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1" name="Clip" r:id="rId14" imgW="1307948" imgH="1084823" progId="MS_ClipArt_Gallery.2">
                    <p:embed/>
                  </p:oleObj>
                </mc:Choice>
                <mc:Fallback>
                  <p:oleObj name="Clip" r:id="rId1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975" y="338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4" name="Object 4"/>
            <p:cNvGraphicFramePr>
              <a:graphicFrameLocks noChangeAspect="1"/>
            </p:cNvGraphicFramePr>
            <p:nvPr/>
          </p:nvGraphicFramePr>
          <p:xfrm>
            <a:off x="-871" y="318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2" name="Clip" r:id="rId15" imgW="1307948" imgH="1084823" progId="MS_ClipArt_Gallery.2">
                    <p:embed/>
                  </p:oleObj>
                </mc:Choice>
                <mc:Fallback>
                  <p:oleObj name="Clip" r:id="rId15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871" y="318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5" name="Object 5"/>
            <p:cNvGraphicFramePr>
              <a:graphicFrameLocks noChangeAspect="1"/>
            </p:cNvGraphicFramePr>
            <p:nvPr/>
          </p:nvGraphicFramePr>
          <p:xfrm>
            <a:off x="-703" y="354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3" name="Clip" r:id="rId16" imgW="1307948" imgH="1084823" progId="MS_ClipArt_Gallery.2">
                    <p:embed/>
                  </p:oleObj>
                </mc:Choice>
                <mc:Fallback>
                  <p:oleObj name="Clip" r:id="rId1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03" y="354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6" name="Object 6"/>
            <p:cNvGraphicFramePr>
              <a:graphicFrameLocks noChangeAspect="1"/>
            </p:cNvGraphicFramePr>
            <p:nvPr/>
          </p:nvGraphicFramePr>
          <p:xfrm>
            <a:off x="-489" y="3546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24" name="Clip" r:id="rId17" imgW="1307948" imgH="1084823" progId="MS_ClipArt_Gallery.2">
                    <p:embed/>
                  </p:oleObj>
                </mc:Choice>
                <mc:Fallback>
                  <p:oleObj name="Clip" r:id="rId17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489" y="3546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5851" name="Group 520"/>
            <p:cNvGrpSpPr>
              <a:grpSpLocks/>
            </p:cNvGrpSpPr>
            <p:nvPr/>
          </p:nvGrpSpPr>
          <p:grpSpPr bwMode="auto">
            <a:xfrm>
              <a:off x="83" y="3625"/>
              <a:ext cx="172" cy="215"/>
              <a:chOff x="2870" y="1518"/>
              <a:chExt cx="292" cy="320"/>
            </a:xfrm>
          </p:grpSpPr>
          <p:graphicFrame>
            <p:nvGraphicFramePr>
              <p:cNvPr id="25609" name="Object 9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5" name="Clip" r:id="rId18" imgW="819000" imgH="847800" progId="MS_ClipArt_Gallery.2">
                      <p:embed/>
                    </p:oleObj>
                  </mc:Choice>
                  <mc:Fallback>
                    <p:oleObj name="Clip" r:id="rId18" imgW="819000" imgH="8478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10" name="Object 10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6" name="Clip" r:id="rId19" imgW="1266840" imgH="1200240" progId="MS_ClipArt_Gallery.2">
                      <p:embed/>
                    </p:oleObj>
                  </mc:Choice>
                  <mc:Fallback>
                    <p:oleObj name="Clip" r:id="rId19" imgW="1266840" imgH="120024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5852" name="Group 523"/>
            <p:cNvGrpSpPr>
              <a:grpSpLocks/>
            </p:cNvGrpSpPr>
            <p:nvPr/>
          </p:nvGrpSpPr>
          <p:grpSpPr bwMode="auto">
            <a:xfrm>
              <a:off x="-201" y="3657"/>
              <a:ext cx="220" cy="203"/>
              <a:chOff x="2870" y="1518"/>
              <a:chExt cx="292" cy="320"/>
            </a:xfrm>
          </p:grpSpPr>
          <p:graphicFrame>
            <p:nvGraphicFramePr>
              <p:cNvPr id="25607" name="Object 7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7" name="Clip" r:id="rId20" imgW="819000" imgH="847800" progId="MS_ClipArt_Gallery.2">
                      <p:embed/>
                    </p:oleObj>
                  </mc:Choice>
                  <mc:Fallback>
                    <p:oleObj name="Clip" r:id="rId20" imgW="819000" imgH="84780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608" name="Object 8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28" name="Clip" r:id="rId21" imgW="1266840" imgH="1200240" progId="MS_ClipArt_Gallery.2">
                      <p:embed/>
                    </p:oleObj>
                  </mc:Choice>
                  <mc:Fallback>
                    <p:oleObj name="Clip" r:id="rId21" imgW="1266840" imgH="1200240" progId="MS_ClipArt_Gallery.2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5853" name="Group 526"/>
            <p:cNvGrpSpPr>
              <a:grpSpLocks/>
            </p:cNvGrpSpPr>
            <p:nvPr/>
          </p:nvGrpSpPr>
          <p:grpSpPr bwMode="auto">
            <a:xfrm>
              <a:off x="569" y="3419"/>
              <a:ext cx="131" cy="258"/>
              <a:chOff x="4180" y="783"/>
              <a:chExt cx="150" cy="307"/>
            </a:xfrm>
          </p:grpSpPr>
          <p:sp>
            <p:nvSpPr>
              <p:cNvPr id="25854" name="AutoShape 52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55" name="Rectangle 52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56" name="Rectangle 52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57" name="AutoShape 53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58" name="Line 53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59" name="Line 53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0" name="Rectangle 53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61" name="Rectangle 53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5712" name="Line 535"/>
          <p:cNvSpPr>
            <a:spLocks noChangeShapeType="1"/>
          </p:cNvSpPr>
          <p:nvPr/>
        </p:nvSpPr>
        <p:spPr bwMode="auto">
          <a:xfrm flipH="1">
            <a:off x="6015038" y="3413125"/>
            <a:ext cx="3175" cy="144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13" name="Line 536"/>
          <p:cNvSpPr>
            <a:spLocks noChangeShapeType="1"/>
          </p:cNvSpPr>
          <p:nvPr/>
        </p:nvSpPr>
        <p:spPr bwMode="auto">
          <a:xfrm flipV="1">
            <a:off x="7312025" y="2395538"/>
            <a:ext cx="123825" cy="87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14" name="Line 537"/>
          <p:cNvSpPr>
            <a:spLocks noChangeShapeType="1"/>
          </p:cNvSpPr>
          <p:nvPr/>
        </p:nvSpPr>
        <p:spPr bwMode="auto">
          <a:xfrm>
            <a:off x="7138988" y="2568575"/>
            <a:ext cx="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15" name="Line 538"/>
          <p:cNvSpPr>
            <a:spLocks noChangeShapeType="1"/>
          </p:cNvSpPr>
          <p:nvPr/>
        </p:nvSpPr>
        <p:spPr bwMode="auto">
          <a:xfrm flipV="1">
            <a:off x="7310438" y="2465388"/>
            <a:ext cx="263525" cy="2889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16" name="Line 539"/>
          <p:cNvSpPr>
            <a:spLocks noChangeShapeType="1"/>
          </p:cNvSpPr>
          <p:nvPr/>
        </p:nvSpPr>
        <p:spPr bwMode="auto">
          <a:xfrm>
            <a:off x="7675563" y="2463800"/>
            <a:ext cx="0" cy="196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17" name="Line 540"/>
          <p:cNvSpPr>
            <a:spLocks noChangeShapeType="1"/>
          </p:cNvSpPr>
          <p:nvPr/>
        </p:nvSpPr>
        <p:spPr bwMode="auto">
          <a:xfrm>
            <a:off x="7329488" y="2770188"/>
            <a:ext cx="18891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18" name="Line 541"/>
          <p:cNvSpPr>
            <a:spLocks noChangeShapeType="1"/>
          </p:cNvSpPr>
          <p:nvPr/>
        </p:nvSpPr>
        <p:spPr bwMode="auto">
          <a:xfrm flipV="1">
            <a:off x="5624513" y="3636963"/>
            <a:ext cx="168275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19" name="Line 542"/>
          <p:cNvSpPr>
            <a:spLocks noChangeShapeType="1"/>
          </p:cNvSpPr>
          <p:nvPr/>
        </p:nvSpPr>
        <p:spPr bwMode="auto">
          <a:xfrm flipV="1">
            <a:off x="7743825" y="2163763"/>
            <a:ext cx="238125" cy="1682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20" name="Line 543"/>
          <p:cNvSpPr>
            <a:spLocks noChangeShapeType="1"/>
          </p:cNvSpPr>
          <p:nvPr/>
        </p:nvSpPr>
        <p:spPr bwMode="auto">
          <a:xfrm>
            <a:off x="7883525" y="2760663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21" name="Line 544"/>
          <p:cNvSpPr>
            <a:spLocks noChangeShapeType="1"/>
          </p:cNvSpPr>
          <p:nvPr/>
        </p:nvSpPr>
        <p:spPr bwMode="auto">
          <a:xfrm flipH="1">
            <a:off x="7029450" y="2836863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22" name="Line 545"/>
          <p:cNvSpPr>
            <a:spLocks noChangeShapeType="1"/>
          </p:cNvSpPr>
          <p:nvPr/>
        </p:nvSpPr>
        <p:spPr bwMode="auto">
          <a:xfrm flipH="1">
            <a:off x="7620000" y="2836863"/>
            <a:ext cx="111125" cy="7270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723" name="Group 546"/>
          <p:cNvGrpSpPr>
            <a:grpSpLocks/>
          </p:cNvGrpSpPr>
          <p:nvPr/>
        </p:nvGrpSpPr>
        <p:grpSpPr bwMode="auto">
          <a:xfrm>
            <a:off x="6672263" y="4454525"/>
            <a:ext cx="501650" cy="234950"/>
            <a:chOff x="4701" y="2996"/>
            <a:chExt cx="316" cy="148"/>
          </a:xfrm>
        </p:grpSpPr>
        <p:sp>
          <p:nvSpPr>
            <p:cNvPr id="25833" name="Oval 547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4" name="Line 548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5" name="Line 549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6" name="Rectangle 550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25837" name="Oval 551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838" name="Group 552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25843" name="Line 5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44" name="Line 5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45" name="Line 5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839" name="Group 556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25840" name="Line 55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41" name="Line 55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42" name="Line 55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5724" name="Group 560"/>
          <p:cNvGrpSpPr>
            <a:grpSpLocks/>
          </p:cNvGrpSpPr>
          <p:nvPr/>
        </p:nvGrpSpPr>
        <p:grpSpPr bwMode="auto">
          <a:xfrm>
            <a:off x="6007100" y="4756150"/>
            <a:ext cx="501650" cy="234950"/>
            <a:chOff x="4701" y="2996"/>
            <a:chExt cx="316" cy="148"/>
          </a:xfrm>
        </p:grpSpPr>
        <p:sp>
          <p:nvSpPr>
            <p:cNvPr id="25820" name="Oval 561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1" name="Line 562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2" name="Line 563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3" name="Rectangle 564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imes New Roman" charset="0"/>
              </a:endParaRPr>
            </a:p>
          </p:txBody>
        </p:sp>
        <p:sp>
          <p:nvSpPr>
            <p:cNvPr id="25824" name="Oval 565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825" name="Group 566"/>
            <p:cNvGrpSpPr>
              <a:grpSpLocks/>
            </p:cNvGrpSpPr>
            <p:nvPr/>
          </p:nvGrpSpPr>
          <p:grpSpPr bwMode="auto">
            <a:xfrm>
              <a:off x="4776" y="3017"/>
              <a:ext cx="156" cy="56"/>
              <a:chOff x="2848" y="848"/>
              <a:chExt cx="140" cy="98"/>
            </a:xfrm>
          </p:grpSpPr>
          <p:sp>
            <p:nvSpPr>
              <p:cNvPr id="25830" name="Line 56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31" name="Line 56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32" name="Line 56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826" name="Group 570"/>
            <p:cNvGrpSpPr>
              <a:grpSpLocks/>
            </p:cNvGrpSpPr>
            <p:nvPr/>
          </p:nvGrpSpPr>
          <p:grpSpPr bwMode="auto">
            <a:xfrm flipV="1">
              <a:off x="4776" y="3016"/>
              <a:ext cx="156" cy="56"/>
              <a:chOff x="2848" y="848"/>
              <a:chExt cx="140" cy="98"/>
            </a:xfrm>
          </p:grpSpPr>
          <p:sp>
            <p:nvSpPr>
              <p:cNvPr id="25827" name="Line 57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8" name="Line 57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29" name="Line 57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5725" name="Group 574"/>
          <p:cNvGrpSpPr>
            <a:grpSpLocks/>
          </p:cNvGrpSpPr>
          <p:nvPr/>
        </p:nvGrpSpPr>
        <p:grpSpPr bwMode="auto">
          <a:xfrm>
            <a:off x="6837363" y="4941888"/>
            <a:ext cx="290512" cy="404812"/>
            <a:chOff x="4290" y="3130"/>
            <a:chExt cx="183" cy="255"/>
          </a:xfrm>
        </p:grpSpPr>
        <p:pic>
          <p:nvPicPr>
            <p:cNvPr id="25802" name="Picture 575" descr="31u_bnrz[1]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803" name="Freeform 576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0 w 199"/>
                <a:gd name="T1" fmla="*/ 0 h 232"/>
                <a:gd name="T2" fmla="*/ 0 w 199"/>
                <a:gd name="T3" fmla="*/ 0 h 232"/>
                <a:gd name="T4" fmla="*/ 0 w 199"/>
                <a:gd name="T5" fmla="*/ 0 h 232"/>
                <a:gd name="T6" fmla="*/ 0 w 199"/>
                <a:gd name="T7" fmla="*/ 0 h 232"/>
                <a:gd name="T8" fmla="*/ 0 w 199"/>
                <a:gd name="T9" fmla="*/ 0 h 232"/>
                <a:gd name="T10" fmla="*/ 0 w 199"/>
                <a:gd name="T11" fmla="*/ 0 h 232"/>
                <a:gd name="T12" fmla="*/ 0 w 199"/>
                <a:gd name="T13" fmla="*/ 0 h 232"/>
                <a:gd name="T14" fmla="*/ 0 w 199"/>
                <a:gd name="T15" fmla="*/ 0 h 232"/>
                <a:gd name="T16" fmla="*/ 0 w 199"/>
                <a:gd name="T17" fmla="*/ 0 h 232"/>
                <a:gd name="T18" fmla="*/ 0 w 199"/>
                <a:gd name="T19" fmla="*/ 0 h 232"/>
                <a:gd name="T20" fmla="*/ 0 w 199"/>
                <a:gd name="T21" fmla="*/ 0 h 232"/>
                <a:gd name="T22" fmla="*/ 0 w 199"/>
                <a:gd name="T23" fmla="*/ 0 h 232"/>
                <a:gd name="T24" fmla="*/ 0 w 199"/>
                <a:gd name="T25" fmla="*/ 0 h 232"/>
                <a:gd name="T26" fmla="*/ 0 w 199"/>
                <a:gd name="T27" fmla="*/ 0 h 232"/>
                <a:gd name="T28" fmla="*/ 0 w 199"/>
                <a:gd name="T29" fmla="*/ 0 h 232"/>
                <a:gd name="T30" fmla="*/ 0 w 199"/>
                <a:gd name="T31" fmla="*/ 0 h 232"/>
                <a:gd name="T32" fmla="*/ 0 w 199"/>
                <a:gd name="T33" fmla="*/ 0 h 232"/>
                <a:gd name="T34" fmla="*/ 0 w 199"/>
                <a:gd name="T35" fmla="*/ 0 h 232"/>
                <a:gd name="T36" fmla="*/ 0 w 199"/>
                <a:gd name="T37" fmla="*/ 0 h 232"/>
                <a:gd name="T38" fmla="*/ 0 w 199"/>
                <a:gd name="T39" fmla="*/ 0 h 232"/>
                <a:gd name="T40" fmla="*/ 0 w 199"/>
                <a:gd name="T41" fmla="*/ 0 h 232"/>
                <a:gd name="T42" fmla="*/ 0 w 199"/>
                <a:gd name="T43" fmla="*/ 0 h 232"/>
                <a:gd name="T44" fmla="*/ 0 w 199"/>
                <a:gd name="T45" fmla="*/ 0 h 232"/>
                <a:gd name="T46" fmla="*/ 0 w 199"/>
                <a:gd name="T47" fmla="*/ 0 h 232"/>
                <a:gd name="T48" fmla="*/ 0 w 199"/>
                <a:gd name="T49" fmla="*/ 0 h 232"/>
                <a:gd name="T50" fmla="*/ 0 w 199"/>
                <a:gd name="T51" fmla="*/ 0 h 232"/>
                <a:gd name="T52" fmla="*/ 0 w 199"/>
                <a:gd name="T53" fmla="*/ 0 h 232"/>
                <a:gd name="T54" fmla="*/ 0 w 199"/>
                <a:gd name="T55" fmla="*/ 0 h 232"/>
                <a:gd name="T56" fmla="*/ 0 w 199"/>
                <a:gd name="T57" fmla="*/ 0 h 232"/>
                <a:gd name="T58" fmla="*/ 0 w 199"/>
                <a:gd name="T59" fmla="*/ 0 h 232"/>
                <a:gd name="T60" fmla="*/ 0 w 199"/>
                <a:gd name="T61" fmla="*/ 0 h 232"/>
                <a:gd name="T62" fmla="*/ 0 w 199"/>
                <a:gd name="T63" fmla="*/ 0 h 232"/>
                <a:gd name="T64" fmla="*/ 0 w 199"/>
                <a:gd name="T65" fmla="*/ 0 h 232"/>
                <a:gd name="T66" fmla="*/ 0 w 199"/>
                <a:gd name="T67" fmla="*/ 0 h 232"/>
                <a:gd name="T68" fmla="*/ 0 w 199"/>
                <a:gd name="T69" fmla="*/ 0 h 232"/>
                <a:gd name="T70" fmla="*/ 0 w 199"/>
                <a:gd name="T71" fmla="*/ 0 h 232"/>
                <a:gd name="T72" fmla="*/ 0 w 199"/>
                <a:gd name="T73" fmla="*/ 0 h 232"/>
                <a:gd name="T74" fmla="*/ 0 w 199"/>
                <a:gd name="T75" fmla="*/ 0 h 232"/>
                <a:gd name="T76" fmla="*/ 0 w 199"/>
                <a:gd name="T77" fmla="*/ 0 h 232"/>
                <a:gd name="T78" fmla="*/ 0 w 199"/>
                <a:gd name="T79" fmla="*/ 0 h 232"/>
                <a:gd name="T80" fmla="*/ 0 w 199"/>
                <a:gd name="T81" fmla="*/ 0 h 232"/>
                <a:gd name="T82" fmla="*/ 0 w 199"/>
                <a:gd name="T83" fmla="*/ 0 h 232"/>
                <a:gd name="T84" fmla="*/ 0 w 199"/>
                <a:gd name="T85" fmla="*/ 0 h 232"/>
                <a:gd name="T86" fmla="*/ 0 w 199"/>
                <a:gd name="T87" fmla="*/ 0 h 232"/>
                <a:gd name="T88" fmla="*/ 0 w 199"/>
                <a:gd name="T89" fmla="*/ 0 h 232"/>
                <a:gd name="T90" fmla="*/ 0 w 199"/>
                <a:gd name="T91" fmla="*/ 0 h 232"/>
                <a:gd name="T92" fmla="*/ 0 w 199"/>
                <a:gd name="T93" fmla="*/ 0 h 232"/>
                <a:gd name="T94" fmla="*/ 0 w 199"/>
                <a:gd name="T95" fmla="*/ 0 h 232"/>
                <a:gd name="T96" fmla="*/ 0 w 199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4" name="Freeform 577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0 w 128"/>
                <a:gd name="T1" fmla="*/ 0 h 180"/>
                <a:gd name="T2" fmla="*/ 0 w 128"/>
                <a:gd name="T3" fmla="*/ 0 h 180"/>
                <a:gd name="T4" fmla="*/ 0 w 128"/>
                <a:gd name="T5" fmla="*/ 0 h 180"/>
                <a:gd name="T6" fmla="*/ 0 w 128"/>
                <a:gd name="T7" fmla="*/ 0 h 180"/>
                <a:gd name="T8" fmla="*/ 0 w 128"/>
                <a:gd name="T9" fmla="*/ 0 h 180"/>
                <a:gd name="T10" fmla="*/ 0 w 128"/>
                <a:gd name="T11" fmla="*/ 0 h 180"/>
                <a:gd name="T12" fmla="*/ 0 w 128"/>
                <a:gd name="T13" fmla="*/ 0 h 180"/>
                <a:gd name="T14" fmla="*/ 0 w 128"/>
                <a:gd name="T15" fmla="*/ 0 h 180"/>
                <a:gd name="T16" fmla="*/ 0 w 128"/>
                <a:gd name="T17" fmla="*/ 0 h 180"/>
                <a:gd name="T18" fmla="*/ 0 w 128"/>
                <a:gd name="T19" fmla="*/ 0 h 180"/>
                <a:gd name="T20" fmla="*/ 0 w 128"/>
                <a:gd name="T21" fmla="*/ 0 h 180"/>
                <a:gd name="T22" fmla="*/ 0 w 128"/>
                <a:gd name="T23" fmla="*/ 0 h 180"/>
                <a:gd name="T24" fmla="*/ 0 w 128"/>
                <a:gd name="T25" fmla="*/ 0 h 180"/>
                <a:gd name="T26" fmla="*/ 0 w 128"/>
                <a:gd name="T27" fmla="*/ 0 h 180"/>
                <a:gd name="T28" fmla="*/ 0 w 128"/>
                <a:gd name="T29" fmla="*/ 0 h 180"/>
                <a:gd name="T30" fmla="*/ 0 w 128"/>
                <a:gd name="T31" fmla="*/ 0 h 180"/>
                <a:gd name="T32" fmla="*/ 0 w 128"/>
                <a:gd name="T33" fmla="*/ 0 h 180"/>
                <a:gd name="T34" fmla="*/ 0 w 128"/>
                <a:gd name="T35" fmla="*/ 0 h 180"/>
                <a:gd name="T36" fmla="*/ 0 w 128"/>
                <a:gd name="T37" fmla="*/ 0 h 180"/>
                <a:gd name="T38" fmla="*/ 0 w 128"/>
                <a:gd name="T39" fmla="*/ 0 h 180"/>
                <a:gd name="T40" fmla="*/ 0 w 128"/>
                <a:gd name="T41" fmla="*/ 0 h 180"/>
                <a:gd name="T42" fmla="*/ 0 w 128"/>
                <a:gd name="T43" fmla="*/ 0 h 180"/>
                <a:gd name="T44" fmla="*/ 0 w 128"/>
                <a:gd name="T45" fmla="*/ 0 h 180"/>
                <a:gd name="T46" fmla="*/ 0 w 128"/>
                <a:gd name="T47" fmla="*/ 0 h 180"/>
                <a:gd name="T48" fmla="*/ 0 w 128"/>
                <a:gd name="T49" fmla="*/ 0 h 180"/>
                <a:gd name="T50" fmla="*/ 0 w 128"/>
                <a:gd name="T51" fmla="*/ 0 h 180"/>
                <a:gd name="T52" fmla="*/ 0 w 128"/>
                <a:gd name="T53" fmla="*/ 0 h 180"/>
                <a:gd name="T54" fmla="*/ 0 w 128"/>
                <a:gd name="T55" fmla="*/ 0 h 180"/>
                <a:gd name="T56" fmla="*/ 0 w 128"/>
                <a:gd name="T57" fmla="*/ 0 h 180"/>
                <a:gd name="T58" fmla="*/ 0 w 128"/>
                <a:gd name="T59" fmla="*/ 0 h 180"/>
                <a:gd name="T60" fmla="*/ 0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0 w 128"/>
                <a:gd name="T69" fmla="*/ 0 h 180"/>
                <a:gd name="T70" fmla="*/ 0 w 128"/>
                <a:gd name="T71" fmla="*/ 0 h 180"/>
                <a:gd name="T72" fmla="*/ 0 w 128"/>
                <a:gd name="T73" fmla="*/ 0 h 180"/>
                <a:gd name="T74" fmla="*/ 0 w 128"/>
                <a:gd name="T75" fmla="*/ 0 h 180"/>
                <a:gd name="T76" fmla="*/ 0 w 128"/>
                <a:gd name="T77" fmla="*/ 0 h 180"/>
                <a:gd name="T78" fmla="*/ 0 w 128"/>
                <a:gd name="T79" fmla="*/ 0 h 180"/>
                <a:gd name="T80" fmla="*/ 0 w 128"/>
                <a:gd name="T81" fmla="*/ 0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5" name="Freeform 578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0 w 322"/>
                <a:gd name="T1" fmla="*/ 0 h 378"/>
                <a:gd name="T2" fmla="*/ 0 w 322"/>
                <a:gd name="T3" fmla="*/ 0 h 378"/>
                <a:gd name="T4" fmla="*/ 0 w 322"/>
                <a:gd name="T5" fmla="*/ 0 h 378"/>
                <a:gd name="T6" fmla="*/ 0 w 322"/>
                <a:gd name="T7" fmla="*/ 0 h 378"/>
                <a:gd name="T8" fmla="*/ 0 w 322"/>
                <a:gd name="T9" fmla="*/ 0 h 378"/>
                <a:gd name="T10" fmla="*/ 0 w 322"/>
                <a:gd name="T11" fmla="*/ 0 h 378"/>
                <a:gd name="T12" fmla="*/ 0 w 322"/>
                <a:gd name="T13" fmla="*/ 0 h 378"/>
                <a:gd name="T14" fmla="*/ 0 w 322"/>
                <a:gd name="T15" fmla="*/ 0 h 378"/>
                <a:gd name="T16" fmla="*/ 0 w 322"/>
                <a:gd name="T17" fmla="*/ 0 h 378"/>
                <a:gd name="T18" fmla="*/ 0 w 322"/>
                <a:gd name="T19" fmla="*/ 0 h 378"/>
                <a:gd name="T20" fmla="*/ 0 w 322"/>
                <a:gd name="T21" fmla="*/ 0 h 378"/>
                <a:gd name="T22" fmla="*/ 0 w 322"/>
                <a:gd name="T23" fmla="*/ 0 h 378"/>
                <a:gd name="T24" fmla="*/ 0 w 322"/>
                <a:gd name="T25" fmla="*/ 0 h 378"/>
                <a:gd name="T26" fmla="*/ 0 w 322"/>
                <a:gd name="T27" fmla="*/ 0 h 378"/>
                <a:gd name="T28" fmla="*/ 0 w 322"/>
                <a:gd name="T29" fmla="*/ 0 h 378"/>
                <a:gd name="T30" fmla="*/ 0 w 322"/>
                <a:gd name="T31" fmla="*/ 0 h 378"/>
                <a:gd name="T32" fmla="*/ 0 w 322"/>
                <a:gd name="T33" fmla="*/ 0 h 378"/>
                <a:gd name="T34" fmla="*/ 0 w 322"/>
                <a:gd name="T35" fmla="*/ 0 h 378"/>
                <a:gd name="T36" fmla="*/ 0 w 322"/>
                <a:gd name="T37" fmla="*/ 0 h 378"/>
                <a:gd name="T38" fmla="*/ 0 w 322"/>
                <a:gd name="T39" fmla="*/ 0 h 378"/>
                <a:gd name="T40" fmla="*/ 0 w 322"/>
                <a:gd name="T41" fmla="*/ 0 h 378"/>
                <a:gd name="T42" fmla="*/ 0 w 322"/>
                <a:gd name="T43" fmla="*/ 0 h 378"/>
                <a:gd name="T44" fmla="*/ 0 w 322"/>
                <a:gd name="T45" fmla="*/ 0 h 378"/>
                <a:gd name="T46" fmla="*/ 0 w 322"/>
                <a:gd name="T47" fmla="*/ 0 h 378"/>
                <a:gd name="T48" fmla="*/ 0 w 322"/>
                <a:gd name="T49" fmla="*/ 0 h 378"/>
                <a:gd name="T50" fmla="*/ 0 w 322"/>
                <a:gd name="T51" fmla="*/ 0 h 378"/>
                <a:gd name="T52" fmla="*/ 0 w 322"/>
                <a:gd name="T53" fmla="*/ 0 h 378"/>
                <a:gd name="T54" fmla="*/ 0 w 322"/>
                <a:gd name="T55" fmla="*/ 0 h 378"/>
                <a:gd name="T56" fmla="*/ 0 w 322"/>
                <a:gd name="T57" fmla="*/ 0 h 378"/>
                <a:gd name="T58" fmla="*/ 0 w 322"/>
                <a:gd name="T59" fmla="*/ 0 h 378"/>
                <a:gd name="T60" fmla="*/ 0 w 322"/>
                <a:gd name="T61" fmla="*/ 0 h 378"/>
                <a:gd name="T62" fmla="*/ 0 w 322"/>
                <a:gd name="T63" fmla="*/ 0 h 378"/>
                <a:gd name="T64" fmla="*/ 0 w 322"/>
                <a:gd name="T65" fmla="*/ 0 h 378"/>
                <a:gd name="T66" fmla="*/ 0 w 322"/>
                <a:gd name="T67" fmla="*/ 0 h 378"/>
                <a:gd name="T68" fmla="*/ 0 w 322"/>
                <a:gd name="T69" fmla="*/ 0 h 378"/>
                <a:gd name="T70" fmla="*/ 0 w 322"/>
                <a:gd name="T71" fmla="*/ 0 h 378"/>
                <a:gd name="T72" fmla="*/ 0 w 322"/>
                <a:gd name="T73" fmla="*/ 0 h 378"/>
                <a:gd name="T74" fmla="*/ 0 w 322"/>
                <a:gd name="T75" fmla="*/ 0 h 378"/>
                <a:gd name="T76" fmla="*/ 0 w 322"/>
                <a:gd name="T77" fmla="*/ 0 h 378"/>
                <a:gd name="T78" fmla="*/ 0 w 322"/>
                <a:gd name="T79" fmla="*/ 0 h 378"/>
                <a:gd name="T80" fmla="*/ 0 w 322"/>
                <a:gd name="T81" fmla="*/ 0 h 378"/>
                <a:gd name="T82" fmla="*/ 0 w 322"/>
                <a:gd name="T83" fmla="*/ 0 h 378"/>
                <a:gd name="T84" fmla="*/ 0 w 322"/>
                <a:gd name="T85" fmla="*/ 0 h 378"/>
                <a:gd name="T86" fmla="*/ 0 w 322"/>
                <a:gd name="T87" fmla="*/ 0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6" name="Freeform 579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0 w 283"/>
                <a:gd name="T1" fmla="*/ 0 h 252"/>
                <a:gd name="T2" fmla="*/ 0 w 283"/>
                <a:gd name="T3" fmla="*/ 0 h 252"/>
                <a:gd name="T4" fmla="*/ 0 w 283"/>
                <a:gd name="T5" fmla="*/ 0 h 252"/>
                <a:gd name="T6" fmla="*/ 0 w 283"/>
                <a:gd name="T7" fmla="*/ 0 h 252"/>
                <a:gd name="T8" fmla="*/ 0 w 283"/>
                <a:gd name="T9" fmla="*/ 0 h 252"/>
                <a:gd name="T10" fmla="*/ 0 w 283"/>
                <a:gd name="T11" fmla="*/ 0 h 252"/>
                <a:gd name="T12" fmla="*/ 0 w 283"/>
                <a:gd name="T13" fmla="*/ 0 h 252"/>
                <a:gd name="T14" fmla="*/ 0 w 283"/>
                <a:gd name="T15" fmla="*/ 0 h 252"/>
                <a:gd name="T16" fmla="*/ 0 w 283"/>
                <a:gd name="T17" fmla="*/ 0 h 252"/>
                <a:gd name="T18" fmla="*/ 0 w 283"/>
                <a:gd name="T19" fmla="*/ 0 h 252"/>
                <a:gd name="T20" fmla="*/ 0 w 283"/>
                <a:gd name="T21" fmla="*/ 0 h 252"/>
                <a:gd name="T22" fmla="*/ 0 w 283"/>
                <a:gd name="T23" fmla="*/ 0 h 252"/>
                <a:gd name="T24" fmla="*/ 0 w 283"/>
                <a:gd name="T25" fmla="*/ 0 h 252"/>
                <a:gd name="T26" fmla="*/ 0 w 283"/>
                <a:gd name="T27" fmla="*/ 0 h 252"/>
                <a:gd name="T28" fmla="*/ 0 w 283"/>
                <a:gd name="T29" fmla="*/ 0 h 252"/>
                <a:gd name="T30" fmla="*/ 0 w 283"/>
                <a:gd name="T31" fmla="*/ 0 h 252"/>
                <a:gd name="T32" fmla="*/ 0 w 283"/>
                <a:gd name="T33" fmla="*/ 0 h 252"/>
                <a:gd name="T34" fmla="*/ 0 w 283"/>
                <a:gd name="T35" fmla="*/ 0 h 252"/>
                <a:gd name="T36" fmla="*/ 0 w 283"/>
                <a:gd name="T37" fmla="*/ 0 h 252"/>
                <a:gd name="T38" fmla="*/ 0 w 283"/>
                <a:gd name="T39" fmla="*/ 0 h 252"/>
                <a:gd name="T40" fmla="*/ 0 w 283"/>
                <a:gd name="T41" fmla="*/ 0 h 252"/>
                <a:gd name="T42" fmla="*/ 0 w 283"/>
                <a:gd name="T43" fmla="*/ 0 h 252"/>
                <a:gd name="T44" fmla="*/ 0 w 283"/>
                <a:gd name="T45" fmla="*/ 0 h 252"/>
                <a:gd name="T46" fmla="*/ 0 w 283"/>
                <a:gd name="T47" fmla="*/ 0 h 252"/>
                <a:gd name="T48" fmla="*/ 0 w 283"/>
                <a:gd name="T49" fmla="*/ 0 h 252"/>
                <a:gd name="T50" fmla="*/ 0 w 283"/>
                <a:gd name="T51" fmla="*/ 0 h 252"/>
                <a:gd name="T52" fmla="*/ 0 w 283"/>
                <a:gd name="T53" fmla="*/ 0 h 252"/>
                <a:gd name="T54" fmla="*/ 0 w 283"/>
                <a:gd name="T55" fmla="*/ 0 h 252"/>
                <a:gd name="T56" fmla="*/ 0 w 283"/>
                <a:gd name="T57" fmla="*/ 0 h 252"/>
                <a:gd name="T58" fmla="*/ 0 w 283"/>
                <a:gd name="T59" fmla="*/ 0 h 252"/>
                <a:gd name="T60" fmla="*/ 0 w 283"/>
                <a:gd name="T61" fmla="*/ 0 h 252"/>
                <a:gd name="T62" fmla="*/ 0 w 283"/>
                <a:gd name="T63" fmla="*/ 0 h 252"/>
                <a:gd name="T64" fmla="*/ 0 w 283"/>
                <a:gd name="T65" fmla="*/ 0 h 252"/>
                <a:gd name="T66" fmla="*/ 0 w 283"/>
                <a:gd name="T67" fmla="*/ 0 h 252"/>
                <a:gd name="T68" fmla="*/ 0 w 283"/>
                <a:gd name="T69" fmla="*/ 0 h 252"/>
                <a:gd name="T70" fmla="*/ 0 w 283"/>
                <a:gd name="T71" fmla="*/ 0 h 252"/>
                <a:gd name="T72" fmla="*/ 0 w 283"/>
                <a:gd name="T73" fmla="*/ 0 h 252"/>
                <a:gd name="T74" fmla="*/ 0 w 283"/>
                <a:gd name="T75" fmla="*/ 0 h 252"/>
                <a:gd name="T76" fmla="*/ 0 w 283"/>
                <a:gd name="T77" fmla="*/ 0 h 252"/>
                <a:gd name="T78" fmla="*/ 0 w 283"/>
                <a:gd name="T79" fmla="*/ 0 h 252"/>
                <a:gd name="T80" fmla="*/ 0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0 w 283"/>
                <a:gd name="T93" fmla="*/ 0 h 252"/>
                <a:gd name="T94" fmla="*/ 0 w 283"/>
                <a:gd name="T95" fmla="*/ 0 h 252"/>
                <a:gd name="T96" fmla="*/ 0 w 283"/>
                <a:gd name="T97" fmla="*/ 0 h 252"/>
                <a:gd name="T98" fmla="*/ 0 w 283"/>
                <a:gd name="T99" fmla="*/ 0 h 252"/>
                <a:gd name="T100" fmla="*/ 0 w 283"/>
                <a:gd name="T101" fmla="*/ 0 h 252"/>
                <a:gd name="T102" fmla="*/ 0 w 283"/>
                <a:gd name="T103" fmla="*/ 0 h 252"/>
                <a:gd name="T104" fmla="*/ 0 w 283"/>
                <a:gd name="T105" fmla="*/ 0 h 252"/>
                <a:gd name="T106" fmla="*/ 0 w 283"/>
                <a:gd name="T107" fmla="*/ 0 h 252"/>
                <a:gd name="T108" fmla="*/ 0 w 283"/>
                <a:gd name="T109" fmla="*/ 0 h 252"/>
                <a:gd name="T110" fmla="*/ 0 w 283"/>
                <a:gd name="T111" fmla="*/ 0 h 252"/>
                <a:gd name="T112" fmla="*/ 0 w 283"/>
                <a:gd name="T113" fmla="*/ 0 h 252"/>
                <a:gd name="T114" fmla="*/ 0 w 283"/>
                <a:gd name="T115" fmla="*/ 0 h 252"/>
                <a:gd name="T116" fmla="*/ 0 w 283"/>
                <a:gd name="T117" fmla="*/ 0 h 252"/>
                <a:gd name="T118" fmla="*/ 0 w 283"/>
                <a:gd name="T119" fmla="*/ 0 h 252"/>
                <a:gd name="T120" fmla="*/ 0 w 283"/>
                <a:gd name="T121" fmla="*/ 0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7" name="Freeform 580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0 h 238"/>
                <a:gd name="T2" fmla="*/ 0 w 114"/>
                <a:gd name="T3" fmla="*/ 0 h 238"/>
                <a:gd name="T4" fmla="*/ 0 w 114"/>
                <a:gd name="T5" fmla="*/ 0 h 238"/>
                <a:gd name="T6" fmla="*/ 0 w 114"/>
                <a:gd name="T7" fmla="*/ 0 h 238"/>
                <a:gd name="T8" fmla="*/ 0 w 114"/>
                <a:gd name="T9" fmla="*/ 0 h 238"/>
                <a:gd name="T10" fmla="*/ 0 w 114"/>
                <a:gd name="T11" fmla="*/ 0 h 238"/>
                <a:gd name="T12" fmla="*/ 0 w 114"/>
                <a:gd name="T13" fmla="*/ 0 h 238"/>
                <a:gd name="T14" fmla="*/ 0 w 114"/>
                <a:gd name="T15" fmla="*/ 0 h 238"/>
                <a:gd name="T16" fmla="*/ 0 w 114"/>
                <a:gd name="T17" fmla="*/ 0 h 238"/>
                <a:gd name="T18" fmla="*/ 0 w 114"/>
                <a:gd name="T19" fmla="*/ 0 h 238"/>
                <a:gd name="T20" fmla="*/ 0 w 114"/>
                <a:gd name="T21" fmla="*/ 0 h 238"/>
                <a:gd name="T22" fmla="*/ 0 w 114"/>
                <a:gd name="T23" fmla="*/ 0 h 238"/>
                <a:gd name="T24" fmla="*/ 0 w 114"/>
                <a:gd name="T25" fmla="*/ 0 h 238"/>
                <a:gd name="T26" fmla="*/ 0 w 114"/>
                <a:gd name="T27" fmla="*/ 0 h 238"/>
                <a:gd name="T28" fmla="*/ 0 w 114"/>
                <a:gd name="T29" fmla="*/ 0 h 238"/>
                <a:gd name="T30" fmla="*/ 0 w 114"/>
                <a:gd name="T31" fmla="*/ 0 h 238"/>
                <a:gd name="T32" fmla="*/ 0 w 114"/>
                <a:gd name="T33" fmla="*/ 0 h 238"/>
                <a:gd name="T34" fmla="*/ 0 w 114"/>
                <a:gd name="T35" fmla="*/ 0 h 238"/>
                <a:gd name="T36" fmla="*/ 0 w 114"/>
                <a:gd name="T37" fmla="*/ 0 h 238"/>
                <a:gd name="T38" fmla="*/ 0 w 114"/>
                <a:gd name="T39" fmla="*/ 0 h 238"/>
                <a:gd name="T40" fmla="*/ 0 w 114"/>
                <a:gd name="T41" fmla="*/ 0 h 238"/>
                <a:gd name="T42" fmla="*/ 0 w 114"/>
                <a:gd name="T43" fmla="*/ 0 h 238"/>
                <a:gd name="T44" fmla="*/ 0 w 114"/>
                <a:gd name="T45" fmla="*/ 0 h 238"/>
                <a:gd name="T46" fmla="*/ 0 w 114"/>
                <a:gd name="T47" fmla="*/ 0 h 238"/>
                <a:gd name="T48" fmla="*/ 0 w 114"/>
                <a:gd name="T49" fmla="*/ 0 h 238"/>
                <a:gd name="T50" fmla="*/ 0 w 114"/>
                <a:gd name="T51" fmla="*/ 0 h 238"/>
                <a:gd name="T52" fmla="*/ 0 w 114"/>
                <a:gd name="T53" fmla="*/ 0 h 238"/>
                <a:gd name="T54" fmla="*/ 0 w 114"/>
                <a:gd name="T55" fmla="*/ 0 h 238"/>
                <a:gd name="T56" fmla="*/ 0 w 114"/>
                <a:gd name="T57" fmla="*/ 0 h 238"/>
                <a:gd name="T58" fmla="*/ 0 w 114"/>
                <a:gd name="T59" fmla="*/ 0 h 238"/>
                <a:gd name="T60" fmla="*/ 0 w 114"/>
                <a:gd name="T61" fmla="*/ 0 h 238"/>
                <a:gd name="T62" fmla="*/ 0 w 114"/>
                <a:gd name="T63" fmla="*/ 0 h 238"/>
                <a:gd name="T64" fmla="*/ 0 w 114"/>
                <a:gd name="T65" fmla="*/ 0 h 238"/>
                <a:gd name="T66" fmla="*/ 0 w 114"/>
                <a:gd name="T67" fmla="*/ 0 h 238"/>
                <a:gd name="T68" fmla="*/ 0 w 114"/>
                <a:gd name="T69" fmla="*/ 0 h 238"/>
                <a:gd name="T70" fmla="*/ 0 w 114"/>
                <a:gd name="T71" fmla="*/ 0 h 238"/>
                <a:gd name="T72" fmla="*/ 0 w 114"/>
                <a:gd name="T73" fmla="*/ 0 h 238"/>
                <a:gd name="T74" fmla="*/ 0 w 114"/>
                <a:gd name="T75" fmla="*/ 0 h 238"/>
                <a:gd name="T76" fmla="*/ 0 w 114"/>
                <a:gd name="T77" fmla="*/ 0 h 238"/>
                <a:gd name="T78" fmla="*/ 0 w 114"/>
                <a:gd name="T79" fmla="*/ 0 h 238"/>
                <a:gd name="T80" fmla="*/ 0 w 114"/>
                <a:gd name="T81" fmla="*/ 0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8" name="Freeform 581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0 w 246"/>
                <a:gd name="T1" fmla="*/ 0 h 310"/>
                <a:gd name="T2" fmla="*/ 0 w 246"/>
                <a:gd name="T3" fmla="*/ 0 h 310"/>
                <a:gd name="T4" fmla="*/ 0 w 246"/>
                <a:gd name="T5" fmla="*/ 0 h 310"/>
                <a:gd name="T6" fmla="*/ 0 w 246"/>
                <a:gd name="T7" fmla="*/ 0 h 310"/>
                <a:gd name="T8" fmla="*/ 0 w 246"/>
                <a:gd name="T9" fmla="*/ 0 h 310"/>
                <a:gd name="T10" fmla="*/ 0 w 246"/>
                <a:gd name="T11" fmla="*/ 0 h 310"/>
                <a:gd name="T12" fmla="*/ 0 w 246"/>
                <a:gd name="T13" fmla="*/ 0 h 310"/>
                <a:gd name="T14" fmla="*/ 0 w 246"/>
                <a:gd name="T15" fmla="*/ 0 h 310"/>
                <a:gd name="T16" fmla="*/ 0 w 246"/>
                <a:gd name="T17" fmla="*/ 0 h 310"/>
                <a:gd name="T18" fmla="*/ 0 w 246"/>
                <a:gd name="T19" fmla="*/ 0 h 310"/>
                <a:gd name="T20" fmla="*/ 0 w 246"/>
                <a:gd name="T21" fmla="*/ 0 h 310"/>
                <a:gd name="T22" fmla="*/ 0 w 246"/>
                <a:gd name="T23" fmla="*/ 0 h 310"/>
                <a:gd name="T24" fmla="*/ 0 w 246"/>
                <a:gd name="T25" fmla="*/ 0 h 310"/>
                <a:gd name="T26" fmla="*/ 0 w 246"/>
                <a:gd name="T27" fmla="*/ 0 h 310"/>
                <a:gd name="T28" fmla="*/ 0 w 246"/>
                <a:gd name="T29" fmla="*/ 0 h 310"/>
                <a:gd name="T30" fmla="*/ 0 w 246"/>
                <a:gd name="T31" fmla="*/ 0 h 310"/>
                <a:gd name="T32" fmla="*/ 0 w 246"/>
                <a:gd name="T33" fmla="*/ 0 h 310"/>
                <a:gd name="T34" fmla="*/ 0 w 246"/>
                <a:gd name="T35" fmla="*/ 0 h 310"/>
                <a:gd name="T36" fmla="*/ 0 w 246"/>
                <a:gd name="T37" fmla="*/ 0 h 310"/>
                <a:gd name="T38" fmla="*/ 0 w 246"/>
                <a:gd name="T39" fmla="*/ 0 h 310"/>
                <a:gd name="T40" fmla="*/ 0 w 246"/>
                <a:gd name="T41" fmla="*/ 0 h 310"/>
                <a:gd name="T42" fmla="*/ 0 w 246"/>
                <a:gd name="T43" fmla="*/ 0 h 310"/>
                <a:gd name="T44" fmla="*/ 0 w 246"/>
                <a:gd name="T45" fmla="*/ 0 h 310"/>
                <a:gd name="T46" fmla="*/ 0 w 246"/>
                <a:gd name="T47" fmla="*/ 0 h 310"/>
                <a:gd name="T48" fmla="*/ 0 w 246"/>
                <a:gd name="T49" fmla="*/ 0 h 310"/>
                <a:gd name="T50" fmla="*/ 0 w 246"/>
                <a:gd name="T51" fmla="*/ 0 h 310"/>
                <a:gd name="T52" fmla="*/ 0 w 246"/>
                <a:gd name="T53" fmla="*/ 0 h 310"/>
                <a:gd name="T54" fmla="*/ 0 w 246"/>
                <a:gd name="T55" fmla="*/ 0 h 310"/>
                <a:gd name="T56" fmla="*/ 0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0 w 246"/>
                <a:gd name="T63" fmla="*/ 0 h 310"/>
                <a:gd name="T64" fmla="*/ 0 w 246"/>
                <a:gd name="T65" fmla="*/ 0 h 310"/>
                <a:gd name="T66" fmla="*/ 0 w 246"/>
                <a:gd name="T67" fmla="*/ 0 h 310"/>
                <a:gd name="T68" fmla="*/ 0 w 246"/>
                <a:gd name="T69" fmla="*/ 0 h 310"/>
                <a:gd name="T70" fmla="*/ 0 w 246"/>
                <a:gd name="T71" fmla="*/ 0 h 310"/>
                <a:gd name="T72" fmla="*/ 0 w 246"/>
                <a:gd name="T73" fmla="*/ 0 h 310"/>
                <a:gd name="T74" fmla="*/ 0 w 246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09" name="Freeform 582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0 w 83"/>
                <a:gd name="T1" fmla="*/ 0 h 187"/>
                <a:gd name="T2" fmla="*/ 0 w 83"/>
                <a:gd name="T3" fmla="*/ 0 h 187"/>
                <a:gd name="T4" fmla="*/ 0 w 83"/>
                <a:gd name="T5" fmla="*/ 0 h 187"/>
                <a:gd name="T6" fmla="*/ 0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0 h 187"/>
                <a:gd name="T20" fmla="*/ 0 w 83"/>
                <a:gd name="T21" fmla="*/ 0 h 187"/>
                <a:gd name="T22" fmla="*/ 0 w 83"/>
                <a:gd name="T23" fmla="*/ 0 h 187"/>
                <a:gd name="T24" fmla="*/ 0 w 83"/>
                <a:gd name="T25" fmla="*/ 0 h 187"/>
                <a:gd name="T26" fmla="*/ 0 w 83"/>
                <a:gd name="T27" fmla="*/ 0 h 187"/>
                <a:gd name="T28" fmla="*/ 0 w 83"/>
                <a:gd name="T29" fmla="*/ 0 h 187"/>
                <a:gd name="T30" fmla="*/ 0 w 83"/>
                <a:gd name="T31" fmla="*/ 0 h 187"/>
                <a:gd name="T32" fmla="*/ 0 w 83"/>
                <a:gd name="T33" fmla="*/ 0 h 187"/>
                <a:gd name="T34" fmla="*/ 0 w 83"/>
                <a:gd name="T35" fmla="*/ 0 h 187"/>
                <a:gd name="T36" fmla="*/ 0 w 83"/>
                <a:gd name="T37" fmla="*/ 0 h 187"/>
                <a:gd name="T38" fmla="*/ 0 w 83"/>
                <a:gd name="T39" fmla="*/ 0 h 187"/>
                <a:gd name="T40" fmla="*/ 0 w 83"/>
                <a:gd name="T41" fmla="*/ 0 h 187"/>
                <a:gd name="T42" fmla="*/ 0 w 83"/>
                <a:gd name="T43" fmla="*/ 0 h 187"/>
                <a:gd name="T44" fmla="*/ 0 w 83"/>
                <a:gd name="T45" fmla="*/ 0 h 187"/>
                <a:gd name="T46" fmla="*/ 0 w 83"/>
                <a:gd name="T47" fmla="*/ 0 h 187"/>
                <a:gd name="T48" fmla="*/ 0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10" name="Freeform 583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0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0 h 94"/>
                <a:gd name="T20" fmla="*/ 0 w 44"/>
                <a:gd name="T21" fmla="*/ 0 h 94"/>
                <a:gd name="T22" fmla="*/ 0 w 44"/>
                <a:gd name="T23" fmla="*/ 0 h 94"/>
                <a:gd name="T24" fmla="*/ 0 w 44"/>
                <a:gd name="T25" fmla="*/ 0 h 94"/>
                <a:gd name="T26" fmla="*/ 0 w 44"/>
                <a:gd name="T27" fmla="*/ 0 h 94"/>
                <a:gd name="T28" fmla="*/ 0 w 44"/>
                <a:gd name="T29" fmla="*/ 0 h 94"/>
                <a:gd name="T30" fmla="*/ 0 w 44"/>
                <a:gd name="T31" fmla="*/ 0 h 94"/>
                <a:gd name="T32" fmla="*/ 0 w 44"/>
                <a:gd name="T33" fmla="*/ 0 h 94"/>
                <a:gd name="T34" fmla="*/ 0 w 44"/>
                <a:gd name="T35" fmla="*/ 0 h 94"/>
                <a:gd name="T36" fmla="*/ 0 w 44"/>
                <a:gd name="T37" fmla="*/ 0 h 94"/>
                <a:gd name="T38" fmla="*/ 0 w 44"/>
                <a:gd name="T39" fmla="*/ 0 h 94"/>
                <a:gd name="T40" fmla="*/ 0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11" name="Freeform 584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0 h 54"/>
                <a:gd name="T28" fmla="*/ 0 w 38"/>
                <a:gd name="T29" fmla="*/ 0 h 54"/>
                <a:gd name="T30" fmla="*/ 0 w 38"/>
                <a:gd name="T31" fmla="*/ 0 h 54"/>
                <a:gd name="T32" fmla="*/ 0 w 38"/>
                <a:gd name="T33" fmla="*/ 0 h 54"/>
                <a:gd name="T34" fmla="*/ 0 w 38"/>
                <a:gd name="T35" fmla="*/ 0 h 54"/>
                <a:gd name="T36" fmla="*/ 0 w 38"/>
                <a:gd name="T37" fmla="*/ 0 h 54"/>
                <a:gd name="T38" fmla="*/ 0 w 38"/>
                <a:gd name="T39" fmla="*/ 0 h 54"/>
                <a:gd name="T40" fmla="*/ 0 w 38"/>
                <a:gd name="T41" fmla="*/ 0 h 54"/>
                <a:gd name="T42" fmla="*/ 0 w 38"/>
                <a:gd name="T43" fmla="*/ 0 h 54"/>
                <a:gd name="T44" fmla="*/ 0 w 38"/>
                <a:gd name="T45" fmla="*/ 0 h 54"/>
                <a:gd name="T46" fmla="*/ 0 w 38"/>
                <a:gd name="T47" fmla="*/ 0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12" name="Freeform 585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0 w 52"/>
                <a:gd name="T1" fmla="*/ 0 h 36"/>
                <a:gd name="T2" fmla="*/ 0 w 52"/>
                <a:gd name="T3" fmla="*/ 0 h 36"/>
                <a:gd name="T4" fmla="*/ 0 w 52"/>
                <a:gd name="T5" fmla="*/ 0 h 36"/>
                <a:gd name="T6" fmla="*/ 0 w 52"/>
                <a:gd name="T7" fmla="*/ 0 h 36"/>
                <a:gd name="T8" fmla="*/ 0 w 52"/>
                <a:gd name="T9" fmla="*/ 0 h 36"/>
                <a:gd name="T10" fmla="*/ 0 w 52"/>
                <a:gd name="T11" fmla="*/ 0 h 36"/>
                <a:gd name="T12" fmla="*/ 0 w 52"/>
                <a:gd name="T13" fmla="*/ 0 h 36"/>
                <a:gd name="T14" fmla="*/ 0 w 52"/>
                <a:gd name="T15" fmla="*/ 0 h 36"/>
                <a:gd name="T16" fmla="*/ 0 w 52"/>
                <a:gd name="T17" fmla="*/ 0 h 36"/>
                <a:gd name="T18" fmla="*/ 0 w 52"/>
                <a:gd name="T19" fmla="*/ 0 h 36"/>
                <a:gd name="T20" fmla="*/ 0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0 h 36"/>
                <a:gd name="T30" fmla="*/ 0 w 52"/>
                <a:gd name="T31" fmla="*/ 0 h 36"/>
                <a:gd name="T32" fmla="*/ 0 w 52"/>
                <a:gd name="T33" fmla="*/ 0 h 36"/>
                <a:gd name="T34" fmla="*/ 0 w 52"/>
                <a:gd name="T35" fmla="*/ 0 h 36"/>
                <a:gd name="T36" fmla="*/ 0 w 52"/>
                <a:gd name="T37" fmla="*/ 0 h 36"/>
                <a:gd name="T38" fmla="*/ 0 w 52"/>
                <a:gd name="T39" fmla="*/ 0 h 36"/>
                <a:gd name="T40" fmla="*/ 0 w 52"/>
                <a:gd name="T41" fmla="*/ 0 h 36"/>
                <a:gd name="T42" fmla="*/ 0 w 52"/>
                <a:gd name="T43" fmla="*/ 0 h 36"/>
                <a:gd name="T44" fmla="*/ 0 w 52"/>
                <a:gd name="T45" fmla="*/ 0 h 36"/>
                <a:gd name="T46" fmla="*/ 0 w 52"/>
                <a:gd name="T47" fmla="*/ 0 h 36"/>
                <a:gd name="T48" fmla="*/ 0 w 52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13" name="Freeform 586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0 w 198"/>
                <a:gd name="T1" fmla="*/ 0 h 236"/>
                <a:gd name="T2" fmla="*/ 0 w 198"/>
                <a:gd name="T3" fmla="*/ 0 h 236"/>
                <a:gd name="T4" fmla="*/ 0 w 198"/>
                <a:gd name="T5" fmla="*/ 0 h 236"/>
                <a:gd name="T6" fmla="*/ 0 w 198"/>
                <a:gd name="T7" fmla="*/ 0 h 236"/>
                <a:gd name="T8" fmla="*/ 0 w 198"/>
                <a:gd name="T9" fmla="*/ 0 h 236"/>
                <a:gd name="T10" fmla="*/ 0 w 198"/>
                <a:gd name="T11" fmla="*/ 0 h 236"/>
                <a:gd name="T12" fmla="*/ 0 w 198"/>
                <a:gd name="T13" fmla="*/ 0 h 236"/>
                <a:gd name="T14" fmla="*/ 0 w 198"/>
                <a:gd name="T15" fmla="*/ 0 h 236"/>
                <a:gd name="T16" fmla="*/ 0 w 198"/>
                <a:gd name="T17" fmla="*/ 0 h 236"/>
                <a:gd name="T18" fmla="*/ 0 w 198"/>
                <a:gd name="T19" fmla="*/ 0 h 236"/>
                <a:gd name="T20" fmla="*/ 0 w 198"/>
                <a:gd name="T21" fmla="*/ 0 h 236"/>
                <a:gd name="T22" fmla="*/ 0 w 198"/>
                <a:gd name="T23" fmla="*/ 0 h 236"/>
                <a:gd name="T24" fmla="*/ 0 w 198"/>
                <a:gd name="T25" fmla="*/ 0 h 236"/>
                <a:gd name="T26" fmla="*/ 0 w 198"/>
                <a:gd name="T27" fmla="*/ 0 h 236"/>
                <a:gd name="T28" fmla="*/ 0 w 198"/>
                <a:gd name="T29" fmla="*/ 0 h 236"/>
                <a:gd name="T30" fmla="*/ 0 w 198"/>
                <a:gd name="T31" fmla="*/ 0 h 236"/>
                <a:gd name="T32" fmla="*/ 0 w 198"/>
                <a:gd name="T33" fmla="*/ 0 h 236"/>
                <a:gd name="T34" fmla="*/ 0 w 198"/>
                <a:gd name="T35" fmla="*/ 0 h 236"/>
                <a:gd name="T36" fmla="*/ 0 w 198"/>
                <a:gd name="T37" fmla="*/ 0 h 236"/>
                <a:gd name="T38" fmla="*/ 0 w 198"/>
                <a:gd name="T39" fmla="*/ 0 h 236"/>
                <a:gd name="T40" fmla="*/ 0 w 198"/>
                <a:gd name="T41" fmla="*/ 0 h 236"/>
                <a:gd name="T42" fmla="*/ 0 w 198"/>
                <a:gd name="T43" fmla="*/ 0 h 236"/>
                <a:gd name="T44" fmla="*/ 0 w 198"/>
                <a:gd name="T45" fmla="*/ 0 h 236"/>
                <a:gd name="T46" fmla="*/ 0 w 198"/>
                <a:gd name="T47" fmla="*/ 0 h 236"/>
                <a:gd name="T48" fmla="*/ 0 w 198"/>
                <a:gd name="T49" fmla="*/ 0 h 236"/>
                <a:gd name="T50" fmla="*/ 0 w 198"/>
                <a:gd name="T51" fmla="*/ 0 h 236"/>
                <a:gd name="T52" fmla="*/ 0 w 198"/>
                <a:gd name="T53" fmla="*/ 0 h 236"/>
                <a:gd name="T54" fmla="*/ 0 w 198"/>
                <a:gd name="T55" fmla="*/ 0 h 236"/>
                <a:gd name="T56" fmla="*/ 0 w 198"/>
                <a:gd name="T57" fmla="*/ 0 h 236"/>
                <a:gd name="T58" fmla="*/ 0 w 198"/>
                <a:gd name="T59" fmla="*/ 0 h 236"/>
                <a:gd name="T60" fmla="*/ 0 w 198"/>
                <a:gd name="T61" fmla="*/ 0 h 236"/>
                <a:gd name="T62" fmla="*/ 0 w 198"/>
                <a:gd name="T63" fmla="*/ 0 h 236"/>
                <a:gd name="T64" fmla="*/ 0 w 198"/>
                <a:gd name="T65" fmla="*/ 0 h 236"/>
                <a:gd name="T66" fmla="*/ 0 w 198"/>
                <a:gd name="T67" fmla="*/ 0 h 236"/>
                <a:gd name="T68" fmla="*/ 0 w 198"/>
                <a:gd name="T69" fmla="*/ 0 h 236"/>
                <a:gd name="T70" fmla="*/ 0 w 198"/>
                <a:gd name="T71" fmla="*/ 0 h 236"/>
                <a:gd name="T72" fmla="*/ 0 w 198"/>
                <a:gd name="T73" fmla="*/ 0 h 236"/>
                <a:gd name="T74" fmla="*/ 0 w 198"/>
                <a:gd name="T75" fmla="*/ 0 h 236"/>
                <a:gd name="T76" fmla="*/ 0 w 198"/>
                <a:gd name="T77" fmla="*/ 0 h 236"/>
                <a:gd name="T78" fmla="*/ 0 w 198"/>
                <a:gd name="T79" fmla="*/ 0 h 236"/>
                <a:gd name="T80" fmla="*/ 0 w 198"/>
                <a:gd name="T81" fmla="*/ 0 h 236"/>
                <a:gd name="T82" fmla="*/ 0 w 198"/>
                <a:gd name="T83" fmla="*/ 0 h 236"/>
                <a:gd name="T84" fmla="*/ 0 w 198"/>
                <a:gd name="T85" fmla="*/ 0 h 236"/>
                <a:gd name="T86" fmla="*/ 0 w 198"/>
                <a:gd name="T87" fmla="*/ 0 h 236"/>
                <a:gd name="T88" fmla="*/ 0 w 198"/>
                <a:gd name="T89" fmla="*/ 0 h 236"/>
                <a:gd name="T90" fmla="*/ 0 w 198"/>
                <a:gd name="T91" fmla="*/ 0 h 236"/>
                <a:gd name="T92" fmla="*/ 0 w 198"/>
                <a:gd name="T93" fmla="*/ 0 h 236"/>
                <a:gd name="T94" fmla="*/ 0 w 198"/>
                <a:gd name="T95" fmla="*/ 0 h 236"/>
                <a:gd name="T96" fmla="*/ 0 w 198"/>
                <a:gd name="T97" fmla="*/ 0 h 236"/>
                <a:gd name="T98" fmla="*/ 0 w 198"/>
                <a:gd name="T99" fmla="*/ 0 h 236"/>
                <a:gd name="T100" fmla="*/ 0 w 198"/>
                <a:gd name="T101" fmla="*/ 0 h 236"/>
                <a:gd name="T102" fmla="*/ 0 w 198"/>
                <a:gd name="T103" fmla="*/ 0 h 236"/>
                <a:gd name="T104" fmla="*/ 0 w 198"/>
                <a:gd name="T105" fmla="*/ 0 h 236"/>
                <a:gd name="T106" fmla="*/ 0 w 198"/>
                <a:gd name="T107" fmla="*/ 0 h 236"/>
                <a:gd name="T108" fmla="*/ 0 w 198"/>
                <a:gd name="T109" fmla="*/ 0 h 236"/>
                <a:gd name="T110" fmla="*/ 0 w 198"/>
                <a:gd name="T111" fmla="*/ 0 h 236"/>
                <a:gd name="T112" fmla="*/ 0 w 198"/>
                <a:gd name="T113" fmla="*/ 0 h 236"/>
                <a:gd name="T114" fmla="*/ 0 w 198"/>
                <a:gd name="T115" fmla="*/ 0 h 236"/>
                <a:gd name="T116" fmla="*/ 0 w 198"/>
                <a:gd name="T117" fmla="*/ 0 h 236"/>
                <a:gd name="T118" fmla="*/ 0 w 198"/>
                <a:gd name="T119" fmla="*/ 0 h 236"/>
                <a:gd name="T120" fmla="*/ 0 w 198"/>
                <a:gd name="T121" fmla="*/ 0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14" name="Freeform 587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0 w 128"/>
                <a:gd name="T1" fmla="*/ 0 h 183"/>
                <a:gd name="T2" fmla="*/ 0 w 128"/>
                <a:gd name="T3" fmla="*/ 0 h 183"/>
                <a:gd name="T4" fmla="*/ 0 w 128"/>
                <a:gd name="T5" fmla="*/ 0 h 183"/>
                <a:gd name="T6" fmla="*/ 0 w 128"/>
                <a:gd name="T7" fmla="*/ 0 h 183"/>
                <a:gd name="T8" fmla="*/ 0 w 128"/>
                <a:gd name="T9" fmla="*/ 0 h 183"/>
                <a:gd name="T10" fmla="*/ 0 w 128"/>
                <a:gd name="T11" fmla="*/ 0 h 183"/>
                <a:gd name="T12" fmla="*/ 0 w 128"/>
                <a:gd name="T13" fmla="*/ 0 h 183"/>
                <a:gd name="T14" fmla="*/ 0 w 128"/>
                <a:gd name="T15" fmla="*/ 0 h 183"/>
                <a:gd name="T16" fmla="*/ 0 w 128"/>
                <a:gd name="T17" fmla="*/ 0 h 183"/>
                <a:gd name="T18" fmla="*/ 0 w 128"/>
                <a:gd name="T19" fmla="*/ 0 h 183"/>
                <a:gd name="T20" fmla="*/ 0 w 128"/>
                <a:gd name="T21" fmla="*/ 0 h 183"/>
                <a:gd name="T22" fmla="*/ 0 w 128"/>
                <a:gd name="T23" fmla="*/ 0 h 183"/>
                <a:gd name="T24" fmla="*/ 0 w 128"/>
                <a:gd name="T25" fmla="*/ 0 h 183"/>
                <a:gd name="T26" fmla="*/ 0 w 128"/>
                <a:gd name="T27" fmla="*/ 0 h 183"/>
                <a:gd name="T28" fmla="*/ 0 w 128"/>
                <a:gd name="T29" fmla="*/ 0 h 183"/>
                <a:gd name="T30" fmla="*/ 0 w 128"/>
                <a:gd name="T31" fmla="*/ 0 h 183"/>
                <a:gd name="T32" fmla="*/ 0 w 128"/>
                <a:gd name="T33" fmla="*/ 0 h 183"/>
                <a:gd name="T34" fmla="*/ 0 w 128"/>
                <a:gd name="T35" fmla="*/ 0 h 183"/>
                <a:gd name="T36" fmla="*/ 0 w 128"/>
                <a:gd name="T37" fmla="*/ 0 h 183"/>
                <a:gd name="T38" fmla="*/ 0 w 128"/>
                <a:gd name="T39" fmla="*/ 0 h 183"/>
                <a:gd name="T40" fmla="*/ 0 w 128"/>
                <a:gd name="T41" fmla="*/ 0 h 183"/>
                <a:gd name="T42" fmla="*/ 0 w 128"/>
                <a:gd name="T43" fmla="*/ 0 h 183"/>
                <a:gd name="T44" fmla="*/ 0 w 128"/>
                <a:gd name="T45" fmla="*/ 0 h 183"/>
                <a:gd name="T46" fmla="*/ 0 w 128"/>
                <a:gd name="T47" fmla="*/ 0 h 183"/>
                <a:gd name="T48" fmla="*/ 0 w 128"/>
                <a:gd name="T49" fmla="*/ 0 h 183"/>
                <a:gd name="T50" fmla="*/ 0 w 128"/>
                <a:gd name="T51" fmla="*/ 0 h 183"/>
                <a:gd name="T52" fmla="*/ 0 w 128"/>
                <a:gd name="T53" fmla="*/ 0 h 183"/>
                <a:gd name="T54" fmla="*/ 0 w 128"/>
                <a:gd name="T55" fmla="*/ 0 h 183"/>
                <a:gd name="T56" fmla="*/ 0 w 128"/>
                <a:gd name="T57" fmla="*/ 0 h 183"/>
                <a:gd name="T58" fmla="*/ 0 w 128"/>
                <a:gd name="T59" fmla="*/ 0 h 183"/>
                <a:gd name="T60" fmla="*/ 0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0 w 128"/>
                <a:gd name="T67" fmla="*/ 0 h 183"/>
                <a:gd name="T68" fmla="*/ 0 w 128"/>
                <a:gd name="T69" fmla="*/ 0 h 183"/>
                <a:gd name="T70" fmla="*/ 0 w 128"/>
                <a:gd name="T71" fmla="*/ 0 h 183"/>
                <a:gd name="T72" fmla="*/ 0 w 128"/>
                <a:gd name="T73" fmla="*/ 0 h 183"/>
                <a:gd name="T74" fmla="*/ 0 w 128"/>
                <a:gd name="T75" fmla="*/ 0 h 183"/>
                <a:gd name="T76" fmla="*/ 0 w 128"/>
                <a:gd name="T77" fmla="*/ 0 h 183"/>
                <a:gd name="T78" fmla="*/ 0 w 128"/>
                <a:gd name="T79" fmla="*/ 0 h 183"/>
                <a:gd name="T80" fmla="*/ 0 w 128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15" name="Freeform 588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0 w 323"/>
                <a:gd name="T1" fmla="*/ 0 h 379"/>
                <a:gd name="T2" fmla="*/ 0 w 323"/>
                <a:gd name="T3" fmla="*/ 0 h 379"/>
                <a:gd name="T4" fmla="*/ 0 w 323"/>
                <a:gd name="T5" fmla="*/ 0 h 379"/>
                <a:gd name="T6" fmla="*/ 0 w 323"/>
                <a:gd name="T7" fmla="*/ 0 h 379"/>
                <a:gd name="T8" fmla="*/ 0 w 323"/>
                <a:gd name="T9" fmla="*/ 0 h 379"/>
                <a:gd name="T10" fmla="*/ 0 w 323"/>
                <a:gd name="T11" fmla="*/ 0 h 379"/>
                <a:gd name="T12" fmla="*/ 0 w 323"/>
                <a:gd name="T13" fmla="*/ 0 h 379"/>
                <a:gd name="T14" fmla="*/ 0 w 323"/>
                <a:gd name="T15" fmla="*/ 0 h 379"/>
                <a:gd name="T16" fmla="*/ 0 w 323"/>
                <a:gd name="T17" fmla="*/ 0 h 379"/>
                <a:gd name="T18" fmla="*/ 0 w 323"/>
                <a:gd name="T19" fmla="*/ 0 h 379"/>
                <a:gd name="T20" fmla="*/ 0 w 323"/>
                <a:gd name="T21" fmla="*/ 0 h 379"/>
                <a:gd name="T22" fmla="*/ 0 w 323"/>
                <a:gd name="T23" fmla="*/ 0 h 379"/>
                <a:gd name="T24" fmla="*/ 0 w 323"/>
                <a:gd name="T25" fmla="*/ 0 h 379"/>
                <a:gd name="T26" fmla="*/ 0 w 323"/>
                <a:gd name="T27" fmla="*/ 0 h 379"/>
                <a:gd name="T28" fmla="*/ 0 w 323"/>
                <a:gd name="T29" fmla="*/ 0 h 379"/>
                <a:gd name="T30" fmla="*/ 0 w 323"/>
                <a:gd name="T31" fmla="*/ 0 h 379"/>
                <a:gd name="T32" fmla="*/ 0 w 323"/>
                <a:gd name="T33" fmla="*/ 0 h 379"/>
                <a:gd name="T34" fmla="*/ 0 w 323"/>
                <a:gd name="T35" fmla="*/ 0 h 379"/>
                <a:gd name="T36" fmla="*/ 0 w 323"/>
                <a:gd name="T37" fmla="*/ 0 h 379"/>
                <a:gd name="T38" fmla="*/ 0 w 323"/>
                <a:gd name="T39" fmla="*/ 0 h 379"/>
                <a:gd name="T40" fmla="*/ 0 w 323"/>
                <a:gd name="T41" fmla="*/ 0 h 379"/>
                <a:gd name="T42" fmla="*/ 0 w 323"/>
                <a:gd name="T43" fmla="*/ 0 h 379"/>
                <a:gd name="T44" fmla="*/ 0 w 323"/>
                <a:gd name="T45" fmla="*/ 0 h 379"/>
                <a:gd name="T46" fmla="*/ 0 w 323"/>
                <a:gd name="T47" fmla="*/ 0 h 379"/>
                <a:gd name="T48" fmla="*/ 0 w 323"/>
                <a:gd name="T49" fmla="*/ 0 h 379"/>
                <a:gd name="T50" fmla="*/ 0 w 323"/>
                <a:gd name="T51" fmla="*/ 0 h 379"/>
                <a:gd name="T52" fmla="*/ 0 w 323"/>
                <a:gd name="T53" fmla="*/ 0 h 379"/>
                <a:gd name="T54" fmla="*/ 0 w 323"/>
                <a:gd name="T55" fmla="*/ 0 h 379"/>
                <a:gd name="T56" fmla="*/ 0 w 323"/>
                <a:gd name="T57" fmla="*/ 0 h 379"/>
                <a:gd name="T58" fmla="*/ 0 w 323"/>
                <a:gd name="T59" fmla="*/ 0 h 379"/>
                <a:gd name="T60" fmla="*/ 0 w 323"/>
                <a:gd name="T61" fmla="*/ 0 h 379"/>
                <a:gd name="T62" fmla="*/ 0 w 323"/>
                <a:gd name="T63" fmla="*/ 0 h 379"/>
                <a:gd name="T64" fmla="*/ 0 w 323"/>
                <a:gd name="T65" fmla="*/ 0 h 379"/>
                <a:gd name="T66" fmla="*/ 0 w 323"/>
                <a:gd name="T67" fmla="*/ 0 h 379"/>
                <a:gd name="T68" fmla="*/ 0 w 323"/>
                <a:gd name="T69" fmla="*/ 0 h 379"/>
                <a:gd name="T70" fmla="*/ 0 w 323"/>
                <a:gd name="T71" fmla="*/ 0 h 379"/>
                <a:gd name="T72" fmla="*/ 0 w 323"/>
                <a:gd name="T73" fmla="*/ 0 h 379"/>
                <a:gd name="T74" fmla="*/ 0 w 323"/>
                <a:gd name="T75" fmla="*/ 0 h 379"/>
                <a:gd name="T76" fmla="*/ 0 w 323"/>
                <a:gd name="T77" fmla="*/ 0 h 379"/>
                <a:gd name="T78" fmla="*/ 0 w 323"/>
                <a:gd name="T79" fmla="*/ 0 h 379"/>
                <a:gd name="T80" fmla="*/ 0 w 323"/>
                <a:gd name="T81" fmla="*/ 0 h 379"/>
                <a:gd name="T82" fmla="*/ 0 w 323"/>
                <a:gd name="T83" fmla="*/ 0 h 379"/>
                <a:gd name="T84" fmla="*/ 0 w 323"/>
                <a:gd name="T85" fmla="*/ 0 h 379"/>
                <a:gd name="T86" fmla="*/ 0 w 323"/>
                <a:gd name="T87" fmla="*/ 0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16" name="Freeform 589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0 w 282"/>
                <a:gd name="T1" fmla="*/ 0 h 253"/>
                <a:gd name="T2" fmla="*/ 0 w 282"/>
                <a:gd name="T3" fmla="*/ 0 h 253"/>
                <a:gd name="T4" fmla="*/ 0 w 282"/>
                <a:gd name="T5" fmla="*/ 0 h 253"/>
                <a:gd name="T6" fmla="*/ 0 w 282"/>
                <a:gd name="T7" fmla="*/ 0 h 253"/>
                <a:gd name="T8" fmla="*/ 0 w 282"/>
                <a:gd name="T9" fmla="*/ 0 h 253"/>
                <a:gd name="T10" fmla="*/ 0 w 282"/>
                <a:gd name="T11" fmla="*/ 0 h 253"/>
                <a:gd name="T12" fmla="*/ 0 w 282"/>
                <a:gd name="T13" fmla="*/ 0 h 253"/>
                <a:gd name="T14" fmla="*/ 0 w 282"/>
                <a:gd name="T15" fmla="*/ 0 h 253"/>
                <a:gd name="T16" fmla="*/ 0 w 282"/>
                <a:gd name="T17" fmla="*/ 0 h 253"/>
                <a:gd name="T18" fmla="*/ 0 w 282"/>
                <a:gd name="T19" fmla="*/ 0 h 253"/>
                <a:gd name="T20" fmla="*/ 0 w 282"/>
                <a:gd name="T21" fmla="*/ 0 h 253"/>
                <a:gd name="T22" fmla="*/ 0 w 282"/>
                <a:gd name="T23" fmla="*/ 0 h 253"/>
                <a:gd name="T24" fmla="*/ 0 w 282"/>
                <a:gd name="T25" fmla="*/ 0 h 253"/>
                <a:gd name="T26" fmla="*/ 0 w 282"/>
                <a:gd name="T27" fmla="*/ 0 h 253"/>
                <a:gd name="T28" fmla="*/ 0 w 282"/>
                <a:gd name="T29" fmla="*/ 0 h 253"/>
                <a:gd name="T30" fmla="*/ 0 w 282"/>
                <a:gd name="T31" fmla="*/ 0 h 253"/>
                <a:gd name="T32" fmla="*/ 0 w 282"/>
                <a:gd name="T33" fmla="*/ 0 h 253"/>
                <a:gd name="T34" fmla="*/ 0 w 282"/>
                <a:gd name="T35" fmla="*/ 0 h 253"/>
                <a:gd name="T36" fmla="*/ 0 w 282"/>
                <a:gd name="T37" fmla="*/ 0 h 253"/>
                <a:gd name="T38" fmla="*/ 0 w 282"/>
                <a:gd name="T39" fmla="*/ 0 h 253"/>
                <a:gd name="T40" fmla="*/ 0 w 282"/>
                <a:gd name="T41" fmla="*/ 0 h 253"/>
                <a:gd name="T42" fmla="*/ 0 w 282"/>
                <a:gd name="T43" fmla="*/ 0 h 253"/>
                <a:gd name="T44" fmla="*/ 0 w 282"/>
                <a:gd name="T45" fmla="*/ 0 h 253"/>
                <a:gd name="T46" fmla="*/ 0 w 282"/>
                <a:gd name="T47" fmla="*/ 0 h 253"/>
                <a:gd name="T48" fmla="*/ 0 w 282"/>
                <a:gd name="T49" fmla="*/ 0 h 253"/>
                <a:gd name="T50" fmla="*/ 0 w 282"/>
                <a:gd name="T51" fmla="*/ 0 h 253"/>
                <a:gd name="T52" fmla="*/ 0 w 282"/>
                <a:gd name="T53" fmla="*/ 0 h 253"/>
                <a:gd name="T54" fmla="*/ 0 w 282"/>
                <a:gd name="T55" fmla="*/ 0 h 253"/>
                <a:gd name="T56" fmla="*/ 0 w 282"/>
                <a:gd name="T57" fmla="*/ 0 h 253"/>
                <a:gd name="T58" fmla="*/ 0 w 282"/>
                <a:gd name="T59" fmla="*/ 0 h 253"/>
                <a:gd name="T60" fmla="*/ 0 w 282"/>
                <a:gd name="T61" fmla="*/ 0 h 253"/>
                <a:gd name="T62" fmla="*/ 0 w 282"/>
                <a:gd name="T63" fmla="*/ 0 h 253"/>
                <a:gd name="T64" fmla="*/ 0 w 282"/>
                <a:gd name="T65" fmla="*/ 0 h 253"/>
                <a:gd name="T66" fmla="*/ 0 w 282"/>
                <a:gd name="T67" fmla="*/ 0 h 253"/>
                <a:gd name="T68" fmla="*/ 0 w 282"/>
                <a:gd name="T69" fmla="*/ 0 h 253"/>
                <a:gd name="T70" fmla="*/ 0 w 282"/>
                <a:gd name="T71" fmla="*/ 0 h 253"/>
                <a:gd name="T72" fmla="*/ 0 w 282"/>
                <a:gd name="T73" fmla="*/ 0 h 253"/>
                <a:gd name="T74" fmla="*/ 0 w 282"/>
                <a:gd name="T75" fmla="*/ 0 h 253"/>
                <a:gd name="T76" fmla="*/ 0 w 282"/>
                <a:gd name="T77" fmla="*/ 0 h 253"/>
                <a:gd name="T78" fmla="*/ 0 w 282"/>
                <a:gd name="T79" fmla="*/ 0 h 253"/>
                <a:gd name="T80" fmla="*/ 0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0 w 282"/>
                <a:gd name="T93" fmla="*/ 0 h 253"/>
                <a:gd name="T94" fmla="*/ 0 w 282"/>
                <a:gd name="T95" fmla="*/ 0 h 253"/>
                <a:gd name="T96" fmla="*/ 0 w 282"/>
                <a:gd name="T97" fmla="*/ 0 h 253"/>
                <a:gd name="T98" fmla="*/ 0 w 282"/>
                <a:gd name="T99" fmla="*/ 0 h 253"/>
                <a:gd name="T100" fmla="*/ 0 w 282"/>
                <a:gd name="T101" fmla="*/ 0 h 253"/>
                <a:gd name="T102" fmla="*/ 0 w 282"/>
                <a:gd name="T103" fmla="*/ 0 h 253"/>
                <a:gd name="T104" fmla="*/ 0 w 282"/>
                <a:gd name="T105" fmla="*/ 0 h 253"/>
                <a:gd name="T106" fmla="*/ 0 w 282"/>
                <a:gd name="T107" fmla="*/ 0 h 253"/>
                <a:gd name="T108" fmla="*/ 0 w 282"/>
                <a:gd name="T109" fmla="*/ 0 h 253"/>
                <a:gd name="T110" fmla="*/ 0 w 282"/>
                <a:gd name="T111" fmla="*/ 0 h 253"/>
                <a:gd name="T112" fmla="*/ 0 w 282"/>
                <a:gd name="T113" fmla="*/ 0 h 253"/>
                <a:gd name="T114" fmla="*/ 0 w 282"/>
                <a:gd name="T115" fmla="*/ 0 h 253"/>
                <a:gd name="T116" fmla="*/ 0 w 282"/>
                <a:gd name="T117" fmla="*/ 0 h 253"/>
                <a:gd name="T118" fmla="*/ 0 w 282"/>
                <a:gd name="T119" fmla="*/ 0 h 253"/>
                <a:gd name="T120" fmla="*/ 0 w 282"/>
                <a:gd name="T121" fmla="*/ 0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17" name="Freeform 590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0 h 236"/>
                <a:gd name="T2" fmla="*/ 0 w 115"/>
                <a:gd name="T3" fmla="*/ 0 h 236"/>
                <a:gd name="T4" fmla="*/ 0 w 115"/>
                <a:gd name="T5" fmla="*/ 0 h 236"/>
                <a:gd name="T6" fmla="*/ 0 w 115"/>
                <a:gd name="T7" fmla="*/ 0 h 236"/>
                <a:gd name="T8" fmla="*/ 0 w 115"/>
                <a:gd name="T9" fmla="*/ 0 h 236"/>
                <a:gd name="T10" fmla="*/ 0 w 115"/>
                <a:gd name="T11" fmla="*/ 0 h 236"/>
                <a:gd name="T12" fmla="*/ 0 w 115"/>
                <a:gd name="T13" fmla="*/ 0 h 236"/>
                <a:gd name="T14" fmla="*/ 0 w 115"/>
                <a:gd name="T15" fmla="*/ 0 h 236"/>
                <a:gd name="T16" fmla="*/ 0 w 115"/>
                <a:gd name="T17" fmla="*/ 0 h 236"/>
                <a:gd name="T18" fmla="*/ 0 w 115"/>
                <a:gd name="T19" fmla="*/ 0 h 236"/>
                <a:gd name="T20" fmla="*/ 0 w 115"/>
                <a:gd name="T21" fmla="*/ 0 h 236"/>
                <a:gd name="T22" fmla="*/ 0 w 115"/>
                <a:gd name="T23" fmla="*/ 0 h 236"/>
                <a:gd name="T24" fmla="*/ 0 w 115"/>
                <a:gd name="T25" fmla="*/ 0 h 236"/>
                <a:gd name="T26" fmla="*/ 0 w 115"/>
                <a:gd name="T27" fmla="*/ 0 h 236"/>
                <a:gd name="T28" fmla="*/ 0 w 115"/>
                <a:gd name="T29" fmla="*/ 0 h 236"/>
                <a:gd name="T30" fmla="*/ 0 w 115"/>
                <a:gd name="T31" fmla="*/ 0 h 236"/>
                <a:gd name="T32" fmla="*/ 0 w 115"/>
                <a:gd name="T33" fmla="*/ 0 h 236"/>
                <a:gd name="T34" fmla="*/ 0 w 115"/>
                <a:gd name="T35" fmla="*/ 0 h 236"/>
                <a:gd name="T36" fmla="*/ 0 w 115"/>
                <a:gd name="T37" fmla="*/ 0 h 236"/>
                <a:gd name="T38" fmla="*/ 0 w 115"/>
                <a:gd name="T39" fmla="*/ 0 h 236"/>
                <a:gd name="T40" fmla="*/ 0 w 115"/>
                <a:gd name="T41" fmla="*/ 0 h 236"/>
                <a:gd name="T42" fmla="*/ 0 w 115"/>
                <a:gd name="T43" fmla="*/ 0 h 236"/>
                <a:gd name="T44" fmla="*/ 0 w 115"/>
                <a:gd name="T45" fmla="*/ 0 h 236"/>
                <a:gd name="T46" fmla="*/ 0 w 115"/>
                <a:gd name="T47" fmla="*/ 0 h 236"/>
                <a:gd name="T48" fmla="*/ 0 w 115"/>
                <a:gd name="T49" fmla="*/ 0 h 236"/>
                <a:gd name="T50" fmla="*/ 0 w 115"/>
                <a:gd name="T51" fmla="*/ 0 h 236"/>
                <a:gd name="T52" fmla="*/ 0 w 115"/>
                <a:gd name="T53" fmla="*/ 0 h 236"/>
                <a:gd name="T54" fmla="*/ 0 w 115"/>
                <a:gd name="T55" fmla="*/ 0 h 236"/>
                <a:gd name="T56" fmla="*/ 0 w 115"/>
                <a:gd name="T57" fmla="*/ 0 h 236"/>
                <a:gd name="T58" fmla="*/ 0 w 115"/>
                <a:gd name="T59" fmla="*/ 0 h 236"/>
                <a:gd name="T60" fmla="*/ 0 w 115"/>
                <a:gd name="T61" fmla="*/ 0 h 236"/>
                <a:gd name="T62" fmla="*/ 0 w 115"/>
                <a:gd name="T63" fmla="*/ 0 h 236"/>
                <a:gd name="T64" fmla="*/ 0 w 115"/>
                <a:gd name="T65" fmla="*/ 0 h 236"/>
                <a:gd name="T66" fmla="*/ 0 w 115"/>
                <a:gd name="T67" fmla="*/ 0 h 236"/>
                <a:gd name="T68" fmla="*/ 0 w 115"/>
                <a:gd name="T69" fmla="*/ 0 h 236"/>
                <a:gd name="T70" fmla="*/ 0 w 115"/>
                <a:gd name="T71" fmla="*/ 0 h 236"/>
                <a:gd name="T72" fmla="*/ 0 w 115"/>
                <a:gd name="T73" fmla="*/ 0 h 236"/>
                <a:gd name="T74" fmla="*/ 0 w 115"/>
                <a:gd name="T75" fmla="*/ 0 h 236"/>
                <a:gd name="T76" fmla="*/ 0 w 115"/>
                <a:gd name="T77" fmla="*/ 0 h 236"/>
                <a:gd name="T78" fmla="*/ 0 w 115"/>
                <a:gd name="T79" fmla="*/ 0 h 236"/>
                <a:gd name="T80" fmla="*/ 0 w 115"/>
                <a:gd name="T81" fmla="*/ 0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18" name="Freeform 591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0 w 245"/>
                <a:gd name="T1" fmla="*/ 0 h 310"/>
                <a:gd name="T2" fmla="*/ 0 w 245"/>
                <a:gd name="T3" fmla="*/ 0 h 310"/>
                <a:gd name="T4" fmla="*/ 0 w 245"/>
                <a:gd name="T5" fmla="*/ 0 h 310"/>
                <a:gd name="T6" fmla="*/ 0 w 245"/>
                <a:gd name="T7" fmla="*/ 0 h 310"/>
                <a:gd name="T8" fmla="*/ 0 w 245"/>
                <a:gd name="T9" fmla="*/ 0 h 310"/>
                <a:gd name="T10" fmla="*/ 0 w 245"/>
                <a:gd name="T11" fmla="*/ 0 h 310"/>
                <a:gd name="T12" fmla="*/ 0 w 245"/>
                <a:gd name="T13" fmla="*/ 0 h 310"/>
                <a:gd name="T14" fmla="*/ 0 w 245"/>
                <a:gd name="T15" fmla="*/ 0 h 310"/>
                <a:gd name="T16" fmla="*/ 0 w 245"/>
                <a:gd name="T17" fmla="*/ 0 h 310"/>
                <a:gd name="T18" fmla="*/ 0 w 245"/>
                <a:gd name="T19" fmla="*/ 0 h 310"/>
                <a:gd name="T20" fmla="*/ 0 w 245"/>
                <a:gd name="T21" fmla="*/ 0 h 310"/>
                <a:gd name="T22" fmla="*/ 0 w 245"/>
                <a:gd name="T23" fmla="*/ 0 h 310"/>
                <a:gd name="T24" fmla="*/ 0 w 245"/>
                <a:gd name="T25" fmla="*/ 0 h 310"/>
                <a:gd name="T26" fmla="*/ 0 w 245"/>
                <a:gd name="T27" fmla="*/ 0 h 310"/>
                <a:gd name="T28" fmla="*/ 0 w 245"/>
                <a:gd name="T29" fmla="*/ 0 h 310"/>
                <a:gd name="T30" fmla="*/ 0 w 245"/>
                <a:gd name="T31" fmla="*/ 0 h 310"/>
                <a:gd name="T32" fmla="*/ 0 w 245"/>
                <a:gd name="T33" fmla="*/ 0 h 310"/>
                <a:gd name="T34" fmla="*/ 0 w 245"/>
                <a:gd name="T35" fmla="*/ 0 h 310"/>
                <a:gd name="T36" fmla="*/ 0 w 245"/>
                <a:gd name="T37" fmla="*/ 0 h 310"/>
                <a:gd name="T38" fmla="*/ 0 w 245"/>
                <a:gd name="T39" fmla="*/ 0 h 310"/>
                <a:gd name="T40" fmla="*/ 0 w 245"/>
                <a:gd name="T41" fmla="*/ 0 h 310"/>
                <a:gd name="T42" fmla="*/ 0 w 245"/>
                <a:gd name="T43" fmla="*/ 0 h 310"/>
                <a:gd name="T44" fmla="*/ 0 w 245"/>
                <a:gd name="T45" fmla="*/ 0 h 310"/>
                <a:gd name="T46" fmla="*/ 0 w 245"/>
                <a:gd name="T47" fmla="*/ 0 h 310"/>
                <a:gd name="T48" fmla="*/ 0 w 245"/>
                <a:gd name="T49" fmla="*/ 0 h 310"/>
                <a:gd name="T50" fmla="*/ 0 w 245"/>
                <a:gd name="T51" fmla="*/ 0 h 310"/>
                <a:gd name="T52" fmla="*/ 0 w 245"/>
                <a:gd name="T53" fmla="*/ 0 h 310"/>
                <a:gd name="T54" fmla="*/ 0 w 245"/>
                <a:gd name="T55" fmla="*/ 0 h 310"/>
                <a:gd name="T56" fmla="*/ 0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0 w 245"/>
                <a:gd name="T63" fmla="*/ 0 h 310"/>
                <a:gd name="T64" fmla="*/ 0 w 245"/>
                <a:gd name="T65" fmla="*/ 0 h 310"/>
                <a:gd name="T66" fmla="*/ 0 w 245"/>
                <a:gd name="T67" fmla="*/ 0 h 310"/>
                <a:gd name="T68" fmla="*/ 0 w 245"/>
                <a:gd name="T69" fmla="*/ 0 h 310"/>
                <a:gd name="T70" fmla="*/ 0 w 245"/>
                <a:gd name="T71" fmla="*/ 0 h 310"/>
                <a:gd name="T72" fmla="*/ 0 w 245"/>
                <a:gd name="T73" fmla="*/ 0 h 310"/>
                <a:gd name="T74" fmla="*/ 0 w 245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19" name="Freeform 592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726" name="Group 593"/>
          <p:cNvGrpSpPr>
            <a:grpSpLocks/>
          </p:cNvGrpSpPr>
          <p:nvPr/>
        </p:nvGrpSpPr>
        <p:grpSpPr bwMode="auto">
          <a:xfrm>
            <a:off x="5394325" y="3403600"/>
            <a:ext cx="290513" cy="404813"/>
            <a:chOff x="4290" y="3130"/>
            <a:chExt cx="183" cy="255"/>
          </a:xfrm>
        </p:grpSpPr>
        <p:pic>
          <p:nvPicPr>
            <p:cNvPr id="25784" name="Picture 594" descr="31u_bnrz[1]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785" name="Freeform 595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0 w 199"/>
                <a:gd name="T1" fmla="*/ 0 h 232"/>
                <a:gd name="T2" fmla="*/ 0 w 199"/>
                <a:gd name="T3" fmla="*/ 0 h 232"/>
                <a:gd name="T4" fmla="*/ 0 w 199"/>
                <a:gd name="T5" fmla="*/ 0 h 232"/>
                <a:gd name="T6" fmla="*/ 0 w 199"/>
                <a:gd name="T7" fmla="*/ 0 h 232"/>
                <a:gd name="T8" fmla="*/ 0 w 199"/>
                <a:gd name="T9" fmla="*/ 0 h 232"/>
                <a:gd name="T10" fmla="*/ 0 w 199"/>
                <a:gd name="T11" fmla="*/ 0 h 232"/>
                <a:gd name="T12" fmla="*/ 0 w 199"/>
                <a:gd name="T13" fmla="*/ 0 h 232"/>
                <a:gd name="T14" fmla="*/ 0 w 199"/>
                <a:gd name="T15" fmla="*/ 0 h 232"/>
                <a:gd name="T16" fmla="*/ 0 w 199"/>
                <a:gd name="T17" fmla="*/ 0 h 232"/>
                <a:gd name="T18" fmla="*/ 0 w 199"/>
                <a:gd name="T19" fmla="*/ 0 h 232"/>
                <a:gd name="T20" fmla="*/ 0 w 199"/>
                <a:gd name="T21" fmla="*/ 0 h 232"/>
                <a:gd name="T22" fmla="*/ 0 w 199"/>
                <a:gd name="T23" fmla="*/ 0 h 232"/>
                <a:gd name="T24" fmla="*/ 0 w 199"/>
                <a:gd name="T25" fmla="*/ 0 h 232"/>
                <a:gd name="T26" fmla="*/ 0 w 199"/>
                <a:gd name="T27" fmla="*/ 0 h 232"/>
                <a:gd name="T28" fmla="*/ 0 w 199"/>
                <a:gd name="T29" fmla="*/ 0 h 232"/>
                <a:gd name="T30" fmla="*/ 0 w 199"/>
                <a:gd name="T31" fmla="*/ 0 h 232"/>
                <a:gd name="T32" fmla="*/ 0 w 199"/>
                <a:gd name="T33" fmla="*/ 0 h 232"/>
                <a:gd name="T34" fmla="*/ 0 w 199"/>
                <a:gd name="T35" fmla="*/ 0 h 232"/>
                <a:gd name="T36" fmla="*/ 0 w 199"/>
                <a:gd name="T37" fmla="*/ 0 h 232"/>
                <a:gd name="T38" fmla="*/ 0 w 199"/>
                <a:gd name="T39" fmla="*/ 0 h 232"/>
                <a:gd name="T40" fmla="*/ 0 w 199"/>
                <a:gd name="T41" fmla="*/ 0 h 232"/>
                <a:gd name="T42" fmla="*/ 0 w 199"/>
                <a:gd name="T43" fmla="*/ 0 h 232"/>
                <a:gd name="T44" fmla="*/ 0 w 199"/>
                <a:gd name="T45" fmla="*/ 0 h 232"/>
                <a:gd name="T46" fmla="*/ 0 w 199"/>
                <a:gd name="T47" fmla="*/ 0 h 232"/>
                <a:gd name="T48" fmla="*/ 0 w 199"/>
                <a:gd name="T49" fmla="*/ 0 h 232"/>
                <a:gd name="T50" fmla="*/ 0 w 199"/>
                <a:gd name="T51" fmla="*/ 0 h 232"/>
                <a:gd name="T52" fmla="*/ 0 w 199"/>
                <a:gd name="T53" fmla="*/ 0 h 232"/>
                <a:gd name="T54" fmla="*/ 0 w 199"/>
                <a:gd name="T55" fmla="*/ 0 h 232"/>
                <a:gd name="T56" fmla="*/ 0 w 199"/>
                <a:gd name="T57" fmla="*/ 0 h 232"/>
                <a:gd name="T58" fmla="*/ 0 w 199"/>
                <a:gd name="T59" fmla="*/ 0 h 232"/>
                <a:gd name="T60" fmla="*/ 0 w 199"/>
                <a:gd name="T61" fmla="*/ 0 h 232"/>
                <a:gd name="T62" fmla="*/ 0 w 199"/>
                <a:gd name="T63" fmla="*/ 0 h 232"/>
                <a:gd name="T64" fmla="*/ 0 w 199"/>
                <a:gd name="T65" fmla="*/ 0 h 232"/>
                <a:gd name="T66" fmla="*/ 0 w 199"/>
                <a:gd name="T67" fmla="*/ 0 h 232"/>
                <a:gd name="T68" fmla="*/ 0 w 199"/>
                <a:gd name="T69" fmla="*/ 0 h 232"/>
                <a:gd name="T70" fmla="*/ 0 w 199"/>
                <a:gd name="T71" fmla="*/ 0 h 232"/>
                <a:gd name="T72" fmla="*/ 0 w 199"/>
                <a:gd name="T73" fmla="*/ 0 h 232"/>
                <a:gd name="T74" fmla="*/ 0 w 199"/>
                <a:gd name="T75" fmla="*/ 0 h 232"/>
                <a:gd name="T76" fmla="*/ 0 w 199"/>
                <a:gd name="T77" fmla="*/ 0 h 232"/>
                <a:gd name="T78" fmla="*/ 0 w 199"/>
                <a:gd name="T79" fmla="*/ 0 h 232"/>
                <a:gd name="T80" fmla="*/ 0 w 199"/>
                <a:gd name="T81" fmla="*/ 0 h 232"/>
                <a:gd name="T82" fmla="*/ 0 w 199"/>
                <a:gd name="T83" fmla="*/ 0 h 232"/>
                <a:gd name="T84" fmla="*/ 0 w 199"/>
                <a:gd name="T85" fmla="*/ 0 h 232"/>
                <a:gd name="T86" fmla="*/ 0 w 199"/>
                <a:gd name="T87" fmla="*/ 0 h 232"/>
                <a:gd name="T88" fmla="*/ 0 w 199"/>
                <a:gd name="T89" fmla="*/ 0 h 232"/>
                <a:gd name="T90" fmla="*/ 0 w 199"/>
                <a:gd name="T91" fmla="*/ 0 h 232"/>
                <a:gd name="T92" fmla="*/ 0 w 199"/>
                <a:gd name="T93" fmla="*/ 0 h 232"/>
                <a:gd name="T94" fmla="*/ 0 w 199"/>
                <a:gd name="T95" fmla="*/ 0 h 232"/>
                <a:gd name="T96" fmla="*/ 0 w 199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86" name="Freeform 596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0 w 128"/>
                <a:gd name="T1" fmla="*/ 0 h 180"/>
                <a:gd name="T2" fmla="*/ 0 w 128"/>
                <a:gd name="T3" fmla="*/ 0 h 180"/>
                <a:gd name="T4" fmla="*/ 0 w 128"/>
                <a:gd name="T5" fmla="*/ 0 h 180"/>
                <a:gd name="T6" fmla="*/ 0 w 128"/>
                <a:gd name="T7" fmla="*/ 0 h 180"/>
                <a:gd name="T8" fmla="*/ 0 w 128"/>
                <a:gd name="T9" fmla="*/ 0 h 180"/>
                <a:gd name="T10" fmla="*/ 0 w 128"/>
                <a:gd name="T11" fmla="*/ 0 h 180"/>
                <a:gd name="T12" fmla="*/ 0 w 128"/>
                <a:gd name="T13" fmla="*/ 0 h 180"/>
                <a:gd name="T14" fmla="*/ 0 w 128"/>
                <a:gd name="T15" fmla="*/ 0 h 180"/>
                <a:gd name="T16" fmla="*/ 0 w 128"/>
                <a:gd name="T17" fmla="*/ 0 h 180"/>
                <a:gd name="T18" fmla="*/ 0 w 128"/>
                <a:gd name="T19" fmla="*/ 0 h 180"/>
                <a:gd name="T20" fmla="*/ 0 w 128"/>
                <a:gd name="T21" fmla="*/ 0 h 180"/>
                <a:gd name="T22" fmla="*/ 0 w 128"/>
                <a:gd name="T23" fmla="*/ 0 h 180"/>
                <a:gd name="T24" fmla="*/ 0 w 128"/>
                <a:gd name="T25" fmla="*/ 0 h 180"/>
                <a:gd name="T26" fmla="*/ 0 w 128"/>
                <a:gd name="T27" fmla="*/ 0 h 180"/>
                <a:gd name="T28" fmla="*/ 0 w 128"/>
                <a:gd name="T29" fmla="*/ 0 h 180"/>
                <a:gd name="T30" fmla="*/ 0 w 128"/>
                <a:gd name="T31" fmla="*/ 0 h 180"/>
                <a:gd name="T32" fmla="*/ 0 w 128"/>
                <a:gd name="T33" fmla="*/ 0 h 180"/>
                <a:gd name="T34" fmla="*/ 0 w 128"/>
                <a:gd name="T35" fmla="*/ 0 h 180"/>
                <a:gd name="T36" fmla="*/ 0 w 128"/>
                <a:gd name="T37" fmla="*/ 0 h 180"/>
                <a:gd name="T38" fmla="*/ 0 w 128"/>
                <a:gd name="T39" fmla="*/ 0 h 180"/>
                <a:gd name="T40" fmla="*/ 0 w 128"/>
                <a:gd name="T41" fmla="*/ 0 h 180"/>
                <a:gd name="T42" fmla="*/ 0 w 128"/>
                <a:gd name="T43" fmla="*/ 0 h 180"/>
                <a:gd name="T44" fmla="*/ 0 w 128"/>
                <a:gd name="T45" fmla="*/ 0 h 180"/>
                <a:gd name="T46" fmla="*/ 0 w 128"/>
                <a:gd name="T47" fmla="*/ 0 h 180"/>
                <a:gd name="T48" fmla="*/ 0 w 128"/>
                <a:gd name="T49" fmla="*/ 0 h 180"/>
                <a:gd name="T50" fmla="*/ 0 w 128"/>
                <a:gd name="T51" fmla="*/ 0 h 180"/>
                <a:gd name="T52" fmla="*/ 0 w 128"/>
                <a:gd name="T53" fmla="*/ 0 h 180"/>
                <a:gd name="T54" fmla="*/ 0 w 128"/>
                <a:gd name="T55" fmla="*/ 0 h 180"/>
                <a:gd name="T56" fmla="*/ 0 w 128"/>
                <a:gd name="T57" fmla="*/ 0 h 180"/>
                <a:gd name="T58" fmla="*/ 0 w 128"/>
                <a:gd name="T59" fmla="*/ 0 h 180"/>
                <a:gd name="T60" fmla="*/ 0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0 w 128"/>
                <a:gd name="T69" fmla="*/ 0 h 180"/>
                <a:gd name="T70" fmla="*/ 0 w 128"/>
                <a:gd name="T71" fmla="*/ 0 h 180"/>
                <a:gd name="T72" fmla="*/ 0 w 128"/>
                <a:gd name="T73" fmla="*/ 0 h 180"/>
                <a:gd name="T74" fmla="*/ 0 w 128"/>
                <a:gd name="T75" fmla="*/ 0 h 180"/>
                <a:gd name="T76" fmla="*/ 0 w 128"/>
                <a:gd name="T77" fmla="*/ 0 h 180"/>
                <a:gd name="T78" fmla="*/ 0 w 128"/>
                <a:gd name="T79" fmla="*/ 0 h 180"/>
                <a:gd name="T80" fmla="*/ 0 w 128"/>
                <a:gd name="T81" fmla="*/ 0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87" name="Freeform 597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0 w 322"/>
                <a:gd name="T1" fmla="*/ 0 h 378"/>
                <a:gd name="T2" fmla="*/ 0 w 322"/>
                <a:gd name="T3" fmla="*/ 0 h 378"/>
                <a:gd name="T4" fmla="*/ 0 w 322"/>
                <a:gd name="T5" fmla="*/ 0 h 378"/>
                <a:gd name="T6" fmla="*/ 0 w 322"/>
                <a:gd name="T7" fmla="*/ 0 h 378"/>
                <a:gd name="T8" fmla="*/ 0 w 322"/>
                <a:gd name="T9" fmla="*/ 0 h 378"/>
                <a:gd name="T10" fmla="*/ 0 w 322"/>
                <a:gd name="T11" fmla="*/ 0 h 378"/>
                <a:gd name="T12" fmla="*/ 0 w 322"/>
                <a:gd name="T13" fmla="*/ 0 h 378"/>
                <a:gd name="T14" fmla="*/ 0 w 322"/>
                <a:gd name="T15" fmla="*/ 0 h 378"/>
                <a:gd name="T16" fmla="*/ 0 w 322"/>
                <a:gd name="T17" fmla="*/ 0 h 378"/>
                <a:gd name="T18" fmla="*/ 0 w 322"/>
                <a:gd name="T19" fmla="*/ 0 h 378"/>
                <a:gd name="T20" fmla="*/ 0 w 322"/>
                <a:gd name="T21" fmla="*/ 0 h 378"/>
                <a:gd name="T22" fmla="*/ 0 w 322"/>
                <a:gd name="T23" fmla="*/ 0 h 378"/>
                <a:gd name="T24" fmla="*/ 0 w 322"/>
                <a:gd name="T25" fmla="*/ 0 h 378"/>
                <a:gd name="T26" fmla="*/ 0 w 322"/>
                <a:gd name="T27" fmla="*/ 0 h 378"/>
                <a:gd name="T28" fmla="*/ 0 w 322"/>
                <a:gd name="T29" fmla="*/ 0 h 378"/>
                <a:gd name="T30" fmla="*/ 0 w 322"/>
                <a:gd name="T31" fmla="*/ 0 h 378"/>
                <a:gd name="T32" fmla="*/ 0 w 322"/>
                <a:gd name="T33" fmla="*/ 0 h 378"/>
                <a:gd name="T34" fmla="*/ 0 w 322"/>
                <a:gd name="T35" fmla="*/ 0 h 378"/>
                <a:gd name="T36" fmla="*/ 0 w 322"/>
                <a:gd name="T37" fmla="*/ 0 h 378"/>
                <a:gd name="T38" fmla="*/ 0 w 322"/>
                <a:gd name="T39" fmla="*/ 0 h 378"/>
                <a:gd name="T40" fmla="*/ 0 w 322"/>
                <a:gd name="T41" fmla="*/ 0 h 378"/>
                <a:gd name="T42" fmla="*/ 0 w 322"/>
                <a:gd name="T43" fmla="*/ 0 h 378"/>
                <a:gd name="T44" fmla="*/ 0 w 322"/>
                <a:gd name="T45" fmla="*/ 0 h 378"/>
                <a:gd name="T46" fmla="*/ 0 w 322"/>
                <a:gd name="T47" fmla="*/ 0 h 378"/>
                <a:gd name="T48" fmla="*/ 0 w 322"/>
                <a:gd name="T49" fmla="*/ 0 h 378"/>
                <a:gd name="T50" fmla="*/ 0 w 322"/>
                <a:gd name="T51" fmla="*/ 0 h 378"/>
                <a:gd name="T52" fmla="*/ 0 w 322"/>
                <a:gd name="T53" fmla="*/ 0 h 378"/>
                <a:gd name="T54" fmla="*/ 0 w 322"/>
                <a:gd name="T55" fmla="*/ 0 h 378"/>
                <a:gd name="T56" fmla="*/ 0 w 322"/>
                <a:gd name="T57" fmla="*/ 0 h 378"/>
                <a:gd name="T58" fmla="*/ 0 w 322"/>
                <a:gd name="T59" fmla="*/ 0 h 378"/>
                <a:gd name="T60" fmla="*/ 0 w 322"/>
                <a:gd name="T61" fmla="*/ 0 h 378"/>
                <a:gd name="T62" fmla="*/ 0 w 322"/>
                <a:gd name="T63" fmla="*/ 0 h 378"/>
                <a:gd name="T64" fmla="*/ 0 w 322"/>
                <a:gd name="T65" fmla="*/ 0 h 378"/>
                <a:gd name="T66" fmla="*/ 0 w 322"/>
                <a:gd name="T67" fmla="*/ 0 h 378"/>
                <a:gd name="T68" fmla="*/ 0 w 322"/>
                <a:gd name="T69" fmla="*/ 0 h 378"/>
                <a:gd name="T70" fmla="*/ 0 w 322"/>
                <a:gd name="T71" fmla="*/ 0 h 378"/>
                <a:gd name="T72" fmla="*/ 0 w 322"/>
                <a:gd name="T73" fmla="*/ 0 h 378"/>
                <a:gd name="T74" fmla="*/ 0 w 322"/>
                <a:gd name="T75" fmla="*/ 0 h 378"/>
                <a:gd name="T76" fmla="*/ 0 w 322"/>
                <a:gd name="T77" fmla="*/ 0 h 378"/>
                <a:gd name="T78" fmla="*/ 0 w 322"/>
                <a:gd name="T79" fmla="*/ 0 h 378"/>
                <a:gd name="T80" fmla="*/ 0 w 322"/>
                <a:gd name="T81" fmla="*/ 0 h 378"/>
                <a:gd name="T82" fmla="*/ 0 w 322"/>
                <a:gd name="T83" fmla="*/ 0 h 378"/>
                <a:gd name="T84" fmla="*/ 0 w 322"/>
                <a:gd name="T85" fmla="*/ 0 h 378"/>
                <a:gd name="T86" fmla="*/ 0 w 322"/>
                <a:gd name="T87" fmla="*/ 0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88" name="Freeform 598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0 w 283"/>
                <a:gd name="T1" fmla="*/ 0 h 252"/>
                <a:gd name="T2" fmla="*/ 0 w 283"/>
                <a:gd name="T3" fmla="*/ 0 h 252"/>
                <a:gd name="T4" fmla="*/ 0 w 283"/>
                <a:gd name="T5" fmla="*/ 0 h 252"/>
                <a:gd name="T6" fmla="*/ 0 w 283"/>
                <a:gd name="T7" fmla="*/ 0 h 252"/>
                <a:gd name="T8" fmla="*/ 0 w 283"/>
                <a:gd name="T9" fmla="*/ 0 h 252"/>
                <a:gd name="T10" fmla="*/ 0 w 283"/>
                <a:gd name="T11" fmla="*/ 0 h 252"/>
                <a:gd name="T12" fmla="*/ 0 w 283"/>
                <a:gd name="T13" fmla="*/ 0 h 252"/>
                <a:gd name="T14" fmla="*/ 0 w 283"/>
                <a:gd name="T15" fmla="*/ 0 h 252"/>
                <a:gd name="T16" fmla="*/ 0 w 283"/>
                <a:gd name="T17" fmla="*/ 0 h 252"/>
                <a:gd name="T18" fmla="*/ 0 w 283"/>
                <a:gd name="T19" fmla="*/ 0 h 252"/>
                <a:gd name="T20" fmla="*/ 0 w 283"/>
                <a:gd name="T21" fmla="*/ 0 h 252"/>
                <a:gd name="T22" fmla="*/ 0 w 283"/>
                <a:gd name="T23" fmla="*/ 0 h 252"/>
                <a:gd name="T24" fmla="*/ 0 w 283"/>
                <a:gd name="T25" fmla="*/ 0 h 252"/>
                <a:gd name="T26" fmla="*/ 0 w 283"/>
                <a:gd name="T27" fmla="*/ 0 h 252"/>
                <a:gd name="T28" fmla="*/ 0 w 283"/>
                <a:gd name="T29" fmla="*/ 0 h 252"/>
                <a:gd name="T30" fmla="*/ 0 w 283"/>
                <a:gd name="T31" fmla="*/ 0 h 252"/>
                <a:gd name="T32" fmla="*/ 0 w 283"/>
                <a:gd name="T33" fmla="*/ 0 h 252"/>
                <a:gd name="T34" fmla="*/ 0 w 283"/>
                <a:gd name="T35" fmla="*/ 0 h 252"/>
                <a:gd name="T36" fmla="*/ 0 w 283"/>
                <a:gd name="T37" fmla="*/ 0 h 252"/>
                <a:gd name="T38" fmla="*/ 0 w 283"/>
                <a:gd name="T39" fmla="*/ 0 h 252"/>
                <a:gd name="T40" fmla="*/ 0 w 283"/>
                <a:gd name="T41" fmla="*/ 0 h 252"/>
                <a:gd name="T42" fmla="*/ 0 w 283"/>
                <a:gd name="T43" fmla="*/ 0 h 252"/>
                <a:gd name="T44" fmla="*/ 0 w 283"/>
                <a:gd name="T45" fmla="*/ 0 h 252"/>
                <a:gd name="T46" fmla="*/ 0 w 283"/>
                <a:gd name="T47" fmla="*/ 0 h 252"/>
                <a:gd name="T48" fmla="*/ 0 w 283"/>
                <a:gd name="T49" fmla="*/ 0 h 252"/>
                <a:gd name="T50" fmla="*/ 0 w 283"/>
                <a:gd name="T51" fmla="*/ 0 h 252"/>
                <a:gd name="T52" fmla="*/ 0 w 283"/>
                <a:gd name="T53" fmla="*/ 0 h 252"/>
                <a:gd name="T54" fmla="*/ 0 w 283"/>
                <a:gd name="T55" fmla="*/ 0 h 252"/>
                <a:gd name="T56" fmla="*/ 0 w 283"/>
                <a:gd name="T57" fmla="*/ 0 h 252"/>
                <a:gd name="T58" fmla="*/ 0 w 283"/>
                <a:gd name="T59" fmla="*/ 0 h 252"/>
                <a:gd name="T60" fmla="*/ 0 w 283"/>
                <a:gd name="T61" fmla="*/ 0 h 252"/>
                <a:gd name="T62" fmla="*/ 0 w 283"/>
                <a:gd name="T63" fmla="*/ 0 h 252"/>
                <a:gd name="T64" fmla="*/ 0 w 283"/>
                <a:gd name="T65" fmla="*/ 0 h 252"/>
                <a:gd name="T66" fmla="*/ 0 w 283"/>
                <a:gd name="T67" fmla="*/ 0 h 252"/>
                <a:gd name="T68" fmla="*/ 0 w 283"/>
                <a:gd name="T69" fmla="*/ 0 h 252"/>
                <a:gd name="T70" fmla="*/ 0 w 283"/>
                <a:gd name="T71" fmla="*/ 0 h 252"/>
                <a:gd name="T72" fmla="*/ 0 w 283"/>
                <a:gd name="T73" fmla="*/ 0 h 252"/>
                <a:gd name="T74" fmla="*/ 0 w 283"/>
                <a:gd name="T75" fmla="*/ 0 h 252"/>
                <a:gd name="T76" fmla="*/ 0 w 283"/>
                <a:gd name="T77" fmla="*/ 0 h 252"/>
                <a:gd name="T78" fmla="*/ 0 w 283"/>
                <a:gd name="T79" fmla="*/ 0 h 252"/>
                <a:gd name="T80" fmla="*/ 0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0 w 283"/>
                <a:gd name="T93" fmla="*/ 0 h 252"/>
                <a:gd name="T94" fmla="*/ 0 w 283"/>
                <a:gd name="T95" fmla="*/ 0 h 252"/>
                <a:gd name="T96" fmla="*/ 0 w 283"/>
                <a:gd name="T97" fmla="*/ 0 h 252"/>
                <a:gd name="T98" fmla="*/ 0 w 283"/>
                <a:gd name="T99" fmla="*/ 0 h 252"/>
                <a:gd name="T100" fmla="*/ 0 w 283"/>
                <a:gd name="T101" fmla="*/ 0 h 252"/>
                <a:gd name="T102" fmla="*/ 0 w 283"/>
                <a:gd name="T103" fmla="*/ 0 h 252"/>
                <a:gd name="T104" fmla="*/ 0 w 283"/>
                <a:gd name="T105" fmla="*/ 0 h 252"/>
                <a:gd name="T106" fmla="*/ 0 w 283"/>
                <a:gd name="T107" fmla="*/ 0 h 252"/>
                <a:gd name="T108" fmla="*/ 0 w 283"/>
                <a:gd name="T109" fmla="*/ 0 h 252"/>
                <a:gd name="T110" fmla="*/ 0 w 283"/>
                <a:gd name="T111" fmla="*/ 0 h 252"/>
                <a:gd name="T112" fmla="*/ 0 w 283"/>
                <a:gd name="T113" fmla="*/ 0 h 252"/>
                <a:gd name="T114" fmla="*/ 0 w 283"/>
                <a:gd name="T115" fmla="*/ 0 h 252"/>
                <a:gd name="T116" fmla="*/ 0 w 283"/>
                <a:gd name="T117" fmla="*/ 0 h 252"/>
                <a:gd name="T118" fmla="*/ 0 w 283"/>
                <a:gd name="T119" fmla="*/ 0 h 252"/>
                <a:gd name="T120" fmla="*/ 0 w 283"/>
                <a:gd name="T121" fmla="*/ 0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89" name="Freeform 599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0 h 238"/>
                <a:gd name="T2" fmla="*/ 0 w 114"/>
                <a:gd name="T3" fmla="*/ 0 h 238"/>
                <a:gd name="T4" fmla="*/ 0 w 114"/>
                <a:gd name="T5" fmla="*/ 0 h 238"/>
                <a:gd name="T6" fmla="*/ 0 w 114"/>
                <a:gd name="T7" fmla="*/ 0 h 238"/>
                <a:gd name="T8" fmla="*/ 0 w 114"/>
                <a:gd name="T9" fmla="*/ 0 h 238"/>
                <a:gd name="T10" fmla="*/ 0 w 114"/>
                <a:gd name="T11" fmla="*/ 0 h 238"/>
                <a:gd name="T12" fmla="*/ 0 w 114"/>
                <a:gd name="T13" fmla="*/ 0 h 238"/>
                <a:gd name="T14" fmla="*/ 0 w 114"/>
                <a:gd name="T15" fmla="*/ 0 h 238"/>
                <a:gd name="T16" fmla="*/ 0 w 114"/>
                <a:gd name="T17" fmla="*/ 0 h 238"/>
                <a:gd name="T18" fmla="*/ 0 w 114"/>
                <a:gd name="T19" fmla="*/ 0 h 238"/>
                <a:gd name="T20" fmla="*/ 0 w 114"/>
                <a:gd name="T21" fmla="*/ 0 h 238"/>
                <a:gd name="T22" fmla="*/ 0 w 114"/>
                <a:gd name="T23" fmla="*/ 0 h 238"/>
                <a:gd name="T24" fmla="*/ 0 w 114"/>
                <a:gd name="T25" fmla="*/ 0 h 238"/>
                <a:gd name="T26" fmla="*/ 0 w 114"/>
                <a:gd name="T27" fmla="*/ 0 h 238"/>
                <a:gd name="T28" fmla="*/ 0 w 114"/>
                <a:gd name="T29" fmla="*/ 0 h 238"/>
                <a:gd name="T30" fmla="*/ 0 w 114"/>
                <a:gd name="T31" fmla="*/ 0 h 238"/>
                <a:gd name="T32" fmla="*/ 0 w 114"/>
                <a:gd name="T33" fmla="*/ 0 h 238"/>
                <a:gd name="T34" fmla="*/ 0 w 114"/>
                <a:gd name="T35" fmla="*/ 0 h 238"/>
                <a:gd name="T36" fmla="*/ 0 w 114"/>
                <a:gd name="T37" fmla="*/ 0 h 238"/>
                <a:gd name="T38" fmla="*/ 0 w 114"/>
                <a:gd name="T39" fmla="*/ 0 h 238"/>
                <a:gd name="T40" fmla="*/ 0 w 114"/>
                <a:gd name="T41" fmla="*/ 0 h 238"/>
                <a:gd name="T42" fmla="*/ 0 w 114"/>
                <a:gd name="T43" fmla="*/ 0 h 238"/>
                <a:gd name="T44" fmla="*/ 0 w 114"/>
                <a:gd name="T45" fmla="*/ 0 h 238"/>
                <a:gd name="T46" fmla="*/ 0 w 114"/>
                <a:gd name="T47" fmla="*/ 0 h 238"/>
                <a:gd name="T48" fmla="*/ 0 w 114"/>
                <a:gd name="T49" fmla="*/ 0 h 238"/>
                <a:gd name="T50" fmla="*/ 0 w 114"/>
                <a:gd name="T51" fmla="*/ 0 h 238"/>
                <a:gd name="T52" fmla="*/ 0 w 114"/>
                <a:gd name="T53" fmla="*/ 0 h 238"/>
                <a:gd name="T54" fmla="*/ 0 w 114"/>
                <a:gd name="T55" fmla="*/ 0 h 238"/>
                <a:gd name="T56" fmla="*/ 0 w 114"/>
                <a:gd name="T57" fmla="*/ 0 h 238"/>
                <a:gd name="T58" fmla="*/ 0 w 114"/>
                <a:gd name="T59" fmla="*/ 0 h 238"/>
                <a:gd name="T60" fmla="*/ 0 w 114"/>
                <a:gd name="T61" fmla="*/ 0 h 238"/>
                <a:gd name="T62" fmla="*/ 0 w 114"/>
                <a:gd name="T63" fmla="*/ 0 h 238"/>
                <a:gd name="T64" fmla="*/ 0 w 114"/>
                <a:gd name="T65" fmla="*/ 0 h 238"/>
                <a:gd name="T66" fmla="*/ 0 w 114"/>
                <a:gd name="T67" fmla="*/ 0 h 238"/>
                <a:gd name="T68" fmla="*/ 0 w 114"/>
                <a:gd name="T69" fmla="*/ 0 h 238"/>
                <a:gd name="T70" fmla="*/ 0 w 114"/>
                <a:gd name="T71" fmla="*/ 0 h 238"/>
                <a:gd name="T72" fmla="*/ 0 w 114"/>
                <a:gd name="T73" fmla="*/ 0 h 238"/>
                <a:gd name="T74" fmla="*/ 0 w 114"/>
                <a:gd name="T75" fmla="*/ 0 h 238"/>
                <a:gd name="T76" fmla="*/ 0 w 114"/>
                <a:gd name="T77" fmla="*/ 0 h 238"/>
                <a:gd name="T78" fmla="*/ 0 w 114"/>
                <a:gd name="T79" fmla="*/ 0 h 238"/>
                <a:gd name="T80" fmla="*/ 0 w 114"/>
                <a:gd name="T81" fmla="*/ 0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90" name="Freeform 600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0 w 246"/>
                <a:gd name="T1" fmla="*/ 0 h 310"/>
                <a:gd name="T2" fmla="*/ 0 w 246"/>
                <a:gd name="T3" fmla="*/ 0 h 310"/>
                <a:gd name="T4" fmla="*/ 0 w 246"/>
                <a:gd name="T5" fmla="*/ 0 h 310"/>
                <a:gd name="T6" fmla="*/ 0 w 246"/>
                <a:gd name="T7" fmla="*/ 0 h 310"/>
                <a:gd name="T8" fmla="*/ 0 w 246"/>
                <a:gd name="T9" fmla="*/ 0 h 310"/>
                <a:gd name="T10" fmla="*/ 0 w 246"/>
                <a:gd name="T11" fmla="*/ 0 h 310"/>
                <a:gd name="T12" fmla="*/ 0 w 246"/>
                <a:gd name="T13" fmla="*/ 0 h 310"/>
                <a:gd name="T14" fmla="*/ 0 w 246"/>
                <a:gd name="T15" fmla="*/ 0 h 310"/>
                <a:gd name="T16" fmla="*/ 0 w 246"/>
                <a:gd name="T17" fmla="*/ 0 h 310"/>
                <a:gd name="T18" fmla="*/ 0 w 246"/>
                <a:gd name="T19" fmla="*/ 0 h 310"/>
                <a:gd name="T20" fmla="*/ 0 w 246"/>
                <a:gd name="T21" fmla="*/ 0 h 310"/>
                <a:gd name="T22" fmla="*/ 0 w 246"/>
                <a:gd name="T23" fmla="*/ 0 h 310"/>
                <a:gd name="T24" fmla="*/ 0 w 246"/>
                <a:gd name="T25" fmla="*/ 0 h 310"/>
                <a:gd name="T26" fmla="*/ 0 w 246"/>
                <a:gd name="T27" fmla="*/ 0 h 310"/>
                <a:gd name="T28" fmla="*/ 0 w 246"/>
                <a:gd name="T29" fmla="*/ 0 h 310"/>
                <a:gd name="T30" fmla="*/ 0 w 246"/>
                <a:gd name="T31" fmla="*/ 0 h 310"/>
                <a:gd name="T32" fmla="*/ 0 w 246"/>
                <a:gd name="T33" fmla="*/ 0 h 310"/>
                <a:gd name="T34" fmla="*/ 0 w 246"/>
                <a:gd name="T35" fmla="*/ 0 h 310"/>
                <a:gd name="T36" fmla="*/ 0 w 246"/>
                <a:gd name="T37" fmla="*/ 0 h 310"/>
                <a:gd name="T38" fmla="*/ 0 w 246"/>
                <a:gd name="T39" fmla="*/ 0 h 310"/>
                <a:gd name="T40" fmla="*/ 0 w 246"/>
                <a:gd name="T41" fmla="*/ 0 h 310"/>
                <a:gd name="T42" fmla="*/ 0 w 246"/>
                <a:gd name="T43" fmla="*/ 0 h 310"/>
                <a:gd name="T44" fmla="*/ 0 w 246"/>
                <a:gd name="T45" fmla="*/ 0 h 310"/>
                <a:gd name="T46" fmla="*/ 0 w 246"/>
                <a:gd name="T47" fmla="*/ 0 h 310"/>
                <a:gd name="T48" fmla="*/ 0 w 246"/>
                <a:gd name="T49" fmla="*/ 0 h 310"/>
                <a:gd name="T50" fmla="*/ 0 w 246"/>
                <a:gd name="T51" fmla="*/ 0 h 310"/>
                <a:gd name="T52" fmla="*/ 0 w 246"/>
                <a:gd name="T53" fmla="*/ 0 h 310"/>
                <a:gd name="T54" fmla="*/ 0 w 246"/>
                <a:gd name="T55" fmla="*/ 0 h 310"/>
                <a:gd name="T56" fmla="*/ 0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0 w 246"/>
                <a:gd name="T63" fmla="*/ 0 h 310"/>
                <a:gd name="T64" fmla="*/ 0 w 246"/>
                <a:gd name="T65" fmla="*/ 0 h 310"/>
                <a:gd name="T66" fmla="*/ 0 w 246"/>
                <a:gd name="T67" fmla="*/ 0 h 310"/>
                <a:gd name="T68" fmla="*/ 0 w 246"/>
                <a:gd name="T69" fmla="*/ 0 h 310"/>
                <a:gd name="T70" fmla="*/ 0 w 246"/>
                <a:gd name="T71" fmla="*/ 0 h 310"/>
                <a:gd name="T72" fmla="*/ 0 w 246"/>
                <a:gd name="T73" fmla="*/ 0 h 310"/>
                <a:gd name="T74" fmla="*/ 0 w 246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91" name="Freeform 601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0 w 83"/>
                <a:gd name="T1" fmla="*/ 0 h 187"/>
                <a:gd name="T2" fmla="*/ 0 w 83"/>
                <a:gd name="T3" fmla="*/ 0 h 187"/>
                <a:gd name="T4" fmla="*/ 0 w 83"/>
                <a:gd name="T5" fmla="*/ 0 h 187"/>
                <a:gd name="T6" fmla="*/ 0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0 h 187"/>
                <a:gd name="T20" fmla="*/ 0 w 83"/>
                <a:gd name="T21" fmla="*/ 0 h 187"/>
                <a:gd name="T22" fmla="*/ 0 w 83"/>
                <a:gd name="T23" fmla="*/ 0 h 187"/>
                <a:gd name="T24" fmla="*/ 0 w 83"/>
                <a:gd name="T25" fmla="*/ 0 h 187"/>
                <a:gd name="T26" fmla="*/ 0 w 83"/>
                <a:gd name="T27" fmla="*/ 0 h 187"/>
                <a:gd name="T28" fmla="*/ 0 w 83"/>
                <a:gd name="T29" fmla="*/ 0 h 187"/>
                <a:gd name="T30" fmla="*/ 0 w 83"/>
                <a:gd name="T31" fmla="*/ 0 h 187"/>
                <a:gd name="T32" fmla="*/ 0 w 83"/>
                <a:gd name="T33" fmla="*/ 0 h 187"/>
                <a:gd name="T34" fmla="*/ 0 w 83"/>
                <a:gd name="T35" fmla="*/ 0 h 187"/>
                <a:gd name="T36" fmla="*/ 0 w 83"/>
                <a:gd name="T37" fmla="*/ 0 h 187"/>
                <a:gd name="T38" fmla="*/ 0 w 83"/>
                <a:gd name="T39" fmla="*/ 0 h 187"/>
                <a:gd name="T40" fmla="*/ 0 w 83"/>
                <a:gd name="T41" fmla="*/ 0 h 187"/>
                <a:gd name="T42" fmla="*/ 0 w 83"/>
                <a:gd name="T43" fmla="*/ 0 h 187"/>
                <a:gd name="T44" fmla="*/ 0 w 83"/>
                <a:gd name="T45" fmla="*/ 0 h 187"/>
                <a:gd name="T46" fmla="*/ 0 w 83"/>
                <a:gd name="T47" fmla="*/ 0 h 187"/>
                <a:gd name="T48" fmla="*/ 0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92" name="Freeform 602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0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0 h 94"/>
                <a:gd name="T20" fmla="*/ 0 w 44"/>
                <a:gd name="T21" fmla="*/ 0 h 94"/>
                <a:gd name="T22" fmla="*/ 0 w 44"/>
                <a:gd name="T23" fmla="*/ 0 h 94"/>
                <a:gd name="T24" fmla="*/ 0 w 44"/>
                <a:gd name="T25" fmla="*/ 0 h 94"/>
                <a:gd name="T26" fmla="*/ 0 w 44"/>
                <a:gd name="T27" fmla="*/ 0 h 94"/>
                <a:gd name="T28" fmla="*/ 0 w 44"/>
                <a:gd name="T29" fmla="*/ 0 h 94"/>
                <a:gd name="T30" fmla="*/ 0 w 44"/>
                <a:gd name="T31" fmla="*/ 0 h 94"/>
                <a:gd name="T32" fmla="*/ 0 w 44"/>
                <a:gd name="T33" fmla="*/ 0 h 94"/>
                <a:gd name="T34" fmla="*/ 0 w 44"/>
                <a:gd name="T35" fmla="*/ 0 h 94"/>
                <a:gd name="T36" fmla="*/ 0 w 44"/>
                <a:gd name="T37" fmla="*/ 0 h 94"/>
                <a:gd name="T38" fmla="*/ 0 w 44"/>
                <a:gd name="T39" fmla="*/ 0 h 94"/>
                <a:gd name="T40" fmla="*/ 0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93" name="Freeform 603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0 h 54"/>
                <a:gd name="T28" fmla="*/ 0 w 38"/>
                <a:gd name="T29" fmla="*/ 0 h 54"/>
                <a:gd name="T30" fmla="*/ 0 w 38"/>
                <a:gd name="T31" fmla="*/ 0 h 54"/>
                <a:gd name="T32" fmla="*/ 0 w 38"/>
                <a:gd name="T33" fmla="*/ 0 h 54"/>
                <a:gd name="T34" fmla="*/ 0 w 38"/>
                <a:gd name="T35" fmla="*/ 0 h 54"/>
                <a:gd name="T36" fmla="*/ 0 w 38"/>
                <a:gd name="T37" fmla="*/ 0 h 54"/>
                <a:gd name="T38" fmla="*/ 0 w 38"/>
                <a:gd name="T39" fmla="*/ 0 h 54"/>
                <a:gd name="T40" fmla="*/ 0 w 38"/>
                <a:gd name="T41" fmla="*/ 0 h 54"/>
                <a:gd name="T42" fmla="*/ 0 w 38"/>
                <a:gd name="T43" fmla="*/ 0 h 54"/>
                <a:gd name="T44" fmla="*/ 0 w 38"/>
                <a:gd name="T45" fmla="*/ 0 h 54"/>
                <a:gd name="T46" fmla="*/ 0 w 38"/>
                <a:gd name="T47" fmla="*/ 0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94" name="Freeform 604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0 w 52"/>
                <a:gd name="T1" fmla="*/ 0 h 36"/>
                <a:gd name="T2" fmla="*/ 0 w 52"/>
                <a:gd name="T3" fmla="*/ 0 h 36"/>
                <a:gd name="T4" fmla="*/ 0 w 52"/>
                <a:gd name="T5" fmla="*/ 0 h 36"/>
                <a:gd name="T6" fmla="*/ 0 w 52"/>
                <a:gd name="T7" fmla="*/ 0 h 36"/>
                <a:gd name="T8" fmla="*/ 0 w 52"/>
                <a:gd name="T9" fmla="*/ 0 h 36"/>
                <a:gd name="T10" fmla="*/ 0 w 52"/>
                <a:gd name="T11" fmla="*/ 0 h 36"/>
                <a:gd name="T12" fmla="*/ 0 w 52"/>
                <a:gd name="T13" fmla="*/ 0 h 36"/>
                <a:gd name="T14" fmla="*/ 0 w 52"/>
                <a:gd name="T15" fmla="*/ 0 h 36"/>
                <a:gd name="T16" fmla="*/ 0 w 52"/>
                <a:gd name="T17" fmla="*/ 0 h 36"/>
                <a:gd name="T18" fmla="*/ 0 w 52"/>
                <a:gd name="T19" fmla="*/ 0 h 36"/>
                <a:gd name="T20" fmla="*/ 0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0 h 36"/>
                <a:gd name="T30" fmla="*/ 0 w 52"/>
                <a:gd name="T31" fmla="*/ 0 h 36"/>
                <a:gd name="T32" fmla="*/ 0 w 52"/>
                <a:gd name="T33" fmla="*/ 0 h 36"/>
                <a:gd name="T34" fmla="*/ 0 w 52"/>
                <a:gd name="T35" fmla="*/ 0 h 36"/>
                <a:gd name="T36" fmla="*/ 0 w 52"/>
                <a:gd name="T37" fmla="*/ 0 h 36"/>
                <a:gd name="T38" fmla="*/ 0 w 52"/>
                <a:gd name="T39" fmla="*/ 0 h 36"/>
                <a:gd name="T40" fmla="*/ 0 w 52"/>
                <a:gd name="T41" fmla="*/ 0 h 36"/>
                <a:gd name="T42" fmla="*/ 0 w 52"/>
                <a:gd name="T43" fmla="*/ 0 h 36"/>
                <a:gd name="T44" fmla="*/ 0 w 52"/>
                <a:gd name="T45" fmla="*/ 0 h 36"/>
                <a:gd name="T46" fmla="*/ 0 w 52"/>
                <a:gd name="T47" fmla="*/ 0 h 36"/>
                <a:gd name="T48" fmla="*/ 0 w 52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95" name="Freeform 605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0 w 198"/>
                <a:gd name="T1" fmla="*/ 0 h 236"/>
                <a:gd name="T2" fmla="*/ 0 w 198"/>
                <a:gd name="T3" fmla="*/ 0 h 236"/>
                <a:gd name="T4" fmla="*/ 0 w 198"/>
                <a:gd name="T5" fmla="*/ 0 h 236"/>
                <a:gd name="T6" fmla="*/ 0 w 198"/>
                <a:gd name="T7" fmla="*/ 0 h 236"/>
                <a:gd name="T8" fmla="*/ 0 w 198"/>
                <a:gd name="T9" fmla="*/ 0 h 236"/>
                <a:gd name="T10" fmla="*/ 0 w 198"/>
                <a:gd name="T11" fmla="*/ 0 h 236"/>
                <a:gd name="T12" fmla="*/ 0 w 198"/>
                <a:gd name="T13" fmla="*/ 0 h 236"/>
                <a:gd name="T14" fmla="*/ 0 w 198"/>
                <a:gd name="T15" fmla="*/ 0 h 236"/>
                <a:gd name="T16" fmla="*/ 0 w 198"/>
                <a:gd name="T17" fmla="*/ 0 h 236"/>
                <a:gd name="T18" fmla="*/ 0 w 198"/>
                <a:gd name="T19" fmla="*/ 0 h 236"/>
                <a:gd name="T20" fmla="*/ 0 w 198"/>
                <a:gd name="T21" fmla="*/ 0 h 236"/>
                <a:gd name="T22" fmla="*/ 0 w 198"/>
                <a:gd name="T23" fmla="*/ 0 h 236"/>
                <a:gd name="T24" fmla="*/ 0 w 198"/>
                <a:gd name="T25" fmla="*/ 0 h 236"/>
                <a:gd name="T26" fmla="*/ 0 w 198"/>
                <a:gd name="T27" fmla="*/ 0 h 236"/>
                <a:gd name="T28" fmla="*/ 0 w 198"/>
                <a:gd name="T29" fmla="*/ 0 h 236"/>
                <a:gd name="T30" fmla="*/ 0 w 198"/>
                <a:gd name="T31" fmla="*/ 0 h 236"/>
                <a:gd name="T32" fmla="*/ 0 w 198"/>
                <a:gd name="T33" fmla="*/ 0 h 236"/>
                <a:gd name="T34" fmla="*/ 0 w 198"/>
                <a:gd name="T35" fmla="*/ 0 h 236"/>
                <a:gd name="T36" fmla="*/ 0 w 198"/>
                <a:gd name="T37" fmla="*/ 0 h 236"/>
                <a:gd name="T38" fmla="*/ 0 w 198"/>
                <a:gd name="T39" fmla="*/ 0 h 236"/>
                <a:gd name="T40" fmla="*/ 0 w 198"/>
                <a:gd name="T41" fmla="*/ 0 h 236"/>
                <a:gd name="T42" fmla="*/ 0 w 198"/>
                <a:gd name="T43" fmla="*/ 0 h 236"/>
                <a:gd name="T44" fmla="*/ 0 w 198"/>
                <a:gd name="T45" fmla="*/ 0 h 236"/>
                <a:gd name="T46" fmla="*/ 0 w 198"/>
                <a:gd name="T47" fmla="*/ 0 h 236"/>
                <a:gd name="T48" fmla="*/ 0 w 198"/>
                <a:gd name="T49" fmla="*/ 0 h 236"/>
                <a:gd name="T50" fmla="*/ 0 w 198"/>
                <a:gd name="T51" fmla="*/ 0 h 236"/>
                <a:gd name="T52" fmla="*/ 0 w 198"/>
                <a:gd name="T53" fmla="*/ 0 h 236"/>
                <a:gd name="T54" fmla="*/ 0 w 198"/>
                <a:gd name="T55" fmla="*/ 0 h 236"/>
                <a:gd name="T56" fmla="*/ 0 w 198"/>
                <a:gd name="T57" fmla="*/ 0 h 236"/>
                <a:gd name="T58" fmla="*/ 0 w 198"/>
                <a:gd name="T59" fmla="*/ 0 h 236"/>
                <a:gd name="T60" fmla="*/ 0 w 198"/>
                <a:gd name="T61" fmla="*/ 0 h 236"/>
                <a:gd name="T62" fmla="*/ 0 w 198"/>
                <a:gd name="T63" fmla="*/ 0 h 236"/>
                <a:gd name="T64" fmla="*/ 0 w 198"/>
                <a:gd name="T65" fmla="*/ 0 h 236"/>
                <a:gd name="T66" fmla="*/ 0 w 198"/>
                <a:gd name="T67" fmla="*/ 0 h 236"/>
                <a:gd name="T68" fmla="*/ 0 w 198"/>
                <a:gd name="T69" fmla="*/ 0 h 236"/>
                <a:gd name="T70" fmla="*/ 0 w 198"/>
                <a:gd name="T71" fmla="*/ 0 h 236"/>
                <a:gd name="T72" fmla="*/ 0 w 198"/>
                <a:gd name="T73" fmla="*/ 0 h 236"/>
                <a:gd name="T74" fmla="*/ 0 w 198"/>
                <a:gd name="T75" fmla="*/ 0 h 236"/>
                <a:gd name="T76" fmla="*/ 0 w 198"/>
                <a:gd name="T77" fmla="*/ 0 h 236"/>
                <a:gd name="T78" fmla="*/ 0 w 198"/>
                <a:gd name="T79" fmla="*/ 0 h 236"/>
                <a:gd name="T80" fmla="*/ 0 w 198"/>
                <a:gd name="T81" fmla="*/ 0 h 236"/>
                <a:gd name="T82" fmla="*/ 0 w 198"/>
                <a:gd name="T83" fmla="*/ 0 h 236"/>
                <a:gd name="T84" fmla="*/ 0 w 198"/>
                <a:gd name="T85" fmla="*/ 0 h 236"/>
                <a:gd name="T86" fmla="*/ 0 w 198"/>
                <a:gd name="T87" fmla="*/ 0 h 236"/>
                <a:gd name="T88" fmla="*/ 0 w 198"/>
                <a:gd name="T89" fmla="*/ 0 h 236"/>
                <a:gd name="T90" fmla="*/ 0 w 198"/>
                <a:gd name="T91" fmla="*/ 0 h 236"/>
                <a:gd name="T92" fmla="*/ 0 w 198"/>
                <a:gd name="T93" fmla="*/ 0 h 236"/>
                <a:gd name="T94" fmla="*/ 0 w 198"/>
                <a:gd name="T95" fmla="*/ 0 h 236"/>
                <a:gd name="T96" fmla="*/ 0 w 198"/>
                <a:gd name="T97" fmla="*/ 0 h 236"/>
                <a:gd name="T98" fmla="*/ 0 w 198"/>
                <a:gd name="T99" fmla="*/ 0 h 236"/>
                <a:gd name="T100" fmla="*/ 0 w 198"/>
                <a:gd name="T101" fmla="*/ 0 h 236"/>
                <a:gd name="T102" fmla="*/ 0 w 198"/>
                <a:gd name="T103" fmla="*/ 0 h 236"/>
                <a:gd name="T104" fmla="*/ 0 w 198"/>
                <a:gd name="T105" fmla="*/ 0 h 236"/>
                <a:gd name="T106" fmla="*/ 0 w 198"/>
                <a:gd name="T107" fmla="*/ 0 h 236"/>
                <a:gd name="T108" fmla="*/ 0 w 198"/>
                <a:gd name="T109" fmla="*/ 0 h 236"/>
                <a:gd name="T110" fmla="*/ 0 w 198"/>
                <a:gd name="T111" fmla="*/ 0 h 236"/>
                <a:gd name="T112" fmla="*/ 0 w 198"/>
                <a:gd name="T113" fmla="*/ 0 h 236"/>
                <a:gd name="T114" fmla="*/ 0 w 198"/>
                <a:gd name="T115" fmla="*/ 0 h 236"/>
                <a:gd name="T116" fmla="*/ 0 w 198"/>
                <a:gd name="T117" fmla="*/ 0 h 236"/>
                <a:gd name="T118" fmla="*/ 0 w 198"/>
                <a:gd name="T119" fmla="*/ 0 h 236"/>
                <a:gd name="T120" fmla="*/ 0 w 198"/>
                <a:gd name="T121" fmla="*/ 0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6" name="Freeform 606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0 w 128"/>
                <a:gd name="T1" fmla="*/ 0 h 183"/>
                <a:gd name="T2" fmla="*/ 0 w 128"/>
                <a:gd name="T3" fmla="*/ 0 h 183"/>
                <a:gd name="T4" fmla="*/ 0 w 128"/>
                <a:gd name="T5" fmla="*/ 0 h 183"/>
                <a:gd name="T6" fmla="*/ 0 w 128"/>
                <a:gd name="T7" fmla="*/ 0 h 183"/>
                <a:gd name="T8" fmla="*/ 0 w 128"/>
                <a:gd name="T9" fmla="*/ 0 h 183"/>
                <a:gd name="T10" fmla="*/ 0 w 128"/>
                <a:gd name="T11" fmla="*/ 0 h 183"/>
                <a:gd name="T12" fmla="*/ 0 w 128"/>
                <a:gd name="T13" fmla="*/ 0 h 183"/>
                <a:gd name="T14" fmla="*/ 0 w 128"/>
                <a:gd name="T15" fmla="*/ 0 h 183"/>
                <a:gd name="T16" fmla="*/ 0 w 128"/>
                <a:gd name="T17" fmla="*/ 0 h 183"/>
                <a:gd name="T18" fmla="*/ 0 w 128"/>
                <a:gd name="T19" fmla="*/ 0 h 183"/>
                <a:gd name="T20" fmla="*/ 0 w 128"/>
                <a:gd name="T21" fmla="*/ 0 h 183"/>
                <a:gd name="T22" fmla="*/ 0 w 128"/>
                <a:gd name="T23" fmla="*/ 0 h 183"/>
                <a:gd name="T24" fmla="*/ 0 w 128"/>
                <a:gd name="T25" fmla="*/ 0 h 183"/>
                <a:gd name="T26" fmla="*/ 0 w 128"/>
                <a:gd name="T27" fmla="*/ 0 h 183"/>
                <a:gd name="T28" fmla="*/ 0 w 128"/>
                <a:gd name="T29" fmla="*/ 0 h 183"/>
                <a:gd name="T30" fmla="*/ 0 w 128"/>
                <a:gd name="T31" fmla="*/ 0 h 183"/>
                <a:gd name="T32" fmla="*/ 0 w 128"/>
                <a:gd name="T33" fmla="*/ 0 h 183"/>
                <a:gd name="T34" fmla="*/ 0 w 128"/>
                <a:gd name="T35" fmla="*/ 0 h 183"/>
                <a:gd name="T36" fmla="*/ 0 w 128"/>
                <a:gd name="T37" fmla="*/ 0 h 183"/>
                <a:gd name="T38" fmla="*/ 0 w 128"/>
                <a:gd name="T39" fmla="*/ 0 h 183"/>
                <a:gd name="T40" fmla="*/ 0 w 128"/>
                <a:gd name="T41" fmla="*/ 0 h 183"/>
                <a:gd name="T42" fmla="*/ 0 w 128"/>
                <a:gd name="T43" fmla="*/ 0 h 183"/>
                <a:gd name="T44" fmla="*/ 0 w 128"/>
                <a:gd name="T45" fmla="*/ 0 h 183"/>
                <a:gd name="T46" fmla="*/ 0 w 128"/>
                <a:gd name="T47" fmla="*/ 0 h 183"/>
                <a:gd name="T48" fmla="*/ 0 w 128"/>
                <a:gd name="T49" fmla="*/ 0 h 183"/>
                <a:gd name="T50" fmla="*/ 0 w 128"/>
                <a:gd name="T51" fmla="*/ 0 h 183"/>
                <a:gd name="T52" fmla="*/ 0 w 128"/>
                <a:gd name="T53" fmla="*/ 0 h 183"/>
                <a:gd name="T54" fmla="*/ 0 w 128"/>
                <a:gd name="T55" fmla="*/ 0 h 183"/>
                <a:gd name="T56" fmla="*/ 0 w 128"/>
                <a:gd name="T57" fmla="*/ 0 h 183"/>
                <a:gd name="T58" fmla="*/ 0 w 128"/>
                <a:gd name="T59" fmla="*/ 0 h 183"/>
                <a:gd name="T60" fmla="*/ 0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0 w 128"/>
                <a:gd name="T67" fmla="*/ 0 h 183"/>
                <a:gd name="T68" fmla="*/ 0 w 128"/>
                <a:gd name="T69" fmla="*/ 0 h 183"/>
                <a:gd name="T70" fmla="*/ 0 w 128"/>
                <a:gd name="T71" fmla="*/ 0 h 183"/>
                <a:gd name="T72" fmla="*/ 0 w 128"/>
                <a:gd name="T73" fmla="*/ 0 h 183"/>
                <a:gd name="T74" fmla="*/ 0 w 128"/>
                <a:gd name="T75" fmla="*/ 0 h 183"/>
                <a:gd name="T76" fmla="*/ 0 w 128"/>
                <a:gd name="T77" fmla="*/ 0 h 183"/>
                <a:gd name="T78" fmla="*/ 0 w 128"/>
                <a:gd name="T79" fmla="*/ 0 h 183"/>
                <a:gd name="T80" fmla="*/ 0 w 128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7" name="Freeform 607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0 w 323"/>
                <a:gd name="T1" fmla="*/ 0 h 379"/>
                <a:gd name="T2" fmla="*/ 0 w 323"/>
                <a:gd name="T3" fmla="*/ 0 h 379"/>
                <a:gd name="T4" fmla="*/ 0 w 323"/>
                <a:gd name="T5" fmla="*/ 0 h 379"/>
                <a:gd name="T6" fmla="*/ 0 w 323"/>
                <a:gd name="T7" fmla="*/ 0 h 379"/>
                <a:gd name="T8" fmla="*/ 0 w 323"/>
                <a:gd name="T9" fmla="*/ 0 h 379"/>
                <a:gd name="T10" fmla="*/ 0 w 323"/>
                <a:gd name="T11" fmla="*/ 0 h 379"/>
                <a:gd name="T12" fmla="*/ 0 w 323"/>
                <a:gd name="T13" fmla="*/ 0 h 379"/>
                <a:gd name="T14" fmla="*/ 0 w 323"/>
                <a:gd name="T15" fmla="*/ 0 h 379"/>
                <a:gd name="T16" fmla="*/ 0 w 323"/>
                <a:gd name="T17" fmla="*/ 0 h 379"/>
                <a:gd name="T18" fmla="*/ 0 w 323"/>
                <a:gd name="T19" fmla="*/ 0 h 379"/>
                <a:gd name="T20" fmla="*/ 0 w 323"/>
                <a:gd name="T21" fmla="*/ 0 h 379"/>
                <a:gd name="T22" fmla="*/ 0 w 323"/>
                <a:gd name="T23" fmla="*/ 0 h 379"/>
                <a:gd name="T24" fmla="*/ 0 w 323"/>
                <a:gd name="T25" fmla="*/ 0 h 379"/>
                <a:gd name="T26" fmla="*/ 0 w 323"/>
                <a:gd name="T27" fmla="*/ 0 h 379"/>
                <a:gd name="T28" fmla="*/ 0 w 323"/>
                <a:gd name="T29" fmla="*/ 0 h 379"/>
                <a:gd name="T30" fmla="*/ 0 w 323"/>
                <a:gd name="T31" fmla="*/ 0 h 379"/>
                <a:gd name="T32" fmla="*/ 0 w 323"/>
                <a:gd name="T33" fmla="*/ 0 h 379"/>
                <a:gd name="T34" fmla="*/ 0 w 323"/>
                <a:gd name="T35" fmla="*/ 0 h 379"/>
                <a:gd name="T36" fmla="*/ 0 w 323"/>
                <a:gd name="T37" fmla="*/ 0 h 379"/>
                <a:gd name="T38" fmla="*/ 0 w 323"/>
                <a:gd name="T39" fmla="*/ 0 h 379"/>
                <a:gd name="T40" fmla="*/ 0 w 323"/>
                <a:gd name="T41" fmla="*/ 0 h 379"/>
                <a:gd name="T42" fmla="*/ 0 w 323"/>
                <a:gd name="T43" fmla="*/ 0 h 379"/>
                <a:gd name="T44" fmla="*/ 0 w 323"/>
                <a:gd name="T45" fmla="*/ 0 h 379"/>
                <a:gd name="T46" fmla="*/ 0 w 323"/>
                <a:gd name="T47" fmla="*/ 0 h 379"/>
                <a:gd name="T48" fmla="*/ 0 w 323"/>
                <a:gd name="T49" fmla="*/ 0 h 379"/>
                <a:gd name="T50" fmla="*/ 0 w 323"/>
                <a:gd name="T51" fmla="*/ 0 h 379"/>
                <a:gd name="T52" fmla="*/ 0 w 323"/>
                <a:gd name="T53" fmla="*/ 0 h 379"/>
                <a:gd name="T54" fmla="*/ 0 w 323"/>
                <a:gd name="T55" fmla="*/ 0 h 379"/>
                <a:gd name="T56" fmla="*/ 0 w 323"/>
                <a:gd name="T57" fmla="*/ 0 h 379"/>
                <a:gd name="T58" fmla="*/ 0 w 323"/>
                <a:gd name="T59" fmla="*/ 0 h 379"/>
                <a:gd name="T60" fmla="*/ 0 w 323"/>
                <a:gd name="T61" fmla="*/ 0 h 379"/>
                <a:gd name="T62" fmla="*/ 0 w 323"/>
                <a:gd name="T63" fmla="*/ 0 h 379"/>
                <a:gd name="T64" fmla="*/ 0 w 323"/>
                <a:gd name="T65" fmla="*/ 0 h 379"/>
                <a:gd name="T66" fmla="*/ 0 w 323"/>
                <a:gd name="T67" fmla="*/ 0 h 379"/>
                <a:gd name="T68" fmla="*/ 0 w 323"/>
                <a:gd name="T69" fmla="*/ 0 h 379"/>
                <a:gd name="T70" fmla="*/ 0 w 323"/>
                <a:gd name="T71" fmla="*/ 0 h 379"/>
                <a:gd name="T72" fmla="*/ 0 w 323"/>
                <a:gd name="T73" fmla="*/ 0 h 379"/>
                <a:gd name="T74" fmla="*/ 0 w 323"/>
                <a:gd name="T75" fmla="*/ 0 h 379"/>
                <a:gd name="T76" fmla="*/ 0 w 323"/>
                <a:gd name="T77" fmla="*/ 0 h 379"/>
                <a:gd name="T78" fmla="*/ 0 w 323"/>
                <a:gd name="T79" fmla="*/ 0 h 379"/>
                <a:gd name="T80" fmla="*/ 0 w 323"/>
                <a:gd name="T81" fmla="*/ 0 h 379"/>
                <a:gd name="T82" fmla="*/ 0 w 323"/>
                <a:gd name="T83" fmla="*/ 0 h 379"/>
                <a:gd name="T84" fmla="*/ 0 w 323"/>
                <a:gd name="T85" fmla="*/ 0 h 379"/>
                <a:gd name="T86" fmla="*/ 0 w 323"/>
                <a:gd name="T87" fmla="*/ 0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8" name="Freeform 608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0 w 282"/>
                <a:gd name="T1" fmla="*/ 0 h 253"/>
                <a:gd name="T2" fmla="*/ 0 w 282"/>
                <a:gd name="T3" fmla="*/ 0 h 253"/>
                <a:gd name="T4" fmla="*/ 0 w 282"/>
                <a:gd name="T5" fmla="*/ 0 h 253"/>
                <a:gd name="T6" fmla="*/ 0 w 282"/>
                <a:gd name="T7" fmla="*/ 0 h 253"/>
                <a:gd name="T8" fmla="*/ 0 w 282"/>
                <a:gd name="T9" fmla="*/ 0 h 253"/>
                <a:gd name="T10" fmla="*/ 0 w 282"/>
                <a:gd name="T11" fmla="*/ 0 h 253"/>
                <a:gd name="T12" fmla="*/ 0 w 282"/>
                <a:gd name="T13" fmla="*/ 0 h 253"/>
                <a:gd name="T14" fmla="*/ 0 w 282"/>
                <a:gd name="T15" fmla="*/ 0 h 253"/>
                <a:gd name="T16" fmla="*/ 0 w 282"/>
                <a:gd name="T17" fmla="*/ 0 h 253"/>
                <a:gd name="T18" fmla="*/ 0 w 282"/>
                <a:gd name="T19" fmla="*/ 0 h 253"/>
                <a:gd name="T20" fmla="*/ 0 w 282"/>
                <a:gd name="T21" fmla="*/ 0 h 253"/>
                <a:gd name="T22" fmla="*/ 0 w 282"/>
                <a:gd name="T23" fmla="*/ 0 h 253"/>
                <a:gd name="T24" fmla="*/ 0 w 282"/>
                <a:gd name="T25" fmla="*/ 0 h 253"/>
                <a:gd name="T26" fmla="*/ 0 w 282"/>
                <a:gd name="T27" fmla="*/ 0 h 253"/>
                <a:gd name="T28" fmla="*/ 0 w 282"/>
                <a:gd name="T29" fmla="*/ 0 h 253"/>
                <a:gd name="T30" fmla="*/ 0 w 282"/>
                <a:gd name="T31" fmla="*/ 0 h 253"/>
                <a:gd name="T32" fmla="*/ 0 w 282"/>
                <a:gd name="T33" fmla="*/ 0 h 253"/>
                <a:gd name="T34" fmla="*/ 0 w 282"/>
                <a:gd name="T35" fmla="*/ 0 h 253"/>
                <a:gd name="T36" fmla="*/ 0 w 282"/>
                <a:gd name="T37" fmla="*/ 0 h 253"/>
                <a:gd name="T38" fmla="*/ 0 w 282"/>
                <a:gd name="T39" fmla="*/ 0 h 253"/>
                <a:gd name="T40" fmla="*/ 0 w 282"/>
                <a:gd name="T41" fmla="*/ 0 h 253"/>
                <a:gd name="T42" fmla="*/ 0 w 282"/>
                <a:gd name="T43" fmla="*/ 0 h 253"/>
                <a:gd name="T44" fmla="*/ 0 w 282"/>
                <a:gd name="T45" fmla="*/ 0 h 253"/>
                <a:gd name="T46" fmla="*/ 0 w 282"/>
                <a:gd name="T47" fmla="*/ 0 h 253"/>
                <a:gd name="T48" fmla="*/ 0 w 282"/>
                <a:gd name="T49" fmla="*/ 0 h 253"/>
                <a:gd name="T50" fmla="*/ 0 w 282"/>
                <a:gd name="T51" fmla="*/ 0 h 253"/>
                <a:gd name="T52" fmla="*/ 0 w 282"/>
                <a:gd name="T53" fmla="*/ 0 h 253"/>
                <a:gd name="T54" fmla="*/ 0 w 282"/>
                <a:gd name="T55" fmla="*/ 0 h 253"/>
                <a:gd name="T56" fmla="*/ 0 w 282"/>
                <a:gd name="T57" fmla="*/ 0 h 253"/>
                <a:gd name="T58" fmla="*/ 0 w 282"/>
                <a:gd name="T59" fmla="*/ 0 h 253"/>
                <a:gd name="T60" fmla="*/ 0 w 282"/>
                <a:gd name="T61" fmla="*/ 0 h 253"/>
                <a:gd name="T62" fmla="*/ 0 w 282"/>
                <a:gd name="T63" fmla="*/ 0 h 253"/>
                <a:gd name="T64" fmla="*/ 0 w 282"/>
                <a:gd name="T65" fmla="*/ 0 h 253"/>
                <a:gd name="T66" fmla="*/ 0 w 282"/>
                <a:gd name="T67" fmla="*/ 0 h 253"/>
                <a:gd name="T68" fmla="*/ 0 w 282"/>
                <a:gd name="T69" fmla="*/ 0 h 253"/>
                <a:gd name="T70" fmla="*/ 0 w 282"/>
                <a:gd name="T71" fmla="*/ 0 h 253"/>
                <a:gd name="T72" fmla="*/ 0 w 282"/>
                <a:gd name="T73" fmla="*/ 0 h 253"/>
                <a:gd name="T74" fmla="*/ 0 w 282"/>
                <a:gd name="T75" fmla="*/ 0 h 253"/>
                <a:gd name="T76" fmla="*/ 0 w 282"/>
                <a:gd name="T77" fmla="*/ 0 h 253"/>
                <a:gd name="T78" fmla="*/ 0 w 282"/>
                <a:gd name="T79" fmla="*/ 0 h 253"/>
                <a:gd name="T80" fmla="*/ 0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0 w 282"/>
                <a:gd name="T93" fmla="*/ 0 h 253"/>
                <a:gd name="T94" fmla="*/ 0 w 282"/>
                <a:gd name="T95" fmla="*/ 0 h 253"/>
                <a:gd name="T96" fmla="*/ 0 w 282"/>
                <a:gd name="T97" fmla="*/ 0 h 253"/>
                <a:gd name="T98" fmla="*/ 0 w 282"/>
                <a:gd name="T99" fmla="*/ 0 h 253"/>
                <a:gd name="T100" fmla="*/ 0 w 282"/>
                <a:gd name="T101" fmla="*/ 0 h 253"/>
                <a:gd name="T102" fmla="*/ 0 w 282"/>
                <a:gd name="T103" fmla="*/ 0 h 253"/>
                <a:gd name="T104" fmla="*/ 0 w 282"/>
                <a:gd name="T105" fmla="*/ 0 h 253"/>
                <a:gd name="T106" fmla="*/ 0 w 282"/>
                <a:gd name="T107" fmla="*/ 0 h 253"/>
                <a:gd name="T108" fmla="*/ 0 w 282"/>
                <a:gd name="T109" fmla="*/ 0 h 253"/>
                <a:gd name="T110" fmla="*/ 0 w 282"/>
                <a:gd name="T111" fmla="*/ 0 h 253"/>
                <a:gd name="T112" fmla="*/ 0 w 282"/>
                <a:gd name="T113" fmla="*/ 0 h 253"/>
                <a:gd name="T114" fmla="*/ 0 w 282"/>
                <a:gd name="T115" fmla="*/ 0 h 253"/>
                <a:gd name="T116" fmla="*/ 0 w 282"/>
                <a:gd name="T117" fmla="*/ 0 h 253"/>
                <a:gd name="T118" fmla="*/ 0 w 282"/>
                <a:gd name="T119" fmla="*/ 0 h 253"/>
                <a:gd name="T120" fmla="*/ 0 w 282"/>
                <a:gd name="T121" fmla="*/ 0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99" name="Freeform 609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0 h 236"/>
                <a:gd name="T2" fmla="*/ 0 w 115"/>
                <a:gd name="T3" fmla="*/ 0 h 236"/>
                <a:gd name="T4" fmla="*/ 0 w 115"/>
                <a:gd name="T5" fmla="*/ 0 h 236"/>
                <a:gd name="T6" fmla="*/ 0 w 115"/>
                <a:gd name="T7" fmla="*/ 0 h 236"/>
                <a:gd name="T8" fmla="*/ 0 w 115"/>
                <a:gd name="T9" fmla="*/ 0 h 236"/>
                <a:gd name="T10" fmla="*/ 0 w 115"/>
                <a:gd name="T11" fmla="*/ 0 h 236"/>
                <a:gd name="T12" fmla="*/ 0 w 115"/>
                <a:gd name="T13" fmla="*/ 0 h 236"/>
                <a:gd name="T14" fmla="*/ 0 w 115"/>
                <a:gd name="T15" fmla="*/ 0 h 236"/>
                <a:gd name="T16" fmla="*/ 0 w 115"/>
                <a:gd name="T17" fmla="*/ 0 h 236"/>
                <a:gd name="T18" fmla="*/ 0 w 115"/>
                <a:gd name="T19" fmla="*/ 0 h 236"/>
                <a:gd name="T20" fmla="*/ 0 w 115"/>
                <a:gd name="T21" fmla="*/ 0 h 236"/>
                <a:gd name="T22" fmla="*/ 0 w 115"/>
                <a:gd name="T23" fmla="*/ 0 h 236"/>
                <a:gd name="T24" fmla="*/ 0 w 115"/>
                <a:gd name="T25" fmla="*/ 0 h 236"/>
                <a:gd name="T26" fmla="*/ 0 w 115"/>
                <a:gd name="T27" fmla="*/ 0 h 236"/>
                <a:gd name="T28" fmla="*/ 0 w 115"/>
                <a:gd name="T29" fmla="*/ 0 h 236"/>
                <a:gd name="T30" fmla="*/ 0 w 115"/>
                <a:gd name="T31" fmla="*/ 0 h 236"/>
                <a:gd name="T32" fmla="*/ 0 w 115"/>
                <a:gd name="T33" fmla="*/ 0 h 236"/>
                <a:gd name="T34" fmla="*/ 0 w 115"/>
                <a:gd name="T35" fmla="*/ 0 h 236"/>
                <a:gd name="T36" fmla="*/ 0 w 115"/>
                <a:gd name="T37" fmla="*/ 0 h 236"/>
                <a:gd name="T38" fmla="*/ 0 w 115"/>
                <a:gd name="T39" fmla="*/ 0 h 236"/>
                <a:gd name="T40" fmla="*/ 0 w 115"/>
                <a:gd name="T41" fmla="*/ 0 h 236"/>
                <a:gd name="T42" fmla="*/ 0 w 115"/>
                <a:gd name="T43" fmla="*/ 0 h 236"/>
                <a:gd name="T44" fmla="*/ 0 w 115"/>
                <a:gd name="T45" fmla="*/ 0 h 236"/>
                <a:gd name="T46" fmla="*/ 0 w 115"/>
                <a:gd name="T47" fmla="*/ 0 h 236"/>
                <a:gd name="T48" fmla="*/ 0 w 115"/>
                <a:gd name="T49" fmla="*/ 0 h 236"/>
                <a:gd name="T50" fmla="*/ 0 w 115"/>
                <a:gd name="T51" fmla="*/ 0 h 236"/>
                <a:gd name="T52" fmla="*/ 0 w 115"/>
                <a:gd name="T53" fmla="*/ 0 h 236"/>
                <a:gd name="T54" fmla="*/ 0 w 115"/>
                <a:gd name="T55" fmla="*/ 0 h 236"/>
                <a:gd name="T56" fmla="*/ 0 w 115"/>
                <a:gd name="T57" fmla="*/ 0 h 236"/>
                <a:gd name="T58" fmla="*/ 0 w 115"/>
                <a:gd name="T59" fmla="*/ 0 h 236"/>
                <a:gd name="T60" fmla="*/ 0 w 115"/>
                <a:gd name="T61" fmla="*/ 0 h 236"/>
                <a:gd name="T62" fmla="*/ 0 w 115"/>
                <a:gd name="T63" fmla="*/ 0 h 236"/>
                <a:gd name="T64" fmla="*/ 0 w 115"/>
                <a:gd name="T65" fmla="*/ 0 h 236"/>
                <a:gd name="T66" fmla="*/ 0 w 115"/>
                <a:gd name="T67" fmla="*/ 0 h 236"/>
                <a:gd name="T68" fmla="*/ 0 w 115"/>
                <a:gd name="T69" fmla="*/ 0 h 236"/>
                <a:gd name="T70" fmla="*/ 0 w 115"/>
                <a:gd name="T71" fmla="*/ 0 h 236"/>
                <a:gd name="T72" fmla="*/ 0 w 115"/>
                <a:gd name="T73" fmla="*/ 0 h 236"/>
                <a:gd name="T74" fmla="*/ 0 w 115"/>
                <a:gd name="T75" fmla="*/ 0 h 236"/>
                <a:gd name="T76" fmla="*/ 0 w 115"/>
                <a:gd name="T77" fmla="*/ 0 h 236"/>
                <a:gd name="T78" fmla="*/ 0 w 115"/>
                <a:gd name="T79" fmla="*/ 0 h 236"/>
                <a:gd name="T80" fmla="*/ 0 w 115"/>
                <a:gd name="T81" fmla="*/ 0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0" name="Freeform 610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0 w 245"/>
                <a:gd name="T1" fmla="*/ 0 h 310"/>
                <a:gd name="T2" fmla="*/ 0 w 245"/>
                <a:gd name="T3" fmla="*/ 0 h 310"/>
                <a:gd name="T4" fmla="*/ 0 w 245"/>
                <a:gd name="T5" fmla="*/ 0 h 310"/>
                <a:gd name="T6" fmla="*/ 0 w 245"/>
                <a:gd name="T7" fmla="*/ 0 h 310"/>
                <a:gd name="T8" fmla="*/ 0 w 245"/>
                <a:gd name="T9" fmla="*/ 0 h 310"/>
                <a:gd name="T10" fmla="*/ 0 w 245"/>
                <a:gd name="T11" fmla="*/ 0 h 310"/>
                <a:gd name="T12" fmla="*/ 0 w 245"/>
                <a:gd name="T13" fmla="*/ 0 h 310"/>
                <a:gd name="T14" fmla="*/ 0 w 245"/>
                <a:gd name="T15" fmla="*/ 0 h 310"/>
                <a:gd name="T16" fmla="*/ 0 w 245"/>
                <a:gd name="T17" fmla="*/ 0 h 310"/>
                <a:gd name="T18" fmla="*/ 0 w 245"/>
                <a:gd name="T19" fmla="*/ 0 h 310"/>
                <a:gd name="T20" fmla="*/ 0 w 245"/>
                <a:gd name="T21" fmla="*/ 0 h 310"/>
                <a:gd name="T22" fmla="*/ 0 w 245"/>
                <a:gd name="T23" fmla="*/ 0 h 310"/>
                <a:gd name="T24" fmla="*/ 0 w 245"/>
                <a:gd name="T25" fmla="*/ 0 h 310"/>
                <a:gd name="T26" fmla="*/ 0 w 245"/>
                <a:gd name="T27" fmla="*/ 0 h 310"/>
                <a:gd name="T28" fmla="*/ 0 w 245"/>
                <a:gd name="T29" fmla="*/ 0 h 310"/>
                <a:gd name="T30" fmla="*/ 0 w 245"/>
                <a:gd name="T31" fmla="*/ 0 h 310"/>
                <a:gd name="T32" fmla="*/ 0 w 245"/>
                <a:gd name="T33" fmla="*/ 0 h 310"/>
                <a:gd name="T34" fmla="*/ 0 w 245"/>
                <a:gd name="T35" fmla="*/ 0 h 310"/>
                <a:gd name="T36" fmla="*/ 0 w 245"/>
                <a:gd name="T37" fmla="*/ 0 h 310"/>
                <a:gd name="T38" fmla="*/ 0 w 245"/>
                <a:gd name="T39" fmla="*/ 0 h 310"/>
                <a:gd name="T40" fmla="*/ 0 w 245"/>
                <a:gd name="T41" fmla="*/ 0 h 310"/>
                <a:gd name="T42" fmla="*/ 0 w 245"/>
                <a:gd name="T43" fmla="*/ 0 h 310"/>
                <a:gd name="T44" fmla="*/ 0 w 245"/>
                <a:gd name="T45" fmla="*/ 0 h 310"/>
                <a:gd name="T46" fmla="*/ 0 w 245"/>
                <a:gd name="T47" fmla="*/ 0 h 310"/>
                <a:gd name="T48" fmla="*/ 0 w 245"/>
                <a:gd name="T49" fmla="*/ 0 h 310"/>
                <a:gd name="T50" fmla="*/ 0 w 245"/>
                <a:gd name="T51" fmla="*/ 0 h 310"/>
                <a:gd name="T52" fmla="*/ 0 w 245"/>
                <a:gd name="T53" fmla="*/ 0 h 310"/>
                <a:gd name="T54" fmla="*/ 0 w 245"/>
                <a:gd name="T55" fmla="*/ 0 h 310"/>
                <a:gd name="T56" fmla="*/ 0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0 w 245"/>
                <a:gd name="T63" fmla="*/ 0 h 310"/>
                <a:gd name="T64" fmla="*/ 0 w 245"/>
                <a:gd name="T65" fmla="*/ 0 h 310"/>
                <a:gd name="T66" fmla="*/ 0 w 245"/>
                <a:gd name="T67" fmla="*/ 0 h 310"/>
                <a:gd name="T68" fmla="*/ 0 w 245"/>
                <a:gd name="T69" fmla="*/ 0 h 310"/>
                <a:gd name="T70" fmla="*/ 0 w 245"/>
                <a:gd name="T71" fmla="*/ 0 h 310"/>
                <a:gd name="T72" fmla="*/ 0 w 245"/>
                <a:gd name="T73" fmla="*/ 0 h 310"/>
                <a:gd name="T74" fmla="*/ 0 w 245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01" name="Freeform 611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982" name="Group 613"/>
          <p:cNvGrpSpPr>
            <a:grpSpLocks/>
          </p:cNvGrpSpPr>
          <p:nvPr/>
        </p:nvGrpSpPr>
        <p:grpSpPr bwMode="auto">
          <a:xfrm>
            <a:off x="5214938" y="1423988"/>
            <a:ext cx="814387" cy="854075"/>
            <a:chOff x="4180" y="744"/>
            <a:chExt cx="513" cy="538"/>
          </a:xfrm>
        </p:grpSpPr>
        <p:sp>
          <p:nvSpPr>
            <p:cNvPr id="25777" name="Rectangle 614"/>
            <p:cNvSpPr>
              <a:spLocks noChangeArrowheads="1"/>
            </p:cNvSpPr>
            <p:nvPr/>
          </p:nvSpPr>
          <p:spPr bwMode="auto">
            <a:xfrm>
              <a:off x="4242" y="747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8" name="Rectangle 615"/>
            <p:cNvSpPr>
              <a:spLocks noChangeArrowheads="1"/>
            </p:cNvSpPr>
            <p:nvPr/>
          </p:nvSpPr>
          <p:spPr bwMode="auto">
            <a:xfrm>
              <a:off x="4221" y="762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9" name="Rectangle 616"/>
            <p:cNvSpPr>
              <a:spLocks noChangeArrowheads="1"/>
            </p:cNvSpPr>
            <p:nvPr/>
          </p:nvSpPr>
          <p:spPr bwMode="auto">
            <a:xfrm>
              <a:off x="4224" y="873"/>
              <a:ext cx="426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0" name="Text Box 617"/>
            <p:cNvSpPr txBox="1">
              <a:spLocks noChangeArrowheads="1"/>
            </p:cNvSpPr>
            <p:nvPr/>
          </p:nvSpPr>
          <p:spPr bwMode="auto">
            <a:xfrm>
              <a:off x="4180" y="744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application</a:t>
              </a:r>
            </a:p>
            <a:p>
              <a:pPr eaLnBrk="1" hangingPunct="1"/>
              <a:r>
                <a:rPr lang="en-US" sz="1000">
                  <a:solidFill>
                    <a:schemeClr val="bg1"/>
                  </a:solidFill>
                </a:rPr>
                <a:t>transport</a:t>
              </a:r>
              <a:endParaRPr lang="en-US" sz="1000"/>
            </a:p>
            <a:p>
              <a:pPr eaLnBrk="1" hangingPunct="1"/>
              <a:r>
                <a:rPr lang="en-US" sz="1000"/>
                <a:t>network</a:t>
              </a:r>
            </a:p>
            <a:p>
              <a:pPr eaLnBrk="1" hangingPunct="1"/>
              <a:r>
                <a:rPr lang="en-US" sz="1000"/>
                <a:t>data link</a:t>
              </a:r>
            </a:p>
            <a:p>
              <a:pPr eaLnBrk="1" hangingPunct="1"/>
              <a:r>
                <a:rPr lang="en-US" sz="1000"/>
                <a:t>physical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5781" name="Line 618"/>
            <p:cNvSpPr>
              <a:spLocks noChangeShapeType="1"/>
            </p:cNvSpPr>
            <p:nvPr/>
          </p:nvSpPr>
          <p:spPr bwMode="auto">
            <a:xfrm>
              <a:off x="4221" y="97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2" name="Line 619"/>
            <p:cNvSpPr>
              <a:spLocks noChangeShapeType="1"/>
            </p:cNvSpPr>
            <p:nvPr/>
          </p:nvSpPr>
          <p:spPr bwMode="auto">
            <a:xfrm>
              <a:off x="4227" y="106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3" name="Line 620"/>
            <p:cNvSpPr>
              <a:spLocks noChangeShapeType="1"/>
            </p:cNvSpPr>
            <p:nvPr/>
          </p:nvSpPr>
          <p:spPr bwMode="auto">
            <a:xfrm>
              <a:off x="4227" y="1152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28" name="Group 245"/>
          <p:cNvGrpSpPr>
            <a:grpSpLocks/>
          </p:cNvGrpSpPr>
          <p:nvPr/>
        </p:nvGrpSpPr>
        <p:grpSpPr bwMode="auto">
          <a:xfrm>
            <a:off x="5961063" y="1987550"/>
            <a:ext cx="814387" cy="701675"/>
            <a:chOff x="2923" y="3345"/>
            <a:chExt cx="513" cy="442"/>
          </a:xfrm>
        </p:grpSpPr>
        <p:sp>
          <p:nvSpPr>
            <p:cNvPr id="25772" name="Rectangle 246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3" name="Rectangle 247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4" name="Text Box 248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00"/>
            </a:p>
            <a:p>
              <a:pPr eaLnBrk="1" hangingPunct="1"/>
              <a:r>
                <a:rPr lang="en-US" sz="1000"/>
                <a:t>network</a:t>
              </a:r>
            </a:p>
            <a:p>
              <a:pPr eaLnBrk="1" hangingPunct="1"/>
              <a:r>
                <a:rPr lang="en-US" sz="1000"/>
                <a:t>data link</a:t>
              </a:r>
            </a:p>
            <a:p>
              <a:pPr eaLnBrk="1" hangingPunct="1"/>
              <a:r>
                <a:rPr lang="en-US" sz="1000"/>
                <a:t>physical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5775" name="Line 249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6" name="Line 250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29" name="Group 637"/>
          <p:cNvGrpSpPr>
            <a:grpSpLocks/>
          </p:cNvGrpSpPr>
          <p:nvPr/>
        </p:nvGrpSpPr>
        <p:grpSpPr bwMode="auto">
          <a:xfrm>
            <a:off x="7132638" y="4359275"/>
            <a:ext cx="814387" cy="701675"/>
            <a:chOff x="2923" y="3345"/>
            <a:chExt cx="513" cy="442"/>
          </a:xfrm>
        </p:grpSpPr>
        <p:sp>
          <p:nvSpPr>
            <p:cNvPr id="25767" name="Rectangle 638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8" name="Rectangle 639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9" name="Text Box 640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00"/>
            </a:p>
            <a:p>
              <a:pPr eaLnBrk="1" hangingPunct="1"/>
              <a:r>
                <a:rPr lang="en-US" sz="1000"/>
                <a:t>network</a:t>
              </a:r>
            </a:p>
            <a:p>
              <a:pPr eaLnBrk="1" hangingPunct="1"/>
              <a:r>
                <a:rPr lang="en-US" sz="1000"/>
                <a:t>data link</a:t>
              </a:r>
            </a:p>
            <a:p>
              <a:pPr eaLnBrk="1" hangingPunct="1"/>
              <a:r>
                <a:rPr lang="en-US" sz="1000"/>
                <a:t>physical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5770" name="Line 641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1" name="Line 642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30" name="Group 643"/>
          <p:cNvGrpSpPr>
            <a:grpSpLocks/>
          </p:cNvGrpSpPr>
          <p:nvPr/>
        </p:nvGrpSpPr>
        <p:grpSpPr bwMode="auto">
          <a:xfrm>
            <a:off x="6400800" y="4011613"/>
            <a:ext cx="814388" cy="701675"/>
            <a:chOff x="2923" y="3345"/>
            <a:chExt cx="513" cy="442"/>
          </a:xfrm>
        </p:grpSpPr>
        <p:sp>
          <p:nvSpPr>
            <p:cNvPr id="25762" name="Rectangle 644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3" name="Rectangle 645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4" name="Text Box 646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00"/>
            </a:p>
            <a:p>
              <a:pPr eaLnBrk="1" hangingPunct="1"/>
              <a:r>
                <a:rPr lang="en-US" sz="1000"/>
                <a:t>network</a:t>
              </a:r>
            </a:p>
            <a:p>
              <a:pPr eaLnBrk="1" hangingPunct="1"/>
              <a:r>
                <a:rPr lang="en-US" sz="1000"/>
                <a:t>data link</a:t>
              </a:r>
            </a:p>
            <a:p>
              <a:pPr eaLnBrk="1" hangingPunct="1"/>
              <a:r>
                <a:rPr lang="en-US" sz="1000"/>
                <a:t>physical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5765" name="Line 647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6" name="Line 648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31" name="Group 649"/>
          <p:cNvGrpSpPr>
            <a:grpSpLocks/>
          </p:cNvGrpSpPr>
          <p:nvPr/>
        </p:nvGrpSpPr>
        <p:grpSpPr bwMode="auto">
          <a:xfrm>
            <a:off x="6942138" y="3538538"/>
            <a:ext cx="814387" cy="701675"/>
            <a:chOff x="2923" y="3345"/>
            <a:chExt cx="513" cy="442"/>
          </a:xfrm>
        </p:grpSpPr>
        <p:sp>
          <p:nvSpPr>
            <p:cNvPr id="25757" name="Rectangle 650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8" name="Rectangle 651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9" name="Text Box 652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00"/>
            </a:p>
            <a:p>
              <a:pPr eaLnBrk="1" hangingPunct="1"/>
              <a:r>
                <a:rPr lang="en-US" sz="1000"/>
                <a:t>network</a:t>
              </a:r>
            </a:p>
            <a:p>
              <a:pPr eaLnBrk="1" hangingPunct="1"/>
              <a:r>
                <a:rPr lang="en-US" sz="1000"/>
                <a:t>data link</a:t>
              </a:r>
            </a:p>
            <a:p>
              <a:pPr eaLnBrk="1" hangingPunct="1"/>
              <a:r>
                <a:rPr lang="en-US" sz="1000"/>
                <a:t>physical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5760" name="Line 653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1" name="Line 654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32" name="Group 655"/>
          <p:cNvGrpSpPr>
            <a:grpSpLocks/>
          </p:cNvGrpSpPr>
          <p:nvPr/>
        </p:nvGrpSpPr>
        <p:grpSpPr bwMode="auto">
          <a:xfrm>
            <a:off x="6494463" y="3176588"/>
            <a:ext cx="814387" cy="701675"/>
            <a:chOff x="2923" y="3345"/>
            <a:chExt cx="513" cy="442"/>
          </a:xfrm>
        </p:grpSpPr>
        <p:sp>
          <p:nvSpPr>
            <p:cNvPr id="25752" name="Rectangle 656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3" name="Rectangle 657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4" name="Text Box 658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00"/>
            </a:p>
            <a:p>
              <a:pPr eaLnBrk="1" hangingPunct="1"/>
              <a:r>
                <a:rPr lang="en-US" sz="1000"/>
                <a:t>network</a:t>
              </a:r>
            </a:p>
            <a:p>
              <a:pPr eaLnBrk="1" hangingPunct="1"/>
              <a:r>
                <a:rPr lang="en-US" sz="1000"/>
                <a:t>data link</a:t>
              </a:r>
            </a:p>
            <a:p>
              <a:pPr eaLnBrk="1" hangingPunct="1"/>
              <a:r>
                <a:rPr lang="en-US" sz="1000"/>
                <a:t>physical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5755" name="Line 659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6" name="Line 660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33" name="Group 661"/>
          <p:cNvGrpSpPr>
            <a:grpSpLocks/>
          </p:cNvGrpSpPr>
          <p:nvPr/>
        </p:nvGrpSpPr>
        <p:grpSpPr bwMode="auto">
          <a:xfrm>
            <a:off x="6775450" y="2228850"/>
            <a:ext cx="814388" cy="701675"/>
            <a:chOff x="2923" y="3345"/>
            <a:chExt cx="513" cy="442"/>
          </a:xfrm>
        </p:grpSpPr>
        <p:sp>
          <p:nvSpPr>
            <p:cNvPr id="25747" name="Rectangle 66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8" name="Rectangle 66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9" name="Text Box 66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000"/>
            </a:p>
            <a:p>
              <a:pPr eaLnBrk="1" hangingPunct="1"/>
              <a:r>
                <a:rPr lang="en-US" sz="1000"/>
                <a:t>network</a:t>
              </a:r>
            </a:p>
            <a:p>
              <a:pPr eaLnBrk="1" hangingPunct="1"/>
              <a:r>
                <a:rPr lang="en-US" sz="1000"/>
                <a:t>data link</a:t>
              </a:r>
            </a:p>
            <a:p>
              <a:pPr eaLnBrk="1" hangingPunct="1"/>
              <a:r>
                <a:rPr lang="en-US" sz="1000"/>
                <a:t>physical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5750" name="Line 66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1" name="Line 66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03" name="Group 623"/>
          <p:cNvGrpSpPr>
            <a:grpSpLocks/>
          </p:cNvGrpSpPr>
          <p:nvPr/>
        </p:nvGrpSpPr>
        <p:grpSpPr bwMode="auto">
          <a:xfrm>
            <a:off x="7972425" y="4392613"/>
            <a:ext cx="814388" cy="854075"/>
            <a:chOff x="4180" y="744"/>
            <a:chExt cx="513" cy="538"/>
          </a:xfrm>
        </p:grpSpPr>
        <p:sp>
          <p:nvSpPr>
            <p:cNvPr id="25740" name="Rectangle 624"/>
            <p:cNvSpPr>
              <a:spLocks noChangeArrowheads="1"/>
            </p:cNvSpPr>
            <p:nvPr/>
          </p:nvSpPr>
          <p:spPr bwMode="auto">
            <a:xfrm>
              <a:off x="4242" y="747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1" name="Rectangle 625"/>
            <p:cNvSpPr>
              <a:spLocks noChangeArrowheads="1"/>
            </p:cNvSpPr>
            <p:nvPr/>
          </p:nvSpPr>
          <p:spPr bwMode="auto">
            <a:xfrm>
              <a:off x="4221" y="762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2" name="Rectangle 626"/>
            <p:cNvSpPr>
              <a:spLocks noChangeArrowheads="1"/>
            </p:cNvSpPr>
            <p:nvPr/>
          </p:nvSpPr>
          <p:spPr bwMode="auto">
            <a:xfrm>
              <a:off x="4224" y="873"/>
              <a:ext cx="426" cy="1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3" name="Text Box 627"/>
            <p:cNvSpPr txBox="1">
              <a:spLocks noChangeArrowheads="1"/>
            </p:cNvSpPr>
            <p:nvPr/>
          </p:nvSpPr>
          <p:spPr bwMode="auto">
            <a:xfrm>
              <a:off x="4180" y="744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/>
                <a:t>application</a:t>
              </a:r>
            </a:p>
            <a:p>
              <a:pPr eaLnBrk="1" hangingPunct="1"/>
              <a:r>
                <a:rPr lang="en-US" sz="1000">
                  <a:solidFill>
                    <a:schemeClr val="bg1"/>
                  </a:solidFill>
                </a:rPr>
                <a:t>transport</a:t>
              </a:r>
              <a:endParaRPr lang="en-US" sz="1000"/>
            </a:p>
            <a:p>
              <a:pPr eaLnBrk="1" hangingPunct="1"/>
              <a:r>
                <a:rPr lang="en-US" sz="1000"/>
                <a:t>network</a:t>
              </a:r>
            </a:p>
            <a:p>
              <a:pPr eaLnBrk="1" hangingPunct="1"/>
              <a:r>
                <a:rPr lang="en-US" sz="1000"/>
                <a:t>data link</a:t>
              </a:r>
            </a:p>
            <a:p>
              <a:pPr eaLnBrk="1" hangingPunct="1"/>
              <a:r>
                <a:rPr lang="en-US" sz="1000"/>
                <a:t>physical</a:t>
              </a:r>
              <a:endParaRPr lang="en-US">
                <a:latin typeface="Times New Roman" charset="0"/>
              </a:endParaRPr>
            </a:p>
          </p:txBody>
        </p:sp>
        <p:sp>
          <p:nvSpPr>
            <p:cNvPr id="25744" name="Line 628"/>
            <p:cNvSpPr>
              <a:spLocks noChangeShapeType="1"/>
            </p:cNvSpPr>
            <p:nvPr/>
          </p:nvSpPr>
          <p:spPr bwMode="auto">
            <a:xfrm>
              <a:off x="4221" y="97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5" name="Line 629"/>
            <p:cNvSpPr>
              <a:spLocks noChangeShapeType="1"/>
            </p:cNvSpPr>
            <p:nvPr/>
          </p:nvSpPr>
          <p:spPr bwMode="auto">
            <a:xfrm>
              <a:off x="4227" y="106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6" name="Line 630"/>
            <p:cNvSpPr>
              <a:spLocks noChangeShapeType="1"/>
            </p:cNvSpPr>
            <p:nvPr/>
          </p:nvSpPr>
          <p:spPr bwMode="auto">
            <a:xfrm>
              <a:off x="4227" y="1152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004" name="Group 632"/>
          <p:cNvGrpSpPr>
            <a:grpSpLocks/>
          </p:cNvGrpSpPr>
          <p:nvPr/>
        </p:nvGrpSpPr>
        <p:grpSpPr bwMode="auto">
          <a:xfrm rot="2937887">
            <a:off x="5011737" y="2914651"/>
            <a:ext cx="3781425" cy="831850"/>
            <a:chOff x="2937" y="3579"/>
            <a:chExt cx="2382" cy="524"/>
          </a:xfrm>
        </p:grpSpPr>
        <p:sp>
          <p:nvSpPr>
            <p:cNvPr id="25736" name="Rectangle 633"/>
            <p:cNvSpPr>
              <a:spLocks noChangeArrowheads="1"/>
            </p:cNvSpPr>
            <p:nvPr/>
          </p:nvSpPr>
          <p:spPr bwMode="auto">
            <a:xfrm>
              <a:off x="3168" y="3630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7" name="Text Box 634"/>
            <p:cNvSpPr txBox="1">
              <a:spLocks noChangeArrowheads="1"/>
            </p:cNvSpPr>
            <p:nvPr/>
          </p:nvSpPr>
          <p:spPr bwMode="auto">
            <a:xfrm>
              <a:off x="3343" y="3580"/>
              <a:ext cx="161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chemeClr val="bg1"/>
                  </a:solidFill>
                </a:rPr>
                <a:t>logical end-end transport</a:t>
              </a:r>
              <a:endParaRPr lang="en-US"/>
            </a:p>
          </p:txBody>
        </p:sp>
        <p:sp>
          <p:nvSpPr>
            <p:cNvPr id="25738" name="Freeform 635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264"/>
                <a:gd name="T14" fmla="*/ 282 w 282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9" name="Freeform 636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264"/>
                <a:gd name="T14" fmla="*/ 282 w 282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9728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34819"/>
          </a:xfrm>
        </p:spPr>
        <p:txBody>
          <a:bodyPr>
            <a:noAutofit/>
          </a:bodyPr>
          <a:lstStyle/>
          <a:p>
            <a:pPr eaLnBrk="1" hangingPunct="1"/>
            <a:r>
              <a:rPr lang="pt-PT" sz="36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TCP</a:t>
            </a:r>
            <a:r>
              <a:rPr lang="pt-PT" sz="36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/IP </a:t>
            </a:r>
            <a:r>
              <a:rPr lang="pt-PT" sz="36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Communication</a:t>
            </a:r>
            <a:r>
              <a:rPr lang="pt-PT" sz="36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36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End</a:t>
            </a:r>
            <a:r>
              <a:rPr lang="pt-PT" sz="36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36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Points</a:t>
            </a:r>
            <a:endParaRPr lang="pt-PT" sz="3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457200" y="1394650"/>
            <a:ext cx="8229600" cy="120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spcAft>
                <a:spcPts val="600"/>
              </a:spcAft>
            </a:pP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Um endereço IP identifica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uma interface de um computador.  Para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identificar o ponto de acesso a um serviço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cs typeface="Tw Cen MT"/>
              </a:rPr>
              <a:t>de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nível transporte é necessária alguma forma de 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2000" i="1" u="none" dirty="0">
                <a:solidFill>
                  <a:srgbClr val="000000"/>
                </a:solidFill>
                <a:latin typeface="Tw Cen MT"/>
                <a:cs typeface="Tw Cen MT"/>
              </a:rPr>
              <a:t>desdobramento</a:t>
            </a:r>
            <a:r>
              <a:rPr lang="ja-JP" alt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 dentro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do computador. </a:t>
            </a:r>
            <a:r>
              <a:rPr lang="pt-PT" sz="2000" u="none" dirty="0">
                <a:solidFill>
                  <a:srgbClr val="000000"/>
                </a:solidFill>
                <a:latin typeface="Tw Cen MT"/>
                <a:cs typeface="Tw Cen MT"/>
              </a:rPr>
              <a:t>Em TCP/IP esse desdobramento faz-se através da noção 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de </a:t>
            </a:r>
            <a:r>
              <a:rPr lang="pt-PT" sz="2000" i="1" u="none" dirty="0" smtClean="0">
                <a:solidFill>
                  <a:srgbClr val="000000"/>
                </a:solidFill>
                <a:latin typeface="Tw Cen MT"/>
                <a:cs typeface="Tw Cen MT"/>
              </a:rPr>
              <a:t>porta.</a:t>
            </a:r>
            <a:endParaRPr lang="pt-PT" sz="2000" i="1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2742805" y="3107187"/>
            <a:ext cx="5268913" cy="27922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799" name="Oval 6"/>
          <p:cNvSpPr>
            <a:spLocks noChangeArrowheads="1"/>
          </p:cNvSpPr>
          <p:nvPr/>
        </p:nvSpPr>
        <p:spPr bwMode="auto">
          <a:xfrm>
            <a:off x="7023709" y="3222779"/>
            <a:ext cx="474662" cy="444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04" name="Oval 18"/>
          <p:cNvSpPr>
            <a:spLocks noChangeArrowheads="1"/>
          </p:cNvSpPr>
          <p:nvPr/>
        </p:nvSpPr>
        <p:spPr bwMode="auto">
          <a:xfrm rot="21387384">
            <a:off x="7010425" y="4246941"/>
            <a:ext cx="474662" cy="444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05" name="Oval 20"/>
          <p:cNvSpPr>
            <a:spLocks noChangeArrowheads="1"/>
          </p:cNvSpPr>
          <p:nvPr/>
        </p:nvSpPr>
        <p:spPr bwMode="auto">
          <a:xfrm>
            <a:off x="7025296" y="4999396"/>
            <a:ext cx="473075" cy="4445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06" name="Line 22"/>
          <p:cNvSpPr>
            <a:spLocks noChangeShapeType="1"/>
          </p:cNvSpPr>
          <p:nvPr/>
        </p:nvSpPr>
        <p:spPr bwMode="auto">
          <a:xfrm>
            <a:off x="5063730" y="5221644"/>
            <a:ext cx="1946697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07" name="Line 23"/>
          <p:cNvSpPr>
            <a:spLocks noChangeShapeType="1"/>
          </p:cNvSpPr>
          <p:nvPr/>
        </p:nvSpPr>
        <p:spPr bwMode="auto">
          <a:xfrm flipH="1">
            <a:off x="5063729" y="3469612"/>
            <a:ext cx="1946698" cy="5550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08" name="Line 24"/>
          <p:cNvSpPr>
            <a:spLocks noChangeShapeType="1"/>
          </p:cNvSpPr>
          <p:nvPr/>
        </p:nvSpPr>
        <p:spPr bwMode="auto">
          <a:xfrm flipH="1">
            <a:off x="2958522" y="5208945"/>
            <a:ext cx="899887" cy="26649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09" name="Line 25"/>
          <p:cNvSpPr>
            <a:spLocks noChangeShapeType="1"/>
          </p:cNvSpPr>
          <p:nvPr/>
        </p:nvSpPr>
        <p:spPr bwMode="auto">
          <a:xfrm flipH="1" flipV="1">
            <a:off x="2878321" y="3596611"/>
            <a:ext cx="980088" cy="44077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10" name="Rectangle 26"/>
          <p:cNvSpPr>
            <a:spLocks noChangeArrowheads="1"/>
          </p:cNvSpPr>
          <p:nvPr/>
        </p:nvSpPr>
        <p:spPr bwMode="auto">
          <a:xfrm>
            <a:off x="3778209" y="5481690"/>
            <a:ext cx="1285521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dirty="0">
                <a:solidFill>
                  <a:srgbClr val="000000"/>
                </a:solidFill>
                <a:latin typeface="Tw Cen MT"/>
                <a:cs typeface="Tw Cen MT"/>
              </a:rPr>
              <a:t>F</a:t>
            </a:r>
            <a:r>
              <a:rPr lang="pt-PT" sz="1400" u="none" dirty="0" smtClean="0">
                <a:solidFill>
                  <a:srgbClr val="000000"/>
                </a:solidFill>
                <a:latin typeface="Tw Cen MT"/>
                <a:cs typeface="Tw Cen MT"/>
              </a:rPr>
              <a:t>ilas 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de espera</a:t>
            </a:r>
          </a:p>
        </p:txBody>
      </p:sp>
      <p:sp>
        <p:nvSpPr>
          <p:cNvPr id="33811" name="Rectangle 27"/>
          <p:cNvSpPr>
            <a:spLocks noChangeArrowheads="1"/>
          </p:cNvSpPr>
          <p:nvPr/>
        </p:nvSpPr>
        <p:spPr bwMode="auto">
          <a:xfrm>
            <a:off x="6708094" y="5505053"/>
            <a:ext cx="858947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processos</a:t>
            </a:r>
          </a:p>
        </p:txBody>
      </p:sp>
      <p:sp>
        <p:nvSpPr>
          <p:cNvPr id="33812" name="Rectangle 28"/>
          <p:cNvSpPr>
            <a:spLocks noChangeArrowheads="1"/>
          </p:cNvSpPr>
          <p:nvPr/>
        </p:nvSpPr>
        <p:spPr bwMode="auto">
          <a:xfrm>
            <a:off x="1141095" y="3063440"/>
            <a:ext cx="1206460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Endereços 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IP</a:t>
            </a:r>
          </a:p>
        </p:txBody>
      </p:sp>
      <p:sp>
        <p:nvSpPr>
          <p:cNvPr id="33813" name="Rectangle 29"/>
          <p:cNvSpPr>
            <a:spLocks noChangeArrowheads="1"/>
          </p:cNvSpPr>
          <p:nvPr/>
        </p:nvSpPr>
        <p:spPr bwMode="auto">
          <a:xfrm>
            <a:off x="6832012" y="2747463"/>
            <a:ext cx="1179706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i="1" dirty="0" smtClean="0">
                <a:solidFill>
                  <a:srgbClr val="000000"/>
                </a:solidFill>
                <a:latin typeface="Tw Cen MT"/>
                <a:cs typeface="Tw Cen MT"/>
              </a:rPr>
              <a:t>Computador</a:t>
            </a:r>
            <a:endParaRPr lang="pt-PT" sz="16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14" name="AutoShape 30"/>
          <p:cNvSpPr>
            <a:spLocks noChangeArrowheads="1"/>
          </p:cNvSpPr>
          <p:nvPr/>
        </p:nvSpPr>
        <p:spPr bwMode="auto">
          <a:xfrm>
            <a:off x="1446285" y="3712244"/>
            <a:ext cx="555625" cy="292100"/>
          </a:xfrm>
          <a:prstGeom prst="homePlate">
            <a:avLst>
              <a:gd name="adj" fmla="val 63406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819" name="Rectangle 36"/>
          <p:cNvSpPr>
            <a:spLocks noChangeArrowheads="1"/>
          </p:cNvSpPr>
          <p:nvPr/>
        </p:nvSpPr>
        <p:spPr bwMode="auto">
          <a:xfrm>
            <a:off x="392958" y="6290695"/>
            <a:ext cx="8339033" cy="37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Associado a cada </a:t>
            </a:r>
            <a:r>
              <a:rPr lang="pt-PT" sz="20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socket</a:t>
            </a:r>
            <a:r>
              <a:rPr lang="pt-PT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distinto existem duas filas de espera.</a:t>
            </a:r>
            <a:endParaRPr lang="pt-PT" sz="2000" i="1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3" name="AutoShape 30"/>
          <p:cNvSpPr>
            <a:spLocks noChangeArrowheads="1"/>
          </p:cNvSpPr>
          <p:nvPr/>
        </p:nvSpPr>
        <p:spPr bwMode="auto">
          <a:xfrm>
            <a:off x="1446285" y="4799981"/>
            <a:ext cx="555625" cy="292100"/>
          </a:xfrm>
          <a:prstGeom prst="homePlate">
            <a:avLst>
              <a:gd name="adj" fmla="val 63406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" name="Left-Right Arrow Callout 2"/>
          <p:cNvSpPr/>
          <p:nvPr/>
        </p:nvSpPr>
        <p:spPr>
          <a:xfrm>
            <a:off x="2527088" y="3314991"/>
            <a:ext cx="431434" cy="374650"/>
          </a:xfrm>
          <a:prstGeom prst="leftRigh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-Right Arrow Callout 34"/>
          <p:cNvSpPr/>
          <p:nvPr/>
        </p:nvSpPr>
        <p:spPr>
          <a:xfrm>
            <a:off x="2502879" y="4329491"/>
            <a:ext cx="431434" cy="374650"/>
          </a:xfrm>
          <a:prstGeom prst="leftRightArrowCallout">
            <a:avLst>
              <a:gd name="adj1" fmla="val 0"/>
              <a:gd name="adj2" fmla="val 25000"/>
              <a:gd name="adj3" fmla="val 25000"/>
              <a:gd name="adj4" fmla="val 481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-Right Arrow Callout 35"/>
          <p:cNvSpPr/>
          <p:nvPr/>
        </p:nvSpPr>
        <p:spPr>
          <a:xfrm>
            <a:off x="2527088" y="5275636"/>
            <a:ext cx="431434" cy="374650"/>
          </a:xfrm>
          <a:prstGeom prst="leftRightArrowCallout">
            <a:avLst>
              <a:gd name="adj1" fmla="val 0"/>
              <a:gd name="adj2" fmla="val 25000"/>
              <a:gd name="adj3" fmla="val 25000"/>
              <a:gd name="adj4" fmla="val 481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2742805" y="4840057"/>
            <a:ext cx="690494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600" u="none" dirty="0" smtClean="0">
                <a:solidFill>
                  <a:srgbClr val="000000"/>
                </a:solidFill>
                <a:latin typeface="Tw Cen MT"/>
                <a:cs typeface="Tw Cen MT"/>
              </a:rPr>
              <a:t>Portas</a:t>
            </a:r>
            <a:endParaRPr lang="pt-PT" sz="16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58410" y="3317212"/>
            <a:ext cx="1205320" cy="292100"/>
            <a:chOff x="3858410" y="3317212"/>
            <a:chExt cx="1205320" cy="292100"/>
          </a:xfrm>
        </p:grpSpPr>
        <p:sp>
          <p:nvSpPr>
            <p:cNvPr id="33825" name="Rectangle 9"/>
            <p:cNvSpPr>
              <a:spLocks noChangeArrowheads="1"/>
            </p:cNvSpPr>
            <p:nvPr/>
          </p:nvSpPr>
          <p:spPr bwMode="auto">
            <a:xfrm>
              <a:off x="3858410" y="3317212"/>
              <a:ext cx="1205320" cy="1397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38" name="Rectangle 9"/>
            <p:cNvSpPr>
              <a:spLocks noChangeArrowheads="1"/>
            </p:cNvSpPr>
            <p:nvPr/>
          </p:nvSpPr>
          <p:spPr bwMode="auto">
            <a:xfrm>
              <a:off x="3858410" y="3469612"/>
              <a:ext cx="1205320" cy="1397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858410" y="3884991"/>
            <a:ext cx="1205320" cy="292100"/>
            <a:chOff x="3858410" y="3317212"/>
            <a:chExt cx="1205320" cy="292100"/>
          </a:xfrm>
        </p:grpSpPr>
        <p:sp>
          <p:nvSpPr>
            <p:cNvPr id="41" name="Rectangle 9"/>
            <p:cNvSpPr>
              <a:spLocks noChangeArrowheads="1"/>
            </p:cNvSpPr>
            <p:nvPr/>
          </p:nvSpPr>
          <p:spPr bwMode="auto">
            <a:xfrm>
              <a:off x="3858410" y="3317212"/>
              <a:ext cx="1205320" cy="1397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3858410" y="3469612"/>
              <a:ext cx="1205320" cy="1397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858409" y="5069246"/>
            <a:ext cx="1205320" cy="292100"/>
            <a:chOff x="3858410" y="3317212"/>
            <a:chExt cx="1205320" cy="292100"/>
          </a:xfrm>
        </p:grpSpPr>
        <p:sp>
          <p:nvSpPr>
            <p:cNvPr id="44" name="Rectangle 9"/>
            <p:cNvSpPr>
              <a:spLocks noChangeArrowheads="1"/>
            </p:cNvSpPr>
            <p:nvPr/>
          </p:nvSpPr>
          <p:spPr bwMode="auto">
            <a:xfrm>
              <a:off x="3858410" y="3317212"/>
              <a:ext cx="1205320" cy="1397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45" name="Rectangle 9"/>
            <p:cNvSpPr>
              <a:spLocks noChangeArrowheads="1"/>
            </p:cNvSpPr>
            <p:nvPr/>
          </p:nvSpPr>
          <p:spPr bwMode="auto">
            <a:xfrm>
              <a:off x="3858410" y="3469612"/>
              <a:ext cx="1205320" cy="1397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46" name="Line 25"/>
          <p:cNvSpPr>
            <a:spLocks noChangeShapeType="1"/>
          </p:cNvSpPr>
          <p:nvPr/>
        </p:nvSpPr>
        <p:spPr bwMode="auto">
          <a:xfrm flipH="1">
            <a:off x="2958522" y="3456912"/>
            <a:ext cx="899888" cy="12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>
            <a:off x="5063730" y="3445029"/>
            <a:ext cx="1959979" cy="1188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858409" y="4329491"/>
            <a:ext cx="1205320" cy="292100"/>
            <a:chOff x="3858410" y="3317212"/>
            <a:chExt cx="1205320" cy="292100"/>
          </a:xfrm>
        </p:grpSpPr>
        <p:sp>
          <p:nvSpPr>
            <p:cNvPr id="49" name="Rectangle 9"/>
            <p:cNvSpPr>
              <a:spLocks noChangeArrowheads="1"/>
            </p:cNvSpPr>
            <p:nvPr/>
          </p:nvSpPr>
          <p:spPr bwMode="auto">
            <a:xfrm>
              <a:off x="3858410" y="3317212"/>
              <a:ext cx="1205320" cy="1397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50" name="Rectangle 9"/>
            <p:cNvSpPr>
              <a:spLocks noChangeArrowheads="1"/>
            </p:cNvSpPr>
            <p:nvPr/>
          </p:nvSpPr>
          <p:spPr bwMode="auto">
            <a:xfrm>
              <a:off x="3858410" y="3469612"/>
              <a:ext cx="1205320" cy="1397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063730" y="4469190"/>
            <a:ext cx="1946697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52" name="Line 24"/>
          <p:cNvSpPr>
            <a:spLocks noChangeShapeType="1"/>
          </p:cNvSpPr>
          <p:nvPr/>
        </p:nvSpPr>
        <p:spPr bwMode="auto">
          <a:xfrm flipH="1">
            <a:off x="2934312" y="4469190"/>
            <a:ext cx="899887" cy="3264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700558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1989</Words>
  <Application>Microsoft Macintosh PowerPoint</Application>
  <PresentationFormat>On-screen Show (4:3)</PresentationFormat>
  <Paragraphs>352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Clip</vt:lpstr>
      <vt:lpstr>REDES DE COMPUTADORES  O NÍVEL TRANSPORTE  (Parte 1)</vt:lpstr>
      <vt:lpstr>Nota prévia</vt:lpstr>
      <vt:lpstr>Organização do capítulo</vt:lpstr>
      <vt:lpstr>Onde estudar</vt:lpstr>
      <vt:lpstr>Nível transporte vs. Nível Rede</vt:lpstr>
      <vt:lpstr>Os protocolo de transporte</vt:lpstr>
      <vt:lpstr>Papel do nível de transporte</vt:lpstr>
      <vt:lpstr>Protocolos do nível transporte</vt:lpstr>
      <vt:lpstr>TCP/IP Communication End Points</vt:lpstr>
      <vt:lpstr>Portas TCP/IP</vt:lpstr>
      <vt:lpstr>Multiplexing / Demultiplexing Agregação/Desagregação</vt:lpstr>
      <vt:lpstr>Exemplo: recepção de datagramas UDP</vt:lpstr>
      <vt:lpstr>Identificação dos sockets</vt:lpstr>
      <vt:lpstr>Multiplexing / Demultiplexing (continuação)</vt:lpstr>
      <vt:lpstr>Exemplos com portas TCP</vt:lpstr>
      <vt:lpstr>O protocolo UDP</vt:lpstr>
      <vt:lpstr>Utilizações</vt:lpstr>
      <vt:lpstr>Os datagramas UDP</vt:lpstr>
      <vt:lpstr>Recepção dos datagramas UDP</vt:lpstr>
      <vt:lpstr>UDP checksum</vt:lpstr>
      <vt:lpstr>Exemplo</vt:lpstr>
      <vt:lpstr>Exemplo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Organização do capítulo</dc:title>
  <dc:creator>José Legatheaux Martins</dc:creator>
  <cp:lastModifiedBy>José Legatheaux Martins</cp:lastModifiedBy>
  <cp:revision>71</cp:revision>
  <dcterms:created xsi:type="dcterms:W3CDTF">2012-04-06T17:18:05Z</dcterms:created>
  <dcterms:modified xsi:type="dcterms:W3CDTF">2012-04-16T11:31:26Z</dcterms:modified>
</cp:coreProperties>
</file>