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71" r:id="rId2"/>
    <p:sldId id="272" r:id="rId3"/>
    <p:sldId id="296" r:id="rId4"/>
    <p:sldId id="321" r:id="rId5"/>
    <p:sldId id="319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25" autoAdjust="0"/>
  </p:normalViewPr>
  <p:slideViewPr>
    <p:cSldViewPr snapToGrid="0" snapToObjects="1">
      <p:cViewPr varScale="1">
        <p:scale>
          <a:sx n="90" d="100"/>
          <a:sy n="90" d="100"/>
        </p:scale>
        <p:origin x="-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t-PT"/>
              <a:t>Material de suporte às aulas de Redes de Computadores de J. Legatheaux Martins  –  Copyright DI - FCT/ UNL	- Segurança das comunicaç</a:t>
            </a:r>
            <a:r>
              <a:rPr lang="pt-PT" altLang="ja-JP"/>
              <a:t>ões </a:t>
            </a:r>
            <a:r>
              <a:rPr lang="pt-PT"/>
              <a:t>  /   </a:t>
            </a:r>
            <a:fld id="{628A5030-F853-1749-83C9-FE0FBBF96E74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263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26/03/12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INTRODUÇÃO À SEGURANÇA DOS CANAIS DE DADOS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1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Comunicaç</a:t>
            </a:r>
            <a:r>
              <a:rPr lang="pt-PT" altLang="ja-JP" sz="4000" dirty="0">
                <a:latin typeface="Tw Cen MT"/>
                <a:ea typeface="ヒラギノ角ゴ Pro W3" charset="0"/>
                <a:cs typeface="Tw Cen MT"/>
              </a:rPr>
              <a:t>ão segura e c</a:t>
            </a:r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anais seguros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855015" y="1579247"/>
            <a:ext cx="7581493" cy="2536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Num canal seguro as entidades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comunicantes estão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autenticadas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inimigo não pode copiar, alterar ou introduzir mensagens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inimigo não pode reenviar (ou reproduzir) mensagens antigas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inimigo não pode reordenar as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mensagens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Comunicaç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segura — t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roca de dados com confidencialidade, integridade e autenticidade e, se necessário, não repúdio da emissão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71105" y="4395788"/>
            <a:ext cx="8131175" cy="1981200"/>
            <a:chOff x="533400" y="4191000"/>
            <a:chExt cx="8131175" cy="1981200"/>
          </a:xfrm>
        </p:grpSpPr>
        <p:pic>
          <p:nvPicPr>
            <p:cNvPr id="27654" name="Picture 5" descr="Alic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191000"/>
              <a:ext cx="574675" cy="709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5" name="Picture 6" descr="Bo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4267200"/>
              <a:ext cx="663575" cy="677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6" name="Picture 7" descr="Ev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4953000"/>
              <a:ext cx="763588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Rectangle 8"/>
            <p:cNvSpPr>
              <a:spLocks noChangeArrowheads="1"/>
            </p:cNvSpPr>
            <p:nvPr/>
          </p:nvSpPr>
          <p:spPr bwMode="auto">
            <a:xfrm>
              <a:off x="2052638" y="4205288"/>
              <a:ext cx="1293812" cy="8032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5780088" y="4217988"/>
              <a:ext cx="1293812" cy="8032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5928287" y="4314825"/>
              <a:ext cx="10244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 dirty="0">
                  <a:latin typeface="Tw Cen MT"/>
                  <a:cs typeface="Tw Cen MT"/>
                </a:rPr>
                <a:t>Receptor</a:t>
              </a:r>
            </a:p>
            <a:p>
              <a:pPr algn="ctr"/>
              <a:r>
                <a:rPr lang="pt-PT" sz="1400" u="none" dirty="0">
                  <a:latin typeface="Tw Cen MT"/>
                  <a:cs typeface="Tw Cen MT"/>
                </a:rPr>
                <a:t>autenticado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1631911" y="5454650"/>
              <a:ext cx="11319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latin typeface="Tw Cen MT"/>
                  <a:cs typeface="Tw Cen MT"/>
                </a:rPr>
                <a:t>Canal seguro</a:t>
              </a:r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 flipH="1">
              <a:off x="3124200" y="4876800"/>
              <a:ext cx="685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3332163" y="4403725"/>
              <a:ext cx="2447925" cy="3667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 flipV="1">
              <a:off x="3375025" y="4616450"/>
              <a:ext cx="246062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5943600" y="5257800"/>
              <a:ext cx="18891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latin typeface="Tw Cen MT"/>
                  <a:cs typeface="Tw Cen MT"/>
                </a:rPr>
                <a:t>Mensagens inviol</a:t>
              </a:r>
              <a:r>
                <a:rPr lang="pt-PT" altLang="ja-JP" sz="1400" u="none">
                  <a:latin typeface="Tw Cen MT"/>
                  <a:ea typeface="ヒラギノ角ゴ Pro W3" charset="0"/>
                  <a:cs typeface="Tw Cen MT"/>
                </a:rPr>
                <a:t>áveis</a:t>
              </a:r>
              <a:endParaRPr lang="pt-PT" sz="1400" u="none">
                <a:latin typeface="Tw Cen MT"/>
                <a:ea typeface="ヒラギノ角ゴ Pro W3" charset="0"/>
                <a:cs typeface="Tw Cen MT"/>
              </a:endParaRPr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>
              <a:off x="5334000" y="4876800"/>
              <a:ext cx="8382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6" name="Line 20"/>
            <p:cNvSpPr>
              <a:spLocks noChangeShapeType="1"/>
            </p:cNvSpPr>
            <p:nvPr/>
          </p:nvSpPr>
          <p:spPr bwMode="auto">
            <a:xfrm flipV="1">
              <a:off x="1279525" y="4586288"/>
              <a:ext cx="814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7" name="Line 22"/>
            <p:cNvSpPr>
              <a:spLocks noChangeShapeType="1"/>
            </p:cNvSpPr>
            <p:nvPr/>
          </p:nvSpPr>
          <p:spPr bwMode="auto">
            <a:xfrm flipV="1">
              <a:off x="7086600" y="4556125"/>
              <a:ext cx="8143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7668" name="Text Box 27"/>
            <p:cNvSpPr txBox="1">
              <a:spLocks noChangeArrowheads="1"/>
            </p:cNvSpPr>
            <p:nvPr/>
          </p:nvSpPr>
          <p:spPr bwMode="auto">
            <a:xfrm>
              <a:off x="2207187" y="4395788"/>
              <a:ext cx="10244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 dirty="0">
                  <a:latin typeface="Tw Cen MT"/>
                  <a:cs typeface="Tw Cen MT"/>
                </a:rPr>
                <a:t>Emissor</a:t>
              </a:r>
            </a:p>
            <a:p>
              <a:pPr algn="ctr"/>
              <a:r>
                <a:rPr lang="pt-PT" sz="1400" u="none" dirty="0">
                  <a:latin typeface="Tw Cen MT"/>
                  <a:cs typeface="Tw Cen MT"/>
                </a:rPr>
                <a:t>autenticado</a:t>
              </a:r>
            </a:p>
          </p:txBody>
        </p:sp>
        <p:sp>
          <p:nvSpPr>
            <p:cNvPr id="27669" name="Text Box 28"/>
            <p:cNvSpPr txBox="1">
              <a:spLocks noChangeArrowheads="1"/>
            </p:cNvSpPr>
            <p:nvPr/>
          </p:nvSpPr>
          <p:spPr bwMode="auto">
            <a:xfrm>
              <a:off x="3200400" y="5867400"/>
              <a:ext cx="2590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latin typeface="Tw Cen MT"/>
                  <a:cs typeface="Tw Cen MT"/>
                </a:rPr>
                <a:t>Atacante impotente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0532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Criptografia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57200" y="1417638"/>
            <a:ext cx="8077200" cy="5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i="1" u="none" dirty="0">
                <a:solidFill>
                  <a:srgbClr val="000000"/>
                </a:solidFill>
                <a:latin typeface="Tw Cen MT"/>
                <a:cs typeface="Tw Cen MT"/>
              </a:rPr>
              <a:t>Criptografia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é a disciplina que inclui os princípios, meios e métodos de transformação dos dados com a finalidade </a:t>
            </a:r>
            <a:r>
              <a:rPr lang="pt-PT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de: </a:t>
            </a:r>
            <a:endParaRPr lang="pt-PT" sz="2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esconder o seu conteúdo semântico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estabelecer a sua autenticidade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impedir que a sua alteração passe despercebida,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evitar o seu repúdio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Char char="•"/>
            </a:pP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impedir a sua utilização não autorizada.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i="1" u="none" dirty="0">
                <a:solidFill>
                  <a:srgbClr val="000000"/>
                </a:solidFill>
                <a:latin typeface="Tw Cen MT"/>
                <a:cs typeface="Tw Cen MT"/>
              </a:rPr>
              <a:t>Chave criptográfica</a:t>
            </a:r>
            <a:r>
              <a:rPr lang="pt-PT" sz="2800" u="none" dirty="0">
                <a:solidFill>
                  <a:srgbClr val="000000"/>
                </a:solidFill>
                <a:latin typeface="Tw Cen MT"/>
                <a:cs typeface="Tw Cen MT"/>
              </a:rPr>
              <a:t> é um parâmetro utilizado com um algoritmo criptográfico para transformar, validar, autenticar, cifrar ou decifrar dados.</a:t>
            </a:r>
          </a:p>
        </p:txBody>
      </p:sp>
    </p:spTree>
    <p:extLst>
      <p:ext uri="{BB962C8B-B14F-4D97-AF65-F5344CB8AC3E}">
        <p14:creationId xmlns:p14="http://schemas.microsoft.com/office/powerpoint/2010/main" val="389130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linguagem da criptografia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2595563" y="2808288"/>
            <a:ext cx="299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timmons" charset="0"/>
              </a:rPr>
              <a:t>Figure 7.3 goes here</a:t>
            </a:r>
          </a:p>
        </p:txBody>
      </p:sp>
      <p:pic>
        <p:nvPicPr>
          <p:cNvPr id="29701" name="Picture 4" descr="07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5668963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28950" y="1447800"/>
            <a:ext cx="223137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Mensagem em claro</a:t>
            </a:r>
          </a:p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2000" i="1" u="none">
                <a:solidFill>
                  <a:srgbClr val="000000"/>
                </a:solidFill>
                <a:latin typeface="Tw Cen MT"/>
                <a:cs typeface="Tw Cen MT"/>
              </a:rPr>
              <a:t>plaintext</a:t>
            </a:r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</p:txBody>
      </p:sp>
      <p:grpSp>
        <p:nvGrpSpPr>
          <p:cNvPr id="29703" name="Group 6"/>
          <p:cNvGrpSpPr>
            <a:grpSpLocks/>
          </p:cNvGrpSpPr>
          <p:nvPr/>
        </p:nvGrpSpPr>
        <p:grpSpPr bwMode="auto">
          <a:xfrm>
            <a:off x="3151188" y="1676400"/>
            <a:ext cx="511175" cy="608013"/>
            <a:chOff x="185" y="1789"/>
            <a:chExt cx="349" cy="383"/>
          </a:xfrm>
        </p:grpSpPr>
        <p:sp>
          <p:nvSpPr>
            <p:cNvPr id="29710" name="Text Box 7"/>
            <p:cNvSpPr txBox="1">
              <a:spLocks noChangeArrowheads="1"/>
            </p:cNvSpPr>
            <p:nvPr/>
          </p:nvSpPr>
          <p:spPr bwMode="auto">
            <a:xfrm>
              <a:off x="185" y="1789"/>
              <a:ext cx="25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solidFill>
                    <a:srgbClr val="FF0000"/>
                  </a:solidFill>
                  <a:latin typeface="Comic Sans MS" charset="0"/>
                </a:rPr>
                <a:t>K</a:t>
              </a:r>
              <a:endParaRPr lang="en-US" u="none">
                <a:solidFill>
                  <a:srgbClr val="FF0000"/>
                </a:solidFill>
                <a:latin typeface="timmons" charset="0"/>
              </a:endParaRPr>
            </a:p>
          </p:txBody>
        </p:sp>
        <p:sp>
          <p:nvSpPr>
            <p:cNvPr id="29711" name="Text Box 8"/>
            <p:cNvSpPr txBox="1">
              <a:spLocks noChangeArrowheads="1"/>
            </p:cNvSpPr>
            <p:nvPr/>
          </p:nvSpPr>
          <p:spPr bwMode="auto">
            <a:xfrm>
              <a:off x="281" y="1922"/>
              <a:ext cx="2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A</a:t>
              </a:r>
              <a:endParaRPr lang="en-US" sz="2000" u="none">
                <a:solidFill>
                  <a:srgbClr val="FF0000"/>
                </a:solidFill>
                <a:latin typeface="timmons" charset="0"/>
              </a:endParaRPr>
            </a:p>
          </p:txBody>
        </p:sp>
      </p:grpSp>
      <p:grpSp>
        <p:nvGrpSpPr>
          <p:cNvPr id="29704" name="Group 9"/>
          <p:cNvGrpSpPr>
            <a:grpSpLocks/>
          </p:cNvGrpSpPr>
          <p:nvPr/>
        </p:nvGrpSpPr>
        <p:grpSpPr bwMode="auto">
          <a:xfrm>
            <a:off x="5264150" y="1600200"/>
            <a:ext cx="496888" cy="608013"/>
            <a:chOff x="186" y="1789"/>
            <a:chExt cx="339" cy="383"/>
          </a:xfrm>
        </p:grpSpPr>
        <p:sp>
          <p:nvSpPr>
            <p:cNvPr id="29708" name="Text Box 10"/>
            <p:cNvSpPr txBox="1">
              <a:spLocks noChangeArrowheads="1"/>
            </p:cNvSpPr>
            <p:nvPr/>
          </p:nvSpPr>
          <p:spPr bwMode="auto">
            <a:xfrm>
              <a:off x="186" y="1789"/>
              <a:ext cx="25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solidFill>
                    <a:srgbClr val="FF0000"/>
                  </a:solidFill>
                  <a:latin typeface="Comic Sans MS" charset="0"/>
                </a:rPr>
                <a:t>K</a:t>
              </a:r>
              <a:endParaRPr lang="en-US" u="none">
                <a:solidFill>
                  <a:srgbClr val="FF0000"/>
                </a:solidFill>
                <a:latin typeface="timmons" charset="0"/>
              </a:endParaRPr>
            </a:p>
          </p:txBody>
        </p:sp>
        <p:sp>
          <p:nvSpPr>
            <p:cNvPr id="29709" name="Text Box 11"/>
            <p:cNvSpPr txBox="1">
              <a:spLocks noChangeArrowheads="1"/>
            </p:cNvSpPr>
            <p:nvPr/>
          </p:nvSpPr>
          <p:spPr bwMode="auto">
            <a:xfrm>
              <a:off x="290" y="1922"/>
              <a:ext cx="2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B</a:t>
              </a:r>
              <a:endParaRPr lang="en-US" sz="2000" u="none">
                <a:solidFill>
                  <a:srgbClr val="FF0000"/>
                </a:solidFill>
                <a:latin typeface="timmons" charset="0"/>
              </a:endParaRPr>
            </a:p>
          </p:txBody>
        </p:sp>
      </p:grpSp>
      <p:sp>
        <p:nvSpPr>
          <p:cNvPr id="29705" name="Rectangle 13"/>
          <p:cNvSpPr>
            <a:spLocks noChangeArrowheads="1"/>
          </p:cNvSpPr>
          <p:nvPr/>
        </p:nvSpPr>
        <p:spPr bwMode="auto">
          <a:xfrm>
            <a:off x="304800" y="5029200"/>
            <a:ext cx="8458200" cy="14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Criptografia de chave simétrica: as chaves de cifra e de decifra são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idênticas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Criptografia de chaves assimétrica ou de chave pública: cifra-se com a chave pública, decifra-se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com a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chave privada do receptor, ou vice-versa</a:t>
            </a:r>
          </a:p>
        </p:txBody>
      </p:sp>
      <p:sp>
        <p:nvSpPr>
          <p:cNvPr id="29706" name="Text Box 14"/>
          <p:cNvSpPr txBox="1">
            <a:spLocks noChangeArrowheads="1"/>
          </p:cNvSpPr>
          <p:nvPr/>
        </p:nvSpPr>
        <p:spPr bwMode="auto">
          <a:xfrm>
            <a:off x="3668511" y="1447800"/>
            <a:ext cx="149900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Criptograma</a:t>
            </a:r>
          </a:p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2000" i="1" u="none">
                <a:solidFill>
                  <a:srgbClr val="000000"/>
                </a:solidFill>
                <a:latin typeface="Tw Cen MT"/>
                <a:cs typeface="Tw Cen MT"/>
              </a:rPr>
              <a:t>ciphertext</a:t>
            </a:r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</p:txBody>
      </p:sp>
      <p:sp>
        <p:nvSpPr>
          <p:cNvPr id="29707" name="Text Box 15"/>
          <p:cNvSpPr txBox="1">
            <a:spLocks noChangeArrowheads="1"/>
          </p:cNvSpPr>
          <p:nvPr/>
        </p:nvSpPr>
        <p:spPr bwMode="auto">
          <a:xfrm>
            <a:off x="6220150" y="1371600"/>
            <a:ext cx="223137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Mensagem em claro</a:t>
            </a:r>
          </a:p>
          <a:p>
            <a:pPr algn="ctr"/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2000" i="1" u="none">
                <a:solidFill>
                  <a:srgbClr val="000000"/>
                </a:solidFill>
                <a:latin typeface="Tw Cen MT"/>
                <a:cs typeface="Tw Cen MT"/>
              </a:rPr>
              <a:t>plaintext</a:t>
            </a:r>
            <a:r>
              <a:rPr lang="pt-PT" sz="2000" u="none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90786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Tw Cen MT"/>
                <a:ea typeface="ＭＳ Ｐゴシック" charset="0"/>
                <a:cs typeface="Tw Cen MT"/>
              </a:rPr>
              <a:t>Dicionário da Academia das </a:t>
            </a:r>
            <a:r>
              <a:rPr lang="pt-PT" sz="4000" dirty="0" smtClean="0">
                <a:latin typeface="Tw Cen MT"/>
                <a:ea typeface="ＭＳ Ｐゴシック" charset="0"/>
                <a:cs typeface="Tw Cen MT"/>
              </a:rPr>
              <a:t>Ciências</a:t>
            </a:r>
            <a:endParaRPr lang="pt-PT" sz="4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70494"/>
            <a:ext cx="8305800" cy="4724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Cifra – Códigos usados para esconder mensagens, chaves desses códigos, ....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Cifrado – Mensagem codificada, ...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Cifrar – </a:t>
            </a:r>
            <a:r>
              <a:rPr lang="pt-PT" sz="1400" dirty="0" err="1">
                <a:latin typeface="Tw Cen MT"/>
                <a:ea typeface="ＭＳ Ｐゴシック" charset="0"/>
                <a:cs typeface="Tw Cen MT"/>
              </a:rPr>
              <a:t>Acto</a:t>
            </a: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 de escrever em código secreto, codificar, ...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t-PT" sz="1400" dirty="0"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Cripta – gruta, caverna, local secreto, ...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Críptico – que diz respeito a uma cripta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 err="1">
                <a:latin typeface="Tw Cen MT"/>
                <a:ea typeface="ＭＳ Ｐゴシック" charset="0"/>
                <a:cs typeface="Tw Cen MT"/>
              </a:rPr>
              <a:t>Cript</a:t>
            </a: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(o) como prefixo – exprime noção de oculto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 err="1">
                <a:latin typeface="Tw Cen MT"/>
                <a:ea typeface="ＭＳ Ｐゴシック" charset="0"/>
                <a:cs typeface="Tw Cen MT"/>
              </a:rPr>
              <a:t>Criptogénese</a:t>
            </a: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 – estado daquilo cuja origem é oculta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t-PT" sz="1400" dirty="0"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Criptografia – Conjunto de técnicas que permitem esconder o conteúdo das mensagens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Criptográfico – o que é relativo à criptografia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Criptograma – Texto ou documento escrito em código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t-PT" sz="1400" dirty="0"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Decifração – </a:t>
            </a:r>
            <a:r>
              <a:rPr lang="pt-PT" sz="1400" dirty="0" err="1">
                <a:latin typeface="Tw Cen MT"/>
                <a:ea typeface="ＭＳ Ｐゴシック" charset="0"/>
                <a:cs typeface="Tw Cen MT"/>
              </a:rPr>
              <a:t>Acto</a:t>
            </a: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 ou efeito de decifrar, leitura de uma mensagem cifrada, ...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Decifrar – Conseguir ler uma mensagem cifrada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Decifrável – Aquilo que pode ser decifrado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t-PT" sz="1400" dirty="0"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t-PT" sz="1400" dirty="0" err="1">
                <a:latin typeface="Tw Cen MT"/>
                <a:ea typeface="ＭＳ Ｐゴシック" charset="0"/>
                <a:cs typeface="Tw Cen MT"/>
              </a:rPr>
              <a:t>Criptar</a:t>
            </a:r>
            <a:r>
              <a:rPr lang="pt-PT" sz="1400" dirty="0">
                <a:latin typeface="Tw Cen MT"/>
                <a:ea typeface="ＭＳ Ｐゴシック" charset="0"/>
                <a:cs typeface="Tw Cen MT"/>
              </a:rPr>
              <a:t>, encriptar, desencriptar, ... – </a:t>
            </a:r>
            <a:r>
              <a:rPr lang="pt-PT" sz="1400" dirty="0" smtClean="0">
                <a:latin typeface="Tw Cen MT"/>
                <a:ea typeface="ＭＳ Ｐゴシック" charset="0"/>
                <a:cs typeface="Tw Cen MT"/>
              </a:rPr>
              <a:t>são palavras desnecessárias, não estão presentes pois são estrangeiros inúteis</a:t>
            </a:r>
            <a:endParaRPr lang="pt-PT" sz="14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411711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Criptografia de chave sim</a:t>
            </a:r>
            <a:r>
              <a:rPr lang="pt-PT" altLang="ja-JP" sz="4800" dirty="0">
                <a:latin typeface="Tw Cen MT"/>
                <a:ea typeface="ヒラギノ角ゴ Pro W3" charset="0"/>
                <a:cs typeface="Tw Cen MT"/>
              </a:rPr>
              <a:t>étrica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32772" name="Picture 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306" y="1417638"/>
            <a:ext cx="6365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11"/>
          <p:cNvSpPr txBox="1">
            <a:spLocks noChangeArrowheads="1"/>
          </p:cNvSpPr>
          <p:nvPr/>
        </p:nvSpPr>
        <p:spPr bwMode="auto">
          <a:xfrm>
            <a:off x="2133600" y="2667000"/>
            <a:ext cx="1143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latin typeface="Comic Sans MS" charset="0"/>
              </a:rPr>
              <a:t>Algoritmo de cifra</a:t>
            </a:r>
          </a:p>
        </p:txBody>
      </p:sp>
      <p:sp>
        <p:nvSpPr>
          <p:cNvPr id="32775" name="Rectangle 12"/>
          <p:cNvSpPr>
            <a:spLocks noChangeArrowheads="1"/>
          </p:cNvSpPr>
          <p:nvPr/>
        </p:nvSpPr>
        <p:spPr bwMode="auto">
          <a:xfrm>
            <a:off x="5029200" y="2571750"/>
            <a:ext cx="152400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14"/>
          <p:cNvSpPr>
            <a:spLocks noChangeShapeType="1"/>
          </p:cNvSpPr>
          <p:nvPr/>
        </p:nvSpPr>
        <p:spPr bwMode="auto">
          <a:xfrm flipV="1">
            <a:off x="3352800" y="2971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15"/>
          <p:cNvSpPr>
            <a:spLocks noChangeShapeType="1"/>
          </p:cNvSpPr>
          <p:nvPr/>
        </p:nvSpPr>
        <p:spPr bwMode="auto">
          <a:xfrm flipH="1">
            <a:off x="26781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778" name="Picture 16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1465262"/>
            <a:ext cx="6635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9" name="Line 17"/>
          <p:cNvSpPr>
            <a:spLocks noChangeShapeType="1"/>
          </p:cNvSpPr>
          <p:nvPr/>
        </p:nvSpPr>
        <p:spPr bwMode="auto">
          <a:xfrm>
            <a:off x="1371600" y="2971800"/>
            <a:ext cx="598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8"/>
          <p:cNvSpPr>
            <a:spLocks noChangeShapeType="1"/>
          </p:cNvSpPr>
          <p:nvPr/>
        </p:nvSpPr>
        <p:spPr bwMode="auto">
          <a:xfrm>
            <a:off x="6553200" y="297180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Text Box 26"/>
          <p:cNvSpPr txBox="1">
            <a:spLocks noChangeArrowheads="1"/>
          </p:cNvSpPr>
          <p:nvPr/>
        </p:nvSpPr>
        <p:spPr bwMode="auto">
          <a:xfrm>
            <a:off x="304800" y="2209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Mensagem em claro, </a:t>
            </a:r>
            <a:r>
              <a:rPr lang="pt-PT" sz="1800" u="none">
                <a:solidFill>
                  <a:schemeClr val="hlink"/>
                </a:solidFill>
                <a:latin typeface="Tw Cen MT"/>
                <a:cs typeface="Tw Cen MT"/>
              </a:rPr>
              <a:t>M</a:t>
            </a:r>
          </a:p>
        </p:txBody>
      </p:sp>
      <p:sp>
        <p:nvSpPr>
          <p:cNvPr id="32786" name="Text Box 27"/>
          <p:cNvSpPr txBox="1">
            <a:spLocks noChangeArrowheads="1"/>
          </p:cNvSpPr>
          <p:nvPr/>
        </p:nvSpPr>
        <p:spPr bwMode="auto">
          <a:xfrm>
            <a:off x="3860020" y="2438400"/>
            <a:ext cx="628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{M}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endParaRPr lang="en-US" sz="2000" u="none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32787" name="Text Box 35"/>
          <p:cNvSpPr txBox="1">
            <a:spLocks noChangeArrowheads="1"/>
          </p:cNvSpPr>
          <p:nvPr/>
        </p:nvSpPr>
        <p:spPr bwMode="auto">
          <a:xfrm>
            <a:off x="5105400" y="2667000"/>
            <a:ext cx="1447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>
                <a:latin typeface="Comic Sans MS" charset="0"/>
              </a:rPr>
              <a:t>Algoritmo de decifra</a:t>
            </a:r>
          </a:p>
        </p:txBody>
      </p:sp>
      <p:sp>
        <p:nvSpPr>
          <p:cNvPr id="32788" name="Text Box 36"/>
          <p:cNvSpPr txBox="1">
            <a:spLocks noChangeArrowheads="1"/>
          </p:cNvSpPr>
          <p:nvPr/>
        </p:nvSpPr>
        <p:spPr bwMode="auto">
          <a:xfrm>
            <a:off x="6781800" y="2286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Mensagem em claro, </a:t>
            </a:r>
            <a:r>
              <a:rPr lang="pt-PT" sz="1800" u="none">
                <a:solidFill>
                  <a:schemeClr val="hlink"/>
                </a:solidFill>
                <a:latin typeface="Tw Cen MT"/>
                <a:cs typeface="Tw Cen MT"/>
              </a:rPr>
              <a:t>M</a:t>
            </a:r>
          </a:p>
        </p:txBody>
      </p:sp>
      <p:sp>
        <p:nvSpPr>
          <p:cNvPr id="32789" name="Text Box 37"/>
          <p:cNvSpPr txBox="1">
            <a:spLocks noChangeArrowheads="1"/>
          </p:cNvSpPr>
          <p:nvPr/>
        </p:nvSpPr>
        <p:spPr bwMode="auto">
          <a:xfrm>
            <a:off x="6814705" y="3276600"/>
            <a:ext cx="13851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M = {{M}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}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endParaRPr lang="en-US" sz="2000" u="none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32790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22727" y="4283690"/>
            <a:ext cx="8264073" cy="205740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 Alice e o Bob partilham uma chave criptogr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áfica, K</a:t>
            </a:r>
          </a:p>
          <a:p>
            <a:pPr eaLnBrk="1" hangingPunct="1">
              <a:lnSpc>
                <a:spcPct val="100000"/>
              </a:lnSpc>
            </a:pP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Os algoritmos de cifra e de decifra usam a mesma chave</a:t>
            </a:r>
          </a:p>
          <a:p>
            <a:pPr eaLnBrk="1" hangingPunct="1">
              <a:lnSpc>
                <a:spcPct val="100000"/>
              </a:lnSpc>
            </a:pP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Notação: {M}</a:t>
            </a:r>
            <a:r>
              <a:rPr lang="pt-PT" altLang="ja-JP" sz="2000" baseline="-25000" dirty="0">
                <a:latin typeface="Tw Cen MT"/>
                <a:ea typeface="ヒラギノ角ゴ Pro W3" charset="0"/>
                <a:cs typeface="Tw Cen MT"/>
              </a:rPr>
              <a:t>k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=Cifra(M,K)   M=Decifra({M}</a:t>
            </a:r>
            <a:r>
              <a:rPr lang="pt-PT" altLang="ja-JP" sz="2000" baseline="-25000" dirty="0">
                <a:latin typeface="Tw Cen MT"/>
                <a:ea typeface="ヒラギノ角ゴ Pro W3" charset="0"/>
                <a:cs typeface="Tw Cen MT"/>
              </a:rPr>
              <a:t>k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) 	ou  M = {{M}</a:t>
            </a:r>
            <a:r>
              <a:rPr lang="pt-PT" altLang="ja-JP" sz="2000" baseline="-25000" dirty="0">
                <a:latin typeface="Tw Cen MT"/>
                <a:ea typeface="ヒラギノ角ゴ Pro W3" charset="0"/>
                <a:cs typeface="Tw Cen MT"/>
              </a:rPr>
              <a:t>k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}</a:t>
            </a:r>
            <a:r>
              <a:rPr lang="pt-PT" altLang="ja-JP" sz="2000" baseline="-25000" dirty="0">
                <a:latin typeface="Tw Cen MT"/>
                <a:ea typeface="ヒラギノ角ゴ Pro W3" charset="0"/>
                <a:cs typeface="Tw Cen MT"/>
              </a:rPr>
              <a:t>k</a:t>
            </a:r>
          </a:p>
          <a:p>
            <a:pPr eaLnBrk="1" hangingPunct="1">
              <a:lnSpc>
                <a:spcPct val="100000"/>
              </a:lnSpc>
            </a:pP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É frequente o algoritmo cifrar ou decifrar de cada vez uma sequência de bits (ou bloco) de acordo com uma certa dimensão da chave, pelo que é aplicado repetidamente até cifrar todos os dados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32791" name="Picture 39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636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2502313" y="1720850"/>
            <a:ext cx="354774" cy="31463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 dirty="0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5382038" y="1656556"/>
            <a:ext cx="354774" cy="31463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 dirty="0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89363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9888"/>
            <a:ext cx="8715375" cy="1118351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Problema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da confidencialidade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04800" y="1358239"/>
            <a:ext cx="8458200" cy="533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algoritmo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criptográfico será tanto melhor quanto mais difícil for, sem se conhecer a chave, obter o texto original a partir do texto cifrado. A eficácia de um ataque depende de dois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factores: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	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Qualidade do a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lgoritmo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cifra,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	D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omínio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da geração da chave, isto é, número de bits ou tamanho da chave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Métodos de ataque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571500" lvl="1" defTabSz="762000" eaLnBrk="0" hangingPunct="0">
              <a:lnSpc>
                <a:spcPct val="90000"/>
              </a:lnSpc>
            </a:pP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Cripto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analíticos - baseiam-se nos métodos  matemáticos utilizados  em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criptografia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571500" lvl="1"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Força bruta - baseiam-se na exploração sistemática de todas as  chaves possíveis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Nenhum algoritmo criptográfico é inteiramente seguro se o número de bits da chave tornar um ataque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força bruta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realista no quadro de dois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factores: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	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valor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da informação (valor em condições espaço vs.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empo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cs typeface="Tw Cen MT"/>
              </a:rPr>
              <a:t>	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capacidade computacional disponível do atacante</a:t>
            </a:r>
          </a:p>
        </p:txBody>
      </p:sp>
    </p:spTree>
    <p:extLst>
      <p:ext uri="{BB962C8B-B14F-4D97-AF65-F5344CB8AC3E}">
        <p14:creationId xmlns:p14="http://schemas.microsoft.com/office/powerpoint/2010/main" val="3930637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Ataques força bruta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57200" y="1417638"/>
            <a:ext cx="8382000" cy="508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Se uma chave tiver 128 bits então há cerca de 3,4 x 10</a:t>
            </a:r>
            <a:r>
              <a:rPr lang="pt-PT" sz="2000" u="none" baseline="30000" dirty="0">
                <a:latin typeface="Tw Cen MT"/>
                <a:cs typeface="Tw Cen MT"/>
              </a:rPr>
              <a:t>38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sz="2000" u="none" dirty="0" smtClean="0">
                <a:latin typeface="Tw Cen MT"/>
                <a:cs typeface="Tw Cen MT"/>
              </a:rPr>
              <a:t>combinações diferentes.</a:t>
            </a: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Se for possível arranjar um bilião (10</a:t>
            </a:r>
            <a:r>
              <a:rPr lang="pt-PT" sz="2000" u="none" baseline="30000" dirty="0">
                <a:latin typeface="Tw Cen MT"/>
                <a:cs typeface="Tw Cen MT"/>
              </a:rPr>
              <a:t>9</a:t>
            </a:r>
            <a:r>
              <a:rPr lang="pt-PT" sz="2000" u="none" dirty="0">
                <a:latin typeface="Tw Cen MT"/>
                <a:cs typeface="Tw Cen MT"/>
              </a:rPr>
              <a:t>) de computadores, capazes de testarem um bilião de chaves por segundo cada um, é possível testar 10</a:t>
            </a:r>
            <a:r>
              <a:rPr lang="pt-PT" sz="2000" u="none" baseline="30000" dirty="0">
                <a:latin typeface="Tw Cen MT"/>
                <a:cs typeface="Tw Cen MT"/>
              </a:rPr>
              <a:t>18</a:t>
            </a:r>
            <a:r>
              <a:rPr lang="pt-PT" sz="2000" u="none" dirty="0">
                <a:latin typeface="Tw Cen MT"/>
                <a:cs typeface="Tw Cen MT"/>
              </a:rPr>
              <a:t> chaves por segundo. Neste caso são necessários 10</a:t>
            </a:r>
            <a:r>
              <a:rPr lang="pt-PT" sz="2000" u="none" baseline="30000" dirty="0">
                <a:latin typeface="Tw Cen MT"/>
                <a:cs typeface="Tw Cen MT"/>
              </a:rPr>
              <a:t>13</a:t>
            </a:r>
            <a:r>
              <a:rPr lang="pt-PT" sz="2000" u="none" dirty="0">
                <a:latin typeface="Tw Cen MT"/>
                <a:cs typeface="Tw Cen MT"/>
              </a:rPr>
              <a:t> anos para completar o ataque a uma chave de 128 bits.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Estima-se que  a idade do universo é de cerca de 10</a:t>
            </a:r>
            <a:r>
              <a:rPr lang="pt-PT" sz="2000" u="none" baseline="30000" dirty="0">
                <a:latin typeface="Tw Cen MT"/>
                <a:cs typeface="Tw Cen MT"/>
              </a:rPr>
              <a:t>10</a:t>
            </a:r>
            <a:r>
              <a:rPr lang="pt-PT" sz="2000" u="none" dirty="0">
                <a:latin typeface="Tw Cen MT"/>
                <a:cs typeface="Tw Cen MT"/>
              </a:rPr>
              <a:t> anos !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No entanto, se a chave tiver 54 bits, então há apenas cerca de 6 x 10</a:t>
            </a:r>
            <a:r>
              <a:rPr lang="pt-PT" sz="2000" u="none" baseline="30000" dirty="0">
                <a:latin typeface="Tw Cen MT"/>
                <a:cs typeface="Tw Cen MT"/>
              </a:rPr>
              <a:t>16</a:t>
            </a:r>
            <a:r>
              <a:rPr lang="pt-PT" sz="2000" u="none" dirty="0">
                <a:latin typeface="Tw Cen MT"/>
                <a:cs typeface="Tw Cen MT"/>
              </a:rPr>
              <a:t> combinações. Com o mesmo poder computacional (teste de 10</a:t>
            </a:r>
            <a:r>
              <a:rPr lang="pt-PT" sz="2000" u="none" baseline="30000" dirty="0">
                <a:latin typeface="Tw Cen MT"/>
                <a:cs typeface="Tw Cen MT"/>
              </a:rPr>
              <a:t>18</a:t>
            </a:r>
            <a:r>
              <a:rPr lang="pt-PT" sz="2000" u="none" dirty="0">
                <a:latin typeface="Tw Cen MT"/>
                <a:cs typeface="Tw Cen MT"/>
              </a:rPr>
              <a:t> chaves por segundo), 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é possível testar todas as hipóteses em menos de 1 segundo.</a:t>
            </a: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Conclusão: chaves geradas de forma </a:t>
            </a:r>
            <a:r>
              <a:rPr lang="pt-PT" sz="2000" u="none" dirty="0" smtClean="0">
                <a:latin typeface="Tw Cen MT"/>
                <a:ea typeface="ヒラギノ角ゴ Pro W3" charset="0"/>
                <a:cs typeface="Tw Cen MT"/>
              </a:rPr>
              <a:t>“aleatória perfeita”, 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com um número de bits suficientemente grande, são relativamente seguras quando sujeitas a ataques do tipo </a:t>
            </a:r>
            <a:r>
              <a:rPr lang="ja-JP" altLang="pt-PT" sz="2000" u="none" dirty="0"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força bruta</a:t>
            </a:r>
            <a:r>
              <a:rPr lang="ja-JP" altLang="pt-PT" sz="2000" u="none" dirty="0"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879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teoria e a prática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57200" y="1656937"/>
            <a:ext cx="8382000" cy="480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A análise anterior pressupõe que há uma distribuição perfeita da probabilidade de se ter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seleccionado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uma dada chave em todo o universo possível. Na prática tais geradores perfeitos de chaves não existem e o atacante pode, conhecendo alguma das fraquezas do gerador de chaves, ir analisar um espaço de pesquisa muito mais reduzido.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m</a:t>
            </a:r>
            <a:r>
              <a:rPr lang="pt-PT" altLang="ja-JP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étodo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cs typeface="Tw Cen MT"/>
              </a:rPr>
              <a:t>de ataque mais fácil consiste em tentar “</a:t>
            </a:r>
            <a:r>
              <a:rPr lang="pt-PT" altLang="ja-JP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advinhar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cs typeface="Tw Cen MT"/>
              </a:rPr>
              <a:t>” a semente usada no processo de geração.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Tx/>
              <a:buChar char="•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Por outro lado, certas chaves são inadequadas e são facilmente quebradas conhecendo o algoritmo usado e por isso não podem ser usadas.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Ou seja, na prática, a geração de chaves adequadas é um problema muito delicado e os ataques de força bruta quase nunca são realizados de forma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cega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a todo o universo de chaves possíveis.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Conclus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ão: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altLang="ja-JP" sz="20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necessário ter uma atitude “cautelosa” face a esta questão.</a:t>
            </a:r>
            <a:endParaRPr lang="pt-PT" sz="20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98181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A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lgoritmos criptográficos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57200" y="1417638"/>
            <a:ext cx="8229599" cy="5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latin typeface="Tw Cen MT"/>
                <a:cs typeface="Tw Cen MT"/>
              </a:rPr>
              <a:t>Não é possível provar matematicamente que um algoritmo criptográfico não tem falhas capazes de o tornar frágil perante ataques </a:t>
            </a:r>
            <a:r>
              <a:rPr lang="pt-PT" sz="2800" u="none" dirty="0" err="1" smtClean="0">
                <a:latin typeface="Tw Cen MT"/>
                <a:cs typeface="Tw Cen MT"/>
              </a:rPr>
              <a:t>cripto</a:t>
            </a:r>
            <a:r>
              <a:rPr lang="pt-PT" sz="2800" dirty="0">
                <a:latin typeface="Tw Cen MT"/>
                <a:cs typeface="Tw Cen MT"/>
              </a:rPr>
              <a:t>-</a:t>
            </a:r>
            <a:r>
              <a:rPr lang="pt-PT" sz="2800" u="none" dirty="0" smtClean="0">
                <a:latin typeface="Tw Cen MT"/>
                <a:cs typeface="Tw Cen MT"/>
              </a:rPr>
              <a:t>analíticos</a:t>
            </a:r>
            <a:r>
              <a:rPr lang="pt-PT" sz="2800" u="none" dirty="0">
                <a:latin typeface="Tw Cen MT"/>
                <a:cs typeface="Tw Cen MT"/>
              </a:rPr>
              <a:t>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latin typeface="Tw Cen MT"/>
                <a:cs typeface="Tw Cen MT"/>
              </a:rPr>
              <a:t>Só se consegue provar </a:t>
            </a:r>
            <a:r>
              <a:rPr lang="pt-PT" sz="2800" u="none" dirty="0" err="1">
                <a:latin typeface="Tw Cen MT"/>
                <a:cs typeface="Tw Cen MT"/>
              </a:rPr>
              <a:t>exactamente</a:t>
            </a:r>
            <a:r>
              <a:rPr lang="pt-PT" sz="2800" u="none" dirty="0">
                <a:latin typeface="Tw Cen MT"/>
                <a:cs typeface="Tw Cen MT"/>
              </a:rPr>
              <a:t> o contrário, através de exemplos. </a:t>
            </a:r>
            <a:r>
              <a:rPr lang="en-US" sz="2800" u="none" dirty="0">
                <a:latin typeface="Tw Cen MT"/>
                <a:cs typeface="Tw Cen MT"/>
                <a:sym typeface="Wingdings" charset="0"/>
              </a:rPr>
              <a:t></a:t>
            </a:r>
            <a:endParaRPr lang="pt-PT" sz="2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latin typeface="Tw Cen MT"/>
                <a:cs typeface="Tw Cen MT"/>
              </a:rPr>
              <a:t>A segurança de um método é pois baseada em: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800" dirty="0">
                <a:latin typeface="Tw Cen MT"/>
                <a:cs typeface="Tw Cen MT"/>
              </a:rPr>
              <a:t>	</a:t>
            </a:r>
            <a:r>
              <a:rPr lang="pt-PT" sz="2800" u="none" dirty="0" smtClean="0">
                <a:latin typeface="Tw Cen MT"/>
                <a:cs typeface="Tw Cen MT"/>
              </a:rPr>
              <a:t>o algoritmo mesmo </a:t>
            </a:r>
            <a:r>
              <a:rPr lang="pt-PT" sz="2800" u="none" dirty="0">
                <a:latin typeface="Tw Cen MT"/>
                <a:cs typeface="Tw Cen MT"/>
              </a:rPr>
              <a:t>ser público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2800" dirty="0">
                <a:latin typeface="Tw Cen MT"/>
                <a:cs typeface="Tw Cen MT"/>
              </a:rPr>
              <a:t>	</a:t>
            </a:r>
            <a:r>
              <a:rPr lang="pt-PT" sz="2800" u="none" dirty="0" smtClean="0">
                <a:latin typeface="Tw Cen MT"/>
                <a:cs typeface="Tw Cen MT"/>
              </a:rPr>
              <a:t>estar </a:t>
            </a:r>
            <a:r>
              <a:rPr lang="pt-PT" sz="2800" u="none" dirty="0">
                <a:latin typeface="Tw Cen MT"/>
                <a:cs typeface="Tw Cen MT"/>
              </a:rPr>
              <a:t>sujeito à critica e análise por especialistas.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800" u="none" dirty="0">
                <a:latin typeface="Tw Cen MT"/>
                <a:cs typeface="Tw Cen MT"/>
              </a:rPr>
              <a:t>A ciência criptográfica é uma disciplina </a:t>
            </a:r>
            <a:r>
              <a:rPr lang="ja-JP" altLang="pt-PT" sz="2800" u="none" dirty="0">
                <a:latin typeface="Tw Cen MT"/>
                <a:cs typeface="Tw Cen MT"/>
              </a:rPr>
              <a:t>“</a:t>
            </a:r>
            <a:r>
              <a:rPr lang="pt-PT" sz="2800" u="none" dirty="0" smtClean="0">
                <a:latin typeface="Tw Cen MT"/>
                <a:cs typeface="Tw Cen MT"/>
              </a:rPr>
              <a:t>altamente especializada</a:t>
            </a:r>
            <a:r>
              <a:rPr lang="ja-JP" altLang="pt-PT" sz="2800" u="none" dirty="0">
                <a:latin typeface="Tw Cen MT"/>
                <a:cs typeface="Tw Cen MT"/>
              </a:rPr>
              <a:t>”</a:t>
            </a:r>
            <a:r>
              <a:rPr lang="pt-PT" sz="2800" u="none" dirty="0">
                <a:latin typeface="Tw Cen MT"/>
                <a:cs typeface="Tw Cen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4795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26" y="228600"/>
            <a:ext cx="7436075" cy="777875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Exemplos de algoritmos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27204" y="1963142"/>
            <a:ext cx="8458200" cy="45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b="1" u="none" dirty="0">
                <a:solidFill>
                  <a:srgbClr val="000000"/>
                </a:solidFill>
                <a:latin typeface="Tw Cen MT"/>
                <a:cs typeface="Tw Cen MT"/>
              </a:rPr>
              <a:t>DES - </a:t>
            </a:r>
            <a:r>
              <a:rPr lang="pt-PT" sz="1800" b="1" i="1" u="none" dirty="0">
                <a:solidFill>
                  <a:srgbClr val="000000"/>
                </a:solidFill>
                <a:latin typeface="Tw Cen MT"/>
                <a:cs typeface="Tw Cen MT"/>
              </a:rPr>
              <a:t>Data </a:t>
            </a:r>
            <a:r>
              <a:rPr lang="pt-PT" sz="1800" b="1" i="1" u="none" dirty="0" err="1">
                <a:solidFill>
                  <a:srgbClr val="000000"/>
                </a:solidFill>
                <a:latin typeface="Tw Cen MT"/>
                <a:cs typeface="Tw Cen MT"/>
              </a:rPr>
              <a:t>Encryption</a:t>
            </a:r>
            <a:r>
              <a:rPr lang="pt-PT" sz="1800" b="1" i="1" u="none" dirty="0">
                <a:solidFill>
                  <a:srgbClr val="000000"/>
                </a:solidFill>
                <a:latin typeface="Tw Cen MT"/>
                <a:cs typeface="Tw Cen MT"/>
              </a:rPr>
              <a:t> Standard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- chaves com 56 bits, blocos de 64 bits. Está a cair em desuso pois a chave é demasiado pequena para a potência de cálculo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actual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. 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o método mais antigo. Está a cair em desuso.</a:t>
            </a: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Triple DES - DES reforçado </a:t>
            </a:r>
            <a:r>
              <a:rPr lang="en-US" sz="1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–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aplicação várias vezes de DES com chave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com 128 bits ou 168 bits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IDEA - </a:t>
            </a:r>
            <a:r>
              <a:rPr lang="pt-PT" sz="1800" b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International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Data </a:t>
            </a:r>
            <a:r>
              <a:rPr lang="pt-PT" sz="1800" b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Encryption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1800" b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Algorithm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- chave com 128 bits, blocos de 128 bits. Método desenvolvido na Europa. Após vários anos de utilização e divulgação pública não se conhecem ataques com êxito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 É do domínio público e a sua popularidade adveio das fraquezas do DES.</a:t>
            </a: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AES - </a:t>
            </a:r>
            <a:r>
              <a:rPr lang="pt-PT" sz="1800" b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Advanced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1800" b="1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Encryption</a:t>
            </a:r>
            <a:r>
              <a:rPr lang="pt-PT" sz="1800" b="1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Standard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- Nova norma U.S.A. Definida por concurso público. Admite chaves de 128, 192 ou 256 bits e blocos de 128 bits. 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o método que apresenta </a:t>
            </a:r>
            <a:r>
              <a:rPr lang="pt-PT" altLang="ja-JP" sz="1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actualmente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maior generalização de uso.</a:t>
            </a:r>
            <a:endParaRPr lang="pt-PT" sz="1800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7204" y="1161274"/>
            <a:ext cx="84582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dirty="0" smtClean="0">
                <a:latin typeface="Tw Cen MT"/>
                <a:ea typeface="ＭＳ Ｐゴシック" charset="0"/>
                <a:cs typeface="Tw Cen MT"/>
              </a:rPr>
              <a:t>(Algoritmos de cifra simétrica por blocos)</a:t>
            </a:r>
            <a:endParaRPr lang="pt-PT" sz="2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69214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Proteção </a:t>
            </a:r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 Integridade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04800" y="1428487"/>
            <a:ext cx="8534400" cy="507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 as mensagens a cifrar só contiverem bits significativos e válidos para as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transacções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em curso, a sua decifra com uma chave errada conduz apesar disso a um padrão de bits que pode ter significado (errado) para o receptor.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Este facto pode ser usado para levar o receptor a executar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disparates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mas também, em casos particulares, pode ser uma fonte de insegurança.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Pode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ser usado como base para ataques de impedimento de prestação de serviço tentando saturar o receptor ao processar dados aleatórios.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Por este motivo, é necessário introduzir bits redundantes antes de cifrar as mensagens que impeçam o receptor de ficar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baralhado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. As soluções mais simples são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: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- colocar um CRC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- colocar um número de ordem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- utilizar sínteses de mensagens (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message-digests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ou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hash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codes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 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	calculadas com base em funções de síntese (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hash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functions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- usar um campo MAC —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Message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Authentication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Code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(ver adiante)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	- colocar um valor fixo (segredo pré-estabelecido), etc.</a:t>
            </a:r>
          </a:p>
        </p:txBody>
      </p:sp>
    </p:spTree>
    <p:extLst>
      <p:ext uri="{BB962C8B-B14F-4D97-AF65-F5344CB8AC3E}">
        <p14:creationId xmlns:p14="http://schemas.microsoft.com/office/powerpoint/2010/main" val="3556842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Exemplo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217612" y="2039745"/>
            <a:ext cx="1610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latin typeface="Tw Cen MT"/>
                <a:cs typeface="Tw Cen MT"/>
              </a:rPr>
              <a:t>Mensagem M: 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970212" y="2044507"/>
            <a:ext cx="358933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836612" y="3568507"/>
            <a:ext cx="17689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Número de sequência: 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3503612" y="3492307"/>
            <a:ext cx="44815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f = F ( n, M ) ; Função especial F como um CRC por exemplo </a:t>
            </a:r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2976562" y="2730307"/>
            <a:ext cx="358933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6565900" y="2730307"/>
            <a:ext cx="70326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2625725" y="2730307"/>
            <a:ext cx="3508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2625725" y="2727132"/>
            <a:ext cx="2633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n </a:t>
            </a:r>
          </a:p>
        </p:txBody>
      </p:sp>
      <p:sp>
        <p:nvSpPr>
          <p:cNvPr id="39948" name="Text Box 11"/>
          <p:cNvSpPr txBox="1">
            <a:spLocks noChangeArrowheads="1"/>
          </p:cNvSpPr>
          <p:nvPr/>
        </p:nvSpPr>
        <p:spPr bwMode="auto">
          <a:xfrm>
            <a:off x="6777037" y="2803332"/>
            <a:ext cx="2444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f </a:t>
            </a:r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V="1">
            <a:off x="2554287" y="3187507"/>
            <a:ext cx="21113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H="1" flipV="1">
            <a:off x="6856412" y="318750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9951" name="Text Box 14"/>
          <p:cNvSpPr txBox="1">
            <a:spLocks noChangeArrowheads="1"/>
          </p:cNvSpPr>
          <p:nvPr/>
        </p:nvSpPr>
        <p:spPr bwMode="auto">
          <a:xfrm>
            <a:off x="1851025" y="2803332"/>
            <a:ext cx="578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M</a:t>
            </a:r>
            <a:r>
              <a:rPr lang="ja-JP" altLang="pt-PT" sz="1400" u="none">
                <a:latin typeface="Tw Cen MT"/>
                <a:cs typeface="Tw Cen MT"/>
              </a:rPr>
              <a:t>’</a:t>
            </a:r>
            <a:r>
              <a:rPr lang="pt-PT" sz="1400" u="none">
                <a:latin typeface="Tw Cen MT"/>
                <a:cs typeface="Tw Cen MT"/>
              </a:rPr>
              <a:t> =  </a:t>
            </a:r>
          </a:p>
        </p:txBody>
      </p:sp>
      <p:sp>
        <p:nvSpPr>
          <p:cNvPr id="39952" name="Text Box 15"/>
          <p:cNvSpPr txBox="1">
            <a:spLocks noChangeArrowheads="1"/>
          </p:cNvSpPr>
          <p:nvPr/>
        </p:nvSpPr>
        <p:spPr bwMode="auto">
          <a:xfrm>
            <a:off x="533400" y="451458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latin typeface="Tw Cen MT"/>
                <a:cs typeface="Tw Cen MT"/>
              </a:rPr>
              <a:t>M</a:t>
            </a:r>
            <a:r>
              <a:rPr lang="ja-JP" altLang="pt-PT" sz="2000" u="none" dirty="0">
                <a:latin typeface="Tw Cen MT"/>
                <a:cs typeface="Tw Cen MT"/>
              </a:rPr>
              <a:t>’</a:t>
            </a:r>
            <a:r>
              <a:rPr lang="pt-PT" sz="2000" u="none" dirty="0">
                <a:latin typeface="Tw Cen MT"/>
                <a:cs typeface="Tw Cen MT"/>
              </a:rPr>
              <a:t> é a mensagem que é cifrada e transmitida. O receptor recebe M</a:t>
            </a:r>
            <a:r>
              <a:rPr lang="ja-JP" altLang="pt-PT" sz="2000" u="none" dirty="0">
                <a:latin typeface="Tw Cen MT"/>
                <a:cs typeface="Tw Cen MT"/>
              </a:rPr>
              <a:t>’</a:t>
            </a:r>
            <a:r>
              <a:rPr lang="pt-PT" sz="2000" u="none" dirty="0">
                <a:latin typeface="Tw Cen MT"/>
                <a:cs typeface="Tw Cen MT"/>
              </a:rPr>
              <a:t> cifrada e decifra o primeiro bloco. Começa logo por controlar se o mesmo contem um número de sequência válido. Se não contiver, ignora o resto da mensagem; senão considera-a mas volta a controlar o valor de f no fim.</a:t>
            </a:r>
          </a:p>
        </p:txBody>
      </p:sp>
    </p:spTree>
    <p:extLst>
      <p:ext uri="{BB962C8B-B14F-4D97-AF65-F5344CB8AC3E}">
        <p14:creationId xmlns:p14="http://schemas.microsoft.com/office/powerpoint/2010/main" val="879090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Cifra por blocos encadeados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304800" y="1299534"/>
            <a:ext cx="8534400" cy="535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 dirty="0">
                <a:latin typeface="Tw Cen MT"/>
                <a:cs typeface="Tw Cen MT"/>
              </a:rPr>
              <a:t>Um algoritmo de cifra por blocos pode revelar-se frágil na medida em que cada bloco é cifrado de forma independente, o que pode revelar padrões repetidos que facilitem a relação do texto cifrado com o texto em claro e facilita o ataque por métodos </a:t>
            </a:r>
            <a:r>
              <a:rPr lang="pt-PT" sz="1800" u="none" dirty="0" err="1">
                <a:latin typeface="Tw Cen MT"/>
                <a:cs typeface="Tw Cen MT"/>
              </a:rPr>
              <a:t>cripto</a:t>
            </a:r>
            <a:r>
              <a:rPr lang="pt-PT" sz="1800" u="none" dirty="0">
                <a:latin typeface="Tw Cen MT"/>
                <a:cs typeface="Tw Cen MT"/>
              </a:rPr>
              <a:t> analíticos.</a:t>
            </a:r>
          </a:p>
          <a:p>
            <a:endParaRPr lang="pt-PT" sz="1800" u="none" dirty="0">
              <a:latin typeface="Tw Cen MT"/>
              <a:cs typeface="Tw Cen MT"/>
            </a:endParaRPr>
          </a:p>
          <a:p>
            <a:r>
              <a:rPr lang="pt-PT" sz="1800" u="none" dirty="0">
                <a:latin typeface="Tw Cen MT"/>
                <a:cs typeface="Tw Cen MT"/>
              </a:rPr>
              <a:t>Uma técnica possível para melhorar um método de cifra por blocos é usar cifra por blocos encadeados em cadeia (CBC - </a:t>
            </a:r>
            <a:r>
              <a:rPr lang="pt-PT" sz="1800" i="1" u="none" dirty="0" err="1">
                <a:latin typeface="Tw Cen MT"/>
                <a:cs typeface="Tw Cen MT"/>
              </a:rPr>
              <a:t>cipher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block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chaining</a:t>
            </a:r>
            <a:r>
              <a:rPr lang="pt-PT" sz="1800" u="none" dirty="0">
                <a:latin typeface="Tw Cen MT"/>
                <a:cs typeface="Tw Cen MT"/>
              </a:rPr>
              <a:t>).</a:t>
            </a:r>
          </a:p>
          <a:p>
            <a:endParaRPr lang="pt-PT" sz="1800" u="none" dirty="0">
              <a:latin typeface="Tw Cen MT"/>
              <a:cs typeface="Tw Cen MT"/>
            </a:endParaRPr>
          </a:p>
          <a:p>
            <a:r>
              <a:rPr lang="pt-PT" sz="1800" u="none" dirty="0">
                <a:latin typeface="Tw Cen MT"/>
                <a:cs typeface="Tw Cen MT"/>
              </a:rPr>
              <a:t>Como a aplicação duas vezes seguidas na operação XOR é </a:t>
            </a:r>
            <a:r>
              <a:rPr lang="pt-PT" sz="1800" u="none" dirty="0" err="1">
                <a:latin typeface="Tw Cen MT"/>
                <a:cs typeface="Tw Cen MT"/>
              </a:rPr>
              <a:t>idempotente</a:t>
            </a:r>
            <a:r>
              <a:rPr lang="pt-PT" sz="1800" u="none" dirty="0">
                <a:latin typeface="Tw Cen MT"/>
                <a:cs typeface="Tw Cen MT"/>
              </a:rPr>
              <a:t>, faz-se o seguinte: durante o processo de cifra cada bloco, antes de o cifrar, o mesmo é </a:t>
            </a:r>
            <a:r>
              <a:rPr lang="pt-PT" sz="1800" i="1" u="none" dirty="0" err="1">
                <a:latin typeface="Tw Cen MT"/>
                <a:cs typeface="Tw Cen MT"/>
              </a:rPr>
              <a:t>XORed</a:t>
            </a:r>
            <a:r>
              <a:rPr lang="pt-PT" sz="1800" u="none" dirty="0">
                <a:latin typeface="Tw Cen MT"/>
                <a:cs typeface="Tw Cen MT"/>
              </a:rPr>
              <a:t> com o resultado da cifra do anterior; durante a decifra, cada bloco é decifrado, e </a:t>
            </a:r>
            <a:r>
              <a:rPr lang="pt-PT" sz="1800" i="1" u="none" dirty="0" err="1">
                <a:latin typeface="Tw Cen MT"/>
                <a:cs typeface="Tw Cen MT"/>
              </a:rPr>
              <a:t>XORed</a:t>
            </a:r>
            <a:r>
              <a:rPr lang="pt-PT" sz="1800" u="none" dirty="0">
                <a:latin typeface="Tw Cen MT"/>
                <a:cs typeface="Tw Cen MT"/>
              </a:rPr>
              <a:t> com o anterior cifrado.</a:t>
            </a:r>
          </a:p>
          <a:p>
            <a:endParaRPr lang="pt-PT" sz="1800" u="none" dirty="0">
              <a:latin typeface="Tw Cen MT"/>
              <a:cs typeface="Tw Cen MT"/>
            </a:endParaRPr>
          </a:p>
          <a:p>
            <a:r>
              <a:rPr lang="pt-PT" sz="1800" u="none" dirty="0">
                <a:latin typeface="Tw Cen MT"/>
                <a:cs typeface="Tw Cen MT"/>
              </a:rPr>
              <a:t>No início usa-se um vector de inicialização (por exemplo uma </a:t>
            </a:r>
            <a:r>
              <a:rPr lang="pt-PT" sz="1800" i="1" u="none" dirty="0" err="1">
                <a:latin typeface="Tw Cen MT"/>
                <a:cs typeface="Tw Cen MT"/>
              </a:rPr>
              <a:t>timestamp</a:t>
            </a:r>
            <a:r>
              <a:rPr lang="pt-PT" sz="1800" u="none" dirty="0">
                <a:latin typeface="Tw Cen MT"/>
                <a:cs typeface="Tw Cen MT"/>
              </a:rPr>
              <a:t> da dimensão de um bloco) para iniciar o processo. Desta forma, o mesmo texto, cifrado com a mesma chave, mas com vectores iniciais distintos, conduz a resultados distintos.</a:t>
            </a:r>
          </a:p>
          <a:p>
            <a:endParaRPr lang="pt-PT" sz="1800" u="none" dirty="0">
              <a:latin typeface="Tw Cen MT"/>
              <a:cs typeface="Tw Cen MT"/>
            </a:endParaRPr>
          </a:p>
          <a:p>
            <a:r>
              <a:rPr lang="pt-PT" sz="1800" u="none" dirty="0">
                <a:latin typeface="Tw Cen MT"/>
                <a:cs typeface="Tw Cen MT"/>
              </a:rPr>
              <a:t>Esta técnica só se pode aplicar em canais fiáveis pois a perca de uma mensagem impede o processo de decifra.</a:t>
            </a:r>
          </a:p>
        </p:txBody>
      </p:sp>
    </p:spTree>
    <p:extLst>
      <p:ext uri="{BB962C8B-B14F-4D97-AF65-F5344CB8AC3E}">
        <p14:creationId xmlns:p14="http://schemas.microsoft.com/office/powerpoint/2010/main" val="2244934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0952" y="239888"/>
            <a:ext cx="8610600" cy="1327189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Autenticaç</a:t>
            </a:r>
            <a:r>
              <a:rPr lang="pt-PT" altLang="ja-JP" sz="4800" dirty="0" smtClean="0">
                <a:latin typeface="Tw Cen MT"/>
                <a:ea typeface="ヒラギノ角ゴ Pro W3" charset="0"/>
                <a:cs typeface="Tw Cen MT"/>
              </a:rPr>
              <a:t>ão por</a:t>
            </a:r>
            <a:r>
              <a:rPr lang="pt-PT" altLang="ja-JP" sz="48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desafio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84761" y="1567077"/>
            <a:ext cx="8534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latin typeface="Tw Cen MT"/>
                <a:cs typeface="Tw Cen MT"/>
              </a:rPr>
              <a:t>Bob e Alice t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ê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m de conhecer previamente uma chave secreta (K</a:t>
            </a:r>
            <a:r>
              <a:rPr lang="pt-PT" sz="2000" u="none" baseline="-25000" dirty="0">
                <a:latin typeface="Tw Cen MT"/>
                <a:ea typeface="ヒラギノ角ゴ Pro W3" charset="0"/>
                <a:cs typeface="Tw Cen MT"/>
              </a:rPr>
              <a:t>AB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) que partilham. Essa chave n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ão pode nunca passar em claro na rede.</a:t>
            </a:r>
          </a:p>
          <a:p>
            <a:endParaRPr lang="pt-PT" altLang="ja-JP" sz="2000" u="none" dirty="0">
              <a:latin typeface="Tw Cen MT"/>
              <a:ea typeface="ヒラギノ角ゴ Pro W3" charset="0"/>
              <a:cs typeface="Tw Cen MT"/>
            </a:endParaRPr>
          </a:p>
          <a:p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Este m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étodo permite au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tenticar e evitar o ataque por </a:t>
            </a:r>
            <a:r>
              <a:rPr lang="pt-PT" sz="2000" i="1" u="none" dirty="0" err="1">
                <a:latin typeface="Tw Cen MT"/>
                <a:ea typeface="ヒラギノ角ゴ Pro W3" charset="0"/>
                <a:cs typeface="Tw Cen MT"/>
              </a:rPr>
              <a:t>replaying</a:t>
            </a:r>
            <a:r>
              <a:rPr lang="pt-PT" sz="2000" i="1" u="none" dirty="0">
                <a:latin typeface="Tw Cen MT"/>
                <a:ea typeface="ヒラギノ角ゴ Pro W3" charset="0"/>
                <a:cs typeface="Tw Cen MT"/>
              </a:rPr>
              <a:t>. 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Garante-se a </a:t>
            </a:r>
            <a:r>
              <a:rPr lang="ja-JP" altLang="pt-PT" sz="2000" u="none" dirty="0"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i="1" u="none" dirty="0">
                <a:latin typeface="Tw Cen MT"/>
                <a:ea typeface="ヒラギノ角ゴ Pro W3" charset="0"/>
                <a:cs typeface="Tw Cen MT"/>
              </a:rPr>
              <a:t>frescura</a:t>
            </a:r>
            <a:r>
              <a:rPr lang="ja-JP" altLang="pt-PT" sz="2000" i="1" u="none" dirty="0"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da </a:t>
            </a:r>
            <a:r>
              <a:rPr lang="pt-PT" sz="2000" u="none" dirty="0" err="1">
                <a:latin typeface="Tw Cen MT"/>
                <a:ea typeface="ヒラギノ角ゴ Pro W3" charset="0"/>
                <a:cs typeface="Tw Cen MT"/>
              </a:rPr>
              <a:t>transacção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, pois os n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úmeros N</a:t>
            </a:r>
            <a:r>
              <a:rPr lang="pt-PT" altLang="ja-JP" sz="2000" u="none" baseline="-25000" dirty="0">
                <a:latin typeface="Tw Cen MT"/>
                <a:ea typeface="ヒラギノ角ゴ Pro W3" charset="0"/>
                <a:cs typeface="Tw Cen MT"/>
              </a:rPr>
              <a:t>A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 e N</a:t>
            </a:r>
            <a:r>
              <a:rPr lang="pt-PT" altLang="ja-JP" sz="2000" u="none" baseline="-25000" dirty="0">
                <a:latin typeface="Tw Cen MT"/>
                <a:ea typeface="ヒラギノ角ゴ Pro W3" charset="0"/>
                <a:cs typeface="Tw Cen MT"/>
              </a:rPr>
              <a:t>B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s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n</a:t>
            </a:r>
            <a:r>
              <a:rPr lang="pt-PT" altLang="ja-JP" sz="2000" u="none" dirty="0">
                <a:latin typeface="Tw Cen MT"/>
                <a:ea typeface="ヒラギノ角ゴ Pro W3" charset="0"/>
                <a:cs typeface="Tw Cen MT"/>
              </a:rPr>
              <a:t>úmeros aleatórios gerados no momento e que “nunca mais” devem ser reutilizados 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(costumam designar-se por </a:t>
            </a:r>
            <a:r>
              <a:rPr lang="ja-JP" altLang="pt-PT" sz="2000" u="none" dirty="0"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2000" i="1" u="none" dirty="0" err="1">
                <a:latin typeface="Tw Cen MT"/>
                <a:ea typeface="ヒラギノ角ゴ Pro W3" charset="0"/>
                <a:cs typeface="Tw Cen MT"/>
              </a:rPr>
              <a:t>nonces</a:t>
            </a:r>
            <a:r>
              <a:rPr lang="ja-JP" altLang="pt-PT" sz="2000" i="1" u="none" dirty="0">
                <a:latin typeface="Tw Cen MT"/>
                <a:ea typeface="ヒラギノ角ゴ Pro W3" charset="0"/>
                <a:cs typeface="Tw Cen MT"/>
              </a:rPr>
              <a:t>”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—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n</a:t>
            </a:r>
            <a:r>
              <a:rPr lang="pt-PT" sz="2000" u="none" dirty="0" err="1">
                <a:latin typeface="Tw Cen MT"/>
                <a:ea typeface="ヒラギノ角ゴ Pro W3" charset="0"/>
                <a:cs typeface="Tw Cen MT"/>
              </a:rPr>
              <a:t>umbers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2000" u="none" dirty="0" err="1">
                <a:latin typeface="Tw Cen MT"/>
                <a:ea typeface="ヒラギノ角ゴ Pro W3" charset="0"/>
                <a:cs typeface="Tw Cen MT"/>
              </a:rPr>
              <a:t>used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en-US" sz="2000" i="1" u="none" dirty="0">
                <a:solidFill>
                  <a:srgbClr val="FF0000"/>
                </a:solidFill>
                <a:latin typeface="Tw Cen MT"/>
                <a:ea typeface="ヒラギノ角ゴ Pro W3" charset="0"/>
                <a:cs typeface="Tw Cen MT"/>
              </a:rPr>
              <a:t>once</a:t>
            </a:r>
            <a:r>
              <a:rPr lang="en-US" sz="2000" i="1" u="none" dirty="0">
                <a:latin typeface="Tw Cen MT"/>
                <a:ea typeface="ヒラギノ角ゴ Pro W3" charset="0"/>
                <a:cs typeface="Tw Cen MT"/>
              </a:rPr>
              <a:t> in-a-lifetime</a:t>
            </a:r>
            <a:r>
              <a:rPr lang="pt-PT" sz="2000" u="none" dirty="0">
                <a:latin typeface="Tw Cen MT"/>
                <a:ea typeface="ヒラギノ角ゴ Pro W3" charset="0"/>
                <a:cs typeface="Tw Cen MT"/>
              </a:rPr>
              <a:t>).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38200" y="4122020"/>
            <a:ext cx="7883122" cy="2514600"/>
            <a:chOff x="838200" y="4068434"/>
            <a:chExt cx="7313613" cy="2514600"/>
          </a:xfrm>
        </p:grpSpPr>
        <p:sp>
          <p:nvSpPr>
            <p:cNvPr id="41989" name="Oval 6"/>
            <p:cNvSpPr>
              <a:spLocks noChangeArrowheads="1"/>
            </p:cNvSpPr>
            <p:nvPr/>
          </p:nvSpPr>
          <p:spPr bwMode="auto">
            <a:xfrm>
              <a:off x="838200" y="4449434"/>
              <a:ext cx="1327150" cy="1295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1990" name="Line 7"/>
            <p:cNvSpPr>
              <a:spLocks noChangeShapeType="1"/>
            </p:cNvSpPr>
            <p:nvPr/>
          </p:nvSpPr>
          <p:spPr bwMode="auto">
            <a:xfrm>
              <a:off x="2362200" y="4525634"/>
              <a:ext cx="426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1991" name="Oval 8"/>
            <p:cNvSpPr>
              <a:spLocks noChangeArrowheads="1"/>
            </p:cNvSpPr>
            <p:nvPr/>
          </p:nvSpPr>
          <p:spPr bwMode="auto">
            <a:xfrm>
              <a:off x="6858000" y="4449434"/>
              <a:ext cx="1293813" cy="1295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1992" name="Rectangle 9"/>
            <p:cNvSpPr>
              <a:spLocks noChangeArrowheads="1"/>
            </p:cNvSpPr>
            <p:nvPr/>
          </p:nvSpPr>
          <p:spPr bwMode="auto">
            <a:xfrm>
              <a:off x="2514600" y="4678034"/>
              <a:ext cx="2927497" cy="346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800" u="none">
                  <a:latin typeface="Tw Cen MT"/>
                  <a:cs typeface="Tw Cen MT"/>
                </a:rPr>
                <a:t>2) E eu sou o Bob, {N</a:t>
              </a:r>
              <a:r>
                <a:rPr lang="pt-PT" sz="1800" u="none" baseline="-25000">
                  <a:latin typeface="Tw Cen MT"/>
                  <a:cs typeface="Tw Cen MT"/>
                </a:rPr>
                <a:t>A</a:t>
              </a:r>
              <a:r>
                <a:rPr lang="pt-PT" sz="1800" u="none">
                  <a:latin typeface="Tw Cen MT"/>
                  <a:cs typeface="Tw Cen MT"/>
                </a:rPr>
                <a:t>}K</a:t>
              </a:r>
              <a:r>
                <a:rPr lang="pt-PT" sz="1800" u="none" baseline="-25000">
                  <a:latin typeface="Tw Cen MT"/>
                  <a:cs typeface="Tw Cen MT"/>
                </a:rPr>
                <a:t>AB</a:t>
              </a:r>
              <a:r>
                <a:rPr lang="pt-PT" sz="1800" u="none">
                  <a:latin typeface="Tw Cen MT"/>
                  <a:cs typeface="Tw Cen MT"/>
                </a:rPr>
                <a:t>, N</a:t>
              </a:r>
              <a:r>
                <a:rPr lang="pt-PT" sz="1800" u="none" baseline="-25000">
                  <a:latin typeface="Tw Cen MT"/>
                  <a:cs typeface="Tw Cen MT"/>
                </a:rPr>
                <a:t>B</a:t>
              </a:r>
            </a:p>
          </p:txBody>
        </p:sp>
        <p:pic>
          <p:nvPicPr>
            <p:cNvPr id="41993" name="Picture 10" descr="Alic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4678034"/>
              <a:ext cx="636588" cy="785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4" name="Picture 11" descr="Bo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7413" y="4754234"/>
              <a:ext cx="663575" cy="677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995" name="Picture 12" descr="Ev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5821034"/>
              <a:ext cx="636588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96" name="Rectangle 13"/>
            <p:cNvSpPr>
              <a:spLocks noChangeArrowheads="1"/>
            </p:cNvSpPr>
            <p:nvPr/>
          </p:nvSpPr>
          <p:spPr bwMode="auto">
            <a:xfrm>
              <a:off x="3048000" y="4068434"/>
              <a:ext cx="2050378" cy="346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800" u="none">
                  <a:latin typeface="Tw Cen MT"/>
                  <a:cs typeface="Tw Cen MT"/>
                </a:rPr>
                <a:t>1) Eu sou a Alice, N</a:t>
              </a:r>
              <a:r>
                <a:rPr lang="pt-PT" sz="1800" u="none" baseline="-25000">
                  <a:latin typeface="Tw Cen MT"/>
                  <a:cs typeface="Tw Cen MT"/>
                </a:rPr>
                <a:t>A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41997" name="Line 14"/>
            <p:cNvSpPr>
              <a:spLocks noChangeShapeType="1"/>
            </p:cNvSpPr>
            <p:nvPr/>
          </p:nvSpPr>
          <p:spPr bwMode="auto">
            <a:xfrm flipH="1">
              <a:off x="2286000" y="5135234"/>
              <a:ext cx="434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1998" name="Rectangle 15"/>
            <p:cNvSpPr>
              <a:spLocks noChangeArrowheads="1"/>
            </p:cNvSpPr>
            <p:nvPr/>
          </p:nvSpPr>
          <p:spPr bwMode="auto">
            <a:xfrm>
              <a:off x="2667000" y="5287634"/>
              <a:ext cx="3165129" cy="346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800" u="none" dirty="0">
                  <a:latin typeface="Tw Cen MT"/>
                  <a:cs typeface="Tw Cen MT"/>
                </a:rPr>
                <a:t>3) Eu sou mesmo a Alice, {N</a:t>
              </a:r>
              <a:r>
                <a:rPr lang="pt-PT" sz="1800" u="none" baseline="-25000" dirty="0">
                  <a:latin typeface="Tw Cen MT"/>
                  <a:cs typeface="Tw Cen MT"/>
                </a:rPr>
                <a:t>B</a:t>
              </a:r>
              <a:r>
                <a:rPr lang="pt-PT" sz="1800" u="none" dirty="0">
                  <a:latin typeface="Tw Cen MT"/>
                  <a:cs typeface="Tw Cen MT"/>
                </a:rPr>
                <a:t>}K</a:t>
              </a:r>
              <a:r>
                <a:rPr lang="pt-PT" sz="1800" u="none" baseline="-25000" dirty="0">
                  <a:latin typeface="Tw Cen MT"/>
                  <a:cs typeface="Tw Cen MT"/>
                </a:rPr>
                <a:t>AB</a:t>
              </a:r>
            </a:p>
          </p:txBody>
        </p:sp>
        <p:sp>
          <p:nvSpPr>
            <p:cNvPr id="41999" name="Line 16"/>
            <p:cNvSpPr>
              <a:spLocks noChangeShapeType="1"/>
            </p:cNvSpPr>
            <p:nvPr/>
          </p:nvSpPr>
          <p:spPr bwMode="auto">
            <a:xfrm>
              <a:off x="2438400" y="5744834"/>
              <a:ext cx="426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039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2689906"/>
          </a:xfrm>
        </p:spPr>
        <p:txBody>
          <a:bodyPr>
            <a:noAutofit/>
          </a:bodyPr>
          <a:lstStyle/>
          <a:p>
            <a:pPr eaLnBrk="1" hangingPunct="1"/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A Alice e o Bob t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êm de ter uma chave secreta partilhada</a:t>
            </a:r>
          </a:p>
          <a:p>
            <a:pPr eaLnBrk="1" hangingPunct="1"/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Para aumentar o grau de segurança, idealmente essa chave devia ser diferente cada vez que falam entre si</a:t>
            </a:r>
          </a:p>
          <a:p>
            <a:pPr eaLnBrk="1" hangingPunct="1"/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Como obter a nova chave de cada vez ?</a:t>
            </a:r>
          </a:p>
          <a:p>
            <a:pPr eaLnBrk="1" hangingPunct="1"/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Este problema é ainda mais delicado se admitirmos que a Alice e o Bob vão ter um primeiro encontro e que não se conheceram antes </a:t>
            </a:r>
            <a:r>
              <a:rPr lang="pt-PT" altLang="ja-JP" sz="2000" dirty="0" smtClean="0">
                <a:latin typeface="Tw Cen MT"/>
                <a:ea typeface="ヒラギノ角ゴ Pro W3" charset="0"/>
                <a:cs typeface="Tw Cen MT"/>
              </a:rPr>
              <a:t>(é normalmente o 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caso de um comprador e um fornecedor </a:t>
            </a:r>
            <a:r>
              <a:rPr lang="pt-PT" altLang="ja-JP" sz="2000" dirty="0" smtClean="0">
                <a:latin typeface="Tw Cen MT"/>
                <a:ea typeface="ヒラギノ角ゴ Pro W3" charset="0"/>
                <a:cs typeface="Tw Cen MT"/>
              </a:rPr>
              <a:t>que não se conheceram antes).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O Problema da chave partilhada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4559250"/>
            <a:ext cx="8229600" cy="1744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pt-PT" altLang="ja-JP" sz="2800" dirty="0" smtClean="0">
                <a:latin typeface="Tw Cen MT"/>
                <a:ea typeface="ヒラギノ角ゴ Pro W3" charset="0"/>
                <a:cs typeface="Tw Cen MT"/>
              </a:rPr>
              <a:t>Este problema tem várias soluções. Nós vamos iremos analisar apenas uma delas mais tarde, que pressupõe que a Alice e o Bob são capazes de ter a certeza que são eles que estão de cada lado do canal</a:t>
            </a:r>
            <a:endParaRPr lang="pt-PT" altLang="ja-JP" sz="2800" dirty="0"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23554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946"/>
            <a:ext cx="8229600" cy="5535690"/>
          </a:xfrm>
        </p:spPr>
        <p:txBody>
          <a:bodyPr>
            <a:normAutofit fontScale="90000"/>
          </a:bodyPr>
          <a:lstStyle/>
          <a:p>
            <a:r>
              <a:rPr lang="pt-PT" dirty="0">
                <a:latin typeface="Tw Cen MT"/>
                <a:cs typeface="Tw Cen MT"/>
              </a:rPr>
              <a:t>Este capítulo apresenta uma breve introdução às técnicas de segurança centrada na problemática da comunicação através de canais </a:t>
            </a:r>
            <a:r>
              <a:rPr lang="pt-PT" dirty="0" smtClean="0">
                <a:latin typeface="Tw Cen MT"/>
                <a:cs typeface="Tw Cen MT"/>
              </a:rPr>
              <a:t>seguros</a:t>
            </a:r>
            <a:br>
              <a:rPr lang="pt-PT" dirty="0" smtClean="0">
                <a:latin typeface="Tw Cen MT"/>
                <a:cs typeface="Tw Cen MT"/>
              </a:rPr>
            </a:br>
            <a:r>
              <a:rPr lang="pt-PT" dirty="0">
                <a:latin typeface="Tw Cen MT"/>
                <a:cs typeface="Tw Cen MT"/>
              </a:rPr>
              <a:t/>
            </a:r>
            <a:br>
              <a:rPr lang="pt-PT" dirty="0">
                <a:latin typeface="Tw Cen MT"/>
                <a:cs typeface="Tw Cen MT"/>
              </a:rPr>
            </a:br>
            <a:r>
              <a:rPr lang="pt-PT" dirty="0" smtClean="0">
                <a:latin typeface="Tw Cen MT"/>
                <a:cs typeface="Tw Cen MT"/>
              </a:rPr>
              <a:t/>
            </a:r>
            <a:br>
              <a:rPr lang="pt-PT" dirty="0" smtClean="0">
                <a:latin typeface="Tw Cen MT"/>
                <a:cs typeface="Tw Cen MT"/>
              </a:rPr>
            </a:br>
            <a:r>
              <a:rPr lang="pt-PT" dirty="0" smtClean="0">
                <a:latin typeface="Tw Cen MT"/>
                <a:cs typeface="Tw Cen MT"/>
              </a:rPr>
              <a:t>Esta parte apresenta o problema e introduz a criptografia simétrica</a:t>
            </a:r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29062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8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 smtClean="0">
                <a:latin typeface="Tw Cen MT" charset="0"/>
                <a:ea typeface="ＭＳ Ｐゴシック" charset="0"/>
              </a:rPr>
              <a:t>Breve introdução à problemática dos canais seguros e aos mecanismos usados para a sua construção. Criptografia de chave simétrica e sua utilização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8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 smtClean="0">
                <a:latin typeface="Tw Cen MT" charset="0"/>
                <a:ea typeface="ＭＳ Ｐゴシック" charset="0"/>
              </a:rPr>
              <a:t>Criptografia de chave pública ou assimétrica e suas aplicações</a:t>
            </a:r>
          </a:p>
        </p:txBody>
      </p:sp>
    </p:spTree>
    <p:extLst>
      <p:ext uri="{BB962C8B-B14F-4D97-AF65-F5344CB8AC3E}">
        <p14:creationId xmlns:p14="http://schemas.microsoft.com/office/powerpoint/2010/main" val="308963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2775" y="1645894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SzPct val="100000"/>
              <a:buFont typeface="Arial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Breve introdução à problemática dos canais seguros e aos mecanismos usados para a sua construção. Criptografia de chave simétrica e sua utilização — Parte 1 — Livro de base Cap. 8, parte das secções 8.1 e 8.2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Criptografia de chave pública ou assimétrica. Assinaturas e certificados. Os canais seguros construídos com SSL — Parte 2 — Livro de base Cap. 8, parte da secç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ão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 8.3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9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b="1" dirty="0">
                <a:latin typeface="Tw Cen MT"/>
                <a:ea typeface="ＭＳ Ｐゴシック" charset="0"/>
                <a:cs typeface="Tw Cen MT"/>
              </a:rPr>
              <a:t>Definiç</a:t>
            </a:r>
            <a:r>
              <a:rPr lang="pt-PT" altLang="ja-JP" b="1" dirty="0">
                <a:latin typeface="Tw Cen MT"/>
                <a:ea typeface="ヒラギノ角ゴ Pro W3" charset="0"/>
                <a:cs typeface="Tw Cen MT"/>
              </a:rPr>
              <a:t>ões</a:t>
            </a:r>
            <a:endParaRPr lang="pt-PT" b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1276"/>
            <a:ext cx="8229600" cy="4780405"/>
          </a:xfrm>
          <a:noFill/>
        </p:spPr>
        <p:txBody>
          <a:bodyPr>
            <a:normAutofit fontScale="85000" lnSpcReduction="20000"/>
          </a:bodyPr>
          <a:lstStyle/>
          <a:p>
            <a:pPr defTabSz="762000" eaLnBrk="1" hangingPunct="1">
              <a:lnSpc>
                <a:spcPct val="90000"/>
              </a:lnSpc>
            </a:pPr>
            <a:r>
              <a:rPr lang="pt-PT" sz="3000" i="1" dirty="0">
                <a:latin typeface="Tw Cen MT"/>
                <a:ea typeface="ＭＳ Ｐゴシック" charset="0"/>
                <a:cs typeface="Tw Cen MT"/>
              </a:rPr>
              <a:t>Entidade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- uma entidade (pessoa, processo, servidor, cliente, …) que é singular do ponto de vista dos direitos no sistema.</a:t>
            </a:r>
          </a:p>
          <a:p>
            <a:pPr defTabSz="762000" eaLnBrk="1" hangingPunct="1">
              <a:lnSpc>
                <a:spcPct val="90000"/>
              </a:lnSpc>
            </a:pPr>
            <a:endParaRPr lang="pt-PT" sz="3000" dirty="0">
              <a:latin typeface="Tw Cen MT"/>
              <a:ea typeface="ＭＳ Ｐゴシック" charset="0"/>
              <a:cs typeface="Tw Cen MT"/>
            </a:endParaRPr>
          </a:p>
          <a:p>
            <a:pPr defTabSz="762000" eaLnBrk="1" hangingPunct="1">
              <a:lnSpc>
                <a:spcPct val="90000"/>
              </a:lnSpc>
            </a:pPr>
            <a:r>
              <a:rPr lang="pt-PT" sz="3000" i="1" dirty="0">
                <a:latin typeface="Tw Cen MT"/>
                <a:ea typeface="ＭＳ Ｐゴシック" charset="0"/>
                <a:cs typeface="Tw Cen MT"/>
              </a:rPr>
              <a:t>Controlo de acessos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- dada uma operação </a:t>
            </a:r>
            <a:r>
              <a:rPr lang="pt-PT" sz="3000" dirty="0" err="1">
                <a:latin typeface="Tw Cen MT"/>
                <a:ea typeface="ＭＳ Ｐゴシック" charset="0"/>
                <a:cs typeface="Tw Cen MT"/>
              </a:rPr>
              <a:t>Op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sobre um objecto </a:t>
            </a:r>
            <a:r>
              <a:rPr lang="pt-PT" sz="3000" dirty="0" err="1" smtClean="0">
                <a:latin typeface="Tw Cen MT"/>
                <a:ea typeface="ＭＳ Ｐゴシック" charset="0"/>
                <a:cs typeface="Tw Cen MT"/>
              </a:rPr>
              <a:t>Ob</a:t>
            </a:r>
            <a:r>
              <a:rPr lang="pt-PT" sz="3000" dirty="0" smtClean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é necessário decidir se o entidade E pode aplicar </a:t>
            </a:r>
            <a:r>
              <a:rPr lang="pt-PT" sz="3000" dirty="0" err="1">
                <a:latin typeface="Tw Cen MT"/>
                <a:ea typeface="ＭＳ Ｐゴシック" charset="0"/>
                <a:cs typeface="Tw Cen MT"/>
              </a:rPr>
              <a:t>Op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a </a:t>
            </a:r>
            <a:r>
              <a:rPr lang="pt-PT" sz="3000" dirty="0" smtClean="0">
                <a:latin typeface="Tw Cen MT"/>
                <a:ea typeface="ＭＳ Ｐゴシック" charset="0"/>
                <a:cs typeface="Tw Cen MT"/>
              </a:rPr>
              <a:t>Ob.</a:t>
            </a:r>
            <a:endParaRPr lang="pt-PT" sz="3000" dirty="0">
              <a:latin typeface="Tw Cen MT"/>
              <a:ea typeface="ＭＳ Ｐゴシック" charset="0"/>
              <a:cs typeface="Tw Cen MT"/>
            </a:endParaRPr>
          </a:p>
          <a:p>
            <a:pPr defTabSz="762000" eaLnBrk="1" hangingPunct="1">
              <a:lnSpc>
                <a:spcPct val="90000"/>
              </a:lnSpc>
            </a:pPr>
            <a:endParaRPr lang="pt-PT" sz="3000" dirty="0">
              <a:latin typeface="Tw Cen MT"/>
              <a:ea typeface="ＭＳ Ｐゴシック" charset="0"/>
              <a:cs typeface="Tw Cen MT"/>
            </a:endParaRPr>
          </a:p>
          <a:p>
            <a:pPr defTabSz="762000" eaLnBrk="1" hangingPunct="1">
              <a:lnSpc>
                <a:spcPct val="90000"/>
              </a:lnSpc>
            </a:pPr>
            <a:r>
              <a:rPr lang="pt-PT" sz="3000" i="1" dirty="0">
                <a:latin typeface="Tw Cen MT"/>
                <a:ea typeface="ＭＳ Ｐゴシック" charset="0"/>
                <a:cs typeface="Tw Cen MT"/>
              </a:rPr>
              <a:t>Autenticação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- uma entidade que pretende ter a identidade </a:t>
            </a:r>
            <a:r>
              <a:rPr lang="ja-JP" altLang="pt-PT" sz="3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E</a:t>
            </a:r>
            <a:r>
              <a:rPr lang="ja-JP" altLang="pt-PT" sz="30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 tem de ser capaz de provar que é </a:t>
            </a:r>
            <a:r>
              <a:rPr lang="ja-JP" altLang="pt-PT" sz="3000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E</a:t>
            </a:r>
            <a:r>
              <a:rPr lang="ja-JP" altLang="pt-PT" sz="3000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3000" dirty="0">
                <a:latin typeface="Tw Cen MT"/>
                <a:ea typeface="ＭＳ Ｐゴシック" charset="0"/>
                <a:cs typeface="Tw Cen MT"/>
              </a:rPr>
              <a:t>.</a:t>
            </a:r>
          </a:p>
          <a:p>
            <a:pPr defTabSz="762000" eaLnBrk="1" hangingPunct="1">
              <a:lnSpc>
                <a:spcPct val="90000"/>
              </a:lnSpc>
            </a:pPr>
            <a:endParaRPr lang="pt-PT" sz="1800" dirty="0" smtClean="0">
              <a:latin typeface="Tw Cen MT"/>
              <a:ea typeface="ＭＳ Ｐゴシック" charset="0"/>
              <a:cs typeface="Tw Cen MT"/>
            </a:endParaRPr>
          </a:p>
          <a:p>
            <a:pPr defTabSz="762000" eaLnBrk="1" hangingPunct="1">
              <a:lnSpc>
                <a:spcPct val="90000"/>
              </a:lnSpc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defTabSz="762000" eaLnBrk="1" hangingPunct="1">
              <a:lnSpc>
                <a:spcPct val="90000"/>
              </a:lnSpc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  <a:p>
            <a:pPr marL="0" indent="0" defTabSz="762000" eaLnBrk="1" hangingPunct="1">
              <a:lnSpc>
                <a:spcPct val="90000"/>
              </a:lnSpc>
              <a:buNone/>
            </a:pP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Para a autenticaç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ão g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eralmente utiliza-se um método lógico do tipo </a:t>
            </a:r>
            <a:r>
              <a:rPr lang="pt-PT" sz="1800" u="sng" dirty="0">
                <a:latin typeface="Tw Cen MT"/>
                <a:ea typeface="ＭＳ Ｐゴシック" charset="0"/>
                <a:cs typeface="Tw Cen MT"/>
              </a:rPr>
              <a:t>segredo partilhado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entre E e quem o autentica (de que uma palavra chave ou password é o exemplo mais vulgar</a:t>
            </a:r>
            <a:r>
              <a:rPr lang="pt-PT" sz="1800" dirty="0" smtClean="0">
                <a:latin typeface="Tw Cen MT"/>
                <a:ea typeface="ＭＳ Ｐゴシック" charset="0"/>
                <a:cs typeface="Tw Cen MT"/>
              </a:rPr>
              <a:t>) mas 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também se pode basear na </a:t>
            </a:r>
            <a:r>
              <a:rPr lang="pt-PT" sz="1800" u="sng" dirty="0">
                <a:latin typeface="Tw Cen MT"/>
                <a:ea typeface="ＭＳ Ｐゴシック" charset="0"/>
                <a:cs typeface="Tw Cen MT"/>
              </a:rPr>
              <a:t>verificação de atributos físicos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(identificação da voz, impressões digitais ou caracter</a:t>
            </a:r>
            <a:r>
              <a:rPr lang="pt-PT" altLang="ja-JP" sz="1800" dirty="0">
                <a:latin typeface="Tw Cen MT"/>
                <a:ea typeface="ヒラギノ角ゴ Pro W3" charset="0"/>
                <a:cs typeface="Tw Cen MT"/>
              </a:rPr>
              <a:t>ísticas 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da retina por exemplo) ou na </a:t>
            </a:r>
            <a:r>
              <a:rPr lang="pt-PT" sz="1800" u="sng" dirty="0">
                <a:latin typeface="Tw Cen MT"/>
                <a:ea typeface="ＭＳ Ｐゴシック" charset="0"/>
                <a:cs typeface="Tw Cen MT"/>
              </a:rPr>
              <a:t>posse de algo que só E pode possuir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 (um cartão magnético ou um </a:t>
            </a:r>
            <a:r>
              <a:rPr lang="pt-PT" sz="1800" i="1" dirty="0" err="1">
                <a:latin typeface="Tw Cen MT"/>
                <a:ea typeface="ＭＳ Ｐゴシック" charset="0"/>
                <a:cs typeface="Tw Cen MT"/>
              </a:rPr>
              <a:t>smartcard</a:t>
            </a:r>
            <a:r>
              <a:rPr lang="pt-PT" sz="1800" dirty="0">
                <a:latin typeface="Tw Cen MT"/>
                <a:ea typeface="ＭＳ Ｐゴシック" charset="0"/>
                <a:cs typeface="Tw Cen MT"/>
              </a:rPr>
              <a:t>, por exemplo).</a:t>
            </a:r>
          </a:p>
          <a:p>
            <a:pPr defTabSz="762000" eaLnBrk="1" hangingPunct="1">
              <a:lnSpc>
                <a:spcPct val="90000"/>
              </a:lnSpc>
            </a:pPr>
            <a:endParaRPr lang="pt-PT" sz="18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94796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Canais seguros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82944"/>
            <a:ext cx="8686800" cy="370247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0" indent="0" eaLnBrk="1" hangingPunct="1">
              <a:buNone/>
            </a:pP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 canal seguro impede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acesso, alteração ou destruição indevida de informação, ou seja,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protege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privacidade e integridade dos dados trocados entre as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entidades</a:t>
            </a:r>
            <a:endParaRPr lang="pt-PT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41976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4000" b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Os canais normais n</a:t>
            </a:r>
            <a:r>
              <a:rPr lang="pt-PT" altLang="ja-JP" sz="4000" b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são seguros</a:t>
            </a:r>
            <a:endParaRPr lang="pt-PT" sz="4000" b="1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42624" y="1556530"/>
            <a:ext cx="7937072" cy="475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Indiscrição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Eaves-dropping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Mascarar-se ou pretender ser outro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Masquerading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 err="1">
                <a:solidFill>
                  <a:srgbClr val="000000"/>
                </a:solidFill>
                <a:latin typeface="Tw Cen MT"/>
                <a:cs typeface="Tw Cen MT"/>
              </a:rPr>
              <a:t>Reemissão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 de antigas mensagens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Message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replaying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Alteração indevida do conteúdo das mensagens 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Message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tampering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Supressão de mensagens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Message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supression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Repudiar mensagens enviadas anteriormente pelo próprio (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Message</a:t>
            </a:r>
            <a:r>
              <a:rPr lang="pt-PT" sz="24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400" i="1" u="none" dirty="0" err="1">
                <a:solidFill>
                  <a:srgbClr val="000000"/>
                </a:solidFill>
                <a:latin typeface="Tw Cen MT"/>
                <a:cs typeface="Tw Cen MT"/>
              </a:rPr>
              <a:t>repudiation</a:t>
            </a:r>
            <a:r>
              <a:rPr lang="pt-PT" sz="24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2624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Alice, Bob e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Trudy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3977" y="1279506"/>
            <a:ext cx="8142288" cy="2162881"/>
          </a:xfrm>
        </p:spPr>
        <p:txBody>
          <a:bodyPr>
            <a:noAutofit/>
          </a:bodyPr>
          <a:lstStyle/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Personagens (entidades) usadas com frequ</a:t>
            </a:r>
            <a:r>
              <a:rPr lang="pt-PT" altLang="ja-JP" sz="2400" dirty="0">
                <a:latin typeface="Tw Cen MT"/>
                <a:ea typeface="ヒラギノ角ゴ Pro W3" charset="0"/>
                <a:cs typeface="Tw Cen MT"/>
              </a:rPr>
              <a:t>ência em segurança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Bob e Alice (namorados) pretendem comunicar de forma segura</a:t>
            </a:r>
          </a:p>
          <a:p>
            <a:pPr eaLnBrk="1" hangingPunct="1"/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Trudy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intruder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ou atacante) pode interceptar, suprimir, modificar ou 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re-injectar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2400" dirty="0" err="1" smtClean="0">
                <a:latin typeface="Tw Cen MT"/>
                <a:ea typeface="ＭＳ Ｐゴシック" charset="0"/>
                <a:cs typeface="Tw Cen MT"/>
              </a:rPr>
              <a:t>replay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) mensagens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25605" name="Picture 4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3588832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3588832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6" descr="Eve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9150" y="5417632"/>
            <a:ext cx="1082675" cy="1295400"/>
          </a:xfrm>
        </p:spPr>
      </p:pic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289065" y="3841245"/>
            <a:ext cx="6799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canal</a:t>
            </a: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3719513" y="4192082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3282950" y="4712782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 flipV="1">
            <a:off x="3325813" y="4925507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4" name="Text Box 15"/>
          <p:cNvSpPr txBox="1">
            <a:spLocks noChangeArrowheads="1"/>
          </p:cNvSpPr>
          <p:nvPr/>
        </p:nvSpPr>
        <p:spPr bwMode="auto">
          <a:xfrm>
            <a:off x="4151313" y="3726945"/>
            <a:ext cx="18891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400" u="none">
                <a:latin typeface="Tw Cen MT"/>
                <a:cs typeface="Tw Cen MT"/>
              </a:rPr>
              <a:t>mensagens</a:t>
            </a:r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997450" y="4344482"/>
            <a:ext cx="223838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6" name="Freeform 17"/>
          <p:cNvSpPr>
            <a:spLocks/>
          </p:cNvSpPr>
          <p:nvPr/>
        </p:nvSpPr>
        <p:spPr bwMode="auto">
          <a:xfrm>
            <a:off x="3805238" y="4965195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7" name="Freeform 18"/>
          <p:cNvSpPr>
            <a:spLocks/>
          </p:cNvSpPr>
          <p:nvPr/>
        </p:nvSpPr>
        <p:spPr bwMode="auto">
          <a:xfrm flipH="1">
            <a:off x="4479925" y="4963607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 flipV="1">
            <a:off x="1230313" y="4895345"/>
            <a:ext cx="8143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19" name="Text Box 20"/>
          <p:cNvSpPr txBox="1">
            <a:spLocks noChangeArrowheads="1"/>
          </p:cNvSpPr>
          <p:nvPr/>
        </p:nvSpPr>
        <p:spPr bwMode="auto">
          <a:xfrm>
            <a:off x="488048" y="4696907"/>
            <a:ext cx="759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dados</a:t>
            </a:r>
          </a:p>
        </p:txBody>
      </p:sp>
      <p:sp>
        <p:nvSpPr>
          <p:cNvPr id="25620" name="Line 21"/>
          <p:cNvSpPr>
            <a:spLocks noChangeShapeType="1"/>
          </p:cNvSpPr>
          <p:nvPr/>
        </p:nvSpPr>
        <p:spPr bwMode="auto">
          <a:xfrm flipV="1">
            <a:off x="7037388" y="4865182"/>
            <a:ext cx="8143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5621" name="Text Box 22"/>
          <p:cNvSpPr txBox="1">
            <a:spLocks noChangeArrowheads="1"/>
          </p:cNvSpPr>
          <p:nvPr/>
        </p:nvSpPr>
        <p:spPr bwMode="auto">
          <a:xfrm>
            <a:off x="7857223" y="4666745"/>
            <a:ext cx="759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dados</a:t>
            </a:r>
          </a:p>
        </p:txBody>
      </p:sp>
      <p:sp>
        <p:nvSpPr>
          <p:cNvPr id="25622" name="Text Box 23"/>
          <p:cNvSpPr txBox="1">
            <a:spLocks noChangeArrowheads="1"/>
          </p:cNvSpPr>
          <p:nvPr/>
        </p:nvSpPr>
        <p:spPr bwMode="auto">
          <a:xfrm>
            <a:off x="1245744" y="3741232"/>
            <a:ext cx="6295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Alice</a:t>
            </a:r>
          </a:p>
        </p:txBody>
      </p:sp>
      <p:sp>
        <p:nvSpPr>
          <p:cNvPr id="25623" name="Text Box 24"/>
          <p:cNvSpPr txBox="1">
            <a:spLocks noChangeArrowheads="1"/>
          </p:cNvSpPr>
          <p:nvPr/>
        </p:nvSpPr>
        <p:spPr bwMode="auto">
          <a:xfrm>
            <a:off x="7088219" y="3588832"/>
            <a:ext cx="542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Bob</a:t>
            </a:r>
          </a:p>
        </p:txBody>
      </p:sp>
      <p:sp>
        <p:nvSpPr>
          <p:cNvPr id="25624" name="Text Box 25"/>
          <p:cNvSpPr txBox="1">
            <a:spLocks noChangeArrowheads="1"/>
          </p:cNvSpPr>
          <p:nvPr/>
        </p:nvSpPr>
        <p:spPr bwMode="auto">
          <a:xfrm>
            <a:off x="3495614" y="6027232"/>
            <a:ext cx="8621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Tw Cen MT"/>
                <a:cs typeface="Tw Cen MT"/>
              </a:rPr>
              <a:t>Trudy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052638" y="4502341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746690" y="4502341"/>
            <a:ext cx="1293812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5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2226</Words>
  <Application>Microsoft Macintosh PowerPoint</Application>
  <PresentationFormat>On-screen Show (4:3)</PresentationFormat>
  <Paragraphs>233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REDES DE COMPUTADORES  INTRODUÇÃO À SEGURANÇA DOS CANAIS DE DADOS  (Parte 1)</vt:lpstr>
      <vt:lpstr>Nota prévia</vt:lpstr>
      <vt:lpstr>Este capítulo apresenta uma breve introdução às técnicas de segurança centrada na problemática da comunicação através de canais seguros   Esta parte apresenta o problema e introduz a criptografia simétrica</vt:lpstr>
      <vt:lpstr>Objectivos do capítulo</vt:lpstr>
      <vt:lpstr>Onde estudar no livro de base</vt:lpstr>
      <vt:lpstr>Definições</vt:lpstr>
      <vt:lpstr>Canais seguros</vt:lpstr>
      <vt:lpstr>Os canais normais não são seguros</vt:lpstr>
      <vt:lpstr>Alice, Bob e Trudy</vt:lpstr>
      <vt:lpstr>Comunicação segura e canais seguros</vt:lpstr>
      <vt:lpstr>Criptografia</vt:lpstr>
      <vt:lpstr>A linguagem da criptografia</vt:lpstr>
      <vt:lpstr>Dicionário da Academia das Ciências</vt:lpstr>
      <vt:lpstr>Criptografia de chave simétrica</vt:lpstr>
      <vt:lpstr>Problema da confidencialidade</vt:lpstr>
      <vt:lpstr>Ataques força bruta</vt:lpstr>
      <vt:lpstr>A teoria e a prática</vt:lpstr>
      <vt:lpstr>Algoritmos criptográficos</vt:lpstr>
      <vt:lpstr>Exemplos de algoritmos</vt:lpstr>
      <vt:lpstr>Proteção de Integridade</vt:lpstr>
      <vt:lpstr>Exemplo</vt:lpstr>
      <vt:lpstr>Cifra por blocos encadeados</vt:lpstr>
      <vt:lpstr>Autenticação por desafio</vt:lpstr>
      <vt:lpstr>O Problema da chave partilhada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72</cp:revision>
  <dcterms:created xsi:type="dcterms:W3CDTF">2012-03-03T20:51:40Z</dcterms:created>
  <dcterms:modified xsi:type="dcterms:W3CDTF">2012-03-26T10:15:09Z</dcterms:modified>
</cp:coreProperties>
</file>