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9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26" autoAdjust="0"/>
  </p:normalViewPr>
  <p:slideViewPr>
    <p:cSldViewPr snapToGrid="0" snapToObjects="1">
      <p:cViewPr varScale="1">
        <p:scale>
          <a:sx n="84" d="100"/>
          <a:sy n="84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E249-5F24-B246-B508-281CBA33A349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8A663-086B-354B-82D0-7ED2691B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B4512F1-C533-2648-B420-0FCE888EC7F7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1A02B60-9857-3344-97D0-F547F5938D87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C9CD49D-30B7-E246-92BB-DD0967C75AC2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6E72A70-537B-7C4D-829D-3D0CD4C76256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D9590ED-7581-C542-B169-2BAA3A79573A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1E6EBE1-1829-AA4F-973A-C996400FA8C5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A81CB42-B2DB-1541-A7D6-FA568898749A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CD110C2-DB30-1E47-9643-003B2058ED59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F76B7CB-93D2-F744-8A4F-AAE7C76F30C7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CD0A4E5-C63F-2644-AAEE-5F8C9AB98B03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5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2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ob@someschool.edu" TargetMode="Externa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.emf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AS APLICAÇÕES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4)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28599"/>
            <a:ext cx="8235950" cy="896651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Alice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envia uma mensagem ao Bob</a:t>
            </a:r>
            <a:endParaRPr lang="pt-PT" sz="32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32194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1) Alice atrav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és do seu UA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comp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õe uma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mensagem para </a:t>
            </a:r>
            <a:r>
              <a:rPr lang="pt-PT" sz="2000" dirty="0">
                <a:latin typeface="Tw Cen MT"/>
                <a:ea typeface="ＭＳ Ｐゴシック" charset="0"/>
                <a:cs typeface="Tw Cen MT"/>
                <a:hlinkClick r:id="rId3"/>
              </a:rPr>
              <a:t>bob@someschool.edu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2) A mensagem 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é enviada para o </a:t>
            </a:r>
            <a:r>
              <a:rPr lang="pt-PT" altLang="ja-JP" sz="2000" dirty="0" err="1">
                <a:latin typeface="Tw Cen MT"/>
                <a:ea typeface="ＭＳ Ｐゴシック" charset="0"/>
                <a:cs typeface="Tw Cen MT"/>
              </a:rPr>
              <a:t>mail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 server da Alice e fica em fila de espera até poder ser transmitida para o </a:t>
            </a:r>
            <a:r>
              <a:rPr lang="pt-PT" altLang="ja-JP" sz="2000" dirty="0" err="1">
                <a:latin typeface="Tw Cen MT"/>
                <a:ea typeface="ＭＳ Ｐゴシック" charset="0"/>
                <a:cs typeface="Tw Cen MT"/>
              </a:rPr>
              <a:t>mail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 server de </a:t>
            </a:r>
            <a:r>
              <a:rPr lang="pt-PT" altLang="ja-JP" sz="2000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someschool.edu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3) O servidor da Alice abre uma conex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ão TCP para o </a:t>
            </a:r>
            <a:r>
              <a:rPr lang="pt-PT" altLang="ja-JP" sz="2000" dirty="0" err="1">
                <a:latin typeface="Tw Cen MT"/>
                <a:ea typeface="ＭＳ Ｐゴシック" charset="0"/>
                <a:cs typeface="Tw Cen MT"/>
              </a:rPr>
              <a:t>mail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 server </a:t>
            </a:r>
            <a:r>
              <a:rPr lang="pt-PT" altLang="ja-JP" sz="2000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someschool.edu</a:t>
            </a:r>
            <a:r>
              <a:rPr lang="pt-PT" altLang="ja-JP" sz="2000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(SMTP </a:t>
            </a:r>
            <a:r>
              <a:rPr lang="pt-PT" altLang="ja-JP" sz="2000" dirty="0" err="1">
                <a:latin typeface="Tw Cen MT"/>
                <a:ea typeface="ＭＳ Ｐゴシック" charset="0"/>
                <a:cs typeface="Tw Cen MT"/>
              </a:rPr>
              <a:t>client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) 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860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295400"/>
            <a:ext cx="3810000" cy="3268663"/>
          </a:xfrm>
        </p:spPr>
        <p:txBody>
          <a:bodyPr>
            <a:normAutofit/>
          </a:bodyPr>
          <a:lstStyle/>
          <a:p>
            <a:pPr eaLnBrk="1" hangingPunct="1"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4) Atrav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és da conexão SMTP a mensagem é entregue ao servidor </a:t>
            </a:r>
            <a:r>
              <a:rPr lang="pt-PT" altLang="ja-JP" sz="2000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someschool.edu</a:t>
            </a:r>
            <a:r>
              <a:rPr lang="pt-PT" altLang="ja-JP" sz="2000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5) E a mensagem 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é colocada na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mailbox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de Bob</a:t>
            </a:r>
          </a:p>
          <a:p>
            <a:pPr eaLnBrk="1" hangingPunct="1"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6) Mais tarde, Bob atrav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és do seu UA, vai ler a mensagem da Alice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Font typeface="Wingdings" charset="0"/>
              <a:buNone/>
            </a:pPr>
            <a:endParaRPr lang="pt-PT" sz="2400" dirty="0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210939"/>
              </p:ext>
            </p:extLst>
          </p:nvPr>
        </p:nvGraphicFramePr>
        <p:xfrm>
          <a:off x="1314450" y="5236369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5236369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6092" name="Group 7"/>
          <p:cNvGrpSpPr>
            <a:grpSpLocks/>
          </p:cNvGrpSpPr>
          <p:nvPr/>
        </p:nvGrpSpPr>
        <p:grpSpPr bwMode="auto">
          <a:xfrm>
            <a:off x="1341688" y="5736432"/>
            <a:ext cx="655131" cy="584200"/>
            <a:chOff x="4209" y="817"/>
            <a:chExt cx="481" cy="36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6093" name="Rectangle 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94" name="Text Box 9"/>
            <p:cNvSpPr txBox="1">
              <a:spLocks noChangeArrowheads="1"/>
            </p:cNvSpPr>
            <p:nvPr/>
          </p:nvSpPr>
          <p:spPr bwMode="auto">
            <a:xfrm>
              <a:off x="4209" y="817"/>
              <a:ext cx="481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user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agent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grpSp>
        <p:nvGrpSpPr>
          <p:cNvPr id="86067" name="Group 11"/>
          <p:cNvGrpSpPr>
            <a:grpSpLocks/>
          </p:cNvGrpSpPr>
          <p:nvPr/>
        </p:nvGrpSpPr>
        <p:grpSpPr bwMode="auto">
          <a:xfrm>
            <a:off x="3123524" y="4459330"/>
            <a:ext cx="355600" cy="933450"/>
            <a:chOff x="4180" y="783"/>
            <a:chExt cx="150" cy="307"/>
          </a:xfrm>
        </p:grpSpPr>
        <p:sp>
          <p:nvSpPr>
            <p:cNvPr id="86084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5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6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7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8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9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90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91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86068" name="Group 20"/>
          <p:cNvGrpSpPr>
            <a:grpSpLocks/>
          </p:cNvGrpSpPr>
          <p:nvPr/>
        </p:nvGrpSpPr>
        <p:grpSpPr bwMode="auto">
          <a:xfrm>
            <a:off x="2899686" y="5425827"/>
            <a:ext cx="809625" cy="1049338"/>
            <a:chOff x="4296" y="2627"/>
            <a:chExt cx="510" cy="66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6069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0" name="Text Box 22"/>
            <p:cNvSpPr txBox="1">
              <a:spLocks noChangeArrowheads="1"/>
            </p:cNvSpPr>
            <p:nvPr/>
          </p:nvSpPr>
          <p:spPr bwMode="auto">
            <a:xfrm>
              <a:off x="4323" y="2627"/>
              <a:ext cx="43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mail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server</a:t>
              </a:r>
              <a:endParaRPr lang="en-US" u="none" dirty="0">
                <a:latin typeface="Tw Cen MT"/>
                <a:cs typeface="Tw Cen MT"/>
              </a:endParaRPr>
            </a:p>
          </p:txBody>
        </p:sp>
        <p:sp>
          <p:nvSpPr>
            <p:cNvPr id="86071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2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3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4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5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6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7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8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79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0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1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2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083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pic>
        <p:nvPicPr>
          <p:cNvPr id="86026" name="Picture 36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5319713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27" name="Picture 37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900" y="5224463"/>
            <a:ext cx="676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30" name="Line 69"/>
          <p:cNvSpPr>
            <a:spLocks noChangeShapeType="1"/>
          </p:cNvSpPr>
          <p:nvPr/>
        </p:nvSpPr>
        <p:spPr bwMode="auto">
          <a:xfrm>
            <a:off x="1966858" y="5425827"/>
            <a:ext cx="895405" cy="41299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6031" name="Line 70"/>
          <p:cNvSpPr>
            <a:spLocks noChangeShapeType="1"/>
          </p:cNvSpPr>
          <p:nvPr/>
        </p:nvSpPr>
        <p:spPr bwMode="auto">
          <a:xfrm>
            <a:off x="3657600" y="5827713"/>
            <a:ext cx="1379538" cy="2190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6032" name="Line 71"/>
          <p:cNvSpPr>
            <a:spLocks noChangeShapeType="1"/>
          </p:cNvSpPr>
          <p:nvPr/>
        </p:nvSpPr>
        <p:spPr bwMode="auto">
          <a:xfrm flipV="1">
            <a:off x="5854700" y="5607050"/>
            <a:ext cx="1027113" cy="4270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6033" name="Oval 72"/>
          <p:cNvSpPr>
            <a:spLocks noChangeArrowheads="1"/>
          </p:cNvSpPr>
          <p:nvPr/>
        </p:nvSpPr>
        <p:spPr bwMode="auto">
          <a:xfrm>
            <a:off x="1482725" y="4837304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86034" name="Oval 73"/>
          <p:cNvSpPr>
            <a:spLocks noChangeArrowheads="1"/>
          </p:cNvSpPr>
          <p:nvPr/>
        </p:nvSpPr>
        <p:spPr bwMode="auto">
          <a:xfrm>
            <a:off x="2209800" y="5491957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2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86035" name="Oval 74"/>
          <p:cNvSpPr>
            <a:spLocks noChangeArrowheads="1"/>
          </p:cNvSpPr>
          <p:nvPr/>
        </p:nvSpPr>
        <p:spPr bwMode="auto">
          <a:xfrm>
            <a:off x="3564977" y="5149417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3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86036" name="Oval 75"/>
          <p:cNvSpPr>
            <a:spLocks noChangeArrowheads="1"/>
          </p:cNvSpPr>
          <p:nvPr/>
        </p:nvSpPr>
        <p:spPr bwMode="auto">
          <a:xfrm>
            <a:off x="4194175" y="5802313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4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86037" name="Oval 76"/>
          <p:cNvSpPr>
            <a:spLocks noChangeArrowheads="1"/>
          </p:cNvSpPr>
          <p:nvPr/>
        </p:nvSpPr>
        <p:spPr bwMode="auto">
          <a:xfrm>
            <a:off x="5723716" y="5247482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5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86038" name="Oval 77"/>
          <p:cNvSpPr>
            <a:spLocks noChangeArrowheads="1"/>
          </p:cNvSpPr>
          <p:nvPr/>
        </p:nvSpPr>
        <p:spPr bwMode="auto">
          <a:xfrm>
            <a:off x="6221413" y="5703888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6</a:t>
            </a:r>
            <a:endParaRPr lang="en-US" u="none">
              <a:latin typeface="Tw Cen MT"/>
              <a:cs typeface="Tw Cen MT"/>
            </a:endParaRPr>
          </a:p>
        </p:txBody>
      </p:sp>
      <p:graphicFrame>
        <p:nvGraphicFramePr>
          <p:cNvPr id="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07611"/>
              </p:ext>
            </p:extLst>
          </p:nvPr>
        </p:nvGraphicFramePr>
        <p:xfrm>
          <a:off x="6887233" y="5136137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7233" y="5136137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Group 7"/>
          <p:cNvGrpSpPr>
            <a:grpSpLocks/>
          </p:cNvGrpSpPr>
          <p:nvPr/>
        </p:nvGrpSpPr>
        <p:grpSpPr bwMode="auto">
          <a:xfrm>
            <a:off x="6914471" y="5636200"/>
            <a:ext cx="655131" cy="584200"/>
            <a:chOff x="4209" y="817"/>
            <a:chExt cx="481" cy="36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1" name="Rectangle 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4209" y="817"/>
              <a:ext cx="481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user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agent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grpSp>
        <p:nvGrpSpPr>
          <p:cNvPr id="83" name="Group 11"/>
          <p:cNvGrpSpPr>
            <a:grpSpLocks/>
          </p:cNvGrpSpPr>
          <p:nvPr/>
        </p:nvGrpSpPr>
        <p:grpSpPr bwMode="auto">
          <a:xfrm>
            <a:off x="5283979" y="4579560"/>
            <a:ext cx="355600" cy="933450"/>
            <a:chOff x="4180" y="783"/>
            <a:chExt cx="150" cy="307"/>
          </a:xfrm>
        </p:grpSpPr>
        <p:sp>
          <p:nvSpPr>
            <p:cNvPr id="84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5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7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8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9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0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1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92" name="Group 20"/>
          <p:cNvGrpSpPr>
            <a:grpSpLocks/>
          </p:cNvGrpSpPr>
          <p:nvPr/>
        </p:nvGrpSpPr>
        <p:grpSpPr bwMode="auto">
          <a:xfrm>
            <a:off x="5060141" y="5546057"/>
            <a:ext cx="809625" cy="1049338"/>
            <a:chOff x="4296" y="2627"/>
            <a:chExt cx="510" cy="66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93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4" name="Text Box 22"/>
            <p:cNvSpPr txBox="1">
              <a:spLocks noChangeArrowheads="1"/>
            </p:cNvSpPr>
            <p:nvPr/>
          </p:nvSpPr>
          <p:spPr bwMode="auto">
            <a:xfrm>
              <a:off x="4323" y="2627"/>
              <a:ext cx="43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mail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server</a:t>
              </a:r>
              <a:endParaRPr lang="en-US" u="none" dirty="0">
                <a:latin typeface="Tw Cen MT"/>
                <a:cs typeface="Tw Cen MT"/>
              </a:endParaRPr>
            </a:p>
          </p:txBody>
        </p:sp>
        <p:sp>
          <p:nvSpPr>
            <p:cNvPr id="95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7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8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9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0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1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2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3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4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5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6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7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14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err="1" smtClean="0">
                <a:latin typeface="Tw Cen MT"/>
                <a:ea typeface="ＭＳ Ｐゴシック" charset="0"/>
                <a:cs typeface="Tw Cen MT"/>
              </a:rPr>
              <a:t>Routing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 de e-mail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87044" name="Rectangle 3"/>
          <p:cNvSpPr>
            <a:spLocks noChangeArrowheads="1"/>
          </p:cNvSpPr>
          <p:nvPr/>
        </p:nvSpPr>
        <p:spPr bwMode="auto">
          <a:xfrm>
            <a:off x="533400" y="1524000"/>
            <a:ext cx="8077200" cy="45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Um endereço de e-mail segundo o RFC 822 contem um </a:t>
            </a:r>
            <a:r>
              <a:rPr lang="pt-PT" sz="1800" i="1" u="none" dirty="0" err="1" smtClean="0">
                <a:latin typeface="Tw Cen MT"/>
                <a:cs typeface="Tw Cen MT"/>
              </a:rPr>
              <a:t>domain</a:t>
            </a:r>
            <a:r>
              <a:rPr lang="pt-PT" sz="1800" i="1" u="none" dirty="0" smtClean="0"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latin typeface="Tw Cen MT"/>
                <a:cs typeface="Tw Cen MT"/>
              </a:rPr>
              <a:t>name</a:t>
            </a:r>
            <a:r>
              <a:rPr lang="pt-PT" sz="1800" u="none" dirty="0" smtClean="0">
                <a:latin typeface="Tw Cen MT"/>
                <a:cs typeface="Tw Cen MT"/>
              </a:rPr>
              <a:t> na parte direita; este </a:t>
            </a:r>
            <a:r>
              <a:rPr lang="pt-PT" sz="1800" i="1" u="none" dirty="0" err="1" smtClean="0">
                <a:latin typeface="Tw Cen MT"/>
                <a:cs typeface="Tw Cen MT"/>
              </a:rPr>
              <a:t>domain</a:t>
            </a:r>
            <a:r>
              <a:rPr lang="pt-PT" sz="1800" i="1" u="none" dirty="0" smtClean="0"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latin typeface="Tw Cen MT"/>
                <a:cs typeface="Tw Cen MT"/>
              </a:rPr>
              <a:t>name</a:t>
            </a:r>
            <a:r>
              <a:rPr lang="pt-PT" sz="1800" u="none" dirty="0" smtClean="0">
                <a:latin typeface="Tw Cen MT"/>
                <a:cs typeface="Tw Cen MT"/>
              </a:rPr>
              <a:t> especifica o servidor que gere a </a:t>
            </a:r>
            <a:r>
              <a:rPr lang="pt-PT" sz="1800" u="none" dirty="0" err="1" smtClean="0">
                <a:latin typeface="Tw Cen MT"/>
                <a:cs typeface="Tw Cen MT"/>
              </a:rPr>
              <a:t>mailbox</a:t>
            </a:r>
            <a:r>
              <a:rPr lang="pt-PT" sz="1800" u="none" dirty="0" smtClean="0">
                <a:latin typeface="Tw Cen MT"/>
                <a:cs typeface="Tw Cen MT"/>
              </a:rPr>
              <a:t> do destinatário da mensagem. Para se chegar ao mesmo, eventualmente, é necessário passar através de outros servidores intermédios. Para indicar estes caminhos alternativos, usam-se os chamados </a:t>
            </a:r>
            <a:r>
              <a:rPr lang="pt-PT" altLang="ja-JP" sz="1800" u="none" dirty="0" smtClean="0">
                <a:latin typeface="Tw Cen MT"/>
                <a:cs typeface="Tw Cen MT"/>
              </a:rPr>
              <a:t>“</a:t>
            </a:r>
            <a:r>
              <a:rPr lang="pt-PT" sz="1800" i="1" u="none" dirty="0" err="1" smtClean="0">
                <a:latin typeface="Tw Cen MT"/>
                <a:cs typeface="Tw Cen MT"/>
              </a:rPr>
              <a:t>mail</a:t>
            </a:r>
            <a:r>
              <a:rPr lang="pt-PT" sz="1800" i="1" u="none" dirty="0" smtClean="0"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latin typeface="Tw Cen MT"/>
                <a:cs typeface="Tw Cen MT"/>
              </a:rPr>
              <a:t>exchange</a:t>
            </a:r>
            <a:r>
              <a:rPr lang="pt-PT" sz="1800" i="1" u="none" dirty="0" smtClean="0"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latin typeface="Tw Cen MT"/>
                <a:cs typeface="Tw Cen MT"/>
              </a:rPr>
              <a:t>resource</a:t>
            </a:r>
            <a:r>
              <a:rPr lang="pt-PT" sz="1800" i="1" u="none" dirty="0" smtClean="0">
                <a:latin typeface="Tw Cen MT"/>
                <a:cs typeface="Tw Cen MT"/>
              </a:rPr>
              <a:t> records</a:t>
            </a:r>
            <a:r>
              <a:rPr lang="pt-PT" altLang="ja-JP" sz="1800" u="none" dirty="0" smtClean="0">
                <a:latin typeface="Tw Cen MT"/>
                <a:cs typeface="Tw Cen MT"/>
              </a:rPr>
              <a:t>”</a:t>
            </a:r>
            <a:r>
              <a:rPr lang="pt-PT" sz="1800" u="none" dirty="0" smtClean="0">
                <a:latin typeface="Tw Cen MT"/>
                <a:cs typeface="Tw Cen MT"/>
              </a:rPr>
              <a:t> no DNS. Exemplo: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fct.unl.pt</a:t>
            </a:r>
            <a:r>
              <a:rPr lang="pt-PT" sz="1800" u="none" dirty="0" smtClean="0">
                <a:latin typeface="Tw Cen MT"/>
                <a:cs typeface="Tw Cen MT"/>
              </a:rPr>
              <a:t>	IN	MX	20 	</a:t>
            </a:r>
            <a:r>
              <a:rPr lang="pt-PT" dirty="0" smtClean="0">
                <a:latin typeface="Tw Cen MT"/>
                <a:cs typeface="Tw Cen MT"/>
              </a:rPr>
              <a:t>smtp1</a:t>
            </a:r>
            <a:r>
              <a:rPr lang="pt-PT" sz="1800" u="none" dirty="0" smtClean="0">
                <a:latin typeface="Tw Cen MT"/>
                <a:cs typeface="Tw Cen MT"/>
              </a:rPr>
              <a:t>.fct.unl.pt.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fct.unl.pt</a:t>
            </a:r>
            <a:r>
              <a:rPr lang="pt-PT" sz="1800" u="none" dirty="0" smtClean="0">
                <a:latin typeface="Tw Cen MT"/>
                <a:cs typeface="Tw Cen MT"/>
              </a:rPr>
              <a:t>	IN	MX	30	</a:t>
            </a:r>
            <a:r>
              <a:rPr lang="pt-PT" dirty="0" smtClean="0">
                <a:latin typeface="Tw Cen MT"/>
                <a:cs typeface="Tw Cen MT"/>
              </a:rPr>
              <a:t>smtp2.fct.unl.pt</a:t>
            </a:r>
            <a:r>
              <a:rPr lang="pt-PT" dirty="0">
                <a:latin typeface="Tw Cen MT"/>
                <a:cs typeface="Tw Cen MT"/>
              </a:rPr>
              <a:t>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fct.unl.pt</a:t>
            </a:r>
            <a:r>
              <a:rPr lang="pt-PT" sz="1800" u="none" dirty="0" smtClean="0">
                <a:latin typeface="Tw Cen MT"/>
                <a:cs typeface="Tw Cen MT"/>
              </a:rPr>
              <a:t>	IN	MX	100	</a:t>
            </a:r>
            <a:r>
              <a:rPr lang="pt-PT" dirty="0" smtClean="0">
                <a:latin typeface="Tw Cen MT"/>
                <a:cs typeface="Tw Cen MT"/>
              </a:rPr>
              <a:t>smtp6</a:t>
            </a:r>
            <a:r>
              <a:rPr lang="pt-PT" sz="1800" u="none" dirty="0" smtClean="0">
                <a:latin typeface="Tw Cen MT"/>
                <a:cs typeface="Tw Cen MT"/>
              </a:rPr>
              <a:t>.rccn.net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Este mecanismo permite introduzir redundância no processo de entrega de e-mail ao destinatário final e permite igualmente introduzir no espaço de endereçamento do e-mail nomes que não são </a:t>
            </a:r>
            <a:r>
              <a:rPr lang="pt-PT" sz="1800" u="none" dirty="0" err="1" smtClean="0">
                <a:latin typeface="Tw Cen MT"/>
                <a:cs typeface="Tw Cen MT"/>
              </a:rPr>
              <a:t>directamente</a:t>
            </a:r>
            <a:r>
              <a:rPr lang="pt-PT" sz="1800" u="none" dirty="0" smtClean="0">
                <a:latin typeface="Tw Cen MT"/>
                <a:cs typeface="Tw Cen MT"/>
              </a:rPr>
              <a:t> nomes de servidores ou que são </a:t>
            </a:r>
            <a:r>
              <a:rPr lang="pt-PT" sz="1800" u="none" dirty="0" err="1" smtClean="0">
                <a:latin typeface="Tw Cen MT"/>
                <a:cs typeface="Tw Cen MT"/>
              </a:rPr>
              <a:t>gateways</a:t>
            </a:r>
            <a:r>
              <a:rPr lang="pt-PT" sz="1800" u="none" dirty="0" smtClean="0">
                <a:latin typeface="Tw Cen MT"/>
                <a:cs typeface="Tw Cen MT"/>
              </a:rPr>
              <a:t> de e-mail, etc.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1773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Envelopes, cabeçalhos e corpo da mensagem</a:t>
            </a:r>
          </a:p>
        </p:txBody>
      </p:sp>
      <p:sp>
        <p:nvSpPr>
          <p:cNvPr id="89092" name="Rectangle 3"/>
          <p:cNvSpPr>
            <a:spLocks noChangeArrowheads="1"/>
          </p:cNvSpPr>
          <p:nvPr/>
        </p:nvSpPr>
        <p:spPr bwMode="auto">
          <a:xfrm>
            <a:off x="1620838" y="1533525"/>
            <a:ext cx="2871787" cy="1435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89093" name="Rectangle 4"/>
          <p:cNvSpPr>
            <a:spLocks noChangeArrowheads="1"/>
          </p:cNvSpPr>
          <p:nvPr/>
        </p:nvSpPr>
        <p:spPr bwMode="auto">
          <a:xfrm>
            <a:off x="5911850" y="1990725"/>
            <a:ext cx="2470150" cy="3952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89094" name="Rectangle 5"/>
          <p:cNvSpPr>
            <a:spLocks noChangeArrowheads="1"/>
          </p:cNvSpPr>
          <p:nvPr/>
        </p:nvSpPr>
        <p:spPr bwMode="auto">
          <a:xfrm>
            <a:off x="1601788" y="1585913"/>
            <a:ext cx="1317493" cy="42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fulano de tal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rua do lá vão três</a:t>
            </a: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095" name="Rectangle 6"/>
          <p:cNvSpPr>
            <a:spLocks noChangeArrowheads="1"/>
          </p:cNvSpPr>
          <p:nvPr/>
        </p:nvSpPr>
        <p:spPr bwMode="auto">
          <a:xfrm>
            <a:off x="2725738" y="2271713"/>
            <a:ext cx="1381212" cy="42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para sicrano de tal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avenida …..</a:t>
            </a: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096" name="Rectangle 7"/>
          <p:cNvSpPr>
            <a:spLocks noChangeArrowheads="1"/>
          </p:cNvSpPr>
          <p:nvPr/>
        </p:nvSpPr>
        <p:spPr bwMode="auto">
          <a:xfrm>
            <a:off x="5962650" y="2043113"/>
            <a:ext cx="1195915" cy="59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fulano de tal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rua do lá vai um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…….</a:t>
            </a: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097" name="Rectangle 8"/>
          <p:cNvSpPr>
            <a:spLocks noChangeArrowheads="1"/>
          </p:cNvSpPr>
          <p:nvPr/>
        </p:nvSpPr>
        <p:spPr bwMode="auto">
          <a:xfrm>
            <a:off x="7088188" y="2805113"/>
            <a:ext cx="1054050" cy="59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Exmº Sr.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Sicrano de tal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098" name="Rectangle 9"/>
          <p:cNvSpPr>
            <a:spLocks noChangeArrowheads="1"/>
          </p:cNvSpPr>
          <p:nvPr/>
        </p:nvSpPr>
        <p:spPr bwMode="auto">
          <a:xfrm>
            <a:off x="6032500" y="3567113"/>
            <a:ext cx="2063115" cy="192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Assunto: ….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200" u="none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Exmº Sr.,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200" u="none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   Vimos pela presente ......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   …….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   Com os nossos cumprimentos,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200" u="none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200" u="none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  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099" name="AutoShape 10"/>
          <p:cNvSpPr>
            <a:spLocks noChangeArrowheads="1"/>
          </p:cNvSpPr>
          <p:nvPr/>
        </p:nvSpPr>
        <p:spPr bwMode="auto">
          <a:xfrm>
            <a:off x="5561013" y="1457325"/>
            <a:ext cx="3081337" cy="2349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89100" name="AutoShape 11"/>
          <p:cNvSpPr>
            <a:spLocks noChangeArrowheads="1"/>
          </p:cNvSpPr>
          <p:nvPr/>
        </p:nvSpPr>
        <p:spPr bwMode="auto">
          <a:xfrm>
            <a:off x="5630863" y="3895725"/>
            <a:ext cx="3082925" cy="2349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89101" name="Rectangle 12"/>
          <p:cNvSpPr>
            <a:spLocks noChangeArrowheads="1"/>
          </p:cNvSpPr>
          <p:nvPr/>
        </p:nvSpPr>
        <p:spPr bwMode="auto">
          <a:xfrm>
            <a:off x="2444750" y="3109913"/>
            <a:ext cx="734551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Envelope</a:t>
            </a: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102" name="Rectangle 13"/>
          <p:cNvSpPr>
            <a:spLocks noChangeArrowheads="1"/>
          </p:cNvSpPr>
          <p:nvPr/>
        </p:nvSpPr>
        <p:spPr bwMode="auto">
          <a:xfrm>
            <a:off x="3076575" y="4176713"/>
            <a:ext cx="924657" cy="7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Cabeçalhos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200" u="none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200" u="none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 smtClean="0">
                <a:latin typeface="Tw Cen MT"/>
                <a:cs typeface="Tw Cen MT"/>
              </a:rPr>
              <a:t>Corpo</a:t>
            </a:r>
            <a:endParaRPr lang="pt-PT" sz="1200" u="none">
              <a:latin typeface="Tw Cen MT"/>
              <a:cs typeface="Tw Cen MT"/>
            </a:endParaRPr>
          </a:p>
        </p:txBody>
      </p:sp>
      <p:sp>
        <p:nvSpPr>
          <p:cNvPr id="89103" name="Line 14"/>
          <p:cNvSpPr>
            <a:spLocks noChangeShapeType="1"/>
          </p:cNvSpPr>
          <p:nvPr/>
        </p:nvSpPr>
        <p:spPr bwMode="auto">
          <a:xfrm flipV="1">
            <a:off x="3935413" y="2898775"/>
            <a:ext cx="1830387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89104" name="Line 15"/>
          <p:cNvSpPr>
            <a:spLocks noChangeShapeType="1"/>
          </p:cNvSpPr>
          <p:nvPr/>
        </p:nvSpPr>
        <p:spPr bwMode="auto">
          <a:xfrm>
            <a:off x="3725863" y="4803775"/>
            <a:ext cx="2039937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89105" name="Rectangle 16"/>
          <p:cNvSpPr>
            <a:spLocks noChangeArrowheads="1"/>
          </p:cNvSpPr>
          <p:nvPr/>
        </p:nvSpPr>
        <p:spPr bwMode="auto">
          <a:xfrm>
            <a:off x="381000" y="5334000"/>
            <a:ext cx="5124162" cy="845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O envelope serve aos servidores para realizarem 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encaminhamento. O RFC 821 especifica o envelope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e o protocolo usado entre servidores (SMTP)</a:t>
            </a:r>
          </a:p>
        </p:txBody>
      </p:sp>
      <p:sp>
        <p:nvSpPr>
          <p:cNvPr id="89106" name="AutoShape 17"/>
          <p:cNvSpPr>
            <a:spLocks noChangeArrowheads="1"/>
          </p:cNvSpPr>
          <p:nvPr/>
        </p:nvSpPr>
        <p:spPr bwMode="auto">
          <a:xfrm>
            <a:off x="4083050" y="1609725"/>
            <a:ext cx="339725" cy="368300"/>
          </a:xfrm>
          <a:prstGeom prst="parallelogram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148088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Exemplo de mensagem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1140" name="Rectangle 3"/>
          <p:cNvSpPr>
            <a:spLocks noChangeArrowheads="1"/>
          </p:cNvSpPr>
          <p:nvPr/>
        </p:nvSpPr>
        <p:spPr bwMode="auto">
          <a:xfrm>
            <a:off x="1143000" y="1676400"/>
            <a:ext cx="7415015" cy="483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From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dirty="0" err="1" smtClean="0">
                <a:latin typeface="Tw Cen MT"/>
                <a:cs typeface="Tw Cen MT"/>
              </a:rPr>
              <a:t>some.user</a:t>
            </a:r>
            <a:r>
              <a:rPr lang="pt-PT" sz="1800" u="none" dirty="0" err="1" smtClean="0">
                <a:latin typeface="Tw Cen MT"/>
                <a:cs typeface="Tw Cen MT"/>
              </a:rPr>
              <a:t>@fct.unl.pt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Sun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May</a:t>
            </a:r>
            <a:r>
              <a:rPr lang="pt-PT" sz="1800" u="none" dirty="0" smtClean="0">
                <a:latin typeface="Tw Cen MT"/>
                <a:cs typeface="Tw Cen MT"/>
              </a:rPr>
              <a:t> 28 12:05:16 1996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Return-Path</a:t>
            </a:r>
            <a:r>
              <a:rPr lang="pt-PT" sz="1800" u="none" dirty="0" smtClean="0">
                <a:latin typeface="Tw Cen MT"/>
                <a:cs typeface="Tw Cen MT"/>
              </a:rPr>
              <a:t>: </a:t>
            </a:r>
            <a:r>
              <a:rPr lang="pt-PT" dirty="0" err="1">
                <a:latin typeface="Tw Cen MT"/>
                <a:cs typeface="Tw Cen MT"/>
              </a:rPr>
              <a:t>some.user@fct.unl.pt</a:t>
            </a:r>
            <a:r>
              <a:rPr lang="pt-PT" dirty="0">
                <a:latin typeface="Tw Cen MT"/>
                <a:cs typeface="Tw Cen MT"/>
              </a:rPr>
              <a:t> </a:t>
            </a: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Received</a:t>
            </a:r>
            <a:r>
              <a:rPr lang="pt-PT" sz="1800" u="none" dirty="0" smtClean="0">
                <a:latin typeface="Tw Cen MT"/>
                <a:cs typeface="Tw Cen MT"/>
              </a:rPr>
              <a:t>: </a:t>
            </a:r>
            <a:r>
              <a:rPr lang="pt-PT" sz="1800" u="none" dirty="0" err="1" smtClean="0">
                <a:latin typeface="Tw Cen MT"/>
                <a:cs typeface="Tw Cen MT"/>
              </a:rPr>
              <a:t>from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dirty="0" smtClean="0">
                <a:latin typeface="Tw Cen MT"/>
                <a:cs typeface="Tw Cen MT"/>
              </a:rPr>
              <a:t>smtp1</a:t>
            </a:r>
            <a:r>
              <a:rPr lang="pt-PT" sz="1800" u="none" dirty="0" smtClean="0">
                <a:latin typeface="Tw Cen MT"/>
                <a:cs typeface="Tw Cen MT"/>
              </a:rPr>
              <a:t>.fct.unl.pt (192.34.156.10) </a:t>
            </a:r>
            <a:r>
              <a:rPr lang="pt-PT" sz="1800" u="none" dirty="0" err="1" smtClean="0">
                <a:latin typeface="Tw Cen MT"/>
                <a:cs typeface="Tw Cen MT"/>
              </a:rPr>
              <a:t>by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gate.tap.pt</a:t>
            </a: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    </a:t>
            </a:r>
            <a:r>
              <a:rPr lang="pt-PT" sz="1800" u="none" dirty="0" err="1" smtClean="0">
                <a:latin typeface="Tw Cen MT"/>
                <a:cs typeface="Tw Cen MT"/>
              </a:rPr>
              <a:t>with</a:t>
            </a:r>
            <a:r>
              <a:rPr lang="pt-PT" sz="1800" u="none" dirty="0" smtClean="0">
                <a:latin typeface="Tw Cen MT"/>
                <a:cs typeface="Tw Cen MT"/>
              </a:rPr>
              <a:t> SMTP </a:t>
            </a:r>
            <a:r>
              <a:rPr lang="pt-PT" sz="1800" u="none" dirty="0" err="1" smtClean="0">
                <a:latin typeface="Tw Cen MT"/>
                <a:cs typeface="Tw Cen MT"/>
              </a:rPr>
              <a:t>id</a:t>
            </a:r>
            <a:r>
              <a:rPr lang="pt-PT" sz="1800" u="none" dirty="0" smtClean="0">
                <a:latin typeface="Tw Cen MT"/>
                <a:cs typeface="Tw Cen MT"/>
              </a:rPr>
              <a:t> MAA05407 for &lt;</a:t>
            </a:r>
            <a:r>
              <a:rPr lang="pt-PT" sz="1800" u="none" dirty="0" err="1" smtClean="0">
                <a:latin typeface="Tw Cen MT"/>
                <a:cs typeface="Tw Cen MT"/>
              </a:rPr>
              <a:t>silva@tap.pt</a:t>
            </a:r>
            <a:r>
              <a:rPr lang="pt-PT" sz="1800" u="none" dirty="0" smtClean="0">
                <a:latin typeface="Tw Cen MT"/>
                <a:cs typeface="Tw Cen MT"/>
              </a:rPr>
              <a:t>&gt;; </a:t>
            </a:r>
            <a:r>
              <a:rPr lang="pt-PT" sz="1800" u="none" dirty="0" err="1" smtClean="0">
                <a:latin typeface="Tw Cen MT"/>
                <a:cs typeface="Tw Cen MT"/>
              </a:rPr>
              <a:t>Sun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May</a:t>
            </a:r>
            <a:r>
              <a:rPr lang="pt-PT" sz="1800" u="none" dirty="0" smtClean="0">
                <a:latin typeface="Tw Cen MT"/>
                <a:cs typeface="Tw Cen MT"/>
              </a:rPr>
              <a:t> 28 12:02:10 1996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Received</a:t>
            </a:r>
            <a:r>
              <a:rPr lang="pt-PT" sz="1800" u="none" dirty="0" smtClean="0">
                <a:latin typeface="Tw Cen MT"/>
                <a:cs typeface="Tw Cen MT"/>
              </a:rPr>
              <a:t>: </a:t>
            </a:r>
            <a:r>
              <a:rPr lang="pt-PT" sz="1800" u="none" dirty="0" err="1" smtClean="0">
                <a:latin typeface="Tw Cen MT"/>
                <a:cs typeface="Tw Cen MT"/>
              </a:rPr>
              <a:t>from</a:t>
            </a:r>
            <a:r>
              <a:rPr lang="pt-PT" sz="1800" u="none" dirty="0" smtClean="0">
                <a:latin typeface="Tw Cen MT"/>
                <a:cs typeface="Tw Cen MT"/>
              </a:rPr>
              <a:t> pc2.in.di.fct.unl.pt (192.34.156.56) </a:t>
            </a:r>
            <a:r>
              <a:rPr lang="pt-PT" sz="1800" u="none" dirty="0" err="1" smtClean="0">
                <a:latin typeface="Tw Cen MT"/>
                <a:cs typeface="Tw Cen MT"/>
              </a:rPr>
              <a:t>by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ns.di.fct.unl.pt</a:t>
            </a: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    </a:t>
            </a:r>
            <a:r>
              <a:rPr lang="pt-PT" sz="1800" u="none" dirty="0" err="1" smtClean="0">
                <a:latin typeface="Tw Cen MT"/>
                <a:cs typeface="Tw Cen MT"/>
              </a:rPr>
              <a:t>with</a:t>
            </a:r>
            <a:r>
              <a:rPr lang="pt-PT" sz="1800" u="none" dirty="0" smtClean="0">
                <a:latin typeface="Tw Cen MT"/>
                <a:cs typeface="Tw Cen MT"/>
              </a:rPr>
              <a:t> SMTP </a:t>
            </a:r>
            <a:r>
              <a:rPr lang="pt-PT" sz="1800" u="none" dirty="0" err="1" smtClean="0">
                <a:latin typeface="Tw Cen MT"/>
                <a:cs typeface="Tw Cen MT"/>
              </a:rPr>
              <a:t>id</a:t>
            </a:r>
            <a:r>
              <a:rPr lang="pt-PT" sz="1800" u="none" dirty="0" smtClean="0">
                <a:latin typeface="Tw Cen MT"/>
                <a:cs typeface="Tw Cen MT"/>
              </a:rPr>
              <a:t> MAA05407 for &lt;</a:t>
            </a:r>
            <a:r>
              <a:rPr lang="pt-PT" sz="1800" u="none" dirty="0" err="1" smtClean="0">
                <a:latin typeface="Tw Cen MT"/>
                <a:cs typeface="Tw Cen MT"/>
              </a:rPr>
              <a:t>silva@tap.pt</a:t>
            </a:r>
            <a:r>
              <a:rPr lang="pt-PT" sz="1800" u="none" dirty="0" smtClean="0">
                <a:latin typeface="Tw Cen MT"/>
                <a:cs typeface="Tw Cen MT"/>
              </a:rPr>
              <a:t>&gt;; </a:t>
            </a:r>
            <a:r>
              <a:rPr lang="pt-PT" sz="1800" u="none" dirty="0" err="1" smtClean="0">
                <a:latin typeface="Tw Cen MT"/>
                <a:cs typeface="Tw Cen MT"/>
              </a:rPr>
              <a:t>Sun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May</a:t>
            </a:r>
            <a:r>
              <a:rPr lang="pt-PT" sz="1800" u="none" dirty="0" smtClean="0">
                <a:latin typeface="Tw Cen MT"/>
                <a:cs typeface="Tw Cen MT"/>
              </a:rPr>
              <a:t> 28 12:02:1 1996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Received</a:t>
            </a:r>
            <a:r>
              <a:rPr lang="pt-PT" sz="1800" u="none" dirty="0" smtClean="0">
                <a:latin typeface="Tw Cen MT"/>
                <a:cs typeface="Tw Cen MT"/>
              </a:rPr>
              <a:t>: </a:t>
            </a:r>
            <a:r>
              <a:rPr lang="pt-PT" sz="1800" u="none" dirty="0" err="1" smtClean="0">
                <a:latin typeface="Tw Cen MT"/>
                <a:cs typeface="Tw Cen MT"/>
              </a:rPr>
              <a:t>by</a:t>
            </a:r>
            <a:r>
              <a:rPr lang="pt-PT" sz="1800" u="none" dirty="0" smtClean="0">
                <a:latin typeface="Tw Cen MT"/>
                <a:cs typeface="Tw Cen MT"/>
              </a:rPr>
              <a:t> pc2.in.di.fct.unl.pt </a:t>
            </a:r>
            <a:r>
              <a:rPr lang="pt-PT" sz="1800" u="none" dirty="0" err="1" smtClean="0">
                <a:latin typeface="Tw Cen MT"/>
                <a:cs typeface="Tw Cen MT"/>
              </a:rPr>
              <a:t>id</a:t>
            </a:r>
            <a:r>
              <a:rPr lang="pt-PT" sz="1800" u="none" dirty="0" smtClean="0">
                <a:latin typeface="Tw Cen MT"/>
                <a:cs typeface="Tw Cen MT"/>
              </a:rPr>
              <a:t> MAA05407; </a:t>
            </a:r>
            <a:r>
              <a:rPr lang="pt-PT" sz="1800" u="none" dirty="0" err="1" smtClean="0">
                <a:latin typeface="Tw Cen MT"/>
                <a:cs typeface="Tw Cen MT"/>
              </a:rPr>
              <a:t>Sun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May</a:t>
            </a:r>
            <a:r>
              <a:rPr lang="pt-PT" sz="1800" u="none" dirty="0" smtClean="0">
                <a:latin typeface="Tw Cen MT"/>
                <a:cs typeface="Tw Cen MT"/>
              </a:rPr>
              <a:t> 28 12:01:45 1996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dirty="0" smtClean="0">
                <a:latin typeface="Tw Cen MT"/>
                <a:cs typeface="Tw Cen MT"/>
              </a:rPr>
              <a:t>.......................</a:t>
            </a: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Date: </a:t>
            </a:r>
            <a:r>
              <a:rPr lang="pt-PT" sz="1800" u="none" dirty="0" err="1" smtClean="0">
                <a:latin typeface="Tw Cen MT"/>
                <a:cs typeface="Tw Cen MT"/>
              </a:rPr>
              <a:t>Sun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latin typeface="Tw Cen MT"/>
                <a:cs typeface="Tw Cen MT"/>
              </a:rPr>
              <a:t>May</a:t>
            </a:r>
            <a:r>
              <a:rPr lang="pt-PT" sz="1800" u="none" dirty="0" smtClean="0">
                <a:latin typeface="Tw Cen MT"/>
                <a:cs typeface="Tw Cen MT"/>
              </a:rPr>
              <a:t> 28 12:01:45 1996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From</a:t>
            </a:r>
            <a:r>
              <a:rPr lang="pt-PT" sz="1800" u="none" dirty="0" smtClean="0">
                <a:latin typeface="Tw Cen MT"/>
                <a:cs typeface="Tw Cen MT"/>
              </a:rPr>
              <a:t>: José </a:t>
            </a:r>
            <a:r>
              <a:rPr lang="pt-PT" sz="1800" u="none" dirty="0" err="1" smtClean="0">
                <a:latin typeface="Tw Cen MT"/>
                <a:cs typeface="Tw Cen MT"/>
              </a:rPr>
              <a:t>TrocaOpasso</a:t>
            </a:r>
            <a:r>
              <a:rPr lang="pt-PT" sz="1800" u="none" dirty="0" smtClean="0">
                <a:latin typeface="Tw Cen MT"/>
                <a:cs typeface="Tw Cen MT"/>
              </a:rPr>
              <a:t> &lt;</a:t>
            </a:r>
            <a:r>
              <a:rPr lang="pt-PT" dirty="0" err="1">
                <a:latin typeface="Tw Cen MT"/>
                <a:cs typeface="Tw Cen MT"/>
              </a:rPr>
              <a:t>some.user@fct.unl.pt</a:t>
            </a:r>
            <a:r>
              <a:rPr lang="pt-PT" dirty="0">
                <a:latin typeface="Tw Cen MT"/>
                <a:cs typeface="Tw Cen MT"/>
              </a:rPr>
              <a:t> &gt;</a:t>
            </a: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Message-Id</a:t>
            </a:r>
            <a:r>
              <a:rPr lang="pt-PT" sz="1800" u="none" dirty="0" smtClean="0">
                <a:latin typeface="Tw Cen MT"/>
                <a:cs typeface="Tw Cen MT"/>
              </a:rPr>
              <a:t>: &lt;199605281201.AA05407@ pc2.in.di.fct.unl.pt&gt;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To: </a:t>
            </a:r>
            <a:r>
              <a:rPr lang="pt-PT" sz="1800" u="none" dirty="0" err="1" smtClean="0">
                <a:latin typeface="Tw Cen MT"/>
                <a:cs typeface="Tw Cen MT"/>
              </a:rPr>
              <a:t>silva@tap.pt</a:t>
            </a: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err="1" smtClean="0">
                <a:latin typeface="Tw Cen MT"/>
                <a:cs typeface="Tw Cen MT"/>
              </a:rPr>
              <a:t>Subject</a:t>
            </a:r>
            <a:r>
              <a:rPr lang="pt-PT" sz="1800" u="none" dirty="0" smtClean="0">
                <a:latin typeface="Tw Cen MT"/>
                <a:cs typeface="Tw Cen MT"/>
              </a:rPr>
              <a:t>: Temos de ir ao Algarve no fim de semana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Status: …..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Caro Silva,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 smtClean="0">
                <a:latin typeface="Tw Cen MT"/>
                <a:cs typeface="Tw Cen MT"/>
              </a:rPr>
              <a:t>…………………………………..</a:t>
            </a:r>
            <a:endParaRPr lang="pt-PT" sz="1800" u="none" dirty="0">
              <a:latin typeface="Tw Cen MT"/>
              <a:cs typeface="Tw Cen MT"/>
            </a:endParaRPr>
          </a:p>
        </p:txBody>
      </p:sp>
      <p:sp>
        <p:nvSpPr>
          <p:cNvPr id="91141" name="Line 4"/>
          <p:cNvSpPr>
            <a:spLocks noChangeShapeType="1"/>
          </p:cNvSpPr>
          <p:nvPr/>
        </p:nvSpPr>
        <p:spPr bwMode="auto">
          <a:xfrm>
            <a:off x="914400" y="1676400"/>
            <a:ext cx="0" cy="1881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91142" name="Line 5"/>
          <p:cNvSpPr>
            <a:spLocks noChangeShapeType="1"/>
          </p:cNvSpPr>
          <p:nvPr/>
        </p:nvSpPr>
        <p:spPr bwMode="auto">
          <a:xfrm flipH="1">
            <a:off x="914400" y="3581400"/>
            <a:ext cx="0" cy="1700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91143" name="Line 6"/>
          <p:cNvSpPr>
            <a:spLocks noChangeShapeType="1"/>
          </p:cNvSpPr>
          <p:nvPr/>
        </p:nvSpPr>
        <p:spPr bwMode="auto">
          <a:xfrm flipH="1">
            <a:off x="914400" y="5257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91144" name="Rectangle 7"/>
          <p:cNvSpPr>
            <a:spLocks noChangeArrowheads="1"/>
          </p:cNvSpPr>
          <p:nvPr/>
        </p:nvSpPr>
        <p:spPr bwMode="auto">
          <a:xfrm rot="-5400000">
            <a:off x="267944" y="4445456"/>
            <a:ext cx="746811" cy="234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000" u="none" smtClean="0">
                <a:latin typeface="Tw Cen MT"/>
                <a:cs typeface="Tw Cen MT"/>
              </a:rPr>
              <a:t>Cabeçalho</a:t>
            </a:r>
            <a:endParaRPr lang="pt-PT" sz="1000" u="none">
              <a:latin typeface="Tw Cen MT"/>
              <a:cs typeface="Tw Cen MT"/>
            </a:endParaRPr>
          </a:p>
        </p:txBody>
      </p:sp>
      <p:sp>
        <p:nvSpPr>
          <p:cNvPr id="91145" name="Rectangle 8"/>
          <p:cNvSpPr>
            <a:spLocks noChangeArrowheads="1"/>
          </p:cNvSpPr>
          <p:nvPr/>
        </p:nvSpPr>
        <p:spPr bwMode="auto">
          <a:xfrm rot="-5400000">
            <a:off x="471376" y="5786894"/>
            <a:ext cx="505046" cy="234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000" u="none" smtClean="0">
                <a:latin typeface="Tw Cen MT"/>
                <a:cs typeface="Tw Cen MT"/>
              </a:rPr>
              <a:t>Corpo</a:t>
            </a:r>
            <a:endParaRPr lang="pt-PT" sz="1000" u="none">
              <a:latin typeface="Tw Cen MT"/>
              <a:cs typeface="Tw Cen MT"/>
            </a:endParaRPr>
          </a:p>
        </p:txBody>
      </p:sp>
      <p:sp>
        <p:nvSpPr>
          <p:cNvPr id="91146" name="Rectangle 9"/>
          <p:cNvSpPr>
            <a:spLocks noChangeArrowheads="1"/>
          </p:cNvSpPr>
          <p:nvPr/>
        </p:nvSpPr>
        <p:spPr bwMode="auto">
          <a:xfrm rot="-5400000">
            <a:off x="367416" y="2537281"/>
            <a:ext cx="643117" cy="234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000" u="none" smtClean="0">
                <a:latin typeface="Tw Cen MT"/>
                <a:cs typeface="Tw Cen MT"/>
              </a:rPr>
              <a:t>Envelope</a:t>
            </a:r>
            <a:endParaRPr lang="pt-PT" sz="1000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113188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Headers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+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Body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= Real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Message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3188" name="Rectangle 3"/>
          <p:cNvSpPr>
            <a:spLocks noChangeArrowheads="1"/>
          </p:cNvSpPr>
          <p:nvPr/>
        </p:nvSpPr>
        <p:spPr bwMode="auto">
          <a:xfrm>
            <a:off x="1066800" y="1958025"/>
            <a:ext cx="7300913" cy="38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O RFC 822 especifica o formato dos endereços e os diferentes campos do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cabeçalho (obrigatórios e opcionais).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Exemplos: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Received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Message-Id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From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Date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Reply</a:t>
            </a:r>
            <a:r>
              <a:rPr lang="pt-PT" sz="1800" u="none" dirty="0">
                <a:latin typeface="Tw Cen MT"/>
                <a:cs typeface="Tw Cen MT"/>
              </a:rPr>
              <a:t>-To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To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Subject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Priority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Content-Type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</a:t>
            </a:r>
            <a:r>
              <a:rPr lang="pt-PT" sz="1800" u="none" dirty="0" err="1">
                <a:latin typeface="Tw Cen MT"/>
                <a:cs typeface="Tw Cen MT"/>
              </a:rPr>
              <a:t>Sender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	…...</a:t>
            </a:r>
          </a:p>
        </p:txBody>
      </p:sp>
    </p:spTree>
    <p:extLst>
      <p:ext uri="{BB962C8B-B14F-4D97-AF65-F5344CB8AC3E}">
        <p14:creationId xmlns:p14="http://schemas.microsoft.com/office/powerpoint/2010/main" val="346332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Protocolos de acesso ao correio</a:t>
            </a:r>
          </a:p>
        </p:txBody>
      </p:sp>
      <p:sp>
        <p:nvSpPr>
          <p:cNvPr id="1054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189" y="3697252"/>
            <a:ext cx="7790487" cy="2738171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SMTP: entrega de mensagens de servidor em servidor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Protocolos de acesso ao correio: acesso à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mailbox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b="1" dirty="0">
                <a:latin typeface="Tw Cen MT"/>
                <a:ea typeface="ＭＳ Ｐゴシック" charset="0"/>
                <a:cs typeface="Tw Cen MT"/>
              </a:rPr>
              <a:t>POP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: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Post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Office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Protocol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[RFC 1939]</a:t>
            </a:r>
          </a:p>
          <a:p>
            <a:pPr lvl="2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autenticação (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agent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&lt;--&gt;server)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and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download das mensagens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b="1" dirty="0">
                <a:latin typeface="Tw Cen MT"/>
                <a:ea typeface="ＭＳ Ｐゴシック" charset="0"/>
                <a:cs typeface="Tw Cen MT"/>
              </a:rPr>
              <a:t>IMAP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: Internet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Mail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Access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Protocol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[RFC 1730]</a:t>
            </a:r>
          </a:p>
          <a:p>
            <a:pPr lvl="2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Mais possibilidades (mais complexo)</a:t>
            </a:r>
          </a:p>
          <a:p>
            <a:pPr lvl="2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Manipulação de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folders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e de mensagens no servidor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b="1" dirty="0" smtClean="0">
                <a:latin typeface="Tw Cen MT"/>
                <a:ea typeface="ＭＳ Ｐゴシック" charset="0"/>
                <a:cs typeface="Tw Cen MT"/>
              </a:rPr>
              <a:t>HTTP ou Web E-mail</a:t>
            </a:r>
            <a:r>
              <a:rPr lang="pt-PT" sz="1800" dirty="0" smtClean="0">
                <a:latin typeface="Tw Cen MT"/>
                <a:ea typeface="ＭＳ Ｐゴシック" charset="0"/>
                <a:cs typeface="Tw Cen MT"/>
              </a:rPr>
              <a:t>: 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Hotmail , Yahoo!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Mail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Gmail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, etc.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109975"/>
              </p:ext>
            </p:extLst>
          </p:nvPr>
        </p:nvGraphicFramePr>
        <p:xfrm>
          <a:off x="1644650" y="2074447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1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2074447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Group 7"/>
          <p:cNvGrpSpPr>
            <a:grpSpLocks/>
          </p:cNvGrpSpPr>
          <p:nvPr/>
        </p:nvGrpSpPr>
        <p:grpSpPr bwMode="auto">
          <a:xfrm>
            <a:off x="1671888" y="2574510"/>
            <a:ext cx="655131" cy="584200"/>
            <a:chOff x="4209" y="817"/>
            <a:chExt cx="481" cy="36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1" name="Rectangle 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4209" y="817"/>
              <a:ext cx="481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user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agent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grpSp>
        <p:nvGrpSpPr>
          <p:cNvPr id="83" name="Group 11"/>
          <p:cNvGrpSpPr>
            <a:grpSpLocks/>
          </p:cNvGrpSpPr>
          <p:nvPr/>
        </p:nvGrpSpPr>
        <p:grpSpPr bwMode="auto">
          <a:xfrm>
            <a:off x="3453724" y="1297408"/>
            <a:ext cx="355600" cy="933450"/>
            <a:chOff x="4180" y="783"/>
            <a:chExt cx="150" cy="307"/>
          </a:xfrm>
        </p:grpSpPr>
        <p:sp>
          <p:nvSpPr>
            <p:cNvPr id="84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5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6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7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8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9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0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1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92" name="Group 20"/>
          <p:cNvGrpSpPr>
            <a:grpSpLocks/>
          </p:cNvGrpSpPr>
          <p:nvPr/>
        </p:nvGrpSpPr>
        <p:grpSpPr bwMode="auto">
          <a:xfrm>
            <a:off x="3229886" y="2263905"/>
            <a:ext cx="809625" cy="1049338"/>
            <a:chOff x="4296" y="2627"/>
            <a:chExt cx="510" cy="66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93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4" name="Text Box 22"/>
            <p:cNvSpPr txBox="1">
              <a:spLocks noChangeArrowheads="1"/>
            </p:cNvSpPr>
            <p:nvPr/>
          </p:nvSpPr>
          <p:spPr bwMode="auto">
            <a:xfrm>
              <a:off x="4323" y="2627"/>
              <a:ext cx="43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mail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server</a:t>
              </a:r>
              <a:endParaRPr lang="en-US" u="none" dirty="0">
                <a:latin typeface="Tw Cen MT"/>
                <a:cs typeface="Tw Cen MT"/>
              </a:endParaRPr>
            </a:p>
          </p:txBody>
        </p:sp>
        <p:sp>
          <p:nvSpPr>
            <p:cNvPr id="95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7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8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9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0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1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2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3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4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5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6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7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pic>
        <p:nvPicPr>
          <p:cNvPr id="108" name="Picture 36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2157791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37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2062541"/>
            <a:ext cx="676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Line 69"/>
          <p:cNvSpPr>
            <a:spLocks noChangeShapeType="1"/>
          </p:cNvSpPr>
          <p:nvPr/>
        </p:nvSpPr>
        <p:spPr bwMode="auto">
          <a:xfrm>
            <a:off x="2297058" y="2263905"/>
            <a:ext cx="895405" cy="41299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1" name="Line 70"/>
          <p:cNvSpPr>
            <a:spLocks noChangeShapeType="1"/>
          </p:cNvSpPr>
          <p:nvPr/>
        </p:nvSpPr>
        <p:spPr bwMode="auto">
          <a:xfrm>
            <a:off x="3987800" y="2665791"/>
            <a:ext cx="1379538" cy="2190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2" name="Line 71"/>
          <p:cNvSpPr>
            <a:spLocks noChangeShapeType="1"/>
          </p:cNvSpPr>
          <p:nvPr/>
        </p:nvSpPr>
        <p:spPr bwMode="auto">
          <a:xfrm flipV="1">
            <a:off x="6184900" y="2445128"/>
            <a:ext cx="1027113" cy="4270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3" name="Oval 72"/>
          <p:cNvSpPr>
            <a:spLocks noChangeArrowheads="1"/>
          </p:cNvSpPr>
          <p:nvPr/>
        </p:nvSpPr>
        <p:spPr bwMode="auto">
          <a:xfrm>
            <a:off x="1812925" y="1675382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14" name="Oval 73"/>
          <p:cNvSpPr>
            <a:spLocks noChangeArrowheads="1"/>
          </p:cNvSpPr>
          <p:nvPr/>
        </p:nvSpPr>
        <p:spPr bwMode="auto">
          <a:xfrm>
            <a:off x="2540000" y="233003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2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15" name="Oval 74"/>
          <p:cNvSpPr>
            <a:spLocks noChangeArrowheads="1"/>
          </p:cNvSpPr>
          <p:nvPr/>
        </p:nvSpPr>
        <p:spPr bwMode="auto">
          <a:xfrm>
            <a:off x="3895177" y="198749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3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16" name="Oval 75"/>
          <p:cNvSpPr>
            <a:spLocks noChangeArrowheads="1"/>
          </p:cNvSpPr>
          <p:nvPr/>
        </p:nvSpPr>
        <p:spPr bwMode="auto">
          <a:xfrm>
            <a:off x="4524375" y="2640391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4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17" name="Oval 76"/>
          <p:cNvSpPr>
            <a:spLocks noChangeArrowheads="1"/>
          </p:cNvSpPr>
          <p:nvPr/>
        </p:nvSpPr>
        <p:spPr bwMode="auto">
          <a:xfrm>
            <a:off x="6053916" y="208556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5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18" name="Oval 77"/>
          <p:cNvSpPr>
            <a:spLocks noChangeArrowheads="1"/>
          </p:cNvSpPr>
          <p:nvPr/>
        </p:nvSpPr>
        <p:spPr bwMode="auto">
          <a:xfrm>
            <a:off x="6551613" y="2541966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600" u="none">
                <a:latin typeface="Tw Cen MT"/>
                <a:cs typeface="Tw Cen MT"/>
              </a:rPr>
              <a:t>6</a:t>
            </a:r>
            <a:endParaRPr lang="en-US" u="none">
              <a:latin typeface="Tw Cen MT"/>
              <a:cs typeface="Tw Cen MT"/>
            </a:endParaRPr>
          </a:p>
        </p:txBody>
      </p:sp>
      <p:graphicFrame>
        <p:nvGraphicFramePr>
          <p:cNvPr id="1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960095"/>
              </p:ext>
            </p:extLst>
          </p:nvPr>
        </p:nvGraphicFramePr>
        <p:xfrm>
          <a:off x="7217433" y="197421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2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7433" y="1974215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" name="Group 7"/>
          <p:cNvGrpSpPr>
            <a:grpSpLocks/>
          </p:cNvGrpSpPr>
          <p:nvPr/>
        </p:nvGrpSpPr>
        <p:grpSpPr bwMode="auto">
          <a:xfrm>
            <a:off x="7244671" y="2474278"/>
            <a:ext cx="655131" cy="584200"/>
            <a:chOff x="4209" y="817"/>
            <a:chExt cx="481" cy="36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21" name="Rectangle 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2" name="Text Box 9"/>
            <p:cNvSpPr txBox="1">
              <a:spLocks noChangeArrowheads="1"/>
            </p:cNvSpPr>
            <p:nvPr/>
          </p:nvSpPr>
          <p:spPr bwMode="auto">
            <a:xfrm>
              <a:off x="4209" y="817"/>
              <a:ext cx="481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user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agent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grpSp>
        <p:nvGrpSpPr>
          <p:cNvPr id="123" name="Group 11"/>
          <p:cNvGrpSpPr>
            <a:grpSpLocks/>
          </p:cNvGrpSpPr>
          <p:nvPr/>
        </p:nvGrpSpPr>
        <p:grpSpPr bwMode="auto">
          <a:xfrm>
            <a:off x="5614179" y="1417638"/>
            <a:ext cx="355600" cy="933450"/>
            <a:chOff x="4180" y="783"/>
            <a:chExt cx="150" cy="307"/>
          </a:xfrm>
        </p:grpSpPr>
        <p:sp>
          <p:nvSpPr>
            <p:cNvPr id="124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5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6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7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8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9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0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1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132" name="Group 20"/>
          <p:cNvGrpSpPr>
            <a:grpSpLocks/>
          </p:cNvGrpSpPr>
          <p:nvPr/>
        </p:nvGrpSpPr>
        <p:grpSpPr bwMode="auto">
          <a:xfrm>
            <a:off x="5390341" y="2384135"/>
            <a:ext cx="809625" cy="1049338"/>
            <a:chOff x="4296" y="2627"/>
            <a:chExt cx="510" cy="66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3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4" name="Text Box 22"/>
            <p:cNvSpPr txBox="1">
              <a:spLocks noChangeArrowheads="1"/>
            </p:cNvSpPr>
            <p:nvPr/>
          </p:nvSpPr>
          <p:spPr bwMode="auto">
            <a:xfrm>
              <a:off x="4323" y="2627"/>
              <a:ext cx="43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mail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server</a:t>
              </a:r>
              <a:endParaRPr lang="en-US" u="none" dirty="0">
                <a:latin typeface="Tw Cen MT"/>
                <a:cs typeface="Tw Cen MT"/>
              </a:endParaRPr>
            </a:p>
          </p:txBody>
        </p:sp>
        <p:sp>
          <p:nvSpPr>
            <p:cNvPr id="135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6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7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8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9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0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1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2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3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4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5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6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7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938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2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</a:t>
            </a:r>
          </a:p>
        </p:txBody>
      </p:sp>
    </p:spTree>
    <p:extLst>
      <p:ext uri="{BB962C8B-B14F-4D97-AF65-F5344CB8AC3E}">
        <p14:creationId xmlns:p14="http://schemas.microsoft.com/office/powerpoint/2010/main" val="23619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 smtClean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  <a:endParaRPr lang="pt-PT" sz="4000" b="1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 — Cap.2, secção 2.1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2.2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2.5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4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secções 2.3 e 2.6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Cap.7, partes das secções </a:t>
            </a:r>
            <a:r>
              <a:rPr lang="pt-PT" sz="2000" smtClean="0">
                <a:latin typeface="Tw Cen MT" charset="0"/>
                <a:ea typeface="ＭＳ Ｐゴシック" charset="0"/>
              </a:rPr>
              <a:t>7.1 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7.4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3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0222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Correio electrónico</a:t>
            </a:r>
          </a:p>
        </p:txBody>
      </p:sp>
    </p:spTree>
    <p:extLst>
      <p:ext uri="{BB962C8B-B14F-4D97-AF65-F5344CB8AC3E}">
        <p14:creationId xmlns:p14="http://schemas.microsoft.com/office/powerpoint/2010/main" val="1564648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67419" y="3947451"/>
            <a:ext cx="7363841" cy="2591376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w Cen MT"/>
                <a:ea typeface="ＭＳ Ｐゴシック" charset="0"/>
                <a:cs typeface="Tw Cen MT"/>
              </a:rPr>
              <a:t>SMTP - Simple Mail Transfer Protocol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77830" name="Rectangle 4"/>
          <p:cNvSpPr>
            <a:spLocks noChangeArrowheads="1"/>
          </p:cNvSpPr>
          <p:nvPr/>
        </p:nvSpPr>
        <p:spPr bwMode="auto">
          <a:xfrm>
            <a:off x="598929" y="2383135"/>
            <a:ext cx="936980" cy="42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>
                <a:latin typeface="Tw Cen MT"/>
                <a:cs typeface="Tw Cen MT"/>
              </a:rPr>
              <a:t>Originator’s</a:t>
            </a:r>
          </a:p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>
                <a:latin typeface="Tw Cen MT"/>
                <a:cs typeface="Tw Cen MT"/>
              </a:rPr>
              <a:t>terminal</a:t>
            </a:r>
          </a:p>
        </p:txBody>
      </p:sp>
      <p:sp>
        <p:nvSpPr>
          <p:cNvPr id="77831" name="Line 13"/>
          <p:cNvSpPr>
            <a:spLocks noChangeShapeType="1"/>
          </p:cNvSpPr>
          <p:nvPr/>
        </p:nvSpPr>
        <p:spPr bwMode="auto">
          <a:xfrm>
            <a:off x="2251314" y="2895600"/>
            <a:ext cx="0" cy="1171473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7832" name="Line 14"/>
          <p:cNvSpPr>
            <a:spLocks noChangeShapeType="1"/>
          </p:cNvSpPr>
          <p:nvPr/>
        </p:nvSpPr>
        <p:spPr bwMode="auto">
          <a:xfrm flipH="1">
            <a:off x="2594213" y="4693662"/>
            <a:ext cx="4353479" cy="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7833" name="Rectangle 22"/>
          <p:cNvSpPr>
            <a:spLocks noChangeArrowheads="1"/>
          </p:cNvSpPr>
          <p:nvPr/>
        </p:nvSpPr>
        <p:spPr bwMode="auto">
          <a:xfrm>
            <a:off x="8003383" y="2195204"/>
            <a:ext cx="855753" cy="42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>
                <a:latin typeface="Tw Cen MT"/>
                <a:cs typeface="Tw Cen MT"/>
              </a:rPr>
              <a:t>Recipient’s</a:t>
            </a:r>
          </a:p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>
                <a:latin typeface="Tw Cen MT"/>
                <a:cs typeface="Tw Cen MT"/>
              </a:rPr>
              <a:t>terminal</a:t>
            </a:r>
          </a:p>
        </p:txBody>
      </p:sp>
      <p:sp>
        <p:nvSpPr>
          <p:cNvPr id="77834" name="Line 28"/>
          <p:cNvSpPr>
            <a:spLocks noChangeShapeType="1"/>
          </p:cNvSpPr>
          <p:nvPr/>
        </p:nvSpPr>
        <p:spPr bwMode="auto">
          <a:xfrm>
            <a:off x="7340153" y="2850716"/>
            <a:ext cx="3747" cy="932076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7835" name="Rectangle 32"/>
          <p:cNvSpPr>
            <a:spLocks noChangeArrowheads="1"/>
          </p:cNvSpPr>
          <p:nvPr/>
        </p:nvSpPr>
        <p:spPr bwMode="auto">
          <a:xfrm>
            <a:off x="3937000" y="4295199"/>
            <a:ext cx="1176078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b="1" u="none">
                <a:latin typeface="Tw Cen MT"/>
                <a:cs typeface="Tw Cen MT"/>
              </a:rPr>
              <a:t>Protocolo SMTP</a:t>
            </a:r>
          </a:p>
        </p:txBody>
      </p:sp>
      <p:sp>
        <p:nvSpPr>
          <p:cNvPr id="77836" name="Rectangle 33"/>
          <p:cNvSpPr>
            <a:spLocks noChangeArrowheads="1"/>
          </p:cNvSpPr>
          <p:nvPr/>
        </p:nvSpPr>
        <p:spPr bwMode="auto">
          <a:xfrm>
            <a:off x="3999711" y="4828599"/>
            <a:ext cx="1009641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>
                <a:latin typeface="Tw Cen MT"/>
                <a:cs typeface="Tw Cen MT"/>
              </a:rPr>
              <a:t>conexão TCP</a:t>
            </a:r>
          </a:p>
        </p:txBody>
      </p:sp>
      <p:sp>
        <p:nvSpPr>
          <p:cNvPr id="77837" name="Rectangle 35"/>
          <p:cNvSpPr>
            <a:spLocks noChangeArrowheads="1"/>
          </p:cNvSpPr>
          <p:nvPr/>
        </p:nvSpPr>
        <p:spPr bwMode="auto">
          <a:xfrm>
            <a:off x="4853487" y="2895600"/>
            <a:ext cx="1920327" cy="59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>
                <a:latin typeface="Tw Cen MT"/>
                <a:cs typeface="Tw Cen MT"/>
              </a:rPr>
              <a:t>POP - post office</a:t>
            </a:r>
          </a:p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>
                <a:latin typeface="Tw Cen MT"/>
                <a:cs typeface="Tw Cen MT"/>
              </a:rPr>
              <a:t>protocol </a:t>
            </a:r>
            <a:r>
              <a:rPr lang="en-US" sz="1200" b="1" u="none" dirty="0" err="1" smtClean="0">
                <a:latin typeface="Tw Cen MT"/>
                <a:cs typeface="Tw Cen MT"/>
              </a:rPr>
              <a:t>pu</a:t>
            </a:r>
            <a:r>
              <a:rPr lang="en-US" sz="1200" b="1" u="none" dirty="0" smtClean="0">
                <a:latin typeface="Tw Cen MT"/>
                <a:cs typeface="Tw Cen MT"/>
              </a:rPr>
              <a:t> Web mail  </a:t>
            </a:r>
            <a:r>
              <a:rPr lang="en-US" sz="1200" b="1" u="none" dirty="0" err="1">
                <a:latin typeface="Tw Cen MT"/>
                <a:cs typeface="Tw Cen MT"/>
              </a:rPr>
              <a:t>por</a:t>
            </a:r>
            <a:endParaRPr lang="en-US" sz="1200" b="1" u="none" dirty="0">
              <a:latin typeface="Tw Cen MT"/>
              <a:cs typeface="Tw Cen MT"/>
            </a:endParaRPr>
          </a:p>
          <a:p>
            <a:pPr algn="ctr" defTabSz="762000" eaLnBrk="0" hangingPunct="0">
              <a:lnSpc>
                <a:spcPct val="90000"/>
              </a:lnSpc>
            </a:pPr>
            <a:r>
              <a:rPr lang="en-US" sz="1200" b="1" u="none" dirty="0" err="1">
                <a:latin typeface="Tw Cen MT"/>
                <a:cs typeface="Tw Cen MT"/>
              </a:rPr>
              <a:t>exemplo</a:t>
            </a:r>
            <a:endParaRPr lang="en-US" sz="1200" b="1" u="none" dirty="0">
              <a:latin typeface="Tw Cen MT"/>
              <a:cs typeface="Tw Cen MT"/>
            </a:endParaRPr>
          </a:p>
        </p:txBody>
      </p:sp>
      <p:sp>
        <p:nvSpPr>
          <p:cNvPr id="77838" name="Rectangle 36"/>
          <p:cNvSpPr>
            <a:spLocks noChangeArrowheads="1"/>
          </p:cNvSpPr>
          <p:nvPr/>
        </p:nvSpPr>
        <p:spPr bwMode="auto">
          <a:xfrm>
            <a:off x="228067" y="3052486"/>
            <a:ext cx="1954985" cy="42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b="1" u="none" dirty="0" err="1">
                <a:latin typeface="Tw Cen MT"/>
                <a:cs typeface="Tw Cen MT"/>
              </a:rPr>
              <a:t>Protocolo</a:t>
            </a:r>
            <a:r>
              <a:rPr lang="en-US" sz="1200" b="1" u="none" dirty="0">
                <a:latin typeface="Tw Cen MT"/>
                <a:cs typeface="Tw Cen MT"/>
              </a:rPr>
              <a:t> </a:t>
            </a:r>
            <a:r>
              <a:rPr lang="en-US" sz="1200" b="1" u="none" dirty="0" smtClean="0">
                <a:latin typeface="Tw Cen MT"/>
                <a:cs typeface="Tw Cen MT"/>
              </a:rPr>
              <a:t>SMTP </a:t>
            </a:r>
            <a:r>
              <a:rPr lang="en-US" sz="1200" b="1" u="none" dirty="0" err="1" smtClean="0">
                <a:latin typeface="Tw Cen MT"/>
                <a:cs typeface="Tw Cen MT"/>
              </a:rPr>
              <a:t>ou</a:t>
            </a:r>
            <a:r>
              <a:rPr lang="en-US" sz="1200" b="1" u="none" dirty="0" smtClean="0">
                <a:latin typeface="Tw Cen MT"/>
                <a:cs typeface="Tw Cen MT"/>
              </a:rPr>
              <a:t> Web mail </a:t>
            </a:r>
            <a:r>
              <a:rPr lang="en-US" sz="1200" b="1" u="none" dirty="0" err="1" smtClean="0">
                <a:latin typeface="Tw Cen MT"/>
                <a:cs typeface="Tw Cen MT"/>
              </a:rPr>
              <a:t>por</a:t>
            </a:r>
            <a:r>
              <a:rPr lang="en-US" sz="1200" b="1" u="none" dirty="0" smtClean="0">
                <a:latin typeface="Tw Cen MT"/>
                <a:cs typeface="Tw Cen MT"/>
              </a:rPr>
              <a:t> </a:t>
            </a:r>
            <a:r>
              <a:rPr lang="en-US" sz="1200" b="1" u="none" dirty="0" err="1" smtClean="0">
                <a:latin typeface="Tw Cen MT"/>
                <a:cs typeface="Tw Cen MT"/>
              </a:rPr>
              <a:t>exemplo</a:t>
            </a:r>
            <a:endParaRPr lang="en-US" sz="1200" b="1" u="none" dirty="0">
              <a:latin typeface="Tw Cen MT"/>
              <a:cs typeface="Tw Cen MT"/>
            </a:endParaRPr>
          </a:p>
        </p:txBody>
      </p:sp>
      <p:grpSp>
        <p:nvGrpSpPr>
          <p:cNvPr id="77865" name="Group 66"/>
          <p:cNvGrpSpPr>
            <a:grpSpLocks/>
          </p:cNvGrpSpPr>
          <p:nvPr/>
        </p:nvGrpSpPr>
        <p:grpSpPr bwMode="auto">
          <a:xfrm>
            <a:off x="7116317" y="4060992"/>
            <a:ext cx="355600" cy="933450"/>
            <a:chOff x="4180" y="783"/>
            <a:chExt cx="150" cy="307"/>
          </a:xfrm>
        </p:grpSpPr>
        <p:sp>
          <p:nvSpPr>
            <p:cNvPr id="77882" name="AutoShape 6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3" name="Rectangle 6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4" name="Rectangle 6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5" name="AutoShape 7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6" name="Line 7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7" name="Line 7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8" name="Rectangle 7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9" name="Rectangle 7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77866" name="Group 75"/>
          <p:cNvGrpSpPr>
            <a:grpSpLocks/>
          </p:cNvGrpSpPr>
          <p:nvPr/>
        </p:nvGrpSpPr>
        <p:grpSpPr bwMode="auto">
          <a:xfrm>
            <a:off x="6909593" y="5131594"/>
            <a:ext cx="809625" cy="1049338"/>
            <a:chOff x="4296" y="2627"/>
            <a:chExt cx="510" cy="661"/>
          </a:xfrm>
          <a:solidFill>
            <a:srgbClr val="4F81BD"/>
          </a:solidFill>
        </p:grpSpPr>
        <p:sp>
          <p:nvSpPr>
            <p:cNvPr id="77867" name="Rectangle 76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68" name="Text Box 77"/>
            <p:cNvSpPr txBox="1">
              <a:spLocks noChangeArrowheads="1"/>
            </p:cNvSpPr>
            <p:nvPr/>
          </p:nvSpPr>
          <p:spPr bwMode="auto">
            <a:xfrm>
              <a:off x="4323" y="2627"/>
              <a:ext cx="43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mail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server</a:t>
              </a:r>
              <a:endParaRPr lang="en-US" u="none" dirty="0">
                <a:latin typeface="Tw Cen MT"/>
                <a:cs typeface="Tw Cen MT"/>
              </a:endParaRPr>
            </a:p>
          </p:txBody>
        </p:sp>
        <p:sp>
          <p:nvSpPr>
            <p:cNvPr id="77869" name="Rectangle 78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0" name="Line 79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1" name="Line 80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2" name="Line 81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3" name="Line 82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4" name="Line 83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5" name="Line 84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6" name="Line 85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7" name="Rectangle 86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8" name="Rectangle 87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79" name="Rectangle 88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0" name="Rectangle 89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81" name="Rectangle 90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77843" name="Rectangle 91"/>
          <p:cNvSpPr>
            <a:spLocks noChangeArrowheads="1"/>
          </p:cNvSpPr>
          <p:nvPr/>
        </p:nvSpPr>
        <p:spPr bwMode="auto">
          <a:xfrm>
            <a:off x="3832225" y="5380034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7853" name="Text Box 93"/>
          <p:cNvSpPr txBox="1">
            <a:spLocks noChangeArrowheads="1"/>
          </p:cNvSpPr>
          <p:nvPr/>
        </p:nvSpPr>
        <p:spPr bwMode="auto">
          <a:xfrm>
            <a:off x="4316413" y="5969000"/>
            <a:ext cx="1222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user mailbox</a:t>
            </a:r>
            <a:endParaRPr lang="en-US" u="none">
              <a:latin typeface="Tw Cen MT"/>
              <a:cs typeface="Tw Cen MT"/>
            </a:endParaRPr>
          </a:p>
        </p:txBody>
      </p:sp>
      <p:grpSp>
        <p:nvGrpSpPr>
          <p:cNvPr id="77854" name="Group 94"/>
          <p:cNvGrpSpPr>
            <a:grpSpLocks/>
          </p:cNvGrpSpPr>
          <p:nvPr/>
        </p:nvGrpSpPr>
        <p:grpSpPr bwMode="auto">
          <a:xfrm>
            <a:off x="3908425" y="5465763"/>
            <a:ext cx="714375" cy="190500"/>
            <a:chOff x="4314" y="3444"/>
            <a:chExt cx="450" cy="120"/>
          </a:xfrm>
          <a:solidFill>
            <a:srgbClr val="95B3D7"/>
          </a:solidFill>
        </p:grpSpPr>
        <p:sp>
          <p:nvSpPr>
            <p:cNvPr id="77857" name="Rectangle 95"/>
            <p:cNvSpPr>
              <a:spLocks noChangeArrowheads="1"/>
            </p:cNvSpPr>
            <p:nvPr/>
          </p:nvSpPr>
          <p:spPr bwMode="auto">
            <a:xfrm>
              <a:off x="4314" y="3444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58" name="Line 96"/>
            <p:cNvSpPr>
              <a:spLocks noChangeShapeType="1"/>
            </p:cNvSpPr>
            <p:nvPr/>
          </p:nvSpPr>
          <p:spPr bwMode="auto">
            <a:xfrm>
              <a:off x="4363" y="3472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59" name="Line 97"/>
            <p:cNvSpPr>
              <a:spLocks noChangeShapeType="1"/>
            </p:cNvSpPr>
            <p:nvPr/>
          </p:nvSpPr>
          <p:spPr bwMode="auto">
            <a:xfrm flipH="1">
              <a:off x="4472" y="3471"/>
              <a:ext cx="6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60" name="Line 98"/>
            <p:cNvSpPr>
              <a:spLocks noChangeShapeType="1"/>
            </p:cNvSpPr>
            <p:nvPr/>
          </p:nvSpPr>
          <p:spPr bwMode="auto">
            <a:xfrm>
              <a:off x="4527" y="347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61" name="Line 99"/>
            <p:cNvSpPr>
              <a:spLocks noChangeShapeType="1"/>
            </p:cNvSpPr>
            <p:nvPr/>
          </p:nvSpPr>
          <p:spPr bwMode="auto">
            <a:xfrm>
              <a:off x="4584" y="3471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62" name="Line 100"/>
            <p:cNvSpPr>
              <a:spLocks noChangeShapeType="1"/>
            </p:cNvSpPr>
            <p:nvPr/>
          </p:nvSpPr>
          <p:spPr bwMode="auto">
            <a:xfrm>
              <a:off x="4645" y="3471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63" name="Line 101"/>
            <p:cNvSpPr>
              <a:spLocks noChangeShapeType="1"/>
            </p:cNvSpPr>
            <p:nvPr/>
          </p:nvSpPr>
          <p:spPr bwMode="auto">
            <a:xfrm>
              <a:off x="4701" y="3471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64" name="Line 102"/>
            <p:cNvSpPr>
              <a:spLocks noChangeShapeType="1"/>
            </p:cNvSpPr>
            <p:nvPr/>
          </p:nvSpPr>
          <p:spPr bwMode="auto">
            <a:xfrm>
              <a:off x="4416" y="3472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77855" name="Rectangle 103"/>
          <p:cNvSpPr>
            <a:spLocks noChangeArrowheads="1"/>
          </p:cNvSpPr>
          <p:nvPr/>
        </p:nvSpPr>
        <p:spPr bwMode="auto">
          <a:xfrm>
            <a:off x="3930650" y="6054725"/>
            <a:ext cx="101600" cy="147638"/>
          </a:xfrm>
          <a:prstGeom prst="rect">
            <a:avLst/>
          </a:prstGeom>
          <a:solidFill>
            <a:srgbClr val="95B3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7856" name="Text Box 104"/>
          <p:cNvSpPr txBox="1">
            <a:spLocks noChangeArrowheads="1"/>
          </p:cNvSpPr>
          <p:nvPr/>
        </p:nvSpPr>
        <p:spPr bwMode="auto">
          <a:xfrm>
            <a:off x="4268788" y="5349875"/>
            <a:ext cx="1441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600" u="none" dirty="0">
                <a:latin typeface="Tw Cen MT"/>
                <a:cs typeface="Tw Cen MT"/>
              </a:rPr>
              <a:t>outgoing </a:t>
            </a:r>
          </a:p>
          <a:p>
            <a:pPr algn="r"/>
            <a:r>
              <a:rPr lang="en-US" sz="1600" u="none" dirty="0">
                <a:latin typeface="Tw Cen MT"/>
                <a:cs typeface="Tw Cen MT"/>
              </a:rPr>
              <a:t>message queue</a:t>
            </a:r>
            <a:endParaRPr lang="en-US" u="none" dirty="0">
              <a:latin typeface="Tw Cen MT"/>
              <a:cs typeface="Tw Cen MT"/>
            </a:endParaRPr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368526"/>
              </p:ext>
            </p:extLst>
          </p:nvPr>
        </p:nvGraphicFramePr>
        <p:xfrm>
          <a:off x="6971114" y="1547390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1114" y="1547390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7850" name="Group 107"/>
          <p:cNvGrpSpPr>
            <a:grpSpLocks/>
          </p:cNvGrpSpPr>
          <p:nvPr/>
        </p:nvGrpSpPr>
        <p:grpSpPr bwMode="auto">
          <a:xfrm>
            <a:off x="6986393" y="2210954"/>
            <a:ext cx="655132" cy="584200"/>
            <a:chOff x="4209" y="817"/>
            <a:chExt cx="481" cy="368"/>
          </a:xfrm>
        </p:grpSpPr>
        <p:sp>
          <p:nvSpPr>
            <p:cNvPr id="77851" name="Rectangle 10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7852" name="Text Box 109"/>
            <p:cNvSpPr txBox="1">
              <a:spLocks noChangeArrowheads="1"/>
            </p:cNvSpPr>
            <p:nvPr/>
          </p:nvSpPr>
          <p:spPr bwMode="auto">
            <a:xfrm>
              <a:off x="4209" y="817"/>
              <a:ext cx="481" cy="3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user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agent</a:t>
              </a:r>
              <a:endParaRPr lang="en-US" u="none" dirty="0">
                <a:latin typeface="Tw Cen MT"/>
                <a:cs typeface="Tw Cen MT"/>
              </a:endParaRPr>
            </a:p>
          </p:txBody>
        </p:sp>
      </p:grpSp>
      <p:graphicFrame>
        <p:nvGraphicFramePr>
          <p:cNvPr id="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928728"/>
              </p:ext>
            </p:extLst>
          </p:nvPr>
        </p:nvGraphicFramePr>
        <p:xfrm>
          <a:off x="1884943" y="1485602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943" y="1485602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" name="Group 107"/>
          <p:cNvGrpSpPr>
            <a:grpSpLocks/>
          </p:cNvGrpSpPr>
          <p:nvPr/>
        </p:nvGrpSpPr>
        <p:grpSpPr bwMode="auto">
          <a:xfrm>
            <a:off x="1900222" y="2149166"/>
            <a:ext cx="655132" cy="584200"/>
            <a:chOff x="4209" y="817"/>
            <a:chExt cx="481" cy="368"/>
          </a:xfrm>
        </p:grpSpPr>
        <p:sp>
          <p:nvSpPr>
            <p:cNvPr id="93" name="Rectangle 10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4" name="Text Box 109"/>
            <p:cNvSpPr txBox="1">
              <a:spLocks noChangeArrowheads="1"/>
            </p:cNvSpPr>
            <p:nvPr/>
          </p:nvSpPr>
          <p:spPr bwMode="auto">
            <a:xfrm>
              <a:off x="4209" y="817"/>
              <a:ext cx="481" cy="3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user</a:t>
              </a:r>
            </a:p>
            <a:p>
              <a:pPr algn="ctr"/>
              <a:r>
                <a:rPr lang="en-US" sz="1600" u="none" dirty="0">
                  <a:latin typeface="Tw Cen MT"/>
                  <a:cs typeface="Tw Cen MT"/>
                </a:rPr>
                <a:t>agent</a:t>
              </a:r>
              <a:endParaRPr lang="en-US" u="none" dirty="0">
                <a:latin typeface="Tw Cen MT"/>
                <a:cs typeface="Tw Cen MT"/>
              </a:endParaRPr>
            </a:p>
          </p:txBody>
        </p:sp>
      </p:grpSp>
      <p:grpSp>
        <p:nvGrpSpPr>
          <p:cNvPr id="95" name="Group 75"/>
          <p:cNvGrpSpPr>
            <a:grpSpLocks/>
          </p:cNvGrpSpPr>
          <p:nvPr/>
        </p:nvGrpSpPr>
        <p:grpSpPr bwMode="auto">
          <a:xfrm>
            <a:off x="1840151" y="5220840"/>
            <a:ext cx="822325" cy="1049338"/>
            <a:chOff x="4288" y="2627"/>
            <a:chExt cx="518" cy="661"/>
          </a:xfrm>
          <a:solidFill>
            <a:srgbClr val="4F81BD"/>
          </a:solidFill>
        </p:grpSpPr>
        <p:sp>
          <p:nvSpPr>
            <p:cNvPr id="96" name="Rectangle 76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Text Box 77"/>
            <p:cNvSpPr txBox="1">
              <a:spLocks noChangeArrowheads="1"/>
            </p:cNvSpPr>
            <p:nvPr/>
          </p:nvSpPr>
          <p:spPr bwMode="auto">
            <a:xfrm>
              <a:off x="4288" y="2627"/>
              <a:ext cx="504" cy="3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 dirty="0">
                  <a:latin typeface="Comic Sans MS" charset="0"/>
                </a:rPr>
                <a:t>mail</a:t>
              </a:r>
            </a:p>
            <a:p>
              <a:pPr algn="ctr"/>
              <a:r>
                <a:rPr lang="en-US" sz="1600" u="none" dirty="0">
                  <a:latin typeface="Comic Sans MS" charset="0"/>
                </a:rPr>
                <a:t>server</a:t>
              </a:r>
              <a:endParaRPr lang="en-US" u="none" dirty="0">
                <a:latin typeface="Times New Roman" charset="0"/>
              </a:endParaRPr>
            </a:p>
          </p:txBody>
        </p:sp>
        <p:sp>
          <p:nvSpPr>
            <p:cNvPr id="98" name="Rectangle 78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79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0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1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82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83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84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85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86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87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88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89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90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1" name="Group 66"/>
          <p:cNvGrpSpPr>
            <a:grpSpLocks/>
          </p:cNvGrpSpPr>
          <p:nvPr/>
        </p:nvGrpSpPr>
        <p:grpSpPr bwMode="auto">
          <a:xfrm>
            <a:off x="2060696" y="4168932"/>
            <a:ext cx="355600" cy="933450"/>
            <a:chOff x="4180" y="783"/>
            <a:chExt cx="150" cy="307"/>
          </a:xfrm>
        </p:grpSpPr>
        <p:sp>
          <p:nvSpPr>
            <p:cNvPr id="112" name="AutoShape 6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3" name="Rectangle 6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4" name="Rectangle 6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5" name="AutoShape 7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6" name="Line 7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" name="Line 7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8" name="Rectangle 7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9" name="Rectangle 7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9110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SMTP - características</a:t>
            </a:r>
          </a:p>
        </p:txBody>
      </p:sp>
      <p:sp>
        <p:nvSpPr>
          <p:cNvPr id="79876" name="Rectangle 3"/>
          <p:cNvSpPr>
            <a:spLocks noChangeArrowheads="1"/>
          </p:cNvSpPr>
          <p:nvPr/>
        </p:nvSpPr>
        <p:spPr bwMode="auto">
          <a:xfrm>
            <a:off x="762000" y="1600200"/>
            <a:ext cx="79216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RFC 821 define o protocolo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RFC 822 define o formato das mensagens e endereços (</a:t>
            </a:r>
            <a:r>
              <a:rPr lang="pt-PT" sz="2400" u="none" dirty="0" err="1">
                <a:latin typeface="Tw Cen MT"/>
                <a:cs typeface="Tw Cen MT"/>
              </a:rPr>
              <a:t>user@domain</a:t>
            </a:r>
            <a:r>
              <a:rPr lang="pt-PT" sz="2400" u="none" dirty="0">
                <a:latin typeface="Tw Cen MT"/>
                <a:cs typeface="Tw Cen MT"/>
              </a:rPr>
              <a:t> </a:t>
            </a:r>
            <a:r>
              <a:rPr lang="pt-PT" sz="2400" u="none" dirty="0" err="1">
                <a:latin typeface="Tw Cen MT"/>
                <a:cs typeface="Tw Cen MT"/>
              </a:rPr>
              <a:t>name</a:t>
            </a:r>
            <a:r>
              <a:rPr lang="pt-PT" sz="2400" u="none" dirty="0">
                <a:latin typeface="Tw Cen MT"/>
                <a:cs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O cliente SMTP estabelece uma conexão TCP para o servidor SMTP na porta 25 (</a:t>
            </a:r>
            <a:r>
              <a:rPr lang="pt-PT" sz="2400" u="none" dirty="0" err="1">
                <a:latin typeface="Tw Cen MT"/>
                <a:cs typeface="Tw Cen MT"/>
              </a:rPr>
              <a:t>smtp</a:t>
            </a:r>
            <a:r>
              <a:rPr lang="pt-PT" sz="2400" u="none" dirty="0">
                <a:latin typeface="Tw Cen MT"/>
                <a:cs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Por essa conexão passam comandos e mensagens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Três fases da </a:t>
            </a:r>
            <a:r>
              <a:rPr lang="pt-PT" sz="2400" u="none" dirty="0" err="1">
                <a:latin typeface="Tw Cen MT"/>
                <a:cs typeface="Tw Cen MT"/>
              </a:rPr>
              <a:t>interacção</a:t>
            </a:r>
            <a:r>
              <a:rPr lang="pt-PT" sz="2400" u="none" dirty="0">
                <a:latin typeface="Tw Cen MT"/>
                <a:cs typeface="Tw Cen MT"/>
              </a:rPr>
              <a:t>: </a:t>
            </a:r>
            <a:r>
              <a:rPr lang="pt-PT" sz="2400" u="none" dirty="0" err="1">
                <a:latin typeface="Tw Cen MT"/>
                <a:cs typeface="Tw Cen MT"/>
              </a:rPr>
              <a:t>greetings</a:t>
            </a:r>
            <a:r>
              <a:rPr lang="pt-PT" sz="2400" u="none" dirty="0">
                <a:latin typeface="Tw Cen MT"/>
                <a:cs typeface="Tw Cen MT"/>
              </a:rPr>
              <a:t>, troca de mensagens, fim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Geralmente, a transferência </a:t>
            </a:r>
            <a:r>
              <a:rPr lang="pt-PT" sz="2400" u="none" dirty="0" smtClean="0">
                <a:latin typeface="Tw Cen MT"/>
                <a:cs typeface="Tw Cen MT"/>
              </a:rPr>
              <a:t>fazia-</a:t>
            </a:r>
            <a:r>
              <a:rPr lang="pt-PT" sz="2400" u="none" dirty="0">
                <a:latin typeface="Tw Cen MT"/>
                <a:cs typeface="Tw Cen MT"/>
              </a:rPr>
              <a:t>se em NVT ASCII ou </a:t>
            </a:r>
            <a:r>
              <a:rPr lang="ja-JP" altLang="pt-PT" sz="2400" u="none" dirty="0">
                <a:latin typeface="Tw Cen MT"/>
                <a:cs typeface="Tw Cen MT"/>
              </a:rPr>
              <a:t>“</a:t>
            </a:r>
            <a:r>
              <a:rPr lang="pt-PT" sz="2400" u="none" dirty="0">
                <a:latin typeface="Tw Cen MT"/>
                <a:cs typeface="Tw Cen MT"/>
              </a:rPr>
              <a:t>ASCII 7 bits</a:t>
            </a:r>
            <a:r>
              <a:rPr lang="ja-JP" altLang="pt-PT" sz="2400" u="none" dirty="0">
                <a:latin typeface="Tw Cen MT"/>
                <a:cs typeface="Tw Cen MT"/>
              </a:rPr>
              <a:t>”</a:t>
            </a:r>
            <a:r>
              <a:rPr lang="pt-PT" sz="2400" u="none" dirty="0">
                <a:latin typeface="Tw Cen MT"/>
                <a:cs typeface="Tw Cen MT"/>
              </a:rPr>
              <a:t> </a:t>
            </a:r>
            <a:r>
              <a:rPr lang="pt-PT" sz="2400" u="none" dirty="0" smtClean="0">
                <a:latin typeface="Tw Cen MT"/>
                <a:cs typeface="Tw Cen MT"/>
              </a:rPr>
              <a:t>(hoje em dia é raro)</a:t>
            </a:r>
            <a:endParaRPr lang="pt-PT" sz="24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0579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err="1">
                <a:latin typeface="Tw Cen MT"/>
                <a:ea typeface="ＭＳ Ｐゴシック" charset="0"/>
                <a:cs typeface="Tw Cen MT"/>
              </a:rPr>
              <a:t>Comandos</a:t>
            </a:r>
            <a:r>
              <a:rPr lang="en-US" sz="4800" dirty="0">
                <a:latin typeface="Tw Cen MT"/>
                <a:ea typeface="ＭＳ Ｐゴシック" charset="0"/>
                <a:cs typeface="Tw Cen MT"/>
              </a:rPr>
              <a:t> SMTP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762000" y="1996650"/>
            <a:ext cx="7924800" cy="369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Comandos mais correntes: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HELO	</a:t>
            </a:r>
            <a:r>
              <a:rPr lang="pt-PT" sz="2000" u="none" dirty="0" err="1">
                <a:latin typeface="Tw Cen MT"/>
                <a:cs typeface="Tw Cen MT"/>
              </a:rPr>
              <a:t>message</a:t>
            </a:r>
            <a:r>
              <a:rPr lang="pt-PT" sz="2000" u="none" dirty="0">
                <a:latin typeface="Tw Cen MT"/>
                <a:cs typeface="Tw Cen MT"/>
              </a:rPr>
              <a:t>		- O cliente identifica-se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</a:t>
            </a:r>
            <a:r>
              <a:rPr lang="pt-PT" sz="2000" u="none" dirty="0" smtClean="0">
                <a:latin typeface="Tw Cen MT"/>
                <a:cs typeface="Tw Cen MT"/>
              </a:rPr>
              <a:t>MAIL  </a:t>
            </a:r>
            <a:r>
              <a:rPr lang="pt-PT" sz="2000" u="none" dirty="0" err="1">
                <a:latin typeface="Tw Cen MT"/>
                <a:cs typeface="Tw Cen MT"/>
              </a:rPr>
              <a:t>from</a:t>
            </a:r>
            <a:r>
              <a:rPr lang="pt-PT" sz="2000" u="none" dirty="0">
                <a:latin typeface="Tw Cen MT"/>
                <a:cs typeface="Tw Cen MT"/>
              </a:rPr>
              <a:t>: </a:t>
            </a:r>
            <a:r>
              <a:rPr lang="pt-PT" sz="2000" u="none" dirty="0" err="1">
                <a:latin typeface="Tw Cen MT"/>
                <a:cs typeface="Tw Cen MT"/>
              </a:rPr>
              <a:t>address</a:t>
            </a:r>
            <a:r>
              <a:rPr lang="pt-PT" sz="2000" u="none" dirty="0">
                <a:latin typeface="Tw Cen MT"/>
                <a:cs typeface="Tw Cen MT"/>
              </a:rPr>
              <a:t>		- Endereço origem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RCPT </a:t>
            </a:r>
            <a:r>
              <a:rPr lang="pt-PT" sz="2000" u="none" dirty="0" smtClean="0">
                <a:latin typeface="Tw Cen MT"/>
                <a:cs typeface="Tw Cen MT"/>
              </a:rPr>
              <a:t> to</a:t>
            </a:r>
            <a:r>
              <a:rPr lang="pt-PT" sz="2000" u="none" dirty="0">
                <a:latin typeface="Tw Cen MT"/>
                <a:cs typeface="Tw Cen MT"/>
              </a:rPr>
              <a:t>: </a:t>
            </a:r>
            <a:r>
              <a:rPr lang="pt-PT" sz="2000" u="none" dirty="0" err="1">
                <a:latin typeface="Tw Cen MT"/>
                <a:cs typeface="Tw Cen MT"/>
              </a:rPr>
              <a:t>address</a:t>
            </a:r>
            <a:r>
              <a:rPr lang="pt-PT" sz="2000" u="none" dirty="0">
                <a:latin typeface="Tw Cen MT"/>
                <a:cs typeface="Tw Cen MT"/>
              </a:rPr>
              <a:t>		- Endereço destino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DATA …………		- Mensagem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QUIT				- Fim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EXPN </a:t>
            </a:r>
            <a:r>
              <a:rPr lang="pt-PT" sz="2000" u="none" dirty="0" err="1">
                <a:latin typeface="Tw Cen MT"/>
                <a:cs typeface="Tw Cen MT"/>
              </a:rPr>
              <a:t>address</a:t>
            </a:r>
            <a:r>
              <a:rPr lang="pt-PT" sz="2000" u="none" dirty="0">
                <a:latin typeface="Tw Cen MT"/>
                <a:cs typeface="Tw Cen MT"/>
              </a:rPr>
              <a:t>		</a:t>
            </a:r>
            <a:r>
              <a:rPr lang="pt-PT" sz="2000" u="none" dirty="0" smtClean="0">
                <a:latin typeface="Tw Cen MT"/>
                <a:cs typeface="Tw Cen MT"/>
              </a:rPr>
              <a:t>	- </a:t>
            </a:r>
            <a:r>
              <a:rPr lang="pt-PT" sz="2000" u="none" dirty="0">
                <a:latin typeface="Tw Cen MT"/>
                <a:cs typeface="Tw Cen MT"/>
              </a:rPr>
              <a:t>Expande um endereço local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VRFY </a:t>
            </a:r>
            <a:r>
              <a:rPr lang="pt-PT" sz="2000" u="none" dirty="0" err="1">
                <a:latin typeface="Tw Cen MT"/>
                <a:cs typeface="Tw Cen MT"/>
              </a:rPr>
              <a:t>address</a:t>
            </a:r>
            <a:r>
              <a:rPr lang="pt-PT" sz="2000" u="none" dirty="0">
                <a:latin typeface="Tw Cen MT"/>
                <a:cs typeface="Tw Cen MT"/>
              </a:rPr>
              <a:t>		</a:t>
            </a:r>
            <a:r>
              <a:rPr lang="pt-PT" sz="2000" u="none" dirty="0" smtClean="0">
                <a:latin typeface="Tw Cen MT"/>
                <a:cs typeface="Tw Cen MT"/>
              </a:rPr>
              <a:t>	- </a:t>
            </a:r>
            <a:r>
              <a:rPr lang="pt-PT" sz="2000" u="none" dirty="0">
                <a:latin typeface="Tw Cen MT"/>
                <a:cs typeface="Tw Cen MT"/>
              </a:rPr>
              <a:t>Verifica se existe localmente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		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O servidor responde sempre com um diagnóstico (Exemplo: </a:t>
            </a:r>
            <a:r>
              <a:rPr lang="ja-JP" altLang="pt-PT" sz="2000" u="none" dirty="0">
                <a:latin typeface="Tw Cen MT"/>
                <a:cs typeface="Tw Cen MT"/>
              </a:rPr>
              <a:t>“</a:t>
            </a:r>
            <a:r>
              <a:rPr lang="pt-PT" sz="2000" u="none" dirty="0">
                <a:latin typeface="Tw Cen MT"/>
                <a:cs typeface="Tw Cen MT"/>
              </a:rPr>
              <a:t>250 OK</a:t>
            </a:r>
            <a:r>
              <a:rPr lang="ja-JP" altLang="pt-PT" sz="2000" u="none" dirty="0">
                <a:latin typeface="Tw Cen MT"/>
                <a:cs typeface="Tw Cen MT"/>
              </a:rPr>
              <a:t>”</a:t>
            </a:r>
            <a:r>
              <a:rPr lang="pt-PT" sz="2000" u="none" dirty="0">
                <a:latin typeface="Tw Cen MT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595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Exemplo de uma sessão SMTP</a:t>
            </a:r>
          </a:p>
        </p:txBody>
      </p:sp>
      <p:sp>
        <p:nvSpPr>
          <p:cNvPr id="83972" name="Rectangle 3"/>
          <p:cNvSpPr>
            <a:spLocks noChangeArrowheads="1"/>
          </p:cNvSpPr>
          <p:nvPr/>
        </p:nvSpPr>
        <p:spPr bwMode="auto">
          <a:xfrm>
            <a:off x="708911" y="1426412"/>
            <a:ext cx="7788837" cy="483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220 </a:t>
            </a:r>
            <a:r>
              <a:rPr lang="en-US" i="1" u="none" dirty="0" err="1">
                <a:latin typeface="Tw Cen MT"/>
                <a:cs typeface="Tw Cen MT"/>
              </a:rPr>
              <a:t>beta.di.fct.unl.pt</a:t>
            </a:r>
            <a:r>
              <a:rPr lang="en-US" i="1" u="none" dirty="0">
                <a:latin typeface="Tw Cen MT"/>
                <a:cs typeface="Tw Cen MT"/>
              </a:rPr>
              <a:t> SMTP Server Ready			(</a:t>
            </a:r>
            <a:r>
              <a:rPr lang="en-US" i="1" u="none" dirty="0" err="1">
                <a:latin typeface="Tw Cen MT"/>
                <a:cs typeface="Tw Cen MT"/>
              </a:rPr>
              <a:t>servidor</a:t>
            </a:r>
            <a:r>
              <a:rPr lang="en-US" i="1" u="none" dirty="0">
                <a:latin typeface="Tw Cen MT"/>
                <a:cs typeface="Tw Cen MT"/>
              </a:rPr>
              <a:t> </a:t>
            </a:r>
            <a:r>
              <a:rPr lang="en-US" i="1" dirty="0" smtClean="0">
                <a:latin typeface="Tw Cen MT"/>
                <a:cs typeface="Tw Cen MT"/>
              </a:rPr>
              <a:t>smtp</a:t>
            </a:r>
            <a:r>
              <a:rPr lang="en-US" i="1" u="none" dirty="0" smtClean="0">
                <a:latin typeface="Tw Cen MT"/>
                <a:cs typeface="Tw Cen MT"/>
              </a:rPr>
              <a:t>.fct.</a:t>
            </a:r>
            <a:r>
              <a:rPr lang="en-US" i="1" u="none" dirty="0" err="1" smtClean="0">
                <a:latin typeface="Tw Cen MT"/>
                <a:cs typeface="Tw Cen MT"/>
              </a:rPr>
              <a:t>unl</a:t>
            </a:r>
            <a:r>
              <a:rPr lang="en-US" i="1" u="none" dirty="0">
                <a:latin typeface="Tw Cen MT"/>
                <a:cs typeface="Tw Cen MT"/>
              </a:rPr>
              <a:t>..</a:t>
            </a:r>
            <a:r>
              <a:rPr lang="en-US" i="1" u="none" dirty="0" err="1">
                <a:latin typeface="Tw Cen MT"/>
                <a:cs typeface="Tw Cen MT"/>
              </a:rPr>
              <a:t>pt</a:t>
            </a:r>
            <a:r>
              <a:rPr lang="en-US" i="1" u="none" dirty="0">
                <a:latin typeface="Tw Cen MT"/>
                <a:cs typeface="Tw Cen MT"/>
              </a:rPr>
              <a:t>)</a:t>
            </a:r>
            <a:endParaRPr lang="en-US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HELO </a:t>
            </a:r>
            <a:r>
              <a:rPr lang="en-US" u="none" dirty="0" err="1">
                <a:latin typeface="Tw Cen MT"/>
                <a:cs typeface="Tw Cen MT"/>
              </a:rPr>
              <a:t>alpha.tap.pt</a:t>
            </a:r>
            <a:r>
              <a:rPr lang="en-US" u="none" dirty="0">
                <a:latin typeface="Tw Cen MT"/>
                <a:cs typeface="Tw Cen MT"/>
              </a:rPr>
              <a:t>					(</a:t>
            </a:r>
            <a:r>
              <a:rPr lang="en-US" u="none" dirty="0" err="1">
                <a:latin typeface="Tw Cen MT"/>
                <a:cs typeface="Tw Cen MT"/>
              </a:rPr>
              <a:t>cliente</a:t>
            </a:r>
            <a:r>
              <a:rPr lang="en-US" u="none" dirty="0">
                <a:latin typeface="Tw Cen MT"/>
                <a:cs typeface="Tw Cen MT"/>
              </a:rPr>
              <a:t> </a:t>
            </a:r>
            <a:r>
              <a:rPr lang="en-US" u="none" dirty="0" err="1">
                <a:latin typeface="Tw Cen MT"/>
                <a:cs typeface="Tw Cen MT"/>
              </a:rPr>
              <a:t>alpha.tap.pt</a:t>
            </a:r>
            <a:r>
              <a:rPr lang="en-US" u="none" dirty="0"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250 </a:t>
            </a:r>
            <a:r>
              <a:rPr lang="en-US" i="1" dirty="0" err="1" smtClean="0">
                <a:latin typeface="Tw Cen MT"/>
                <a:cs typeface="Tw Cen MT"/>
              </a:rPr>
              <a:t>smtp</a:t>
            </a:r>
            <a:r>
              <a:rPr lang="en-US" i="1" u="none" dirty="0" err="1" smtClean="0">
                <a:latin typeface="Tw Cen MT"/>
                <a:cs typeface="Tw Cen MT"/>
              </a:rPr>
              <a:t>.fct.unl.pt</a:t>
            </a:r>
            <a:endParaRPr lang="en-US" i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en-US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MAIL FROM: </a:t>
            </a:r>
            <a:r>
              <a:rPr lang="en-US" u="none" dirty="0" err="1">
                <a:latin typeface="Tw Cen MT"/>
                <a:cs typeface="Tw Cen MT"/>
              </a:rPr>
              <a:t>Smith@tap.pt</a:t>
            </a:r>
            <a:endParaRPr lang="en-US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250 OK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RCPT TO: </a:t>
            </a:r>
            <a:r>
              <a:rPr lang="en-US" u="none" dirty="0" err="1">
                <a:latin typeface="Tw Cen MT"/>
                <a:cs typeface="Tw Cen MT"/>
              </a:rPr>
              <a:t>Silva</a:t>
            </a:r>
            <a:r>
              <a:rPr lang="en-US" u="none" dirty="0" err="1" smtClean="0">
                <a:latin typeface="Tw Cen MT"/>
                <a:cs typeface="Tw Cen MT"/>
              </a:rPr>
              <a:t>@fct.unl.pt</a:t>
            </a:r>
            <a:endParaRPr lang="en-US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250 OK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RCPT TO: </a:t>
            </a:r>
            <a:r>
              <a:rPr lang="en-US" u="none" dirty="0" err="1">
                <a:latin typeface="Tw Cen MT"/>
                <a:cs typeface="Tw Cen MT"/>
              </a:rPr>
              <a:t>Machado</a:t>
            </a:r>
            <a:r>
              <a:rPr lang="en-US" u="none" dirty="0" err="1" smtClean="0">
                <a:latin typeface="Tw Cen MT"/>
                <a:cs typeface="Tw Cen MT"/>
              </a:rPr>
              <a:t>@fct.unl.pt</a:t>
            </a:r>
            <a:endParaRPr lang="en-US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250 OK</a:t>
            </a:r>
            <a:endParaRPr lang="en-US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DATA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354 Start mail input; end with &lt;CR&gt;&lt;LF&gt;.&lt;CR&gt;&lt;LF&gt;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………………………………………….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………………………………….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……..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&lt;CR&gt;&lt;LF&gt;.&lt;CR&gt;&lt;LF&gt;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250 OK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u="none" dirty="0">
                <a:latin typeface="Tw Cen MT"/>
                <a:cs typeface="Tw Cen MT"/>
              </a:rPr>
              <a:t>QUIT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i="1" u="none" dirty="0">
                <a:latin typeface="Tw Cen MT"/>
                <a:cs typeface="Tw Cen MT"/>
              </a:rPr>
              <a:t>221 </a:t>
            </a:r>
            <a:r>
              <a:rPr lang="en-US" i="1" dirty="0" err="1" smtClean="0">
                <a:latin typeface="Tw Cen MT"/>
                <a:cs typeface="Tw Cen MT"/>
              </a:rPr>
              <a:t>smtp.</a:t>
            </a:r>
            <a:r>
              <a:rPr lang="en-US" i="1" u="none" dirty="0" err="1" smtClean="0">
                <a:latin typeface="Tw Cen MT"/>
                <a:cs typeface="Tw Cen MT"/>
              </a:rPr>
              <a:t>fct.unl.pt</a:t>
            </a:r>
            <a:r>
              <a:rPr lang="en-US" i="1" u="none" dirty="0" smtClean="0">
                <a:latin typeface="Tw Cen MT"/>
                <a:cs typeface="Tw Cen MT"/>
              </a:rPr>
              <a:t> </a:t>
            </a:r>
            <a:r>
              <a:rPr lang="en-US" i="1" u="none" dirty="0">
                <a:latin typeface="Tw Cen MT"/>
                <a:cs typeface="Tw Cen MT"/>
              </a:rPr>
              <a:t>Service closing transmission channel</a:t>
            </a:r>
          </a:p>
        </p:txBody>
      </p:sp>
    </p:spTree>
    <p:extLst>
      <p:ext uri="{BB962C8B-B14F-4D97-AF65-F5344CB8AC3E}">
        <p14:creationId xmlns:p14="http://schemas.microsoft.com/office/powerpoint/2010/main" val="315098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990</Words>
  <Application>Microsoft Macintosh PowerPoint</Application>
  <PresentationFormat>On-screen Show (4:3)</PresentationFormat>
  <Paragraphs>234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Clip</vt:lpstr>
      <vt:lpstr>REDES DE COMPUTADORES  AS APLICAÇÕES  (Parte 4)</vt:lpstr>
      <vt:lpstr>Nota prévia</vt:lpstr>
      <vt:lpstr>Objectivos do capítulo</vt:lpstr>
      <vt:lpstr>Onde estudar no livro de base</vt:lpstr>
      <vt:lpstr>Correio electrónico</vt:lpstr>
      <vt:lpstr>SMTP - Simple Mail Transfer Protocol</vt:lpstr>
      <vt:lpstr>SMTP - características</vt:lpstr>
      <vt:lpstr>Comandos SMTP</vt:lpstr>
      <vt:lpstr>Exemplo de uma sessão SMTP</vt:lpstr>
      <vt:lpstr>Alice envia uma mensagem ao Bob</vt:lpstr>
      <vt:lpstr>Routing de e-mail</vt:lpstr>
      <vt:lpstr>Envelopes, cabeçalhos e corpo da mensagem</vt:lpstr>
      <vt:lpstr>Exemplo de mensagem</vt:lpstr>
      <vt:lpstr>Headers + Body = Real Message</vt:lpstr>
      <vt:lpstr>Protocolos de acesso ao correio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62</cp:revision>
  <dcterms:created xsi:type="dcterms:W3CDTF">2012-03-03T20:51:40Z</dcterms:created>
  <dcterms:modified xsi:type="dcterms:W3CDTF">2012-03-26T10:16:07Z</dcterms:modified>
</cp:coreProperties>
</file>