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2" r:id="rId14"/>
    <p:sldId id="302" r:id="rId15"/>
    <p:sldId id="284" r:id="rId16"/>
    <p:sldId id="299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6" autoAdjust="0"/>
  </p:normalViewPr>
  <p:slideViewPr>
    <p:cSldViewPr snapToGrid="0" snapToObjects="1">
      <p:cViewPr varScale="1">
        <p:scale>
          <a:sx n="86" d="100"/>
          <a:sy n="86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4A04D7E-1F24-CF42-9CE3-FA86ED22936C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33A05F7-43BB-EB41-9978-7869B6D5B25A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BE8A15D-9F37-AD4A-B76A-D34D8C05F7C4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0EE482-2E81-3C45-B8FA-EA35450E175B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81AC97-40E0-8A4F-A84F-9CCDE054F5F2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16CAC6-2070-574E-AF83-348B4DF9E564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74D977C-4AEE-7044-AC19-78ED007F7094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BCDB1C-E434-A54B-8B77-6DBCC2782DE5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6D3463B-33C8-E64D-BF88-3E72384242CB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03F101E-7EBE-844E-A412-DDF815D5DFC9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497860C-D2D9-4043-8DE2-EE22A4AE271E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92EE729-977A-2C46-8607-6930E224ECE0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C7D53C-F49D-A14C-96EC-2B9FDE0C750E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43F9FCA-8C06-A147-A2CC-7FA7E792822E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E2CDB32-3090-8B4E-9E9E-6F41B09739E0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EBEA89-D3A2-2246-8AC9-333CF480EF65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5E8A22-58AE-2D4A-A54A-F35FD52A5E54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CAA6547-E9A4-F744-8BEF-FA6069968D35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6868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848100"/>
            <a:ext cx="8686800" cy="23241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PT"/>
              <a:t>Material de suporte às aulas de Redes de Computadores de J. Legatheaux Martins  –  Copyright DI - FCT/ UNL 	           –  Aplicaç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ões Internet</a:t>
            </a:r>
            <a:r>
              <a:rPr lang="pt-PT">
                <a:ea typeface="ヒラギノ角ゴ Pro W3" charset="0"/>
                <a:cs typeface="ヒラギノ角ゴ Pro W3" charset="0"/>
              </a:rPr>
              <a:t>  /   </a:t>
            </a:r>
            <a:fld id="{21AC9F65-8DA9-F94F-A381-687D8D14127E}" type="slidenum">
              <a:rPr lang="pt-PT">
                <a:ea typeface="ヒラギノ角ゴ Pro W3" charset="0"/>
                <a:cs typeface="ヒラギノ角ゴ Pro W3" charset="0"/>
              </a:rPr>
              <a:pPr/>
              <a:t>‹#›</a:t>
            </a:fld>
            <a:endParaRPr lang="pt-PT"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17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AS APLICAÇÕES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3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A árvore dos domínios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3984625" y="15240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2079625" y="24384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57213" y="32766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3298825" y="24384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4746625" y="24384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8"/>
          <p:cNvSpPr>
            <a:spLocks noChangeArrowheads="1"/>
          </p:cNvSpPr>
          <p:nvPr/>
        </p:nvSpPr>
        <p:spPr bwMode="auto">
          <a:xfrm>
            <a:off x="7183438" y="24384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9"/>
          <p:cNvSpPr>
            <a:spLocks noChangeArrowheads="1"/>
          </p:cNvSpPr>
          <p:nvPr/>
        </p:nvSpPr>
        <p:spPr bwMode="auto">
          <a:xfrm>
            <a:off x="6270625" y="3276600"/>
            <a:ext cx="976313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0"/>
          <p:cNvSpPr>
            <a:spLocks noChangeArrowheads="1"/>
          </p:cNvSpPr>
          <p:nvPr/>
        </p:nvSpPr>
        <p:spPr bwMode="auto">
          <a:xfrm>
            <a:off x="7945438" y="32766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7488238" y="38862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6" name="Oval 12"/>
          <p:cNvSpPr>
            <a:spLocks noChangeArrowheads="1"/>
          </p:cNvSpPr>
          <p:nvPr/>
        </p:nvSpPr>
        <p:spPr bwMode="auto">
          <a:xfrm>
            <a:off x="6880225" y="5486400"/>
            <a:ext cx="976313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7" name="Oval 13"/>
          <p:cNvSpPr>
            <a:spLocks noChangeArrowheads="1"/>
          </p:cNvSpPr>
          <p:nvPr/>
        </p:nvSpPr>
        <p:spPr bwMode="auto">
          <a:xfrm>
            <a:off x="1700213" y="4038600"/>
            <a:ext cx="976312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1601788" y="5822950"/>
            <a:ext cx="4597738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 dirty="0">
                <a:latin typeface="Tw Cen MT"/>
                <a:cs typeface="Tw Cen MT"/>
              </a:rPr>
              <a:t>Leaf node, </a:t>
            </a:r>
            <a:r>
              <a:rPr lang="en-US" sz="1400" b="1" u="none" dirty="0" err="1">
                <a:latin typeface="Tw Cen MT"/>
                <a:cs typeface="Tw Cen MT"/>
              </a:rPr>
              <a:t>geralmente</a:t>
            </a:r>
            <a:r>
              <a:rPr lang="en-US" sz="1400" b="1" u="none" dirty="0">
                <a:latin typeface="Tw Cen MT"/>
                <a:cs typeface="Tw Cen MT"/>
              </a:rPr>
              <a:t> </a:t>
            </a:r>
            <a:r>
              <a:rPr lang="en-US" sz="1400" b="1" u="none" dirty="0" err="1">
                <a:latin typeface="Tw Cen MT"/>
                <a:cs typeface="Tw Cen MT"/>
              </a:rPr>
              <a:t>corresponde</a:t>
            </a:r>
            <a:r>
              <a:rPr lang="en-US" sz="1400" b="1" u="none" dirty="0">
                <a:latin typeface="Tw Cen MT"/>
                <a:cs typeface="Tw Cen MT"/>
              </a:rPr>
              <a:t> a um </a:t>
            </a:r>
            <a:r>
              <a:rPr lang="en-US" sz="1400" b="1" u="none" dirty="0" err="1">
                <a:latin typeface="Tw Cen MT"/>
                <a:cs typeface="Tw Cen MT"/>
              </a:rPr>
              <a:t>nome</a:t>
            </a:r>
            <a:r>
              <a:rPr lang="en-US" sz="1400" b="1" u="none" dirty="0">
                <a:latin typeface="Tw Cen MT"/>
                <a:cs typeface="Tw Cen MT"/>
              </a:rPr>
              <a:t> de um host</a:t>
            </a:r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 flipH="1">
            <a:off x="2606675" y="1974850"/>
            <a:ext cx="1905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 flipH="1">
            <a:off x="3825875" y="19748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>
            <a:off x="4511675" y="19748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 flipH="1">
            <a:off x="3063875" y="288925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0"/>
          <p:cNvSpPr>
            <a:spLocks noChangeArrowheads="1"/>
          </p:cNvSpPr>
          <p:nvPr/>
        </p:nvSpPr>
        <p:spPr bwMode="auto">
          <a:xfrm>
            <a:off x="2613025" y="32766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1"/>
          <p:cNvSpPr>
            <a:spLocks noChangeArrowheads="1"/>
          </p:cNvSpPr>
          <p:nvPr/>
        </p:nvSpPr>
        <p:spPr bwMode="auto">
          <a:xfrm>
            <a:off x="3984625" y="32766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>
            <a:off x="3825875" y="288925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H="1">
            <a:off x="1008063" y="2889250"/>
            <a:ext cx="1598612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008063" y="3727450"/>
            <a:ext cx="121761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>
            <a:off x="4511675" y="1974850"/>
            <a:ext cx="312261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 flipH="1">
            <a:off x="6797675" y="2889250"/>
            <a:ext cx="912813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7710488" y="288925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7939088" y="372745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 flipH="1">
            <a:off x="7329488" y="433705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Rectangle 30"/>
          <p:cNvSpPr>
            <a:spLocks noChangeArrowheads="1"/>
          </p:cNvSpPr>
          <p:nvPr/>
        </p:nvSpPr>
        <p:spPr bwMode="auto">
          <a:xfrm>
            <a:off x="4343400" y="1371600"/>
            <a:ext cx="2857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3200" b="1" u="none">
                <a:latin typeface="Times New Roman" charset="0"/>
              </a:rPr>
              <a:t>.</a:t>
            </a:r>
          </a:p>
        </p:txBody>
      </p:sp>
      <p:sp>
        <p:nvSpPr>
          <p:cNvPr id="31776" name="Rectangle 31"/>
          <p:cNvSpPr>
            <a:spLocks noChangeArrowheads="1"/>
          </p:cNvSpPr>
          <p:nvPr/>
        </p:nvSpPr>
        <p:spPr bwMode="auto">
          <a:xfrm>
            <a:off x="2362200" y="2546350"/>
            <a:ext cx="42068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net</a:t>
            </a:r>
          </a:p>
        </p:txBody>
      </p:sp>
      <p:sp>
        <p:nvSpPr>
          <p:cNvPr id="31777" name="Rectangle 32"/>
          <p:cNvSpPr>
            <a:spLocks noChangeArrowheads="1"/>
          </p:cNvSpPr>
          <p:nvPr/>
        </p:nvSpPr>
        <p:spPr bwMode="auto">
          <a:xfrm>
            <a:off x="763588" y="3384550"/>
            <a:ext cx="5191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rccn</a:t>
            </a:r>
          </a:p>
        </p:txBody>
      </p:sp>
      <p:sp>
        <p:nvSpPr>
          <p:cNvPr id="31778" name="Rectangle 33"/>
          <p:cNvSpPr>
            <a:spLocks noChangeArrowheads="1"/>
          </p:cNvSpPr>
          <p:nvPr/>
        </p:nvSpPr>
        <p:spPr bwMode="auto">
          <a:xfrm>
            <a:off x="1982788" y="4146550"/>
            <a:ext cx="558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news</a:t>
            </a:r>
          </a:p>
        </p:txBody>
      </p:sp>
      <p:sp>
        <p:nvSpPr>
          <p:cNvPr id="31779" name="Rectangle 34"/>
          <p:cNvSpPr>
            <a:spLocks noChangeArrowheads="1"/>
          </p:cNvSpPr>
          <p:nvPr/>
        </p:nvSpPr>
        <p:spPr bwMode="auto">
          <a:xfrm>
            <a:off x="3581400" y="2514600"/>
            <a:ext cx="38258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uk</a:t>
            </a:r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2895600" y="3384550"/>
            <a:ext cx="3524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ac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4343400" y="3308350"/>
            <a:ext cx="3524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co</a:t>
            </a:r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5029200" y="2546350"/>
            <a:ext cx="32226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fr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7542213" y="247015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pt</a:t>
            </a:r>
          </a:p>
        </p:txBody>
      </p:sp>
      <p:sp>
        <p:nvSpPr>
          <p:cNvPr id="31784" name="Rectangle 39"/>
          <p:cNvSpPr>
            <a:spLocks noChangeArrowheads="1"/>
          </p:cNvSpPr>
          <p:nvPr/>
        </p:nvSpPr>
        <p:spPr bwMode="auto">
          <a:xfrm>
            <a:off x="6553200" y="3308350"/>
            <a:ext cx="4603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ana</a:t>
            </a:r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8304213" y="3308350"/>
            <a:ext cx="431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unl</a:t>
            </a:r>
          </a:p>
        </p:txBody>
      </p:sp>
      <p:sp>
        <p:nvSpPr>
          <p:cNvPr id="31786" name="Rectangle 41"/>
          <p:cNvSpPr>
            <a:spLocks noChangeArrowheads="1"/>
          </p:cNvSpPr>
          <p:nvPr/>
        </p:nvSpPr>
        <p:spPr bwMode="auto">
          <a:xfrm>
            <a:off x="7770813" y="3994150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fct</a:t>
            </a:r>
          </a:p>
        </p:txBody>
      </p:sp>
      <p:sp>
        <p:nvSpPr>
          <p:cNvPr id="31787" name="Rectangle 42"/>
          <p:cNvSpPr>
            <a:spLocks noChangeArrowheads="1"/>
          </p:cNvSpPr>
          <p:nvPr/>
        </p:nvSpPr>
        <p:spPr bwMode="auto">
          <a:xfrm>
            <a:off x="7008813" y="5518150"/>
            <a:ext cx="5699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www</a:t>
            </a:r>
          </a:p>
        </p:txBody>
      </p:sp>
      <p:sp>
        <p:nvSpPr>
          <p:cNvPr id="31788" name="Oval 43"/>
          <p:cNvSpPr>
            <a:spLocks noChangeArrowheads="1"/>
          </p:cNvSpPr>
          <p:nvPr/>
        </p:nvSpPr>
        <p:spPr bwMode="auto">
          <a:xfrm>
            <a:off x="557213" y="2438400"/>
            <a:ext cx="9779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Rectangle 44"/>
          <p:cNvSpPr>
            <a:spLocks noChangeArrowheads="1"/>
          </p:cNvSpPr>
          <p:nvPr/>
        </p:nvSpPr>
        <p:spPr bwMode="auto">
          <a:xfrm>
            <a:off x="763588" y="2470150"/>
            <a:ext cx="45525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dirty="0" err="1" smtClean="0">
                <a:latin typeface="Times New Roman" charset="0"/>
              </a:rPr>
              <a:t>gov</a:t>
            </a:r>
            <a:endParaRPr lang="en-US" sz="1400" b="1" u="none" dirty="0">
              <a:latin typeface="Times New Roman" charset="0"/>
            </a:endParaRPr>
          </a:p>
        </p:txBody>
      </p:sp>
      <p:sp>
        <p:nvSpPr>
          <p:cNvPr id="31790" name="Line 45"/>
          <p:cNvSpPr>
            <a:spLocks noChangeShapeType="1"/>
          </p:cNvSpPr>
          <p:nvPr/>
        </p:nvSpPr>
        <p:spPr bwMode="auto">
          <a:xfrm flipV="1">
            <a:off x="1084263" y="1974850"/>
            <a:ext cx="342741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Rectangle 46"/>
          <p:cNvSpPr>
            <a:spLocks noChangeArrowheads="1"/>
          </p:cNvSpPr>
          <p:nvPr/>
        </p:nvSpPr>
        <p:spPr bwMode="auto">
          <a:xfrm>
            <a:off x="6096000" y="2470150"/>
            <a:ext cx="762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……….</a:t>
            </a:r>
          </a:p>
        </p:txBody>
      </p:sp>
      <p:sp>
        <p:nvSpPr>
          <p:cNvPr id="31792" name="Rectangle 47"/>
          <p:cNvSpPr>
            <a:spLocks noChangeArrowheads="1"/>
          </p:cNvSpPr>
          <p:nvPr/>
        </p:nvSpPr>
        <p:spPr bwMode="auto">
          <a:xfrm>
            <a:off x="1601788" y="2470150"/>
            <a:ext cx="406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….</a:t>
            </a:r>
          </a:p>
        </p:txBody>
      </p:sp>
      <p:sp>
        <p:nvSpPr>
          <p:cNvPr id="31793" name="Oval 48"/>
          <p:cNvSpPr>
            <a:spLocks noChangeArrowheads="1"/>
          </p:cNvSpPr>
          <p:nvPr/>
        </p:nvSpPr>
        <p:spPr bwMode="auto">
          <a:xfrm>
            <a:off x="6727825" y="4648200"/>
            <a:ext cx="976313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Rectangle 49"/>
          <p:cNvSpPr>
            <a:spLocks noChangeArrowheads="1"/>
          </p:cNvSpPr>
          <p:nvPr/>
        </p:nvSpPr>
        <p:spPr bwMode="auto">
          <a:xfrm>
            <a:off x="7085013" y="4756150"/>
            <a:ext cx="3317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di</a:t>
            </a:r>
          </a:p>
        </p:txBody>
      </p:sp>
      <p:sp>
        <p:nvSpPr>
          <p:cNvPr id="31795" name="Line 50"/>
          <p:cNvSpPr>
            <a:spLocks noChangeShapeType="1"/>
          </p:cNvSpPr>
          <p:nvPr/>
        </p:nvSpPr>
        <p:spPr bwMode="auto">
          <a:xfrm>
            <a:off x="7253288" y="509905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2743200" y="1447800"/>
            <a:ext cx="116681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Root domain</a:t>
            </a:r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7086600" y="1905000"/>
            <a:ext cx="1828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Top Level Domains</a:t>
            </a:r>
          </a:p>
        </p:txBody>
      </p:sp>
      <p:sp>
        <p:nvSpPr>
          <p:cNvPr id="54" name="Rounded Rectangle 54"/>
          <p:cNvSpPr>
            <a:spLocks noChangeArrowheads="1"/>
          </p:cNvSpPr>
          <p:nvPr/>
        </p:nvSpPr>
        <p:spPr bwMode="auto">
          <a:xfrm>
            <a:off x="222262" y="2348307"/>
            <a:ext cx="8250226" cy="6429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6000" dirty="0">
                <a:latin typeface="Tw Cen MT"/>
                <a:ea typeface="ＭＳ Ｐゴシック" charset="0"/>
                <a:cs typeface="Tw Cen MT"/>
              </a:rPr>
              <a:t>Sintaxe dos nomes  DNS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8001000" cy="517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São construídos de baixo para cima</a:t>
            </a: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Um </a:t>
            </a:r>
            <a:r>
              <a:rPr lang="ja-JP" altLang="pt-PT" u="none" dirty="0">
                <a:latin typeface="Tw Cen MT"/>
                <a:cs typeface="Tw Cen MT"/>
              </a:rPr>
              <a:t>“</a:t>
            </a:r>
            <a:r>
              <a:rPr lang="pt-PT" i="1" u="none" dirty="0" err="1">
                <a:latin typeface="Tw Cen MT"/>
                <a:cs typeface="Tw Cen MT"/>
              </a:rPr>
              <a:t>fully</a:t>
            </a:r>
            <a:r>
              <a:rPr lang="pt-PT" i="1" u="none" dirty="0">
                <a:latin typeface="Tw Cen MT"/>
                <a:cs typeface="Tw Cen MT"/>
              </a:rPr>
              <a:t> </a:t>
            </a:r>
            <a:r>
              <a:rPr lang="pt-PT" i="1" u="none" dirty="0" err="1">
                <a:latin typeface="Tw Cen MT"/>
                <a:cs typeface="Tw Cen MT"/>
              </a:rPr>
              <a:t>qualified</a:t>
            </a:r>
            <a:r>
              <a:rPr lang="pt-PT" i="1" u="none" dirty="0">
                <a:latin typeface="Tw Cen MT"/>
                <a:cs typeface="Tw Cen MT"/>
              </a:rPr>
              <a:t> </a:t>
            </a:r>
            <a:r>
              <a:rPr lang="pt-PT" i="1" u="none" dirty="0" err="1">
                <a:latin typeface="Tw Cen MT"/>
                <a:cs typeface="Tw Cen MT"/>
              </a:rPr>
              <a:t>domain</a:t>
            </a:r>
            <a:r>
              <a:rPr lang="pt-PT" i="1" u="none" dirty="0">
                <a:latin typeface="Tw Cen MT"/>
                <a:cs typeface="Tw Cen MT"/>
              </a:rPr>
              <a:t> </a:t>
            </a:r>
            <a:r>
              <a:rPr lang="pt-PT" i="1" u="none" dirty="0" err="1">
                <a:latin typeface="Tw Cen MT"/>
                <a:cs typeface="Tw Cen MT"/>
              </a:rPr>
              <a:t>name</a:t>
            </a:r>
            <a:r>
              <a:rPr lang="ja-JP" altLang="pt-PT" u="none" dirty="0">
                <a:latin typeface="Tw Cen MT"/>
                <a:cs typeface="Tw Cen MT"/>
              </a:rPr>
              <a:t>”</a:t>
            </a:r>
            <a:r>
              <a:rPr lang="pt-PT" u="none" dirty="0">
                <a:latin typeface="Tw Cen MT"/>
                <a:cs typeface="Tw Cen MT"/>
              </a:rPr>
              <a:t> termina sempre num ponto (que se pode omitir quando não há dúvidas de interpretação)</a:t>
            </a: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Exemplo:</a:t>
            </a: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		</a:t>
            </a:r>
            <a:r>
              <a:rPr lang="pt-PT" u="none" dirty="0" err="1">
                <a:latin typeface="Tw Cen MT"/>
                <a:cs typeface="Tw Cen MT"/>
              </a:rPr>
              <a:t>www</a:t>
            </a:r>
            <a:r>
              <a:rPr lang="pt-PT" u="none" dirty="0">
                <a:latin typeface="Tw Cen MT"/>
                <a:cs typeface="Tw Cen MT"/>
              </a:rPr>
              <a:t> . </a:t>
            </a:r>
            <a:r>
              <a:rPr lang="pt-PT" u="none" dirty="0" err="1">
                <a:latin typeface="Tw Cen MT"/>
                <a:cs typeface="Tw Cen MT"/>
              </a:rPr>
              <a:t>di</a:t>
            </a:r>
            <a:r>
              <a:rPr lang="pt-PT" u="none" dirty="0">
                <a:latin typeface="Tw Cen MT"/>
                <a:cs typeface="Tw Cen MT"/>
              </a:rPr>
              <a:t> . </a:t>
            </a:r>
            <a:r>
              <a:rPr lang="pt-PT" u="none" dirty="0" err="1">
                <a:latin typeface="Tw Cen MT"/>
                <a:cs typeface="Tw Cen MT"/>
              </a:rPr>
              <a:t>fct</a:t>
            </a:r>
            <a:r>
              <a:rPr lang="pt-PT" u="none" dirty="0">
                <a:latin typeface="Tw Cen MT"/>
                <a:cs typeface="Tw Cen MT"/>
              </a:rPr>
              <a:t> . </a:t>
            </a:r>
            <a:r>
              <a:rPr lang="pt-PT" u="none" dirty="0" err="1">
                <a:latin typeface="Tw Cen MT"/>
                <a:cs typeface="Tw Cen MT"/>
              </a:rPr>
              <a:t>unl</a:t>
            </a:r>
            <a:r>
              <a:rPr lang="pt-PT" u="none" dirty="0">
                <a:latin typeface="Tw Cen MT"/>
                <a:cs typeface="Tw Cen MT"/>
              </a:rPr>
              <a:t> . </a:t>
            </a:r>
            <a:r>
              <a:rPr lang="pt-PT" u="none" dirty="0" err="1">
                <a:latin typeface="Tw Cen MT"/>
                <a:cs typeface="Tw Cen MT"/>
              </a:rPr>
              <a:t>pt</a:t>
            </a:r>
            <a:r>
              <a:rPr lang="pt-PT" u="none" dirty="0">
                <a:latin typeface="Tw Cen MT"/>
                <a:cs typeface="Tw Cen MT"/>
              </a:rPr>
              <a:t> .</a:t>
            </a: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Nota: os nomes são </a:t>
            </a:r>
            <a:r>
              <a:rPr lang="ja-JP" altLang="pt-PT" u="none" dirty="0">
                <a:latin typeface="Tw Cen MT"/>
                <a:cs typeface="Tw Cen MT"/>
              </a:rPr>
              <a:t>“</a:t>
            </a:r>
            <a:r>
              <a:rPr lang="pt-PT" u="none" dirty="0">
                <a:latin typeface="Tw Cen MT"/>
                <a:cs typeface="Tw Cen MT"/>
              </a:rPr>
              <a:t>case </a:t>
            </a:r>
            <a:r>
              <a:rPr lang="pt-PT" u="none" dirty="0" err="1">
                <a:latin typeface="Tw Cen MT"/>
                <a:cs typeface="Tw Cen MT"/>
              </a:rPr>
              <a:t>insensitive</a:t>
            </a:r>
            <a:r>
              <a:rPr lang="ja-JP" altLang="pt-PT" u="none" dirty="0">
                <a:latin typeface="Tw Cen MT"/>
                <a:cs typeface="Tw Cen MT"/>
              </a:rPr>
              <a:t>”</a:t>
            </a:r>
            <a:r>
              <a:rPr lang="pt-PT" u="none" dirty="0">
                <a:latin typeface="Tw Cen MT"/>
                <a:cs typeface="Tw Cen MT"/>
              </a:rPr>
              <a:t>; cada componente pode ter até 63 caracteres e um nome pode ter até 255 caracteres</a:t>
            </a:r>
          </a:p>
          <a:p>
            <a:pPr>
              <a:lnSpc>
                <a:spcPct val="90000"/>
              </a:lnSpc>
            </a:pPr>
            <a:endParaRPr lang="pt-PT" u="none" dirty="0">
              <a:latin typeface="Tw Cen MT"/>
              <a:cs typeface="Tw Cen MT"/>
            </a:endParaRPr>
          </a:p>
          <a:p>
            <a:pPr eaLnBrk="1" hangingPunct="1"/>
            <a:endParaRPr lang="pt-PT" sz="28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8854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Servidores DNS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572000" y="1371600"/>
            <a:ext cx="42005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b="1" u="none" dirty="0">
                <a:solidFill>
                  <a:srgbClr val="000000"/>
                </a:solidFill>
                <a:latin typeface="Tw Cen MT"/>
                <a:cs typeface="Tw Cen MT"/>
              </a:rPr>
              <a:t>Servidores locais: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Cada ISP, instituição, etc. tem vários servidores locais que são usados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directamente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pelos utilizadores </a:t>
            </a: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as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queries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DNS dos utilizadores são dirigidas a estes servidores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b="1" u="none" dirty="0">
                <a:solidFill>
                  <a:srgbClr val="000000"/>
                </a:solidFill>
                <a:latin typeface="Tw Cen MT"/>
                <a:cs typeface="Tw Cen MT"/>
              </a:rPr>
              <a:t>Servidores com autoridade: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Conhecem os dados verdadeiros sobre um nome</a:t>
            </a: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Os outros servidores podem fazer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caching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desses dados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b="1" u="none" dirty="0">
                <a:solidFill>
                  <a:srgbClr val="000000"/>
                </a:solidFill>
                <a:latin typeface="Tw Cen MT"/>
                <a:cs typeface="Tw Cen MT"/>
              </a:rPr>
              <a:t>Servidores ROOT e TLD: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servidores autoritários com papéis especiais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81000" y="1371600"/>
            <a:ext cx="426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b="1" u="none" dirty="0">
                <a:solidFill>
                  <a:srgbClr val="000000"/>
                </a:solidFill>
                <a:latin typeface="Tw Cen MT"/>
                <a:cs typeface="Tw Cen MT"/>
              </a:rPr>
              <a:t>Porque não centralizar o DNS? 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endParaRPr lang="pt-PT" sz="20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Concentração do tráfego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Ponto central de falha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Base de dados centralizada distante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Manutenção difícil ou impossível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endParaRPr lang="pt-PT" sz="20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endParaRPr lang="pt-PT" sz="20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Nenhum servidor único conhece todos os nomes pois tal não escalaria</a:t>
            </a:r>
          </a:p>
        </p:txBody>
      </p:sp>
    </p:spTree>
    <p:extLst>
      <p:ext uri="{BB962C8B-B14F-4D97-AF65-F5344CB8AC3E}">
        <p14:creationId xmlns:p14="http://schemas.microsoft.com/office/powerpoint/2010/main" val="327083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274638"/>
            <a:ext cx="8638331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Protocolo DNS é cliente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/ servidor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1009650" y="2406650"/>
            <a:ext cx="188595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5299075" y="2406650"/>
            <a:ext cx="2168525" cy="3568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2339975" y="24003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1752600" y="1447800"/>
            <a:ext cx="1780982" cy="67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rotinas de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query aos name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servers, ditas </a:t>
            </a:r>
            <a:r>
              <a:rPr lang="en-US" sz="1400" b="1" i="1" u="none">
                <a:latin typeface="Tw Cen MT"/>
                <a:cs typeface="Tw Cen MT"/>
              </a:rPr>
              <a:t>resolver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590800" y="2209800"/>
            <a:ext cx="30163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5294313" y="4991100"/>
            <a:ext cx="2179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5294313" y="4076700"/>
            <a:ext cx="2179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1" name="Group 10"/>
          <p:cNvGrpSpPr>
            <a:grpSpLocks/>
          </p:cNvGrpSpPr>
          <p:nvPr/>
        </p:nvGrpSpPr>
        <p:grpSpPr bwMode="auto">
          <a:xfrm>
            <a:off x="3113088" y="2362200"/>
            <a:ext cx="1828800" cy="976313"/>
            <a:chOff x="1871" y="1512"/>
            <a:chExt cx="1248" cy="615"/>
          </a:xfrm>
        </p:grpSpPr>
        <p:sp>
          <p:nvSpPr>
            <p:cNvPr id="35863" name="Line 11"/>
            <p:cNvSpPr>
              <a:spLocks noChangeShapeType="1"/>
            </p:cNvSpPr>
            <p:nvPr/>
          </p:nvSpPr>
          <p:spPr bwMode="auto">
            <a:xfrm>
              <a:off x="1871" y="1776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5864" name="Line 12"/>
            <p:cNvSpPr>
              <a:spLocks noChangeShapeType="1"/>
            </p:cNvSpPr>
            <p:nvPr/>
          </p:nvSpPr>
          <p:spPr bwMode="auto">
            <a:xfrm flipH="1">
              <a:off x="1871" y="1920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5865" name="Rectangle 13"/>
            <p:cNvSpPr>
              <a:spLocks noChangeArrowheads="1"/>
            </p:cNvSpPr>
            <p:nvPr/>
          </p:nvSpPr>
          <p:spPr bwMode="auto">
            <a:xfrm>
              <a:off x="2203" y="1512"/>
              <a:ext cx="42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w Cen MT"/>
                  <a:cs typeface="Tw Cen MT"/>
                </a:rPr>
                <a:t>query</a:t>
              </a:r>
            </a:p>
          </p:txBody>
        </p:sp>
        <p:sp>
          <p:nvSpPr>
            <p:cNvPr id="35866" name="Rectangle 14"/>
            <p:cNvSpPr>
              <a:spLocks noChangeArrowheads="1"/>
            </p:cNvSpPr>
            <p:nvPr/>
          </p:nvSpPr>
          <p:spPr bwMode="auto">
            <a:xfrm>
              <a:off x="2166" y="1944"/>
              <a:ext cx="58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w Cen MT"/>
                  <a:cs typeface="Tw Cen MT"/>
                </a:rPr>
                <a:t>response</a:t>
              </a:r>
            </a:p>
          </p:txBody>
        </p:sp>
      </p:grpSp>
      <p:sp>
        <p:nvSpPr>
          <p:cNvPr id="35852" name="Rectangle 15"/>
          <p:cNvSpPr>
            <a:spLocks noChangeArrowheads="1"/>
          </p:cNvSpPr>
          <p:nvPr/>
        </p:nvSpPr>
        <p:spPr bwMode="auto">
          <a:xfrm>
            <a:off x="5842000" y="2895600"/>
            <a:ext cx="1315063" cy="48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processador de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     queries</a:t>
            </a:r>
          </a:p>
        </p:txBody>
      </p:sp>
      <p:sp>
        <p:nvSpPr>
          <p:cNvPr id="35853" name="Rectangle 16"/>
          <p:cNvSpPr>
            <a:spLocks noChangeArrowheads="1"/>
          </p:cNvSpPr>
          <p:nvPr/>
        </p:nvSpPr>
        <p:spPr bwMode="auto">
          <a:xfrm>
            <a:off x="5575496" y="4343400"/>
            <a:ext cx="1758557" cy="48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Data Base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com dados primários</a:t>
            </a:r>
          </a:p>
        </p:txBody>
      </p:sp>
      <p:sp>
        <p:nvSpPr>
          <p:cNvPr id="35854" name="Rectangle 17"/>
          <p:cNvSpPr>
            <a:spLocks noChangeArrowheads="1"/>
          </p:cNvSpPr>
          <p:nvPr/>
        </p:nvSpPr>
        <p:spPr bwMode="auto">
          <a:xfrm>
            <a:off x="6053138" y="5334000"/>
            <a:ext cx="639172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Cache</a:t>
            </a:r>
          </a:p>
        </p:txBody>
      </p:sp>
      <p:sp>
        <p:nvSpPr>
          <p:cNvPr id="35855" name="Rectangle 18"/>
          <p:cNvSpPr>
            <a:spLocks noChangeArrowheads="1"/>
          </p:cNvSpPr>
          <p:nvPr/>
        </p:nvSpPr>
        <p:spPr bwMode="auto">
          <a:xfrm>
            <a:off x="914400" y="3733800"/>
            <a:ext cx="3962400" cy="275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As </a:t>
            </a:r>
            <a:r>
              <a:rPr lang="pt-PT" sz="1600" u="none" dirty="0" err="1">
                <a:latin typeface="Tw Cen MT"/>
                <a:cs typeface="Tw Cen MT"/>
              </a:rPr>
              <a:t>queries</a:t>
            </a:r>
            <a:r>
              <a:rPr lang="pt-PT" sz="1600" u="none" dirty="0">
                <a:latin typeface="Tw Cen MT"/>
                <a:cs typeface="Tw Cen MT"/>
              </a:rPr>
              <a:t> e as respostas são feitas enviando </a:t>
            </a:r>
            <a:r>
              <a:rPr lang="pt-PT" sz="1600" u="none" dirty="0" err="1">
                <a:latin typeface="Tw Cen MT"/>
                <a:cs typeface="Tw Cen MT"/>
              </a:rPr>
              <a:t>datagramas</a:t>
            </a:r>
            <a:r>
              <a:rPr lang="pt-PT" sz="1600" u="none" dirty="0">
                <a:latin typeface="Tw Cen MT"/>
                <a:cs typeface="Tw Cen MT"/>
              </a:rPr>
              <a:t> UDP. O DNS também comporta a hipótese de se usar TCP.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Exemplos de </a:t>
            </a:r>
            <a:r>
              <a:rPr lang="pt-PT" sz="1600" i="1" u="none" dirty="0">
                <a:latin typeface="Tw Cen MT"/>
                <a:cs typeface="Tw Cen MT"/>
              </a:rPr>
              <a:t>resolver</a:t>
            </a:r>
            <a:r>
              <a:rPr lang="pt-PT" sz="1600" u="none" dirty="0">
                <a:latin typeface="Tw Cen MT"/>
                <a:cs typeface="Tw Cen MT"/>
              </a:rPr>
              <a:t> comuns são as rotinas </a:t>
            </a:r>
            <a:r>
              <a:rPr lang="pt-PT" sz="1600" i="1" u="none" dirty="0" err="1" smtClean="0">
                <a:latin typeface="Tw Cen MT"/>
                <a:cs typeface="Tw Cen MT"/>
              </a:rPr>
              <a:t>gethostbyname</a:t>
            </a:r>
            <a:r>
              <a:rPr lang="pt-PT" sz="1600" i="1" u="none" dirty="0" smtClean="0">
                <a:latin typeface="Tw Cen MT"/>
                <a:cs typeface="Tw Cen MT"/>
              </a:rPr>
              <a:t>()</a:t>
            </a:r>
            <a:r>
              <a:rPr lang="pt-PT" sz="1600" u="none" dirty="0" smtClean="0">
                <a:latin typeface="Tw Cen MT"/>
                <a:cs typeface="Tw Cen MT"/>
              </a:rPr>
              <a:t> </a:t>
            </a:r>
            <a:r>
              <a:rPr lang="pt-PT" sz="1600" u="none" dirty="0">
                <a:latin typeface="Tw Cen MT"/>
                <a:cs typeface="Tw Cen MT"/>
              </a:rPr>
              <a:t>e </a:t>
            </a:r>
            <a:r>
              <a:rPr lang="pt-PT" sz="1600" i="1" u="none" dirty="0" err="1" smtClean="0">
                <a:latin typeface="Tw Cen MT"/>
                <a:cs typeface="Tw Cen MT"/>
              </a:rPr>
              <a:t>gethostbyaddr</a:t>
            </a:r>
            <a:r>
              <a:rPr lang="pt-PT" sz="1600" i="1" u="none" dirty="0" smtClean="0">
                <a:latin typeface="Tw Cen MT"/>
                <a:cs typeface="Tw Cen MT"/>
              </a:rPr>
              <a:t>()</a:t>
            </a:r>
            <a:r>
              <a:rPr lang="pt-PT" sz="1600" u="none" dirty="0" smtClean="0">
                <a:latin typeface="Tw Cen MT"/>
                <a:cs typeface="Tw Cen MT"/>
              </a:rPr>
              <a:t> </a:t>
            </a:r>
            <a:r>
              <a:rPr lang="pt-PT" sz="1600" u="none" dirty="0">
                <a:latin typeface="Tw Cen MT"/>
                <a:cs typeface="Tw Cen MT"/>
              </a:rPr>
              <a:t>em UNIX</a:t>
            </a:r>
            <a:r>
              <a:rPr lang="pt-PT" sz="1600" u="none" dirty="0" smtClean="0">
                <a:latin typeface="Tw Cen MT"/>
                <a:cs typeface="Tw Cen MT"/>
              </a:rPr>
              <a:t>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latin typeface="Tw Cen MT"/>
                <a:cs typeface="Tw Cen MT"/>
              </a:rPr>
              <a:t>Os comandos </a:t>
            </a:r>
            <a:r>
              <a:rPr lang="pt-PT" sz="1600" i="1" u="none" dirty="0" err="1">
                <a:latin typeface="Tw Cen MT"/>
                <a:cs typeface="Tw Cen MT"/>
              </a:rPr>
              <a:t>nslookup</a:t>
            </a:r>
            <a:r>
              <a:rPr lang="pt-PT" sz="1600" u="none" dirty="0">
                <a:latin typeface="Tw Cen MT"/>
                <a:cs typeface="Tw Cen MT"/>
              </a:rPr>
              <a:t> ou </a:t>
            </a:r>
            <a:r>
              <a:rPr lang="pt-PT" sz="1600" i="1" u="none" dirty="0" err="1">
                <a:latin typeface="Tw Cen MT"/>
                <a:cs typeface="Tw Cen MT"/>
              </a:rPr>
              <a:t>dig</a:t>
            </a:r>
            <a:r>
              <a:rPr lang="pt-PT" sz="1600" u="none" dirty="0">
                <a:latin typeface="Tw Cen MT"/>
                <a:cs typeface="Tw Cen MT"/>
              </a:rPr>
              <a:t> funcionam como clientes </a:t>
            </a:r>
            <a:r>
              <a:rPr lang="pt-PT" sz="1600" u="none" dirty="0" err="1">
                <a:latin typeface="Tw Cen MT"/>
                <a:cs typeface="Tw Cen MT"/>
              </a:rPr>
              <a:t>interactivos</a:t>
            </a:r>
            <a:r>
              <a:rPr lang="pt-PT" sz="1600" u="none" dirty="0">
                <a:latin typeface="Tw Cen MT"/>
                <a:cs typeface="Tw Cen MT"/>
              </a:rPr>
              <a:t>. </a:t>
            </a:r>
            <a:endParaRPr lang="pt-PT" sz="16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600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 smtClean="0">
                <a:latin typeface="Tw Cen MT"/>
                <a:cs typeface="Tw Cen MT"/>
              </a:rPr>
              <a:t>Em </a:t>
            </a:r>
            <a:r>
              <a:rPr lang="pt-PT" sz="1600" u="none" dirty="0">
                <a:latin typeface="Tw Cen MT"/>
                <a:cs typeface="Tw Cen MT"/>
              </a:rPr>
              <a:t>Java </a:t>
            </a:r>
            <a:r>
              <a:rPr lang="pt-PT" altLang="ja-JP" sz="1600" u="none" dirty="0">
                <a:latin typeface="Tw Cen MT"/>
                <a:ea typeface="ヒラギノ角ゴ Pro W3" charset="0"/>
                <a:cs typeface="Tw Cen MT"/>
              </a:rPr>
              <a:t>é a classe </a:t>
            </a:r>
            <a:r>
              <a:rPr lang="pt-PT" altLang="ja-JP" sz="1600" u="none" dirty="0" err="1">
                <a:latin typeface="Tw Cen MT"/>
                <a:ea typeface="ヒラギノ角ゴ Pro W3" charset="0"/>
                <a:cs typeface="Tw Cen MT"/>
              </a:rPr>
              <a:t>InetAddress</a:t>
            </a:r>
            <a:r>
              <a:rPr lang="pt-PT" altLang="ja-JP" sz="1600" u="none" dirty="0">
                <a:latin typeface="Tw Cen MT"/>
                <a:ea typeface="ヒラギノ角ゴ Pro W3" charset="0"/>
                <a:cs typeface="Tw Cen MT"/>
              </a:rPr>
              <a:t> que tem os métodos de interrogação do DNS.</a:t>
            </a:r>
            <a:endParaRPr lang="pt-PT" sz="1600" u="none" dirty="0"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35856" name="Rectangle 19"/>
          <p:cNvSpPr>
            <a:spLocks noChangeArrowheads="1"/>
          </p:cNvSpPr>
          <p:nvPr/>
        </p:nvSpPr>
        <p:spPr bwMode="auto">
          <a:xfrm>
            <a:off x="5911850" y="1981200"/>
            <a:ext cx="1186222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Servidor DNS</a:t>
            </a:r>
          </a:p>
        </p:txBody>
      </p:sp>
      <p:sp>
        <p:nvSpPr>
          <p:cNvPr id="35857" name="Rectangle 20"/>
          <p:cNvSpPr>
            <a:spLocks noChangeArrowheads="1"/>
          </p:cNvSpPr>
          <p:nvPr/>
        </p:nvSpPr>
        <p:spPr bwMode="auto">
          <a:xfrm>
            <a:off x="1128713" y="2133600"/>
            <a:ext cx="665647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w Cen MT"/>
                <a:cs typeface="Tw Cen MT"/>
              </a:rPr>
              <a:t>cliente</a:t>
            </a:r>
          </a:p>
        </p:txBody>
      </p:sp>
      <p:grpSp>
        <p:nvGrpSpPr>
          <p:cNvPr id="35858" name="Group 21"/>
          <p:cNvGrpSpPr>
            <a:grpSpLocks/>
          </p:cNvGrpSpPr>
          <p:nvPr/>
        </p:nvGrpSpPr>
        <p:grpSpPr bwMode="auto">
          <a:xfrm>
            <a:off x="7754941" y="2514600"/>
            <a:ext cx="1105640" cy="976313"/>
            <a:chOff x="5038" y="1512"/>
            <a:chExt cx="754" cy="615"/>
          </a:xfrm>
        </p:grpSpPr>
        <p:sp>
          <p:nvSpPr>
            <p:cNvPr id="35859" name="Line 22"/>
            <p:cNvSpPr>
              <a:spLocks noChangeShapeType="1"/>
            </p:cNvSpPr>
            <p:nvPr/>
          </p:nvSpPr>
          <p:spPr bwMode="auto">
            <a:xfrm>
              <a:off x="5038" y="1776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5860" name="Line 23"/>
            <p:cNvSpPr>
              <a:spLocks noChangeShapeType="1"/>
            </p:cNvSpPr>
            <p:nvPr/>
          </p:nvSpPr>
          <p:spPr bwMode="auto">
            <a:xfrm flipH="1">
              <a:off x="5038" y="1920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35861" name="Rectangle 24"/>
            <p:cNvSpPr>
              <a:spLocks noChangeArrowheads="1"/>
            </p:cNvSpPr>
            <p:nvPr/>
          </p:nvSpPr>
          <p:spPr bwMode="auto">
            <a:xfrm>
              <a:off x="5230" y="1512"/>
              <a:ext cx="42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w Cen MT"/>
                  <a:cs typeface="Tw Cen MT"/>
                </a:rPr>
                <a:t>query</a:t>
              </a:r>
            </a:p>
          </p:txBody>
        </p:sp>
        <p:sp>
          <p:nvSpPr>
            <p:cNvPr id="35862" name="Rectangle 25"/>
            <p:cNvSpPr>
              <a:spLocks noChangeArrowheads="1"/>
            </p:cNvSpPr>
            <p:nvPr/>
          </p:nvSpPr>
          <p:spPr bwMode="auto">
            <a:xfrm>
              <a:off x="5208" y="1944"/>
              <a:ext cx="58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w Cen MT"/>
                  <a:cs typeface="Tw Cen MT"/>
                </a:rPr>
                <a:t>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20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latin typeface="Tw Cen MT"/>
                <a:ea typeface="ＭＳ Ｐゴシック" charset="0"/>
                <a:cs typeface="Tw Cen MT"/>
              </a:rPr>
              <a:t>Exemplo em Java</a:t>
            </a:r>
            <a:endParaRPr lang="pt-PT" b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124200" y="3787581"/>
            <a:ext cx="5715000" cy="267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u="none" dirty="0">
                <a:latin typeface="Tw Cen MT"/>
                <a:cs typeface="Tw Cen MT"/>
              </a:rPr>
              <a:t>import </a:t>
            </a:r>
            <a:r>
              <a:rPr lang="en-US" sz="1400" u="none" dirty="0" err="1">
                <a:latin typeface="Tw Cen MT"/>
                <a:cs typeface="Tw Cen MT"/>
              </a:rPr>
              <a:t>java.net.InetAddress</a:t>
            </a:r>
            <a:r>
              <a:rPr lang="en-US" sz="1400" u="none" dirty="0">
                <a:latin typeface="Tw Cen MT"/>
                <a:cs typeface="Tw Cen MT"/>
              </a:rPr>
              <a:t>;  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                         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public class </a:t>
            </a:r>
            <a:r>
              <a:rPr lang="en-US" sz="1400" u="none" dirty="0" err="1">
                <a:latin typeface="Tw Cen MT"/>
                <a:cs typeface="Tw Cen MT"/>
              </a:rPr>
              <a:t>GetHostnameByAddr</a:t>
            </a:r>
            <a:r>
              <a:rPr lang="en-US" sz="1400" u="none" dirty="0">
                <a:latin typeface="Tw Cen MT"/>
                <a:cs typeface="Tw Cen MT"/>
              </a:rPr>
              <a:t>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{                                                                                              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public static void main(String[] </a:t>
            </a:r>
            <a:r>
              <a:rPr lang="en-US" sz="1400" u="none" dirty="0" err="1">
                <a:latin typeface="Tw Cen MT"/>
                <a:cs typeface="Tw Cen MT"/>
              </a:rPr>
              <a:t>argv</a:t>
            </a:r>
            <a:r>
              <a:rPr lang="en-US" sz="1400" u="none" dirty="0">
                <a:latin typeface="Tw Cen MT"/>
                <a:cs typeface="Tw Cen MT"/>
              </a:rPr>
              <a:t>) throws Exception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{                        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     </a:t>
            </a:r>
            <a:r>
              <a:rPr lang="en-US" sz="1400" u="none" dirty="0" err="1">
                <a:latin typeface="Tw Cen MT"/>
                <a:cs typeface="Tw Cen MT"/>
              </a:rPr>
              <a:t>InetAddress</a:t>
            </a:r>
            <a:r>
              <a:rPr lang="en-US" sz="1400" u="none" dirty="0">
                <a:latin typeface="Tw Cen MT"/>
                <a:cs typeface="Tw Cen MT"/>
              </a:rPr>
              <a:t> </a:t>
            </a:r>
            <a:r>
              <a:rPr lang="en-US" sz="1400" u="none" dirty="0" err="1">
                <a:latin typeface="Tw Cen MT"/>
                <a:cs typeface="Tw Cen MT"/>
              </a:rPr>
              <a:t>addr</a:t>
            </a:r>
            <a:r>
              <a:rPr lang="en-US" sz="1400" u="none" dirty="0">
                <a:latin typeface="Tw Cen MT"/>
                <a:cs typeface="Tw Cen MT"/>
              </a:rPr>
              <a:t> = </a:t>
            </a:r>
            <a:r>
              <a:rPr lang="en-US" sz="1400" u="none" dirty="0" err="1">
                <a:latin typeface="Tw Cen MT"/>
                <a:cs typeface="Tw Cen MT"/>
              </a:rPr>
              <a:t>InetAddress.getByName</a:t>
            </a:r>
            <a:r>
              <a:rPr lang="en-US" sz="1400" u="none" dirty="0">
                <a:latin typeface="Tw Cen MT"/>
                <a:cs typeface="Tw Cen MT"/>
              </a:rPr>
              <a:t>(</a:t>
            </a:r>
            <a:r>
              <a:rPr lang="en-US" sz="1400" u="none" dirty="0" err="1">
                <a:latin typeface="Tw Cen MT"/>
                <a:cs typeface="Tw Cen MT"/>
              </a:rPr>
              <a:t>argv</a:t>
            </a:r>
            <a:r>
              <a:rPr lang="en-US" sz="1400" u="none" dirty="0">
                <a:latin typeface="Tw Cen MT"/>
                <a:cs typeface="Tw Cen MT"/>
              </a:rPr>
              <a:t>[0]); 			 	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     </a:t>
            </a:r>
            <a:r>
              <a:rPr lang="en-US" sz="1400" u="none" dirty="0" err="1">
                <a:latin typeface="Tw Cen MT"/>
                <a:cs typeface="Tw Cen MT"/>
              </a:rPr>
              <a:t>System.out.println</a:t>
            </a:r>
            <a:r>
              <a:rPr lang="en-US" sz="1400" u="none" dirty="0">
                <a:latin typeface="Tw Cen MT"/>
                <a:cs typeface="Tw Cen MT"/>
              </a:rPr>
              <a:t>("Host name: "+</a:t>
            </a:r>
            <a:r>
              <a:rPr lang="en-US" sz="1400" u="none" dirty="0" err="1">
                <a:latin typeface="Tw Cen MT"/>
                <a:cs typeface="Tw Cen MT"/>
              </a:rPr>
              <a:t>addr.getHostName</a:t>
            </a:r>
            <a:r>
              <a:rPr lang="en-US" sz="1400" u="none" dirty="0">
                <a:latin typeface="Tw Cen MT"/>
                <a:cs typeface="Tw Cen MT"/>
              </a:rPr>
              <a:t>());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     </a:t>
            </a:r>
            <a:r>
              <a:rPr lang="en-US" sz="1400" u="none" dirty="0" err="1">
                <a:latin typeface="Tw Cen MT"/>
                <a:cs typeface="Tw Cen MT"/>
              </a:rPr>
              <a:t>System.out.println</a:t>
            </a:r>
            <a:r>
              <a:rPr lang="en-US" sz="1400" u="none" dirty="0">
                <a:latin typeface="Tw Cen MT"/>
                <a:cs typeface="Tw Cen MT"/>
              </a:rPr>
              <a:t>("</a:t>
            </a:r>
            <a:r>
              <a:rPr lang="en-US" sz="1400" u="none" dirty="0" err="1">
                <a:latin typeface="Tw Cen MT"/>
                <a:cs typeface="Tw Cen MT"/>
              </a:rPr>
              <a:t>Ip</a:t>
            </a:r>
            <a:r>
              <a:rPr lang="en-US" sz="1400" u="none" dirty="0">
                <a:latin typeface="Tw Cen MT"/>
                <a:cs typeface="Tw Cen MT"/>
              </a:rPr>
              <a:t> address: "+ </a:t>
            </a:r>
            <a:r>
              <a:rPr lang="en-US" sz="1400" u="none" dirty="0" err="1">
                <a:latin typeface="Tw Cen MT"/>
                <a:cs typeface="Tw Cen MT"/>
              </a:rPr>
              <a:t>addr.getHostAddress</a:t>
            </a:r>
            <a:r>
              <a:rPr lang="en-US" sz="1400" u="none" dirty="0">
                <a:latin typeface="Tw Cen MT"/>
                <a:cs typeface="Tw Cen MT"/>
              </a:rPr>
              <a:t>());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     }                                                                                                                              </a:t>
            </a:r>
          </a:p>
          <a:p>
            <a:r>
              <a:rPr lang="en-US" sz="1400" u="none" dirty="0">
                <a:latin typeface="Tw Cen MT"/>
                <a:cs typeface="Tw Cen MT"/>
              </a:rPr>
              <a:t>} </a:t>
            </a:r>
            <a:endParaRPr lang="pt-PT" sz="1400" u="none" dirty="0">
              <a:latin typeface="Tw Cen MT"/>
              <a:cs typeface="Tw Cen M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7589" y="1417638"/>
            <a:ext cx="5715000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Tw Cen MT"/>
                <a:cs typeface="Tw Cen MT"/>
              </a:rPr>
              <a:t>import </a:t>
            </a:r>
            <a:r>
              <a:rPr lang="en-US" sz="1400" dirty="0" err="1">
                <a:latin typeface="Tw Cen MT"/>
                <a:cs typeface="Tw Cen MT"/>
              </a:rPr>
              <a:t>java.net.InetAddress</a:t>
            </a:r>
            <a:r>
              <a:rPr lang="en-US" sz="1400" dirty="0">
                <a:latin typeface="Tw Cen MT"/>
                <a:cs typeface="Tw Cen MT"/>
              </a:rPr>
              <a:t>;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                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public class </a:t>
            </a:r>
            <a:r>
              <a:rPr lang="en-US" sz="1400" dirty="0" err="1">
                <a:latin typeface="Tw Cen MT"/>
                <a:cs typeface="Tw Cen MT"/>
              </a:rPr>
              <a:t>FindAddr</a:t>
            </a:r>
            <a:r>
              <a:rPr lang="en-US" sz="1400" dirty="0">
                <a:latin typeface="Tw Cen MT"/>
                <a:cs typeface="Tw Cen MT"/>
              </a:rPr>
              <a:t>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{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public static void main(String[] </a:t>
            </a:r>
            <a:r>
              <a:rPr lang="en-US" sz="1400" dirty="0" err="1">
                <a:latin typeface="Tw Cen MT"/>
                <a:cs typeface="Tw Cen MT"/>
              </a:rPr>
              <a:t>argv</a:t>
            </a:r>
            <a:r>
              <a:rPr lang="en-US" sz="1400" dirty="0">
                <a:latin typeface="Tw Cen MT"/>
                <a:cs typeface="Tw Cen MT"/>
              </a:rPr>
              <a:t>) throws Exception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{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       </a:t>
            </a:r>
            <a:r>
              <a:rPr lang="en-US" sz="1400" dirty="0" err="1">
                <a:latin typeface="Tw Cen MT"/>
                <a:cs typeface="Tw Cen MT"/>
              </a:rPr>
              <a:t>InetAddress</a:t>
            </a:r>
            <a:r>
              <a:rPr lang="en-US" sz="1400" dirty="0">
                <a:latin typeface="Tw Cen MT"/>
                <a:cs typeface="Tw Cen MT"/>
              </a:rPr>
              <a:t> </a:t>
            </a:r>
            <a:r>
              <a:rPr lang="en-US" sz="1400" dirty="0" err="1">
                <a:latin typeface="Tw Cen MT"/>
                <a:cs typeface="Tw Cen MT"/>
              </a:rPr>
              <a:t>addr</a:t>
            </a:r>
            <a:r>
              <a:rPr lang="en-US" sz="1400" dirty="0">
                <a:latin typeface="Tw Cen MT"/>
                <a:cs typeface="Tw Cen MT"/>
              </a:rPr>
              <a:t> = 	</a:t>
            </a:r>
            <a:r>
              <a:rPr lang="en-US" sz="1400" dirty="0" err="1">
                <a:latin typeface="Tw Cen MT"/>
                <a:cs typeface="Tw Cen MT"/>
              </a:rPr>
              <a:t>InetAddress.getByName</a:t>
            </a:r>
            <a:r>
              <a:rPr lang="en-US" sz="1400" dirty="0">
                <a:latin typeface="Tw Cen MT"/>
                <a:cs typeface="Tw Cen MT"/>
              </a:rPr>
              <a:t>(</a:t>
            </a:r>
            <a:r>
              <a:rPr lang="en-US" sz="1400" dirty="0" err="1">
                <a:latin typeface="Tw Cen MT"/>
                <a:cs typeface="Tw Cen MT"/>
              </a:rPr>
              <a:t>argv</a:t>
            </a:r>
            <a:r>
              <a:rPr lang="en-US" sz="1400" dirty="0">
                <a:latin typeface="Tw Cen MT"/>
                <a:cs typeface="Tw Cen MT"/>
              </a:rPr>
              <a:t>[0]);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       </a:t>
            </a:r>
            <a:r>
              <a:rPr lang="en-US" sz="1400" dirty="0" err="1">
                <a:latin typeface="Tw Cen MT"/>
                <a:cs typeface="Tw Cen MT"/>
              </a:rPr>
              <a:t>System.out.println</a:t>
            </a:r>
            <a:r>
              <a:rPr lang="en-US" sz="1400" dirty="0">
                <a:latin typeface="Tw Cen MT"/>
                <a:cs typeface="Tw Cen MT"/>
              </a:rPr>
              <a:t>(</a:t>
            </a:r>
            <a:r>
              <a:rPr lang="en-US" sz="1400" dirty="0" err="1">
                <a:latin typeface="Tw Cen MT"/>
                <a:cs typeface="Tw Cen MT"/>
              </a:rPr>
              <a:t>addr.getHostAddress</a:t>
            </a:r>
            <a:r>
              <a:rPr lang="en-US" sz="1400" dirty="0">
                <a:latin typeface="Tw Cen MT"/>
                <a:cs typeface="Tw Cen MT"/>
              </a:rPr>
              <a:t>());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     }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Tw Cen MT"/>
                <a:cs typeface="Tw Cen MT"/>
              </a:rPr>
              <a:t>} </a:t>
            </a:r>
            <a:endParaRPr lang="pt-PT" sz="14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6182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Root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Name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Servers (as </a:t>
            </a:r>
            <a:r>
              <a:rPr lang="pt-PT" sz="4800" dirty="0" err="1" smtClean="0">
                <a:latin typeface="Tw Cen MT"/>
                <a:ea typeface="ＭＳ Ｐゴシック" charset="0"/>
                <a:cs typeface="Tw Cen MT"/>
              </a:rPr>
              <a:t>of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 ...)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558800" y="5761037"/>
            <a:ext cx="74531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2000" u="none" dirty="0">
                <a:latin typeface="Tw Cen MT"/>
                <a:cs typeface="Tw Cen MT"/>
              </a:rPr>
              <a:t>Os </a:t>
            </a:r>
            <a:r>
              <a:rPr lang="pt-PT" sz="2000" i="1" u="none" dirty="0" err="1">
                <a:latin typeface="Tw Cen MT"/>
                <a:cs typeface="Tw Cen MT"/>
              </a:rPr>
              <a:t>Root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i="1" u="none" dirty="0" err="1">
                <a:latin typeface="Tw Cen MT"/>
                <a:cs typeface="Tw Cen MT"/>
              </a:rPr>
              <a:t>Name</a:t>
            </a:r>
            <a:r>
              <a:rPr lang="pt-PT" sz="2000" i="1" u="none" dirty="0">
                <a:latin typeface="Tw Cen MT"/>
                <a:cs typeface="Tw Cen MT"/>
              </a:rPr>
              <a:t> Servers</a:t>
            </a:r>
            <a:r>
              <a:rPr lang="pt-PT" sz="2000" u="none" dirty="0">
                <a:latin typeface="Tw Cen MT"/>
                <a:cs typeface="Tw Cen MT"/>
              </a:rPr>
              <a:t> são servidores com autoridade sobre a zona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>
                <a:latin typeface="Tw Cen MT"/>
                <a:cs typeface="Tw Cen MT"/>
              </a:rPr>
              <a:t>.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endParaRPr lang="pt-PT" sz="2000" u="none" dirty="0">
              <a:latin typeface="Tw Cen MT"/>
              <a:cs typeface="Tw Cen MT"/>
            </a:endParaRPr>
          </a:p>
        </p:txBody>
      </p:sp>
      <p:sp>
        <p:nvSpPr>
          <p:cNvPr id="39941" name="Rectangle 19"/>
          <p:cNvSpPr>
            <a:spLocks noChangeArrowheads="1"/>
          </p:cNvSpPr>
          <p:nvPr/>
        </p:nvSpPr>
        <p:spPr bwMode="auto">
          <a:xfrm>
            <a:off x="4367213" y="5024437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800" u="none">
                <a:latin typeface="Tw Cen MT"/>
                <a:cs typeface="Tw Cen MT"/>
              </a:rPr>
              <a:t>    13 root name servers worldwide</a:t>
            </a:r>
            <a:endParaRPr lang="en-US" sz="2000" u="none">
              <a:latin typeface="Tw Cen MT"/>
              <a:cs typeface="Tw Cen MT"/>
            </a:endParaRPr>
          </a:p>
        </p:txBody>
      </p:sp>
      <p:sp>
        <p:nvSpPr>
          <p:cNvPr id="39942" name="AutoShape 20"/>
          <p:cNvSpPr>
            <a:spLocks noChangeAspect="1" noChangeArrowheads="1"/>
          </p:cNvSpPr>
          <p:nvPr/>
        </p:nvSpPr>
        <p:spPr bwMode="auto">
          <a:xfrm>
            <a:off x="1446213" y="1941512"/>
            <a:ext cx="6126162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pic>
        <p:nvPicPr>
          <p:cNvPr id="39943" name="Picture 21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2738437"/>
            <a:ext cx="4319588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Freeform 22"/>
          <p:cNvSpPr>
            <a:spLocks/>
          </p:cNvSpPr>
          <p:nvPr/>
        </p:nvSpPr>
        <p:spPr bwMode="auto">
          <a:xfrm>
            <a:off x="3144838" y="2085975"/>
            <a:ext cx="642938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606772 h 1893"/>
              <a:gd name="T4" fmla="*/ 642938 w 963"/>
              <a:gd name="T5" fmla="*/ 1235075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5" name="Text Box 23"/>
          <p:cNvSpPr txBox="1">
            <a:spLocks noChangeArrowheads="1"/>
          </p:cNvSpPr>
          <p:nvPr/>
        </p:nvSpPr>
        <p:spPr bwMode="auto">
          <a:xfrm>
            <a:off x="1666876" y="4014787"/>
            <a:ext cx="2024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b USC-ISI Marina del Rey, CA</a:t>
            </a:r>
          </a:p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l  ICANN Los Angeles, CA</a:t>
            </a:r>
          </a:p>
          <a:p>
            <a:pPr algn="ctr"/>
            <a:endParaRPr lang="en-US" u="none">
              <a:latin typeface="Tw Cen MT"/>
              <a:cs typeface="Tw Cen MT"/>
            </a:endParaRPr>
          </a:p>
        </p:txBody>
      </p:sp>
      <p:sp>
        <p:nvSpPr>
          <p:cNvPr id="39946" name="Freeform 24"/>
          <p:cNvSpPr>
            <a:spLocks/>
          </p:cNvSpPr>
          <p:nvPr/>
        </p:nvSpPr>
        <p:spPr bwMode="auto">
          <a:xfrm>
            <a:off x="2492376" y="3473450"/>
            <a:ext cx="762000" cy="546100"/>
          </a:xfrm>
          <a:custGeom>
            <a:avLst/>
            <a:gdLst>
              <a:gd name="T0" fmla="*/ 0 w 582"/>
              <a:gd name="T1" fmla="*/ 546100 h 426"/>
              <a:gd name="T2" fmla="*/ 7620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7" name="Text Box 25"/>
          <p:cNvSpPr txBox="1">
            <a:spLocks noChangeArrowheads="1"/>
          </p:cNvSpPr>
          <p:nvPr/>
        </p:nvSpPr>
        <p:spPr bwMode="auto">
          <a:xfrm>
            <a:off x="1169988" y="2693987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e NASA Mt View, CA</a:t>
            </a:r>
          </a:p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f  Internet Software C. Palo</a:t>
            </a:r>
            <a:r>
              <a:rPr lang="en-US" sz="900" u="none">
                <a:solidFill>
                  <a:srgbClr val="000000"/>
                </a:solidFill>
                <a:latin typeface="Tw Cen MT"/>
                <a:cs typeface="Tw Cen MT"/>
              </a:rPr>
              <a:t> Alto, CA (and 36 other locations)</a:t>
            </a:r>
          </a:p>
          <a:p>
            <a:pPr algn="ctr"/>
            <a:endParaRPr lang="en-US" u="none">
              <a:latin typeface="Tw Cen MT"/>
              <a:cs typeface="Tw Cen MT"/>
            </a:endParaRPr>
          </a:p>
        </p:txBody>
      </p:sp>
      <p:sp>
        <p:nvSpPr>
          <p:cNvPr id="39948" name="Freeform 26"/>
          <p:cNvSpPr>
            <a:spLocks/>
          </p:cNvSpPr>
          <p:nvPr/>
        </p:nvSpPr>
        <p:spPr bwMode="auto">
          <a:xfrm flipV="1">
            <a:off x="2389188" y="3228975"/>
            <a:ext cx="817563" cy="184150"/>
          </a:xfrm>
          <a:custGeom>
            <a:avLst/>
            <a:gdLst>
              <a:gd name="T0" fmla="*/ 0 w 582"/>
              <a:gd name="T1" fmla="*/ 184150 h 426"/>
              <a:gd name="T2" fmla="*/ 817563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9" name="Text Box 27"/>
          <p:cNvSpPr txBox="1">
            <a:spLocks noChangeArrowheads="1"/>
          </p:cNvSpPr>
          <p:nvPr/>
        </p:nvSpPr>
        <p:spPr bwMode="auto">
          <a:xfrm>
            <a:off x="5262563" y="2333625"/>
            <a:ext cx="199707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i </a:t>
            </a:r>
            <a:r>
              <a:rPr lang="en-US" sz="1000" u="none">
                <a:latin typeface="Tw Cen MT"/>
                <a:cs typeface="Tw Cen MT"/>
              </a:rPr>
              <a:t>Autonomica,</a:t>
            </a:r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 Stockholm (plus     28 other locations)</a:t>
            </a:r>
          </a:p>
        </p:txBody>
      </p:sp>
      <p:sp>
        <p:nvSpPr>
          <p:cNvPr id="39950" name="Freeform 28"/>
          <p:cNvSpPr>
            <a:spLocks/>
          </p:cNvSpPr>
          <p:nvPr/>
        </p:nvSpPr>
        <p:spPr bwMode="auto">
          <a:xfrm>
            <a:off x="4897438" y="2428875"/>
            <a:ext cx="446088" cy="654050"/>
          </a:xfrm>
          <a:custGeom>
            <a:avLst/>
            <a:gdLst>
              <a:gd name="T0" fmla="*/ 446088 w 666"/>
              <a:gd name="T1" fmla="*/ 0 h 1005"/>
              <a:gd name="T2" fmla="*/ 0 w 666"/>
              <a:gd name="T3" fmla="*/ 654050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51" name="Text Box 29"/>
          <p:cNvSpPr txBox="1">
            <a:spLocks noChangeArrowheads="1"/>
          </p:cNvSpPr>
          <p:nvPr/>
        </p:nvSpPr>
        <p:spPr bwMode="auto">
          <a:xfrm>
            <a:off x="5299076" y="2044700"/>
            <a:ext cx="2519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k RIPE London (also 16 other locations)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39952" name="Freeform 30"/>
          <p:cNvSpPr>
            <a:spLocks/>
          </p:cNvSpPr>
          <p:nvPr/>
        </p:nvSpPr>
        <p:spPr bwMode="auto">
          <a:xfrm>
            <a:off x="4716463" y="2222500"/>
            <a:ext cx="615950" cy="946150"/>
          </a:xfrm>
          <a:custGeom>
            <a:avLst/>
            <a:gdLst>
              <a:gd name="T0" fmla="*/ 615950 w 922"/>
              <a:gd name="T1" fmla="*/ 0 h 1448"/>
              <a:gd name="T2" fmla="*/ 0 w 922"/>
              <a:gd name="T3" fmla="*/ 946150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53" name="Text Box 31"/>
          <p:cNvSpPr txBox="1">
            <a:spLocks noChangeArrowheads="1"/>
          </p:cNvSpPr>
          <p:nvPr/>
        </p:nvSpPr>
        <p:spPr bwMode="auto">
          <a:xfrm>
            <a:off x="6702426" y="2640012"/>
            <a:ext cx="1766887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000" u="none">
                <a:solidFill>
                  <a:srgbClr val="000000"/>
                </a:solidFill>
                <a:latin typeface="Tw Cen MT"/>
                <a:cs typeface="Tw Cen MT"/>
              </a:rPr>
              <a:t>m WIDE Tokyo (also Seoul, Paris, SF)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39954" name="Freeform 32"/>
          <p:cNvSpPr>
            <a:spLocks/>
          </p:cNvSpPr>
          <p:nvPr/>
        </p:nvSpPr>
        <p:spPr bwMode="auto">
          <a:xfrm>
            <a:off x="6540501" y="2959100"/>
            <a:ext cx="400050" cy="431800"/>
          </a:xfrm>
          <a:custGeom>
            <a:avLst/>
            <a:gdLst>
              <a:gd name="T0" fmla="*/ 400050 w 252"/>
              <a:gd name="T1" fmla="*/ 0 h 462"/>
              <a:gd name="T2" fmla="*/ 0 w 252"/>
              <a:gd name="T3" fmla="*/ 431800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55" name="Text Box 33"/>
          <p:cNvSpPr txBox="1">
            <a:spLocks noChangeArrowheads="1"/>
          </p:cNvSpPr>
          <p:nvPr/>
        </p:nvSpPr>
        <p:spPr bwMode="auto">
          <a:xfrm>
            <a:off x="3127376" y="1727200"/>
            <a:ext cx="25987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en-US" sz="1000" u="none" dirty="0" err="1">
                <a:solidFill>
                  <a:srgbClr val="000000"/>
                </a:solidFill>
                <a:latin typeface="Tw Cen MT"/>
                <a:cs typeface="Tw Cen MT"/>
              </a:rPr>
              <a:t>Verisign</a:t>
            </a:r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, Dulles, VA</a:t>
            </a:r>
          </a:p>
          <a:p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c Cogent, Herndon, VA (also LA)</a:t>
            </a:r>
          </a:p>
          <a:p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d U Maryland College Park, MD</a:t>
            </a:r>
          </a:p>
          <a:p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g US </a:t>
            </a:r>
            <a:r>
              <a:rPr lang="en-US" sz="1000" u="none" dirty="0" err="1">
                <a:solidFill>
                  <a:srgbClr val="000000"/>
                </a:solidFill>
                <a:latin typeface="Tw Cen MT"/>
                <a:cs typeface="Tw Cen MT"/>
              </a:rPr>
              <a:t>DoD</a:t>
            </a:r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 Vienna, VA</a:t>
            </a:r>
          </a:p>
          <a:p>
            <a:r>
              <a:rPr lang="en-US" sz="1000" u="none" dirty="0">
                <a:solidFill>
                  <a:srgbClr val="000000"/>
                </a:solidFill>
                <a:latin typeface="Tw Cen MT"/>
                <a:cs typeface="Tw Cen MT"/>
              </a:rPr>
              <a:t>h ARL Aberdeen, MD</a:t>
            </a:r>
          </a:p>
          <a:p>
            <a:r>
              <a:rPr lang="en-US" sz="900" u="none" dirty="0">
                <a:solidFill>
                  <a:srgbClr val="000000"/>
                </a:solidFill>
                <a:latin typeface="Tw Cen MT"/>
                <a:cs typeface="Tw Cen MT"/>
              </a:rPr>
              <a:t>j  </a:t>
            </a:r>
            <a:r>
              <a:rPr lang="en-US" sz="900" u="none" dirty="0" err="1">
                <a:solidFill>
                  <a:srgbClr val="000000"/>
                </a:solidFill>
                <a:latin typeface="Tw Cen MT"/>
                <a:cs typeface="Tw Cen MT"/>
              </a:rPr>
              <a:t>Verisign</a:t>
            </a:r>
            <a:r>
              <a:rPr lang="en-US" sz="900" u="none" dirty="0">
                <a:solidFill>
                  <a:srgbClr val="000000"/>
                </a:solidFill>
                <a:latin typeface="Tw Cen MT"/>
                <a:cs typeface="Tw Cen MT"/>
              </a:rPr>
              <a:t>, ( 21 locations)</a:t>
            </a:r>
          </a:p>
          <a:p>
            <a:pPr algn="ctr"/>
            <a:endParaRPr lang="en-US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0930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Tipos de servidores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838" y="1623484"/>
            <a:ext cx="8245561" cy="47259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Servidor de </a:t>
            </a:r>
            <a:r>
              <a:rPr lang="pt-PT" sz="2000" b="1" dirty="0" err="1">
                <a:latin typeface="Tw Cen MT"/>
                <a:ea typeface="ＭＳ Ｐゴシック" charset="0"/>
                <a:cs typeface="Tw Cen MT"/>
              </a:rPr>
              <a:t>root</a:t>
            </a: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 	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	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São servidores especiais que conhecem todos os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TLDs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e os seus servidores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PT" sz="2000" b="1" dirty="0" smtClean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 smtClean="0">
                <a:latin typeface="Tw Cen MT"/>
                <a:ea typeface="ＭＳ Ｐゴシック" charset="0"/>
                <a:cs typeface="Tw Cen MT"/>
              </a:rPr>
              <a:t>Servidor </a:t>
            </a: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primário de uma </a:t>
            </a:r>
            <a:r>
              <a:rPr lang="pt-PT" sz="2000" b="1" dirty="0" smtClean="0">
                <a:latin typeface="Tw Cen MT"/>
                <a:ea typeface="ＭＳ Ｐゴシック" charset="0"/>
                <a:cs typeface="Tw Cen MT"/>
              </a:rPr>
              <a:t>zona </a:t>
            </a:r>
            <a:r>
              <a:rPr lang="pt-PT" sz="2000" i="1" dirty="0" smtClean="0">
                <a:latin typeface="Tw Cen MT"/>
                <a:ea typeface="ＭＳ Ｐゴシック" charset="0"/>
                <a:cs typeface="Tw Cen MT"/>
              </a:rPr>
              <a:t>(por agora admita que uma zona é igual a um domínio)</a:t>
            </a:r>
            <a:endParaRPr lang="pt-PT" sz="2000" i="1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	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Servidor da zona. Tem o controlo sobre as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actualizações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da zona.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Tem autoridade sobre a zona (conhece a verdade sobre a zona)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PT" sz="2000" b="1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Servidor </a:t>
            </a:r>
            <a:r>
              <a:rPr lang="pt-PT" sz="2000" b="1" dirty="0" smtClean="0">
                <a:latin typeface="Tw Cen MT"/>
                <a:ea typeface="ＭＳ Ｐゴシック" charset="0"/>
                <a:cs typeface="Tw Cen MT"/>
              </a:rPr>
              <a:t>secundário da zona</a:t>
            </a:r>
            <a:endParaRPr lang="pt-PT" sz="2000" b="1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Servidor da zona. Mant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é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m uma cópia da informação da zona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mas não aceita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actualizações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da mesma.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Tem autoridade sobre a zona (conhece a verdade sobre a zona).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Servidores de </a:t>
            </a:r>
            <a:r>
              <a:rPr lang="pt-PT" sz="2000" b="1" i="1" dirty="0" err="1" smtClean="0">
                <a:latin typeface="Tw Cen MT"/>
                <a:ea typeface="ＭＳ Ｐゴシック" charset="0"/>
                <a:cs typeface="Tw Cen MT"/>
              </a:rPr>
              <a:t>caching</a:t>
            </a:r>
            <a:r>
              <a:rPr lang="pt-PT" sz="2000" b="1" i="1" dirty="0" smtClean="0">
                <a:latin typeface="Tw Cen MT"/>
                <a:ea typeface="ＭＳ Ｐゴシック" charset="0"/>
                <a:cs typeface="Tw Cen MT"/>
              </a:rPr>
              <a:t>  </a:t>
            </a:r>
            <a:r>
              <a:rPr lang="pt-PT" sz="2000" b="1" dirty="0" smtClean="0">
                <a:latin typeface="Tw Cen MT"/>
                <a:ea typeface="ＭＳ Ｐゴシック" charset="0"/>
                <a:cs typeface="Tw Cen MT"/>
              </a:rPr>
              <a:t>(há servidores que se chamam </a:t>
            </a:r>
            <a:r>
              <a:rPr lang="pt-PT" sz="2000" b="1" i="1" dirty="0" err="1" smtClean="0">
                <a:latin typeface="Tw Cen MT"/>
                <a:ea typeface="ＭＳ Ｐゴシック" charset="0"/>
                <a:cs typeface="Tw Cen MT"/>
              </a:rPr>
              <a:t>caching-only</a:t>
            </a:r>
            <a:r>
              <a:rPr lang="pt-PT" sz="2000" b="1" i="1" dirty="0" smtClean="0">
                <a:latin typeface="Tw Cen MT"/>
                <a:ea typeface="ＭＳ Ｐゴシック" charset="0"/>
                <a:cs typeface="Tw Cen MT"/>
              </a:rPr>
              <a:t>)</a:t>
            </a:r>
            <a:endParaRPr lang="pt-PT" sz="2000" b="1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Obtêm e mantêm informações a pedido. No entanto,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não têm autoridade sobre as mesmas pois têm uma visão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	incompleta e eventualmente </a:t>
            </a:r>
            <a:r>
              <a:rPr lang="pt-PT" sz="2000" dirty="0" err="1" smtClean="0">
                <a:latin typeface="Tw Cen MT"/>
                <a:ea typeface="ＭＳ Ｐゴシック" charset="0"/>
                <a:cs typeface="Tw Cen MT"/>
              </a:rPr>
              <a:t>desactualizada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dirty="0">
                <a:latin typeface="Tw Cen MT"/>
                <a:ea typeface="ＭＳ Ｐゴシック" charset="0"/>
                <a:cs typeface="Tw Cen MT"/>
              </a:rPr>
              <a:t>Nota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: todos os servidores fazem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caching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das informações que obtêm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8815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Local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Name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Server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N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 pertence necessariamente à hierarquia (pode ser um “</a:t>
            </a:r>
            <a:r>
              <a:rPr lang="pt-PT" altLang="ja-JP" dirty="0" err="1">
                <a:latin typeface="Tw Cen MT"/>
                <a:ea typeface="ＭＳ Ｐゴシック" charset="0"/>
                <a:cs typeface="Tw Cen MT"/>
              </a:rPr>
              <a:t>caching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dirty="0" err="1">
                <a:latin typeface="Tw Cen MT"/>
                <a:ea typeface="ＭＳ Ｐゴシック" charset="0"/>
                <a:cs typeface="Tw Cen MT"/>
              </a:rPr>
              <a:t>only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 server”)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Cada ISP e cada instituiç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 grande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tem pelo menos um</a:t>
            </a: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Geralmente tamb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ém designado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default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name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servers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Quando um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local realiza uma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query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, esta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enviada para este servidor</a:t>
            </a:r>
          </a:p>
          <a:p>
            <a:pPr lvl="1" eaLnBrk="1" hangingPunct="1"/>
            <a:r>
              <a:rPr lang="pt-PT" dirty="0" err="1">
                <a:latin typeface="Tw Cen MT"/>
                <a:ea typeface="ＭＳ Ｐゴシック" charset="0"/>
                <a:cs typeface="Tw Cen MT"/>
              </a:rPr>
              <a:t>Actua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como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proxy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do serviço</a:t>
            </a:r>
          </a:p>
        </p:txBody>
      </p:sp>
    </p:spTree>
    <p:extLst>
      <p:ext uri="{BB962C8B-B14F-4D97-AF65-F5344CB8AC3E}">
        <p14:creationId xmlns:p14="http://schemas.microsoft.com/office/powerpoint/2010/main" val="248228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Pedidos recursivos e iterativos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35691"/>
              </p:ext>
            </p:extLst>
          </p:nvPr>
        </p:nvGraphicFramePr>
        <p:xfrm>
          <a:off x="2524125" y="486568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486568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764012" y="5443538"/>
            <a:ext cx="1710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requesting host</a:t>
            </a:r>
            <a:endParaRPr lang="en-US" u="none">
              <a:latin typeface="Tw Cen MT"/>
              <a:cs typeface="Tw Cen MT"/>
            </a:endParaRPr>
          </a:p>
          <a:p>
            <a:pPr algn="ctr"/>
            <a:r>
              <a:rPr lang="en-US" sz="1600" b="1" u="none">
                <a:latin typeface="Tw Cen MT"/>
                <a:cs typeface="Tw Cen MT"/>
              </a:rPr>
              <a:t>pc1.in.di.fct.unl.pt</a:t>
            </a:r>
            <a:endParaRPr lang="en-US" sz="1600" u="none">
              <a:latin typeface="Tw Cen MT"/>
              <a:cs typeface="Tw Cen MT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6186091" y="5676900"/>
            <a:ext cx="17010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1" u="none">
                <a:latin typeface="Tw Cen MT"/>
                <a:cs typeface="Tw Cen MT"/>
              </a:rPr>
              <a:t>www.google.com</a:t>
            </a:r>
            <a:endParaRPr lang="en-US" sz="1600" u="none">
              <a:latin typeface="Tw Cen MT"/>
              <a:cs typeface="Tw Cen MT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880643"/>
              </p:ext>
            </p:extLst>
          </p:nvPr>
        </p:nvGraphicFramePr>
        <p:xfrm>
          <a:off x="6583363" y="506730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506730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6" name="Group 7"/>
          <p:cNvGrpSpPr>
            <a:grpSpLocks/>
          </p:cNvGrpSpPr>
          <p:nvPr/>
        </p:nvGrpSpPr>
        <p:grpSpPr bwMode="auto">
          <a:xfrm>
            <a:off x="2771775" y="2790825"/>
            <a:ext cx="369888" cy="657225"/>
            <a:chOff x="4180" y="783"/>
            <a:chExt cx="150" cy="307"/>
          </a:xfrm>
        </p:grpSpPr>
        <p:sp>
          <p:nvSpPr>
            <p:cNvPr id="43071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2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3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4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5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6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7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8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3017" name="Text Box 16"/>
          <p:cNvSpPr txBox="1">
            <a:spLocks noChangeArrowheads="1"/>
          </p:cNvSpPr>
          <p:nvPr/>
        </p:nvSpPr>
        <p:spPr bwMode="auto">
          <a:xfrm>
            <a:off x="4373563" y="1409700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root name server</a:t>
            </a:r>
            <a:endParaRPr lang="en-US" sz="1600" u="none">
              <a:latin typeface="Tw Cen MT"/>
              <a:cs typeface="Tw Cen MT"/>
            </a:endParaRPr>
          </a:p>
        </p:txBody>
      </p:sp>
      <p:sp>
        <p:nvSpPr>
          <p:cNvPr id="43018" name="Line 17"/>
          <p:cNvSpPr>
            <a:spLocks noChangeShapeType="1"/>
          </p:cNvSpPr>
          <p:nvPr/>
        </p:nvSpPr>
        <p:spPr bwMode="auto">
          <a:xfrm flipH="1" flipV="1">
            <a:off x="2820988" y="347821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19" name="Line 18"/>
          <p:cNvSpPr>
            <a:spLocks noChangeShapeType="1"/>
          </p:cNvSpPr>
          <p:nvPr/>
        </p:nvSpPr>
        <p:spPr bwMode="auto">
          <a:xfrm flipV="1">
            <a:off x="2935288" y="178276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20" name="Line 19"/>
          <p:cNvSpPr>
            <a:spLocks noChangeShapeType="1"/>
          </p:cNvSpPr>
          <p:nvPr/>
        </p:nvSpPr>
        <p:spPr bwMode="auto">
          <a:xfrm flipV="1">
            <a:off x="3221038" y="294481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21" name="Line 20"/>
          <p:cNvSpPr>
            <a:spLocks noChangeShapeType="1"/>
          </p:cNvSpPr>
          <p:nvPr/>
        </p:nvSpPr>
        <p:spPr bwMode="auto">
          <a:xfrm flipH="1" flipV="1">
            <a:off x="3221038" y="311626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22" name="Line 21"/>
          <p:cNvSpPr>
            <a:spLocks noChangeShapeType="1"/>
          </p:cNvSpPr>
          <p:nvPr/>
        </p:nvSpPr>
        <p:spPr bwMode="auto">
          <a:xfrm flipH="1">
            <a:off x="3144838" y="201136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23" name="Line 22"/>
          <p:cNvSpPr>
            <a:spLocks noChangeShapeType="1"/>
          </p:cNvSpPr>
          <p:nvPr/>
        </p:nvSpPr>
        <p:spPr bwMode="auto">
          <a:xfrm>
            <a:off x="3011488" y="350678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3024" name="Group 23"/>
          <p:cNvGrpSpPr>
            <a:grpSpLocks/>
          </p:cNvGrpSpPr>
          <p:nvPr/>
        </p:nvGrpSpPr>
        <p:grpSpPr bwMode="auto">
          <a:xfrm>
            <a:off x="1725611" y="3624260"/>
            <a:ext cx="1876425" cy="615949"/>
            <a:chOff x="2838" y="2132"/>
            <a:chExt cx="1182" cy="388"/>
          </a:xfrm>
        </p:grpSpPr>
        <p:sp>
          <p:nvSpPr>
            <p:cNvPr id="43069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70" name="Text Box 25"/>
            <p:cNvSpPr txBox="1">
              <a:spLocks noChangeArrowheads="1"/>
            </p:cNvSpPr>
            <p:nvPr/>
          </p:nvSpPr>
          <p:spPr bwMode="auto">
            <a:xfrm>
              <a:off x="2858" y="2132"/>
              <a:ext cx="114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local name server</a:t>
              </a:r>
              <a:endParaRPr lang="en-US" u="none">
                <a:latin typeface="Tw Cen MT"/>
                <a:cs typeface="Tw Cen MT"/>
              </a:endParaRPr>
            </a:p>
            <a:p>
              <a:pPr algn="ctr"/>
              <a:r>
                <a:rPr lang="en-US" sz="1600" b="1" u="none">
                  <a:latin typeface="Tw Cen MT"/>
                  <a:cs typeface="Tw Cen MT"/>
                </a:rPr>
                <a:t>ns.di.fct.unl.pt</a:t>
              </a:r>
              <a:endParaRPr lang="en-US" sz="1600" u="none">
                <a:latin typeface="Tw Cen MT"/>
                <a:cs typeface="Tw Cen MT"/>
              </a:endParaRPr>
            </a:p>
          </p:txBody>
        </p:sp>
      </p:grpSp>
      <p:sp>
        <p:nvSpPr>
          <p:cNvPr id="43025" name="Text Box 26"/>
          <p:cNvSpPr txBox="1">
            <a:spLocks noChangeArrowheads="1"/>
          </p:cNvSpPr>
          <p:nvPr/>
        </p:nvSpPr>
        <p:spPr bwMode="auto">
          <a:xfrm>
            <a:off x="2468563" y="44577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26" name="Text Box 27"/>
          <p:cNvSpPr txBox="1">
            <a:spLocks noChangeArrowheads="1"/>
          </p:cNvSpPr>
          <p:nvPr/>
        </p:nvSpPr>
        <p:spPr bwMode="auto">
          <a:xfrm>
            <a:off x="3074988" y="20002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2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27" name="Text Box 28"/>
          <p:cNvSpPr txBox="1">
            <a:spLocks noChangeArrowheads="1"/>
          </p:cNvSpPr>
          <p:nvPr/>
        </p:nvSpPr>
        <p:spPr bwMode="auto">
          <a:xfrm>
            <a:off x="3513138" y="22383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3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28" name="Text Box 29"/>
          <p:cNvSpPr txBox="1">
            <a:spLocks noChangeArrowheads="1"/>
          </p:cNvSpPr>
          <p:nvPr/>
        </p:nvSpPr>
        <p:spPr bwMode="auto">
          <a:xfrm>
            <a:off x="3820611" y="2647950"/>
            <a:ext cx="3248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4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29" name="Text Box 30"/>
          <p:cNvSpPr txBox="1">
            <a:spLocks noChangeArrowheads="1"/>
          </p:cNvSpPr>
          <p:nvPr/>
        </p:nvSpPr>
        <p:spPr bwMode="auto">
          <a:xfrm>
            <a:off x="3840163" y="31623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5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30" name="Text Box 31"/>
          <p:cNvSpPr txBox="1">
            <a:spLocks noChangeArrowheads="1"/>
          </p:cNvSpPr>
          <p:nvPr/>
        </p:nvSpPr>
        <p:spPr bwMode="auto">
          <a:xfrm>
            <a:off x="39624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6</a:t>
            </a:r>
            <a:endParaRPr lang="en-US" u="none">
              <a:latin typeface="Tw Cen MT"/>
              <a:cs typeface="Tw Cen MT"/>
            </a:endParaRPr>
          </a:p>
        </p:txBody>
      </p:sp>
      <p:grpSp>
        <p:nvGrpSpPr>
          <p:cNvPr id="43031" name="Group 32"/>
          <p:cNvGrpSpPr>
            <a:grpSpLocks/>
          </p:cNvGrpSpPr>
          <p:nvPr/>
        </p:nvGrpSpPr>
        <p:grpSpPr bwMode="auto">
          <a:xfrm>
            <a:off x="3886200" y="1371600"/>
            <a:ext cx="369888" cy="657225"/>
            <a:chOff x="4180" y="783"/>
            <a:chExt cx="150" cy="307"/>
          </a:xfrm>
        </p:grpSpPr>
        <p:sp>
          <p:nvSpPr>
            <p:cNvPr id="43061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2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3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4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5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6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7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8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3032" name="Group 41"/>
          <p:cNvGrpSpPr>
            <a:grpSpLocks/>
          </p:cNvGrpSpPr>
          <p:nvPr/>
        </p:nvGrpSpPr>
        <p:grpSpPr bwMode="auto">
          <a:xfrm>
            <a:off x="4714875" y="2800350"/>
            <a:ext cx="369888" cy="657225"/>
            <a:chOff x="4180" y="783"/>
            <a:chExt cx="150" cy="307"/>
          </a:xfrm>
        </p:grpSpPr>
        <p:sp>
          <p:nvSpPr>
            <p:cNvPr id="43053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4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5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6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7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8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9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60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3033" name="Group 50"/>
          <p:cNvGrpSpPr>
            <a:grpSpLocks/>
          </p:cNvGrpSpPr>
          <p:nvPr/>
        </p:nvGrpSpPr>
        <p:grpSpPr bwMode="auto">
          <a:xfrm>
            <a:off x="4695825" y="4419600"/>
            <a:ext cx="369888" cy="657225"/>
            <a:chOff x="4180" y="783"/>
            <a:chExt cx="150" cy="307"/>
          </a:xfrm>
        </p:grpSpPr>
        <p:sp>
          <p:nvSpPr>
            <p:cNvPr id="43045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46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47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48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49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0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1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52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3034" name="Text Box 59"/>
          <p:cNvSpPr txBox="1">
            <a:spLocks noChangeArrowheads="1"/>
          </p:cNvSpPr>
          <p:nvPr/>
        </p:nvSpPr>
        <p:spPr bwMode="auto">
          <a:xfrm>
            <a:off x="3954555" y="5067300"/>
            <a:ext cx="226676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authoritative name server</a:t>
            </a:r>
            <a:endParaRPr lang="en-US" u="none">
              <a:latin typeface="Tw Cen MT"/>
              <a:cs typeface="Tw Cen MT"/>
            </a:endParaRPr>
          </a:p>
          <a:p>
            <a:pPr algn="ctr"/>
            <a:r>
              <a:rPr lang="en-US" sz="1600" b="1" u="none">
                <a:latin typeface="Tw Cen MT"/>
                <a:cs typeface="Tw Cen MT"/>
              </a:rPr>
              <a:t>google.com</a:t>
            </a:r>
            <a:endParaRPr lang="en-US" sz="1600" u="none">
              <a:latin typeface="Tw Cen MT"/>
              <a:cs typeface="Tw Cen MT"/>
            </a:endParaRPr>
          </a:p>
        </p:txBody>
      </p:sp>
      <p:sp>
        <p:nvSpPr>
          <p:cNvPr id="43035" name="Line 60"/>
          <p:cNvSpPr>
            <a:spLocks noChangeShapeType="1"/>
          </p:cNvSpPr>
          <p:nvPr/>
        </p:nvSpPr>
        <p:spPr bwMode="auto">
          <a:xfrm flipH="1" flipV="1">
            <a:off x="3382963" y="3238500"/>
            <a:ext cx="12192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36" name="Line 61"/>
          <p:cNvSpPr>
            <a:spLocks noChangeShapeType="1"/>
          </p:cNvSpPr>
          <p:nvPr/>
        </p:nvSpPr>
        <p:spPr bwMode="auto">
          <a:xfrm>
            <a:off x="3306763" y="3390900"/>
            <a:ext cx="12954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43037" name="Group 62"/>
          <p:cNvGrpSpPr>
            <a:grpSpLocks/>
          </p:cNvGrpSpPr>
          <p:nvPr/>
        </p:nvGrpSpPr>
        <p:grpSpPr bwMode="auto">
          <a:xfrm>
            <a:off x="5375276" y="2857500"/>
            <a:ext cx="2400300" cy="584200"/>
            <a:chOff x="4170" y="2147"/>
            <a:chExt cx="1512" cy="368"/>
          </a:xfrm>
        </p:grpSpPr>
        <p:sp>
          <p:nvSpPr>
            <p:cNvPr id="43043" name="Rectangle 63"/>
            <p:cNvSpPr>
              <a:spLocks noChangeArrowheads="1"/>
            </p:cNvSpPr>
            <p:nvPr/>
          </p:nvSpPr>
          <p:spPr bwMode="auto">
            <a:xfrm>
              <a:off x="4170" y="2196"/>
              <a:ext cx="1512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3044" name="Text Box 64"/>
            <p:cNvSpPr txBox="1">
              <a:spLocks noChangeArrowheads="1"/>
            </p:cNvSpPr>
            <p:nvPr/>
          </p:nvSpPr>
          <p:spPr bwMode="auto">
            <a:xfrm>
              <a:off x="4224" y="2147"/>
              <a:ext cx="14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intermediate name server</a:t>
              </a:r>
              <a:endParaRPr lang="en-US" u="none">
                <a:latin typeface="Tw Cen MT"/>
                <a:cs typeface="Tw Cen MT"/>
              </a:endParaRPr>
            </a:p>
            <a:p>
              <a:pPr algn="ctr"/>
              <a:r>
                <a:rPr lang="en-US" sz="1600" b="1" u="none">
                  <a:latin typeface="Tw Cen MT"/>
                  <a:cs typeface="Tw Cen MT"/>
                </a:rPr>
                <a:t>.com</a:t>
              </a:r>
              <a:endParaRPr lang="en-US" sz="1600" u="none">
                <a:latin typeface="Tw Cen MT"/>
                <a:cs typeface="Tw Cen MT"/>
              </a:endParaRPr>
            </a:p>
          </p:txBody>
        </p:sp>
      </p:grpSp>
      <p:sp>
        <p:nvSpPr>
          <p:cNvPr id="43038" name="Text Box 65"/>
          <p:cNvSpPr txBox="1">
            <a:spLocks noChangeArrowheads="1"/>
          </p:cNvSpPr>
          <p:nvPr/>
        </p:nvSpPr>
        <p:spPr bwMode="auto">
          <a:xfrm>
            <a:off x="4419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7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39" name="Text Box 66"/>
          <p:cNvSpPr txBox="1">
            <a:spLocks noChangeArrowheads="1"/>
          </p:cNvSpPr>
          <p:nvPr/>
        </p:nvSpPr>
        <p:spPr bwMode="auto">
          <a:xfrm>
            <a:off x="3154363" y="44577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8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43040" name="Freeform 67"/>
          <p:cNvSpPr>
            <a:spLocks/>
          </p:cNvSpPr>
          <p:nvPr/>
        </p:nvSpPr>
        <p:spPr bwMode="auto">
          <a:xfrm flipH="1">
            <a:off x="2163763" y="4305300"/>
            <a:ext cx="1066800" cy="228600"/>
          </a:xfrm>
          <a:custGeom>
            <a:avLst/>
            <a:gdLst>
              <a:gd name="T0" fmla="*/ 508318 w 638"/>
              <a:gd name="T1" fmla="*/ 146957 h 168"/>
              <a:gd name="T2" fmla="*/ 474876 w 638"/>
              <a:gd name="T3" fmla="*/ 40821 h 168"/>
              <a:gd name="T4" fmla="*/ 90293 w 638"/>
              <a:gd name="T5" fmla="*/ 35379 h 168"/>
              <a:gd name="T6" fmla="*/ 90293 w 638"/>
              <a:gd name="T7" fmla="*/ 206829 h 168"/>
              <a:gd name="T8" fmla="*/ 401304 w 638"/>
              <a:gd name="T9" fmla="*/ 223157 h 168"/>
              <a:gd name="T10" fmla="*/ 511663 w 638"/>
              <a:gd name="T11" fmla="*/ 160564 h 168"/>
              <a:gd name="T12" fmla="*/ 1066800 w 638"/>
              <a:gd name="T13" fmla="*/ 48986 h 1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8"/>
              <a:gd name="T22" fmla="*/ 0 h 168"/>
              <a:gd name="T23" fmla="*/ 638 w 638"/>
              <a:gd name="T24" fmla="*/ 168 h 1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8" h="168">
                <a:moveTo>
                  <a:pt x="304" y="108"/>
                </a:moveTo>
                <a:cubicBezTo>
                  <a:pt x="332" y="42"/>
                  <a:pt x="308" y="46"/>
                  <a:pt x="284" y="30"/>
                </a:cubicBezTo>
                <a:cubicBezTo>
                  <a:pt x="260" y="14"/>
                  <a:pt x="83" y="0"/>
                  <a:pt x="54" y="26"/>
                </a:cubicBezTo>
                <a:cubicBezTo>
                  <a:pt x="25" y="52"/>
                  <a:pt x="0" y="144"/>
                  <a:pt x="54" y="152"/>
                </a:cubicBezTo>
                <a:cubicBezTo>
                  <a:pt x="108" y="160"/>
                  <a:pt x="215" y="168"/>
                  <a:pt x="240" y="164"/>
                </a:cubicBezTo>
                <a:cubicBezTo>
                  <a:pt x="265" y="160"/>
                  <a:pt x="292" y="134"/>
                  <a:pt x="306" y="118"/>
                </a:cubicBezTo>
                <a:cubicBezTo>
                  <a:pt x="320" y="102"/>
                  <a:pt x="586" y="36"/>
                  <a:pt x="638" y="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43041" name="Text Box 68"/>
          <p:cNvSpPr txBox="1">
            <a:spLocks noChangeArrowheads="1"/>
          </p:cNvSpPr>
          <p:nvPr/>
        </p:nvSpPr>
        <p:spPr bwMode="auto">
          <a:xfrm>
            <a:off x="411163" y="43053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b="1" u="none" dirty="0">
                <a:solidFill>
                  <a:srgbClr val="3366FF"/>
                </a:solidFill>
                <a:latin typeface="Comic Sans MS" charset="0"/>
              </a:rPr>
              <a:t>recursive query</a:t>
            </a:r>
            <a:endParaRPr lang="en-US" sz="1600" b="1" u="none" dirty="0">
              <a:solidFill>
                <a:srgbClr val="3366FF"/>
              </a:solidFill>
              <a:latin typeface="Times New Roman" charset="0"/>
            </a:endParaRPr>
          </a:p>
        </p:txBody>
      </p:sp>
      <p:sp>
        <p:nvSpPr>
          <p:cNvPr id="43042" name="Text Box 69"/>
          <p:cNvSpPr txBox="1">
            <a:spLocks noChangeArrowheads="1"/>
          </p:cNvSpPr>
          <p:nvPr/>
        </p:nvSpPr>
        <p:spPr bwMode="auto">
          <a:xfrm>
            <a:off x="4144963" y="21717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b="1" u="none" dirty="0">
                <a:solidFill>
                  <a:srgbClr val="3366FF"/>
                </a:solidFill>
                <a:latin typeface="Tw Cen MT"/>
                <a:cs typeface="Tw Cen MT"/>
              </a:rPr>
              <a:t>iterated queries</a:t>
            </a:r>
            <a:endParaRPr lang="en-US" sz="1600" b="1" u="none" dirty="0">
              <a:solidFill>
                <a:srgbClr val="3366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11290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61" name="Group 2"/>
          <p:cNvGrpSpPr>
            <a:grpSpLocks/>
          </p:cNvGrpSpPr>
          <p:nvPr/>
        </p:nvGrpSpPr>
        <p:grpSpPr bwMode="auto">
          <a:xfrm>
            <a:off x="3795198" y="1232441"/>
            <a:ext cx="5086865" cy="5106279"/>
            <a:chOff x="1521" y="286"/>
            <a:chExt cx="3586" cy="3596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6" name="Clip" r:id="rId3" imgW="1307948" imgH="1084823" progId="MS_ClipArt_Gallery.2">
                    <p:embed/>
                  </p:oleObj>
                </mc:Choice>
                <mc:Fallback>
                  <p:oleObj name="Clip" r:id="rId3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4" name="Text Box 4"/>
            <p:cNvSpPr txBox="1">
              <a:spLocks noChangeArrowheads="1"/>
            </p:cNvSpPr>
            <p:nvPr/>
          </p:nvSpPr>
          <p:spPr bwMode="auto">
            <a:xfrm>
              <a:off x="1548" y="3157"/>
              <a:ext cx="1099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requesting host</a:t>
              </a:r>
              <a:endParaRPr lang="en-US" u="none">
                <a:latin typeface="Tw Cen MT"/>
                <a:cs typeface="Tw Cen MT"/>
              </a:endParaRPr>
            </a:p>
            <a:p>
              <a:pPr algn="ctr"/>
              <a:r>
                <a:rPr lang="en-US" sz="1600" b="1" u="none">
                  <a:latin typeface="Tw Cen MT"/>
                  <a:cs typeface="Tw Cen MT"/>
                </a:rPr>
                <a:t>cis.poly.edu</a:t>
              </a:r>
              <a:endParaRPr lang="en-US" sz="1600" u="none">
                <a:latin typeface="Tw Cen MT"/>
                <a:cs typeface="Tw Cen MT"/>
              </a:endParaRPr>
            </a:p>
          </p:txBody>
        </p:sp>
        <p:sp>
          <p:nvSpPr>
            <p:cNvPr id="45065" name="Text Box 5"/>
            <p:cNvSpPr txBox="1">
              <a:spLocks noChangeArrowheads="1"/>
            </p:cNvSpPr>
            <p:nvPr/>
          </p:nvSpPr>
          <p:spPr bwMode="auto">
            <a:xfrm>
              <a:off x="3075" y="3644"/>
              <a:ext cx="1238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u="none">
                  <a:latin typeface="Tw Cen MT"/>
                  <a:cs typeface="Tw Cen MT"/>
                </a:rPr>
                <a:t>gaia.cs.umass.edu</a:t>
              </a:r>
              <a:endParaRPr lang="en-US" sz="1600" u="none">
                <a:latin typeface="Tw Cen MT"/>
                <a:cs typeface="Tw Cen MT"/>
              </a:endParaRPr>
            </a:p>
          </p:txBody>
        </p:sp>
        <p:graphicFrame>
          <p:nvGraphicFramePr>
            <p:cNvPr id="45059" name="Object 3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7" name="Clip" r:id="rId5" imgW="1307948" imgH="1084823" progId="MS_ClipArt_Gallery.2">
                    <p:embed/>
                  </p:oleObj>
                </mc:Choice>
                <mc:Fallback>
                  <p:oleObj name="Clip" r:id="rId5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5066" name="Group 7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45116" name="AutoShape 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7" name="Rectangle 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8" name="Rectangle 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9" name="AutoShape 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20" name="Line 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21" name="Line 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22" name="Rectangle 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23" name="Rectangle 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45067" name="Text Box 16"/>
            <p:cNvSpPr txBox="1">
              <a:spLocks noChangeArrowheads="1"/>
            </p:cNvSpPr>
            <p:nvPr/>
          </p:nvSpPr>
          <p:spPr bwMode="auto">
            <a:xfrm>
              <a:off x="2545" y="286"/>
              <a:ext cx="126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 dirty="0">
                  <a:latin typeface="Tw Cen MT"/>
                  <a:cs typeface="Tw Cen MT"/>
                </a:rPr>
                <a:t>root DNS server</a:t>
              </a:r>
              <a:endParaRPr lang="en-US" sz="1600" u="none" dirty="0">
                <a:latin typeface="Tw Cen MT"/>
                <a:cs typeface="Tw Cen MT"/>
              </a:endParaRPr>
            </a:p>
          </p:txBody>
        </p:sp>
        <p:sp>
          <p:nvSpPr>
            <p:cNvPr id="45068" name="Line 17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69" name="Line 18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70" name="Line 19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45071" name="Group 20"/>
            <p:cNvGrpSpPr>
              <a:grpSpLocks/>
            </p:cNvGrpSpPr>
            <p:nvPr/>
          </p:nvGrpSpPr>
          <p:grpSpPr bwMode="auto">
            <a:xfrm>
              <a:off x="1521" y="2010"/>
              <a:ext cx="1215" cy="433"/>
              <a:chOff x="2822" y="2132"/>
              <a:chExt cx="1215" cy="433"/>
            </a:xfrm>
          </p:grpSpPr>
          <p:sp>
            <p:nvSpPr>
              <p:cNvPr id="45114" name="Rectangle 21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5" name="Text Box 22"/>
              <p:cNvSpPr txBox="1">
                <a:spLocks noChangeArrowheads="1"/>
              </p:cNvSpPr>
              <p:nvPr/>
            </p:nvSpPr>
            <p:spPr bwMode="auto">
              <a:xfrm>
                <a:off x="2822" y="2132"/>
                <a:ext cx="1215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u="none">
                    <a:latin typeface="Tw Cen MT"/>
                    <a:cs typeface="Tw Cen MT"/>
                  </a:rPr>
                  <a:t>local DNS server</a:t>
                </a:r>
                <a:endParaRPr lang="en-US" u="none">
                  <a:latin typeface="Tw Cen MT"/>
                  <a:cs typeface="Tw Cen MT"/>
                </a:endParaRPr>
              </a:p>
              <a:p>
                <a:pPr algn="ctr"/>
                <a:r>
                  <a:rPr lang="en-US" sz="1600" b="1" u="none">
                    <a:latin typeface="Tw Cen MT"/>
                    <a:cs typeface="Tw Cen MT"/>
                  </a:rPr>
                  <a:t>dns.poly.edu</a:t>
                </a:r>
                <a:endParaRPr lang="en-US" sz="1600" u="none">
                  <a:latin typeface="Tw Cen MT"/>
                  <a:cs typeface="Tw Cen MT"/>
                </a:endParaRPr>
              </a:p>
            </p:txBody>
          </p:sp>
        </p:grpSp>
        <p:sp>
          <p:nvSpPr>
            <p:cNvPr id="45072" name="Text Box 23"/>
            <p:cNvSpPr txBox="1">
              <a:spLocks noChangeArrowheads="1"/>
            </p:cNvSpPr>
            <p:nvPr/>
          </p:nvSpPr>
          <p:spPr bwMode="auto">
            <a:xfrm>
              <a:off x="2034" y="2456"/>
              <a:ext cx="21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1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73" name="Text Box 24"/>
            <p:cNvSpPr txBox="1">
              <a:spLocks noChangeArrowheads="1"/>
            </p:cNvSpPr>
            <p:nvPr/>
          </p:nvSpPr>
          <p:spPr bwMode="auto">
            <a:xfrm>
              <a:off x="2375" y="987"/>
              <a:ext cx="22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2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74" name="Text Box 25"/>
            <p:cNvSpPr txBox="1">
              <a:spLocks noChangeArrowheads="1"/>
            </p:cNvSpPr>
            <p:nvPr/>
          </p:nvSpPr>
          <p:spPr bwMode="auto">
            <a:xfrm>
              <a:off x="3583" y="2112"/>
              <a:ext cx="229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4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75" name="Text Box 26"/>
            <p:cNvSpPr txBox="1">
              <a:spLocks noChangeArrowheads="1"/>
            </p:cNvSpPr>
            <p:nvPr/>
          </p:nvSpPr>
          <p:spPr bwMode="auto">
            <a:xfrm>
              <a:off x="3301" y="2160"/>
              <a:ext cx="21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5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76" name="Text Box 27"/>
            <p:cNvSpPr txBox="1">
              <a:spLocks noChangeArrowheads="1"/>
            </p:cNvSpPr>
            <p:nvPr/>
          </p:nvSpPr>
          <p:spPr bwMode="auto">
            <a:xfrm>
              <a:off x="3108" y="1296"/>
              <a:ext cx="22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6</a:t>
              </a:r>
              <a:endParaRPr lang="en-US" u="none">
                <a:latin typeface="Tw Cen MT"/>
                <a:cs typeface="Tw Cen MT"/>
              </a:endParaRPr>
            </a:p>
          </p:txBody>
        </p:sp>
        <p:grpSp>
          <p:nvGrpSpPr>
            <p:cNvPr id="45077" name="Group 28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45106" name="AutoShape 2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7" name="Rectangle 3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8" name="Rectangle 3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9" name="AutoShape 3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0" name="Line 3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1" name="Line 3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2" name="Rectangle 3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13" name="Rectangle 3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45078" name="Group 37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45098" name="AutoShape 3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9" name="Rectangle 3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0" name="Rectangle 4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1" name="AutoShape 4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2" name="Line 4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3" name="Line 4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4" name="Rectangle 4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105" name="Rectangle 4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45079" name="Group 46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45090" name="AutoShape 4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1" name="Rectangle 4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2" name="Rectangle 4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3" name="AutoShape 5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4" name="Line 5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5" name="Line 5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6" name="Rectangle 5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45097" name="Rectangle 5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45080" name="Text Box 55"/>
            <p:cNvSpPr txBox="1">
              <a:spLocks noChangeArrowheads="1"/>
            </p:cNvSpPr>
            <p:nvPr/>
          </p:nvSpPr>
          <p:spPr bwMode="auto">
            <a:xfrm>
              <a:off x="2884" y="2871"/>
              <a:ext cx="1542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authoritative DNS server</a:t>
              </a:r>
              <a:endParaRPr lang="en-US" u="none">
                <a:latin typeface="Tw Cen MT"/>
                <a:cs typeface="Tw Cen MT"/>
              </a:endParaRPr>
            </a:p>
            <a:p>
              <a:pPr algn="ctr"/>
              <a:r>
                <a:rPr lang="en-US" sz="1600" b="1" u="none">
                  <a:latin typeface="Tw Cen MT"/>
                  <a:cs typeface="Tw Cen MT"/>
                </a:rPr>
                <a:t>dns.cs.umass.edu</a:t>
              </a:r>
              <a:endParaRPr lang="en-US" sz="1600" u="none">
                <a:latin typeface="Tw Cen MT"/>
                <a:cs typeface="Tw Cen MT"/>
              </a:endParaRPr>
            </a:p>
          </p:txBody>
        </p:sp>
        <p:sp>
          <p:nvSpPr>
            <p:cNvPr id="45081" name="Text Box 56"/>
            <p:cNvSpPr txBox="1">
              <a:spLocks noChangeArrowheads="1"/>
            </p:cNvSpPr>
            <p:nvPr/>
          </p:nvSpPr>
          <p:spPr bwMode="auto">
            <a:xfrm>
              <a:off x="2581" y="1344"/>
              <a:ext cx="22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7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82" name="Text Box 57"/>
            <p:cNvSpPr txBox="1">
              <a:spLocks noChangeArrowheads="1"/>
            </p:cNvSpPr>
            <p:nvPr/>
          </p:nvSpPr>
          <p:spPr bwMode="auto">
            <a:xfrm>
              <a:off x="2382" y="2469"/>
              <a:ext cx="21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8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83" name="Line 58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84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latin typeface="Tw Cen MT"/>
                  <a:cs typeface="Tw Cen MT"/>
                </a:rPr>
                <a:t>TLD DNS server</a:t>
              </a:r>
              <a:endParaRPr lang="en-US" sz="1600" u="none">
                <a:latin typeface="Tw Cen MT"/>
                <a:cs typeface="Tw Cen MT"/>
              </a:endParaRPr>
            </a:p>
          </p:txBody>
        </p:sp>
        <p:sp>
          <p:nvSpPr>
            <p:cNvPr id="45085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86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87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5088" name="Text Box 63"/>
            <p:cNvSpPr txBox="1">
              <a:spLocks noChangeArrowheads="1"/>
            </p:cNvSpPr>
            <p:nvPr/>
          </p:nvSpPr>
          <p:spPr bwMode="auto">
            <a:xfrm>
              <a:off x="3397" y="1008"/>
              <a:ext cx="21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3</a:t>
              </a:r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45089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45062" name="Rectangle 65"/>
          <p:cNvSpPr>
            <a:spLocks noChangeArrowheads="1"/>
          </p:cNvSpPr>
          <p:nvPr/>
        </p:nvSpPr>
        <p:spPr bwMode="auto">
          <a:xfrm>
            <a:off x="304800" y="1524000"/>
            <a:ext cx="335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b="1" u="none" dirty="0">
                <a:latin typeface="Tw Cen MT"/>
                <a:cs typeface="Tw Cen MT"/>
              </a:rPr>
              <a:t>Pedido recursivo:</a:t>
            </a:r>
            <a:endParaRPr lang="pt-PT" sz="1800" b="1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1800" b="1" u="none" dirty="0">
                <a:latin typeface="Tw Cen MT"/>
                <a:cs typeface="Tw Cen MT"/>
              </a:rPr>
              <a:t>O protocolo </a:t>
            </a:r>
            <a:r>
              <a:rPr lang="pt-PT" altLang="ja-JP" sz="1800" b="1" u="none" dirty="0">
                <a:latin typeface="Tw Cen MT"/>
                <a:cs typeface="Tw Cen MT"/>
              </a:rPr>
              <a:t>é executado completamente por cada servidor sem respostas incompletas ao cliente</a:t>
            </a:r>
            <a:endParaRPr lang="pt-PT" sz="1800" b="1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1800" b="1" u="none" dirty="0">
                <a:latin typeface="Tw Cen MT"/>
                <a:cs typeface="Tw Cen MT"/>
              </a:rPr>
              <a:t>Cria alguma complexidade suplementar nos servidores ? Sim !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1800" b="1" u="none" dirty="0">
                <a:latin typeface="Tw Cen MT"/>
                <a:cs typeface="Tw Cen MT"/>
              </a:rPr>
              <a:t>Por essa raz</a:t>
            </a:r>
            <a:r>
              <a:rPr lang="pt-PT" altLang="ja-JP" sz="1800" b="1" u="none" dirty="0">
                <a:latin typeface="Tw Cen MT"/>
                <a:cs typeface="Tw Cen MT"/>
              </a:rPr>
              <a:t>ão só é aceite pelos local </a:t>
            </a:r>
            <a:r>
              <a:rPr lang="pt-PT" altLang="ja-JP" sz="1800" b="1" i="1" u="none" dirty="0" err="1">
                <a:latin typeface="Tw Cen MT"/>
                <a:cs typeface="Tw Cen MT"/>
              </a:rPr>
              <a:t>name</a:t>
            </a:r>
            <a:r>
              <a:rPr lang="pt-PT" altLang="ja-JP" sz="1800" b="1" i="1" u="none" dirty="0">
                <a:latin typeface="Tw Cen MT"/>
                <a:cs typeface="Tw Cen MT"/>
              </a:rPr>
              <a:t> servers</a:t>
            </a:r>
            <a:endParaRPr lang="pt-PT" sz="1800" b="1" i="1" u="none" dirty="0">
              <a:latin typeface="Tw Cen MT"/>
              <a:cs typeface="Tw Cen MT"/>
            </a:endParaRPr>
          </a:p>
        </p:txBody>
      </p:sp>
      <p:sp>
        <p:nvSpPr>
          <p:cNvPr id="45063" name="Rectangle 6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R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esoluç</a:t>
            </a:r>
            <a:r>
              <a:rPr lang="pt-PT" altLang="ja-JP" sz="5400" dirty="0" smtClean="0">
                <a:latin typeface="Tw Cen MT"/>
                <a:ea typeface="ＭＳ Ｐゴシック" charset="0"/>
                <a:cs typeface="Tw Cen MT"/>
              </a:rPr>
              <a:t>ão </a:t>
            </a:r>
            <a:r>
              <a:rPr lang="pt-PT" altLang="ja-JP" sz="5400" dirty="0">
                <a:latin typeface="Tw Cen MT"/>
                <a:ea typeface="ＭＳ Ｐゴシック" charset="0"/>
                <a:cs typeface="Tw Cen MT"/>
              </a:rPr>
              <a:t>de um nome DNS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6442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3665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 DNS baseia-se em </a:t>
            </a:r>
            <a:r>
              <a:rPr lang="pt-PT" sz="4800" dirty="0" err="1" smtClean="0">
                <a:latin typeface="Tw Cen MT"/>
                <a:ea typeface="ＭＳ Ｐゴシック" charset="0"/>
                <a:cs typeface="Tw Cen MT"/>
              </a:rPr>
              <a:t>caching</a:t>
            </a:r>
            <a:endParaRPr lang="pt-PT" sz="36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7550"/>
            <a:ext cx="8382000" cy="4435475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Todos os servidores localizam os servidores de 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root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e fazem 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caching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dos seus endereços</a:t>
            </a: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Todos os servidores quando obt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êm uma resposta, mantêm-na em cache e dessa forma respondem imediatamente se aparecer um pedido semelhante</a:t>
            </a:r>
          </a:p>
          <a:p>
            <a:pPr eaLnBrk="1" hangingPunct="1"/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Desta forma, os endereços dos servidores TLD estão sempre em cache</a:t>
            </a:r>
          </a:p>
          <a:p>
            <a:pPr eaLnBrk="1" hangingPunct="1"/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Uma entrada é mantida na cache até um limite de tempo controlado pelo administrador do servidor responsável pelo nome </a:t>
            </a:r>
            <a:r>
              <a:rPr lang="pt-PT" altLang="ja-JP" sz="2400" i="1" dirty="0" err="1">
                <a:latin typeface="Tw Cen MT"/>
                <a:ea typeface="ＭＳ Ｐゴシック" charset="0"/>
                <a:cs typeface="Tw Cen MT"/>
              </a:rPr>
              <a:t>cached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 através do atributo TTL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8762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Registos DNS (DNS </a:t>
            </a:r>
            <a:r>
              <a:rPr lang="pt-PT" sz="4000" dirty="0" err="1">
                <a:latin typeface="Tw Cen MT"/>
                <a:ea typeface="ＭＳ Ｐゴシック" charset="0"/>
                <a:cs typeface="Tw Cen MT"/>
              </a:rPr>
              <a:t>Resource</a:t>
            </a:r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 Records)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57200" y="4121150"/>
            <a:ext cx="4000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2000" b="1" u="none" dirty="0">
                <a:latin typeface="Tw Cen MT"/>
                <a:cs typeface="Tw Cen MT"/>
              </a:rPr>
              <a:t>Type=NS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</a:t>
            </a:r>
            <a:r>
              <a:rPr lang="en-US" sz="1800" b="1" u="none" dirty="0" err="1">
                <a:latin typeface="Tw Cen MT"/>
                <a:cs typeface="Tw Cen MT"/>
              </a:rPr>
              <a:t>nome</a:t>
            </a:r>
            <a:r>
              <a:rPr lang="en-US" sz="1800" b="1" u="none" dirty="0">
                <a:latin typeface="Tw Cen MT"/>
                <a:cs typeface="Tw Cen MT"/>
              </a:rPr>
              <a:t>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um </a:t>
            </a:r>
            <a:r>
              <a:rPr lang="en-US" sz="1800" b="1" u="none" dirty="0" err="1">
                <a:latin typeface="Tw Cen MT"/>
                <a:cs typeface="Tw Cen MT"/>
              </a:rPr>
              <a:t>domínio</a:t>
            </a:r>
            <a:r>
              <a:rPr lang="en-US" sz="1800" u="none" dirty="0">
                <a:latin typeface="Tw Cen MT"/>
                <a:cs typeface="Tw Cen MT"/>
              </a:rPr>
              <a:t> (e.g. </a:t>
            </a:r>
            <a:r>
              <a:rPr lang="en-US" sz="1800" u="none" dirty="0" err="1">
                <a:latin typeface="Tw Cen MT"/>
                <a:cs typeface="Tw Cen MT"/>
              </a:rPr>
              <a:t>foo.com</a:t>
            </a:r>
            <a:r>
              <a:rPr lang="en-US" sz="1800" u="none" dirty="0">
                <a:latin typeface="Tw Cen MT"/>
                <a:cs typeface="Tw Cen MT"/>
              </a:rPr>
              <a:t>)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valor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o hostname de um </a:t>
            </a:r>
            <a:r>
              <a:rPr lang="en-US" sz="1800" b="1" u="none" dirty="0" err="1">
                <a:latin typeface="Tw Cen MT"/>
                <a:cs typeface="Tw Cen MT"/>
              </a:rPr>
              <a:t>servidor</a:t>
            </a:r>
            <a:r>
              <a:rPr lang="en-US" sz="1800" b="1" u="none" dirty="0">
                <a:latin typeface="Tw Cen MT"/>
                <a:cs typeface="Tw Cen MT"/>
              </a:rPr>
              <a:t> do </a:t>
            </a:r>
            <a:r>
              <a:rPr lang="en-US" sz="1800" b="1" u="none" dirty="0" err="1">
                <a:latin typeface="Tw Cen MT"/>
                <a:cs typeface="Tw Cen MT"/>
              </a:rPr>
              <a:t>domínio</a:t>
            </a:r>
            <a:endParaRPr lang="en-US" sz="18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en-US" sz="2000" u="none" dirty="0">
              <a:latin typeface="Tw Cen MT"/>
              <a:cs typeface="Tw Cen MT"/>
            </a:endParaRPr>
          </a:p>
        </p:txBody>
      </p:sp>
      <p:sp>
        <p:nvSpPr>
          <p:cNvPr id="47114" name="Text Box 6"/>
          <p:cNvSpPr txBox="1">
            <a:spLocks noChangeArrowheads="1"/>
          </p:cNvSpPr>
          <p:nvPr/>
        </p:nvSpPr>
        <p:spPr bwMode="auto">
          <a:xfrm>
            <a:off x="1733550" y="1621265"/>
            <a:ext cx="6424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1" u="none" dirty="0" smtClean="0">
                <a:latin typeface="Tw Cen MT"/>
                <a:cs typeface="Tw Cen MT"/>
              </a:rPr>
              <a:t>DNS = DB </a:t>
            </a:r>
            <a:r>
              <a:rPr lang="en-US" b="1" u="none" dirty="0" err="1" smtClean="0">
                <a:latin typeface="Tw Cen MT"/>
                <a:cs typeface="Tw Cen MT"/>
              </a:rPr>
              <a:t>distribuída</a:t>
            </a:r>
            <a:r>
              <a:rPr lang="en-US" b="1" u="none" dirty="0" smtClean="0">
                <a:latin typeface="Tw Cen MT"/>
                <a:cs typeface="Tw Cen MT"/>
              </a:rPr>
              <a:t> com </a:t>
            </a:r>
            <a:r>
              <a:rPr lang="en-US" b="1" u="none" dirty="0" err="1" smtClean="0">
                <a:latin typeface="Tw Cen MT"/>
                <a:cs typeface="Tw Cen MT"/>
              </a:rPr>
              <a:t>registos</a:t>
            </a:r>
            <a:r>
              <a:rPr lang="en-US" b="1" u="none" dirty="0" smtClean="0">
                <a:latin typeface="Tw Cen MT"/>
                <a:cs typeface="Tw Cen MT"/>
              </a:rPr>
              <a:t> (RR)</a:t>
            </a:r>
          </a:p>
          <a:p>
            <a:r>
              <a:rPr lang="en-US" b="1" u="none" dirty="0" err="1" smtClean="0">
                <a:latin typeface="Tw Cen MT"/>
                <a:cs typeface="Tw Cen MT"/>
              </a:rPr>
              <a:t>Formato</a:t>
            </a:r>
            <a:r>
              <a:rPr lang="en-US" b="1" u="none" dirty="0" smtClean="0">
                <a:latin typeface="Tw Cen MT"/>
                <a:cs typeface="Tw Cen MT"/>
              </a:rPr>
              <a:t> </a:t>
            </a:r>
            <a:r>
              <a:rPr lang="en-US" b="1" u="none" dirty="0">
                <a:latin typeface="Tw Cen MT"/>
                <a:cs typeface="Tw Cen MT"/>
              </a:rPr>
              <a:t>de um RR: </a:t>
            </a:r>
            <a:r>
              <a:rPr lang="en-US" sz="1800" b="1" u="none" dirty="0">
                <a:latin typeface="Tw Cen MT"/>
                <a:cs typeface="Tw Cen MT"/>
              </a:rPr>
              <a:t>(name, type, value, </a:t>
            </a:r>
            <a:r>
              <a:rPr lang="en-US" sz="1800" b="1" u="none" dirty="0" err="1">
                <a:latin typeface="Tw Cen MT"/>
                <a:cs typeface="Tw Cen MT"/>
              </a:rPr>
              <a:t>ttl</a:t>
            </a:r>
            <a:r>
              <a:rPr lang="en-US" sz="1800" b="1" u="none" dirty="0">
                <a:latin typeface="Tw Cen MT"/>
                <a:cs typeface="Tw Cen MT"/>
              </a:rPr>
              <a:t>)</a:t>
            </a:r>
            <a:endParaRPr lang="en-US" b="1" u="none" dirty="0">
              <a:latin typeface="Tw Cen MT"/>
              <a:cs typeface="Tw Cen M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457200" y="267652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2000" b="1" u="none" dirty="0">
                <a:latin typeface="Tw Cen MT"/>
                <a:cs typeface="Tw Cen MT"/>
              </a:rPr>
              <a:t>Type=A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</a:t>
            </a:r>
            <a:r>
              <a:rPr lang="en-US" sz="1800" b="1" u="none" dirty="0" err="1">
                <a:latin typeface="Tw Cen MT"/>
                <a:cs typeface="Tw Cen MT"/>
              </a:rPr>
              <a:t>nome</a:t>
            </a:r>
            <a:r>
              <a:rPr lang="en-US" sz="1800" b="1" u="none" dirty="0">
                <a:latin typeface="Tw Cen MT"/>
                <a:cs typeface="Tw Cen MT"/>
              </a:rPr>
              <a:t>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um</a:t>
            </a:r>
            <a:r>
              <a:rPr lang="en-US" sz="1800" u="none" dirty="0">
                <a:latin typeface="Tw Cen MT"/>
                <a:cs typeface="Tw Cen MT"/>
              </a:rPr>
              <a:t> hostname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valor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um </a:t>
            </a:r>
            <a:r>
              <a:rPr lang="en-US" sz="1800" b="1" u="none" dirty="0" err="1">
                <a:latin typeface="Tw Cen MT"/>
                <a:cs typeface="Tw Cen MT"/>
              </a:rPr>
              <a:t>endereço</a:t>
            </a:r>
            <a:r>
              <a:rPr lang="en-US" sz="1800" b="1" u="none" dirty="0">
                <a:latin typeface="Tw Cen MT"/>
                <a:cs typeface="Tw Cen MT"/>
              </a:rPr>
              <a:t> IP do </a:t>
            </a:r>
            <a:r>
              <a:rPr lang="en-US" sz="1800" b="1" u="none" dirty="0" smtClean="0">
                <a:latin typeface="Tw Cen MT"/>
                <a:cs typeface="Tw Cen MT"/>
              </a:rPr>
              <a:t>host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4648200" y="2667000"/>
            <a:ext cx="3810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2000" b="1" u="none" dirty="0">
                <a:latin typeface="Tw Cen MT"/>
                <a:cs typeface="Tw Cen MT"/>
              </a:rPr>
              <a:t>Type=CNAME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</a:t>
            </a:r>
            <a:r>
              <a:rPr lang="en-US" sz="1800" b="1" u="none" dirty="0" err="1">
                <a:latin typeface="Tw Cen MT"/>
                <a:cs typeface="Tw Cen MT"/>
              </a:rPr>
              <a:t>nome</a:t>
            </a:r>
            <a:r>
              <a:rPr lang="en-US" sz="1800" u="none" dirty="0">
                <a:latin typeface="Tw Cen MT"/>
                <a:cs typeface="Tw Cen MT"/>
              </a:rPr>
              <a:t> </a:t>
            </a:r>
            <a:r>
              <a:rPr lang="en-US" sz="1800" u="none" dirty="0" err="1">
                <a:latin typeface="Tw Cen MT"/>
                <a:cs typeface="Tw Cen MT"/>
              </a:rPr>
              <a:t>é</a:t>
            </a:r>
            <a:r>
              <a:rPr lang="en-US" sz="1800" u="none" dirty="0">
                <a:latin typeface="Tw Cen MT"/>
                <a:cs typeface="Tw Cen MT"/>
              </a:rPr>
              <a:t> um alias </a:t>
            </a:r>
            <a:r>
              <a:rPr lang="en-US" sz="1800" u="none" dirty="0" err="1">
                <a:latin typeface="Tw Cen MT"/>
                <a:cs typeface="Tw Cen MT"/>
              </a:rPr>
              <a:t>para</a:t>
            </a:r>
            <a:r>
              <a:rPr lang="en-US" sz="1800" u="none" dirty="0">
                <a:latin typeface="Tw Cen MT"/>
                <a:cs typeface="Tw Cen MT"/>
              </a:rPr>
              <a:t> o </a:t>
            </a:r>
            <a:r>
              <a:rPr lang="en-US" sz="1800" u="none" dirty="0" err="1">
                <a:latin typeface="Tw Cen MT"/>
                <a:cs typeface="Tw Cen MT"/>
              </a:rPr>
              <a:t>nome</a:t>
            </a:r>
            <a:r>
              <a:rPr lang="en-US" sz="1800" u="none" dirty="0">
                <a:latin typeface="Tw Cen MT"/>
                <a:cs typeface="Tw Cen MT"/>
              </a:rPr>
              <a:t> “</a:t>
            </a:r>
            <a:r>
              <a:rPr lang="en-US" sz="1800" u="none" dirty="0" err="1">
                <a:latin typeface="Tw Cen MT"/>
                <a:cs typeface="Tw Cen MT"/>
              </a:rPr>
              <a:t>canónico</a:t>
            </a:r>
            <a:r>
              <a:rPr lang="en-US" sz="1800" u="none" dirty="0">
                <a:latin typeface="Tw Cen MT"/>
                <a:cs typeface="Tw Cen MT"/>
              </a:rPr>
              <a:t>” (o </a:t>
            </a:r>
            <a:r>
              <a:rPr lang="en-US" sz="1800" u="none" dirty="0" err="1">
                <a:latin typeface="Tw Cen MT"/>
                <a:cs typeface="Tw Cen MT"/>
              </a:rPr>
              <a:t>nome</a:t>
            </a:r>
            <a:r>
              <a:rPr lang="en-US" sz="1800" u="none" dirty="0">
                <a:latin typeface="Tw Cen MT"/>
                <a:cs typeface="Tw Cen MT"/>
              </a:rPr>
              <a:t> real)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valor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o </a:t>
            </a:r>
            <a:r>
              <a:rPr lang="en-US" sz="1800" b="1" u="none" dirty="0" err="1">
                <a:latin typeface="Tw Cen MT"/>
                <a:cs typeface="Tw Cen MT"/>
              </a:rPr>
              <a:t>nome</a:t>
            </a:r>
            <a:r>
              <a:rPr lang="en-US" sz="1800" b="1" u="none" dirty="0">
                <a:latin typeface="Tw Cen MT"/>
                <a:cs typeface="Tw Cen MT"/>
              </a:rPr>
              <a:t> </a:t>
            </a:r>
            <a:r>
              <a:rPr lang="en-US" sz="1800" b="1" u="none" dirty="0" err="1">
                <a:latin typeface="Tw Cen MT"/>
                <a:cs typeface="Tw Cen MT"/>
              </a:rPr>
              <a:t>canónico</a:t>
            </a:r>
            <a:endParaRPr lang="en-US" sz="18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en-US" sz="2000" u="none" dirty="0">
              <a:latin typeface="Tw Cen MT"/>
              <a:cs typeface="Tw Cen MT"/>
            </a:endParaRPr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4800600" y="4572000"/>
            <a:ext cx="41433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2000" b="1" u="none" dirty="0">
                <a:latin typeface="Tw Cen MT"/>
                <a:cs typeface="Tw Cen MT"/>
              </a:rPr>
              <a:t>Type=MX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1800" b="1" u="none" dirty="0">
                <a:latin typeface="Tw Cen MT"/>
                <a:cs typeface="Tw Cen MT"/>
              </a:rPr>
              <a:t>O valor </a:t>
            </a:r>
            <a:r>
              <a:rPr lang="en-US" sz="1800" b="1" u="none" dirty="0" err="1">
                <a:latin typeface="Tw Cen MT"/>
                <a:cs typeface="Tw Cen MT"/>
              </a:rPr>
              <a:t>é</a:t>
            </a:r>
            <a:r>
              <a:rPr lang="en-US" sz="1800" b="1" u="none" dirty="0">
                <a:latin typeface="Tw Cen MT"/>
                <a:cs typeface="Tw Cen MT"/>
              </a:rPr>
              <a:t> o </a:t>
            </a:r>
            <a:r>
              <a:rPr lang="en-US" sz="1800" b="1" u="none" dirty="0" err="1">
                <a:latin typeface="Tw Cen MT"/>
                <a:cs typeface="Tw Cen MT"/>
              </a:rPr>
              <a:t>nome</a:t>
            </a:r>
            <a:r>
              <a:rPr lang="en-US" sz="1800" b="1" u="none" dirty="0">
                <a:latin typeface="Tw Cen MT"/>
                <a:cs typeface="Tw Cen MT"/>
              </a:rPr>
              <a:t> de um mail server do </a:t>
            </a:r>
            <a:r>
              <a:rPr lang="en-US" sz="1800" b="1" u="none" dirty="0" err="1">
                <a:latin typeface="Tw Cen MT"/>
                <a:cs typeface="Tw Cen MT"/>
              </a:rPr>
              <a:t>domínio</a:t>
            </a:r>
            <a:r>
              <a:rPr lang="en-US" sz="1800" b="1" u="none" dirty="0">
                <a:latin typeface="Tw Cen MT"/>
                <a:cs typeface="Tw Cen MT"/>
              </a:rPr>
              <a:t> e a </a:t>
            </a:r>
            <a:r>
              <a:rPr lang="en-US" sz="1800" b="1" u="none" dirty="0" err="1">
                <a:latin typeface="Tw Cen MT"/>
                <a:cs typeface="Tw Cen MT"/>
              </a:rPr>
              <a:t>respectiva</a:t>
            </a:r>
            <a:r>
              <a:rPr lang="en-US" sz="1800" b="1" u="none" dirty="0">
                <a:latin typeface="Tw Cen MT"/>
                <a:cs typeface="Tw Cen MT"/>
              </a:rPr>
              <a:t> </a:t>
            </a:r>
            <a:r>
              <a:rPr lang="en-US" sz="1800" b="1" u="none" dirty="0" err="1">
                <a:latin typeface="Tw Cen MT"/>
                <a:cs typeface="Tw Cen MT"/>
              </a:rPr>
              <a:t>prioridade</a:t>
            </a:r>
            <a:endParaRPr lang="en-US" sz="18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en-US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395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Lista um pouco mais completa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847724" y="1687513"/>
            <a:ext cx="7839075" cy="358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</a:t>
            </a:r>
            <a:r>
              <a:rPr lang="pt-PT" sz="1800" i="1" u="none" dirty="0">
                <a:latin typeface="Tw Cen MT"/>
                <a:cs typeface="Tw Cen MT"/>
              </a:rPr>
              <a:t>Tipo		Descrição do atributo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SOA		</a:t>
            </a:r>
            <a:r>
              <a:rPr lang="pt-PT" sz="1800" u="none" dirty="0" err="1">
                <a:latin typeface="Tw Cen MT"/>
                <a:cs typeface="Tw Cen MT"/>
              </a:rPr>
              <a:t>Start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Of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Authority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A		</a:t>
            </a:r>
            <a:r>
              <a:rPr lang="pt-PT" sz="1800" u="none" dirty="0" err="1">
                <a:latin typeface="Tw Cen MT"/>
                <a:cs typeface="Tw Cen MT"/>
              </a:rPr>
              <a:t>ip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Address</a:t>
            </a:r>
            <a:r>
              <a:rPr lang="pt-PT" sz="1800" u="none" dirty="0">
                <a:latin typeface="Tw Cen MT"/>
                <a:cs typeface="Tw Cen MT"/>
              </a:rPr>
              <a:t> associado ao </a:t>
            </a:r>
            <a:r>
              <a:rPr lang="pt-PT" sz="1800" u="none" dirty="0" smtClean="0">
                <a:latin typeface="Tw Cen MT"/>
                <a:cs typeface="Tw Cen MT"/>
              </a:rPr>
              <a:t>nome (IP v 4)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dirty="0">
                <a:latin typeface="Tw Cen MT"/>
                <a:cs typeface="Tw Cen MT"/>
              </a:rPr>
              <a:t>	</a:t>
            </a:r>
            <a:r>
              <a:rPr lang="pt-PT" dirty="0" smtClean="0">
                <a:latin typeface="Tw Cen MT"/>
                <a:cs typeface="Tw Cen MT"/>
              </a:rPr>
              <a:t>AAAA		</a:t>
            </a:r>
            <a:r>
              <a:rPr lang="pt-PT" dirty="0" err="1">
                <a:latin typeface="Tw Cen MT"/>
                <a:cs typeface="Tw Cen MT"/>
              </a:rPr>
              <a:t>ip</a:t>
            </a:r>
            <a:r>
              <a:rPr lang="pt-PT" dirty="0">
                <a:latin typeface="Tw Cen MT"/>
                <a:cs typeface="Tw Cen MT"/>
              </a:rPr>
              <a:t> </a:t>
            </a:r>
            <a:r>
              <a:rPr lang="pt-PT" dirty="0" err="1">
                <a:latin typeface="Tw Cen MT"/>
                <a:cs typeface="Tw Cen MT"/>
              </a:rPr>
              <a:t>Address</a:t>
            </a:r>
            <a:r>
              <a:rPr lang="pt-PT" dirty="0">
                <a:latin typeface="Tw Cen MT"/>
                <a:cs typeface="Tw Cen MT"/>
              </a:rPr>
              <a:t> associado ao nome (IP v </a:t>
            </a:r>
            <a:r>
              <a:rPr lang="pt-PT" dirty="0" smtClean="0">
                <a:latin typeface="Tw Cen MT"/>
                <a:cs typeface="Tw Cen MT"/>
              </a:rPr>
              <a:t>6)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CNAME	</a:t>
            </a:r>
            <a:r>
              <a:rPr lang="pt-PT" sz="1800" u="none" dirty="0" smtClean="0">
                <a:latin typeface="Tw Cen MT"/>
                <a:cs typeface="Tw Cen MT"/>
              </a:rPr>
              <a:t>	Canonical </a:t>
            </a:r>
            <a:r>
              <a:rPr lang="pt-PT" sz="1800" u="none" dirty="0">
                <a:latin typeface="Tw Cen MT"/>
                <a:cs typeface="Tw Cen MT"/>
              </a:rPr>
              <a:t>NAME (introdução de </a:t>
            </a:r>
            <a:r>
              <a:rPr lang="pt-PT" sz="1800" u="none" dirty="0" err="1">
                <a:latin typeface="Tw Cen MT"/>
                <a:cs typeface="Tw Cen MT"/>
              </a:rPr>
              <a:t>aliases</a:t>
            </a:r>
            <a:r>
              <a:rPr lang="pt-PT" sz="1800" u="none" dirty="0"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MX		</a:t>
            </a:r>
            <a:r>
              <a:rPr lang="pt-PT" sz="1800" u="none" dirty="0" err="1">
                <a:latin typeface="Tw Cen MT"/>
                <a:cs typeface="Tw Cen MT"/>
              </a:rPr>
              <a:t>Mail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eXchange</a:t>
            </a:r>
            <a:r>
              <a:rPr lang="pt-PT" sz="1800" u="none" dirty="0">
                <a:latin typeface="Tw Cen MT"/>
                <a:cs typeface="Tw Cen MT"/>
              </a:rPr>
              <a:t> associado ao nome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NS		</a:t>
            </a:r>
            <a:r>
              <a:rPr lang="pt-PT" sz="1800" u="none" dirty="0" err="1">
                <a:latin typeface="Tw Cen MT"/>
                <a:cs typeface="Tw Cen MT"/>
              </a:rPr>
              <a:t>Name</a:t>
            </a:r>
            <a:r>
              <a:rPr lang="pt-PT" sz="1800" u="none" dirty="0">
                <a:latin typeface="Tw Cen MT"/>
                <a:cs typeface="Tw Cen MT"/>
              </a:rPr>
              <a:t> Server associado ao nome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TXT		</a:t>
            </a:r>
            <a:r>
              <a:rPr lang="pt-PT" sz="1800" u="none" dirty="0" err="1">
                <a:latin typeface="Tw Cen MT"/>
                <a:cs typeface="Tw Cen MT"/>
              </a:rPr>
              <a:t>TeXT</a:t>
            </a:r>
            <a:r>
              <a:rPr lang="pt-PT" sz="1800" u="none" dirty="0">
                <a:latin typeface="Tw Cen MT"/>
                <a:cs typeface="Tw Cen MT"/>
              </a:rPr>
              <a:t> (comentário) associado ao nome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HINFO		</a:t>
            </a:r>
            <a:r>
              <a:rPr lang="pt-PT" sz="1800" u="none" dirty="0" err="1">
                <a:latin typeface="Tw Cen MT"/>
                <a:cs typeface="Tw Cen MT"/>
              </a:rPr>
              <a:t>Host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INFOrmation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PTR		</a:t>
            </a:r>
            <a:r>
              <a:rPr lang="pt-PT" sz="1800" u="none" dirty="0" err="1">
                <a:latin typeface="Tw Cen MT"/>
                <a:cs typeface="Tw Cen MT"/>
              </a:rPr>
              <a:t>Pointer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…….</a:t>
            </a:r>
          </a:p>
        </p:txBody>
      </p:sp>
    </p:spTree>
    <p:extLst>
      <p:ext uri="{BB962C8B-B14F-4D97-AF65-F5344CB8AC3E}">
        <p14:creationId xmlns:p14="http://schemas.microsoft.com/office/powerpoint/2010/main" val="1090373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Exemplo 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fictício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685800" y="1752600"/>
            <a:ext cx="8001000" cy="430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	IN	SOA		</a:t>
            </a:r>
            <a:r>
              <a:rPr lang="en-US" sz="1600" u="none" dirty="0" err="1">
                <a:latin typeface="Tw Cen MT"/>
                <a:cs typeface="Tw Cen MT"/>
              </a:rPr>
              <a:t>ns.di.fct.unl.pt</a:t>
            </a:r>
            <a:r>
              <a:rPr lang="en-US" sz="1600" u="none" dirty="0">
                <a:latin typeface="Tw Cen MT"/>
                <a:cs typeface="Tw Cen MT"/>
              </a:rPr>
              <a:t>  </a:t>
            </a:r>
            <a:r>
              <a:rPr lang="en-US" sz="1600" u="none" dirty="0" err="1">
                <a:latin typeface="Tw Cen MT"/>
                <a:cs typeface="Tw Cen MT"/>
              </a:rPr>
              <a:t>root.di.fct</a:t>
            </a:r>
            <a:r>
              <a:rPr lang="en-US" sz="1600" u="none" dirty="0">
                <a:latin typeface="Tw Cen MT"/>
                <a:cs typeface="Tw Cen MT"/>
              </a:rPr>
              <a:t>. </a:t>
            </a:r>
            <a:r>
              <a:rPr lang="en-US" sz="1600" u="none" dirty="0" err="1">
                <a:latin typeface="Tw Cen MT"/>
                <a:cs typeface="Tw Cen MT"/>
              </a:rPr>
              <a:t>unl.pt</a:t>
            </a:r>
            <a:r>
              <a:rPr lang="en-US" sz="1600" u="none" dirty="0">
                <a:latin typeface="Tw Cen MT"/>
                <a:cs typeface="Tw Cen MT"/>
              </a:rPr>
              <a:t>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						(200110113, 28800,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						7200, 604800,  86400 )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	IN	NS		</a:t>
            </a:r>
            <a:r>
              <a:rPr lang="en-US" sz="1600" u="none" dirty="0" err="1">
                <a:latin typeface="Tw Cen MT"/>
                <a:cs typeface="Tw Cen MT"/>
              </a:rPr>
              <a:t>ns.di.fct.unl.pt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 	IN	NS		</a:t>
            </a:r>
            <a:r>
              <a:rPr lang="en-US" sz="1600" u="none" dirty="0" err="1">
                <a:latin typeface="Tw Cen MT"/>
                <a:cs typeface="Tw Cen MT"/>
              </a:rPr>
              <a:t>ftp.di.fct.dns.pt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 	IN	TXT		“DI – FCT/UNL Portugal”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 	IN	MX		20 </a:t>
            </a:r>
            <a:r>
              <a:rPr lang="en-US" sz="1600" u="none" dirty="0" err="1">
                <a:latin typeface="Tw Cen MT"/>
                <a:cs typeface="Tw Cen MT"/>
              </a:rPr>
              <a:t>ns.di.fct.unl.pt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di.fct.unl.pt</a:t>
            </a:r>
            <a:r>
              <a:rPr lang="en-US" sz="1600" u="none" dirty="0">
                <a:latin typeface="Tw Cen MT"/>
                <a:cs typeface="Tw Cen MT"/>
              </a:rPr>
              <a:t> 	IN	MX		30 </a:t>
            </a:r>
            <a:r>
              <a:rPr lang="en-US" sz="1600" u="none" dirty="0" err="1">
                <a:latin typeface="Tw Cen MT"/>
                <a:cs typeface="Tw Cen MT"/>
              </a:rPr>
              <a:t>ftp.di.fct.unl.pt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ftp.di.fct.unl.pt</a:t>
            </a:r>
            <a:r>
              <a:rPr lang="en-US" sz="1600" u="none" dirty="0">
                <a:latin typeface="Tw Cen MT"/>
                <a:cs typeface="Tw Cen MT"/>
              </a:rPr>
              <a:t> 	IN	A		192.34.67.34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router.di.fct.unl.pt</a:t>
            </a:r>
            <a:r>
              <a:rPr lang="en-US" sz="1600" u="none" dirty="0">
                <a:latin typeface="Tw Cen MT"/>
                <a:cs typeface="Tw Cen MT"/>
              </a:rPr>
              <a:t> 	IN	A		192.34.67.254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ns.di.fct.unl.pt</a:t>
            </a:r>
            <a:r>
              <a:rPr lang="en-US" sz="1600" u="none" dirty="0">
                <a:latin typeface="Tw Cen MT"/>
                <a:cs typeface="Tw Cen MT"/>
              </a:rPr>
              <a:t> 	IN	A		192.34.67.1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mail.di.fct.unl.pt</a:t>
            </a:r>
            <a:r>
              <a:rPr lang="en-US" sz="1600" u="none" dirty="0">
                <a:latin typeface="Tw Cen MT"/>
                <a:cs typeface="Tw Cen MT"/>
              </a:rPr>
              <a:t> 	IN	CNAME		</a:t>
            </a:r>
            <a:r>
              <a:rPr lang="en-US" sz="1600" u="none" dirty="0" err="1">
                <a:latin typeface="Tw Cen MT"/>
                <a:cs typeface="Tw Cen MT"/>
              </a:rPr>
              <a:t>ns.di.fct.unl.pt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asc.di.fct.unl.pt</a:t>
            </a:r>
            <a:r>
              <a:rPr lang="en-US" sz="1600" u="none" dirty="0">
                <a:latin typeface="Tw Cen MT"/>
                <a:cs typeface="Tw Cen MT"/>
              </a:rPr>
              <a:t>	IN	NS		</a:t>
            </a:r>
            <a:r>
              <a:rPr lang="en-US" sz="1600" u="none" dirty="0" err="1">
                <a:latin typeface="Tw Cen MT"/>
                <a:cs typeface="Tw Cen MT"/>
              </a:rPr>
              <a:t>corton.di.fct.unl.pt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 err="1">
                <a:latin typeface="Tw Cen MT"/>
                <a:cs typeface="Tw Cen MT"/>
              </a:rPr>
              <a:t>asc.di.fct.unl.pt</a:t>
            </a:r>
            <a:r>
              <a:rPr lang="en-US" sz="1600" u="none" dirty="0">
                <a:latin typeface="Tw Cen MT"/>
                <a:cs typeface="Tw Cen MT"/>
              </a:rPr>
              <a:t>	IN	NS		</a:t>
            </a:r>
            <a:r>
              <a:rPr lang="en-US" sz="1600" u="none" dirty="0" err="1">
                <a:latin typeface="Tw Cen MT"/>
                <a:cs typeface="Tw Cen MT"/>
              </a:rPr>
              <a:t>ns.asc.di.fct.unl.pt</a:t>
            </a:r>
            <a:endParaRPr lang="en-US" sz="16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u="none" dirty="0">
                <a:latin typeface="Tw Cen MT"/>
                <a:cs typeface="Tw Cen MT"/>
              </a:rPr>
              <a:t>……….</a:t>
            </a:r>
          </a:p>
          <a:p>
            <a:pPr defTabSz="762000" eaLnBrk="0" hangingPunct="0">
              <a:lnSpc>
                <a:spcPct val="90000"/>
              </a:lnSpc>
            </a:pPr>
            <a:endParaRPr lang="en-US" sz="1600" u="none" dirty="0">
              <a:latin typeface="Tw Cen MT"/>
              <a:cs typeface="Tw Cen MT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553113" y="1292822"/>
            <a:ext cx="139883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Tw Cen MT"/>
                <a:cs typeface="Tw Cen MT"/>
              </a:rPr>
              <a:t>Serial Number</a:t>
            </a:r>
          </a:p>
          <a:p>
            <a:pPr eaLnBrk="1" hangingPunct="1"/>
            <a:r>
              <a:rPr lang="pt-PT" sz="1600" u="none">
                <a:latin typeface="Tw Cen MT"/>
                <a:cs typeface="Tw Cen MT"/>
              </a:rPr>
              <a:t>Refresh</a:t>
            </a:r>
          </a:p>
          <a:p>
            <a:pPr eaLnBrk="1" hangingPunct="1"/>
            <a:r>
              <a:rPr lang="pt-PT" sz="1600" u="none">
                <a:latin typeface="Tw Cen MT"/>
                <a:cs typeface="Tw Cen MT"/>
              </a:rPr>
              <a:t>Retry</a:t>
            </a:r>
          </a:p>
          <a:p>
            <a:pPr eaLnBrk="1" hangingPunct="1"/>
            <a:r>
              <a:rPr lang="pt-PT" sz="1600" u="none">
                <a:latin typeface="Tw Cen MT"/>
                <a:cs typeface="Tw Cen MT"/>
              </a:rPr>
              <a:t>Expire</a:t>
            </a:r>
          </a:p>
          <a:p>
            <a:pPr eaLnBrk="1" hangingPunct="1"/>
            <a:r>
              <a:rPr lang="pt-PT" sz="1600" u="none">
                <a:latin typeface="Tw Cen MT"/>
                <a:cs typeface="Tw Cen MT"/>
              </a:rPr>
              <a:t>Minimum TTL</a:t>
            </a:r>
          </a:p>
        </p:txBody>
      </p:sp>
    </p:spTree>
    <p:extLst>
      <p:ext uri="{BB962C8B-B14F-4D97-AF65-F5344CB8AC3E}">
        <p14:creationId xmlns:p14="http://schemas.microsoft.com/office/powerpoint/2010/main" val="2538033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Para interrogar o DNS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914400" y="2438400"/>
            <a:ext cx="7620000" cy="259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r>
              <a:rPr lang="en-US" sz="2000" u="none" dirty="0" err="1">
                <a:latin typeface="Tw Cen MT"/>
                <a:cs typeface="Tw Cen MT"/>
              </a:rPr>
              <a:t>Ver</a:t>
            </a:r>
            <a:r>
              <a:rPr lang="en-US" sz="2000" u="none" dirty="0">
                <a:latin typeface="Tw Cen MT"/>
                <a:cs typeface="Tw Cen MT"/>
              </a:rPr>
              <a:t> o </a:t>
            </a:r>
            <a:r>
              <a:rPr lang="en-US" sz="2000" u="none" dirty="0" err="1">
                <a:latin typeface="Tw Cen MT"/>
                <a:cs typeface="Tw Cen MT"/>
              </a:rPr>
              <a:t>ficheiro</a:t>
            </a:r>
            <a:r>
              <a:rPr lang="en-US" sz="2000" u="none" dirty="0">
                <a:latin typeface="Tw Cen MT"/>
                <a:cs typeface="Tw Cen MT"/>
              </a:rPr>
              <a:t> /</a:t>
            </a:r>
            <a:r>
              <a:rPr lang="en-US" sz="2000" u="none" dirty="0" err="1">
                <a:latin typeface="Tw Cen MT"/>
                <a:cs typeface="Tw Cen MT"/>
              </a:rPr>
              <a:t>etc</a:t>
            </a:r>
            <a:r>
              <a:rPr lang="en-US" sz="2000" u="none" dirty="0">
                <a:latin typeface="Tw Cen MT"/>
                <a:cs typeface="Tw Cen MT"/>
              </a:rPr>
              <a:t>/</a:t>
            </a:r>
            <a:r>
              <a:rPr lang="en-US" sz="2000" u="none" dirty="0" err="1">
                <a:latin typeface="Tw Cen MT"/>
                <a:cs typeface="Tw Cen MT"/>
              </a:rPr>
              <a:t>resolv.conf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saber o(s) </a:t>
            </a:r>
            <a:r>
              <a:rPr lang="en-US" sz="2000" u="none" dirty="0" err="1">
                <a:latin typeface="Tw Cen MT"/>
                <a:cs typeface="Tw Cen MT"/>
              </a:rPr>
              <a:t>endereço</a:t>
            </a:r>
            <a:r>
              <a:rPr lang="en-US" sz="2000" u="none" dirty="0">
                <a:latin typeface="Tw Cen MT"/>
                <a:cs typeface="Tw Cen MT"/>
              </a:rPr>
              <a:t>(s) dos </a:t>
            </a:r>
            <a:r>
              <a:rPr lang="en-US" sz="2000" u="none" dirty="0" err="1">
                <a:latin typeface="Tw Cen MT"/>
                <a:cs typeface="Tw Cen MT"/>
              </a:rPr>
              <a:t>servidores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que</a:t>
            </a:r>
            <a:r>
              <a:rPr lang="en-US" sz="2000" u="none" dirty="0">
                <a:latin typeface="Tw Cen MT"/>
                <a:cs typeface="Tw Cen MT"/>
              </a:rPr>
              <a:t> o </a:t>
            </a:r>
            <a:r>
              <a:rPr lang="en-US" sz="2000" u="none" dirty="0" err="1">
                <a:latin typeface="Tw Cen MT"/>
                <a:cs typeface="Tw Cen MT"/>
              </a:rPr>
              <a:t>seu</a:t>
            </a:r>
            <a:r>
              <a:rPr lang="en-US" sz="2000" u="none" dirty="0">
                <a:latin typeface="Tw Cen MT"/>
                <a:cs typeface="Tw Cen MT"/>
              </a:rPr>
              <a:t> host </a:t>
            </a:r>
            <a:r>
              <a:rPr lang="en-US" sz="2000" u="none" dirty="0" err="1">
                <a:latin typeface="Tw Cen MT"/>
                <a:cs typeface="Tw Cen MT"/>
              </a:rPr>
              <a:t>está</a:t>
            </a:r>
            <a:r>
              <a:rPr lang="en-US" sz="2000" u="none" dirty="0">
                <a:latin typeface="Tw Cen MT"/>
                <a:cs typeface="Tw Cen MT"/>
              </a:rPr>
              <a:t> a </a:t>
            </a:r>
            <a:r>
              <a:rPr lang="en-US" sz="2000" u="none" dirty="0" err="1">
                <a:latin typeface="Tw Cen MT"/>
                <a:cs typeface="Tw Cen MT"/>
              </a:rPr>
              <a:t>usar</a:t>
            </a:r>
            <a:endParaRPr lang="en-US" sz="20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endParaRPr lang="en-US" sz="20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endParaRPr lang="en-US" sz="20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r>
              <a:rPr lang="en-US" sz="2000" u="none" dirty="0" err="1">
                <a:latin typeface="Tw Cen MT"/>
                <a:cs typeface="Tw Cen MT"/>
              </a:rPr>
              <a:t>Usar</a:t>
            </a:r>
            <a:r>
              <a:rPr lang="en-US" sz="2000" u="none" dirty="0">
                <a:latin typeface="Tw Cen MT"/>
                <a:cs typeface="Tw Cen MT"/>
              </a:rPr>
              <a:t> o </a:t>
            </a:r>
            <a:r>
              <a:rPr lang="en-US" sz="2000" u="none" dirty="0" err="1">
                <a:latin typeface="Tw Cen MT"/>
                <a:cs typeface="Tw Cen MT"/>
              </a:rPr>
              <a:t>comando</a:t>
            </a:r>
            <a:r>
              <a:rPr lang="en-US" sz="2000" u="none" dirty="0">
                <a:latin typeface="Tw Cen MT"/>
                <a:cs typeface="Tw Cen MT"/>
              </a:rPr>
              <a:t>:	dig  [@server name]  name [RR type]</a:t>
            </a: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endParaRPr lang="en-US" sz="20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endParaRPr lang="en-US" sz="20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 typeface="Arial" charset="0"/>
              <a:buAutoNum type="arabicParenR"/>
            </a:pPr>
            <a:r>
              <a:rPr lang="en-US" sz="2000" u="none" dirty="0" err="1">
                <a:latin typeface="Tw Cen MT"/>
                <a:cs typeface="Tw Cen MT"/>
              </a:rPr>
              <a:t>ou</a:t>
            </a:r>
            <a:r>
              <a:rPr lang="en-US" sz="2000" u="none" dirty="0">
                <a:latin typeface="Tw Cen MT"/>
                <a:cs typeface="Tw Cen MT"/>
              </a:rPr>
              <a:t> o </a:t>
            </a:r>
            <a:r>
              <a:rPr lang="en-US" sz="2000" u="none" dirty="0" err="1">
                <a:latin typeface="Tw Cen MT"/>
                <a:cs typeface="Tw Cen MT"/>
              </a:rPr>
              <a:t>comando</a:t>
            </a:r>
            <a:r>
              <a:rPr lang="en-US" sz="2000" u="none" dirty="0">
                <a:latin typeface="Tw Cen MT"/>
                <a:cs typeface="Tw Cen MT"/>
              </a:rPr>
              <a:t>:		</a:t>
            </a:r>
            <a:r>
              <a:rPr lang="en-US" sz="2000" u="none" dirty="0" err="1">
                <a:latin typeface="Tw Cen MT"/>
                <a:cs typeface="Tw Cen MT"/>
              </a:rPr>
              <a:t>nslookup</a:t>
            </a:r>
            <a:r>
              <a:rPr lang="en-US" sz="2000" u="none" dirty="0">
                <a:latin typeface="Tw Cen MT"/>
                <a:cs typeface="Tw Cen MT"/>
              </a:rPr>
              <a:t>  [name]</a:t>
            </a:r>
          </a:p>
          <a:p>
            <a:pPr marL="457200" indent="-457200" defTabSz="762000" eaLnBrk="0" hangingPunct="0">
              <a:lnSpc>
                <a:spcPct val="90000"/>
              </a:lnSpc>
            </a:pPr>
            <a:endParaRPr lang="en-US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73861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 Protocolo do DNS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1524000" y="1490663"/>
            <a:ext cx="68389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u="none">
                <a:latin typeface="Tw Cen MT"/>
                <a:cs typeface="Tw Cen MT"/>
              </a:rPr>
              <a:t>Protocolo DNS : mensagens de pergunta e resposta, ambas com o mesmo formato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533400" y="2667000"/>
            <a:ext cx="381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latin typeface="Tw Cen MT"/>
                <a:cs typeface="Tw Cen MT"/>
              </a:rPr>
              <a:t>Cabeçalho: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identification</a:t>
            </a:r>
            <a:r>
              <a:rPr lang="pt-PT" sz="2000" u="none" dirty="0">
                <a:latin typeface="Tw Cen MT"/>
                <a:cs typeface="Tw Cen MT"/>
              </a:rPr>
              <a:t>: 16 bit # for </a:t>
            </a:r>
            <a:r>
              <a:rPr lang="pt-PT" sz="2000" u="none" dirty="0" err="1">
                <a:latin typeface="Tw Cen MT"/>
                <a:cs typeface="Tw Cen MT"/>
              </a:rPr>
              <a:t>query</a:t>
            </a:r>
            <a:r>
              <a:rPr lang="pt-PT" sz="2000" u="none" dirty="0">
                <a:latin typeface="Tw Cen MT"/>
                <a:cs typeface="Tw Cen MT"/>
              </a:rPr>
              <a:t>, </a:t>
            </a:r>
            <a:r>
              <a:rPr lang="pt-PT" sz="2000" u="none" dirty="0" err="1">
                <a:latin typeface="Tw Cen MT"/>
                <a:cs typeface="Tw Cen MT"/>
              </a:rPr>
              <a:t>reply</a:t>
            </a:r>
            <a:r>
              <a:rPr lang="pt-PT" sz="2000" u="none" dirty="0">
                <a:latin typeface="Tw Cen MT"/>
                <a:cs typeface="Tw Cen MT"/>
              </a:rPr>
              <a:t> to </a:t>
            </a:r>
            <a:r>
              <a:rPr lang="pt-PT" sz="2000" u="none" dirty="0" err="1">
                <a:latin typeface="Tw Cen MT"/>
                <a:cs typeface="Tw Cen MT"/>
              </a:rPr>
              <a:t>query</a:t>
            </a:r>
            <a:r>
              <a:rPr lang="pt-PT" sz="2000" u="none" dirty="0">
                <a:latin typeface="Tw Cen MT"/>
                <a:cs typeface="Tw Cen MT"/>
              </a:rPr>
              <a:t> uses </a:t>
            </a:r>
            <a:r>
              <a:rPr lang="pt-PT" sz="2000" u="none" dirty="0" err="1">
                <a:latin typeface="Tw Cen MT"/>
                <a:cs typeface="Tw Cen MT"/>
              </a:rPr>
              <a:t>same</a:t>
            </a:r>
            <a:r>
              <a:rPr lang="pt-PT" sz="2000" u="none" dirty="0">
                <a:latin typeface="Tw Cen MT"/>
                <a:cs typeface="Tw Cen MT"/>
              </a:rPr>
              <a:t> #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flags</a:t>
            </a:r>
            <a:r>
              <a:rPr lang="pt-PT" sz="2000" u="none" dirty="0">
                <a:latin typeface="Tw Cen MT"/>
                <a:cs typeface="Tw Cen MT"/>
              </a:rPr>
              <a:t>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query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or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reply</a:t>
            </a:r>
            <a:endParaRPr lang="pt-PT" sz="2000" u="none" dirty="0"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recursion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desired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recursion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available</a:t>
            </a:r>
            <a:endParaRPr lang="pt-PT" sz="2000" u="none" dirty="0"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/>
                <a:cs typeface="Tw Cen MT"/>
              </a:rPr>
              <a:t>reply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is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err="1">
                <a:latin typeface="Tw Cen MT"/>
                <a:cs typeface="Tw Cen MT"/>
              </a:rPr>
              <a:t>authoritative</a:t>
            </a:r>
            <a:endParaRPr lang="pt-PT" sz="2000" u="none" dirty="0">
              <a:latin typeface="Tw Cen MT"/>
              <a:cs typeface="Tw Cen MT"/>
            </a:endParaRPr>
          </a:p>
        </p:txBody>
      </p:sp>
      <p:pic>
        <p:nvPicPr>
          <p:cNvPr id="55302" name="Picture 5" descr="DNS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2362200"/>
            <a:ext cx="40703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57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6000" dirty="0">
                <a:latin typeface="Tw Cen MT"/>
                <a:ea typeface="ＭＳ Ｐゴシック" charset="0"/>
                <a:cs typeface="Tw Cen MT"/>
              </a:rPr>
              <a:t>Continuação</a:t>
            </a:r>
          </a:p>
        </p:txBody>
      </p:sp>
      <p:pic>
        <p:nvPicPr>
          <p:cNvPr id="57348" name="Picture 3" descr="DNS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1828800"/>
            <a:ext cx="43878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708883" y="2136845"/>
            <a:ext cx="266255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latin typeface="Tw Cen MT"/>
                <a:cs typeface="Tw Cen MT"/>
              </a:rPr>
              <a:t>Nome e tipos envolvidos</a:t>
            </a:r>
          </a:p>
          <a:p>
            <a:pPr algn="r"/>
            <a:r>
              <a:rPr lang="pt-PT" sz="2000" u="none">
                <a:latin typeface="Tw Cen MT"/>
                <a:cs typeface="Tw Cen MT"/>
              </a:rPr>
              <a:t>na questão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1543576" y="3136970"/>
            <a:ext cx="18326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latin typeface="Tw Cen MT"/>
                <a:cs typeface="Tw Cen MT"/>
              </a:rPr>
              <a:t>RRs em resposta</a:t>
            </a:r>
          </a:p>
          <a:p>
            <a:pPr algn="r"/>
            <a:r>
              <a:rPr lang="pt-PT" sz="2000" u="none">
                <a:latin typeface="Tw Cen MT"/>
                <a:cs typeface="Tw Cen MT"/>
              </a:rPr>
              <a:t>à pergunta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457200" y="3868906"/>
            <a:ext cx="29205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latin typeface="Tw Cen MT"/>
                <a:cs typeface="Tw Cen MT"/>
              </a:rPr>
              <a:t>RRs descrevendo os</a:t>
            </a:r>
          </a:p>
          <a:p>
            <a:pPr algn="r"/>
            <a:r>
              <a:rPr lang="pt-PT" sz="2000" u="none">
                <a:latin typeface="Tw Cen MT"/>
                <a:cs typeface="Tw Cen MT"/>
              </a:rPr>
              <a:t>servidores com autoridade</a:t>
            </a:r>
          </a:p>
          <a:p>
            <a:pPr algn="r"/>
            <a:r>
              <a:rPr lang="pt-PT" sz="2000" u="none">
                <a:latin typeface="Tw Cen MT"/>
                <a:cs typeface="Tw Cen MT"/>
              </a:rPr>
              <a:t>envolvidos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1011057" y="5168970"/>
            <a:ext cx="2336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latin typeface="Tw Cen MT"/>
                <a:cs typeface="Tw Cen MT"/>
              </a:rPr>
              <a:t>Informação adicional</a:t>
            </a:r>
          </a:p>
          <a:p>
            <a:pPr algn="r"/>
            <a:r>
              <a:rPr lang="pt-PT" sz="2000" u="none">
                <a:latin typeface="Tw Cen MT"/>
                <a:cs typeface="Tw Cen MT"/>
              </a:rPr>
              <a:t>eventualmente útil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>
            <a:off x="3505200" y="2490788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3505200" y="3519488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5" name="Line 10"/>
          <p:cNvSpPr>
            <a:spLocks noChangeShapeType="1"/>
          </p:cNvSpPr>
          <p:nvPr/>
        </p:nvSpPr>
        <p:spPr bwMode="auto">
          <a:xfrm>
            <a:off x="3533775" y="4395788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 flipV="1">
            <a:off x="3543300" y="5062538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388091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Campos da mensagem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57200" y="1447800"/>
            <a:ext cx="8229600" cy="45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b="1" u="none" dirty="0">
                <a:latin typeface="Tw Cen MT"/>
                <a:cs typeface="Tw Cen MT"/>
              </a:rPr>
              <a:t>Cabeçalhos</a:t>
            </a:r>
            <a:r>
              <a:rPr lang="pt-PT" sz="2000" u="none" dirty="0">
                <a:latin typeface="Tw Cen MT"/>
                <a:cs typeface="Tw Cen MT"/>
              </a:rPr>
              <a:t> - as </a:t>
            </a:r>
            <a:r>
              <a:rPr lang="pt-PT" sz="2000" u="none" dirty="0" err="1">
                <a:latin typeface="Tw Cen MT"/>
                <a:cs typeface="Tw Cen MT"/>
              </a:rPr>
              <a:t>flags</a:t>
            </a:r>
            <a:r>
              <a:rPr lang="pt-PT" sz="2000" u="none" dirty="0">
                <a:latin typeface="Tw Cen MT"/>
                <a:cs typeface="Tw Cen MT"/>
              </a:rPr>
              <a:t> permitem saber se é um pedido ou uma resposta, se a resposta é autoritária, se se deseja recursividade e se a mesma está disponível, códigos de erro, </a:t>
            </a:r>
            <a:r>
              <a:rPr lang="pt-PT" sz="2000" u="none" dirty="0" err="1">
                <a:latin typeface="Tw Cen MT"/>
                <a:cs typeface="Tw Cen MT"/>
              </a:rPr>
              <a:t>etc</a:t>
            </a:r>
            <a:r>
              <a:rPr lang="pt-PT" sz="2000" u="none" dirty="0">
                <a:latin typeface="Tw Cen MT"/>
                <a:cs typeface="Tw Cen MT"/>
              </a:rPr>
              <a:t>; o campo identificação é </a:t>
            </a:r>
            <a:r>
              <a:rPr lang="pt-PT" sz="2000" dirty="0" smtClean="0">
                <a:latin typeface="Tw Cen MT"/>
                <a:cs typeface="Tw Cen MT"/>
              </a:rPr>
              <a:t>colocado</a:t>
            </a:r>
            <a:r>
              <a:rPr lang="pt-PT" sz="2000" u="none" dirty="0" smtClean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pelo cliente e conservado pelo servidor para que o cliente possa ligar o pedido à resposta.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b="1" u="none" dirty="0" err="1">
                <a:latin typeface="Tw Cen MT"/>
                <a:cs typeface="Tw Cen MT"/>
              </a:rPr>
              <a:t>Query</a:t>
            </a:r>
            <a:r>
              <a:rPr lang="pt-PT" sz="2000" u="none" dirty="0">
                <a:latin typeface="Tw Cen MT"/>
                <a:cs typeface="Tw Cen MT"/>
              </a:rPr>
              <a:t> - pergunta a fazer ou feita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b="1" u="none" dirty="0" err="1">
                <a:latin typeface="Tw Cen MT"/>
                <a:cs typeface="Tw Cen MT"/>
              </a:rPr>
              <a:t>Answer</a:t>
            </a:r>
            <a:r>
              <a:rPr lang="pt-PT" sz="2000" u="none" dirty="0">
                <a:latin typeface="Tw Cen MT"/>
                <a:cs typeface="Tw Cen MT"/>
              </a:rPr>
              <a:t> - o que o servidor consegue saber em resposta a essa pergunta (pode ser informação </a:t>
            </a:r>
            <a:r>
              <a:rPr lang="pt-PT" sz="2000" u="none" dirty="0" err="1">
                <a:latin typeface="Tw Cen MT"/>
                <a:cs typeface="Tw Cen MT"/>
              </a:rPr>
              <a:t>cached</a:t>
            </a:r>
            <a:r>
              <a:rPr lang="pt-PT" sz="2000" u="none" dirty="0"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b="1" u="none" dirty="0" err="1">
                <a:latin typeface="Tw Cen MT"/>
                <a:cs typeface="Tw Cen MT"/>
              </a:rPr>
              <a:t>Authority</a:t>
            </a:r>
            <a:r>
              <a:rPr lang="pt-PT" sz="2000" u="none" dirty="0">
                <a:latin typeface="Tw Cen MT"/>
                <a:cs typeface="Tw Cen MT"/>
              </a:rPr>
              <a:t> - dados sobre os </a:t>
            </a:r>
            <a:r>
              <a:rPr lang="pt-PT" sz="2000" u="none" dirty="0" err="1">
                <a:latin typeface="Tw Cen MT"/>
                <a:cs typeface="Tw Cen MT"/>
              </a:rPr>
              <a:t>name</a:t>
            </a:r>
            <a:r>
              <a:rPr lang="pt-PT" sz="2000" u="none" dirty="0">
                <a:latin typeface="Tw Cen MT"/>
                <a:cs typeface="Tw Cen MT"/>
              </a:rPr>
              <a:t> servers com autoridade sobre os dados listados na resposta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b="1" u="none" dirty="0" err="1">
                <a:latin typeface="Tw Cen MT"/>
                <a:cs typeface="Tw Cen MT"/>
              </a:rPr>
              <a:t>Additional</a:t>
            </a:r>
            <a:r>
              <a:rPr lang="pt-PT" sz="2000" u="none" dirty="0">
                <a:latin typeface="Tw Cen MT"/>
                <a:cs typeface="Tw Cen MT"/>
              </a:rPr>
              <a:t> - dados que podem vir a ser úteis (informações suplementares que podem evitar mais perguntas).</a:t>
            </a:r>
          </a:p>
        </p:txBody>
      </p:sp>
    </p:spTree>
    <p:extLst>
      <p:ext uri="{BB962C8B-B14F-4D97-AF65-F5344CB8AC3E}">
        <p14:creationId xmlns:p14="http://schemas.microsoft.com/office/powerpoint/2010/main" val="19776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</a:t>
            </a:r>
          </a:p>
        </p:txBody>
      </p:sp>
    </p:spTree>
    <p:extLst>
      <p:ext uri="{BB962C8B-B14F-4D97-AF65-F5344CB8AC3E}">
        <p14:creationId xmlns:p14="http://schemas.microsoft.com/office/powerpoint/2010/main" val="236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b="1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 — Cap.2, secção 2.1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2.2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2.5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4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secções 2.3 e 2.6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Cap. 7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, partes das secções 7.1 a 7.4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3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410697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DNS -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Domain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Name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System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5766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Objectivos do DNS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57200" y="1290638"/>
            <a:ext cx="82296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No início dos anos 80 a Internet tinha algumas centenas de </a:t>
            </a:r>
            <a:r>
              <a:rPr lang="pt-PT" sz="2400" u="none" dirty="0" err="1">
                <a:latin typeface="Tw Cen MT"/>
                <a:cs typeface="Tw Cen MT"/>
              </a:rPr>
              <a:t>hosts</a:t>
            </a:r>
            <a:r>
              <a:rPr lang="pt-PT" sz="2400" u="none" dirty="0">
                <a:latin typeface="Tw Cen MT"/>
                <a:cs typeface="Tw Cen MT"/>
              </a:rPr>
              <a:t> pelo que para a designação dos mesmos bastava um ficheiro (</a:t>
            </a:r>
            <a:r>
              <a:rPr lang="ja-JP" altLang="pt-PT" sz="2400" u="none" dirty="0">
                <a:latin typeface="Tw Cen MT"/>
                <a:cs typeface="Tw Cen MT"/>
              </a:rPr>
              <a:t>“</a:t>
            </a:r>
            <a:r>
              <a:rPr lang="pt-PT" sz="2400" u="none" dirty="0" err="1">
                <a:latin typeface="Tw Cen MT"/>
                <a:cs typeface="Tw Cen MT"/>
              </a:rPr>
              <a:t>hosts.txt</a:t>
            </a:r>
            <a:r>
              <a:rPr lang="ja-JP" altLang="pt-PT" sz="2400" u="none" dirty="0">
                <a:latin typeface="Tw Cen MT"/>
                <a:cs typeface="Tw Cen MT"/>
              </a:rPr>
              <a:t>”</a:t>
            </a:r>
            <a:r>
              <a:rPr lang="pt-PT" sz="2400" u="none" dirty="0">
                <a:latin typeface="Tw Cen MT"/>
                <a:cs typeface="Tw Cen MT"/>
              </a:rPr>
              <a:t> mantido pelo NIC - </a:t>
            </a:r>
            <a:r>
              <a:rPr lang="pt-PT" sz="2400" i="1" u="none" dirty="0">
                <a:latin typeface="Tw Cen MT"/>
                <a:cs typeface="Tw Cen MT"/>
              </a:rPr>
              <a:t>Network </a:t>
            </a:r>
            <a:r>
              <a:rPr lang="pt-PT" sz="2400" i="1" u="none" dirty="0" err="1">
                <a:latin typeface="Tw Cen MT"/>
                <a:cs typeface="Tw Cen MT"/>
              </a:rPr>
              <a:t>Information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Center</a:t>
            </a:r>
            <a:r>
              <a:rPr lang="pt-PT" sz="2400" u="none" dirty="0">
                <a:latin typeface="Tw Cen MT"/>
                <a:cs typeface="Tw Cen MT"/>
              </a:rPr>
              <a:t>) que era copiado periodicamente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4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Com o aumento do número de </a:t>
            </a:r>
            <a:r>
              <a:rPr lang="pt-PT" sz="2400" i="1" u="none" dirty="0" err="1">
                <a:latin typeface="Tw Cen MT"/>
                <a:cs typeface="Tw Cen MT"/>
              </a:rPr>
              <a:t>hosts</a:t>
            </a:r>
            <a:r>
              <a:rPr lang="pt-PT" sz="2400" u="none" dirty="0">
                <a:latin typeface="Tw Cen MT"/>
                <a:cs typeface="Tw Cen MT"/>
              </a:rPr>
              <a:t> tal método tornou-se inviável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4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Introduziu-se então o DNS que é uma base de dados distribuída, replicada e hierárquica de registo de nomes e atributos de </a:t>
            </a:r>
            <a:r>
              <a:rPr lang="pt-PT" sz="2400" u="none" dirty="0" err="1">
                <a:latin typeface="Tw Cen MT"/>
                <a:cs typeface="Tw Cen MT"/>
              </a:rPr>
              <a:t>objectos</a:t>
            </a:r>
            <a:r>
              <a:rPr lang="pt-PT" sz="2400" u="none" dirty="0">
                <a:latin typeface="Tw Cen MT"/>
                <a:cs typeface="Tw Cen MT"/>
              </a:rPr>
              <a:t> (</a:t>
            </a:r>
            <a:r>
              <a:rPr lang="pt-PT" sz="2400" i="1" u="none" dirty="0" err="1">
                <a:latin typeface="Tw Cen MT"/>
                <a:cs typeface="Tw Cen MT"/>
              </a:rPr>
              <a:t>hosts</a:t>
            </a:r>
            <a:r>
              <a:rPr lang="pt-PT" sz="2400" u="none" dirty="0">
                <a:latin typeface="Tw Cen MT"/>
                <a:cs typeface="Tw Cen MT"/>
              </a:rPr>
              <a:t>, ...). Tal como hoje o conhecemos </a:t>
            </a:r>
            <a:r>
              <a:rPr lang="pt-PT" sz="2400" dirty="0" smtClean="0">
                <a:latin typeface="Tw Cen MT"/>
                <a:cs typeface="Tw Cen MT"/>
              </a:rPr>
              <a:t>foi</a:t>
            </a:r>
            <a:r>
              <a:rPr lang="pt-PT" sz="2400" u="none" dirty="0" smtClean="0">
                <a:latin typeface="Tw Cen MT"/>
                <a:cs typeface="Tw Cen MT"/>
              </a:rPr>
              <a:t> </a:t>
            </a:r>
            <a:r>
              <a:rPr lang="pt-PT" sz="2400" u="none" dirty="0">
                <a:latin typeface="Tw Cen MT"/>
                <a:cs typeface="Tw Cen MT"/>
              </a:rPr>
              <a:t>definido </a:t>
            </a:r>
            <a:r>
              <a:rPr lang="pt-PT" sz="2400" u="none" dirty="0" smtClean="0">
                <a:latin typeface="Tw Cen MT"/>
                <a:cs typeface="Tw Cen MT"/>
              </a:rPr>
              <a:t>inicialmente pelos </a:t>
            </a:r>
            <a:r>
              <a:rPr lang="pt-PT" sz="2400" u="none" dirty="0" err="1">
                <a:latin typeface="Tw Cen MT"/>
                <a:cs typeface="Tw Cen MT"/>
              </a:rPr>
              <a:t>RFCs</a:t>
            </a:r>
            <a:r>
              <a:rPr lang="pt-PT" sz="2400" u="none" dirty="0">
                <a:latin typeface="Tw Cen MT"/>
                <a:cs typeface="Tw Cen MT"/>
              </a:rPr>
              <a:t> 1034 e 1035 de 1987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400" u="none" dirty="0">
              <a:latin typeface="Tw Cen MT"/>
              <a:cs typeface="Tw Cen M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O DNS tem uma larga escala, disponibilidade e eficiência</a:t>
            </a:r>
          </a:p>
        </p:txBody>
      </p:sp>
    </p:spTree>
    <p:extLst>
      <p:ext uri="{BB962C8B-B14F-4D97-AF65-F5344CB8AC3E}">
        <p14:creationId xmlns:p14="http://schemas.microsoft.com/office/powerpoint/2010/main" val="112550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O que é o DNS ?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09600" y="1447799"/>
            <a:ext cx="80772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5000"/>
              <a:buFont typeface="Times" charset="0"/>
              <a:buNone/>
            </a:pPr>
            <a:endParaRPr lang="pt-PT" sz="20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400" i="1" u="none" dirty="0">
                <a:latin typeface="Tw Cen MT"/>
                <a:cs typeface="Tw Cen MT"/>
              </a:rPr>
              <a:t>Base de dados distribuída</a:t>
            </a:r>
            <a:r>
              <a:rPr lang="pt-PT" sz="2400" u="none" dirty="0">
                <a:latin typeface="Tw Cen MT"/>
                <a:cs typeface="Tw Cen MT"/>
              </a:rPr>
              <a:t> implementada por uma hierarquia de servidores de nomes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endParaRPr lang="pt-PT" sz="24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400" i="1" u="none" dirty="0">
                <a:latin typeface="Tw Cen MT"/>
                <a:cs typeface="Tw Cen MT"/>
              </a:rPr>
              <a:t>Protocolo do nível aplicacional</a:t>
            </a:r>
            <a:r>
              <a:rPr lang="pt-PT" sz="2400" u="none" dirty="0">
                <a:latin typeface="Tw Cen MT"/>
                <a:cs typeface="Tw Cen MT"/>
              </a:rPr>
              <a:t> que permite a tradução de nomes de </a:t>
            </a:r>
            <a:r>
              <a:rPr lang="pt-PT" sz="2400" i="1" u="none" dirty="0" err="1">
                <a:latin typeface="Tw Cen MT"/>
                <a:cs typeface="Tw Cen MT"/>
              </a:rPr>
              <a:t>hosts</a:t>
            </a:r>
            <a:r>
              <a:rPr lang="pt-PT" sz="2400" i="1" u="none" dirty="0">
                <a:latin typeface="Tw Cen MT"/>
                <a:cs typeface="Tw Cen MT"/>
              </a:rPr>
              <a:t>, </a:t>
            </a:r>
            <a:r>
              <a:rPr lang="pt-PT" sz="2400" i="1" u="none" dirty="0" err="1">
                <a:latin typeface="Tw Cen MT"/>
                <a:cs typeface="Tw Cen MT"/>
              </a:rPr>
              <a:t>routers</a:t>
            </a:r>
            <a:r>
              <a:rPr lang="pt-PT" sz="2400" u="none" dirty="0">
                <a:latin typeface="Tw Cen MT"/>
                <a:cs typeface="Tw Cen MT"/>
              </a:rPr>
              <a:t>, etc. em endereços IP (para além do endereço é possível conhecer outros atributos associados a um nome)</a:t>
            </a:r>
          </a:p>
          <a:p>
            <a:pPr marL="342900" indent="-342900">
              <a:spcBef>
                <a:spcPct val="20000"/>
              </a:spcBef>
              <a:buSzPct val="105000"/>
              <a:buFont typeface="Times" charset="0"/>
              <a:buChar char="•"/>
            </a:pPr>
            <a:endParaRPr lang="pt-PT" sz="2400" u="none" dirty="0"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Nota: trata-se de uma função essencial implementada ao nível aplicacional</a:t>
            </a:r>
          </a:p>
          <a:p>
            <a:pPr marL="742950" lvl="1" indent="-285750">
              <a:spcBef>
                <a:spcPct val="20000"/>
              </a:spcBef>
              <a:buSzPct val="105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Mais uma vez a complexidade é tratada pela periferia.</a:t>
            </a:r>
            <a:endParaRPr lang="pt-PT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34097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2"/>
          <p:cNvGrpSpPr>
            <a:grpSpLocks/>
          </p:cNvGrpSpPr>
          <p:nvPr/>
        </p:nvGrpSpPr>
        <p:grpSpPr bwMode="auto">
          <a:xfrm>
            <a:off x="438150" y="1703964"/>
            <a:ext cx="8249832" cy="2590800"/>
            <a:chOff x="230" y="576"/>
            <a:chExt cx="5385" cy="1819"/>
          </a:xfrm>
        </p:grpSpPr>
        <p:sp>
          <p:nvSpPr>
            <p:cNvPr id="28678" name="Text Box 3"/>
            <p:cNvSpPr txBox="1">
              <a:spLocks noChangeArrowheads="1"/>
            </p:cNvSpPr>
            <p:nvPr/>
          </p:nvSpPr>
          <p:spPr bwMode="auto">
            <a:xfrm>
              <a:off x="2256" y="576"/>
              <a:ext cx="121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Root DNS Servers</a:t>
              </a:r>
            </a:p>
          </p:txBody>
        </p:sp>
        <p:sp>
          <p:nvSpPr>
            <p:cNvPr id="28679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.com DNS servers</a:t>
              </a:r>
            </a:p>
          </p:txBody>
        </p:sp>
        <p:sp>
          <p:nvSpPr>
            <p:cNvPr id="28680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16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.org DNS servers</a:t>
              </a:r>
            </a:p>
          </p:txBody>
        </p:sp>
        <p:sp>
          <p:nvSpPr>
            <p:cNvPr id="28681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146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edu DNS servers</a:t>
              </a:r>
            </a:p>
          </p:txBody>
        </p:sp>
        <p:sp>
          <p:nvSpPr>
            <p:cNvPr id="28682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83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84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85" name="Text Box 10"/>
            <p:cNvSpPr txBox="1">
              <a:spLocks noChangeArrowheads="1"/>
            </p:cNvSpPr>
            <p:nvPr/>
          </p:nvSpPr>
          <p:spPr bwMode="auto">
            <a:xfrm>
              <a:off x="3878" y="1753"/>
              <a:ext cx="87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poly.edu</a:t>
              </a:r>
            </a:p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DNS servers</a:t>
              </a:r>
            </a:p>
          </p:txBody>
        </p:sp>
        <p:sp>
          <p:nvSpPr>
            <p:cNvPr id="28686" name="Text Box 11"/>
            <p:cNvSpPr txBox="1">
              <a:spLocks noChangeArrowheads="1"/>
            </p:cNvSpPr>
            <p:nvPr/>
          </p:nvSpPr>
          <p:spPr bwMode="auto">
            <a:xfrm>
              <a:off x="4742" y="1753"/>
              <a:ext cx="87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umass.edu</a:t>
              </a:r>
            </a:p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DNS servers</a:t>
              </a:r>
            </a:p>
          </p:txBody>
        </p:sp>
        <p:sp>
          <p:nvSpPr>
            <p:cNvPr id="28687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88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89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87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yahoo.com</a:t>
              </a:r>
            </a:p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DNS servers</a:t>
              </a:r>
            </a:p>
          </p:txBody>
        </p:sp>
        <p:sp>
          <p:nvSpPr>
            <p:cNvPr id="28690" name="Text Box 15"/>
            <p:cNvSpPr txBox="1">
              <a:spLocks noChangeArrowheads="1"/>
            </p:cNvSpPr>
            <p:nvPr/>
          </p:nvSpPr>
          <p:spPr bwMode="auto">
            <a:xfrm>
              <a:off x="1248" y="1871"/>
              <a:ext cx="885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amazon.com</a:t>
              </a:r>
            </a:p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DNS servers</a:t>
              </a:r>
            </a:p>
          </p:txBody>
        </p:sp>
        <p:sp>
          <p:nvSpPr>
            <p:cNvPr id="28691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92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693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87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pbs.org</a:t>
              </a:r>
            </a:p>
            <a:p>
              <a:pPr eaLnBrk="1" hangingPunct="1"/>
              <a:r>
                <a:rPr lang="pt-PT" sz="1800" u="none">
                  <a:latin typeface="Tw Cen MT"/>
                  <a:cs typeface="Tw Cen MT"/>
                </a:rPr>
                <a:t>DNS servers</a:t>
              </a:r>
            </a:p>
          </p:txBody>
        </p:sp>
        <p:sp>
          <p:nvSpPr>
            <p:cNvPr id="28694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28676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382000" cy="1054100"/>
          </a:xfrm>
        </p:spPr>
        <p:txBody>
          <a:bodyPr>
            <a:noAutofit/>
          </a:bodyPr>
          <a:lstStyle/>
          <a:p>
            <a:pPr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Uma base de dados distribu</a:t>
            </a:r>
            <a:r>
              <a:rPr lang="pt-PT" altLang="ja-JP" sz="3200" dirty="0">
                <a:latin typeface="Tw Cen MT"/>
                <a:ea typeface="ＭＳ Ｐゴシック" charset="0"/>
                <a:cs typeface="Tw Cen MT"/>
              </a:rPr>
              <a:t>ída e hierárquica</a:t>
            </a:r>
            <a:endParaRPr lang="pt-PT" sz="32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8677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380492" y="4443374"/>
            <a:ext cx="8382000" cy="21621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18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o cliente quer conhecer o IP de </a:t>
            </a:r>
            <a:r>
              <a:rPr lang="pt-PT" sz="1800" b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www.amazon.com</a:t>
            </a:r>
            <a:r>
              <a:rPr lang="pt-PT" sz="18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  <a:endParaRPr lang="pt-PT" sz="1800" b="1" u="sng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O cliente contacta um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root</a:t>
            </a:r>
            <a:r>
              <a:rPr lang="pt-PT" sz="1800" i="1" dirty="0">
                <a:latin typeface="Tw Cen MT"/>
                <a:ea typeface="ＭＳ Ｐゴシック" charset="0"/>
                <a:cs typeface="Tw Cen MT"/>
              </a:rPr>
              <a:t> server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para encontrar o servidor de </a:t>
            </a:r>
            <a:r>
              <a:rPr lang="pt-PT" sz="1800" i="1" dirty="0">
                <a:latin typeface="Tw Cen MT"/>
                <a:ea typeface="ＭＳ Ｐゴシック" charset="0"/>
                <a:cs typeface="Tw Cen MT"/>
              </a:rPr>
              <a:t>.com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O cliente contacta o servidor de </a:t>
            </a:r>
            <a:r>
              <a:rPr lang="pt-PT" sz="1800" i="1" dirty="0">
                <a:latin typeface="Tw Cen MT"/>
                <a:ea typeface="ＭＳ Ｐゴシック" charset="0"/>
                <a:cs typeface="Tw Cen MT"/>
              </a:rPr>
              <a:t>.com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para obter o servidor de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amazon.com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O cliente contacta o servidor de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amazon.com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para obter o endereço  IP de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www.amazon.com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2106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TLDs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— Top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Level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Domains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774700" y="1524000"/>
            <a:ext cx="7912100" cy="497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O DNS define um Domain Name Space </a:t>
            </a:r>
            <a:r>
              <a:rPr lang="en-US" sz="1600" b="1" u="none" dirty="0" err="1" smtClean="0">
                <a:latin typeface="Tw Cen MT"/>
                <a:cs typeface="Tw Cen MT"/>
              </a:rPr>
              <a:t>hier</a:t>
            </a:r>
            <a:r>
              <a:rPr lang="en-US" sz="1600" b="1" dirty="0" err="1">
                <a:latin typeface="Tw Cen MT"/>
                <a:cs typeface="Tw Cen MT"/>
              </a:rPr>
              <a:t>a</a:t>
            </a:r>
            <a:r>
              <a:rPr lang="en-US" sz="1600" b="1" u="none" dirty="0" err="1" smtClean="0">
                <a:latin typeface="Tw Cen MT"/>
                <a:cs typeface="Tw Cen MT"/>
              </a:rPr>
              <a:t>rquico</a:t>
            </a:r>
            <a:r>
              <a:rPr lang="en-US" sz="1600" b="1" u="none" dirty="0" smtClean="0">
                <a:latin typeface="Tw Cen MT"/>
                <a:cs typeface="Tw Cen MT"/>
              </a:rPr>
              <a:t> </a:t>
            </a:r>
            <a:r>
              <a:rPr lang="en-US" sz="1600" b="1" u="none" dirty="0" err="1">
                <a:latin typeface="Tw Cen MT"/>
                <a:cs typeface="Tw Cen MT"/>
              </a:rPr>
              <a:t>organizado</a:t>
            </a:r>
            <a:r>
              <a:rPr lang="en-US" sz="1600" b="1" u="none" dirty="0">
                <a:latin typeface="Tw Cen MT"/>
                <a:cs typeface="Tw Cen MT"/>
              </a:rPr>
              <a:t> </a:t>
            </a:r>
            <a:r>
              <a:rPr lang="en-US" sz="1600" b="1" u="none" dirty="0" err="1">
                <a:latin typeface="Tw Cen MT"/>
                <a:cs typeface="Tw Cen MT"/>
              </a:rPr>
              <a:t>em</a:t>
            </a:r>
            <a:r>
              <a:rPr lang="en-US" sz="1600" b="1" u="none" dirty="0">
                <a:latin typeface="Tw Cen MT"/>
                <a:cs typeface="Tw Cen MT"/>
              </a:rPr>
              <a:t> Top Level  Domains (TLDs) e Second Level Domains (SLDs). OS TLDs </a:t>
            </a:r>
            <a:r>
              <a:rPr lang="en-US" sz="1600" b="1" u="none" dirty="0" err="1">
                <a:latin typeface="Tw Cen MT"/>
                <a:cs typeface="Tw Cen MT"/>
              </a:rPr>
              <a:t>dividem</a:t>
            </a:r>
            <a:r>
              <a:rPr lang="en-US" sz="1600" b="1" u="none" dirty="0">
                <a:latin typeface="Tw Cen MT"/>
                <a:cs typeface="Tw Cen MT"/>
              </a:rPr>
              <a:t>-se </a:t>
            </a:r>
            <a:r>
              <a:rPr lang="en-US" sz="1600" b="1" u="none" dirty="0" err="1">
                <a:latin typeface="Tw Cen MT"/>
                <a:cs typeface="Tw Cen MT"/>
              </a:rPr>
              <a:t>em</a:t>
            </a:r>
            <a:r>
              <a:rPr lang="en-US" sz="1600" b="1" u="none" dirty="0">
                <a:latin typeface="Tw Cen MT"/>
                <a:cs typeface="Tw Cen MT"/>
              </a:rPr>
              <a:t>:</a:t>
            </a:r>
          </a:p>
          <a:p>
            <a:pPr defTabSz="762000" eaLnBrk="0" hangingPunct="0">
              <a:lnSpc>
                <a:spcPct val="90000"/>
              </a:lnSpc>
            </a:pP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* Generic Top Level Domains</a:t>
            </a:r>
          </a:p>
          <a:p>
            <a:pPr defTabSz="762000" eaLnBrk="0" hangingPunct="0">
              <a:lnSpc>
                <a:spcPct val="90000"/>
              </a:lnSpc>
            </a:pP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u="none" dirty="0" smtClean="0">
                <a:latin typeface="Tw Cen MT"/>
                <a:cs typeface="Tw Cen MT"/>
              </a:rPr>
              <a:t>COM, </a:t>
            </a:r>
            <a:r>
              <a:rPr lang="en-US" sz="1600" b="1" dirty="0" smtClean="0">
                <a:latin typeface="Tw Cen MT"/>
                <a:cs typeface="Tw Cen MT"/>
              </a:rPr>
              <a:t>BIZ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u="none" dirty="0" smtClean="0">
                <a:latin typeface="Tw Cen MT"/>
                <a:cs typeface="Tw Cen MT"/>
              </a:rPr>
              <a:t>EDU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dirty="0" smtClean="0">
                <a:latin typeface="Tw Cen MT"/>
                <a:cs typeface="Tw Cen MT"/>
              </a:rPr>
              <a:t>	INFO, INT, JOBS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u="none" dirty="0" smtClean="0">
                <a:latin typeface="Tw Cen MT"/>
                <a:cs typeface="Tw Cen MT"/>
              </a:rPr>
              <a:t>GOV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dirty="0" smtClean="0">
                <a:latin typeface="Tw Cen MT"/>
                <a:cs typeface="Tw Cen MT"/>
              </a:rPr>
              <a:t>	MIL, MOBI, MUSEUM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u="none" dirty="0" smtClean="0">
                <a:latin typeface="Tw Cen MT"/>
                <a:cs typeface="Tw Cen MT"/>
              </a:rPr>
              <a:t>NAME, NET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u="none" dirty="0" smtClean="0">
                <a:latin typeface="Tw Cen MT"/>
                <a:cs typeface="Tw Cen MT"/>
              </a:rPr>
              <a:t>ORG, PRO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</a:t>
            </a:r>
            <a:r>
              <a:rPr lang="en-US" sz="1600" b="1" dirty="0" smtClean="0">
                <a:latin typeface="Tw Cen MT"/>
                <a:cs typeface="Tw Cen MT"/>
              </a:rPr>
              <a:t>TRAVEL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dirty="0">
                <a:latin typeface="Tw Cen MT"/>
                <a:cs typeface="Tw Cen MT"/>
              </a:rPr>
              <a:t>	</a:t>
            </a:r>
            <a:r>
              <a:rPr lang="en-US" sz="1600" b="1" dirty="0" smtClean="0">
                <a:latin typeface="Tw Cen MT"/>
                <a:cs typeface="Tw Cen MT"/>
              </a:rPr>
              <a:t>….</a:t>
            </a:r>
            <a:endParaRPr lang="en-US" sz="1600" b="1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* National Top Level Domains (ISO 3166 Country Codes)</a:t>
            </a:r>
          </a:p>
          <a:p>
            <a:pPr defTabSz="762000" eaLnBrk="0" hangingPunct="0">
              <a:lnSpc>
                <a:spcPct val="90000"/>
              </a:lnSpc>
            </a:pP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AU	</a:t>
            </a:r>
            <a:r>
              <a:rPr lang="en-US" sz="1600" b="1" u="none" dirty="0" err="1">
                <a:latin typeface="Tw Cen MT"/>
                <a:cs typeface="Tw Cen MT"/>
              </a:rPr>
              <a:t>Austrália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BR	</a:t>
            </a:r>
            <a:r>
              <a:rPr lang="en-US" sz="1600" b="1" u="none" dirty="0" err="1">
                <a:latin typeface="Tw Cen MT"/>
                <a:cs typeface="Tw Cen MT"/>
              </a:rPr>
              <a:t>Brasil</a:t>
            </a:r>
            <a:endParaRPr lang="en-US" sz="1600" b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…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PT	Portugal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600" b="1" u="none" dirty="0">
                <a:latin typeface="Tw Cen MT"/>
                <a:cs typeface="Tw Cen MT"/>
              </a:rPr>
              <a:t>	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60705" y="2354190"/>
            <a:ext cx="4500563" cy="2000250"/>
            <a:chOff x="4453612" y="2139878"/>
            <a:chExt cx="4500563" cy="2000250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5025112" y="2639940"/>
              <a:ext cx="3429000" cy="1500188"/>
              <a:chOff x="768" y="816"/>
              <a:chExt cx="4368" cy="1056"/>
            </a:xfrm>
          </p:grpSpPr>
          <p:sp>
            <p:nvSpPr>
              <p:cNvPr id="5" name="Line 7"/>
              <p:cNvSpPr>
                <a:spLocks noChangeShapeType="1"/>
              </p:cNvSpPr>
              <p:nvPr/>
            </p:nvSpPr>
            <p:spPr bwMode="auto">
              <a:xfrm flipH="1">
                <a:off x="1344" y="864"/>
                <a:ext cx="1392" cy="43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2928" y="816"/>
                <a:ext cx="0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1440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 flipH="1">
                <a:off x="4224" y="153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4848" y="153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 flipH="1">
                <a:off x="768" y="1584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24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9"/>
              <p:cNvSpPr>
                <a:spLocks noChangeShapeType="1"/>
              </p:cNvSpPr>
              <p:nvPr/>
            </p:nvSpPr>
            <p:spPr bwMode="auto">
              <a:xfrm>
                <a:off x="2928" y="1536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Box 22"/>
            <p:cNvSpPr txBox="1">
              <a:spLocks noChangeArrowheads="1"/>
            </p:cNvSpPr>
            <p:nvPr/>
          </p:nvSpPr>
          <p:spPr bwMode="auto">
            <a:xfrm>
              <a:off x="6310987" y="2139878"/>
              <a:ext cx="7302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root</a:t>
              </a:r>
            </a:p>
          </p:txBody>
        </p:sp>
        <p:sp>
          <p:nvSpPr>
            <p:cNvPr id="14" name="Oval 23"/>
            <p:cNvSpPr>
              <a:spLocks noChangeArrowheads="1"/>
            </p:cNvSpPr>
            <p:nvPr/>
          </p:nvSpPr>
          <p:spPr bwMode="auto">
            <a:xfrm>
              <a:off x="4882237" y="3354315"/>
              <a:ext cx="928688" cy="3571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Oval 24"/>
            <p:cNvSpPr>
              <a:spLocks noChangeArrowheads="1"/>
            </p:cNvSpPr>
            <p:nvPr/>
          </p:nvSpPr>
          <p:spPr bwMode="auto">
            <a:xfrm>
              <a:off x="6310987" y="3282878"/>
              <a:ext cx="928688" cy="357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5"/>
            <p:cNvSpPr>
              <a:spLocks noChangeArrowheads="1"/>
            </p:cNvSpPr>
            <p:nvPr/>
          </p:nvSpPr>
          <p:spPr bwMode="auto">
            <a:xfrm>
              <a:off x="7668300" y="3282878"/>
              <a:ext cx="928687" cy="35718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ounded Rectangle 26"/>
            <p:cNvSpPr>
              <a:spLocks noChangeArrowheads="1"/>
            </p:cNvSpPr>
            <p:nvPr/>
          </p:nvSpPr>
          <p:spPr bwMode="auto">
            <a:xfrm>
              <a:off x="4453612" y="3140003"/>
              <a:ext cx="4500563" cy="64293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9966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156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1615</Words>
  <Application>Microsoft Macintosh PowerPoint</Application>
  <PresentationFormat>On-screen Show (4:3)</PresentationFormat>
  <Paragraphs>390</Paragraphs>
  <Slides>27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Clip</vt:lpstr>
      <vt:lpstr>REDES DE COMPUTADORES  AS APLICAÇÕES  (Parte 3)</vt:lpstr>
      <vt:lpstr>Nota prévia</vt:lpstr>
      <vt:lpstr>Objectivos do capítulo</vt:lpstr>
      <vt:lpstr>Onde estudar no livro de base</vt:lpstr>
      <vt:lpstr>DNS - Domain Name System</vt:lpstr>
      <vt:lpstr>Objectivos do DNS</vt:lpstr>
      <vt:lpstr>O que é o DNS ?</vt:lpstr>
      <vt:lpstr>Uma base de dados distribuída e hierárquica</vt:lpstr>
      <vt:lpstr>TLDs — Top Level Domains</vt:lpstr>
      <vt:lpstr>A árvore dos domínios</vt:lpstr>
      <vt:lpstr>Sintaxe dos nomes  DNS</vt:lpstr>
      <vt:lpstr>Servidores DNS</vt:lpstr>
      <vt:lpstr>O Protocolo DNS é cliente / servidor</vt:lpstr>
      <vt:lpstr>Exemplo em Java</vt:lpstr>
      <vt:lpstr>Root Name Servers (as of ...)</vt:lpstr>
      <vt:lpstr>Tipos de servidores</vt:lpstr>
      <vt:lpstr>Local Name Server</vt:lpstr>
      <vt:lpstr>Pedidos recursivos e iterativos</vt:lpstr>
      <vt:lpstr>Resolução de um nome DNS</vt:lpstr>
      <vt:lpstr>O DNS baseia-se em caching</vt:lpstr>
      <vt:lpstr>Registos DNS (DNS Resource Records)</vt:lpstr>
      <vt:lpstr>Lista um pouco mais completa</vt:lpstr>
      <vt:lpstr>Exemplo fictício</vt:lpstr>
      <vt:lpstr>Para interrogar o DNS</vt:lpstr>
      <vt:lpstr>O Protocolo do DNS</vt:lpstr>
      <vt:lpstr>Continuação</vt:lpstr>
      <vt:lpstr>Campos da mensagem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65</cp:revision>
  <dcterms:created xsi:type="dcterms:W3CDTF">2012-03-03T20:51:40Z</dcterms:created>
  <dcterms:modified xsi:type="dcterms:W3CDTF">2012-03-26T10:16:30Z</dcterms:modified>
</cp:coreProperties>
</file>