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notesSlides/notesSlide5.xml" ContentType="application/vnd.openxmlformats-officedocument.presentationml.notesSlide+xml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71" r:id="rId2"/>
    <p:sldId id="272" r:id="rId3"/>
    <p:sldId id="273" r:id="rId4"/>
    <p:sldId id="274" r:id="rId5"/>
    <p:sldId id="260" r:id="rId6"/>
    <p:sldId id="261" r:id="rId7"/>
    <p:sldId id="275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832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9E249-5F24-B246-B508-281CBA33A349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8A663-086B-354B-82D0-7ED2691B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30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A5523BE-B033-5E4C-BFE4-0073BA89EB61}" type="slidenum">
              <a:rPr lang="pt-PT" sz="1200" u="none"/>
              <a:pPr eaLnBrk="1" hangingPunct="1"/>
              <a:t>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2D66EE8-E4A7-ED49-93B4-2653DF46F518}" type="slidenum">
              <a:rPr lang="pt-PT" sz="1200" u="none"/>
              <a:pPr eaLnBrk="1" hangingPunct="1"/>
              <a:t>2</a:t>
            </a:fld>
            <a:endParaRPr lang="pt-PT" sz="1200" u="none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9F40389-C8F8-7A41-8653-5F396C3F4458}" type="slidenum">
              <a:rPr lang="pt-PT" sz="1200" u="none"/>
              <a:pPr eaLnBrk="1" hangingPunct="1"/>
              <a:t>3</a:t>
            </a:fld>
            <a:endParaRPr lang="pt-PT" sz="1200" u="none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9F40389-C8F8-7A41-8653-5F396C3F4458}" type="slidenum">
              <a:rPr lang="pt-PT" sz="1200" u="none"/>
              <a:pPr eaLnBrk="1" hangingPunct="1"/>
              <a:t>4</a:t>
            </a:fld>
            <a:endParaRPr lang="pt-PT" sz="1200" u="none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C5768C2-C551-484D-8257-6E464792AEE1}" type="slidenum">
              <a:rPr lang="pt-PT" sz="1200" u="none"/>
              <a:pPr eaLnBrk="1" hangingPunct="1"/>
              <a:t>7</a:t>
            </a:fld>
            <a:endParaRPr lang="pt-PT" sz="1200" u="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1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0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26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15375" cy="762000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371600"/>
            <a:ext cx="4267200" cy="48006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267200" cy="48006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t-PT"/>
              <a:t>Material de suporte às aulas de Redes de Computadores de J. Legatheaux Martins  –  Copyright DI - FCT/ UNL 	          –  Aplicaç</a:t>
            </a:r>
            <a:r>
              <a:rPr lang="pt-PT" altLang="ja-JP">
                <a:ea typeface="ヒラギノ角ゴ Pro W3" charset="0"/>
                <a:cs typeface="ヒラギノ角ゴ Pro W3" charset="0"/>
              </a:rPr>
              <a:t>ões Internet</a:t>
            </a:r>
            <a:r>
              <a:rPr lang="pt-PT">
                <a:ea typeface="ヒラギノ角ゴ Pro W3" charset="0"/>
                <a:cs typeface="ヒラギノ角ゴ Pro W3" charset="0"/>
              </a:rPr>
              <a:t>  /   </a:t>
            </a:r>
            <a:fld id="{75A681C9-DB3D-5F47-B665-E3B50889A8B4}" type="slidenum">
              <a:rPr lang="pt-PT">
                <a:ea typeface="ヒラギノ角ゴ Pro W3" charset="0"/>
                <a:cs typeface="ヒラギノ角ゴ Pro W3" charset="0"/>
              </a:rPr>
              <a:pPr/>
              <a:t>‹#›</a:t>
            </a:fld>
            <a:endParaRPr lang="pt-PT"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46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62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5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5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27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8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23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17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34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5.bin"/><Relationship Id="rId20" Type="http://schemas.openxmlformats.org/officeDocument/2006/relationships/oleObject" Target="../embeddings/oleObject43.bin"/><Relationship Id="rId21" Type="http://schemas.openxmlformats.org/officeDocument/2006/relationships/oleObject" Target="../embeddings/oleObject44.bin"/><Relationship Id="rId22" Type="http://schemas.openxmlformats.org/officeDocument/2006/relationships/oleObject" Target="../embeddings/oleObject45.bin"/><Relationship Id="rId10" Type="http://schemas.openxmlformats.org/officeDocument/2006/relationships/oleObject" Target="../embeddings/oleObject36.bin"/><Relationship Id="rId11" Type="http://schemas.openxmlformats.org/officeDocument/2006/relationships/oleObject" Target="../embeddings/oleObject37.bin"/><Relationship Id="rId12" Type="http://schemas.openxmlformats.org/officeDocument/2006/relationships/oleObject" Target="../embeddings/oleObject38.bin"/><Relationship Id="rId13" Type="http://schemas.openxmlformats.org/officeDocument/2006/relationships/oleObject" Target="../embeddings/oleObject39.bin"/><Relationship Id="rId14" Type="http://schemas.openxmlformats.org/officeDocument/2006/relationships/image" Target="../media/image3.emf"/><Relationship Id="rId15" Type="http://schemas.openxmlformats.org/officeDocument/2006/relationships/oleObject" Target="../embeddings/oleObject40.bin"/><Relationship Id="rId16" Type="http://schemas.openxmlformats.org/officeDocument/2006/relationships/oleObject" Target="../embeddings/oleObject41.bin"/><Relationship Id="rId17" Type="http://schemas.openxmlformats.org/officeDocument/2006/relationships/image" Target="../media/image4.emf"/><Relationship Id="rId18" Type="http://schemas.openxmlformats.org/officeDocument/2006/relationships/oleObject" Target="../embeddings/oleObject42.bin"/><Relationship Id="rId19" Type="http://schemas.openxmlformats.org/officeDocument/2006/relationships/image" Target="../media/image5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2.xml"/><Relationship Id="rId3" Type="http://schemas.openxmlformats.org/officeDocument/2006/relationships/oleObject" Target="../embeddings/oleObject3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32.bin"/><Relationship Id="rId6" Type="http://schemas.openxmlformats.org/officeDocument/2006/relationships/image" Target="../media/image2.emf"/><Relationship Id="rId7" Type="http://schemas.openxmlformats.org/officeDocument/2006/relationships/oleObject" Target="../embeddings/oleObject33.bin"/><Relationship Id="rId8" Type="http://schemas.openxmlformats.org/officeDocument/2006/relationships/oleObject" Target="../embeddings/oleObject34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20" Type="http://schemas.openxmlformats.org/officeDocument/2006/relationships/oleObject" Target="../embeddings/oleObject13.bin"/><Relationship Id="rId21" Type="http://schemas.openxmlformats.org/officeDocument/2006/relationships/oleObject" Target="../embeddings/oleObject14.bin"/><Relationship Id="rId22" Type="http://schemas.openxmlformats.org/officeDocument/2006/relationships/oleObject" Target="../embeddings/oleObject15.bin"/><Relationship Id="rId10" Type="http://schemas.openxmlformats.org/officeDocument/2006/relationships/oleObject" Target="../embeddings/oleObject6.bin"/><Relationship Id="rId11" Type="http://schemas.openxmlformats.org/officeDocument/2006/relationships/oleObject" Target="../embeddings/oleObject7.bin"/><Relationship Id="rId12" Type="http://schemas.openxmlformats.org/officeDocument/2006/relationships/oleObject" Target="../embeddings/oleObject8.bin"/><Relationship Id="rId13" Type="http://schemas.openxmlformats.org/officeDocument/2006/relationships/oleObject" Target="../embeddings/oleObject9.bin"/><Relationship Id="rId14" Type="http://schemas.openxmlformats.org/officeDocument/2006/relationships/image" Target="../media/image3.emf"/><Relationship Id="rId15" Type="http://schemas.openxmlformats.org/officeDocument/2006/relationships/oleObject" Target="../embeddings/oleObject10.bin"/><Relationship Id="rId16" Type="http://schemas.openxmlformats.org/officeDocument/2006/relationships/oleObject" Target="../embeddings/oleObject11.bin"/><Relationship Id="rId17" Type="http://schemas.openxmlformats.org/officeDocument/2006/relationships/image" Target="../media/image4.emf"/><Relationship Id="rId18" Type="http://schemas.openxmlformats.org/officeDocument/2006/relationships/oleObject" Target="../embeddings/oleObject12.bin"/><Relationship Id="rId19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7" Type="http://schemas.openxmlformats.org/officeDocument/2006/relationships/oleObject" Target="../embeddings/oleObject3.bin"/><Relationship Id="rId8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0.bin"/><Relationship Id="rId20" Type="http://schemas.openxmlformats.org/officeDocument/2006/relationships/oleObject" Target="../embeddings/oleObject28.bin"/><Relationship Id="rId21" Type="http://schemas.openxmlformats.org/officeDocument/2006/relationships/oleObject" Target="../embeddings/oleObject29.bin"/><Relationship Id="rId22" Type="http://schemas.openxmlformats.org/officeDocument/2006/relationships/oleObject" Target="../embeddings/oleObject30.bin"/><Relationship Id="rId10" Type="http://schemas.openxmlformats.org/officeDocument/2006/relationships/oleObject" Target="../embeddings/oleObject21.bin"/><Relationship Id="rId11" Type="http://schemas.openxmlformats.org/officeDocument/2006/relationships/oleObject" Target="../embeddings/oleObject22.bin"/><Relationship Id="rId12" Type="http://schemas.openxmlformats.org/officeDocument/2006/relationships/oleObject" Target="../embeddings/oleObject23.bin"/><Relationship Id="rId13" Type="http://schemas.openxmlformats.org/officeDocument/2006/relationships/oleObject" Target="../embeddings/oleObject24.bin"/><Relationship Id="rId14" Type="http://schemas.openxmlformats.org/officeDocument/2006/relationships/image" Target="../media/image3.emf"/><Relationship Id="rId15" Type="http://schemas.openxmlformats.org/officeDocument/2006/relationships/oleObject" Target="../embeddings/oleObject25.bin"/><Relationship Id="rId16" Type="http://schemas.openxmlformats.org/officeDocument/2006/relationships/oleObject" Target="../embeddings/oleObject26.bin"/><Relationship Id="rId17" Type="http://schemas.openxmlformats.org/officeDocument/2006/relationships/image" Target="../media/image4.emf"/><Relationship Id="rId18" Type="http://schemas.openxmlformats.org/officeDocument/2006/relationships/oleObject" Target="../embeddings/oleObject27.bin"/><Relationship Id="rId19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6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17.bin"/><Relationship Id="rId6" Type="http://schemas.openxmlformats.org/officeDocument/2006/relationships/image" Target="../media/image2.emf"/><Relationship Id="rId7" Type="http://schemas.openxmlformats.org/officeDocument/2006/relationships/oleObject" Target="../embeddings/oleObject18.bin"/><Relationship Id="rId8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39523"/>
            <a:ext cx="7772400" cy="3492851"/>
          </a:xfrm>
        </p:spPr>
        <p:txBody>
          <a:bodyPr>
            <a:normAutofit/>
          </a:bodyPr>
          <a:lstStyle/>
          <a:p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REDES DE COMPUTADORES</a:t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AS APLICAÇÕES</a:t>
            </a: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(Parte </a:t>
            </a: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1)</a:t>
            </a:r>
            <a:endParaRPr lang="pt-PT" sz="3600" cap="none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732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4000" b="1" dirty="0" err="1">
                <a:latin typeface="Tw Cen MT"/>
                <a:ea typeface="ＭＳ Ｐゴシック" charset="0"/>
                <a:cs typeface="Tw Cen MT"/>
              </a:rPr>
              <a:t>Arquitecturas</a:t>
            </a:r>
            <a:r>
              <a:rPr lang="pt-PT" sz="4000" b="1" dirty="0">
                <a:latin typeface="Tw Cen MT"/>
                <a:ea typeface="ＭＳ Ｐゴシック" charset="0"/>
                <a:cs typeface="Tw Cen MT"/>
              </a:rPr>
              <a:t> P2P</a:t>
            </a:r>
          </a:p>
        </p:txBody>
      </p:sp>
      <p:sp>
        <p:nvSpPr>
          <p:cNvPr id="256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057400"/>
            <a:ext cx="4129088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Conjuntos de </a:t>
            </a:r>
            <a:r>
              <a:rPr lang="pt-PT" sz="1800" i="1" dirty="0" err="1">
                <a:latin typeface="Tw Cen MT"/>
                <a:ea typeface="ＭＳ Ｐゴシック" charset="0"/>
                <a:cs typeface="Tw Cen MT"/>
              </a:rPr>
              <a:t>hosts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 comunicam </a:t>
            </a:r>
            <a:r>
              <a:rPr lang="pt-PT" sz="1800" dirty="0" err="1">
                <a:latin typeface="Tw Cen MT"/>
                <a:ea typeface="ＭＳ Ｐゴシック" charset="0"/>
                <a:cs typeface="Tw Cen MT"/>
              </a:rPr>
              <a:t>directamente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 entre si sem uma estruturaç</a:t>
            </a:r>
            <a:r>
              <a:rPr lang="pt-PT" altLang="ja-JP" sz="1800" dirty="0">
                <a:latin typeface="Tw Cen MT"/>
                <a:ea typeface="ヒラギノ角ゴ Pro W3" charset="0"/>
                <a:cs typeface="Tw Cen MT"/>
              </a:rPr>
              <a:t>ão hierárquica</a:t>
            </a:r>
            <a:endParaRPr lang="pt-PT" sz="1800" dirty="0"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1800" dirty="0"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800" i="1" dirty="0">
                <a:latin typeface="Tw Cen MT"/>
                <a:ea typeface="ＭＳ Ｐゴシック" charset="0"/>
                <a:cs typeface="Tw Cen MT"/>
              </a:rPr>
              <a:t>Os </a:t>
            </a:r>
            <a:r>
              <a:rPr lang="pt-PT" sz="1800" i="1" dirty="0" err="1">
                <a:latin typeface="Tw Cen MT"/>
                <a:ea typeface="ＭＳ Ｐゴシック" charset="0"/>
                <a:cs typeface="Tw Cen MT"/>
              </a:rPr>
              <a:t>Peers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 (pares, parceiros, …) nem sempre estão ligados e podem trocar de endereço IP de cada vez que estão ligados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1800" dirty="0"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800" b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Muito escalável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1800" b="1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800" b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Mas mais difícil de gerir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1800" dirty="0">
              <a:latin typeface="Tw Cen MT"/>
              <a:ea typeface="ＭＳ Ｐゴシック" charset="0"/>
              <a:cs typeface="Tw Cen MT"/>
            </a:endParaRPr>
          </a:p>
        </p:txBody>
      </p:sp>
      <p:grpSp>
        <p:nvGrpSpPr>
          <p:cNvPr id="25620" name="Group 4"/>
          <p:cNvGrpSpPr>
            <a:grpSpLocks/>
          </p:cNvGrpSpPr>
          <p:nvPr/>
        </p:nvGrpSpPr>
        <p:grpSpPr bwMode="auto">
          <a:xfrm>
            <a:off x="4703763" y="1871663"/>
            <a:ext cx="3678237" cy="4130675"/>
            <a:chOff x="3220" y="1179"/>
            <a:chExt cx="2317" cy="2602"/>
          </a:xfrm>
        </p:grpSpPr>
        <p:sp>
          <p:nvSpPr>
            <p:cNvPr id="25621" name="Freeform 5"/>
            <p:cNvSpPr>
              <a:spLocks/>
            </p:cNvSpPr>
            <p:nvPr/>
          </p:nvSpPr>
          <p:spPr bwMode="auto">
            <a:xfrm>
              <a:off x="4404" y="1269"/>
              <a:ext cx="1133" cy="1055"/>
            </a:xfrm>
            <a:custGeom>
              <a:avLst/>
              <a:gdLst>
                <a:gd name="T0" fmla="*/ 210 w 1292"/>
                <a:gd name="T1" fmla="*/ 6 h 1255"/>
                <a:gd name="T2" fmla="*/ 31 w 1292"/>
                <a:gd name="T3" fmla="*/ 132 h 1255"/>
                <a:gd name="T4" fmla="*/ 25 w 1292"/>
                <a:gd name="T5" fmla="*/ 440 h 1255"/>
                <a:gd name="T6" fmla="*/ 46 w 1292"/>
                <a:gd name="T7" fmla="*/ 697 h 1255"/>
                <a:gd name="T8" fmla="*/ 215 w 1292"/>
                <a:gd name="T9" fmla="*/ 732 h 1255"/>
                <a:gd name="T10" fmla="*/ 567 w 1292"/>
                <a:gd name="T11" fmla="*/ 949 h 1255"/>
                <a:gd name="T12" fmla="*/ 873 w 1292"/>
                <a:gd name="T13" fmla="*/ 1040 h 1255"/>
                <a:gd name="T14" fmla="*/ 1051 w 1292"/>
                <a:gd name="T15" fmla="*/ 858 h 1255"/>
                <a:gd name="T16" fmla="*/ 1115 w 1292"/>
                <a:gd name="T17" fmla="*/ 374 h 1255"/>
                <a:gd name="T18" fmla="*/ 1057 w 1292"/>
                <a:gd name="T19" fmla="*/ 177 h 1255"/>
                <a:gd name="T20" fmla="*/ 657 w 1292"/>
                <a:gd name="T21" fmla="*/ 97 h 1255"/>
                <a:gd name="T22" fmla="*/ 210 w 1292"/>
                <a:gd name="T23" fmla="*/ 6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2" name="Freeform 6"/>
            <p:cNvSpPr>
              <a:spLocks/>
            </p:cNvSpPr>
            <p:nvPr/>
          </p:nvSpPr>
          <p:spPr bwMode="auto">
            <a:xfrm>
              <a:off x="3220" y="1179"/>
              <a:ext cx="1176" cy="1001"/>
            </a:xfrm>
            <a:custGeom>
              <a:avLst/>
              <a:gdLst>
                <a:gd name="T0" fmla="*/ 483 w 1340"/>
                <a:gd name="T1" fmla="*/ 35 h 1191"/>
                <a:gd name="T2" fmla="*/ 72 w 1340"/>
                <a:gd name="T3" fmla="*/ 50 h 1191"/>
                <a:gd name="T4" fmla="*/ 51 w 1340"/>
                <a:gd name="T5" fmla="*/ 338 h 1191"/>
                <a:gd name="T6" fmla="*/ 25 w 1340"/>
                <a:gd name="T7" fmla="*/ 605 h 1191"/>
                <a:gd name="T8" fmla="*/ 98 w 1340"/>
                <a:gd name="T9" fmla="*/ 731 h 1191"/>
                <a:gd name="T10" fmla="*/ 472 w 1340"/>
                <a:gd name="T11" fmla="*/ 736 h 1191"/>
                <a:gd name="T12" fmla="*/ 562 w 1340"/>
                <a:gd name="T13" fmla="*/ 948 h 1191"/>
                <a:gd name="T14" fmla="*/ 1083 w 1340"/>
                <a:gd name="T15" fmla="*/ 923 h 1191"/>
                <a:gd name="T16" fmla="*/ 1120 w 1340"/>
                <a:gd name="T17" fmla="*/ 479 h 1191"/>
                <a:gd name="T18" fmla="*/ 1057 w 1340"/>
                <a:gd name="T19" fmla="*/ 287 h 1191"/>
                <a:gd name="T20" fmla="*/ 667 w 1340"/>
                <a:gd name="T21" fmla="*/ 242 h 1191"/>
                <a:gd name="T22" fmla="*/ 483 w 1340"/>
                <a:gd name="T23" fmla="*/ 35 h 11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40"/>
                <a:gd name="T37" fmla="*/ 0 h 1191"/>
                <a:gd name="T38" fmla="*/ 1340 w 1340"/>
                <a:gd name="T39" fmla="*/ 1191 h 119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40" h="1191">
                  <a:moveTo>
                    <a:pt x="550" y="42"/>
                  </a:moveTo>
                  <a:cubicBezTo>
                    <a:pt x="437" y="4"/>
                    <a:pt x="164" y="0"/>
                    <a:pt x="82" y="60"/>
                  </a:cubicBezTo>
                  <a:cubicBezTo>
                    <a:pt x="0" y="120"/>
                    <a:pt x="67" y="292"/>
                    <a:pt x="58" y="402"/>
                  </a:cubicBezTo>
                  <a:cubicBezTo>
                    <a:pt x="49" y="512"/>
                    <a:pt x="19" y="642"/>
                    <a:pt x="28" y="720"/>
                  </a:cubicBezTo>
                  <a:cubicBezTo>
                    <a:pt x="37" y="798"/>
                    <a:pt x="27" y="844"/>
                    <a:pt x="112" y="870"/>
                  </a:cubicBezTo>
                  <a:cubicBezTo>
                    <a:pt x="197" y="896"/>
                    <a:pt x="450" y="833"/>
                    <a:pt x="538" y="876"/>
                  </a:cubicBezTo>
                  <a:cubicBezTo>
                    <a:pt x="626" y="919"/>
                    <a:pt x="524" y="1091"/>
                    <a:pt x="640" y="1128"/>
                  </a:cubicBezTo>
                  <a:cubicBezTo>
                    <a:pt x="756" y="1165"/>
                    <a:pt x="1128" y="1191"/>
                    <a:pt x="1234" y="1098"/>
                  </a:cubicBezTo>
                  <a:cubicBezTo>
                    <a:pt x="1340" y="1005"/>
                    <a:pt x="1281" y="696"/>
                    <a:pt x="1276" y="570"/>
                  </a:cubicBezTo>
                  <a:cubicBezTo>
                    <a:pt x="1271" y="444"/>
                    <a:pt x="1290" y="389"/>
                    <a:pt x="1204" y="342"/>
                  </a:cubicBezTo>
                  <a:cubicBezTo>
                    <a:pt x="1118" y="295"/>
                    <a:pt x="868" y="338"/>
                    <a:pt x="760" y="288"/>
                  </a:cubicBezTo>
                  <a:cubicBezTo>
                    <a:pt x="652" y="238"/>
                    <a:pt x="663" y="80"/>
                    <a:pt x="550" y="42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3" name="Freeform 7"/>
            <p:cNvSpPr>
              <a:spLocks/>
            </p:cNvSpPr>
            <p:nvPr/>
          </p:nvSpPr>
          <p:spPr bwMode="auto">
            <a:xfrm>
              <a:off x="3456" y="2064"/>
              <a:ext cx="1874" cy="1398"/>
            </a:xfrm>
            <a:custGeom>
              <a:avLst/>
              <a:gdLst>
                <a:gd name="T0" fmla="*/ 24 w 2135"/>
                <a:gd name="T1" fmla="*/ 548 h 1662"/>
                <a:gd name="T2" fmla="*/ 92 w 2135"/>
                <a:gd name="T3" fmla="*/ 64 h 1662"/>
                <a:gd name="T4" fmla="*/ 577 w 2135"/>
                <a:gd name="T5" fmla="*/ 165 h 1662"/>
                <a:gd name="T6" fmla="*/ 1061 w 2135"/>
                <a:gd name="T7" fmla="*/ 84 h 1662"/>
                <a:gd name="T8" fmla="*/ 1756 w 2135"/>
                <a:gd name="T9" fmla="*/ 342 h 1662"/>
                <a:gd name="T10" fmla="*/ 1767 w 2135"/>
                <a:gd name="T11" fmla="*/ 962 h 1662"/>
                <a:gd name="T12" fmla="*/ 1388 w 2135"/>
                <a:gd name="T13" fmla="*/ 1346 h 1662"/>
                <a:gd name="T14" fmla="*/ 714 w 2135"/>
                <a:gd name="T15" fmla="*/ 1275 h 1662"/>
                <a:gd name="T16" fmla="*/ 440 w 2135"/>
                <a:gd name="T17" fmla="*/ 1068 h 1662"/>
                <a:gd name="T18" fmla="*/ 161 w 2135"/>
                <a:gd name="T19" fmla="*/ 897 h 1662"/>
                <a:gd name="T20" fmla="*/ 24 w 2135"/>
                <a:gd name="T21" fmla="*/ 548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624" name="Group 8"/>
            <p:cNvGrpSpPr>
              <a:grpSpLocks/>
            </p:cNvGrpSpPr>
            <p:nvPr/>
          </p:nvGrpSpPr>
          <p:grpSpPr bwMode="auto">
            <a:xfrm>
              <a:off x="3294" y="1264"/>
              <a:ext cx="462" cy="201"/>
              <a:chOff x="3552" y="246"/>
              <a:chExt cx="527" cy="248"/>
            </a:xfrm>
          </p:grpSpPr>
          <p:graphicFrame>
            <p:nvGraphicFramePr>
              <p:cNvPr id="25615" name="Object 15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626" name="Clip" r:id="rId3" imgW="1307948" imgH="1084823" progId="MS_ClipArt_Gallery.2">
                      <p:embed/>
                    </p:oleObj>
                  </mc:Choice>
                  <mc:Fallback>
                    <p:oleObj name="Clip" r:id="rId3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46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5616" name="Object 16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627" name="Clip" r:id="rId5" imgW="682388" imgH="481084" progId="MS_ClipArt_Gallery.2">
                      <p:embed/>
                    </p:oleObj>
                  </mc:Choice>
                  <mc:Fallback>
                    <p:oleObj name="Clip" r:id="rId5" imgW="682388" imgH="481084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78" y="338"/>
                            <a:ext cx="201" cy="14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5832" name="Line 11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25" name="Group 12"/>
            <p:cNvGrpSpPr>
              <a:grpSpLocks/>
            </p:cNvGrpSpPr>
            <p:nvPr/>
          </p:nvGrpSpPr>
          <p:grpSpPr bwMode="auto">
            <a:xfrm>
              <a:off x="3294" y="1639"/>
              <a:ext cx="462" cy="201"/>
              <a:chOff x="3552" y="246"/>
              <a:chExt cx="527" cy="248"/>
            </a:xfrm>
          </p:grpSpPr>
          <p:graphicFrame>
            <p:nvGraphicFramePr>
              <p:cNvPr id="25613" name="Object 13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628" name="Clip" r:id="rId7" imgW="1307948" imgH="1084823" progId="MS_ClipArt_Gallery.2">
                      <p:embed/>
                    </p:oleObj>
                  </mc:Choice>
                  <mc:Fallback>
                    <p:oleObj name="Clip" r:id="rId7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46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5614" name="Object 14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629" name="Clip" r:id="rId8" imgW="682388" imgH="481084" progId="MS_ClipArt_Gallery.2">
                      <p:embed/>
                    </p:oleObj>
                  </mc:Choice>
                  <mc:Fallback>
                    <p:oleObj name="Clip" r:id="rId8" imgW="682388" imgH="481084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78" y="338"/>
                            <a:ext cx="201" cy="14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5831" name="Line 15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26" name="Group 16"/>
            <p:cNvGrpSpPr>
              <a:grpSpLocks/>
            </p:cNvGrpSpPr>
            <p:nvPr/>
          </p:nvGrpSpPr>
          <p:grpSpPr bwMode="auto">
            <a:xfrm>
              <a:off x="3531" y="1505"/>
              <a:ext cx="44" cy="135"/>
              <a:chOff x="3842" y="406"/>
              <a:chExt cx="51" cy="167"/>
            </a:xfrm>
          </p:grpSpPr>
          <p:sp>
            <p:nvSpPr>
              <p:cNvPr id="25828" name="Oval 17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29" name="Oval 18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30" name="Oval 19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27" name="Group 20"/>
            <p:cNvGrpSpPr>
              <a:grpSpLocks/>
            </p:cNvGrpSpPr>
            <p:nvPr/>
          </p:nvGrpSpPr>
          <p:grpSpPr bwMode="auto">
            <a:xfrm>
              <a:off x="3840" y="1824"/>
              <a:ext cx="132" cy="249"/>
              <a:chOff x="4180" y="783"/>
              <a:chExt cx="150" cy="307"/>
            </a:xfrm>
          </p:grpSpPr>
          <p:sp>
            <p:nvSpPr>
              <p:cNvPr id="25820" name="AutoShape 21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21" name="Rectangle 22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22" name="Rectangle 23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23" name="AutoShape 24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24" name="Line 25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25" name="Line 26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26" name="Rectangle 27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27" name="Rectangle 28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28" name="Group 29"/>
            <p:cNvGrpSpPr>
              <a:grpSpLocks/>
            </p:cNvGrpSpPr>
            <p:nvPr/>
          </p:nvGrpSpPr>
          <p:grpSpPr bwMode="auto">
            <a:xfrm rot="-5400000">
              <a:off x="4024" y="1871"/>
              <a:ext cx="51" cy="147"/>
              <a:chOff x="3842" y="406"/>
              <a:chExt cx="51" cy="167"/>
            </a:xfrm>
          </p:grpSpPr>
          <p:sp>
            <p:nvSpPr>
              <p:cNvPr id="25817" name="Oval 30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18" name="Oval 31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19" name="Oval 32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5629" name="Line 33"/>
            <p:cNvSpPr>
              <a:spLocks noChangeShapeType="1"/>
            </p:cNvSpPr>
            <p:nvPr/>
          </p:nvSpPr>
          <p:spPr bwMode="auto">
            <a:xfrm>
              <a:off x="3913" y="1764"/>
              <a:ext cx="31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0" name="Line 34"/>
            <p:cNvSpPr>
              <a:spLocks noChangeShapeType="1"/>
            </p:cNvSpPr>
            <p:nvPr/>
          </p:nvSpPr>
          <p:spPr bwMode="auto">
            <a:xfrm>
              <a:off x="3915" y="1762"/>
              <a:ext cx="1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1" name="Line 35"/>
            <p:cNvSpPr>
              <a:spLocks noChangeShapeType="1"/>
            </p:cNvSpPr>
            <p:nvPr/>
          </p:nvSpPr>
          <p:spPr bwMode="auto">
            <a:xfrm>
              <a:off x="4227" y="1761"/>
              <a:ext cx="1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2" name="Line 36"/>
            <p:cNvSpPr>
              <a:spLocks noChangeShapeType="1"/>
            </p:cNvSpPr>
            <p:nvPr/>
          </p:nvSpPr>
          <p:spPr bwMode="auto">
            <a:xfrm>
              <a:off x="3724" y="1424"/>
              <a:ext cx="182" cy="1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3" name="Line 37"/>
            <p:cNvSpPr>
              <a:spLocks noChangeShapeType="1"/>
            </p:cNvSpPr>
            <p:nvPr/>
          </p:nvSpPr>
          <p:spPr bwMode="auto">
            <a:xfrm flipV="1">
              <a:off x="3732" y="1604"/>
              <a:ext cx="174" cy="2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4" name="Line 38"/>
            <p:cNvSpPr>
              <a:spLocks noChangeShapeType="1"/>
            </p:cNvSpPr>
            <p:nvPr/>
          </p:nvSpPr>
          <p:spPr bwMode="auto">
            <a:xfrm flipV="1">
              <a:off x="4064" y="1658"/>
              <a:ext cx="1" cy="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635" name="Group 39"/>
            <p:cNvGrpSpPr>
              <a:grpSpLocks/>
            </p:cNvGrpSpPr>
            <p:nvPr/>
          </p:nvGrpSpPr>
          <p:grpSpPr bwMode="auto">
            <a:xfrm>
              <a:off x="4139" y="1808"/>
              <a:ext cx="132" cy="249"/>
              <a:chOff x="4180" y="783"/>
              <a:chExt cx="150" cy="307"/>
            </a:xfrm>
          </p:grpSpPr>
          <p:sp>
            <p:nvSpPr>
              <p:cNvPr id="25809" name="AutoShape 40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10" name="Rectangle 41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11" name="Rectangle 42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12" name="AutoShape 43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13" name="Line 44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14" name="Line 45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15" name="Rectangle 46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16" name="Rectangle 47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36" name="Group 48"/>
            <p:cNvGrpSpPr>
              <a:grpSpLocks/>
            </p:cNvGrpSpPr>
            <p:nvPr/>
          </p:nvGrpSpPr>
          <p:grpSpPr bwMode="auto">
            <a:xfrm>
              <a:off x="3552" y="2208"/>
              <a:ext cx="302" cy="583"/>
              <a:chOff x="3314" y="1248"/>
              <a:chExt cx="344" cy="694"/>
            </a:xfrm>
          </p:grpSpPr>
          <p:graphicFrame>
            <p:nvGraphicFramePr>
              <p:cNvPr id="25611" name="Object 11"/>
              <p:cNvGraphicFramePr>
                <a:graphicFrameLocks noChangeAspect="1"/>
              </p:cNvGraphicFramePr>
              <p:nvPr/>
            </p:nvGraphicFramePr>
            <p:xfrm>
              <a:off x="3314" y="1248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630" name="Clip" r:id="rId9" imgW="1307948" imgH="1084823" progId="MS_ClipArt_Gallery.2">
                      <p:embed/>
                    </p:oleObj>
                  </mc:Choice>
                  <mc:Fallback>
                    <p:oleObj name="Clip" r:id="rId9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14" y="1248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5802" name="Line 50"/>
              <p:cNvSpPr>
                <a:spLocks noChangeShapeType="1"/>
              </p:cNvSpPr>
              <p:nvPr/>
            </p:nvSpPr>
            <p:spPr bwMode="auto">
              <a:xfrm flipV="1">
                <a:off x="3606" y="1433"/>
                <a:ext cx="52" cy="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25612" name="Object 12"/>
              <p:cNvGraphicFramePr>
                <a:graphicFrameLocks noChangeAspect="1"/>
              </p:cNvGraphicFramePr>
              <p:nvPr/>
            </p:nvGraphicFramePr>
            <p:xfrm>
              <a:off x="3314" y="1694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631" name="Clip" r:id="rId10" imgW="1307948" imgH="1084823" progId="MS_ClipArt_Gallery.2">
                      <p:embed/>
                    </p:oleObj>
                  </mc:Choice>
                  <mc:Fallback>
                    <p:oleObj name="Clip" r:id="rId10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14" y="1694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5803" name="Line 52"/>
              <p:cNvSpPr>
                <a:spLocks noChangeShapeType="1"/>
              </p:cNvSpPr>
              <p:nvPr/>
            </p:nvSpPr>
            <p:spPr bwMode="auto">
              <a:xfrm flipV="1">
                <a:off x="3606" y="1882"/>
                <a:ext cx="5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5804" name="Group 53"/>
              <p:cNvGrpSpPr>
                <a:grpSpLocks/>
              </p:cNvGrpSpPr>
              <p:nvPr/>
            </p:nvGrpSpPr>
            <p:grpSpPr bwMode="auto">
              <a:xfrm>
                <a:off x="3404" y="1504"/>
                <a:ext cx="51" cy="167"/>
                <a:chOff x="3842" y="406"/>
                <a:chExt cx="51" cy="167"/>
              </a:xfrm>
            </p:grpSpPr>
            <p:sp>
              <p:nvSpPr>
                <p:cNvPr id="25806" name="Oval 54"/>
                <p:cNvSpPr>
                  <a:spLocks noChangeArrowheads="1"/>
                </p:cNvSpPr>
                <p:nvPr/>
              </p:nvSpPr>
              <p:spPr bwMode="auto">
                <a:xfrm>
                  <a:off x="3842" y="40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807" name="Oval 55"/>
                <p:cNvSpPr>
                  <a:spLocks noChangeArrowheads="1"/>
                </p:cNvSpPr>
                <p:nvPr/>
              </p:nvSpPr>
              <p:spPr bwMode="auto">
                <a:xfrm>
                  <a:off x="3844" y="46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808" name="Oval 56"/>
                <p:cNvSpPr>
                  <a:spLocks noChangeArrowheads="1"/>
                </p:cNvSpPr>
                <p:nvPr/>
              </p:nvSpPr>
              <p:spPr bwMode="auto">
                <a:xfrm>
                  <a:off x="3846" y="52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5805" name="Line 57"/>
              <p:cNvSpPr>
                <a:spLocks noChangeShapeType="1"/>
              </p:cNvSpPr>
              <p:nvPr/>
            </p:nvSpPr>
            <p:spPr bwMode="auto">
              <a:xfrm>
                <a:off x="3654" y="1431"/>
                <a:ext cx="0" cy="4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25602" name="Object 2"/>
            <p:cNvGraphicFramePr>
              <a:graphicFrameLocks noChangeAspect="1"/>
            </p:cNvGraphicFramePr>
            <p:nvPr/>
          </p:nvGraphicFramePr>
          <p:xfrm>
            <a:off x="4083" y="2834"/>
            <a:ext cx="263" cy="2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32" name="Clip" r:id="rId11" imgW="1307948" imgH="1084823" progId="MS_ClipArt_Gallery.2">
                    <p:embed/>
                  </p:oleObj>
                </mc:Choice>
                <mc:Fallback>
                  <p:oleObj name="Clip" r:id="rId11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3" y="2834"/>
                          <a:ext cx="263" cy="2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3" name="Object 3"/>
            <p:cNvGraphicFramePr>
              <a:graphicFrameLocks noChangeAspect="1"/>
            </p:cNvGraphicFramePr>
            <p:nvPr/>
          </p:nvGraphicFramePr>
          <p:xfrm>
            <a:off x="3696" y="2827"/>
            <a:ext cx="262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33" name="Clip" r:id="rId12" imgW="1307948" imgH="1084823" progId="MS_ClipArt_Gallery.2">
                    <p:embed/>
                  </p:oleObj>
                </mc:Choice>
                <mc:Fallback>
                  <p:oleObj name="Clip" r:id="rId12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2827"/>
                          <a:ext cx="262" cy="2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37" name="Oval 60"/>
            <p:cNvSpPr>
              <a:spLocks noChangeArrowheads="1"/>
            </p:cNvSpPr>
            <p:nvPr/>
          </p:nvSpPr>
          <p:spPr bwMode="auto">
            <a:xfrm rot="-5400000">
              <a:off x="3959" y="2892"/>
              <a:ext cx="40" cy="4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8" name="Oval 61"/>
            <p:cNvSpPr>
              <a:spLocks noChangeArrowheads="1"/>
            </p:cNvSpPr>
            <p:nvPr/>
          </p:nvSpPr>
          <p:spPr bwMode="auto">
            <a:xfrm rot="-5400000">
              <a:off x="4012" y="2891"/>
              <a:ext cx="40" cy="4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9" name="Oval 62"/>
            <p:cNvSpPr>
              <a:spLocks noChangeArrowheads="1"/>
            </p:cNvSpPr>
            <p:nvPr/>
          </p:nvSpPr>
          <p:spPr bwMode="auto">
            <a:xfrm rot="-5400000">
              <a:off x="4061" y="2894"/>
              <a:ext cx="39" cy="4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0" name="Line 63"/>
            <p:cNvSpPr>
              <a:spLocks noChangeShapeType="1"/>
            </p:cNvSpPr>
            <p:nvPr/>
          </p:nvSpPr>
          <p:spPr bwMode="auto">
            <a:xfrm rot="-5400000">
              <a:off x="4225" y="2818"/>
              <a:ext cx="3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1" name="Line 64"/>
            <p:cNvSpPr>
              <a:spLocks noChangeShapeType="1"/>
            </p:cNvSpPr>
            <p:nvPr/>
          </p:nvSpPr>
          <p:spPr bwMode="auto">
            <a:xfrm rot="5400000" flipH="1">
              <a:off x="3830" y="2813"/>
              <a:ext cx="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2" name="Line 65"/>
            <p:cNvSpPr>
              <a:spLocks noChangeShapeType="1"/>
            </p:cNvSpPr>
            <p:nvPr/>
          </p:nvSpPr>
          <p:spPr bwMode="auto">
            <a:xfrm rot="16200000" flipV="1">
              <a:off x="4049" y="2599"/>
              <a:ext cx="0" cy="3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3" name="Line 66"/>
            <p:cNvSpPr>
              <a:spLocks noChangeShapeType="1"/>
            </p:cNvSpPr>
            <p:nvPr/>
          </p:nvSpPr>
          <p:spPr bwMode="auto">
            <a:xfrm flipV="1">
              <a:off x="3838" y="2561"/>
              <a:ext cx="59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4" name="Line 67"/>
            <p:cNvSpPr>
              <a:spLocks noChangeShapeType="1"/>
            </p:cNvSpPr>
            <p:nvPr/>
          </p:nvSpPr>
          <p:spPr bwMode="auto">
            <a:xfrm>
              <a:off x="4217" y="2590"/>
              <a:ext cx="191" cy="2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5" name="Line 68"/>
            <p:cNvSpPr>
              <a:spLocks noChangeShapeType="1"/>
            </p:cNvSpPr>
            <p:nvPr/>
          </p:nvSpPr>
          <p:spPr bwMode="auto">
            <a:xfrm flipH="1">
              <a:off x="4718" y="2588"/>
              <a:ext cx="176" cy="2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5604" name="Object 4"/>
            <p:cNvGraphicFramePr>
              <a:graphicFrameLocks noChangeAspect="1"/>
            </p:cNvGraphicFramePr>
            <p:nvPr/>
          </p:nvGraphicFramePr>
          <p:xfrm>
            <a:off x="4830" y="2306"/>
            <a:ext cx="128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34" name="Clip" r:id="rId13" imgW="983488" imgH="1209040" progId="MS_ClipArt_Gallery.2">
                    <p:embed/>
                  </p:oleObj>
                </mc:Choice>
                <mc:Fallback>
                  <p:oleObj name="Clip" r:id="rId13" imgW="983488" imgH="120904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30" y="2306"/>
                          <a:ext cx="128" cy="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5" name="Object 5"/>
            <p:cNvGraphicFramePr>
              <a:graphicFrameLocks noChangeAspect="1"/>
            </p:cNvGraphicFramePr>
            <p:nvPr/>
          </p:nvGraphicFramePr>
          <p:xfrm>
            <a:off x="3988" y="2357"/>
            <a:ext cx="128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35" name="Clip" r:id="rId15" imgW="983488" imgH="1209040" progId="MS_ClipArt_Gallery.2">
                    <p:embed/>
                  </p:oleObj>
                </mc:Choice>
                <mc:Fallback>
                  <p:oleObj name="Clip" r:id="rId15" imgW="983488" imgH="120904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88" y="2357"/>
                          <a:ext cx="128" cy="1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46" name="Freeform 71"/>
            <p:cNvSpPr>
              <a:spLocks/>
            </p:cNvSpPr>
            <p:nvPr/>
          </p:nvSpPr>
          <p:spPr bwMode="auto">
            <a:xfrm>
              <a:off x="4039" y="2215"/>
              <a:ext cx="853" cy="192"/>
            </a:xfrm>
            <a:custGeom>
              <a:avLst/>
              <a:gdLst>
                <a:gd name="T0" fmla="*/ 0 w 972"/>
                <a:gd name="T1" fmla="*/ 192 h 228"/>
                <a:gd name="T2" fmla="*/ 379 w 972"/>
                <a:gd name="T3" fmla="*/ 8 h 228"/>
                <a:gd name="T4" fmla="*/ 853 w 972"/>
                <a:gd name="T5" fmla="*/ 144 h 228"/>
                <a:gd name="T6" fmla="*/ 0 60000 65536"/>
                <a:gd name="T7" fmla="*/ 0 60000 65536"/>
                <a:gd name="T8" fmla="*/ 0 60000 65536"/>
                <a:gd name="T9" fmla="*/ 0 w 972"/>
                <a:gd name="T10" fmla="*/ 0 h 228"/>
                <a:gd name="T11" fmla="*/ 972 w 972"/>
                <a:gd name="T12" fmla="*/ 228 h 2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2" h="228">
                  <a:moveTo>
                    <a:pt x="0" y="228"/>
                  </a:moveTo>
                  <a:cubicBezTo>
                    <a:pt x="135" y="123"/>
                    <a:pt x="270" y="18"/>
                    <a:pt x="432" y="9"/>
                  </a:cubicBezTo>
                  <a:cubicBezTo>
                    <a:pt x="594" y="0"/>
                    <a:pt x="783" y="85"/>
                    <a:pt x="972" y="17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647" name="Group 72"/>
            <p:cNvGrpSpPr>
              <a:grpSpLocks/>
            </p:cNvGrpSpPr>
            <p:nvPr/>
          </p:nvGrpSpPr>
          <p:grpSpPr bwMode="auto">
            <a:xfrm>
              <a:off x="4207" y="3111"/>
              <a:ext cx="256" cy="269"/>
              <a:chOff x="2870" y="1518"/>
              <a:chExt cx="292" cy="320"/>
            </a:xfrm>
          </p:grpSpPr>
          <p:graphicFrame>
            <p:nvGraphicFramePr>
              <p:cNvPr id="25609" name="Object 9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636" name="Clip" r:id="rId16" imgW="827508" imgH="841085" progId="MS_ClipArt_Gallery.2">
                      <p:embed/>
                    </p:oleObj>
                  </mc:Choice>
                  <mc:Fallback>
                    <p:oleObj name="Clip" r:id="rId16" imgW="827508" imgH="841085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5610" name="Object 10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637" name="Clip" r:id="rId18" imgW="1268977" imgH="1200107" progId="MS_ClipArt_Gallery.2">
                      <p:embed/>
                    </p:oleObj>
                  </mc:Choice>
                  <mc:Fallback>
                    <p:oleObj name="Clip" r:id="rId18" imgW="1268977" imgH="1200107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5648" name="Group 75"/>
            <p:cNvGrpSpPr>
              <a:grpSpLocks/>
            </p:cNvGrpSpPr>
            <p:nvPr/>
          </p:nvGrpSpPr>
          <p:grpSpPr bwMode="auto">
            <a:xfrm>
              <a:off x="4697" y="3131"/>
              <a:ext cx="256" cy="269"/>
              <a:chOff x="2870" y="1518"/>
              <a:chExt cx="292" cy="320"/>
            </a:xfrm>
          </p:grpSpPr>
          <p:graphicFrame>
            <p:nvGraphicFramePr>
              <p:cNvPr id="25607" name="Object 7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638" name="Clip" r:id="rId20" imgW="827508" imgH="841085" progId="MS_ClipArt_Gallery.2">
                      <p:embed/>
                    </p:oleObj>
                  </mc:Choice>
                  <mc:Fallback>
                    <p:oleObj name="Clip" r:id="rId20" imgW="827508" imgH="841085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5608" name="Object 8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639" name="Clip" r:id="rId21" imgW="1268977" imgH="1200107" progId="MS_ClipArt_Gallery.2">
                      <p:embed/>
                    </p:oleObj>
                  </mc:Choice>
                  <mc:Fallback>
                    <p:oleObj name="Clip" r:id="rId21" imgW="1268977" imgH="1200107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5649" name="Group 78"/>
            <p:cNvGrpSpPr>
              <a:grpSpLocks/>
            </p:cNvGrpSpPr>
            <p:nvPr/>
          </p:nvGrpSpPr>
          <p:grpSpPr bwMode="auto">
            <a:xfrm>
              <a:off x="4436" y="2952"/>
              <a:ext cx="239" cy="237"/>
              <a:chOff x="4733" y="2082"/>
              <a:chExt cx="272" cy="282"/>
            </a:xfrm>
          </p:grpSpPr>
          <p:graphicFrame>
            <p:nvGraphicFramePr>
              <p:cNvPr id="25606" name="Object 6"/>
              <p:cNvGraphicFramePr>
                <a:graphicFrameLocks noChangeAspect="1"/>
              </p:cNvGraphicFramePr>
              <p:nvPr/>
            </p:nvGraphicFramePr>
            <p:xfrm>
              <a:off x="4733" y="2082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640" name="Clip" r:id="rId22" imgW="827508" imgH="841085" progId="MS_ClipArt_Gallery.2">
                      <p:embed/>
                    </p:oleObj>
                  </mc:Choice>
                  <mc:Fallback>
                    <p:oleObj name="Clip" r:id="rId22" imgW="827508" imgH="841085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33" y="2082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5801" name="Rectangle 80"/>
              <p:cNvSpPr>
                <a:spLocks noChangeArrowheads="1"/>
              </p:cNvSpPr>
              <p:nvPr/>
            </p:nvSpPr>
            <p:spPr bwMode="auto">
              <a:xfrm>
                <a:off x="4812" y="2181"/>
                <a:ext cx="192" cy="183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5650" name="Line 81"/>
            <p:cNvSpPr>
              <a:spLocks noChangeShapeType="1"/>
            </p:cNvSpPr>
            <p:nvPr/>
          </p:nvSpPr>
          <p:spPr bwMode="auto">
            <a:xfrm>
              <a:off x="4629" y="2891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651" name="Group 82"/>
            <p:cNvGrpSpPr>
              <a:grpSpLocks/>
            </p:cNvGrpSpPr>
            <p:nvPr/>
          </p:nvGrpSpPr>
          <p:grpSpPr bwMode="auto">
            <a:xfrm>
              <a:off x="5083" y="2528"/>
              <a:ext cx="131" cy="258"/>
              <a:chOff x="4180" y="783"/>
              <a:chExt cx="150" cy="307"/>
            </a:xfrm>
          </p:grpSpPr>
          <p:sp>
            <p:nvSpPr>
              <p:cNvPr id="25793" name="AutoShape 83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94" name="Rectangle 84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95" name="Rectangle 85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96" name="AutoShape 86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97" name="Line 87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98" name="Line 88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99" name="Rectangle 89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00" name="Rectangle 90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52" name="Group 91"/>
            <p:cNvGrpSpPr>
              <a:grpSpLocks/>
            </p:cNvGrpSpPr>
            <p:nvPr/>
          </p:nvGrpSpPr>
          <p:grpSpPr bwMode="auto">
            <a:xfrm>
              <a:off x="5075" y="2808"/>
              <a:ext cx="131" cy="258"/>
              <a:chOff x="4180" y="783"/>
              <a:chExt cx="150" cy="307"/>
            </a:xfrm>
          </p:grpSpPr>
          <p:sp>
            <p:nvSpPr>
              <p:cNvPr id="25785" name="AutoShape 92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86" name="Rectangle 93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87" name="Rectangle 94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88" name="AutoShape 95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89" name="Line 96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90" name="Line 97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91" name="Rectangle 98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92" name="Rectangle 99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5653" name="Line 100"/>
            <p:cNvSpPr>
              <a:spLocks noChangeShapeType="1"/>
            </p:cNvSpPr>
            <p:nvPr/>
          </p:nvSpPr>
          <p:spPr bwMode="auto">
            <a:xfrm rot="5400000" flipH="1">
              <a:off x="4839" y="2764"/>
              <a:ext cx="3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4" name="Line 101"/>
            <p:cNvSpPr>
              <a:spLocks noChangeShapeType="1"/>
            </p:cNvSpPr>
            <p:nvPr/>
          </p:nvSpPr>
          <p:spPr bwMode="auto">
            <a:xfrm rot="-5400000">
              <a:off x="5063" y="2922"/>
              <a:ext cx="0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5" name="Line 102"/>
            <p:cNvSpPr>
              <a:spLocks noChangeShapeType="1"/>
            </p:cNvSpPr>
            <p:nvPr/>
          </p:nvSpPr>
          <p:spPr bwMode="auto">
            <a:xfrm rot="-5400000">
              <a:off x="5056" y="2627"/>
              <a:ext cx="0" cy="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6" name="Line 103"/>
            <p:cNvSpPr>
              <a:spLocks noChangeShapeType="1"/>
            </p:cNvSpPr>
            <p:nvPr/>
          </p:nvSpPr>
          <p:spPr bwMode="auto">
            <a:xfrm flipV="1">
              <a:off x="4224" y="1456"/>
              <a:ext cx="289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7" name="Line 104"/>
            <p:cNvSpPr>
              <a:spLocks noChangeShapeType="1"/>
            </p:cNvSpPr>
            <p:nvPr/>
          </p:nvSpPr>
          <p:spPr bwMode="auto">
            <a:xfrm>
              <a:off x="4813" y="1446"/>
              <a:ext cx="306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8" name="Line 105"/>
            <p:cNvSpPr>
              <a:spLocks noChangeShapeType="1"/>
            </p:cNvSpPr>
            <p:nvPr/>
          </p:nvSpPr>
          <p:spPr bwMode="auto">
            <a:xfrm flipH="1">
              <a:off x="5140" y="1658"/>
              <a:ext cx="152" cy="4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9" name="Line 106"/>
            <p:cNvSpPr>
              <a:spLocks noChangeShapeType="1"/>
            </p:cNvSpPr>
            <p:nvPr/>
          </p:nvSpPr>
          <p:spPr bwMode="auto">
            <a:xfrm>
              <a:off x="4655" y="1517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0" name="Line 107"/>
            <p:cNvSpPr>
              <a:spLocks noChangeShapeType="1"/>
            </p:cNvSpPr>
            <p:nvPr/>
          </p:nvSpPr>
          <p:spPr bwMode="auto">
            <a:xfrm>
              <a:off x="4671" y="1925"/>
              <a:ext cx="337" cy="2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1" name="Line 108"/>
            <p:cNvSpPr>
              <a:spLocks noChangeShapeType="1"/>
            </p:cNvSpPr>
            <p:nvPr/>
          </p:nvSpPr>
          <p:spPr bwMode="auto">
            <a:xfrm flipH="1">
              <a:off x="4961" y="2218"/>
              <a:ext cx="168" cy="2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2" name="Line 109"/>
            <p:cNvSpPr>
              <a:spLocks noChangeShapeType="1"/>
            </p:cNvSpPr>
            <p:nvPr/>
          </p:nvSpPr>
          <p:spPr bwMode="auto">
            <a:xfrm flipH="1">
              <a:off x="4818" y="1638"/>
              <a:ext cx="353" cy="2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3" name="Line 110"/>
            <p:cNvSpPr>
              <a:spLocks noChangeShapeType="1"/>
            </p:cNvSpPr>
            <p:nvPr/>
          </p:nvSpPr>
          <p:spPr bwMode="auto">
            <a:xfrm flipH="1">
              <a:off x="4824" y="1285"/>
              <a:ext cx="221" cy="1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4" name="Line 111"/>
            <p:cNvSpPr>
              <a:spLocks noChangeShapeType="1"/>
            </p:cNvSpPr>
            <p:nvPr/>
          </p:nvSpPr>
          <p:spPr bwMode="auto">
            <a:xfrm flipH="1">
              <a:off x="5276" y="1396"/>
              <a:ext cx="127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665" name="Group 112"/>
            <p:cNvGrpSpPr>
              <a:grpSpLocks/>
            </p:cNvGrpSpPr>
            <p:nvPr/>
          </p:nvGrpSpPr>
          <p:grpSpPr bwMode="auto">
            <a:xfrm>
              <a:off x="3897" y="1517"/>
              <a:ext cx="316" cy="147"/>
              <a:chOff x="3600" y="219"/>
              <a:chExt cx="360" cy="175"/>
            </a:xfrm>
          </p:grpSpPr>
          <p:sp>
            <p:nvSpPr>
              <p:cNvPr id="25772" name="Oval 11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73" name="Line 11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74" name="Line 11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75" name="Rectangle 11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5776" name="Oval 11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5777" name="Group 11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5782" name="Line 11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83" name="Line 12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84" name="Line 12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778" name="Group 12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5779" name="Line 12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80" name="Line 12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81" name="Line 12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5666" name="Group 126"/>
            <p:cNvGrpSpPr>
              <a:grpSpLocks/>
            </p:cNvGrpSpPr>
            <p:nvPr/>
          </p:nvGrpSpPr>
          <p:grpSpPr bwMode="auto">
            <a:xfrm>
              <a:off x="4497" y="1373"/>
              <a:ext cx="316" cy="147"/>
              <a:chOff x="3600" y="219"/>
              <a:chExt cx="360" cy="175"/>
            </a:xfrm>
          </p:grpSpPr>
          <p:sp>
            <p:nvSpPr>
              <p:cNvPr id="25759" name="Oval 12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60" name="Line 12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61" name="Line 12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62" name="Rectangle 13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5763" name="Oval 13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5764" name="Group 13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5769" name="Line 13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70" name="Line 13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71" name="Line 13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765" name="Group 13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5766" name="Line 13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67" name="Line 13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68" name="Line 13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5667" name="Group 140"/>
            <p:cNvGrpSpPr>
              <a:grpSpLocks/>
            </p:cNvGrpSpPr>
            <p:nvPr/>
          </p:nvGrpSpPr>
          <p:grpSpPr bwMode="auto">
            <a:xfrm>
              <a:off x="4508" y="1787"/>
              <a:ext cx="316" cy="147"/>
              <a:chOff x="3600" y="219"/>
              <a:chExt cx="360" cy="175"/>
            </a:xfrm>
          </p:grpSpPr>
          <p:sp>
            <p:nvSpPr>
              <p:cNvPr id="25746" name="Oval 14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47" name="Line 14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48" name="Line 14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49" name="Rectangle 14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5750" name="Oval 14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5751" name="Group 14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5756" name="Line 14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57" name="Line 14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58" name="Line 14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752" name="Group 15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5753" name="Line 15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54" name="Line 15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55" name="Line 15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5668" name="Group 154"/>
            <p:cNvGrpSpPr>
              <a:grpSpLocks/>
            </p:cNvGrpSpPr>
            <p:nvPr/>
          </p:nvGrpSpPr>
          <p:grpSpPr bwMode="auto">
            <a:xfrm>
              <a:off x="5119" y="1504"/>
              <a:ext cx="315" cy="147"/>
              <a:chOff x="3600" y="219"/>
              <a:chExt cx="360" cy="175"/>
            </a:xfrm>
          </p:grpSpPr>
          <p:sp>
            <p:nvSpPr>
              <p:cNvPr id="25733" name="Oval 15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34" name="Line 15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35" name="Line 15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36" name="Rectangle 15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5737" name="Oval 15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5738" name="Group 16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5743" name="Line 16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44" name="Line 16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45" name="Line 16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739" name="Group 16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5740" name="Line 16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41" name="Line 16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42" name="Line 16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5669" name="Group 168"/>
            <p:cNvGrpSpPr>
              <a:grpSpLocks/>
            </p:cNvGrpSpPr>
            <p:nvPr/>
          </p:nvGrpSpPr>
          <p:grpSpPr bwMode="auto">
            <a:xfrm>
              <a:off x="4997" y="2069"/>
              <a:ext cx="316" cy="147"/>
              <a:chOff x="3600" y="219"/>
              <a:chExt cx="360" cy="175"/>
            </a:xfrm>
          </p:grpSpPr>
          <p:sp>
            <p:nvSpPr>
              <p:cNvPr id="25720" name="Oval 16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21" name="Line 17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22" name="Line 17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23" name="Rectangle 17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5724" name="Oval 17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5725" name="Group 17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5730" name="Line 17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31" name="Line 17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32" name="Line 17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726" name="Group 17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5727" name="Line 17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28" name="Line 18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29" name="Line 18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5670" name="Group 182"/>
            <p:cNvGrpSpPr>
              <a:grpSpLocks/>
            </p:cNvGrpSpPr>
            <p:nvPr/>
          </p:nvGrpSpPr>
          <p:grpSpPr bwMode="auto">
            <a:xfrm>
              <a:off x="4787" y="2437"/>
              <a:ext cx="316" cy="148"/>
              <a:chOff x="3600" y="219"/>
              <a:chExt cx="360" cy="175"/>
            </a:xfrm>
          </p:grpSpPr>
          <p:sp>
            <p:nvSpPr>
              <p:cNvPr id="25707" name="Oval 18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08" name="Line 18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09" name="Line 18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10" name="Rectangle 18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5711" name="Oval 18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5712" name="Group 18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5717" name="Line 18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18" name="Line 19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19" name="Line 19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713" name="Group 19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5714" name="Line 19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15" name="Line 19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16" name="Line 19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5671" name="Group 196"/>
            <p:cNvGrpSpPr>
              <a:grpSpLocks/>
            </p:cNvGrpSpPr>
            <p:nvPr/>
          </p:nvGrpSpPr>
          <p:grpSpPr bwMode="auto">
            <a:xfrm>
              <a:off x="4403" y="2745"/>
              <a:ext cx="315" cy="147"/>
              <a:chOff x="3600" y="219"/>
              <a:chExt cx="360" cy="175"/>
            </a:xfrm>
          </p:grpSpPr>
          <p:sp>
            <p:nvSpPr>
              <p:cNvPr id="25694" name="Oval 19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95" name="Line 19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96" name="Line 19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97" name="Rectangle 20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5698" name="Oval 20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5699" name="Group 20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5704" name="Line 20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05" name="Line 20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06" name="Line 20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700" name="Group 20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5701" name="Line 20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02" name="Line 20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03" name="Line 20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5672" name="Group 210"/>
            <p:cNvGrpSpPr>
              <a:grpSpLocks/>
            </p:cNvGrpSpPr>
            <p:nvPr/>
          </p:nvGrpSpPr>
          <p:grpSpPr bwMode="auto">
            <a:xfrm>
              <a:off x="3897" y="2508"/>
              <a:ext cx="316" cy="147"/>
              <a:chOff x="3600" y="219"/>
              <a:chExt cx="360" cy="175"/>
            </a:xfrm>
          </p:grpSpPr>
          <p:sp>
            <p:nvSpPr>
              <p:cNvPr id="25681" name="Oval 21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82" name="Line 21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83" name="Line 21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84" name="Rectangle 21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5685" name="Oval 21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5686" name="Group 21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5691" name="Line 21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92" name="Line 21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93" name="Line 21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687" name="Group 22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5688" name="Line 2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89" name="Line 2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90" name="Line 2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5673" name="Line 224"/>
            <p:cNvSpPr>
              <a:spLocks noChangeShapeType="1"/>
            </p:cNvSpPr>
            <p:nvPr/>
          </p:nvSpPr>
          <p:spPr bwMode="auto">
            <a:xfrm flipV="1">
              <a:off x="4058" y="2642"/>
              <a:ext cx="1" cy="1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4" name="Line 225"/>
            <p:cNvSpPr>
              <a:spLocks noChangeShapeType="1"/>
            </p:cNvSpPr>
            <p:nvPr/>
          </p:nvSpPr>
          <p:spPr bwMode="auto">
            <a:xfrm>
              <a:off x="3504" y="1728"/>
              <a:ext cx="144" cy="48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5" name="Line 226"/>
            <p:cNvSpPr>
              <a:spLocks noChangeShapeType="1"/>
            </p:cNvSpPr>
            <p:nvPr/>
          </p:nvSpPr>
          <p:spPr bwMode="auto">
            <a:xfrm>
              <a:off x="3456" y="1776"/>
              <a:ext cx="144" cy="48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6" name="Line 227"/>
            <p:cNvSpPr>
              <a:spLocks noChangeShapeType="1"/>
            </p:cNvSpPr>
            <p:nvPr/>
          </p:nvSpPr>
          <p:spPr bwMode="auto">
            <a:xfrm>
              <a:off x="3456" y="1392"/>
              <a:ext cx="672" cy="14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7" name="Line 228"/>
            <p:cNvSpPr>
              <a:spLocks noChangeShapeType="1"/>
            </p:cNvSpPr>
            <p:nvPr/>
          </p:nvSpPr>
          <p:spPr bwMode="auto">
            <a:xfrm>
              <a:off x="3552" y="1440"/>
              <a:ext cx="672" cy="14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8" name="Line 229"/>
            <p:cNvSpPr>
              <a:spLocks noChangeShapeType="1"/>
            </p:cNvSpPr>
            <p:nvPr/>
          </p:nvSpPr>
          <p:spPr bwMode="auto">
            <a:xfrm>
              <a:off x="3840" y="2976"/>
              <a:ext cx="1008" cy="38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9" name="Line 230"/>
            <p:cNvSpPr>
              <a:spLocks noChangeShapeType="1"/>
            </p:cNvSpPr>
            <p:nvPr/>
          </p:nvSpPr>
          <p:spPr bwMode="auto">
            <a:xfrm>
              <a:off x="3888" y="2928"/>
              <a:ext cx="912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80" name="Text Box 231"/>
            <p:cNvSpPr txBox="1">
              <a:spLocks noChangeArrowheads="1"/>
            </p:cNvSpPr>
            <p:nvPr/>
          </p:nvSpPr>
          <p:spPr bwMode="auto">
            <a:xfrm>
              <a:off x="3673" y="3493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en-US" u="none">
                <a:latin typeface="Comic Sans MS" charset="0"/>
              </a:endParaRP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7486288" y="5115384"/>
            <a:ext cx="809892" cy="980846"/>
            <a:chOff x="6192543" y="1191936"/>
            <a:chExt cx="809892" cy="980846"/>
          </a:xfrm>
        </p:grpSpPr>
        <p:sp>
          <p:nvSpPr>
            <p:cNvPr id="233" name="Rectangle 227"/>
            <p:cNvSpPr>
              <a:spLocks noChangeArrowheads="1"/>
            </p:cNvSpPr>
            <p:nvPr/>
          </p:nvSpPr>
          <p:spPr bwMode="auto">
            <a:xfrm>
              <a:off x="6270679" y="1191936"/>
              <a:ext cx="686751" cy="98084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" name="Text Box 229"/>
            <p:cNvSpPr txBox="1">
              <a:spLocks noChangeArrowheads="1"/>
            </p:cNvSpPr>
            <p:nvPr/>
          </p:nvSpPr>
          <p:spPr bwMode="auto">
            <a:xfrm>
              <a:off x="6192543" y="1249452"/>
              <a:ext cx="809892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900" b="1" u="none" dirty="0" smtClean="0">
                  <a:latin typeface="Comic Sans MS" charset="0"/>
                </a:rPr>
                <a:t>Application</a:t>
              </a:r>
            </a:p>
            <a:p>
              <a:pPr algn="ctr"/>
              <a:endParaRPr lang="en-US" sz="900" u="none" dirty="0" smtClean="0">
                <a:latin typeface="Comic Sans MS" charset="0"/>
              </a:endParaRPr>
            </a:p>
            <a:p>
              <a:pPr algn="ctr"/>
              <a:r>
                <a:rPr lang="en-US" sz="900" u="none" dirty="0" smtClean="0">
                  <a:latin typeface="Comic Sans MS" charset="0"/>
                </a:rPr>
                <a:t>transport</a:t>
              </a:r>
              <a:endParaRPr lang="en-US" sz="900" u="none" dirty="0">
                <a:latin typeface="Comic Sans MS" charset="0"/>
              </a:endParaRPr>
            </a:p>
            <a:p>
              <a:pPr algn="ctr"/>
              <a:r>
                <a:rPr lang="en-US" sz="900" u="none" dirty="0">
                  <a:latin typeface="Comic Sans MS" charset="0"/>
                </a:rPr>
                <a:t>network</a:t>
              </a:r>
            </a:p>
            <a:p>
              <a:pPr algn="ctr"/>
              <a:r>
                <a:rPr lang="en-US" sz="900" u="none" dirty="0">
                  <a:latin typeface="Comic Sans MS" charset="0"/>
                </a:rPr>
                <a:t>data link</a:t>
              </a:r>
            </a:p>
            <a:p>
              <a:pPr algn="ctr"/>
              <a:r>
                <a:rPr lang="en-US" sz="900" u="none" dirty="0">
                  <a:latin typeface="Comic Sans MS" charset="0"/>
                </a:rPr>
                <a:t>physical</a:t>
              </a:r>
              <a:endParaRPr lang="en-US" sz="2000" u="none" dirty="0">
                <a:latin typeface="Times New Roman" charset="0"/>
              </a:endParaRPr>
            </a:p>
          </p:txBody>
        </p:sp>
        <p:sp>
          <p:nvSpPr>
            <p:cNvPr id="235" name="Line 231"/>
            <p:cNvSpPr>
              <a:spLocks noChangeShapeType="1"/>
            </p:cNvSpPr>
            <p:nvPr/>
          </p:nvSpPr>
          <p:spPr bwMode="auto">
            <a:xfrm>
              <a:off x="6270680" y="1515077"/>
              <a:ext cx="6784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79762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PT" b="1" dirty="0">
                <a:latin typeface="Tw Cen MT"/>
                <a:ea typeface="ＭＳ Ｐゴシック" charset="0"/>
                <a:cs typeface="Tw Cen MT"/>
              </a:rPr>
              <a:t>Sistemas h</a:t>
            </a:r>
            <a:r>
              <a:rPr lang="pt-PT" altLang="ja-JP" b="1" dirty="0">
                <a:latin typeface="Tw Cen MT"/>
                <a:ea typeface="ヒラギノ角ゴ Pro W3" charset="0"/>
                <a:cs typeface="Tw Cen MT"/>
              </a:rPr>
              <a:t>í</a:t>
            </a:r>
            <a:r>
              <a:rPr lang="pt-PT" b="1" dirty="0">
                <a:latin typeface="Tw Cen MT"/>
                <a:ea typeface="ＭＳ Ｐゴシック" charset="0"/>
                <a:cs typeface="Tw Cen MT"/>
              </a:rPr>
              <a:t>br</a:t>
            </a:r>
            <a:r>
              <a:rPr lang="pt-PT" altLang="ja-JP" b="1" dirty="0">
                <a:latin typeface="Tw Cen MT"/>
                <a:ea typeface="ヒラギノ角ゴ Pro W3" charset="0"/>
                <a:cs typeface="Tw Cen MT"/>
              </a:rPr>
              <a:t>idos Cliente / Servidor e P2P</a:t>
            </a:r>
            <a:endParaRPr lang="pt-PT" b="1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pt-PT" sz="2000" b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Skype</a:t>
            </a:r>
            <a:endParaRPr lang="pt-PT" sz="2000" b="1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90000"/>
              </a:lnSpc>
            </a:pP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A comunicaç</a:t>
            </a:r>
            <a:r>
              <a:rPr lang="pt-PT" altLang="ja-JP" sz="1800" dirty="0">
                <a:latin typeface="Tw Cen MT"/>
                <a:ea typeface="ＭＳ Ｐゴシック" charset="0"/>
                <a:cs typeface="Tw Cen MT"/>
              </a:rPr>
              <a:t>ão da chamada telefónica</a:t>
            </a:r>
            <a:r>
              <a:rPr lang="pt-PT" altLang="ja-JP" sz="1800" dirty="0">
                <a:latin typeface="Tw Cen MT"/>
                <a:ea typeface="ヒラギノ角ゴ Pro W3" charset="0"/>
                <a:cs typeface="Tw Cen MT"/>
              </a:rPr>
              <a:t> é de </a:t>
            </a:r>
            <a:r>
              <a:rPr lang="pt-PT" altLang="ja-JP" sz="1800" dirty="0" err="1">
                <a:latin typeface="Tw Cen MT"/>
                <a:ea typeface="ヒラギノ角ゴ Pro W3" charset="0"/>
                <a:cs typeface="Tw Cen MT"/>
              </a:rPr>
              <a:t>host</a:t>
            </a:r>
            <a:r>
              <a:rPr lang="pt-PT" altLang="ja-JP" sz="1800" dirty="0">
                <a:latin typeface="Tw Cen MT"/>
                <a:ea typeface="ヒラギノ角ゴ Pro W3" charset="0"/>
                <a:cs typeface="Tw Cen MT"/>
              </a:rPr>
              <a:t> a </a:t>
            </a:r>
            <a:r>
              <a:rPr lang="pt-PT" altLang="ja-JP" sz="1800" dirty="0" err="1">
                <a:latin typeface="Tw Cen MT"/>
                <a:ea typeface="ヒラギノ角ゴ Pro W3" charset="0"/>
                <a:cs typeface="Tw Cen MT"/>
              </a:rPr>
              <a:t>host</a:t>
            </a:r>
            <a:r>
              <a:rPr lang="pt-PT" altLang="ja-JP" sz="1800" dirty="0">
                <a:latin typeface="Tw Cen MT"/>
                <a:ea typeface="ヒラギノ角ゴ Pro W3" charset="0"/>
                <a:cs typeface="Tw Cen MT"/>
              </a:rPr>
              <a:t> - P2P</a:t>
            </a:r>
            <a:endParaRPr lang="pt-PT" sz="1800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90000"/>
              </a:lnSpc>
            </a:pP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A pesquisa dos interlocutores </a:t>
            </a:r>
            <a:r>
              <a:rPr lang="pt-PT" altLang="ja-JP" sz="1800" dirty="0">
                <a:latin typeface="Tw Cen MT"/>
                <a:ea typeface="ヒラギノ角ゴ Pro W3" charset="0"/>
                <a:cs typeface="Tw Cen MT"/>
              </a:rPr>
              <a:t>é centralizada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pt-PT" sz="1600" dirty="0">
                <a:latin typeface="Tw Cen MT"/>
                <a:ea typeface="ＭＳ Ｐゴシック" charset="0"/>
                <a:cs typeface="Tw Cen MT"/>
              </a:rPr>
              <a:t>Os utilizadores (</a:t>
            </a:r>
            <a:r>
              <a:rPr lang="pt-PT" sz="1600" i="1" dirty="0" err="1">
                <a:latin typeface="Tw Cen MT"/>
                <a:ea typeface="ＭＳ Ｐゴシック" charset="0"/>
                <a:cs typeface="Tw Cen MT"/>
              </a:rPr>
              <a:t>peers</a:t>
            </a:r>
            <a:r>
              <a:rPr lang="pt-PT" sz="1600" dirty="0">
                <a:latin typeface="Tw Cen MT"/>
                <a:ea typeface="ＭＳ Ｐゴシック" charset="0"/>
                <a:cs typeface="Tw Cen MT"/>
              </a:rPr>
              <a:t>) registam o seu IP no servidor</a:t>
            </a:r>
          </a:p>
          <a:p>
            <a:pPr lvl="2" eaLnBrk="1" hangingPunct="1">
              <a:lnSpc>
                <a:spcPct val="90000"/>
              </a:lnSpc>
            </a:pPr>
            <a:r>
              <a:rPr lang="pt-PT" sz="1600" dirty="0">
                <a:latin typeface="Tw Cen MT"/>
                <a:ea typeface="ＭＳ Ｐゴシック" charset="0"/>
                <a:cs typeface="Tw Cen MT"/>
              </a:rPr>
              <a:t>Os </a:t>
            </a:r>
            <a:r>
              <a:rPr lang="pt-PT" sz="1600" i="1" dirty="0" err="1">
                <a:latin typeface="Tw Cen MT"/>
                <a:ea typeface="ＭＳ Ｐゴシック" charset="0"/>
                <a:cs typeface="Tw Cen MT"/>
              </a:rPr>
              <a:t>peers</a:t>
            </a:r>
            <a:r>
              <a:rPr lang="pt-PT" sz="1600" dirty="0">
                <a:latin typeface="Tw Cen MT"/>
                <a:ea typeface="ＭＳ Ｐゴシック" charset="0"/>
                <a:cs typeface="Tw Cen MT"/>
              </a:rPr>
              <a:t> contactam o servidor para saber o IP do seu parceiro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pt-PT" sz="2000" b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Correio electr</a:t>
            </a:r>
            <a:r>
              <a:rPr lang="pt-PT" altLang="ja-JP" sz="2000" b="1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ónico</a:t>
            </a:r>
            <a:endParaRPr lang="pt-PT" sz="2000" b="1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90000"/>
              </a:lnSpc>
            </a:pP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As caixas de correio est</a:t>
            </a:r>
            <a:r>
              <a:rPr lang="pt-PT" altLang="ja-JP" sz="1800" dirty="0">
                <a:latin typeface="Tw Cen MT"/>
                <a:ea typeface="ヒラギノ角ゴ Pro W3" charset="0"/>
                <a:cs typeface="Tw Cen MT"/>
              </a:rPr>
              <a:t>ão em servidores</a:t>
            </a:r>
            <a:endParaRPr lang="pt-PT" sz="1800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90000"/>
              </a:lnSpc>
            </a:pP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As mensagens s</a:t>
            </a:r>
            <a:r>
              <a:rPr lang="pt-PT" altLang="ja-JP" sz="1800" dirty="0">
                <a:latin typeface="Tw Cen MT"/>
                <a:ea typeface="ヒラギノ角ゴ Pro W3" charset="0"/>
                <a:cs typeface="Tw Cen MT"/>
              </a:rPr>
              <a:t>ão trocadas entre servidores de correio electrónico de forma horizontal (servidores </a:t>
            </a:r>
            <a:r>
              <a:rPr lang="pt-PT" altLang="ja-JP" sz="1800" dirty="0" err="1">
                <a:latin typeface="Tw Cen MT"/>
                <a:ea typeface="ヒラギノ角ゴ Pro W3" charset="0"/>
                <a:cs typeface="Tw Cen MT"/>
              </a:rPr>
              <a:t>actuando</a:t>
            </a:r>
            <a:r>
              <a:rPr lang="pt-PT" altLang="ja-JP" sz="1800" dirty="0">
                <a:latin typeface="Tw Cen MT"/>
                <a:ea typeface="ヒラギノ角ゴ Pro W3" charset="0"/>
                <a:cs typeface="Tw Cen MT"/>
              </a:rPr>
              <a:t> de forma P2P entre si)</a:t>
            </a:r>
            <a:endParaRPr lang="pt-PT" sz="1800" dirty="0">
              <a:latin typeface="Tw Cen MT"/>
              <a:ea typeface="ＭＳ Ｐゴシック" charset="0"/>
              <a:cs typeface="Tw Cen MT"/>
            </a:endParaRPr>
          </a:p>
          <a:p>
            <a:pPr lvl="2" eaLnBrk="1" hangingPunct="1">
              <a:lnSpc>
                <a:spcPct val="90000"/>
              </a:lnSpc>
            </a:pPr>
            <a:endParaRPr lang="pt-PT" sz="1600" dirty="0"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pt-PT" sz="2000" b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Presença e mensagens instant</a:t>
            </a:r>
            <a:r>
              <a:rPr lang="pt-PT" altLang="ja-JP" sz="2000" b="1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âneas</a:t>
            </a:r>
            <a:endParaRPr lang="pt-PT" sz="2000" b="1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90000"/>
              </a:lnSpc>
            </a:pP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As aplicaç</a:t>
            </a:r>
            <a:r>
              <a:rPr lang="pt-PT" altLang="ja-JP" sz="1800" dirty="0">
                <a:latin typeface="Tw Cen MT"/>
                <a:ea typeface="ヒラギノ角ゴ Pro W3" charset="0"/>
                <a:cs typeface="Tw Cen MT"/>
              </a:rPr>
              <a:t>ões dos utilizadores trocam mensagens </a:t>
            </a:r>
            <a:r>
              <a:rPr lang="pt-PT" altLang="ja-JP" sz="1800" dirty="0" err="1">
                <a:latin typeface="Tw Cen MT"/>
                <a:ea typeface="ヒラギノ角ゴ Pro W3" charset="0"/>
                <a:cs typeface="Tw Cen MT"/>
              </a:rPr>
              <a:t>directamente</a:t>
            </a:r>
            <a:r>
              <a:rPr lang="pt-PT" altLang="ja-JP" sz="1800" dirty="0">
                <a:latin typeface="Tw Cen MT"/>
                <a:ea typeface="ヒラギノ角ゴ Pro W3" charset="0"/>
                <a:cs typeface="Tw Cen MT"/>
              </a:rPr>
              <a:t> - P2P</a:t>
            </a:r>
            <a:endParaRPr lang="pt-PT" sz="1800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90000"/>
              </a:lnSpc>
            </a:pP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Localizaç</a:t>
            </a:r>
            <a:r>
              <a:rPr lang="pt-PT" altLang="ja-JP" sz="1800" dirty="0">
                <a:latin typeface="Tw Cen MT"/>
                <a:ea typeface="ヒラギノ角ゴ Pro W3" charset="0"/>
                <a:cs typeface="Tw Cen MT"/>
              </a:rPr>
              <a:t>ão e detecção da presença centralizada num servidor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:</a:t>
            </a:r>
          </a:p>
          <a:p>
            <a:pPr lvl="2" eaLnBrk="1" hangingPunct="1">
              <a:lnSpc>
                <a:spcPct val="90000"/>
              </a:lnSpc>
            </a:pPr>
            <a:r>
              <a:rPr lang="pt-PT" sz="1600" dirty="0">
                <a:latin typeface="Tw Cen MT"/>
                <a:ea typeface="ＭＳ Ｐゴシック" charset="0"/>
                <a:cs typeface="Tw Cen MT"/>
              </a:rPr>
              <a:t>Os utilizadores quando on-line registam o seu endereço num servidor</a:t>
            </a:r>
          </a:p>
          <a:p>
            <a:pPr lvl="2" eaLnBrk="1" hangingPunct="1">
              <a:lnSpc>
                <a:spcPct val="90000"/>
              </a:lnSpc>
            </a:pPr>
            <a:r>
              <a:rPr lang="pt-PT" sz="1600" dirty="0">
                <a:latin typeface="Tw Cen MT"/>
                <a:ea typeface="ＭＳ Ｐゴシック" charset="0"/>
                <a:cs typeface="Tw Cen MT"/>
              </a:rPr>
              <a:t>Os utilizadores contactam o servidor central para localizar os seus amigos</a:t>
            </a:r>
          </a:p>
          <a:p>
            <a:pPr lvl="1" eaLnBrk="1" hangingPunct="1">
              <a:lnSpc>
                <a:spcPct val="90000"/>
              </a:lnSpc>
            </a:pPr>
            <a:endParaRPr lang="pt-PT" sz="1800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315358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200" b="1">
                <a:latin typeface="Tw Cen MT"/>
                <a:ea typeface="ＭＳ Ｐゴシック" charset="0"/>
                <a:cs typeface="Tw Cen MT"/>
              </a:rPr>
              <a:t>Necessidades das aplicações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505089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b="1" dirty="0">
                <a:solidFill>
                  <a:srgbClr val="0000FF"/>
                </a:solidFill>
                <a:latin typeface="Tw Cen MT"/>
                <a:ea typeface="ＭＳ Ｐゴシック" charset="0"/>
                <a:cs typeface="Tw Cen MT"/>
              </a:rPr>
              <a:t>Perca de dados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Algumas aplicações toleram perca de dados (som, ...)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Outras necessitam de fiabilidade a 100% (e.g. transferência de um ficheiro)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b="1" dirty="0">
                <a:solidFill>
                  <a:srgbClr val="0000FF"/>
                </a:solidFill>
                <a:latin typeface="Tw Cen MT"/>
                <a:ea typeface="ＭＳ Ｐゴシック" charset="0"/>
                <a:cs typeface="Tw Cen MT"/>
              </a:rPr>
              <a:t>Capacidade de transfer</a:t>
            </a:r>
            <a:r>
              <a:rPr lang="pt-PT" altLang="ja-JP" b="1" dirty="0">
                <a:solidFill>
                  <a:srgbClr val="0000FF"/>
                </a:solidFill>
                <a:latin typeface="Tw Cen MT"/>
                <a:ea typeface="ヒラギノ角ゴ Pro W3" charset="0"/>
                <a:cs typeface="Tw Cen MT"/>
              </a:rPr>
              <a:t>ência</a:t>
            </a:r>
            <a:endParaRPr lang="pt-PT" b="1" dirty="0">
              <a:solidFill>
                <a:srgbClr val="0000FF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Algumas aplicações necessitam de uma certa garantia de capacidade mínima (som, ...)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Outras são </a:t>
            </a:r>
            <a:r>
              <a:rPr lang="ja-JP" altLang="pt-PT" dirty="0"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elásticas</a:t>
            </a:r>
            <a:r>
              <a:rPr lang="ja-JP" altLang="pt-PT" dirty="0"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e adaptam-se à capacidade disponível (e.g. transferência de um ficheiro)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b="1" dirty="0">
                <a:solidFill>
                  <a:srgbClr val="0000FF"/>
                </a:solidFill>
                <a:latin typeface="Tw Cen MT"/>
                <a:ea typeface="ＭＳ Ｐゴシック" charset="0"/>
                <a:cs typeface="Tw Cen MT"/>
              </a:rPr>
              <a:t>Latência ou tempo de trânsito (</a:t>
            </a:r>
            <a:r>
              <a:rPr lang="ja-JP" altLang="pt-PT" b="1" dirty="0">
                <a:solidFill>
                  <a:srgbClr val="0000FF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b="1" dirty="0" err="1">
                <a:solidFill>
                  <a:srgbClr val="0000FF"/>
                </a:solidFill>
                <a:latin typeface="Tw Cen MT"/>
                <a:ea typeface="ＭＳ Ｐゴシック" charset="0"/>
                <a:cs typeface="Tw Cen MT"/>
              </a:rPr>
              <a:t>Timing</a:t>
            </a:r>
            <a:r>
              <a:rPr lang="ja-JP" altLang="pt-PT" b="1" dirty="0">
                <a:solidFill>
                  <a:srgbClr val="0000FF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b="1" dirty="0">
                <a:solidFill>
                  <a:srgbClr val="0000FF"/>
                </a:solidFill>
                <a:latin typeface="Tw Cen MT"/>
                <a:ea typeface="ＭＳ Ｐゴシック" charset="0"/>
                <a:cs typeface="Tw Cen MT"/>
              </a:rPr>
              <a:t>)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Algumas aplicações necessitam de garantias no que toca à latência e até à sua variação (Jogos, som 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interactivo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, ...)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Outras toleram grandes variações da latência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721290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pt-PT" sz="4000" b="1" dirty="0">
                <a:latin typeface="Tw Cen MT"/>
                <a:ea typeface="ＭＳ Ｐゴシック" charset="0"/>
                <a:cs typeface="Tw Cen MT"/>
              </a:rPr>
              <a:t>Exemplos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044945" y="2303463"/>
            <a:ext cx="1643063" cy="381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1" name="Rectangle 30"/>
          <p:cNvSpPr/>
          <p:nvPr/>
        </p:nvSpPr>
        <p:spPr bwMode="auto">
          <a:xfrm>
            <a:off x="6974008" y="2303463"/>
            <a:ext cx="2000250" cy="381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 bwMode="auto">
          <a:xfrm>
            <a:off x="4830883" y="2303463"/>
            <a:ext cx="2000250" cy="381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33" name="Group 15"/>
          <p:cNvGrpSpPr>
            <a:grpSpLocks/>
          </p:cNvGrpSpPr>
          <p:nvPr/>
        </p:nvGrpSpPr>
        <p:grpSpPr bwMode="auto">
          <a:xfrm>
            <a:off x="376482" y="2271713"/>
            <a:ext cx="8669213" cy="3827463"/>
            <a:chOff x="0" y="1078"/>
            <a:chExt cx="5574" cy="2411"/>
          </a:xfrm>
        </p:grpSpPr>
        <p:sp>
          <p:nvSpPr>
            <p:cNvPr id="34" name="Text Box 3"/>
            <p:cNvSpPr txBox="1">
              <a:spLocks noChangeArrowheads="1"/>
            </p:cNvSpPr>
            <p:nvPr/>
          </p:nvSpPr>
          <p:spPr bwMode="auto">
            <a:xfrm>
              <a:off x="0" y="1078"/>
              <a:ext cx="1776" cy="2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/>
              <a:r>
                <a:rPr lang="en-US" sz="2000" b="1" u="none">
                  <a:latin typeface="Tw Cen MT" charset="0"/>
                  <a:cs typeface="Tw Cen MT" charset="0"/>
                </a:rPr>
                <a:t>Aplicação</a:t>
              </a:r>
            </a:p>
            <a:p>
              <a:pPr algn="r"/>
              <a:endParaRPr lang="en-US" sz="2000" u="none">
                <a:latin typeface="Tw Cen MT" charset="0"/>
                <a:cs typeface="Tw Cen MT" charset="0"/>
              </a:endParaRPr>
            </a:p>
            <a:p>
              <a:pPr algn="r"/>
              <a:endParaRPr lang="en-US" sz="2000" u="none">
                <a:latin typeface="Tw Cen MT" charset="0"/>
                <a:cs typeface="Tw Cen MT" charset="0"/>
              </a:endParaRPr>
            </a:p>
            <a:p>
              <a:pPr algn="r"/>
              <a:r>
                <a:rPr lang="en-US" sz="2000" u="none">
                  <a:latin typeface="Tw Cen MT" charset="0"/>
                  <a:cs typeface="Tw Cen MT" charset="0"/>
                </a:rPr>
                <a:t>file transfer</a:t>
              </a:r>
            </a:p>
            <a:p>
              <a:pPr algn="r"/>
              <a:r>
                <a:rPr lang="en-US" sz="2000" u="none">
                  <a:latin typeface="Tw Cen MT" charset="0"/>
                  <a:cs typeface="Tw Cen MT" charset="0"/>
                </a:rPr>
                <a:t>e-mail</a:t>
              </a:r>
            </a:p>
            <a:p>
              <a:pPr algn="r"/>
              <a:r>
                <a:rPr lang="en-US" sz="2000" u="none">
                  <a:latin typeface="Tw Cen MT" charset="0"/>
                  <a:cs typeface="Tw Cen MT" charset="0"/>
                </a:rPr>
                <a:t>Documentos Web</a:t>
              </a:r>
            </a:p>
            <a:p>
              <a:pPr algn="r"/>
              <a:r>
                <a:rPr lang="en-US" sz="2000" u="none">
                  <a:latin typeface="Tw Cen MT" charset="0"/>
                  <a:cs typeface="Tw Cen MT" charset="0"/>
                </a:rPr>
                <a:t>real-time audio/video</a:t>
              </a:r>
            </a:p>
            <a:p>
              <a:pPr algn="r"/>
              <a:r>
                <a:rPr lang="en-US" sz="2000" u="none">
                  <a:latin typeface="Tw Cen MT" charset="0"/>
                  <a:cs typeface="Tw Cen MT" charset="0"/>
                </a:rPr>
                <a:t>(Internet Telephony)</a:t>
              </a:r>
            </a:p>
            <a:p>
              <a:pPr algn="r"/>
              <a:r>
                <a:rPr lang="en-US" sz="2000" u="none">
                  <a:latin typeface="Tw Cen MT" charset="0"/>
                  <a:cs typeface="Tw Cen MT" charset="0"/>
                </a:rPr>
                <a:t>stored audio/video</a:t>
              </a:r>
            </a:p>
            <a:p>
              <a:pPr algn="r"/>
              <a:r>
                <a:rPr lang="en-US" sz="2000" u="none">
                  <a:latin typeface="Tw Cen MT" charset="0"/>
                  <a:cs typeface="Tw Cen MT" charset="0"/>
                </a:rPr>
                <a:t>Jogos interactivos</a:t>
              </a:r>
            </a:p>
            <a:p>
              <a:pPr algn="r"/>
              <a:r>
                <a:rPr lang="en-US" sz="2000" u="none">
                  <a:latin typeface="Tw Cen MT" charset="0"/>
                  <a:cs typeface="Tw Cen MT" charset="0"/>
                </a:rPr>
                <a:t>Aplicações financeiras</a:t>
              </a:r>
            </a:p>
            <a:p>
              <a:pPr algn="r"/>
              <a:r>
                <a:rPr lang="en-US" sz="2000" u="none">
                  <a:latin typeface="Tw Cen MT" charset="0"/>
                  <a:cs typeface="Tw Cen MT" charset="0"/>
                </a:rPr>
                <a:t>Instant Messaging</a:t>
              </a:r>
            </a:p>
          </p:txBody>
        </p:sp>
        <p:sp>
          <p:nvSpPr>
            <p:cNvPr id="35" name="Text Box 4"/>
            <p:cNvSpPr txBox="1">
              <a:spLocks noChangeArrowheads="1"/>
            </p:cNvSpPr>
            <p:nvPr/>
          </p:nvSpPr>
          <p:spPr bwMode="auto">
            <a:xfrm>
              <a:off x="1824" y="1104"/>
              <a:ext cx="1104" cy="2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2000" b="1" u="none" dirty="0" err="1">
                  <a:latin typeface="Tw Cen MT" charset="0"/>
                  <a:cs typeface="Tw Cen MT" charset="0"/>
                </a:rPr>
                <a:t>Perca</a:t>
              </a:r>
              <a:r>
                <a:rPr lang="en-US" sz="2000" b="1" u="none" dirty="0">
                  <a:latin typeface="Tw Cen MT" charset="0"/>
                  <a:cs typeface="Tw Cen MT" charset="0"/>
                </a:rPr>
                <a:t> de dados ?</a:t>
              </a:r>
            </a:p>
            <a:p>
              <a:endParaRPr lang="en-US" sz="2000" u="none" dirty="0">
                <a:latin typeface="Tw Cen MT" charset="0"/>
                <a:cs typeface="Tw Cen MT" charset="0"/>
              </a:endParaRPr>
            </a:p>
            <a:p>
              <a:r>
                <a:rPr lang="en-US" sz="2000" u="none" dirty="0" err="1">
                  <a:latin typeface="Tw Cen MT" charset="0"/>
                  <a:cs typeface="Tw Cen MT" charset="0"/>
                </a:rPr>
                <a:t>não</a:t>
              </a:r>
              <a:r>
                <a:rPr lang="en-US" sz="2000" u="none" dirty="0">
                  <a:latin typeface="Tw Cen MT" charset="0"/>
                  <a:cs typeface="Tw Cen MT" charset="0"/>
                </a:rPr>
                <a:t> </a:t>
              </a:r>
              <a:r>
                <a:rPr lang="en-US" sz="2000" u="none" dirty="0" err="1">
                  <a:latin typeface="Tw Cen MT" charset="0"/>
                  <a:cs typeface="Tw Cen MT" charset="0"/>
                </a:rPr>
                <a:t>tolera</a:t>
              </a:r>
              <a:endParaRPr lang="en-US" sz="2000" u="none" dirty="0">
                <a:latin typeface="Tw Cen MT" charset="0"/>
                <a:cs typeface="Tw Cen MT" charset="0"/>
              </a:endParaRPr>
            </a:p>
            <a:p>
              <a:r>
                <a:rPr lang="en-US" sz="2000" u="none" dirty="0" err="1">
                  <a:latin typeface="Tw Cen MT" charset="0"/>
                  <a:cs typeface="Tw Cen MT" charset="0"/>
                </a:rPr>
                <a:t>não</a:t>
              </a:r>
              <a:r>
                <a:rPr lang="en-US" sz="2000" u="none" dirty="0">
                  <a:latin typeface="Tw Cen MT" charset="0"/>
                  <a:cs typeface="Tw Cen MT" charset="0"/>
                </a:rPr>
                <a:t> </a:t>
              </a:r>
              <a:r>
                <a:rPr lang="en-US" sz="2000" u="none" dirty="0" err="1">
                  <a:latin typeface="Tw Cen MT" charset="0"/>
                  <a:cs typeface="Tw Cen MT" charset="0"/>
                </a:rPr>
                <a:t>tolera</a:t>
              </a:r>
              <a:endParaRPr lang="en-US" sz="2000" u="none" dirty="0">
                <a:latin typeface="Tw Cen MT" charset="0"/>
                <a:cs typeface="Tw Cen MT" charset="0"/>
              </a:endParaRPr>
            </a:p>
            <a:p>
              <a:r>
                <a:rPr lang="en-US" sz="2000" u="none" dirty="0" err="1">
                  <a:latin typeface="Tw Cen MT" charset="0"/>
                  <a:cs typeface="Tw Cen MT" charset="0"/>
                </a:rPr>
                <a:t>não</a:t>
              </a:r>
              <a:r>
                <a:rPr lang="en-US" sz="2000" u="none" dirty="0">
                  <a:latin typeface="Tw Cen MT" charset="0"/>
                  <a:cs typeface="Tw Cen MT" charset="0"/>
                </a:rPr>
                <a:t> </a:t>
              </a:r>
              <a:r>
                <a:rPr lang="en-US" sz="2000" u="none" dirty="0" err="1">
                  <a:latin typeface="Tw Cen MT" charset="0"/>
                  <a:cs typeface="Tw Cen MT" charset="0"/>
                </a:rPr>
                <a:t>tolera</a:t>
              </a:r>
              <a:endParaRPr lang="en-US" sz="2000" u="none" dirty="0">
                <a:latin typeface="Tw Cen MT" charset="0"/>
                <a:cs typeface="Tw Cen MT" charset="0"/>
              </a:endParaRPr>
            </a:p>
            <a:p>
              <a:r>
                <a:rPr lang="en-US" sz="2000" u="none" dirty="0" err="1">
                  <a:latin typeface="Tw Cen MT" charset="0"/>
                  <a:cs typeface="Tw Cen MT" charset="0"/>
                </a:rPr>
                <a:t>tolera</a:t>
              </a:r>
              <a:endParaRPr lang="en-US" sz="2000" u="none" dirty="0">
                <a:latin typeface="Tw Cen MT" charset="0"/>
                <a:cs typeface="Tw Cen MT" charset="0"/>
              </a:endParaRPr>
            </a:p>
            <a:p>
              <a:endParaRPr lang="en-US" sz="2000" u="none" dirty="0">
                <a:latin typeface="Tw Cen MT" charset="0"/>
                <a:cs typeface="Tw Cen MT" charset="0"/>
              </a:endParaRPr>
            </a:p>
            <a:p>
              <a:r>
                <a:rPr lang="en-US" sz="2000" u="none" dirty="0" err="1">
                  <a:latin typeface="Tw Cen MT" charset="0"/>
                  <a:cs typeface="Tw Cen MT" charset="0"/>
                </a:rPr>
                <a:t>tolera</a:t>
              </a:r>
              <a:endParaRPr lang="en-US" sz="2000" u="none" dirty="0">
                <a:latin typeface="Tw Cen MT" charset="0"/>
                <a:cs typeface="Tw Cen MT" charset="0"/>
              </a:endParaRPr>
            </a:p>
            <a:p>
              <a:r>
                <a:rPr lang="en-US" sz="2000" u="none" dirty="0" err="1">
                  <a:latin typeface="Tw Cen MT" charset="0"/>
                  <a:cs typeface="Tw Cen MT" charset="0"/>
                </a:rPr>
                <a:t>tolera</a:t>
              </a:r>
              <a:endParaRPr lang="en-US" sz="2000" u="none" dirty="0">
                <a:latin typeface="Tw Cen MT" charset="0"/>
                <a:cs typeface="Tw Cen MT" charset="0"/>
              </a:endParaRPr>
            </a:p>
            <a:p>
              <a:r>
                <a:rPr lang="en-US" sz="2000" u="none" dirty="0" err="1">
                  <a:latin typeface="Tw Cen MT" charset="0"/>
                  <a:cs typeface="Tw Cen MT" charset="0"/>
                </a:rPr>
                <a:t>não</a:t>
              </a:r>
              <a:r>
                <a:rPr lang="en-US" sz="2000" u="none" dirty="0">
                  <a:latin typeface="Tw Cen MT" charset="0"/>
                  <a:cs typeface="Tw Cen MT" charset="0"/>
                </a:rPr>
                <a:t> </a:t>
              </a:r>
              <a:r>
                <a:rPr lang="en-US" sz="2000" u="none" dirty="0" err="1">
                  <a:latin typeface="Tw Cen MT" charset="0"/>
                  <a:cs typeface="Tw Cen MT" charset="0"/>
                </a:rPr>
                <a:t>tolera</a:t>
              </a:r>
              <a:endParaRPr lang="en-US" sz="2000" u="none" dirty="0">
                <a:latin typeface="Tw Cen MT" charset="0"/>
                <a:cs typeface="Tw Cen MT" charset="0"/>
              </a:endParaRPr>
            </a:p>
            <a:p>
              <a:r>
                <a:rPr lang="en-US" sz="2000" u="none" dirty="0" err="1">
                  <a:latin typeface="Tw Cen MT" charset="0"/>
                  <a:cs typeface="Tw Cen MT" charset="0"/>
                </a:rPr>
                <a:t>não</a:t>
              </a:r>
              <a:r>
                <a:rPr lang="en-US" sz="2000" u="none" dirty="0">
                  <a:latin typeface="Tw Cen MT" charset="0"/>
                  <a:cs typeface="Tw Cen MT" charset="0"/>
                </a:rPr>
                <a:t> </a:t>
              </a:r>
              <a:r>
                <a:rPr lang="en-US" sz="2000" u="none" dirty="0" err="1">
                  <a:latin typeface="Tw Cen MT" charset="0"/>
                  <a:cs typeface="Tw Cen MT" charset="0"/>
                </a:rPr>
                <a:t>tolera</a:t>
              </a:r>
              <a:endParaRPr lang="en-US" sz="2000" u="none" dirty="0">
                <a:latin typeface="Tw Cen MT" charset="0"/>
                <a:cs typeface="Tw Cen MT" charset="0"/>
              </a:endParaRPr>
            </a:p>
          </p:txBody>
        </p:sp>
        <p:sp>
          <p:nvSpPr>
            <p:cNvPr id="36" name="Text Box 5"/>
            <p:cNvSpPr txBox="1">
              <a:spLocks noChangeArrowheads="1"/>
            </p:cNvSpPr>
            <p:nvPr/>
          </p:nvSpPr>
          <p:spPr bwMode="auto">
            <a:xfrm>
              <a:off x="2976" y="1104"/>
              <a:ext cx="1299" cy="2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2000" b="1" u="none">
                  <a:latin typeface="Tw Cen MT" charset="0"/>
                  <a:cs typeface="Tw Cen MT" charset="0"/>
                </a:rPr>
                <a:t>Capacidade garantida ?</a:t>
              </a:r>
              <a:endParaRPr lang="en-US" sz="2000" u="none">
                <a:latin typeface="Tw Cen MT" charset="0"/>
                <a:cs typeface="Tw Cen MT" charset="0"/>
              </a:endParaRPr>
            </a:p>
            <a:p>
              <a:endParaRPr lang="en-US" sz="2000" u="none">
                <a:latin typeface="Tw Cen MT" charset="0"/>
                <a:cs typeface="Tw Cen MT" charset="0"/>
              </a:endParaRPr>
            </a:p>
            <a:p>
              <a:r>
                <a:rPr lang="en-US" sz="2000" u="none">
                  <a:latin typeface="Tw Cen MT" charset="0"/>
                  <a:cs typeface="Tw Cen MT" charset="0"/>
                </a:rPr>
                <a:t>elástica</a:t>
              </a:r>
            </a:p>
            <a:p>
              <a:r>
                <a:rPr lang="en-US" sz="2000" u="none">
                  <a:latin typeface="Tw Cen MT" charset="0"/>
                  <a:cs typeface="Tw Cen MT" charset="0"/>
                </a:rPr>
                <a:t>elástica</a:t>
              </a:r>
            </a:p>
            <a:p>
              <a:r>
                <a:rPr lang="en-US" sz="2000" u="none">
                  <a:latin typeface="Tw Cen MT" charset="0"/>
                  <a:cs typeface="Tw Cen MT" charset="0"/>
                </a:rPr>
                <a:t>elástica</a:t>
              </a:r>
            </a:p>
            <a:p>
              <a:r>
                <a:rPr lang="en-US" sz="2000" u="none">
                  <a:latin typeface="Tw Cen MT" charset="0"/>
                  <a:cs typeface="Tw Cen MT" charset="0"/>
                </a:rPr>
                <a:t>audio: 5Kb-1Mb</a:t>
              </a:r>
            </a:p>
            <a:p>
              <a:r>
                <a:rPr lang="en-US" sz="2000" u="none">
                  <a:latin typeface="Tw Cen MT" charset="0"/>
                  <a:cs typeface="Tw Cen MT" charset="0"/>
                </a:rPr>
                <a:t>video:10Kb-5Mb</a:t>
              </a:r>
            </a:p>
            <a:p>
              <a:r>
                <a:rPr lang="en-US" sz="2000" u="none">
                  <a:latin typeface="Tw Cen MT" charset="0"/>
                  <a:cs typeface="Tw Cen MT" charset="0"/>
                </a:rPr>
                <a:t>idem </a:t>
              </a:r>
            </a:p>
            <a:p>
              <a:r>
                <a:rPr lang="en-US" sz="2000" u="none">
                  <a:latin typeface="Tw Cen MT" charset="0"/>
                  <a:cs typeface="Tw Cen MT" charset="0"/>
                </a:rPr>
                <a:t>&gt; alguns Kbps</a:t>
              </a:r>
            </a:p>
            <a:p>
              <a:r>
                <a:rPr lang="en-US" sz="2000" u="none">
                  <a:latin typeface="Tw Cen MT" charset="0"/>
                  <a:cs typeface="Tw Cen MT" charset="0"/>
                </a:rPr>
                <a:t>Elástica</a:t>
              </a:r>
            </a:p>
            <a:p>
              <a:r>
                <a:rPr lang="en-US" sz="2000" u="none">
                  <a:latin typeface="Tw Cen MT" charset="0"/>
                  <a:cs typeface="Tw Cen MT" charset="0"/>
                </a:rPr>
                <a:t>Elástica</a:t>
              </a:r>
            </a:p>
          </p:txBody>
        </p:sp>
        <p:sp>
          <p:nvSpPr>
            <p:cNvPr id="37" name="Text Box 6"/>
            <p:cNvSpPr txBox="1">
              <a:spLocks noChangeArrowheads="1"/>
            </p:cNvSpPr>
            <p:nvPr/>
          </p:nvSpPr>
          <p:spPr bwMode="auto">
            <a:xfrm>
              <a:off x="4275" y="1104"/>
              <a:ext cx="1299" cy="2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2000" b="1" u="none">
                  <a:latin typeface="Tw Cen MT" charset="0"/>
                  <a:cs typeface="Tw Cen MT" charset="0"/>
                </a:rPr>
                <a:t>Sens</a:t>
              </a:r>
              <a:r>
                <a:rPr lang="en-US" altLang="ja-JP" sz="2000" b="1" u="none">
                  <a:latin typeface="Tw Cen MT" charset="0"/>
                  <a:cs typeface="Tw Cen MT" charset="0"/>
                </a:rPr>
                <a:t>ível ao tempo ?</a:t>
              </a:r>
              <a:endParaRPr lang="en-US" sz="2000" u="none">
                <a:latin typeface="Tw Cen MT" charset="0"/>
                <a:cs typeface="Tw Cen MT" charset="0"/>
              </a:endParaRPr>
            </a:p>
            <a:p>
              <a:endParaRPr lang="en-US" sz="2000" u="none">
                <a:latin typeface="Tw Cen MT" charset="0"/>
                <a:cs typeface="Tw Cen MT" charset="0"/>
              </a:endParaRPr>
            </a:p>
            <a:p>
              <a:r>
                <a:rPr lang="en-US" sz="2000" u="none">
                  <a:latin typeface="Tw Cen MT" charset="0"/>
                  <a:cs typeface="Tw Cen MT" charset="0"/>
                </a:rPr>
                <a:t>não</a:t>
              </a:r>
            </a:p>
            <a:p>
              <a:r>
                <a:rPr lang="en-US" sz="2000" u="none">
                  <a:latin typeface="Tw Cen MT" charset="0"/>
                  <a:cs typeface="Tw Cen MT" charset="0"/>
                </a:rPr>
                <a:t>não</a:t>
              </a:r>
            </a:p>
            <a:p>
              <a:r>
                <a:rPr lang="en-US" sz="2000" u="none">
                  <a:latin typeface="Tw Cen MT" charset="0"/>
                  <a:cs typeface="Tw Cen MT" charset="0"/>
                </a:rPr>
                <a:t>não</a:t>
              </a:r>
            </a:p>
            <a:p>
              <a:r>
                <a:rPr lang="en-US" sz="2000" u="none">
                  <a:latin typeface="Tw Cen MT" charset="0"/>
                  <a:cs typeface="Tw Cen MT" charset="0"/>
                </a:rPr>
                <a:t>sim, 100’s ms</a:t>
              </a:r>
            </a:p>
            <a:p>
              <a:endParaRPr lang="en-US" sz="2000" u="none">
                <a:latin typeface="Tw Cen MT" charset="0"/>
                <a:cs typeface="Tw Cen MT" charset="0"/>
              </a:endParaRPr>
            </a:p>
            <a:p>
              <a:r>
                <a:rPr lang="en-US" sz="2000" u="none">
                  <a:latin typeface="Tw Cen MT" charset="0"/>
                  <a:cs typeface="Tw Cen MT" charset="0"/>
                </a:rPr>
                <a:t>sim, alguns seg</a:t>
              </a:r>
            </a:p>
            <a:p>
              <a:r>
                <a:rPr lang="en-US" sz="2000" u="none">
                  <a:latin typeface="Tw Cen MT" charset="0"/>
                  <a:cs typeface="Tw Cen MT" charset="0"/>
                </a:rPr>
                <a:t>sim, 100’s ms</a:t>
              </a:r>
            </a:p>
            <a:p>
              <a:r>
                <a:rPr lang="en-US" sz="2000" u="none">
                  <a:latin typeface="Tw Cen MT" charset="0"/>
                  <a:cs typeface="Tw Cen MT" charset="0"/>
                </a:rPr>
                <a:t>sim e não</a:t>
              </a:r>
            </a:p>
            <a:p>
              <a:r>
                <a:rPr lang="en-US" sz="2000" u="none">
                  <a:latin typeface="Tw Cen MT" charset="0"/>
                  <a:cs typeface="Tw Cen MT" charset="0"/>
                </a:rPr>
                <a:t>sim e não</a:t>
              </a:r>
            </a:p>
          </p:txBody>
        </p:sp>
        <p:sp>
          <p:nvSpPr>
            <p:cNvPr id="38" name="Line 7"/>
            <p:cNvSpPr>
              <a:spLocks noChangeShapeType="1"/>
            </p:cNvSpPr>
            <p:nvPr/>
          </p:nvSpPr>
          <p:spPr bwMode="auto">
            <a:xfrm flipV="1">
              <a:off x="596" y="1529"/>
              <a:ext cx="4764" cy="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8"/>
            <p:cNvSpPr>
              <a:spLocks noChangeShapeType="1"/>
            </p:cNvSpPr>
            <p:nvPr/>
          </p:nvSpPr>
          <p:spPr bwMode="auto">
            <a:xfrm flipV="1">
              <a:off x="566" y="1907"/>
              <a:ext cx="48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9"/>
            <p:cNvSpPr>
              <a:spLocks noChangeShapeType="1"/>
            </p:cNvSpPr>
            <p:nvPr/>
          </p:nvSpPr>
          <p:spPr bwMode="auto">
            <a:xfrm flipV="1">
              <a:off x="572" y="2093"/>
              <a:ext cx="48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10"/>
            <p:cNvSpPr>
              <a:spLocks noChangeShapeType="1"/>
            </p:cNvSpPr>
            <p:nvPr/>
          </p:nvSpPr>
          <p:spPr bwMode="auto">
            <a:xfrm flipV="1">
              <a:off x="578" y="2279"/>
              <a:ext cx="48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11"/>
            <p:cNvSpPr>
              <a:spLocks noChangeShapeType="1"/>
            </p:cNvSpPr>
            <p:nvPr/>
          </p:nvSpPr>
          <p:spPr bwMode="auto">
            <a:xfrm flipV="1">
              <a:off x="590" y="2663"/>
              <a:ext cx="48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12"/>
            <p:cNvSpPr>
              <a:spLocks noChangeShapeType="1"/>
            </p:cNvSpPr>
            <p:nvPr/>
          </p:nvSpPr>
          <p:spPr bwMode="auto">
            <a:xfrm flipV="1">
              <a:off x="560" y="2861"/>
              <a:ext cx="48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13"/>
            <p:cNvSpPr>
              <a:spLocks noChangeShapeType="1"/>
            </p:cNvSpPr>
            <p:nvPr/>
          </p:nvSpPr>
          <p:spPr bwMode="auto">
            <a:xfrm flipV="1">
              <a:off x="560" y="3065"/>
              <a:ext cx="48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14"/>
            <p:cNvSpPr>
              <a:spLocks noChangeShapeType="1"/>
            </p:cNvSpPr>
            <p:nvPr/>
          </p:nvSpPr>
          <p:spPr bwMode="auto">
            <a:xfrm flipV="1">
              <a:off x="536" y="3275"/>
              <a:ext cx="48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3016370" y="1357313"/>
            <a:ext cx="5943600" cy="8302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 dirty="0" err="1">
                <a:latin typeface="Tw Cen MT" charset="0"/>
                <a:cs typeface="Tw Cen MT" charset="0"/>
              </a:rPr>
              <a:t>Diferentes</a:t>
            </a:r>
            <a:r>
              <a:rPr lang="en-US" u="none" dirty="0">
                <a:latin typeface="Tw Cen MT" charset="0"/>
                <a:cs typeface="Tw Cen MT" charset="0"/>
              </a:rPr>
              <a:t> </a:t>
            </a:r>
            <a:r>
              <a:rPr lang="en-US" u="none" dirty="0" err="1">
                <a:latin typeface="Tw Cen MT" charset="0"/>
                <a:cs typeface="Tw Cen MT" charset="0"/>
              </a:rPr>
              <a:t>requisitos</a:t>
            </a:r>
            <a:r>
              <a:rPr lang="en-US" u="none" dirty="0">
                <a:latin typeface="Tw Cen MT" charset="0"/>
                <a:cs typeface="Tw Cen MT" charset="0"/>
              </a:rPr>
              <a:t> </a:t>
            </a:r>
            <a:r>
              <a:rPr lang="en-US" u="none" dirty="0" err="1">
                <a:latin typeface="Tw Cen MT" charset="0"/>
                <a:cs typeface="Tw Cen MT" charset="0"/>
              </a:rPr>
              <a:t>exigem</a:t>
            </a:r>
            <a:r>
              <a:rPr lang="en-US" u="none" dirty="0">
                <a:latin typeface="Tw Cen MT" charset="0"/>
                <a:cs typeface="Tw Cen MT" charset="0"/>
              </a:rPr>
              <a:t> </a:t>
            </a:r>
            <a:r>
              <a:rPr lang="en-US" u="none" dirty="0" err="1">
                <a:latin typeface="Tw Cen MT" charset="0"/>
                <a:cs typeface="Tw Cen MT" charset="0"/>
              </a:rPr>
              <a:t>diferentes</a:t>
            </a:r>
            <a:r>
              <a:rPr lang="en-US" u="none" dirty="0">
                <a:latin typeface="Tw Cen MT" charset="0"/>
                <a:cs typeface="Tw Cen MT" charset="0"/>
              </a:rPr>
              <a:t> </a:t>
            </a:r>
            <a:r>
              <a:rPr lang="en-US" u="none" dirty="0" err="1">
                <a:latin typeface="Tw Cen MT" charset="0"/>
                <a:cs typeface="Tw Cen MT" charset="0"/>
              </a:rPr>
              <a:t>características</a:t>
            </a:r>
            <a:r>
              <a:rPr lang="en-US" u="none" dirty="0">
                <a:latin typeface="Tw Cen MT" charset="0"/>
                <a:cs typeface="Tw Cen MT" charset="0"/>
              </a:rPr>
              <a:t> do </a:t>
            </a:r>
            <a:r>
              <a:rPr lang="en-US" b="1" u="none" dirty="0" err="1">
                <a:latin typeface="Tw Cen MT" charset="0"/>
                <a:cs typeface="Tw Cen MT" charset="0"/>
              </a:rPr>
              <a:t>Protocolo</a:t>
            </a:r>
            <a:r>
              <a:rPr lang="en-US" b="1" u="none" dirty="0">
                <a:latin typeface="Tw Cen MT" charset="0"/>
                <a:cs typeface="Tw Cen MT" charset="0"/>
              </a:rPr>
              <a:t> de </a:t>
            </a:r>
            <a:r>
              <a:rPr lang="en-US" b="1" u="none" dirty="0" err="1">
                <a:latin typeface="Tw Cen MT" charset="0"/>
                <a:cs typeface="Tw Cen MT" charset="0"/>
              </a:rPr>
              <a:t>Transporte</a:t>
            </a:r>
            <a:endParaRPr lang="en-US" b="1" u="none" dirty="0">
              <a:latin typeface="Tw Cen MT" charset="0"/>
              <a:cs typeface="Tw Cen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340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4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200" b="1" dirty="0">
                <a:latin typeface="Tw Cen MT"/>
                <a:ea typeface="ＭＳ Ｐゴシック" charset="0"/>
                <a:cs typeface="Tw Cen MT"/>
              </a:rPr>
              <a:t>Transportes e suas características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58938"/>
            <a:ext cx="8686800" cy="4154487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>
                <a:latin typeface="Tw Cen MT"/>
                <a:ea typeface="ＭＳ Ｐゴシック" charset="0"/>
                <a:cs typeface="Tw Cen MT"/>
              </a:rPr>
              <a:t>TCP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>
                <a:latin typeface="Tw Cen MT"/>
                <a:ea typeface="ＭＳ Ｐゴシック" charset="0"/>
                <a:cs typeface="Tw Cen MT"/>
              </a:rPr>
              <a:t>Orientado conexão (exige conexão prévia)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>
                <a:latin typeface="Tw Cen MT"/>
                <a:ea typeface="ＭＳ Ｐゴシック" charset="0"/>
                <a:cs typeface="Tw Cen MT"/>
              </a:rPr>
              <a:t>Transporte fiável de uma sequência de octetos (</a:t>
            </a:r>
            <a:r>
              <a:rPr lang="ja-JP" altLang="pt-PT"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>
                <a:latin typeface="Tw Cen MT"/>
                <a:ea typeface="ＭＳ Ｐゴシック" charset="0"/>
                <a:cs typeface="Tw Cen MT"/>
              </a:rPr>
              <a:t>bytes</a:t>
            </a:r>
            <a:r>
              <a:rPr lang="ja-JP" altLang="pt-PT"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>
                <a:latin typeface="Tw Cen MT"/>
                <a:ea typeface="ＭＳ Ｐゴシック" charset="0"/>
                <a:cs typeface="Tw Cen MT"/>
              </a:rPr>
              <a:t>)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>
                <a:latin typeface="Tw Cen MT"/>
                <a:ea typeface="ＭＳ Ｐゴシック" charset="0"/>
                <a:cs typeface="Tw Cen MT"/>
              </a:rPr>
              <a:t>Controlo de fluxo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>
                <a:latin typeface="Tw Cen MT"/>
                <a:ea typeface="ＭＳ Ｐゴシック" charset="0"/>
                <a:cs typeface="Tw Cen MT"/>
              </a:rPr>
              <a:t>Controlo de saturação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>
                <a:latin typeface="Tw Cen MT"/>
                <a:ea typeface="ＭＳ Ｐゴシック" charset="0"/>
                <a:cs typeface="Tw Cen MT"/>
              </a:rPr>
              <a:t>Não dá garantias de banda nem de latência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>
                <a:latin typeface="Tw Cen MT"/>
                <a:ea typeface="ＭＳ Ｐゴシック" charset="0"/>
                <a:cs typeface="Tw Cen MT"/>
              </a:rPr>
              <a:t>UDP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>
                <a:latin typeface="Tw Cen MT"/>
                <a:ea typeface="ＭＳ Ｐゴシック" charset="0"/>
                <a:cs typeface="Tw Cen MT"/>
              </a:rPr>
              <a:t>Serviço datagramas sem conexão (não exige conexão prévia)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>
                <a:latin typeface="Tw Cen MT"/>
                <a:ea typeface="ＭＳ Ｐゴシック" charset="0"/>
                <a:cs typeface="Tw Cen MT"/>
              </a:rPr>
              <a:t>Não fiável (</a:t>
            </a:r>
            <a:r>
              <a:rPr lang="ja-JP" altLang="pt-PT"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>
                <a:latin typeface="Tw Cen MT"/>
                <a:ea typeface="ＭＳ Ｐゴシック" charset="0"/>
                <a:cs typeface="Tw Cen MT"/>
              </a:rPr>
              <a:t>best effort</a:t>
            </a:r>
            <a:r>
              <a:rPr lang="ja-JP" altLang="pt-PT"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>
                <a:latin typeface="Tw Cen MT"/>
                <a:ea typeface="ＭＳ Ｐゴシック" charset="0"/>
                <a:cs typeface="Tw Cen MT"/>
              </a:rPr>
              <a:t>)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>
                <a:latin typeface="Tw Cen MT"/>
                <a:ea typeface="ＭＳ Ｐゴシック" charset="0"/>
                <a:cs typeface="Tw Cen MT"/>
              </a:rPr>
              <a:t>Não tem garantias de banda, latência, controlo de fluxo ou saturação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078542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4000" b="1" dirty="0">
                <a:latin typeface="Tw Cen MT"/>
                <a:ea typeface="ＭＳ Ｐゴシック" charset="0"/>
                <a:cs typeface="Tw Cen MT"/>
              </a:rPr>
              <a:t>Exemplos</a:t>
            </a:r>
          </a:p>
        </p:txBody>
      </p:sp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3286125" y="1590675"/>
            <a:ext cx="5214938" cy="4429125"/>
            <a:chOff x="3286116" y="1285860"/>
            <a:chExt cx="5214974" cy="4429156"/>
          </a:xfrm>
        </p:grpSpPr>
        <p:sp>
          <p:nvSpPr>
            <p:cNvPr id="16" name="Rectangle 15"/>
            <p:cNvSpPr/>
            <p:nvPr/>
          </p:nvSpPr>
          <p:spPr bwMode="auto">
            <a:xfrm>
              <a:off x="3286116" y="1285860"/>
              <a:ext cx="2500330" cy="442915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6000760" y="1285860"/>
              <a:ext cx="2500330" cy="442915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598488" y="2078038"/>
            <a:ext cx="2576512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en-US" sz="2000" b="1" u="none">
                <a:latin typeface="Tw Cen MT" charset="0"/>
                <a:cs typeface="Tw Cen MT" charset="0"/>
              </a:rPr>
              <a:t>Aplicação</a:t>
            </a:r>
            <a:endParaRPr lang="en-US" sz="2000" u="none">
              <a:latin typeface="Tw Cen MT" charset="0"/>
              <a:cs typeface="Tw Cen MT" charset="0"/>
            </a:endParaRPr>
          </a:p>
          <a:p>
            <a:pPr algn="r"/>
            <a:endParaRPr lang="en-US" sz="2000" u="none">
              <a:latin typeface="Tw Cen MT" charset="0"/>
              <a:cs typeface="Tw Cen MT" charset="0"/>
            </a:endParaRPr>
          </a:p>
          <a:p>
            <a:pPr algn="r"/>
            <a:r>
              <a:rPr lang="en-US" sz="2000" u="none">
                <a:latin typeface="Tw Cen MT" charset="0"/>
                <a:cs typeface="Tw Cen MT" charset="0"/>
              </a:rPr>
              <a:t>e-mail</a:t>
            </a:r>
          </a:p>
          <a:p>
            <a:pPr algn="r"/>
            <a:r>
              <a:rPr lang="en-US" sz="2000" u="none">
                <a:latin typeface="Tw Cen MT" charset="0"/>
                <a:cs typeface="Tw Cen MT" charset="0"/>
              </a:rPr>
              <a:t>remote terminal access</a:t>
            </a:r>
          </a:p>
          <a:p>
            <a:pPr algn="r"/>
            <a:r>
              <a:rPr lang="en-US" sz="2000" u="none">
                <a:latin typeface="Tw Cen MT" charset="0"/>
                <a:cs typeface="Tw Cen MT" charset="0"/>
              </a:rPr>
              <a:t>Web </a:t>
            </a:r>
          </a:p>
          <a:p>
            <a:pPr algn="r"/>
            <a:r>
              <a:rPr lang="en-US" sz="2000" u="none">
                <a:latin typeface="Tw Cen MT" charset="0"/>
                <a:cs typeface="Tw Cen MT" charset="0"/>
              </a:rPr>
              <a:t>file transfer</a:t>
            </a:r>
          </a:p>
          <a:p>
            <a:pPr algn="r"/>
            <a:r>
              <a:rPr lang="en-US" sz="2000" u="none">
                <a:latin typeface="Tw Cen MT" charset="0"/>
                <a:cs typeface="Tw Cen MT" charset="0"/>
              </a:rPr>
              <a:t>streaming multimedia</a:t>
            </a:r>
          </a:p>
          <a:p>
            <a:pPr algn="r"/>
            <a:endParaRPr lang="en-US" sz="2000" u="none">
              <a:latin typeface="Tw Cen MT" charset="0"/>
              <a:cs typeface="Tw Cen MT" charset="0"/>
            </a:endParaRPr>
          </a:p>
          <a:p>
            <a:pPr algn="r"/>
            <a:r>
              <a:rPr lang="en-US" sz="2000" u="none">
                <a:latin typeface="Tw Cen MT" charset="0"/>
                <a:cs typeface="Tw Cen MT" charset="0"/>
              </a:rPr>
              <a:t>remote file server</a:t>
            </a:r>
          </a:p>
          <a:p>
            <a:pPr algn="r"/>
            <a:r>
              <a:rPr lang="en-US" sz="2000" u="none">
                <a:latin typeface="Tw Cen MT" charset="0"/>
                <a:cs typeface="Tw Cen MT" charset="0"/>
              </a:rPr>
              <a:t>Internet telephony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302000" y="1763713"/>
            <a:ext cx="244157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2000" b="1" u="none">
                <a:latin typeface="Tw Cen MT" charset="0"/>
                <a:cs typeface="Tw Cen MT" charset="0"/>
              </a:rPr>
              <a:t>Protocolo do nível</a:t>
            </a:r>
          </a:p>
          <a:p>
            <a:r>
              <a:rPr lang="en-US" sz="2000" b="1" u="none">
                <a:latin typeface="Tw Cen MT" charset="0"/>
                <a:cs typeface="Tw Cen MT" charset="0"/>
              </a:rPr>
              <a:t>aplicação</a:t>
            </a:r>
            <a:endParaRPr lang="en-US" sz="2000" u="none">
              <a:latin typeface="Tw Cen MT" charset="0"/>
              <a:cs typeface="Tw Cen MT" charset="0"/>
            </a:endParaRPr>
          </a:p>
          <a:p>
            <a:endParaRPr lang="en-US" sz="2000" u="none">
              <a:latin typeface="Tw Cen MT" charset="0"/>
              <a:cs typeface="Tw Cen MT" charset="0"/>
            </a:endParaRPr>
          </a:p>
          <a:p>
            <a:r>
              <a:rPr lang="en-US" sz="2000" u="none">
                <a:latin typeface="Tw Cen MT" charset="0"/>
                <a:cs typeface="Tw Cen MT" charset="0"/>
              </a:rPr>
              <a:t>smtp [RFC 821]</a:t>
            </a:r>
          </a:p>
          <a:p>
            <a:r>
              <a:rPr lang="en-US" sz="2000" u="none">
                <a:latin typeface="Tw Cen MT" charset="0"/>
                <a:cs typeface="Tw Cen MT" charset="0"/>
              </a:rPr>
              <a:t>telnet [RFC 854]</a:t>
            </a:r>
          </a:p>
          <a:p>
            <a:r>
              <a:rPr lang="en-US" sz="2000" u="none">
                <a:latin typeface="Tw Cen MT" charset="0"/>
                <a:cs typeface="Tw Cen MT" charset="0"/>
              </a:rPr>
              <a:t>http [RFC 2068,2616]</a:t>
            </a:r>
          </a:p>
          <a:p>
            <a:r>
              <a:rPr lang="en-US" sz="2000" u="none">
                <a:latin typeface="Tw Cen MT" charset="0"/>
                <a:cs typeface="Tw Cen MT" charset="0"/>
              </a:rPr>
              <a:t>ftp [RFC 959], NFS</a:t>
            </a:r>
          </a:p>
          <a:p>
            <a:r>
              <a:rPr lang="en-US" sz="1800" u="none">
                <a:latin typeface="Tw Cen MT" charset="0"/>
                <a:cs typeface="Tw Cen MT" charset="0"/>
              </a:rPr>
              <a:t>HTTP (YouTube), </a:t>
            </a:r>
          </a:p>
          <a:p>
            <a:pPr>
              <a:spcAft>
                <a:spcPts val="1200"/>
              </a:spcAft>
            </a:pPr>
            <a:r>
              <a:rPr lang="en-US" sz="1800" u="none">
                <a:latin typeface="Tw Cen MT" charset="0"/>
                <a:cs typeface="Tw Cen MT" charset="0"/>
              </a:rPr>
              <a:t>RTP (RFC 1889)</a:t>
            </a:r>
          </a:p>
          <a:p>
            <a:endParaRPr lang="en-US" sz="1800" u="none">
              <a:latin typeface="Tw Cen MT" charset="0"/>
              <a:cs typeface="Tw Cen MT" charset="0"/>
            </a:endParaRPr>
          </a:p>
          <a:p>
            <a:r>
              <a:rPr lang="en-US" sz="1600" u="none">
                <a:latin typeface="Tw Cen MT" charset="0"/>
                <a:cs typeface="Tw Cen MT" charset="0"/>
              </a:rPr>
              <a:t>SIP, RTP ou protocolos</a:t>
            </a:r>
          </a:p>
          <a:p>
            <a:r>
              <a:rPr lang="en-US" sz="1600" u="none">
                <a:latin typeface="Tw Cen MT" charset="0"/>
                <a:cs typeface="Tw Cen MT" charset="0"/>
              </a:rPr>
              <a:t>proprietários (ex., Skype)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6130925" y="1782763"/>
            <a:ext cx="2624138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2000" b="1" u="none">
                <a:latin typeface="Tw Cen MT" charset="0"/>
                <a:cs typeface="Tw Cen MT" charset="0"/>
              </a:rPr>
              <a:t>Protocolo de</a:t>
            </a:r>
          </a:p>
          <a:p>
            <a:r>
              <a:rPr lang="en-US" sz="2000" b="1" u="none">
                <a:latin typeface="Tw Cen MT" charset="0"/>
                <a:cs typeface="Tw Cen MT" charset="0"/>
              </a:rPr>
              <a:t>transporte</a:t>
            </a:r>
            <a:endParaRPr lang="en-US" sz="2000" u="none">
              <a:latin typeface="Tw Cen MT" charset="0"/>
              <a:cs typeface="Tw Cen MT" charset="0"/>
            </a:endParaRPr>
          </a:p>
          <a:p>
            <a:endParaRPr lang="en-US" sz="2000" u="none">
              <a:latin typeface="Tw Cen MT" charset="0"/>
              <a:cs typeface="Tw Cen MT" charset="0"/>
            </a:endParaRPr>
          </a:p>
          <a:p>
            <a:r>
              <a:rPr lang="en-US" sz="2000" u="none">
                <a:latin typeface="Tw Cen MT" charset="0"/>
                <a:cs typeface="Tw Cen MT" charset="0"/>
              </a:rPr>
              <a:t>TCP</a:t>
            </a:r>
          </a:p>
          <a:p>
            <a:r>
              <a:rPr lang="en-US" sz="2000" u="none">
                <a:latin typeface="Tw Cen MT" charset="0"/>
                <a:cs typeface="Tw Cen MT" charset="0"/>
              </a:rPr>
              <a:t>TCP</a:t>
            </a:r>
          </a:p>
          <a:p>
            <a:r>
              <a:rPr lang="en-US" sz="2000" u="none">
                <a:latin typeface="Tw Cen MT" charset="0"/>
                <a:cs typeface="Tw Cen MT" charset="0"/>
              </a:rPr>
              <a:t>TCP</a:t>
            </a:r>
          </a:p>
          <a:p>
            <a:r>
              <a:rPr lang="en-US" sz="2000" u="none">
                <a:latin typeface="Tw Cen MT" charset="0"/>
                <a:cs typeface="Tw Cen MT" charset="0"/>
              </a:rPr>
              <a:t>TCP</a:t>
            </a:r>
          </a:p>
          <a:p>
            <a:r>
              <a:rPr lang="en-US" sz="2000" u="none">
                <a:latin typeface="Tw Cen MT" charset="0"/>
                <a:cs typeface="Tw Cen MT" charset="0"/>
              </a:rPr>
              <a:t>TCP ou UDP</a:t>
            </a:r>
          </a:p>
          <a:p>
            <a:endParaRPr lang="en-US" sz="2000" u="none">
              <a:latin typeface="Tw Cen MT" charset="0"/>
              <a:cs typeface="Tw Cen MT" charset="0"/>
            </a:endParaRPr>
          </a:p>
          <a:p>
            <a:r>
              <a:rPr lang="en-US" sz="2000" u="none">
                <a:latin typeface="Tw Cen MT" charset="0"/>
                <a:cs typeface="Tw Cen MT" charset="0"/>
              </a:rPr>
              <a:t>TCP ou UDP</a:t>
            </a:r>
          </a:p>
          <a:p>
            <a:r>
              <a:rPr lang="en-US" sz="2000" u="none">
                <a:latin typeface="Tw Cen MT" charset="0"/>
                <a:cs typeface="Tw Cen MT" charset="0"/>
              </a:rPr>
              <a:t>Tipicamente UDP</a:t>
            </a: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1171575" y="2457450"/>
            <a:ext cx="7334250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 flipV="1">
            <a:off x="1123950" y="3048000"/>
            <a:ext cx="7324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 flipV="1">
            <a:off x="1133475" y="3343275"/>
            <a:ext cx="7296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V="1">
            <a:off x="1143000" y="3638550"/>
            <a:ext cx="7277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V="1">
            <a:off x="1162050" y="3962400"/>
            <a:ext cx="7258050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11"/>
          <p:cNvSpPr>
            <a:spLocks noChangeShapeType="1"/>
          </p:cNvSpPr>
          <p:nvPr/>
        </p:nvSpPr>
        <p:spPr bwMode="auto">
          <a:xfrm flipV="1">
            <a:off x="1114425" y="4562475"/>
            <a:ext cx="731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 flipV="1">
            <a:off x="1114425" y="4886325"/>
            <a:ext cx="731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13"/>
          <p:cNvSpPr>
            <a:spLocks noChangeShapeType="1"/>
          </p:cNvSpPr>
          <p:nvPr/>
        </p:nvSpPr>
        <p:spPr bwMode="auto">
          <a:xfrm flipV="1">
            <a:off x="962025" y="5591175"/>
            <a:ext cx="7343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77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b="1" dirty="0">
                <a:latin typeface="Tw Cen MT" charset="0"/>
                <a:ea typeface="ＭＳ Ｐゴシック" charset="0"/>
                <a:cs typeface="ＭＳ Ｐゴシック" charset="0"/>
              </a:rPr>
              <a:t>Nota prévia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524000" y="2286000"/>
            <a:ext cx="6645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 dirty="0">
                <a:latin typeface="Tw Cen MT" charset="0"/>
                <a:cs typeface="Tw Cen MT" charset="0"/>
              </a:rPr>
              <a:t>A estrutura da apresentação é semelhante à do Cap. 1 do livro base de suporte à disciplina e utiliza algumas das figuras, textos e outros materiais desse mesmo livro</a:t>
            </a:r>
          </a:p>
          <a:p>
            <a:pPr eaLnBrk="1" hangingPunct="1"/>
            <a:endParaRPr lang="pt-PT" u="none" dirty="0">
              <a:latin typeface="Tw Cen MT" charset="0"/>
              <a:cs typeface="Tw Cen MT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James F.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Kurose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and</a:t>
            </a:r>
            <a:r>
              <a:rPr lang="pt-PT" sz="2000" u="none" dirty="0">
                <a:latin typeface="Tw Cen MT" charset="0"/>
                <a:cs typeface="Times New Roman" charset="0"/>
              </a:rPr>
              <a:t> Keith W. Ross,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"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Computer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Networking</a:t>
            </a:r>
            <a:r>
              <a:rPr lang="pt-PT" sz="2000" u="none" dirty="0">
                <a:latin typeface="Tw Cen MT" charset="0"/>
                <a:cs typeface="Times New Roman" charset="0"/>
              </a:rPr>
              <a:t> - A Top-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Down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Approach</a:t>
            </a:r>
            <a:r>
              <a:rPr lang="ja-JP" altLang="pt-PT" sz="2000" u="none" dirty="0">
                <a:latin typeface="Tw Cen MT" charset="0"/>
                <a:cs typeface="Times New Roman" charset="0"/>
              </a:rPr>
              <a:t>“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 err="1">
                <a:latin typeface="Tw Cen MT" charset="0"/>
                <a:cs typeface="Times New Roman" charset="0"/>
              </a:rPr>
              <a:t>Pearson-Addison</a:t>
            </a:r>
            <a:r>
              <a:rPr lang="pt-PT" sz="2000" u="none" dirty="0">
                <a:latin typeface="Tw Cen MT" charset="0"/>
                <a:cs typeface="Times New Roman" charset="0"/>
              </a:rPr>
              <a:t> Wesley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Longman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Inc</a:t>
            </a:r>
            <a:r>
              <a:rPr lang="pt-PT" sz="2000" u="none" dirty="0">
                <a:latin typeface="Tw Cen MT" charset="0"/>
                <a:cs typeface="Times New Roman" charset="0"/>
              </a:rPr>
              <a:t>., 5th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Edition</a:t>
            </a:r>
            <a:r>
              <a:rPr lang="pt-PT" sz="2000" u="none" dirty="0">
                <a:latin typeface="Tw Cen MT" charset="0"/>
                <a:cs typeface="Times New Roman" charset="0"/>
              </a:rPr>
              <a:t>, 2010</a:t>
            </a:r>
            <a:endParaRPr lang="pt-PT" u="none" dirty="0">
              <a:latin typeface="Tw Cen MT" charset="0"/>
              <a:cs typeface="Times New Roman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4BC56EE3-7988-2B49-9F04-D072C591B181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322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b="1" dirty="0">
                <a:latin typeface="Tw Cen MT" charset="0"/>
                <a:ea typeface="ＭＳ Ｐゴシック" charset="0"/>
                <a:cs typeface="ＭＳ Ｐゴシック" charset="0"/>
              </a:rPr>
              <a:t>Objectivos do capítulo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8337"/>
            <a:ext cx="8229600" cy="4525963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</a:rPr>
              <a:t>Princípios </a:t>
            </a:r>
            <a:r>
              <a:rPr lang="pt-PT" sz="2000" dirty="0">
                <a:latin typeface="Tw Cen MT" charset="0"/>
                <a:ea typeface="ＭＳ Ｐゴシック" charset="0"/>
              </a:rPr>
              <a:t>de estruturação e organização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das aplicações – parte 1</a:t>
            </a:r>
            <a:endParaRPr lang="pt-PT" sz="2000" dirty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Protocolo HTTP – parte 2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DNS – parte 3</a:t>
            </a: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protocolo SMTP – parte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4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Transferência de ficheiros –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parte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5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Protocolos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RTP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– parte 6</a:t>
            </a:r>
          </a:p>
        </p:txBody>
      </p:sp>
    </p:spTree>
    <p:extLst>
      <p:ext uri="{BB962C8B-B14F-4D97-AF65-F5344CB8AC3E}">
        <p14:creationId xmlns:p14="http://schemas.microsoft.com/office/powerpoint/2010/main" val="236193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b="1" dirty="0" smtClean="0">
                <a:latin typeface="Tw Cen MT" charset="0"/>
                <a:ea typeface="ＭＳ Ｐゴシック" charset="0"/>
                <a:cs typeface="ＭＳ Ｐゴシック" charset="0"/>
              </a:rPr>
              <a:t>Onde estudar no livro de base</a:t>
            </a:r>
            <a:endParaRPr lang="pt-PT" sz="4000" b="1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8337"/>
            <a:ext cx="8229600" cy="4525963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</a:rPr>
              <a:t>Princípios </a:t>
            </a:r>
            <a:r>
              <a:rPr lang="pt-PT" sz="2000" dirty="0">
                <a:latin typeface="Tw Cen MT" charset="0"/>
                <a:ea typeface="ＭＳ Ｐゴシック" charset="0"/>
              </a:rPr>
              <a:t>de estruturação e organização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das aplicações – parte 1 — Cap.2, secção 2.1</a:t>
            </a:r>
            <a:endParaRPr lang="pt-PT" sz="2000" dirty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Protocolo HTTP – parte 2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— Cap.2, secção 2.2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DNS – parte 3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— Cap.2, secção 2.5</a:t>
            </a: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protocolo SMTP – parte 4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— Cap.2, secção 2.4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Transferência de ficheiros –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parte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5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— Cap.2, secções 2.3 e 2.6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smtClean="0">
                <a:latin typeface="Tw Cen MT" charset="0"/>
                <a:ea typeface="ＭＳ Ｐゴシック" charset="0"/>
                <a:cs typeface="ＭＳ Ｐゴシック" charset="0"/>
              </a:rPr>
              <a:t>Protocolos </a:t>
            </a:r>
            <a:r>
              <a:rPr lang="pt-PT" sz="2000" smtClean="0">
                <a:latin typeface="Tw Cen MT" charset="0"/>
                <a:ea typeface="ＭＳ Ｐゴシック" charset="0"/>
                <a:cs typeface="ＭＳ Ｐゴシック" charset="0"/>
              </a:rPr>
              <a:t>RTP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– parte 6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— Cap.7, partes das secções </a:t>
            </a:r>
            <a:r>
              <a:rPr lang="pt-PT" sz="2000" smtClean="0">
                <a:latin typeface="Tw Cen MT" charset="0"/>
                <a:ea typeface="ＭＳ Ｐゴシック" charset="0"/>
              </a:rPr>
              <a:t>7.1 a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7.4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437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033"/>
            <a:ext cx="8229600" cy="1143000"/>
          </a:xfrm>
        </p:spPr>
        <p:txBody>
          <a:bodyPr/>
          <a:lstStyle/>
          <a:p>
            <a:pPr eaLnBrk="1" hangingPunct="1"/>
            <a:r>
              <a:rPr lang="pt-PT" sz="4000" b="1" dirty="0">
                <a:latin typeface="Tw Cen MT"/>
                <a:ea typeface="ＭＳ Ｐゴシック" charset="0"/>
                <a:cs typeface="Tw Cen MT"/>
              </a:rPr>
              <a:t>Aplicações distribuídas</a:t>
            </a:r>
          </a:p>
        </p:txBody>
      </p:sp>
      <p:grpSp>
        <p:nvGrpSpPr>
          <p:cNvPr id="21523" name="Group 3"/>
          <p:cNvGrpSpPr>
            <a:grpSpLocks/>
          </p:cNvGrpSpPr>
          <p:nvPr/>
        </p:nvGrpSpPr>
        <p:grpSpPr bwMode="auto">
          <a:xfrm>
            <a:off x="4908550" y="1876425"/>
            <a:ext cx="3678238" cy="3670300"/>
            <a:chOff x="3092" y="1182"/>
            <a:chExt cx="2317" cy="2312"/>
          </a:xfrm>
        </p:grpSpPr>
        <p:sp>
          <p:nvSpPr>
            <p:cNvPr id="21552" name="Freeform 4"/>
            <p:cNvSpPr>
              <a:spLocks/>
            </p:cNvSpPr>
            <p:nvPr/>
          </p:nvSpPr>
          <p:spPr bwMode="auto">
            <a:xfrm>
              <a:off x="4276" y="1272"/>
              <a:ext cx="1133" cy="1055"/>
            </a:xfrm>
            <a:custGeom>
              <a:avLst/>
              <a:gdLst>
                <a:gd name="T0" fmla="*/ 210 w 1292"/>
                <a:gd name="T1" fmla="*/ 6 h 1255"/>
                <a:gd name="T2" fmla="*/ 31 w 1292"/>
                <a:gd name="T3" fmla="*/ 132 h 1255"/>
                <a:gd name="T4" fmla="*/ 25 w 1292"/>
                <a:gd name="T5" fmla="*/ 440 h 1255"/>
                <a:gd name="T6" fmla="*/ 46 w 1292"/>
                <a:gd name="T7" fmla="*/ 697 h 1255"/>
                <a:gd name="T8" fmla="*/ 215 w 1292"/>
                <a:gd name="T9" fmla="*/ 732 h 1255"/>
                <a:gd name="T10" fmla="*/ 567 w 1292"/>
                <a:gd name="T11" fmla="*/ 949 h 1255"/>
                <a:gd name="T12" fmla="*/ 873 w 1292"/>
                <a:gd name="T13" fmla="*/ 1040 h 1255"/>
                <a:gd name="T14" fmla="*/ 1051 w 1292"/>
                <a:gd name="T15" fmla="*/ 858 h 1255"/>
                <a:gd name="T16" fmla="*/ 1115 w 1292"/>
                <a:gd name="T17" fmla="*/ 374 h 1255"/>
                <a:gd name="T18" fmla="*/ 1057 w 1292"/>
                <a:gd name="T19" fmla="*/ 177 h 1255"/>
                <a:gd name="T20" fmla="*/ 657 w 1292"/>
                <a:gd name="T21" fmla="*/ 97 h 1255"/>
                <a:gd name="T22" fmla="*/ 210 w 1292"/>
                <a:gd name="T23" fmla="*/ 6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3" name="Freeform 5"/>
            <p:cNvSpPr>
              <a:spLocks/>
            </p:cNvSpPr>
            <p:nvPr/>
          </p:nvSpPr>
          <p:spPr bwMode="auto">
            <a:xfrm>
              <a:off x="3092" y="1182"/>
              <a:ext cx="1176" cy="1001"/>
            </a:xfrm>
            <a:custGeom>
              <a:avLst/>
              <a:gdLst>
                <a:gd name="T0" fmla="*/ 483 w 1340"/>
                <a:gd name="T1" fmla="*/ 35 h 1191"/>
                <a:gd name="T2" fmla="*/ 72 w 1340"/>
                <a:gd name="T3" fmla="*/ 50 h 1191"/>
                <a:gd name="T4" fmla="*/ 51 w 1340"/>
                <a:gd name="T5" fmla="*/ 338 h 1191"/>
                <a:gd name="T6" fmla="*/ 25 w 1340"/>
                <a:gd name="T7" fmla="*/ 605 h 1191"/>
                <a:gd name="T8" fmla="*/ 98 w 1340"/>
                <a:gd name="T9" fmla="*/ 731 h 1191"/>
                <a:gd name="T10" fmla="*/ 472 w 1340"/>
                <a:gd name="T11" fmla="*/ 736 h 1191"/>
                <a:gd name="T12" fmla="*/ 562 w 1340"/>
                <a:gd name="T13" fmla="*/ 948 h 1191"/>
                <a:gd name="T14" fmla="*/ 1083 w 1340"/>
                <a:gd name="T15" fmla="*/ 923 h 1191"/>
                <a:gd name="T16" fmla="*/ 1120 w 1340"/>
                <a:gd name="T17" fmla="*/ 479 h 1191"/>
                <a:gd name="T18" fmla="*/ 1057 w 1340"/>
                <a:gd name="T19" fmla="*/ 287 h 1191"/>
                <a:gd name="T20" fmla="*/ 667 w 1340"/>
                <a:gd name="T21" fmla="*/ 242 h 1191"/>
                <a:gd name="T22" fmla="*/ 483 w 1340"/>
                <a:gd name="T23" fmla="*/ 35 h 11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40"/>
                <a:gd name="T37" fmla="*/ 0 h 1191"/>
                <a:gd name="T38" fmla="*/ 1340 w 1340"/>
                <a:gd name="T39" fmla="*/ 1191 h 119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40" h="1191">
                  <a:moveTo>
                    <a:pt x="550" y="42"/>
                  </a:moveTo>
                  <a:cubicBezTo>
                    <a:pt x="437" y="4"/>
                    <a:pt x="164" y="0"/>
                    <a:pt x="82" y="60"/>
                  </a:cubicBezTo>
                  <a:cubicBezTo>
                    <a:pt x="0" y="120"/>
                    <a:pt x="67" y="292"/>
                    <a:pt x="58" y="402"/>
                  </a:cubicBezTo>
                  <a:cubicBezTo>
                    <a:pt x="49" y="512"/>
                    <a:pt x="19" y="642"/>
                    <a:pt x="28" y="720"/>
                  </a:cubicBezTo>
                  <a:cubicBezTo>
                    <a:pt x="37" y="798"/>
                    <a:pt x="27" y="844"/>
                    <a:pt x="112" y="870"/>
                  </a:cubicBezTo>
                  <a:cubicBezTo>
                    <a:pt x="197" y="896"/>
                    <a:pt x="450" y="833"/>
                    <a:pt x="538" y="876"/>
                  </a:cubicBezTo>
                  <a:cubicBezTo>
                    <a:pt x="626" y="919"/>
                    <a:pt x="524" y="1091"/>
                    <a:pt x="640" y="1128"/>
                  </a:cubicBezTo>
                  <a:cubicBezTo>
                    <a:pt x="756" y="1165"/>
                    <a:pt x="1128" y="1191"/>
                    <a:pt x="1234" y="1098"/>
                  </a:cubicBezTo>
                  <a:cubicBezTo>
                    <a:pt x="1340" y="1005"/>
                    <a:pt x="1281" y="696"/>
                    <a:pt x="1276" y="570"/>
                  </a:cubicBezTo>
                  <a:cubicBezTo>
                    <a:pt x="1271" y="444"/>
                    <a:pt x="1290" y="389"/>
                    <a:pt x="1204" y="342"/>
                  </a:cubicBezTo>
                  <a:cubicBezTo>
                    <a:pt x="1118" y="295"/>
                    <a:pt x="868" y="338"/>
                    <a:pt x="760" y="288"/>
                  </a:cubicBezTo>
                  <a:cubicBezTo>
                    <a:pt x="652" y="238"/>
                    <a:pt x="663" y="80"/>
                    <a:pt x="550" y="42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4" name="Freeform 6"/>
            <p:cNvSpPr>
              <a:spLocks/>
            </p:cNvSpPr>
            <p:nvPr/>
          </p:nvSpPr>
          <p:spPr bwMode="auto">
            <a:xfrm>
              <a:off x="3324" y="2096"/>
              <a:ext cx="1874" cy="1398"/>
            </a:xfrm>
            <a:custGeom>
              <a:avLst/>
              <a:gdLst>
                <a:gd name="T0" fmla="*/ 24 w 2135"/>
                <a:gd name="T1" fmla="*/ 548 h 1662"/>
                <a:gd name="T2" fmla="*/ 92 w 2135"/>
                <a:gd name="T3" fmla="*/ 64 h 1662"/>
                <a:gd name="T4" fmla="*/ 577 w 2135"/>
                <a:gd name="T5" fmla="*/ 165 h 1662"/>
                <a:gd name="T6" fmla="*/ 1061 w 2135"/>
                <a:gd name="T7" fmla="*/ 84 h 1662"/>
                <a:gd name="T8" fmla="*/ 1756 w 2135"/>
                <a:gd name="T9" fmla="*/ 342 h 1662"/>
                <a:gd name="T10" fmla="*/ 1767 w 2135"/>
                <a:gd name="T11" fmla="*/ 962 h 1662"/>
                <a:gd name="T12" fmla="*/ 1388 w 2135"/>
                <a:gd name="T13" fmla="*/ 1346 h 1662"/>
                <a:gd name="T14" fmla="*/ 714 w 2135"/>
                <a:gd name="T15" fmla="*/ 1275 h 1662"/>
                <a:gd name="T16" fmla="*/ 440 w 2135"/>
                <a:gd name="T17" fmla="*/ 1068 h 1662"/>
                <a:gd name="T18" fmla="*/ 161 w 2135"/>
                <a:gd name="T19" fmla="*/ 897 h 1662"/>
                <a:gd name="T20" fmla="*/ 24 w 2135"/>
                <a:gd name="T21" fmla="*/ 548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55" name="Group 7"/>
            <p:cNvGrpSpPr>
              <a:grpSpLocks/>
            </p:cNvGrpSpPr>
            <p:nvPr/>
          </p:nvGrpSpPr>
          <p:grpSpPr bwMode="auto">
            <a:xfrm>
              <a:off x="3166" y="1267"/>
              <a:ext cx="462" cy="201"/>
              <a:chOff x="3552" y="246"/>
              <a:chExt cx="527" cy="248"/>
            </a:xfrm>
          </p:grpSpPr>
          <p:graphicFrame>
            <p:nvGraphicFramePr>
              <p:cNvPr id="21519" name="Object 15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506" name="Clip" r:id="rId3" imgW="1307948" imgH="1084823" progId="MS_ClipArt_Gallery.2">
                      <p:embed/>
                    </p:oleObj>
                  </mc:Choice>
                  <mc:Fallback>
                    <p:oleObj name="Clip" r:id="rId3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46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520" name="Object 16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507" name="Clip" r:id="rId5" imgW="682388" imgH="481084" progId="MS_ClipArt_Gallery.2">
                      <p:embed/>
                    </p:oleObj>
                  </mc:Choice>
                  <mc:Fallback>
                    <p:oleObj name="Clip" r:id="rId5" imgW="682388" imgH="481084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78" y="338"/>
                            <a:ext cx="201" cy="14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1756" name="Line 10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56" name="Group 11"/>
            <p:cNvGrpSpPr>
              <a:grpSpLocks/>
            </p:cNvGrpSpPr>
            <p:nvPr/>
          </p:nvGrpSpPr>
          <p:grpSpPr bwMode="auto">
            <a:xfrm>
              <a:off x="3166" y="1642"/>
              <a:ext cx="462" cy="201"/>
              <a:chOff x="3552" y="246"/>
              <a:chExt cx="527" cy="248"/>
            </a:xfrm>
          </p:grpSpPr>
          <p:graphicFrame>
            <p:nvGraphicFramePr>
              <p:cNvPr id="21517" name="Object 13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508" name="Clip" r:id="rId7" imgW="1307948" imgH="1084823" progId="MS_ClipArt_Gallery.2">
                      <p:embed/>
                    </p:oleObj>
                  </mc:Choice>
                  <mc:Fallback>
                    <p:oleObj name="Clip" r:id="rId7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46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518" name="Object 14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509" name="Clip" r:id="rId8" imgW="682388" imgH="481084" progId="MS_ClipArt_Gallery.2">
                      <p:embed/>
                    </p:oleObj>
                  </mc:Choice>
                  <mc:Fallback>
                    <p:oleObj name="Clip" r:id="rId8" imgW="682388" imgH="481084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78" y="338"/>
                            <a:ext cx="201" cy="14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1755" name="Line 14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57" name="Group 15"/>
            <p:cNvGrpSpPr>
              <a:grpSpLocks/>
            </p:cNvGrpSpPr>
            <p:nvPr/>
          </p:nvGrpSpPr>
          <p:grpSpPr bwMode="auto">
            <a:xfrm>
              <a:off x="3403" y="1508"/>
              <a:ext cx="44" cy="135"/>
              <a:chOff x="3842" y="406"/>
              <a:chExt cx="51" cy="167"/>
            </a:xfrm>
          </p:grpSpPr>
          <p:sp>
            <p:nvSpPr>
              <p:cNvPr id="21752" name="Oval 16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53" name="Oval 17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54" name="Oval 18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58" name="Group 19"/>
            <p:cNvGrpSpPr>
              <a:grpSpLocks/>
            </p:cNvGrpSpPr>
            <p:nvPr/>
          </p:nvGrpSpPr>
          <p:grpSpPr bwMode="auto">
            <a:xfrm>
              <a:off x="3699" y="1825"/>
              <a:ext cx="132" cy="249"/>
              <a:chOff x="4180" y="783"/>
              <a:chExt cx="150" cy="307"/>
            </a:xfrm>
          </p:grpSpPr>
          <p:sp>
            <p:nvSpPr>
              <p:cNvPr id="21744" name="AutoShape 20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45" name="Rectangle 21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46" name="Rectangle 22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47" name="AutoShape 23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48" name="Line 24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49" name="Line 25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50" name="Rectangle 26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51" name="Rectangle 27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59" name="Group 28"/>
            <p:cNvGrpSpPr>
              <a:grpSpLocks/>
            </p:cNvGrpSpPr>
            <p:nvPr/>
          </p:nvGrpSpPr>
          <p:grpSpPr bwMode="auto">
            <a:xfrm rot="-5400000">
              <a:off x="3896" y="1874"/>
              <a:ext cx="51" cy="147"/>
              <a:chOff x="3842" y="406"/>
              <a:chExt cx="51" cy="167"/>
            </a:xfrm>
          </p:grpSpPr>
          <p:sp>
            <p:nvSpPr>
              <p:cNvPr id="21741" name="Oval 29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42" name="Oval 30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43" name="Oval 31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60" name="Line 32"/>
            <p:cNvSpPr>
              <a:spLocks noChangeShapeType="1"/>
            </p:cNvSpPr>
            <p:nvPr/>
          </p:nvSpPr>
          <p:spPr bwMode="auto">
            <a:xfrm>
              <a:off x="3785" y="1767"/>
              <a:ext cx="31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1" name="Line 33"/>
            <p:cNvSpPr>
              <a:spLocks noChangeShapeType="1"/>
            </p:cNvSpPr>
            <p:nvPr/>
          </p:nvSpPr>
          <p:spPr bwMode="auto">
            <a:xfrm>
              <a:off x="3787" y="1765"/>
              <a:ext cx="1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2" name="Line 34"/>
            <p:cNvSpPr>
              <a:spLocks noChangeShapeType="1"/>
            </p:cNvSpPr>
            <p:nvPr/>
          </p:nvSpPr>
          <p:spPr bwMode="auto">
            <a:xfrm>
              <a:off x="4099" y="1764"/>
              <a:ext cx="1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3" name="Line 35"/>
            <p:cNvSpPr>
              <a:spLocks noChangeShapeType="1"/>
            </p:cNvSpPr>
            <p:nvPr/>
          </p:nvSpPr>
          <p:spPr bwMode="auto">
            <a:xfrm>
              <a:off x="3596" y="1427"/>
              <a:ext cx="182" cy="1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4" name="Line 36"/>
            <p:cNvSpPr>
              <a:spLocks noChangeShapeType="1"/>
            </p:cNvSpPr>
            <p:nvPr/>
          </p:nvSpPr>
          <p:spPr bwMode="auto">
            <a:xfrm flipV="1">
              <a:off x="3604" y="1607"/>
              <a:ext cx="174" cy="2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5" name="Line 37"/>
            <p:cNvSpPr>
              <a:spLocks noChangeShapeType="1"/>
            </p:cNvSpPr>
            <p:nvPr/>
          </p:nvSpPr>
          <p:spPr bwMode="auto">
            <a:xfrm flipV="1">
              <a:off x="3936" y="1661"/>
              <a:ext cx="1" cy="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66" name="Group 38"/>
            <p:cNvGrpSpPr>
              <a:grpSpLocks/>
            </p:cNvGrpSpPr>
            <p:nvPr/>
          </p:nvGrpSpPr>
          <p:grpSpPr bwMode="auto">
            <a:xfrm>
              <a:off x="4011" y="1811"/>
              <a:ext cx="132" cy="249"/>
              <a:chOff x="4180" y="783"/>
              <a:chExt cx="150" cy="307"/>
            </a:xfrm>
          </p:grpSpPr>
          <p:sp>
            <p:nvSpPr>
              <p:cNvPr id="21733" name="AutoShape 39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34" name="Rectangle 40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35" name="Rectangle 41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36" name="AutoShape 42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37" name="Line 43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38" name="Line 44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39" name="Rectangle 45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40" name="Rectangle 46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67" name="Group 47"/>
            <p:cNvGrpSpPr>
              <a:grpSpLocks/>
            </p:cNvGrpSpPr>
            <p:nvPr/>
          </p:nvGrpSpPr>
          <p:grpSpPr bwMode="auto">
            <a:xfrm>
              <a:off x="3408" y="2201"/>
              <a:ext cx="302" cy="583"/>
              <a:chOff x="3314" y="1248"/>
              <a:chExt cx="344" cy="694"/>
            </a:xfrm>
          </p:grpSpPr>
          <p:graphicFrame>
            <p:nvGraphicFramePr>
              <p:cNvPr id="21515" name="Object 11"/>
              <p:cNvGraphicFramePr>
                <a:graphicFrameLocks noChangeAspect="1"/>
              </p:cNvGraphicFramePr>
              <p:nvPr/>
            </p:nvGraphicFramePr>
            <p:xfrm>
              <a:off x="3314" y="1248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510" name="Clip" r:id="rId9" imgW="1307948" imgH="1084823" progId="MS_ClipArt_Gallery.2">
                      <p:embed/>
                    </p:oleObj>
                  </mc:Choice>
                  <mc:Fallback>
                    <p:oleObj name="Clip" r:id="rId9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14" y="1248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1726" name="Line 49"/>
              <p:cNvSpPr>
                <a:spLocks noChangeShapeType="1"/>
              </p:cNvSpPr>
              <p:nvPr/>
            </p:nvSpPr>
            <p:spPr bwMode="auto">
              <a:xfrm flipV="1">
                <a:off x="3606" y="1433"/>
                <a:ext cx="52" cy="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21516" name="Object 12"/>
              <p:cNvGraphicFramePr>
                <a:graphicFrameLocks noChangeAspect="1"/>
              </p:cNvGraphicFramePr>
              <p:nvPr/>
            </p:nvGraphicFramePr>
            <p:xfrm>
              <a:off x="3314" y="1694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511" name="Clip" r:id="rId10" imgW="1307948" imgH="1084823" progId="MS_ClipArt_Gallery.2">
                      <p:embed/>
                    </p:oleObj>
                  </mc:Choice>
                  <mc:Fallback>
                    <p:oleObj name="Clip" r:id="rId10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14" y="1694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1727" name="Line 51"/>
              <p:cNvSpPr>
                <a:spLocks noChangeShapeType="1"/>
              </p:cNvSpPr>
              <p:nvPr/>
            </p:nvSpPr>
            <p:spPr bwMode="auto">
              <a:xfrm flipV="1">
                <a:off x="3606" y="1882"/>
                <a:ext cx="5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1728" name="Group 52"/>
              <p:cNvGrpSpPr>
                <a:grpSpLocks/>
              </p:cNvGrpSpPr>
              <p:nvPr/>
            </p:nvGrpSpPr>
            <p:grpSpPr bwMode="auto">
              <a:xfrm>
                <a:off x="3404" y="1504"/>
                <a:ext cx="51" cy="167"/>
                <a:chOff x="3842" y="406"/>
                <a:chExt cx="51" cy="167"/>
              </a:xfrm>
            </p:grpSpPr>
            <p:sp>
              <p:nvSpPr>
                <p:cNvPr id="21730" name="Oval 53"/>
                <p:cNvSpPr>
                  <a:spLocks noChangeArrowheads="1"/>
                </p:cNvSpPr>
                <p:nvPr/>
              </p:nvSpPr>
              <p:spPr bwMode="auto">
                <a:xfrm>
                  <a:off x="3842" y="40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31" name="Oval 54"/>
                <p:cNvSpPr>
                  <a:spLocks noChangeArrowheads="1"/>
                </p:cNvSpPr>
                <p:nvPr/>
              </p:nvSpPr>
              <p:spPr bwMode="auto">
                <a:xfrm>
                  <a:off x="3844" y="46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32" name="Oval 55"/>
                <p:cNvSpPr>
                  <a:spLocks noChangeArrowheads="1"/>
                </p:cNvSpPr>
                <p:nvPr/>
              </p:nvSpPr>
              <p:spPr bwMode="auto">
                <a:xfrm>
                  <a:off x="3846" y="52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729" name="Line 56"/>
              <p:cNvSpPr>
                <a:spLocks noChangeShapeType="1"/>
              </p:cNvSpPr>
              <p:nvPr/>
            </p:nvSpPr>
            <p:spPr bwMode="auto">
              <a:xfrm>
                <a:off x="3654" y="1431"/>
                <a:ext cx="0" cy="4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21506" name="Object 2"/>
            <p:cNvGraphicFramePr>
              <a:graphicFrameLocks noChangeAspect="1"/>
            </p:cNvGraphicFramePr>
            <p:nvPr/>
          </p:nvGraphicFramePr>
          <p:xfrm>
            <a:off x="3955" y="2837"/>
            <a:ext cx="263" cy="2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12" name="Clip" r:id="rId11" imgW="1307948" imgH="1084823" progId="MS_ClipArt_Gallery.2">
                    <p:embed/>
                  </p:oleObj>
                </mc:Choice>
                <mc:Fallback>
                  <p:oleObj name="Clip" r:id="rId11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55" y="2837"/>
                          <a:ext cx="263" cy="2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07" name="Object 3"/>
            <p:cNvGraphicFramePr>
              <a:graphicFrameLocks noChangeAspect="1"/>
            </p:cNvGraphicFramePr>
            <p:nvPr/>
          </p:nvGraphicFramePr>
          <p:xfrm>
            <a:off x="3568" y="2830"/>
            <a:ext cx="262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13" name="Clip" r:id="rId12" imgW="1307948" imgH="1084823" progId="MS_ClipArt_Gallery.2">
                    <p:embed/>
                  </p:oleObj>
                </mc:Choice>
                <mc:Fallback>
                  <p:oleObj name="Clip" r:id="rId12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8" y="2830"/>
                          <a:ext cx="262" cy="2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68" name="Oval 59"/>
            <p:cNvSpPr>
              <a:spLocks noChangeArrowheads="1"/>
            </p:cNvSpPr>
            <p:nvPr/>
          </p:nvSpPr>
          <p:spPr bwMode="auto">
            <a:xfrm rot="-5400000">
              <a:off x="3831" y="2895"/>
              <a:ext cx="40" cy="4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9" name="Oval 60"/>
            <p:cNvSpPr>
              <a:spLocks noChangeArrowheads="1"/>
            </p:cNvSpPr>
            <p:nvPr/>
          </p:nvSpPr>
          <p:spPr bwMode="auto">
            <a:xfrm rot="-5400000">
              <a:off x="3884" y="2894"/>
              <a:ext cx="40" cy="4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0" name="Oval 61"/>
            <p:cNvSpPr>
              <a:spLocks noChangeArrowheads="1"/>
            </p:cNvSpPr>
            <p:nvPr/>
          </p:nvSpPr>
          <p:spPr bwMode="auto">
            <a:xfrm rot="-5400000">
              <a:off x="3933" y="2897"/>
              <a:ext cx="39" cy="4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1" name="Line 62"/>
            <p:cNvSpPr>
              <a:spLocks noChangeShapeType="1"/>
            </p:cNvSpPr>
            <p:nvPr/>
          </p:nvSpPr>
          <p:spPr bwMode="auto">
            <a:xfrm rot="-5400000">
              <a:off x="4097" y="2821"/>
              <a:ext cx="3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2" name="Line 63"/>
            <p:cNvSpPr>
              <a:spLocks noChangeShapeType="1"/>
            </p:cNvSpPr>
            <p:nvPr/>
          </p:nvSpPr>
          <p:spPr bwMode="auto">
            <a:xfrm rot="5400000" flipH="1">
              <a:off x="3702" y="2816"/>
              <a:ext cx="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3" name="Line 64"/>
            <p:cNvSpPr>
              <a:spLocks noChangeShapeType="1"/>
            </p:cNvSpPr>
            <p:nvPr/>
          </p:nvSpPr>
          <p:spPr bwMode="auto">
            <a:xfrm rot="16200000" flipV="1">
              <a:off x="3921" y="2602"/>
              <a:ext cx="0" cy="3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4" name="Line 65"/>
            <p:cNvSpPr>
              <a:spLocks noChangeShapeType="1"/>
            </p:cNvSpPr>
            <p:nvPr/>
          </p:nvSpPr>
          <p:spPr bwMode="auto">
            <a:xfrm flipV="1">
              <a:off x="3710" y="2564"/>
              <a:ext cx="59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5" name="Line 66"/>
            <p:cNvSpPr>
              <a:spLocks noChangeShapeType="1"/>
            </p:cNvSpPr>
            <p:nvPr/>
          </p:nvSpPr>
          <p:spPr bwMode="auto">
            <a:xfrm>
              <a:off x="4089" y="2593"/>
              <a:ext cx="191" cy="2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6" name="Line 67"/>
            <p:cNvSpPr>
              <a:spLocks noChangeShapeType="1"/>
            </p:cNvSpPr>
            <p:nvPr/>
          </p:nvSpPr>
          <p:spPr bwMode="auto">
            <a:xfrm flipH="1">
              <a:off x="4590" y="2591"/>
              <a:ext cx="176" cy="2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1508" name="Object 4"/>
            <p:cNvGraphicFramePr>
              <a:graphicFrameLocks noChangeAspect="1"/>
            </p:cNvGraphicFramePr>
            <p:nvPr/>
          </p:nvGraphicFramePr>
          <p:xfrm>
            <a:off x="4702" y="2309"/>
            <a:ext cx="128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14" name="Clip" r:id="rId13" imgW="983488" imgH="1209040" progId="MS_ClipArt_Gallery.2">
                    <p:embed/>
                  </p:oleObj>
                </mc:Choice>
                <mc:Fallback>
                  <p:oleObj name="Clip" r:id="rId13" imgW="983488" imgH="120904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2" y="2309"/>
                          <a:ext cx="128" cy="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09" name="Object 5"/>
            <p:cNvGraphicFramePr>
              <a:graphicFrameLocks noChangeAspect="1"/>
            </p:cNvGraphicFramePr>
            <p:nvPr/>
          </p:nvGraphicFramePr>
          <p:xfrm>
            <a:off x="3860" y="2360"/>
            <a:ext cx="128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15" name="Clip" r:id="rId15" imgW="983488" imgH="1209040" progId="MS_ClipArt_Gallery.2">
                    <p:embed/>
                  </p:oleObj>
                </mc:Choice>
                <mc:Fallback>
                  <p:oleObj name="Clip" r:id="rId15" imgW="983488" imgH="120904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0" y="2360"/>
                          <a:ext cx="128" cy="1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77" name="Freeform 70"/>
            <p:cNvSpPr>
              <a:spLocks/>
            </p:cNvSpPr>
            <p:nvPr/>
          </p:nvSpPr>
          <p:spPr bwMode="auto">
            <a:xfrm>
              <a:off x="3911" y="2218"/>
              <a:ext cx="853" cy="192"/>
            </a:xfrm>
            <a:custGeom>
              <a:avLst/>
              <a:gdLst>
                <a:gd name="T0" fmla="*/ 0 w 972"/>
                <a:gd name="T1" fmla="*/ 192 h 228"/>
                <a:gd name="T2" fmla="*/ 379 w 972"/>
                <a:gd name="T3" fmla="*/ 8 h 228"/>
                <a:gd name="T4" fmla="*/ 853 w 972"/>
                <a:gd name="T5" fmla="*/ 144 h 228"/>
                <a:gd name="T6" fmla="*/ 0 60000 65536"/>
                <a:gd name="T7" fmla="*/ 0 60000 65536"/>
                <a:gd name="T8" fmla="*/ 0 60000 65536"/>
                <a:gd name="T9" fmla="*/ 0 w 972"/>
                <a:gd name="T10" fmla="*/ 0 h 228"/>
                <a:gd name="T11" fmla="*/ 972 w 972"/>
                <a:gd name="T12" fmla="*/ 228 h 2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2" h="228">
                  <a:moveTo>
                    <a:pt x="0" y="228"/>
                  </a:moveTo>
                  <a:cubicBezTo>
                    <a:pt x="135" y="123"/>
                    <a:pt x="270" y="18"/>
                    <a:pt x="432" y="9"/>
                  </a:cubicBezTo>
                  <a:cubicBezTo>
                    <a:pt x="594" y="0"/>
                    <a:pt x="783" y="85"/>
                    <a:pt x="972" y="17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78" name="Group 71"/>
            <p:cNvGrpSpPr>
              <a:grpSpLocks/>
            </p:cNvGrpSpPr>
            <p:nvPr/>
          </p:nvGrpSpPr>
          <p:grpSpPr bwMode="auto">
            <a:xfrm>
              <a:off x="4079" y="3114"/>
              <a:ext cx="256" cy="269"/>
              <a:chOff x="2870" y="1518"/>
              <a:chExt cx="292" cy="320"/>
            </a:xfrm>
          </p:grpSpPr>
          <p:graphicFrame>
            <p:nvGraphicFramePr>
              <p:cNvPr id="21513" name="Object 9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516" name="Clip" r:id="rId16" imgW="827508" imgH="841085" progId="MS_ClipArt_Gallery.2">
                      <p:embed/>
                    </p:oleObj>
                  </mc:Choice>
                  <mc:Fallback>
                    <p:oleObj name="Clip" r:id="rId16" imgW="827508" imgH="841085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514" name="Object 10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517" name="Clip" r:id="rId18" imgW="1268977" imgH="1200107" progId="MS_ClipArt_Gallery.2">
                      <p:embed/>
                    </p:oleObj>
                  </mc:Choice>
                  <mc:Fallback>
                    <p:oleObj name="Clip" r:id="rId18" imgW="1268977" imgH="1200107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1579" name="Group 74"/>
            <p:cNvGrpSpPr>
              <a:grpSpLocks/>
            </p:cNvGrpSpPr>
            <p:nvPr/>
          </p:nvGrpSpPr>
          <p:grpSpPr bwMode="auto">
            <a:xfrm>
              <a:off x="4569" y="3134"/>
              <a:ext cx="256" cy="269"/>
              <a:chOff x="2870" y="1518"/>
              <a:chExt cx="292" cy="320"/>
            </a:xfrm>
          </p:grpSpPr>
          <p:graphicFrame>
            <p:nvGraphicFramePr>
              <p:cNvPr id="21511" name="Object 7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518" name="Clip" r:id="rId20" imgW="827508" imgH="841085" progId="MS_ClipArt_Gallery.2">
                      <p:embed/>
                    </p:oleObj>
                  </mc:Choice>
                  <mc:Fallback>
                    <p:oleObj name="Clip" r:id="rId20" imgW="827508" imgH="841085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512" name="Object 8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519" name="Clip" r:id="rId21" imgW="1268977" imgH="1200107" progId="MS_ClipArt_Gallery.2">
                      <p:embed/>
                    </p:oleObj>
                  </mc:Choice>
                  <mc:Fallback>
                    <p:oleObj name="Clip" r:id="rId21" imgW="1268977" imgH="1200107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1580" name="Group 77"/>
            <p:cNvGrpSpPr>
              <a:grpSpLocks/>
            </p:cNvGrpSpPr>
            <p:nvPr/>
          </p:nvGrpSpPr>
          <p:grpSpPr bwMode="auto">
            <a:xfrm>
              <a:off x="4308" y="2955"/>
              <a:ext cx="239" cy="237"/>
              <a:chOff x="4733" y="2082"/>
              <a:chExt cx="272" cy="282"/>
            </a:xfrm>
          </p:grpSpPr>
          <p:graphicFrame>
            <p:nvGraphicFramePr>
              <p:cNvPr id="21510" name="Object 6"/>
              <p:cNvGraphicFramePr>
                <a:graphicFrameLocks noChangeAspect="1"/>
              </p:cNvGraphicFramePr>
              <p:nvPr/>
            </p:nvGraphicFramePr>
            <p:xfrm>
              <a:off x="4733" y="2082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520" name="Clip" r:id="rId22" imgW="827508" imgH="841085" progId="MS_ClipArt_Gallery.2">
                      <p:embed/>
                    </p:oleObj>
                  </mc:Choice>
                  <mc:Fallback>
                    <p:oleObj name="Clip" r:id="rId22" imgW="827508" imgH="841085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33" y="2082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1725" name="Rectangle 79"/>
              <p:cNvSpPr>
                <a:spLocks noChangeArrowheads="1"/>
              </p:cNvSpPr>
              <p:nvPr/>
            </p:nvSpPr>
            <p:spPr bwMode="auto">
              <a:xfrm>
                <a:off x="4812" y="2181"/>
                <a:ext cx="192" cy="183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81" name="Line 80"/>
            <p:cNvSpPr>
              <a:spLocks noChangeShapeType="1"/>
            </p:cNvSpPr>
            <p:nvPr/>
          </p:nvSpPr>
          <p:spPr bwMode="auto">
            <a:xfrm>
              <a:off x="4501" y="289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82" name="Group 81"/>
            <p:cNvGrpSpPr>
              <a:grpSpLocks/>
            </p:cNvGrpSpPr>
            <p:nvPr/>
          </p:nvGrpSpPr>
          <p:grpSpPr bwMode="auto">
            <a:xfrm>
              <a:off x="4955" y="2531"/>
              <a:ext cx="131" cy="258"/>
              <a:chOff x="4180" y="783"/>
              <a:chExt cx="150" cy="307"/>
            </a:xfrm>
          </p:grpSpPr>
          <p:sp>
            <p:nvSpPr>
              <p:cNvPr id="21717" name="AutoShape 82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18" name="Rectangle 83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19" name="Rectangle 84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20" name="AutoShape 85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21" name="Line 86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22" name="Line 87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23" name="Rectangle 88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24" name="Rectangle 89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83" name="Group 90"/>
            <p:cNvGrpSpPr>
              <a:grpSpLocks/>
            </p:cNvGrpSpPr>
            <p:nvPr/>
          </p:nvGrpSpPr>
          <p:grpSpPr bwMode="auto">
            <a:xfrm>
              <a:off x="4947" y="2811"/>
              <a:ext cx="131" cy="258"/>
              <a:chOff x="4180" y="783"/>
              <a:chExt cx="150" cy="307"/>
            </a:xfrm>
          </p:grpSpPr>
          <p:sp>
            <p:nvSpPr>
              <p:cNvPr id="21709" name="AutoShape 91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10" name="Rectangle 92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11" name="Rectangle 93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12" name="AutoShape 94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13" name="Line 95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14" name="Line 96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15" name="Rectangle 97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16" name="Rectangle 98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84" name="Line 99"/>
            <p:cNvSpPr>
              <a:spLocks noChangeShapeType="1"/>
            </p:cNvSpPr>
            <p:nvPr/>
          </p:nvSpPr>
          <p:spPr bwMode="auto">
            <a:xfrm rot="5400000" flipH="1">
              <a:off x="4711" y="2767"/>
              <a:ext cx="3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5" name="Line 100"/>
            <p:cNvSpPr>
              <a:spLocks noChangeShapeType="1"/>
            </p:cNvSpPr>
            <p:nvPr/>
          </p:nvSpPr>
          <p:spPr bwMode="auto">
            <a:xfrm rot="-5400000">
              <a:off x="4935" y="2925"/>
              <a:ext cx="0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6" name="Line 101"/>
            <p:cNvSpPr>
              <a:spLocks noChangeShapeType="1"/>
            </p:cNvSpPr>
            <p:nvPr/>
          </p:nvSpPr>
          <p:spPr bwMode="auto">
            <a:xfrm rot="-5400000">
              <a:off x="4928" y="2630"/>
              <a:ext cx="0" cy="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7" name="Line 102"/>
            <p:cNvSpPr>
              <a:spLocks noChangeShapeType="1"/>
            </p:cNvSpPr>
            <p:nvPr/>
          </p:nvSpPr>
          <p:spPr bwMode="auto">
            <a:xfrm flipV="1">
              <a:off x="4096" y="1459"/>
              <a:ext cx="289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8" name="Line 103"/>
            <p:cNvSpPr>
              <a:spLocks noChangeShapeType="1"/>
            </p:cNvSpPr>
            <p:nvPr/>
          </p:nvSpPr>
          <p:spPr bwMode="auto">
            <a:xfrm>
              <a:off x="4685" y="1449"/>
              <a:ext cx="306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9" name="Line 104"/>
            <p:cNvSpPr>
              <a:spLocks noChangeShapeType="1"/>
            </p:cNvSpPr>
            <p:nvPr/>
          </p:nvSpPr>
          <p:spPr bwMode="auto">
            <a:xfrm flipH="1">
              <a:off x="5012" y="1661"/>
              <a:ext cx="152" cy="4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0" name="Line 105"/>
            <p:cNvSpPr>
              <a:spLocks noChangeShapeType="1"/>
            </p:cNvSpPr>
            <p:nvPr/>
          </p:nvSpPr>
          <p:spPr bwMode="auto">
            <a:xfrm>
              <a:off x="4527" y="1520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1" name="Line 106"/>
            <p:cNvSpPr>
              <a:spLocks noChangeShapeType="1"/>
            </p:cNvSpPr>
            <p:nvPr/>
          </p:nvSpPr>
          <p:spPr bwMode="auto">
            <a:xfrm>
              <a:off x="4543" y="1928"/>
              <a:ext cx="337" cy="2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2" name="Line 107"/>
            <p:cNvSpPr>
              <a:spLocks noChangeShapeType="1"/>
            </p:cNvSpPr>
            <p:nvPr/>
          </p:nvSpPr>
          <p:spPr bwMode="auto">
            <a:xfrm flipH="1">
              <a:off x="4833" y="2221"/>
              <a:ext cx="168" cy="2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3" name="Line 108"/>
            <p:cNvSpPr>
              <a:spLocks noChangeShapeType="1"/>
            </p:cNvSpPr>
            <p:nvPr/>
          </p:nvSpPr>
          <p:spPr bwMode="auto">
            <a:xfrm flipH="1">
              <a:off x="4690" y="1641"/>
              <a:ext cx="353" cy="2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4" name="Line 109"/>
            <p:cNvSpPr>
              <a:spLocks noChangeShapeType="1"/>
            </p:cNvSpPr>
            <p:nvPr/>
          </p:nvSpPr>
          <p:spPr bwMode="auto">
            <a:xfrm flipH="1">
              <a:off x="4696" y="1288"/>
              <a:ext cx="221" cy="1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5" name="Line 110"/>
            <p:cNvSpPr>
              <a:spLocks noChangeShapeType="1"/>
            </p:cNvSpPr>
            <p:nvPr/>
          </p:nvSpPr>
          <p:spPr bwMode="auto">
            <a:xfrm flipH="1">
              <a:off x="5148" y="1399"/>
              <a:ext cx="127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96" name="Group 111"/>
            <p:cNvGrpSpPr>
              <a:grpSpLocks/>
            </p:cNvGrpSpPr>
            <p:nvPr/>
          </p:nvGrpSpPr>
          <p:grpSpPr bwMode="auto">
            <a:xfrm>
              <a:off x="3769" y="1520"/>
              <a:ext cx="316" cy="147"/>
              <a:chOff x="3600" y="219"/>
              <a:chExt cx="360" cy="175"/>
            </a:xfrm>
          </p:grpSpPr>
          <p:sp>
            <p:nvSpPr>
              <p:cNvPr id="21696" name="Oval 112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97" name="Line 113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98" name="Line 114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99" name="Rectangle 115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1700" name="Oval 116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1701" name="Group 117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1706" name="Line 11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07" name="Line 11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08" name="Line 12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702" name="Group 121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1703" name="Line 12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04" name="Line 12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05" name="Line 12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597" name="Group 125"/>
            <p:cNvGrpSpPr>
              <a:grpSpLocks/>
            </p:cNvGrpSpPr>
            <p:nvPr/>
          </p:nvGrpSpPr>
          <p:grpSpPr bwMode="auto">
            <a:xfrm>
              <a:off x="4369" y="1376"/>
              <a:ext cx="316" cy="147"/>
              <a:chOff x="3600" y="219"/>
              <a:chExt cx="360" cy="175"/>
            </a:xfrm>
          </p:grpSpPr>
          <p:sp>
            <p:nvSpPr>
              <p:cNvPr id="21683" name="Oval 126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84" name="Line 127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85" name="Line 128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86" name="Rectangle 129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1687" name="Oval 130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1688" name="Group 131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1693" name="Line 13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94" name="Line 13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95" name="Line 13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689" name="Group 135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1690" name="Line 13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91" name="Line 13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92" name="Line 13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598" name="Group 139"/>
            <p:cNvGrpSpPr>
              <a:grpSpLocks/>
            </p:cNvGrpSpPr>
            <p:nvPr/>
          </p:nvGrpSpPr>
          <p:grpSpPr bwMode="auto">
            <a:xfrm>
              <a:off x="4380" y="1790"/>
              <a:ext cx="316" cy="147"/>
              <a:chOff x="3600" y="219"/>
              <a:chExt cx="360" cy="175"/>
            </a:xfrm>
          </p:grpSpPr>
          <p:sp>
            <p:nvSpPr>
              <p:cNvPr id="21670" name="Oval 140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71" name="Line 141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72" name="Line 142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73" name="Rectangle 143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1674" name="Oval 144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1675" name="Group 145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1680" name="Line 14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81" name="Line 14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82" name="Line 14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676" name="Group 149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1677" name="Line 15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78" name="Line 15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79" name="Line 15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599" name="Group 153"/>
            <p:cNvGrpSpPr>
              <a:grpSpLocks/>
            </p:cNvGrpSpPr>
            <p:nvPr/>
          </p:nvGrpSpPr>
          <p:grpSpPr bwMode="auto">
            <a:xfrm>
              <a:off x="4991" y="1507"/>
              <a:ext cx="315" cy="147"/>
              <a:chOff x="3600" y="219"/>
              <a:chExt cx="360" cy="175"/>
            </a:xfrm>
          </p:grpSpPr>
          <p:sp>
            <p:nvSpPr>
              <p:cNvPr id="21657" name="Oval 154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58" name="Line 155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59" name="Line 156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60" name="Rectangle 157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1661" name="Oval 158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1662" name="Group 159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1667" name="Line 16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68" name="Line 16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69" name="Line 16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663" name="Group 163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1664" name="Line 16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65" name="Line 16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66" name="Line 16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600" name="Group 167"/>
            <p:cNvGrpSpPr>
              <a:grpSpLocks/>
            </p:cNvGrpSpPr>
            <p:nvPr/>
          </p:nvGrpSpPr>
          <p:grpSpPr bwMode="auto">
            <a:xfrm>
              <a:off x="4869" y="2072"/>
              <a:ext cx="316" cy="147"/>
              <a:chOff x="3600" y="219"/>
              <a:chExt cx="360" cy="175"/>
            </a:xfrm>
          </p:grpSpPr>
          <p:sp>
            <p:nvSpPr>
              <p:cNvPr id="21644" name="Oval 168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45" name="Line 169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46" name="Line 17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47" name="Rectangle 171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1648" name="Oval 17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1649" name="Group 17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1654" name="Line 17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55" name="Line 17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56" name="Line 17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650" name="Group 17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1651" name="Line 17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52" name="Line 17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53" name="Line 18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601" name="Group 181"/>
            <p:cNvGrpSpPr>
              <a:grpSpLocks/>
            </p:cNvGrpSpPr>
            <p:nvPr/>
          </p:nvGrpSpPr>
          <p:grpSpPr bwMode="auto">
            <a:xfrm>
              <a:off x="4659" y="2440"/>
              <a:ext cx="316" cy="148"/>
              <a:chOff x="3600" y="219"/>
              <a:chExt cx="360" cy="175"/>
            </a:xfrm>
          </p:grpSpPr>
          <p:sp>
            <p:nvSpPr>
              <p:cNvPr id="21631" name="Oval 182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2" name="Line 183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3" name="Line 184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4" name="Rectangle 185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1635" name="Oval 186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1636" name="Group 187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1641" name="Line 18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42" name="Line 18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43" name="Line 19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637" name="Group 191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1638" name="Line 19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39" name="Line 19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40" name="Line 19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602" name="Group 195"/>
            <p:cNvGrpSpPr>
              <a:grpSpLocks/>
            </p:cNvGrpSpPr>
            <p:nvPr/>
          </p:nvGrpSpPr>
          <p:grpSpPr bwMode="auto">
            <a:xfrm>
              <a:off x="4275" y="2748"/>
              <a:ext cx="315" cy="147"/>
              <a:chOff x="3600" y="219"/>
              <a:chExt cx="360" cy="175"/>
            </a:xfrm>
          </p:grpSpPr>
          <p:sp>
            <p:nvSpPr>
              <p:cNvPr id="21618" name="Oval 196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19" name="Line 197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0" name="Line 198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1" name="Rectangle 199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1622" name="Oval 200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1623" name="Group 201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1628" name="Line 20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29" name="Line 20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30" name="Line 20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624" name="Group 205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1625" name="Line 20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26" name="Line 20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27" name="Line 20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603" name="Group 209"/>
            <p:cNvGrpSpPr>
              <a:grpSpLocks/>
            </p:cNvGrpSpPr>
            <p:nvPr/>
          </p:nvGrpSpPr>
          <p:grpSpPr bwMode="auto">
            <a:xfrm>
              <a:off x="3769" y="2511"/>
              <a:ext cx="316" cy="147"/>
              <a:chOff x="3600" y="219"/>
              <a:chExt cx="360" cy="175"/>
            </a:xfrm>
          </p:grpSpPr>
          <p:sp>
            <p:nvSpPr>
              <p:cNvPr id="21605" name="Oval 210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06" name="Line 211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07" name="Line 212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08" name="Rectangle 213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1609" name="Oval 214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1610" name="Group 215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1615" name="Line 21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16" name="Line 21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17" name="Line 21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611" name="Group 219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1612" name="Line 22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13" name="Line 22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14" name="Line 22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1604" name="Line 223"/>
            <p:cNvSpPr>
              <a:spLocks noChangeShapeType="1"/>
            </p:cNvSpPr>
            <p:nvPr/>
          </p:nvSpPr>
          <p:spPr bwMode="auto">
            <a:xfrm flipV="1">
              <a:off x="3930" y="2645"/>
              <a:ext cx="1" cy="1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755788" y="1395046"/>
            <a:ext cx="809892" cy="980846"/>
            <a:chOff x="6192543" y="1191936"/>
            <a:chExt cx="809892" cy="980846"/>
          </a:xfrm>
        </p:grpSpPr>
        <p:sp>
          <p:nvSpPr>
            <p:cNvPr id="21546" name="Rectangle 227"/>
            <p:cNvSpPr>
              <a:spLocks noChangeArrowheads="1"/>
            </p:cNvSpPr>
            <p:nvPr/>
          </p:nvSpPr>
          <p:spPr bwMode="auto">
            <a:xfrm>
              <a:off x="6270679" y="1191936"/>
              <a:ext cx="686751" cy="98084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8" name="Text Box 229"/>
            <p:cNvSpPr txBox="1">
              <a:spLocks noChangeArrowheads="1"/>
            </p:cNvSpPr>
            <p:nvPr/>
          </p:nvSpPr>
          <p:spPr bwMode="auto">
            <a:xfrm>
              <a:off x="6192543" y="1249452"/>
              <a:ext cx="809892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900" b="1" u="none" dirty="0" smtClean="0">
                  <a:latin typeface="Comic Sans MS" charset="0"/>
                </a:rPr>
                <a:t>Application</a:t>
              </a:r>
            </a:p>
            <a:p>
              <a:pPr algn="ctr"/>
              <a:endParaRPr lang="en-US" sz="900" u="none" dirty="0" smtClean="0">
                <a:latin typeface="Comic Sans MS" charset="0"/>
              </a:endParaRPr>
            </a:p>
            <a:p>
              <a:pPr algn="ctr"/>
              <a:r>
                <a:rPr lang="en-US" sz="900" u="none" dirty="0" smtClean="0">
                  <a:latin typeface="Comic Sans MS" charset="0"/>
                </a:rPr>
                <a:t>transport</a:t>
              </a:r>
              <a:endParaRPr lang="en-US" sz="900" u="none" dirty="0">
                <a:latin typeface="Comic Sans MS" charset="0"/>
              </a:endParaRPr>
            </a:p>
            <a:p>
              <a:pPr algn="ctr"/>
              <a:r>
                <a:rPr lang="en-US" sz="900" u="none" dirty="0">
                  <a:latin typeface="Comic Sans MS" charset="0"/>
                </a:rPr>
                <a:t>network</a:t>
              </a:r>
            </a:p>
            <a:p>
              <a:pPr algn="ctr"/>
              <a:r>
                <a:rPr lang="en-US" sz="900" u="none" dirty="0">
                  <a:latin typeface="Comic Sans MS" charset="0"/>
                </a:rPr>
                <a:t>data link</a:t>
              </a:r>
            </a:p>
            <a:p>
              <a:pPr algn="ctr"/>
              <a:r>
                <a:rPr lang="en-US" sz="900" u="none" dirty="0">
                  <a:latin typeface="Comic Sans MS" charset="0"/>
                </a:rPr>
                <a:t>physical</a:t>
              </a:r>
              <a:endParaRPr lang="en-US" sz="2000" u="none" dirty="0">
                <a:latin typeface="Times New Roman" charset="0"/>
              </a:endParaRPr>
            </a:p>
          </p:txBody>
        </p:sp>
        <p:sp>
          <p:nvSpPr>
            <p:cNvPr id="21550" name="Line 231"/>
            <p:cNvSpPr>
              <a:spLocks noChangeShapeType="1"/>
            </p:cNvSpPr>
            <p:nvPr/>
          </p:nvSpPr>
          <p:spPr bwMode="auto">
            <a:xfrm>
              <a:off x="6270680" y="1515077"/>
              <a:ext cx="6784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29" name="Line 249"/>
          <p:cNvSpPr>
            <a:spLocks noChangeShapeType="1"/>
          </p:cNvSpPr>
          <p:nvPr/>
        </p:nvSpPr>
        <p:spPr bwMode="auto">
          <a:xfrm>
            <a:off x="5520171" y="1630803"/>
            <a:ext cx="2178657" cy="312431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0" name="Line 250"/>
          <p:cNvSpPr>
            <a:spLocks noChangeShapeType="1"/>
          </p:cNvSpPr>
          <p:nvPr/>
        </p:nvSpPr>
        <p:spPr bwMode="auto">
          <a:xfrm flipV="1">
            <a:off x="6097989" y="4817814"/>
            <a:ext cx="1581894" cy="6269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Rectangle 251"/>
          <p:cNvSpPr>
            <a:spLocks noChangeArrowheads="1"/>
          </p:cNvSpPr>
          <p:nvPr/>
        </p:nvSpPr>
        <p:spPr bwMode="auto">
          <a:xfrm>
            <a:off x="381000" y="1600200"/>
            <a:ext cx="4191000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SzPct val="95000"/>
              <a:buFont typeface="Times" charset="0"/>
              <a:buChar char="•"/>
            </a:pPr>
            <a:r>
              <a:rPr lang="pt-PT" sz="1800" b="1" u="none" dirty="0">
                <a:latin typeface="Tw Cen MT"/>
                <a:cs typeface="Tw Cen MT"/>
              </a:rPr>
              <a:t>Aplicação: processos distribuídos que comunicam através de mensagens</a:t>
            </a:r>
            <a:endParaRPr lang="pt-PT" sz="2000" b="1" u="none" dirty="0">
              <a:latin typeface="Tw Cen MT"/>
              <a:cs typeface="Tw Cen MT"/>
            </a:endParaRPr>
          </a:p>
          <a:p>
            <a:pPr marL="742950" lvl="1" indent="-285750">
              <a:spcBef>
                <a:spcPct val="20000"/>
              </a:spcBef>
              <a:buSzPct val="95000"/>
              <a:buFont typeface="Times" charset="0"/>
              <a:buChar char="•"/>
            </a:pPr>
            <a:r>
              <a:rPr lang="pt-PT" sz="1800" u="none" dirty="0">
                <a:latin typeface="Tw Cen MT"/>
                <a:cs typeface="Tw Cen MT"/>
              </a:rPr>
              <a:t>Executam nos </a:t>
            </a:r>
            <a:r>
              <a:rPr lang="pt-PT" sz="1800" u="none" dirty="0" err="1">
                <a:latin typeface="Tw Cen MT"/>
                <a:cs typeface="Tw Cen MT"/>
              </a:rPr>
              <a:t>hosts</a:t>
            </a:r>
            <a:r>
              <a:rPr lang="pt-PT" sz="1800" u="none" dirty="0">
                <a:latin typeface="Tw Cen MT"/>
                <a:cs typeface="Tw Cen MT"/>
              </a:rPr>
              <a:t> em </a:t>
            </a:r>
            <a:r>
              <a:rPr lang="ja-JP" altLang="pt-PT" sz="1800" u="none" dirty="0">
                <a:latin typeface="Tw Cen MT"/>
                <a:cs typeface="Tw Cen MT"/>
              </a:rPr>
              <a:t>“</a:t>
            </a:r>
            <a:r>
              <a:rPr lang="pt-PT" sz="1800" u="none" dirty="0" err="1">
                <a:latin typeface="Tw Cen MT"/>
                <a:cs typeface="Tw Cen MT"/>
              </a:rPr>
              <a:t>user</a:t>
            </a:r>
            <a:r>
              <a:rPr lang="pt-PT" sz="1800" u="none" dirty="0">
                <a:latin typeface="Tw Cen MT"/>
                <a:cs typeface="Tw Cen MT"/>
              </a:rPr>
              <a:t> </a:t>
            </a:r>
            <a:r>
              <a:rPr lang="pt-PT" sz="1800" u="none" dirty="0" err="1">
                <a:latin typeface="Tw Cen MT"/>
                <a:cs typeface="Tw Cen MT"/>
              </a:rPr>
              <a:t>space</a:t>
            </a:r>
            <a:r>
              <a:rPr lang="ja-JP" altLang="pt-PT" sz="1800" u="none" dirty="0">
                <a:latin typeface="Tw Cen MT"/>
                <a:cs typeface="Tw Cen MT"/>
              </a:rPr>
              <a:t>”</a:t>
            </a:r>
            <a:endParaRPr lang="pt-PT" sz="1800" u="none" dirty="0">
              <a:solidFill>
                <a:srgbClr val="FF0000"/>
              </a:solidFill>
              <a:latin typeface="Tw Cen MT"/>
              <a:cs typeface="Tw Cen MT"/>
            </a:endParaRPr>
          </a:p>
          <a:p>
            <a:pPr marL="742950" lvl="1" indent="-285750">
              <a:spcBef>
                <a:spcPct val="20000"/>
              </a:spcBef>
              <a:buSzPct val="95000"/>
              <a:buFont typeface="Times" charset="0"/>
              <a:buChar char="•"/>
            </a:pPr>
            <a:r>
              <a:rPr lang="pt-PT" sz="1800" u="none" dirty="0">
                <a:latin typeface="Tw Cen MT"/>
                <a:cs typeface="Tw Cen MT"/>
              </a:rPr>
              <a:t>Comunicam através de protocolos do nível aplicação</a:t>
            </a:r>
          </a:p>
          <a:p>
            <a:pPr marL="742950" lvl="1" indent="-285750">
              <a:spcBef>
                <a:spcPct val="20000"/>
              </a:spcBef>
              <a:buSzPct val="95000"/>
              <a:buFont typeface="Times" charset="0"/>
              <a:buChar char="•"/>
            </a:pPr>
            <a:r>
              <a:rPr lang="pt-PT" sz="1800" u="none" dirty="0">
                <a:latin typeface="Tw Cen MT"/>
                <a:cs typeface="Tw Cen MT"/>
              </a:rPr>
              <a:t>Usam os serviços do nível de transporte da rede</a:t>
            </a:r>
          </a:p>
          <a:p>
            <a:pPr marL="342900" indent="-342900">
              <a:spcBef>
                <a:spcPct val="20000"/>
              </a:spcBef>
              <a:buSzPct val="95000"/>
              <a:buFont typeface="Times" charset="0"/>
              <a:buChar char="•"/>
            </a:pPr>
            <a:r>
              <a:rPr lang="pt-PT" sz="1800" b="1" u="none" dirty="0">
                <a:latin typeface="Tw Cen MT"/>
                <a:cs typeface="Tw Cen MT"/>
              </a:rPr>
              <a:t>Protocolos Aplicacionais</a:t>
            </a:r>
          </a:p>
          <a:p>
            <a:pPr marL="742950" lvl="1" indent="-285750">
              <a:spcBef>
                <a:spcPct val="20000"/>
              </a:spcBef>
              <a:buSzPct val="95000"/>
              <a:buFont typeface="Times" charset="0"/>
              <a:buChar char="•"/>
            </a:pPr>
            <a:r>
              <a:rPr lang="pt-PT" sz="1800" u="none" dirty="0">
                <a:latin typeface="Tw Cen MT"/>
                <a:cs typeface="Tw Cen MT"/>
              </a:rPr>
              <a:t>Definem as mensagens trocadas pelas aplicações e a sua semântica</a:t>
            </a:r>
          </a:p>
          <a:p>
            <a:pPr marL="742950" lvl="1" indent="-285750">
              <a:spcBef>
                <a:spcPct val="20000"/>
              </a:spcBef>
              <a:buSzPct val="95000"/>
              <a:buFont typeface="Times" charset="0"/>
              <a:buChar char="•"/>
            </a:pPr>
            <a:r>
              <a:rPr lang="pt-PT" sz="1800" u="none" dirty="0">
                <a:latin typeface="Tw Cen MT"/>
                <a:cs typeface="Tw Cen MT"/>
              </a:rPr>
              <a:t>Não são senão uma parte da aplicação</a:t>
            </a:r>
          </a:p>
        </p:txBody>
      </p:sp>
      <p:grpSp>
        <p:nvGrpSpPr>
          <p:cNvPr id="253" name="Group 252"/>
          <p:cNvGrpSpPr/>
          <p:nvPr/>
        </p:nvGrpSpPr>
        <p:grpSpPr>
          <a:xfrm>
            <a:off x="5288097" y="4814427"/>
            <a:ext cx="809892" cy="980846"/>
            <a:chOff x="6192543" y="1191936"/>
            <a:chExt cx="809892" cy="980846"/>
          </a:xfrm>
        </p:grpSpPr>
        <p:sp>
          <p:nvSpPr>
            <p:cNvPr id="254" name="Rectangle 227"/>
            <p:cNvSpPr>
              <a:spLocks noChangeArrowheads="1"/>
            </p:cNvSpPr>
            <p:nvPr/>
          </p:nvSpPr>
          <p:spPr bwMode="auto">
            <a:xfrm>
              <a:off x="6270679" y="1191936"/>
              <a:ext cx="686751" cy="98084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" name="Text Box 229"/>
            <p:cNvSpPr txBox="1">
              <a:spLocks noChangeArrowheads="1"/>
            </p:cNvSpPr>
            <p:nvPr/>
          </p:nvSpPr>
          <p:spPr bwMode="auto">
            <a:xfrm>
              <a:off x="6192543" y="1249452"/>
              <a:ext cx="809892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900" b="1" u="none" dirty="0" smtClean="0">
                  <a:latin typeface="Comic Sans MS" charset="0"/>
                </a:rPr>
                <a:t>Application</a:t>
              </a:r>
            </a:p>
            <a:p>
              <a:pPr algn="ctr"/>
              <a:endParaRPr lang="en-US" sz="900" u="none" dirty="0" smtClean="0">
                <a:latin typeface="Comic Sans MS" charset="0"/>
              </a:endParaRPr>
            </a:p>
            <a:p>
              <a:pPr algn="ctr"/>
              <a:r>
                <a:rPr lang="en-US" sz="900" u="none" dirty="0" smtClean="0">
                  <a:latin typeface="Comic Sans MS" charset="0"/>
                </a:rPr>
                <a:t>transport</a:t>
              </a:r>
              <a:endParaRPr lang="en-US" sz="900" u="none" dirty="0">
                <a:latin typeface="Comic Sans MS" charset="0"/>
              </a:endParaRPr>
            </a:p>
            <a:p>
              <a:pPr algn="ctr"/>
              <a:r>
                <a:rPr lang="en-US" sz="900" u="none" dirty="0">
                  <a:latin typeface="Comic Sans MS" charset="0"/>
                </a:rPr>
                <a:t>network</a:t>
              </a:r>
            </a:p>
            <a:p>
              <a:pPr algn="ctr"/>
              <a:r>
                <a:rPr lang="en-US" sz="900" u="none" dirty="0">
                  <a:latin typeface="Comic Sans MS" charset="0"/>
                </a:rPr>
                <a:t>data link</a:t>
              </a:r>
            </a:p>
            <a:p>
              <a:pPr algn="ctr"/>
              <a:r>
                <a:rPr lang="en-US" sz="900" u="none" dirty="0">
                  <a:latin typeface="Comic Sans MS" charset="0"/>
                </a:rPr>
                <a:t>physical</a:t>
              </a:r>
              <a:endParaRPr lang="en-US" sz="2000" u="none" dirty="0">
                <a:latin typeface="Times New Roman" charset="0"/>
              </a:endParaRPr>
            </a:p>
          </p:txBody>
        </p:sp>
        <p:sp>
          <p:nvSpPr>
            <p:cNvPr id="256" name="Line 231"/>
            <p:cNvSpPr>
              <a:spLocks noChangeShapeType="1"/>
            </p:cNvSpPr>
            <p:nvPr/>
          </p:nvSpPr>
          <p:spPr bwMode="auto">
            <a:xfrm>
              <a:off x="6270680" y="1515077"/>
              <a:ext cx="6784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7" name="Group 256"/>
          <p:cNvGrpSpPr/>
          <p:nvPr/>
        </p:nvGrpSpPr>
        <p:grpSpPr>
          <a:xfrm>
            <a:off x="7644598" y="4750261"/>
            <a:ext cx="809892" cy="980846"/>
            <a:chOff x="6192543" y="1191936"/>
            <a:chExt cx="809892" cy="980846"/>
          </a:xfrm>
        </p:grpSpPr>
        <p:sp>
          <p:nvSpPr>
            <p:cNvPr id="258" name="Rectangle 227"/>
            <p:cNvSpPr>
              <a:spLocks noChangeArrowheads="1"/>
            </p:cNvSpPr>
            <p:nvPr/>
          </p:nvSpPr>
          <p:spPr bwMode="auto">
            <a:xfrm>
              <a:off x="6270679" y="1191936"/>
              <a:ext cx="686751" cy="98084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" name="Text Box 229"/>
            <p:cNvSpPr txBox="1">
              <a:spLocks noChangeArrowheads="1"/>
            </p:cNvSpPr>
            <p:nvPr/>
          </p:nvSpPr>
          <p:spPr bwMode="auto">
            <a:xfrm>
              <a:off x="6192543" y="1249452"/>
              <a:ext cx="809892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900" b="1" u="none" dirty="0" smtClean="0">
                  <a:latin typeface="Comic Sans MS" charset="0"/>
                </a:rPr>
                <a:t>Application</a:t>
              </a:r>
            </a:p>
            <a:p>
              <a:pPr algn="ctr"/>
              <a:endParaRPr lang="en-US" sz="900" u="none" dirty="0" smtClean="0">
                <a:latin typeface="Comic Sans MS" charset="0"/>
              </a:endParaRPr>
            </a:p>
            <a:p>
              <a:pPr algn="ctr"/>
              <a:r>
                <a:rPr lang="en-US" sz="900" u="none" dirty="0" smtClean="0">
                  <a:latin typeface="Comic Sans MS" charset="0"/>
                </a:rPr>
                <a:t>transport</a:t>
              </a:r>
              <a:endParaRPr lang="en-US" sz="900" u="none" dirty="0">
                <a:latin typeface="Comic Sans MS" charset="0"/>
              </a:endParaRPr>
            </a:p>
            <a:p>
              <a:pPr algn="ctr"/>
              <a:r>
                <a:rPr lang="en-US" sz="900" u="none" dirty="0">
                  <a:latin typeface="Comic Sans MS" charset="0"/>
                </a:rPr>
                <a:t>network</a:t>
              </a:r>
            </a:p>
            <a:p>
              <a:pPr algn="ctr"/>
              <a:r>
                <a:rPr lang="en-US" sz="900" u="none" dirty="0">
                  <a:latin typeface="Comic Sans MS" charset="0"/>
                </a:rPr>
                <a:t>data link</a:t>
              </a:r>
            </a:p>
            <a:p>
              <a:pPr algn="ctr"/>
              <a:r>
                <a:rPr lang="en-US" sz="900" u="none" dirty="0">
                  <a:latin typeface="Comic Sans MS" charset="0"/>
                </a:rPr>
                <a:t>physical</a:t>
              </a:r>
              <a:endParaRPr lang="en-US" sz="2000" u="none" dirty="0">
                <a:latin typeface="Times New Roman" charset="0"/>
              </a:endParaRPr>
            </a:p>
          </p:txBody>
        </p:sp>
        <p:sp>
          <p:nvSpPr>
            <p:cNvPr id="260" name="Line 231"/>
            <p:cNvSpPr>
              <a:spLocks noChangeShapeType="1"/>
            </p:cNvSpPr>
            <p:nvPr/>
          </p:nvSpPr>
          <p:spPr bwMode="auto">
            <a:xfrm>
              <a:off x="6270680" y="1515077"/>
              <a:ext cx="6784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77545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4000" b="1" dirty="0">
                <a:latin typeface="Tw Cen MT"/>
                <a:ea typeface="ＭＳ Ｐゴシック" charset="0"/>
                <a:cs typeface="Tw Cen MT"/>
              </a:rPr>
              <a:t>Alguma terminologia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17639"/>
            <a:ext cx="8686800" cy="501702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A aplicação é formada por um conjunto de </a:t>
            </a:r>
            <a:r>
              <a:rPr lang="pt-PT" i="1" dirty="0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processos distribuídos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Os processos distribuídos comunicam através de um </a:t>
            </a:r>
            <a:r>
              <a:rPr lang="pt-PT" i="1" dirty="0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IPC </a:t>
            </a:r>
            <a:r>
              <a:rPr lang="pt-PT" i="1" dirty="0" err="1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Inter</a:t>
            </a:r>
            <a:r>
              <a:rPr lang="pt-PT" i="1" dirty="0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i="1" dirty="0" err="1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Process</a:t>
            </a:r>
            <a:r>
              <a:rPr lang="pt-PT" i="1" dirty="0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i="1" dirty="0" err="1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Communication</a:t>
            </a:r>
            <a:r>
              <a:rPr lang="pt-PT" i="1" dirty="0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i="1" dirty="0" err="1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Facility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de comunicação em rede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Um IPC também se designa uma </a:t>
            </a:r>
            <a:r>
              <a:rPr lang="pt-PT" i="1" dirty="0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API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(</a:t>
            </a:r>
            <a:r>
              <a:rPr lang="ja-JP" altLang="pt-PT" dirty="0"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Application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Programming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Interface</a:t>
            </a:r>
            <a:r>
              <a:rPr lang="ja-JP" altLang="pt-PT" dirty="0"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)</a:t>
            </a:r>
            <a:r>
              <a:rPr lang="pt-PT" i="1" dirty="0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 de comunicação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O IPC é usado para executar um </a:t>
            </a:r>
            <a:r>
              <a:rPr lang="pt-PT" i="1" dirty="0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protocolo do nível aplicação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Um processo 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interactivo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que serve 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directamente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um utilizador diz-se um </a:t>
            </a:r>
            <a:r>
              <a:rPr lang="pt-PT" i="1" dirty="0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agente do utilizador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(</a:t>
            </a:r>
            <a:r>
              <a:rPr lang="ja-JP" altLang="pt-PT" dirty="0"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user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agent</a:t>
            </a:r>
            <a:r>
              <a:rPr lang="ja-JP" altLang="pt-PT" dirty="0"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)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935832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 bwMode="auto">
          <a:xfrm>
            <a:off x="2173878" y="3100917"/>
            <a:ext cx="3071812" cy="178593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pt-PT" b="1" dirty="0">
                <a:latin typeface="Tw Cen MT"/>
                <a:ea typeface="ＭＳ Ｐゴシック" charset="0"/>
                <a:cs typeface="Tw Cen MT"/>
              </a:rPr>
              <a:t>Alguma terminologia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316628" y="3600980"/>
            <a:ext cx="6858000" cy="1143000"/>
            <a:chOff x="1928794" y="3500438"/>
            <a:chExt cx="6858048" cy="1143008"/>
          </a:xfrm>
        </p:grpSpPr>
        <p:sp>
          <p:nvSpPr>
            <p:cNvPr id="29712" name="Rectangle 6"/>
            <p:cNvSpPr>
              <a:spLocks noChangeArrowheads="1"/>
            </p:cNvSpPr>
            <p:nvPr/>
          </p:nvSpPr>
          <p:spPr bwMode="auto">
            <a:xfrm>
              <a:off x="2928926" y="3929066"/>
              <a:ext cx="2786082" cy="71438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/>
              <a:r>
                <a:rPr lang="en-US" u="none">
                  <a:latin typeface="Tw Cen MT" charset="0"/>
                  <a:cs typeface="Tw Cen MT" charset="0"/>
                </a:rPr>
                <a:t>IPC</a:t>
              </a:r>
            </a:p>
          </p:txBody>
        </p:sp>
        <p:cxnSp>
          <p:nvCxnSpPr>
            <p:cNvPr id="29713" name="Straight Connector 8"/>
            <p:cNvCxnSpPr>
              <a:cxnSpLocks noChangeShapeType="1"/>
            </p:cNvCxnSpPr>
            <p:nvPr/>
          </p:nvCxnSpPr>
          <p:spPr bwMode="auto">
            <a:xfrm>
              <a:off x="1928794" y="3929066"/>
              <a:ext cx="68580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714" name="TextBox 10"/>
            <p:cNvSpPr txBox="1">
              <a:spLocks noChangeArrowheads="1"/>
            </p:cNvSpPr>
            <p:nvPr/>
          </p:nvSpPr>
          <p:spPr bwMode="auto">
            <a:xfrm>
              <a:off x="1928794" y="3500438"/>
              <a:ext cx="758746" cy="8310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u="none" dirty="0">
                  <a:latin typeface="Tw Cen MT" charset="0"/>
                  <a:cs typeface="Tw Cen MT" charset="0"/>
                </a:rPr>
                <a:t>API</a:t>
              </a:r>
            </a:p>
            <a:p>
              <a:pPr eaLnBrk="1" hangingPunct="1"/>
              <a:r>
                <a:rPr lang="en-US" u="none" dirty="0">
                  <a:latin typeface="Tw Cen MT" charset="0"/>
                  <a:cs typeface="Tw Cen MT" charset="0"/>
                </a:rPr>
                <a:t>(IPC)</a:t>
              </a: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316753" y="1386417"/>
            <a:ext cx="2786062" cy="2643188"/>
            <a:chOff x="2928926" y="1285860"/>
            <a:chExt cx="2786082" cy="2643206"/>
          </a:xfrm>
        </p:grpSpPr>
        <p:sp>
          <p:nvSpPr>
            <p:cNvPr id="6" name="Rectangle 5"/>
            <p:cNvSpPr/>
            <p:nvPr/>
          </p:nvSpPr>
          <p:spPr bwMode="auto">
            <a:xfrm>
              <a:off x="2928926" y="3214686"/>
              <a:ext cx="2786082" cy="71438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 algn="ctr"/>
              <a:r>
                <a:rPr lang="en-US" u="none">
                  <a:solidFill>
                    <a:schemeClr val="bg1"/>
                  </a:solidFill>
                  <a:latin typeface="Tw Cen MT" charset="0"/>
                  <a:cs typeface="Tw Cen MT" charset="0"/>
                </a:rPr>
                <a:t>User Agent</a:t>
              </a:r>
            </a:p>
          </p:txBody>
        </p:sp>
        <p:pic>
          <p:nvPicPr>
            <p:cNvPr id="29711" name="Picture 2" descr="C:\Program Files\Microsoft Office\MEDIA\CAGCAT10\j0195384.wm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357554" y="1285860"/>
              <a:ext cx="1745265" cy="1833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388065" y="4958292"/>
            <a:ext cx="6786563" cy="785813"/>
            <a:chOff x="2000232" y="4714884"/>
            <a:chExt cx="6786610" cy="785818"/>
          </a:xfrm>
        </p:grpSpPr>
        <p:cxnSp>
          <p:nvCxnSpPr>
            <p:cNvPr id="29708" name="Straight Connector 9"/>
            <p:cNvCxnSpPr>
              <a:cxnSpLocks noChangeShapeType="1"/>
            </p:cNvCxnSpPr>
            <p:nvPr/>
          </p:nvCxnSpPr>
          <p:spPr bwMode="auto">
            <a:xfrm>
              <a:off x="2000232" y="4714884"/>
              <a:ext cx="678661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Rectangle 12"/>
            <p:cNvSpPr/>
            <p:nvPr/>
          </p:nvSpPr>
          <p:spPr bwMode="auto">
            <a:xfrm>
              <a:off x="2928926" y="4786322"/>
              <a:ext cx="2786081" cy="7143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 algn="ctr"/>
              <a:r>
                <a:rPr lang="en-US" sz="1800" u="none">
                  <a:latin typeface="Tw Cen MT" charset="0"/>
                  <a:cs typeface="Tw Cen MT" charset="0"/>
                </a:rPr>
                <a:t>Protocolo do</a:t>
              </a:r>
            </a:p>
            <a:p>
              <a:pPr algn="ctr"/>
              <a:r>
                <a:rPr lang="en-US" sz="1800" u="none">
                  <a:latin typeface="Tw Cen MT" charset="0"/>
                  <a:cs typeface="Tw Cen MT" charset="0"/>
                </a:rPr>
                <a:t>Nível transporte</a:t>
              </a:r>
            </a:p>
          </p:txBody>
        </p:sp>
      </p:grp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317128" y="4107392"/>
            <a:ext cx="1778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u="none" dirty="0" err="1">
                <a:latin typeface="Tw Cen MT" charset="0"/>
                <a:cs typeface="Tw Cen MT" charset="0"/>
              </a:rPr>
              <a:t>Protocolo</a:t>
            </a:r>
            <a:r>
              <a:rPr lang="en-US" sz="2000" u="none" dirty="0">
                <a:latin typeface="Tw Cen MT" charset="0"/>
                <a:cs typeface="Tw Cen MT" charset="0"/>
              </a:rPr>
              <a:t> de</a:t>
            </a:r>
          </a:p>
          <a:p>
            <a:pPr eaLnBrk="1" hangingPunct="1"/>
            <a:r>
              <a:rPr lang="en-US" sz="2000" u="none" dirty="0" err="1">
                <a:latin typeface="Tw Cen MT" charset="0"/>
                <a:cs typeface="Tw Cen MT" charset="0"/>
              </a:rPr>
              <a:t>Nível</a:t>
            </a:r>
            <a:r>
              <a:rPr lang="en-US" sz="2000" u="none" dirty="0">
                <a:latin typeface="Tw Cen MT" charset="0"/>
                <a:cs typeface="Tw Cen MT" charset="0"/>
              </a:rPr>
              <a:t> </a:t>
            </a:r>
            <a:r>
              <a:rPr lang="en-US" sz="2000" u="none" dirty="0" err="1">
                <a:latin typeface="Tw Cen MT" charset="0"/>
                <a:cs typeface="Tw Cen MT" charset="0"/>
              </a:rPr>
              <a:t>aplicação</a:t>
            </a:r>
            <a:endParaRPr lang="en-US" sz="2000" u="none" dirty="0">
              <a:latin typeface="Tw Cen MT" charset="0"/>
              <a:cs typeface="Tw Cen MT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198845" y="4282315"/>
            <a:ext cx="14879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u="none" dirty="0" smtClean="0">
                <a:latin typeface="Tw Cen MT" charset="0"/>
                <a:cs typeface="Tw Cen MT" charset="0"/>
              </a:rPr>
              <a:t>Ex: HTTP</a:t>
            </a:r>
            <a:endParaRPr lang="en-US" b="1" u="none" dirty="0">
              <a:latin typeface="Tw Cen MT" charset="0"/>
              <a:cs typeface="Tw Cen MT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198845" y="4714024"/>
            <a:ext cx="136942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endParaRPr lang="en-US" b="1" u="none" dirty="0">
              <a:latin typeface="Tw Cen MT" charset="0"/>
              <a:cs typeface="Tw Cen MT" charset="0"/>
            </a:endParaRPr>
          </a:p>
          <a:p>
            <a:pPr eaLnBrk="1" hangingPunct="1"/>
            <a:r>
              <a:rPr lang="en-US" b="1" u="none" dirty="0" smtClean="0">
                <a:latin typeface="Tw Cen MT" charset="0"/>
                <a:cs typeface="Tw Cen MT" charset="0"/>
              </a:rPr>
              <a:t>Ex: TCP</a:t>
            </a:r>
            <a:endParaRPr lang="en-US" b="1" u="none" dirty="0">
              <a:latin typeface="Tw Cen MT" charset="0"/>
              <a:cs typeface="Tw Cen MT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019800" y="1793875"/>
            <a:ext cx="295275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 u="none" dirty="0" err="1">
                <a:latin typeface="Tw Cen MT" charset="0"/>
                <a:cs typeface="Tw Cen MT" charset="0"/>
              </a:rPr>
              <a:t>Paradigmas</a:t>
            </a:r>
            <a:r>
              <a:rPr lang="en-US" sz="2000" b="1" u="none" dirty="0">
                <a:latin typeface="Tw Cen MT" charset="0"/>
                <a:cs typeface="Tw Cen MT" charset="0"/>
              </a:rPr>
              <a:t> </a:t>
            </a:r>
            <a:r>
              <a:rPr lang="en-US" sz="2000" b="1" u="none" dirty="0" err="1">
                <a:latin typeface="Tw Cen MT" charset="0"/>
                <a:cs typeface="Tw Cen MT" charset="0"/>
              </a:rPr>
              <a:t>ou</a:t>
            </a:r>
            <a:endParaRPr lang="en-US" sz="2000" b="1" u="none" dirty="0">
              <a:latin typeface="Tw Cen MT" charset="0"/>
              <a:cs typeface="Tw Cen MT" charset="0"/>
            </a:endParaRPr>
          </a:p>
          <a:p>
            <a:pPr eaLnBrk="1" hangingPunct="1"/>
            <a:r>
              <a:rPr lang="en-US" sz="2000" b="1" u="none" dirty="0" err="1">
                <a:latin typeface="Tw Cen MT" charset="0"/>
                <a:cs typeface="Tw Cen MT" charset="0"/>
              </a:rPr>
              <a:t>modelos</a:t>
            </a:r>
            <a:r>
              <a:rPr lang="en-US" sz="2000" b="1" u="none" dirty="0">
                <a:latin typeface="Tw Cen MT" charset="0"/>
                <a:cs typeface="Tw Cen MT" charset="0"/>
              </a:rPr>
              <a:t> de </a:t>
            </a:r>
            <a:r>
              <a:rPr lang="en-US" sz="2000" b="1" u="none" dirty="0" err="1">
                <a:latin typeface="Tw Cen MT" charset="0"/>
                <a:cs typeface="Tw Cen MT" charset="0"/>
              </a:rPr>
              <a:t>comunicação</a:t>
            </a:r>
            <a:r>
              <a:rPr lang="en-US" sz="2000" b="1" u="none" dirty="0">
                <a:latin typeface="Tw Cen MT" charset="0"/>
                <a:cs typeface="Tw Cen MT" charset="0"/>
              </a:rPr>
              <a:t>:</a:t>
            </a:r>
          </a:p>
          <a:p>
            <a:pPr eaLnBrk="1" hangingPunct="1">
              <a:buFont typeface="Arial" charset="0"/>
              <a:buChar char="•"/>
            </a:pPr>
            <a:r>
              <a:rPr lang="en-US" b="1" u="none" dirty="0">
                <a:latin typeface="Tw Cen MT" charset="0"/>
                <a:cs typeface="Tw Cen MT" charset="0"/>
              </a:rPr>
              <a:t> C/S</a:t>
            </a:r>
          </a:p>
          <a:p>
            <a:pPr eaLnBrk="1" hangingPunct="1">
              <a:buFont typeface="Arial" charset="0"/>
              <a:buChar char="•"/>
            </a:pPr>
            <a:r>
              <a:rPr lang="en-US" b="1" u="none" dirty="0">
                <a:latin typeface="Tw Cen MT" charset="0"/>
                <a:cs typeface="Tw Cen MT" charset="0"/>
              </a:rPr>
              <a:t> P2P</a:t>
            </a:r>
          </a:p>
        </p:txBody>
      </p:sp>
    </p:spTree>
    <p:extLst>
      <p:ext uri="{BB962C8B-B14F-4D97-AF65-F5344CB8AC3E}">
        <p14:creationId xmlns:p14="http://schemas.microsoft.com/office/powerpoint/2010/main" val="1688621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/>
      <p:bldP spid="21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600" b="1" dirty="0">
                <a:latin typeface="Tw Cen MT"/>
                <a:ea typeface="ＭＳ Ｐゴシック" charset="0"/>
                <a:cs typeface="Tw Cen MT"/>
              </a:rPr>
              <a:t>O paradigma cliente servidor</a:t>
            </a:r>
          </a:p>
        </p:txBody>
      </p:sp>
      <p:grpSp>
        <p:nvGrpSpPr>
          <p:cNvPr id="23571" name="Group 3"/>
          <p:cNvGrpSpPr>
            <a:grpSpLocks/>
          </p:cNvGrpSpPr>
          <p:nvPr/>
        </p:nvGrpSpPr>
        <p:grpSpPr bwMode="auto">
          <a:xfrm>
            <a:off x="2971800" y="2133600"/>
            <a:ext cx="3678238" cy="3670300"/>
            <a:chOff x="3092" y="1182"/>
            <a:chExt cx="2317" cy="2312"/>
          </a:xfrm>
        </p:grpSpPr>
        <p:sp>
          <p:nvSpPr>
            <p:cNvPr id="23599" name="Freeform 4"/>
            <p:cNvSpPr>
              <a:spLocks/>
            </p:cNvSpPr>
            <p:nvPr/>
          </p:nvSpPr>
          <p:spPr bwMode="auto">
            <a:xfrm>
              <a:off x="4276" y="1272"/>
              <a:ext cx="1133" cy="1055"/>
            </a:xfrm>
            <a:custGeom>
              <a:avLst/>
              <a:gdLst>
                <a:gd name="T0" fmla="*/ 210 w 1292"/>
                <a:gd name="T1" fmla="*/ 6 h 1255"/>
                <a:gd name="T2" fmla="*/ 31 w 1292"/>
                <a:gd name="T3" fmla="*/ 132 h 1255"/>
                <a:gd name="T4" fmla="*/ 25 w 1292"/>
                <a:gd name="T5" fmla="*/ 440 h 1255"/>
                <a:gd name="T6" fmla="*/ 46 w 1292"/>
                <a:gd name="T7" fmla="*/ 697 h 1255"/>
                <a:gd name="T8" fmla="*/ 215 w 1292"/>
                <a:gd name="T9" fmla="*/ 732 h 1255"/>
                <a:gd name="T10" fmla="*/ 567 w 1292"/>
                <a:gd name="T11" fmla="*/ 949 h 1255"/>
                <a:gd name="T12" fmla="*/ 873 w 1292"/>
                <a:gd name="T13" fmla="*/ 1040 h 1255"/>
                <a:gd name="T14" fmla="*/ 1051 w 1292"/>
                <a:gd name="T15" fmla="*/ 858 h 1255"/>
                <a:gd name="T16" fmla="*/ 1115 w 1292"/>
                <a:gd name="T17" fmla="*/ 374 h 1255"/>
                <a:gd name="T18" fmla="*/ 1057 w 1292"/>
                <a:gd name="T19" fmla="*/ 177 h 1255"/>
                <a:gd name="T20" fmla="*/ 657 w 1292"/>
                <a:gd name="T21" fmla="*/ 97 h 1255"/>
                <a:gd name="T22" fmla="*/ 210 w 1292"/>
                <a:gd name="T23" fmla="*/ 6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0" name="Freeform 5"/>
            <p:cNvSpPr>
              <a:spLocks/>
            </p:cNvSpPr>
            <p:nvPr/>
          </p:nvSpPr>
          <p:spPr bwMode="auto">
            <a:xfrm>
              <a:off x="3092" y="1182"/>
              <a:ext cx="1176" cy="1001"/>
            </a:xfrm>
            <a:custGeom>
              <a:avLst/>
              <a:gdLst>
                <a:gd name="T0" fmla="*/ 483 w 1340"/>
                <a:gd name="T1" fmla="*/ 35 h 1191"/>
                <a:gd name="T2" fmla="*/ 72 w 1340"/>
                <a:gd name="T3" fmla="*/ 50 h 1191"/>
                <a:gd name="T4" fmla="*/ 51 w 1340"/>
                <a:gd name="T5" fmla="*/ 338 h 1191"/>
                <a:gd name="T6" fmla="*/ 25 w 1340"/>
                <a:gd name="T7" fmla="*/ 605 h 1191"/>
                <a:gd name="T8" fmla="*/ 98 w 1340"/>
                <a:gd name="T9" fmla="*/ 731 h 1191"/>
                <a:gd name="T10" fmla="*/ 472 w 1340"/>
                <a:gd name="T11" fmla="*/ 736 h 1191"/>
                <a:gd name="T12" fmla="*/ 562 w 1340"/>
                <a:gd name="T13" fmla="*/ 948 h 1191"/>
                <a:gd name="T14" fmla="*/ 1083 w 1340"/>
                <a:gd name="T15" fmla="*/ 923 h 1191"/>
                <a:gd name="T16" fmla="*/ 1120 w 1340"/>
                <a:gd name="T17" fmla="*/ 479 h 1191"/>
                <a:gd name="T18" fmla="*/ 1057 w 1340"/>
                <a:gd name="T19" fmla="*/ 287 h 1191"/>
                <a:gd name="T20" fmla="*/ 667 w 1340"/>
                <a:gd name="T21" fmla="*/ 242 h 1191"/>
                <a:gd name="T22" fmla="*/ 483 w 1340"/>
                <a:gd name="T23" fmla="*/ 35 h 11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40"/>
                <a:gd name="T37" fmla="*/ 0 h 1191"/>
                <a:gd name="T38" fmla="*/ 1340 w 1340"/>
                <a:gd name="T39" fmla="*/ 1191 h 119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40" h="1191">
                  <a:moveTo>
                    <a:pt x="550" y="42"/>
                  </a:moveTo>
                  <a:cubicBezTo>
                    <a:pt x="437" y="4"/>
                    <a:pt x="164" y="0"/>
                    <a:pt x="82" y="60"/>
                  </a:cubicBezTo>
                  <a:cubicBezTo>
                    <a:pt x="0" y="120"/>
                    <a:pt x="67" y="292"/>
                    <a:pt x="58" y="402"/>
                  </a:cubicBezTo>
                  <a:cubicBezTo>
                    <a:pt x="49" y="512"/>
                    <a:pt x="19" y="642"/>
                    <a:pt x="28" y="720"/>
                  </a:cubicBezTo>
                  <a:cubicBezTo>
                    <a:pt x="37" y="798"/>
                    <a:pt x="27" y="844"/>
                    <a:pt x="112" y="870"/>
                  </a:cubicBezTo>
                  <a:cubicBezTo>
                    <a:pt x="197" y="896"/>
                    <a:pt x="450" y="833"/>
                    <a:pt x="538" y="876"/>
                  </a:cubicBezTo>
                  <a:cubicBezTo>
                    <a:pt x="626" y="919"/>
                    <a:pt x="524" y="1091"/>
                    <a:pt x="640" y="1128"/>
                  </a:cubicBezTo>
                  <a:cubicBezTo>
                    <a:pt x="756" y="1165"/>
                    <a:pt x="1128" y="1191"/>
                    <a:pt x="1234" y="1098"/>
                  </a:cubicBezTo>
                  <a:cubicBezTo>
                    <a:pt x="1340" y="1005"/>
                    <a:pt x="1281" y="696"/>
                    <a:pt x="1276" y="570"/>
                  </a:cubicBezTo>
                  <a:cubicBezTo>
                    <a:pt x="1271" y="444"/>
                    <a:pt x="1290" y="389"/>
                    <a:pt x="1204" y="342"/>
                  </a:cubicBezTo>
                  <a:cubicBezTo>
                    <a:pt x="1118" y="295"/>
                    <a:pt x="868" y="338"/>
                    <a:pt x="760" y="288"/>
                  </a:cubicBezTo>
                  <a:cubicBezTo>
                    <a:pt x="652" y="238"/>
                    <a:pt x="663" y="80"/>
                    <a:pt x="550" y="42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1" name="Freeform 6"/>
            <p:cNvSpPr>
              <a:spLocks/>
            </p:cNvSpPr>
            <p:nvPr/>
          </p:nvSpPr>
          <p:spPr bwMode="auto">
            <a:xfrm>
              <a:off x="3324" y="2096"/>
              <a:ext cx="1874" cy="1398"/>
            </a:xfrm>
            <a:custGeom>
              <a:avLst/>
              <a:gdLst>
                <a:gd name="T0" fmla="*/ 24 w 2135"/>
                <a:gd name="T1" fmla="*/ 548 h 1662"/>
                <a:gd name="T2" fmla="*/ 92 w 2135"/>
                <a:gd name="T3" fmla="*/ 64 h 1662"/>
                <a:gd name="T4" fmla="*/ 577 w 2135"/>
                <a:gd name="T5" fmla="*/ 165 h 1662"/>
                <a:gd name="T6" fmla="*/ 1061 w 2135"/>
                <a:gd name="T7" fmla="*/ 84 h 1662"/>
                <a:gd name="T8" fmla="*/ 1756 w 2135"/>
                <a:gd name="T9" fmla="*/ 342 h 1662"/>
                <a:gd name="T10" fmla="*/ 1767 w 2135"/>
                <a:gd name="T11" fmla="*/ 962 h 1662"/>
                <a:gd name="T12" fmla="*/ 1388 w 2135"/>
                <a:gd name="T13" fmla="*/ 1346 h 1662"/>
                <a:gd name="T14" fmla="*/ 714 w 2135"/>
                <a:gd name="T15" fmla="*/ 1275 h 1662"/>
                <a:gd name="T16" fmla="*/ 440 w 2135"/>
                <a:gd name="T17" fmla="*/ 1068 h 1662"/>
                <a:gd name="T18" fmla="*/ 161 w 2135"/>
                <a:gd name="T19" fmla="*/ 897 h 1662"/>
                <a:gd name="T20" fmla="*/ 24 w 2135"/>
                <a:gd name="T21" fmla="*/ 548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602" name="Group 7"/>
            <p:cNvGrpSpPr>
              <a:grpSpLocks/>
            </p:cNvGrpSpPr>
            <p:nvPr/>
          </p:nvGrpSpPr>
          <p:grpSpPr bwMode="auto">
            <a:xfrm>
              <a:off x="3166" y="1267"/>
              <a:ext cx="462" cy="201"/>
              <a:chOff x="3552" y="246"/>
              <a:chExt cx="527" cy="248"/>
            </a:xfrm>
          </p:grpSpPr>
          <p:graphicFrame>
            <p:nvGraphicFramePr>
              <p:cNvPr id="23567" name="Object 15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554" name="Clip" r:id="rId3" imgW="1307948" imgH="1084823" progId="MS_ClipArt_Gallery.2">
                      <p:embed/>
                    </p:oleObj>
                  </mc:Choice>
                  <mc:Fallback>
                    <p:oleObj name="Clip" r:id="rId3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46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3568" name="Object 16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555" name="Clip" r:id="rId5" imgW="682388" imgH="481084" progId="MS_ClipArt_Gallery.2">
                      <p:embed/>
                    </p:oleObj>
                  </mc:Choice>
                  <mc:Fallback>
                    <p:oleObj name="Clip" r:id="rId5" imgW="682388" imgH="481084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78" y="338"/>
                            <a:ext cx="201" cy="14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803" name="Line 10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603" name="Group 11"/>
            <p:cNvGrpSpPr>
              <a:grpSpLocks/>
            </p:cNvGrpSpPr>
            <p:nvPr/>
          </p:nvGrpSpPr>
          <p:grpSpPr bwMode="auto">
            <a:xfrm>
              <a:off x="3166" y="1642"/>
              <a:ext cx="462" cy="201"/>
              <a:chOff x="3552" y="246"/>
              <a:chExt cx="527" cy="248"/>
            </a:xfrm>
          </p:grpSpPr>
          <p:graphicFrame>
            <p:nvGraphicFramePr>
              <p:cNvPr id="23565" name="Object 13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556" name="Clip" r:id="rId7" imgW="1307948" imgH="1084823" progId="MS_ClipArt_Gallery.2">
                      <p:embed/>
                    </p:oleObj>
                  </mc:Choice>
                  <mc:Fallback>
                    <p:oleObj name="Clip" r:id="rId7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46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3566" name="Object 14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557" name="Clip" r:id="rId8" imgW="682388" imgH="481084" progId="MS_ClipArt_Gallery.2">
                      <p:embed/>
                    </p:oleObj>
                  </mc:Choice>
                  <mc:Fallback>
                    <p:oleObj name="Clip" r:id="rId8" imgW="682388" imgH="481084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78" y="338"/>
                            <a:ext cx="201" cy="14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802" name="Line 14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604" name="Group 15"/>
            <p:cNvGrpSpPr>
              <a:grpSpLocks/>
            </p:cNvGrpSpPr>
            <p:nvPr/>
          </p:nvGrpSpPr>
          <p:grpSpPr bwMode="auto">
            <a:xfrm>
              <a:off x="3403" y="1508"/>
              <a:ext cx="44" cy="135"/>
              <a:chOff x="3842" y="406"/>
              <a:chExt cx="51" cy="167"/>
            </a:xfrm>
          </p:grpSpPr>
          <p:sp>
            <p:nvSpPr>
              <p:cNvPr id="23799" name="Oval 16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800" name="Oval 17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801" name="Oval 18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605" name="Group 19"/>
            <p:cNvGrpSpPr>
              <a:grpSpLocks/>
            </p:cNvGrpSpPr>
            <p:nvPr/>
          </p:nvGrpSpPr>
          <p:grpSpPr bwMode="auto">
            <a:xfrm>
              <a:off x="3699" y="1825"/>
              <a:ext cx="132" cy="249"/>
              <a:chOff x="4180" y="783"/>
              <a:chExt cx="150" cy="307"/>
            </a:xfrm>
          </p:grpSpPr>
          <p:sp>
            <p:nvSpPr>
              <p:cNvPr id="23791" name="AutoShape 20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92" name="Rectangle 21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93" name="Rectangle 22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94" name="AutoShape 23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95" name="Line 24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96" name="Line 25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97" name="Rectangle 26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98" name="Rectangle 27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606" name="Group 28"/>
            <p:cNvGrpSpPr>
              <a:grpSpLocks/>
            </p:cNvGrpSpPr>
            <p:nvPr/>
          </p:nvGrpSpPr>
          <p:grpSpPr bwMode="auto">
            <a:xfrm rot="-5400000">
              <a:off x="3896" y="1874"/>
              <a:ext cx="51" cy="147"/>
              <a:chOff x="3842" y="406"/>
              <a:chExt cx="51" cy="167"/>
            </a:xfrm>
          </p:grpSpPr>
          <p:sp>
            <p:nvSpPr>
              <p:cNvPr id="23788" name="Oval 29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89" name="Oval 30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90" name="Oval 31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607" name="Line 32"/>
            <p:cNvSpPr>
              <a:spLocks noChangeShapeType="1"/>
            </p:cNvSpPr>
            <p:nvPr/>
          </p:nvSpPr>
          <p:spPr bwMode="auto">
            <a:xfrm>
              <a:off x="3785" y="1767"/>
              <a:ext cx="31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8" name="Line 33"/>
            <p:cNvSpPr>
              <a:spLocks noChangeShapeType="1"/>
            </p:cNvSpPr>
            <p:nvPr/>
          </p:nvSpPr>
          <p:spPr bwMode="auto">
            <a:xfrm>
              <a:off x="3787" y="1765"/>
              <a:ext cx="1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9" name="Line 34"/>
            <p:cNvSpPr>
              <a:spLocks noChangeShapeType="1"/>
            </p:cNvSpPr>
            <p:nvPr/>
          </p:nvSpPr>
          <p:spPr bwMode="auto">
            <a:xfrm>
              <a:off x="4099" y="1764"/>
              <a:ext cx="1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0" name="Line 35"/>
            <p:cNvSpPr>
              <a:spLocks noChangeShapeType="1"/>
            </p:cNvSpPr>
            <p:nvPr/>
          </p:nvSpPr>
          <p:spPr bwMode="auto">
            <a:xfrm>
              <a:off x="3596" y="1427"/>
              <a:ext cx="182" cy="1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1" name="Line 36"/>
            <p:cNvSpPr>
              <a:spLocks noChangeShapeType="1"/>
            </p:cNvSpPr>
            <p:nvPr/>
          </p:nvSpPr>
          <p:spPr bwMode="auto">
            <a:xfrm flipV="1">
              <a:off x="3604" y="1607"/>
              <a:ext cx="174" cy="2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2" name="Line 37"/>
            <p:cNvSpPr>
              <a:spLocks noChangeShapeType="1"/>
            </p:cNvSpPr>
            <p:nvPr/>
          </p:nvSpPr>
          <p:spPr bwMode="auto">
            <a:xfrm flipV="1">
              <a:off x="3936" y="1661"/>
              <a:ext cx="1" cy="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613" name="Group 38"/>
            <p:cNvGrpSpPr>
              <a:grpSpLocks/>
            </p:cNvGrpSpPr>
            <p:nvPr/>
          </p:nvGrpSpPr>
          <p:grpSpPr bwMode="auto">
            <a:xfrm>
              <a:off x="4011" y="1811"/>
              <a:ext cx="132" cy="249"/>
              <a:chOff x="4180" y="783"/>
              <a:chExt cx="150" cy="307"/>
            </a:xfrm>
          </p:grpSpPr>
          <p:sp>
            <p:nvSpPr>
              <p:cNvPr id="23780" name="AutoShape 39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81" name="Rectangle 40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82" name="Rectangle 41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83" name="AutoShape 42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84" name="Line 43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85" name="Line 44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86" name="Rectangle 45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87" name="Rectangle 46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614" name="Group 47"/>
            <p:cNvGrpSpPr>
              <a:grpSpLocks/>
            </p:cNvGrpSpPr>
            <p:nvPr/>
          </p:nvGrpSpPr>
          <p:grpSpPr bwMode="auto">
            <a:xfrm>
              <a:off x="3408" y="2201"/>
              <a:ext cx="302" cy="583"/>
              <a:chOff x="3314" y="1248"/>
              <a:chExt cx="344" cy="694"/>
            </a:xfrm>
          </p:grpSpPr>
          <p:graphicFrame>
            <p:nvGraphicFramePr>
              <p:cNvPr id="23563" name="Object 11"/>
              <p:cNvGraphicFramePr>
                <a:graphicFrameLocks noChangeAspect="1"/>
              </p:cNvGraphicFramePr>
              <p:nvPr/>
            </p:nvGraphicFramePr>
            <p:xfrm>
              <a:off x="3314" y="1248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558" name="Clip" r:id="rId9" imgW="1307948" imgH="1084823" progId="MS_ClipArt_Gallery.2">
                      <p:embed/>
                    </p:oleObj>
                  </mc:Choice>
                  <mc:Fallback>
                    <p:oleObj name="Clip" r:id="rId9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14" y="1248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773" name="Line 49"/>
              <p:cNvSpPr>
                <a:spLocks noChangeShapeType="1"/>
              </p:cNvSpPr>
              <p:nvPr/>
            </p:nvSpPr>
            <p:spPr bwMode="auto">
              <a:xfrm flipV="1">
                <a:off x="3606" y="1433"/>
                <a:ext cx="52" cy="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23564" name="Object 12"/>
              <p:cNvGraphicFramePr>
                <a:graphicFrameLocks noChangeAspect="1"/>
              </p:cNvGraphicFramePr>
              <p:nvPr/>
            </p:nvGraphicFramePr>
            <p:xfrm>
              <a:off x="3314" y="1694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559" name="Clip" r:id="rId10" imgW="1307948" imgH="1084823" progId="MS_ClipArt_Gallery.2">
                      <p:embed/>
                    </p:oleObj>
                  </mc:Choice>
                  <mc:Fallback>
                    <p:oleObj name="Clip" r:id="rId10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14" y="1694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774" name="Line 51"/>
              <p:cNvSpPr>
                <a:spLocks noChangeShapeType="1"/>
              </p:cNvSpPr>
              <p:nvPr/>
            </p:nvSpPr>
            <p:spPr bwMode="auto">
              <a:xfrm flipV="1">
                <a:off x="3606" y="1882"/>
                <a:ext cx="5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775" name="Group 52"/>
              <p:cNvGrpSpPr>
                <a:grpSpLocks/>
              </p:cNvGrpSpPr>
              <p:nvPr/>
            </p:nvGrpSpPr>
            <p:grpSpPr bwMode="auto">
              <a:xfrm>
                <a:off x="3404" y="1504"/>
                <a:ext cx="51" cy="167"/>
                <a:chOff x="3842" y="406"/>
                <a:chExt cx="51" cy="167"/>
              </a:xfrm>
            </p:grpSpPr>
            <p:sp>
              <p:nvSpPr>
                <p:cNvPr id="23777" name="Oval 53"/>
                <p:cNvSpPr>
                  <a:spLocks noChangeArrowheads="1"/>
                </p:cNvSpPr>
                <p:nvPr/>
              </p:nvSpPr>
              <p:spPr bwMode="auto">
                <a:xfrm>
                  <a:off x="3842" y="40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78" name="Oval 54"/>
                <p:cNvSpPr>
                  <a:spLocks noChangeArrowheads="1"/>
                </p:cNvSpPr>
                <p:nvPr/>
              </p:nvSpPr>
              <p:spPr bwMode="auto">
                <a:xfrm>
                  <a:off x="3844" y="46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79" name="Oval 55"/>
                <p:cNvSpPr>
                  <a:spLocks noChangeArrowheads="1"/>
                </p:cNvSpPr>
                <p:nvPr/>
              </p:nvSpPr>
              <p:spPr bwMode="auto">
                <a:xfrm>
                  <a:off x="3846" y="52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3776" name="Line 56"/>
              <p:cNvSpPr>
                <a:spLocks noChangeShapeType="1"/>
              </p:cNvSpPr>
              <p:nvPr/>
            </p:nvSpPr>
            <p:spPr bwMode="auto">
              <a:xfrm>
                <a:off x="3654" y="1431"/>
                <a:ext cx="0" cy="4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23554" name="Object 2"/>
            <p:cNvGraphicFramePr>
              <a:graphicFrameLocks noChangeAspect="1"/>
            </p:cNvGraphicFramePr>
            <p:nvPr/>
          </p:nvGraphicFramePr>
          <p:xfrm>
            <a:off x="3955" y="2837"/>
            <a:ext cx="263" cy="2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60" name="Clip" r:id="rId11" imgW="1307948" imgH="1084823" progId="MS_ClipArt_Gallery.2">
                    <p:embed/>
                  </p:oleObj>
                </mc:Choice>
                <mc:Fallback>
                  <p:oleObj name="Clip" r:id="rId11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55" y="2837"/>
                          <a:ext cx="263" cy="2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55" name="Object 3"/>
            <p:cNvGraphicFramePr>
              <a:graphicFrameLocks noChangeAspect="1"/>
            </p:cNvGraphicFramePr>
            <p:nvPr/>
          </p:nvGraphicFramePr>
          <p:xfrm>
            <a:off x="3568" y="2830"/>
            <a:ext cx="262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61" name="Clip" r:id="rId12" imgW="1307948" imgH="1084823" progId="MS_ClipArt_Gallery.2">
                    <p:embed/>
                  </p:oleObj>
                </mc:Choice>
                <mc:Fallback>
                  <p:oleObj name="Clip" r:id="rId12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8" y="2830"/>
                          <a:ext cx="262" cy="2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615" name="Oval 59"/>
            <p:cNvSpPr>
              <a:spLocks noChangeArrowheads="1"/>
            </p:cNvSpPr>
            <p:nvPr/>
          </p:nvSpPr>
          <p:spPr bwMode="auto">
            <a:xfrm rot="-5400000">
              <a:off x="3831" y="2895"/>
              <a:ext cx="40" cy="4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6" name="Oval 60"/>
            <p:cNvSpPr>
              <a:spLocks noChangeArrowheads="1"/>
            </p:cNvSpPr>
            <p:nvPr/>
          </p:nvSpPr>
          <p:spPr bwMode="auto">
            <a:xfrm rot="-5400000">
              <a:off x="3884" y="2894"/>
              <a:ext cx="40" cy="4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7" name="Oval 61"/>
            <p:cNvSpPr>
              <a:spLocks noChangeArrowheads="1"/>
            </p:cNvSpPr>
            <p:nvPr/>
          </p:nvSpPr>
          <p:spPr bwMode="auto">
            <a:xfrm rot="-5400000">
              <a:off x="3933" y="2897"/>
              <a:ext cx="39" cy="4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8" name="Line 62"/>
            <p:cNvSpPr>
              <a:spLocks noChangeShapeType="1"/>
            </p:cNvSpPr>
            <p:nvPr/>
          </p:nvSpPr>
          <p:spPr bwMode="auto">
            <a:xfrm rot="-5400000">
              <a:off x="4097" y="2821"/>
              <a:ext cx="3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9" name="Line 63"/>
            <p:cNvSpPr>
              <a:spLocks noChangeShapeType="1"/>
            </p:cNvSpPr>
            <p:nvPr/>
          </p:nvSpPr>
          <p:spPr bwMode="auto">
            <a:xfrm rot="5400000" flipH="1">
              <a:off x="3702" y="2816"/>
              <a:ext cx="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0" name="Line 64"/>
            <p:cNvSpPr>
              <a:spLocks noChangeShapeType="1"/>
            </p:cNvSpPr>
            <p:nvPr/>
          </p:nvSpPr>
          <p:spPr bwMode="auto">
            <a:xfrm rot="16200000" flipV="1">
              <a:off x="3921" y="2602"/>
              <a:ext cx="0" cy="3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1" name="Line 65"/>
            <p:cNvSpPr>
              <a:spLocks noChangeShapeType="1"/>
            </p:cNvSpPr>
            <p:nvPr/>
          </p:nvSpPr>
          <p:spPr bwMode="auto">
            <a:xfrm flipV="1">
              <a:off x="3710" y="2564"/>
              <a:ext cx="59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2" name="Line 66"/>
            <p:cNvSpPr>
              <a:spLocks noChangeShapeType="1"/>
            </p:cNvSpPr>
            <p:nvPr/>
          </p:nvSpPr>
          <p:spPr bwMode="auto">
            <a:xfrm>
              <a:off x="4089" y="2593"/>
              <a:ext cx="191" cy="2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3" name="Line 67"/>
            <p:cNvSpPr>
              <a:spLocks noChangeShapeType="1"/>
            </p:cNvSpPr>
            <p:nvPr/>
          </p:nvSpPr>
          <p:spPr bwMode="auto">
            <a:xfrm flipH="1">
              <a:off x="4590" y="2591"/>
              <a:ext cx="176" cy="2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3556" name="Object 4"/>
            <p:cNvGraphicFramePr>
              <a:graphicFrameLocks noChangeAspect="1"/>
            </p:cNvGraphicFramePr>
            <p:nvPr/>
          </p:nvGraphicFramePr>
          <p:xfrm>
            <a:off x="4702" y="2309"/>
            <a:ext cx="128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62" name="Clip" r:id="rId13" imgW="983488" imgH="1209040" progId="MS_ClipArt_Gallery.2">
                    <p:embed/>
                  </p:oleObj>
                </mc:Choice>
                <mc:Fallback>
                  <p:oleObj name="Clip" r:id="rId13" imgW="983488" imgH="120904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2" y="2309"/>
                          <a:ext cx="128" cy="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57" name="Object 5"/>
            <p:cNvGraphicFramePr>
              <a:graphicFrameLocks noChangeAspect="1"/>
            </p:cNvGraphicFramePr>
            <p:nvPr/>
          </p:nvGraphicFramePr>
          <p:xfrm>
            <a:off x="3860" y="2360"/>
            <a:ext cx="128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63" name="Clip" r:id="rId15" imgW="983488" imgH="1209040" progId="MS_ClipArt_Gallery.2">
                    <p:embed/>
                  </p:oleObj>
                </mc:Choice>
                <mc:Fallback>
                  <p:oleObj name="Clip" r:id="rId15" imgW="983488" imgH="120904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0" y="2360"/>
                          <a:ext cx="128" cy="1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624" name="Freeform 70"/>
            <p:cNvSpPr>
              <a:spLocks/>
            </p:cNvSpPr>
            <p:nvPr/>
          </p:nvSpPr>
          <p:spPr bwMode="auto">
            <a:xfrm>
              <a:off x="3911" y="2218"/>
              <a:ext cx="853" cy="192"/>
            </a:xfrm>
            <a:custGeom>
              <a:avLst/>
              <a:gdLst>
                <a:gd name="T0" fmla="*/ 0 w 972"/>
                <a:gd name="T1" fmla="*/ 192 h 228"/>
                <a:gd name="T2" fmla="*/ 379 w 972"/>
                <a:gd name="T3" fmla="*/ 8 h 228"/>
                <a:gd name="T4" fmla="*/ 853 w 972"/>
                <a:gd name="T5" fmla="*/ 144 h 228"/>
                <a:gd name="T6" fmla="*/ 0 60000 65536"/>
                <a:gd name="T7" fmla="*/ 0 60000 65536"/>
                <a:gd name="T8" fmla="*/ 0 60000 65536"/>
                <a:gd name="T9" fmla="*/ 0 w 972"/>
                <a:gd name="T10" fmla="*/ 0 h 228"/>
                <a:gd name="T11" fmla="*/ 972 w 972"/>
                <a:gd name="T12" fmla="*/ 228 h 2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2" h="228">
                  <a:moveTo>
                    <a:pt x="0" y="228"/>
                  </a:moveTo>
                  <a:cubicBezTo>
                    <a:pt x="135" y="123"/>
                    <a:pt x="270" y="18"/>
                    <a:pt x="432" y="9"/>
                  </a:cubicBezTo>
                  <a:cubicBezTo>
                    <a:pt x="594" y="0"/>
                    <a:pt x="783" y="85"/>
                    <a:pt x="972" y="17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625" name="Group 71"/>
            <p:cNvGrpSpPr>
              <a:grpSpLocks/>
            </p:cNvGrpSpPr>
            <p:nvPr/>
          </p:nvGrpSpPr>
          <p:grpSpPr bwMode="auto">
            <a:xfrm>
              <a:off x="4079" y="3114"/>
              <a:ext cx="256" cy="269"/>
              <a:chOff x="2870" y="1518"/>
              <a:chExt cx="292" cy="320"/>
            </a:xfrm>
          </p:grpSpPr>
          <p:graphicFrame>
            <p:nvGraphicFramePr>
              <p:cNvPr id="23561" name="Object 9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564" name="Clip" r:id="rId16" imgW="827508" imgH="841085" progId="MS_ClipArt_Gallery.2">
                      <p:embed/>
                    </p:oleObj>
                  </mc:Choice>
                  <mc:Fallback>
                    <p:oleObj name="Clip" r:id="rId16" imgW="827508" imgH="841085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3562" name="Object 10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565" name="Clip" r:id="rId18" imgW="1268977" imgH="1200107" progId="MS_ClipArt_Gallery.2">
                      <p:embed/>
                    </p:oleObj>
                  </mc:Choice>
                  <mc:Fallback>
                    <p:oleObj name="Clip" r:id="rId18" imgW="1268977" imgH="1200107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3626" name="Group 74"/>
            <p:cNvGrpSpPr>
              <a:grpSpLocks/>
            </p:cNvGrpSpPr>
            <p:nvPr/>
          </p:nvGrpSpPr>
          <p:grpSpPr bwMode="auto">
            <a:xfrm>
              <a:off x="4569" y="3134"/>
              <a:ext cx="256" cy="269"/>
              <a:chOff x="2870" y="1518"/>
              <a:chExt cx="292" cy="320"/>
            </a:xfrm>
          </p:grpSpPr>
          <p:graphicFrame>
            <p:nvGraphicFramePr>
              <p:cNvPr id="23559" name="Object 7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566" name="Clip" r:id="rId20" imgW="827508" imgH="841085" progId="MS_ClipArt_Gallery.2">
                      <p:embed/>
                    </p:oleObj>
                  </mc:Choice>
                  <mc:Fallback>
                    <p:oleObj name="Clip" r:id="rId20" imgW="827508" imgH="841085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3560" name="Object 8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567" name="Clip" r:id="rId21" imgW="1268977" imgH="1200107" progId="MS_ClipArt_Gallery.2">
                      <p:embed/>
                    </p:oleObj>
                  </mc:Choice>
                  <mc:Fallback>
                    <p:oleObj name="Clip" r:id="rId21" imgW="1268977" imgH="1200107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3627" name="Group 77"/>
            <p:cNvGrpSpPr>
              <a:grpSpLocks/>
            </p:cNvGrpSpPr>
            <p:nvPr/>
          </p:nvGrpSpPr>
          <p:grpSpPr bwMode="auto">
            <a:xfrm>
              <a:off x="4308" y="2955"/>
              <a:ext cx="239" cy="237"/>
              <a:chOff x="4733" y="2082"/>
              <a:chExt cx="272" cy="282"/>
            </a:xfrm>
          </p:grpSpPr>
          <p:graphicFrame>
            <p:nvGraphicFramePr>
              <p:cNvPr id="23558" name="Object 6"/>
              <p:cNvGraphicFramePr>
                <a:graphicFrameLocks noChangeAspect="1"/>
              </p:cNvGraphicFramePr>
              <p:nvPr/>
            </p:nvGraphicFramePr>
            <p:xfrm>
              <a:off x="4733" y="2082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568" name="Clip" r:id="rId22" imgW="827508" imgH="841085" progId="MS_ClipArt_Gallery.2">
                      <p:embed/>
                    </p:oleObj>
                  </mc:Choice>
                  <mc:Fallback>
                    <p:oleObj name="Clip" r:id="rId22" imgW="827508" imgH="841085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33" y="2082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772" name="Rectangle 79"/>
              <p:cNvSpPr>
                <a:spLocks noChangeArrowheads="1"/>
              </p:cNvSpPr>
              <p:nvPr/>
            </p:nvSpPr>
            <p:spPr bwMode="auto">
              <a:xfrm>
                <a:off x="4812" y="2181"/>
                <a:ext cx="192" cy="183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628" name="Line 80"/>
            <p:cNvSpPr>
              <a:spLocks noChangeShapeType="1"/>
            </p:cNvSpPr>
            <p:nvPr/>
          </p:nvSpPr>
          <p:spPr bwMode="auto">
            <a:xfrm>
              <a:off x="4501" y="289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629" name="Group 81"/>
            <p:cNvGrpSpPr>
              <a:grpSpLocks/>
            </p:cNvGrpSpPr>
            <p:nvPr/>
          </p:nvGrpSpPr>
          <p:grpSpPr bwMode="auto">
            <a:xfrm>
              <a:off x="4955" y="2531"/>
              <a:ext cx="131" cy="258"/>
              <a:chOff x="4180" y="783"/>
              <a:chExt cx="150" cy="307"/>
            </a:xfrm>
          </p:grpSpPr>
          <p:sp>
            <p:nvSpPr>
              <p:cNvPr id="23764" name="AutoShape 82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65" name="Rectangle 83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66" name="Rectangle 84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67" name="AutoShape 85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68" name="Line 86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69" name="Line 87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70" name="Rectangle 88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71" name="Rectangle 89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630" name="Group 90"/>
            <p:cNvGrpSpPr>
              <a:grpSpLocks/>
            </p:cNvGrpSpPr>
            <p:nvPr/>
          </p:nvGrpSpPr>
          <p:grpSpPr bwMode="auto">
            <a:xfrm>
              <a:off x="4947" y="2811"/>
              <a:ext cx="131" cy="258"/>
              <a:chOff x="4180" y="783"/>
              <a:chExt cx="150" cy="307"/>
            </a:xfrm>
          </p:grpSpPr>
          <p:sp>
            <p:nvSpPr>
              <p:cNvPr id="23756" name="AutoShape 91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57" name="Rectangle 92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58" name="Rectangle 93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59" name="AutoShape 94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60" name="Line 95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61" name="Line 96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62" name="Rectangle 97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63" name="Rectangle 98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631" name="Line 99"/>
            <p:cNvSpPr>
              <a:spLocks noChangeShapeType="1"/>
            </p:cNvSpPr>
            <p:nvPr/>
          </p:nvSpPr>
          <p:spPr bwMode="auto">
            <a:xfrm rot="5400000" flipH="1">
              <a:off x="4711" y="2767"/>
              <a:ext cx="3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32" name="Line 100"/>
            <p:cNvSpPr>
              <a:spLocks noChangeShapeType="1"/>
            </p:cNvSpPr>
            <p:nvPr/>
          </p:nvSpPr>
          <p:spPr bwMode="auto">
            <a:xfrm rot="-5400000">
              <a:off x="4935" y="2925"/>
              <a:ext cx="0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33" name="Line 101"/>
            <p:cNvSpPr>
              <a:spLocks noChangeShapeType="1"/>
            </p:cNvSpPr>
            <p:nvPr/>
          </p:nvSpPr>
          <p:spPr bwMode="auto">
            <a:xfrm rot="-5400000">
              <a:off x="4928" y="2630"/>
              <a:ext cx="0" cy="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34" name="Line 102"/>
            <p:cNvSpPr>
              <a:spLocks noChangeShapeType="1"/>
            </p:cNvSpPr>
            <p:nvPr/>
          </p:nvSpPr>
          <p:spPr bwMode="auto">
            <a:xfrm flipV="1">
              <a:off x="4096" y="1459"/>
              <a:ext cx="289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35" name="Line 103"/>
            <p:cNvSpPr>
              <a:spLocks noChangeShapeType="1"/>
            </p:cNvSpPr>
            <p:nvPr/>
          </p:nvSpPr>
          <p:spPr bwMode="auto">
            <a:xfrm>
              <a:off x="4685" y="1449"/>
              <a:ext cx="306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36" name="Line 104"/>
            <p:cNvSpPr>
              <a:spLocks noChangeShapeType="1"/>
            </p:cNvSpPr>
            <p:nvPr/>
          </p:nvSpPr>
          <p:spPr bwMode="auto">
            <a:xfrm flipH="1">
              <a:off x="5012" y="1661"/>
              <a:ext cx="152" cy="4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37" name="Line 105"/>
            <p:cNvSpPr>
              <a:spLocks noChangeShapeType="1"/>
            </p:cNvSpPr>
            <p:nvPr/>
          </p:nvSpPr>
          <p:spPr bwMode="auto">
            <a:xfrm>
              <a:off x="4527" y="1520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38" name="Line 106"/>
            <p:cNvSpPr>
              <a:spLocks noChangeShapeType="1"/>
            </p:cNvSpPr>
            <p:nvPr/>
          </p:nvSpPr>
          <p:spPr bwMode="auto">
            <a:xfrm>
              <a:off x="4543" y="1928"/>
              <a:ext cx="337" cy="2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39" name="Line 107"/>
            <p:cNvSpPr>
              <a:spLocks noChangeShapeType="1"/>
            </p:cNvSpPr>
            <p:nvPr/>
          </p:nvSpPr>
          <p:spPr bwMode="auto">
            <a:xfrm flipH="1">
              <a:off x="4833" y="2221"/>
              <a:ext cx="168" cy="2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40" name="Line 108"/>
            <p:cNvSpPr>
              <a:spLocks noChangeShapeType="1"/>
            </p:cNvSpPr>
            <p:nvPr/>
          </p:nvSpPr>
          <p:spPr bwMode="auto">
            <a:xfrm flipH="1">
              <a:off x="4690" y="1641"/>
              <a:ext cx="353" cy="2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41" name="Line 109"/>
            <p:cNvSpPr>
              <a:spLocks noChangeShapeType="1"/>
            </p:cNvSpPr>
            <p:nvPr/>
          </p:nvSpPr>
          <p:spPr bwMode="auto">
            <a:xfrm flipH="1">
              <a:off x="4696" y="1288"/>
              <a:ext cx="221" cy="1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42" name="Line 110"/>
            <p:cNvSpPr>
              <a:spLocks noChangeShapeType="1"/>
            </p:cNvSpPr>
            <p:nvPr/>
          </p:nvSpPr>
          <p:spPr bwMode="auto">
            <a:xfrm flipH="1">
              <a:off x="5148" y="1399"/>
              <a:ext cx="127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643" name="Group 111"/>
            <p:cNvGrpSpPr>
              <a:grpSpLocks/>
            </p:cNvGrpSpPr>
            <p:nvPr/>
          </p:nvGrpSpPr>
          <p:grpSpPr bwMode="auto">
            <a:xfrm>
              <a:off x="3769" y="1520"/>
              <a:ext cx="316" cy="147"/>
              <a:chOff x="3600" y="219"/>
              <a:chExt cx="360" cy="175"/>
            </a:xfrm>
          </p:grpSpPr>
          <p:sp>
            <p:nvSpPr>
              <p:cNvPr id="23743" name="Oval 112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44" name="Line 113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45" name="Line 114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46" name="Rectangle 115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3747" name="Oval 116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748" name="Group 117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3753" name="Line 11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54" name="Line 11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55" name="Line 12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749" name="Group 121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3750" name="Line 12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51" name="Line 12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52" name="Line 12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644" name="Group 125"/>
            <p:cNvGrpSpPr>
              <a:grpSpLocks/>
            </p:cNvGrpSpPr>
            <p:nvPr/>
          </p:nvGrpSpPr>
          <p:grpSpPr bwMode="auto">
            <a:xfrm>
              <a:off x="4369" y="1376"/>
              <a:ext cx="316" cy="147"/>
              <a:chOff x="3600" y="219"/>
              <a:chExt cx="360" cy="175"/>
            </a:xfrm>
          </p:grpSpPr>
          <p:sp>
            <p:nvSpPr>
              <p:cNvPr id="23730" name="Oval 126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31" name="Line 127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32" name="Line 128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33" name="Rectangle 129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3734" name="Oval 130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735" name="Group 131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3740" name="Line 13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41" name="Line 13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42" name="Line 13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736" name="Group 135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3737" name="Line 13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38" name="Line 13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39" name="Line 13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645" name="Group 139"/>
            <p:cNvGrpSpPr>
              <a:grpSpLocks/>
            </p:cNvGrpSpPr>
            <p:nvPr/>
          </p:nvGrpSpPr>
          <p:grpSpPr bwMode="auto">
            <a:xfrm>
              <a:off x="4380" y="1790"/>
              <a:ext cx="316" cy="147"/>
              <a:chOff x="3600" y="219"/>
              <a:chExt cx="360" cy="175"/>
            </a:xfrm>
          </p:grpSpPr>
          <p:sp>
            <p:nvSpPr>
              <p:cNvPr id="23717" name="Oval 140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18" name="Line 141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19" name="Line 142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20" name="Rectangle 143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3721" name="Oval 144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722" name="Group 145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3727" name="Line 14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28" name="Line 14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29" name="Line 14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723" name="Group 149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3724" name="Line 15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25" name="Line 15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26" name="Line 15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646" name="Group 153"/>
            <p:cNvGrpSpPr>
              <a:grpSpLocks/>
            </p:cNvGrpSpPr>
            <p:nvPr/>
          </p:nvGrpSpPr>
          <p:grpSpPr bwMode="auto">
            <a:xfrm>
              <a:off x="4991" y="1507"/>
              <a:ext cx="315" cy="147"/>
              <a:chOff x="3600" y="219"/>
              <a:chExt cx="360" cy="175"/>
            </a:xfrm>
          </p:grpSpPr>
          <p:sp>
            <p:nvSpPr>
              <p:cNvPr id="23704" name="Oval 154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05" name="Line 155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06" name="Line 156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07" name="Rectangle 157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3708" name="Oval 158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709" name="Group 159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3714" name="Line 16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15" name="Line 16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16" name="Line 16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710" name="Group 163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3711" name="Line 16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12" name="Line 16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13" name="Line 16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647" name="Group 167"/>
            <p:cNvGrpSpPr>
              <a:grpSpLocks/>
            </p:cNvGrpSpPr>
            <p:nvPr/>
          </p:nvGrpSpPr>
          <p:grpSpPr bwMode="auto">
            <a:xfrm>
              <a:off x="4869" y="2072"/>
              <a:ext cx="316" cy="147"/>
              <a:chOff x="3600" y="219"/>
              <a:chExt cx="360" cy="175"/>
            </a:xfrm>
          </p:grpSpPr>
          <p:sp>
            <p:nvSpPr>
              <p:cNvPr id="23691" name="Oval 168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92" name="Line 169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93" name="Line 17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94" name="Rectangle 171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3695" name="Oval 17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696" name="Group 17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3701" name="Line 17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02" name="Line 17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03" name="Line 17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697" name="Group 17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3698" name="Line 17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99" name="Line 17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00" name="Line 18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648" name="Group 181"/>
            <p:cNvGrpSpPr>
              <a:grpSpLocks/>
            </p:cNvGrpSpPr>
            <p:nvPr/>
          </p:nvGrpSpPr>
          <p:grpSpPr bwMode="auto">
            <a:xfrm>
              <a:off x="4659" y="2440"/>
              <a:ext cx="316" cy="148"/>
              <a:chOff x="3600" y="219"/>
              <a:chExt cx="360" cy="175"/>
            </a:xfrm>
          </p:grpSpPr>
          <p:sp>
            <p:nvSpPr>
              <p:cNvPr id="23678" name="Oval 182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79" name="Line 183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0" name="Line 184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1" name="Rectangle 185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3682" name="Oval 186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683" name="Group 187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3688" name="Line 18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89" name="Line 18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90" name="Line 19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684" name="Group 191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3685" name="Line 19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86" name="Line 19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87" name="Line 19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649" name="Group 195"/>
            <p:cNvGrpSpPr>
              <a:grpSpLocks/>
            </p:cNvGrpSpPr>
            <p:nvPr/>
          </p:nvGrpSpPr>
          <p:grpSpPr bwMode="auto">
            <a:xfrm>
              <a:off x="4275" y="2748"/>
              <a:ext cx="315" cy="147"/>
              <a:chOff x="3600" y="219"/>
              <a:chExt cx="360" cy="175"/>
            </a:xfrm>
          </p:grpSpPr>
          <p:sp>
            <p:nvSpPr>
              <p:cNvPr id="23665" name="Oval 196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6" name="Line 197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7" name="Line 198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8" name="Rectangle 199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3669" name="Oval 200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670" name="Group 201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3675" name="Line 20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76" name="Line 20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77" name="Line 20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671" name="Group 205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3672" name="Line 20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73" name="Line 20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74" name="Line 20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650" name="Group 209"/>
            <p:cNvGrpSpPr>
              <a:grpSpLocks/>
            </p:cNvGrpSpPr>
            <p:nvPr/>
          </p:nvGrpSpPr>
          <p:grpSpPr bwMode="auto">
            <a:xfrm>
              <a:off x="3769" y="2511"/>
              <a:ext cx="316" cy="147"/>
              <a:chOff x="3600" y="219"/>
              <a:chExt cx="360" cy="175"/>
            </a:xfrm>
          </p:grpSpPr>
          <p:sp>
            <p:nvSpPr>
              <p:cNvPr id="23652" name="Oval 210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53" name="Line 211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54" name="Line 212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55" name="Rectangle 213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23656" name="Oval 214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657" name="Group 215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3662" name="Line 21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3" name="Line 21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4" name="Line 21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658" name="Group 219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3659" name="Line 22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0" name="Line 22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1" name="Line 22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3651" name="Line 223"/>
            <p:cNvSpPr>
              <a:spLocks noChangeShapeType="1"/>
            </p:cNvSpPr>
            <p:nvPr/>
          </p:nvSpPr>
          <p:spPr bwMode="auto">
            <a:xfrm flipV="1">
              <a:off x="3930" y="2645"/>
              <a:ext cx="1" cy="1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621" name="Group 241"/>
          <p:cNvGrpSpPr>
            <a:grpSpLocks/>
          </p:cNvGrpSpPr>
          <p:nvPr/>
        </p:nvGrpSpPr>
        <p:grpSpPr bwMode="auto">
          <a:xfrm>
            <a:off x="3549650" y="2009775"/>
            <a:ext cx="2238375" cy="2743200"/>
            <a:chOff x="3450" y="1086"/>
            <a:chExt cx="1410" cy="1728"/>
          </a:xfrm>
        </p:grpSpPr>
        <p:sp>
          <p:nvSpPr>
            <p:cNvPr id="23579" name="Line 242"/>
            <p:cNvSpPr>
              <a:spLocks noChangeShapeType="1"/>
            </p:cNvSpPr>
            <p:nvPr/>
          </p:nvSpPr>
          <p:spPr bwMode="auto">
            <a:xfrm>
              <a:off x="3462" y="1086"/>
              <a:ext cx="1398" cy="17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580" name="Group 243"/>
            <p:cNvGrpSpPr>
              <a:grpSpLocks/>
            </p:cNvGrpSpPr>
            <p:nvPr/>
          </p:nvGrpSpPr>
          <p:grpSpPr bwMode="auto">
            <a:xfrm>
              <a:off x="3450" y="1481"/>
              <a:ext cx="688" cy="250"/>
              <a:chOff x="4032" y="2303"/>
              <a:chExt cx="688" cy="250"/>
            </a:xfrm>
          </p:grpSpPr>
          <p:sp>
            <p:nvSpPr>
              <p:cNvPr id="23581" name="Rectangle 244"/>
              <p:cNvSpPr>
                <a:spLocks noChangeArrowheads="1"/>
              </p:cNvSpPr>
              <p:nvPr/>
            </p:nvSpPr>
            <p:spPr bwMode="auto">
              <a:xfrm>
                <a:off x="4086" y="2358"/>
                <a:ext cx="594" cy="1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2" name="Text Box 245"/>
              <p:cNvSpPr txBox="1">
                <a:spLocks noChangeArrowheads="1"/>
              </p:cNvSpPr>
              <p:nvPr/>
            </p:nvSpPr>
            <p:spPr bwMode="auto">
              <a:xfrm>
                <a:off x="4032" y="2303"/>
                <a:ext cx="68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solidFill>
                      <a:srgbClr val="FF0000"/>
                    </a:solidFill>
                    <a:latin typeface="Comic Sans MS" charset="0"/>
                  </a:rPr>
                  <a:t>request</a:t>
                </a:r>
                <a:endParaRPr lang="en-US" u="none">
                  <a:latin typeface="Times New Roman" charset="0"/>
                </a:endParaRPr>
              </a:p>
            </p:txBody>
          </p:sp>
        </p:grpSp>
      </p:grpSp>
      <p:grpSp>
        <p:nvGrpSpPr>
          <p:cNvPr id="25624" name="Group 246"/>
          <p:cNvGrpSpPr>
            <a:grpSpLocks/>
          </p:cNvGrpSpPr>
          <p:nvPr/>
        </p:nvGrpSpPr>
        <p:grpSpPr bwMode="auto">
          <a:xfrm>
            <a:off x="3644900" y="1895475"/>
            <a:ext cx="2914650" cy="2743200"/>
            <a:chOff x="3510" y="1014"/>
            <a:chExt cx="1836" cy="1728"/>
          </a:xfrm>
        </p:grpSpPr>
        <p:sp>
          <p:nvSpPr>
            <p:cNvPr id="23575" name="Line 247"/>
            <p:cNvSpPr>
              <a:spLocks noChangeShapeType="1"/>
            </p:cNvSpPr>
            <p:nvPr/>
          </p:nvSpPr>
          <p:spPr bwMode="auto">
            <a:xfrm>
              <a:off x="3510" y="1014"/>
              <a:ext cx="1440" cy="17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576" name="Group 248"/>
            <p:cNvGrpSpPr>
              <a:grpSpLocks/>
            </p:cNvGrpSpPr>
            <p:nvPr/>
          </p:nvGrpSpPr>
          <p:grpSpPr bwMode="auto">
            <a:xfrm>
              <a:off x="4752" y="2387"/>
              <a:ext cx="594" cy="250"/>
              <a:chOff x="4086" y="2303"/>
              <a:chExt cx="594" cy="250"/>
            </a:xfrm>
          </p:grpSpPr>
          <p:sp>
            <p:nvSpPr>
              <p:cNvPr id="23577" name="Rectangle 249"/>
              <p:cNvSpPr>
                <a:spLocks noChangeArrowheads="1"/>
              </p:cNvSpPr>
              <p:nvPr/>
            </p:nvSpPr>
            <p:spPr bwMode="auto">
              <a:xfrm>
                <a:off x="4086" y="2358"/>
                <a:ext cx="594" cy="1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8" name="Text Box 250"/>
              <p:cNvSpPr txBox="1">
                <a:spLocks noChangeArrowheads="1"/>
              </p:cNvSpPr>
              <p:nvPr/>
            </p:nvSpPr>
            <p:spPr bwMode="auto">
              <a:xfrm>
                <a:off x="4129" y="2303"/>
                <a:ext cx="49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solidFill>
                      <a:srgbClr val="FF0000"/>
                    </a:solidFill>
                    <a:latin typeface="Comic Sans MS" charset="0"/>
                  </a:rPr>
                  <a:t>reply</a:t>
                </a:r>
                <a:endParaRPr lang="en-US" u="none">
                  <a:latin typeface="Times New Roman" charset="0"/>
                </a:endParaRPr>
              </a:p>
            </p:txBody>
          </p:sp>
        </p:grpSp>
      </p:grpSp>
      <p:grpSp>
        <p:nvGrpSpPr>
          <p:cNvPr id="251" name="Group 250"/>
          <p:cNvGrpSpPr/>
          <p:nvPr/>
        </p:nvGrpSpPr>
        <p:grpSpPr>
          <a:xfrm>
            <a:off x="2566854" y="1668692"/>
            <a:ext cx="809892" cy="980846"/>
            <a:chOff x="6192543" y="1191936"/>
            <a:chExt cx="809892" cy="980846"/>
          </a:xfrm>
        </p:grpSpPr>
        <p:sp>
          <p:nvSpPr>
            <p:cNvPr id="252" name="Rectangle 227"/>
            <p:cNvSpPr>
              <a:spLocks noChangeArrowheads="1"/>
            </p:cNvSpPr>
            <p:nvPr/>
          </p:nvSpPr>
          <p:spPr bwMode="auto">
            <a:xfrm>
              <a:off x="6270679" y="1191936"/>
              <a:ext cx="686751" cy="98084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" name="Text Box 229"/>
            <p:cNvSpPr txBox="1">
              <a:spLocks noChangeArrowheads="1"/>
            </p:cNvSpPr>
            <p:nvPr/>
          </p:nvSpPr>
          <p:spPr bwMode="auto">
            <a:xfrm>
              <a:off x="6192543" y="1249452"/>
              <a:ext cx="809892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900" b="1" u="none" dirty="0" smtClean="0">
                  <a:latin typeface="Comic Sans MS" charset="0"/>
                </a:rPr>
                <a:t>Application</a:t>
              </a:r>
            </a:p>
            <a:p>
              <a:pPr algn="ctr"/>
              <a:endParaRPr lang="en-US" sz="900" u="none" dirty="0" smtClean="0">
                <a:latin typeface="Comic Sans MS" charset="0"/>
              </a:endParaRPr>
            </a:p>
            <a:p>
              <a:pPr algn="ctr"/>
              <a:r>
                <a:rPr lang="en-US" sz="900" u="none" dirty="0" smtClean="0">
                  <a:latin typeface="Comic Sans MS" charset="0"/>
                </a:rPr>
                <a:t>transport</a:t>
              </a:r>
              <a:endParaRPr lang="en-US" sz="900" u="none" dirty="0">
                <a:latin typeface="Comic Sans MS" charset="0"/>
              </a:endParaRPr>
            </a:p>
            <a:p>
              <a:pPr algn="ctr"/>
              <a:r>
                <a:rPr lang="en-US" sz="900" u="none" dirty="0">
                  <a:latin typeface="Comic Sans MS" charset="0"/>
                </a:rPr>
                <a:t>network</a:t>
              </a:r>
            </a:p>
            <a:p>
              <a:pPr algn="ctr"/>
              <a:r>
                <a:rPr lang="en-US" sz="900" u="none" dirty="0">
                  <a:latin typeface="Comic Sans MS" charset="0"/>
                </a:rPr>
                <a:t>data link</a:t>
              </a:r>
            </a:p>
            <a:p>
              <a:pPr algn="ctr"/>
              <a:r>
                <a:rPr lang="en-US" sz="900" u="none" dirty="0">
                  <a:latin typeface="Comic Sans MS" charset="0"/>
                </a:rPr>
                <a:t>physical</a:t>
              </a:r>
              <a:endParaRPr lang="en-US" sz="2000" u="none" dirty="0">
                <a:latin typeface="Times New Roman" charset="0"/>
              </a:endParaRPr>
            </a:p>
          </p:txBody>
        </p:sp>
        <p:sp>
          <p:nvSpPr>
            <p:cNvPr id="254" name="Line 231"/>
            <p:cNvSpPr>
              <a:spLocks noChangeShapeType="1"/>
            </p:cNvSpPr>
            <p:nvPr/>
          </p:nvSpPr>
          <p:spPr bwMode="auto">
            <a:xfrm>
              <a:off x="6270680" y="1515077"/>
              <a:ext cx="6784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5" name="Group 254"/>
          <p:cNvGrpSpPr/>
          <p:nvPr/>
        </p:nvGrpSpPr>
        <p:grpSpPr>
          <a:xfrm>
            <a:off x="5885312" y="4814361"/>
            <a:ext cx="809892" cy="980846"/>
            <a:chOff x="6192543" y="1191936"/>
            <a:chExt cx="809892" cy="980846"/>
          </a:xfrm>
        </p:grpSpPr>
        <p:sp>
          <p:nvSpPr>
            <p:cNvPr id="256" name="Rectangle 227"/>
            <p:cNvSpPr>
              <a:spLocks noChangeArrowheads="1"/>
            </p:cNvSpPr>
            <p:nvPr/>
          </p:nvSpPr>
          <p:spPr bwMode="auto">
            <a:xfrm>
              <a:off x="6270679" y="1191936"/>
              <a:ext cx="686751" cy="98084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" name="Text Box 229"/>
            <p:cNvSpPr txBox="1">
              <a:spLocks noChangeArrowheads="1"/>
            </p:cNvSpPr>
            <p:nvPr/>
          </p:nvSpPr>
          <p:spPr bwMode="auto">
            <a:xfrm>
              <a:off x="6192543" y="1249452"/>
              <a:ext cx="809892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900" b="1" u="none" dirty="0" smtClean="0">
                  <a:latin typeface="Comic Sans MS" charset="0"/>
                </a:rPr>
                <a:t>Application</a:t>
              </a:r>
            </a:p>
            <a:p>
              <a:pPr algn="ctr"/>
              <a:endParaRPr lang="en-US" sz="900" u="none" dirty="0" smtClean="0">
                <a:latin typeface="Comic Sans MS" charset="0"/>
              </a:endParaRPr>
            </a:p>
            <a:p>
              <a:pPr algn="ctr"/>
              <a:r>
                <a:rPr lang="en-US" sz="900" u="none" dirty="0" smtClean="0">
                  <a:latin typeface="Comic Sans MS" charset="0"/>
                </a:rPr>
                <a:t>transport</a:t>
              </a:r>
              <a:endParaRPr lang="en-US" sz="900" u="none" dirty="0">
                <a:latin typeface="Comic Sans MS" charset="0"/>
              </a:endParaRPr>
            </a:p>
            <a:p>
              <a:pPr algn="ctr"/>
              <a:r>
                <a:rPr lang="en-US" sz="900" u="none" dirty="0">
                  <a:latin typeface="Comic Sans MS" charset="0"/>
                </a:rPr>
                <a:t>network</a:t>
              </a:r>
            </a:p>
            <a:p>
              <a:pPr algn="ctr"/>
              <a:r>
                <a:rPr lang="en-US" sz="900" u="none" dirty="0">
                  <a:latin typeface="Comic Sans MS" charset="0"/>
                </a:rPr>
                <a:t>data link</a:t>
              </a:r>
            </a:p>
            <a:p>
              <a:pPr algn="ctr"/>
              <a:r>
                <a:rPr lang="en-US" sz="900" u="none" dirty="0">
                  <a:latin typeface="Comic Sans MS" charset="0"/>
                </a:rPr>
                <a:t>physical</a:t>
              </a:r>
              <a:endParaRPr lang="en-US" sz="2000" u="none" dirty="0">
                <a:latin typeface="Times New Roman" charset="0"/>
              </a:endParaRPr>
            </a:p>
          </p:txBody>
        </p:sp>
        <p:sp>
          <p:nvSpPr>
            <p:cNvPr id="258" name="Line 231"/>
            <p:cNvSpPr>
              <a:spLocks noChangeShapeType="1"/>
            </p:cNvSpPr>
            <p:nvPr/>
          </p:nvSpPr>
          <p:spPr bwMode="auto">
            <a:xfrm>
              <a:off x="6270680" y="1515077"/>
              <a:ext cx="6784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92998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4000" b="1" dirty="0">
                <a:latin typeface="Tw Cen MT"/>
                <a:ea typeface="ＭＳ Ｐゴシック" charset="0"/>
                <a:cs typeface="Tw Cen MT"/>
              </a:rPr>
              <a:t>Características de base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5169429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Em geral, o cliente toma a iniciativa de contactar o servidor, enquanto que o servidor espera pelo contacto do cliente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O cliente </a:t>
            </a:r>
            <a:r>
              <a:rPr lang="pt-PT" i="1" dirty="0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solicita serviços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ao servidor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Este responde ao pedido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Um servidor que serve um cliente de cada vez diz-se um </a:t>
            </a:r>
            <a:r>
              <a:rPr lang="pt-PT" i="1" dirty="0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servidor iterativo (serializa os pedidos)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Um servidor que serve vários clientes em paralelo diz-se um </a:t>
            </a:r>
            <a:r>
              <a:rPr lang="pt-PT" i="1" dirty="0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servidor concorrente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Ao protocolo base chama-se um protocolo </a:t>
            </a:r>
            <a:r>
              <a:rPr lang="ja-JP" altLang="pt-PT" i="1" dirty="0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i="1" dirty="0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pedido / resposta</a:t>
            </a:r>
            <a:r>
              <a:rPr lang="ja-JP" altLang="pt-PT" i="1" dirty="0">
                <a:solidFill>
                  <a:schemeClr val="hlink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(</a:t>
            </a:r>
            <a:r>
              <a:rPr lang="ja-JP" altLang="pt-PT" dirty="0"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i="1" dirty="0" err="1">
                <a:latin typeface="Tw Cen MT"/>
                <a:ea typeface="ＭＳ Ｐゴシック" charset="0"/>
                <a:cs typeface="Tw Cen MT"/>
              </a:rPr>
              <a:t>request</a:t>
            </a:r>
            <a:r>
              <a:rPr lang="pt-PT" i="1" dirty="0">
                <a:latin typeface="Tw Cen MT"/>
                <a:ea typeface="ＭＳ Ｐゴシック" charset="0"/>
                <a:cs typeface="Tw Cen MT"/>
              </a:rPr>
              <a:t> / </a:t>
            </a:r>
            <a:r>
              <a:rPr lang="pt-PT" i="1" dirty="0" err="1">
                <a:latin typeface="Tw Cen MT"/>
                <a:ea typeface="ＭＳ Ｐゴシック" charset="0"/>
                <a:cs typeface="Tw Cen MT"/>
              </a:rPr>
              <a:t>reply</a:t>
            </a:r>
            <a:r>
              <a:rPr lang="ja-JP" altLang="pt-PT" dirty="0"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)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A sincronização característica é semelhante à da invocação de um procedimento ou método</a:t>
            </a:r>
          </a:p>
        </p:txBody>
      </p:sp>
    </p:spTree>
    <p:extLst>
      <p:ext uri="{BB962C8B-B14F-4D97-AF65-F5344CB8AC3E}">
        <p14:creationId xmlns:p14="http://schemas.microsoft.com/office/powerpoint/2010/main" val="3187236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1059</Words>
  <Application>Microsoft Macintosh PowerPoint</Application>
  <PresentationFormat>On-screen Show (4:3)</PresentationFormat>
  <Paragraphs>241</Paragraphs>
  <Slides>15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Clip</vt:lpstr>
      <vt:lpstr>REDES DE COMPUTADORES  AS APLICAÇÕES  (Parte 1)</vt:lpstr>
      <vt:lpstr>Nota prévia</vt:lpstr>
      <vt:lpstr>Objectivos do capítulo</vt:lpstr>
      <vt:lpstr>Onde estudar no livro de base</vt:lpstr>
      <vt:lpstr>Aplicações distribuídas</vt:lpstr>
      <vt:lpstr>Alguma terminologia</vt:lpstr>
      <vt:lpstr>Alguma terminologia</vt:lpstr>
      <vt:lpstr>O paradigma cliente servidor</vt:lpstr>
      <vt:lpstr>Características de base</vt:lpstr>
      <vt:lpstr>Arquitecturas P2P</vt:lpstr>
      <vt:lpstr>Sistemas híbridos Cliente / Servidor e P2P</vt:lpstr>
      <vt:lpstr>Necessidades das aplicações</vt:lpstr>
      <vt:lpstr>Exemplos</vt:lpstr>
      <vt:lpstr>Transportes e suas características</vt:lpstr>
      <vt:lpstr>Exemplos</vt:lpstr>
    </vt:vector>
  </TitlesOfParts>
  <Company>FCT/UNL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José Legatheaux Martins</dc:creator>
  <cp:lastModifiedBy>José Legatheaux Martins</cp:lastModifiedBy>
  <cp:revision>27</cp:revision>
  <dcterms:created xsi:type="dcterms:W3CDTF">2012-03-03T20:51:40Z</dcterms:created>
  <dcterms:modified xsi:type="dcterms:W3CDTF">2012-03-26T10:17:02Z</dcterms:modified>
</cp:coreProperties>
</file>