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1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2.bin" ContentType="application/vnd.openxmlformats-officedocument.oleObject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76" r:id="rId2"/>
    <p:sldId id="277" r:id="rId3"/>
    <p:sldId id="290" r:id="rId4"/>
    <p:sldId id="291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9" r:id="rId16"/>
    <p:sldId id="280" r:id="rId17"/>
    <p:sldId id="281" r:id="rId18"/>
    <p:sldId id="282" r:id="rId19"/>
    <p:sldId id="283" r:id="rId20"/>
    <p:sldId id="284" r:id="rId21"/>
    <p:sldId id="288" r:id="rId22"/>
    <p:sldId id="287" r:id="rId23"/>
    <p:sldId id="271" r:id="rId24"/>
    <p:sldId id="286" r:id="rId25"/>
    <p:sldId id="289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22" autoAdjust="0"/>
    <p:restoredTop sz="99796" autoAdjust="0"/>
  </p:normalViewPr>
  <p:slideViewPr>
    <p:cSldViewPr snapToGrid="0" snapToObjects="1">
      <p:cViewPr varScale="1">
        <p:scale>
          <a:sx n="137" d="100"/>
          <a:sy n="137" d="100"/>
        </p:scale>
        <p:origin x="-13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8A82C-C82E-2646-BCF0-10C690DE3388}" type="datetimeFigureOut">
              <a:rPr lang="en-US" smtClean="0"/>
              <a:t>06/03/12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8F2D9-AE30-3343-9C7E-7275BCF2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3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5523BE-B033-5E4C-BFE4-0073BA89EB61}" type="slidenum">
              <a:rPr lang="pt-PT" sz="1200" u="none"/>
              <a:pPr eaLnBrk="1" hangingPunct="1"/>
              <a:t>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D3C6B63-8D29-0E4D-8DDB-259B9CFC2B5B}" type="slidenum">
              <a:rPr lang="en-US" sz="1200" u="none"/>
              <a:pPr eaLnBrk="1" hangingPunct="1"/>
              <a:t>10</a:t>
            </a:fld>
            <a:endParaRPr lang="en-US" sz="1200" u="none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8238" y="674688"/>
            <a:ext cx="4583112" cy="3438525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039" y="4346727"/>
            <a:ext cx="5089922" cy="4127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392215F-3683-CE4D-8A1A-23167D41A9FE}" type="slidenum">
              <a:rPr lang="en-US" sz="1200" u="none"/>
              <a:pPr eaLnBrk="1" hangingPunct="1"/>
              <a:t>11</a:t>
            </a:fld>
            <a:endParaRPr lang="en-US" sz="1200" u="none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A59513B-72F6-7F4D-8CFB-9431F1430B2D}" type="slidenum">
              <a:rPr lang="en-US" sz="1200" u="none">
                <a:latin typeface="Times New Roman" charset="0"/>
              </a:rPr>
              <a:pPr eaLnBrk="1" hangingPunct="1"/>
              <a:t>12</a:t>
            </a:fld>
            <a:endParaRPr lang="en-US" sz="1200" u="none">
              <a:latin typeface="Times New Roman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909B198-FE13-F547-9572-EFD87E612470}" type="slidenum">
              <a:rPr lang="pt-PT" sz="1200" u="none"/>
              <a:pPr eaLnBrk="1" hangingPunct="1"/>
              <a:t>13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22B8940-9C62-D046-B5E4-142FA755D4FB}" type="slidenum">
              <a:rPr lang="en-US" sz="1200" u="none"/>
              <a:pPr eaLnBrk="1" hangingPunct="1"/>
              <a:t>14</a:t>
            </a:fld>
            <a:endParaRPr lang="en-US" sz="1200" u="none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81164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13629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46095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8B01E13-BAB9-A14C-8012-47E0ED921B63}" type="slidenum">
              <a:rPr lang="pt-PT" sz="1200" u="none"/>
              <a:pPr eaLnBrk="1" hangingPunct="1"/>
              <a:t>15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81164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13629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46095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4AE398F-7B50-9747-843C-B5315ADCCD9E}" type="slidenum">
              <a:rPr lang="pt-PT" sz="1200" u="none"/>
              <a:pPr eaLnBrk="1" hangingPunct="1"/>
              <a:t>16</a:t>
            </a:fld>
            <a:endParaRPr lang="pt-PT" sz="1200" u="none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81164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13629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46095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26F7ED2-FCC4-0049-BAD3-F8AA91A1F2F0}" type="slidenum">
              <a:rPr lang="en-US" sz="1200" u="none">
                <a:latin typeface="Times New Roman" charset="0"/>
              </a:rPr>
              <a:pPr eaLnBrk="1" hangingPunct="1"/>
              <a:t>17</a:t>
            </a:fld>
            <a:endParaRPr lang="en-US" sz="1200" u="none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81164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13629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46095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5C887CE-23AC-9A46-B015-4EFAA3B696EE}" type="slidenum">
              <a:rPr lang="pt-PT" sz="1200" u="none"/>
              <a:pPr eaLnBrk="1" hangingPunct="1"/>
              <a:t>18</a:t>
            </a:fld>
            <a:endParaRPr lang="pt-PT" sz="1200" u="none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8238" y="674688"/>
            <a:ext cx="4583112" cy="3438525"/>
          </a:xfrm>
          <a:solidFill>
            <a:srgbClr val="FFFFFF"/>
          </a:solidFill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039" y="4346727"/>
            <a:ext cx="5089922" cy="41275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81164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13629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46095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F1F0ACA-2D76-2E41-8316-5A414BB74A1B}" type="slidenum">
              <a:rPr lang="pt-PT" sz="1200" u="none"/>
              <a:pPr eaLnBrk="1" hangingPunct="1"/>
              <a:t>19</a:t>
            </a:fld>
            <a:endParaRPr lang="pt-PT" sz="1200" u="none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8238" y="674688"/>
            <a:ext cx="4583112" cy="3438525"/>
          </a:xfrm>
          <a:solidFill>
            <a:srgbClr val="FFFFFF"/>
          </a:solidFill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039" y="4346727"/>
            <a:ext cx="5089922" cy="41275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2D66EE8-E4A7-ED49-93B4-2653DF46F518}" type="slidenum">
              <a:rPr lang="pt-PT" sz="1200" u="none"/>
              <a:pPr eaLnBrk="1" hangingPunct="1"/>
              <a:t>2</a:t>
            </a:fld>
            <a:endParaRPr lang="pt-PT" sz="1200" u="non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81164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13629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46095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EB1658D-2066-AE40-BC01-563A7895C7BF}" type="slidenum">
              <a:rPr lang="pt-PT" sz="1200" u="none"/>
              <a:pPr eaLnBrk="1" hangingPunct="1"/>
              <a:t>20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81164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13629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46095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EE5939F-2488-0944-BD4C-53E22EE11BAA}" type="slidenum">
              <a:rPr lang="en-US" sz="1200" u="none"/>
              <a:pPr eaLnBrk="1" hangingPunct="1"/>
              <a:t>21</a:t>
            </a:fld>
            <a:endParaRPr lang="en-US" sz="1200" u="none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81164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13629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46095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86B7778-C2F0-124F-9E78-CE841C000048}" type="slidenum">
              <a:rPr lang="en-US" sz="1200" u="none"/>
              <a:pPr eaLnBrk="1" hangingPunct="1"/>
              <a:t>22</a:t>
            </a:fld>
            <a:endParaRPr lang="en-US" sz="1200" u="none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708025"/>
            <a:ext cx="4535488" cy="3402013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2190"/>
            <a:ext cx="5030391" cy="410028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9EF4329-4FA9-D740-9EA9-662C8567E305}" type="slidenum">
              <a:rPr lang="en-US" sz="1200" b="0">
                <a:latin typeface="Times New Roman" charset="0"/>
              </a:rPr>
              <a:pPr eaLnBrk="1" hangingPunct="1"/>
              <a:t>23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8238" y="674688"/>
            <a:ext cx="4583112" cy="3438525"/>
          </a:xfrm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039" y="4346727"/>
            <a:ext cx="5089922" cy="41275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81164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13629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46095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52B273E-C22C-B541-B5AB-730BD0C7C6F0}" type="slidenum">
              <a:rPr lang="en-US" sz="1200" u="none"/>
              <a:pPr eaLnBrk="1" hangingPunct="1"/>
              <a:t>24</a:t>
            </a:fld>
            <a:endParaRPr lang="en-US" sz="1200" u="none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3738"/>
            <a:ext cx="4560887" cy="3421062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318" y="4343703"/>
            <a:ext cx="5031878" cy="4112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02756" indent="-270291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081164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13629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1946095" indent="-21623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FD0DA2E-6551-2242-8ABB-C028C122E5B4}" type="slidenum">
              <a:rPr lang="en-US" sz="1200" u="none"/>
              <a:pPr eaLnBrk="1" hangingPunct="1"/>
              <a:t>25</a:t>
            </a:fld>
            <a:endParaRPr lang="en-US" sz="1200" u="none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3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4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53EBE83-8CC2-CD40-8178-1A4582EAF2B3}" type="slidenum">
              <a:rPr lang="en-US" sz="1200" u="none">
                <a:latin typeface="Times New Roman" charset="0"/>
              </a:rPr>
              <a:pPr eaLnBrk="1" hangingPunct="1"/>
              <a:t>5</a:t>
            </a:fld>
            <a:endParaRPr lang="en-US" sz="1200" u="none">
              <a:latin typeface="Times New Roman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BF562BB-C271-EF40-83F2-888DFDF5E97B}" type="slidenum">
              <a:rPr lang="pt-PT" sz="1200" u="none"/>
              <a:pPr eaLnBrk="1" hangingPunct="1"/>
              <a:t>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EBDDC86-8ABB-3849-99C4-C5F686AD1101}" type="slidenum">
              <a:rPr lang="en-US" sz="1200" u="none"/>
              <a:pPr eaLnBrk="1" hangingPunct="1"/>
              <a:t>7</a:t>
            </a:fld>
            <a:endParaRPr lang="en-US" sz="1200" u="none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9598912-25A4-4040-8FD8-689B5F7B5469}" type="slidenum">
              <a:rPr lang="en-US" sz="1200" u="none"/>
              <a:pPr eaLnBrk="1" hangingPunct="1"/>
              <a:t>8</a:t>
            </a:fld>
            <a:endParaRPr lang="en-US" sz="1200" u="none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98C4E6A-B426-574C-8D6C-E8B3D5591EAA}" type="slidenum">
              <a:rPr lang="en-US" sz="1200" u="none"/>
              <a:pPr eaLnBrk="1" hangingPunct="1"/>
              <a:t>9</a:t>
            </a:fld>
            <a:endParaRPr lang="en-US" sz="1200" u="none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A597-5A84-0043-A87B-78D0F1F98634}" type="datetimeFigureOut">
              <a:rPr lang="en-US" smtClean="0"/>
              <a:t>06/03/12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577F-8238-D849-88C4-27CD878D6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680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A597-5A84-0043-A87B-78D0F1F98634}" type="datetimeFigureOut">
              <a:rPr lang="en-US" smtClean="0"/>
              <a:t>06/03/12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577F-8238-D849-88C4-27CD878D6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54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A597-5A84-0043-A87B-78D0F1F98634}" type="datetimeFigureOut">
              <a:rPr lang="en-US" smtClean="0"/>
              <a:t>06/03/12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577F-8238-D849-88C4-27CD878D6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8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A597-5A84-0043-A87B-78D0F1F98634}" type="datetimeFigureOut">
              <a:rPr lang="en-US" smtClean="0"/>
              <a:t>06/03/12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577F-8238-D849-88C4-27CD878D6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4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A597-5A84-0043-A87B-78D0F1F98634}" type="datetimeFigureOut">
              <a:rPr lang="en-US" smtClean="0"/>
              <a:t>06/03/12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577F-8238-D849-88C4-27CD878D6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5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A597-5A84-0043-A87B-78D0F1F98634}" type="datetimeFigureOut">
              <a:rPr lang="en-US" smtClean="0"/>
              <a:t>06/03/12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577F-8238-D849-88C4-27CD878D6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A597-5A84-0043-A87B-78D0F1F98634}" type="datetimeFigureOut">
              <a:rPr lang="en-US" smtClean="0"/>
              <a:t>06/03/12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577F-8238-D849-88C4-27CD878D6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A597-5A84-0043-A87B-78D0F1F98634}" type="datetimeFigureOut">
              <a:rPr lang="en-US" smtClean="0"/>
              <a:t>06/03/12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577F-8238-D849-88C4-27CD878D6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6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A597-5A84-0043-A87B-78D0F1F98634}" type="datetimeFigureOut">
              <a:rPr lang="en-US" smtClean="0"/>
              <a:t>06/03/12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577F-8238-D849-88C4-27CD878D6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2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A597-5A84-0043-A87B-78D0F1F98634}" type="datetimeFigureOut">
              <a:rPr lang="en-US" smtClean="0"/>
              <a:t>06/03/12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577F-8238-D849-88C4-27CD878D6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2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A597-5A84-0043-A87B-78D0F1F98634}" type="datetimeFigureOut">
              <a:rPr lang="en-US" smtClean="0"/>
              <a:t>06/03/12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577F-8238-D849-88C4-27CD878D6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47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9A597-5A84-0043-A87B-78D0F1F98634}" type="datetimeFigureOut">
              <a:rPr lang="en-US" smtClean="0"/>
              <a:t>06/03/12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7577F-8238-D849-88C4-27CD878D6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3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ietf.or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7.emf"/><Relationship Id="rId6" Type="http://schemas.openxmlformats.org/officeDocument/2006/relationships/oleObject" Target="../embeddings/oleObject4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oleObject" Target="../embeddings/oleObject1.bin"/><Relationship Id="rId7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png"/><Relationship Id="rId7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259618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PT" sz="3600" cap="none" dirty="0">
                <a:latin typeface="Tw Cen MT" charset="0"/>
                <a:ea typeface="ＭＳ Ｐゴシック" charset="0"/>
                <a:cs typeface="ＭＳ Ｐゴシック" charset="0"/>
              </a:rPr>
              <a:t>REDES DE COMPUTADORES</a:t>
            </a:r>
            <a:br>
              <a:rPr lang="pt-PT" sz="3600" cap="none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cap="none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cap="none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cap="none" dirty="0" smtClean="0">
                <a:latin typeface="Tw Cen MT" charset="0"/>
                <a:ea typeface="ＭＳ Ｐゴシック" charset="0"/>
                <a:cs typeface="ＭＳ Ｐゴシック" charset="0"/>
              </a:rPr>
              <a:t>INTRODUÇÃO</a:t>
            </a:r>
            <a:br>
              <a:rPr lang="pt-PT" sz="3600" cap="none" dirty="0" smtClean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(Parte 5)</a:t>
            </a:r>
            <a:endParaRPr lang="pt-PT" sz="3600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695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7"/>
          <p:cNvSpPr>
            <a:spLocks noGrp="1" noChangeArrowheads="1"/>
          </p:cNvSpPr>
          <p:nvPr>
            <p:ph type="title"/>
          </p:nvPr>
        </p:nvSpPr>
        <p:spPr>
          <a:xfrm>
            <a:off x="231775" y="381000"/>
            <a:ext cx="8069263" cy="685800"/>
          </a:xfrm>
        </p:spPr>
        <p:txBody>
          <a:bodyPr/>
          <a:lstStyle/>
          <a:p>
            <a:pPr eaLnBrk="1" hangingPunct="1"/>
            <a:r>
              <a:rPr lang="pt-PT" sz="3200">
                <a:latin typeface="Tw Cen MT" charset="0"/>
                <a:ea typeface="ＭＳ Ｐゴシック" charset="0"/>
                <a:cs typeface="ＭＳ Ｐゴシック" charset="0"/>
              </a:rPr>
              <a:t>Exemplo: TCP - </a:t>
            </a:r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Transmission</a:t>
            </a:r>
            <a:r>
              <a:rPr lang="pt-PT" sz="3200">
                <a:latin typeface="Tw Cen MT" charset="0"/>
                <a:ea typeface="ＭＳ Ｐゴシック" charset="0"/>
                <a:cs typeface="ＭＳ Ｐゴシック" charset="0"/>
              </a:rPr>
              <a:t> Control Protocol</a:t>
            </a:r>
            <a:endParaRPr lang="pt-PT" sz="240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5539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302625" cy="3048000"/>
          </a:xfrm>
        </p:spPr>
        <p:txBody>
          <a:bodyPr/>
          <a:lstStyle/>
          <a:p>
            <a:pPr eaLnBrk="1" hangingPunct="1"/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Serviço de comunicação (</a:t>
            </a:r>
            <a:r>
              <a:rPr lang="pt-PT" sz="2000" i="1" dirty="0" err="1">
                <a:latin typeface="Tw Cen MT" charset="0"/>
                <a:ea typeface="ＭＳ Ｐゴシック" charset="0"/>
                <a:cs typeface="ＭＳ Ｐゴシック" charset="0"/>
              </a:rPr>
              <a:t>socket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</a:p>
          <a:p>
            <a:pPr lvl="1" eaLnBrk="1" hangingPunct="1"/>
            <a:r>
              <a:rPr lang="pt-PT" sz="1800" dirty="0">
                <a:latin typeface="Tw Cen MT" charset="0"/>
                <a:ea typeface="ＭＳ Ｐゴシック" charset="0"/>
              </a:rPr>
              <a:t>Sequência de bytes ordenada (</a:t>
            </a:r>
            <a:r>
              <a:rPr lang="pt-PT" sz="1800" i="1" dirty="0" err="1">
                <a:latin typeface="Tw Cen MT" charset="0"/>
                <a:ea typeface="ＭＳ Ｐゴシック" charset="0"/>
              </a:rPr>
              <a:t>ordered</a:t>
            </a:r>
            <a:r>
              <a:rPr lang="pt-PT" sz="1800" i="1" dirty="0">
                <a:latin typeface="Tw Cen MT" charset="0"/>
                <a:ea typeface="ＭＳ Ｐゴシック" charset="0"/>
              </a:rPr>
              <a:t>, </a:t>
            </a:r>
            <a:r>
              <a:rPr lang="pt-PT" sz="1800" i="1" dirty="0" err="1">
                <a:latin typeface="Tw Cen MT" charset="0"/>
                <a:ea typeface="ＭＳ Ｐゴシック" charset="0"/>
              </a:rPr>
              <a:t>reliable</a:t>
            </a:r>
            <a:r>
              <a:rPr lang="pt-PT" sz="1800" i="1" dirty="0">
                <a:latin typeface="Tw Cen MT" charset="0"/>
                <a:ea typeface="ＭＳ Ｐゴシック" charset="0"/>
              </a:rPr>
              <a:t> byte </a:t>
            </a:r>
            <a:r>
              <a:rPr lang="pt-PT" sz="1800" i="1" dirty="0" err="1">
                <a:latin typeface="Tw Cen MT" charset="0"/>
                <a:ea typeface="ＭＳ Ｐゴシック" charset="0"/>
              </a:rPr>
              <a:t>stream</a:t>
            </a:r>
            <a:r>
              <a:rPr lang="pt-PT" sz="1800" dirty="0">
                <a:latin typeface="Tw Cen MT" charset="0"/>
                <a:ea typeface="ＭＳ Ｐゴシック" charset="0"/>
              </a:rPr>
              <a:t>)</a:t>
            </a:r>
          </a:p>
          <a:p>
            <a:pPr lvl="1" eaLnBrk="1" hangingPunct="1"/>
            <a:r>
              <a:rPr lang="pt-PT" sz="1800" dirty="0" err="1">
                <a:latin typeface="Tw Cen MT" charset="0"/>
                <a:ea typeface="ＭＳ Ｐゴシック" charset="0"/>
              </a:rPr>
              <a:t>Bidireccional</a:t>
            </a:r>
            <a:endParaRPr lang="pt-PT" sz="1800" dirty="0">
              <a:latin typeface="Tw Cen MT" charset="0"/>
              <a:ea typeface="ＭＳ Ｐゴシック" charset="0"/>
            </a:endParaRPr>
          </a:p>
          <a:p>
            <a:pPr eaLnBrk="1" hangingPunct="1"/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Os mecanismos essenciais estão nos computadores</a:t>
            </a:r>
          </a:p>
          <a:p>
            <a:pPr lvl="1" eaLnBrk="1" hangingPunct="1"/>
            <a:r>
              <a:rPr lang="pt-PT" sz="1800" dirty="0">
                <a:latin typeface="Tw Cen MT" charset="0"/>
                <a:ea typeface="ＭＳ Ｐゴシック" charset="0"/>
              </a:rPr>
              <a:t>Retransmissão de pacotes</a:t>
            </a:r>
          </a:p>
          <a:p>
            <a:pPr lvl="1" eaLnBrk="1" hangingPunct="1"/>
            <a:r>
              <a:rPr lang="pt-PT" sz="1800" dirty="0">
                <a:latin typeface="Tw Cen MT" charset="0"/>
                <a:ea typeface="ＭＳ Ｐゴシック" charset="0"/>
              </a:rPr>
              <a:t>Suprimir duplicados e reordenar os pacotes</a:t>
            </a:r>
          </a:p>
          <a:p>
            <a:pPr lvl="1" eaLnBrk="1" hangingPunct="1"/>
            <a:r>
              <a:rPr lang="pt-PT" sz="1800" dirty="0">
                <a:latin typeface="Tw Cen MT" charset="0"/>
                <a:ea typeface="ＭＳ Ｐゴシック" charset="0"/>
              </a:rPr>
              <a:t>Controlo de fluxos para não afogar o receptor</a:t>
            </a:r>
          </a:p>
          <a:p>
            <a:pPr lvl="1" eaLnBrk="1" hangingPunct="1"/>
            <a:r>
              <a:rPr lang="pt-PT" sz="1800" dirty="0">
                <a:latin typeface="Tw Cen MT" charset="0"/>
                <a:ea typeface="ＭＳ Ｐゴシック" charset="0"/>
              </a:rPr>
              <a:t>Controlo de saturação para se adaptar à capacidade da rede</a:t>
            </a: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2016125" y="6213475"/>
            <a:ext cx="1074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/>
              <a:t>source</a:t>
            </a: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3381375" y="6213475"/>
            <a:ext cx="1300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/>
              <a:t>network</a:t>
            </a: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4854575" y="6213475"/>
            <a:ext cx="1673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/>
              <a:t>destination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2311400" y="5862638"/>
            <a:ext cx="441325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5340350" y="5842000"/>
            <a:ext cx="441325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97289" name="Oval 9"/>
          <p:cNvSpPr>
            <a:spLocks noChangeArrowheads="1"/>
          </p:cNvSpPr>
          <p:nvPr/>
        </p:nvSpPr>
        <p:spPr bwMode="auto">
          <a:xfrm>
            <a:off x="3368675" y="6032500"/>
            <a:ext cx="195263" cy="1397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97290" name="Oval 10"/>
          <p:cNvSpPr>
            <a:spLocks noChangeArrowheads="1"/>
          </p:cNvSpPr>
          <p:nvPr/>
        </p:nvSpPr>
        <p:spPr bwMode="auto">
          <a:xfrm>
            <a:off x="3856038" y="6027738"/>
            <a:ext cx="195262" cy="138112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97291" name="Oval 11"/>
          <p:cNvSpPr>
            <a:spLocks noChangeArrowheads="1"/>
          </p:cNvSpPr>
          <p:nvPr/>
        </p:nvSpPr>
        <p:spPr bwMode="auto">
          <a:xfrm>
            <a:off x="4349750" y="6027738"/>
            <a:ext cx="195263" cy="138112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97292" name="Line 12"/>
          <p:cNvSpPr>
            <a:spLocks noChangeShapeType="1"/>
          </p:cNvSpPr>
          <p:nvPr/>
        </p:nvSpPr>
        <p:spPr bwMode="auto">
          <a:xfrm>
            <a:off x="2752725" y="6078538"/>
            <a:ext cx="6524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93" name="Line 13"/>
          <p:cNvSpPr>
            <a:spLocks noChangeShapeType="1"/>
          </p:cNvSpPr>
          <p:nvPr/>
        </p:nvSpPr>
        <p:spPr bwMode="auto">
          <a:xfrm>
            <a:off x="3492500" y="6094413"/>
            <a:ext cx="40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94" name="Line 14"/>
          <p:cNvSpPr>
            <a:spLocks noChangeShapeType="1"/>
          </p:cNvSpPr>
          <p:nvPr/>
        </p:nvSpPr>
        <p:spPr bwMode="auto">
          <a:xfrm flipV="1">
            <a:off x="4057650" y="6094413"/>
            <a:ext cx="334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95" name="Line 15"/>
          <p:cNvSpPr>
            <a:spLocks noChangeShapeType="1"/>
          </p:cNvSpPr>
          <p:nvPr/>
        </p:nvSpPr>
        <p:spPr bwMode="auto">
          <a:xfrm>
            <a:off x="4551363" y="6094413"/>
            <a:ext cx="793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96" name="AutoShape 16"/>
          <p:cNvSpPr>
            <a:spLocks noChangeArrowheads="1"/>
          </p:cNvSpPr>
          <p:nvPr/>
        </p:nvSpPr>
        <p:spPr bwMode="auto">
          <a:xfrm>
            <a:off x="1903413" y="5462588"/>
            <a:ext cx="368300" cy="23018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7297" name="AutoShape 17" descr="Wide downward diagonal"/>
          <p:cNvSpPr>
            <a:spLocks noChangeArrowheads="1"/>
          </p:cNvSpPr>
          <p:nvPr/>
        </p:nvSpPr>
        <p:spPr bwMode="auto">
          <a:xfrm>
            <a:off x="2481263" y="5180013"/>
            <a:ext cx="368300" cy="23018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7298" name="AutoShape 18" descr="Wide downward diagonal"/>
          <p:cNvSpPr>
            <a:spLocks noChangeArrowheads="1"/>
          </p:cNvSpPr>
          <p:nvPr/>
        </p:nvSpPr>
        <p:spPr bwMode="auto">
          <a:xfrm>
            <a:off x="5278438" y="5191125"/>
            <a:ext cx="368300" cy="2301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7299" name="AutoShape 19"/>
          <p:cNvSpPr>
            <a:spLocks noChangeArrowheads="1"/>
          </p:cNvSpPr>
          <p:nvPr/>
        </p:nvSpPr>
        <p:spPr bwMode="auto">
          <a:xfrm>
            <a:off x="5848350" y="5441950"/>
            <a:ext cx="368300" cy="2301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97300" name="Line 20"/>
          <p:cNvSpPr>
            <a:spLocks noChangeShapeType="1"/>
          </p:cNvSpPr>
          <p:nvPr/>
        </p:nvSpPr>
        <p:spPr bwMode="auto">
          <a:xfrm>
            <a:off x="2063750" y="5694363"/>
            <a:ext cx="406400" cy="168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301" name="Line 21"/>
          <p:cNvSpPr>
            <a:spLocks noChangeShapeType="1"/>
          </p:cNvSpPr>
          <p:nvPr/>
        </p:nvSpPr>
        <p:spPr bwMode="auto">
          <a:xfrm>
            <a:off x="2663825" y="5416550"/>
            <a:ext cx="0" cy="463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302" name="Line 22"/>
          <p:cNvSpPr>
            <a:spLocks noChangeShapeType="1"/>
          </p:cNvSpPr>
          <p:nvPr/>
        </p:nvSpPr>
        <p:spPr bwMode="auto">
          <a:xfrm>
            <a:off x="5451475" y="5432425"/>
            <a:ext cx="0" cy="430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303" name="Line 23"/>
          <p:cNvSpPr>
            <a:spLocks noChangeShapeType="1"/>
          </p:cNvSpPr>
          <p:nvPr/>
        </p:nvSpPr>
        <p:spPr bwMode="auto">
          <a:xfrm flipH="1">
            <a:off x="5645150" y="5678488"/>
            <a:ext cx="387350" cy="16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304" name="Line 24"/>
          <p:cNvSpPr>
            <a:spLocks noChangeShapeType="1"/>
          </p:cNvSpPr>
          <p:nvPr/>
        </p:nvSpPr>
        <p:spPr bwMode="auto">
          <a:xfrm>
            <a:off x="2805113" y="5294313"/>
            <a:ext cx="2522537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305" name="Line 25"/>
          <p:cNvSpPr>
            <a:spLocks noChangeShapeType="1"/>
          </p:cNvSpPr>
          <p:nvPr/>
        </p:nvSpPr>
        <p:spPr bwMode="auto">
          <a:xfrm>
            <a:off x="2233613" y="5580063"/>
            <a:ext cx="3651250" cy="1587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306" name="Text Box 26"/>
          <p:cNvSpPr txBox="1">
            <a:spLocks noChangeArrowheads="1"/>
          </p:cNvSpPr>
          <p:nvPr/>
        </p:nvSpPr>
        <p:spPr bwMode="auto">
          <a:xfrm>
            <a:off x="2986088" y="4773613"/>
            <a:ext cx="2278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/>
              <a:t>TCP connection</a:t>
            </a:r>
          </a:p>
        </p:txBody>
      </p:sp>
    </p:spTree>
    <p:extLst>
      <p:ext uri="{BB962C8B-B14F-4D97-AF65-F5344CB8AC3E}">
        <p14:creationId xmlns:p14="http://schemas.microsoft.com/office/powerpoint/2010/main" val="3470358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858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fld id="{8F66D95D-621E-5047-97A1-36321C6C0C5D}" type="slidenum">
              <a:rPr lang="en-US" sz="1400">
                <a:solidFill>
                  <a:srgbClr val="FFFFFF"/>
                </a:solidFill>
              </a:rPr>
              <a:pPr algn="l" eaLnBrk="1" hangingPunct="1"/>
              <a:t>11</a:t>
            </a:fld>
            <a:endParaRPr lang="en-US" sz="1400">
              <a:solidFill>
                <a:srgbClr val="FFFFFF"/>
              </a:solidFill>
            </a:endParaRPr>
          </a:p>
        </p:txBody>
      </p:sp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Normalização dos protocolos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499204"/>
            <a:ext cx="8153400" cy="4953000"/>
          </a:xfrm>
        </p:spPr>
        <p:txBody>
          <a:bodyPr/>
          <a:lstStyle/>
          <a:p>
            <a:pPr eaLnBrk="1" hangingPunct="1"/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Os computadores ao comunicarem têm de </a:t>
            </a:r>
            <a:r>
              <a:rPr lang="ja-JP" altLang="pt-PT" sz="2400" dirty="0">
                <a:latin typeface="Tw Cen MT" charset="0"/>
                <a:ea typeface="ＭＳ Ｐゴシック" charset="0"/>
                <a:cs typeface="ＭＳ Ｐゴシック" charset="0"/>
              </a:rPr>
              <a:t>“</a:t>
            </a:r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falar</a:t>
            </a:r>
            <a:r>
              <a:rPr lang="ja-JP" altLang="pt-PT" sz="2400" dirty="0">
                <a:latin typeface="Tw Cen MT" charset="0"/>
                <a:ea typeface="ＭＳ Ｐゴシック" charset="0"/>
                <a:cs typeface="ＭＳ Ｐゴシック" charset="0"/>
              </a:rPr>
              <a:t>”</a:t>
            </a:r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 o mesmo protocolo</a:t>
            </a:r>
          </a:p>
          <a:p>
            <a:pPr lvl="1" eaLnBrk="1" hangingPunct="1"/>
            <a:r>
              <a:rPr lang="pt-PT" sz="2000" dirty="0">
                <a:latin typeface="Tw Cen MT" charset="0"/>
                <a:ea typeface="ＭＳ Ｐゴシック" charset="0"/>
              </a:rPr>
              <a:t>A normalização permite diferentes implementações</a:t>
            </a:r>
          </a:p>
          <a:p>
            <a:pPr lvl="1" eaLnBrk="1" hangingPunct="1"/>
            <a:r>
              <a:rPr lang="pt-PT" sz="2000" dirty="0">
                <a:latin typeface="Tw Cen MT" charset="0"/>
                <a:ea typeface="ＭＳ Ｐゴシック" charset="0"/>
              </a:rPr>
              <a:t>Senão teriam sempre de ser os mesmos a escrever o software</a:t>
            </a:r>
          </a:p>
          <a:p>
            <a:pPr eaLnBrk="1" hangingPunct="1"/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Quem trata das normas </a:t>
            </a:r>
            <a:r>
              <a:rPr lang="pt-PT" sz="2400" dirty="0" smtClean="0">
                <a:latin typeface="Tw Cen MT" charset="0"/>
                <a:ea typeface="ＭＳ Ｐゴシック" charset="0"/>
                <a:cs typeface="ＭＳ Ｐゴシック" charset="0"/>
              </a:rPr>
              <a:t>Internet: </a:t>
            </a:r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IETF - Internet </a:t>
            </a:r>
            <a:r>
              <a:rPr lang="pt-PT" sz="2400" dirty="0" err="1">
                <a:latin typeface="Tw Cen MT" charset="0"/>
                <a:ea typeface="ＭＳ Ｐゴシック" charset="0"/>
                <a:cs typeface="ＭＳ Ｐゴシック" charset="0"/>
              </a:rPr>
              <a:t>Engineering</a:t>
            </a:r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 </a:t>
            </a:r>
            <a:r>
              <a:rPr lang="pt-PT" sz="2400" dirty="0" err="1">
                <a:latin typeface="Tw Cen MT" charset="0"/>
                <a:ea typeface="ＭＳ Ｐゴシック" charset="0"/>
                <a:cs typeface="ＭＳ Ｐゴシック" charset="0"/>
              </a:rPr>
              <a:t>Task</a:t>
            </a:r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 Force</a:t>
            </a:r>
          </a:p>
          <a:p>
            <a:pPr lvl="1" eaLnBrk="1" hangingPunct="1"/>
            <a:r>
              <a:rPr lang="pt-PT" sz="2000" dirty="0">
                <a:latin typeface="Tw Cen MT" charset="0"/>
                <a:ea typeface="ＭＳ Ｐゴシック" charset="0"/>
              </a:rPr>
              <a:t>Diferentes grupos de trabalho</a:t>
            </a:r>
          </a:p>
          <a:p>
            <a:pPr lvl="1" eaLnBrk="1" hangingPunct="1"/>
            <a:r>
              <a:rPr lang="pt-PT" sz="2000" dirty="0">
                <a:latin typeface="Tw Cen MT" charset="0"/>
                <a:ea typeface="ＭＳ Ｐゴシック" charset="0"/>
              </a:rPr>
              <a:t> </a:t>
            </a:r>
            <a:r>
              <a:rPr lang="ja-JP" altLang="pt-PT" sz="2000" dirty="0">
                <a:latin typeface="Tw Cen MT" charset="0"/>
                <a:ea typeface="ＭＳ Ｐゴシック" charset="0"/>
              </a:rPr>
              <a:t>“</a:t>
            </a:r>
            <a:r>
              <a:rPr lang="pt-PT" sz="2000" dirty="0" err="1">
                <a:latin typeface="Tw Cen MT" charset="0"/>
                <a:ea typeface="ＭＳ Ｐゴシック" charset="0"/>
              </a:rPr>
              <a:t>Request</a:t>
            </a:r>
            <a:r>
              <a:rPr lang="pt-PT" sz="2000" dirty="0">
                <a:latin typeface="Tw Cen MT" charset="0"/>
                <a:ea typeface="ＭＳ Ｐゴシック" charset="0"/>
              </a:rPr>
              <a:t> For </a:t>
            </a:r>
            <a:r>
              <a:rPr lang="pt-PT" sz="2000" dirty="0" err="1">
                <a:latin typeface="Tw Cen MT" charset="0"/>
                <a:ea typeface="ＭＳ Ｐゴシック" charset="0"/>
              </a:rPr>
              <a:t>Comments</a:t>
            </a:r>
            <a:r>
              <a:rPr lang="ja-JP" altLang="pt-PT" sz="2000" dirty="0">
                <a:latin typeface="Tw Cen MT" charset="0"/>
                <a:ea typeface="ＭＳ Ｐゴシック" charset="0"/>
              </a:rPr>
              <a:t>”</a:t>
            </a:r>
            <a:r>
              <a:rPr lang="pt-PT" sz="2000" dirty="0">
                <a:latin typeface="Tw Cen MT" charset="0"/>
                <a:ea typeface="ＭＳ Ｐゴシック" charset="0"/>
              </a:rPr>
              <a:t> (</a:t>
            </a:r>
            <a:r>
              <a:rPr lang="pt-PT" sz="2000" dirty="0" err="1">
                <a:latin typeface="Tw Cen MT" charset="0"/>
                <a:ea typeface="ＭＳ Ｐゴシック" charset="0"/>
              </a:rPr>
              <a:t>RFCs</a:t>
            </a:r>
            <a:r>
              <a:rPr lang="pt-PT" sz="2000" dirty="0">
                <a:latin typeface="Tw Cen MT" charset="0"/>
                <a:ea typeface="ＭＳ Ｐゴシック" charset="0"/>
              </a:rPr>
              <a:t>)</a:t>
            </a:r>
          </a:p>
          <a:p>
            <a:pPr lvl="2" eaLnBrk="1" hangingPunct="1"/>
            <a:r>
              <a:rPr lang="pt-PT" sz="1800" dirty="0">
                <a:latin typeface="Tw Cen MT" charset="0"/>
                <a:ea typeface="ＭＳ Ｐゴシック" charset="0"/>
              </a:rPr>
              <a:t>Normas baseadas em consenso e código executável independente</a:t>
            </a:r>
          </a:p>
          <a:p>
            <a:pPr lvl="2" eaLnBrk="1" hangingPunct="1"/>
            <a:r>
              <a:rPr lang="pt-PT" sz="1800" dirty="0">
                <a:latin typeface="Tw Cen MT" charset="0"/>
                <a:ea typeface="ＭＳ Ｐゴシック" charset="0"/>
              </a:rPr>
              <a:t>E.g., RFC 1945 </a:t>
            </a:r>
            <a:r>
              <a:rPr lang="pt-PT" sz="1800" dirty="0" err="1">
                <a:latin typeface="Tw Cen MT" charset="0"/>
                <a:ea typeface="ＭＳ Ｐゴシック" charset="0"/>
              </a:rPr>
              <a:t>on</a:t>
            </a:r>
            <a:r>
              <a:rPr lang="pt-PT" sz="1800" dirty="0">
                <a:latin typeface="Tw Cen MT" charset="0"/>
                <a:ea typeface="ＭＳ Ｐゴシック" charset="0"/>
              </a:rPr>
              <a:t> </a:t>
            </a:r>
            <a:r>
              <a:rPr lang="ja-JP" altLang="pt-PT" sz="1800" dirty="0">
                <a:latin typeface="Tw Cen MT" charset="0"/>
                <a:ea typeface="ＭＳ Ｐゴシック" charset="0"/>
              </a:rPr>
              <a:t>“</a:t>
            </a:r>
            <a:r>
              <a:rPr lang="pt-PT" sz="1800" dirty="0" err="1">
                <a:latin typeface="Tw Cen MT" charset="0"/>
                <a:ea typeface="ＭＳ Ｐゴシック" charset="0"/>
              </a:rPr>
              <a:t>HyperText</a:t>
            </a:r>
            <a:r>
              <a:rPr lang="pt-PT" sz="1800" dirty="0">
                <a:latin typeface="Tw Cen MT" charset="0"/>
                <a:ea typeface="ＭＳ Ｐゴシック" charset="0"/>
              </a:rPr>
              <a:t> </a:t>
            </a:r>
            <a:r>
              <a:rPr lang="pt-PT" sz="1800" dirty="0" err="1">
                <a:latin typeface="Tw Cen MT" charset="0"/>
                <a:ea typeface="ＭＳ Ｐゴシック" charset="0"/>
              </a:rPr>
              <a:t>Transfer</a:t>
            </a:r>
            <a:r>
              <a:rPr lang="pt-PT" sz="1800" dirty="0">
                <a:latin typeface="Tw Cen MT" charset="0"/>
                <a:ea typeface="ＭＳ Ｐゴシック" charset="0"/>
              </a:rPr>
              <a:t> </a:t>
            </a:r>
            <a:r>
              <a:rPr lang="pt-PT" sz="1800" dirty="0" err="1">
                <a:latin typeface="Tw Cen MT" charset="0"/>
                <a:ea typeface="ＭＳ Ｐゴシック" charset="0"/>
              </a:rPr>
              <a:t>Protocol</a:t>
            </a:r>
            <a:r>
              <a:rPr lang="pt-PT" sz="1800" dirty="0">
                <a:latin typeface="Tw Cen MT" charset="0"/>
                <a:ea typeface="ＭＳ Ｐゴシック" charset="0"/>
              </a:rPr>
              <a:t> – HTTP/1.0</a:t>
            </a:r>
            <a:r>
              <a:rPr lang="ja-JP" altLang="pt-PT" sz="1800" dirty="0">
                <a:latin typeface="Tw Cen MT" charset="0"/>
                <a:ea typeface="ＭＳ Ｐゴシック" charset="0"/>
              </a:rPr>
              <a:t>”</a:t>
            </a:r>
            <a:endParaRPr lang="pt-PT" sz="1800" dirty="0">
              <a:latin typeface="Tw Cen MT" charset="0"/>
              <a:ea typeface="ＭＳ Ｐゴシック" charset="0"/>
            </a:endParaRPr>
          </a:p>
          <a:p>
            <a:pPr lvl="1" eaLnBrk="1" hangingPunct="1"/>
            <a:r>
              <a:rPr lang="pt-PT" sz="2000" dirty="0">
                <a:latin typeface="Tw Cen MT" charset="0"/>
                <a:ea typeface="ＭＳ Ｐゴシック" charset="0"/>
              </a:rPr>
              <a:t>IETF via a </a:t>
            </a:r>
            <a:r>
              <a:rPr lang="pt-PT" sz="2000" dirty="0" err="1">
                <a:latin typeface="Tw Cen MT" charset="0"/>
                <a:ea typeface="ＭＳ Ｐゴシック" charset="0"/>
              </a:rPr>
              <a:t>web</a:t>
            </a:r>
            <a:r>
              <a:rPr lang="pt-PT" sz="2000" dirty="0">
                <a:latin typeface="Tw Cen MT" charset="0"/>
                <a:ea typeface="ＭＳ Ｐゴシック" charset="0"/>
              </a:rPr>
              <a:t>  </a:t>
            </a:r>
            <a:r>
              <a:rPr lang="pt-PT" sz="2000" dirty="0">
                <a:solidFill>
                  <a:srgbClr val="FF0000"/>
                </a:solidFill>
                <a:latin typeface="Tw Cen MT" charset="0"/>
                <a:ea typeface="ＭＳ Ｐゴシック" charset="0"/>
                <a:hlinkClick r:id="rId3"/>
              </a:rPr>
              <a:t>http://www.ietf.org</a:t>
            </a:r>
            <a:endParaRPr lang="pt-PT" sz="2000" dirty="0">
              <a:solidFill>
                <a:srgbClr val="FF0000"/>
              </a:solidFill>
              <a:latin typeface="Tw Cen MT" charset="0"/>
              <a:ea typeface="ＭＳ Ｐゴシック" charset="0"/>
            </a:endParaRPr>
          </a:p>
          <a:p>
            <a:pPr eaLnBrk="1" hangingPunct="1"/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Normas </a:t>
            </a:r>
            <a:r>
              <a:rPr lang="ja-JP" altLang="pt-PT" sz="2400" dirty="0">
                <a:latin typeface="Tw Cen MT" charset="0"/>
                <a:ea typeface="ＭＳ Ｐゴシック" charset="0"/>
                <a:cs typeface="ＭＳ Ｐゴシック" charset="0"/>
              </a:rPr>
              <a:t>“</a:t>
            </a:r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de facto</a:t>
            </a:r>
            <a:r>
              <a:rPr lang="ja-JP" altLang="pt-PT" sz="2400" dirty="0">
                <a:latin typeface="Tw Cen MT" charset="0"/>
                <a:ea typeface="ＭＳ Ｐゴシック" charset="0"/>
                <a:cs typeface="ＭＳ Ｐゴシック" charset="0"/>
              </a:rPr>
              <a:t>”</a:t>
            </a:r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: software escrito sempre pelos mesmos</a:t>
            </a:r>
          </a:p>
          <a:p>
            <a:pPr lvl="1" eaLnBrk="1" hangingPunct="1"/>
            <a:r>
              <a:rPr lang="pt-PT" sz="2000" dirty="0">
                <a:latin typeface="Tw Cen MT" charset="0"/>
                <a:ea typeface="ＭＳ Ｐゴシック" charset="0"/>
              </a:rPr>
              <a:t>P2P file </a:t>
            </a:r>
            <a:r>
              <a:rPr lang="pt-PT" sz="2000" dirty="0" err="1">
                <a:latin typeface="Tw Cen MT" charset="0"/>
                <a:ea typeface="ＭＳ Ｐゴシック" charset="0"/>
              </a:rPr>
              <a:t>sharing</a:t>
            </a:r>
            <a:r>
              <a:rPr lang="pt-PT" sz="2000" dirty="0">
                <a:latin typeface="Tw Cen MT" charset="0"/>
                <a:ea typeface="ＭＳ Ｐゴシック" charset="0"/>
              </a:rPr>
              <a:t>, </a:t>
            </a:r>
            <a:r>
              <a:rPr lang="pt-PT" sz="2000" dirty="0" err="1">
                <a:latin typeface="Tw Cen MT" charset="0"/>
                <a:ea typeface="ＭＳ Ｐゴシック" charset="0"/>
              </a:rPr>
              <a:t>Skype</a:t>
            </a:r>
            <a:r>
              <a:rPr lang="pt-PT" sz="2000" dirty="0">
                <a:latin typeface="Tw Cen MT" charset="0"/>
                <a:ea typeface="ＭＳ Ｐゴシック" charset="0"/>
              </a:rPr>
              <a:t>, &lt;</a:t>
            </a:r>
            <a:r>
              <a:rPr lang="pt-PT" sz="2000" dirty="0" err="1">
                <a:latin typeface="Tw Cen MT" charset="0"/>
                <a:ea typeface="ＭＳ Ｐゴシック" charset="0"/>
              </a:rPr>
              <a:t>your</a:t>
            </a:r>
            <a:r>
              <a:rPr lang="pt-PT" sz="2000" dirty="0">
                <a:latin typeface="Tw Cen MT" charset="0"/>
                <a:ea typeface="ＭＳ Ｐゴシック" charset="0"/>
              </a:rPr>
              <a:t> </a:t>
            </a:r>
            <a:r>
              <a:rPr lang="pt-PT" sz="2000" dirty="0" err="1">
                <a:latin typeface="Tw Cen MT" charset="0"/>
                <a:ea typeface="ＭＳ Ｐゴシック" charset="0"/>
              </a:rPr>
              <a:t>protocol</a:t>
            </a:r>
            <a:r>
              <a:rPr lang="pt-PT" sz="2000" dirty="0">
                <a:latin typeface="Tw Cen MT" charset="0"/>
                <a:ea typeface="ＭＳ Ｐゴシック" charset="0"/>
              </a:rPr>
              <a:t> </a:t>
            </a:r>
            <a:r>
              <a:rPr lang="pt-PT" sz="2000" dirty="0" err="1">
                <a:latin typeface="Tw Cen MT" charset="0"/>
                <a:ea typeface="ＭＳ Ｐゴシック" charset="0"/>
              </a:rPr>
              <a:t>here</a:t>
            </a:r>
            <a:r>
              <a:rPr lang="pt-PT" sz="2000" dirty="0">
                <a:latin typeface="Tw Cen MT" charset="0"/>
                <a:ea typeface="ＭＳ Ｐゴシック" charset="0"/>
              </a:rPr>
              <a:t>&gt;…</a:t>
            </a:r>
          </a:p>
        </p:txBody>
      </p:sp>
      <p:sp>
        <p:nvSpPr>
          <p:cNvPr id="99333" name="Slide Number Placeholder 42"/>
          <p:cNvSpPr txBox="1">
            <a:spLocks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B799CB13-EFD3-4D44-BBAF-CF4398E1186B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11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169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2875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sz="3600">
                <a:latin typeface="Tw Cen MT" charset="0"/>
                <a:ea typeface="ＭＳ Ｐゴシック" charset="0"/>
                <a:cs typeface="ＭＳ Ｐゴシック" charset="0"/>
              </a:rPr>
              <a:t>Como estruturar os protocolos e os serviços suportados numa rede ?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50" y="1638300"/>
            <a:ext cx="428625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pt-PT" sz="2800" dirty="0" smtClean="0">
                <a:latin typeface="Tw Cen MT" charset="0"/>
                <a:ea typeface="ＭＳ Ｐゴシック" charset="0"/>
                <a:cs typeface="ＭＳ Ｐゴシック" charset="0"/>
              </a:rPr>
              <a:t>As redes podem tornar-se muito complexas ! </a:t>
            </a:r>
          </a:p>
          <a:p>
            <a:r>
              <a:rPr lang="pt-PT" sz="2400" dirty="0" err="1" smtClean="0">
                <a:latin typeface="Tw Cen MT" charset="0"/>
                <a:ea typeface="ＭＳ Ｐゴシック" charset="0"/>
                <a:cs typeface="ＭＳ Ｐゴシック" charset="0"/>
              </a:rPr>
              <a:t>Interacção</a:t>
            </a:r>
            <a:r>
              <a:rPr lang="pt-PT" sz="2400" dirty="0" smtClean="0">
                <a:latin typeface="Tw Cen MT" charset="0"/>
                <a:ea typeface="ＭＳ Ｐゴシック" charset="0"/>
                <a:cs typeface="ＭＳ Ｐゴシック" charset="0"/>
              </a:rPr>
              <a:t> e coordenação de “componentes” muito diversos:</a:t>
            </a:r>
            <a:endParaRPr lang="pt-PT" sz="24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885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643063"/>
            <a:ext cx="3943350" cy="2619375"/>
          </a:xfrm>
        </p:spPr>
        <p:txBody>
          <a:bodyPr>
            <a:normAutofit fontScale="92500" lnSpcReduction="20000"/>
          </a:bodyPr>
          <a:lstStyle/>
          <a:p>
            <a:r>
              <a:rPr lang="pt-PT" sz="2400" dirty="0" smtClean="0">
                <a:latin typeface="Tw Cen MT" charset="0"/>
                <a:ea typeface="ＭＳ Ｐゴシック" charset="0"/>
                <a:cs typeface="ＭＳ Ｐゴシック" charset="0"/>
              </a:rPr>
              <a:t>Como organizar e estruturar a rede em relação aos serviços que têm que ser suportados ? </a:t>
            </a:r>
          </a:p>
          <a:p>
            <a:pPr>
              <a:buFont typeface="Wingdings" charset="0"/>
              <a:buNone/>
            </a:pPr>
            <a:endParaRPr lang="pt-PT" sz="24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r>
              <a:rPr lang="pt-PT" sz="2400" dirty="0" smtClean="0">
                <a:latin typeface="Tw Cen MT" charset="0"/>
                <a:ea typeface="ＭＳ Ｐゴシック" charset="0"/>
                <a:cs typeface="ＭＳ Ｐゴシック" charset="0"/>
              </a:rPr>
              <a:t>Papel de um modelo conceptual de referência para a organização e o estudo das redes de computadores</a:t>
            </a:r>
            <a:endParaRPr lang="pt-PT" sz="24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5750" y="3633788"/>
            <a:ext cx="507206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000" u="none" dirty="0">
                <a:latin typeface="Tw Cen MT" charset="0"/>
                <a:cs typeface="Tw Cen MT" charset="0"/>
              </a:rPr>
              <a:t>  </a:t>
            </a:r>
            <a:r>
              <a:rPr lang="en-US" sz="2000" u="none" dirty="0" err="1">
                <a:latin typeface="Tw Cen MT" charset="0"/>
                <a:cs typeface="Tw Cen MT" charset="0"/>
              </a:rPr>
              <a:t>Computadores</a:t>
            </a:r>
            <a:r>
              <a:rPr lang="en-US" sz="2000" u="none" dirty="0">
                <a:latin typeface="Tw Cen MT" charset="0"/>
                <a:cs typeface="Tw Cen MT" charset="0"/>
              </a:rPr>
              <a:t> </a:t>
            </a:r>
            <a:r>
              <a:rPr lang="en-US" sz="2000" u="none" dirty="0" err="1">
                <a:latin typeface="Tw Cen MT" charset="0"/>
                <a:cs typeface="Tw Cen MT" charset="0"/>
              </a:rPr>
              <a:t>finais</a:t>
            </a:r>
            <a:r>
              <a:rPr lang="en-US" sz="2000" u="none" dirty="0">
                <a:latin typeface="Tw Cen MT" charset="0"/>
                <a:cs typeface="Tw Cen MT" charset="0"/>
              </a:rPr>
              <a:t>, </a:t>
            </a:r>
            <a:r>
              <a:rPr lang="en-US" sz="2000" i="1" u="none" dirty="0">
                <a:latin typeface="Tw Cen MT" charset="0"/>
                <a:cs typeface="Tw Cen MT" charset="0"/>
              </a:rPr>
              <a:t>“Cool” Appliances</a:t>
            </a:r>
          </a:p>
          <a:p>
            <a:pPr>
              <a:buFont typeface="Arial" charset="0"/>
              <a:buChar char="•"/>
            </a:pPr>
            <a:r>
              <a:rPr lang="en-US" sz="2000" u="none" dirty="0">
                <a:latin typeface="Tw Cen MT" charset="0"/>
                <a:cs typeface="Tw Cen MT" charset="0"/>
              </a:rPr>
              <a:t>  </a:t>
            </a:r>
            <a:r>
              <a:rPr lang="en-US" sz="2000" i="1" u="none" dirty="0">
                <a:latin typeface="Tw Cen MT" charset="0"/>
                <a:cs typeface="Tw Cen MT" charset="0"/>
              </a:rPr>
              <a:t>Routers, Link-Layer Switches</a:t>
            </a:r>
          </a:p>
          <a:p>
            <a:pPr>
              <a:buFont typeface="Arial" charset="0"/>
              <a:buChar char="•"/>
            </a:pPr>
            <a:r>
              <a:rPr lang="en-US" sz="2000" u="none" dirty="0">
                <a:latin typeface="Tw Cen MT" charset="0"/>
                <a:cs typeface="Tw Cen MT" charset="0"/>
              </a:rPr>
              <a:t>  </a:t>
            </a:r>
            <a:r>
              <a:rPr lang="en-US" sz="2000" u="none" dirty="0" err="1">
                <a:latin typeface="Tw Cen MT" charset="0"/>
                <a:cs typeface="Tw Cen MT" charset="0"/>
              </a:rPr>
              <a:t>Canais</a:t>
            </a:r>
            <a:r>
              <a:rPr lang="en-US" sz="2000" u="none" dirty="0">
                <a:latin typeface="Tw Cen MT" charset="0"/>
                <a:cs typeface="Tw Cen MT" charset="0"/>
              </a:rPr>
              <a:t> de </a:t>
            </a:r>
            <a:r>
              <a:rPr lang="en-US" sz="2000" u="none" dirty="0" err="1" smtClean="0">
                <a:latin typeface="Tw Cen MT" charset="0"/>
                <a:cs typeface="Tw Cen MT" charset="0"/>
              </a:rPr>
              <a:t>comunicação</a:t>
            </a:r>
            <a:endParaRPr lang="en-US" sz="2000" u="none" dirty="0">
              <a:latin typeface="Tw Cen MT" charset="0"/>
              <a:cs typeface="Tw Cen MT" charset="0"/>
            </a:endParaRPr>
          </a:p>
          <a:p>
            <a:pPr>
              <a:buFont typeface="Arial" charset="0"/>
              <a:buChar char="•"/>
            </a:pPr>
            <a:r>
              <a:rPr lang="en-US" sz="2000" u="none" dirty="0">
                <a:latin typeface="Tw Cen MT" charset="0"/>
                <a:cs typeface="Tw Cen MT" charset="0"/>
              </a:rPr>
              <a:t>  </a:t>
            </a:r>
            <a:r>
              <a:rPr lang="en-US" sz="2000" u="none" dirty="0" err="1">
                <a:latin typeface="Tw Cen MT" charset="0"/>
                <a:cs typeface="Tw Cen MT" charset="0"/>
              </a:rPr>
              <a:t>Aplicações</a:t>
            </a:r>
            <a:r>
              <a:rPr lang="en-US" sz="2000" u="none" dirty="0">
                <a:latin typeface="Tw Cen MT" charset="0"/>
                <a:cs typeface="Tw Cen MT" charset="0"/>
              </a:rPr>
              <a:t> e </a:t>
            </a:r>
            <a:r>
              <a:rPr lang="en-US" sz="2000" u="none" dirty="0" err="1">
                <a:latin typeface="Tw Cen MT" charset="0"/>
                <a:cs typeface="Tw Cen MT" charset="0"/>
              </a:rPr>
              <a:t>seus</a:t>
            </a:r>
            <a:r>
              <a:rPr lang="en-US" sz="2000" u="none" dirty="0">
                <a:latin typeface="Tw Cen MT" charset="0"/>
                <a:cs typeface="Tw Cen MT" charset="0"/>
              </a:rPr>
              <a:t> </a:t>
            </a:r>
            <a:r>
              <a:rPr lang="en-US" sz="2000" u="none" dirty="0" err="1">
                <a:latin typeface="Tw Cen MT" charset="0"/>
                <a:cs typeface="Tw Cen MT" charset="0"/>
              </a:rPr>
              <a:t>componentes</a:t>
            </a:r>
            <a:endParaRPr lang="en-US" sz="2000" u="none" dirty="0">
              <a:latin typeface="Tw Cen MT" charset="0"/>
              <a:cs typeface="Tw Cen MT" charset="0"/>
            </a:endParaRPr>
          </a:p>
          <a:p>
            <a:pPr>
              <a:buFont typeface="Arial" charset="0"/>
              <a:buChar char="•"/>
            </a:pPr>
            <a:r>
              <a:rPr lang="en-US" sz="2000" u="none" dirty="0">
                <a:latin typeface="Tw Cen MT" charset="0"/>
                <a:cs typeface="Tw Cen MT" charset="0"/>
              </a:rPr>
              <a:t>  </a:t>
            </a:r>
            <a:r>
              <a:rPr lang="en-US" sz="2000" u="none" dirty="0" err="1">
                <a:latin typeface="Tw Cen MT" charset="0"/>
                <a:cs typeface="Tw Cen MT" charset="0"/>
              </a:rPr>
              <a:t>Protocolos</a:t>
            </a:r>
            <a:r>
              <a:rPr lang="en-US" sz="2000" u="none" dirty="0">
                <a:latin typeface="Tw Cen MT" charset="0"/>
                <a:cs typeface="Tw Cen MT" charset="0"/>
              </a:rPr>
              <a:t> de </a:t>
            </a:r>
            <a:r>
              <a:rPr lang="en-US" sz="2000" u="none" dirty="0" err="1">
                <a:latin typeface="Tw Cen MT" charset="0"/>
                <a:cs typeface="Tw Cen MT" charset="0"/>
              </a:rPr>
              <a:t>comunicação</a:t>
            </a:r>
            <a:endParaRPr lang="en-US" sz="2000" u="none" dirty="0">
              <a:latin typeface="Tw Cen MT" charset="0"/>
              <a:cs typeface="Tw Cen MT" charset="0"/>
            </a:endParaRPr>
          </a:p>
          <a:p>
            <a:pPr>
              <a:buFont typeface="Arial" charset="0"/>
              <a:buChar char="•"/>
            </a:pPr>
            <a:r>
              <a:rPr lang="en-US" sz="2000" u="none" dirty="0">
                <a:latin typeface="Tw Cen MT" charset="0"/>
                <a:cs typeface="Tw Cen MT" charset="0"/>
              </a:rPr>
              <a:t>  Hardware, Software</a:t>
            </a:r>
          </a:p>
        </p:txBody>
      </p:sp>
      <p:sp>
        <p:nvSpPr>
          <p:cNvPr id="101382" name="Slide Number Placeholder 42"/>
          <p:cNvSpPr txBox="1">
            <a:spLocks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8FBE2515-A7E3-964B-A9BC-D63FC0067ACF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12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695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Estruturação interna das </a:t>
            </a: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redes: 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camadas e serviços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86800" cy="4800600"/>
          </a:xfrm>
        </p:spPr>
        <p:txBody>
          <a:bodyPr/>
          <a:lstStyle/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Numa rede estão envolvidas muitas componentes (</a:t>
            </a:r>
            <a:r>
              <a:rPr lang="pt-PT" sz="2400" i="1">
                <a:latin typeface="Tw Cen MT" charset="0"/>
                <a:ea typeface="ＭＳ Ｐゴシック" charset="0"/>
                <a:cs typeface="ＭＳ Ｐゴシック" charset="0"/>
              </a:rPr>
              <a:t>routers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, canais, hosts, protocolos, aplicaç</a:t>
            </a:r>
            <a:r>
              <a:rPr lang="pt-PT" altLang="ja-JP" sz="2400">
                <a:latin typeface="Tw Cen MT" charset="0"/>
                <a:ea typeface="ヒラギノ角ゴ Pro W3" charset="0"/>
                <a:cs typeface="ヒラギノ角ゴ Pro W3" charset="0"/>
              </a:rPr>
              <a:t>ões, 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software, ...)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At</a:t>
            </a:r>
            <a:r>
              <a:rPr lang="pt-PT" altLang="ja-JP" sz="2400">
                <a:latin typeface="Tw Cen MT" charset="0"/>
                <a:ea typeface="ヒラギノ角ゴ Pro W3" charset="0"/>
                <a:cs typeface="ヒラギノ角ゴ Pro W3" charset="0"/>
              </a:rPr>
              <a:t>é aqui temos insistido na </a:t>
            </a:r>
            <a:r>
              <a:rPr lang="pt-PT" altLang="ja-JP" sz="2400" b="1">
                <a:latin typeface="Tw Cen MT" charset="0"/>
                <a:ea typeface="ヒラギノ角ゴ Pro W3" charset="0"/>
                <a:cs typeface="ヒラギノ角ゴ Pro W3" charset="0"/>
              </a:rPr>
              <a:t>estruturação física da rede</a:t>
            </a:r>
            <a:r>
              <a:rPr lang="pt-PT" altLang="ja-JP" sz="2400">
                <a:latin typeface="Tw Cen MT" charset="0"/>
                <a:ea typeface="ヒラギノ角ゴ Pro W3" charset="0"/>
                <a:cs typeface="ヒラギノ角ゴ Pro W3" charset="0"/>
              </a:rPr>
              <a:t>, mas as </a:t>
            </a:r>
            <a:r>
              <a:rPr lang="pt-PT" altLang="ja-JP" sz="2400" b="1">
                <a:latin typeface="Tw Cen MT" charset="0"/>
                <a:ea typeface="ヒラギノ角ゴ Pro W3" charset="0"/>
                <a:cs typeface="ヒラギノ角ゴ Pro W3" charset="0"/>
              </a:rPr>
              <a:t>redes também são estruturadas de forma lógica</a:t>
            </a:r>
            <a:endParaRPr lang="pt-PT" sz="2400" b="1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As redes são </a:t>
            </a:r>
            <a:r>
              <a:rPr lang="pt-PT" sz="2400" b="1">
                <a:latin typeface="Tw Cen MT" charset="0"/>
                <a:ea typeface="ＭＳ Ｐゴシック" charset="0"/>
                <a:cs typeface="ＭＳ Ｐゴシック" charset="0"/>
              </a:rPr>
              <a:t>estruturadas logicamente por níveis ou camadas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400" b="1">
                <a:latin typeface="Tw Cen MT" charset="0"/>
                <a:ea typeface="ＭＳ Ｐゴシック" charset="0"/>
                <a:cs typeface="ＭＳ Ｐゴシック" charset="0"/>
              </a:rPr>
              <a:t>Cada camada 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representa um conjunto de funcionalidades bem definidas oferecendo </a:t>
            </a:r>
            <a:r>
              <a:rPr lang="pt-PT" sz="2400" b="1">
                <a:latin typeface="Tw Cen MT" charset="0"/>
                <a:ea typeface="ＭＳ Ｐゴシック" charset="0"/>
                <a:cs typeface="ＭＳ Ｐゴシック" charset="0"/>
              </a:rPr>
              <a:t>uma interface e um conjunto de serviços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 bem definidos à camada superior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Para funcionar, </a:t>
            </a:r>
            <a:r>
              <a:rPr lang="pt-PT" sz="2400" b="1">
                <a:latin typeface="Tw Cen MT" charset="0"/>
                <a:ea typeface="ＭＳ Ｐゴシック" charset="0"/>
                <a:cs typeface="ＭＳ Ｐゴシック" charset="0"/>
              </a:rPr>
              <a:t>cada camada utiliza os serviços da camada inferior</a:t>
            </a: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79CD315A-43EF-DE40-82D3-9E0D5E925C16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13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756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Estruturação por camadas. Porquê ?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2819400"/>
          </a:xfrm>
        </p:spPr>
        <p:txBody>
          <a:bodyPr/>
          <a:lstStyle/>
          <a:p>
            <a:pPr eaLnBrk="1" hangingPunct="1"/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Modularidade - sub-divide o problema</a:t>
            </a:r>
          </a:p>
          <a:p>
            <a:pPr lvl="1" eaLnBrk="1" hangingPunct="1"/>
            <a:r>
              <a:rPr lang="pt-PT" sz="2000">
                <a:latin typeface="Tw Cen MT" charset="0"/>
                <a:ea typeface="ＭＳ Ｐゴシック" charset="0"/>
              </a:rPr>
              <a:t>Cada camada assenta nos serviços (interface) da camada inferior</a:t>
            </a:r>
          </a:p>
          <a:p>
            <a:pPr lvl="1" eaLnBrk="1" hangingPunct="1"/>
            <a:r>
              <a:rPr lang="pt-PT" sz="2000">
                <a:latin typeface="Tw Cen MT" charset="0"/>
                <a:ea typeface="ＭＳ Ｐゴシック" charset="0"/>
              </a:rPr>
              <a:t>Cada camada exporta serviços para a camada seguinte</a:t>
            </a:r>
          </a:p>
          <a:p>
            <a:pPr eaLnBrk="1" hangingPunct="1"/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A interface entre camadas define os serviços</a:t>
            </a:r>
          </a:p>
          <a:p>
            <a:pPr lvl="1" eaLnBrk="1" hangingPunct="1"/>
            <a:r>
              <a:rPr lang="pt-PT" sz="2000">
                <a:latin typeface="Tw Cen MT" charset="0"/>
                <a:ea typeface="ＭＳ Ｐゴシック" charset="0"/>
              </a:rPr>
              <a:t>Esconde os detalhes de implementação</a:t>
            </a:r>
          </a:p>
          <a:p>
            <a:pPr lvl="1" eaLnBrk="1" hangingPunct="1"/>
            <a:r>
              <a:rPr lang="pt-PT" sz="2000">
                <a:latin typeface="Tw Cen MT" charset="0"/>
                <a:ea typeface="ＭＳ Ｐゴシック" charset="0"/>
              </a:rPr>
              <a:t>Permite a evolução independente de cada camada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057400" y="4305300"/>
            <a:ext cx="4800600" cy="1905000"/>
            <a:chOff x="2057400" y="4305300"/>
            <a:chExt cx="4800600" cy="1905000"/>
          </a:xfrm>
        </p:grpSpPr>
        <p:sp>
          <p:nvSpPr>
            <p:cNvPr id="70660" name="Rectangle 4"/>
            <p:cNvSpPr>
              <a:spLocks noChangeArrowheads="1"/>
            </p:cNvSpPr>
            <p:nvPr/>
          </p:nvSpPr>
          <p:spPr bwMode="auto">
            <a:xfrm>
              <a:off x="2057400" y="5753100"/>
              <a:ext cx="4800600" cy="4572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u="none">
                  <a:solidFill>
                    <a:schemeClr val="bg1"/>
                  </a:solidFill>
                  <a:latin typeface="Arial" charset="0"/>
                </a:rPr>
                <a:t>Link hardware</a:t>
              </a:r>
            </a:p>
          </p:txBody>
        </p:sp>
        <p:sp>
          <p:nvSpPr>
            <p:cNvPr id="70661" name="Rectangle 5"/>
            <p:cNvSpPr>
              <a:spLocks noChangeArrowheads="1"/>
            </p:cNvSpPr>
            <p:nvPr/>
          </p:nvSpPr>
          <p:spPr bwMode="auto">
            <a:xfrm>
              <a:off x="2057400" y="5295900"/>
              <a:ext cx="4800600" cy="45561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u="none">
                  <a:solidFill>
                    <a:schemeClr val="bg1"/>
                  </a:solidFill>
                  <a:latin typeface="Arial" charset="0"/>
                </a:rPr>
                <a:t>Host-to-host connectivity</a:t>
              </a:r>
            </a:p>
          </p:txBody>
        </p:sp>
        <p:sp>
          <p:nvSpPr>
            <p:cNvPr id="70662" name="Rectangle 6"/>
            <p:cNvSpPr>
              <a:spLocks noChangeArrowheads="1"/>
            </p:cNvSpPr>
            <p:nvPr/>
          </p:nvSpPr>
          <p:spPr bwMode="auto">
            <a:xfrm>
              <a:off x="2057400" y="4840288"/>
              <a:ext cx="48006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u="none">
                  <a:latin typeface="Arial" charset="0"/>
                </a:rPr>
                <a:t>Application-to-application channels</a:t>
              </a:r>
            </a:p>
          </p:txBody>
        </p:sp>
        <p:sp>
          <p:nvSpPr>
            <p:cNvPr id="70663" name="Rectangle 7"/>
            <p:cNvSpPr>
              <a:spLocks noChangeArrowheads="1"/>
            </p:cNvSpPr>
            <p:nvPr/>
          </p:nvSpPr>
          <p:spPr bwMode="auto">
            <a:xfrm>
              <a:off x="2057400" y="4305300"/>
              <a:ext cx="4800600" cy="53340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u="none">
                  <a:latin typeface="Arial" charset="0"/>
                </a:rPr>
                <a:t>Application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5732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153400" cy="990600"/>
          </a:xfrm>
        </p:spPr>
        <p:txBody>
          <a:bodyPr/>
          <a:lstStyle/>
          <a:p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A pilha de protocolos TCP/IP</a:t>
            </a: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533400" y="1676400"/>
            <a:ext cx="5791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b="1" u="none" dirty="0">
                <a:solidFill>
                  <a:srgbClr val="FF0000"/>
                </a:solidFill>
              </a:rPr>
              <a:t>aplicação:</a:t>
            </a:r>
            <a:r>
              <a:rPr lang="pt-PT" sz="2000" u="none" dirty="0"/>
              <a:t> o suporte das aplicações de rede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b="1" u="none" dirty="0" err="1"/>
              <a:t>ftp</a:t>
            </a:r>
            <a:r>
              <a:rPr lang="pt-PT" sz="1800" b="1" u="none" dirty="0"/>
              <a:t>, </a:t>
            </a:r>
            <a:r>
              <a:rPr lang="pt-PT" sz="1800" b="1" u="none" dirty="0" err="1"/>
              <a:t>smtp</a:t>
            </a:r>
            <a:r>
              <a:rPr lang="pt-PT" sz="1800" b="1" u="none" dirty="0"/>
              <a:t>, </a:t>
            </a:r>
            <a:r>
              <a:rPr lang="pt-PT" sz="1800" b="1" u="none" dirty="0" err="1"/>
              <a:t>http</a:t>
            </a:r>
            <a:r>
              <a:rPr lang="pt-PT" sz="1800" b="1" u="none" dirty="0"/>
              <a:t>,</a:t>
            </a:r>
            <a:r>
              <a:rPr lang="pt-PT" sz="1800" u="none" dirty="0"/>
              <a:t> …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b="1" u="none" dirty="0">
                <a:solidFill>
                  <a:srgbClr val="FF0000"/>
                </a:solidFill>
              </a:rPr>
              <a:t>transporte:</a:t>
            </a:r>
            <a:r>
              <a:rPr lang="pt-PT" sz="2000" u="none" dirty="0"/>
              <a:t> transferência de dados </a:t>
            </a:r>
            <a:r>
              <a:rPr lang="pt-PT" sz="2000" u="none" dirty="0" err="1"/>
              <a:t>host-host</a:t>
            </a:r>
            <a:endParaRPr lang="pt-PT" sz="2000" u="none" dirty="0"/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b="1" u="none" dirty="0"/>
              <a:t>TCP, </a:t>
            </a:r>
            <a:r>
              <a:rPr lang="pt-PT" sz="1800" b="1" u="none" dirty="0" err="1"/>
              <a:t>udp</a:t>
            </a:r>
            <a:r>
              <a:rPr lang="pt-PT" sz="1800" u="none" dirty="0"/>
              <a:t>, …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b="1" u="none" dirty="0">
                <a:solidFill>
                  <a:srgbClr val="FF0000"/>
                </a:solidFill>
              </a:rPr>
              <a:t>rede:</a:t>
            </a:r>
            <a:r>
              <a:rPr lang="pt-PT" sz="2000" u="none" dirty="0"/>
              <a:t> encaminhamento de </a:t>
            </a:r>
            <a:r>
              <a:rPr lang="pt-PT" sz="2000" u="none" dirty="0" err="1" smtClean="0"/>
              <a:t>datagramas</a:t>
            </a:r>
            <a:r>
              <a:rPr lang="pt-PT" sz="2000" u="none" dirty="0" smtClean="0"/>
              <a:t> </a:t>
            </a:r>
            <a:r>
              <a:rPr lang="pt-PT" sz="2000" u="none" dirty="0"/>
              <a:t>da origem até ao destino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b="1" u="none" dirty="0"/>
              <a:t>IP</a:t>
            </a:r>
            <a:r>
              <a:rPr lang="pt-PT" sz="1800" u="none" dirty="0"/>
              <a:t>, protocolos de encaminhamento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b="1" u="none" dirty="0">
                <a:solidFill>
                  <a:srgbClr val="FF0000"/>
                </a:solidFill>
              </a:rPr>
              <a:t>link:</a:t>
            </a:r>
            <a:r>
              <a:rPr lang="pt-PT" sz="2000" u="none" dirty="0"/>
              <a:t> transferência de dados entre elementos de rede contíguos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/>
              <a:t>Ethernet, PPP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b="1" u="none" dirty="0">
                <a:solidFill>
                  <a:srgbClr val="FF0000"/>
                </a:solidFill>
              </a:rPr>
              <a:t>Nível físico:</a:t>
            </a:r>
            <a:r>
              <a:rPr lang="pt-PT" sz="2000" u="none" dirty="0"/>
              <a:t> transmiss</a:t>
            </a:r>
            <a:r>
              <a:rPr lang="pt-PT" altLang="ja-JP" sz="2000" u="none" dirty="0">
                <a:ea typeface="ヒラギノ角ゴ Pro W3" charset="0"/>
                <a:cs typeface="ヒラギノ角ゴ Pro W3" charset="0"/>
              </a:rPr>
              <a:t>ão </a:t>
            </a:r>
            <a:r>
              <a:rPr lang="pt-PT" altLang="ja-JP" sz="2000" u="none" dirty="0" err="1">
                <a:ea typeface="ヒラギノ角ゴ Pro W3" charset="0"/>
                <a:cs typeface="ヒラギノ角ゴ Pro W3" charset="0"/>
              </a:rPr>
              <a:t>directa</a:t>
            </a:r>
            <a:r>
              <a:rPr lang="pt-PT" altLang="ja-JP" sz="2000" u="none" dirty="0">
                <a:ea typeface="ヒラギノ角ゴ Pro W3" charset="0"/>
                <a:cs typeface="ヒラギノ角ゴ Pro W3" charset="0"/>
              </a:rPr>
              <a:t> de </a:t>
            </a:r>
            <a:r>
              <a:rPr lang="pt-PT" sz="2000" u="none" dirty="0">
                <a:ea typeface="ヒラギノ角ゴ Pro W3" charset="0"/>
                <a:cs typeface="ヒラギノ角ゴ Pro W3" charset="0"/>
              </a:rPr>
              <a:t>bits sobre o meio de suporte da ligaç</a:t>
            </a:r>
            <a:r>
              <a:rPr lang="pt-PT" altLang="ja-JP" sz="2000" u="none" dirty="0"/>
              <a:t>ão</a:t>
            </a:r>
            <a:endParaRPr lang="pt-PT" sz="2000" u="none" dirty="0"/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endParaRPr lang="pt-PT" sz="2000" u="none" dirty="0"/>
          </a:p>
        </p:txBody>
      </p:sp>
      <p:grpSp>
        <p:nvGrpSpPr>
          <p:cNvPr id="15363" name="Group 4"/>
          <p:cNvGrpSpPr>
            <a:grpSpLocks/>
          </p:cNvGrpSpPr>
          <p:nvPr/>
        </p:nvGrpSpPr>
        <p:grpSpPr bwMode="auto">
          <a:xfrm>
            <a:off x="6858000" y="1752600"/>
            <a:ext cx="1898650" cy="4248150"/>
            <a:chOff x="3076" y="888"/>
            <a:chExt cx="1196" cy="2224"/>
          </a:xfrm>
        </p:grpSpPr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3080" y="888"/>
              <a:ext cx="1192" cy="22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>
              <a:off x="3151" y="981"/>
              <a:ext cx="1069" cy="2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u="none">
                  <a:latin typeface="Comic Sans MS" charset="0"/>
                </a:rPr>
                <a:t>application</a:t>
              </a:r>
            </a:p>
            <a:p>
              <a:pPr algn="ctr">
                <a:lnSpc>
                  <a:spcPct val="80000"/>
                </a:lnSpc>
              </a:pPr>
              <a:endParaRPr lang="en-US" u="none">
                <a:latin typeface="Comic Sans MS" charset="0"/>
              </a:endParaRPr>
            </a:p>
            <a:p>
              <a:pPr algn="ctr">
                <a:lnSpc>
                  <a:spcPct val="80000"/>
                </a:lnSpc>
              </a:pPr>
              <a:endParaRPr lang="en-US" u="none">
                <a:latin typeface="Comic Sans MS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en-US" u="none">
                  <a:latin typeface="Comic Sans MS" charset="0"/>
                </a:rPr>
                <a:t>transport</a:t>
              </a:r>
            </a:p>
            <a:p>
              <a:pPr algn="ctr">
                <a:lnSpc>
                  <a:spcPct val="80000"/>
                </a:lnSpc>
              </a:pPr>
              <a:endParaRPr lang="en-US" u="none">
                <a:latin typeface="Comic Sans MS" charset="0"/>
              </a:endParaRPr>
            </a:p>
            <a:p>
              <a:pPr algn="ctr">
                <a:lnSpc>
                  <a:spcPct val="80000"/>
                </a:lnSpc>
              </a:pPr>
              <a:endParaRPr lang="en-US" u="none">
                <a:latin typeface="Comic Sans MS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en-US" u="none">
                  <a:latin typeface="Comic Sans MS" charset="0"/>
                </a:rPr>
                <a:t>network</a:t>
              </a:r>
            </a:p>
            <a:p>
              <a:pPr algn="ctr">
                <a:lnSpc>
                  <a:spcPct val="80000"/>
                </a:lnSpc>
              </a:pPr>
              <a:endParaRPr lang="en-US" u="none">
                <a:latin typeface="Comic Sans MS" charset="0"/>
              </a:endParaRPr>
            </a:p>
            <a:p>
              <a:pPr algn="ctr">
                <a:lnSpc>
                  <a:spcPct val="80000"/>
                </a:lnSpc>
              </a:pPr>
              <a:endParaRPr lang="en-US" u="none">
                <a:latin typeface="Comic Sans MS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en-US" u="none">
                  <a:latin typeface="Comic Sans MS" charset="0"/>
                </a:rPr>
                <a:t>link</a:t>
              </a:r>
            </a:p>
            <a:p>
              <a:pPr algn="ctr">
                <a:lnSpc>
                  <a:spcPct val="80000"/>
                </a:lnSpc>
              </a:pPr>
              <a:endParaRPr lang="en-US" u="none">
                <a:latin typeface="Comic Sans MS" charset="0"/>
              </a:endParaRPr>
            </a:p>
            <a:p>
              <a:pPr algn="ctr">
                <a:lnSpc>
                  <a:spcPct val="80000"/>
                </a:lnSpc>
              </a:pPr>
              <a:endParaRPr lang="en-US" u="none">
                <a:latin typeface="Comic Sans MS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en-US" u="none">
                  <a:latin typeface="Comic Sans MS" charset="0"/>
                </a:rPr>
                <a:t>physical</a:t>
              </a:r>
            </a:p>
          </p:txBody>
        </p:sp>
        <p:sp>
          <p:nvSpPr>
            <p:cNvPr id="15367" name="Line 7"/>
            <p:cNvSpPr>
              <a:spLocks noChangeShapeType="1"/>
            </p:cNvSpPr>
            <p:nvPr/>
          </p:nvSpPr>
          <p:spPr bwMode="auto">
            <a:xfrm>
              <a:off x="3076" y="1324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8" name="Line 8"/>
            <p:cNvSpPr>
              <a:spLocks noChangeShapeType="1"/>
            </p:cNvSpPr>
            <p:nvPr/>
          </p:nvSpPr>
          <p:spPr bwMode="auto">
            <a:xfrm>
              <a:off x="3076" y="1768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9" name="Line 9"/>
            <p:cNvSpPr>
              <a:spLocks noChangeShapeType="1"/>
            </p:cNvSpPr>
            <p:nvPr/>
          </p:nvSpPr>
          <p:spPr bwMode="auto">
            <a:xfrm>
              <a:off x="3076" y="2216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0" name="Line 10"/>
            <p:cNvSpPr>
              <a:spLocks noChangeShapeType="1"/>
            </p:cNvSpPr>
            <p:nvPr/>
          </p:nvSpPr>
          <p:spPr bwMode="auto">
            <a:xfrm>
              <a:off x="3076" y="2664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4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3A4E336D-C791-C64A-881D-74AC391F8FEA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15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024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6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Tratamento dos dados nos diferentes n</a:t>
            </a:r>
            <a:r>
              <a:rPr lang="pt-PT" altLang="ja-JP" sz="3600">
                <a:latin typeface="Tw Cen MT" charset="0"/>
                <a:ea typeface="ＭＳ Ｐゴシック" charset="0"/>
                <a:cs typeface="ＭＳ Ｐゴシック" charset="0"/>
              </a:rPr>
              <a:t>íveis</a:t>
            </a:r>
            <a:endParaRPr lang="pt-PT" sz="360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500188"/>
            <a:ext cx="8305800" cy="1831975"/>
          </a:xfrm>
        </p:spPr>
        <p:txBody>
          <a:bodyPr>
            <a:normAutofit lnSpcReduction="10000"/>
          </a:bodyPr>
          <a:lstStyle/>
          <a:p>
            <a:r>
              <a:rPr lang="pt-PT" sz="2800">
                <a:latin typeface="Tw Cen MT" charset="0"/>
                <a:ea typeface="ＭＳ Ｐゴシック" charset="0"/>
                <a:cs typeface="ＭＳ Ｐゴシック" charset="0"/>
              </a:rPr>
              <a:t>Equipamentos diferentes realizam tarefas diferentes</a:t>
            </a:r>
          </a:p>
          <a:p>
            <a:pPr lvl="1"/>
            <a:r>
              <a:rPr lang="pt-PT" sz="2400" i="1">
                <a:latin typeface="Tw Cen MT" charset="0"/>
                <a:ea typeface="ＭＳ Ｐゴシック" charset="0"/>
              </a:rPr>
              <a:t>Physical layer</a:t>
            </a:r>
            <a:r>
              <a:rPr lang="pt-PT" sz="2400">
                <a:latin typeface="Tw Cen MT" charset="0"/>
                <a:ea typeface="ＭＳ Ｐゴシック" charset="0"/>
              </a:rPr>
              <a:t>: electrical signals (repeaters, hubs)</a:t>
            </a:r>
          </a:p>
          <a:p>
            <a:pPr lvl="1"/>
            <a:r>
              <a:rPr lang="pt-PT" sz="2400" i="1">
                <a:latin typeface="Tw Cen MT" charset="0"/>
                <a:ea typeface="ＭＳ Ｐゴシック" charset="0"/>
              </a:rPr>
              <a:t>Link layer</a:t>
            </a:r>
            <a:r>
              <a:rPr lang="pt-PT" sz="2400">
                <a:latin typeface="Tw Cen MT" charset="0"/>
                <a:ea typeface="ＭＳ Ｐゴシック" charset="0"/>
              </a:rPr>
              <a:t>: frames (bridges, switches)</a:t>
            </a:r>
          </a:p>
          <a:p>
            <a:pPr lvl="1"/>
            <a:r>
              <a:rPr lang="pt-PT" sz="2400" i="1">
                <a:latin typeface="Tw Cen MT" charset="0"/>
                <a:ea typeface="ＭＳ Ｐゴシック" charset="0"/>
              </a:rPr>
              <a:t>Network layer</a:t>
            </a:r>
            <a:r>
              <a:rPr lang="pt-PT" sz="2400">
                <a:latin typeface="Tw Cen MT" charset="0"/>
                <a:ea typeface="ＭＳ Ｐゴシック" charset="0"/>
              </a:rPr>
              <a:t>: packets (routers)</a:t>
            </a:r>
          </a:p>
        </p:txBody>
      </p:sp>
      <p:sp>
        <p:nvSpPr>
          <p:cNvPr id="21507" name="Rectangle 8"/>
          <p:cNvSpPr>
            <a:spLocks noChangeArrowheads="1"/>
          </p:cNvSpPr>
          <p:nvPr/>
        </p:nvSpPr>
        <p:spPr bwMode="auto">
          <a:xfrm>
            <a:off x="533400" y="3581400"/>
            <a:ext cx="2881313" cy="614363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Rectangle 9"/>
          <p:cNvSpPr>
            <a:spLocks noChangeArrowheads="1"/>
          </p:cNvSpPr>
          <p:nvPr/>
        </p:nvSpPr>
        <p:spPr bwMode="auto">
          <a:xfrm>
            <a:off x="533400" y="4195763"/>
            <a:ext cx="2881313" cy="614362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Rectangle 10"/>
          <p:cNvSpPr>
            <a:spLocks noChangeArrowheads="1"/>
          </p:cNvSpPr>
          <p:nvPr/>
        </p:nvSpPr>
        <p:spPr bwMode="auto">
          <a:xfrm>
            <a:off x="533400" y="4811713"/>
            <a:ext cx="2881313" cy="614362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11"/>
          <p:cNvSpPr>
            <a:spLocks noChangeArrowheads="1"/>
          </p:cNvSpPr>
          <p:nvPr/>
        </p:nvSpPr>
        <p:spPr bwMode="auto">
          <a:xfrm>
            <a:off x="533400" y="5426075"/>
            <a:ext cx="2881313" cy="614363"/>
          </a:xfrm>
          <a:prstGeom prst="rect">
            <a:avLst/>
          </a:pr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12"/>
          <p:cNvSpPr>
            <a:spLocks noChangeArrowheads="1"/>
          </p:cNvSpPr>
          <p:nvPr/>
        </p:nvSpPr>
        <p:spPr bwMode="auto">
          <a:xfrm>
            <a:off x="533400" y="6040438"/>
            <a:ext cx="2881313" cy="614362"/>
          </a:xfrm>
          <a:prstGeom prst="rect">
            <a:avLst/>
          </a:prstGeom>
          <a:solidFill>
            <a:srgbClr val="9933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Text Box 13"/>
          <p:cNvSpPr txBox="1">
            <a:spLocks noChangeArrowheads="1"/>
          </p:cNvSpPr>
          <p:nvPr/>
        </p:nvSpPr>
        <p:spPr bwMode="auto">
          <a:xfrm>
            <a:off x="1187450" y="3659188"/>
            <a:ext cx="156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u="none">
                <a:solidFill>
                  <a:schemeClr val="bg1"/>
                </a:solidFill>
                <a:latin typeface="Helvetica" charset="0"/>
              </a:rPr>
              <a:t>Application</a:t>
            </a:r>
          </a:p>
        </p:txBody>
      </p:sp>
      <p:sp>
        <p:nvSpPr>
          <p:cNvPr id="21513" name="Text Box 14"/>
          <p:cNvSpPr txBox="1">
            <a:spLocks noChangeArrowheads="1"/>
          </p:cNvSpPr>
          <p:nvPr/>
        </p:nvSpPr>
        <p:spPr bwMode="auto">
          <a:xfrm>
            <a:off x="1282700" y="4298950"/>
            <a:ext cx="1370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u="none">
                <a:solidFill>
                  <a:schemeClr val="bg1"/>
                </a:solidFill>
                <a:latin typeface="Helvetica" charset="0"/>
              </a:rPr>
              <a:t>Transport</a:t>
            </a:r>
          </a:p>
        </p:txBody>
      </p:sp>
      <p:sp>
        <p:nvSpPr>
          <p:cNvPr id="21514" name="Text Box 15"/>
          <p:cNvSpPr txBox="1">
            <a:spLocks noChangeArrowheads="1"/>
          </p:cNvSpPr>
          <p:nvPr/>
        </p:nvSpPr>
        <p:spPr bwMode="auto">
          <a:xfrm>
            <a:off x="1447800" y="4875213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u="none">
                <a:solidFill>
                  <a:schemeClr val="bg1"/>
                </a:solidFill>
                <a:latin typeface="Helvetica" charset="0"/>
              </a:rPr>
              <a:t>Router</a:t>
            </a:r>
          </a:p>
        </p:txBody>
      </p:sp>
      <p:sp>
        <p:nvSpPr>
          <p:cNvPr id="21515" name="Text Box 16"/>
          <p:cNvSpPr txBox="1">
            <a:spLocks noChangeArrowheads="1"/>
          </p:cNvSpPr>
          <p:nvPr/>
        </p:nvSpPr>
        <p:spPr bwMode="auto">
          <a:xfrm>
            <a:off x="1266825" y="5489575"/>
            <a:ext cx="1398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u="none">
                <a:solidFill>
                  <a:schemeClr val="bg1"/>
                </a:solidFill>
                <a:latin typeface="Helvetica" charset="0"/>
              </a:rPr>
              <a:t> Data Link</a:t>
            </a:r>
          </a:p>
        </p:txBody>
      </p:sp>
      <p:sp>
        <p:nvSpPr>
          <p:cNvPr id="21516" name="Text Box 17"/>
          <p:cNvSpPr txBox="1">
            <a:spLocks noChangeArrowheads="1"/>
          </p:cNvSpPr>
          <p:nvPr/>
        </p:nvSpPr>
        <p:spPr bwMode="auto">
          <a:xfrm>
            <a:off x="1362075" y="6156325"/>
            <a:ext cx="1214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u="none">
                <a:solidFill>
                  <a:schemeClr val="bg1"/>
                </a:solidFill>
                <a:latin typeface="Helvetica" charset="0"/>
              </a:rPr>
              <a:t>Physical</a:t>
            </a: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5208588" y="5953125"/>
            <a:ext cx="3149600" cy="730250"/>
            <a:chOff x="5208614" y="5842022"/>
            <a:chExt cx="3149600" cy="730250"/>
          </a:xfrm>
        </p:grpSpPr>
        <p:sp>
          <p:nvSpPr>
            <p:cNvPr id="21547" name="Rectangle 2"/>
            <p:cNvSpPr>
              <a:spLocks noChangeArrowheads="1"/>
            </p:cNvSpPr>
            <p:nvPr/>
          </p:nvSpPr>
          <p:spPr bwMode="auto">
            <a:xfrm>
              <a:off x="7283476" y="5842022"/>
              <a:ext cx="1074738" cy="730250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8" name="Rectangle 3"/>
            <p:cNvSpPr>
              <a:spLocks noChangeArrowheads="1"/>
            </p:cNvSpPr>
            <p:nvPr/>
          </p:nvSpPr>
          <p:spPr bwMode="auto">
            <a:xfrm>
              <a:off x="6246839" y="5842022"/>
              <a:ext cx="1074737" cy="73025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9" name="Rectangle 4"/>
            <p:cNvSpPr>
              <a:spLocks noChangeArrowheads="1"/>
            </p:cNvSpPr>
            <p:nvPr/>
          </p:nvSpPr>
          <p:spPr bwMode="auto">
            <a:xfrm>
              <a:off x="5208614" y="5842022"/>
              <a:ext cx="1074737" cy="730250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0" name="Text Box 19"/>
            <p:cNvSpPr txBox="1">
              <a:spLocks noChangeArrowheads="1"/>
            </p:cNvSpPr>
            <p:nvPr/>
          </p:nvSpPr>
          <p:spPr bwMode="auto">
            <a:xfrm>
              <a:off x="5229251" y="5886472"/>
              <a:ext cx="1017588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sz="2000" b="1" u="none">
                  <a:latin typeface="Helvetica" charset="0"/>
                </a:rPr>
                <a:t>Packet</a:t>
              </a:r>
              <a:br>
                <a:rPr lang="en-US" sz="2000" b="1" u="none">
                  <a:latin typeface="Helvetica" charset="0"/>
                </a:rPr>
              </a:br>
              <a:r>
                <a:rPr lang="en-US" sz="2000" b="1" u="none">
                  <a:latin typeface="Helvetica" charset="0"/>
                </a:rPr>
                <a:t>header</a:t>
              </a:r>
            </a:p>
          </p:txBody>
        </p:sp>
        <p:sp>
          <p:nvSpPr>
            <p:cNvPr id="21551" name="Text Box 20"/>
            <p:cNvSpPr txBox="1">
              <a:spLocks noChangeArrowheads="1"/>
            </p:cNvSpPr>
            <p:nvPr/>
          </p:nvSpPr>
          <p:spPr bwMode="auto">
            <a:xfrm>
              <a:off x="6265889" y="5886472"/>
              <a:ext cx="1017587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sz="2000" b="1" u="none">
                  <a:latin typeface="Helvetica" charset="0"/>
                </a:rPr>
                <a:t>TCP</a:t>
              </a:r>
              <a:br>
                <a:rPr lang="en-US" sz="2000" b="1" u="none">
                  <a:latin typeface="Helvetica" charset="0"/>
                </a:rPr>
              </a:br>
              <a:r>
                <a:rPr lang="en-US" sz="2000" b="1" u="none">
                  <a:latin typeface="Helvetica" charset="0"/>
                </a:rPr>
                <a:t>header</a:t>
              </a:r>
            </a:p>
          </p:txBody>
        </p:sp>
        <p:sp>
          <p:nvSpPr>
            <p:cNvPr id="21552" name="Text Box 21"/>
            <p:cNvSpPr txBox="1">
              <a:spLocks noChangeArrowheads="1"/>
            </p:cNvSpPr>
            <p:nvPr/>
          </p:nvSpPr>
          <p:spPr bwMode="auto">
            <a:xfrm>
              <a:off x="7456514" y="5886472"/>
              <a:ext cx="7493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sz="2000" b="1" u="none">
                  <a:latin typeface="Helvetica" charset="0"/>
                </a:rPr>
                <a:t>User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n-US" sz="2000" b="1" u="none">
                  <a:latin typeface="Helvetica" charset="0"/>
                </a:rPr>
                <a:t>data</a:t>
              </a:r>
            </a:p>
          </p:txBody>
        </p:sp>
      </p:grp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4171950" y="5969000"/>
            <a:ext cx="4186238" cy="746125"/>
            <a:chOff x="4171976" y="5842022"/>
            <a:chExt cx="4186238" cy="746120"/>
          </a:xfrm>
        </p:grpSpPr>
        <p:sp>
          <p:nvSpPr>
            <p:cNvPr id="21543" name="Rectangle 5"/>
            <p:cNvSpPr>
              <a:spLocks noChangeArrowheads="1"/>
            </p:cNvSpPr>
            <p:nvPr/>
          </p:nvSpPr>
          <p:spPr bwMode="auto">
            <a:xfrm>
              <a:off x="4214810" y="5857892"/>
              <a:ext cx="1074738" cy="730250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44" name="Group 57"/>
            <p:cNvGrpSpPr>
              <a:grpSpLocks/>
            </p:cNvGrpSpPr>
            <p:nvPr/>
          </p:nvGrpSpPr>
          <p:grpSpPr bwMode="auto">
            <a:xfrm>
              <a:off x="4171976" y="5842022"/>
              <a:ext cx="4186238" cy="730250"/>
              <a:chOff x="4214810" y="4056072"/>
              <a:chExt cx="4186238" cy="730250"/>
            </a:xfrm>
          </p:grpSpPr>
          <p:sp>
            <p:nvSpPr>
              <p:cNvPr id="21545" name="Text Box 18"/>
              <p:cNvSpPr txBox="1">
                <a:spLocks noChangeArrowheads="1"/>
              </p:cNvSpPr>
              <p:nvPr/>
            </p:nvSpPr>
            <p:spPr bwMode="auto">
              <a:xfrm>
                <a:off x="4214810" y="4144972"/>
                <a:ext cx="1017587" cy="641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</a:pPr>
                <a:r>
                  <a:rPr lang="en-US" sz="2000" b="1" u="none">
                    <a:latin typeface="Helvetica" charset="0"/>
                  </a:rPr>
                  <a:t>Frame</a:t>
                </a:r>
                <a:br>
                  <a:rPr lang="en-US" sz="2000" b="1" u="none">
                    <a:latin typeface="Helvetica" charset="0"/>
                  </a:rPr>
                </a:br>
                <a:r>
                  <a:rPr lang="en-US" sz="2000" b="1" u="none">
                    <a:latin typeface="Helvetica" charset="0"/>
                  </a:rPr>
                  <a:t>header</a:t>
                </a:r>
              </a:p>
            </p:txBody>
          </p:sp>
          <p:sp>
            <p:nvSpPr>
              <p:cNvPr id="21546" name="Rectangle 22"/>
              <p:cNvSpPr>
                <a:spLocks noChangeArrowheads="1"/>
              </p:cNvSpPr>
              <p:nvPr/>
            </p:nvSpPr>
            <p:spPr bwMode="auto">
              <a:xfrm>
                <a:off x="4214810" y="4056072"/>
                <a:ext cx="4186238" cy="730250"/>
              </a:xfrm>
              <a:prstGeom prst="rect">
                <a:avLst/>
              </a:prstGeom>
              <a:noFill/>
              <a:ln w="50800">
                <a:solidFill>
                  <a:srgbClr val="9933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6246813" y="5127625"/>
            <a:ext cx="2111375" cy="730250"/>
            <a:chOff x="6246839" y="5056204"/>
            <a:chExt cx="2111375" cy="730250"/>
          </a:xfrm>
        </p:grpSpPr>
        <p:sp>
          <p:nvSpPr>
            <p:cNvPr id="21539" name="Rectangle 2"/>
            <p:cNvSpPr>
              <a:spLocks noChangeArrowheads="1"/>
            </p:cNvSpPr>
            <p:nvPr/>
          </p:nvSpPr>
          <p:spPr bwMode="auto">
            <a:xfrm>
              <a:off x="7283476" y="5056204"/>
              <a:ext cx="1074738" cy="730250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0" name="Rectangle 3"/>
            <p:cNvSpPr>
              <a:spLocks noChangeArrowheads="1"/>
            </p:cNvSpPr>
            <p:nvPr/>
          </p:nvSpPr>
          <p:spPr bwMode="auto">
            <a:xfrm>
              <a:off x="6246839" y="5056204"/>
              <a:ext cx="1074737" cy="73025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1" name="Text Box 20"/>
            <p:cNvSpPr txBox="1">
              <a:spLocks noChangeArrowheads="1"/>
            </p:cNvSpPr>
            <p:nvPr/>
          </p:nvSpPr>
          <p:spPr bwMode="auto">
            <a:xfrm>
              <a:off x="6265889" y="5100654"/>
              <a:ext cx="1017587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sz="2000" b="1" u="none">
                  <a:latin typeface="Helvetica" charset="0"/>
                </a:rPr>
                <a:t>TCP</a:t>
              </a:r>
              <a:br>
                <a:rPr lang="en-US" sz="2000" b="1" u="none">
                  <a:latin typeface="Helvetica" charset="0"/>
                </a:rPr>
              </a:br>
              <a:r>
                <a:rPr lang="en-US" sz="2000" b="1" u="none">
                  <a:latin typeface="Helvetica" charset="0"/>
                </a:rPr>
                <a:t>header</a:t>
              </a:r>
            </a:p>
          </p:txBody>
        </p:sp>
        <p:sp>
          <p:nvSpPr>
            <p:cNvPr id="21542" name="Text Box 21"/>
            <p:cNvSpPr txBox="1">
              <a:spLocks noChangeArrowheads="1"/>
            </p:cNvSpPr>
            <p:nvPr/>
          </p:nvSpPr>
          <p:spPr bwMode="auto">
            <a:xfrm>
              <a:off x="7456514" y="5100654"/>
              <a:ext cx="7493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sz="2000" b="1" u="none">
                  <a:latin typeface="Helvetica" charset="0"/>
                </a:rPr>
                <a:t>User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n-US" sz="2000" b="1" u="none">
                  <a:latin typeface="Helvetica" charset="0"/>
                </a:rPr>
                <a:t>data</a:t>
              </a:r>
            </a:p>
          </p:txBody>
        </p:sp>
      </p:grp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5214938" y="5127625"/>
            <a:ext cx="3143250" cy="730250"/>
            <a:chOff x="4572000" y="3929066"/>
            <a:chExt cx="3143272" cy="730250"/>
          </a:xfrm>
        </p:grpSpPr>
        <p:sp>
          <p:nvSpPr>
            <p:cNvPr id="21535" name="Rectangle 4"/>
            <p:cNvSpPr>
              <a:spLocks noChangeArrowheads="1"/>
            </p:cNvSpPr>
            <p:nvPr/>
          </p:nvSpPr>
          <p:spPr bwMode="auto">
            <a:xfrm>
              <a:off x="4572000" y="3929066"/>
              <a:ext cx="1074737" cy="730250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36" name="Group 55"/>
            <p:cNvGrpSpPr>
              <a:grpSpLocks/>
            </p:cNvGrpSpPr>
            <p:nvPr/>
          </p:nvGrpSpPr>
          <p:grpSpPr bwMode="auto">
            <a:xfrm>
              <a:off x="4572000" y="3929066"/>
              <a:ext cx="3143272" cy="730250"/>
              <a:chOff x="5214942" y="5056204"/>
              <a:chExt cx="3143272" cy="730250"/>
            </a:xfrm>
          </p:grpSpPr>
          <p:sp>
            <p:nvSpPr>
              <p:cNvPr id="21537" name="Text Box 19"/>
              <p:cNvSpPr txBox="1">
                <a:spLocks noChangeArrowheads="1"/>
              </p:cNvSpPr>
              <p:nvPr/>
            </p:nvSpPr>
            <p:spPr bwMode="auto">
              <a:xfrm>
                <a:off x="5229251" y="5100654"/>
                <a:ext cx="1017588" cy="641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</a:pPr>
                <a:r>
                  <a:rPr lang="en-US" sz="2000" b="1" u="none">
                    <a:latin typeface="Helvetica" charset="0"/>
                  </a:rPr>
                  <a:t>Packet</a:t>
                </a:r>
                <a:br>
                  <a:rPr lang="en-US" sz="2000" b="1" u="none">
                    <a:latin typeface="Helvetica" charset="0"/>
                  </a:rPr>
                </a:br>
                <a:r>
                  <a:rPr lang="en-US" sz="2000" b="1" u="none">
                    <a:latin typeface="Helvetica" charset="0"/>
                  </a:rPr>
                  <a:t>header</a:t>
                </a:r>
              </a:p>
            </p:txBody>
          </p:sp>
          <p:sp>
            <p:nvSpPr>
              <p:cNvPr id="21538" name="Rectangle 22"/>
              <p:cNvSpPr>
                <a:spLocks noChangeArrowheads="1"/>
              </p:cNvSpPr>
              <p:nvPr/>
            </p:nvSpPr>
            <p:spPr bwMode="auto">
              <a:xfrm>
                <a:off x="5214942" y="5056204"/>
                <a:ext cx="3143272" cy="730250"/>
              </a:xfrm>
              <a:prstGeom prst="rect">
                <a:avLst/>
              </a:prstGeom>
              <a:noFill/>
              <a:ln w="50800">
                <a:solidFill>
                  <a:srgbClr val="9933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7289800" y="4286250"/>
            <a:ext cx="1074738" cy="730250"/>
            <a:chOff x="7289804" y="4286256"/>
            <a:chExt cx="1074738" cy="730250"/>
          </a:xfrm>
        </p:grpSpPr>
        <p:sp>
          <p:nvSpPr>
            <p:cNvPr id="21533" name="Rectangle 2"/>
            <p:cNvSpPr>
              <a:spLocks noChangeArrowheads="1"/>
            </p:cNvSpPr>
            <p:nvPr/>
          </p:nvSpPr>
          <p:spPr bwMode="auto">
            <a:xfrm>
              <a:off x="7289804" y="4286256"/>
              <a:ext cx="1074738" cy="730250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4" name="Text Box 21"/>
            <p:cNvSpPr txBox="1">
              <a:spLocks noChangeArrowheads="1"/>
            </p:cNvSpPr>
            <p:nvPr/>
          </p:nvSpPr>
          <p:spPr bwMode="auto">
            <a:xfrm>
              <a:off x="7462842" y="4330706"/>
              <a:ext cx="7493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sz="2000" b="1" u="none">
                  <a:latin typeface="Helvetica" charset="0"/>
                </a:rPr>
                <a:t>User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n-US" sz="2000" b="1" u="none">
                  <a:latin typeface="Helvetica" charset="0"/>
                </a:rPr>
                <a:t>data</a:t>
              </a:r>
            </a:p>
          </p:txBody>
        </p:sp>
      </p:grpSp>
      <p:grpSp>
        <p:nvGrpSpPr>
          <p:cNvPr id="9" name="Group 54"/>
          <p:cNvGrpSpPr>
            <a:grpSpLocks/>
          </p:cNvGrpSpPr>
          <p:nvPr/>
        </p:nvGrpSpPr>
        <p:grpSpPr bwMode="auto">
          <a:xfrm>
            <a:off x="6253163" y="4286250"/>
            <a:ext cx="2111375" cy="730250"/>
            <a:chOff x="6253167" y="4286256"/>
            <a:chExt cx="2111375" cy="730250"/>
          </a:xfrm>
        </p:grpSpPr>
        <p:grpSp>
          <p:nvGrpSpPr>
            <p:cNvPr id="21529" name="Group 46"/>
            <p:cNvGrpSpPr>
              <a:grpSpLocks/>
            </p:cNvGrpSpPr>
            <p:nvPr/>
          </p:nvGrpSpPr>
          <p:grpSpPr bwMode="auto">
            <a:xfrm>
              <a:off x="6253167" y="4286256"/>
              <a:ext cx="1074737" cy="730250"/>
              <a:chOff x="6253167" y="4286256"/>
              <a:chExt cx="1074737" cy="730250"/>
            </a:xfrm>
          </p:grpSpPr>
          <p:sp>
            <p:nvSpPr>
              <p:cNvPr id="21531" name="Rectangle 3"/>
              <p:cNvSpPr>
                <a:spLocks noChangeArrowheads="1"/>
              </p:cNvSpPr>
              <p:nvPr/>
            </p:nvSpPr>
            <p:spPr bwMode="auto">
              <a:xfrm>
                <a:off x="6253167" y="4286256"/>
                <a:ext cx="1074737" cy="730250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2" name="Text Box 20"/>
              <p:cNvSpPr txBox="1">
                <a:spLocks noChangeArrowheads="1"/>
              </p:cNvSpPr>
              <p:nvPr/>
            </p:nvSpPr>
            <p:spPr bwMode="auto">
              <a:xfrm>
                <a:off x="6272217" y="4330706"/>
                <a:ext cx="1017587" cy="641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</a:pPr>
                <a:r>
                  <a:rPr lang="en-US" sz="2000" b="1" u="none">
                    <a:latin typeface="Helvetica" charset="0"/>
                  </a:rPr>
                  <a:t>TCP</a:t>
                </a:r>
                <a:br>
                  <a:rPr lang="en-US" sz="2000" b="1" u="none">
                    <a:latin typeface="Helvetica" charset="0"/>
                  </a:rPr>
                </a:br>
                <a:r>
                  <a:rPr lang="en-US" sz="2000" b="1" u="none">
                    <a:latin typeface="Helvetica" charset="0"/>
                  </a:rPr>
                  <a:t>header</a:t>
                </a:r>
              </a:p>
            </p:txBody>
          </p:sp>
        </p:grpSp>
        <p:sp>
          <p:nvSpPr>
            <p:cNvPr id="21530" name="Rectangle 22"/>
            <p:cNvSpPr>
              <a:spLocks noChangeArrowheads="1"/>
            </p:cNvSpPr>
            <p:nvPr/>
          </p:nvSpPr>
          <p:spPr bwMode="auto">
            <a:xfrm>
              <a:off x="6286512" y="4286256"/>
              <a:ext cx="2078030" cy="730250"/>
            </a:xfrm>
            <a:prstGeom prst="rect">
              <a:avLst/>
            </a:prstGeom>
            <a:noFill/>
            <a:ln w="50800">
              <a:solidFill>
                <a:srgbClr val="9933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43"/>
          <p:cNvGrpSpPr>
            <a:grpSpLocks/>
          </p:cNvGrpSpPr>
          <p:nvPr/>
        </p:nvGrpSpPr>
        <p:grpSpPr bwMode="auto">
          <a:xfrm>
            <a:off x="7286625" y="3484563"/>
            <a:ext cx="1077913" cy="730250"/>
            <a:chOff x="7286644" y="3500438"/>
            <a:chExt cx="1077898" cy="730250"/>
          </a:xfrm>
        </p:grpSpPr>
        <p:sp>
          <p:nvSpPr>
            <p:cNvPr id="21526" name="Rectangle 2"/>
            <p:cNvSpPr>
              <a:spLocks noChangeArrowheads="1"/>
            </p:cNvSpPr>
            <p:nvPr/>
          </p:nvSpPr>
          <p:spPr bwMode="auto">
            <a:xfrm>
              <a:off x="7289804" y="3500438"/>
              <a:ext cx="1074738" cy="730250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7" name="Text Box 21"/>
            <p:cNvSpPr txBox="1">
              <a:spLocks noChangeArrowheads="1"/>
            </p:cNvSpPr>
            <p:nvPr/>
          </p:nvSpPr>
          <p:spPr bwMode="auto">
            <a:xfrm>
              <a:off x="7462842" y="3544888"/>
              <a:ext cx="7493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sz="2000" b="1" u="none">
                  <a:latin typeface="Helvetica" charset="0"/>
                </a:rPr>
                <a:t>User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n-US" sz="2000" b="1" u="none">
                  <a:latin typeface="Helvetica" charset="0"/>
                </a:rPr>
                <a:t>data</a:t>
              </a:r>
            </a:p>
          </p:txBody>
        </p:sp>
        <p:sp>
          <p:nvSpPr>
            <p:cNvPr id="21528" name="Rectangle 22"/>
            <p:cNvSpPr>
              <a:spLocks noChangeArrowheads="1"/>
            </p:cNvSpPr>
            <p:nvPr/>
          </p:nvSpPr>
          <p:spPr bwMode="auto">
            <a:xfrm>
              <a:off x="7286644" y="3500438"/>
              <a:ext cx="1077898" cy="730250"/>
            </a:xfrm>
            <a:prstGeom prst="rect">
              <a:avLst/>
            </a:prstGeom>
            <a:noFill/>
            <a:ln w="50800">
              <a:solidFill>
                <a:srgbClr val="9933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" name="Down Arrow 47"/>
          <p:cNvSpPr>
            <a:spLocks noChangeArrowheads="1"/>
          </p:cNvSpPr>
          <p:nvPr/>
        </p:nvSpPr>
        <p:spPr bwMode="auto">
          <a:xfrm>
            <a:off x="3429000" y="3571875"/>
            <a:ext cx="571500" cy="321468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69696"/>
          </a:solidFill>
          <a:ln w="10000">
            <a:solidFill>
              <a:schemeClr val="tx1"/>
            </a:solidFill>
            <a:miter lim="800000"/>
            <a:headEnd/>
            <a:tailEnd/>
          </a:ln>
          <a:effectLst>
            <a:outerShdw blurRad="63500" dist="30000" dir="5400000" rotWithShape="0">
              <a:srgbClr val="000000">
                <a:alpha val="4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21525" name="Slide Number Placeholder 5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F5747771-7B40-D449-AAAC-869FA1D6CAF8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16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673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1200">
                <a:solidFill>
                  <a:srgbClr val="FFFFFF"/>
                </a:solidFill>
                <a:latin typeface="Times New Roman" charset="0"/>
              </a:rPr>
              <a:t>1-</a:t>
            </a:r>
            <a:fld id="{8BF47BB2-AD89-184D-AD1E-7D8A9F6EF803}" type="slidenum">
              <a:rPr lang="en-US" sz="1200">
                <a:solidFill>
                  <a:srgbClr val="FFFFFF"/>
                </a:solidFill>
                <a:latin typeface="Times New Roman" charset="0"/>
              </a:rPr>
              <a:pPr eaLnBrk="1" hangingPunct="1">
                <a:lnSpc>
                  <a:spcPct val="80000"/>
                </a:lnSpc>
              </a:pPr>
              <a:t>17</a:t>
            </a:fld>
            <a:endParaRPr lang="en-US" sz="120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23554" name="Freeform 2"/>
          <p:cNvSpPr>
            <a:spLocks/>
          </p:cNvSpPr>
          <p:nvPr/>
        </p:nvSpPr>
        <p:spPr bwMode="auto">
          <a:xfrm>
            <a:off x="3817938" y="1447800"/>
            <a:ext cx="4048125" cy="3833813"/>
          </a:xfrm>
          <a:custGeom>
            <a:avLst/>
            <a:gdLst>
              <a:gd name="T0" fmla="*/ 2147483647 w 2550"/>
              <a:gd name="T1" fmla="*/ 0 h 2415"/>
              <a:gd name="T2" fmla="*/ 2147483647 w 2550"/>
              <a:gd name="T3" fmla="*/ 0 h 2415"/>
              <a:gd name="T4" fmla="*/ 2147483647 w 2550"/>
              <a:gd name="T5" fmla="*/ 2147483647 h 2415"/>
              <a:gd name="T6" fmla="*/ 0 w 2550"/>
              <a:gd name="T7" fmla="*/ 2147483647 h 2415"/>
              <a:gd name="T8" fmla="*/ 0 60000 65536"/>
              <a:gd name="T9" fmla="*/ 0 60000 65536"/>
              <a:gd name="T10" fmla="*/ 0 60000 65536"/>
              <a:gd name="T11" fmla="*/ 0 60000 65536"/>
              <a:gd name="T12" fmla="*/ 0 w 2550"/>
              <a:gd name="T13" fmla="*/ 0 h 2415"/>
              <a:gd name="T14" fmla="*/ 2550 w 2550"/>
              <a:gd name="T15" fmla="*/ 2415 h 24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50" h="2415">
                <a:moveTo>
                  <a:pt x="592" y="0"/>
                </a:moveTo>
                <a:lnTo>
                  <a:pt x="2544" y="0"/>
                </a:lnTo>
                <a:lnTo>
                  <a:pt x="2550" y="2415"/>
                </a:lnTo>
                <a:lnTo>
                  <a:pt x="0" y="2415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5" name="Freeform 3"/>
          <p:cNvSpPr>
            <a:spLocks/>
          </p:cNvSpPr>
          <p:nvPr/>
        </p:nvSpPr>
        <p:spPr bwMode="auto">
          <a:xfrm>
            <a:off x="7129463" y="2246313"/>
            <a:ext cx="638175" cy="852487"/>
          </a:xfrm>
          <a:custGeom>
            <a:avLst/>
            <a:gdLst>
              <a:gd name="T0" fmla="*/ 2147483647 w 402"/>
              <a:gd name="T1" fmla="*/ 2147483647 h 537"/>
              <a:gd name="T2" fmla="*/ 2147483647 w 402"/>
              <a:gd name="T3" fmla="*/ 0 h 537"/>
              <a:gd name="T4" fmla="*/ 0 w 402"/>
              <a:gd name="T5" fmla="*/ 2147483647 h 537"/>
              <a:gd name="T6" fmla="*/ 2147483647 w 402"/>
              <a:gd name="T7" fmla="*/ 2147483647 h 537"/>
              <a:gd name="T8" fmla="*/ 2147483647 w 402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2"/>
              <a:gd name="T16" fmla="*/ 0 h 537"/>
              <a:gd name="T17" fmla="*/ 402 w 402"/>
              <a:gd name="T18" fmla="*/ 537 h 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2" h="537">
                <a:moveTo>
                  <a:pt x="402" y="363"/>
                </a:moveTo>
                <a:lnTo>
                  <a:pt x="28" y="0"/>
                </a:lnTo>
                <a:lnTo>
                  <a:pt x="0" y="470"/>
                </a:lnTo>
                <a:lnTo>
                  <a:pt x="242" y="537"/>
                </a:lnTo>
                <a:lnTo>
                  <a:pt x="402" y="363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Text Box 8"/>
          <p:cNvSpPr txBox="1">
            <a:spLocks noChangeArrowheads="1"/>
          </p:cNvSpPr>
          <p:nvPr/>
        </p:nvSpPr>
        <p:spPr bwMode="auto">
          <a:xfrm>
            <a:off x="2716213" y="223838"/>
            <a:ext cx="1120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  <a:latin typeface="Comic Sans MS" charset="0"/>
              </a:rPr>
              <a:t>source</a:t>
            </a:r>
          </a:p>
        </p:txBody>
      </p:sp>
      <p:graphicFrame>
        <p:nvGraphicFramePr>
          <p:cNvPr id="23557" name="Object 9"/>
          <p:cNvGraphicFramePr>
            <a:graphicFrameLocks noChangeAspect="1"/>
          </p:cNvGraphicFramePr>
          <p:nvPr/>
        </p:nvGraphicFramePr>
        <p:xfrm>
          <a:off x="4098925" y="12017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Clip" r:id="rId4" imgW="1308100" imgH="1079500" progId="MS_ClipArt_Gallery.2">
                  <p:embed/>
                </p:oleObj>
              </mc:Choice>
              <mc:Fallback>
                <p:oleObj name="Clip" r:id="rId4" imgW="1308100" imgH="107950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8925" y="1201738"/>
                        <a:ext cx="6461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Freeform 10"/>
          <p:cNvSpPr>
            <a:spLocks/>
          </p:cNvSpPr>
          <p:nvPr/>
        </p:nvSpPr>
        <p:spPr bwMode="auto">
          <a:xfrm>
            <a:off x="3868738" y="6540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559" name="Group 11"/>
          <p:cNvGrpSpPr>
            <a:grpSpLocks/>
          </p:cNvGrpSpPr>
          <p:nvPr/>
        </p:nvGrpSpPr>
        <p:grpSpPr bwMode="auto">
          <a:xfrm>
            <a:off x="7488238" y="2827338"/>
            <a:ext cx="976312" cy="277812"/>
            <a:chOff x="198" y="3765"/>
            <a:chExt cx="693" cy="287"/>
          </a:xfrm>
        </p:grpSpPr>
        <p:sp>
          <p:nvSpPr>
            <p:cNvPr id="23690" name="Freeform 12"/>
            <p:cNvSpPr>
              <a:spLocks/>
            </p:cNvSpPr>
            <p:nvPr/>
          </p:nvSpPr>
          <p:spPr bwMode="auto">
            <a:xfrm>
              <a:off x="198" y="3888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91" name="Freeform 13"/>
            <p:cNvSpPr>
              <a:spLocks/>
            </p:cNvSpPr>
            <p:nvPr/>
          </p:nvSpPr>
          <p:spPr bwMode="auto">
            <a:xfrm>
              <a:off x="213" y="3765"/>
              <a:ext cx="658" cy="281"/>
            </a:xfrm>
            <a:custGeom>
              <a:avLst/>
              <a:gdLst>
                <a:gd name="T0" fmla="*/ 0 w 658"/>
                <a:gd name="T1" fmla="*/ 281 h 281"/>
                <a:gd name="T2" fmla="*/ 13 w 658"/>
                <a:gd name="T3" fmla="*/ 150 h 281"/>
                <a:gd name="T4" fmla="*/ 658 w 658"/>
                <a:gd name="T5" fmla="*/ 0 h 281"/>
                <a:gd name="T6" fmla="*/ 658 w 658"/>
                <a:gd name="T7" fmla="*/ 130 h 281"/>
                <a:gd name="T8" fmla="*/ 0 w 658"/>
                <a:gd name="T9" fmla="*/ 281 h 2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8"/>
                <a:gd name="T16" fmla="*/ 0 h 281"/>
                <a:gd name="T17" fmla="*/ 658 w 658"/>
                <a:gd name="T18" fmla="*/ 281 h 2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8" h="281">
                  <a:moveTo>
                    <a:pt x="0" y="281"/>
                  </a:moveTo>
                  <a:lnTo>
                    <a:pt x="13" y="150"/>
                  </a:lnTo>
                  <a:lnTo>
                    <a:pt x="658" y="0"/>
                  </a:lnTo>
                  <a:lnTo>
                    <a:pt x="658" y="130"/>
                  </a:lnTo>
                  <a:lnTo>
                    <a:pt x="0" y="281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2" name="Freeform 14"/>
            <p:cNvSpPr>
              <a:spLocks/>
            </p:cNvSpPr>
            <p:nvPr/>
          </p:nvSpPr>
          <p:spPr bwMode="auto">
            <a:xfrm>
              <a:off x="219" y="3765"/>
              <a:ext cx="672" cy="164"/>
            </a:xfrm>
            <a:custGeom>
              <a:avLst/>
              <a:gdLst>
                <a:gd name="T0" fmla="*/ 179 w 672"/>
                <a:gd name="T1" fmla="*/ 0 h 164"/>
                <a:gd name="T2" fmla="*/ 672 w 672"/>
                <a:gd name="T3" fmla="*/ 0 h 164"/>
                <a:gd name="T4" fmla="*/ 508 w 672"/>
                <a:gd name="T5" fmla="*/ 164 h 164"/>
                <a:gd name="T6" fmla="*/ 0 w 672"/>
                <a:gd name="T7" fmla="*/ 164 h 164"/>
                <a:gd name="T8" fmla="*/ 179 w 672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164"/>
                <a:gd name="T17" fmla="*/ 672 w 672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164">
                  <a:moveTo>
                    <a:pt x="179" y="0"/>
                  </a:moveTo>
                  <a:lnTo>
                    <a:pt x="672" y="0"/>
                  </a:lnTo>
                  <a:lnTo>
                    <a:pt x="508" y="164"/>
                  </a:lnTo>
                  <a:lnTo>
                    <a:pt x="0" y="16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693" name="Group 15"/>
            <p:cNvGrpSpPr>
              <a:grpSpLocks/>
            </p:cNvGrpSpPr>
            <p:nvPr/>
          </p:nvGrpSpPr>
          <p:grpSpPr bwMode="auto">
            <a:xfrm>
              <a:off x="423" y="3789"/>
              <a:ext cx="238" cy="103"/>
              <a:chOff x="2848" y="848"/>
              <a:chExt cx="140" cy="98"/>
            </a:xfrm>
          </p:grpSpPr>
          <p:sp>
            <p:nvSpPr>
              <p:cNvPr id="23698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99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00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694" name="Group 19"/>
            <p:cNvGrpSpPr>
              <a:grpSpLocks/>
            </p:cNvGrpSpPr>
            <p:nvPr/>
          </p:nvGrpSpPr>
          <p:grpSpPr bwMode="auto">
            <a:xfrm flipV="1">
              <a:off x="437" y="3787"/>
              <a:ext cx="238" cy="103"/>
              <a:chOff x="2848" y="848"/>
              <a:chExt cx="140" cy="98"/>
            </a:xfrm>
          </p:grpSpPr>
          <p:sp>
            <p:nvSpPr>
              <p:cNvPr id="23695" name="Line 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96" name="Line 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97" name="Line 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3560" name="Rectangle 23"/>
          <p:cNvSpPr>
            <a:spLocks noChangeArrowheads="1"/>
          </p:cNvSpPr>
          <p:nvPr/>
        </p:nvSpPr>
        <p:spPr bwMode="auto">
          <a:xfrm>
            <a:off x="2644775" y="6604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24"/>
          <p:cNvSpPr>
            <a:spLocks noChangeArrowheads="1"/>
          </p:cNvSpPr>
          <p:nvPr/>
        </p:nvSpPr>
        <p:spPr bwMode="auto">
          <a:xfrm>
            <a:off x="2597150" y="7318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25"/>
          <p:cNvSpPr>
            <a:spLocks noChangeShapeType="1"/>
          </p:cNvSpPr>
          <p:nvPr/>
        </p:nvSpPr>
        <p:spPr bwMode="auto">
          <a:xfrm>
            <a:off x="2597150" y="10493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Text Box 26"/>
          <p:cNvSpPr txBox="1">
            <a:spLocks noChangeArrowheads="1"/>
          </p:cNvSpPr>
          <p:nvPr/>
        </p:nvSpPr>
        <p:spPr bwMode="auto">
          <a:xfrm>
            <a:off x="2554288" y="6985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sz="1800">
                <a:latin typeface="Comic Sans MS" charset="0"/>
              </a:rPr>
              <a:t>application</a:t>
            </a:r>
          </a:p>
          <a:p>
            <a:pPr algn="ctr" eaLnBrk="1" hangingPunct="1">
              <a:lnSpc>
                <a:spcPct val="110000"/>
              </a:lnSpc>
            </a:pPr>
            <a:r>
              <a:rPr lang="en-US" sz="1800">
                <a:latin typeface="Comic Sans MS" charset="0"/>
              </a:rPr>
              <a:t>transport</a:t>
            </a:r>
          </a:p>
          <a:p>
            <a:pPr algn="ctr" eaLnBrk="1" hangingPunct="1">
              <a:lnSpc>
                <a:spcPct val="110000"/>
              </a:lnSpc>
            </a:pPr>
            <a:r>
              <a:rPr lang="en-US" sz="1800">
                <a:latin typeface="Comic Sans MS" charset="0"/>
              </a:rPr>
              <a:t>network</a:t>
            </a:r>
          </a:p>
          <a:p>
            <a:pPr algn="ctr" eaLnBrk="1" hangingPunct="1">
              <a:lnSpc>
                <a:spcPct val="110000"/>
              </a:lnSpc>
            </a:pPr>
            <a:r>
              <a:rPr lang="en-US" sz="1800">
                <a:latin typeface="Comic Sans MS" charset="0"/>
              </a:rPr>
              <a:t>link</a:t>
            </a:r>
          </a:p>
          <a:p>
            <a:pPr algn="ctr" eaLnBrk="1" hangingPunct="1">
              <a:lnSpc>
                <a:spcPct val="110000"/>
              </a:lnSpc>
            </a:pPr>
            <a:r>
              <a:rPr lang="en-US" sz="1800">
                <a:latin typeface="Comic Sans MS" charset="0"/>
              </a:rPr>
              <a:t>physical</a:t>
            </a:r>
          </a:p>
        </p:txBody>
      </p:sp>
      <p:sp>
        <p:nvSpPr>
          <p:cNvPr id="23564" name="Line 27"/>
          <p:cNvSpPr>
            <a:spLocks noChangeShapeType="1"/>
          </p:cNvSpPr>
          <p:nvPr/>
        </p:nvSpPr>
        <p:spPr bwMode="auto">
          <a:xfrm>
            <a:off x="2605088" y="13700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28"/>
          <p:cNvSpPr>
            <a:spLocks noChangeShapeType="1"/>
          </p:cNvSpPr>
          <p:nvPr/>
        </p:nvSpPr>
        <p:spPr bwMode="auto">
          <a:xfrm>
            <a:off x="2609850" y="16510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29"/>
          <p:cNvSpPr>
            <a:spLocks noChangeShapeType="1"/>
          </p:cNvSpPr>
          <p:nvPr/>
        </p:nvSpPr>
        <p:spPr bwMode="auto">
          <a:xfrm>
            <a:off x="2609850" y="19272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219200" y="1368425"/>
            <a:ext cx="1208088" cy="303213"/>
            <a:chOff x="501" y="1990"/>
            <a:chExt cx="761" cy="191"/>
          </a:xfrm>
        </p:grpSpPr>
        <p:sp>
          <p:nvSpPr>
            <p:cNvPr id="23684" name="Rectangle 40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5" name="Rectangle 41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t</a:t>
              </a:r>
            </a:p>
          </p:txBody>
        </p:sp>
        <p:sp>
          <p:nvSpPr>
            <p:cNvPr id="23686" name="Rectangle 42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n</a:t>
              </a:r>
            </a:p>
          </p:txBody>
        </p:sp>
        <p:sp>
          <p:nvSpPr>
            <p:cNvPr id="23687" name="Rectangle 43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M</a:t>
              </a:r>
              <a:endParaRPr lang="en-US" sz="1400"/>
            </a:p>
          </p:txBody>
        </p:sp>
        <p:sp>
          <p:nvSpPr>
            <p:cNvPr id="23688" name="Line 44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9" name="Line 45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395288" y="996950"/>
            <a:ext cx="971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F0000"/>
                </a:solidFill>
                <a:latin typeface="Comic Sans MS" charset="0"/>
              </a:rPr>
              <a:t>segment</a:t>
            </a:r>
            <a:endParaRPr lang="en-US" sz="1600">
              <a:solidFill>
                <a:schemeClr val="accent2"/>
              </a:solidFill>
              <a:latin typeface="Comic Sans MS" charset="0"/>
            </a:endParaRPr>
          </a:p>
        </p:txBody>
      </p:sp>
      <p:grpSp>
        <p:nvGrpSpPr>
          <p:cNvPr id="6" name="Group 178"/>
          <p:cNvGrpSpPr>
            <a:grpSpLocks/>
          </p:cNvGrpSpPr>
          <p:nvPr/>
        </p:nvGrpSpPr>
        <p:grpSpPr bwMode="auto">
          <a:xfrm>
            <a:off x="1533525" y="1033463"/>
            <a:ext cx="301625" cy="292100"/>
            <a:chOff x="1962" y="2058"/>
            <a:chExt cx="190" cy="184"/>
          </a:xfrm>
        </p:grpSpPr>
        <p:sp>
          <p:nvSpPr>
            <p:cNvPr id="23682" name="Rectangle 47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83" name="Rectangle 48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t</a:t>
              </a:r>
            </a:p>
          </p:txBody>
        </p:sp>
      </p:grp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95263" y="1336675"/>
            <a:ext cx="1076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F0000"/>
                </a:solidFill>
                <a:latin typeface="Comic Sans MS" charset="0"/>
              </a:rPr>
              <a:t>datagram</a:t>
            </a:r>
            <a:endParaRPr lang="en-US" sz="1600">
              <a:solidFill>
                <a:schemeClr val="accent2"/>
              </a:solidFill>
              <a:latin typeface="Comic Sans MS" charset="0"/>
            </a:endParaRPr>
          </a:p>
        </p:txBody>
      </p:sp>
      <p:sp>
        <p:nvSpPr>
          <p:cNvPr id="23571" name="Text Box 54"/>
          <p:cNvSpPr txBox="1">
            <a:spLocks noChangeArrowheads="1"/>
          </p:cNvSpPr>
          <p:nvPr/>
        </p:nvSpPr>
        <p:spPr bwMode="auto">
          <a:xfrm>
            <a:off x="1547813" y="4157663"/>
            <a:ext cx="1508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accent2"/>
                </a:solidFill>
                <a:latin typeface="Comic Sans MS" charset="0"/>
              </a:rPr>
              <a:t>destination</a:t>
            </a:r>
          </a:p>
        </p:txBody>
      </p:sp>
      <p:graphicFrame>
        <p:nvGraphicFramePr>
          <p:cNvPr id="23572" name="Object 55"/>
          <p:cNvGraphicFramePr>
            <a:graphicFrameLocks noChangeAspect="1"/>
          </p:cNvGraphicFramePr>
          <p:nvPr/>
        </p:nvGraphicFramePr>
        <p:xfrm>
          <a:off x="3209925" y="5087938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5087938"/>
                        <a:ext cx="6461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3" name="Freeform 56"/>
          <p:cNvSpPr>
            <a:spLocks/>
          </p:cNvSpPr>
          <p:nvPr/>
        </p:nvSpPr>
        <p:spPr bwMode="auto">
          <a:xfrm>
            <a:off x="2979738" y="4540250"/>
            <a:ext cx="360362" cy="1577975"/>
          </a:xfrm>
          <a:custGeom>
            <a:avLst/>
            <a:gdLst>
              <a:gd name="T0" fmla="*/ 2147483647 w 267"/>
              <a:gd name="T1" fmla="*/ 2147483647 h 1186"/>
              <a:gd name="T2" fmla="*/ 0 w 267"/>
              <a:gd name="T3" fmla="*/ 0 h 1186"/>
              <a:gd name="T4" fmla="*/ 0 w 267"/>
              <a:gd name="T5" fmla="*/ 2147483647 h 1186"/>
              <a:gd name="T6" fmla="*/ 2147483647 w 267"/>
              <a:gd name="T7" fmla="*/ 2147483647 h 1186"/>
              <a:gd name="T8" fmla="*/ 2147483647 w 267"/>
              <a:gd name="T9" fmla="*/ 2147483647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Rectangle 57"/>
          <p:cNvSpPr>
            <a:spLocks noChangeArrowheads="1"/>
          </p:cNvSpPr>
          <p:nvPr/>
        </p:nvSpPr>
        <p:spPr bwMode="auto">
          <a:xfrm>
            <a:off x="1755775" y="4546600"/>
            <a:ext cx="1296988" cy="15462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5" name="Rectangle 58"/>
          <p:cNvSpPr>
            <a:spLocks noChangeArrowheads="1"/>
          </p:cNvSpPr>
          <p:nvPr/>
        </p:nvSpPr>
        <p:spPr bwMode="auto">
          <a:xfrm>
            <a:off x="1708150" y="4618038"/>
            <a:ext cx="1273175" cy="1536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Line 59"/>
          <p:cNvSpPr>
            <a:spLocks noChangeShapeType="1"/>
          </p:cNvSpPr>
          <p:nvPr/>
        </p:nvSpPr>
        <p:spPr bwMode="auto">
          <a:xfrm>
            <a:off x="1708150" y="49355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Text Box 60"/>
          <p:cNvSpPr txBox="1">
            <a:spLocks noChangeArrowheads="1"/>
          </p:cNvSpPr>
          <p:nvPr/>
        </p:nvSpPr>
        <p:spPr bwMode="auto">
          <a:xfrm>
            <a:off x="1665288" y="4584700"/>
            <a:ext cx="13176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sz="1800">
                <a:latin typeface="Comic Sans MS" charset="0"/>
              </a:rPr>
              <a:t>application</a:t>
            </a:r>
          </a:p>
          <a:p>
            <a:pPr algn="ctr" eaLnBrk="1" hangingPunct="1">
              <a:lnSpc>
                <a:spcPct val="110000"/>
              </a:lnSpc>
            </a:pPr>
            <a:r>
              <a:rPr lang="en-US" sz="1800">
                <a:latin typeface="Comic Sans MS" charset="0"/>
              </a:rPr>
              <a:t>transport</a:t>
            </a:r>
          </a:p>
          <a:p>
            <a:pPr algn="ctr" eaLnBrk="1" hangingPunct="1">
              <a:lnSpc>
                <a:spcPct val="110000"/>
              </a:lnSpc>
            </a:pPr>
            <a:r>
              <a:rPr lang="en-US" sz="1800">
                <a:latin typeface="Comic Sans MS" charset="0"/>
              </a:rPr>
              <a:t>network</a:t>
            </a:r>
          </a:p>
          <a:p>
            <a:pPr algn="ctr" eaLnBrk="1" hangingPunct="1">
              <a:lnSpc>
                <a:spcPct val="110000"/>
              </a:lnSpc>
            </a:pPr>
            <a:r>
              <a:rPr lang="en-US" sz="1800">
                <a:latin typeface="Comic Sans MS" charset="0"/>
              </a:rPr>
              <a:t>link</a:t>
            </a:r>
          </a:p>
          <a:p>
            <a:pPr algn="ctr" eaLnBrk="1" hangingPunct="1">
              <a:lnSpc>
                <a:spcPct val="110000"/>
              </a:lnSpc>
            </a:pPr>
            <a:r>
              <a:rPr lang="en-US" sz="1800">
                <a:latin typeface="Comic Sans MS" charset="0"/>
              </a:rPr>
              <a:t>physical</a:t>
            </a:r>
          </a:p>
        </p:txBody>
      </p:sp>
      <p:sp>
        <p:nvSpPr>
          <p:cNvPr id="23578" name="Line 61"/>
          <p:cNvSpPr>
            <a:spLocks noChangeShapeType="1"/>
          </p:cNvSpPr>
          <p:nvPr/>
        </p:nvSpPr>
        <p:spPr bwMode="auto">
          <a:xfrm>
            <a:off x="1716088" y="52562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Line 62"/>
          <p:cNvSpPr>
            <a:spLocks noChangeShapeType="1"/>
          </p:cNvSpPr>
          <p:nvPr/>
        </p:nvSpPr>
        <p:spPr bwMode="auto">
          <a:xfrm>
            <a:off x="1720850" y="55372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Line 63"/>
          <p:cNvSpPr>
            <a:spLocks noChangeShapeType="1"/>
          </p:cNvSpPr>
          <p:nvPr/>
        </p:nvSpPr>
        <p:spPr bwMode="auto">
          <a:xfrm>
            <a:off x="1720850" y="58134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64"/>
          <p:cNvGrpSpPr>
            <a:grpSpLocks/>
          </p:cNvGrpSpPr>
          <p:nvPr/>
        </p:nvGrpSpPr>
        <p:grpSpPr bwMode="auto">
          <a:xfrm>
            <a:off x="152400" y="5527675"/>
            <a:ext cx="1479550" cy="303213"/>
            <a:chOff x="332" y="2224"/>
            <a:chExt cx="932" cy="191"/>
          </a:xfrm>
        </p:grpSpPr>
        <p:sp>
          <p:nvSpPr>
            <p:cNvPr id="23674" name="Rectangle 65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75" name="Rectangle 66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t</a:t>
              </a:r>
            </a:p>
          </p:txBody>
        </p:sp>
        <p:sp>
          <p:nvSpPr>
            <p:cNvPr id="23676" name="Rectangle 67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n</a:t>
              </a:r>
            </a:p>
          </p:txBody>
        </p:sp>
        <p:sp>
          <p:nvSpPr>
            <p:cNvPr id="23677" name="Rectangle 68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l</a:t>
              </a:r>
            </a:p>
          </p:txBody>
        </p:sp>
        <p:sp>
          <p:nvSpPr>
            <p:cNvPr id="23678" name="Rectangle 69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M</a:t>
              </a:r>
              <a:endParaRPr lang="en-US" sz="1400"/>
            </a:p>
          </p:txBody>
        </p:sp>
        <p:sp>
          <p:nvSpPr>
            <p:cNvPr id="23679" name="Line 70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0" name="Line 71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1" name="Line 72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73"/>
          <p:cNvGrpSpPr>
            <a:grpSpLocks/>
          </p:cNvGrpSpPr>
          <p:nvPr/>
        </p:nvGrpSpPr>
        <p:grpSpPr bwMode="auto">
          <a:xfrm>
            <a:off x="420688" y="5229225"/>
            <a:ext cx="1208087" cy="303213"/>
            <a:chOff x="501" y="1990"/>
            <a:chExt cx="761" cy="191"/>
          </a:xfrm>
        </p:grpSpPr>
        <p:sp>
          <p:nvSpPr>
            <p:cNvPr id="23668" name="Rectangle 74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9" name="Rectangle 75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t</a:t>
              </a:r>
            </a:p>
          </p:txBody>
        </p:sp>
        <p:sp>
          <p:nvSpPr>
            <p:cNvPr id="23670" name="Rectangle 76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n</a:t>
              </a:r>
            </a:p>
          </p:txBody>
        </p:sp>
        <p:sp>
          <p:nvSpPr>
            <p:cNvPr id="23671" name="Rectangle 77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M</a:t>
              </a:r>
              <a:endParaRPr lang="en-US" sz="1400"/>
            </a:p>
          </p:txBody>
        </p:sp>
        <p:sp>
          <p:nvSpPr>
            <p:cNvPr id="23672" name="Line 78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73" name="Line 79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80"/>
          <p:cNvGrpSpPr>
            <a:grpSpLocks/>
          </p:cNvGrpSpPr>
          <p:nvPr/>
        </p:nvGrpSpPr>
        <p:grpSpPr bwMode="auto">
          <a:xfrm>
            <a:off x="723900" y="4921250"/>
            <a:ext cx="890588" cy="303213"/>
            <a:chOff x="645" y="1734"/>
            <a:chExt cx="561" cy="191"/>
          </a:xfrm>
        </p:grpSpPr>
        <p:sp>
          <p:nvSpPr>
            <p:cNvPr id="23664" name="Rectangle 81"/>
            <p:cNvSpPr>
              <a:spLocks noChangeArrowheads="1"/>
            </p:cNvSpPr>
            <p:nvPr/>
          </p:nvSpPr>
          <p:spPr bwMode="auto">
            <a:xfrm>
              <a:off x="645" y="1751"/>
              <a:ext cx="4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5" name="Rectangle 82"/>
            <p:cNvSpPr>
              <a:spLocks noChangeArrowheads="1"/>
            </p:cNvSpPr>
            <p:nvPr/>
          </p:nvSpPr>
          <p:spPr bwMode="auto">
            <a:xfrm>
              <a:off x="648" y="173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t</a:t>
              </a:r>
            </a:p>
          </p:txBody>
        </p:sp>
        <p:sp>
          <p:nvSpPr>
            <p:cNvPr id="23666" name="Rectangle 83"/>
            <p:cNvSpPr>
              <a:spLocks noChangeArrowheads="1"/>
            </p:cNvSpPr>
            <p:nvPr/>
          </p:nvSpPr>
          <p:spPr bwMode="auto">
            <a:xfrm>
              <a:off x="778" y="173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M</a:t>
              </a:r>
              <a:endParaRPr lang="en-US" sz="1400"/>
            </a:p>
          </p:txBody>
        </p:sp>
        <p:sp>
          <p:nvSpPr>
            <p:cNvPr id="23667" name="Line 84"/>
            <p:cNvSpPr>
              <a:spLocks noChangeShapeType="1"/>
            </p:cNvSpPr>
            <p:nvPr/>
          </p:nvSpPr>
          <p:spPr bwMode="auto">
            <a:xfrm>
              <a:off x="824" y="175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85"/>
          <p:cNvGrpSpPr>
            <a:grpSpLocks/>
          </p:cNvGrpSpPr>
          <p:nvPr/>
        </p:nvGrpSpPr>
        <p:grpSpPr bwMode="auto">
          <a:xfrm>
            <a:off x="930275" y="4610100"/>
            <a:ext cx="679450" cy="301625"/>
            <a:chOff x="780" y="1553"/>
            <a:chExt cx="428" cy="190"/>
          </a:xfrm>
        </p:grpSpPr>
        <p:sp>
          <p:nvSpPr>
            <p:cNvPr id="23662" name="Rectangle 8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3" name="Rectangle 8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M</a:t>
              </a:r>
              <a:endParaRPr lang="en-US" sz="1400"/>
            </a:p>
          </p:txBody>
        </p:sp>
      </p:grpSp>
      <p:grpSp>
        <p:nvGrpSpPr>
          <p:cNvPr id="23585" name="Group 88"/>
          <p:cNvGrpSpPr>
            <a:grpSpLocks/>
          </p:cNvGrpSpPr>
          <p:nvPr/>
        </p:nvGrpSpPr>
        <p:grpSpPr bwMode="auto">
          <a:xfrm>
            <a:off x="5654675" y="4164013"/>
            <a:ext cx="1387475" cy="1035050"/>
            <a:chOff x="3601" y="168"/>
            <a:chExt cx="874" cy="652"/>
          </a:xfrm>
        </p:grpSpPr>
        <p:sp>
          <p:nvSpPr>
            <p:cNvPr id="23657" name="Rectangle 89"/>
            <p:cNvSpPr>
              <a:spLocks noChangeArrowheads="1"/>
            </p:cNvSpPr>
            <p:nvPr/>
          </p:nvSpPr>
          <p:spPr bwMode="auto">
            <a:xfrm>
              <a:off x="3658" y="168"/>
              <a:ext cx="817" cy="5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8" name="Rectangle 90"/>
            <p:cNvSpPr>
              <a:spLocks noChangeArrowheads="1"/>
            </p:cNvSpPr>
            <p:nvPr/>
          </p:nvSpPr>
          <p:spPr bwMode="auto">
            <a:xfrm>
              <a:off x="3628" y="213"/>
              <a:ext cx="802" cy="59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9" name="Line 91"/>
            <p:cNvSpPr>
              <a:spLocks noChangeShapeType="1"/>
            </p:cNvSpPr>
            <p:nvPr/>
          </p:nvSpPr>
          <p:spPr bwMode="auto">
            <a:xfrm>
              <a:off x="3628" y="413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0" name="Text Box 92"/>
            <p:cNvSpPr txBox="1">
              <a:spLocks noChangeArrowheads="1"/>
            </p:cNvSpPr>
            <p:nvPr/>
          </p:nvSpPr>
          <p:spPr bwMode="auto">
            <a:xfrm>
              <a:off x="3601" y="192"/>
              <a:ext cx="830" cy="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110000"/>
                </a:lnSpc>
              </a:pPr>
              <a:r>
                <a:rPr lang="en-US" sz="1800">
                  <a:latin typeface="Comic Sans MS" charset="0"/>
                </a:rPr>
                <a:t>network</a:t>
              </a:r>
            </a:p>
            <a:p>
              <a:pPr algn="ctr" eaLnBrk="1" hangingPunct="1">
                <a:lnSpc>
                  <a:spcPct val="110000"/>
                </a:lnSpc>
              </a:pPr>
              <a:r>
                <a:rPr lang="en-US" sz="1800">
                  <a:latin typeface="Comic Sans MS" charset="0"/>
                </a:rPr>
                <a:t>link</a:t>
              </a:r>
            </a:p>
            <a:p>
              <a:pPr algn="ctr" eaLnBrk="1" hangingPunct="1">
                <a:lnSpc>
                  <a:spcPct val="110000"/>
                </a:lnSpc>
              </a:pPr>
              <a:r>
                <a:rPr lang="en-US" sz="1800">
                  <a:latin typeface="Comic Sans MS" charset="0"/>
                </a:rPr>
                <a:t>physical</a:t>
              </a:r>
            </a:p>
          </p:txBody>
        </p:sp>
        <p:sp>
          <p:nvSpPr>
            <p:cNvPr id="23661" name="Line 93"/>
            <p:cNvSpPr>
              <a:spLocks noChangeShapeType="1"/>
            </p:cNvSpPr>
            <p:nvPr/>
          </p:nvSpPr>
          <p:spPr bwMode="auto">
            <a:xfrm>
              <a:off x="3633" y="615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586" name="Group 94"/>
          <p:cNvGrpSpPr>
            <a:grpSpLocks/>
          </p:cNvGrpSpPr>
          <p:nvPr/>
        </p:nvGrpSpPr>
        <p:grpSpPr bwMode="auto">
          <a:xfrm>
            <a:off x="5821363" y="2271713"/>
            <a:ext cx="1387475" cy="733425"/>
            <a:chOff x="4696" y="597"/>
            <a:chExt cx="874" cy="462"/>
          </a:xfrm>
        </p:grpSpPr>
        <p:sp>
          <p:nvSpPr>
            <p:cNvPr id="23653" name="Rectangle 95"/>
            <p:cNvSpPr>
              <a:spLocks noChangeArrowheads="1"/>
            </p:cNvSpPr>
            <p:nvPr/>
          </p:nvSpPr>
          <p:spPr bwMode="auto">
            <a:xfrm>
              <a:off x="4753" y="597"/>
              <a:ext cx="817" cy="4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4" name="Rectangle 96"/>
            <p:cNvSpPr>
              <a:spLocks noChangeArrowheads="1"/>
            </p:cNvSpPr>
            <p:nvPr/>
          </p:nvSpPr>
          <p:spPr bwMode="auto">
            <a:xfrm>
              <a:off x="4723" y="642"/>
              <a:ext cx="802" cy="4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5" name="Line 97"/>
            <p:cNvSpPr>
              <a:spLocks noChangeShapeType="1"/>
            </p:cNvSpPr>
            <p:nvPr/>
          </p:nvSpPr>
          <p:spPr bwMode="auto">
            <a:xfrm>
              <a:off x="4723" y="842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6" name="Text Box 98"/>
            <p:cNvSpPr txBox="1">
              <a:spLocks noChangeArrowheads="1"/>
            </p:cNvSpPr>
            <p:nvPr/>
          </p:nvSpPr>
          <p:spPr bwMode="auto">
            <a:xfrm>
              <a:off x="4696" y="621"/>
              <a:ext cx="83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110000"/>
                </a:lnSpc>
              </a:pPr>
              <a:r>
                <a:rPr lang="en-US" sz="1800">
                  <a:latin typeface="Comic Sans MS" charset="0"/>
                </a:rPr>
                <a:t>link</a:t>
              </a:r>
            </a:p>
            <a:p>
              <a:pPr algn="ctr" eaLnBrk="1" hangingPunct="1">
                <a:lnSpc>
                  <a:spcPct val="110000"/>
                </a:lnSpc>
              </a:pPr>
              <a:r>
                <a:rPr lang="en-US" sz="1800">
                  <a:latin typeface="Comic Sans MS" charset="0"/>
                </a:rPr>
                <a:t>physical</a:t>
              </a:r>
            </a:p>
          </p:txBody>
        </p:sp>
      </p:grpSp>
      <p:sp>
        <p:nvSpPr>
          <p:cNvPr id="23587" name="Freeform 99"/>
          <p:cNvSpPr>
            <a:spLocks/>
          </p:cNvSpPr>
          <p:nvPr/>
        </p:nvSpPr>
        <p:spPr bwMode="auto">
          <a:xfrm>
            <a:off x="6978650" y="4156075"/>
            <a:ext cx="655638" cy="1135063"/>
          </a:xfrm>
          <a:custGeom>
            <a:avLst/>
            <a:gdLst>
              <a:gd name="T0" fmla="*/ 2147483647 w 413"/>
              <a:gd name="T1" fmla="*/ 2147483647 h 715"/>
              <a:gd name="T2" fmla="*/ 2147483647 w 413"/>
              <a:gd name="T3" fmla="*/ 0 h 715"/>
              <a:gd name="T4" fmla="*/ 0 w 413"/>
              <a:gd name="T5" fmla="*/ 2147483647 h 715"/>
              <a:gd name="T6" fmla="*/ 2147483647 w 413"/>
              <a:gd name="T7" fmla="*/ 2147483647 h 715"/>
              <a:gd name="T8" fmla="*/ 2147483647 w 413"/>
              <a:gd name="T9" fmla="*/ 2147483647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588" name="Group 100"/>
          <p:cNvGrpSpPr>
            <a:grpSpLocks/>
          </p:cNvGrpSpPr>
          <p:nvPr/>
        </p:nvGrpSpPr>
        <p:grpSpPr bwMode="auto">
          <a:xfrm>
            <a:off x="7581900" y="4983163"/>
            <a:ext cx="766763" cy="433387"/>
            <a:chOff x="3600" y="219"/>
            <a:chExt cx="360" cy="175"/>
          </a:xfrm>
        </p:grpSpPr>
        <p:sp>
          <p:nvSpPr>
            <p:cNvPr id="23640" name="Oval 10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1" name="Line 10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2" name="Line 10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3" name="Rectangle 10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644" name="Oval 10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645" name="Group 10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650" name="Line 1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1" name="Line 1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52" name="Line 1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646" name="Group 11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647" name="Line 1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8" name="Line 1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49" name="Line 1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3589" name="Freeform 114"/>
          <p:cNvSpPr>
            <a:spLocks/>
          </p:cNvSpPr>
          <p:nvPr/>
        </p:nvSpPr>
        <p:spPr bwMode="auto">
          <a:xfrm>
            <a:off x="1828800" y="533400"/>
            <a:ext cx="5264150" cy="5494338"/>
          </a:xfrm>
          <a:custGeom>
            <a:avLst/>
            <a:gdLst>
              <a:gd name="T0" fmla="*/ 2147483647 w 3316"/>
              <a:gd name="T1" fmla="*/ 0 h 3461"/>
              <a:gd name="T2" fmla="*/ 2147483647 w 3316"/>
              <a:gd name="T3" fmla="*/ 2147483647 h 3461"/>
              <a:gd name="T4" fmla="*/ 2147483647 w 3316"/>
              <a:gd name="T5" fmla="*/ 2147483647 h 3461"/>
              <a:gd name="T6" fmla="*/ 2147483647 w 3316"/>
              <a:gd name="T7" fmla="*/ 2147483647 h 3461"/>
              <a:gd name="T8" fmla="*/ 2147483647 w 3316"/>
              <a:gd name="T9" fmla="*/ 2147483647 h 3461"/>
              <a:gd name="T10" fmla="*/ 2147483647 w 3316"/>
              <a:gd name="T11" fmla="*/ 2147483647 h 3461"/>
              <a:gd name="T12" fmla="*/ 2147483647 w 3316"/>
              <a:gd name="T13" fmla="*/ 2147483647 h 3461"/>
              <a:gd name="T14" fmla="*/ 2147483647 w 3316"/>
              <a:gd name="T15" fmla="*/ 2147483647 h 3461"/>
              <a:gd name="T16" fmla="*/ 2147483647 w 3316"/>
              <a:gd name="T17" fmla="*/ 2147483647 h 3461"/>
              <a:gd name="T18" fmla="*/ 2147483647 w 3316"/>
              <a:gd name="T19" fmla="*/ 2147483647 h 3461"/>
              <a:gd name="T20" fmla="*/ 2147483647 w 3316"/>
              <a:gd name="T21" fmla="*/ 2147483647 h 3461"/>
              <a:gd name="T22" fmla="*/ 0 w 3316"/>
              <a:gd name="T23" fmla="*/ 2147483647 h 3461"/>
              <a:gd name="T24" fmla="*/ 0 w 3316"/>
              <a:gd name="T25" fmla="*/ 2147483647 h 346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16"/>
              <a:gd name="T40" fmla="*/ 0 h 3461"/>
              <a:gd name="T41" fmla="*/ 3316 w 3316"/>
              <a:gd name="T42" fmla="*/ 3461 h 346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16" h="3461">
                <a:moveTo>
                  <a:pt x="872" y="0"/>
                </a:moveTo>
                <a:lnTo>
                  <a:pt x="878" y="1481"/>
                </a:lnTo>
                <a:lnTo>
                  <a:pt x="2612" y="1481"/>
                </a:lnTo>
                <a:lnTo>
                  <a:pt x="2612" y="1179"/>
                </a:lnTo>
                <a:lnTo>
                  <a:pt x="3294" y="1179"/>
                </a:lnTo>
                <a:lnTo>
                  <a:pt x="3316" y="3131"/>
                </a:lnTo>
                <a:lnTo>
                  <a:pt x="3148" y="2986"/>
                </a:lnTo>
                <a:lnTo>
                  <a:pt x="3143" y="2387"/>
                </a:lnTo>
                <a:lnTo>
                  <a:pt x="2505" y="2387"/>
                </a:lnTo>
                <a:lnTo>
                  <a:pt x="2505" y="3070"/>
                </a:lnTo>
                <a:lnTo>
                  <a:pt x="1057" y="3461"/>
                </a:lnTo>
                <a:lnTo>
                  <a:pt x="0" y="3461"/>
                </a:lnTo>
                <a:lnTo>
                  <a:pt x="0" y="250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" name="Group 115"/>
          <p:cNvGrpSpPr>
            <a:grpSpLocks/>
          </p:cNvGrpSpPr>
          <p:nvPr/>
        </p:nvGrpSpPr>
        <p:grpSpPr bwMode="auto">
          <a:xfrm>
            <a:off x="4238625" y="4546600"/>
            <a:ext cx="1479550" cy="303213"/>
            <a:chOff x="332" y="2224"/>
            <a:chExt cx="932" cy="191"/>
          </a:xfrm>
        </p:grpSpPr>
        <p:sp>
          <p:nvSpPr>
            <p:cNvPr id="23632" name="Rectangle 116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3" name="Rectangle 117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t</a:t>
              </a:r>
            </a:p>
          </p:txBody>
        </p:sp>
        <p:sp>
          <p:nvSpPr>
            <p:cNvPr id="23634" name="Rectangle 118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n</a:t>
              </a:r>
            </a:p>
          </p:txBody>
        </p:sp>
        <p:sp>
          <p:nvSpPr>
            <p:cNvPr id="23635" name="Rectangle 119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l</a:t>
              </a:r>
            </a:p>
          </p:txBody>
        </p:sp>
        <p:sp>
          <p:nvSpPr>
            <p:cNvPr id="23636" name="Rectangle 120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M</a:t>
              </a:r>
              <a:endParaRPr lang="en-US" sz="1400"/>
            </a:p>
          </p:txBody>
        </p:sp>
        <p:sp>
          <p:nvSpPr>
            <p:cNvPr id="23637" name="Line 121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8" name="Line 122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9" name="Line 123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124"/>
          <p:cNvGrpSpPr>
            <a:grpSpLocks/>
          </p:cNvGrpSpPr>
          <p:nvPr/>
        </p:nvGrpSpPr>
        <p:grpSpPr bwMode="auto">
          <a:xfrm>
            <a:off x="4497388" y="4240213"/>
            <a:ext cx="1208087" cy="303212"/>
            <a:chOff x="501" y="1990"/>
            <a:chExt cx="761" cy="191"/>
          </a:xfrm>
        </p:grpSpPr>
        <p:sp>
          <p:nvSpPr>
            <p:cNvPr id="23626" name="Rectangle 125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7" name="Rectangle 126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t</a:t>
              </a:r>
            </a:p>
          </p:txBody>
        </p:sp>
        <p:sp>
          <p:nvSpPr>
            <p:cNvPr id="23628" name="Rectangle 127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n</a:t>
              </a:r>
            </a:p>
          </p:txBody>
        </p:sp>
        <p:sp>
          <p:nvSpPr>
            <p:cNvPr id="23629" name="Rectangle 128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M</a:t>
              </a:r>
              <a:endParaRPr lang="en-US" sz="1400"/>
            </a:p>
          </p:txBody>
        </p:sp>
        <p:sp>
          <p:nvSpPr>
            <p:cNvPr id="23630" name="Line 129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31" name="Line 130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140"/>
          <p:cNvGrpSpPr>
            <a:grpSpLocks/>
          </p:cNvGrpSpPr>
          <p:nvPr/>
        </p:nvGrpSpPr>
        <p:grpSpPr bwMode="auto">
          <a:xfrm>
            <a:off x="7269163" y="4606925"/>
            <a:ext cx="1208087" cy="303213"/>
            <a:chOff x="501" y="1990"/>
            <a:chExt cx="761" cy="191"/>
          </a:xfrm>
        </p:grpSpPr>
        <p:sp>
          <p:nvSpPr>
            <p:cNvPr id="23620" name="Rectangle 141"/>
            <p:cNvSpPr>
              <a:spLocks noChangeArrowheads="1"/>
            </p:cNvSpPr>
            <p:nvPr/>
          </p:nvSpPr>
          <p:spPr bwMode="auto">
            <a:xfrm>
              <a:off x="501" y="2007"/>
              <a:ext cx="68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1" name="Rectangle 142"/>
            <p:cNvSpPr>
              <a:spLocks noChangeArrowheads="1"/>
            </p:cNvSpPr>
            <p:nvPr/>
          </p:nvSpPr>
          <p:spPr bwMode="auto">
            <a:xfrm>
              <a:off x="704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t</a:t>
              </a:r>
            </a:p>
          </p:txBody>
        </p:sp>
        <p:sp>
          <p:nvSpPr>
            <p:cNvPr id="23622" name="Rectangle 143"/>
            <p:cNvSpPr>
              <a:spLocks noChangeArrowheads="1"/>
            </p:cNvSpPr>
            <p:nvPr/>
          </p:nvSpPr>
          <p:spPr bwMode="auto">
            <a:xfrm>
              <a:off x="518" y="1990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n</a:t>
              </a:r>
            </a:p>
          </p:txBody>
        </p:sp>
        <p:sp>
          <p:nvSpPr>
            <p:cNvPr id="23623" name="Rectangle 144"/>
            <p:cNvSpPr>
              <a:spLocks noChangeArrowheads="1"/>
            </p:cNvSpPr>
            <p:nvPr/>
          </p:nvSpPr>
          <p:spPr bwMode="auto">
            <a:xfrm>
              <a:off x="834" y="1991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M</a:t>
              </a:r>
              <a:endParaRPr lang="en-US" sz="1400"/>
            </a:p>
          </p:txBody>
        </p:sp>
        <p:sp>
          <p:nvSpPr>
            <p:cNvPr id="23624" name="Line 145"/>
            <p:cNvSpPr>
              <a:spLocks noChangeShapeType="1"/>
            </p:cNvSpPr>
            <p:nvPr/>
          </p:nvSpPr>
          <p:spPr bwMode="auto">
            <a:xfrm>
              <a:off x="688" y="2013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5" name="Line 146"/>
            <p:cNvSpPr>
              <a:spLocks noChangeShapeType="1"/>
            </p:cNvSpPr>
            <p:nvPr/>
          </p:nvSpPr>
          <p:spPr bwMode="auto">
            <a:xfrm>
              <a:off x="880" y="2010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156"/>
          <p:cNvGrpSpPr>
            <a:grpSpLocks/>
          </p:cNvGrpSpPr>
          <p:nvPr/>
        </p:nvGrpSpPr>
        <p:grpSpPr bwMode="auto">
          <a:xfrm>
            <a:off x="938213" y="1665288"/>
            <a:ext cx="1479550" cy="303212"/>
            <a:chOff x="332" y="2224"/>
            <a:chExt cx="932" cy="191"/>
          </a:xfrm>
        </p:grpSpPr>
        <p:sp>
          <p:nvSpPr>
            <p:cNvPr id="23612" name="Rectangle 157"/>
            <p:cNvSpPr>
              <a:spLocks noChangeArrowheads="1"/>
            </p:cNvSpPr>
            <p:nvPr/>
          </p:nvSpPr>
          <p:spPr bwMode="auto">
            <a:xfrm>
              <a:off x="345" y="2241"/>
              <a:ext cx="840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3" name="Rectangle 158"/>
            <p:cNvSpPr>
              <a:spLocks noChangeArrowheads="1"/>
            </p:cNvSpPr>
            <p:nvPr/>
          </p:nvSpPr>
          <p:spPr bwMode="auto">
            <a:xfrm>
              <a:off x="706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t</a:t>
              </a:r>
            </a:p>
          </p:txBody>
        </p:sp>
        <p:sp>
          <p:nvSpPr>
            <p:cNvPr id="23614" name="Rectangle 159"/>
            <p:cNvSpPr>
              <a:spLocks noChangeArrowheads="1"/>
            </p:cNvSpPr>
            <p:nvPr/>
          </p:nvSpPr>
          <p:spPr bwMode="auto">
            <a:xfrm>
              <a:off x="520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n</a:t>
              </a:r>
            </a:p>
          </p:txBody>
        </p:sp>
        <p:sp>
          <p:nvSpPr>
            <p:cNvPr id="23615" name="Rectangle 160"/>
            <p:cNvSpPr>
              <a:spLocks noChangeArrowheads="1"/>
            </p:cNvSpPr>
            <p:nvPr/>
          </p:nvSpPr>
          <p:spPr bwMode="auto">
            <a:xfrm>
              <a:off x="332" y="2224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l</a:t>
              </a:r>
            </a:p>
          </p:txBody>
        </p:sp>
        <p:sp>
          <p:nvSpPr>
            <p:cNvPr id="23616" name="Rectangle 161"/>
            <p:cNvSpPr>
              <a:spLocks noChangeArrowheads="1"/>
            </p:cNvSpPr>
            <p:nvPr/>
          </p:nvSpPr>
          <p:spPr bwMode="auto">
            <a:xfrm>
              <a:off x="836" y="2225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M</a:t>
              </a:r>
              <a:endParaRPr lang="en-US" sz="1400"/>
            </a:p>
          </p:txBody>
        </p:sp>
        <p:sp>
          <p:nvSpPr>
            <p:cNvPr id="23617" name="Line 162"/>
            <p:cNvSpPr>
              <a:spLocks noChangeShapeType="1"/>
            </p:cNvSpPr>
            <p:nvPr/>
          </p:nvSpPr>
          <p:spPr bwMode="auto">
            <a:xfrm>
              <a:off x="510" y="2241"/>
              <a:ext cx="0" cy="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8" name="Line 163"/>
            <p:cNvSpPr>
              <a:spLocks noChangeShapeType="1"/>
            </p:cNvSpPr>
            <p:nvPr/>
          </p:nvSpPr>
          <p:spPr bwMode="auto">
            <a:xfrm>
              <a:off x="690" y="2247"/>
              <a:ext cx="0" cy="1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9" name="Line 164"/>
            <p:cNvSpPr>
              <a:spLocks noChangeShapeType="1"/>
            </p:cNvSpPr>
            <p:nvPr/>
          </p:nvSpPr>
          <p:spPr bwMode="auto">
            <a:xfrm>
              <a:off x="882" y="2244"/>
              <a:ext cx="0" cy="1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94" name="Text Box 166"/>
          <p:cNvSpPr txBox="1">
            <a:spLocks noChangeArrowheads="1"/>
          </p:cNvSpPr>
          <p:nvPr/>
        </p:nvSpPr>
        <p:spPr bwMode="auto">
          <a:xfrm>
            <a:off x="7921625" y="5411788"/>
            <a:ext cx="879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latin typeface="Comic Sans MS" charset="0"/>
              </a:rPr>
              <a:t>router</a:t>
            </a:r>
          </a:p>
        </p:txBody>
      </p:sp>
      <p:sp>
        <p:nvSpPr>
          <p:cNvPr id="23595" name="Text Box 167"/>
          <p:cNvSpPr txBox="1">
            <a:spLocks noChangeArrowheads="1"/>
          </p:cNvSpPr>
          <p:nvPr/>
        </p:nvSpPr>
        <p:spPr bwMode="auto">
          <a:xfrm>
            <a:off x="7935913" y="3098800"/>
            <a:ext cx="873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latin typeface="Comic Sans MS" charset="0"/>
              </a:rPr>
              <a:t>switch</a:t>
            </a:r>
          </a:p>
        </p:txBody>
      </p:sp>
      <p:sp>
        <p:nvSpPr>
          <p:cNvPr id="23596" name="Rectangle 168"/>
          <p:cNvSpPr>
            <a:spLocks noGrp="1" noChangeArrowheads="1"/>
          </p:cNvSpPr>
          <p:nvPr>
            <p:ph type="title"/>
          </p:nvPr>
        </p:nvSpPr>
        <p:spPr>
          <a:xfrm>
            <a:off x="4995863" y="294459"/>
            <a:ext cx="3805237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w Cen MT" charset="0"/>
                <a:ea typeface="ＭＳ Ｐゴシック" charset="0"/>
                <a:cs typeface="ＭＳ Ｐゴシック" charset="0"/>
              </a:rPr>
              <a:t>Níveis</a:t>
            </a:r>
            <a:r>
              <a:rPr lang="en-US" dirty="0" smtClean="0">
                <a:latin typeface="Tw Cen MT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Tw Cen MT" charset="0"/>
                <a:ea typeface="ＭＳ Ｐゴシック" charset="0"/>
                <a:cs typeface="ＭＳ Ｐゴシック" charset="0"/>
              </a:rPr>
              <a:t>na</a:t>
            </a:r>
            <a:r>
              <a:rPr lang="en-US" dirty="0" smtClean="0">
                <a:latin typeface="Tw Cen MT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 smtClean="0">
                <a:latin typeface="Tw Cen MT" charset="0"/>
                <a:ea typeface="ＭＳ Ｐゴシック" charset="0"/>
                <a:cs typeface="ＭＳ Ｐゴシック" charset="0"/>
              </a:rPr>
              <a:t>prática</a:t>
            </a:r>
            <a:endParaRPr lang="en-US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2814" name="Text Box 174"/>
          <p:cNvSpPr txBox="1">
            <a:spLocks noChangeArrowheads="1"/>
          </p:cNvSpPr>
          <p:nvPr/>
        </p:nvSpPr>
        <p:spPr bwMode="auto">
          <a:xfrm>
            <a:off x="703263" y="692150"/>
            <a:ext cx="973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F0000"/>
                </a:solidFill>
                <a:latin typeface="Comic Sans MS" charset="0"/>
              </a:rPr>
              <a:t>message</a:t>
            </a:r>
            <a:endParaRPr lang="en-US" sz="1600">
              <a:solidFill>
                <a:schemeClr val="accent2"/>
              </a:solidFill>
              <a:latin typeface="Comic Sans MS" charset="0"/>
            </a:endParaRPr>
          </a:p>
        </p:txBody>
      </p:sp>
      <p:grpSp>
        <p:nvGrpSpPr>
          <p:cNvPr id="20" name="Group 175"/>
          <p:cNvGrpSpPr>
            <a:grpSpLocks/>
          </p:cNvGrpSpPr>
          <p:nvPr/>
        </p:nvGrpSpPr>
        <p:grpSpPr bwMode="auto">
          <a:xfrm>
            <a:off x="1763713" y="719138"/>
            <a:ext cx="679450" cy="301625"/>
            <a:chOff x="780" y="1553"/>
            <a:chExt cx="428" cy="190"/>
          </a:xfrm>
        </p:grpSpPr>
        <p:sp>
          <p:nvSpPr>
            <p:cNvPr id="23610" name="Rectangle 176"/>
            <p:cNvSpPr>
              <a:spLocks noChangeArrowheads="1"/>
            </p:cNvSpPr>
            <p:nvPr/>
          </p:nvSpPr>
          <p:spPr bwMode="auto">
            <a:xfrm>
              <a:off x="817" y="1569"/>
              <a:ext cx="312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1" name="Rectangle 177"/>
            <p:cNvSpPr>
              <a:spLocks noChangeArrowheads="1"/>
            </p:cNvSpPr>
            <p:nvPr/>
          </p:nvSpPr>
          <p:spPr bwMode="auto">
            <a:xfrm>
              <a:off x="780" y="1553"/>
              <a:ext cx="428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M</a:t>
              </a:r>
              <a:endParaRPr lang="en-US" sz="1400"/>
            </a:p>
          </p:txBody>
        </p:sp>
      </p:grpSp>
      <p:grpSp>
        <p:nvGrpSpPr>
          <p:cNvPr id="21" name="Group 185"/>
          <p:cNvGrpSpPr>
            <a:grpSpLocks/>
          </p:cNvGrpSpPr>
          <p:nvPr/>
        </p:nvGrpSpPr>
        <p:grpSpPr bwMode="auto">
          <a:xfrm>
            <a:off x="1528763" y="1039813"/>
            <a:ext cx="903287" cy="301625"/>
            <a:chOff x="1851" y="2046"/>
            <a:chExt cx="569" cy="190"/>
          </a:xfrm>
        </p:grpSpPr>
        <p:grpSp>
          <p:nvGrpSpPr>
            <p:cNvPr id="23604" name="Group 179"/>
            <p:cNvGrpSpPr>
              <a:grpSpLocks/>
            </p:cNvGrpSpPr>
            <p:nvPr/>
          </p:nvGrpSpPr>
          <p:grpSpPr bwMode="auto">
            <a:xfrm>
              <a:off x="1851" y="2047"/>
              <a:ext cx="190" cy="184"/>
              <a:chOff x="1962" y="2058"/>
              <a:chExt cx="190" cy="184"/>
            </a:xfrm>
          </p:grpSpPr>
          <p:sp>
            <p:nvSpPr>
              <p:cNvPr id="23608" name="Rectangle 180"/>
              <p:cNvSpPr>
                <a:spLocks noChangeArrowheads="1"/>
              </p:cNvSpPr>
              <p:nvPr/>
            </p:nvSpPr>
            <p:spPr bwMode="auto">
              <a:xfrm>
                <a:off x="1962" y="2075"/>
                <a:ext cx="177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9" name="Rectangle 181"/>
              <p:cNvSpPr>
                <a:spLocks noChangeArrowheads="1"/>
              </p:cNvSpPr>
              <p:nvPr/>
            </p:nvSpPr>
            <p:spPr bwMode="auto">
              <a:xfrm>
                <a:off x="1965" y="2058"/>
                <a:ext cx="187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mic Sans MS" charset="0"/>
                  </a:rPr>
                  <a:t>H</a:t>
                </a:r>
                <a:r>
                  <a:rPr lang="en-US" sz="1800" baseline="-25000">
                    <a:latin typeface="Comic Sans MS" charset="0"/>
                  </a:rPr>
                  <a:t>t</a:t>
                </a:r>
              </a:p>
            </p:txBody>
          </p:sp>
        </p:grpSp>
        <p:grpSp>
          <p:nvGrpSpPr>
            <p:cNvPr id="23605" name="Group 182"/>
            <p:cNvGrpSpPr>
              <a:grpSpLocks/>
            </p:cNvGrpSpPr>
            <p:nvPr/>
          </p:nvGrpSpPr>
          <p:grpSpPr bwMode="auto">
            <a:xfrm>
              <a:off x="1992" y="2046"/>
              <a:ext cx="428" cy="190"/>
              <a:chOff x="780" y="1553"/>
              <a:chExt cx="428" cy="190"/>
            </a:xfrm>
          </p:grpSpPr>
          <p:sp>
            <p:nvSpPr>
              <p:cNvPr id="23606" name="Rectangle 183"/>
              <p:cNvSpPr>
                <a:spLocks noChangeArrowheads="1"/>
              </p:cNvSpPr>
              <p:nvPr/>
            </p:nvSpPr>
            <p:spPr bwMode="auto">
              <a:xfrm>
                <a:off x="817" y="1569"/>
                <a:ext cx="312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7" name="Rectangle 184"/>
              <p:cNvSpPr>
                <a:spLocks noChangeArrowheads="1"/>
              </p:cNvSpPr>
              <p:nvPr/>
            </p:nvSpPr>
            <p:spPr bwMode="auto">
              <a:xfrm>
                <a:off x="780" y="1553"/>
                <a:ext cx="428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mic Sans MS" charset="0"/>
                  </a:rPr>
                  <a:t>M</a:t>
                </a:r>
                <a:endParaRPr lang="en-US" sz="1400"/>
              </a:p>
            </p:txBody>
          </p:sp>
        </p:grpSp>
      </p:grpSp>
      <p:grpSp>
        <p:nvGrpSpPr>
          <p:cNvPr id="24" name="Group 187"/>
          <p:cNvGrpSpPr>
            <a:grpSpLocks/>
          </p:cNvGrpSpPr>
          <p:nvPr/>
        </p:nvGrpSpPr>
        <p:grpSpPr bwMode="auto">
          <a:xfrm>
            <a:off x="1235075" y="1363663"/>
            <a:ext cx="301625" cy="292100"/>
            <a:chOff x="1962" y="2058"/>
            <a:chExt cx="190" cy="184"/>
          </a:xfrm>
        </p:grpSpPr>
        <p:sp>
          <p:nvSpPr>
            <p:cNvPr id="23602" name="Rectangle 188"/>
            <p:cNvSpPr>
              <a:spLocks noChangeArrowheads="1"/>
            </p:cNvSpPr>
            <p:nvPr/>
          </p:nvSpPr>
          <p:spPr bwMode="auto">
            <a:xfrm>
              <a:off x="1962" y="2075"/>
              <a:ext cx="177" cy="1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3" name="Rectangle 189"/>
            <p:cNvSpPr>
              <a:spLocks noChangeArrowheads="1"/>
            </p:cNvSpPr>
            <p:nvPr/>
          </p:nvSpPr>
          <p:spPr bwMode="auto">
            <a:xfrm>
              <a:off x="1965" y="2058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Comic Sans MS" charset="0"/>
                </a:rPr>
                <a:t>H</a:t>
              </a:r>
              <a:r>
                <a:rPr lang="en-US" sz="1800" baseline="-25000">
                  <a:latin typeface="Comic Sans MS" charset="0"/>
                </a:rPr>
                <a:t>n</a:t>
              </a:r>
            </a:p>
          </p:txBody>
        </p:sp>
      </p:grp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157163" y="1643063"/>
            <a:ext cx="758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F0000"/>
                </a:solidFill>
                <a:latin typeface="Comic Sans MS" charset="0"/>
              </a:rPr>
              <a:t>frame</a:t>
            </a:r>
            <a:endParaRPr lang="en-US" sz="1600">
              <a:solidFill>
                <a:schemeClr val="accent2"/>
              </a:solidFill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032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037 L -4.72222E-6 0.045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7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12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926 L -3.05556E-6 0.0479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22222E-6 L -3.05556E-6 0.0421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3.05556E-6 0.13889 L 0.40295 0.13889 L 0.40295 0.09885 L 0.57152 0.10093 L 0.57152 0.57709 L 0.66371 0.50857 L 0.66371 0.42848 " pathEditMode="relative" rAng="0" ptsTypes="AAAAAAAA">
                                      <p:cBhvr>
                                        <p:cTn id="61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77" y="2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046 L 0.00156 -0.0481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/>
      <p:bldP spid="112645" grpId="1"/>
      <p:bldP spid="112644" grpId="0"/>
      <p:bldP spid="112644" grpId="1"/>
      <p:bldP spid="112814" grpId="0"/>
      <p:bldP spid="112647" grpId="0"/>
      <p:bldP spid="11264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Tw Cen MT" charset="0"/>
                <a:ea typeface="ＭＳ Ｐゴシック" charset="0"/>
                <a:cs typeface="ＭＳ Ｐゴシック" charset="0"/>
              </a:rPr>
              <a:t>Message, Segment, Packet, and Frame</a:t>
            </a:r>
          </a:p>
        </p:txBody>
      </p:sp>
      <p:sp>
        <p:nvSpPr>
          <p:cNvPr id="25602" name="Rectangle 15"/>
          <p:cNvSpPr>
            <a:spLocks noChangeArrowheads="1"/>
          </p:cNvSpPr>
          <p:nvPr/>
        </p:nvSpPr>
        <p:spPr bwMode="auto">
          <a:xfrm>
            <a:off x="588963" y="1417638"/>
            <a:ext cx="1303337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Rectangle 27"/>
          <p:cNvSpPr>
            <a:spLocks noChangeArrowheads="1"/>
          </p:cNvSpPr>
          <p:nvPr/>
        </p:nvSpPr>
        <p:spPr bwMode="auto">
          <a:xfrm>
            <a:off x="7543800" y="1417638"/>
            <a:ext cx="1303338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Text Box 59"/>
          <p:cNvSpPr txBox="1">
            <a:spLocks noChangeArrowheads="1"/>
          </p:cNvSpPr>
          <p:nvPr/>
        </p:nvSpPr>
        <p:spPr bwMode="auto">
          <a:xfrm>
            <a:off x="6781800" y="1389063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b="1" u="none">
                <a:solidFill>
                  <a:srgbClr val="3333FF"/>
                </a:solidFill>
                <a:latin typeface="Times New Roman" charset="0"/>
              </a:rPr>
              <a:t>host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20725" y="1524001"/>
            <a:ext cx="7910513" cy="5046662"/>
            <a:chOff x="720725" y="1524001"/>
            <a:chExt cx="7910513" cy="5046662"/>
          </a:xfrm>
        </p:grpSpPr>
        <p:sp>
          <p:nvSpPr>
            <p:cNvPr id="25684" name="Line 12"/>
            <p:cNvSpPr>
              <a:spLocks noChangeShapeType="1"/>
            </p:cNvSpPr>
            <p:nvPr/>
          </p:nvSpPr>
          <p:spPr bwMode="auto">
            <a:xfrm>
              <a:off x="1198563" y="2193926"/>
              <a:ext cx="0" cy="622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5" name="Line 24"/>
            <p:cNvSpPr>
              <a:spLocks noChangeShapeType="1"/>
            </p:cNvSpPr>
            <p:nvPr/>
          </p:nvSpPr>
          <p:spPr bwMode="auto">
            <a:xfrm>
              <a:off x="8153400" y="2193926"/>
              <a:ext cx="0" cy="622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2" name="Line 13"/>
            <p:cNvSpPr>
              <a:spLocks noChangeShapeType="1"/>
            </p:cNvSpPr>
            <p:nvPr/>
          </p:nvSpPr>
          <p:spPr bwMode="auto">
            <a:xfrm>
              <a:off x="1198563" y="3400426"/>
              <a:ext cx="0" cy="622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3" name="Line 25"/>
            <p:cNvSpPr>
              <a:spLocks noChangeShapeType="1"/>
            </p:cNvSpPr>
            <p:nvPr/>
          </p:nvSpPr>
          <p:spPr bwMode="auto">
            <a:xfrm>
              <a:off x="8153400" y="3400426"/>
              <a:ext cx="0" cy="622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62" name="Rectangle 10"/>
            <p:cNvSpPr>
              <a:spLocks noChangeArrowheads="1"/>
            </p:cNvSpPr>
            <p:nvPr/>
          </p:nvSpPr>
          <p:spPr bwMode="auto">
            <a:xfrm>
              <a:off x="720725" y="5229226"/>
              <a:ext cx="906463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3" name="Text Box 11"/>
            <p:cNvSpPr txBox="1">
              <a:spLocks noChangeArrowheads="1"/>
            </p:cNvSpPr>
            <p:nvPr/>
          </p:nvSpPr>
          <p:spPr bwMode="auto">
            <a:xfrm>
              <a:off x="730250" y="5267326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Ethernet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interface</a:t>
              </a:r>
            </a:p>
          </p:txBody>
        </p:sp>
        <p:sp>
          <p:nvSpPr>
            <p:cNvPr id="25664" name="Rectangle 19"/>
            <p:cNvSpPr>
              <a:spLocks noChangeArrowheads="1"/>
            </p:cNvSpPr>
            <p:nvPr/>
          </p:nvSpPr>
          <p:spPr bwMode="auto">
            <a:xfrm>
              <a:off x="7710488" y="5189538"/>
              <a:ext cx="906462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5" name="Text Box 23"/>
            <p:cNvSpPr txBox="1">
              <a:spLocks noChangeArrowheads="1"/>
            </p:cNvSpPr>
            <p:nvPr/>
          </p:nvSpPr>
          <p:spPr bwMode="auto">
            <a:xfrm>
              <a:off x="7735888" y="5229226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Ethernet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interface</a:t>
              </a:r>
            </a:p>
          </p:txBody>
        </p:sp>
        <p:sp>
          <p:nvSpPr>
            <p:cNvPr id="25666" name="Rectangle 36"/>
            <p:cNvSpPr>
              <a:spLocks noChangeArrowheads="1"/>
            </p:cNvSpPr>
            <p:nvPr/>
          </p:nvSpPr>
          <p:spPr bwMode="auto">
            <a:xfrm>
              <a:off x="2357438" y="5229226"/>
              <a:ext cx="906462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7" name="Text Box 37"/>
            <p:cNvSpPr txBox="1">
              <a:spLocks noChangeArrowheads="1"/>
            </p:cNvSpPr>
            <p:nvPr/>
          </p:nvSpPr>
          <p:spPr bwMode="auto">
            <a:xfrm>
              <a:off x="2359025" y="5229226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Ethernet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interface</a:t>
              </a:r>
            </a:p>
          </p:txBody>
        </p:sp>
        <p:grpSp>
          <p:nvGrpSpPr>
            <p:cNvPr id="25668" name="Group 38"/>
            <p:cNvGrpSpPr>
              <a:grpSpLocks/>
            </p:cNvGrpSpPr>
            <p:nvPr/>
          </p:nvGrpSpPr>
          <p:grpSpPr bwMode="auto">
            <a:xfrm>
              <a:off x="6256338" y="5203826"/>
              <a:ext cx="912812" cy="606425"/>
              <a:chOff x="323" y="3421"/>
              <a:chExt cx="580" cy="367"/>
            </a:xfrm>
          </p:grpSpPr>
          <p:sp>
            <p:nvSpPr>
              <p:cNvPr id="25680" name="Rectangle 39"/>
              <p:cNvSpPr>
                <a:spLocks noChangeArrowheads="1"/>
              </p:cNvSpPr>
              <p:nvPr/>
            </p:nvSpPr>
            <p:spPr bwMode="auto">
              <a:xfrm>
                <a:off x="323" y="3421"/>
                <a:ext cx="576" cy="367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81" name="Text Box 40"/>
              <p:cNvSpPr txBox="1">
                <a:spLocks noChangeArrowheads="1"/>
              </p:cNvSpPr>
              <p:nvPr/>
            </p:nvSpPr>
            <p:spPr bwMode="auto">
              <a:xfrm>
                <a:off x="334" y="3429"/>
                <a:ext cx="569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ct val="90000"/>
                  </a:lnSpc>
                </a:pPr>
                <a:r>
                  <a:rPr lang="en-US" sz="1600" u="none">
                    <a:latin typeface="Times New Roman" charset="0"/>
                  </a:rPr>
                  <a:t>Ethernet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u="none">
                    <a:latin typeface="Times New Roman" charset="0"/>
                  </a:rPr>
                  <a:t>interface</a:t>
                </a:r>
              </a:p>
            </p:txBody>
          </p:sp>
        </p:grpSp>
        <p:sp>
          <p:nvSpPr>
            <p:cNvPr id="25669" name="Rectangle 44"/>
            <p:cNvSpPr>
              <a:spLocks noChangeArrowheads="1"/>
            </p:cNvSpPr>
            <p:nvPr/>
          </p:nvSpPr>
          <p:spPr bwMode="auto">
            <a:xfrm>
              <a:off x="3665538" y="5203826"/>
              <a:ext cx="906462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0" name="Text Box 45"/>
            <p:cNvSpPr txBox="1">
              <a:spLocks noChangeArrowheads="1"/>
            </p:cNvSpPr>
            <p:nvPr/>
          </p:nvSpPr>
          <p:spPr bwMode="auto">
            <a:xfrm>
              <a:off x="3687763" y="5229226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SONET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interface</a:t>
              </a:r>
            </a:p>
          </p:txBody>
        </p:sp>
        <p:sp>
          <p:nvSpPr>
            <p:cNvPr id="25671" name="Rectangle 46"/>
            <p:cNvSpPr>
              <a:spLocks noChangeArrowheads="1"/>
            </p:cNvSpPr>
            <p:nvPr/>
          </p:nvSpPr>
          <p:spPr bwMode="auto">
            <a:xfrm>
              <a:off x="4940300" y="5216526"/>
              <a:ext cx="906463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2" name="Text Box 47"/>
            <p:cNvSpPr txBox="1">
              <a:spLocks noChangeArrowheads="1"/>
            </p:cNvSpPr>
            <p:nvPr/>
          </p:nvSpPr>
          <p:spPr bwMode="auto">
            <a:xfrm>
              <a:off x="4954588" y="5267326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SONET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interface</a:t>
              </a:r>
            </a:p>
          </p:txBody>
        </p:sp>
        <p:grpSp>
          <p:nvGrpSpPr>
            <p:cNvPr id="25673" name="Group 79"/>
            <p:cNvGrpSpPr>
              <a:grpSpLocks/>
            </p:cNvGrpSpPr>
            <p:nvPr/>
          </p:nvGrpSpPr>
          <p:grpSpPr bwMode="auto">
            <a:xfrm>
              <a:off x="1198563" y="4592638"/>
              <a:ext cx="6954837" cy="663575"/>
              <a:chOff x="1198563" y="4879975"/>
              <a:chExt cx="6954837" cy="663575"/>
            </a:xfrm>
          </p:grpSpPr>
          <p:sp>
            <p:nvSpPr>
              <p:cNvPr id="25674" name="Line 14"/>
              <p:cNvSpPr>
                <a:spLocks noChangeShapeType="1"/>
              </p:cNvSpPr>
              <p:nvPr/>
            </p:nvSpPr>
            <p:spPr bwMode="auto">
              <a:xfrm>
                <a:off x="1198563" y="4879975"/>
                <a:ext cx="0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5" name="Line 26"/>
              <p:cNvSpPr>
                <a:spLocks noChangeShapeType="1"/>
              </p:cNvSpPr>
              <p:nvPr/>
            </p:nvSpPr>
            <p:spPr bwMode="auto">
              <a:xfrm>
                <a:off x="8153400" y="4879975"/>
                <a:ext cx="0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6" name="Line 42"/>
              <p:cNvSpPr>
                <a:spLocks noChangeShapeType="1"/>
              </p:cNvSpPr>
              <p:nvPr/>
            </p:nvSpPr>
            <p:spPr bwMode="auto">
              <a:xfrm flipH="1">
                <a:off x="2776538" y="4894263"/>
                <a:ext cx="541337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7" name="Line 43"/>
              <p:cNvSpPr>
                <a:spLocks noChangeShapeType="1"/>
              </p:cNvSpPr>
              <p:nvPr/>
            </p:nvSpPr>
            <p:spPr bwMode="auto">
              <a:xfrm>
                <a:off x="3579813" y="4908550"/>
                <a:ext cx="541337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8" name="Line 51"/>
              <p:cNvSpPr>
                <a:spLocks noChangeShapeType="1"/>
              </p:cNvSpPr>
              <p:nvPr/>
            </p:nvSpPr>
            <p:spPr bwMode="auto">
              <a:xfrm flipH="1">
                <a:off x="5353050" y="4921250"/>
                <a:ext cx="541338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9" name="Line 52"/>
              <p:cNvSpPr>
                <a:spLocks noChangeShapeType="1"/>
              </p:cNvSpPr>
              <p:nvPr/>
            </p:nvSpPr>
            <p:spPr bwMode="auto">
              <a:xfrm>
                <a:off x="6170613" y="4921250"/>
                <a:ext cx="527050" cy="5953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58" name="Rectangle 53"/>
            <p:cNvSpPr>
              <a:spLocks noChangeArrowheads="1"/>
            </p:cNvSpPr>
            <p:nvPr/>
          </p:nvSpPr>
          <p:spPr bwMode="auto">
            <a:xfrm>
              <a:off x="2195513" y="3827463"/>
              <a:ext cx="2522537" cy="2162175"/>
            </a:xfrm>
            <a:prstGeom prst="rect">
              <a:avLst/>
            </a:prstGeom>
            <a:noFill/>
            <a:ln w="25400">
              <a:solidFill>
                <a:srgbClr val="969696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9" name="Rectangle 54"/>
            <p:cNvSpPr>
              <a:spLocks noChangeArrowheads="1"/>
            </p:cNvSpPr>
            <p:nvPr/>
          </p:nvSpPr>
          <p:spPr bwMode="auto">
            <a:xfrm>
              <a:off x="4827588" y="3827463"/>
              <a:ext cx="2522537" cy="2162175"/>
            </a:xfrm>
            <a:prstGeom prst="rect">
              <a:avLst/>
            </a:prstGeom>
            <a:noFill/>
            <a:ln w="25400">
              <a:solidFill>
                <a:srgbClr val="969696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0" name="Text Box 60"/>
            <p:cNvSpPr txBox="1">
              <a:spLocks noChangeArrowheads="1"/>
            </p:cNvSpPr>
            <p:nvPr/>
          </p:nvSpPr>
          <p:spPr bwMode="auto">
            <a:xfrm>
              <a:off x="3032125" y="3424238"/>
              <a:ext cx="806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b="1" u="none">
                  <a:solidFill>
                    <a:srgbClr val="0000FF"/>
                  </a:solidFill>
                  <a:latin typeface="Times New Roman" charset="0"/>
                </a:rPr>
                <a:t>router</a:t>
              </a:r>
            </a:p>
          </p:txBody>
        </p:sp>
        <p:sp>
          <p:nvSpPr>
            <p:cNvPr id="25661" name="Text Box 61"/>
            <p:cNvSpPr txBox="1">
              <a:spLocks noChangeArrowheads="1"/>
            </p:cNvSpPr>
            <p:nvPr/>
          </p:nvSpPr>
          <p:spPr bwMode="auto">
            <a:xfrm>
              <a:off x="5662613" y="3438526"/>
              <a:ext cx="8064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b="1" u="none">
                  <a:solidFill>
                    <a:srgbClr val="0000FF"/>
                  </a:solidFill>
                  <a:latin typeface="Times New Roman" charset="0"/>
                </a:rPr>
                <a:t>router</a:t>
              </a:r>
            </a:p>
          </p:txBody>
        </p:sp>
        <p:grpSp>
          <p:nvGrpSpPr>
            <p:cNvPr id="25651" name="Group 74"/>
            <p:cNvGrpSpPr>
              <a:grpSpLocks/>
            </p:cNvGrpSpPr>
            <p:nvPr/>
          </p:nvGrpSpPr>
          <p:grpSpPr bwMode="auto">
            <a:xfrm>
              <a:off x="744538" y="1619251"/>
              <a:ext cx="7869237" cy="582612"/>
              <a:chOff x="744538" y="1906588"/>
              <a:chExt cx="7869237" cy="582612"/>
            </a:xfrm>
          </p:grpSpPr>
          <p:sp>
            <p:nvSpPr>
              <p:cNvPr id="25653" name="Rectangle 3"/>
              <p:cNvSpPr>
                <a:spLocks noChangeArrowheads="1"/>
              </p:cNvSpPr>
              <p:nvPr/>
            </p:nvSpPr>
            <p:spPr bwMode="auto">
              <a:xfrm>
                <a:off x="744538" y="1906588"/>
                <a:ext cx="914400" cy="582612"/>
              </a:xfrm>
              <a:prstGeom prst="rect">
                <a:avLst/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4" name="Text Box 5"/>
              <p:cNvSpPr txBox="1">
                <a:spLocks noChangeArrowheads="1"/>
              </p:cNvSpPr>
              <p:nvPr/>
            </p:nvSpPr>
            <p:spPr bwMode="auto">
              <a:xfrm>
                <a:off x="857250" y="2006600"/>
                <a:ext cx="7556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800" u="none">
                    <a:latin typeface="Times New Roman" charset="0"/>
                  </a:rPr>
                  <a:t>HTTP</a:t>
                </a:r>
              </a:p>
            </p:txBody>
          </p:sp>
          <p:sp>
            <p:nvSpPr>
              <p:cNvPr id="25655" name="Rectangle 16"/>
              <p:cNvSpPr>
                <a:spLocks noChangeArrowheads="1"/>
              </p:cNvSpPr>
              <p:nvPr/>
            </p:nvSpPr>
            <p:spPr bwMode="auto">
              <a:xfrm>
                <a:off x="7699375" y="1906588"/>
                <a:ext cx="914400" cy="582612"/>
              </a:xfrm>
              <a:prstGeom prst="rect">
                <a:avLst/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6" name="Text Box 20"/>
              <p:cNvSpPr txBox="1">
                <a:spLocks noChangeArrowheads="1"/>
              </p:cNvSpPr>
              <p:nvPr/>
            </p:nvSpPr>
            <p:spPr bwMode="auto">
              <a:xfrm>
                <a:off x="7812088" y="2006600"/>
                <a:ext cx="7556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800" u="none">
                    <a:latin typeface="Times New Roman" charset="0"/>
                  </a:rPr>
                  <a:t>HTTP</a:t>
                </a:r>
              </a:p>
            </p:txBody>
          </p:sp>
          <p:sp>
            <p:nvSpPr>
              <p:cNvPr id="25657" name="Line 62"/>
              <p:cNvSpPr>
                <a:spLocks noChangeShapeType="1"/>
              </p:cNvSpPr>
              <p:nvPr/>
            </p:nvSpPr>
            <p:spPr bwMode="auto">
              <a:xfrm>
                <a:off x="1670050" y="2203450"/>
                <a:ext cx="60642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52" name="Text Box 64"/>
            <p:cNvSpPr txBox="1">
              <a:spLocks noChangeArrowheads="1"/>
            </p:cNvSpPr>
            <p:nvPr/>
          </p:nvSpPr>
          <p:spPr bwMode="auto">
            <a:xfrm>
              <a:off x="4056063" y="1524001"/>
              <a:ext cx="16637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b="1" u="none">
                  <a:solidFill>
                    <a:srgbClr val="FF3300"/>
                  </a:solidFill>
                  <a:latin typeface="Times New Roman" charset="0"/>
                </a:rPr>
                <a:t>HTTP</a:t>
              </a:r>
              <a:r>
                <a:rPr lang="en-US" sz="1800" b="1" u="none">
                  <a:solidFill>
                    <a:srgbClr val="FF9900"/>
                  </a:solidFill>
                  <a:latin typeface="Times New Roman" charset="0"/>
                </a:rPr>
                <a:t> </a:t>
              </a:r>
              <a:r>
                <a:rPr lang="en-US" sz="1800" b="1" u="none">
                  <a:solidFill>
                    <a:srgbClr val="FF3300"/>
                  </a:solidFill>
                  <a:latin typeface="Times New Roman" charset="0"/>
                </a:rPr>
                <a:t>message</a:t>
              </a:r>
            </a:p>
          </p:txBody>
        </p:sp>
        <p:sp>
          <p:nvSpPr>
            <p:cNvPr id="25645" name="Rectangle 4"/>
            <p:cNvSpPr>
              <a:spLocks noChangeArrowheads="1"/>
            </p:cNvSpPr>
            <p:nvPr/>
          </p:nvSpPr>
          <p:spPr bwMode="auto">
            <a:xfrm>
              <a:off x="754063" y="2811463"/>
              <a:ext cx="914400" cy="58261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6" name="Text Box 6"/>
            <p:cNvSpPr txBox="1">
              <a:spLocks noChangeArrowheads="1"/>
            </p:cNvSpPr>
            <p:nvPr/>
          </p:nvSpPr>
          <p:spPr bwMode="auto">
            <a:xfrm>
              <a:off x="941388" y="2909888"/>
              <a:ext cx="603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u="none">
                  <a:latin typeface="Times New Roman" charset="0"/>
                </a:rPr>
                <a:t>TCP</a:t>
              </a:r>
            </a:p>
          </p:txBody>
        </p:sp>
        <p:sp>
          <p:nvSpPr>
            <p:cNvPr id="25647" name="Rectangle 17"/>
            <p:cNvSpPr>
              <a:spLocks noChangeArrowheads="1"/>
            </p:cNvSpPr>
            <p:nvPr/>
          </p:nvSpPr>
          <p:spPr bwMode="auto">
            <a:xfrm>
              <a:off x="7708900" y="2811463"/>
              <a:ext cx="914400" cy="58261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8" name="Text Box 21"/>
            <p:cNvSpPr txBox="1">
              <a:spLocks noChangeArrowheads="1"/>
            </p:cNvSpPr>
            <p:nvPr/>
          </p:nvSpPr>
          <p:spPr bwMode="auto">
            <a:xfrm>
              <a:off x="7896225" y="2909888"/>
              <a:ext cx="603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u="none">
                  <a:latin typeface="Times New Roman" charset="0"/>
                </a:rPr>
                <a:t>TCP</a:t>
              </a:r>
            </a:p>
          </p:txBody>
        </p:sp>
        <p:sp>
          <p:nvSpPr>
            <p:cNvPr id="25649" name="Line 63"/>
            <p:cNvSpPr>
              <a:spLocks noChangeShapeType="1"/>
            </p:cNvSpPr>
            <p:nvPr/>
          </p:nvSpPr>
          <p:spPr bwMode="auto">
            <a:xfrm>
              <a:off x="1698625" y="3106738"/>
              <a:ext cx="6040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0" name="Text Box 65"/>
            <p:cNvSpPr txBox="1">
              <a:spLocks noChangeArrowheads="1"/>
            </p:cNvSpPr>
            <p:nvPr/>
          </p:nvSpPr>
          <p:spPr bwMode="auto">
            <a:xfrm>
              <a:off x="4154488" y="2728913"/>
              <a:ext cx="1498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b="1" u="none">
                  <a:solidFill>
                    <a:srgbClr val="FF3300"/>
                  </a:solidFill>
                  <a:latin typeface="Times New Roman" charset="0"/>
                </a:rPr>
                <a:t>TCP segment</a:t>
              </a:r>
            </a:p>
          </p:txBody>
        </p:sp>
        <p:grpSp>
          <p:nvGrpSpPr>
            <p:cNvPr id="25628" name="Group 7"/>
            <p:cNvGrpSpPr>
              <a:grpSpLocks/>
            </p:cNvGrpSpPr>
            <p:nvPr/>
          </p:nvGrpSpPr>
          <p:grpSpPr bwMode="auto">
            <a:xfrm>
              <a:off x="739775" y="3998913"/>
              <a:ext cx="914400" cy="582613"/>
              <a:chOff x="323" y="2664"/>
              <a:chExt cx="576" cy="367"/>
            </a:xfrm>
          </p:grpSpPr>
          <p:sp>
            <p:nvSpPr>
              <p:cNvPr id="25643" name="Rectangle 8"/>
              <p:cNvSpPr>
                <a:spLocks noChangeArrowheads="1"/>
              </p:cNvSpPr>
              <p:nvPr/>
            </p:nvSpPr>
            <p:spPr bwMode="auto">
              <a:xfrm>
                <a:off x="323" y="2664"/>
                <a:ext cx="576" cy="367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4" name="Text Box 9"/>
              <p:cNvSpPr txBox="1">
                <a:spLocks noChangeArrowheads="1"/>
              </p:cNvSpPr>
              <p:nvPr/>
            </p:nvSpPr>
            <p:spPr bwMode="auto">
              <a:xfrm>
                <a:off x="500" y="2729"/>
                <a:ext cx="244" cy="231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800" u="none">
                    <a:latin typeface="Times New Roman" charset="0"/>
                  </a:rPr>
                  <a:t>IP</a:t>
                </a:r>
              </a:p>
            </p:txBody>
          </p:sp>
        </p:grpSp>
        <p:sp>
          <p:nvSpPr>
            <p:cNvPr id="25629" name="Rectangle 18"/>
            <p:cNvSpPr>
              <a:spLocks noChangeArrowheads="1"/>
            </p:cNvSpPr>
            <p:nvPr/>
          </p:nvSpPr>
          <p:spPr bwMode="auto">
            <a:xfrm>
              <a:off x="7694613" y="3998913"/>
              <a:ext cx="914400" cy="582613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0" name="Text Box 22"/>
            <p:cNvSpPr txBox="1">
              <a:spLocks noChangeArrowheads="1"/>
            </p:cNvSpPr>
            <p:nvPr/>
          </p:nvSpPr>
          <p:spPr bwMode="auto">
            <a:xfrm>
              <a:off x="7991475" y="4114801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u="none">
                  <a:latin typeface="Times New Roman" charset="0"/>
                </a:rPr>
                <a:t>IP</a:t>
              </a:r>
            </a:p>
          </p:txBody>
        </p:sp>
        <p:grpSp>
          <p:nvGrpSpPr>
            <p:cNvPr id="25631" name="Group 30"/>
            <p:cNvGrpSpPr>
              <a:grpSpLocks/>
            </p:cNvGrpSpPr>
            <p:nvPr/>
          </p:nvGrpSpPr>
          <p:grpSpPr bwMode="auto">
            <a:xfrm>
              <a:off x="2955925" y="4027488"/>
              <a:ext cx="914400" cy="582613"/>
              <a:chOff x="323" y="2664"/>
              <a:chExt cx="576" cy="367"/>
            </a:xfrm>
          </p:grpSpPr>
          <p:sp>
            <p:nvSpPr>
              <p:cNvPr id="25641" name="Rectangle 31"/>
              <p:cNvSpPr>
                <a:spLocks noChangeArrowheads="1"/>
              </p:cNvSpPr>
              <p:nvPr/>
            </p:nvSpPr>
            <p:spPr bwMode="auto">
              <a:xfrm>
                <a:off x="323" y="2664"/>
                <a:ext cx="576" cy="367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2" name="Text Box 32"/>
              <p:cNvSpPr txBox="1">
                <a:spLocks noChangeArrowheads="1"/>
              </p:cNvSpPr>
              <p:nvPr/>
            </p:nvSpPr>
            <p:spPr bwMode="auto">
              <a:xfrm>
                <a:off x="500" y="2729"/>
                <a:ext cx="244" cy="231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800" u="none">
                    <a:latin typeface="Times New Roman" charset="0"/>
                  </a:rPr>
                  <a:t>IP</a:t>
                </a:r>
              </a:p>
            </p:txBody>
          </p:sp>
        </p:grpSp>
        <p:grpSp>
          <p:nvGrpSpPr>
            <p:cNvPr id="25632" name="Group 33"/>
            <p:cNvGrpSpPr>
              <a:grpSpLocks/>
            </p:cNvGrpSpPr>
            <p:nvPr/>
          </p:nvGrpSpPr>
          <p:grpSpPr bwMode="auto">
            <a:xfrm>
              <a:off x="5600700" y="4027488"/>
              <a:ext cx="914400" cy="582613"/>
              <a:chOff x="323" y="2664"/>
              <a:chExt cx="576" cy="367"/>
            </a:xfrm>
          </p:grpSpPr>
          <p:sp>
            <p:nvSpPr>
              <p:cNvPr id="25639" name="Rectangle 34"/>
              <p:cNvSpPr>
                <a:spLocks noChangeArrowheads="1"/>
              </p:cNvSpPr>
              <p:nvPr/>
            </p:nvSpPr>
            <p:spPr bwMode="auto">
              <a:xfrm>
                <a:off x="323" y="2664"/>
                <a:ext cx="576" cy="367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0" name="Text Box 35"/>
              <p:cNvSpPr txBox="1">
                <a:spLocks noChangeArrowheads="1"/>
              </p:cNvSpPr>
              <p:nvPr/>
            </p:nvSpPr>
            <p:spPr bwMode="auto">
              <a:xfrm>
                <a:off x="500" y="2729"/>
                <a:ext cx="244" cy="231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800" u="none">
                    <a:latin typeface="Times New Roman" charset="0"/>
                  </a:rPr>
                  <a:t>IP</a:t>
                </a:r>
              </a:p>
            </p:txBody>
          </p:sp>
        </p:grpSp>
        <p:sp>
          <p:nvSpPr>
            <p:cNvPr id="25633" name="Line 66"/>
            <p:cNvSpPr>
              <a:spLocks noChangeShapeType="1"/>
            </p:cNvSpPr>
            <p:nvPr/>
          </p:nvSpPr>
          <p:spPr bwMode="auto">
            <a:xfrm flipV="1">
              <a:off x="1671638" y="4311651"/>
              <a:ext cx="13017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4" name="Line 67"/>
            <p:cNvSpPr>
              <a:spLocks noChangeShapeType="1"/>
            </p:cNvSpPr>
            <p:nvPr/>
          </p:nvSpPr>
          <p:spPr bwMode="auto">
            <a:xfrm flipV="1">
              <a:off x="3902075" y="4325938"/>
              <a:ext cx="17446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5" name="Line 68"/>
            <p:cNvSpPr>
              <a:spLocks noChangeShapeType="1"/>
            </p:cNvSpPr>
            <p:nvPr/>
          </p:nvSpPr>
          <p:spPr bwMode="auto">
            <a:xfrm flipV="1">
              <a:off x="6519863" y="4311651"/>
              <a:ext cx="11763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6" name="Text Box 69"/>
            <p:cNvSpPr txBox="1">
              <a:spLocks noChangeArrowheads="1"/>
            </p:cNvSpPr>
            <p:nvPr/>
          </p:nvSpPr>
          <p:spPr bwMode="auto">
            <a:xfrm>
              <a:off x="1827213" y="3984626"/>
              <a:ext cx="1014412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b="1" u="none">
                  <a:solidFill>
                    <a:srgbClr val="FF3300"/>
                  </a:solidFill>
                  <a:latin typeface="Times New Roman" charset="0"/>
                </a:rPr>
                <a:t>IP packet</a:t>
              </a:r>
            </a:p>
          </p:txBody>
        </p:sp>
        <p:sp>
          <p:nvSpPr>
            <p:cNvPr id="25637" name="Text Box 70"/>
            <p:cNvSpPr txBox="1">
              <a:spLocks noChangeArrowheads="1"/>
            </p:cNvSpPr>
            <p:nvPr/>
          </p:nvSpPr>
          <p:spPr bwMode="auto">
            <a:xfrm>
              <a:off x="6648450" y="4013201"/>
              <a:ext cx="101441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b="1" u="none">
                  <a:solidFill>
                    <a:srgbClr val="FF3300"/>
                  </a:solidFill>
                  <a:latin typeface="Times New Roman" charset="0"/>
                </a:rPr>
                <a:t>IP</a:t>
              </a:r>
              <a:r>
                <a:rPr lang="en-US" sz="1600" b="1" u="none">
                  <a:solidFill>
                    <a:srgbClr val="FF9900"/>
                  </a:solidFill>
                  <a:latin typeface="Times New Roman" charset="0"/>
                </a:rPr>
                <a:t> </a:t>
              </a:r>
              <a:r>
                <a:rPr lang="en-US" sz="1600" b="1" u="none">
                  <a:solidFill>
                    <a:srgbClr val="FF3300"/>
                  </a:solidFill>
                  <a:latin typeface="Times New Roman" charset="0"/>
                </a:rPr>
                <a:t>packet</a:t>
              </a:r>
            </a:p>
          </p:txBody>
        </p:sp>
        <p:sp>
          <p:nvSpPr>
            <p:cNvPr id="25638" name="Text Box 71"/>
            <p:cNvSpPr txBox="1">
              <a:spLocks noChangeArrowheads="1"/>
            </p:cNvSpPr>
            <p:nvPr/>
          </p:nvSpPr>
          <p:spPr bwMode="auto">
            <a:xfrm>
              <a:off x="4251325" y="3998913"/>
              <a:ext cx="101441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b="1" u="none">
                  <a:solidFill>
                    <a:srgbClr val="FF3300"/>
                  </a:solidFill>
                  <a:latin typeface="Times New Roman" charset="0"/>
                </a:rPr>
                <a:t>IP packet</a:t>
              </a:r>
            </a:p>
          </p:txBody>
        </p:sp>
        <p:sp>
          <p:nvSpPr>
            <p:cNvPr id="25615" name="Line 48"/>
            <p:cNvSpPr>
              <a:spLocks noChangeShapeType="1"/>
            </p:cNvSpPr>
            <p:nvPr/>
          </p:nvSpPr>
          <p:spPr bwMode="auto">
            <a:xfrm flipH="1">
              <a:off x="6731000" y="5803901"/>
              <a:ext cx="0" cy="360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6" name="Line 50"/>
            <p:cNvSpPr>
              <a:spLocks noChangeShapeType="1"/>
            </p:cNvSpPr>
            <p:nvPr/>
          </p:nvSpPr>
          <p:spPr bwMode="auto">
            <a:xfrm>
              <a:off x="8183563" y="5807076"/>
              <a:ext cx="1587" cy="330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Line 55"/>
            <p:cNvSpPr>
              <a:spLocks noChangeShapeType="1"/>
            </p:cNvSpPr>
            <p:nvPr/>
          </p:nvSpPr>
          <p:spPr bwMode="auto">
            <a:xfrm flipH="1">
              <a:off x="4105275" y="5805488"/>
              <a:ext cx="1588" cy="330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18" name="Group 81"/>
            <p:cNvGrpSpPr>
              <a:grpSpLocks/>
            </p:cNvGrpSpPr>
            <p:nvPr/>
          </p:nvGrpSpPr>
          <p:grpSpPr bwMode="auto">
            <a:xfrm>
              <a:off x="858838" y="5815013"/>
              <a:ext cx="7742237" cy="755650"/>
              <a:chOff x="858838" y="6102350"/>
              <a:chExt cx="7742237" cy="755650"/>
            </a:xfrm>
          </p:grpSpPr>
          <p:sp>
            <p:nvSpPr>
              <p:cNvPr id="25619" name="Line 28"/>
              <p:cNvSpPr>
                <a:spLocks noChangeShapeType="1"/>
              </p:cNvSpPr>
              <p:nvPr/>
            </p:nvSpPr>
            <p:spPr bwMode="auto">
              <a:xfrm>
                <a:off x="1190625" y="6102350"/>
                <a:ext cx="0" cy="37306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0" name="Line 29"/>
              <p:cNvSpPr>
                <a:spLocks noChangeShapeType="1"/>
              </p:cNvSpPr>
              <p:nvPr/>
            </p:nvSpPr>
            <p:spPr bwMode="auto">
              <a:xfrm>
                <a:off x="858838" y="6475413"/>
                <a:ext cx="23272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1" name="Line 41"/>
              <p:cNvSpPr>
                <a:spLocks noChangeShapeType="1"/>
              </p:cNvSpPr>
              <p:nvPr/>
            </p:nvSpPr>
            <p:spPr bwMode="auto">
              <a:xfrm flipH="1">
                <a:off x="2795588" y="6130925"/>
                <a:ext cx="1587" cy="330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2" name="Line 49"/>
              <p:cNvSpPr>
                <a:spLocks noChangeShapeType="1"/>
              </p:cNvSpPr>
              <p:nvPr/>
            </p:nvSpPr>
            <p:spPr bwMode="auto">
              <a:xfrm flipH="1">
                <a:off x="6273800" y="6437313"/>
                <a:ext cx="23272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3" name="Line 56"/>
              <p:cNvSpPr>
                <a:spLocks noChangeShapeType="1"/>
              </p:cNvSpPr>
              <p:nvPr/>
            </p:nvSpPr>
            <p:spPr bwMode="auto">
              <a:xfrm flipH="1">
                <a:off x="5365750" y="6105525"/>
                <a:ext cx="1588" cy="330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4" name="Line 57"/>
              <p:cNvSpPr>
                <a:spLocks noChangeShapeType="1"/>
              </p:cNvSpPr>
              <p:nvPr/>
            </p:nvSpPr>
            <p:spPr bwMode="auto">
              <a:xfrm>
                <a:off x="4122738" y="6437313"/>
                <a:ext cx="124618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25" name="Text Box 72"/>
              <p:cNvSpPr txBox="1">
                <a:spLocks noChangeArrowheads="1"/>
              </p:cNvSpPr>
              <p:nvPr/>
            </p:nvSpPr>
            <p:spPr bwMode="auto">
              <a:xfrm>
                <a:off x="1166813" y="6491288"/>
                <a:ext cx="168910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800" b="1" u="none" dirty="0">
                    <a:solidFill>
                      <a:srgbClr val="FF3300"/>
                    </a:solidFill>
                    <a:latin typeface="Times New Roman" charset="0"/>
                  </a:rPr>
                  <a:t>Ethernet</a:t>
                </a:r>
                <a:r>
                  <a:rPr lang="en-US" sz="1800" b="1" u="none" dirty="0">
                    <a:solidFill>
                      <a:srgbClr val="FF9900"/>
                    </a:solidFill>
                    <a:latin typeface="Times New Roman" charset="0"/>
                  </a:rPr>
                  <a:t> </a:t>
                </a:r>
                <a:r>
                  <a:rPr lang="en-US" sz="1800" b="1" u="none" dirty="0">
                    <a:solidFill>
                      <a:srgbClr val="FF3300"/>
                    </a:solidFill>
                    <a:latin typeface="Times New Roman" charset="0"/>
                  </a:rPr>
                  <a:t>frame</a:t>
                </a:r>
              </a:p>
            </p:txBody>
          </p:sp>
          <p:sp>
            <p:nvSpPr>
              <p:cNvPr id="25626" name="Text Box 73"/>
              <p:cNvSpPr txBox="1">
                <a:spLocks noChangeArrowheads="1"/>
              </p:cNvSpPr>
              <p:nvPr/>
            </p:nvSpPr>
            <p:spPr bwMode="auto">
              <a:xfrm>
                <a:off x="6723063" y="6419850"/>
                <a:ext cx="16891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800" b="1" u="none">
                    <a:solidFill>
                      <a:srgbClr val="FF3300"/>
                    </a:solidFill>
                    <a:latin typeface="Times New Roman" charset="0"/>
                  </a:rPr>
                  <a:t>Ethernet frame</a:t>
                </a:r>
                <a:endParaRPr lang="en-US" b="1" u="none">
                  <a:solidFill>
                    <a:srgbClr val="FF3300"/>
                  </a:solidFill>
                  <a:latin typeface="Times New Roman" charset="0"/>
                </a:endParaRPr>
              </a:p>
            </p:txBody>
          </p:sp>
          <p:sp>
            <p:nvSpPr>
              <p:cNvPr id="25627" name="Text Box 74"/>
              <p:cNvSpPr txBox="1">
                <a:spLocks noChangeArrowheads="1"/>
              </p:cNvSpPr>
              <p:nvPr/>
            </p:nvSpPr>
            <p:spPr bwMode="auto">
              <a:xfrm>
                <a:off x="3948113" y="6491288"/>
                <a:ext cx="160020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800" b="1" u="none">
                    <a:solidFill>
                      <a:srgbClr val="FF3300"/>
                    </a:solidFill>
                    <a:latin typeface="Times New Roman" charset="0"/>
                  </a:rPr>
                  <a:t>SONET frame</a:t>
                </a:r>
              </a:p>
            </p:txBody>
          </p:sp>
        </p:grpSp>
      </p:grpSp>
      <p:sp>
        <p:nvSpPr>
          <p:cNvPr id="25613" name="Text Box 59"/>
          <p:cNvSpPr txBox="1">
            <a:spLocks noChangeArrowheads="1"/>
          </p:cNvSpPr>
          <p:nvPr/>
        </p:nvSpPr>
        <p:spPr bwMode="auto">
          <a:xfrm>
            <a:off x="1981200" y="1465263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b="1" u="none">
                <a:solidFill>
                  <a:srgbClr val="3333FF"/>
                </a:solidFill>
                <a:latin typeface="Times New Roman" charset="0"/>
              </a:rPr>
              <a:t>host</a:t>
            </a:r>
          </a:p>
        </p:txBody>
      </p:sp>
      <p:sp>
        <p:nvSpPr>
          <p:cNvPr id="25614" name="Slide Number Placeholder 8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069013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F83E3727-DF54-7045-9529-CC31F1C67DD7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18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15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 smtClean="0">
                <a:latin typeface="Tw Cen MT" charset="0"/>
                <a:ea typeface="ＭＳ Ｐゴシック" charset="0"/>
                <a:cs typeface="ＭＳ Ｐゴシック" charset="0"/>
              </a:rPr>
              <a:t>Mensagem</a:t>
            </a:r>
            <a:r>
              <a:rPr lang="en-US" sz="3600" b="1" dirty="0" smtClean="0">
                <a:latin typeface="Tw Cen MT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3600" b="1" dirty="0" err="1" smtClean="0">
                <a:latin typeface="Tw Cen MT" charset="0"/>
                <a:ea typeface="ＭＳ Ｐゴシック" charset="0"/>
                <a:cs typeface="ＭＳ Ｐゴシック" charset="0"/>
              </a:rPr>
              <a:t>Segmento</a:t>
            </a:r>
            <a:r>
              <a:rPr lang="en-US" sz="3600" b="1" dirty="0" smtClean="0">
                <a:latin typeface="Tw Cen MT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3600" b="1" dirty="0" err="1" smtClean="0">
                <a:latin typeface="Tw Cen MT" charset="0"/>
                <a:ea typeface="ＭＳ Ｐゴシック" charset="0"/>
                <a:cs typeface="ＭＳ Ｐゴシック" charset="0"/>
              </a:rPr>
              <a:t>Pacote</a:t>
            </a:r>
            <a:r>
              <a:rPr lang="en-US" sz="3600" b="1" dirty="0" smtClean="0">
                <a:latin typeface="Tw Cen MT" charset="0"/>
                <a:ea typeface="ＭＳ Ｐゴシック" charset="0"/>
                <a:cs typeface="ＭＳ Ｐゴシック" charset="0"/>
              </a:rPr>
              <a:t> e </a:t>
            </a:r>
            <a:r>
              <a:rPr lang="en-US" sz="3600" b="1" i="1" dirty="0">
                <a:latin typeface="Tw Cen MT" charset="0"/>
                <a:ea typeface="ＭＳ Ｐゴシック" charset="0"/>
                <a:cs typeface="ＭＳ Ｐゴシック" charset="0"/>
              </a:rPr>
              <a:t>Frame</a:t>
            </a:r>
          </a:p>
        </p:txBody>
      </p:sp>
      <p:sp>
        <p:nvSpPr>
          <p:cNvPr id="27650" name="Rectangle 15"/>
          <p:cNvSpPr>
            <a:spLocks noChangeArrowheads="1"/>
          </p:cNvSpPr>
          <p:nvPr/>
        </p:nvSpPr>
        <p:spPr bwMode="auto">
          <a:xfrm>
            <a:off x="588963" y="1704975"/>
            <a:ext cx="1303337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651" name="Group 75"/>
          <p:cNvGrpSpPr>
            <a:grpSpLocks/>
          </p:cNvGrpSpPr>
          <p:nvPr/>
        </p:nvGrpSpPr>
        <p:grpSpPr bwMode="auto">
          <a:xfrm>
            <a:off x="1198563" y="2481263"/>
            <a:ext cx="6954837" cy="622300"/>
            <a:chOff x="1198563" y="2481263"/>
            <a:chExt cx="6954837" cy="622300"/>
          </a:xfrm>
        </p:grpSpPr>
        <p:sp>
          <p:nvSpPr>
            <p:cNvPr id="27749" name="Line 12"/>
            <p:cNvSpPr>
              <a:spLocks noChangeShapeType="1"/>
            </p:cNvSpPr>
            <p:nvPr/>
          </p:nvSpPr>
          <p:spPr bwMode="auto">
            <a:xfrm>
              <a:off x="1198563" y="2481263"/>
              <a:ext cx="0" cy="622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50" name="Line 24"/>
            <p:cNvSpPr>
              <a:spLocks noChangeShapeType="1"/>
            </p:cNvSpPr>
            <p:nvPr/>
          </p:nvSpPr>
          <p:spPr bwMode="auto">
            <a:xfrm>
              <a:off x="8153400" y="2481263"/>
              <a:ext cx="0" cy="622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52" name="Group 77"/>
          <p:cNvGrpSpPr>
            <a:grpSpLocks/>
          </p:cNvGrpSpPr>
          <p:nvPr/>
        </p:nvGrpSpPr>
        <p:grpSpPr bwMode="auto">
          <a:xfrm>
            <a:off x="1198563" y="3687763"/>
            <a:ext cx="6954837" cy="622300"/>
            <a:chOff x="1198563" y="3687763"/>
            <a:chExt cx="6954837" cy="622300"/>
          </a:xfrm>
        </p:grpSpPr>
        <p:sp>
          <p:nvSpPr>
            <p:cNvPr id="27747" name="Line 13"/>
            <p:cNvSpPr>
              <a:spLocks noChangeShapeType="1"/>
            </p:cNvSpPr>
            <p:nvPr/>
          </p:nvSpPr>
          <p:spPr bwMode="auto">
            <a:xfrm>
              <a:off x="1198563" y="3687763"/>
              <a:ext cx="0" cy="622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48" name="Line 25"/>
            <p:cNvSpPr>
              <a:spLocks noChangeShapeType="1"/>
            </p:cNvSpPr>
            <p:nvPr/>
          </p:nvSpPr>
          <p:spPr bwMode="auto">
            <a:xfrm>
              <a:off x="8153400" y="3687763"/>
              <a:ext cx="0" cy="622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53" name="Rectangle 27"/>
          <p:cNvSpPr>
            <a:spLocks noChangeArrowheads="1"/>
          </p:cNvSpPr>
          <p:nvPr/>
        </p:nvSpPr>
        <p:spPr bwMode="auto">
          <a:xfrm>
            <a:off x="7543800" y="1704975"/>
            <a:ext cx="1303338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654" name="Group 80"/>
          <p:cNvGrpSpPr>
            <a:grpSpLocks/>
          </p:cNvGrpSpPr>
          <p:nvPr/>
        </p:nvGrpSpPr>
        <p:grpSpPr bwMode="auto">
          <a:xfrm>
            <a:off x="720725" y="4879975"/>
            <a:ext cx="7910513" cy="1243013"/>
            <a:chOff x="720725" y="4879975"/>
            <a:chExt cx="7910513" cy="1243013"/>
          </a:xfrm>
        </p:grpSpPr>
        <p:sp>
          <p:nvSpPr>
            <p:cNvPr id="27727" name="Rectangle 10"/>
            <p:cNvSpPr>
              <a:spLocks noChangeArrowheads="1"/>
            </p:cNvSpPr>
            <p:nvPr/>
          </p:nvSpPr>
          <p:spPr bwMode="auto">
            <a:xfrm>
              <a:off x="720725" y="5516563"/>
              <a:ext cx="906463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28" name="Text Box 11"/>
            <p:cNvSpPr txBox="1">
              <a:spLocks noChangeArrowheads="1"/>
            </p:cNvSpPr>
            <p:nvPr/>
          </p:nvSpPr>
          <p:spPr bwMode="auto">
            <a:xfrm>
              <a:off x="730250" y="5554663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Ethernet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interface</a:t>
              </a:r>
            </a:p>
          </p:txBody>
        </p:sp>
        <p:sp>
          <p:nvSpPr>
            <p:cNvPr id="27729" name="Rectangle 19"/>
            <p:cNvSpPr>
              <a:spLocks noChangeArrowheads="1"/>
            </p:cNvSpPr>
            <p:nvPr/>
          </p:nvSpPr>
          <p:spPr bwMode="auto">
            <a:xfrm>
              <a:off x="7710488" y="5476875"/>
              <a:ext cx="906462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30" name="Text Box 23"/>
            <p:cNvSpPr txBox="1">
              <a:spLocks noChangeArrowheads="1"/>
            </p:cNvSpPr>
            <p:nvPr/>
          </p:nvSpPr>
          <p:spPr bwMode="auto">
            <a:xfrm>
              <a:off x="7735888" y="5516563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Ethernet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interface</a:t>
              </a:r>
            </a:p>
          </p:txBody>
        </p:sp>
        <p:sp>
          <p:nvSpPr>
            <p:cNvPr id="27731" name="Rectangle 36"/>
            <p:cNvSpPr>
              <a:spLocks noChangeArrowheads="1"/>
            </p:cNvSpPr>
            <p:nvPr/>
          </p:nvSpPr>
          <p:spPr bwMode="auto">
            <a:xfrm>
              <a:off x="2357438" y="5516563"/>
              <a:ext cx="906462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32" name="Text Box 37"/>
            <p:cNvSpPr txBox="1">
              <a:spLocks noChangeArrowheads="1"/>
            </p:cNvSpPr>
            <p:nvPr/>
          </p:nvSpPr>
          <p:spPr bwMode="auto">
            <a:xfrm>
              <a:off x="2359025" y="5516563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Ethernet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interface</a:t>
              </a:r>
            </a:p>
          </p:txBody>
        </p:sp>
        <p:grpSp>
          <p:nvGrpSpPr>
            <p:cNvPr id="27733" name="Group 38"/>
            <p:cNvGrpSpPr>
              <a:grpSpLocks/>
            </p:cNvGrpSpPr>
            <p:nvPr/>
          </p:nvGrpSpPr>
          <p:grpSpPr bwMode="auto">
            <a:xfrm>
              <a:off x="6256338" y="5491163"/>
              <a:ext cx="912812" cy="606425"/>
              <a:chOff x="323" y="3421"/>
              <a:chExt cx="580" cy="367"/>
            </a:xfrm>
          </p:grpSpPr>
          <p:sp>
            <p:nvSpPr>
              <p:cNvPr id="27745" name="Rectangle 39"/>
              <p:cNvSpPr>
                <a:spLocks noChangeArrowheads="1"/>
              </p:cNvSpPr>
              <p:nvPr/>
            </p:nvSpPr>
            <p:spPr bwMode="auto">
              <a:xfrm>
                <a:off x="323" y="3421"/>
                <a:ext cx="576" cy="367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46" name="Text Box 40"/>
              <p:cNvSpPr txBox="1">
                <a:spLocks noChangeArrowheads="1"/>
              </p:cNvSpPr>
              <p:nvPr/>
            </p:nvSpPr>
            <p:spPr bwMode="auto">
              <a:xfrm>
                <a:off x="334" y="3429"/>
                <a:ext cx="569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ct val="90000"/>
                  </a:lnSpc>
                </a:pPr>
                <a:r>
                  <a:rPr lang="en-US" sz="1600" u="none">
                    <a:latin typeface="Times New Roman" charset="0"/>
                  </a:rPr>
                  <a:t>Ethernet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u="none">
                    <a:latin typeface="Times New Roman" charset="0"/>
                  </a:rPr>
                  <a:t>interface</a:t>
                </a:r>
              </a:p>
            </p:txBody>
          </p:sp>
        </p:grpSp>
        <p:sp>
          <p:nvSpPr>
            <p:cNvPr id="27734" name="Rectangle 44"/>
            <p:cNvSpPr>
              <a:spLocks noChangeArrowheads="1"/>
            </p:cNvSpPr>
            <p:nvPr/>
          </p:nvSpPr>
          <p:spPr bwMode="auto">
            <a:xfrm>
              <a:off x="3665538" y="5491163"/>
              <a:ext cx="906462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35" name="Text Box 45"/>
            <p:cNvSpPr txBox="1">
              <a:spLocks noChangeArrowheads="1"/>
            </p:cNvSpPr>
            <p:nvPr/>
          </p:nvSpPr>
          <p:spPr bwMode="auto">
            <a:xfrm>
              <a:off x="3687763" y="5516563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SONET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interface</a:t>
              </a:r>
            </a:p>
          </p:txBody>
        </p:sp>
        <p:sp>
          <p:nvSpPr>
            <p:cNvPr id="27736" name="Rectangle 46"/>
            <p:cNvSpPr>
              <a:spLocks noChangeArrowheads="1"/>
            </p:cNvSpPr>
            <p:nvPr/>
          </p:nvSpPr>
          <p:spPr bwMode="auto">
            <a:xfrm>
              <a:off x="4940300" y="5503863"/>
              <a:ext cx="906463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37" name="Text Box 47"/>
            <p:cNvSpPr txBox="1">
              <a:spLocks noChangeArrowheads="1"/>
            </p:cNvSpPr>
            <p:nvPr/>
          </p:nvSpPr>
          <p:spPr bwMode="auto">
            <a:xfrm>
              <a:off x="4954588" y="5554663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SONET</a:t>
              </a:r>
            </a:p>
            <a:p>
              <a:pPr algn="ctr">
                <a:lnSpc>
                  <a:spcPct val="90000"/>
                </a:lnSpc>
              </a:pPr>
              <a:r>
                <a:rPr lang="en-US" sz="1600" u="none">
                  <a:latin typeface="Times New Roman" charset="0"/>
                </a:rPr>
                <a:t>interface</a:t>
              </a:r>
            </a:p>
          </p:txBody>
        </p:sp>
        <p:grpSp>
          <p:nvGrpSpPr>
            <p:cNvPr id="27738" name="Group 79"/>
            <p:cNvGrpSpPr>
              <a:grpSpLocks/>
            </p:cNvGrpSpPr>
            <p:nvPr/>
          </p:nvGrpSpPr>
          <p:grpSpPr bwMode="auto">
            <a:xfrm>
              <a:off x="1198563" y="4879975"/>
              <a:ext cx="6954837" cy="663575"/>
              <a:chOff x="1198563" y="4879975"/>
              <a:chExt cx="6954837" cy="663575"/>
            </a:xfrm>
          </p:grpSpPr>
          <p:sp>
            <p:nvSpPr>
              <p:cNvPr id="27739" name="Line 14"/>
              <p:cNvSpPr>
                <a:spLocks noChangeShapeType="1"/>
              </p:cNvSpPr>
              <p:nvPr/>
            </p:nvSpPr>
            <p:spPr bwMode="auto">
              <a:xfrm>
                <a:off x="1198563" y="4879975"/>
                <a:ext cx="0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0" name="Line 26"/>
              <p:cNvSpPr>
                <a:spLocks noChangeShapeType="1"/>
              </p:cNvSpPr>
              <p:nvPr/>
            </p:nvSpPr>
            <p:spPr bwMode="auto">
              <a:xfrm>
                <a:off x="8153400" y="4879975"/>
                <a:ext cx="0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1" name="Line 42"/>
              <p:cNvSpPr>
                <a:spLocks noChangeShapeType="1"/>
              </p:cNvSpPr>
              <p:nvPr/>
            </p:nvSpPr>
            <p:spPr bwMode="auto">
              <a:xfrm flipH="1">
                <a:off x="2776538" y="4894263"/>
                <a:ext cx="541337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2" name="Line 43"/>
              <p:cNvSpPr>
                <a:spLocks noChangeShapeType="1"/>
              </p:cNvSpPr>
              <p:nvPr/>
            </p:nvSpPr>
            <p:spPr bwMode="auto">
              <a:xfrm>
                <a:off x="3579813" y="4908550"/>
                <a:ext cx="541337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3" name="Line 51"/>
              <p:cNvSpPr>
                <a:spLocks noChangeShapeType="1"/>
              </p:cNvSpPr>
              <p:nvPr/>
            </p:nvSpPr>
            <p:spPr bwMode="auto">
              <a:xfrm flipH="1">
                <a:off x="5353050" y="4921250"/>
                <a:ext cx="541338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44" name="Line 52"/>
              <p:cNvSpPr>
                <a:spLocks noChangeShapeType="1"/>
              </p:cNvSpPr>
              <p:nvPr/>
            </p:nvSpPr>
            <p:spPr bwMode="auto">
              <a:xfrm>
                <a:off x="6170613" y="4921250"/>
                <a:ext cx="527050" cy="5953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7655" name="Text Box 59"/>
          <p:cNvSpPr txBox="1">
            <a:spLocks noChangeArrowheads="1"/>
          </p:cNvSpPr>
          <p:nvPr/>
        </p:nvSpPr>
        <p:spPr bwMode="auto">
          <a:xfrm>
            <a:off x="6781800" y="16764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b="1" u="none">
                <a:solidFill>
                  <a:srgbClr val="3333FF"/>
                </a:solidFill>
                <a:latin typeface="Times New Roman" charset="0"/>
              </a:rPr>
              <a:t>host</a:t>
            </a:r>
          </a:p>
        </p:txBody>
      </p:sp>
      <p:grpSp>
        <p:nvGrpSpPr>
          <p:cNvPr id="27656" name="Group 82"/>
          <p:cNvGrpSpPr>
            <a:grpSpLocks/>
          </p:cNvGrpSpPr>
          <p:nvPr/>
        </p:nvGrpSpPr>
        <p:grpSpPr bwMode="auto">
          <a:xfrm>
            <a:off x="2195513" y="3711575"/>
            <a:ext cx="5154612" cy="2565400"/>
            <a:chOff x="2195513" y="3711575"/>
            <a:chExt cx="5154612" cy="2565400"/>
          </a:xfrm>
        </p:grpSpPr>
        <p:sp>
          <p:nvSpPr>
            <p:cNvPr id="27723" name="Rectangle 53"/>
            <p:cNvSpPr>
              <a:spLocks noChangeArrowheads="1"/>
            </p:cNvSpPr>
            <p:nvPr/>
          </p:nvSpPr>
          <p:spPr bwMode="auto">
            <a:xfrm>
              <a:off x="2195513" y="4114800"/>
              <a:ext cx="2522537" cy="2162175"/>
            </a:xfrm>
            <a:prstGeom prst="rect">
              <a:avLst/>
            </a:prstGeom>
            <a:noFill/>
            <a:ln w="25400">
              <a:solidFill>
                <a:srgbClr val="969696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24" name="Rectangle 54"/>
            <p:cNvSpPr>
              <a:spLocks noChangeArrowheads="1"/>
            </p:cNvSpPr>
            <p:nvPr/>
          </p:nvSpPr>
          <p:spPr bwMode="auto">
            <a:xfrm>
              <a:off x="4827588" y="4114800"/>
              <a:ext cx="2522537" cy="2162175"/>
            </a:xfrm>
            <a:prstGeom prst="rect">
              <a:avLst/>
            </a:prstGeom>
            <a:noFill/>
            <a:ln w="25400">
              <a:solidFill>
                <a:srgbClr val="969696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25" name="Text Box 60"/>
            <p:cNvSpPr txBox="1">
              <a:spLocks noChangeArrowheads="1"/>
            </p:cNvSpPr>
            <p:nvPr/>
          </p:nvSpPr>
          <p:spPr bwMode="auto">
            <a:xfrm>
              <a:off x="3032125" y="3711575"/>
              <a:ext cx="8064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b="1" u="none">
                  <a:solidFill>
                    <a:srgbClr val="0000FF"/>
                  </a:solidFill>
                  <a:latin typeface="Times New Roman" charset="0"/>
                </a:rPr>
                <a:t>router</a:t>
              </a:r>
            </a:p>
          </p:txBody>
        </p:sp>
        <p:sp>
          <p:nvSpPr>
            <p:cNvPr id="27726" name="Text Box 61"/>
            <p:cNvSpPr txBox="1">
              <a:spLocks noChangeArrowheads="1"/>
            </p:cNvSpPr>
            <p:nvPr/>
          </p:nvSpPr>
          <p:spPr bwMode="auto">
            <a:xfrm>
              <a:off x="5662613" y="3725863"/>
              <a:ext cx="8064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b="1" u="none">
                  <a:solidFill>
                    <a:srgbClr val="0000FF"/>
                  </a:solidFill>
                  <a:latin typeface="Times New Roman" charset="0"/>
                </a:rPr>
                <a:t>router</a:t>
              </a:r>
            </a:p>
          </p:txBody>
        </p:sp>
      </p:grpSp>
      <p:grpSp>
        <p:nvGrpSpPr>
          <p:cNvPr id="27657" name="Group 83"/>
          <p:cNvGrpSpPr>
            <a:grpSpLocks/>
          </p:cNvGrpSpPr>
          <p:nvPr/>
        </p:nvGrpSpPr>
        <p:grpSpPr bwMode="auto">
          <a:xfrm>
            <a:off x="744538" y="1811338"/>
            <a:ext cx="7869237" cy="677862"/>
            <a:chOff x="744538" y="1811338"/>
            <a:chExt cx="7869237" cy="677862"/>
          </a:xfrm>
        </p:grpSpPr>
        <p:grpSp>
          <p:nvGrpSpPr>
            <p:cNvPr id="27716" name="Group 74"/>
            <p:cNvGrpSpPr>
              <a:grpSpLocks/>
            </p:cNvGrpSpPr>
            <p:nvPr/>
          </p:nvGrpSpPr>
          <p:grpSpPr bwMode="auto">
            <a:xfrm>
              <a:off x="744538" y="1906588"/>
              <a:ext cx="7869237" cy="582612"/>
              <a:chOff x="744538" y="1906588"/>
              <a:chExt cx="7869237" cy="582612"/>
            </a:xfrm>
          </p:grpSpPr>
          <p:sp>
            <p:nvSpPr>
              <p:cNvPr id="27718" name="Rectangle 3"/>
              <p:cNvSpPr>
                <a:spLocks noChangeArrowheads="1"/>
              </p:cNvSpPr>
              <p:nvPr/>
            </p:nvSpPr>
            <p:spPr bwMode="auto">
              <a:xfrm>
                <a:off x="744538" y="1906588"/>
                <a:ext cx="914400" cy="582612"/>
              </a:xfrm>
              <a:prstGeom prst="rect">
                <a:avLst/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19" name="Text Box 5"/>
              <p:cNvSpPr txBox="1">
                <a:spLocks noChangeArrowheads="1"/>
              </p:cNvSpPr>
              <p:nvPr/>
            </p:nvSpPr>
            <p:spPr bwMode="auto">
              <a:xfrm>
                <a:off x="857250" y="2006600"/>
                <a:ext cx="7556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800" u="none">
                    <a:latin typeface="Times New Roman" charset="0"/>
                  </a:rPr>
                  <a:t>HTTP</a:t>
                </a:r>
              </a:p>
            </p:txBody>
          </p:sp>
          <p:sp>
            <p:nvSpPr>
              <p:cNvPr id="27720" name="Rectangle 16"/>
              <p:cNvSpPr>
                <a:spLocks noChangeArrowheads="1"/>
              </p:cNvSpPr>
              <p:nvPr/>
            </p:nvSpPr>
            <p:spPr bwMode="auto">
              <a:xfrm>
                <a:off x="7699375" y="1906588"/>
                <a:ext cx="914400" cy="582612"/>
              </a:xfrm>
              <a:prstGeom prst="rect">
                <a:avLst/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1" name="Text Box 20"/>
              <p:cNvSpPr txBox="1">
                <a:spLocks noChangeArrowheads="1"/>
              </p:cNvSpPr>
              <p:nvPr/>
            </p:nvSpPr>
            <p:spPr bwMode="auto">
              <a:xfrm>
                <a:off x="7812088" y="2006600"/>
                <a:ext cx="7556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800" u="none">
                    <a:latin typeface="Times New Roman" charset="0"/>
                  </a:rPr>
                  <a:t>HTTP</a:t>
                </a:r>
              </a:p>
            </p:txBody>
          </p:sp>
          <p:sp>
            <p:nvSpPr>
              <p:cNvPr id="27722" name="Line 62"/>
              <p:cNvSpPr>
                <a:spLocks noChangeShapeType="1"/>
              </p:cNvSpPr>
              <p:nvPr/>
            </p:nvSpPr>
            <p:spPr bwMode="auto">
              <a:xfrm>
                <a:off x="1670050" y="2203450"/>
                <a:ext cx="60642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717" name="Text Box 64"/>
            <p:cNvSpPr txBox="1">
              <a:spLocks noChangeArrowheads="1"/>
            </p:cNvSpPr>
            <p:nvPr/>
          </p:nvSpPr>
          <p:spPr bwMode="auto">
            <a:xfrm>
              <a:off x="4056063" y="1811338"/>
              <a:ext cx="16637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b="1" u="none">
                  <a:solidFill>
                    <a:srgbClr val="FF3300"/>
                  </a:solidFill>
                  <a:latin typeface="Times New Roman" charset="0"/>
                </a:rPr>
                <a:t>HTTP</a:t>
              </a:r>
              <a:r>
                <a:rPr lang="en-US" sz="1800" b="1" u="none">
                  <a:solidFill>
                    <a:srgbClr val="FF9900"/>
                  </a:solidFill>
                  <a:latin typeface="Times New Roman" charset="0"/>
                </a:rPr>
                <a:t> </a:t>
              </a:r>
              <a:r>
                <a:rPr lang="en-US" sz="1800" b="1" u="none">
                  <a:solidFill>
                    <a:srgbClr val="FF3300"/>
                  </a:solidFill>
                  <a:latin typeface="Times New Roman" charset="0"/>
                </a:rPr>
                <a:t>message</a:t>
              </a:r>
            </a:p>
          </p:txBody>
        </p:sp>
      </p:grpSp>
      <p:grpSp>
        <p:nvGrpSpPr>
          <p:cNvPr id="27658" name="Group 76"/>
          <p:cNvGrpSpPr>
            <a:grpSpLocks/>
          </p:cNvGrpSpPr>
          <p:nvPr/>
        </p:nvGrpSpPr>
        <p:grpSpPr bwMode="auto">
          <a:xfrm>
            <a:off x="754063" y="3016250"/>
            <a:ext cx="7869237" cy="665163"/>
            <a:chOff x="754063" y="3016250"/>
            <a:chExt cx="7869237" cy="665163"/>
          </a:xfrm>
        </p:grpSpPr>
        <p:sp>
          <p:nvSpPr>
            <p:cNvPr id="27710" name="Rectangle 4"/>
            <p:cNvSpPr>
              <a:spLocks noChangeArrowheads="1"/>
            </p:cNvSpPr>
            <p:nvPr/>
          </p:nvSpPr>
          <p:spPr bwMode="auto">
            <a:xfrm>
              <a:off x="754063" y="3098800"/>
              <a:ext cx="914400" cy="58261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11" name="Text Box 6"/>
            <p:cNvSpPr txBox="1">
              <a:spLocks noChangeArrowheads="1"/>
            </p:cNvSpPr>
            <p:nvPr/>
          </p:nvSpPr>
          <p:spPr bwMode="auto">
            <a:xfrm>
              <a:off x="941388" y="3197225"/>
              <a:ext cx="603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u="none">
                  <a:latin typeface="Times New Roman" charset="0"/>
                </a:rPr>
                <a:t>TCP</a:t>
              </a:r>
            </a:p>
          </p:txBody>
        </p:sp>
        <p:sp>
          <p:nvSpPr>
            <p:cNvPr id="27712" name="Rectangle 17"/>
            <p:cNvSpPr>
              <a:spLocks noChangeArrowheads="1"/>
            </p:cNvSpPr>
            <p:nvPr/>
          </p:nvSpPr>
          <p:spPr bwMode="auto">
            <a:xfrm>
              <a:off x="7708900" y="3098800"/>
              <a:ext cx="914400" cy="58261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13" name="Text Box 21"/>
            <p:cNvSpPr txBox="1">
              <a:spLocks noChangeArrowheads="1"/>
            </p:cNvSpPr>
            <p:nvPr/>
          </p:nvSpPr>
          <p:spPr bwMode="auto">
            <a:xfrm>
              <a:off x="7896225" y="3197225"/>
              <a:ext cx="603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u="none">
                  <a:latin typeface="Times New Roman" charset="0"/>
                </a:rPr>
                <a:t>TCP</a:t>
              </a:r>
            </a:p>
          </p:txBody>
        </p:sp>
        <p:sp>
          <p:nvSpPr>
            <p:cNvPr id="27714" name="Line 63"/>
            <p:cNvSpPr>
              <a:spLocks noChangeShapeType="1"/>
            </p:cNvSpPr>
            <p:nvPr/>
          </p:nvSpPr>
          <p:spPr bwMode="auto">
            <a:xfrm>
              <a:off x="1698625" y="3394075"/>
              <a:ext cx="6040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15" name="Text Box 65"/>
            <p:cNvSpPr txBox="1">
              <a:spLocks noChangeArrowheads="1"/>
            </p:cNvSpPr>
            <p:nvPr/>
          </p:nvSpPr>
          <p:spPr bwMode="auto">
            <a:xfrm>
              <a:off x="4154488" y="3016250"/>
              <a:ext cx="14986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b="1" u="none">
                  <a:solidFill>
                    <a:srgbClr val="FF3300"/>
                  </a:solidFill>
                  <a:latin typeface="Times New Roman" charset="0"/>
                </a:rPr>
                <a:t>TCP segment</a:t>
              </a:r>
            </a:p>
          </p:txBody>
        </p:sp>
      </p:grpSp>
      <p:grpSp>
        <p:nvGrpSpPr>
          <p:cNvPr id="27659" name="Group 78"/>
          <p:cNvGrpSpPr>
            <a:grpSpLocks/>
          </p:cNvGrpSpPr>
          <p:nvPr/>
        </p:nvGrpSpPr>
        <p:grpSpPr bwMode="auto">
          <a:xfrm>
            <a:off x="739775" y="4271963"/>
            <a:ext cx="7869238" cy="625475"/>
            <a:chOff x="739775" y="4271963"/>
            <a:chExt cx="7869238" cy="625475"/>
          </a:xfrm>
        </p:grpSpPr>
        <p:grpSp>
          <p:nvGrpSpPr>
            <p:cNvPr id="27693" name="Group 7"/>
            <p:cNvGrpSpPr>
              <a:grpSpLocks/>
            </p:cNvGrpSpPr>
            <p:nvPr/>
          </p:nvGrpSpPr>
          <p:grpSpPr bwMode="auto">
            <a:xfrm>
              <a:off x="739775" y="4286250"/>
              <a:ext cx="914400" cy="582613"/>
              <a:chOff x="323" y="2664"/>
              <a:chExt cx="576" cy="367"/>
            </a:xfrm>
          </p:grpSpPr>
          <p:sp>
            <p:nvSpPr>
              <p:cNvPr id="27708" name="Rectangle 8"/>
              <p:cNvSpPr>
                <a:spLocks noChangeArrowheads="1"/>
              </p:cNvSpPr>
              <p:nvPr/>
            </p:nvSpPr>
            <p:spPr bwMode="auto">
              <a:xfrm>
                <a:off x="323" y="2664"/>
                <a:ext cx="576" cy="367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9" name="Text Box 9"/>
              <p:cNvSpPr txBox="1">
                <a:spLocks noChangeArrowheads="1"/>
              </p:cNvSpPr>
              <p:nvPr/>
            </p:nvSpPr>
            <p:spPr bwMode="auto">
              <a:xfrm>
                <a:off x="500" y="2729"/>
                <a:ext cx="244" cy="231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800" u="none">
                    <a:latin typeface="Times New Roman" charset="0"/>
                  </a:rPr>
                  <a:t>IP</a:t>
                </a:r>
              </a:p>
            </p:txBody>
          </p:sp>
        </p:grpSp>
        <p:sp>
          <p:nvSpPr>
            <p:cNvPr id="27694" name="Rectangle 18"/>
            <p:cNvSpPr>
              <a:spLocks noChangeArrowheads="1"/>
            </p:cNvSpPr>
            <p:nvPr/>
          </p:nvSpPr>
          <p:spPr bwMode="auto">
            <a:xfrm>
              <a:off x="7694613" y="4286250"/>
              <a:ext cx="914400" cy="582613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95" name="Text Box 22"/>
            <p:cNvSpPr txBox="1">
              <a:spLocks noChangeArrowheads="1"/>
            </p:cNvSpPr>
            <p:nvPr/>
          </p:nvSpPr>
          <p:spPr bwMode="auto">
            <a:xfrm>
              <a:off x="7991475" y="4402138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u="none">
                  <a:latin typeface="Times New Roman" charset="0"/>
                </a:rPr>
                <a:t>IP</a:t>
              </a:r>
            </a:p>
          </p:txBody>
        </p:sp>
        <p:grpSp>
          <p:nvGrpSpPr>
            <p:cNvPr id="27696" name="Group 30"/>
            <p:cNvGrpSpPr>
              <a:grpSpLocks/>
            </p:cNvGrpSpPr>
            <p:nvPr/>
          </p:nvGrpSpPr>
          <p:grpSpPr bwMode="auto">
            <a:xfrm>
              <a:off x="2955925" y="4314825"/>
              <a:ext cx="914400" cy="582613"/>
              <a:chOff x="323" y="2664"/>
              <a:chExt cx="576" cy="367"/>
            </a:xfrm>
          </p:grpSpPr>
          <p:sp>
            <p:nvSpPr>
              <p:cNvPr id="27706" name="Rectangle 31"/>
              <p:cNvSpPr>
                <a:spLocks noChangeArrowheads="1"/>
              </p:cNvSpPr>
              <p:nvPr/>
            </p:nvSpPr>
            <p:spPr bwMode="auto">
              <a:xfrm>
                <a:off x="323" y="2664"/>
                <a:ext cx="576" cy="367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7" name="Text Box 32"/>
              <p:cNvSpPr txBox="1">
                <a:spLocks noChangeArrowheads="1"/>
              </p:cNvSpPr>
              <p:nvPr/>
            </p:nvSpPr>
            <p:spPr bwMode="auto">
              <a:xfrm>
                <a:off x="500" y="2729"/>
                <a:ext cx="244" cy="231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800" u="none">
                    <a:latin typeface="Times New Roman" charset="0"/>
                  </a:rPr>
                  <a:t>IP</a:t>
                </a:r>
              </a:p>
            </p:txBody>
          </p:sp>
        </p:grpSp>
        <p:grpSp>
          <p:nvGrpSpPr>
            <p:cNvPr id="27697" name="Group 33"/>
            <p:cNvGrpSpPr>
              <a:grpSpLocks/>
            </p:cNvGrpSpPr>
            <p:nvPr/>
          </p:nvGrpSpPr>
          <p:grpSpPr bwMode="auto">
            <a:xfrm>
              <a:off x="5600700" y="4314825"/>
              <a:ext cx="914400" cy="582613"/>
              <a:chOff x="323" y="2664"/>
              <a:chExt cx="576" cy="367"/>
            </a:xfrm>
          </p:grpSpPr>
          <p:sp>
            <p:nvSpPr>
              <p:cNvPr id="27704" name="Rectangle 34"/>
              <p:cNvSpPr>
                <a:spLocks noChangeArrowheads="1"/>
              </p:cNvSpPr>
              <p:nvPr/>
            </p:nvSpPr>
            <p:spPr bwMode="auto">
              <a:xfrm>
                <a:off x="323" y="2664"/>
                <a:ext cx="576" cy="367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5" name="Text Box 35"/>
              <p:cNvSpPr txBox="1">
                <a:spLocks noChangeArrowheads="1"/>
              </p:cNvSpPr>
              <p:nvPr/>
            </p:nvSpPr>
            <p:spPr bwMode="auto">
              <a:xfrm>
                <a:off x="500" y="2729"/>
                <a:ext cx="244" cy="231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800" u="none">
                    <a:latin typeface="Times New Roman" charset="0"/>
                  </a:rPr>
                  <a:t>IP</a:t>
                </a:r>
              </a:p>
            </p:txBody>
          </p:sp>
        </p:grpSp>
        <p:sp>
          <p:nvSpPr>
            <p:cNvPr id="27698" name="Line 66"/>
            <p:cNvSpPr>
              <a:spLocks noChangeShapeType="1"/>
            </p:cNvSpPr>
            <p:nvPr/>
          </p:nvSpPr>
          <p:spPr bwMode="auto">
            <a:xfrm flipV="1">
              <a:off x="1671638" y="4598988"/>
              <a:ext cx="13017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9" name="Line 67"/>
            <p:cNvSpPr>
              <a:spLocks noChangeShapeType="1"/>
            </p:cNvSpPr>
            <p:nvPr/>
          </p:nvSpPr>
          <p:spPr bwMode="auto">
            <a:xfrm flipV="1">
              <a:off x="3902075" y="4613275"/>
              <a:ext cx="17446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0" name="Line 68"/>
            <p:cNvSpPr>
              <a:spLocks noChangeShapeType="1"/>
            </p:cNvSpPr>
            <p:nvPr/>
          </p:nvSpPr>
          <p:spPr bwMode="auto">
            <a:xfrm flipV="1">
              <a:off x="6519863" y="4598988"/>
              <a:ext cx="11763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1" name="Text Box 69"/>
            <p:cNvSpPr txBox="1">
              <a:spLocks noChangeArrowheads="1"/>
            </p:cNvSpPr>
            <p:nvPr/>
          </p:nvSpPr>
          <p:spPr bwMode="auto">
            <a:xfrm>
              <a:off x="1827213" y="4271963"/>
              <a:ext cx="1014412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b="1" u="none">
                  <a:solidFill>
                    <a:srgbClr val="FF3300"/>
                  </a:solidFill>
                  <a:latin typeface="Times New Roman" charset="0"/>
                </a:rPr>
                <a:t>IP packet</a:t>
              </a:r>
            </a:p>
          </p:txBody>
        </p:sp>
        <p:sp>
          <p:nvSpPr>
            <p:cNvPr id="27702" name="Text Box 70"/>
            <p:cNvSpPr txBox="1">
              <a:spLocks noChangeArrowheads="1"/>
            </p:cNvSpPr>
            <p:nvPr/>
          </p:nvSpPr>
          <p:spPr bwMode="auto">
            <a:xfrm>
              <a:off x="6648450" y="4300538"/>
              <a:ext cx="101441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b="1" u="none">
                  <a:solidFill>
                    <a:srgbClr val="FF3300"/>
                  </a:solidFill>
                  <a:latin typeface="Times New Roman" charset="0"/>
                </a:rPr>
                <a:t>IP</a:t>
              </a:r>
              <a:r>
                <a:rPr lang="en-US" sz="1600" b="1" u="none">
                  <a:solidFill>
                    <a:srgbClr val="FF9900"/>
                  </a:solidFill>
                  <a:latin typeface="Times New Roman" charset="0"/>
                </a:rPr>
                <a:t> </a:t>
              </a:r>
              <a:r>
                <a:rPr lang="en-US" sz="1600" b="1" u="none">
                  <a:solidFill>
                    <a:srgbClr val="FF3300"/>
                  </a:solidFill>
                  <a:latin typeface="Times New Roman" charset="0"/>
                </a:rPr>
                <a:t>packet</a:t>
              </a:r>
            </a:p>
          </p:txBody>
        </p:sp>
        <p:sp>
          <p:nvSpPr>
            <p:cNvPr id="27703" name="Text Box 71"/>
            <p:cNvSpPr txBox="1">
              <a:spLocks noChangeArrowheads="1"/>
            </p:cNvSpPr>
            <p:nvPr/>
          </p:nvSpPr>
          <p:spPr bwMode="auto">
            <a:xfrm>
              <a:off x="4251325" y="4286250"/>
              <a:ext cx="101441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b="1" u="none">
                  <a:solidFill>
                    <a:srgbClr val="FF3300"/>
                  </a:solidFill>
                  <a:latin typeface="Times New Roman" charset="0"/>
                </a:rPr>
                <a:t>IP packet</a:t>
              </a:r>
            </a:p>
          </p:txBody>
        </p:sp>
      </p:grpSp>
      <p:grpSp>
        <p:nvGrpSpPr>
          <p:cNvPr id="27660" name="Group 84"/>
          <p:cNvGrpSpPr>
            <a:grpSpLocks/>
          </p:cNvGrpSpPr>
          <p:nvPr/>
        </p:nvGrpSpPr>
        <p:grpSpPr bwMode="auto">
          <a:xfrm>
            <a:off x="858838" y="6091238"/>
            <a:ext cx="7742237" cy="766762"/>
            <a:chOff x="858838" y="6091238"/>
            <a:chExt cx="7742237" cy="766762"/>
          </a:xfrm>
        </p:grpSpPr>
        <p:sp>
          <p:nvSpPr>
            <p:cNvPr id="27680" name="Line 48"/>
            <p:cNvSpPr>
              <a:spLocks noChangeShapeType="1"/>
            </p:cNvSpPr>
            <p:nvPr/>
          </p:nvSpPr>
          <p:spPr bwMode="auto">
            <a:xfrm flipH="1">
              <a:off x="6731000" y="6091238"/>
              <a:ext cx="0" cy="360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1" name="Line 50"/>
            <p:cNvSpPr>
              <a:spLocks noChangeShapeType="1"/>
            </p:cNvSpPr>
            <p:nvPr/>
          </p:nvSpPr>
          <p:spPr bwMode="auto">
            <a:xfrm>
              <a:off x="8183563" y="6094413"/>
              <a:ext cx="1587" cy="330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2" name="Line 55"/>
            <p:cNvSpPr>
              <a:spLocks noChangeShapeType="1"/>
            </p:cNvSpPr>
            <p:nvPr/>
          </p:nvSpPr>
          <p:spPr bwMode="auto">
            <a:xfrm flipH="1">
              <a:off x="4105275" y="6092825"/>
              <a:ext cx="1588" cy="330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83" name="Group 81"/>
            <p:cNvGrpSpPr>
              <a:grpSpLocks/>
            </p:cNvGrpSpPr>
            <p:nvPr/>
          </p:nvGrpSpPr>
          <p:grpSpPr bwMode="auto">
            <a:xfrm>
              <a:off x="858838" y="6102350"/>
              <a:ext cx="7742237" cy="755650"/>
              <a:chOff x="858838" y="6102350"/>
              <a:chExt cx="7742237" cy="755650"/>
            </a:xfrm>
          </p:grpSpPr>
          <p:sp>
            <p:nvSpPr>
              <p:cNvPr id="27684" name="Line 28"/>
              <p:cNvSpPr>
                <a:spLocks noChangeShapeType="1"/>
              </p:cNvSpPr>
              <p:nvPr/>
            </p:nvSpPr>
            <p:spPr bwMode="auto">
              <a:xfrm>
                <a:off x="1190625" y="6102350"/>
                <a:ext cx="0" cy="37306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5" name="Line 29"/>
              <p:cNvSpPr>
                <a:spLocks noChangeShapeType="1"/>
              </p:cNvSpPr>
              <p:nvPr/>
            </p:nvSpPr>
            <p:spPr bwMode="auto">
              <a:xfrm>
                <a:off x="858838" y="6475413"/>
                <a:ext cx="23272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6" name="Line 41"/>
              <p:cNvSpPr>
                <a:spLocks noChangeShapeType="1"/>
              </p:cNvSpPr>
              <p:nvPr/>
            </p:nvSpPr>
            <p:spPr bwMode="auto">
              <a:xfrm flipH="1">
                <a:off x="2795588" y="6130925"/>
                <a:ext cx="1587" cy="330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7" name="Line 49"/>
              <p:cNvSpPr>
                <a:spLocks noChangeShapeType="1"/>
              </p:cNvSpPr>
              <p:nvPr/>
            </p:nvSpPr>
            <p:spPr bwMode="auto">
              <a:xfrm flipH="1">
                <a:off x="6273800" y="6437313"/>
                <a:ext cx="23272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8" name="Line 56"/>
              <p:cNvSpPr>
                <a:spLocks noChangeShapeType="1"/>
              </p:cNvSpPr>
              <p:nvPr/>
            </p:nvSpPr>
            <p:spPr bwMode="auto">
              <a:xfrm flipH="1">
                <a:off x="5365750" y="6105525"/>
                <a:ext cx="1588" cy="330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9" name="Line 57"/>
              <p:cNvSpPr>
                <a:spLocks noChangeShapeType="1"/>
              </p:cNvSpPr>
              <p:nvPr/>
            </p:nvSpPr>
            <p:spPr bwMode="auto">
              <a:xfrm>
                <a:off x="4122738" y="6437313"/>
                <a:ext cx="124618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0" name="Text Box 72"/>
              <p:cNvSpPr txBox="1">
                <a:spLocks noChangeArrowheads="1"/>
              </p:cNvSpPr>
              <p:nvPr/>
            </p:nvSpPr>
            <p:spPr bwMode="auto">
              <a:xfrm>
                <a:off x="1166813" y="6491288"/>
                <a:ext cx="168910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800" b="1" u="none">
                    <a:solidFill>
                      <a:srgbClr val="FF3300"/>
                    </a:solidFill>
                    <a:latin typeface="Times New Roman" charset="0"/>
                  </a:rPr>
                  <a:t>Ethernet</a:t>
                </a:r>
                <a:r>
                  <a:rPr lang="en-US" sz="1800" b="1" u="none">
                    <a:solidFill>
                      <a:srgbClr val="FF9900"/>
                    </a:solidFill>
                    <a:latin typeface="Times New Roman" charset="0"/>
                  </a:rPr>
                  <a:t> </a:t>
                </a:r>
                <a:r>
                  <a:rPr lang="en-US" sz="1800" b="1" u="none">
                    <a:solidFill>
                      <a:srgbClr val="FF3300"/>
                    </a:solidFill>
                    <a:latin typeface="Times New Roman" charset="0"/>
                  </a:rPr>
                  <a:t>frame</a:t>
                </a:r>
              </a:p>
            </p:txBody>
          </p:sp>
          <p:sp>
            <p:nvSpPr>
              <p:cNvPr id="27691" name="Text Box 73"/>
              <p:cNvSpPr txBox="1">
                <a:spLocks noChangeArrowheads="1"/>
              </p:cNvSpPr>
              <p:nvPr/>
            </p:nvSpPr>
            <p:spPr bwMode="auto">
              <a:xfrm>
                <a:off x="6723063" y="6419850"/>
                <a:ext cx="16891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800" b="1" u="none">
                    <a:solidFill>
                      <a:srgbClr val="FF3300"/>
                    </a:solidFill>
                    <a:latin typeface="Times New Roman" charset="0"/>
                  </a:rPr>
                  <a:t>Ethernet frame</a:t>
                </a:r>
                <a:endParaRPr lang="en-US" b="1" u="none">
                  <a:solidFill>
                    <a:srgbClr val="FF3300"/>
                  </a:solidFill>
                  <a:latin typeface="Times New Roman" charset="0"/>
                </a:endParaRPr>
              </a:p>
            </p:txBody>
          </p:sp>
          <p:sp>
            <p:nvSpPr>
              <p:cNvPr id="27692" name="Text Box 74"/>
              <p:cNvSpPr txBox="1">
                <a:spLocks noChangeArrowheads="1"/>
              </p:cNvSpPr>
              <p:nvPr/>
            </p:nvSpPr>
            <p:spPr bwMode="auto">
              <a:xfrm>
                <a:off x="3948113" y="6491288"/>
                <a:ext cx="160020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800" b="1" u="none">
                    <a:solidFill>
                      <a:srgbClr val="FF3300"/>
                    </a:solidFill>
                    <a:latin typeface="Times New Roman" charset="0"/>
                  </a:rPr>
                  <a:t>SONET frame</a:t>
                </a:r>
              </a:p>
            </p:txBody>
          </p:sp>
        </p:grpSp>
      </p:grpSp>
      <p:sp>
        <p:nvSpPr>
          <p:cNvPr id="27661" name="Text Box 59"/>
          <p:cNvSpPr txBox="1">
            <a:spLocks noChangeArrowheads="1"/>
          </p:cNvSpPr>
          <p:nvPr/>
        </p:nvSpPr>
        <p:spPr bwMode="auto">
          <a:xfrm>
            <a:off x="1981200" y="17526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b="1" u="none">
                <a:solidFill>
                  <a:srgbClr val="3333FF"/>
                </a:solidFill>
                <a:latin typeface="Times New Roman" charset="0"/>
              </a:rPr>
              <a:t>host</a:t>
            </a:r>
          </a:p>
        </p:txBody>
      </p:sp>
      <p:sp>
        <p:nvSpPr>
          <p:cNvPr id="27662" name="Slide Number Placeholder 8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D2C51BEC-5097-4E4C-9656-28C35A4769B7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19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285750" y="3000376"/>
            <a:ext cx="2143125" cy="3721100"/>
          </a:xfrm>
          <a:prstGeom prst="rect">
            <a:avLst/>
          </a:prstGeom>
          <a:solidFill>
            <a:schemeClr val="accent1"/>
          </a:solidFill>
          <a:ln w="10000">
            <a:solidFill>
              <a:schemeClr val="accent1"/>
            </a:solidFill>
            <a:miter lim="800000"/>
            <a:headEnd/>
            <a:tailEnd/>
          </a:ln>
          <a:effectLst>
            <a:outerShdw blurRad="63500" dist="30000" dir="5400000" rotWithShape="0">
              <a:srgbClr val="000000">
                <a:alpha val="4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88" name="Rectangle 87"/>
          <p:cNvSpPr>
            <a:spLocks noChangeArrowheads="1"/>
          </p:cNvSpPr>
          <p:nvPr/>
        </p:nvSpPr>
        <p:spPr bwMode="auto">
          <a:xfrm>
            <a:off x="6715125" y="3000376"/>
            <a:ext cx="2143125" cy="3721100"/>
          </a:xfrm>
          <a:prstGeom prst="rect">
            <a:avLst/>
          </a:prstGeom>
          <a:solidFill>
            <a:schemeClr val="accent1"/>
          </a:solidFill>
          <a:ln w="10000">
            <a:solidFill>
              <a:schemeClr val="accent1"/>
            </a:solidFill>
            <a:miter lim="800000"/>
            <a:headEnd/>
            <a:tailEnd/>
          </a:ln>
          <a:effectLst>
            <a:outerShdw blurRad="63500" dist="30000" dir="5400000" rotWithShape="0">
              <a:srgbClr val="000000">
                <a:alpha val="4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2428875" y="3000376"/>
            <a:ext cx="4286250" cy="3721100"/>
          </a:xfrm>
          <a:prstGeom prst="rect">
            <a:avLst/>
          </a:prstGeom>
          <a:solidFill>
            <a:schemeClr val="accent1"/>
          </a:solidFill>
          <a:ln w="10000">
            <a:solidFill>
              <a:schemeClr val="accent1"/>
            </a:solidFill>
            <a:miter lim="800000"/>
            <a:headEnd/>
            <a:tailEnd/>
          </a:ln>
          <a:effectLst>
            <a:outerShdw blurRad="63500" dist="30000" dir="5400000" rotWithShape="0">
              <a:srgbClr val="000000">
                <a:alpha val="4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w Cen MT" charset="0"/>
            </a:endParaRPr>
          </a:p>
        </p:txBody>
      </p:sp>
      <p:grpSp>
        <p:nvGrpSpPr>
          <p:cNvPr id="17" name="Group 103"/>
          <p:cNvGrpSpPr>
            <a:grpSpLocks/>
          </p:cNvGrpSpPr>
          <p:nvPr/>
        </p:nvGrpSpPr>
        <p:grpSpPr bwMode="auto">
          <a:xfrm>
            <a:off x="1000125" y="3000375"/>
            <a:ext cx="7358063" cy="1071563"/>
            <a:chOff x="1000100" y="3000372"/>
            <a:chExt cx="7358114" cy="1071570"/>
          </a:xfrm>
        </p:grpSpPr>
        <p:sp>
          <p:nvSpPr>
            <p:cNvPr id="90" name="Can 89"/>
            <p:cNvSpPr>
              <a:spLocks noChangeArrowheads="1"/>
            </p:cNvSpPr>
            <p:nvPr/>
          </p:nvSpPr>
          <p:spPr bwMode="auto">
            <a:xfrm>
              <a:off x="1000100" y="3000372"/>
              <a:ext cx="357190" cy="857256"/>
            </a:xfrm>
            <a:prstGeom prst="can">
              <a:avLst>
                <a:gd name="adj" fmla="val 25000"/>
              </a:avLst>
            </a:prstGeom>
            <a:solidFill>
              <a:srgbClr val="FF9933"/>
            </a:solidFill>
            <a:ln w="10000">
              <a:solidFill>
                <a:srgbClr val="0D0D0D"/>
              </a:solidFill>
              <a:round/>
              <a:headEnd/>
              <a:tailEnd/>
            </a:ln>
            <a:effectLst>
              <a:outerShdw blurRad="63500" dist="30000" dir="5400000" rotWithShape="0">
                <a:srgbClr val="000000">
                  <a:alpha val="4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Tw Cen MT" charset="0"/>
              </a:endParaRPr>
            </a:p>
          </p:txBody>
        </p:sp>
        <p:sp>
          <p:nvSpPr>
            <p:cNvPr id="91" name="Can 90"/>
            <p:cNvSpPr>
              <a:spLocks noChangeArrowheads="1"/>
            </p:cNvSpPr>
            <p:nvPr/>
          </p:nvSpPr>
          <p:spPr bwMode="auto">
            <a:xfrm>
              <a:off x="8001024" y="3000372"/>
              <a:ext cx="357190" cy="857256"/>
            </a:xfrm>
            <a:prstGeom prst="can">
              <a:avLst>
                <a:gd name="adj" fmla="val 25000"/>
              </a:avLst>
            </a:prstGeom>
            <a:solidFill>
              <a:srgbClr val="FF9933"/>
            </a:solidFill>
            <a:ln w="10000">
              <a:solidFill>
                <a:srgbClr val="0D0D0D"/>
              </a:solidFill>
              <a:round/>
              <a:headEnd/>
              <a:tailEnd/>
            </a:ln>
            <a:effectLst>
              <a:outerShdw blurRad="63500" dist="30000" dir="5400000" rotWithShape="0">
                <a:srgbClr val="000000">
                  <a:alpha val="4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Tw Cen MT" charset="0"/>
              </a:endParaRPr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1000100" y="3786190"/>
              <a:ext cx="7358114" cy="285752"/>
            </a:xfrm>
            <a:prstGeom prst="rect">
              <a:avLst/>
            </a:prstGeom>
            <a:solidFill>
              <a:srgbClr val="FF9933"/>
            </a:solidFill>
            <a:ln w="10000">
              <a:solidFill>
                <a:schemeClr val="accent1"/>
              </a:solidFill>
              <a:miter lim="800000"/>
              <a:headEnd/>
              <a:tailEnd/>
            </a:ln>
            <a:effectLst>
              <a:outerShdw blurRad="63500" dist="30000" dir="5400000" rotWithShape="0">
                <a:srgbClr val="000000">
                  <a:alpha val="4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Tw Cen MT" charset="0"/>
              </a:endParaRPr>
            </a:p>
          </p:txBody>
        </p:sp>
      </p:grpSp>
      <p:grpSp>
        <p:nvGrpSpPr>
          <p:cNvPr id="18" name="Group 102"/>
          <p:cNvGrpSpPr>
            <a:grpSpLocks/>
          </p:cNvGrpSpPr>
          <p:nvPr/>
        </p:nvGrpSpPr>
        <p:grpSpPr bwMode="auto">
          <a:xfrm>
            <a:off x="0" y="2428875"/>
            <a:ext cx="9144000" cy="571500"/>
            <a:chOff x="0" y="2428868"/>
            <a:chExt cx="9144000" cy="571504"/>
          </a:xfrm>
        </p:grpSpPr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0" y="2786059"/>
              <a:ext cx="2714625" cy="214313"/>
            </a:xfrm>
            <a:prstGeom prst="rect">
              <a:avLst/>
            </a:prstGeom>
            <a:solidFill>
              <a:schemeClr val="accent1"/>
            </a:solidFill>
            <a:ln w="10000">
              <a:solidFill>
                <a:schemeClr val="accent1"/>
              </a:solidFill>
              <a:miter lim="800000"/>
              <a:headEnd/>
              <a:tailEnd/>
            </a:ln>
            <a:effectLst>
              <a:outerShdw blurRad="63500" dist="30000" dir="5400000" rotWithShape="0">
                <a:srgbClr val="000000">
                  <a:alpha val="4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Tw Cen MT" charset="0"/>
              </a:endParaRPr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6429375" y="2786059"/>
              <a:ext cx="2714625" cy="214313"/>
            </a:xfrm>
            <a:prstGeom prst="rect">
              <a:avLst/>
            </a:prstGeom>
            <a:solidFill>
              <a:schemeClr val="accent1"/>
            </a:solidFill>
            <a:ln w="10000">
              <a:solidFill>
                <a:schemeClr val="accent1"/>
              </a:solidFill>
              <a:miter lim="800000"/>
              <a:headEnd/>
              <a:tailEnd/>
            </a:ln>
            <a:effectLst>
              <a:outerShdw blurRad="63500" dist="30000" dir="5400000" rotWithShape="0">
                <a:srgbClr val="000000">
                  <a:alpha val="45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Tw Cen MT" charset="0"/>
              </a:endParaRPr>
            </a:p>
          </p:txBody>
        </p:sp>
        <p:sp>
          <p:nvSpPr>
            <p:cNvPr id="27674" name="TextBox 94"/>
            <p:cNvSpPr txBox="1">
              <a:spLocks noChangeArrowheads="1"/>
            </p:cNvSpPr>
            <p:nvPr/>
          </p:nvSpPr>
          <p:spPr bwMode="auto">
            <a:xfrm>
              <a:off x="3643306" y="2428868"/>
              <a:ext cx="202824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SOCKETS API</a:t>
              </a:r>
            </a:p>
          </p:txBody>
        </p:sp>
        <p:cxnSp>
          <p:nvCxnSpPr>
            <p:cNvPr id="97" name="Straight Arrow Connector 96"/>
            <p:cNvCxnSpPr>
              <a:cxnSpLocks noChangeShapeType="1"/>
            </p:cNvCxnSpPr>
            <p:nvPr/>
          </p:nvCxnSpPr>
          <p:spPr bwMode="auto">
            <a:xfrm rot="10800000" flipV="1">
              <a:off x="2857500" y="2643183"/>
              <a:ext cx="785813" cy="269877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63500" dist="30000" dir="5400000" rotWithShape="0">
                <a:srgbClr val="000000">
                  <a:alpha val="45000"/>
                </a:srgbClr>
              </a:outerShdw>
            </a:effectLst>
          </p:spPr>
        </p:cxnSp>
        <p:cxnSp>
          <p:nvCxnSpPr>
            <p:cNvPr id="98" name="Straight Arrow Connector 97"/>
            <p:cNvCxnSpPr>
              <a:cxnSpLocks noChangeShapeType="1"/>
            </p:cNvCxnSpPr>
            <p:nvPr/>
          </p:nvCxnSpPr>
          <p:spPr bwMode="auto">
            <a:xfrm>
              <a:off x="5786438" y="2643183"/>
              <a:ext cx="571500" cy="142876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63500" dist="30000" dir="5400000" rotWithShape="0">
                <a:srgbClr val="000000">
                  <a:alpha val="45000"/>
                </a:srgbClr>
              </a:outerShdw>
            </a:effectLst>
          </p:spPr>
        </p:cxnSp>
      </p:grpSp>
      <p:grpSp>
        <p:nvGrpSpPr>
          <p:cNvPr id="19" name="Group 107"/>
          <p:cNvGrpSpPr>
            <a:grpSpLocks/>
          </p:cNvGrpSpPr>
          <p:nvPr/>
        </p:nvGrpSpPr>
        <p:grpSpPr bwMode="auto">
          <a:xfrm>
            <a:off x="1643063" y="2286000"/>
            <a:ext cx="6048375" cy="2390775"/>
            <a:chOff x="1643042" y="2285992"/>
            <a:chExt cx="6048718" cy="2390491"/>
          </a:xfrm>
        </p:grpSpPr>
        <p:sp>
          <p:nvSpPr>
            <p:cNvPr id="27669" name="TextBox 104"/>
            <p:cNvSpPr txBox="1">
              <a:spLocks noChangeArrowheads="1"/>
            </p:cNvSpPr>
            <p:nvPr/>
          </p:nvSpPr>
          <p:spPr bwMode="auto">
            <a:xfrm>
              <a:off x="1643042" y="2285992"/>
              <a:ext cx="14766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/>
                <a:t>MENSAGENS</a:t>
              </a:r>
            </a:p>
          </p:txBody>
        </p:sp>
        <p:sp>
          <p:nvSpPr>
            <p:cNvPr id="27670" name="TextBox 105"/>
            <p:cNvSpPr txBox="1">
              <a:spLocks noChangeArrowheads="1"/>
            </p:cNvSpPr>
            <p:nvPr/>
          </p:nvSpPr>
          <p:spPr bwMode="auto">
            <a:xfrm>
              <a:off x="6215074" y="2285992"/>
              <a:ext cx="14766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/>
                <a:t>MENSAGENS</a:t>
              </a:r>
            </a:p>
          </p:txBody>
        </p:sp>
        <p:sp>
          <p:nvSpPr>
            <p:cNvPr id="27671" name="TextBox 106"/>
            <p:cNvSpPr txBox="1">
              <a:spLocks noChangeArrowheads="1"/>
            </p:cNvSpPr>
            <p:nvPr/>
          </p:nvSpPr>
          <p:spPr bwMode="auto">
            <a:xfrm>
              <a:off x="3571868" y="4214818"/>
              <a:ext cx="23114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Segmentos TCP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0942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8" grpId="0" animBg="1"/>
      <p:bldP spid="8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>
                <a:latin typeface="Tw Cen MT" charset="0"/>
                <a:ea typeface="ＭＳ Ｐゴシック" charset="0"/>
                <a:cs typeface="ＭＳ Ｐゴシック" charset="0"/>
              </a:rPr>
              <a:t>Nota prévia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0" y="2286000"/>
            <a:ext cx="6645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latin typeface="Tw Cen MT" charset="0"/>
                <a:cs typeface="Tw Cen MT" charset="0"/>
              </a:rPr>
              <a:t>A estrutura da apresentação é semelhante à do Cap. 1 do livro base de suporte à disciplina e utiliza algumas das figuras, textos e outros materiais desse mesmo livro</a:t>
            </a:r>
          </a:p>
          <a:p>
            <a:pPr eaLnBrk="1" hangingPunct="1"/>
            <a:endParaRPr lang="pt-PT" u="none" dirty="0">
              <a:latin typeface="Tw Cen MT" charset="0"/>
              <a:cs typeface="Tw Cen MT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James F.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Kurose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and</a:t>
            </a:r>
            <a:r>
              <a:rPr lang="pt-PT" sz="2000" u="none" dirty="0">
                <a:latin typeface="Tw Cen MT" charset="0"/>
                <a:cs typeface="Times New Roman" charset="0"/>
              </a:rPr>
              <a:t> Keith W. Ross,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"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Computer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Networking</a:t>
            </a:r>
            <a:r>
              <a:rPr lang="pt-PT" sz="2000" u="none" dirty="0">
                <a:latin typeface="Tw Cen MT" charset="0"/>
                <a:cs typeface="Times New Roman" charset="0"/>
              </a:rPr>
              <a:t> - A Top-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Down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Approach</a:t>
            </a:r>
            <a:r>
              <a:rPr lang="ja-JP" altLang="pt-PT" sz="2000" u="none" dirty="0">
                <a:latin typeface="Tw Cen MT" charset="0"/>
                <a:cs typeface="Times New Roman" charset="0"/>
              </a:rPr>
              <a:t>“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 err="1">
                <a:latin typeface="Tw Cen MT" charset="0"/>
                <a:cs typeface="Times New Roman" charset="0"/>
              </a:rPr>
              <a:t>Pearson-Addison</a:t>
            </a:r>
            <a:r>
              <a:rPr lang="pt-PT" sz="2000" u="none" dirty="0">
                <a:latin typeface="Tw Cen MT" charset="0"/>
                <a:cs typeface="Times New Roman" charset="0"/>
              </a:rPr>
              <a:t> Wesley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Longman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Inc</a:t>
            </a:r>
            <a:r>
              <a:rPr lang="pt-PT" sz="2000" u="none" dirty="0">
                <a:latin typeface="Tw Cen MT" charset="0"/>
                <a:cs typeface="Times New Roman" charset="0"/>
              </a:rPr>
              <a:t>., 5th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Edition</a:t>
            </a:r>
            <a:r>
              <a:rPr lang="pt-PT" sz="2000" u="none" dirty="0">
                <a:latin typeface="Tw Cen MT" charset="0"/>
                <a:cs typeface="Times New Roman" charset="0"/>
              </a:rPr>
              <a:t>, 2010</a:t>
            </a:r>
            <a:endParaRPr lang="pt-PT" u="none" dirty="0">
              <a:latin typeface="Tw Cen MT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63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Terminologia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570777" y="1632356"/>
            <a:ext cx="8305800" cy="5085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2400" u="none" dirty="0">
                <a:latin typeface="Tw Cen MT" charset="0"/>
                <a:cs typeface="Tw Cen MT" charset="0"/>
              </a:rPr>
              <a:t>Os protocolos são implementados através da troca de unidades lógicas de informação entre elementos de rede, aos diversos níveis da pilha de camadas e serviços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latin typeface="Tw Cen MT" charset="0"/>
              <a:cs typeface="Tw Cen MT" charset="0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400" b="1" u="none" dirty="0">
                <a:latin typeface="Tw Cen MT" charset="0"/>
                <a:cs typeface="Tw Cen MT" charset="0"/>
              </a:rPr>
              <a:t>Nós designaremos por: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latin typeface="Tw Cen MT" charset="0"/>
              <a:cs typeface="Tw Cen MT" charset="0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altLang="ja-JP" sz="2400" b="1" i="1" u="none" dirty="0" err="1" smtClean="0">
                <a:latin typeface="Tw Cen MT" charset="0"/>
                <a:cs typeface="Tw Cen MT" charset="0"/>
              </a:rPr>
              <a:t>Frames</a:t>
            </a:r>
            <a:r>
              <a:rPr lang="pt-PT" altLang="ja-JP" sz="2400" b="1" i="1" u="none" dirty="0" smtClean="0">
                <a:latin typeface="Tw Cen MT" charset="0"/>
                <a:cs typeface="Tw Cen MT" charset="0"/>
              </a:rPr>
              <a:t> (ou Tramas)</a:t>
            </a:r>
            <a:r>
              <a:rPr lang="pt-PT" altLang="ja-JP" sz="2400" u="none" dirty="0" smtClean="0">
                <a:latin typeface="Tw Cen MT" charset="0"/>
                <a:cs typeface="Tw Cen MT" charset="0"/>
              </a:rPr>
              <a:t> </a:t>
            </a:r>
            <a:r>
              <a:rPr lang="pt-PT" altLang="ja-JP" sz="2400" u="none" dirty="0">
                <a:latin typeface="Tw Cen MT" charset="0"/>
                <a:cs typeface="Tw Cen MT" charset="0"/>
              </a:rPr>
              <a:t>- as unidades trocadas </a:t>
            </a:r>
            <a:r>
              <a:rPr lang="pt-PT" altLang="ja-JP" sz="2400" b="1" u="none" dirty="0">
                <a:latin typeface="Tw Cen MT" charset="0"/>
                <a:cs typeface="Tw Cen MT" charset="0"/>
              </a:rPr>
              <a:t>ao nível </a:t>
            </a:r>
            <a:r>
              <a:rPr lang="pt-PT" altLang="ja-JP" sz="2400" b="1" i="1" u="none" dirty="0">
                <a:latin typeface="Tw Cen MT" charset="0"/>
                <a:cs typeface="Tw Cen MT" charset="0"/>
              </a:rPr>
              <a:t>data-link</a:t>
            </a:r>
            <a:endParaRPr lang="pt-PT" altLang="ja-JP" sz="2400" b="1" u="none" dirty="0">
              <a:latin typeface="Tw Cen MT" charset="0"/>
              <a:cs typeface="Tw Cen MT" charset="0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latin typeface="Tw Cen MT" charset="0"/>
              <a:cs typeface="Tw Cen MT" charset="0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400" b="1" i="1" u="none" dirty="0">
                <a:latin typeface="Tw Cen MT" charset="0"/>
                <a:cs typeface="Tw Cen MT" charset="0"/>
              </a:rPr>
              <a:t>Pacotes ou </a:t>
            </a:r>
            <a:r>
              <a:rPr lang="pt-PT" sz="2400" b="1" i="1" u="none" dirty="0" err="1">
                <a:latin typeface="Tw Cen MT" charset="0"/>
                <a:cs typeface="Tw Cen MT" charset="0"/>
              </a:rPr>
              <a:t>Datagramas</a:t>
            </a:r>
            <a:r>
              <a:rPr lang="pt-PT" sz="2400" i="1" u="none" dirty="0">
                <a:latin typeface="Tw Cen MT" charset="0"/>
                <a:cs typeface="Tw Cen MT" charset="0"/>
              </a:rPr>
              <a:t> - </a:t>
            </a:r>
            <a:r>
              <a:rPr lang="pt-PT" sz="2400" u="none" dirty="0">
                <a:latin typeface="Tw Cen MT" charset="0"/>
                <a:cs typeface="Tw Cen MT" charset="0"/>
              </a:rPr>
              <a:t>as unidades trocadas </a:t>
            </a:r>
            <a:r>
              <a:rPr lang="pt-PT" sz="2400" b="1" u="none" dirty="0">
                <a:latin typeface="Tw Cen MT" charset="0"/>
                <a:cs typeface="Tw Cen MT" charset="0"/>
              </a:rPr>
              <a:t>ao nível rede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latin typeface="Tw Cen MT" charset="0"/>
              <a:cs typeface="Tw Cen MT" charset="0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400" b="1" i="1" u="none" dirty="0">
                <a:latin typeface="Tw Cen MT" charset="0"/>
                <a:cs typeface="Tw Cen MT" charset="0"/>
              </a:rPr>
              <a:t>Segmentos</a:t>
            </a:r>
            <a:r>
              <a:rPr lang="pt-PT" sz="2400" i="1" u="none" dirty="0">
                <a:latin typeface="Tw Cen MT" charset="0"/>
                <a:cs typeface="Tw Cen MT" charset="0"/>
              </a:rPr>
              <a:t> - </a:t>
            </a:r>
            <a:r>
              <a:rPr lang="pt-PT" sz="2400" u="none" dirty="0">
                <a:latin typeface="Tw Cen MT" charset="0"/>
                <a:cs typeface="Tw Cen MT" charset="0"/>
              </a:rPr>
              <a:t>as unidades trocadas </a:t>
            </a:r>
            <a:r>
              <a:rPr lang="pt-PT" sz="2400" b="1" u="none" dirty="0">
                <a:latin typeface="Tw Cen MT" charset="0"/>
                <a:cs typeface="Tw Cen MT" charset="0"/>
              </a:rPr>
              <a:t>ao nível transporte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latin typeface="Tw Cen MT" charset="0"/>
              <a:cs typeface="Tw Cen MT" charset="0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2400" b="1" i="1" u="none" dirty="0">
                <a:latin typeface="Tw Cen MT" charset="0"/>
                <a:cs typeface="Tw Cen MT" charset="0"/>
              </a:rPr>
              <a:t>Mensagens</a:t>
            </a:r>
            <a:r>
              <a:rPr lang="pt-PT" sz="2400" u="none" dirty="0">
                <a:latin typeface="Tw Cen MT" charset="0"/>
                <a:cs typeface="Tw Cen MT" charset="0"/>
              </a:rPr>
              <a:t> - as unidades trocadas </a:t>
            </a:r>
            <a:r>
              <a:rPr lang="pt-PT" sz="2400" b="1" u="none" dirty="0">
                <a:latin typeface="Tw Cen MT" charset="0"/>
                <a:cs typeface="Tw Cen MT" charset="0"/>
              </a:rPr>
              <a:t>aos níveis superiores</a:t>
            </a: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latin typeface="Times New Roman" charset="0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2400" u="none" dirty="0">
              <a:latin typeface="Times New Roman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B7D288FC-5493-514B-A547-4ACACD34BBA2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20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163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01675" y="5935663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fld id="{1BAE686A-8B6A-9547-B5D6-51D24C54AD04}" type="slidenum">
              <a:rPr lang="en-US" sz="1400">
                <a:solidFill>
                  <a:srgbClr val="FFFFFF"/>
                </a:solidFill>
              </a:rPr>
              <a:pPr algn="l" eaLnBrk="1" hangingPunct="1"/>
              <a:t>21</a:t>
            </a:fld>
            <a:endParaRPr lang="en-US" sz="1400">
              <a:solidFill>
                <a:srgbClr val="FFFFFF"/>
              </a:solidFill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t-PT" sz="3600" i="1">
                <a:latin typeface="Tw Cen MT" charset="0"/>
                <a:ea typeface="ＭＳ Ｐゴシック" charset="0"/>
                <a:cs typeface="ＭＳ Ｐゴシック" charset="0"/>
              </a:rPr>
              <a:t>Demultiplexing</a:t>
            </a:r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: números das portas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84605"/>
            <a:ext cx="8531225" cy="4495800"/>
          </a:xfrm>
        </p:spPr>
        <p:txBody>
          <a:bodyPr/>
          <a:lstStyle/>
          <a:p>
            <a:pPr eaLnBrk="1" hangingPunct="1"/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Permite diferenciar diferentes transferências</a:t>
            </a:r>
          </a:p>
          <a:p>
            <a:pPr lvl="1" eaLnBrk="1" hangingPunct="1"/>
            <a:r>
              <a:rPr lang="pt-PT" sz="2000" dirty="0">
                <a:latin typeface="Tw Cen MT" charset="0"/>
                <a:ea typeface="ＭＳ Ｐゴシック" charset="0"/>
              </a:rPr>
              <a:t>Conhecer a origem e o destino não é suficiente</a:t>
            </a:r>
          </a:p>
          <a:p>
            <a:pPr lvl="1" eaLnBrk="1" hangingPunct="1"/>
            <a:r>
              <a:rPr lang="pt-PT" sz="2000" dirty="0">
                <a:latin typeface="Tw Cen MT" charset="0"/>
                <a:ea typeface="ＭＳ Ｐゴシック" charset="0"/>
              </a:rPr>
              <a:t>Necessita-se de um identificador diferente para cada uma</a:t>
            </a:r>
          </a:p>
          <a:p>
            <a:pPr eaLnBrk="1" hangingPunct="1"/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As portas permitem distinguir diferentes serviços no mesmo </a:t>
            </a:r>
            <a:r>
              <a:rPr lang="pt-PT" sz="2400" dirty="0" err="1">
                <a:latin typeface="Tw Cen MT" charset="0"/>
                <a:ea typeface="ＭＳ Ｐゴシック" charset="0"/>
                <a:cs typeface="ＭＳ Ｐゴシック" charset="0"/>
              </a:rPr>
              <a:t>host</a:t>
            </a:r>
            <a:endParaRPr lang="pt-PT" sz="24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pt-PT" sz="2000" dirty="0">
                <a:latin typeface="Tw Cen MT" charset="0"/>
                <a:ea typeface="ＭＳ Ｐゴシック" charset="0"/>
              </a:rPr>
              <a:t>E.g., HTTP server </a:t>
            </a:r>
            <a:r>
              <a:rPr lang="pt-PT" sz="2000" dirty="0" err="1">
                <a:latin typeface="Tw Cen MT" charset="0"/>
                <a:ea typeface="ＭＳ Ｐゴシック" charset="0"/>
              </a:rPr>
              <a:t>running</a:t>
            </a:r>
            <a:r>
              <a:rPr lang="pt-PT" sz="2000" dirty="0">
                <a:latin typeface="Tw Cen MT" charset="0"/>
                <a:ea typeface="ＭＳ Ｐゴシック" charset="0"/>
              </a:rPr>
              <a:t> </a:t>
            </a:r>
            <a:r>
              <a:rPr lang="pt-PT" sz="2000" dirty="0" err="1">
                <a:latin typeface="Tw Cen MT" charset="0"/>
                <a:ea typeface="ＭＳ Ｐゴシック" charset="0"/>
              </a:rPr>
              <a:t>on</a:t>
            </a:r>
            <a:r>
              <a:rPr lang="pt-PT" sz="2000" dirty="0">
                <a:latin typeface="Tw Cen MT" charset="0"/>
                <a:ea typeface="ＭＳ Ｐゴシック" charset="0"/>
              </a:rPr>
              <a:t> </a:t>
            </a:r>
            <a:r>
              <a:rPr lang="pt-PT" sz="2000" dirty="0" err="1">
                <a:latin typeface="Tw Cen MT" charset="0"/>
                <a:ea typeface="ＭＳ Ｐゴシック" charset="0"/>
              </a:rPr>
              <a:t>port</a:t>
            </a:r>
            <a:r>
              <a:rPr lang="pt-PT" sz="2000" dirty="0">
                <a:latin typeface="Tw Cen MT" charset="0"/>
                <a:ea typeface="ＭＳ Ｐゴシック" charset="0"/>
              </a:rPr>
              <a:t> 80</a:t>
            </a:r>
          </a:p>
          <a:p>
            <a:pPr lvl="1" eaLnBrk="1" hangingPunct="1"/>
            <a:r>
              <a:rPr lang="pt-PT" sz="2000" dirty="0">
                <a:latin typeface="Tw Cen MT" charset="0"/>
                <a:ea typeface="ＭＳ Ｐゴシック" charset="0"/>
              </a:rPr>
              <a:t>E.g., FTP server </a:t>
            </a:r>
            <a:r>
              <a:rPr lang="pt-PT" sz="2000" dirty="0" err="1">
                <a:latin typeface="Tw Cen MT" charset="0"/>
                <a:ea typeface="ＭＳ Ｐゴシック" charset="0"/>
              </a:rPr>
              <a:t>running</a:t>
            </a:r>
            <a:r>
              <a:rPr lang="pt-PT" sz="2000" dirty="0">
                <a:latin typeface="Tw Cen MT" charset="0"/>
                <a:ea typeface="ＭＳ Ｐゴシック" charset="0"/>
              </a:rPr>
              <a:t> </a:t>
            </a:r>
            <a:r>
              <a:rPr lang="pt-PT" sz="2000" dirty="0" err="1">
                <a:latin typeface="Tw Cen MT" charset="0"/>
                <a:ea typeface="ＭＳ Ｐゴシック" charset="0"/>
              </a:rPr>
              <a:t>on</a:t>
            </a:r>
            <a:r>
              <a:rPr lang="pt-PT" sz="2000" dirty="0">
                <a:latin typeface="Tw Cen MT" charset="0"/>
                <a:ea typeface="ＭＳ Ｐゴシック" charset="0"/>
              </a:rPr>
              <a:t> </a:t>
            </a:r>
            <a:r>
              <a:rPr lang="pt-PT" sz="2000" dirty="0" err="1">
                <a:latin typeface="Tw Cen MT" charset="0"/>
                <a:ea typeface="ＭＳ Ｐゴシック" charset="0"/>
              </a:rPr>
              <a:t>port</a:t>
            </a:r>
            <a:r>
              <a:rPr lang="pt-PT" sz="2000" dirty="0">
                <a:latin typeface="Tw Cen MT" charset="0"/>
                <a:ea typeface="ＭＳ Ｐゴシック" charset="0"/>
              </a:rPr>
              <a:t> 21</a:t>
            </a:r>
          </a:p>
        </p:txBody>
      </p:sp>
      <p:pic>
        <p:nvPicPr>
          <p:cNvPr id="39940" name="Picture 5" descr="j02920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38" y="4564063"/>
            <a:ext cx="1868487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10" descr="j028575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675" y="4487863"/>
            <a:ext cx="24193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2306638" y="3949701"/>
            <a:ext cx="4730750" cy="2463800"/>
            <a:chOff x="2306638" y="3949701"/>
            <a:chExt cx="4730750" cy="2463800"/>
          </a:xfrm>
        </p:grpSpPr>
        <p:grpSp>
          <p:nvGrpSpPr>
            <p:cNvPr id="39949" name="Group 13"/>
            <p:cNvGrpSpPr>
              <a:grpSpLocks/>
            </p:cNvGrpSpPr>
            <p:nvPr/>
          </p:nvGrpSpPr>
          <p:grpSpPr bwMode="auto">
            <a:xfrm>
              <a:off x="2306638" y="3949701"/>
              <a:ext cx="4609506" cy="1190625"/>
              <a:chOff x="2290763" y="4262438"/>
              <a:chExt cx="4610100" cy="1190625"/>
            </a:xfrm>
          </p:grpSpPr>
          <p:sp>
            <p:nvSpPr>
              <p:cNvPr id="39951" name="Freeform 6"/>
              <p:cNvSpPr>
                <a:spLocks/>
              </p:cNvSpPr>
              <p:nvPr/>
            </p:nvSpPr>
            <p:spPr bwMode="auto">
              <a:xfrm>
                <a:off x="2406650" y="4487863"/>
                <a:ext cx="4224338" cy="965200"/>
              </a:xfrm>
              <a:custGeom>
                <a:avLst/>
                <a:gdLst>
                  <a:gd name="T0" fmla="*/ 0 w 2661"/>
                  <a:gd name="T1" fmla="*/ 2147483647 h 608"/>
                  <a:gd name="T2" fmla="*/ 2147483647 w 2661"/>
                  <a:gd name="T3" fmla="*/ 2147483647 h 608"/>
                  <a:gd name="T4" fmla="*/ 2147483647 w 2661"/>
                  <a:gd name="T5" fmla="*/ 2147483647 h 608"/>
                  <a:gd name="T6" fmla="*/ 0 60000 65536"/>
                  <a:gd name="T7" fmla="*/ 0 60000 65536"/>
                  <a:gd name="T8" fmla="*/ 0 60000 65536"/>
                  <a:gd name="T9" fmla="*/ 0 w 2661"/>
                  <a:gd name="T10" fmla="*/ 0 h 608"/>
                  <a:gd name="T11" fmla="*/ 2661 w 2661"/>
                  <a:gd name="T12" fmla="*/ 608 h 60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61" h="608">
                    <a:moveTo>
                      <a:pt x="0" y="608"/>
                    </a:moveTo>
                    <a:cubicBezTo>
                      <a:pt x="371" y="332"/>
                      <a:pt x="742" y="56"/>
                      <a:pt x="1185" y="28"/>
                    </a:cubicBezTo>
                    <a:cubicBezTo>
                      <a:pt x="1628" y="0"/>
                      <a:pt x="2415" y="371"/>
                      <a:pt x="2661" y="439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9952" name="Group 11"/>
              <p:cNvGrpSpPr>
                <a:grpSpLocks/>
              </p:cNvGrpSpPr>
              <p:nvPr/>
            </p:nvGrpSpPr>
            <p:grpSpPr bwMode="auto">
              <a:xfrm>
                <a:off x="2290763" y="4262438"/>
                <a:ext cx="4610100" cy="1152525"/>
                <a:chOff x="2290763" y="4262438"/>
                <a:chExt cx="4610100" cy="1152525"/>
              </a:xfrm>
            </p:grpSpPr>
            <p:sp>
              <p:nvSpPr>
                <p:cNvPr id="3995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314700" y="4838700"/>
                  <a:ext cx="2187575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u="none"/>
                    <a:t>HTTP transfers</a:t>
                  </a:r>
                </a:p>
              </p:txBody>
            </p:sp>
            <p:sp>
              <p:nvSpPr>
                <p:cNvPr id="39954" name="Freeform 11"/>
                <p:cNvSpPr>
                  <a:spLocks/>
                </p:cNvSpPr>
                <p:nvPr/>
              </p:nvSpPr>
              <p:spPr bwMode="auto">
                <a:xfrm>
                  <a:off x="2290763" y="4262438"/>
                  <a:ext cx="4610100" cy="1152525"/>
                </a:xfrm>
                <a:custGeom>
                  <a:avLst/>
                  <a:gdLst>
                    <a:gd name="T0" fmla="*/ 0 w 2661"/>
                    <a:gd name="T1" fmla="*/ 2147483647 h 608"/>
                    <a:gd name="T2" fmla="*/ 2147483647 w 2661"/>
                    <a:gd name="T3" fmla="*/ 2147483647 h 608"/>
                    <a:gd name="T4" fmla="*/ 2147483647 w 2661"/>
                    <a:gd name="T5" fmla="*/ 2147483647 h 608"/>
                    <a:gd name="T6" fmla="*/ 0 60000 65536"/>
                    <a:gd name="T7" fmla="*/ 0 60000 65536"/>
                    <a:gd name="T8" fmla="*/ 0 60000 65536"/>
                    <a:gd name="T9" fmla="*/ 0 w 2661"/>
                    <a:gd name="T10" fmla="*/ 0 h 608"/>
                    <a:gd name="T11" fmla="*/ 2661 w 2661"/>
                    <a:gd name="T12" fmla="*/ 608 h 60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61" h="608">
                      <a:moveTo>
                        <a:pt x="0" y="608"/>
                      </a:moveTo>
                      <a:cubicBezTo>
                        <a:pt x="371" y="332"/>
                        <a:pt x="742" y="56"/>
                        <a:pt x="1185" y="28"/>
                      </a:cubicBezTo>
                      <a:cubicBezTo>
                        <a:pt x="1628" y="0"/>
                        <a:pt x="2415" y="371"/>
                        <a:pt x="2661" y="439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9950" name="TextBox 14"/>
            <p:cNvSpPr txBox="1">
              <a:spLocks noChangeArrowheads="1"/>
            </p:cNvSpPr>
            <p:nvPr/>
          </p:nvSpPr>
          <p:spPr bwMode="auto">
            <a:xfrm>
              <a:off x="6516158" y="4044957"/>
              <a:ext cx="5212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u="none"/>
                <a:t>80</a:t>
              </a:r>
            </a:p>
          </p:txBody>
        </p:sp>
        <p:grpSp>
          <p:nvGrpSpPr>
            <p:cNvPr id="39945" name="Group 12"/>
            <p:cNvGrpSpPr>
              <a:grpSpLocks/>
            </p:cNvGrpSpPr>
            <p:nvPr/>
          </p:nvGrpSpPr>
          <p:grpSpPr bwMode="auto">
            <a:xfrm>
              <a:off x="2498725" y="5410201"/>
              <a:ext cx="4148124" cy="1003300"/>
              <a:chOff x="2482850" y="5722938"/>
              <a:chExt cx="4148138" cy="1003300"/>
            </a:xfrm>
          </p:grpSpPr>
          <p:sp>
            <p:nvSpPr>
              <p:cNvPr id="39947" name="Freeform 7"/>
              <p:cNvSpPr>
                <a:spLocks/>
              </p:cNvSpPr>
              <p:nvPr/>
            </p:nvSpPr>
            <p:spPr bwMode="auto">
              <a:xfrm flipV="1">
                <a:off x="2482850" y="5722938"/>
                <a:ext cx="4148138" cy="1003300"/>
              </a:xfrm>
              <a:custGeom>
                <a:avLst/>
                <a:gdLst>
                  <a:gd name="T0" fmla="*/ 0 w 2661"/>
                  <a:gd name="T1" fmla="*/ 2147483647 h 608"/>
                  <a:gd name="T2" fmla="*/ 2147483647 w 2661"/>
                  <a:gd name="T3" fmla="*/ 2147483647 h 608"/>
                  <a:gd name="T4" fmla="*/ 2147483647 w 2661"/>
                  <a:gd name="T5" fmla="*/ 2147483647 h 608"/>
                  <a:gd name="T6" fmla="*/ 0 60000 65536"/>
                  <a:gd name="T7" fmla="*/ 0 60000 65536"/>
                  <a:gd name="T8" fmla="*/ 0 60000 65536"/>
                  <a:gd name="T9" fmla="*/ 0 w 2661"/>
                  <a:gd name="T10" fmla="*/ 0 h 608"/>
                  <a:gd name="T11" fmla="*/ 2661 w 2661"/>
                  <a:gd name="T12" fmla="*/ 608 h 60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61" h="608">
                    <a:moveTo>
                      <a:pt x="0" y="608"/>
                    </a:moveTo>
                    <a:cubicBezTo>
                      <a:pt x="371" y="332"/>
                      <a:pt x="742" y="56"/>
                      <a:pt x="1185" y="28"/>
                    </a:cubicBezTo>
                    <a:cubicBezTo>
                      <a:pt x="1628" y="0"/>
                      <a:pt x="2415" y="371"/>
                      <a:pt x="2661" y="439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8" name="Text Box 9"/>
              <p:cNvSpPr txBox="1">
                <a:spLocks noChangeArrowheads="1"/>
              </p:cNvSpPr>
              <p:nvPr/>
            </p:nvSpPr>
            <p:spPr bwMode="auto">
              <a:xfrm>
                <a:off x="3581400" y="6029325"/>
                <a:ext cx="1851025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u="none"/>
                  <a:t>FTP transfer</a:t>
                </a:r>
              </a:p>
            </p:txBody>
          </p:sp>
        </p:grpSp>
        <p:sp>
          <p:nvSpPr>
            <p:cNvPr id="39946" name="TextBox 15"/>
            <p:cNvSpPr txBox="1">
              <a:spLocks noChangeArrowheads="1"/>
            </p:cNvSpPr>
            <p:nvPr/>
          </p:nvSpPr>
          <p:spPr bwMode="auto">
            <a:xfrm>
              <a:off x="6138268" y="5797870"/>
              <a:ext cx="52129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u="none"/>
                <a:t>21</a:t>
              </a:r>
            </a:p>
          </p:txBody>
        </p:sp>
      </p:grpSp>
      <p:sp>
        <p:nvSpPr>
          <p:cNvPr id="39944" name="Slide Number Placeholder 42"/>
          <p:cNvSpPr txBox="1">
            <a:spLocks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BC797236-8CC4-B74D-B31A-3053C9B8E178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21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162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858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fld id="{D78024B8-5C9C-AB45-9B30-12866893FE73}" type="slidenum">
              <a:rPr lang="en-US" sz="1400">
                <a:solidFill>
                  <a:srgbClr val="FFFFFF"/>
                </a:solidFill>
              </a:rPr>
              <a:pPr algn="l" eaLnBrk="1" hangingPunct="1"/>
              <a:t>22</a:t>
            </a:fld>
            <a:endParaRPr lang="en-US" sz="1400">
              <a:solidFill>
                <a:srgbClr val="FFFFFF"/>
              </a:solidFill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Protocol </a:t>
            </a:r>
            <a:r>
              <a:rPr lang="pt-PT" sz="3600" i="1">
                <a:latin typeface="Tw Cen MT" charset="0"/>
                <a:ea typeface="ＭＳ Ｐゴシック" charset="0"/>
                <a:cs typeface="ＭＳ Ｐゴシック" charset="0"/>
              </a:rPr>
              <a:t>demultiplexing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58200" cy="8382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pt-PT" dirty="0">
                <a:latin typeface="Tw Cen MT" charset="0"/>
                <a:ea typeface="ＭＳ Ｐゴシック" charset="0"/>
                <a:cs typeface="ＭＳ Ｐゴシック" charset="0"/>
              </a:rPr>
              <a:t>Multiplicidade de escolha a diferentes níveis</a:t>
            </a:r>
          </a:p>
        </p:txBody>
      </p:sp>
      <p:sp>
        <p:nvSpPr>
          <p:cNvPr id="697348" name="Rectangle 4"/>
          <p:cNvSpPr>
            <a:spLocks noChangeArrowheads="1"/>
          </p:cNvSpPr>
          <p:nvPr/>
        </p:nvSpPr>
        <p:spPr bwMode="auto">
          <a:xfrm>
            <a:off x="4724400" y="2514600"/>
            <a:ext cx="4038600" cy="3810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 u="none"/>
          </a:p>
        </p:txBody>
      </p:sp>
      <p:sp>
        <p:nvSpPr>
          <p:cNvPr id="697349" name="Rectangle 5"/>
          <p:cNvSpPr>
            <a:spLocks noChangeArrowheads="1"/>
          </p:cNvSpPr>
          <p:nvPr/>
        </p:nvSpPr>
        <p:spPr bwMode="auto">
          <a:xfrm>
            <a:off x="381000" y="2514600"/>
            <a:ext cx="4038600" cy="3810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 u="none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762000" y="2971800"/>
            <a:ext cx="685800" cy="3810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r>
              <a:rPr lang="en-US" sz="1400" u="none">
                <a:solidFill>
                  <a:schemeClr val="bg1"/>
                </a:solidFill>
                <a:latin typeface="Arial" charset="0"/>
              </a:rPr>
              <a:t>FTP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600200" y="2971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r>
              <a:rPr lang="en-US" sz="1400" u="none">
                <a:solidFill>
                  <a:srgbClr val="000000"/>
                </a:solidFill>
                <a:latin typeface="Arial" charset="0"/>
              </a:rPr>
              <a:t>HTTP</a:t>
            </a: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276600" y="2971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r>
              <a:rPr lang="en-US" sz="1400" u="none">
                <a:solidFill>
                  <a:srgbClr val="000000"/>
                </a:solidFill>
                <a:latin typeface="Arial" charset="0"/>
              </a:rPr>
              <a:t>TFTP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2438400" y="29718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r>
              <a:rPr lang="en-US" sz="1400" u="none">
                <a:solidFill>
                  <a:srgbClr val="000000"/>
                </a:solidFill>
                <a:latin typeface="Arial" charset="0"/>
              </a:rPr>
              <a:t>NV</a:t>
            </a: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143000" y="3657600"/>
            <a:ext cx="6858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r>
              <a:rPr lang="en-US" sz="1400" u="none">
                <a:solidFill>
                  <a:schemeClr val="bg1"/>
                </a:solidFill>
                <a:latin typeface="Arial" charset="0"/>
              </a:rPr>
              <a:t>TCP</a:t>
            </a: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2895600" y="3657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r>
              <a:rPr lang="en-US" sz="1400" u="none">
                <a:solidFill>
                  <a:srgbClr val="000000"/>
                </a:solidFill>
                <a:latin typeface="Arial" charset="0"/>
              </a:rPr>
              <a:t>UDP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057400" y="4419600"/>
            <a:ext cx="685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r>
              <a:rPr lang="en-US" sz="1400" u="none">
                <a:solidFill>
                  <a:schemeClr val="bg1"/>
                </a:solidFill>
                <a:latin typeface="Arial" charset="0"/>
              </a:rPr>
              <a:t>IP</a:t>
            </a: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685800" y="5181600"/>
            <a:ext cx="685800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r>
              <a:rPr lang="en-US" sz="1400" u="none">
                <a:solidFill>
                  <a:schemeClr val="bg1"/>
                </a:solidFill>
                <a:latin typeface="Arial" charset="0"/>
              </a:rPr>
              <a:t>NET</a:t>
            </a:r>
            <a:r>
              <a:rPr lang="en-US" sz="1400" u="none" baseline="-2500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1828800" y="5181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r>
              <a:rPr lang="en-US" sz="1400" u="none">
                <a:solidFill>
                  <a:srgbClr val="000000"/>
                </a:solidFill>
                <a:latin typeface="Arial" charset="0"/>
              </a:rPr>
              <a:t>NET</a:t>
            </a:r>
            <a:r>
              <a:rPr lang="en-US" sz="1400" u="none" baseline="-25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3429000" y="5181600"/>
            <a:ext cx="685800" cy="38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0" tIns="45712" rIns="91420" bIns="45712" anchor="ctr"/>
          <a:lstStyle/>
          <a:p>
            <a:r>
              <a:rPr lang="en-US" sz="1400" u="none">
                <a:solidFill>
                  <a:srgbClr val="000000"/>
                </a:solidFill>
                <a:latin typeface="Arial" charset="0"/>
              </a:rPr>
              <a:t>NET</a:t>
            </a:r>
            <a:r>
              <a:rPr lang="en-US" sz="1400" u="none" baseline="-25000">
                <a:solidFill>
                  <a:srgbClr val="000000"/>
                </a:solidFill>
                <a:latin typeface="Arial" charset="0"/>
              </a:rPr>
              <a:t>n</a:t>
            </a:r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590800" y="5181600"/>
            <a:ext cx="685800" cy="381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0" tIns="45712" rIns="91420" bIns="45712" anchor="ctr"/>
          <a:lstStyle/>
          <a:p>
            <a:r>
              <a:rPr lang="en-US" sz="1400" u="none">
                <a:solidFill>
                  <a:srgbClr val="000000"/>
                </a:solidFill>
                <a:latin typeface="Arial" charset="0"/>
              </a:rPr>
              <a:t>…</a:t>
            </a:r>
            <a:endParaRPr lang="en-US" sz="1400" u="none" baseline="-2500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37905" name="AutoShape 17"/>
          <p:cNvCxnSpPr>
            <a:cxnSpLocks noChangeShapeType="1"/>
            <a:stCxn id="37894" idx="2"/>
            <a:endCxn id="37898" idx="0"/>
          </p:cNvCxnSpPr>
          <p:nvPr/>
        </p:nvCxnSpPr>
        <p:spPr bwMode="auto">
          <a:xfrm>
            <a:off x="1104900" y="3352800"/>
            <a:ext cx="3810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6" name="AutoShape 18"/>
          <p:cNvCxnSpPr>
            <a:cxnSpLocks noChangeShapeType="1"/>
            <a:endCxn id="37898" idx="0"/>
          </p:cNvCxnSpPr>
          <p:nvPr/>
        </p:nvCxnSpPr>
        <p:spPr bwMode="auto">
          <a:xfrm flipH="1">
            <a:off x="1485900" y="3352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7" name="AutoShape 19"/>
          <p:cNvCxnSpPr>
            <a:cxnSpLocks noChangeShapeType="1"/>
            <a:stCxn id="37897" idx="2"/>
          </p:cNvCxnSpPr>
          <p:nvPr/>
        </p:nvCxnSpPr>
        <p:spPr bwMode="auto">
          <a:xfrm>
            <a:off x="2781300" y="3352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8" name="AutoShape 20"/>
          <p:cNvCxnSpPr>
            <a:cxnSpLocks noChangeShapeType="1"/>
            <a:stCxn id="37896" idx="2"/>
          </p:cNvCxnSpPr>
          <p:nvPr/>
        </p:nvCxnSpPr>
        <p:spPr bwMode="auto">
          <a:xfrm flipH="1">
            <a:off x="3200400" y="3352800"/>
            <a:ext cx="4191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9" name="AutoShape 21"/>
          <p:cNvCxnSpPr>
            <a:cxnSpLocks noChangeShapeType="1"/>
            <a:stCxn id="37898" idx="2"/>
            <a:endCxn id="37900" idx="0"/>
          </p:cNvCxnSpPr>
          <p:nvPr/>
        </p:nvCxnSpPr>
        <p:spPr bwMode="auto">
          <a:xfrm>
            <a:off x="1485900" y="4038600"/>
            <a:ext cx="9144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0" name="AutoShape 22"/>
          <p:cNvCxnSpPr>
            <a:cxnSpLocks noChangeShapeType="1"/>
            <a:stCxn id="37899" idx="2"/>
            <a:endCxn id="37900" idx="0"/>
          </p:cNvCxnSpPr>
          <p:nvPr/>
        </p:nvCxnSpPr>
        <p:spPr bwMode="auto">
          <a:xfrm flipH="1">
            <a:off x="2400300" y="4038600"/>
            <a:ext cx="8382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1" name="AutoShape 23"/>
          <p:cNvCxnSpPr>
            <a:cxnSpLocks noChangeShapeType="1"/>
            <a:stCxn id="37900" idx="2"/>
            <a:endCxn id="37903" idx="0"/>
          </p:cNvCxnSpPr>
          <p:nvPr/>
        </p:nvCxnSpPr>
        <p:spPr bwMode="auto">
          <a:xfrm>
            <a:off x="2400300" y="4800600"/>
            <a:ext cx="13716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2" name="AutoShape 24"/>
          <p:cNvCxnSpPr>
            <a:cxnSpLocks noChangeShapeType="1"/>
            <a:stCxn id="37900" idx="2"/>
            <a:endCxn id="37901" idx="0"/>
          </p:cNvCxnSpPr>
          <p:nvPr/>
        </p:nvCxnSpPr>
        <p:spPr bwMode="auto">
          <a:xfrm flipH="1">
            <a:off x="1028700" y="4800600"/>
            <a:ext cx="13716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3" name="AutoShape 25"/>
          <p:cNvCxnSpPr>
            <a:cxnSpLocks noChangeShapeType="1"/>
            <a:stCxn id="37900" idx="2"/>
            <a:endCxn id="37902" idx="0"/>
          </p:cNvCxnSpPr>
          <p:nvPr/>
        </p:nvCxnSpPr>
        <p:spPr bwMode="auto">
          <a:xfrm flipH="1">
            <a:off x="2171700" y="4800600"/>
            <a:ext cx="2286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14" name="Rectangle 26"/>
          <p:cNvSpPr>
            <a:spLocks noChangeArrowheads="1"/>
          </p:cNvSpPr>
          <p:nvPr/>
        </p:nvSpPr>
        <p:spPr bwMode="auto">
          <a:xfrm rot="10800000">
            <a:off x="7086600" y="3886200"/>
            <a:ext cx="11430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lIns="91420" tIns="45712" rIns="91420" bIns="45712" anchor="ctr"/>
          <a:lstStyle/>
          <a:p>
            <a:r>
              <a:rPr lang="en-US" sz="1100" u="none">
                <a:solidFill>
                  <a:schemeClr val="bg1"/>
                </a:solidFill>
                <a:latin typeface="Arial" charset="0"/>
              </a:rPr>
              <a:t>TCP/UDP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 rot="10800000">
            <a:off x="6248400" y="3886200"/>
            <a:ext cx="838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lIns="91420" tIns="45712" rIns="91420" bIns="45712" anchor="ctr"/>
          <a:lstStyle/>
          <a:p>
            <a:r>
              <a:rPr lang="en-US" sz="1100" u="none">
                <a:solidFill>
                  <a:schemeClr val="bg1"/>
                </a:solidFill>
                <a:latin typeface="Arial" charset="0"/>
              </a:rPr>
              <a:t>IP</a:t>
            </a:r>
          </a:p>
        </p:txBody>
      </p:sp>
      <p:sp>
        <p:nvSpPr>
          <p:cNvPr id="37916" name="Text Box 29"/>
          <p:cNvSpPr txBox="1">
            <a:spLocks noChangeArrowheads="1"/>
          </p:cNvSpPr>
          <p:nvPr/>
        </p:nvSpPr>
        <p:spPr bwMode="auto">
          <a:xfrm>
            <a:off x="7151688" y="4876800"/>
            <a:ext cx="115411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2" rIns="91420" bIns="45712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u="none">
                <a:solidFill>
                  <a:srgbClr val="FF3300"/>
                </a:solidFill>
                <a:latin typeface="Arial" charset="0"/>
              </a:rPr>
              <a:t>Port Number</a:t>
            </a:r>
          </a:p>
        </p:txBody>
      </p:sp>
      <p:sp>
        <p:nvSpPr>
          <p:cNvPr id="37917" name="Rectangle 30"/>
          <p:cNvSpPr>
            <a:spLocks noChangeArrowheads="1"/>
          </p:cNvSpPr>
          <p:nvPr/>
        </p:nvSpPr>
        <p:spPr bwMode="auto">
          <a:xfrm rot="10800000">
            <a:off x="5334000" y="3886200"/>
            <a:ext cx="914400" cy="838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lIns="91420" tIns="45712" rIns="91420" bIns="45712" anchor="ctr"/>
          <a:lstStyle/>
          <a:p>
            <a:r>
              <a:rPr lang="en-US" sz="1100" u="none">
                <a:solidFill>
                  <a:schemeClr val="bg1"/>
                </a:solidFill>
                <a:latin typeface="Arial" charset="0"/>
              </a:rPr>
              <a:t>Network</a:t>
            </a:r>
          </a:p>
        </p:txBody>
      </p:sp>
      <p:sp>
        <p:nvSpPr>
          <p:cNvPr id="37918" name="Text Box 31"/>
          <p:cNvSpPr txBox="1">
            <a:spLocks noChangeArrowheads="1"/>
          </p:cNvSpPr>
          <p:nvPr/>
        </p:nvSpPr>
        <p:spPr bwMode="auto">
          <a:xfrm>
            <a:off x="6096000" y="4876800"/>
            <a:ext cx="1143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2" rIns="91420" bIns="45712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u="none">
                <a:solidFill>
                  <a:srgbClr val="000000"/>
                </a:solidFill>
                <a:latin typeface="Arial" charset="0"/>
              </a:rPr>
              <a:t>Protocol Field</a:t>
            </a:r>
          </a:p>
        </p:txBody>
      </p:sp>
      <p:sp>
        <p:nvSpPr>
          <p:cNvPr id="37919" name="Text Box 32"/>
          <p:cNvSpPr txBox="1">
            <a:spLocks noChangeArrowheads="1"/>
          </p:cNvSpPr>
          <p:nvPr/>
        </p:nvSpPr>
        <p:spPr bwMode="auto">
          <a:xfrm>
            <a:off x="5334000" y="4876800"/>
            <a:ext cx="9144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2" rIns="91420" bIns="45712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u="none">
                <a:solidFill>
                  <a:srgbClr val="000000"/>
                </a:solidFill>
                <a:latin typeface="Arial" charset="0"/>
              </a:rPr>
              <a:t>Type Field</a:t>
            </a:r>
          </a:p>
        </p:txBody>
      </p:sp>
      <p:sp>
        <p:nvSpPr>
          <p:cNvPr id="37920" name="Line 33"/>
          <p:cNvSpPr>
            <a:spLocks noChangeShapeType="1"/>
          </p:cNvSpPr>
          <p:nvPr/>
        </p:nvSpPr>
        <p:spPr bwMode="auto">
          <a:xfrm flipH="1">
            <a:off x="5334000" y="3657600"/>
            <a:ext cx="914400" cy="228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921" name="Line 34"/>
          <p:cNvSpPr>
            <a:spLocks noChangeShapeType="1"/>
          </p:cNvSpPr>
          <p:nvPr/>
        </p:nvSpPr>
        <p:spPr bwMode="auto">
          <a:xfrm>
            <a:off x="6858000" y="3657600"/>
            <a:ext cx="1371600" cy="228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922" name="Rectangle 35"/>
          <p:cNvSpPr>
            <a:spLocks noChangeArrowheads="1"/>
          </p:cNvSpPr>
          <p:nvPr/>
        </p:nvSpPr>
        <p:spPr bwMode="auto">
          <a:xfrm rot="10800000">
            <a:off x="6781800" y="3352800"/>
            <a:ext cx="609600" cy="304800"/>
          </a:xfrm>
          <a:prstGeom prst="rect">
            <a:avLst/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 u="none"/>
          </a:p>
        </p:txBody>
      </p:sp>
      <p:sp>
        <p:nvSpPr>
          <p:cNvPr id="37923" name="Rectangle 36"/>
          <p:cNvSpPr>
            <a:spLocks noChangeArrowheads="1"/>
          </p:cNvSpPr>
          <p:nvPr/>
        </p:nvSpPr>
        <p:spPr bwMode="auto">
          <a:xfrm rot="10800000">
            <a:off x="6553200" y="3352800"/>
            <a:ext cx="3048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 u="none"/>
          </a:p>
        </p:txBody>
      </p:sp>
      <p:sp>
        <p:nvSpPr>
          <p:cNvPr id="37924" name="Rectangle 37"/>
          <p:cNvSpPr>
            <a:spLocks noChangeArrowheads="1"/>
          </p:cNvSpPr>
          <p:nvPr/>
        </p:nvSpPr>
        <p:spPr bwMode="auto">
          <a:xfrm rot="10800000">
            <a:off x="6323013" y="3352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 u="none"/>
          </a:p>
        </p:txBody>
      </p:sp>
      <p:sp>
        <p:nvSpPr>
          <p:cNvPr id="37925" name="Rectangle 38"/>
          <p:cNvSpPr>
            <a:spLocks noChangeArrowheads="1"/>
          </p:cNvSpPr>
          <p:nvPr/>
        </p:nvSpPr>
        <p:spPr bwMode="auto">
          <a:xfrm rot="10800000">
            <a:off x="6246813" y="3352800"/>
            <a:ext cx="2286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 u="none"/>
          </a:p>
        </p:txBody>
      </p:sp>
      <p:sp>
        <p:nvSpPr>
          <p:cNvPr id="37926" name="Slide Number Placeholder 42"/>
          <p:cNvSpPr txBox="1">
            <a:spLocks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D0BFDDA5-60EF-E34C-947C-E7BFEBFC5814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22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3621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15E1019-749B-704A-A63A-14F8BA9EB33A}" type="slidenum">
              <a:rPr lang="en-US" sz="1400" b="0">
                <a:latin typeface="Times New Roman" charset="0"/>
              </a:rPr>
              <a:pPr eaLnBrk="1" hangingPunct="1"/>
              <a:t>23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w Cen MT"/>
                <a:ea typeface="ＭＳ Ｐゴシック" charset="0"/>
                <a:cs typeface="Tw Cen MT"/>
              </a:rPr>
              <a:t>Porquê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 TCP/IP</a:t>
            </a:r>
            <a:endParaRPr lang="en-US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58372" name="Text Box 3"/>
          <p:cNvSpPr txBox="1">
            <a:spLocks noChangeArrowheads="1"/>
          </p:cNvSpPr>
          <p:nvPr/>
        </p:nvSpPr>
        <p:spPr bwMode="auto">
          <a:xfrm>
            <a:off x="3238500" y="4696768"/>
            <a:ext cx="26441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r>
              <a:rPr lang="en-US" sz="2400" b="0" dirty="0">
                <a:solidFill>
                  <a:srgbClr val="0000FF"/>
                </a:solidFill>
                <a:latin typeface="Tw Cen MT"/>
                <a:cs typeface="Tw Cen MT"/>
              </a:rPr>
              <a:t>Internet </a:t>
            </a:r>
            <a:r>
              <a:rPr lang="en-US" sz="2400" b="0" dirty="0" smtClean="0">
                <a:solidFill>
                  <a:srgbClr val="0000FF"/>
                </a:solidFill>
                <a:latin typeface="Tw Cen MT"/>
                <a:cs typeface="Tw Cen MT"/>
              </a:rPr>
              <a:t>Protocol (IP)</a:t>
            </a:r>
            <a:endParaRPr lang="en-US" sz="2400" b="0" dirty="0">
              <a:solidFill>
                <a:srgbClr val="0000FF"/>
              </a:solidFill>
              <a:latin typeface="Tw Cen MT"/>
              <a:cs typeface="Tw Cen MT"/>
            </a:endParaRPr>
          </a:p>
        </p:txBody>
      </p:sp>
      <p:sp>
        <p:nvSpPr>
          <p:cNvPr id="58373" name="Text Box 4"/>
          <p:cNvSpPr txBox="1">
            <a:spLocks noChangeArrowheads="1"/>
          </p:cNvSpPr>
          <p:nvPr/>
        </p:nvSpPr>
        <p:spPr bwMode="auto">
          <a:xfrm>
            <a:off x="1211263" y="3195093"/>
            <a:ext cx="26052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r>
              <a:rPr lang="en-US" sz="2400" b="0">
                <a:solidFill>
                  <a:srgbClr val="0000FF"/>
                </a:solidFill>
                <a:latin typeface="Tw Cen MT"/>
                <a:cs typeface="Tw Cen MT"/>
              </a:rPr>
              <a:t>Transmission Control</a:t>
            </a:r>
          </a:p>
          <a:p>
            <a:pPr>
              <a:lnSpc>
                <a:spcPct val="80000"/>
              </a:lnSpc>
            </a:pPr>
            <a:r>
              <a:rPr lang="en-US" sz="2400" b="0">
                <a:solidFill>
                  <a:srgbClr val="0000FF"/>
                </a:solidFill>
                <a:latin typeface="Tw Cen MT"/>
                <a:cs typeface="Tw Cen MT"/>
              </a:rPr>
              <a:t>Protocol (TCP)</a:t>
            </a:r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5684838" y="3230563"/>
            <a:ext cx="211455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r"/>
            <a:r>
              <a:rPr lang="en-US" sz="2400" b="0">
                <a:latin typeface="Times New Roman" charset="0"/>
              </a:rPr>
              <a:t>User Datagram </a:t>
            </a:r>
          </a:p>
          <a:p>
            <a:pPr algn="r">
              <a:lnSpc>
                <a:spcPct val="80000"/>
              </a:lnSpc>
            </a:pPr>
            <a:r>
              <a:rPr lang="en-US" sz="2400" b="0">
                <a:latin typeface="Times New Roman" charset="0"/>
              </a:rPr>
              <a:t>Protocol (UDP)</a:t>
            </a:r>
          </a:p>
        </p:txBody>
      </p:sp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2206625" y="2047875"/>
            <a:ext cx="96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r>
              <a:rPr lang="en-US" sz="2400" b="0">
                <a:latin typeface="Times New Roman" charset="0"/>
              </a:rPr>
              <a:t>Telnet</a:t>
            </a:r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841375" y="2079625"/>
            <a:ext cx="946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r>
              <a:rPr lang="en-US" sz="2400" b="0">
                <a:latin typeface="Times New Roman" charset="0"/>
              </a:rPr>
              <a:t>HTTP</a:t>
            </a:r>
          </a:p>
        </p:txBody>
      </p:sp>
      <p:sp>
        <p:nvSpPr>
          <p:cNvPr id="58377" name="Text Box 8"/>
          <p:cNvSpPr txBox="1">
            <a:spLocks noChangeArrowheads="1"/>
          </p:cNvSpPr>
          <p:nvPr/>
        </p:nvSpPr>
        <p:spPr bwMode="auto">
          <a:xfrm>
            <a:off x="2062163" y="5702300"/>
            <a:ext cx="1166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r>
              <a:rPr lang="en-US" sz="2400" b="0">
                <a:latin typeface="Times New Roman" charset="0"/>
              </a:rPr>
              <a:t>SONET</a:t>
            </a:r>
          </a:p>
        </p:txBody>
      </p:sp>
      <p:sp>
        <p:nvSpPr>
          <p:cNvPr id="58378" name="Text Box 9"/>
          <p:cNvSpPr txBox="1">
            <a:spLocks noChangeArrowheads="1"/>
          </p:cNvSpPr>
          <p:nvPr/>
        </p:nvSpPr>
        <p:spPr bwMode="auto">
          <a:xfrm>
            <a:off x="5476875" y="57023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r>
              <a:rPr lang="en-US" sz="2400" b="0">
                <a:latin typeface="Times New Roman" charset="0"/>
              </a:rPr>
              <a:t>ATM</a:t>
            </a:r>
          </a:p>
        </p:txBody>
      </p:sp>
      <p:sp>
        <p:nvSpPr>
          <p:cNvPr id="58379" name="Text Box 10"/>
          <p:cNvSpPr txBox="1">
            <a:spLocks noChangeArrowheads="1"/>
          </p:cNvSpPr>
          <p:nvPr/>
        </p:nvSpPr>
        <p:spPr bwMode="auto">
          <a:xfrm>
            <a:off x="3778250" y="567690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r>
              <a:rPr lang="en-US" sz="2400" b="0">
                <a:latin typeface="Times New Roman" charset="0"/>
              </a:rPr>
              <a:t>Ethernet</a:t>
            </a:r>
          </a:p>
        </p:txBody>
      </p:sp>
      <p:sp>
        <p:nvSpPr>
          <p:cNvPr id="58380" name="Rectangle 11"/>
          <p:cNvSpPr>
            <a:spLocks noChangeArrowheads="1"/>
          </p:cNvSpPr>
          <p:nvPr/>
        </p:nvSpPr>
        <p:spPr bwMode="auto">
          <a:xfrm>
            <a:off x="715963" y="2032000"/>
            <a:ext cx="107950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Rectangle 12"/>
          <p:cNvSpPr>
            <a:spLocks noChangeArrowheads="1"/>
          </p:cNvSpPr>
          <p:nvPr/>
        </p:nvSpPr>
        <p:spPr bwMode="auto">
          <a:xfrm>
            <a:off x="2011363" y="2032000"/>
            <a:ext cx="1295400" cy="50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Rectangle 14"/>
          <p:cNvSpPr>
            <a:spLocks noChangeArrowheads="1"/>
          </p:cNvSpPr>
          <p:nvPr/>
        </p:nvSpPr>
        <p:spPr bwMode="auto">
          <a:xfrm>
            <a:off x="3006725" y="4686300"/>
            <a:ext cx="3222626" cy="469900"/>
          </a:xfrm>
          <a:prstGeom prst="rect">
            <a:avLst/>
          </a:prstGeom>
          <a:noFill/>
          <a:ln w="28575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Rectangle 15"/>
          <p:cNvSpPr>
            <a:spLocks noChangeArrowheads="1"/>
          </p:cNvSpPr>
          <p:nvPr/>
        </p:nvSpPr>
        <p:spPr bwMode="auto">
          <a:xfrm>
            <a:off x="5308600" y="3187700"/>
            <a:ext cx="2755900" cy="78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Text Box 16"/>
          <p:cNvSpPr txBox="1">
            <a:spLocks noChangeArrowheads="1"/>
          </p:cNvSpPr>
          <p:nvPr/>
        </p:nvSpPr>
        <p:spPr bwMode="auto">
          <a:xfrm>
            <a:off x="7508875" y="2081213"/>
            <a:ext cx="742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r>
              <a:rPr lang="en-US" sz="2400" b="0">
                <a:latin typeface="Times New Roman" charset="0"/>
              </a:rPr>
              <a:t>RTP</a:t>
            </a:r>
          </a:p>
        </p:txBody>
      </p:sp>
      <p:sp>
        <p:nvSpPr>
          <p:cNvPr id="58386" name="Text Box 17"/>
          <p:cNvSpPr txBox="1">
            <a:spLocks noChangeArrowheads="1"/>
          </p:cNvSpPr>
          <p:nvPr/>
        </p:nvSpPr>
        <p:spPr bwMode="auto">
          <a:xfrm>
            <a:off x="5435600" y="2081213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r>
              <a:rPr lang="en-US" sz="2400" b="0">
                <a:latin typeface="Times New Roman" charset="0"/>
              </a:rPr>
              <a:t>DNS</a:t>
            </a:r>
          </a:p>
        </p:txBody>
      </p:sp>
      <p:sp>
        <p:nvSpPr>
          <p:cNvPr id="58387" name="Rectangle 18"/>
          <p:cNvSpPr>
            <a:spLocks noChangeArrowheads="1"/>
          </p:cNvSpPr>
          <p:nvPr/>
        </p:nvSpPr>
        <p:spPr bwMode="auto">
          <a:xfrm>
            <a:off x="5233988" y="2035175"/>
            <a:ext cx="1220787" cy="555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8" name="Rectangle 19"/>
          <p:cNvSpPr>
            <a:spLocks noChangeArrowheads="1"/>
          </p:cNvSpPr>
          <p:nvPr/>
        </p:nvSpPr>
        <p:spPr bwMode="auto">
          <a:xfrm>
            <a:off x="7280275" y="2035175"/>
            <a:ext cx="1076325" cy="520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9" name="Rectangle 20"/>
          <p:cNvSpPr>
            <a:spLocks noChangeArrowheads="1"/>
          </p:cNvSpPr>
          <p:nvPr/>
        </p:nvSpPr>
        <p:spPr bwMode="auto">
          <a:xfrm>
            <a:off x="2006600" y="5702300"/>
            <a:ext cx="1270000" cy="469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90" name="Rectangle 21"/>
          <p:cNvSpPr>
            <a:spLocks noChangeArrowheads="1"/>
          </p:cNvSpPr>
          <p:nvPr/>
        </p:nvSpPr>
        <p:spPr bwMode="auto">
          <a:xfrm>
            <a:off x="3759200" y="5689600"/>
            <a:ext cx="1270000" cy="469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91" name="Rectangle 22"/>
          <p:cNvSpPr>
            <a:spLocks noChangeArrowheads="1"/>
          </p:cNvSpPr>
          <p:nvPr/>
        </p:nvSpPr>
        <p:spPr bwMode="auto">
          <a:xfrm>
            <a:off x="5422900" y="5676900"/>
            <a:ext cx="1003300" cy="469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92" name="Line 23"/>
          <p:cNvSpPr>
            <a:spLocks noChangeShapeType="1"/>
          </p:cNvSpPr>
          <p:nvPr/>
        </p:nvSpPr>
        <p:spPr bwMode="auto">
          <a:xfrm>
            <a:off x="1271588" y="2552700"/>
            <a:ext cx="1077912" cy="67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93" name="Line 24"/>
          <p:cNvSpPr>
            <a:spLocks noChangeShapeType="1"/>
          </p:cNvSpPr>
          <p:nvPr/>
        </p:nvSpPr>
        <p:spPr bwMode="auto">
          <a:xfrm>
            <a:off x="2728913" y="2528888"/>
            <a:ext cx="1587" cy="684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94" name="Line 25"/>
          <p:cNvSpPr>
            <a:spLocks noChangeShapeType="1"/>
          </p:cNvSpPr>
          <p:nvPr/>
        </p:nvSpPr>
        <p:spPr bwMode="auto">
          <a:xfrm>
            <a:off x="5873750" y="2590800"/>
            <a:ext cx="628650" cy="596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95" name="Line 26"/>
          <p:cNvSpPr>
            <a:spLocks noChangeShapeType="1"/>
          </p:cNvSpPr>
          <p:nvPr/>
        </p:nvSpPr>
        <p:spPr bwMode="auto">
          <a:xfrm flipH="1">
            <a:off x="7226300" y="2533650"/>
            <a:ext cx="649288" cy="65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96" name="Line 27"/>
          <p:cNvSpPr>
            <a:spLocks noChangeShapeType="1"/>
          </p:cNvSpPr>
          <p:nvPr/>
        </p:nvSpPr>
        <p:spPr bwMode="auto">
          <a:xfrm>
            <a:off x="2628900" y="3962400"/>
            <a:ext cx="1625600" cy="72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97" name="Line 28"/>
          <p:cNvSpPr>
            <a:spLocks noChangeShapeType="1"/>
          </p:cNvSpPr>
          <p:nvPr/>
        </p:nvSpPr>
        <p:spPr bwMode="auto">
          <a:xfrm flipH="1">
            <a:off x="4876800" y="3975100"/>
            <a:ext cx="1917700" cy="71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98" name="Line 29"/>
          <p:cNvSpPr>
            <a:spLocks noChangeShapeType="1"/>
          </p:cNvSpPr>
          <p:nvPr/>
        </p:nvSpPr>
        <p:spPr bwMode="auto">
          <a:xfrm flipH="1">
            <a:off x="2654300" y="5156200"/>
            <a:ext cx="1600200" cy="546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99" name="Line 30"/>
          <p:cNvSpPr>
            <a:spLocks noChangeShapeType="1"/>
          </p:cNvSpPr>
          <p:nvPr/>
        </p:nvSpPr>
        <p:spPr bwMode="auto">
          <a:xfrm>
            <a:off x="4495800" y="5156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400" name="Line 31"/>
          <p:cNvSpPr>
            <a:spLocks noChangeShapeType="1"/>
          </p:cNvSpPr>
          <p:nvPr/>
        </p:nvSpPr>
        <p:spPr bwMode="auto">
          <a:xfrm>
            <a:off x="4902200" y="5156200"/>
            <a:ext cx="1054100" cy="520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401" name="Rectangle 32"/>
          <p:cNvSpPr>
            <a:spLocks noChangeArrowheads="1"/>
          </p:cNvSpPr>
          <p:nvPr/>
        </p:nvSpPr>
        <p:spPr bwMode="auto">
          <a:xfrm>
            <a:off x="3511550" y="2046288"/>
            <a:ext cx="1112838" cy="50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402" name="Text Box 33"/>
          <p:cNvSpPr txBox="1">
            <a:spLocks noChangeArrowheads="1"/>
          </p:cNvSpPr>
          <p:nvPr/>
        </p:nvSpPr>
        <p:spPr bwMode="auto">
          <a:xfrm>
            <a:off x="3697288" y="2085975"/>
            <a:ext cx="709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r>
              <a:rPr lang="en-US" sz="2400" b="0">
                <a:latin typeface="Times New Roman" charset="0"/>
              </a:rPr>
              <a:t>FTP</a:t>
            </a:r>
          </a:p>
        </p:txBody>
      </p:sp>
      <p:sp>
        <p:nvSpPr>
          <p:cNvPr id="58403" name="Line 34"/>
          <p:cNvSpPr>
            <a:spLocks noChangeShapeType="1"/>
          </p:cNvSpPr>
          <p:nvPr/>
        </p:nvSpPr>
        <p:spPr bwMode="auto">
          <a:xfrm flipH="1">
            <a:off x="3276600" y="2576513"/>
            <a:ext cx="889000" cy="66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14"/>
          <p:cNvSpPr>
            <a:spLocks noChangeArrowheads="1"/>
          </p:cNvSpPr>
          <p:nvPr/>
        </p:nvSpPr>
        <p:spPr bwMode="auto">
          <a:xfrm>
            <a:off x="1017587" y="3255686"/>
            <a:ext cx="3222626" cy="706713"/>
          </a:xfrm>
          <a:prstGeom prst="rect">
            <a:avLst/>
          </a:prstGeom>
          <a:noFill/>
          <a:ln w="28575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68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471488" y="381000"/>
            <a:ext cx="7453312" cy="752475"/>
          </a:xfrm>
          <a:noFill/>
        </p:spPr>
        <p:txBody>
          <a:bodyPr lIns="90452" tIns="44434" rIns="90452" bIns="44434" anchor="b"/>
          <a:lstStyle/>
          <a:p>
            <a:pPr eaLnBrk="1" hangingPunct="1"/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O Modelo dos protocolos Internet</a:t>
            </a:r>
            <a:endParaRPr lang="pt-PT" sz="36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58" name="Text Box 20"/>
          <p:cNvSpPr txBox="1">
            <a:spLocks noChangeArrowheads="1"/>
          </p:cNvSpPr>
          <p:nvPr/>
        </p:nvSpPr>
        <p:spPr bwMode="auto">
          <a:xfrm>
            <a:off x="1714500" y="5875279"/>
            <a:ext cx="601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12813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12813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12813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sz="2800" u="none" dirty="0">
                <a:latin typeface="Arial" charset="0"/>
              </a:rPr>
              <a:t>O gargalo facilita a </a:t>
            </a:r>
            <a:r>
              <a:rPr lang="pt-PT" sz="2800" u="none" dirty="0" smtClean="0">
                <a:latin typeface="Arial" charset="0"/>
              </a:rPr>
              <a:t>interoperação</a:t>
            </a:r>
            <a:endParaRPr lang="pt-PT" sz="2800" u="none" dirty="0">
              <a:latin typeface="Arial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33400" y="1679575"/>
            <a:ext cx="8077200" cy="3812700"/>
            <a:chOff x="533400" y="1679575"/>
            <a:chExt cx="8077200" cy="3812700"/>
          </a:xfrm>
        </p:grpSpPr>
        <p:sp>
          <p:nvSpPr>
            <p:cNvPr id="694274" name="Rectangle 2"/>
            <p:cNvSpPr>
              <a:spLocks noChangeArrowheads="1"/>
            </p:cNvSpPr>
            <p:nvPr/>
          </p:nvSpPr>
          <p:spPr bwMode="auto">
            <a:xfrm>
              <a:off x="533400" y="1679575"/>
              <a:ext cx="8077200" cy="3810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u="none"/>
            </a:p>
          </p:txBody>
        </p:sp>
        <p:sp>
          <p:nvSpPr>
            <p:cNvPr id="35844" name="Line 4"/>
            <p:cNvSpPr>
              <a:spLocks noChangeShapeType="1"/>
            </p:cNvSpPr>
            <p:nvPr/>
          </p:nvSpPr>
          <p:spPr bwMode="auto">
            <a:xfrm>
              <a:off x="2971800" y="3736975"/>
              <a:ext cx="2819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5" name="Arc 5"/>
            <p:cNvSpPr>
              <a:spLocks/>
            </p:cNvSpPr>
            <p:nvPr/>
          </p:nvSpPr>
          <p:spPr bwMode="auto">
            <a:xfrm>
              <a:off x="6553200" y="3694113"/>
              <a:ext cx="1181100" cy="13462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solidFill>
              <a:srgbClr val="FF6600"/>
            </a:solidFill>
            <a:ln w="76200" cap="rnd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6" name="Arc 6"/>
            <p:cNvSpPr>
              <a:spLocks/>
            </p:cNvSpPr>
            <p:nvPr/>
          </p:nvSpPr>
          <p:spPr bwMode="auto">
            <a:xfrm>
              <a:off x="5373688" y="3694113"/>
              <a:ext cx="1181100" cy="1346200"/>
            </a:xfrm>
            <a:custGeom>
              <a:avLst/>
              <a:gdLst>
                <a:gd name="T0" fmla="*/ 0 w 21600"/>
                <a:gd name="T1" fmla="*/ 2147483647 h 21600"/>
                <a:gd name="T2" fmla="*/ 2147483647 w 21600"/>
                <a:gd name="T3" fmla="*/ 0 h 21600"/>
                <a:gd name="T4" fmla="*/ 2147483647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681"/>
                    <a:pt x="9652" y="16"/>
                    <a:pt x="21571" y="0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81"/>
                    <a:pt x="9652" y="16"/>
                    <a:pt x="21571" y="0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solidFill>
              <a:srgbClr val="FF6600"/>
            </a:solidFill>
            <a:ln w="76200" cap="rnd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7" name="Arc 7"/>
            <p:cNvSpPr>
              <a:spLocks/>
            </p:cNvSpPr>
            <p:nvPr/>
          </p:nvSpPr>
          <p:spPr bwMode="auto">
            <a:xfrm rot="10800000">
              <a:off x="6543675" y="1908175"/>
              <a:ext cx="1230313" cy="1677988"/>
            </a:xfrm>
            <a:custGeom>
              <a:avLst/>
              <a:gdLst>
                <a:gd name="T0" fmla="*/ 0 w 21600"/>
                <a:gd name="T1" fmla="*/ 2147483647 h 21600"/>
                <a:gd name="T2" fmla="*/ 2147483647 w 21600"/>
                <a:gd name="T3" fmla="*/ 0 h 21600"/>
                <a:gd name="T4" fmla="*/ 2147483647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681"/>
                    <a:pt x="9652" y="16"/>
                    <a:pt x="21571" y="0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81"/>
                    <a:pt x="9652" y="16"/>
                    <a:pt x="21571" y="0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solidFill>
              <a:srgbClr val="FF6600"/>
            </a:solidFill>
            <a:ln w="76200" cap="rnd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8" name="Arc 8"/>
            <p:cNvSpPr>
              <a:spLocks/>
            </p:cNvSpPr>
            <p:nvPr/>
          </p:nvSpPr>
          <p:spPr bwMode="auto">
            <a:xfrm rot="10800000">
              <a:off x="5334000" y="1908175"/>
              <a:ext cx="1209675" cy="1677988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solidFill>
              <a:srgbClr val="FF6600"/>
            </a:solidFill>
            <a:ln w="76200" cap="rnd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9" name="Line 9"/>
            <p:cNvSpPr>
              <a:spLocks noChangeShapeType="1"/>
            </p:cNvSpPr>
            <p:nvPr/>
          </p:nvSpPr>
          <p:spPr bwMode="auto">
            <a:xfrm flipV="1">
              <a:off x="5326063" y="1908175"/>
              <a:ext cx="2435225" cy="0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Line 10"/>
            <p:cNvSpPr>
              <a:spLocks noChangeShapeType="1"/>
            </p:cNvSpPr>
            <p:nvPr/>
          </p:nvSpPr>
          <p:spPr bwMode="auto">
            <a:xfrm flipV="1">
              <a:off x="5326063" y="5027613"/>
              <a:ext cx="2359025" cy="0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>
              <a:off x="6400800" y="3511550"/>
              <a:ext cx="304800" cy="2174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u="none"/>
            </a:p>
          </p:txBody>
        </p:sp>
        <p:grpSp>
          <p:nvGrpSpPr>
            <p:cNvPr id="35852" name="Group 12"/>
            <p:cNvGrpSpPr>
              <a:grpSpLocks/>
            </p:cNvGrpSpPr>
            <p:nvPr/>
          </p:nvGrpSpPr>
          <p:grpSpPr bwMode="auto">
            <a:xfrm>
              <a:off x="5935663" y="2746375"/>
              <a:ext cx="1247775" cy="365125"/>
              <a:chOff x="3739" y="2290"/>
              <a:chExt cx="786" cy="240"/>
            </a:xfrm>
          </p:grpSpPr>
          <p:sp>
            <p:nvSpPr>
              <p:cNvPr id="35880" name="Rectangle 13"/>
              <p:cNvSpPr>
                <a:spLocks noChangeArrowheads="1"/>
              </p:cNvSpPr>
              <p:nvPr/>
            </p:nvSpPr>
            <p:spPr bwMode="auto">
              <a:xfrm>
                <a:off x="3739" y="2290"/>
                <a:ext cx="418" cy="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43" tIns="44430" rIns="90443" bIns="44430">
                <a:spAutoFit/>
              </a:bodyPr>
              <a:lstStyle/>
              <a:p>
                <a:r>
                  <a:rPr lang="en-US" sz="1800" u="none">
                    <a:latin typeface="Arial" charset="0"/>
                  </a:rPr>
                  <a:t>UDP</a:t>
                </a:r>
              </a:p>
            </p:txBody>
          </p:sp>
          <p:sp>
            <p:nvSpPr>
              <p:cNvPr id="35881" name="Rectangle 14"/>
              <p:cNvSpPr>
                <a:spLocks noChangeArrowheads="1"/>
              </p:cNvSpPr>
              <p:nvPr/>
            </p:nvSpPr>
            <p:spPr bwMode="auto">
              <a:xfrm>
                <a:off x="4123" y="2290"/>
                <a:ext cx="402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43" tIns="44430" rIns="90443" bIns="44430">
                <a:spAutoFit/>
              </a:bodyPr>
              <a:lstStyle/>
              <a:p>
                <a:r>
                  <a:rPr lang="en-US" sz="1800" u="none">
                    <a:latin typeface="Arial" charset="0"/>
                  </a:rPr>
                  <a:t>TCP</a:t>
                </a:r>
              </a:p>
            </p:txBody>
          </p:sp>
        </p:grpSp>
        <p:sp>
          <p:nvSpPr>
            <p:cNvPr id="35853" name="Rectangle 15"/>
            <p:cNvSpPr>
              <a:spLocks noChangeArrowheads="1"/>
            </p:cNvSpPr>
            <p:nvPr/>
          </p:nvSpPr>
          <p:spPr bwMode="auto">
            <a:xfrm>
              <a:off x="5954713" y="4071938"/>
              <a:ext cx="1157287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52" tIns="44434" rIns="90452" bIns="44434">
              <a:spAutoFit/>
            </a:bodyPr>
            <a:lstStyle/>
            <a:p>
              <a:r>
                <a:rPr lang="en-US" sz="1800" u="none">
                  <a:latin typeface="Arial" charset="0"/>
                </a:rPr>
                <a:t>Data Link</a:t>
              </a:r>
            </a:p>
          </p:txBody>
        </p:sp>
        <p:sp>
          <p:nvSpPr>
            <p:cNvPr id="35854" name="Rectangle 16"/>
            <p:cNvSpPr>
              <a:spLocks noChangeArrowheads="1"/>
            </p:cNvSpPr>
            <p:nvPr/>
          </p:nvSpPr>
          <p:spPr bwMode="auto">
            <a:xfrm>
              <a:off x="6005513" y="4506913"/>
              <a:ext cx="1042987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52" tIns="44434" rIns="90452" bIns="44434">
              <a:spAutoFit/>
            </a:bodyPr>
            <a:lstStyle/>
            <a:p>
              <a:r>
                <a:rPr lang="en-US" sz="1800" u="none">
                  <a:latin typeface="Arial" charset="0"/>
                </a:rPr>
                <a:t>Physical</a:t>
              </a:r>
            </a:p>
          </p:txBody>
        </p:sp>
        <p:sp>
          <p:nvSpPr>
            <p:cNvPr id="35855" name="Rectangle 17"/>
            <p:cNvSpPr>
              <a:spLocks noChangeArrowheads="1"/>
            </p:cNvSpPr>
            <p:nvPr/>
          </p:nvSpPr>
          <p:spPr bwMode="auto">
            <a:xfrm>
              <a:off x="5783263" y="2109788"/>
              <a:ext cx="1439862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52" tIns="44434" rIns="90452" bIns="44434">
              <a:spAutoFit/>
            </a:bodyPr>
            <a:lstStyle/>
            <a:p>
              <a:r>
                <a:rPr lang="en-US" sz="1800" u="none">
                  <a:latin typeface="Arial" charset="0"/>
                </a:rPr>
                <a:t>Applications</a:t>
              </a:r>
            </a:p>
          </p:txBody>
        </p:sp>
        <p:sp>
          <p:nvSpPr>
            <p:cNvPr id="35856" name="Text Box 18"/>
            <p:cNvSpPr txBox="1">
              <a:spLocks noChangeArrowheads="1"/>
            </p:cNvSpPr>
            <p:nvPr/>
          </p:nvSpPr>
          <p:spPr bwMode="auto">
            <a:xfrm>
              <a:off x="5086350" y="5030788"/>
              <a:ext cx="3486453" cy="46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267" tIns="45632" rIns="91267" bIns="45632">
              <a:spAutoFit/>
            </a:bodyPr>
            <a:lstStyle>
              <a:lvl1pPr defTabSz="912813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912813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defTabSz="912813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defTabSz="912813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defTabSz="912813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u="none" dirty="0" smtClean="0">
                  <a:latin typeface="Arial" charset="0"/>
                </a:rPr>
                <a:t>O </a:t>
              </a:r>
              <a:r>
                <a:rPr lang="en-US" u="none" dirty="0" err="1" smtClean="0">
                  <a:latin typeface="Arial" charset="0"/>
                </a:rPr>
                <a:t>Modelo</a:t>
              </a:r>
              <a:r>
                <a:rPr lang="en-US" u="none" dirty="0" smtClean="0">
                  <a:latin typeface="Arial" charset="0"/>
                </a:rPr>
                <a:t> da </a:t>
              </a:r>
              <a:r>
                <a:rPr lang="en-US" u="none" dirty="0" err="1" smtClean="0">
                  <a:latin typeface="Arial" charset="0"/>
                </a:rPr>
                <a:t>Ampulheta</a:t>
              </a:r>
              <a:endParaRPr lang="en-US" u="none" dirty="0">
                <a:latin typeface="Arial" charset="0"/>
              </a:endParaRPr>
            </a:p>
          </p:txBody>
        </p:sp>
        <p:sp>
          <p:nvSpPr>
            <p:cNvPr id="35857" name="Text Box 19"/>
            <p:cNvSpPr txBox="1">
              <a:spLocks noChangeArrowheads="1"/>
            </p:cNvSpPr>
            <p:nvPr/>
          </p:nvSpPr>
          <p:spPr bwMode="auto">
            <a:xfrm>
              <a:off x="3810000" y="3279775"/>
              <a:ext cx="1597025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267" tIns="45632" rIns="91267" bIns="45632">
              <a:spAutoFit/>
            </a:bodyPr>
            <a:lstStyle>
              <a:lvl1pPr defTabSz="912813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912813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defTabSz="912813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defTabSz="912813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defTabSz="912813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u="none" dirty="0" err="1" smtClean="0">
                  <a:latin typeface="Arial" charset="0"/>
                </a:rPr>
                <a:t>Gargalo</a:t>
              </a:r>
              <a:endParaRPr lang="en-US" sz="2800" u="none" dirty="0">
                <a:latin typeface="Arial" charset="0"/>
              </a:endParaRPr>
            </a:p>
          </p:txBody>
        </p:sp>
        <p:sp>
          <p:nvSpPr>
            <p:cNvPr id="35859" name="Rectangle 21"/>
            <p:cNvSpPr>
              <a:spLocks noChangeArrowheads="1"/>
            </p:cNvSpPr>
            <p:nvPr/>
          </p:nvSpPr>
          <p:spPr bwMode="auto">
            <a:xfrm>
              <a:off x="914400" y="2136775"/>
              <a:ext cx="685800" cy="381000"/>
            </a:xfrm>
            <a:prstGeom prst="rect">
              <a:avLst/>
            </a:prstGeom>
            <a:solidFill>
              <a:srgbClr val="00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 u="none">
                  <a:solidFill>
                    <a:schemeClr val="bg1"/>
                  </a:solidFill>
                  <a:latin typeface="Arial" charset="0"/>
                </a:rPr>
                <a:t>FTP</a:t>
              </a:r>
            </a:p>
          </p:txBody>
        </p:sp>
        <p:sp>
          <p:nvSpPr>
            <p:cNvPr id="35860" name="Rectangle 22"/>
            <p:cNvSpPr>
              <a:spLocks noChangeArrowheads="1"/>
            </p:cNvSpPr>
            <p:nvPr/>
          </p:nvSpPr>
          <p:spPr bwMode="auto">
            <a:xfrm>
              <a:off x="1752600" y="2136775"/>
              <a:ext cx="6858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 u="none">
                  <a:solidFill>
                    <a:srgbClr val="000000"/>
                  </a:solidFill>
                  <a:latin typeface="Arial" charset="0"/>
                </a:rPr>
                <a:t>HTTP</a:t>
              </a:r>
            </a:p>
          </p:txBody>
        </p:sp>
        <p:sp>
          <p:nvSpPr>
            <p:cNvPr id="35861" name="Rectangle 23"/>
            <p:cNvSpPr>
              <a:spLocks noChangeArrowheads="1"/>
            </p:cNvSpPr>
            <p:nvPr/>
          </p:nvSpPr>
          <p:spPr bwMode="auto">
            <a:xfrm>
              <a:off x="3429000" y="2136775"/>
              <a:ext cx="6858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 u="none">
                  <a:solidFill>
                    <a:srgbClr val="000000"/>
                  </a:solidFill>
                  <a:latin typeface="Arial" charset="0"/>
                </a:rPr>
                <a:t>TFTP</a:t>
              </a:r>
            </a:p>
          </p:txBody>
        </p:sp>
        <p:sp>
          <p:nvSpPr>
            <p:cNvPr id="35862" name="Rectangle 24"/>
            <p:cNvSpPr>
              <a:spLocks noChangeArrowheads="1"/>
            </p:cNvSpPr>
            <p:nvPr/>
          </p:nvSpPr>
          <p:spPr bwMode="auto">
            <a:xfrm>
              <a:off x="2590800" y="2136775"/>
              <a:ext cx="6858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 u="none">
                  <a:solidFill>
                    <a:srgbClr val="000000"/>
                  </a:solidFill>
                  <a:latin typeface="Arial" charset="0"/>
                </a:rPr>
                <a:t>NV</a:t>
              </a:r>
            </a:p>
          </p:txBody>
        </p:sp>
        <p:sp>
          <p:nvSpPr>
            <p:cNvPr id="35863" name="Rectangle 25"/>
            <p:cNvSpPr>
              <a:spLocks noChangeArrowheads="1"/>
            </p:cNvSpPr>
            <p:nvPr/>
          </p:nvSpPr>
          <p:spPr bwMode="auto">
            <a:xfrm>
              <a:off x="1295400" y="2822575"/>
              <a:ext cx="685800" cy="3810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 u="none">
                  <a:solidFill>
                    <a:schemeClr val="bg1"/>
                  </a:solidFill>
                  <a:latin typeface="Arial" charset="0"/>
                </a:rPr>
                <a:t>TCP</a:t>
              </a:r>
            </a:p>
          </p:txBody>
        </p:sp>
        <p:sp>
          <p:nvSpPr>
            <p:cNvPr id="35864" name="Rectangle 26"/>
            <p:cNvSpPr>
              <a:spLocks noChangeArrowheads="1"/>
            </p:cNvSpPr>
            <p:nvPr/>
          </p:nvSpPr>
          <p:spPr bwMode="auto">
            <a:xfrm>
              <a:off x="3048000" y="2822575"/>
              <a:ext cx="6858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 u="none">
                  <a:solidFill>
                    <a:srgbClr val="000000"/>
                  </a:solidFill>
                  <a:latin typeface="Arial" charset="0"/>
                </a:rPr>
                <a:t>UDP</a:t>
              </a:r>
            </a:p>
          </p:txBody>
        </p:sp>
        <p:sp>
          <p:nvSpPr>
            <p:cNvPr id="35865" name="Rectangle 27"/>
            <p:cNvSpPr>
              <a:spLocks noChangeArrowheads="1"/>
            </p:cNvSpPr>
            <p:nvPr/>
          </p:nvSpPr>
          <p:spPr bwMode="auto">
            <a:xfrm>
              <a:off x="2209800" y="3584575"/>
              <a:ext cx="6858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 u="none">
                  <a:solidFill>
                    <a:schemeClr val="bg1"/>
                  </a:solidFill>
                  <a:latin typeface="Arial" charset="0"/>
                </a:rPr>
                <a:t>IP</a:t>
              </a:r>
            </a:p>
          </p:txBody>
        </p:sp>
        <p:sp>
          <p:nvSpPr>
            <p:cNvPr id="35866" name="Rectangle 28"/>
            <p:cNvSpPr>
              <a:spLocks noChangeArrowheads="1"/>
            </p:cNvSpPr>
            <p:nvPr/>
          </p:nvSpPr>
          <p:spPr bwMode="auto">
            <a:xfrm>
              <a:off x="838200" y="4346575"/>
              <a:ext cx="685800" cy="38100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 u="none">
                  <a:solidFill>
                    <a:schemeClr val="bg1"/>
                  </a:solidFill>
                  <a:latin typeface="Arial" charset="0"/>
                </a:rPr>
                <a:t>NET</a:t>
              </a:r>
              <a:r>
                <a:rPr lang="en-US" sz="1600" u="none" baseline="-25000">
                  <a:solidFill>
                    <a:schemeClr val="bg1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5867" name="Rectangle 29"/>
            <p:cNvSpPr>
              <a:spLocks noChangeArrowheads="1"/>
            </p:cNvSpPr>
            <p:nvPr/>
          </p:nvSpPr>
          <p:spPr bwMode="auto">
            <a:xfrm>
              <a:off x="1981200" y="4346575"/>
              <a:ext cx="6858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 u="none">
                  <a:solidFill>
                    <a:srgbClr val="000000"/>
                  </a:solidFill>
                  <a:latin typeface="Arial" charset="0"/>
                </a:rPr>
                <a:t>NET</a:t>
              </a:r>
              <a:r>
                <a:rPr lang="en-US" sz="1600" u="none" baseline="-2500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5868" name="Rectangle 30"/>
            <p:cNvSpPr>
              <a:spLocks noChangeArrowheads="1"/>
            </p:cNvSpPr>
            <p:nvPr/>
          </p:nvSpPr>
          <p:spPr bwMode="auto">
            <a:xfrm>
              <a:off x="3581400" y="4346575"/>
              <a:ext cx="6858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 u="none">
                  <a:solidFill>
                    <a:srgbClr val="000000"/>
                  </a:solidFill>
                  <a:latin typeface="Arial" charset="0"/>
                </a:rPr>
                <a:t>NET</a:t>
              </a:r>
              <a:r>
                <a:rPr lang="en-US" sz="1600" u="none" baseline="-25000">
                  <a:solidFill>
                    <a:srgbClr val="000000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35869" name="Rectangle 31"/>
            <p:cNvSpPr>
              <a:spLocks noChangeArrowheads="1"/>
            </p:cNvSpPr>
            <p:nvPr/>
          </p:nvSpPr>
          <p:spPr bwMode="auto">
            <a:xfrm>
              <a:off x="2743200" y="4346575"/>
              <a:ext cx="685800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0" tIns="45712" rIns="91420" bIns="45712" anchor="ctr"/>
            <a:lstStyle/>
            <a:p>
              <a:r>
                <a:rPr lang="en-US" sz="1600" u="none">
                  <a:solidFill>
                    <a:srgbClr val="000000"/>
                  </a:solidFill>
                  <a:latin typeface="Arial" charset="0"/>
                </a:rPr>
                <a:t>…</a:t>
              </a:r>
              <a:endParaRPr lang="en-US" sz="1600" u="none" baseline="-2500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35870" name="AutoShape 32"/>
            <p:cNvCxnSpPr>
              <a:cxnSpLocks noChangeShapeType="1"/>
              <a:stCxn id="35859" idx="2"/>
              <a:endCxn id="35863" idx="0"/>
            </p:cNvCxnSpPr>
            <p:nvPr/>
          </p:nvCxnSpPr>
          <p:spPr bwMode="auto">
            <a:xfrm>
              <a:off x="1257300" y="2517775"/>
              <a:ext cx="381000" cy="3048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71" name="AutoShape 33"/>
            <p:cNvCxnSpPr>
              <a:cxnSpLocks noChangeShapeType="1"/>
              <a:endCxn id="35863" idx="0"/>
            </p:cNvCxnSpPr>
            <p:nvPr/>
          </p:nvCxnSpPr>
          <p:spPr bwMode="auto">
            <a:xfrm flipH="1">
              <a:off x="1638300" y="2517775"/>
              <a:ext cx="419100" cy="3048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72" name="AutoShape 34"/>
            <p:cNvCxnSpPr>
              <a:cxnSpLocks noChangeShapeType="1"/>
              <a:stCxn id="35862" idx="2"/>
            </p:cNvCxnSpPr>
            <p:nvPr/>
          </p:nvCxnSpPr>
          <p:spPr bwMode="auto">
            <a:xfrm>
              <a:off x="2933700" y="2517775"/>
              <a:ext cx="419100" cy="3048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73" name="AutoShape 35"/>
            <p:cNvCxnSpPr>
              <a:cxnSpLocks noChangeShapeType="1"/>
              <a:stCxn id="35861" idx="2"/>
            </p:cNvCxnSpPr>
            <p:nvPr/>
          </p:nvCxnSpPr>
          <p:spPr bwMode="auto">
            <a:xfrm flipH="1">
              <a:off x="3352800" y="2517775"/>
              <a:ext cx="419100" cy="3048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74" name="AutoShape 36"/>
            <p:cNvCxnSpPr>
              <a:cxnSpLocks noChangeShapeType="1"/>
              <a:stCxn id="35863" idx="2"/>
              <a:endCxn id="35865" idx="0"/>
            </p:cNvCxnSpPr>
            <p:nvPr/>
          </p:nvCxnSpPr>
          <p:spPr bwMode="auto">
            <a:xfrm>
              <a:off x="1638300" y="3203575"/>
              <a:ext cx="914400" cy="381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75" name="AutoShape 37"/>
            <p:cNvCxnSpPr>
              <a:cxnSpLocks noChangeShapeType="1"/>
              <a:stCxn id="35864" idx="2"/>
              <a:endCxn id="35865" idx="0"/>
            </p:cNvCxnSpPr>
            <p:nvPr/>
          </p:nvCxnSpPr>
          <p:spPr bwMode="auto">
            <a:xfrm flipH="1">
              <a:off x="2552700" y="3203575"/>
              <a:ext cx="838200" cy="381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76" name="AutoShape 38"/>
            <p:cNvCxnSpPr>
              <a:cxnSpLocks noChangeShapeType="1"/>
              <a:stCxn id="35865" idx="2"/>
              <a:endCxn id="35868" idx="0"/>
            </p:cNvCxnSpPr>
            <p:nvPr/>
          </p:nvCxnSpPr>
          <p:spPr bwMode="auto">
            <a:xfrm>
              <a:off x="2552700" y="3965575"/>
              <a:ext cx="1371600" cy="381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77" name="AutoShape 39"/>
            <p:cNvCxnSpPr>
              <a:cxnSpLocks noChangeShapeType="1"/>
              <a:stCxn id="35865" idx="2"/>
              <a:endCxn id="35866" idx="0"/>
            </p:cNvCxnSpPr>
            <p:nvPr/>
          </p:nvCxnSpPr>
          <p:spPr bwMode="auto">
            <a:xfrm flipH="1">
              <a:off x="1181100" y="3965575"/>
              <a:ext cx="1371600" cy="381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78" name="AutoShape 40"/>
            <p:cNvCxnSpPr>
              <a:cxnSpLocks noChangeShapeType="1"/>
              <a:stCxn id="35865" idx="2"/>
              <a:endCxn id="35867" idx="0"/>
            </p:cNvCxnSpPr>
            <p:nvPr/>
          </p:nvCxnSpPr>
          <p:spPr bwMode="auto">
            <a:xfrm flipH="1">
              <a:off x="2324100" y="3965575"/>
              <a:ext cx="228600" cy="381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5879" name="Slide Number Placeholder 42"/>
          <p:cNvSpPr txBox="1">
            <a:spLocks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CD76395D-9434-E14D-8C82-E18D08BB5CFF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24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2727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858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fld id="{3EF201C9-33A2-B64F-9D09-E750FC28EC09}" type="slidenum">
              <a:rPr lang="en-US" sz="1400">
                <a:solidFill>
                  <a:srgbClr val="FFFFFF"/>
                </a:solidFill>
              </a:rPr>
              <a:pPr algn="l" eaLnBrk="1" hangingPunct="1"/>
              <a:t>25</a:t>
            </a:fld>
            <a:endParaRPr lang="en-US" sz="1400">
              <a:solidFill>
                <a:srgbClr val="FFFFFF"/>
              </a:solidFill>
            </a:endParaRPr>
          </a:p>
        </p:txBody>
      </p:sp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As camadas não têm defeitos?</a:t>
            </a:r>
          </a:p>
        </p:txBody>
      </p:sp>
      <p:sp>
        <p:nvSpPr>
          <p:cNvPr id="8806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A camada N pode duplicar funcionalidades das inferiores</a:t>
            </a:r>
          </a:p>
          <a:p>
            <a:pPr lvl="1" eaLnBrk="1" hangingPunct="1">
              <a:lnSpc>
                <a:spcPct val="90000"/>
              </a:lnSpc>
            </a:pPr>
            <a:r>
              <a:rPr lang="pt-PT" sz="2000">
                <a:latin typeface="Tw Cen MT" charset="0"/>
                <a:ea typeface="ＭＳ Ｐゴシック" charset="0"/>
              </a:rPr>
              <a:t>E.g., tratamento de erros e retransmissões</a:t>
            </a:r>
          </a:p>
          <a:p>
            <a:pPr eaLnBrk="1" hangingPunct="1">
              <a:lnSpc>
                <a:spcPct val="90000"/>
              </a:lnSpc>
            </a:pP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Algumas camadas necessitam de informação de outras</a:t>
            </a:r>
          </a:p>
          <a:p>
            <a:pPr lvl="1" eaLnBrk="1" hangingPunct="1">
              <a:lnSpc>
                <a:spcPct val="90000"/>
              </a:lnSpc>
            </a:pPr>
            <a:r>
              <a:rPr lang="pt-PT" sz="2000">
                <a:latin typeface="Tw Cen MT" charset="0"/>
                <a:ea typeface="ＭＳ Ｐゴシック" charset="0"/>
              </a:rPr>
              <a:t>E.g., timestamps, maximum transmission unit size (MTU)</a:t>
            </a:r>
          </a:p>
          <a:p>
            <a:pPr eaLnBrk="1" hangingPunct="1">
              <a:lnSpc>
                <a:spcPct val="90000"/>
              </a:lnSpc>
            </a:pP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A adesão estrita ao modelo pode ter pior desempenho</a:t>
            </a:r>
          </a:p>
          <a:p>
            <a:pPr lvl="1" eaLnBrk="1" hangingPunct="1">
              <a:lnSpc>
                <a:spcPct val="90000"/>
              </a:lnSpc>
            </a:pPr>
            <a:r>
              <a:rPr lang="pt-PT" sz="2000">
                <a:latin typeface="Tw Cen MT" charset="0"/>
                <a:ea typeface="ＭＳ Ｐゴシック" charset="0"/>
              </a:rPr>
              <a:t>E.g., porque se escondem detalhes sobre o que se passa de facto</a:t>
            </a:r>
          </a:p>
          <a:p>
            <a:pPr eaLnBrk="1" hangingPunct="1">
              <a:lnSpc>
                <a:spcPct val="90000"/>
              </a:lnSpc>
            </a:pP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Algumas camadas não têm uma fronteira bem definida</a:t>
            </a:r>
          </a:p>
          <a:p>
            <a:pPr lvl="1" eaLnBrk="1" hangingPunct="1">
              <a:lnSpc>
                <a:spcPct val="90000"/>
              </a:lnSpc>
            </a:pPr>
            <a:r>
              <a:rPr lang="pt-PT" sz="2000">
                <a:latin typeface="Tw Cen MT" charset="0"/>
                <a:ea typeface="ＭＳ Ｐゴシック" charset="0"/>
              </a:rPr>
              <a:t>Existem inter-dependências devido a necessidades de desempenho</a:t>
            </a:r>
          </a:p>
          <a:p>
            <a:pPr lvl="1" eaLnBrk="1" hangingPunct="1">
              <a:lnSpc>
                <a:spcPct val="90000"/>
              </a:lnSpc>
            </a:pPr>
            <a:r>
              <a:rPr lang="pt-PT" sz="2000">
                <a:latin typeface="Tw Cen MT" charset="0"/>
                <a:ea typeface="ＭＳ Ｐゴシック" charset="0"/>
              </a:rPr>
              <a:t>Existem dependências que estão normalizadas (header checksums)</a:t>
            </a:r>
          </a:p>
          <a:p>
            <a:pPr eaLnBrk="1" hangingPunct="1">
              <a:lnSpc>
                <a:spcPct val="90000"/>
              </a:lnSpc>
            </a:pP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Os cabeçalhos podem tornar-se realmente muito grandes</a:t>
            </a:r>
          </a:p>
          <a:p>
            <a:pPr lvl="1" eaLnBrk="1" hangingPunct="1">
              <a:lnSpc>
                <a:spcPct val="90000"/>
              </a:lnSpc>
            </a:pPr>
            <a:r>
              <a:rPr lang="pt-PT" sz="2100">
                <a:latin typeface="Tw Cen MT" charset="0"/>
                <a:ea typeface="ＭＳ Ｐゴシック" charset="0"/>
              </a:rPr>
              <a:t>Às vezes maiores que o conteúdo dos pacotes (payload)</a:t>
            </a:r>
          </a:p>
        </p:txBody>
      </p:sp>
      <p:sp>
        <p:nvSpPr>
          <p:cNvPr id="41988" name="Slide Number Placeholder 42"/>
          <p:cNvSpPr txBox="1">
            <a:spLocks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8EFF159F-8CF7-EA41-91F5-C6BA19B717C6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25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451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 dirty="0">
                <a:latin typeface="Tw Cen MT" charset="0"/>
                <a:ea typeface="ＭＳ Ｐゴシック" charset="0"/>
                <a:cs typeface="ＭＳ Ｐゴシック" charset="0"/>
              </a:rPr>
              <a:t>Objectivos do capítulo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8337"/>
            <a:ext cx="8229600" cy="4525963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Princípios </a:t>
            </a:r>
            <a:r>
              <a:rPr lang="pt-PT" sz="2000" dirty="0">
                <a:latin typeface="Tw Cen MT" charset="0"/>
                <a:ea typeface="ＭＳ Ｐゴシック" charset="0"/>
              </a:rPr>
              <a:t>de estruturação e organização de uma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rede </a:t>
            </a:r>
            <a:r>
              <a:rPr lang="pt-PT" sz="2000" dirty="0">
                <a:latin typeface="Tw Cen MT" charset="0"/>
                <a:ea typeface="ＭＳ Ｐゴシック" charset="0"/>
              </a:rPr>
              <a:t>/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estrutura </a:t>
            </a:r>
            <a:r>
              <a:rPr lang="pt-PT" sz="2000" dirty="0">
                <a:latin typeface="Tw Cen MT" charset="0"/>
                <a:ea typeface="ＭＳ Ｐゴシック" charset="0"/>
              </a:rPr>
              <a:t>da rede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Internet – parte 1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Wingdings" charset="0"/>
              <a:buNone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Introduzir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os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conceitos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de canal,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multiplexagem, comutação de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pacotes – parte 2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Introduzir alguns  aspectos de desempenho das redes (performance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) – parte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3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Aspectos de segurança numa visão inicial – 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4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Introduzir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os conceitos de protocolos e respectivas camadas – parte 5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655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 dirty="0">
                <a:latin typeface="Tw Cen MT" charset="0"/>
                <a:ea typeface="ＭＳ Ｐゴシック" charset="0"/>
                <a:cs typeface="ＭＳ Ｐゴシック" charset="0"/>
              </a:rPr>
              <a:t>Onde estudar no livro de base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79505614-4827-5345-B02A-33F6ED126BF5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4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8337"/>
            <a:ext cx="8229600" cy="4525963"/>
          </a:xfrm>
          <a:noFill/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Princípios </a:t>
            </a:r>
            <a:r>
              <a:rPr lang="pt-PT" sz="2000" dirty="0">
                <a:latin typeface="Tw Cen MT" charset="0"/>
                <a:ea typeface="ＭＳ Ｐゴシック" charset="0"/>
              </a:rPr>
              <a:t>de estruturação e organização de uma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rede </a:t>
            </a:r>
            <a:r>
              <a:rPr lang="pt-PT" sz="2000" dirty="0">
                <a:latin typeface="Tw Cen MT" charset="0"/>
                <a:ea typeface="ＭＳ Ｐゴシック" charset="0"/>
              </a:rPr>
              <a:t>/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estrutura </a:t>
            </a:r>
            <a:r>
              <a:rPr lang="pt-PT" sz="2000" dirty="0">
                <a:latin typeface="Tw Cen MT" charset="0"/>
                <a:ea typeface="ＭＳ Ｐゴシック" charset="0"/>
              </a:rPr>
              <a:t>da rede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Internet – parte 1, corresponde às secções 1.1 e 1.2 do Capítulo 1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Wingdings" charset="0"/>
              <a:buNone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Introduzir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os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conceitos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de canal,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multiplexagem, comutação de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pacotes – parte 2 </a:t>
            </a:r>
            <a:r>
              <a:rPr lang="pt-PT" sz="2000" dirty="0">
                <a:latin typeface="Tw Cen MT" charset="0"/>
                <a:ea typeface="ＭＳ Ｐゴシック" charset="0"/>
              </a:rPr>
              <a:t>, corresponde às secções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1.2 </a:t>
            </a:r>
            <a:r>
              <a:rPr lang="pt-PT" sz="2000" dirty="0">
                <a:latin typeface="Tw Cen MT" charset="0"/>
                <a:ea typeface="ＭＳ Ｐゴシック" charset="0"/>
              </a:rPr>
              <a:t>e 1.3 do Capítulo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1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Introduzir alguns  aspectos de desempenho das redes (performance) – 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3, </a:t>
            </a:r>
            <a:r>
              <a:rPr lang="pt-PT" sz="2000" dirty="0">
                <a:latin typeface="Tw Cen MT" charset="0"/>
                <a:ea typeface="ＭＳ Ｐゴシック" charset="0"/>
              </a:rPr>
              <a:t>corresponde à secção 1.4 do Capítulo 1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Aspectos de segurança numa visão inicial – 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4, </a:t>
            </a:r>
            <a:r>
              <a:rPr lang="pt-PT" sz="2000" dirty="0">
                <a:latin typeface="Tw Cen MT" charset="0"/>
                <a:ea typeface="ＭＳ Ｐゴシック" charset="0"/>
              </a:rPr>
              <a:t>corresponde à secção 1.6 do Capítulo 1</a:t>
            </a: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Introduzir os conceitos de protocolos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e respectivas camadas – parte 5,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 </a:t>
            </a:r>
            <a:r>
              <a:rPr lang="pt-PT" sz="2000" dirty="0">
                <a:latin typeface="Tw Cen MT" charset="0"/>
                <a:ea typeface="ＭＳ Ｐゴシック" charset="0"/>
              </a:rPr>
              <a:t>corresponde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à secção </a:t>
            </a:r>
            <a:r>
              <a:rPr lang="pt-PT" sz="2000" dirty="0">
                <a:latin typeface="Tw Cen MT" charset="0"/>
                <a:ea typeface="ＭＳ Ｐゴシック" charset="0"/>
              </a:rPr>
              <a:t>1.5 do Capítulo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1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098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Tw Cen MT" charset="0"/>
                <a:ea typeface="ＭＳ Ｐゴシック" charset="0"/>
                <a:cs typeface="ＭＳ Ｐゴシック" charset="0"/>
              </a:rPr>
              <a:t>O que é um protocolo ?</a:t>
            </a: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9163" y="1276350"/>
            <a:ext cx="7355664" cy="685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sz="2400" dirty="0" smtClean="0">
                <a:latin typeface="Tw Cen MT" charset="0"/>
                <a:ea typeface="ＭＳ Ｐゴシック" charset="0"/>
                <a:cs typeface="ＭＳ Ｐゴシック" charset="0"/>
              </a:rPr>
              <a:t>Protocolo humano (social, …) versus protocolos em Redes de Computadores</a:t>
            </a:r>
          </a:p>
          <a:p>
            <a:pPr>
              <a:buFont typeface="Wingdings" charset="0"/>
              <a:buNone/>
            </a:pPr>
            <a:endParaRPr lang="pt-PT" sz="24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87046" name="Picture 62" descr="Ali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286000"/>
            <a:ext cx="561975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7" name="Picture 63" descr="Bo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2357438"/>
            <a:ext cx="676275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8" name="Line 101"/>
          <p:cNvSpPr>
            <a:spLocks noChangeShapeType="1"/>
          </p:cNvSpPr>
          <p:nvPr/>
        </p:nvSpPr>
        <p:spPr bwMode="auto">
          <a:xfrm>
            <a:off x="4057650" y="1962150"/>
            <a:ext cx="0" cy="3857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7049" name="Group 105"/>
          <p:cNvGrpSpPr>
            <a:grpSpLocks/>
          </p:cNvGrpSpPr>
          <p:nvPr/>
        </p:nvGrpSpPr>
        <p:grpSpPr bwMode="auto">
          <a:xfrm>
            <a:off x="3679825" y="5094288"/>
            <a:ext cx="815975" cy="457200"/>
            <a:chOff x="2198" y="3221"/>
            <a:chExt cx="514" cy="288"/>
          </a:xfrm>
        </p:grpSpPr>
        <p:sp>
          <p:nvSpPr>
            <p:cNvPr id="87110" name="Rectangle 104"/>
            <p:cNvSpPr>
              <a:spLocks noChangeArrowheads="1"/>
            </p:cNvSpPr>
            <p:nvPr/>
          </p:nvSpPr>
          <p:spPr bwMode="auto">
            <a:xfrm>
              <a:off x="2244" y="3282"/>
              <a:ext cx="408" cy="1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11" name="Text Box 102"/>
            <p:cNvSpPr txBox="1">
              <a:spLocks noChangeArrowheads="1"/>
            </p:cNvSpPr>
            <p:nvPr/>
          </p:nvSpPr>
          <p:spPr bwMode="auto">
            <a:xfrm>
              <a:off x="2198" y="3221"/>
              <a:ext cx="5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chemeClr val="accent2"/>
                  </a:solidFill>
                  <a:latin typeface="Comic Sans MS" charset="0"/>
                </a:rPr>
                <a:t>time</a:t>
              </a:r>
              <a:endParaRPr lang="en-US"/>
            </a:p>
          </p:txBody>
        </p:sp>
      </p:grpSp>
      <p:sp>
        <p:nvSpPr>
          <p:cNvPr id="87050" name="Slide Number Placeholder 4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29C9CD7F-2BBA-E847-85F2-7D7D107D2AEE}" type="slidenum">
              <a:rPr lang="en-US" sz="1200">
                <a:solidFill>
                  <a:schemeClr val="bg1"/>
                </a:solidFill>
              </a:rPr>
              <a:pPr eaLnBrk="1" hangingPunct="1">
                <a:lnSpc>
                  <a:spcPct val="80000"/>
                </a:lnSpc>
              </a:pPr>
              <a:t>5</a:t>
            </a:fld>
            <a:endParaRPr lang="en-US" sz="1200">
              <a:solidFill>
                <a:schemeClr val="bg1"/>
              </a:solidFill>
            </a:endParaRPr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1285875" y="2643188"/>
            <a:ext cx="2106613" cy="642937"/>
            <a:chOff x="5379793" y="2194158"/>
            <a:chExt cx="2835545" cy="826626"/>
          </a:xfrm>
        </p:grpSpPr>
        <p:sp>
          <p:nvSpPr>
            <p:cNvPr id="87108" name="Text Box 14"/>
            <p:cNvSpPr txBox="1">
              <a:spLocks noChangeArrowheads="1"/>
            </p:cNvSpPr>
            <p:nvPr/>
          </p:nvSpPr>
          <p:spPr bwMode="auto">
            <a:xfrm>
              <a:off x="5475961" y="2194158"/>
              <a:ext cx="591833" cy="400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2000" u="none">
                  <a:solidFill>
                    <a:srgbClr val="FF0000"/>
                  </a:solidFill>
                  <a:latin typeface="Comic Sans MS" charset="0"/>
                </a:rPr>
                <a:t>Olá</a:t>
              </a:r>
              <a:endParaRPr lang="en-US" u="none">
                <a:latin typeface="Times New Roman" charset="0"/>
              </a:endParaRPr>
            </a:p>
          </p:txBody>
        </p:sp>
        <p:sp>
          <p:nvSpPr>
            <p:cNvPr id="87109" name="Line 16"/>
            <p:cNvSpPr>
              <a:spLocks noChangeShapeType="1"/>
            </p:cNvSpPr>
            <p:nvPr/>
          </p:nvSpPr>
          <p:spPr bwMode="auto">
            <a:xfrm>
              <a:off x="5379793" y="2653393"/>
              <a:ext cx="2835545" cy="3673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1214438" y="3403600"/>
            <a:ext cx="2124075" cy="596900"/>
            <a:chOff x="5283622" y="2941185"/>
            <a:chExt cx="2860277" cy="767444"/>
          </a:xfrm>
        </p:grpSpPr>
        <p:sp>
          <p:nvSpPr>
            <p:cNvPr id="87106" name="Line 17"/>
            <p:cNvSpPr>
              <a:spLocks noChangeShapeType="1"/>
            </p:cNvSpPr>
            <p:nvPr/>
          </p:nvSpPr>
          <p:spPr bwMode="auto">
            <a:xfrm flipV="1">
              <a:off x="5283622" y="3418786"/>
              <a:ext cx="2860277" cy="28984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7" name="Text Box 20"/>
            <p:cNvSpPr txBox="1">
              <a:spLocks noChangeArrowheads="1"/>
            </p:cNvSpPr>
            <p:nvPr/>
          </p:nvSpPr>
          <p:spPr bwMode="auto">
            <a:xfrm>
              <a:off x="5436538" y="2941185"/>
              <a:ext cx="20589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2000" u="none">
                  <a:solidFill>
                    <a:srgbClr val="FF0000"/>
                  </a:solidFill>
                  <a:latin typeface="Comic Sans MS" charset="0"/>
                </a:rPr>
                <a:t>Olá, tudo bem ?</a:t>
              </a:r>
              <a:endParaRPr lang="en-US" u="none">
                <a:latin typeface="Times New Roman" charset="0"/>
              </a:endParaRP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1214438" y="4071938"/>
            <a:ext cx="2101850" cy="800100"/>
            <a:chOff x="5313298" y="3567111"/>
            <a:chExt cx="2830604" cy="1030289"/>
          </a:xfrm>
        </p:grpSpPr>
        <p:sp>
          <p:nvSpPr>
            <p:cNvPr id="87102" name="Line 21"/>
            <p:cNvSpPr>
              <a:spLocks noChangeShapeType="1"/>
            </p:cNvSpPr>
            <p:nvPr/>
          </p:nvSpPr>
          <p:spPr bwMode="auto">
            <a:xfrm>
              <a:off x="5313298" y="4022976"/>
              <a:ext cx="2830604" cy="27961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103" name="Group 29"/>
            <p:cNvGrpSpPr>
              <a:grpSpLocks/>
            </p:cNvGrpSpPr>
            <p:nvPr/>
          </p:nvGrpSpPr>
          <p:grpSpPr bwMode="auto">
            <a:xfrm>
              <a:off x="5519743" y="3567111"/>
              <a:ext cx="1909764" cy="1030289"/>
              <a:chOff x="3269" y="1721"/>
              <a:chExt cx="1203" cy="649"/>
            </a:xfrm>
          </p:grpSpPr>
          <p:sp>
            <p:nvSpPr>
              <p:cNvPr id="87104" name="Rectangle 30"/>
              <p:cNvSpPr>
                <a:spLocks noChangeArrowheads="1"/>
              </p:cNvSpPr>
              <p:nvPr/>
            </p:nvSpPr>
            <p:spPr bwMode="auto">
              <a:xfrm>
                <a:off x="3306" y="2190"/>
                <a:ext cx="906" cy="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05" name="Text Box 31"/>
              <p:cNvSpPr txBox="1">
                <a:spLocks noChangeArrowheads="1"/>
              </p:cNvSpPr>
              <p:nvPr/>
            </p:nvSpPr>
            <p:spPr bwMode="auto">
              <a:xfrm>
                <a:off x="3269" y="1721"/>
                <a:ext cx="120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800" u="none">
                    <a:solidFill>
                      <a:srgbClr val="FF0000"/>
                    </a:solidFill>
                    <a:latin typeface="Comic Sans MS" charset="0"/>
                  </a:rPr>
                  <a:t>Que horas são ?</a:t>
                </a:r>
                <a:endParaRPr lang="en-US" sz="2000" u="none">
                  <a:latin typeface="Times New Roman" charset="0"/>
                </a:endParaRPr>
              </a:p>
            </p:txBody>
          </p:sp>
        </p:grpSp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1209675" y="2495550"/>
            <a:ext cx="2106613" cy="3008313"/>
            <a:chOff x="5449892" y="2071678"/>
            <a:chExt cx="2836884" cy="3868585"/>
          </a:xfrm>
        </p:grpSpPr>
        <p:sp>
          <p:nvSpPr>
            <p:cNvPr id="87098" name="Line 25"/>
            <p:cNvSpPr>
              <a:spLocks noChangeShapeType="1"/>
            </p:cNvSpPr>
            <p:nvPr/>
          </p:nvSpPr>
          <p:spPr bwMode="auto">
            <a:xfrm>
              <a:off x="5449892" y="2071705"/>
              <a:ext cx="0" cy="38576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099" name="Group 40"/>
            <p:cNvGrpSpPr>
              <a:grpSpLocks/>
            </p:cNvGrpSpPr>
            <p:nvPr/>
          </p:nvGrpSpPr>
          <p:grpSpPr bwMode="auto">
            <a:xfrm>
              <a:off x="7908953" y="2071678"/>
              <a:ext cx="377823" cy="3868585"/>
              <a:chOff x="7908953" y="2071678"/>
              <a:chExt cx="377823" cy="3868585"/>
            </a:xfrm>
          </p:grpSpPr>
          <p:sp>
            <p:nvSpPr>
              <p:cNvPr id="87100" name="Line 25"/>
              <p:cNvSpPr>
                <a:spLocks noChangeShapeType="1"/>
              </p:cNvSpPr>
              <p:nvPr/>
            </p:nvSpPr>
            <p:spPr bwMode="auto">
              <a:xfrm>
                <a:off x="8286776" y="2071678"/>
                <a:ext cx="0" cy="3857625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01" name="Text Box 28"/>
              <p:cNvSpPr txBox="1">
                <a:spLocks noChangeArrowheads="1"/>
              </p:cNvSpPr>
              <p:nvPr/>
            </p:nvSpPr>
            <p:spPr bwMode="auto">
              <a:xfrm>
                <a:off x="7908953" y="5346694"/>
                <a:ext cx="248685" cy="5935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endParaRPr lang="en-US" u="none">
                  <a:latin typeface="Times New Roman" charset="0"/>
                </a:endParaRPr>
              </a:p>
            </p:txBody>
          </p:sp>
        </p:grpSp>
      </p:grp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1214438" y="4784725"/>
            <a:ext cx="2124075" cy="754063"/>
            <a:chOff x="5283618" y="4280256"/>
            <a:chExt cx="2860257" cy="968026"/>
          </a:xfrm>
        </p:grpSpPr>
        <p:grpSp>
          <p:nvGrpSpPr>
            <p:cNvPr id="87094" name="Group 37"/>
            <p:cNvGrpSpPr>
              <a:grpSpLocks/>
            </p:cNvGrpSpPr>
            <p:nvPr/>
          </p:nvGrpSpPr>
          <p:grpSpPr bwMode="auto">
            <a:xfrm>
              <a:off x="5283618" y="4643423"/>
              <a:ext cx="2860257" cy="604859"/>
              <a:chOff x="5283623" y="4643450"/>
              <a:chExt cx="2860277" cy="604851"/>
            </a:xfrm>
          </p:grpSpPr>
          <p:sp>
            <p:nvSpPr>
              <p:cNvPr id="87096" name="Line 15"/>
              <p:cNvSpPr>
                <a:spLocks noChangeShapeType="1"/>
              </p:cNvSpPr>
              <p:nvPr/>
            </p:nvSpPr>
            <p:spPr bwMode="auto">
              <a:xfrm flipV="1">
                <a:off x="5283623" y="4643450"/>
                <a:ext cx="2860277" cy="28149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97" name="Text Box 24"/>
              <p:cNvSpPr txBox="1">
                <a:spLocks noChangeArrowheads="1"/>
              </p:cNvSpPr>
              <p:nvPr/>
            </p:nvSpPr>
            <p:spPr bwMode="auto">
              <a:xfrm>
                <a:off x="6500814" y="4786335"/>
                <a:ext cx="184151" cy="4619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endParaRPr lang="en-US" u="none">
                  <a:latin typeface="Times New Roman" charset="0"/>
                </a:endParaRPr>
              </a:p>
            </p:txBody>
          </p:sp>
        </p:grpSp>
        <p:sp>
          <p:nvSpPr>
            <p:cNvPr id="87095" name="Text Box 31"/>
            <p:cNvSpPr txBox="1">
              <a:spLocks noChangeArrowheads="1"/>
            </p:cNvSpPr>
            <p:nvPr/>
          </p:nvSpPr>
          <p:spPr bwMode="auto">
            <a:xfrm>
              <a:off x="5449808" y="4280256"/>
              <a:ext cx="1564852" cy="369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u="none">
                  <a:solidFill>
                    <a:srgbClr val="FF0000"/>
                  </a:solidFill>
                  <a:latin typeface="Comic Sans MS" charset="0"/>
                </a:rPr>
                <a:t>São 10 horas</a:t>
              </a:r>
              <a:endParaRPr lang="en-US" sz="2000" u="none">
                <a:latin typeface="Times New Roman" charset="0"/>
              </a:endParaRPr>
            </a:p>
          </p:txBody>
        </p:sp>
      </p:grpSp>
      <p:grpSp>
        <p:nvGrpSpPr>
          <p:cNvPr id="11" name="Group 4"/>
          <p:cNvGrpSpPr>
            <a:grpSpLocks/>
          </p:cNvGrpSpPr>
          <p:nvPr/>
        </p:nvGrpSpPr>
        <p:grpSpPr bwMode="auto">
          <a:xfrm>
            <a:off x="8501063" y="2643188"/>
            <a:ext cx="306387" cy="830262"/>
            <a:chOff x="4180" y="783"/>
            <a:chExt cx="150" cy="307"/>
          </a:xfrm>
        </p:grpSpPr>
        <p:sp>
          <p:nvSpPr>
            <p:cNvPr id="87086" name="AutoShape 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87" name="Rectangle 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88" name="Rectangle 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89" name="AutoShape 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90" name="Line 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91" name="Line 1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92" name="Rectangle 1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93" name="Rectangle 1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91" name="Object 2"/>
          <p:cNvGraphicFramePr>
            <a:graphicFrameLocks noChangeAspect="1"/>
          </p:cNvGraphicFramePr>
          <p:nvPr/>
        </p:nvGraphicFramePr>
        <p:xfrm>
          <a:off x="4714875" y="2357438"/>
          <a:ext cx="5524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5" y="2357438"/>
                        <a:ext cx="55245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5357813" y="2428875"/>
            <a:ext cx="2487612" cy="623888"/>
            <a:chOff x="5322974" y="2276466"/>
            <a:chExt cx="2892365" cy="701675"/>
          </a:xfrm>
        </p:grpSpPr>
        <p:sp>
          <p:nvSpPr>
            <p:cNvPr id="87084" name="Text Box 14"/>
            <p:cNvSpPr txBox="1">
              <a:spLocks noChangeArrowheads="1"/>
            </p:cNvSpPr>
            <p:nvPr/>
          </p:nvSpPr>
          <p:spPr bwMode="auto">
            <a:xfrm>
              <a:off x="5943601" y="2276466"/>
              <a:ext cx="1974850" cy="70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2000" u="none">
                  <a:solidFill>
                    <a:srgbClr val="FF0000"/>
                  </a:solidFill>
                  <a:latin typeface="Comic Sans MS" charset="0"/>
                </a:rPr>
                <a:t>TCP connection</a:t>
              </a:r>
            </a:p>
            <a:p>
              <a:r>
                <a:rPr lang="en-US" sz="2000" u="none">
                  <a:solidFill>
                    <a:srgbClr val="FF0000"/>
                  </a:solidFill>
                  <a:latin typeface="Comic Sans MS" charset="0"/>
                </a:rPr>
                <a:t> req.</a:t>
              </a:r>
              <a:endParaRPr lang="en-US" u="none">
                <a:latin typeface="Times New Roman" charset="0"/>
              </a:endParaRPr>
            </a:p>
          </p:txBody>
        </p:sp>
        <p:sp>
          <p:nvSpPr>
            <p:cNvPr id="87085" name="Line 16"/>
            <p:cNvSpPr>
              <a:spLocks noChangeShapeType="1"/>
            </p:cNvSpPr>
            <p:nvPr/>
          </p:nvSpPr>
          <p:spPr bwMode="auto">
            <a:xfrm>
              <a:off x="5322974" y="2517569"/>
              <a:ext cx="2892365" cy="41136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5429250" y="3257550"/>
            <a:ext cx="2354263" cy="623888"/>
            <a:chOff x="5406030" y="3114677"/>
            <a:chExt cx="2737871" cy="701675"/>
          </a:xfrm>
        </p:grpSpPr>
        <p:sp>
          <p:nvSpPr>
            <p:cNvPr id="87080" name="Line 17"/>
            <p:cNvSpPr>
              <a:spLocks noChangeShapeType="1"/>
            </p:cNvSpPr>
            <p:nvPr/>
          </p:nvSpPr>
          <p:spPr bwMode="auto">
            <a:xfrm flipV="1">
              <a:off x="5406030" y="3143248"/>
              <a:ext cx="2737871" cy="32504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081" name="Group 18"/>
            <p:cNvGrpSpPr>
              <a:grpSpLocks/>
            </p:cNvGrpSpPr>
            <p:nvPr/>
          </p:nvGrpSpPr>
          <p:grpSpPr bwMode="auto">
            <a:xfrm>
              <a:off x="5924550" y="3114677"/>
              <a:ext cx="1974850" cy="701675"/>
              <a:chOff x="3248" y="2147"/>
              <a:chExt cx="1244" cy="442"/>
            </a:xfrm>
          </p:grpSpPr>
          <p:sp>
            <p:nvSpPr>
              <p:cNvPr id="87082" name="Rectangle 19"/>
              <p:cNvSpPr>
                <a:spLocks noChangeArrowheads="1"/>
              </p:cNvSpPr>
              <p:nvPr/>
            </p:nvSpPr>
            <p:spPr bwMode="auto">
              <a:xfrm>
                <a:off x="3306" y="2190"/>
                <a:ext cx="906" cy="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83" name="Text Box 20"/>
              <p:cNvSpPr txBox="1">
                <a:spLocks noChangeArrowheads="1"/>
              </p:cNvSpPr>
              <p:nvPr/>
            </p:nvSpPr>
            <p:spPr bwMode="auto">
              <a:xfrm>
                <a:off x="3248" y="2147"/>
                <a:ext cx="124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2000" u="none">
                    <a:solidFill>
                      <a:srgbClr val="FF0000"/>
                    </a:solidFill>
                    <a:latin typeface="Comic Sans MS" charset="0"/>
                  </a:rPr>
                  <a:t>TCP connection</a:t>
                </a:r>
              </a:p>
              <a:p>
                <a:r>
                  <a:rPr lang="en-US" sz="2000" u="none">
                    <a:solidFill>
                      <a:srgbClr val="FF0000"/>
                    </a:solidFill>
                    <a:latin typeface="Comic Sans MS" charset="0"/>
                  </a:rPr>
                  <a:t>reply.</a:t>
                </a:r>
                <a:endParaRPr lang="en-US" u="none">
                  <a:latin typeface="Times New Roman" charset="0"/>
                </a:endParaRPr>
              </a:p>
            </p:txBody>
          </p:sp>
        </p:grpSp>
      </p:grpSp>
      <p:grpSp>
        <p:nvGrpSpPr>
          <p:cNvPr id="15" name="Group 37"/>
          <p:cNvGrpSpPr>
            <a:grpSpLocks/>
          </p:cNvGrpSpPr>
          <p:nvPr/>
        </p:nvGrpSpPr>
        <p:grpSpPr bwMode="auto">
          <a:xfrm>
            <a:off x="5429250" y="4797425"/>
            <a:ext cx="2282825" cy="406400"/>
            <a:chOff x="5406029" y="4656140"/>
            <a:chExt cx="2654824" cy="457200"/>
          </a:xfrm>
        </p:grpSpPr>
        <p:sp>
          <p:nvSpPr>
            <p:cNvPr id="87076" name="Line 15"/>
            <p:cNvSpPr>
              <a:spLocks noChangeShapeType="1"/>
            </p:cNvSpPr>
            <p:nvPr/>
          </p:nvSpPr>
          <p:spPr bwMode="auto">
            <a:xfrm flipV="1">
              <a:off x="5406029" y="4768463"/>
              <a:ext cx="2654824" cy="19645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077" name="Group 22"/>
            <p:cNvGrpSpPr>
              <a:grpSpLocks/>
            </p:cNvGrpSpPr>
            <p:nvPr/>
          </p:nvGrpSpPr>
          <p:grpSpPr bwMode="auto">
            <a:xfrm>
              <a:off x="6556375" y="4656140"/>
              <a:ext cx="908050" cy="457200"/>
              <a:chOff x="1046" y="2771"/>
              <a:chExt cx="572" cy="288"/>
            </a:xfrm>
          </p:grpSpPr>
          <p:sp>
            <p:nvSpPr>
              <p:cNvPr id="87078" name="Rectangle 23"/>
              <p:cNvSpPr>
                <a:spLocks noChangeArrowheads="1"/>
              </p:cNvSpPr>
              <p:nvPr/>
            </p:nvSpPr>
            <p:spPr bwMode="auto">
              <a:xfrm>
                <a:off x="1104" y="2820"/>
                <a:ext cx="444" cy="18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79" name="Text Box 24"/>
              <p:cNvSpPr txBox="1">
                <a:spLocks noChangeArrowheads="1"/>
              </p:cNvSpPr>
              <p:nvPr/>
            </p:nvSpPr>
            <p:spPr bwMode="auto">
              <a:xfrm>
                <a:off x="1046" y="2771"/>
                <a:ext cx="57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u="none">
                    <a:solidFill>
                      <a:srgbClr val="FF0000"/>
                    </a:solidFill>
                    <a:latin typeface="Comic Sans MS" charset="0"/>
                  </a:rPr>
                  <a:t>&lt;file&gt;</a:t>
                </a:r>
                <a:endParaRPr lang="en-US" u="none">
                  <a:latin typeface="Times New Roman" charset="0"/>
                </a:endParaRPr>
              </a:p>
            </p:txBody>
          </p:sp>
        </p:grpSp>
      </p:grpSp>
      <p:grpSp>
        <p:nvGrpSpPr>
          <p:cNvPr id="17" name="Group 36"/>
          <p:cNvGrpSpPr>
            <a:grpSpLocks/>
          </p:cNvGrpSpPr>
          <p:nvPr/>
        </p:nvGrpSpPr>
        <p:grpSpPr bwMode="auto">
          <a:xfrm>
            <a:off x="5357813" y="4000500"/>
            <a:ext cx="2571750" cy="714375"/>
            <a:chOff x="5336910" y="3848703"/>
            <a:chExt cx="2989528" cy="804260"/>
          </a:xfrm>
        </p:grpSpPr>
        <p:sp>
          <p:nvSpPr>
            <p:cNvPr id="87072" name="Line 21"/>
            <p:cNvSpPr>
              <a:spLocks noChangeShapeType="1"/>
            </p:cNvSpPr>
            <p:nvPr/>
          </p:nvSpPr>
          <p:spPr bwMode="auto">
            <a:xfrm>
              <a:off x="5336910" y="3848703"/>
              <a:ext cx="2806992" cy="36611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7073" name="Group 29"/>
            <p:cNvGrpSpPr>
              <a:grpSpLocks/>
            </p:cNvGrpSpPr>
            <p:nvPr/>
          </p:nvGrpSpPr>
          <p:grpSpPr bwMode="auto">
            <a:xfrm>
              <a:off x="5462588" y="4286250"/>
              <a:ext cx="2863850" cy="366713"/>
              <a:chOff x="3233" y="2174"/>
              <a:chExt cx="1804" cy="231"/>
            </a:xfrm>
          </p:grpSpPr>
          <p:sp>
            <p:nvSpPr>
              <p:cNvPr id="87074" name="Rectangle 30"/>
              <p:cNvSpPr>
                <a:spLocks noChangeArrowheads="1"/>
              </p:cNvSpPr>
              <p:nvPr/>
            </p:nvSpPr>
            <p:spPr bwMode="auto">
              <a:xfrm>
                <a:off x="3306" y="2190"/>
                <a:ext cx="906" cy="1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75" name="Text Box 31"/>
              <p:cNvSpPr txBox="1">
                <a:spLocks noChangeArrowheads="1"/>
              </p:cNvSpPr>
              <p:nvPr/>
            </p:nvSpPr>
            <p:spPr bwMode="auto">
              <a:xfrm>
                <a:off x="3233" y="2174"/>
                <a:ext cx="180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en-US" sz="1800" u="none">
                    <a:solidFill>
                      <a:srgbClr val="FF0000"/>
                    </a:solidFill>
                    <a:latin typeface="Comic Sans MS" charset="0"/>
                  </a:rPr>
                  <a:t>Get //asc.di.fct.unl.pt/rc</a:t>
                </a:r>
                <a:endParaRPr lang="en-US" sz="2000" u="none">
                  <a:latin typeface="Times New Roman" charset="0"/>
                </a:endParaRPr>
              </a:p>
            </p:txBody>
          </p:sp>
        </p:grpSp>
      </p:grpSp>
      <p:grpSp>
        <p:nvGrpSpPr>
          <p:cNvPr id="19" name="Group 41"/>
          <p:cNvGrpSpPr>
            <a:grpSpLocks/>
          </p:cNvGrpSpPr>
          <p:nvPr/>
        </p:nvGrpSpPr>
        <p:grpSpPr bwMode="auto">
          <a:xfrm>
            <a:off x="5072063" y="2214563"/>
            <a:ext cx="3143250" cy="3429000"/>
            <a:chOff x="5072066" y="2071678"/>
            <a:chExt cx="3654448" cy="3857652"/>
          </a:xfrm>
        </p:grpSpPr>
        <p:grpSp>
          <p:nvGrpSpPr>
            <p:cNvPr id="87062" name="Group 39"/>
            <p:cNvGrpSpPr>
              <a:grpSpLocks/>
            </p:cNvGrpSpPr>
            <p:nvPr/>
          </p:nvGrpSpPr>
          <p:grpSpPr bwMode="auto">
            <a:xfrm>
              <a:off x="5072066" y="2071705"/>
              <a:ext cx="817563" cy="3857625"/>
              <a:chOff x="5072066" y="2071705"/>
              <a:chExt cx="817563" cy="3857625"/>
            </a:xfrm>
          </p:grpSpPr>
          <p:sp>
            <p:nvSpPr>
              <p:cNvPr id="87068" name="Line 25"/>
              <p:cNvSpPr>
                <a:spLocks noChangeShapeType="1"/>
              </p:cNvSpPr>
              <p:nvPr/>
            </p:nvSpPr>
            <p:spPr bwMode="auto">
              <a:xfrm>
                <a:off x="5449891" y="2071705"/>
                <a:ext cx="0" cy="3857625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7069" name="Group 26"/>
              <p:cNvGrpSpPr>
                <a:grpSpLocks/>
              </p:cNvGrpSpPr>
              <p:nvPr/>
            </p:nvGrpSpPr>
            <p:grpSpPr bwMode="auto">
              <a:xfrm>
                <a:off x="5072066" y="5203844"/>
                <a:ext cx="817563" cy="457200"/>
                <a:chOff x="2198" y="3221"/>
                <a:chExt cx="515" cy="288"/>
              </a:xfrm>
            </p:grpSpPr>
            <p:sp>
              <p:nvSpPr>
                <p:cNvPr id="87070" name="Rectangle 27"/>
                <p:cNvSpPr>
                  <a:spLocks noChangeArrowheads="1"/>
                </p:cNvSpPr>
                <p:nvPr/>
              </p:nvSpPr>
              <p:spPr bwMode="auto">
                <a:xfrm>
                  <a:off x="2244" y="3282"/>
                  <a:ext cx="408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071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198" y="3221"/>
                  <a:ext cx="515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en-US" u="none">
                      <a:solidFill>
                        <a:schemeClr val="accent2"/>
                      </a:solidFill>
                      <a:latin typeface="Comic Sans MS" charset="0"/>
                    </a:rPr>
                    <a:t>time</a:t>
                  </a:r>
                  <a:endParaRPr lang="en-US" u="none">
                    <a:latin typeface="Times New Roman" charset="0"/>
                  </a:endParaRPr>
                </a:p>
              </p:txBody>
            </p:sp>
          </p:grpSp>
        </p:grpSp>
        <p:grpSp>
          <p:nvGrpSpPr>
            <p:cNvPr id="87063" name="Group 40"/>
            <p:cNvGrpSpPr>
              <a:grpSpLocks/>
            </p:cNvGrpSpPr>
            <p:nvPr/>
          </p:nvGrpSpPr>
          <p:grpSpPr bwMode="auto">
            <a:xfrm>
              <a:off x="7908951" y="2071678"/>
              <a:ext cx="817563" cy="3857625"/>
              <a:chOff x="7908951" y="2071678"/>
              <a:chExt cx="817563" cy="3857625"/>
            </a:xfrm>
          </p:grpSpPr>
          <p:sp>
            <p:nvSpPr>
              <p:cNvPr id="87064" name="Line 25"/>
              <p:cNvSpPr>
                <a:spLocks noChangeShapeType="1"/>
              </p:cNvSpPr>
              <p:nvPr/>
            </p:nvSpPr>
            <p:spPr bwMode="auto">
              <a:xfrm>
                <a:off x="8286776" y="2071678"/>
                <a:ext cx="0" cy="3857625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7065" name="Group 26"/>
              <p:cNvGrpSpPr>
                <a:grpSpLocks/>
              </p:cNvGrpSpPr>
              <p:nvPr/>
            </p:nvGrpSpPr>
            <p:grpSpPr bwMode="auto">
              <a:xfrm>
                <a:off x="7908951" y="5346693"/>
                <a:ext cx="817563" cy="457200"/>
                <a:chOff x="2198" y="3221"/>
                <a:chExt cx="515" cy="288"/>
              </a:xfrm>
            </p:grpSpPr>
            <p:sp>
              <p:nvSpPr>
                <p:cNvPr id="87066" name="Rectangle 27"/>
                <p:cNvSpPr>
                  <a:spLocks noChangeArrowheads="1"/>
                </p:cNvSpPr>
                <p:nvPr/>
              </p:nvSpPr>
              <p:spPr bwMode="auto">
                <a:xfrm>
                  <a:off x="2244" y="3282"/>
                  <a:ext cx="408" cy="1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067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198" y="3221"/>
                  <a:ext cx="515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en-US" u="none">
                      <a:solidFill>
                        <a:schemeClr val="accent2"/>
                      </a:solidFill>
                      <a:latin typeface="Comic Sans MS" charset="0"/>
                    </a:rPr>
                    <a:t>time</a:t>
                  </a:r>
                  <a:endParaRPr lang="en-US" u="none">
                    <a:latin typeface="Times New Roman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1648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3600" dirty="0" err="1">
                <a:latin typeface="Tw Cen MT" charset="0"/>
                <a:ea typeface="ＭＳ Ｐゴシック" charset="0"/>
                <a:cs typeface="ＭＳ Ｐゴシック" charset="0"/>
              </a:rPr>
              <a:t>Protocolo</a:t>
            </a:r>
            <a:r>
              <a:rPr lang="en-US" sz="3600" dirty="0">
                <a:latin typeface="Tw Cen MT" charset="0"/>
                <a:ea typeface="ＭＳ Ｐゴシック" charset="0"/>
                <a:cs typeface="ＭＳ Ｐゴシック" charset="0"/>
              </a:rPr>
              <a:t> de </a:t>
            </a:r>
            <a:r>
              <a:rPr lang="en-US" sz="3600" dirty="0" err="1">
                <a:latin typeface="Tw Cen MT" charset="0"/>
                <a:ea typeface="ＭＳ Ｐゴシック" charset="0"/>
                <a:cs typeface="ＭＳ Ｐゴシック" charset="0"/>
              </a:rPr>
              <a:t>comunicação</a:t>
            </a:r>
            <a:endParaRPr lang="en-US" sz="36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" name="Rectangle 3"/>
          <p:cNvSpPr txBox="1">
            <a:spLocks noChangeArrowheads="1"/>
          </p:cNvSpPr>
          <p:nvPr/>
        </p:nvSpPr>
        <p:spPr bwMode="auto">
          <a:xfrm>
            <a:off x="381000" y="1571625"/>
            <a:ext cx="862012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19088" indent="-319088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ts val="700"/>
              </a:spcBef>
              <a:buSzPct val="100000"/>
              <a:buFont typeface="Times" charset="0"/>
              <a:buChar char="•"/>
            </a:pPr>
            <a:r>
              <a:rPr lang="pt-PT" u="none" dirty="0">
                <a:latin typeface="Tw Cen MT" charset="0"/>
              </a:rPr>
              <a:t>Um protocolo de comunicações define o formato de todas as mensagens trocadas entre entidades na rede, a sua ordem relativa e as </a:t>
            </a:r>
            <a:r>
              <a:rPr lang="pt-PT" u="none" dirty="0" err="1">
                <a:latin typeface="Tw Cen MT" charset="0"/>
              </a:rPr>
              <a:t>acções</a:t>
            </a:r>
            <a:r>
              <a:rPr lang="pt-PT" u="none" dirty="0">
                <a:latin typeface="Tw Cen MT" charset="0"/>
              </a:rPr>
              <a:t> a executar após a recepção e a emissão dessas mensagens</a:t>
            </a:r>
          </a:p>
          <a:p>
            <a:pPr>
              <a:spcBef>
                <a:spcPts val="700"/>
              </a:spcBef>
              <a:buSzPct val="100000"/>
            </a:pPr>
            <a:endParaRPr lang="pt-PT" u="none" dirty="0">
              <a:latin typeface="Tw Cen MT" charset="0"/>
            </a:endParaRPr>
          </a:p>
          <a:p>
            <a:pPr>
              <a:spcBef>
                <a:spcPts val="700"/>
              </a:spcBef>
              <a:buSzPct val="100000"/>
              <a:buFont typeface="Times" charset="0"/>
              <a:buChar char="•"/>
            </a:pPr>
            <a:r>
              <a:rPr lang="pt-PT" u="none" dirty="0">
                <a:latin typeface="Tw Cen MT" charset="0"/>
              </a:rPr>
              <a:t>Um protocolo também define o comportamento dos participantes perante falhas ou </a:t>
            </a:r>
            <a:r>
              <a:rPr lang="pt-PT" u="none" dirty="0" err="1">
                <a:latin typeface="Tw Cen MT" charset="0"/>
              </a:rPr>
              <a:t>excepções</a:t>
            </a:r>
            <a:endParaRPr lang="pt-PT" u="none" dirty="0">
              <a:latin typeface="Tw Cen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292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858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fld id="{0FD3C3DA-2C6E-CF4A-B44F-D2B8A759B955}" type="slidenum">
              <a:rPr lang="en-US" sz="1400">
                <a:solidFill>
                  <a:srgbClr val="FFFFFF"/>
                </a:solidFill>
              </a:rPr>
              <a:pPr algn="l" eaLnBrk="1" hangingPunct="1"/>
              <a:t>7</a:t>
            </a:fld>
            <a:endParaRPr lang="en-US" sz="1400">
              <a:solidFill>
                <a:srgbClr val="FFFFFF"/>
              </a:solidFill>
            </a:endParaRPr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t-PT" sz="3200">
                <a:latin typeface="Tw Cen MT" charset="0"/>
                <a:ea typeface="ＭＳ Ｐゴシック" charset="0"/>
                <a:cs typeface="ＭＳ Ｐゴシック" charset="0"/>
              </a:rPr>
              <a:t>Exemplo: HTTP — HyperText Transfer Protocol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568325" y="1871663"/>
            <a:ext cx="71850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0000FF"/>
                </a:solidFill>
              </a:rPr>
              <a:t>GET /courses/archive/spring06/cos461/ HTTP/1.1</a:t>
            </a:r>
          </a:p>
          <a:p>
            <a:pPr eaLnBrk="1" hangingPunct="1"/>
            <a:r>
              <a:rPr lang="en-US" u="none"/>
              <a:t>Host: www.cs.princeton.edu</a:t>
            </a:r>
          </a:p>
          <a:p>
            <a:pPr eaLnBrk="1" hangingPunct="1"/>
            <a:r>
              <a:rPr lang="en-US" u="none">
                <a:solidFill>
                  <a:schemeClr val="tx2"/>
                </a:solidFill>
              </a:rPr>
              <a:t>User-Agent: Mozilla/4.03</a:t>
            </a:r>
          </a:p>
          <a:p>
            <a:pPr eaLnBrk="1" hangingPunct="1"/>
            <a:r>
              <a:rPr lang="en-US" u="none"/>
              <a:t>CRLF</a:t>
            </a:r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457200" y="1828800"/>
            <a:ext cx="6950075" cy="16525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681990" name="Text Box 6"/>
          <p:cNvSpPr txBox="1">
            <a:spLocks noChangeArrowheads="1"/>
          </p:cNvSpPr>
          <p:nvPr/>
        </p:nvSpPr>
        <p:spPr bwMode="auto">
          <a:xfrm>
            <a:off x="2071688" y="3948113"/>
            <a:ext cx="6623050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0000FF"/>
                </a:solidFill>
              </a:rPr>
              <a:t>HTTP/1.1 200 OK</a:t>
            </a:r>
          </a:p>
          <a:p>
            <a:pPr eaLnBrk="1" hangingPunct="1"/>
            <a:r>
              <a:rPr lang="en-US" u="none"/>
              <a:t>Date: Mon, 6 Feb 2006 13:09:03 GMT</a:t>
            </a:r>
          </a:p>
          <a:p>
            <a:pPr eaLnBrk="1" hangingPunct="1"/>
            <a:r>
              <a:rPr lang="en-US" u="none"/>
              <a:t>Server: Netscape-Enterprise/3.5.1</a:t>
            </a:r>
          </a:p>
          <a:p>
            <a:pPr eaLnBrk="1" hangingPunct="1"/>
            <a:r>
              <a:rPr lang="en-US" u="none"/>
              <a:t>Last-Modified: Mon, 6 Feb  2006 11:12:23 GMT</a:t>
            </a:r>
          </a:p>
          <a:p>
            <a:pPr eaLnBrk="1" hangingPunct="1"/>
            <a:r>
              <a:rPr lang="en-US" u="none"/>
              <a:t>Content-Length: 21</a:t>
            </a:r>
          </a:p>
          <a:p>
            <a:pPr eaLnBrk="1" hangingPunct="1"/>
            <a:r>
              <a:rPr lang="en-US" u="none"/>
              <a:t>CRLF</a:t>
            </a:r>
          </a:p>
          <a:p>
            <a:pPr eaLnBrk="1" hangingPunct="1"/>
            <a:r>
              <a:rPr lang="en-US" u="none">
                <a:solidFill>
                  <a:srgbClr val="FF3300"/>
                </a:solidFill>
              </a:rPr>
              <a:t>Site under construction</a:t>
            </a:r>
          </a:p>
        </p:txBody>
      </p:sp>
      <p:sp>
        <p:nvSpPr>
          <p:cNvPr id="681991" name="Rectangle 7"/>
          <p:cNvSpPr>
            <a:spLocks noChangeArrowheads="1"/>
          </p:cNvSpPr>
          <p:nvPr/>
        </p:nvSpPr>
        <p:spPr bwMode="auto">
          <a:xfrm>
            <a:off x="1981200" y="3886200"/>
            <a:ext cx="6815138" cy="26860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7446963" y="2405063"/>
            <a:ext cx="14525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u="none"/>
              <a:t>Request</a:t>
            </a:r>
          </a:p>
        </p:txBody>
      </p:sp>
      <p:sp>
        <p:nvSpPr>
          <p:cNvPr id="681993" name="Text Box 9"/>
          <p:cNvSpPr txBox="1">
            <a:spLocks noChangeArrowheads="1"/>
          </p:cNvSpPr>
          <p:nvPr/>
        </p:nvSpPr>
        <p:spPr bwMode="auto">
          <a:xfrm>
            <a:off x="280988" y="5280025"/>
            <a:ext cx="1685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u="none"/>
              <a:t>Response</a:t>
            </a:r>
          </a:p>
        </p:txBody>
      </p:sp>
      <p:sp>
        <p:nvSpPr>
          <p:cNvPr id="91146" name="Slide Number Placeholder 42"/>
          <p:cNvSpPr txBox="1">
            <a:spLocks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AFFA8065-C5B3-F148-BC25-4568BFDDD55C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7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169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90" grpId="0"/>
      <p:bldP spid="681991" grpId="0" animBg="1"/>
      <p:bldP spid="6819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858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fld id="{EA98D1C8-3CDF-B24B-B1D3-727A2E8381F4}" type="slidenum">
              <a:rPr lang="en-US" sz="1400" u="none">
                <a:solidFill>
                  <a:srgbClr val="FFFFFF"/>
                </a:solidFill>
              </a:rPr>
              <a:pPr algn="l" eaLnBrk="1" hangingPunct="1"/>
              <a:t>8</a:t>
            </a:fld>
            <a:endParaRPr lang="en-US" sz="1400" u="none">
              <a:solidFill>
                <a:srgbClr val="FFFFFF"/>
              </a:solidFill>
            </a:endParaRPr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t-PT" sz="3200">
                <a:latin typeface="Tw Cen MT" charset="0"/>
                <a:ea typeface="ＭＳ Ｐゴシック" charset="0"/>
                <a:cs typeface="ＭＳ Ｐゴシック" charset="0"/>
              </a:rPr>
              <a:t>Exemplo:  IP - Best-Effort Packet Delivery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Comutação de pacotes (</a:t>
            </a:r>
            <a:r>
              <a:rPr lang="pt-PT" sz="2400" i="1">
                <a:latin typeface="Tw Cen MT" charset="0"/>
                <a:ea typeface="ＭＳ Ｐゴシック" charset="0"/>
                <a:cs typeface="ＭＳ Ｐゴシック" charset="0"/>
              </a:rPr>
              <a:t>packet switching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</a:p>
          <a:p>
            <a:pPr lvl="1" eaLnBrk="1" hangingPunct="1"/>
            <a:r>
              <a:rPr lang="pt-PT" sz="2000">
                <a:latin typeface="Tw Cen MT" charset="0"/>
                <a:ea typeface="ＭＳ Ｐゴシック" charset="0"/>
              </a:rPr>
              <a:t>Os dados são enviados em pequenas mensagens (pacotes)</a:t>
            </a:r>
          </a:p>
          <a:p>
            <a:pPr lvl="1" eaLnBrk="1" hangingPunct="1"/>
            <a:r>
              <a:rPr lang="pt-PT" sz="2000">
                <a:latin typeface="Tw Cen MT" charset="0"/>
                <a:ea typeface="ＭＳ Ｐゴシック" charset="0"/>
              </a:rPr>
              <a:t>O cabeçalho tem os endereços origem e destino</a:t>
            </a:r>
          </a:p>
          <a:p>
            <a:pPr eaLnBrk="1" hangingPunct="1"/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Entrega baseada no melhor esforço (best-effort delivery)</a:t>
            </a:r>
          </a:p>
          <a:p>
            <a:pPr lvl="1" eaLnBrk="1" hangingPunct="1"/>
            <a:r>
              <a:rPr lang="pt-PT" sz="2000">
                <a:latin typeface="Tw Cen MT" charset="0"/>
                <a:ea typeface="ＭＳ Ｐゴシック" charset="0"/>
              </a:rPr>
              <a:t>Os </a:t>
            </a:r>
            <a:r>
              <a:rPr lang="pt-PT" sz="2000" b="1">
                <a:latin typeface="Tw Cen MT" charset="0"/>
                <a:ea typeface="ＭＳ Ｐゴシック" charset="0"/>
              </a:rPr>
              <a:t>pacotes podem perder-se</a:t>
            </a:r>
          </a:p>
          <a:p>
            <a:pPr lvl="1" eaLnBrk="1" hangingPunct="1"/>
            <a:r>
              <a:rPr lang="pt-PT" sz="2000">
                <a:latin typeface="Tw Cen MT" charset="0"/>
                <a:ea typeface="ＭＳ Ｐゴシック" charset="0"/>
              </a:rPr>
              <a:t>Os </a:t>
            </a:r>
            <a:r>
              <a:rPr lang="pt-PT" sz="2000" b="1">
                <a:latin typeface="Tw Cen MT" charset="0"/>
                <a:ea typeface="ＭＳ Ｐゴシック" charset="0"/>
              </a:rPr>
              <a:t>pacotes podem corromper-se</a:t>
            </a:r>
          </a:p>
          <a:p>
            <a:pPr lvl="1" eaLnBrk="1" hangingPunct="1"/>
            <a:r>
              <a:rPr lang="pt-PT" sz="2000">
                <a:latin typeface="Tw Cen MT" charset="0"/>
                <a:ea typeface="ＭＳ Ｐゴシック" charset="0"/>
              </a:rPr>
              <a:t>Os </a:t>
            </a:r>
            <a:r>
              <a:rPr lang="pt-PT" sz="2000" b="1">
                <a:latin typeface="Tw Cen MT" charset="0"/>
                <a:ea typeface="ＭＳ Ｐゴシック" charset="0"/>
              </a:rPr>
              <a:t>pacotes podem chegar por outra ordem</a:t>
            </a:r>
          </a:p>
        </p:txBody>
      </p:sp>
      <p:pic>
        <p:nvPicPr>
          <p:cNvPr id="93190" name="Picture 4" descr="j0285750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18363" y="5302250"/>
            <a:ext cx="1730375" cy="1062038"/>
          </a:xfrm>
          <a:noFill/>
        </p:spPr>
      </p:pic>
      <p:graphicFrame>
        <p:nvGraphicFramePr>
          <p:cNvPr id="93186" name="Object 2"/>
          <p:cNvGraphicFramePr>
            <a:graphicFrameLocks noChangeAspect="1"/>
          </p:cNvGraphicFramePr>
          <p:nvPr/>
        </p:nvGraphicFramePr>
        <p:xfrm>
          <a:off x="2743200" y="4572000"/>
          <a:ext cx="3608388" cy="206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Photo Editor Photo" r:id="rId5" imgW="1905266" imgH="1390844" progId="MSPhotoEd.3">
                  <p:embed/>
                </p:oleObj>
              </mc:Choice>
              <mc:Fallback>
                <p:oleObj name="Photo Editor Photo" r:id="rId5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572000"/>
                        <a:ext cx="3608388" cy="206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1" name="Line 6"/>
          <p:cNvSpPr>
            <a:spLocks noChangeShapeType="1"/>
          </p:cNvSpPr>
          <p:nvPr/>
        </p:nvSpPr>
        <p:spPr bwMode="auto">
          <a:xfrm flipV="1">
            <a:off x="1714500" y="5959475"/>
            <a:ext cx="1344613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2" name="Line 7"/>
          <p:cNvSpPr>
            <a:spLocks noChangeShapeType="1"/>
          </p:cNvSpPr>
          <p:nvPr/>
        </p:nvSpPr>
        <p:spPr bwMode="auto">
          <a:xfrm flipV="1">
            <a:off x="6122988" y="5811838"/>
            <a:ext cx="1095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3" name="Text Box 8"/>
          <p:cNvSpPr txBox="1">
            <a:spLocks noChangeArrowheads="1"/>
          </p:cNvSpPr>
          <p:nvPr/>
        </p:nvSpPr>
        <p:spPr bwMode="auto">
          <a:xfrm>
            <a:off x="0" y="4652963"/>
            <a:ext cx="10747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/>
              <a:t>source</a:t>
            </a:r>
          </a:p>
        </p:txBody>
      </p:sp>
      <p:sp>
        <p:nvSpPr>
          <p:cNvPr id="93194" name="Text Box 9"/>
          <p:cNvSpPr txBox="1">
            <a:spLocks noChangeArrowheads="1"/>
          </p:cNvSpPr>
          <p:nvPr/>
        </p:nvSpPr>
        <p:spPr bwMode="auto">
          <a:xfrm>
            <a:off x="7224713" y="4735513"/>
            <a:ext cx="1673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/>
              <a:t>destination</a:t>
            </a:r>
          </a:p>
        </p:txBody>
      </p:sp>
      <p:pic>
        <p:nvPicPr>
          <p:cNvPr id="93195" name="Picture 10" descr="MCj02957280000[1]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0331" y="5063332"/>
            <a:ext cx="1928813" cy="1630362"/>
          </a:xfrm>
          <a:noFill/>
        </p:spPr>
      </p:pic>
      <p:sp>
        <p:nvSpPr>
          <p:cNvPr id="93196" name="Text Box 11"/>
          <p:cNvSpPr txBox="1">
            <a:spLocks noChangeArrowheads="1"/>
          </p:cNvSpPr>
          <p:nvPr/>
        </p:nvSpPr>
        <p:spPr bwMode="auto">
          <a:xfrm>
            <a:off x="3519488" y="5527675"/>
            <a:ext cx="19161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u="none"/>
              <a:t>IP network</a:t>
            </a:r>
          </a:p>
        </p:txBody>
      </p:sp>
      <p:grpSp>
        <p:nvGrpSpPr>
          <p:cNvPr id="93197" name="Group 12"/>
          <p:cNvGrpSpPr>
            <a:grpSpLocks/>
          </p:cNvGrpSpPr>
          <p:nvPr/>
        </p:nvGrpSpPr>
        <p:grpSpPr bwMode="auto">
          <a:xfrm>
            <a:off x="2089150" y="5421313"/>
            <a:ext cx="327025" cy="457200"/>
            <a:chOff x="4505" y="1615"/>
            <a:chExt cx="206" cy="288"/>
          </a:xfrm>
        </p:grpSpPr>
        <p:sp>
          <p:nvSpPr>
            <p:cNvPr id="93205" name="Rectangle 13"/>
            <p:cNvSpPr>
              <a:spLocks noChangeArrowheads="1"/>
            </p:cNvSpPr>
            <p:nvPr/>
          </p:nvSpPr>
          <p:spPr bwMode="auto">
            <a:xfrm>
              <a:off x="4506" y="1615"/>
              <a:ext cx="205" cy="28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u="none"/>
            </a:p>
          </p:txBody>
        </p:sp>
        <p:sp>
          <p:nvSpPr>
            <p:cNvPr id="93206" name="Rectangle 14"/>
            <p:cNvSpPr>
              <a:spLocks noChangeArrowheads="1"/>
            </p:cNvSpPr>
            <p:nvPr/>
          </p:nvSpPr>
          <p:spPr bwMode="auto">
            <a:xfrm>
              <a:off x="4505" y="1615"/>
              <a:ext cx="205" cy="56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u="none"/>
            </a:p>
          </p:txBody>
        </p:sp>
      </p:grpSp>
      <p:grpSp>
        <p:nvGrpSpPr>
          <p:cNvPr id="93198" name="Group 15"/>
          <p:cNvGrpSpPr>
            <a:grpSpLocks/>
          </p:cNvGrpSpPr>
          <p:nvPr/>
        </p:nvGrpSpPr>
        <p:grpSpPr bwMode="auto">
          <a:xfrm>
            <a:off x="2584450" y="5426075"/>
            <a:ext cx="327025" cy="457200"/>
            <a:chOff x="4505" y="1615"/>
            <a:chExt cx="206" cy="288"/>
          </a:xfrm>
        </p:grpSpPr>
        <p:sp>
          <p:nvSpPr>
            <p:cNvPr id="93203" name="Rectangle 16"/>
            <p:cNvSpPr>
              <a:spLocks noChangeArrowheads="1"/>
            </p:cNvSpPr>
            <p:nvPr/>
          </p:nvSpPr>
          <p:spPr bwMode="auto">
            <a:xfrm>
              <a:off x="4506" y="1615"/>
              <a:ext cx="205" cy="28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u="none"/>
            </a:p>
          </p:txBody>
        </p:sp>
        <p:sp>
          <p:nvSpPr>
            <p:cNvPr id="93204" name="Rectangle 17"/>
            <p:cNvSpPr>
              <a:spLocks noChangeArrowheads="1"/>
            </p:cNvSpPr>
            <p:nvPr/>
          </p:nvSpPr>
          <p:spPr bwMode="auto">
            <a:xfrm>
              <a:off x="4505" y="1615"/>
              <a:ext cx="205" cy="56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u="none"/>
            </a:p>
          </p:txBody>
        </p:sp>
      </p:grpSp>
      <p:grpSp>
        <p:nvGrpSpPr>
          <p:cNvPr id="93199" name="Group 18"/>
          <p:cNvGrpSpPr>
            <a:grpSpLocks/>
          </p:cNvGrpSpPr>
          <p:nvPr/>
        </p:nvGrpSpPr>
        <p:grpSpPr bwMode="auto">
          <a:xfrm>
            <a:off x="6438900" y="5280025"/>
            <a:ext cx="327025" cy="457200"/>
            <a:chOff x="4505" y="1615"/>
            <a:chExt cx="206" cy="288"/>
          </a:xfrm>
        </p:grpSpPr>
        <p:sp>
          <p:nvSpPr>
            <p:cNvPr id="93201" name="Rectangle 19"/>
            <p:cNvSpPr>
              <a:spLocks noChangeArrowheads="1"/>
            </p:cNvSpPr>
            <p:nvPr/>
          </p:nvSpPr>
          <p:spPr bwMode="auto">
            <a:xfrm>
              <a:off x="4506" y="1615"/>
              <a:ext cx="205" cy="28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u="none"/>
            </a:p>
          </p:txBody>
        </p:sp>
        <p:sp>
          <p:nvSpPr>
            <p:cNvPr id="93202" name="Rectangle 20"/>
            <p:cNvSpPr>
              <a:spLocks noChangeArrowheads="1"/>
            </p:cNvSpPr>
            <p:nvPr/>
          </p:nvSpPr>
          <p:spPr bwMode="auto">
            <a:xfrm>
              <a:off x="4505" y="1615"/>
              <a:ext cx="205" cy="56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u="none"/>
            </a:p>
          </p:txBody>
        </p:sp>
      </p:grpSp>
      <p:sp>
        <p:nvSpPr>
          <p:cNvPr id="93200" name="Slide Number Placeholder 42"/>
          <p:cNvSpPr txBox="1">
            <a:spLocks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31A935B5-7938-F348-8CAC-F9CBAE8F5D59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8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996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6858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fld id="{B72E4180-B1C7-664A-B98E-8EC2FCEF7219}" type="slidenum">
              <a:rPr lang="en-US" sz="1400">
                <a:solidFill>
                  <a:srgbClr val="FFFFFF"/>
                </a:solidFill>
              </a:rPr>
              <a:pPr algn="l" eaLnBrk="1" hangingPunct="1"/>
              <a:t>9</a:t>
            </a:fld>
            <a:endParaRPr lang="en-US" sz="1400">
              <a:solidFill>
                <a:srgbClr val="FFFFFF"/>
              </a:solidFill>
            </a:endParaRPr>
          </a:p>
        </p:txBody>
      </p:sp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>
                <a:latin typeface="Tw Cen MT" charset="0"/>
                <a:ea typeface="ＭＳ Ｐゴシック" charset="0"/>
                <a:cs typeface="ＭＳ Ｐゴシック" charset="0"/>
              </a:rPr>
              <a:t>Exemplo: Pacote IP (IPv4)</a:t>
            </a:r>
          </a:p>
        </p:txBody>
      </p:sp>
      <p:sp>
        <p:nvSpPr>
          <p:cNvPr id="95236" name="Rectangle 3"/>
          <p:cNvSpPr>
            <a:spLocks noChangeArrowheads="1"/>
          </p:cNvSpPr>
          <p:nvPr/>
        </p:nvSpPr>
        <p:spPr bwMode="auto">
          <a:xfrm>
            <a:off x="1466850" y="1825625"/>
            <a:ext cx="6007100" cy="3311525"/>
          </a:xfrm>
          <a:prstGeom prst="rect">
            <a:avLst/>
          </a:prstGeom>
          <a:solidFill>
            <a:srgbClr val="FDE3B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95237" name="Rectangle 4"/>
          <p:cNvSpPr>
            <a:spLocks noChangeArrowheads="1"/>
          </p:cNvSpPr>
          <p:nvPr/>
        </p:nvSpPr>
        <p:spPr bwMode="auto">
          <a:xfrm>
            <a:off x="1466850" y="5127625"/>
            <a:ext cx="6003925" cy="6350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95238" name="Rectangle 5"/>
          <p:cNvSpPr>
            <a:spLocks noChangeArrowheads="1"/>
          </p:cNvSpPr>
          <p:nvPr/>
        </p:nvSpPr>
        <p:spPr bwMode="auto">
          <a:xfrm>
            <a:off x="1468438" y="5753100"/>
            <a:ext cx="6002337" cy="8255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95239" name="Line 6"/>
          <p:cNvSpPr>
            <a:spLocks noChangeShapeType="1"/>
          </p:cNvSpPr>
          <p:nvPr/>
        </p:nvSpPr>
        <p:spPr bwMode="auto">
          <a:xfrm flipV="1">
            <a:off x="1495425" y="2554288"/>
            <a:ext cx="5980113" cy="15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0" name="Line 7"/>
          <p:cNvSpPr>
            <a:spLocks noChangeShapeType="1"/>
          </p:cNvSpPr>
          <p:nvPr/>
        </p:nvSpPr>
        <p:spPr bwMode="auto">
          <a:xfrm flipV="1">
            <a:off x="1490663" y="3257550"/>
            <a:ext cx="6002337" cy="142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1" name="Line 8"/>
          <p:cNvSpPr>
            <a:spLocks noChangeShapeType="1"/>
          </p:cNvSpPr>
          <p:nvPr/>
        </p:nvSpPr>
        <p:spPr bwMode="auto">
          <a:xfrm>
            <a:off x="1474788" y="3887788"/>
            <a:ext cx="6019800" cy="174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2" name="Line 9"/>
          <p:cNvSpPr>
            <a:spLocks noChangeShapeType="1"/>
          </p:cNvSpPr>
          <p:nvPr/>
        </p:nvSpPr>
        <p:spPr bwMode="auto">
          <a:xfrm>
            <a:off x="4432300" y="1819275"/>
            <a:ext cx="17463" cy="21050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3" name="Line 10"/>
          <p:cNvSpPr>
            <a:spLocks noChangeShapeType="1"/>
          </p:cNvSpPr>
          <p:nvPr/>
        </p:nvSpPr>
        <p:spPr bwMode="auto">
          <a:xfrm>
            <a:off x="2959100" y="1885950"/>
            <a:ext cx="1588" cy="658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4" name="Line 11"/>
          <p:cNvSpPr>
            <a:spLocks noChangeShapeType="1"/>
          </p:cNvSpPr>
          <p:nvPr/>
        </p:nvSpPr>
        <p:spPr bwMode="auto">
          <a:xfrm>
            <a:off x="2235200" y="1885950"/>
            <a:ext cx="1588" cy="658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5" name="Rectangle 12"/>
          <p:cNvSpPr>
            <a:spLocks noChangeArrowheads="1"/>
          </p:cNvSpPr>
          <p:nvPr/>
        </p:nvSpPr>
        <p:spPr bwMode="auto">
          <a:xfrm>
            <a:off x="1392238" y="1935163"/>
            <a:ext cx="866775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u="none">
                <a:solidFill>
                  <a:srgbClr val="000000"/>
                </a:solidFill>
                <a:latin typeface="Arial" charset="0"/>
              </a:rPr>
              <a:t>4-bit</a:t>
            </a:r>
          </a:p>
          <a:p>
            <a:r>
              <a:rPr lang="en-US" sz="1600" u="none">
                <a:solidFill>
                  <a:srgbClr val="000000"/>
                </a:solidFill>
                <a:latin typeface="Arial" charset="0"/>
              </a:rPr>
              <a:t>Version</a:t>
            </a:r>
          </a:p>
        </p:txBody>
      </p:sp>
      <p:sp>
        <p:nvSpPr>
          <p:cNvPr id="95246" name="Rectangle 13"/>
          <p:cNvSpPr>
            <a:spLocks noChangeArrowheads="1"/>
          </p:cNvSpPr>
          <p:nvPr/>
        </p:nvSpPr>
        <p:spPr bwMode="auto">
          <a:xfrm>
            <a:off x="2168525" y="1857375"/>
            <a:ext cx="855663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 u="none">
                <a:solidFill>
                  <a:srgbClr val="000000"/>
                </a:solidFill>
                <a:latin typeface="Arial" charset="0"/>
              </a:rPr>
              <a:t>4-bit</a:t>
            </a:r>
          </a:p>
          <a:p>
            <a:pPr>
              <a:lnSpc>
                <a:spcPct val="80000"/>
              </a:lnSpc>
            </a:pPr>
            <a:r>
              <a:rPr lang="en-US" sz="1600" u="none">
                <a:solidFill>
                  <a:srgbClr val="000000"/>
                </a:solidFill>
                <a:latin typeface="Arial" charset="0"/>
              </a:rPr>
              <a:t>Header</a:t>
            </a:r>
          </a:p>
          <a:p>
            <a:pPr>
              <a:lnSpc>
                <a:spcPct val="80000"/>
              </a:lnSpc>
            </a:pPr>
            <a:r>
              <a:rPr lang="en-US" sz="1600" u="none">
                <a:solidFill>
                  <a:srgbClr val="000000"/>
                </a:solidFill>
                <a:latin typeface="Arial" charset="0"/>
              </a:rPr>
              <a:t>Length</a:t>
            </a:r>
          </a:p>
        </p:txBody>
      </p:sp>
      <p:sp>
        <p:nvSpPr>
          <p:cNvPr id="95247" name="Rectangle 14"/>
          <p:cNvSpPr>
            <a:spLocks noChangeArrowheads="1"/>
          </p:cNvSpPr>
          <p:nvPr/>
        </p:nvSpPr>
        <p:spPr bwMode="auto">
          <a:xfrm>
            <a:off x="2959100" y="1912938"/>
            <a:ext cx="151447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u="none">
                <a:solidFill>
                  <a:srgbClr val="000000"/>
                </a:solidFill>
                <a:latin typeface="Arial" charset="0"/>
              </a:rPr>
              <a:t>8-bit Type of</a:t>
            </a:r>
          </a:p>
          <a:p>
            <a:r>
              <a:rPr lang="en-US" sz="1600" u="none">
                <a:solidFill>
                  <a:srgbClr val="000000"/>
                </a:solidFill>
                <a:latin typeface="Arial" charset="0"/>
              </a:rPr>
              <a:t>Service (TOS)</a:t>
            </a:r>
          </a:p>
        </p:txBody>
      </p:sp>
      <p:sp>
        <p:nvSpPr>
          <p:cNvPr id="95248" name="Rectangle 15"/>
          <p:cNvSpPr>
            <a:spLocks noChangeArrowheads="1"/>
          </p:cNvSpPr>
          <p:nvPr/>
        </p:nvSpPr>
        <p:spPr bwMode="auto">
          <a:xfrm>
            <a:off x="4592638" y="2028825"/>
            <a:ext cx="2573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u="none">
                <a:solidFill>
                  <a:srgbClr val="3333FF"/>
                </a:solidFill>
                <a:latin typeface="Arial" charset="0"/>
              </a:rPr>
              <a:t>16-bit Total Length (Bytes)</a:t>
            </a:r>
            <a:endParaRPr lang="en-US" sz="1400" u="none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95249" name="Rectangle 16"/>
          <p:cNvSpPr>
            <a:spLocks noChangeArrowheads="1"/>
          </p:cNvSpPr>
          <p:nvPr/>
        </p:nvSpPr>
        <p:spPr bwMode="auto">
          <a:xfrm>
            <a:off x="1944688" y="2759075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u="none">
                <a:solidFill>
                  <a:srgbClr val="000000"/>
                </a:solidFill>
                <a:latin typeface="Arial" charset="0"/>
              </a:rPr>
              <a:t>16-bit Identification</a:t>
            </a:r>
            <a:endParaRPr lang="en-US" sz="1400" u="none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5250" name="Line 17"/>
          <p:cNvSpPr>
            <a:spLocks noChangeShapeType="1"/>
          </p:cNvSpPr>
          <p:nvPr/>
        </p:nvSpPr>
        <p:spPr bwMode="auto">
          <a:xfrm>
            <a:off x="5092700" y="2584450"/>
            <a:ext cx="1588" cy="658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1" name="Rectangle 18"/>
          <p:cNvSpPr>
            <a:spLocks noChangeArrowheads="1"/>
          </p:cNvSpPr>
          <p:nvPr/>
        </p:nvSpPr>
        <p:spPr bwMode="auto">
          <a:xfrm>
            <a:off x="4410075" y="2644775"/>
            <a:ext cx="7112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u="none">
                <a:solidFill>
                  <a:srgbClr val="000000"/>
                </a:solidFill>
                <a:latin typeface="Arial" charset="0"/>
              </a:rPr>
              <a:t>3-bit</a:t>
            </a:r>
          </a:p>
          <a:p>
            <a:r>
              <a:rPr lang="en-US" sz="1600" u="none">
                <a:solidFill>
                  <a:srgbClr val="000000"/>
                </a:solidFill>
                <a:latin typeface="Arial" charset="0"/>
              </a:rPr>
              <a:t>Flags</a:t>
            </a:r>
          </a:p>
        </p:txBody>
      </p:sp>
      <p:sp>
        <p:nvSpPr>
          <p:cNvPr id="95252" name="Rectangle 19"/>
          <p:cNvSpPr>
            <a:spLocks noChangeArrowheads="1"/>
          </p:cNvSpPr>
          <p:nvPr/>
        </p:nvSpPr>
        <p:spPr bwMode="auto">
          <a:xfrm>
            <a:off x="5095875" y="2776538"/>
            <a:ext cx="2232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u="none">
                <a:solidFill>
                  <a:srgbClr val="000000"/>
                </a:solidFill>
                <a:latin typeface="Arial" charset="0"/>
              </a:rPr>
              <a:t>13-bit Fragment Offset</a:t>
            </a:r>
            <a:endParaRPr lang="en-US" sz="1400" u="none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5253" name="Line 20"/>
          <p:cNvSpPr>
            <a:spLocks noChangeShapeType="1"/>
          </p:cNvSpPr>
          <p:nvPr/>
        </p:nvSpPr>
        <p:spPr bwMode="auto">
          <a:xfrm>
            <a:off x="3022600" y="3282950"/>
            <a:ext cx="1588" cy="6016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4" name="Rectangle 21"/>
          <p:cNvSpPr>
            <a:spLocks noChangeArrowheads="1"/>
          </p:cNvSpPr>
          <p:nvPr/>
        </p:nvSpPr>
        <p:spPr bwMode="auto">
          <a:xfrm>
            <a:off x="1544638" y="3317875"/>
            <a:ext cx="1311275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u="none">
                <a:solidFill>
                  <a:srgbClr val="000000"/>
                </a:solidFill>
                <a:latin typeface="Arial" charset="0"/>
              </a:rPr>
              <a:t>8-bit Time to </a:t>
            </a:r>
          </a:p>
          <a:p>
            <a:r>
              <a:rPr lang="en-US" sz="1600" u="none">
                <a:solidFill>
                  <a:srgbClr val="000000"/>
                </a:solidFill>
                <a:latin typeface="Arial" charset="0"/>
              </a:rPr>
              <a:t>Live (TTL)</a:t>
            </a:r>
          </a:p>
        </p:txBody>
      </p:sp>
      <p:sp>
        <p:nvSpPr>
          <p:cNvPr id="95255" name="Rectangle 22"/>
          <p:cNvSpPr>
            <a:spLocks noChangeArrowheads="1"/>
          </p:cNvSpPr>
          <p:nvPr/>
        </p:nvSpPr>
        <p:spPr bwMode="auto">
          <a:xfrm>
            <a:off x="3000375" y="3414713"/>
            <a:ext cx="13922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u="none">
                <a:solidFill>
                  <a:srgbClr val="3333FF"/>
                </a:solidFill>
                <a:latin typeface="Arial" charset="0"/>
              </a:rPr>
              <a:t>8-bit Protocol</a:t>
            </a:r>
            <a:endParaRPr lang="en-US" sz="1400" u="none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95256" name="Rectangle 23"/>
          <p:cNvSpPr>
            <a:spLocks noChangeArrowheads="1"/>
          </p:cNvSpPr>
          <p:nvPr/>
        </p:nvSpPr>
        <p:spPr bwMode="auto">
          <a:xfrm>
            <a:off x="4710113" y="3432175"/>
            <a:ext cx="2452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u="none">
                <a:solidFill>
                  <a:srgbClr val="000000"/>
                </a:solidFill>
                <a:latin typeface="Arial" charset="0"/>
              </a:rPr>
              <a:t>16-bit Header Checksum</a:t>
            </a:r>
            <a:endParaRPr lang="en-US" sz="1400" u="none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5257" name="Line 24"/>
          <p:cNvSpPr>
            <a:spLocks noChangeShapeType="1"/>
          </p:cNvSpPr>
          <p:nvPr/>
        </p:nvSpPr>
        <p:spPr bwMode="auto">
          <a:xfrm>
            <a:off x="1477963" y="4551363"/>
            <a:ext cx="601503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8" name="Rectangle 25"/>
          <p:cNvSpPr>
            <a:spLocks noChangeArrowheads="1"/>
          </p:cNvSpPr>
          <p:nvPr/>
        </p:nvSpPr>
        <p:spPr bwMode="auto">
          <a:xfrm>
            <a:off x="3201988" y="4075113"/>
            <a:ext cx="2447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u="none">
                <a:solidFill>
                  <a:srgbClr val="3333FF"/>
                </a:solidFill>
                <a:latin typeface="Arial" charset="0"/>
              </a:rPr>
              <a:t>32-bit Source IP Address</a:t>
            </a:r>
            <a:endParaRPr lang="en-US" sz="1400" u="none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95259" name="Rectangle 26"/>
          <p:cNvSpPr>
            <a:spLocks noChangeArrowheads="1"/>
          </p:cNvSpPr>
          <p:nvPr/>
        </p:nvSpPr>
        <p:spPr bwMode="auto">
          <a:xfrm>
            <a:off x="3032125" y="4700588"/>
            <a:ext cx="2825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u="none">
                <a:solidFill>
                  <a:srgbClr val="3333FF"/>
                </a:solidFill>
                <a:latin typeface="Arial" charset="0"/>
              </a:rPr>
              <a:t>32-bit Destination IP Address</a:t>
            </a:r>
            <a:endParaRPr lang="en-US" sz="1400" u="none">
              <a:solidFill>
                <a:srgbClr val="3333FF"/>
              </a:solidFill>
              <a:latin typeface="Arial" charset="0"/>
            </a:endParaRPr>
          </a:p>
        </p:txBody>
      </p:sp>
      <p:sp>
        <p:nvSpPr>
          <p:cNvPr id="95260" name="Rectangle 27"/>
          <p:cNvSpPr>
            <a:spLocks noChangeArrowheads="1"/>
          </p:cNvSpPr>
          <p:nvPr/>
        </p:nvSpPr>
        <p:spPr bwMode="auto">
          <a:xfrm>
            <a:off x="3813175" y="5381625"/>
            <a:ext cx="156051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u="none">
                <a:solidFill>
                  <a:srgbClr val="000000"/>
                </a:solidFill>
                <a:latin typeface="Arial" charset="0"/>
              </a:rPr>
              <a:t>Options (if any)</a:t>
            </a:r>
            <a:endParaRPr lang="en-US" sz="1400" u="none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5261" name="Rectangle 28"/>
          <p:cNvSpPr>
            <a:spLocks noChangeArrowheads="1"/>
          </p:cNvSpPr>
          <p:nvPr/>
        </p:nvSpPr>
        <p:spPr bwMode="auto">
          <a:xfrm>
            <a:off x="4067175" y="6118225"/>
            <a:ext cx="923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u="none">
                <a:solidFill>
                  <a:srgbClr val="000000"/>
                </a:solidFill>
                <a:latin typeface="Arial" charset="0"/>
              </a:rPr>
              <a:t>Payload</a:t>
            </a:r>
            <a:endParaRPr lang="en-US" sz="1400" u="none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5262" name="Line 29"/>
          <p:cNvSpPr>
            <a:spLocks noChangeShapeType="1"/>
          </p:cNvSpPr>
          <p:nvPr/>
        </p:nvSpPr>
        <p:spPr bwMode="auto">
          <a:xfrm>
            <a:off x="7804150" y="1824038"/>
            <a:ext cx="1588" cy="14001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5086" name="Rectangle 30"/>
          <p:cNvSpPr>
            <a:spLocks noChangeArrowheads="1"/>
          </p:cNvSpPr>
          <p:nvPr/>
        </p:nvSpPr>
        <p:spPr bwMode="auto">
          <a:xfrm>
            <a:off x="7554913" y="3306763"/>
            <a:ext cx="9810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20-byte</a:t>
            </a:r>
          </a:p>
          <a:p>
            <a:r>
              <a:rPr lang="en-US" sz="18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header</a:t>
            </a:r>
          </a:p>
        </p:txBody>
      </p:sp>
      <p:sp>
        <p:nvSpPr>
          <p:cNvPr id="95264" name="Line 31"/>
          <p:cNvSpPr>
            <a:spLocks noChangeShapeType="1"/>
          </p:cNvSpPr>
          <p:nvPr/>
        </p:nvSpPr>
        <p:spPr bwMode="auto">
          <a:xfrm>
            <a:off x="7804150" y="3930650"/>
            <a:ext cx="1588" cy="13144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65" name="Slide Number Placeholder 42"/>
          <p:cNvSpPr txBox="1">
            <a:spLocks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1856F6AC-127A-074E-8618-E0901DB70130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9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095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1696</Words>
  <Application>Microsoft Macintosh PowerPoint</Application>
  <PresentationFormat>On-screen Show (4:3)</PresentationFormat>
  <Paragraphs>465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Office Theme</vt:lpstr>
      <vt:lpstr>Clip</vt:lpstr>
      <vt:lpstr>Photo Editor Photo</vt:lpstr>
      <vt:lpstr>REDES DE COMPUTADORES  INTRODUÇÃO  (Parte 5)</vt:lpstr>
      <vt:lpstr>Nota prévia</vt:lpstr>
      <vt:lpstr>Objectivos do capítulo</vt:lpstr>
      <vt:lpstr>Onde estudar no livro de base</vt:lpstr>
      <vt:lpstr>O que é um protocolo ?</vt:lpstr>
      <vt:lpstr>Protocolo de comunicação</vt:lpstr>
      <vt:lpstr>Exemplo: HTTP — HyperText Transfer Protocol</vt:lpstr>
      <vt:lpstr>Exemplo:  IP - Best-Effort Packet Delivery</vt:lpstr>
      <vt:lpstr>Exemplo: Pacote IP (IPv4)</vt:lpstr>
      <vt:lpstr>Exemplo: TCP - Transmission Control Protocol</vt:lpstr>
      <vt:lpstr>Normalização dos protocolos</vt:lpstr>
      <vt:lpstr>Como estruturar os protocolos e os serviços suportados numa rede ?</vt:lpstr>
      <vt:lpstr>Estruturação interna das redes:  camadas e serviços</vt:lpstr>
      <vt:lpstr>Estruturação por camadas. Porquê ?</vt:lpstr>
      <vt:lpstr>A pilha de protocolos TCP/IP</vt:lpstr>
      <vt:lpstr>Tratamento dos dados nos diferentes níveis</vt:lpstr>
      <vt:lpstr>Níveis na prática</vt:lpstr>
      <vt:lpstr>Message, Segment, Packet, and Frame</vt:lpstr>
      <vt:lpstr>Mensagem, Segmento, Pacote e Frame</vt:lpstr>
      <vt:lpstr>Terminologia</vt:lpstr>
      <vt:lpstr>Demultiplexing: números das portas</vt:lpstr>
      <vt:lpstr>Protocol demultiplexing</vt:lpstr>
      <vt:lpstr>Porquê TCP/IP</vt:lpstr>
      <vt:lpstr>O Modelo dos protocolos Internet</vt:lpstr>
      <vt:lpstr>As camadas não têm defeitos?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é um protocolo ?</dc:title>
  <dc:creator>José Legatheaux Martins</dc:creator>
  <cp:lastModifiedBy>José Legatheaux Martins</cp:lastModifiedBy>
  <cp:revision>15</cp:revision>
  <dcterms:created xsi:type="dcterms:W3CDTF">2012-02-10T18:16:37Z</dcterms:created>
  <dcterms:modified xsi:type="dcterms:W3CDTF">2012-03-06T19:43:36Z</dcterms:modified>
</cp:coreProperties>
</file>