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8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9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notesSlides/notesSlide10.xml" ContentType="application/vnd.openxmlformats-officedocument.presentationml.notesSlide+xml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notesSlides/notesSlide11.xml" ContentType="application/vnd.openxmlformats-officedocument.presentationml.notesSlide+xml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7" r:id="rId2"/>
    <p:sldId id="268" r:id="rId3"/>
    <p:sldId id="269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D7FA6-FED9-7C49-B3A1-2719E0D47FA9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3EBF7-D820-514D-9615-58B10ED5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2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4349DB7-BB35-0846-A3B0-E9EA15475324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29EB86D-BE4D-2D40-8C57-DA823CE0F39B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A561F5A-4013-A948-8215-3B9994BE6062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BDCDBA4-7B96-C241-B7C3-F517689CC874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7602662-DEEA-8F4F-81AC-00707DA1FDA4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49A9233-C747-E847-A48B-6B45B7F52F7E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A5DBD34-D2EB-5F40-A593-C2D01F8A0E4F}" type="slidenum">
              <a:rPr lang="pt-PT" sz="1200" u="none"/>
              <a:pPr eaLnBrk="1" hangingPunct="1"/>
              <a:t>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ACC92D9-6DD8-4E4B-A183-1D46BCF7A2B9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98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6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4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4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1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8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6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4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0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2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0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BB7EA-5E02-6A40-8BDC-507BB2940E56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FFA61-68E3-B948-8015-FDD395E82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7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3.wmf"/><Relationship Id="rId8" Type="http://schemas.openxmlformats.org/officeDocument/2006/relationships/image" Target="../media/image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1.bin"/><Relationship Id="rId7" Type="http://schemas.openxmlformats.org/officeDocument/2006/relationships/image" Target="../media/image3.wmf"/><Relationship Id="rId8" Type="http://schemas.openxmlformats.org/officeDocument/2006/relationships/image" Target="../media/image4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oleObject" Target="../embeddings/oleObject8.bin"/><Relationship Id="rId13" Type="http://schemas.openxmlformats.org/officeDocument/2006/relationships/oleObject" Target="../embeddings/oleObject9.bin"/><Relationship Id="rId14" Type="http://schemas.openxmlformats.org/officeDocument/2006/relationships/oleObject" Target="../embeddings/oleObject10.bin"/><Relationship Id="rId15" Type="http://schemas.openxmlformats.org/officeDocument/2006/relationships/oleObject" Target="../embeddings/oleObject11.bin"/><Relationship Id="rId16" Type="http://schemas.openxmlformats.org/officeDocument/2006/relationships/oleObject" Target="../embeddings/oleObject12.bin"/><Relationship Id="rId17" Type="http://schemas.openxmlformats.org/officeDocument/2006/relationships/oleObject" Target="../embeddings/oleObject13.bin"/><Relationship Id="rId18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15.bin"/><Relationship Id="rId7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11131"/>
            <a:ext cx="7772400" cy="32357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cap="none" dirty="0" smtClean="0">
                <a:latin typeface="Tw Cen MT" charset="0"/>
                <a:ea typeface="ＭＳ Ｐゴシック" charset="0"/>
                <a:cs typeface="ＭＳ Ｐゴシック" charset="0"/>
              </a:rPr>
              <a:t>INTRODUÇÃO</a:t>
            </a:r>
            <a:br>
              <a:rPr lang="pt-PT" sz="3600" cap="none" dirty="0" smtClean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4)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69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Mais sofisticado ainda</a:t>
            </a:r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9912" y="1137479"/>
            <a:ext cx="8116888" cy="2286000"/>
          </a:xfrm>
          <a:noFill/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endParaRPr lang="pt-PT" sz="18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r>
              <a:rPr lang="pt-PT" sz="2800" b="1" i="1" dirty="0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Record-</a:t>
            </a:r>
            <a:r>
              <a:rPr lang="pt-PT" sz="2800" b="1" i="1" dirty="0" err="1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and</a:t>
            </a:r>
            <a:r>
              <a:rPr lang="pt-PT" sz="2800" b="1" i="1" dirty="0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-playback</a:t>
            </a:r>
            <a:r>
              <a:rPr lang="pt-PT" sz="2000" b="1" dirty="0">
                <a:latin typeface="Tw Cen MT" charset="0"/>
                <a:ea typeface="ＭＳ Ｐゴシック" charset="0"/>
                <a:cs typeface="ＭＳ Ｐゴシック" charset="0"/>
              </a:rPr>
              <a:t>:</a:t>
            </a:r>
            <a:r>
              <a:rPr lang="pt-PT" sz="1800" dirty="0">
                <a:latin typeface="Tw Cen MT" charset="0"/>
                <a:ea typeface="ＭＳ Ｐゴシック" charset="0"/>
                <a:cs typeface="ＭＳ Ｐゴシック" charset="0"/>
              </a:rPr>
              <a:t> memorizar a informaç</a:t>
            </a:r>
            <a:r>
              <a:rPr lang="pt-PT" altLang="ja-JP" sz="1800" dirty="0">
                <a:latin typeface="Tw Cen MT" charset="0"/>
                <a:ea typeface="ＭＳ Ｐゴシック" charset="0"/>
                <a:cs typeface="ＭＳ Ｐゴシック" charset="0"/>
              </a:rPr>
              <a:t>ão crítica</a:t>
            </a:r>
            <a:r>
              <a:rPr lang="pt-PT" sz="1800" dirty="0">
                <a:latin typeface="Tw Cen MT" charset="0"/>
                <a:ea typeface="ＭＳ Ｐゴシック" charset="0"/>
                <a:cs typeface="ＭＳ Ｐゴシック" charset="0"/>
              </a:rPr>
              <a:t> (por exemplo a password) e reutiliz</a:t>
            </a:r>
            <a:r>
              <a:rPr lang="pt-PT" altLang="ja-JP" sz="1800" dirty="0">
                <a:latin typeface="Tw Cen MT" charset="0"/>
                <a:ea typeface="ＭＳ Ｐゴシック" charset="0"/>
                <a:cs typeface="ＭＳ Ｐゴシック" charset="0"/>
              </a:rPr>
              <a:t>á-la mais tarde</a:t>
            </a:r>
            <a:endParaRPr lang="pt-PT" sz="18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1800" dirty="0">
                <a:latin typeface="Tw Cen MT" charset="0"/>
                <a:ea typeface="ＭＳ Ｐゴシック" charset="0"/>
              </a:rPr>
              <a:t>Do ponto do vista de muitos sistemas o utilizador </a:t>
            </a:r>
            <a:r>
              <a:rPr lang="pt-PT" altLang="ja-JP" sz="1800" dirty="0">
                <a:latin typeface="Tw Cen MT" charset="0"/>
                <a:ea typeface="ＭＳ Ｐゴシック" charset="0"/>
              </a:rPr>
              <a:t>é autenticado quando se identifica e conhece uma password </a:t>
            </a:r>
          </a:p>
          <a:p>
            <a:pPr lvl="1"/>
            <a:r>
              <a:rPr lang="pt-PT" altLang="ja-JP" sz="1800" dirty="0">
                <a:latin typeface="Tw Cen MT" charset="0"/>
                <a:ea typeface="ＭＳ Ｐゴシック" charset="0"/>
              </a:rPr>
              <a:t>As passwords também podem ser obtidas por outros meios (ex., </a:t>
            </a:r>
            <a:r>
              <a:rPr lang="pt-PT" altLang="ja-JP" sz="1800" i="1" dirty="0" err="1">
                <a:latin typeface="Tw Cen MT" charset="0"/>
                <a:ea typeface="ＭＳ Ｐゴシック" charset="0"/>
              </a:rPr>
              <a:t>phishing</a:t>
            </a:r>
            <a:r>
              <a:rPr lang="pt-PT" altLang="ja-JP" sz="1800" dirty="0">
                <a:latin typeface="Tw Cen MT" charset="0"/>
                <a:ea typeface="ＭＳ Ｐゴシック" charset="0"/>
              </a:rPr>
              <a:t> e outros ataques de “engenharia social”)</a:t>
            </a:r>
            <a:endParaRPr lang="pt-PT" sz="1800" dirty="0">
              <a:latin typeface="Tw Cen MT" charset="0"/>
              <a:ea typeface="ＭＳ Ｐゴシック" charset="0"/>
            </a:endParaRPr>
          </a:p>
        </p:txBody>
      </p:sp>
      <p:grpSp>
        <p:nvGrpSpPr>
          <p:cNvPr id="99334" name="Group 46"/>
          <p:cNvGrpSpPr>
            <a:grpSpLocks/>
          </p:cNvGrpSpPr>
          <p:nvPr/>
        </p:nvGrpSpPr>
        <p:grpSpPr bwMode="auto">
          <a:xfrm>
            <a:off x="1054100" y="3551988"/>
            <a:ext cx="7331075" cy="2894013"/>
            <a:chOff x="792" y="2278"/>
            <a:chExt cx="4618" cy="1671"/>
          </a:xfrm>
        </p:grpSpPr>
        <p:graphicFrame>
          <p:nvGraphicFramePr>
            <p:cNvPr id="9933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5688502"/>
                </p:ext>
              </p:extLst>
            </p:nvPr>
          </p:nvGraphicFramePr>
          <p:xfrm>
            <a:off x="3714" y="3450"/>
            <a:ext cx="555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2" name="ClipArt" r:id="rId4" imgW="1307948" imgH="1084823" progId="MS_ClipArt_Gallery.2">
                    <p:embed/>
                  </p:oleObj>
                </mc:Choice>
                <mc:Fallback>
                  <p:oleObj name="ClipArt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14" y="3450"/>
                          <a:ext cx="555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9336" name="Group 5"/>
            <p:cNvGrpSpPr>
              <a:grpSpLocks/>
            </p:cNvGrpSpPr>
            <p:nvPr/>
          </p:nvGrpSpPr>
          <p:grpSpPr bwMode="auto">
            <a:xfrm>
              <a:off x="1077" y="2510"/>
              <a:ext cx="242" cy="456"/>
              <a:chOff x="4180" y="783"/>
              <a:chExt cx="150" cy="307"/>
            </a:xfrm>
          </p:grpSpPr>
          <p:sp>
            <p:nvSpPr>
              <p:cNvPr id="99368" name="AutoShape 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9" name="Rectangle 7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70" name="Rectangle 8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71" name="AutoShape 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72" name="Line 1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73" name="Line 1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74" name="Rectangle 12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75" name="Rectangle 1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337" name="Group 14"/>
            <p:cNvGrpSpPr>
              <a:grpSpLocks/>
            </p:cNvGrpSpPr>
            <p:nvPr/>
          </p:nvGrpSpPr>
          <p:grpSpPr bwMode="auto">
            <a:xfrm>
              <a:off x="1678" y="3449"/>
              <a:ext cx="405" cy="207"/>
              <a:chOff x="3600" y="219"/>
              <a:chExt cx="360" cy="175"/>
            </a:xfrm>
          </p:grpSpPr>
          <p:sp>
            <p:nvSpPr>
              <p:cNvPr id="99355" name="Oval 1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56" name="Line 1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57" name="Line 1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58" name="Rectangle 1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99359" name="Oval 1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9360" name="Group 2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9936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366" name="Line 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367" name="Line 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9361" name="Group 2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99362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363" name="Line 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364" name="Line 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99331" name="Object 3"/>
            <p:cNvGraphicFramePr>
              <a:graphicFrameLocks noChangeAspect="1"/>
            </p:cNvGraphicFramePr>
            <p:nvPr/>
          </p:nvGraphicFramePr>
          <p:xfrm>
            <a:off x="2672" y="2549"/>
            <a:ext cx="421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3" name="ClipArt" r:id="rId6" imgW="1307948" imgH="1084823" progId="MS_ClipArt_Gallery.2">
                    <p:embed/>
                  </p:oleObj>
                </mc:Choice>
                <mc:Fallback>
                  <p:oleObj name="ClipArt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2" y="2549"/>
                          <a:ext cx="421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9338" name="Freeform 29"/>
            <p:cNvSpPr>
              <a:spLocks/>
            </p:cNvSpPr>
            <p:nvPr/>
          </p:nvSpPr>
          <p:spPr bwMode="auto">
            <a:xfrm>
              <a:off x="1140" y="2967"/>
              <a:ext cx="2890" cy="459"/>
            </a:xfrm>
            <a:custGeom>
              <a:avLst/>
              <a:gdLst>
                <a:gd name="T0" fmla="*/ 2 w 2620"/>
                <a:gd name="T1" fmla="*/ 0 h 459"/>
                <a:gd name="T2" fmla="*/ 0 w 2620"/>
                <a:gd name="T3" fmla="*/ 253 h 459"/>
                <a:gd name="T4" fmla="*/ 12585 w 2620"/>
                <a:gd name="T5" fmla="*/ 253 h 459"/>
                <a:gd name="T6" fmla="*/ 12585 w 2620"/>
                <a:gd name="T7" fmla="*/ 459 h 4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20"/>
                <a:gd name="T13" fmla="*/ 0 h 459"/>
                <a:gd name="T14" fmla="*/ 2620 w 2620"/>
                <a:gd name="T15" fmla="*/ 459 h 4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20" h="459">
                  <a:moveTo>
                    <a:pt x="2" y="0"/>
                  </a:moveTo>
                  <a:lnTo>
                    <a:pt x="0" y="253"/>
                  </a:lnTo>
                  <a:lnTo>
                    <a:pt x="2620" y="253"/>
                  </a:lnTo>
                  <a:lnTo>
                    <a:pt x="2620" y="459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9" name="Freeform 30"/>
            <p:cNvSpPr>
              <a:spLocks/>
            </p:cNvSpPr>
            <p:nvPr/>
          </p:nvSpPr>
          <p:spPr bwMode="auto">
            <a:xfrm>
              <a:off x="2924" y="2885"/>
              <a:ext cx="3" cy="329"/>
            </a:xfrm>
            <a:custGeom>
              <a:avLst/>
              <a:gdLst>
                <a:gd name="T0" fmla="*/ 0 w 3"/>
                <a:gd name="T1" fmla="*/ 329 h 329"/>
                <a:gd name="T2" fmla="*/ 3 w 3"/>
                <a:gd name="T3" fmla="*/ 0 h 329"/>
                <a:gd name="T4" fmla="*/ 0 60000 65536"/>
                <a:gd name="T5" fmla="*/ 0 60000 65536"/>
                <a:gd name="T6" fmla="*/ 0 w 3"/>
                <a:gd name="T7" fmla="*/ 0 h 329"/>
                <a:gd name="T8" fmla="*/ 3 w 3"/>
                <a:gd name="T9" fmla="*/ 329 h 32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" h="329">
                  <a:moveTo>
                    <a:pt x="0" y="329"/>
                  </a:moveTo>
                  <a:lnTo>
                    <a:pt x="3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0" name="Line 31"/>
            <p:cNvSpPr>
              <a:spLocks noChangeShapeType="1"/>
            </p:cNvSpPr>
            <p:nvPr/>
          </p:nvSpPr>
          <p:spPr bwMode="auto">
            <a:xfrm flipV="1">
              <a:off x="1880" y="3214"/>
              <a:ext cx="0" cy="2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1" name="Line 32"/>
            <p:cNvSpPr>
              <a:spLocks noChangeShapeType="1"/>
            </p:cNvSpPr>
            <p:nvPr/>
          </p:nvSpPr>
          <p:spPr bwMode="auto">
            <a:xfrm flipV="1">
              <a:off x="1892" y="3662"/>
              <a:ext cx="0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2" name="Text Box 33"/>
            <p:cNvSpPr txBox="1">
              <a:spLocks noChangeArrowheads="1"/>
            </p:cNvSpPr>
            <p:nvPr/>
          </p:nvSpPr>
          <p:spPr bwMode="auto">
            <a:xfrm>
              <a:off x="792" y="2519"/>
              <a:ext cx="256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u="none">
                  <a:latin typeface="Comic Sans MS" charset="0"/>
                </a:rPr>
                <a:t>A</a:t>
              </a:r>
              <a:endParaRPr lang="en-US" u="none">
                <a:latin typeface="Times New Roman" charset="0"/>
              </a:endParaRPr>
            </a:p>
          </p:txBody>
        </p:sp>
        <p:sp>
          <p:nvSpPr>
            <p:cNvPr id="99343" name="Text Box 34"/>
            <p:cNvSpPr txBox="1">
              <a:spLocks noChangeArrowheads="1"/>
            </p:cNvSpPr>
            <p:nvPr/>
          </p:nvSpPr>
          <p:spPr bwMode="auto">
            <a:xfrm>
              <a:off x="4247" y="3441"/>
              <a:ext cx="237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u="none">
                  <a:latin typeface="Comic Sans MS" charset="0"/>
                </a:rPr>
                <a:t>B</a:t>
              </a:r>
              <a:endParaRPr lang="en-US" u="none">
                <a:latin typeface="Times New Roman" charset="0"/>
              </a:endParaRPr>
            </a:p>
          </p:txBody>
        </p:sp>
        <p:sp>
          <p:nvSpPr>
            <p:cNvPr id="99344" name="Text Box 35"/>
            <p:cNvSpPr txBox="1">
              <a:spLocks noChangeArrowheads="1"/>
            </p:cNvSpPr>
            <p:nvPr/>
          </p:nvSpPr>
          <p:spPr bwMode="auto">
            <a:xfrm>
              <a:off x="2750" y="2278"/>
              <a:ext cx="232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u="none">
                  <a:latin typeface="Comic Sans MS" charset="0"/>
                </a:rPr>
                <a:t>C</a:t>
              </a:r>
              <a:endParaRPr lang="en-US" u="none">
                <a:latin typeface="Times New Roman" charset="0"/>
              </a:endParaRPr>
            </a:p>
          </p:txBody>
        </p:sp>
        <p:grpSp>
          <p:nvGrpSpPr>
            <p:cNvPr id="99345" name="Group 36"/>
            <p:cNvGrpSpPr>
              <a:grpSpLocks/>
            </p:cNvGrpSpPr>
            <p:nvPr/>
          </p:nvGrpSpPr>
          <p:grpSpPr bwMode="auto">
            <a:xfrm>
              <a:off x="3024" y="3021"/>
              <a:ext cx="2229" cy="183"/>
              <a:chOff x="3114" y="3021"/>
              <a:chExt cx="2229" cy="183"/>
            </a:xfrm>
          </p:grpSpPr>
          <p:sp>
            <p:nvSpPr>
              <p:cNvPr id="99351" name="Rectangle 37"/>
              <p:cNvSpPr>
                <a:spLocks noChangeArrowheads="1"/>
              </p:cNvSpPr>
              <p:nvPr/>
            </p:nvSpPr>
            <p:spPr bwMode="auto">
              <a:xfrm>
                <a:off x="3114" y="3021"/>
                <a:ext cx="2229" cy="18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52" name="Line 38"/>
              <p:cNvSpPr>
                <a:spLocks noChangeShapeType="1"/>
              </p:cNvSpPr>
              <p:nvPr/>
            </p:nvSpPr>
            <p:spPr bwMode="auto">
              <a:xfrm>
                <a:off x="3435" y="3027"/>
                <a:ext cx="0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53" name="Line 39"/>
              <p:cNvSpPr>
                <a:spLocks noChangeShapeType="1"/>
              </p:cNvSpPr>
              <p:nvPr/>
            </p:nvSpPr>
            <p:spPr bwMode="auto">
              <a:xfrm>
                <a:off x="3837" y="3030"/>
                <a:ext cx="0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54" name="Line 40"/>
              <p:cNvSpPr>
                <a:spLocks noChangeShapeType="1"/>
              </p:cNvSpPr>
              <p:nvPr/>
            </p:nvSpPr>
            <p:spPr bwMode="auto">
              <a:xfrm>
                <a:off x="3972" y="3030"/>
                <a:ext cx="0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9346" name="Text Box 41"/>
            <p:cNvSpPr txBox="1">
              <a:spLocks noChangeArrowheads="1"/>
            </p:cNvSpPr>
            <p:nvPr/>
          </p:nvSpPr>
          <p:spPr bwMode="auto">
            <a:xfrm>
              <a:off x="2978" y="3005"/>
              <a:ext cx="243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src:B dest:A     user: B; password: foo</a:t>
              </a:r>
              <a:endParaRPr lang="en-US" sz="1600" u="none">
                <a:latin typeface="Times New Roman" charset="0"/>
              </a:endParaRPr>
            </a:p>
          </p:txBody>
        </p:sp>
        <p:sp>
          <p:nvSpPr>
            <p:cNvPr id="99347" name="Freeform 42"/>
            <p:cNvSpPr>
              <a:spLocks/>
            </p:cNvSpPr>
            <p:nvPr/>
          </p:nvSpPr>
          <p:spPr bwMode="auto">
            <a:xfrm>
              <a:off x="1091" y="2993"/>
              <a:ext cx="2841" cy="425"/>
            </a:xfrm>
            <a:custGeom>
              <a:avLst/>
              <a:gdLst>
                <a:gd name="T0" fmla="*/ 2841 w 2841"/>
                <a:gd name="T1" fmla="*/ 425 h 425"/>
                <a:gd name="T2" fmla="*/ 2841 w 2841"/>
                <a:gd name="T3" fmla="*/ 273 h 425"/>
                <a:gd name="T4" fmla="*/ 0 w 2841"/>
                <a:gd name="T5" fmla="*/ 271 h 425"/>
                <a:gd name="T6" fmla="*/ 0 w 2841"/>
                <a:gd name="T7" fmla="*/ 0 h 4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41"/>
                <a:gd name="T13" fmla="*/ 0 h 425"/>
                <a:gd name="T14" fmla="*/ 2841 w 2841"/>
                <a:gd name="T15" fmla="*/ 425 h 4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41" h="425">
                  <a:moveTo>
                    <a:pt x="2841" y="425"/>
                  </a:moveTo>
                  <a:lnTo>
                    <a:pt x="2841" y="273"/>
                  </a:lnTo>
                  <a:lnTo>
                    <a:pt x="0" y="271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8" name="Line 43"/>
            <p:cNvSpPr>
              <a:spLocks noChangeShapeType="1"/>
            </p:cNvSpPr>
            <p:nvPr/>
          </p:nvSpPr>
          <p:spPr bwMode="auto">
            <a:xfrm flipV="1">
              <a:off x="2992" y="2886"/>
              <a:ext cx="0" cy="3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9349" name="Picture 4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4" y="2538"/>
              <a:ext cx="297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350" name="Picture 45" descr="EN00179_[1]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1" y="2699"/>
              <a:ext cx="429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9377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>
                <a:latin typeface="Tw Cen MT" charset="0"/>
                <a:ea typeface="ＭＳ Ｐゴシック" charset="0"/>
                <a:cs typeface="ＭＳ Ｐゴシック" charset="0"/>
              </a:rPr>
              <a:t>Continuaç</a:t>
            </a:r>
            <a:r>
              <a:rPr lang="en-US" altLang="ja-JP" sz="3600">
                <a:latin typeface="Tw Cen MT" charset="0"/>
                <a:ea typeface="ＭＳ Ｐゴシック" charset="0"/>
                <a:cs typeface="ＭＳ Ｐゴシック" charset="0"/>
              </a:rPr>
              <a:t>ão</a:t>
            </a:r>
            <a:endParaRPr lang="en-US" sz="36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013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511773"/>
              </p:ext>
            </p:extLst>
          </p:nvPr>
        </p:nvGraphicFramePr>
        <p:xfrm>
          <a:off x="5830957" y="4573588"/>
          <a:ext cx="946081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ClipArt" r:id="rId4" imgW="1307948" imgH="1084823" progId="MS_ClipArt_Gallery.2">
                  <p:embed/>
                </p:oleObj>
              </mc:Choice>
              <mc:Fallback>
                <p:oleObj name="ClipArt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957" y="4573588"/>
                        <a:ext cx="946081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1719263" y="3067050"/>
            <a:ext cx="384175" cy="723900"/>
            <a:chOff x="4180" y="783"/>
            <a:chExt cx="150" cy="307"/>
          </a:xfrm>
        </p:grpSpPr>
        <p:sp>
          <p:nvSpPr>
            <p:cNvPr id="101415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6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7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8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19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0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1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22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382" name="Group 14"/>
          <p:cNvGrpSpPr>
            <a:grpSpLocks/>
          </p:cNvGrpSpPr>
          <p:nvPr/>
        </p:nvGrpSpPr>
        <p:grpSpPr bwMode="auto">
          <a:xfrm>
            <a:off x="2673350" y="4557713"/>
            <a:ext cx="642938" cy="328612"/>
            <a:chOff x="3600" y="219"/>
            <a:chExt cx="360" cy="175"/>
          </a:xfrm>
        </p:grpSpPr>
        <p:sp>
          <p:nvSpPr>
            <p:cNvPr id="101402" name="Oval 1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3" name="Line 1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4" name="Line 1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05" name="Rectangle 1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imes New Roman" charset="0"/>
              </a:endParaRPr>
            </a:p>
          </p:txBody>
        </p:sp>
        <p:sp>
          <p:nvSpPr>
            <p:cNvPr id="101406" name="Oval 1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1407" name="Group 2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01412" name="Line 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3" name="Line 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4" name="Line 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1408" name="Group 2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01409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0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1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4251325" y="3128963"/>
          <a:ext cx="6683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ClipArt" r:id="rId6" imgW="1307948" imgH="1084823" progId="MS_ClipArt_Gallery.2">
                  <p:embed/>
                </p:oleObj>
              </mc:Choice>
              <mc:Fallback>
                <p:oleObj name="ClipArt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3128963"/>
                        <a:ext cx="6683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3" name="Freeform 29"/>
          <p:cNvSpPr>
            <a:spLocks/>
          </p:cNvSpPr>
          <p:nvPr/>
        </p:nvSpPr>
        <p:spPr bwMode="auto">
          <a:xfrm>
            <a:off x="1819275" y="3792538"/>
            <a:ext cx="4587875" cy="728662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Freeform 30"/>
          <p:cNvSpPr>
            <a:spLocks/>
          </p:cNvSpPr>
          <p:nvPr/>
        </p:nvSpPr>
        <p:spPr bwMode="auto">
          <a:xfrm>
            <a:off x="4651375" y="3662363"/>
            <a:ext cx="4763" cy="522287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Line 31"/>
          <p:cNvSpPr>
            <a:spLocks noChangeShapeType="1"/>
          </p:cNvSpPr>
          <p:nvPr/>
        </p:nvSpPr>
        <p:spPr bwMode="auto">
          <a:xfrm flipV="1">
            <a:off x="2994025" y="4184650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Line 32"/>
          <p:cNvSpPr>
            <a:spLocks noChangeShapeType="1"/>
          </p:cNvSpPr>
          <p:nvPr/>
        </p:nvSpPr>
        <p:spPr bwMode="auto">
          <a:xfrm flipV="1">
            <a:off x="3013075" y="4895850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Text Box 33"/>
          <p:cNvSpPr txBox="1">
            <a:spLocks noChangeArrowheads="1"/>
          </p:cNvSpPr>
          <p:nvPr/>
        </p:nvSpPr>
        <p:spPr bwMode="auto">
          <a:xfrm>
            <a:off x="1266825" y="308133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A</a:t>
            </a:r>
            <a:endParaRPr lang="en-US" u="none">
              <a:latin typeface="Times New Roman" charset="0"/>
            </a:endParaRPr>
          </a:p>
        </p:txBody>
      </p:sp>
      <p:sp>
        <p:nvSpPr>
          <p:cNvPr id="101388" name="Text Box 34"/>
          <p:cNvSpPr txBox="1">
            <a:spLocks noChangeArrowheads="1"/>
          </p:cNvSpPr>
          <p:nvPr/>
        </p:nvSpPr>
        <p:spPr bwMode="auto">
          <a:xfrm>
            <a:off x="6751638" y="4545013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B</a:t>
            </a:r>
            <a:endParaRPr lang="en-US" u="none">
              <a:latin typeface="Times New Roman" charset="0"/>
            </a:endParaRPr>
          </a:p>
        </p:txBody>
      </p:sp>
      <p:sp>
        <p:nvSpPr>
          <p:cNvPr id="101389" name="Freeform 35"/>
          <p:cNvSpPr>
            <a:spLocks/>
          </p:cNvSpPr>
          <p:nvPr/>
        </p:nvSpPr>
        <p:spPr bwMode="auto">
          <a:xfrm>
            <a:off x="1741488" y="3709988"/>
            <a:ext cx="3019425" cy="554037"/>
          </a:xfrm>
          <a:custGeom>
            <a:avLst/>
            <a:gdLst>
              <a:gd name="T0" fmla="*/ 2147483647 w 1902"/>
              <a:gd name="T1" fmla="*/ 0 h 349"/>
              <a:gd name="T2" fmla="*/ 2147483647 w 1902"/>
              <a:gd name="T3" fmla="*/ 2147483647 h 349"/>
              <a:gd name="T4" fmla="*/ 0 w 1902"/>
              <a:gd name="T5" fmla="*/ 2147483647 h 349"/>
              <a:gd name="T6" fmla="*/ 0 w 1902"/>
              <a:gd name="T7" fmla="*/ 2147483647 h 349"/>
              <a:gd name="T8" fmla="*/ 0 60000 65536"/>
              <a:gd name="T9" fmla="*/ 0 60000 65536"/>
              <a:gd name="T10" fmla="*/ 0 60000 65536"/>
              <a:gd name="T11" fmla="*/ 0 60000 65536"/>
              <a:gd name="T12" fmla="*/ 0 w 1902"/>
              <a:gd name="T13" fmla="*/ 0 h 349"/>
              <a:gd name="T14" fmla="*/ 1902 w 1902"/>
              <a:gd name="T15" fmla="*/ 349 h 3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02" h="349">
                <a:moveTo>
                  <a:pt x="1902" y="0"/>
                </a:moveTo>
                <a:lnTo>
                  <a:pt x="1902" y="349"/>
                </a:lnTo>
                <a:lnTo>
                  <a:pt x="0" y="349"/>
                </a:lnTo>
                <a:lnTo>
                  <a:pt x="0" y="7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390" name="Picture 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25" y="3111500"/>
            <a:ext cx="4714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91" name="Text Box 37"/>
          <p:cNvSpPr txBox="1">
            <a:spLocks noChangeArrowheads="1"/>
          </p:cNvSpPr>
          <p:nvPr/>
        </p:nvSpPr>
        <p:spPr bwMode="auto">
          <a:xfrm>
            <a:off x="1295400" y="2133600"/>
            <a:ext cx="217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i="1" u="none">
                <a:solidFill>
                  <a:srgbClr val="FF3300"/>
                </a:solidFill>
                <a:latin typeface="Comic Sans MS" charset="0"/>
              </a:rPr>
              <a:t>Mais tarde …..</a:t>
            </a:r>
          </a:p>
        </p:txBody>
      </p:sp>
      <p:sp>
        <p:nvSpPr>
          <p:cNvPr id="101392" name="Text Box 38"/>
          <p:cNvSpPr txBox="1">
            <a:spLocks noChangeArrowheads="1"/>
          </p:cNvSpPr>
          <p:nvPr/>
        </p:nvSpPr>
        <p:spPr bwMode="auto">
          <a:xfrm>
            <a:off x="4375150" y="2698750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C</a:t>
            </a:r>
            <a:endParaRPr lang="en-US" u="none">
              <a:latin typeface="Times New Roman" charset="0"/>
            </a:endParaRPr>
          </a:p>
        </p:txBody>
      </p:sp>
      <p:pic>
        <p:nvPicPr>
          <p:cNvPr id="101393" name="Picture 39" descr="EN00179_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3367088"/>
            <a:ext cx="681037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1394" name="Group 40"/>
          <p:cNvGrpSpPr>
            <a:grpSpLocks/>
          </p:cNvGrpSpPr>
          <p:nvPr/>
        </p:nvGrpSpPr>
        <p:grpSpPr bwMode="auto">
          <a:xfrm>
            <a:off x="4732338" y="3863975"/>
            <a:ext cx="3860800" cy="336550"/>
            <a:chOff x="2975" y="3012"/>
            <a:chExt cx="2432" cy="212"/>
          </a:xfrm>
        </p:grpSpPr>
        <p:grpSp>
          <p:nvGrpSpPr>
            <p:cNvPr id="101396" name="Group 41"/>
            <p:cNvGrpSpPr>
              <a:grpSpLocks/>
            </p:cNvGrpSpPr>
            <p:nvPr/>
          </p:nvGrpSpPr>
          <p:grpSpPr bwMode="auto">
            <a:xfrm>
              <a:off x="3021" y="3027"/>
              <a:ext cx="2229" cy="183"/>
              <a:chOff x="3114" y="3021"/>
              <a:chExt cx="2229" cy="183"/>
            </a:xfrm>
          </p:grpSpPr>
          <p:sp>
            <p:nvSpPr>
              <p:cNvPr id="101398" name="Rectangle 42"/>
              <p:cNvSpPr>
                <a:spLocks noChangeArrowheads="1"/>
              </p:cNvSpPr>
              <p:nvPr/>
            </p:nvSpPr>
            <p:spPr bwMode="auto">
              <a:xfrm>
                <a:off x="3114" y="3021"/>
                <a:ext cx="2229" cy="18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9" name="Line 43"/>
              <p:cNvSpPr>
                <a:spLocks noChangeShapeType="1"/>
              </p:cNvSpPr>
              <p:nvPr/>
            </p:nvSpPr>
            <p:spPr bwMode="auto">
              <a:xfrm>
                <a:off x="3435" y="3027"/>
                <a:ext cx="0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0" name="Line 44"/>
              <p:cNvSpPr>
                <a:spLocks noChangeShapeType="1"/>
              </p:cNvSpPr>
              <p:nvPr/>
            </p:nvSpPr>
            <p:spPr bwMode="auto">
              <a:xfrm>
                <a:off x="3837" y="3030"/>
                <a:ext cx="0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1" name="Line 45"/>
              <p:cNvSpPr>
                <a:spLocks noChangeShapeType="1"/>
              </p:cNvSpPr>
              <p:nvPr/>
            </p:nvSpPr>
            <p:spPr bwMode="auto">
              <a:xfrm>
                <a:off x="3972" y="3030"/>
                <a:ext cx="0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397" name="Text Box 46"/>
            <p:cNvSpPr txBox="1">
              <a:spLocks noChangeArrowheads="1"/>
            </p:cNvSpPr>
            <p:nvPr/>
          </p:nvSpPr>
          <p:spPr bwMode="auto">
            <a:xfrm>
              <a:off x="2975" y="3012"/>
              <a:ext cx="2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600" u="none">
                  <a:latin typeface="Arial" charset="0"/>
                </a:rPr>
                <a:t>src:B dest:A     user: B; password: foo</a:t>
              </a:r>
              <a:endParaRPr lang="en-US" sz="1600" u="none">
                <a:latin typeface="Times New Roman" charset="0"/>
              </a:endParaRPr>
            </a:p>
          </p:txBody>
        </p:sp>
      </p:grpSp>
      <p:sp>
        <p:nvSpPr>
          <p:cNvPr id="1013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773829B4-0CCB-4E41-8388-70B1F407E07D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11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706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O </a:t>
            </a:r>
            <a:r>
              <a:rPr lang="en-US" sz="3600">
                <a:latin typeface="Tw Cen MT" charset="0"/>
                <a:ea typeface="ＭＳ Ｐゴシック" charset="0"/>
                <a:cs typeface="ＭＳ Ｐゴシック" charset="0"/>
              </a:rPr>
              <a:t>q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ue vimos no capítulo introdutório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58938"/>
            <a:ext cx="7848600" cy="4665662"/>
          </a:xfrm>
          <a:noFill/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Percebemos o que são as redes de computadores e temos uma primeira aproximação de como funcionam e de para que servem</a:t>
            </a:r>
          </a:p>
          <a:p>
            <a:pPr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Temos uma ideia global da estrutura e componentes de uma rede de computadores e discutimos aspectos do funcionamento e serviços de suporte na periferia e no centro</a:t>
            </a:r>
          </a:p>
          <a:p>
            <a:pPr>
              <a:lnSpc>
                <a:spcPct val="90000"/>
              </a:lnSpc>
              <a:spcAft>
                <a:spcPts val="1200"/>
              </a:spcAft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Discutimos alguns conceitos centrais: multiplexagem de canais, comutação de pacotes, protocolos, camadas, pilhas de protocolos e seus níveis de serviço</a:t>
            </a:r>
          </a:p>
          <a:p>
            <a:pPr>
              <a:lnSpc>
                <a:spcPct val="90000"/>
              </a:lnSpc>
              <a:spcAft>
                <a:spcPts val="600"/>
              </a:spcAft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Discutimos alguns aspectos essenciais do desempenho (</a:t>
            </a:r>
            <a:r>
              <a:rPr lang="pt-PT" sz="2000" i="1" dirty="0">
                <a:latin typeface="Tw Cen MT" charset="0"/>
                <a:ea typeface="ＭＳ Ｐゴシック" charset="0"/>
                <a:cs typeface="ＭＳ Ｐゴシック" charset="0"/>
              </a:rPr>
              <a:t>performance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Falámos de segurança numa perspectiva inicial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b="1">
                <a:latin typeface="Tw Cen MT" charset="0"/>
                <a:ea typeface="ＭＳ Ｐゴシック" charset="0"/>
                <a:cs typeface="ＭＳ Ｐゴシック" charset="0"/>
              </a:rPr>
              <a:t>Estabelecemos uma visão geral das diversas dimensões das redes de computadores (e da Internet) </a:t>
            </a:r>
            <a:r>
              <a:rPr lang="pt-PT" sz="2000">
                <a:latin typeface="Tw Cen MT" charset="0"/>
                <a:ea typeface="ＭＳ Ｐゴシック" charset="0"/>
                <a:cs typeface="ＭＳ Ｐゴシック" charset="0"/>
              </a:rPr>
              <a:t>para podermos posteriormente iniciar uma abordagem de detalhe numa visão TOP-DOWN </a:t>
            </a: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8371A0FF-6258-784B-A87C-FB7C137FA6E4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12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600200"/>
            <a:ext cx="8305800" cy="48768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82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>
                <a:latin typeface="Tw Cen MT" charset="0"/>
                <a:cs typeface="Times New Roman" charset="0"/>
              </a:rPr>
              <a:t>James F. Kurose and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>
                <a:latin typeface="Tw Cen MT" charset="0"/>
                <a:cs typeface="Times New Roman" charset="0"/>
              </a:rPr>
              <a:t>"Computer Networking - A Top-Down Approach</a:t>
            </a:r>
            <a:r>
              <a:rPr lang="ja-JP" altLang="pt-PT" sz="2000" u="none">
                <a:latin typeface="Tw Cen MT" charset="0"/>
                <a:cs typeface="Times New Roman" charset="0"/>
              </a:rPr>
              <a:t>“</a:t>
            </a:r>
            <a:r>
              <a:rPr lang="pt-PT" sz="2000" u="none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>
                <a:latin typeface="Tw Cen MT" charset="0"/>
                <a:cs typeface="Times New Roman" charset="0"/>
              </a:rPr>
              <a:t>Pearson-Addison Wesley Longman, Inc., 5th Edition, 2010</a:t>
            </a:r>
            <a:endParaRPr lang="pt-PT" u="none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3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de uma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rede </a:t>
            </a:r>
            <a:r>
              <a:rPr lang="pt-PT" sz="2000" dirty="0">
                <a:latin typeface="Tw Cen MT" charset="0"/>
                <a:ea typeface="ＭＳ Ｐゴシック" charset="0"/>
              </a:rPr>
              <a:t>/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estrutura </a:t>
            </a:r>
            <a:r>
              <a:rPr lang="pt-PT" sz="2000" dirty="0">
                <a:latin typeface="Tw Cen MT" charset="0"/>
                <a:ea typeface="ＭＳ Ｐゴシック" charset="0"/>
              </a:rPr>
              <a:t>da rede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Internet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conceitos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de canal,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multiplexagem, comutação de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pacotes – parte 2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alguns  aspectos de desempenho das redes (performance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) – parte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3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Aspectos de segurança numa visão inicial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os conceitos de protocolos e respectivas camadas – parte 5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79505614-4827-5345-B02A-33F6ED126BF5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4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de uma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rede </a:t>
            </a:r>
            <a:r>
              <a:rPr lang="pt-PT" sz="2000" dirty="0">
                <a:latin typeface="Tw Cen MT" charset="0"/>
                <a:ea typeface="ＭＳ Ｐゴシック" charset="0"/>
              </a:rPr>
              <a:t>/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estrutura </a:t>
            </a:r>
            <a:r>
              <a:rPr lang="pt-PT" sz="2000" dirty="0">
                <a:latin typeface="Tw Cen MT" charset="0"/>
                <a:ea typeface="ＭＳ Ｐゴシック" charset="0"/>
              </a:rPr>
              <a:t>da rede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Internet – parte 1, corresponde às secções 1.1 e 1.2 do Capítulo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conceitos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de canal,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multiplexagem, comutação de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pacotes – parte 2 </a:t>
            </a:r>
            <a:r>
              <a:rPr lang="pt-PT" sz="2000" dirty="0">
                <a:latin typeface="Tw Cen MT" charset="0"/>
                <a:ea typeface="ＭＳ Ｐゴシック" charset="0"/>
              </a:rPr>
              <a:t>, corresponde às secções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1.2 </a:t>
            </a:r>
            <a:r>
              <a:rPr lang="pt-PT" sz="2000" dirty="0">
                <a:latin typeface="Tw Cen MT" charset="0"/>
                <a:ea typeface="ＭＳ Ｐゴシック" charset="0"/>
              </a:rPr>
              <a:t>e 1.3 do Capítulo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alguns  aspectos de desempenho das redes (performance)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3,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à secção 1.4 do Capítulo 1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Aspectos de segurança numa visão inicial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4,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à secção 1.6 do Capítulo 1</a:t>
            </a: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conceitos de protocolos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e respectivas camadas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5,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à secção </a:t>
            </a:r>
            <a:r>
              <a:rPr lang="pt-PT" sz="2000" dirty="0">
                <a:latin typeface="Tw Cen MT" charset="0"/>
                <a:ea typeface="ＭＳ Ｐゴシック" charset="0"/>
              </a:rPr>
              <a:t>1.5 do Capítulo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16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>
                <a:latin typeface="Tw Cen MT" charset="0"/>
                <a:ea typeface="ＭＳ Ｐゴシック" charset="0"/>
                <a:cs typeface="ＭＳ Ｐゴシック" charset="0"/>
              </a:rPr>
              <a:t>Segurança da rede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806950"/>
          </a:xfrm>
        </p:spPr>
        <p:txBody>
          <a:bodyPr/>
          <a:lstStyle/>
          <a:p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Internet n</a:t>
            </a:r>
            <a:r>
              <a:rPr lang="pt-PT" altLang="ja-JP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ão foi concebida com a segurança no topo das prioridades</a:t>
            </a:r>
            <a:endParaRPr lang="pt-PT" sz="2000" dirty="0">
              <a:solidFill>
                <a:srgbClr val="000000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1800" i="1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Vis</a:t>
            </a:r>
            <a:r>
              <a:rPr lang="pt-PT" altLang="ja-JP" sz="1800" i="1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ão original</a:t>
            </a:r>
            <a:r>
              <a:rPr lang="pt-PT" sz="1800" i="1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: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</a:t>
            </a:r>
            <a:r>
              <a:rPr lang="ja-JP" alt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“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um grupo de de pessoas de confiança usam uma uma rede de investigaç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ão para um fim comum</a:t>
            </a:r>
            <a:r>
              <a:rPr lang="ja-JP" alt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”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  <a:sym typeface="Wingdings" charset="0"/>
              </a:rPr>
              <a:t></a:t>
            </a:r>
            <a:endParaRPr lang="pt-PT" sz="1800" dirty="0">
              <a:solidFill>
                <a:srgbClr val="000000"/>
              </a:solidFill>
              <a:latin typeface="Tw Cen MT" charset="0"/>
              <a:ea typeface="ＭＳ Ｐゴシック" charset="0"/>
            </a:endParaRPr>
          </a:p>
          <a:p>
            <a:pPr lvl="1"/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Os protocolos Internet foram desenhados em grande parte em resposta 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às necessidades que apareceram. Inicialmente não havia uma ideia clara do que seria a rede no futuro.</a:t>
            </a:r>
            <a:endParaRPr lang="pt-PT" sz="1800" dirty="0">
              <a:solidFill>
                <a:srgbClr val="000000"/>
              </a:solidFill>
              <a:latin typeface="Tw Cen MT" charset="0"/>
              <a:ea typeface="ＭＳ Ｐゴシック" charset="0"/>
            </a:endParaRPr>
          </a:p>
          <a:p>
            <a:pPr lvl="1"/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Existem problemas de segurança em todos os n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íveis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!</a:t>
            </a:r>
          </a:p>
          <a:p>
            <a:endParaRPr lang="pt-PT" sz="2000" dirty="0">
              <a:solidFill>
                <a:srgbClr val="000000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  <a:p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S</a:t>
            </a:r>
            <a:r>
              <a:rPr lang="pt-PT" altLang="ja-JP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ão possíveis ataques à periferia e ao centro</a:t>
            </a:r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:</a:t>
            </a:r>
            <a:endParaRPr lang="pt-PT" sz="2000" dirty="0">
              <a:solidFill>
                <a:srgbClr val="000000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Ataques a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hosts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: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malware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,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spyware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,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worms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, acesso n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ão autorizado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(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user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accounts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, roubo de dados)</a:t>
            </a:r>
          </a:p>
          <a:p>
            <a:pPr lvl="1"/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Negaç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ão de serviços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: impedir o acesso a recursos (servidores, capacidade de comunicaç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ão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) </a:t>
            </a:r>
          </a:p>
          <a:p>
            <a:endParaRPr lang="pt-PT" sz="2000" dirty="0">
              <a:solidFill>
                <a:srgbClr val="000000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61A7FD63-D9AA-E241-89BD-A5635EA9A15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5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48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Ataques atrav</a:t>
            </a:r>
            <a:r>
              <a:rPr lang="pt-PT" altLang="ja-JP" sz="3600">
                <a:latin typeface="Tw Cen MT" charset="0"/>
                <a:ea typeface="ＭＳ Ｐゴシック" charset="0"/>
                <a:cs typeface="ＭＳ Ｐゴシック" charset="0"/>
              </a:rPr>
              <a:t>és de programas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: malware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600200"/>
            <a:ext cx="8112125" cy="3387725"/>
          </a:xfrm>
        </p:spPr>
        <p:txBody>
          <a:bodyPr/>
          <a:lstStyle/>
          <a:p>
            <a:r>
              <a:rPr lang="pt-PT" sz="2000" b="1" i="1" dirty="0" err="1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Spyware</a:t>
            </a:r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:</a:t>
            </a:r>
            <a:endParaRPr lang="pt-PT" sz="2000" dirty="0">
              <a:solidFill>
                <a:srgbClr val="000000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Infecç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ão através do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download de uma p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ágina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web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com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spyware</a:t>
            </a:r>
            <a:endParaRPr lang="pt-PT" sz="1800" dirty="0">
              <a:solidFill>
                <a:srgbClr val="000000"/>
              </a:solidFill>
              <a:latin typeface="Tw Cen MT" charset="0"/>
              <a:ea typeface="ＭＳ Ｐゴシック" charset="0"/>
            </a:endParaRPr>
          </a:p>
          <a:p>
            <a:pPr lvl="1"/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Memoriza as teclas carregadas, os sites visitados, envia o resultado para o atacante</a:t>
            </a:r>
          </a:p>
          <a:p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V</a:t>
            </a:r>
            <a:r>
              <a:rPr lang="pt-PT" altLang="ja-JP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í</a:t>
            </a:r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rus e </a:t>
            </a:r>
            <a:r>
              <a:rPr lang="pt-PT" sz="2000" b="1" i="1" dirty="0" err="1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Worms</a:t>
            </a:r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 (</a:t>
            </a:r>
            <a:r>
              <a:rPr lang="ja-JP" alt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Minhocas</a:t>
            </a:r>
            <a:r>
              <a:rPr lang="ja-JP" alt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000" b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):</a:t>
            </a:r>
            <a:endParaRPr lang="pt-PT" sz="2000" dirty="0">
              <a:solidFill>
                <a:srgbClr val="000000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A infecç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ão progride através de um objecto com código que é recebido por um </a:t>
            </a:r>
            <a:r>
              <a:rPr lang="pt-PT" altLang="ja-JP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host</a:t>
            </a:r>
            <a:r>
              <a:rPr lang="pt-PT" altLang="ja-JP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e é executado imediatamente ou mais tarde</a:t>
            </a:r>
            <a:r>
              <a:rPr lang="pt-PT" sz="1800" dirty="0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 e auto-propaga-se para outros </a:t>
            </a:r>
            <a:r>
              <a:rPr lang="pt-PT" sz="1800" dirty="0" err="1">
                <a:solidFill>
                  <a:srgbClr val="000000"/>
                </a:solidFill>
                <a:latin typeface="Tw Cen MT" charset="0"/>
                <a:ea typeface="ＭＳ Ｐゴシック" charset="0"/>
              </a:rPr>
              <a:t>hosts</a:t>
            </a:r>
            <a:endParaRPr lang="pt-PT" sz="1800" dirty="0">
              <a:solidFill>
                <a:srgbClr val="000000"/>
              </a:solidFill>
              <a:latin typeface="Tw Cen MT" charset="0"/>
              <a:ea typeface="ＭＳ Ｐゴシック" charset="0"/>
            </a:endParaRPr>
          </a:p>
        </p:txBody>
      </p:sp>
      <p:pic>
        <p:nvPicPr>
          <p:cNvPr id="911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038600"/>
            <a:ext cx="3502025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1" name="Text Box 6"/>
          <p:cNvSpPr txBox="1">
            <a:spLocks noChangeArrowheads="1"/>
          </p:cNvSpPr>
          <p:nvPr/>
        </p:nvSpPr>
        <p:spPr bwMode="auto">
          <a:xfrm>
            <a:off x="609600" y="4953000"/>
            <a:ext cx="4186238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400" u="none">
                <a:latin typeface="Arial" charset="0"/>
              </a:rPr>
              <a:t>Sapphire Worm: aggregate scans/sec</a:t>
            </a:r>
          </a:p>
          <a:p>
            <a:pPr algn="ctr"/>
            <a:r>
              <a:rPr lang="pt-PT" sz="1400" u="none">
                <a:latin typeface="Arial" charset="0"/>
              </a:rPr>
              <a:t> in first 5 minutes of outbreak (CAIDA, UWisc data)</a:t>
            </a:r>
          </a:p>
        </p:txBody>
      </p:sp>
      <p:sp>
        <p:nvSpPr>
          <p:cNvPr id="9114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DCC1C6F-D554-1D40-99AF-1491E93AB8E9}" type="slidenum">
              <a:rPr lang="en-US" sz="1200">
                <a:solidFill>
                  <a:schemeClr val="bg1"/>
                </a:solidFill>
              </a:rPr>
              <a:pPr eaLnBrk="1" hangingPunct="1">
                <a:lnSpc>
                  <a:spcPct val="80000"/>
                </a:lnSpc>
              </a:pPr>
              <a:t>6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86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Ataques de negaç</a:t>
            </a:r>
            <a:r>
              <a:rPr lang="pt-PT" altLang="ja-JP" sz="3600">
                <a:latin typeface="Tw Cen MT" charset="0"/>
                <a:ea typeface="ＭＳ Ｐゴシック" charset="0"/>
                <a:cs typeface="ＭＳ Ｐゴシック" charset="0"/>
              </a:rPr>
              <a:t>ão de serviço</a:t>
            </a:r>
            <a:endParaRPr lang="pt-PT" sz="36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2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32763" cy="117157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pt-PT" dirty="0">
                <a:latin typeface="Tw Cen MT" charset="0"/>
                <a:ea typeface="ＭＳ Ｐゴシック" charset="0"/>
                <a:cs typeface="ＭＳ Ｐゴシック" charset="0"/>
              </a:rPr>
              <a:t>O atacante torna os recursos inacess</a:t>
            </a:r>
            <a:r>
              <a:rPr lang="pt-PT" altLang="ja-JP" dirty="0">
                <a:latin typeface="Tw Cen MT" charset="0"/>
                <a:ea typeface="ＭＳ Ｐゴシック" charset="0"/>
                <a:cs typeface="ＭＳ Ｐゴシック" charset="0"/>
              </a:rPr>
              <a:t>íveis através de uma saturação artificial dos mesmos</a:t>
            </a:r>
          </a:p>
          <a:p>
            <a:pPr>
              <a:lnSpc>
                <a:spcPct val="90000"/>
              </a:lnSpc>
            </a:pPr>
            <a:endParaRPr lang="pt-PT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7093" name="Rectangle 5"/>
          <p:cNvSpPr>
            <a:spLocks noChangeArrowheads="1"/>
          </p:cNvSpPr>
          <p:nvPr/>
        </p:nvSpPr>
        <p:spPr bwMode="auto">
          <a:xfrm>
            <a:off x="381000" y="2971800"/>
            <a:ext cx="379571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SzPct val="85000"/>
              <a:buFont typeface="Arial" charset="0"/>
              <a:buAutoNum type="arabicParenR"/>
            </a:pPr>
            <a:r>
              <a:rPr lang="pt-PT" u="none">
                <a:latin typeface="Tw Cen MT" charset="0"/>
                <a:cs typeface="Tw Cen MT" charset="0"/>
              </a:rPr>
              <a:t>Contamina tantos hosts quanto puder (</a:t>
            </a:r>
            <a:r>
              <a:rPr lang="pt-PT" i="1" u="none">
                <a:latin typeface="Tw Cen MT" charset="0"/>
                <a:cs typeface="Tw Cen MT" charset="0"/>
              </a:rPr>
              <a:t>malware</a:t>
            </a:r>
            <a:r>
              <a:rPr lang="pt-PT" u="none">
                <a:latin typeface="Tw Cen MT" charset="0"/>
                <a:cs typeface="Tw Cen MT" charset="0"/>
              </a:rPr>
              <a:t>)</a:t>
            </a:r>
          </a:p>
          <a:p>
            <a:pPr marL="457200" indent="-457200" eaLnBrk="0" hangingPunct="0">
              <a:spcBef>
                <a:spcPct val="20000"/>
              </a:spcBef>
              <a:buSzPct val="85000"/>
              <a:buFont typeface="Arial" charset="0"/>
              <a:buAutoNum type="arabicParenR"/>
            </a:pPr>
            <a:r>
              <a:rPr lang="pt-PT" u="none">
                <a:latin typeface="Tw Cen MT" charset="0"/>
                <a:cs typeface="Tw Cen MT" charset="0"/>
              </a:rPr>
              <a:t>Selecciona o alvo</a:t>
            </a:r>
          </a:p>
          <a:p>
            <a:pPr marL="457200" indent="-457200" eaLnBrk="0" hangingPunct="0">
              <a:spcBef>
                <a:spcPct val="20000"/>
              </a:spcBef>
              <a:buSzPct val="85000"/>
              <a:buFont typeface="Arial" charset="0"/>
              <a:buAutoNum type="arabicParenR"/>
            </a:pPr>
            <a:r>
              <a:rPr lang="pt-PT" u="none">
                <a:latin typeface="Tw Cen MT" charset="0"/>
                <a:cs typeface="Tw Cen MT" charset="0"/>
              </a:rPr>
              <a:t>Envia pacotes para o alvo (existem v</a:t>
            </a:r>
            <a:r>
              <a:rPr lang="pt-PT" altLang="ja-JP" u="none">
                <a:latin typeface="Tw Cen MT" charset="0"/>
                <a:cs typeface="Tw Cen MT" charset="0"/>
              </a:rPr>
              <a:t>árias formas e fazer um ataque deste tipo)</a:t>
            </a:r>
            <a:endParaRPr lang="pt-PT" u="none">
              <a:latin typeface="Tw Cen MT" charset="0"/>
              <a:cs typeface="Tw Cen MT" charset="0"/>
            </a:endParaRPr>
          </a:p>
          <a:p>
            <a:pPr marL="457200" indent="-457200" eaLnBrk="0" hangingPunct="0">
              <a:spcBef>
                <a:spcPct val="20000"/>
              </a:spcBef>
              <a:buSzPct val="85000"/>
            </a:pPr>
            <a:endParaRPr lang="pt-PT" u="none">
              <a:latin typeface="Tw Cen MT" charset="0"/>
              <a:cs typeface="Tw Cen MT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604000" y="3976688"/>
            <a:ext cx="369888" cy="841375"/>
            <a:chOff x="5086" y="1108"/>
            <a:chExt cx="198" cy="417"/>
          </a:xfrm>
        </p:grpSpPr>
        <p:sp>
          <p:nvSpPr>
            <p:cNvPr id="93226" name="AutoShape 8"/>
            <p:cNvSpPr>
              <a:spLocks noChangeArrowheads="1"/>
            </p:cNvSpPr>
            <p:nvPr/>
          </p:nvSpPr>
          <p:spPr bwMode="auto">
            <a:xfrm>
              <a:off x="5086" y="1428"/>
              <a:ext cx="198" cy="97"/>
            </a:xfrm>
            <a:prstGeom prst="parallelogram">
              <a:avLst>
                <a:gd name="adj" fmla="val 78635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7" name="Rectangle 9"/>
            <p:cNvSpPr>
              <a:spLocks noChangeArrowheads="1"/>
            </p:cNvSpPr>
            <p:nvPr/>
          </p:nvSpPr>
          <p:spPr bwMode="auto">
            <a:xfrm>
              <a:off x="5186" y="1111"/>
              <a:ext cx="91" cy="32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8" name="Rectangle 10"/>
            <p:cNvSpPr>
              <a:spLocks noChangeArrowheads="1"/>
            </p:cNvSpPr>
            <p:nvPr/>
          </p:nvSpPr>
          <p:spPr bwMode="auto">
            <a:xfrm>
              <a:off x="5087" y="1202"/>
              <a:ext cx="126" cy="32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9" name="AutoShape 11"/>
            <p:cNvSpPr>
              <a:spLocks noChangeArrowheads="1"/>
            </p:cNvSpPr>
            <p:nvPr/>
          </p:nvSpPr>
          <p:spPr bwMode="auto">
            <a:xfrm>
              <a:off x="5086" y="1108"/>
              <a:ext cx="198" cy="97"/>
            </a:xfrm>
            <a:prstGeom prst="parallelogram">
              <a:avLst>
                <a:gd name="adj" fmla="val 78635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0" name="Line 12"/>
            <p:cNvSpPr>
              <a:spLocks noChangeShapeType="1"/>
            </p:cNvSpPr>
            <p:nvPr/>
          </p:nvSpPr>
          <p:spPr bwMode="auto">
            <a:xfrm>
              <a:off x="5284" y="1115"/>
              <a:ext cx="0" cy="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1" name="Line 13"/>
            <p:cNvSpPr>
              <a:spLocks noChangeShapeType="1"/>
            </p:cNvSpPr>
            <p:nvPr/>
          </p:nvSpPr>
          <p:spPr bwMode="auto">
            <a:xfrm flipH="1">
              <a:off x="5213" y="1428"/>
              <a:ext cx="71" cy="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2" name="Rectangle 14"/>
            <p:cNvSpPr>
              <a:spLocks noChangeArrowheads="1"/>
            </p:cNvSpPr>
            <p:nvPr/>
          </p:nvSpPr>
          <p:spPr bwMode="auto">
            <a:xfrm>
              <a:off x="5104" y="1244"/>
              <a:ext cx="82" cy="18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3" name="Rectangle 15"/>
            <p:cNvSpPr>
              <a:spLocks noChangeArrowheads="1"/>
            </p:cNvSpPr>
            <p:nvPr/>
          </p:nvSpPr>
          <p:spPr bwMode="auto">
            <a:xfrm>
              <a:off x="5115" y="1300"/>
              <a:ext cx="63" cy="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17104" name="Object 2"/>
          <p:cNvGraphicFramePr>
            <a:graphicFrameLocks noChangeAspect="1"/>
          </p:cNvGraphicFramePr>
          <p:nvPr/>
        </p:nvGraphicFramePr>
        <p:xfrm>
          <a:off x="7372350" y="3014663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2350" y="3014663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6" name="Object 3"/>
          <p:cNvGraphicFramePr>
            <a:graphicFrameLocks noChangeAspect="1"/>
          </p:cNvGraphicFramePr>
          <p:nvPr/>
        </p:nvGraphicFramePr>
        <p:xfrm>
          <a:off x="6389688" y="3148013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688" y="3148013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7" name="Object 4"/>
          <p:cNvGraphicFramePr>
            <a:graphicFrameLocks noChangeAspect="1"/>
          </p:cNvGraphicFramePr>
          <p:nvPr/>
        </p:nvGraphicFramePr>
        <p:xfrm>
          <a:off x="5405438" y="3176588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438" y="3176588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8" name="Object 5"/>
          <p:cNvGraphicFramePr>
            <a:graphicFrameLocks noChangeAspect="1"/>
          </p:cNvGraphicFramePr>
          <p:nvPr/>
        </p:nvGraphicFramePr>
        <p:xfrm>
          <a:off x="5848350" y="3840163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8350" y="3840163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09" name="Object 6"/>
          <p:cNvGraphicFramePr>
            <a:graphicFrameLocks noChangeAspect="1"/>
          </p:cNvGraphicFramePr>
          <p:nvPr/>
        </p:nvGraphicFramePr>
        <p:xfrm>
          <a:off x="7635875" y="3841750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Clip" r:id="rId9" imgW="1307948" imgH="1084823" progId="MS_ClipArt_Gallery.2">
                  <p:embed/>
                </p:oleObj>
              </mc:Choice>
              <mc:Fallback>
                <p:oleObj name="Clip" r:id="rId9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75" y="3841750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0" name="Object 7"/>
          <p:cNvGraphicFramePr>
            <a:graphicFrameLocks noChangeAspect="1"/>
          </p:cNvGraphicFramePr>
          <p:nvPr/>
        </p:nvGraphicFramePr>
        <p:xfrm>
          <a:off x="7721600" y="5364163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Clip" r:id="rId10" imgW="1307948" imgH="1084823" progId="MS_ClipArt_Gallery.2">
                  <p:embed/>
                </p:oleObj>
              </mc:Choice>
              <mc:Fallback>
                <p:oleObj name="Clip" r:id="rId10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1600" y="5364163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1" name="Object 8"/>
          <p:cNvGraphicFramePr>
            <a:graphicFrameLocks noChangeAspect="1"/>
          </p:cNvGraphicFramePr>
          <p:nvPr/>
        </p:nvGraphicFramePr>
        <p:xfrm>
          <a:off x="4684713" y="3883025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Clip" r:id="rId11" imgW="1307948" imgH="1084823" progId="MS_ClipArt_Gallery.2">
                  <p:embed/>
                </p:oleObj>
              </mc:Choice>
              <mc:Fallback>
                <p:oleObj name="Clip" r:id="rId11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3883025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2" name="Object 9"/>
          <p:cNvGraphicFramePr>
            <a:graphicFrameLocks noChangeAspect="1"/>
          </p:cNvGraphicFramePr>
          <p:nvPr/>
        </p:nvGraphicFramePr>
        <p:xfrm>
          <a:off x="5335588" y="4616450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Clip" r:id="rId12" imgW="1307948" imgH="1084823" progId="MS_ClipArt_Gallery.2">
                  <p:embed/>
                </p:oleObj>
              </mc:Choice>
              <mc:Fallback>
                <p:oleObj name="Clip" r:id="rId12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8" y="4616450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3" name="Object 10"/>
          <p:cNvGraphicFramePr>
            <a:graphicFrameLocks noChangeAspect="1"/>
          </p:cNvGraphicFramePr>
          <p:nvPr/>
        </p:nvGraphicFramePr>
        <p:xfrm>
          <a:off x="5835650" y="5240338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Clip" r:id="rId13" imgW="1307948" imgH="1084823" progId="MS_ClipArt_Gallery.2">
                  <p:embed/>
                </p:oleObj>
              </mc:Choice>
              <mc:Fallback>
                <p:oleObj name="Clip" r:id="rId13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5240338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4" name="Object 11"/>
          <p:cNvGraphicFramePr>
            <a:graphicFrameLocks noChangeAspect="1"/>
          </p:cNvGraphicFramePr>
          <p:nvPr/>
        </p:nvGraphicFramePr>
        <p:xfrm>
          <a:off x="7689850" y="4533900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Clip" r:id="rId14" imgW="1307948" imgH="1084823" progId="MS_ClipArt_Gallery.2">
                  <p:embed/>
                </p:oleObj>
              </mc:Choice>
              <mc:Fallback>
                <p:oleObj name="Clip" r:id="rId1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9850" y="4533900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5" name="Object 12"/>
          <p:cNvGraphicFramePr>
            <a:graphicFrameLocks noChangeAspect="1"/>
          </p:cNvGraphicFramePr>
          <p:nvPr/>
        </p:nvGraphicFramePr>
        <p:xfrm>
          <a:off x="6737350" y="5629275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Clip" r:id="rId15" imgW="1307948" imgH="1084823" progId="MS_ClipArt_Gallery.2">
                  <p:embed/>
                </p:oleObj>
              </mc:Choice>
              <mc:Fallback>
                <p:oleObj name="Clip" r:id="rId15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7350" y="5629275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6" name="Object 13"/>
          <p:cNvGraphicFramePr>
            <a:graphicFrameLocks noChangeAspect="1"/>
          </p:cNvGraphicFramePr>
          <p:nvPr/>
        </p:nvGraphicFramePr>
        <p:xfrm>
          <a:off x="6111875" y="6043613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Clip" r:id="rId16" imgW="1307948" imgH="1084823" progId="MS_ClipArt_Gallery.2">
                  <p:embed/>
                </p:oleObj>
              </mc:Choice>
              <mc:Fallback>
                <p:oleObj name="Clip" r:id="rId1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5" y="6043613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17" name="Object 14"/>
          <p:cNvGraphicFramePr>
            <a:graphicFrameLocks noChangeAspect="1"/>
          </p:cNvGraphicFramePr>
          <p:nvPr/>
        </p:nvGraphicFramePr>
        <p:xfrm>
          <a:off x="4892675" y="5518150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Clip" r:id="rId17" imgW="1307948" imgH="1084823" progId="MS_ClipArt_Gallery.2">
                  <p:embed/>
                </p:oleObj>
              </mc:Choice>
              <mc:Fallback>
                <p:oleObj name="Clip" r:id="rId1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5518150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7118" name="Picture 30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3203575"/>
            <a:ext cx="471487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19" name="Picture 3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188" y="3203575"/>
            <a:ext cx="471487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0" name="Picture 3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924300"/>
            <a:ext cx="4714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1" name="Picture 3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225" y="4602163"/>
            <a:ext cx="471488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2" name="Picture 3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850" y="5280025"/>
            <a:ext cx="4714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3" name="Picture 3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963" y="6013450"/>
            <a:ext cx="471487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4" name="Picture 36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950" y="5403850"/>
            <a:ext cx="4714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5" name="Picture 3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3865563"/>
            <a:ext cx="471488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6" name="Picture 3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25" y="5541963"/>
            <a:ext cx="471488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27" name="Picture 3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048000"/>
            <a:ext cx="471488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28" name="Line 40"/>
          <p:cNvSpPr>
            <a:spLocks noChangeShapeType="1"/>
          </p:cNvSpPr>
          <p:nvPr/>
        </p:nvSpPr>
        <p:spPr bwMode="auto">
          <a:xfrm flipV="1">
            <a:off x="5875338" y="4503738"/>
            <a:ext cx="692150" cy="2635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29" name="Line 41"/>
          <p:cNvSpPr>
            <a:spLocks noChangeShapeType="1"/>
          </p:cNvSpPr>
          <p:nvPr/>
        </p:nvSpPr>
        <p:spPr bwMode="auto">
          <a:xfrm flipV="1">
            <a:off x="6276975" y="4835525"/>
            <a:ext cx="358775" cy="5143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0" name="Line 42"/>
          <p:cNvSpPr>
            <a:spLocks noChangeShapeType="1"/>
          </p:cNvSpPr>
          <p:nvPr/>
        </p:nvSpPr>
        <p:spPr bwMode="auto">
          <a:xfrm flipH="1" flipV="1">
            <a:off x="6981825" y="4751388"/>
            <a:ext cx="944563" cy="7239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1" name="Line 43"/>
          <p:cNvSpPr>
            <a:spLocks noChangeShapeType="1"/>
          </p:cNvSpPr>
          <p:nvPr/>
        </p:nvSpPr>
        <p:spPr bwMode="auto">
          <a:xfrm>
            <a:off x="6788150" y="3382963"/>
            <a:ext cx="25400" cy="7302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2" name="Line 44"/>
          <p:cNvSpPr>
            <a:spLocks noChangeShapeType="1"/>
          </p:cNvSpPr>
          <p:nvPr/>
        </p:nvSpPr>
        <p:spPr bwMode="auto">
          <a:xfrm flipH="1">
            <a:off x="6937375" y="4106863"/>
            <a:ext cx="750888" cy="2873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3" name="Line 45"/>
          <p:cNvSpPr>
            <a:spLocks noChangeShapeType="1"/>
          </p:cNvSpPr>
          <p:nvPr/>
        </p:nvSpPr>
        <p:spPr bwMode="auto">
          <a:xfrm>
            <a:off x="5205413" y="4221163"/>
            <a:ext cx="1395412" cy="1762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4" name="Line 46"/>
          <p:cNvSpPr>
            <a:spLocks noChangeShapeType="1"/>
          </p:cNvSpPr>
          <p:nvPr/>
        </p:nvSpPr>
        <p:spPr bwMode="auto">
          <a:xfrm flipV="1">
            <a:off x="5302250" y="4664075"/>
            <a:ext cx="1270000" cy="10302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5" name="Line 47"/>
          <p:cNvSpPr>
            <a:spLocks noChangeShapeType="1"/>
          </p:cNvSpPr>
          <p:nvPr/>
        </p:nvSpPr>
        <p:spPr bwMode="auto">
          <a:xfrm flipH="1">
            <a:off x="6973888" y="3490913"/>
            <a:ext cx="558800" cy="6318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6" name="Line 48"/>
          <p:cNvSpPr>
            <a:spLocks noChangeShapeType="1"/>
          </p:cNvSpPr>
          <p:nvPr/>
        </p:nvSpPr>
        <p:spPr bwMode="auto">
          <a:xfrm flipV="1">
            <a:off x="6405563" y="5013325"/>
            <a:ext cx="314325" cy="10445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7" name="Line 49"/>
          <p:cNvSpPr>
            <a:spLocks noChangeShapeType="1"/>
          </p:cNvSpPr>
          <p:nvPr/>
        </p:nvSpPr>
        <p:spPr bwMode="auto">
          <a:xfrm>
            <a:off x="5878513" y="3673475"/>
            <a:ext cx="660400" cy="4095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38" name="Line 50"/>
          <p:cNvSpPr>
            <a:spLocks noChangeShapeType="1"/>
          </p:cNvSpPr>
          <p:nvPr/>
        </p:nvSpPr>
        <p:spPr bwMode="auto">
          <a:xfrm flipH="1" flipV="1">
            <a:off x="7064375" y="4546600"/>
            <a:ext cx="665163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05" name="Text Box 17"/>
          <p:cNvSpPr txBox="1">
            <a:spLocks noChangeArrowheads="1"/>
          </p:cNvSpPr>
          <p:nvPr/>
        </p:nvSpPr>
        <p:spPr bwMode="auto">
          <a:xfrm>
            <a:off x="6456363" y="4289425"/>
            <a:ext cx="696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b="1" u="none">
                <a:latin typeface="Comic Sans MS" charset="0"/>
              </a:rPr>
              <a:t>Alvo</a:t>
            </a:r>
          </a:p>
        </p:txBody>
      </p:sp>
      <p:sp>
        <p:nvSpPr>
          <p:cNvPr id="9322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D77234E-8C0D-9447-9198-5B7D6C9B27AF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7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255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21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1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1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0"/>
                                        <p:tgtEl>
                                          <p:spTgt spid="21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3" grpId="0" autoUpdateAnimBg="0"/>
      <p:bldP spid="217128" grpId="0" animBg="1"/>
      <p:bldP spid="217129" grpId="0" animBg="1"/>
      <p:bldP spid="217130" grpId="0" animBg="1"/>
      <p:bldP spid="217131" grpId="0" animBg="1"/>
      <p:bldP spid="217132" grpId="0" animBg="1"/>
      <p:bldP spid="217133" grpId="0" animBg="1"/>
      <p:bldP spid="217134" grpId="0" animBg="1"/>
      <p:bldP spid="217135" grpId="0" animBg="1"/>
      <p:bldP spid="217136" grpId="0" animBg="1"/>
      <p:bldP spid="217137" grpId="0" animBg="1"/>
      <p:bldP spid="217138" grpId="0" animBg="1"/>
      <p:bldP spid="2171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PT" sz="3600" i="1">
                <a:latin typeface="Tw Cen MT" charset="0"/>
                <a:ea typeface="ＭＳ Ｐゴシック" charset="0"/>
                <a:cs typeface="ＭＳ Ｐゴシック" charset="0"/>
              </a:rPr>
              <a:t>Sniffing 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(cheirar), modificar, reproduzir ilicitamente ou suprimir pacotes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1484313"/>
          </a:xfrm>
          <a:noFill/>
        </p:spPr>
        <p:txBody>
          <a:bodyPr/>
          <a:lstStyle/>
          <a:p>
            <a:pPr>
              <a:buFont typeface="Wingdings" charset="0"/>
              <a:buNone/>
            </a:pPr>
            <a:r>
              <a:rPr lang="pt-PT" sz="2800" b="1" i="1" dirty="0" err="1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Packet</a:t>
            </a:r>
            <a:r>
              <a:rPr lang="pt-PT" sz="2800" b="1" i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800" b="1" i="1" dirty="0" err="1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sniffing</a:t>
            </a:r>
            <a:endParaRPr lang="pt-PT" sz="2800" i="1" dirty="0">
              <a:solidFill>
                <a:srgbClr val="000000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pt-PT" sz="1800" dirty="0">
                <a:latin typeface="Tw Cen MT" charset="0"/>
                <a:ea typeface="ＭＳ Ｐゴシック" charset="0"/>
              </a:rPr>
              <a:t>Quando um canal </a:t>
            </a:r>
            <a:r>
              <a:rPr lang="pt-PT" altLang="ja-JP" sz="1800" dirty="0">
                <a:latin typeface="Tw Cen MT" charset="0"/>
                <a:ea typeface="ＭＳ Ｐゴシック" charset="0"/>
              </a:rPr>
              <a:t>é multiponto</a:t>
            </a:r>
            <a:r>
              <a:rPr lang="pt-PT" sz="1800" dirty="0">
                <a:latin typeface="Tw Cen MT" charset="0"/>
                <a:ea typeface="ＭＳ Ｐゴシック" charset="0"/>
              </a:rPr>
              <a:t> (</a:t>
            </a:r>
            <a:r>
              <a:rPr lang="pt-PT" sz="1800" dirty="0" err="1">
                <a:latin typeface="Tw Cen MT" charset="0"/>
                <a:ea typeface="ＭＳ Ｐゴシック" charset="0"/>
              </a:rPr>
              <a:t>Shared</a:t>
            </a:r>
            <a:r>
              <a:rPr lang="pt-PT" sz="1800" dirty="0">
                <a:latin typeface="Tw Cen MT" charset="0"/>
                <a:ea typeface="ＭＳ Ｐゴシック" charset="0"/>
              </a:rPr>
              <a:t> Ethernet, Wireless)</a:t>
            </a:r>
          </a:p>
          <a:p>
            <a:pPr lvl="1"/>
            <a:r>
              <a:rPr lang="pt-PT" sz="1800" dirty="0">
                <a:latin typeface="Tw Cen MT" charset="0"/>
                <a:ea typeface="ＭＳ Ｐゴシック" charset="0"/>
              </a:rPr>
              <a:t>Uma interface prom</a:t>
            </a:r>
            <a:r>
              <a:rPr lang="pt-PT" altLang="ja-JP" sz="1800" dirty="0">
                <a:latin typeface="Tw Cen MT" charset="0"/>
                <a:ea typeface="ＭＳ Ｐゴシック" charset="0"/>
              </a:rPr>
              <a:t>í</a:t>
            </a:r>
            <a:r>
              <a:rPr lang="pt-PT" sz="1800" dirty="0">
                <a:latin typeface="Tw Cen MT" charset="0"/>
                <a:ea typeface="ＭＳ Ｐゴシック" charset="0"/>
              </a:rPr>
              <a:t>sc</a:t>
            </a:r>
            <a:r>
              <a:rPr lang="pt-PT" altLang="ja-JP" sz="1800" dirty="0">
                <a:latin typeface="Tw Cen MT" charset="0"/>
                <a:ea typeface="ＭＳ Ｐゴシック" charset="0"/>
              </a:rPr>
              <a:t>ua pode </a:t>
            </a:r>
            <a:r>
              <a:rPr lang="pt-PT" sz="1800" dirty="0">
                <a:latin typeface="Tw Cen MT" charset="0"/>
                <a:ea typeface="ＭＳ Ｐゴシック" charset="0"/>
              </a:rPr>
              <a:t> ler os pacotes que viajam nas tramas que atravessam o canal, podendo mesmo gravar os dados (incluindo as passwords!)</a:t>
            </a:r>
          </a:p>
        </p:txBody>
      </p:sp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6429375" y="4797425"/>
          <a:ext cx="6683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ClipArt" r:id="rId4" imgW="1307948" imgH="1084823" progId="MS_ClipArt_Gallery.2">
                  <p:embed/>
                </p:oleObj>
              </mc:Choice>
              <mc:Fallback>
                <p:oleObj name="ClipArt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4797425"/>
                        <a:ext cx="6683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5238" name="Group 5"/>
          <p:cNvGrpSpPr>
            <a:grpSpLocks/>
          </p:cNvGrpSpPr>
          <p:nvPr/>
        </p:nvGrpSpPr>
        <p:grpSpPr bwMode="auto">
          <a:xfrm>
            <a:off x="2039938" y="3367088"/>
            <a:ext cx="384175" cy="723900"/>
            <a:chOff x="4180" y="783"/>
            <a:chExt cx="150" cy="307"/>
          </a:xfrm>
        </p:grpSpPr>
        <p:sp>
          <p:nvSpPr>
            <p:cNvPr id="95271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2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3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4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5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6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7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8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239" name="Group 14"/>
          <p:cNvGrpSpPr>
            <a:grpSpLocks/>
          </p:cNvGrpSpPr>
          <p:nvPr/>
        </p:nvGrpSpPr>
        <p:grpSpPr bwMode="auto">
          <a:xfrm>
            <a:off x="2994025" y="4857750"/>
            <a:ext cx="642938" cy="328613"/>
            <a:chOff x="3600" y="219"/>
            <a:chExt cx="360" cy="175"/>
          </a:xfrm>
        </p:grpSpPr>
        <p:sp>
          <p:nvSpPr>
            <p:cNvPr id="95258" name="Oval 1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9" name="Line 1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0" name="Line 1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1" name="Rectangle 1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imes New Roman" charset="0"/>
              </a:endParaRPr>
            </a:p>
          </p:txBody>
        </p:sp>
        <p:sp>
          <p:nvSpPr>
            <p:cNvPr id="95262" name="Oval 1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263" name="Group 2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5268" name="Line 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69" name="Line 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70" name="Line 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5264" name="Group 2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5265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66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267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4572000" y="3429000"/>
          <a:ext cx="6683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ClipArt" r:id="rId6" imgW="1307948" imgH="1084823" progId="MS_ClipArt_Gallery.2">
                  <p:embed/>
                </p:oleObj>
              </mc:Choice>
              <mc:Fallback>
                <p:oleObj name="ClipArt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429000"/>
                        <a:ext cx="6683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0" name="Freeform 29"/>
          <p:cNvSpPr>
            <a:spLocks/>
          </p:cNvSpPr>
          <p:nvPr/>
        </p:nvSpPr>
        <p:spPr bwMode="auto">
          <a:xfrm>
            <a:off x="2139950" y="4092575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Freeform 30"/>
          <p:cNvSpPr>
            <a:spLocks/>
          </p:cNvSpPr>
          <p:nvPr/>
        </p:nvSpPr>
        <p:spPr bwMode="auto">
          <a:xfrm>
            <a:off x="4972050" y="3962400"/>
            <a:ext cx="4763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Line 31"/>
          <p:cNvSpPr>
            <a:spLocks noChangeShapeType="1"/>
          </p:cNvSpPr>
          <p:nvPr/>
        </p:nvSpPr>
        <p:spPr bwMode="auto">
          <a:xfrm flipV="1">
            <a:off x="3314700" y="4484688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Line 32"/>
          <p:cNvSpPr>
            <a:spLocks noChangeShapeType="1"/>
          </p:cNvSpPr>
          <p:nvPr/>
        </p:nvSpPr>
        <p:spPr bwMode="auto">
          <a:xfrm flipV="1">
            <a:off x="3333750" y="5195888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Text Box 33"/>
          <p:cNvSpPr txBox="1">
            <a:spLocks noChangeArrowheads="1"/>
          </p:cNvSpPr>
          <p:nvPr/>
        </p:nvSpPr>
        <p:spPr bwMode="auto">
          <a:xfrm>
            <a:off x="1587500" y="338137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A</a:t>
            </a:r>
            <a:endParaRPr lang="en-US" u="none">
              <a:latin typeface="Times New Roman" charset="0"/>
            </a:endParaRPr>
          </a:p>
        </p:txBody>
      </p:sp>
      <p:sp>
        <p:nvSpPr>
          <p:cNvPr id="95245" name="Text Box 34"/>
          <p:cNvSpPr txBox="1">
            <a:spLocks noChangeArrowheads="1"/>
          </p:cNvSpPr>
          <p:nvPr/>
        </p:nvSpPr>
        <p:spPr bwMode="auto">
          <a:xfrm>
            <a:off x="7072313" y="4845050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B</a:t>
            </a:r>
            <a:endParaRPr lang="en-US" u="none">
              <a:latin typeface="Times New Roman" charset="0"/>
            </a:endParaRPr>
          </a:p>
        </p:txBody>
      </p:sp>
      <p:sp>
        <p:nvSpPr>
          <p:cNvPr id="95246" name="Text Box 35"/>
          <p:cNvSpPr txBox="1">
            <a:spLocks noChangeArrowheads="1"/>
          </p:cNvSpPr>
          <p:nvPr/>
        </p:nvSpPr>
        <p:spPr bwMode="auto">
          <a:xfrm>
            <a:off x="5181600" y="3359150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C</a:t>
            </a:r>
            <a:endParaRPr lang="en-US" u="none">
              <a:latin typeface="Times New Roman" charset="0"/>
            </a:endParaRPr>
          </a:p>
        </p:txBody>
      </p:sp>
      <p:grpSp>
        <p:nvGrpSpPr>
          <p:cNvPr id="95247" name="Group 36"/>
          <p:cNvGrpSpPr>
            <a:grpSpLocks/>
          </p:cNvGrpSpPr>
          <p:nvPr/>
        </p:nvGrpSpPr>
        <p:grpSpPr bwMode="auto">
          <a:xfrm>
            <a:off x="3968750" y="4611688"/>
            <a:ext cx="2295525" cy="336550"/>
            <a:chOff x="2418" y="3342"/>
            <a:chExt cx="1446" cy="212"/>
          </a:xfrm>
        </p:grpSpPr>
        <p:sp>
          <p:nvSpPr>
            <p:cNvPr id="95253" name="Rectangle 37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4" name="Line 38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5" name="Line 39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6" name="Line 40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7" name="Text Box 41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Arial" charset="0"/>
                </a:rPr>
                <a:t>src:B dest:A     payload</a:t>
              </a:r>
              <a:endParaRPr lang="en-US" sz="1600" u="none">
                <a:latin typeface="Times New Roman" charset="0"/>
              </a:endParaRPr>
            </a:p>
          </p:txBody>
        </p:sp>
      </p:grpSp>
      <p:sp>
        <p:nvSpPr>
          <p:cNvPr id="95248" name="Freeform 42"/>
          <p:cNvSpPr>
            <a:spLocks/>
          </p:cNvSpPr>
          <p:nvPr/>
        </p:nvSpPr>
        <p:spPr bwMode="auto">
          <a:xfrm>
            <a:off x="3937000" y="4567238"/>
            <a:ext cx="2635250" cy="241300"/>
          </a:xfrm>
          <a:custGeom>
            <a:avLst/>
            <a:gdLst>
              <a:gd name="T0" fmla="*/ 2147483647 w 1660"/>
              <a:gd name="T1" fmla="*/ 2147483647 h 152"/>
              <a:gd name="T2" fmla="*/ 2147483647 w 1660"/>
              <a:gd name="T3" fmla="*/ 0 h 152"/>
              <a:gd name="T4" fmla="*/ 0 w 1660"/>
              <a:gd name="T5" fmla="*/ 2147483647 h 152"/>
              <a:gd name="T6" fmla="*/ 0 60000 65536"/>
              <a:gd name="T7" fmla="*/ 0 60000 65536"/>
              <a:gd name="T8" fmla="*/ 0 60000 65536"/>
              <a:gd name="T9" fmla="*/ 0 w 1660"/>
              <a:gd name="T10" fmla="*/ 0 h 152"/>
              <a:gd name="T11" fmla="*/ 1660 w 1660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60" h="152">
                <a:moveTo>
                  <a:pt x="1660" y="152"/>
                </a:moveTo>
                <a:lnTo>
                  <a:pt x="1660" y="0"/>
                </a:lnTo>
                <a:lnTo>
                  <a:pt x="0" y="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9" name="Line 43"/>
          <p:cNvSpPr>
            <a:spLocks noChangeShapeType="1"/>
          </p:cNvSpPr>
          <p:nvPr/>
        </p:nvSpPr>
        <p:spPr bwMode="auto">
          <a:xfrm flipV="1">
            <a:off x="5080000" y="3963988"/>
            <a:ext cx="0" cy="6032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0" name="Rectangle 44"/>
          <p:cNvSpPr>
            <a:spLocks noChangeArrowheads="1"/>
          </p:cNvSpPr>
          <p:nvPr/>
        </p:nvSpPr>
        <p:spPr bwMode="auto">
          <a:xfrm>
            <a:off x="485775" y="5788025"/>
            <a:ext cx="77724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Char char="n"/>
            </a:pPr>
            <a:r>
              <a:rPr lang="pt-PT" sz="2000" u="none"/>
              <a:t>Ethereal </a:t>
            </a:r>
            <a:r>
              <a:rPr lang="pt-PT" altLang="ja-JP" sz="2000" u="none"/>
              <a:t>é um exemplo de </a:t>
            </a:r>
            <a:r>
              <a:rPr lang="pt-PT" sz="2000" u="none"/>
              <a:t>software de packet-sniffer</a:t>
            </a:r>
          </a:p>
        </p:txBody>
      </p:sp>
      <p:pic>
        <p:nvPicPr>
          <p:cNvPr id="95251" name="Picture 4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3425825"/>
            <a:ext cx="471487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7E5D55BB-DB2C-C645-A94C-2E785451E14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8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33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Disfarçar-se ou mascarar-se</a:t>
            </a:r>
          </a:p>
        </p:txBody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713" y="1981200"/>
            <a:ext cx="8077200" cy="858838"/>
          </a:xfrm>
          <a:noFill/>
        </p:spPr>
        <p:txBody>
          <a:bodyPr/>
          <a:lstStyle/>
          <a:p>
            <a:r>
              <a:rPr lang="pt-PT" b="1" i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IP </a:t>
            </a:r>
            <a:r>
              <a:rPr lang="pt-PT" b="1" i="1" dirty="0" err="1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spoofing</a:t>
            </a:r>
            <a:r>
              <a:rPr lang="pt-PT" b="1" i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:</a:t>
            </a:r>
            <a:r>
              <a:rPr lang="pt-PT" i="1" dirty="0">
                <a:solidFill>
                  <a:srgbClr val="0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enviar um pacote com um endereço origem falso</a:t>
            </a:r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6477000" y="4730750"/>
          <a:ext cx="668338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ClipArt" r:id="rId4" imgW="1307948" imgH="1084823" progId="MS_ClipArt_Gallery.2">
                  <p:embed/>
                </p:oleObj>
              </mc:Choice>
              <mc:Fallback>
                <p:oleObj name="ClipArt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730750"/>
                        <a:ext cx="668338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286" name="Group 5"/>
          <p:cNvGrpSpPr>
            <a:grpSpLocks/>
          </p:cNvGrpSpPr>
          <p:nvPr/>
        </p:nvGrpSpPr>
        <p:grpSpPr bwMode="auto">
          <a:xfrm>
            <a:off x="2116138" y="3214688"/>
            <a:ext cx="384175" cy="723900"/>
            <a:chOff x="4180" y="783"/>
            <a:chExt cx="150" cy="307"/>
          </a:xfrm>
        </p:grpSpPr>
        <p:sp>
          <p:nvSpPr>
            <p:cNvPr id="97317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18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19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20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21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22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23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24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287" name="Group 14"/>
          <p:cNvGrpSpPr>
            <a:grpSpLocks/>
          </p:cNvGrpSpPr>
          <p:nvPr/>
        </p:nvGrpSpPr>
        <p:grpSpPr bwMode="auto">
          <a:xfrm>
            <a:off x="3070225" y="4705350"/>
            <a:ext cx="642938" cy="328613"/>
            <a:chOff x="3600" y="219"/>
            <a:chExt cx="360" cy="175"/>
          </a:xfrm>
        </p:grpSpPr>
        <p:sp>
          <p:nvSpPr>
            <p:cNvPr id="97304" name="Oval 1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5" name="Line 1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6" name="Line 1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7" name="Rectangle 1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imes New Roman" charset="0"/>
              </a:endParaRPr>
            </a:p>
          </p:txBody>
        </p:sp>
        <p:sp>
          <p:nvSpPr>
            <p:cNvPr id="97308" name="Oval 1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309" name="Group 2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97314" name="Line 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15" name="Line 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16" name="Line 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7310" name="Group 2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97311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12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13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4648200" y="3276600"/>
          <a:ext cx="6683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ClipArt" r:id="rId6" imgW="1307948" imgH="1084823" progId="MS_ClipArt_Gallery.2">
                  <p:embed/>
                </p:oleObj>
              </mc:Choice>
              <mc:Fallback>
                <p:oleObj name="ClipArt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276600"/>
                        <a:ext cx="668338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8" name="Freeform 29"/>
          <p:cNvSpPr>
            <a:spLocks/>
          </p:cNvSpPr>
          <p:nvPr/>
        </p:nvSpPr>
        <p:spPr bwMode="auto">
          <a:xfrm>
            <a:off x="2216150" y="3940175"/>
            <a:ext cx="4587875" cy="728663"/>
          </a:xfrm>
          <a:custGeom>
            <a:avLst/>
            <a:gdLst>
              <a:gd name="T0" fmla="*/ 2147483647 w 2620"/>
              <a:gd name="T1" fmla="*/ 0 h 459"/>
              <a:gd name="T2" fmla="*/ 0 w 2620"/>
              <a:gd name="T3" fmla="*/ 2147483647 h 459"/>
              <a:gd name="T4" fmla="*/ 2147483647 w 2620"/>
              <a:gd name="T5" fmla="*/ 2147483647 h 459"/>
              <a:gd name="T6" fmla="*/ 2147483647 w 2620"/>
              <a:gd name="T7" fmla="*/ 2147483647 h 459"/>
              <a:gd name="T8" fmla="*/ 0 60000 65536"/>
              <a:gd name="T9" fmla="*/ 0 60000 65536"/>
              <a:gd name="T10" fmla="*/ 0 60000 65536"/>
              <a:gd name="T11" fmla="*/ 0 60000 65536"/>
              <a:gd name="T12" fmla="*/ 0 w 2620"/>
              <a:gd name="T13" fmla="*/ 0 h 459"/>
              <a:gd name="T14" fmla="*/ 2620 w 2620"/>
              <a:gd name="T15" fmla="*/ 459 h 4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20" h="459">
                <a:moveTo>
                  <a:pt x="2" y="0"/>
                </a:moveTo>
                <a:lnTo>
                  <a:pt x="0" y="253"/>
                </a:lnTo>
                <a:lnTo>
                  <a:pt x="2620" y="253"/>
                </a:lnTo>
                <a:lnTo>
                  <a:pt x="2620" y="459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89" name="Freeform 30"/>
          <p:cNvSpPr>
            <a:spLocks/>
          </p:cNvSpPr>
          <p:nvPr/>
        </p:nvSpPr>
        <p:spPr bwMode="auto">
          <a:xfrm>
            <a:off x="5048250" y="3810000"/>
            <a:ext cx="4763" cy="522288"/>
          </a:xfrm>
          <a:custGeom>
            <a:avLst/>
            <a:gdLst>
              <a:gd name="T0" fmla="*/ 0 w 3"/>
              <a:gd name="T1" fmla="*/ 2147483647 h 329"/>
              <a:gd name="T2" fmla="*/ 2147483647 w 3"/>
              <a:gd name="T3" fmla="*/ 0 h 329"/>
              <a:gd name="T4" fmla="*/ 0 60000 65536"/>
              <a:gd name="T5" fmla="*/ 0 60000 65536"/>
              <a:gd name="T6" fmla="*/ 0 w 3"/>
              <a:gd name="T7" fmla="*/ 0 h 329"/>
              <a:gd name="T8" fmla="*/ 3 w 3"/>
              <a:gd name="T9" fmla="*/ 329 h 3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329">
                <a:moveTo>
                  <a:pt x="0" y="329"/>
                </a:moveTo>
                <a:lnTo>
                  <a:pt x="3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0" name="Line 31"/>
          <p:cNvSpPr>
            <a:spLocks noChangeShapeType="1"/>
          </p:cNvSpPr>
          <p:nvPr/>
        </p:nvSpPr>
        <p:spPr bwMode="auto">
          <a:xfrm flipV="1">
            <a:off x="3390900" y="4332288"/>
            <a:ext cx="0" cy="374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1" name="Line 32"/>
          <p:cNvSpPr>
            <a:spLocks noChangeShapeType="1"/>
          </p:cNvSpPr>
          <p:nvPr/>
        </p:nvSpPr>
        <p:spPr bwMode="auto">
          <a:xfrm flipV="1">
            <a:off x="3409950" y="5043488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92" name="Text Box 33"/>
          <p:cNvSpPr txBox="1">
            <a:spLocks noChangeArrowheads="1"/>
          </p:cNvSpPr>
          <p:nvPr/>
        </p:nvSpPr>
        <p:spPr bwMode="auto">
          <a:xfrm>
            <a:off x="1663700" y="3228975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A</a:t>
            </a:r>
            <a:endParaRPr lang="en-US" u="none">
              <a:latin typeface="Times New Roman" charset="0"/>
            </a:endParaRPr>
          </a:p>
        </p:txBody>
      </p:sp>
      <p:sp>
        <p:nvSpPr>
          <p:cNvPr id="97293" name="Text Box 34"/>
          <p:cNvSpPr txBox="1">
            <a:spLocks noChangeArrowheads="1"/>
          </p:cNvSpPr>
          <p:nvPr/>
        </p:nvSpPr>
        <p:spPr bwMode="auto">
          <a:xfrm>
            <a:off x="7148513" y="4692650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B</a:t>
            </a:r>
            <a:endParaRPr lang="en-US" u="none">
              <a:latin typeface="Times New Roman" charset="0"/>
            </a:endParaRPr>
          </a:p>
        </p:txBody>
      </p:sp>
      <p:sp>
        <p:nvSpPr>
          <p:cNvPr id="97294" name="Text Box 35"/>
          <p:cNvSpPr txBox="1">
            <a:spLocks noChangeArrowheads="1"/>
          </p:cNvSpPr>
          <p:nvPr/>
        </p:nvSpPr>
        <p:spPr bwMode="auto">
          <a:xfrm>
            <a:off x="5257800" y="3206750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latin typeface="Comic Sans MS" charset="0"/>
              </a:rPr>
              <a:t>C</a:t>
            </a:r>
            <a:endParaRPr lang="en-US" u="none">
              <a:latin typeface="Times New Roman" charset="0"/>
            </a:endParaRPr>
          </a:p>
        </p:txBody>
      </p:sp>
      <p:sp>
        <p:nvSpPr>
          <p:cNvPr id="97295" name="Freeform 36"/>
          <p:cNvSpPr>
            <a:spLocks/>
          </p:cNvSpPr>
          <p:nvPr/>
        </p:nvSpPr>
        <p:spPr bwMode="auto">
          <a:xfrm>
            <a:off x="2225675" y="3787775"/>
            <a:ext cx="2967038" cy="704850"/>
          </a:xfrm>
          <a:custGeom>
            <a:avLst/>
            <a:gdLst>
              <a:gd name="T0" fmla="*/ 2147483647 w 1869"/>
              <a:gd name="T1" fmla="*/ 0 h 444"/>
              <a:gd name="T2" fmla="*/ 2147483647 w 1869"/>
              <a:gd name="T3" fmla="*/ 2147483647 h 444"/>
              <a:gd name="T4" fmla="*/ 0 w 1869"/>
              <a:gd name="T5" fmla="*/ 2147483647 h 444"/>
              <a:gd name="T6" fmla="*/ 0 60000 65536"/>
              <a:gd name="T7" fmla="*/ 0 60000 65536"/>
              <a:gd name="T8" fmla="*/ 0 60000 65536"/>
              <a:gd name="T9" fmla="*/ 0 w 1869"/>
              <a:gd name="T10" fmla="*/ 0 h 444"/>
              <a:gd name="T11" fmla="*/ 1869 w 1869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69" h="444">
                <a:moveTo>
                  <a:pt x="1869" y="0"/>
                </a:moveTo>
                <a:lnTo>
                  <a:pt x="1869" y="444"/>
                </a:lnTo>
                <a:lnTo>
                  <a:pt x="0" y="444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7296" name="Group 37"/>
          <p:cNvGrpSpPr>
            <a:grpSpLocks/>
          </p:cNvGrpSpPr>
          <p:nvPr/>
        </p:nvGrpSpPr>
        <p:grpSpPr bwMode="auto">
          <a:xfrm>
            <a:off x="2692400" y="4270375"/>
            <a:ext cx="2295525" cy="336550"/>
            <a:chOff x="2418" y="3342"/>
            <a:chExt cx="1446" cy="212"/>
          </a:xfrm>
        </p:grpSpPr>
        <p:sp>
          <p:nvSpPr>
            <p:cNvPr id="97299" name="Rectangle 38"/>
            <p:cNvSpPr>
              <a:spLocks noChangeArrowheads="1"/>
            </p:cNvSpPr>
            <p:nvPr/>
          </p:nvSpPr>
          <p:spPr bwMode="auto">
            <a:xfrm>
              <a:off x="2463" y="3366"/>
              <a:ext cx="1356" cy="1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0" name="Line 39"/>
            <p:cNvSpPr>
              <a:spLocks noChangeShapeType="1"/>
            </p:cNvSpPr>
            <p:nvPr/>
          </p:nvSpPr>
          <p:spPr bwMode="auto">
            <a:xfrm>
              <a:off x="2784" y="3372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1" name="Line 40"/>
            <p:cNvSpPr>
              <a:spLocks noChangeShapeType="1"/>
            </p:cNvSpPr>
            <p:nvPr/>
          </p:nvSpPr>
          <p:spPr bwMode="auto">
            <a:xfrm>
              <a:off x="3186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2" name="Line 41"/>
            <p:cNvSpPr>
              <a:spLocks noChangeShapeType="1"/>
            </p:cNvSpPr>
            <p:nvPr/>
          </p:nvSpPr>
          <p:spPr bwMode="auto">
            <a:xfrm>
              <a:off x="3321" y="3375"/>
              <a:ext cx="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3" name="Text Box 42"/>
            <p:cNvSpPr txBox="1">
              <a:spLocks noChangeArrowheads="1"/>
            </p:cNvSpPr>
            <p:nvPr/>
          </p:nvSpPr>
          <p:spPr bwMode="auto">
            <a:xfrm>
              <a:off x="2418" y="3342"/>
              <a:ext cx="144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solidFill>
                    <a:srgbClr val="FF0000"/>
                  </a:solidFill>
                  <a:latin typeface="Arial" charset="0"/>
                </a:rPr>
                <a:t>src:B</a:t>
              </a:r>
              <a:r>
                <a:rPr lang="en-US" sz="1600" u="none">
                  <a:latin typeface="Arial" charset="0"/>
                </a:rPr>
                <a:t> dest:A     payload</a:t>
              </a:r>
              <a:endParaRPr lang="en-US" sz="1600" u="none">
                <a:latin typeface="Times New Roman" charset="0"/>
              </a:endParaRPr>
            </a:p>
          </p:txBody>
        </p:sp>
      </p:grpSp>
      <p:pic>
        <p:nvPicPr>
          <p:cNvPr id="97297" name="Picture 4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413" y="3302000"/>
            <a:ext cx="471487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9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C252F97-1929-1D49-AEEA-4C3E1D4EAC48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9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1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841</Words>
  <Application>Microsoft Macintosh PowerPoint</Application>
  <PresentationFormat>On-screen Show (4:3)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Clip</vt:lpstr>
      <vt:lpstr>ClipArt</vt:lpstr>
      <vt:lpstr>REDES DE COMPUTADORES  INTRODUÇÃO   (Parte 4)</vt:lpstr>
      <vt:lpstr>Nota prévia</vt:lpstr>
      <vt:lpstr>Objectivos do capítulo</vt:lpstr>
      <vt:lpstr>Onde estudar no livro de base</vt:lpstr>
      <vt:lpstr>Segurança da rede</vt:lpstr>
      <vt:lpstr>Ataques através de programas: malware</vt:lpstr>
      <vt:lpstr>Ataques de negação de serviço</vt:lpstr>
      <vt:lpstr>Sniffing (cheirar), modificar, reproduzir ilicitamente ou suprimir pacotes</vt:lpstr>
      <vt:lpstr>Disfarçar-se ou mascarar-se</vt:lpstr>
      <vt:lpstr>Mais sofisticado ainda</vt:lpstr>
      <vt:lpstr>Continuação</vt:lpstr>
      <vt:lpstr>O que vimos no capítulo introdutório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Objectivos do capítulo</dc:title>
  <dc:creator>José Legatheaux Martins</dc:creator>
  <cp:lastModifiedBy>José Legatheaux Martins</cp:lastModifiedBy>
  <cp:revision>8</cp:revision>
  <dcterms:created xsi:type="dcterms:W3CDTF">2012-02-10T18:21:21Z</dcterms:created>
  <dcterms:modified xsi:type="dcterms:W3CDTF">2012-02-26T11:38:08Z</dcterms:modified>
</cp:coreProperties>
</file>